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60.xml" ContentType="application/vnd.openxmlformats-officedocument.presentationml.slide+xml"/>
  <Override PartName="/ppt/slides/slide1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98" r:id="rId5"/>
    <p:sldId id="310" r:id="rId6"/>
    <p:sldId id="299" r:id="rId7"/>
    <p:sldId id="300" r:id="rId8"/>
    <p:sldId id="301" r:id="rId9"/>
    <p:sldId id="308" r:id="rId10"/>
    <p:sldId id="304" r:id="rId11"/>
    <p:sldId id="305" r:id="rId12"/>
    <p:sldId id="306" r:id="rId13"/>
    <p:sldId id="307" r:id="rId14"/>
    <p:sldId id="309" r:id="rId15"/>
    <p:sldId id="287" r:id="rId16"/>
  </p:sldIdLst>
  <p:sldSz cx="9144000" cy="5143500" type="screen16x9"/>
  <p:notesSz cx="7104063" cy="10234613"/>
  <p:defaultTextStyle>
    <a:defPPr>
      <a:defRPr lang="it-IT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69A72F-FF9C-4AE9-97FC-1D0F1B1E6EAE}">
          <p14:sldIdLst>
            <p14:sldId id="256"/>
            <p14:sldId id="281"/>
          </p14:sldIdLst>
        </p14:section>
        <p14:section name="nodo_1" id="{E109B2FF-6A21-4E73-8113-F4B02E60B721}">
          <p14:sldIdLst>
            <p14:sldId id="298"/>
          </p14:sldIdLst>
        </p14:section>
        <p14:section name="nodo_2" id="{0FC431E8-CD01-4F3E-9567-CDA31A80911C}">
          <p14:sldIdLst>
            <p14:sldId id="310"/>
            <p14:sldId id="299"/>
            <p14:sldId id="300"/>
          </p14:sldIdLst>
        </p14:section>
        <p14:section name="nodo_3" id="{24FD45ED-09DD-44BE-B6C1-2D41A87A9D2E}">
          <p14:sldIdLst>
            <p14:sldId id="301"/>
          </p14:sldIdLst>
        </p14:section>
        <p14:section name="nodo_4" id="{A28034F7-97AD-4DEB-ABCC-1BD50C301261}">
          <p14:sldIdLst>
            <p14:sldId id="308"/>
            <p14:sldId id="304"/>
          </p14:sldIdLst>
        </p14:section>
        <p14:section name="nodo_5" id="{DA7E4F7F-BB3F-40B6-BB07-69331E3649ED}">
          <p14:sldIdLst>
            <p14:sldId id="305"/>
            <p14:sldId id="306"/>
            <p14:sldId id="307"/>
          </p14:sldIdLst>
        </p14:section>
        <p14:section name="nodo_6" id="{CC20D2DC-2733-4ACA-AA39-38B453D84F14}">
          <p14:sldIdLst>
            <p14:sldId id="309"/>
          </p14:sldIdLst>
        </p14:section>
        <p14:section name="conclusione" id="{2EF00BDA-52D8-427B-80EA-0D6FAA58945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34"/>
    <a:srgbClr val="376092"/>
    <a:srgbClr val="556A83"/>
    <a:srgbClr val="E6EEF6"/>
    <a:srgbClr val="D7E3F0"/>
    <a:srgbClr val="8FB6E5"/>
    <a:srgbClr val="8F81BD"/>
    <a:srgbClr val="A0A8F6"/>
    <a:srgbClr val="FFFFFF"/>
    <a:srgbClr val="A6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164D1-E452-4DF3-BC4A-9877495181B9}" v="28" dt="2023-10-09T15:02:34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Stile medio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5033" autoAdjust="0"/>
  </p:normalViewPr>
  <p:slideViewPr>
    <p:cSldViewPr>
      <p:cViewPr varScale="1">
        <p:scale>
          <a:sx n="99" d="100"/>
          <a:sy n="99" d="100"/>
        </p:scale>
        <p:origin x="562" y="5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68" y="53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tosi" userId="ca9cfff2-f6e5-4350-acb0-74e073d002cd" providerId="ADAL" clId="{4DD164D1-E452-4DF3-BC4A-9877495181B9}"/>
    <pc:docChg chg="custSel modSld modMainMaster">
      <pc:chgData name="michele tosi" userId="ca9cfff2-f6e5-4350-acb0-74e073d002cd" providerId="ADAL" clId="{4DD164D1-E452-4DF3-BC4A-9877495181B9}" dt="2023-10-09T15:02:34.912" v="98"/>
      <pc:docMkLst>
        <pc:docMk/>
      </pc:docMkLst>
      <pc:sldChg chg="modSp mod">
        <pc:chgData name="michele tosi" userId="ca9cfff2-f6e5-4350-acb0-74e073d002cd" providerId="ADAL" clId="{4DD164D1-E452-4DF3-BC4A-9877495181B9}" dt="2023-10-09T14:40:33.698" v="7" actId="313"/>
        <pc:sldMkLst>
          <pc:docMk/>
          <pc:sldMk cId="1485078367" sldId="281"/>
        </pc:sldMkLst>
        <pc:spChg chg="mod">
          <ac:chgData name="michele tosi" userId="ca9cfff2-f6e5-4350-acb0-74e073d002cd" providerId="ADAL" clId="{4DD164D1-E452-4DF3-BC4A-9877495181B9}" dt="2023-10-09T14:40:27.028" v="3" actId="313"/>
          <ac:spMkLst>
            <pc:docMk/>
            <pc:sldMk cId="1485078367" sldId="281"/>
            <ac:spMk id="13" creationId="{90E6D382-4BFC-FB33-8297-4A4A06B1D7C8}"/>
          </ac:spMkLst>
        </pc:spChg>
        <pc:spChg chg="mod">
          <ac:chgData name="michele tosi" userId="ca9cfff2-f6e5-4350-acb0-74e073d002cd" providerId="ADAL" clId="{4DD164D1-E452-4DF3-BC4A-9877495181B9}" dt="2023-10-09T14:40:33.698" v="7" actId="313"/>
          <ac:spMkLst>
            <pc:docMk/>
            <pc:sldMk cId="1485078367" sldId="281"/>
            <ac:spMk id="22" creationId="{147D9E01-A9EB-68A4-9FC1-F05D6028124D}"/>
          </ac:spMkLst>
        </pc:spChg>
      </pc:sldChg>
      <pc:sldChg chg="addSp modSp mod modAnim">
        <pc:chgData name="michele tosi" userId="ca9cfff2-f6e5-4350-acb0-74e073d002cd" providerId="ADAL" clId="{4DD164D1-E452-4DF3-BC4A-9877495181B9}" dt="2023-10-09T15:00:28.214" v="86"/>
        <pc:sldMkLst>
          <pc:docMk/>
          <pc:sldMk cId="1658472143" sldId="304"/>
        </pc:sldMkLst>
        <pc:spChg chg="add mod">
          <ac:chgData name="michele tosi" userId="ca9cfff2-f6e5-4350-acb0-74e073d002cd" providerId="ADAL" clId="{4DD164D1-E452-4DF3-BC4A-9877495181B9}" dt="2023-10-09T14:56:16.607" v="44" actId="1076"/>
          <ac:spMkLst>
            <pc:docMk/>
            <pc:sldMk cId="1658472143" sldId="304"/>
            <ac:spMk id="25" creationId="{35506462-D50E-2902-AC6F-498F8CA5D114}"/>
          </ac:spMkLst>
        </pc:spChg>
        <pc:spChg chg="add mod">
          <ac:chgData name="michele tosi" userId="ca9cfff2-f6e5-4350-acb0-74e073d002cd" providerId="ADAL" clId="{4DD164D1-E452-4DF3-BC4A-9877495181B9}" dt="2023-10-09T14:59:32.716" v="73" actId="255"/>
          <ac:spMkLst>
            <pc:docMk/>
            <pc:sldMk cId="1658472143" sldId="304"/>
            <ac:spMk id="29" creationId="{33A458F0-F7C6-23C9-35BD-81E77AF24039}"/>
          </ac:spMkLst>
        </pc:spChg>
        <pc:spChg chg="add mod">
          <ac:chgData name="michele tosi" userId="ca9cfff2-f6e5-4350-acb0-74e073d002cd" providerId="ADAL" clId="{4DD164D1-E452-4DF3-BC4A-9877495181B9}" dt="2023-10-09T14:59:49.707" v="80" actId="20577"/>
          <ac:spMkLst>
            <pc:docMk/>
            <pc:sldMk cId="1658472143" sldId="304"/>
            <ac:spMk id="30" creationId="{52166D98-C51D-B55A-4842-77664821A5AB}"/>
          </ac:spMkLst>
        </pc:spChg>
        <pc:picChg chg="add mod">
          <ac:chgData name="michele tosi" userId="ca9cfff2-f6e5-4350-acb0-74e073d002cd" providerId="ADAL" clId="{4DD164D1-E452-4DF3-BC4A-9877495181B9}" dt="2023-10-09T14:55:30.702" v="11" actId="1076"/>
          <ac:picMkLst>
            <pc:docMk/>
            <pc:sldMk cId="1658472143" sldId="304"/>
            <ac:picMk id="5" creationId="{DF5158E4-1836-F3A5-D54E-C7C4E6857CD6}"/>
          </ac:picMkLst>
        </pc:picChg>
        <pc:cxnChg chg="add">
          <ac:chgData name="michele tosi" userId="ca9cfff2-f6e5-4350-acb0-74e073d002cd" providerId="ADAL" clId="{4DD164D1-E452-4DF3-BC4A-9877495181B9}" dt="2023-10-09T14:55:44.727" v="12" actId="11529"/>
          <ac:cxnSpMkLst>
            <pc:docMk/>
            <pc:sldMk cId="1658472143" sldId="304"/>
            <ac:cxnSpMk id="22" creationId="{1438A23F-3331-64B1-0123-371DE250C8B4}"/>
          </ac:cxnSpMkLst>
        </pc:cxnChg>
      </pc:sldChg>
      <pc:sldChg chg="addSp modSp mod modAnim">
        <pc:chgData name="michele tosi" userId="ca9cfff2-f6e5-4350-acb0-74e073d002cd" providerId="ADAL" clId="{4DD164D1-E452-4DF3-BC4A-9877495181B9}" dt="2023-10-09T15:02:34.912" v="98"/>
        <pc:sldMkLst>
          <pc:docMk/>
          <pc:sldMk cId="1840760435" sldId="308"/>
        </pc:sldMkLst>
        <pc:spChg chg="add mod">
          <ac:chgData name="michele tosi" userId="ca9cfff2-f6e5-4350-acb0-74e073d002cd" providerId="ADAL" clId="{4DD164D1-E452-4DF3-BC4A-9877495181B9}" dt="2023-10-09T15:01:17.835" v="91" actId="20577"/>
          <ac:spMkLst>
            <pc:docMk/>
            <pc:sldMk cId="1840760435" sldId="308"/>
            <ac:spMk id="3" creationId="{5D56F114-B594-848C-F327-F8A73261614B}"/>
          </ac:spMkLst>
        </pc:spChg>
        <pc:spChg chg="add mod">
          <ac:chgData name="michele tosi" userId="ca9cfff2-f6e5-4350-acb0-74e073d002cd" providerId="ADAL" clId="{4DD164D1-E452-4DF3-BC4A-9877495181B9}" dt="2023-10-09T15:01:27.661" v="94" actId="20577"/>
          <ac:spMkLst>
            <pc:docMk/>
            <pc:sldMk cId="1840760435" sldId="308"/>
            <ac:spMk id="11" creationId="{C64D6AAF-74C0-6374-8649-90B6FF8F4D7F}"/>
          </ac:spMkLst>
        </pc:spChg>
      </pc:sldChg>
      <pc:sldMasterChg chg="modSldLayout">
        <pc:chgData name="michele tosi" userId="ca9cfff2-f6e5-4350-acb0-74e073d002cd" providerId="ADAL" clId="{4DD164D1-E452-4DF3-BC4A-9877495181B9}" dt="2023-10-09T14:51:36.330" v="9" actId="20577"/>
        <pc:sldMasterMkLst>
          <pc:docMk/>
          <pc:sldMasterMk cId="0" sldId="2147483648"/>
        </pc:sldMasterMkLst>
        <pc:sldLayoutChg chg="modSp mod">
          <pc:chgData name="michele tosi" userId="ca9cfff2-f6e5-4350-acb0-74e073d002cd" providerId="ADAL" clId="{4DD164D1-E452-4DF3-BC4A-9877495181B9}" dt="2023-10-09T14:51:36.330" v="9" actId="20577"/>
          <pc:sldLayoutMkLst>
            <pc:docMk/>
            <pc:sldMasterMk cId="0" sldId="2147483648"/>
            <pc:sldLayoutMk cId="0" sldId="2147483662"/>
          </pc:sldLayoutMkLst>
          <pc:spChg chg="mod">
            <ac:chgData name="michele tosi" userId="ca9cfff2-f6e5-4350-acb0-74e073d002cd" providerId="ADAL" clId="{4DD164D1-E452-4DF3-BC4A-9877495181B9}" dt="2023-10-09T14:51:36.330" v="9" actId="20577"/>
            <ac:spMkLst>
              <pc:docMk/>
              <pc:sldMasterMk cId="0" sldId="2147483648"/>
              <pc:sldLayoutMk cId="0" sldId="2147483662"/>
              <ac:spMk id="16" creationId="{48752A8E-2364-33BB-4DBE-D91A4232809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7E4C232D-FD65-41B7-8423-7EA63EA8AA4A}" type="datetimeFigureOut">
              <a:rPr lang="it-IT" smtClean="0">
                <a:uFillTx/>
              </a:rPr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3D1B3FDA-24EE-49FD-BDB4-95538CBD4B03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5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C68D6161-F29C-4F84-8103-E31F2CEA90F2}" type="datetimeFigureOut">
              <a:rPr lang="it-IT" smtClean="0">
                <a:uFillTx/>
              </a:rPr>
              <a:pPr/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9075" tIns="49538" rIns="99075" bIns="49538" rtlCol="0" anchor="ctr"/>
          <a:lstStyle/>
          <a:p>
            <a:endParaRPr lang="it-IT">
              <a:uFillTx/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1003312F-AC4D-48E7-B0EC-983494C16E5B}" type="slidenum">
              <a:rPr lang="it-IT" smtClean="0">
                <a:uFillTx/>
              </a:rPr>
              <a:pPr/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2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14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6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395536" y="843558"/>
            <a:ext cx="7291858" cy="857250"/>
          </a:xfrm>
        </p:spPr>
        <p:txBody>
          <a:bodyPr>
            <a:normAutofit/>
          </a:bodyPr>
          <a:lstStyle>
            <a:lvl1pPr>
              <a:defRPr lang="it-IT" sz="2000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2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1691680" y="1923678"/>
            <a:ext cx="5760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1691680" y="3363838"/>
            <a:ext cx="5832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26977" y="699542"/>
            <a:ext cx="494521" cy="444395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2395" y="146390"/>
            <a:ext cx="432571" cy="458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3E1919-BA0E-A6E6-9334-363FBB6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2E739-08B9-30BA-DFD3-42305AA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A1521-872A-76BB-5CD4-7A62895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E65F8-14DF-8DA4-0284-BADF6AE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7706C-EDA2-22BD-6F96-19479000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A85B5-6517-38F7-4BFE-AFF4D505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1F84D-E462-9C08-F6C0-5D4B46F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EF170-1609-5D7E-067A-B7D9911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D29BC-F1F4-BFD5-B0AD-A27CB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16957-9125-EA67-9F5B-9023929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0DA69-E255-D076-C84D-07C1F8F6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153C6-93E6-4D10-F743-AEC42903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ABADA-E250-0C9A-C23E-5897E616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BFF0C8-CA34-87A6-741C-6F98E08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ACD79-E798-DC3F-3146-6831BDF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A18C-C284-6DBF-0DEF-ED38527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3B9357-EC27-3270-23F6-799EF784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14FAB9-45FA-D259-00C6-06FA120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445F2-1A70-E3D5-950C-68F4DF9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82B2B-90A8-8DF0-B7DC-AF08428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478AD-21D8-1DF1-E536-FCFF90A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305278-5E45-46EC-2CC4-446181A7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623DD-C15C-C0B4-2DA5-8685DC4F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3801D-EB17-61A4-B75A-ACDB7DE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9C8BD-FF43-DEA2-AA56-F97F7DA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/14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Titolo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08E6563-45B6-9E6B-B9A0-9251F469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22AD2856-23FC-1454-1D84-593F5A3C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92E1E-2997-8E53-3EA6-C9C724CE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428B7-25C7-4DBF-F3DA-6279C168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367BC-878D-935A-4766-E7F2F0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DF777-08D3-65C4-880E-C967EA4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D99C9-F545-093B-82B3-2A3D60C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1B18-8301-B196-331E-0D02050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2BB4-43A8-D2BC-AB6A-5B34F327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96631-D16A-3957-2E2E-F4EE075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C4EA8-1692-3516-B170-71F75AC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2DFC-0D07-AA84-471B-38DF49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B378A-A766-6F04-528C-6B5A253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F511E-4919-6ED6-7B81-5AC5B90A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D8E4-68D9-3C90-E1DE-862F59D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6D89B-1DFC-05F3-F430-CD45F263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751F4-E900-5EB2-2816-9377EBC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68796-0D63-290E-1124-E888DA2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CA2E2-6181-5358-4724-17B1BF06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910895-B44E-43AB-0709-31CFACD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BF417-6B4A-A255-5283-442D13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2D7AD-9F1F-AFC9-5D20-3C1E964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021C8-8F4C-053A-2237-0D0EBC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388E4-709C-6B14-F991-C641F2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1A49B-A1F6-FFE3-9C4B-AEC7FED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925D7E-9D1D-AD21-04CC-2B64F464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50DE6-7565-CD4B-172E-17BA74F6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A72829-2E06-45D6-8625-0DC70013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AAAB5-6425-50F5-3E5E-91A36F0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F6D7BF-F079-6A5E-16DC-F93E95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4FB17-4740-D629-069B-4AD3EBF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9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1C9C-BCDC-0773-5D0C-D67E3C1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7FA9A-BF1D-65E4-43E6-CC71080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B91FE-F422-17F0-DDB5-4A04AB8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752708-CC95-2DA6-73A7-6837A80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07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7F2018-68B5-A0E6-DFBC-1149600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BD96A-A18B-CB54-A0B9-E1B903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37E80-2747-5D03-9784-0758EBB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CADF9-5101-3C64-8604-DFAB2558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CB191-9E2E-D77E-B3BC-07A8D69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10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10" Type="http://schemas.openxmlformats.org/officeDocument/2006/relationships/slide" Target="slide60.xml"/><Relationship Id="rId19" Type="http://schemas.openxmlformats.org/officeDocument/2006/relationships/slide" Target="slide130.xml"/><Relationship Id="rId4" Type="http://schemas.openxmlformats.org/officeDocument/2006/relationships/slide" Target="slide30.xml"/><Relationship Id="rId9" Type="http://schemas.openxmlformats.org/officeDocument/2006/relationships/image" Target="../media/image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4585899"/>
            <a:ext cx="2972032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it-IT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Professoressa: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Valeria Cardellini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35309" y="4585899"/>
            <a:ext cx="16531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750"/>
              </a:spcAft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67544" y="2704071"/>
            <a:ext cx="835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Implementazione del protocollo </a:t>
            </a:r>
            <a:r>
              <a:rPr lang="it-IT" sz="32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endParaRPr lang="it-IT" sz="32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051" y="1565276"/>
            <a:ext cx="6053897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Sistemi Distribuiti e Cloud Computing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755576" y="117669"/>
            <a:ext cx="2434040" cy="49244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4427984" y="148447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4307905" y="3635455"/>
            <a:ext cx="1469286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Cerco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9620258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28522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261"/>
              </p:ext>
            </p:extLst>
          </p:nvPr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restituisce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l’inserimento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1781255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Voglio inserire la risorsa ‘’casa’’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inserisce, se non presente la risorsa con id 1, ‘’ciao’’.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7FC89C-FFA5-0DC1-134B-DA726BA47B4C}"/>
              </a:ext>
            </a:extLst>
          </p:cNvPr>
          <p:cNvSpPr txBox="1"/>
          <p:nvPr/>
        </p:nvSpPr>
        <p:spPr>
          <a:xfrm>
            <a:off x="6948265" y="3828916"/>
            <a:ext cx="882650" cy="2648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Id(casa)=1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3373A27-AE61-2E2B-D416-9482496A4D70}"/>
              </a:ext>
            </a:extLst>
          </p:cNvPr>
          <p:cNvSpPr/>
          <p:nvPr/>
        </p:nvSpPr>
        <p:spPr>
          <a:xfrm>
            <a:off x="6991152" y="3880643"/>
            <a:ext cx="684208" cy="1639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  <p:bldP spid="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2014231" cy="307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Voglio eliminare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elimina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8C93A-BA2E-5CC0-85A7-0761097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3A793-B876-BA9E-7BD0-7813E05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Il </a:t>
            </a:r>
            <a:r>
              <a:rPr lang="it-IT" b="1" dirty="0">
                <a:solidFill>
                  <a:srgbClr val="376092"/>
                </a:solidFill>
              </a:rPr>
              <a:t>server </a:t>
            </a:r>
            <a:r>
              <a:rPr lang="it-IT" b="1" dirty="0" err="1">
                <a:solidFill>
                  <a:srgbClr val="376092"/>
                </a:solidFill>
              </a:rPr>
              <a:t>registry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si comporta </a:t>
            </a:r>
            <a:r>
              <a:rPr lang="it-IT" b="1" dirty="0">
                <a:solidFill>
                  <a:srgbClr val="376092"/>
                </a:solidFill>
              </a:rPr>
              <a:t>da single point of </a:t>
            </a:r>
            <a:r>
              <a:rPr lang="it-IT" b="1" dirty="0" err="1">
                <a:solidFill>
                  <a:srgbClr val="376092"/>
                </a:solidFill>
              </a:rPr>
              <a:t>failure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376092"/>
                </a:solidFill>
              </a:rPr>
              <a:t>collo di bottiglia </a:t>
            </a:r>
            <a:r>
              <a:rPr lang="it-IT" dirty="0"/>
              <a:t>(è un componente centralizzato).</a:t>
            </a:r>
          </a:p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Un </a:t>
            </a:r>
            <a:r>
              <a:rPr lang="it-IT" b="1" dirty="0">
                <a:solidFill>
                  <a:srgbClr val="376092"/>
                </a:solidFill>
              </a:rPr>
              <a:t>partizionamento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della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rete</a:t>
            </a:r>
            <a:r>
              <a:rPr lang="it-IT" dirty="0"/>
              <a:t> porterebbe il </a:t>
            </a:r>
            <a:r>
              <a:rPr lang="it-IT" dirty="0" err="1"/>
              <a:t>registry</a:t>
            </a:r>
            <a:r>
              <a:rPr lang="it-IT" dirty="0"/>
              <a:t> ad essere presente solo in una delle due partizioni.</a:t>
            </a:r>
          </a:p>
          <a:p>
            <a:pPr marL="342900" lvl="0" indent="-342900" algn="just">
              <a:lnSpc>
                <a:spcPct val="2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Se il sistema ha piccole dimensioni aumenta la probabilità di avere </a:t>
            </a:r>
            <a:r>
              <a:rPr lang="it-IT" b="1" dirty="0">
                <a:solidFill>
                  <a:srgbClr val="376092"/>
                </a:solidFill>
              </a:rPr>
              <a:t>collisioni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975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6DCBD5-A460-7414-456B-2D86250BE786}"/>
              </a:ext>
            </a:extLst>
          </p:cNvPr>
          <p:cNvSpPr txBox="1"/>
          <p:nvPr/>
        </p:nvSpPr>
        <p:spPr>
          <a:xfrm>
            <a:off x="8622862" y="54241"/>
            <a:ext cx="393443" cy="466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2400" dirty="0">
              <a:uFillTx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C3FC407-D920-03C6-9E20-F7E0D6BE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9" t="49784" r="62599" b="45077"/>
          <a:stretch/>
        </p:blipFill>
        <p:spPr>
          <a:xfrm>
            <a:off x="8158057" y="253535"/>
            <a:ext cx="718867" cy="254267"/>
          </a:xfrm>
          <a:prstGeom prst="rect">
            <a:avLst/>
          </a:prstGeom>
        </p:spPr>
      </p:pic>
      <p:sp>
        <p:nvSpPr>
          <p:cNvPr id="306" name="Google Shape;81;p1">
            <a:extLst>
              <a:ext uri="{FF2B5EF4-FFF2-40B4-BE49-F238E27FC236}">
                <a16:creationId xmlns:a16="http://schemas.microsoft.com/office/drawing/2014/main" id="{FF629A71-21F0-55A5-78F8-5D3203D026B1}"/>
              </a:ext>
            </a:extLst>
          </p:cNvPr>
          <p:cNvSpPr txBox="1"/>
          <p:nvPr/>
        </p:nvSpPr>
        <p:spPr>
          <a:xfrm>
            <a:off x="4017444" y="2917278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05" name="Google Shape;1233;p19">
            <a:extLst>
              <a:ext uri="{FF2B5EF4-FFF2-40B4-BE49-F238E27FC236}">
                <a16:creationId xmlns:a16="http://schemas.microsoft.com/office/drawing/2014/main" id="{60FA1A40-66B3-60B4-5BA1-0FFC7AEFC9BC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 dirty="0">
                <a:solidFill>
                  <a:srgbClr val="376092"/>
                </a:solidFill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57526-8C3A-F4A4-6917-186A6409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71750"/>
            <a:ext cx="1453639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B4D5E7FF-B8BF-0FD5-1699-80DE37A2055F}"/>
              </a:ext>
            </a:extLst>
          </p:cNvPr>
          <p:cNvSpPr/>
          <p:nvPr/>
        </p:nvSpPr>
        <p:spPr>
          <a:xfrm>
            <a:off x="2066815" y="879562"/>
            <a:ext cx="5010371" cy="3384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D4D15F-B4A0-89E9-27FB-29B04546C5E3}"/>
              </a:ext>
            </a:extLst>
          </p:cNvPr>
          <p:cNvSpPr txBox="1"/>
          <p:nvPr/>
        </p:nvSpPr>
        <p:spPr>
          <a:xfrm>
            <a:off x="3335236" y="2767356"/>
            <a:ext cx="194421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1800" dirty="0">
              <a:uFillTx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A68A148-A3AA-302F-7589-92A53C15D58F}"/>
              </a:ext>
            </a:extLst>
          </p:cNvPr>
          <p:cNvSpPr txBox="1">
            <a:spLocks/>
          </p:cNvSpPr>
          <p:nvPr/>
        </p:nvSpPr>
        <p:spPr>
          <a:xfrm>
            <a:off x="611560" y="123478"/>
            <a:ext cx="3672408" cy="36004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1" dirty="0">
                <a:solidFill>
                  <a:srgbClr val="376092"/>
                </a:solidFill>
                <a:uFillTx/>
                <a:latin typeface="Arial" pitchFamily="34" charset="0"/>
                <a:cs typeface="Arial" pitchFamily="34" charset="0"/>
              </a:rPr>
              <a:t>Indice degli argomenti:</a:t>
            </a:r>
            <a:endParaRPr lang="it-IT" sz="1800" dirty="0">
              <a:solidFill>
                <a:srgbClr val="376092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E6D382-4BFC-FB33-8297-4A4A06B1D7C8}"/>
              </a:ext>
            </a:extLst>
          </p:cNvPr>
          <p:cNvSpPr txBox="1"/>
          <p:nvPr/>
        </p:nvSpPr>
        <p:spPr>
          <a:xfrm>
            <a:off x="4763868" y="15967"/>
            <a:ext cx="1686373" cy="11280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Introduzione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Cos’è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Chord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7D9E01-A9EB-68A4-9FC1-F05D6028124D}"/>
              </a:ext>
            </a:extLst>
          </p:cNvPr>
          <p:cNvSpPr txBox="1"/>
          <p:nvPr/>
        </p:nvSpPr>
        <p:spPr>
          <a:xfrm>
            <a:off x="7305543" y="3059851"/>
            <a:ext cx="1387429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Finger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endParaRPr lang="it-IT" sz="1100" b="1" dirty="0">
              <a:solidFill>
                <a:srgbClr val="37609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>
                <a:latin typeface="Arial" pitchFamily="34" charset="0"/>
                <a:ea typeface="+mj-ea"/>
                <a:cs typeface="Arial" pitchFamily="34" charset="0"/>
              </a:rPr>
              <a:t>Cos’è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Come funziona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088CAC-F05D-A7E1-446D-C07ED2A5848A}"/>
              </a:ext>
            </a:extLst>
          </p:cNvPr>
          <p:cNvSpPr txBox="1"/>
          <p:nvPr/>
        </p:nvSpPr>
        <p:spPr>
          <a:xfrm>
            <a:off x="3904258" y="3033435"/>
            <a:ext cx="1315814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Join/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Leave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Ingresso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Uscita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A82BB1-F1BC-E44F-0E45-9E74772DB21A}"/>
              </a:ext>
            </a:extLst>
          </p:cNvPr>
          <p:cNvSpPr txBox="1"/>
          <p:nvPr/>
        </p:nvSpPr>
        <p:spPr>
          <a:xfrm>
            <a:off x="6892887" y="955970"/>
            <a:ext cx="1597895" cy="15400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200" b="1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Componenti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Server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registry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Node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endParaRPr lang="it-IT" sz="1800" dirty="0">
              <a:uFillTx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0E63326-CDF7-AE2C-BE53-3575E312F723}"/>
              </a:ext>
            </a:extLst>
          </p:cNvPr>
          <p:cNvSpPr txBox="1"/>
          <p:nvPr/>
        </p:nvSpPr>
        <p:spPr>
          <a:xfrm>
            <a:off x="406132" y="3059851"/>
            <a:ext cx="17589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Gestione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risorse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Ricerca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Inserimento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Cancellazione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436F021-4B6D-2009-3D0A-26865B8EE469}"/>
              </a:ext>
            </a:extLst>
          </p:cNvPr>
          <p:cNvSpPr txBox="1"/>
          <p:nvPr/>
        </p:nvSpPr>
        <p:spPr>
          <a:xfrm>
            <a:off x="592535" y="1411125"/>
            <a:ext cx="1315814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Conclusione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Anteprima della sezione 93"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885713"/>
                  </p:ext>
                </p:extLst>
              </p:nvPr>
            </p:nvGraphicFramePr>
            <p:xfrm>
              <a:off x="4216793" y="555526"/>
              <a:ext cx="705813" cy="720000"/>
            </p:xfrm>
            <a:graphic>
              <a:graphicData uri="http://schemas.microsoft.com/office/powerpoint/2016/sectionzoom">
                <psez:sectionZm>
                  <psez:sectionZmObj sectionId="{E109B2FF-6A21-4E73-8113-F4B02E60B721}">
                    <psez:zmPr id="{79D5504E-DB45-4820-97FB-ED061EEB6129}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Anteprima della sezione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3" y="555526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6" name="Anteprima della sezione 95"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544076"/>
                  </p:ext>
                </p:extLst>
              </p:nvPr>
            </p:nvGraphicFramePr>
            <p:xfrm>
              <a:off x="6300192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0FC431E8-CD01-4F3E-9567-CDA31A80911C}">
                    <psez:zmPr id="{46F9F2CF-8ACB-495F-8630-2F8D471E1EF1}" imageType="cover" transitionDur="1000">
                      <p166:blipFill xmlns:p166="http://schemas.microsoft.com/office/powerpoint/2016/6/main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6" name="Anteprima della sezione 9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8" name="Anteprima della sezione 97"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106901"/>
                  </p:ext>
                </p:extLst>
              </p:nvPr>
            </p:nvGraphicFramePr>
            <p:xfrm>
              <a:off x="6300192" y="3073551"/>
              <a:ext cx="705812" cy="720000"/>
            </p:xfrm>
            <a:graphic>
              <a:graphicData uri="http://schemas.microsoft.com/office/powerpoint/2016/sectionzoom">
                <psez:sectionZm>
                  <psez:sectionZmObj sectionId="{24FD45ED-09DD-44BE-B6C1-2D41A87A9D2E}">
                    <psez:zmPr id="{14F8909A-146D-4242-A1CC-B3B8D12A93D0}" imageType="cover" transitionDur="1000">
                      <p166:blipFill xmlns:p166="http://schemas.microsoft.com/office/powerpoint/2016/6/main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8" name="Anteprima della sezion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3073551"/>
                <a:ext cx="70581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0" name="Anteprima della sezione 99"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189365"/>
                  </p:ext>
                </p:extLst>
              </p:nvPr>
            </p:nvGraphicFramePr>
            <p:xfrm>
              <a:off x="2065987" y="3067868"/>
              <a:ext cx="705813" cy="720000"/>
            </p:xfrm>
            <a:graphic>
              <a:graphicData uri="http://schemas.microsoft.com/office/powerpoint/2016/sectionzoom">
                <psez:sectionZm>
                  <psez:sectionZmObj sectionId="{DA7E4F7F-BB3F-40B6-BB07-69331E3649ED}">
                    <psez:zmPr id="{C7798333-99DF-4031-A898-8E0177D960CC}" imageType="cover" transitionDur="1000">
                      <p166:blipFill xmlns:p166="http://schemas.microsoft.com/office/powerpoint/2016/6/main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0" name="Anteprima della sezione 9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87" y="3067868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2" name="Anteprima della sezione 101"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08300"/>
                  </p:ext>
                </p:extLst>
              </p:nvPr>
            </p:nvGraphicFramePr>
            <p:xfrm>
              <a:off x="4216794" y="3840982"/>
              <a:ext cx="705812" cy="719928"/>
            </p:xfrm>
            <a:graphic>
              <a:graphicData uri="http://schemas.microsoft.com/office/powerpoint/2016/sectionzoom">
                <psez:sectionZm>
                  <psez:sectionZmObj sectionId="{A28034F7-97AD-4DEB-ABCC-1BD50C301261}">
                    <psez:zmPr id="{E54EF5DB-84BD-494E-8C20-704935DD9E6E}" imageType="cover" transitionDur="1000">
                      <p166:blipFill xmlns:p166="http://schemas.microsoft.com/office/powerpoint/2016/6/main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199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2" name="Anteprima della sezione 1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4" y="3840982"/>
                <a:ext cx="705812" cy="7199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4" name="Anteprima della sezione 103"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75109"/>
                  </p:ext>
                </p:extLst>
              </p:nvPr>
            </p:nvGraphicFramePr>
            <p:xfrm>
              <a:off x="2065918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CC20D2DC-2733-4ACA-AA39-38B453D84F14}">
                    <psez:zmPr id="{DAA5CB51-A681-4398-AA0E-C3078C9813D8}" imageType="cover" transitionDur="1000">
                      <p166:blipFill xmlns:p166="http://schemas.microsoft.com/office/powerpoint/2016/6/main"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4" name="Anteprima della sezione 10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18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A2E2B4-AC65-0383-64A1-0718780EB20B}"/>
              </a:ext>
            </a:extLst>
          </p:cNvPr>
          <p:cNvGrpSpPr/>
          <p:nvPr/>
        </p:nvGrpSpPr>
        <p:grpSpPr>
          <a:xfrm>
            <a:off x="5615608" y="915566"/>
            <a:ext cx="3528392" cy="3591875"/>
            <a:chOff x="5615608" y="915566"/>
            <a:chExt cx="3528392" cy="35918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F817518-145D-FACC-47E9-2B10737C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997" t="-127" r="12165" b="127"/>
            <a:stretch/>
          </p:blipFill>
          <p:spPr>
            <a:xfrm>
              <a:off x="5615608" y="915566"/>
              <a:ext cx="3528392" cy="35918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677DFBE-02B1-1E41-19F1-0F36466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0312" y="1321734"/>
              <a:ext cx="426455" cy="4320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E342B-AA07-6871-561F-AAB9184B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60432" y="1755700"/>
              <a:ext cx="426455" cy="43204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6D886B0-3115-4959-5E8B-46D2CFE3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5000" y="3651870"/>
              <a:ext cx="426455" cy="432048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Protocollo progettato per reti </a:t>
            </a:r>
            <a:r>
              <a:rPr lang="it-IT" sz="1600" b="1" dirty="0">
                <a:solidFill>
                  <a:srgbClr val="376092"/>
                </a:solidFill>
                <a:uFillTx/>
              </a:rPr>
              <a:t>peer-to-peer distribuite</a:t>
            </a:r>
            <a:r>
              <a:rPr lang="it-IT" sz="1600" dirty="0">
                <a:uFillTx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Overlay network strutturata a forma di </a:t>
            </a:r>
            <a:r>
              <a:rPr lang="it-IT" sz="1600" b="1" dirty="0">
                <a:solidFill>
                  <a:srgbClr val="376092"/>
                </a:solidFill>
              </a:rPr>
              <a:t>anello</a:t>
            </a:r>
            <a:r>
              <a:rPr lang="it-IT" sz="1600" dirty="0"/>
              <a:t>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600" b="1" dirty="0">
                <a:uFillTx/>
              </a:rPr>
              <a:t> </a:t>
            </a:r>
            <a:r>
              <a:rPr lang="it-IT" sz="16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600" b="1" dirty="0">
                <a:uFillTx/>
              </a:rPr>
              <a:t> </a:t>
            </a:r>
            <a:r>
              <a:rPr lang="it-IT" sz="1600" dirty="0">
                <a:uFillTx/>
              </a:rPr>
              <a:t>per gestione di nodi e risorse.</a:t>
            </a:r>
            <a:endParaRPr lang="it-IT" sz="3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239BD08-E929-B7AC-F8EB-6358C656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7" t="-127" r="12165" b="127"/>
          <a:stretch/>
        </p:blipFill>
        <p:spPr>
          <a:xfrm>
            <a:off x="5580112" y="910384"/>
            <a:ext cx="3528392" cy="359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844B3-0EDE-9646-2AAB-6F61F794A153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21A7ED-88AB-D76F-070E-581357A4596B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Protocollo progettato per reti </a:t>
            </a:r>
            <a:r>
              <a:rPr lang="it-IT" sz="1500" b="1" dirty="0">
                <a:solidFill>
                  <a:srgbClr val="376092"/>
                </a:solidFill>
                <a:uFillTx/>
              </a:rPr>
              <a:t>peer-to-peer distribuite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Overlay network strutturata a forma di </a:t>
            </a:r>
            <a:r>
              <a:rPr lang="it-IT" sz="1500" b="1" dirty="0">
                <a:solidFill>
                  <a:srgbClr val="376092"/>
                </a:solidFill>
              </a:rPr>
              <a:t>anello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500" b="1" dirty="0">
                <a:uFillTx/>
              </a:rPr>
              <a:t> </a:t>
            </a:r>
            <a:r>
              <a:rPr lang="it-IT" sz="15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500" b="1" dirty="0">
                <a:uFillTx/>
              </a:rPr>
              <a:t> </a:t>
            </a:r>
            <a:r>
              <a:rPr lang="it-IT" sz="1500" dirty="0">
                <a:uFillTx/>
              </a:rPr>
              <a:t>per gestione di nodi e risorse</a:t>
            </a:r>
          </a:p>
        </p:txBody>
      </p:sp>
    </p:spTree>
    <p:extLst>
      <p:ext uri="{BB962C8B-B14F-4D97-AF65-F5344CB8AC3E}">
        <p14:creationId xmlns:p14="http://schemas.microsoft.com/office/powerpoint/2010/main" val="3955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5CAE-AD71-86C5-4BE5-329C2724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sistema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4334852-E6E4-68D8-7881-769431A6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Server</a:t>
            </a:r>
            <a:endParaRPr lang="it-IT" b="1" dirty="0">
              <a:solidFill>
                <a:srgbClr val="37609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C367A35-FAE8-4DC3-ABA3-4C3896D6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15393"/>
            <a:ext cx="721293" cy="721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896D02-7AA2-7617-457F-807E94809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278" y="3788600"/>
            <a:ext cx="648072" cy="656571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17844C8-BF61-4851-8A15-55EDB19FE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Nodo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ID basato su hash.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Gestisce le risorse tra lui e il predecessore.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Mantiene una finger </a:t>
            </a:r>
            <a:r>
              <a:rPr lang="it-IT" sz="1400" dirty="0" err="1">
                <a:uFillTx/>
              </a:rPr>
              <a:t>table</a:t>
            </a:r>
            <a:r>
              <a:rPr lang="it-IT" sz="1400" dirty="0">
                <a:uFillTx/>
              </a:rPr>
              <a:t> per ottimizzare la gestione delle risorse.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E53AD-1085-9E2E-53B3-09DE5ED17305}"/>
              </a:ext>
            </a:extLst>
          </p:cNvPr>
          <p:cNvSpPr txBox="1"/>
          <p:nvPr/>
        </p:nvSpPr>
        <p:spPr>
          <a:xfrm>
            <a:off x="1115616" y="555526"/>
            <a:ext cx="237626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E2AC7-D04C-724F-F47D-8C2FB561D310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Serve a connettere il client al sistema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Mantiene la lista dei nodi presenti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Ritorna l’IP dei vicini al nodo che fa il join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Gestisce l’eventuale fallimento dei nodi</a:t>
            </a:r>
          </a:p>
        </p:txBody>
      </p:sp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D5EF6E5-826E-9504-F9B5-3149A679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80875"/>
            <a:ext cx="1581750" cy="1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F1F2A-799F-8777-ED04-652FE6B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84F2D-9644-787C-4E0C-91B2EFD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5671EE-680D-8172-FAEC-9ED1CC7FF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5" y="1780874"/>
            <a:ext cx="1798987" cy="1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3529-B1CC-E6CF-0B0F-8E83D42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90E44-369B-A13A-E482-0E128A8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it-IT" sz="1600" dirty="0">
                <a:uFillTx/>
              </a:rPr>
              <a:t>ID basato su hash.</a:t>
            </a:r>
          </a:p>
          <a:p>
            <a:pPr>
              <a:lnSpc>
                <a:spcPct val="300000"/>
              </a:lnSpc>
              <a:spcAft>
                <a:spcPts val="1800"/>
              </a:spcAft>
            </a:pPr>
            <a:r>
              <a:rPr lang="it-IT" sz="1600" dirty="0">
                <a:uFillTx/>
              </a:rPr>
              <a:t>Si occupa di gestire le risorse tra loro e il predecessore.</a:t>
            </a:r>
          </a:p>
          <a:p>
            <a:r>
              <a:rPr lang="it-IT" sz="1600" dirty="0"/>
              <a:t>Mantiene una Finger </a:t>
            </a:r>
            <a:r>
              <a:rPr lang="it-IT" sz="1600" dirty="0" err="1"/>
              <a:t>Table</a:t>
            </a:r>
            <a:r>
              <a:rPr lang="it-IT" sz="1600" dirty="0"/>
              <a:t> con informazioni sugli altri nodi così da ottimizzare le operazioni sulle risorse.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B90D1-0AAC-4E83-238E-4F715E3A7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240" y="623640"/>
            <a:ext cx="1964261" cy="19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9ADAAD-E281-5FAF-4D03-C31136173CAB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/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Conoscenza ben definita dei nodi vicini che diminuisce con</a:t>
                </a:r>
              </a:p>
              <a:p>
                <a:pPr indent="271463">
                  <a:lnSpc>
                    <a:spcPct val="120000"/>
                  </a:lnSpc>
                </a:pPr>
                <a:r>
                  <a:rPr lang="it-IT" sz="1500" dirty="0"/>
                  <a:t> l’aumentare della distanza</a:t>
                </a:r>
                <a:endParaRPr lang="it-IT" sz="15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Ha ‘‘m’’ righe (m=numero di bit)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La riga i-esima del nodo p è calcolata come: </a:t>
                </a:r>
              </a:p>
              <a:p>
                <a:pPr indent="271463">
                  <a:lnSpc>
                    <a:spcPct val="300000"/>
                  </a:lnSpc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500" dirty="0"/>
                  <a:t>  </a:t>
                </a:r>
              </a:p>
              <a:p>
                <a:pPr marL="285750" indent="-285750">
                  <a:lnSpc>
                    <a:spcPct val="3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500" dirty="0"/>
                  <a:t>Ricerca veloce </a:t>
                </a:r>
                <a:r>
                  <a:rPr lang="it-IT" sz="1500"/>
                  <a:t>in </a:t>
                </a:r>
                <a:r>
                  <a:rPr lang="it-IT" sz="1500" b="1">
                    <a:solidFill>
                      <a:srgbClr val="376092"/>
                    </a:solidFill>
                    <a:uFillTx/>
                  </a:rPr>
                  <a:t>O</a:t>
                </a:r>
                <a:r>
                  <a:rPr lang="it-IT" sz="1500" b="1" dirty="0">
                    <a:solidFill>
                      <a:srgbClr val="376092"/>
                    </a:solidFill>
                    <a:uFillTx/>
                  </a:rPr>
                  <a:t>(log N)</a:t>
                </a:r>
                <a:endParaRPr lang="it-IT" sz="1500" dirty="0">
                  <a:uFillTx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1C3D0216-FF4A-41A3-52AF-05A3254C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959287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8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A9E5C-C35F-249D-4A74-F2F0A08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Conoscenza ben definita dei nodi vicini che diminuisce con l’aumentare della distanza.</a:t>
                </a:r>
                <a:endParaRPr lang="it-IT" sz="16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Ha ‘‘m’’ righe (m=numero di bit).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La riga i-esima del nodo p è calcolata come: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600" dirty="0"/>
                  <a:t>  </a:t>
                </a:r>
              </a:p>
              <a:p>
                <a:pPr marL="285750" indent="-285750">
                  <a:spcAft>
                    <a:spcPts val="24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Ricerca veloce in </a:t>
                </a:r>
                <a:r>
                  <a:rPr lang="it-IT" sz="1600" b="1" dirty="0">
                    <a:solidFill>
                      <a:srgbClr val="376092"/>
                    </a:solidFill>
                    <a:uFillTx/>
                  </a:rPr>
                  <a:t>O(log N)</a:t>
                </a:r>
                <a:r>
                  <a:rPr lang="it-IT" dirty="0"/>
                  <a:t>.</a:t>
                </a:r>
                <a:endParaRPr lang="it-IT" sz="1600" dirty="0">
                  <a:uFillTx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EE988F9-7AE0-4125-A47D-42CAB1167288}"/>
              </a:ext>
            </a:extLst>
          </p:cNvPr>
          <p:cNvGrpSpPr/>
          <p:nvPr/>
        </p:nvGrpSpPr>
        <p:grpSpPr>
          <a:xfrm>
            <a:off x="6357129" y="1995686"/>
            <a:ext cx="1959287" cy="2160240"/>
            <a:chOff x="6357129" y="1995686"/>
            <a:chExt cx="1959287" cy="21602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44A0C8-1BF7-E8D0-EE25-DA3DADCA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129" y="1995686"/>
              <a:ext cx="1959287" cy="21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FCE4126-48BA-23F3-33AF-B58F32A5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88224" y="3408664"/>
              <a:ext cx="504056" cy="51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8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B54E851-49B2-C064-BB76-0693A563032D}"/>
              </a:ext>
            </a:extLst>
          </p:cNvPr>
          <p:cNvGrpSpPr/>
          <p:nvPr/>
        </p:nvGrpSpPr>
        <p:grpSpPr>
          <a:xfrm>
            <a:off x="5289626" y="1141897"/>
            <a:ext cx="4159405" cy="3394075"/>
            <a:chOff x="5724128" y="874712"/>
            <a:chExt cx="4159405" cy="3394075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874712"/>
              <a:ext cx="4159405" cy="3394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8C3367-A549-021B-F544-EEB31FD6FD44}"/>
              </a:ext>
            </a:extLst>
          </p:cNvPr>
          <p:cNvSpPr txBox="1"/>
          <p:nvPr/>
        </p:nvSpPr>
        <p:spPr>
          <a:xfrm>
            <a:off x="2849332" y="4149155"/>
            <a:ext cx="1080120" cy="2392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it-IT" sz="1800" dirty="0">
                <a:uFillTx/>
              </a:rPr>
              <a:t>IP nodo</a:t>
            </a:r>
          </a:p>
        </p:txBody>
      </p: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F3DD77-2DBB-8878-955D-FE2EE6CB8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7" y="2700430"/>
            <a:ext cx="442482" cy="44248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519787-421C-D83D-CF8D-DBF1101A1A6B}"/>
              </a:ext>
            </a:extLst>
          </p:cNvPr>
          <p:cNvCxnSpPr>
            <a:cxnSpLocks/>
          </p:cNvCxnSpPr>
          <p:nvPr/>
        </p:nvCxnSpPr>
        <p:spPr>
          <a:xfrm flipH="1" flipV="1">
            <a:off x="2393976" y="3170501"/>
            <a:ext cx="711351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0BFCF6-3489-CEF8-4F53-0EED7B61DEA6}"/>
              </a:ext>
            </a:extLst>
          </p:cNvPr>
          <p:cNvCxnSpPr>
            <a:cxnSpLocks/>
          </p:cNvCxnSpPr>
          <p:nvPr/>
        </p:nvCxnSpPr>
        <p:spPr>
          <a:xfrm>
            <a:off x="2264618" y="3298521"/>
            <a:ext cx="758182" cy="73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4E26F9-C9F0-B8AE-206F-36A66A90D3BE}"/>
              </a:ext>
            </a:extLst>
          </p:cNvPr>
          <p:cNvSpPr txBox="1"/>
          <p:nvPr/>
        </p:nvSpPr>
        <p:spPr>
          <a:xfrm>
            <a:off x="1632368" y="3576728"/>
            <a:ext cx="1054293" cy="4018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IP successore</a:t>
            </a:r>
          </a:p>
          <a:p>
            <a:r>
              <a:rPr lang="it-IT" sz="900" dirty="0"/>
              <a:t>IP predecessore</a:t>
            </a:r>
            <a:endParaRPr lang="it-IT" sz="900" dirty="0"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BC6940-CC40-3CB0-9252-CB6FC491802F}"/>
              </a:ext>
            </a:extLst>
          </p:cNvPr>
          <p:cNvSpPr txBox="1"/>
          <p:nvPr/>
        </p:nvSpPr>
        <p:spPr>
          <a:xfrm>
            <a:off x="2620621" y="3102963"/>
            <a:ext cx="8283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Richiesta IP nodi vicini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23D3F5-A60B-B749-3310-7772897D6CCB}"/>
              </a:ext>
            </a:extLst>
          </p:cNvPr>
          <p:cNvSpPr txBox="1"/>
          <p:nvPr/>
        </p:nvSpPr>
        <p:spPr>
          <a:xfrm>
            <a:off x="1724369" y="2381069"/>
            <a:ext cx="96136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/>
              <a:t>Id(IP nodo)=6</a:t>
            </a:r>
            <a:endParaRPr lang="it-IT" sz="900" dirty="0">
              <a:uFillTx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1C9925-5CC5-875A-A335-611AD03D90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31544" y="1902831"/>
            <a:ext cx="3114042" cy="2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8E27A8F-5D1F-2AC3-83B7-6D8ADA8E89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31544" y="3726271"/>
            <a:ext cx="3856072" cy="2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1A4B62-FBBA-4974-C099-978E9C65522F}"/>
              </a:ext>
            </a:extLst>
          </p:cNvPr>
          <p:cNvSpPr txBox="1"/>
          <p:nvPr/>
        </p:nvSpPr>
        <p:spPr>
          <a:xfrm>
            <a:off x="4101633" y="2448578"/>
            <a:ext cx="1528767" cy="52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predecessore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5AE00B-BF4A-CB5A-0EF7-E2CFA80FDABA}"/>
              </a:ext>
            </a:extLst>
          </p:cNvPr>
          <p:cNvSpPr txBox="1"/>
          <p:nvPr/>
        </p:nvSpPr>
        <p:spPr>
          <a:xfrm>
            <a:off x="4716016" y="3805317"/>
            <a:ext cx="1528767" cy="503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successore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3739642-52E8-BAB3-C416-11C27BB7A6A4}"/>
              </a:ext>
            </a:extLst>
          </p:cNvPr>
          <p:cNvGrpSpPr/>
          <p:nvPr/>
        </p:nvGrpSpPr>
        <p:grpSpPr>
          <a:xfrm>
            <a:off x="7884368" y="788760"/>
            <a:ext cx="961674" cy="1350942"/>
            <a:chOff x="7512721" y="986661"/>
            <a:chExt cx="1081863" cy="1586997"/>
          </a:xfrm>
        </p:grpSpPr>
        <p:graphicFrame>
          <p:nvGraphicFramePr>
            <p:cNvPr id="31" name="Tabella 6">
              <a:extLst>
                <a:ext uri="{FF2B5EF4-FFF2-40B4-BE49-F238E27FC236}">
                  <a16:creationId xmlns:a16="http://schemas.microsoft.com/office/drawing/2014/main" id="{D4171CA8-25B6-62E4-2A76-4BB6963467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711597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1940D80-7A90-3143-D9E0-5D5611579BC0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FF52D3B1-A6F9-D9B1-19C0-7831B996EB2B}"/>
              </a:ext>
            </a:extLst>
          </p:cNvPr>
          <p:cNvGrpSpPr/>
          <p:nvPr/>
        </p:nvGrpSpPr>
        <p:grpSpPr>
          <a:xfrm>
            <a:off x="7884368" y="3075806"/>
            <a:ext cx="926573" cy="1335359"/>
            <a:chOff x="7630203" y="4367472"/>
            <a:chExt cx="1875263" cy="1864133"/>
          </a:xfrm>
        </p:grpSpPr>
        <p:graphicFrame>
          <p:nvGraphicFramePr>
            <p:cNvPr id="34" name="Tabella 6">
              <a:extLst>
                <a:ext uri="{FF2B5EF4-FFF2-40B4-BE49-F238E27FC236}">
                  <a16:creationId xmlns:a16="http://schemas.microsoft.com/office/drawing/2014/main" id="{52AF6AB8-98FE-1953-7D0D-C6A918A73B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768609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E85E953-F058-64B2-6697-5309E4F45AA5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B17046-0E3E-6756-AC3B-1BA4BF2D6576}"/>
              </a:ext>
            </a:extLst>
          </p:cNvPr>
          <p:cNvGrpSpPr/>
          <p:nvPr/>
        </p:nvGrpSpPr>
        <p:grpSpPr>
          <a:xfrm>
            <a:off x="6272536" y="212696"/>
            <a:ext cx="961674" cy="1350942"/>
            <a:chOff x="6288119" y="140688"/>
            <a:chExt cx="961674" cy="1350942"/>
          </a:xfrm>
        </p:grpSpPr>
        <p:graphicFrame>
          <p:nvGraphicFramePr>
            <p:cNvPr id="36" name="Tabella 6">
              <a:extLst>
                <a:ext uri="{FF2B5EF4-FFF2-40B4-BE49-F238E27FC236}">
                  <a16:creationId xmlns:a16="http://schemas.microsoft.com/office/drawing/2014/main" id="{8D6CD3CE-C019-7515-A563-1AB1568A26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05487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1955601-40E9-5892-F627-BA7F2CD3187A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" name="Immagine 4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1A03D702-3055-3C01-9A25-38007A07F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41" y="3867894"/>
            <a:ext cx="284303" cy="288032"/>
          </a:xfrm>
          <a:prstGeom prst="rect">
            <a:avLst/>
          </a:prstGeom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29CC855-D0BD-93DC-048C-61A47093B998}"/>
              </a:ext>
            </a:extLst>
          </p:cNvPr>
          <p:cNvCxnSpPr/>
          <p:nvPr/>
        </p:nvCxnSpPr>
        <p:spPr>
          <a:xfrm flipV="1">
            <a:off x="5868144" y="2046847"/>
            <a:ext cx="720080" cy="8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C05BE2F-CF8A-9661-EB64-FDDF8C13DDA4}"/>
              </a:ext>
            </a:extLst>
          </p:cNvPr>
          <p:cNvSpPr txBox="1"/>
          <p:nvPr/>
        </p:nvSpPr>
        <p:spPr>
          <a:xfrm>
            <a:off x="5991739" y="2571750"/>
            <a:ext cx="807743" cy="3549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Dammi le risorse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464E75E-1287-CCFB-7F95-D5CD19BB1AEB}"/>
              </a:ext>
            </a:extLst>
          </p:cNvPr>
          <p:cNvCxnSpPr/>
          <p:nvPr/>
        </p:nvCxnSpPr>
        <p:spPr>
          <a:xfrm>
            <a:off x="5868144" y="3198916"/>
            <a:ext cx="1366066" cy="4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53E2B3-9972-5FE4-3854-5595DFA587E1}"/>
              </a:ext>
            </a:extLst>
          </p:cNvPr>
          <p:cNvSpPr txBox="1"/>
          <p:nvPr/>
        </p:nvSpPr>
        <p:spPr>
          <a:xfrm>
            <a:off x="6494696" y="3170501"/>
            <a:ext cx="1154214" cy="3496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Aggiorna la Finger </a:t>
            </a:r>
            <a:r>
              <a:rPr lang="it-IT" sz="900" dirty="0" err="1">
                <a:uFillTx/>
              </a:rPr>
              <a:t>Table</a:t>
            </a:r>
            <a:endParaRPr lang="it-IT" sz="900" dirty="0">
              <a:uFillTx/>
            </a:endParaRPr>
          </a:p>
        </p:txBody>
      </p:sp>
      <p:graphicFrame>
        <p:nvGraphicFramePr>
          <p:cNvPr id="59" name="Tabella 6">
            <a:extLst>
              <a:ext uri="{FF2B5EF4-FFF2-40B4-BE49-F238E27FC236}">
                <a16:creationId xmlns:a16="http://schemas.microsoft.com/office/drawing/2014/main" id="{CCF64868-535C-2355-AD5A-D956F39FA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1186"/>
              </p:ext>
            </p:extLst>
          </p:nvPr>
        </p:nvGraphicFramePr>
        <p:xfrm>
          <a:off x="7929914" y="331955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61" name="Gruppo 60">
            <a:extLst>
              <a:ext uri="{FF2B5EF4-FFF2-40B4-BE49-F238E27FC236}">
                <a16:creationId xmlns:a16="http://schemas.microsoft.com/office/drawing/2014/main" id="{71A5C99A-FDD6-DEAB-A9AF-1D18FFAAAFDB}"/>
              </a:ext>
            </a:extLst>
          </p:cNvPr>
          <p:cNvGrpSpPr/>
          <p:nvPr/>
        </p:nvGrpSpPr>
        <p:grpSpPr>
          <a:xfrm>
            <a:off x="4353804" y="1739381"/>
            <a:ext cx="961674" cy="1350942"/>
            <a:chOff x="6288119" y="140688"/>
            <a:chExt cx="961674" cy="1350942"/>
          </a:xfrm>
        </p:grpSpPr>
        <p:graphicFrame>
          <p:nvGraphicFramePr>
            <p:cNvPr id="62" name="Tabella 6">
              <a:extLst>
                <a:ext uri="{FF2B5EF4-FFF2-40B4-BE49-F238E27FC236}">
                  <a16:creationId xmlns:a16="http://schemas.microsoft.com/office/drawing/2014/main" id="{492AAA75-5B47-D35D-64B0-9A75C91E55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575167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1AC352A-BBE0-6B67-7CAD-0D088EDFEE3C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" name="Segnaposto contenuto 64">
            <a:extLst>
              <a:ext uri="{FF2B5EF4-FFF2-40B4-BE49-F238E27FC236}">
                <a16:creationId xmlns:a16="http://schemas.microsoft.com/office/drawing/2014/main" id="{639C361E-75DC-B65D-F1BD-2FC9C9D3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join nodo con id 6.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56F114-B594-848C-F327-F8A73261614B}"/>
              </a:ext>
            </a:extLst>
          </p:cNvPr>
          <p:cNvSpPr txBox="1"/>
          <p:nvPr/>
        </p:nvSpPr>
        <p:spPr>
          <a:xfrm>
            <a:off x="941360" y="2764049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4D6AAF-74C0-6374-8649-90B6FF8F4D7F}"/>
              </a:ext>
            </a:extLst>
          </p:cNvPr>
          <p:cNvSpPr txBox="1"/>
          <p:nvPr/>
        </p:nvSpPr>
        <p:spPr>
          <a:xfrm>
            <a:off x="940917" y="2926930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3, 6</a:t>
            </a:r>
          </a:p>
        </p:txBody>
      </p:sp>
    </p:spTree>
    <p:extLst>
      <p:ext uri="{BB962C8B-B14F-4D97-AF65-F5344CB8AC3E}">
        <p14:creationId xmlns:p14="http://schemas.microsoft.com/office/powerpoint/2010/main" val="18407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25017 -0.195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75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8" grpId="0"/>
      <p:bldP spid="18" grpId="1"/>
      <p:bldP spid="28" grpId="0"/>
      <p:bldP spid="28" grpId="1"/>
      <p:bldP spid="29" grpId="0"/>
      <p:bldP spid="29" grpId="1"/>
      <p:bldP spid="55" grpId="0"/>
      <p:bldP spid="55" grpId="1"/>
      <p:bldP spid="58" grpId="0"/>
      <p:bldP spid="58" grpId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E486-63E9-95C3-66F5-2D19CAE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leave</a:t>
            </a:r>
            <a:r>
              <a:rPr lang="it-IT" dirty="0"/>
              <a:t> nodo con id 6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CDE5E4-D1FA-C732-FE08-2896D3F937BC}"/>
              </a:ext>
            </a:extLst>
          </p:cNvPr>
          <p:cNvGrpSpPr/>
          <p:nvPr/>
        </p:nvGrpSpPr>
        <p:grpSpPr>
          <a:xfrm>
            <a:off x="5076056" y="1203598"/>
            <a:ext cx="3024336" cy="3168352"/>
            <a:chOff x="6012159" y="1419623"/>
            <a:chExt cx="2376265" cy="2520280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6055" r="35945" b="9690"/>
            <a:stretch/>
          </p:blipFill>
          <p:spPr>
            <a:xfrm>
              <a:off x="6012159" y="1419623"/>
              <a:ext cx="2376265" cy="2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pic>
        <p:nvPicPr>
          <p:cNvPr id="11" name="Immagine 10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9A04A7F6-7DDB-2A1F-910B-8B7772DD8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09" y="2719785"/>
            <a:ext cx="357409" cy="362097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C3583AF-A1C5-FC20-F3D4-5A7C949F2540}"/>
              </a:ext>
            </a:extLst>
          </p:cNvPr>
          <p:cNvGrpSpPr/>
          <p:nvPr/>
        </p:nvGrpSpPr>
        <p:grpSpPr>
          <a:xfrm>
            <a:off x="7884608" y="627534"/>
            <a:ext cx="961434" cy="1350942"/>
            <a:chOff x="7512991" y="986661"/>
            <a:chExt cx="1081593" cy="1586997"/>
          </a:xfrm>
        </p:grpSpPr>
        <p:graphicFrame>
          <p:nvGraphicFramePr>
            <p:cNvPr id="13" name="Tabella 6">
              <a:extLst>
                <a:ext uri="{FF2B5EF4-FFF2-40B4-BE49-F238E27FC236}">
                  <a16:creationId xmlns:a16="http://schemas.microsoft.com/office/drawing/2014/main" id="{16D5E02B-A7D1-FAC2-04EC-0F63471D38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2652251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8F9308A-B26B-0663-D122-4E4DD969D48F}"/>
                </a:ext>
              </a:extLst>
            </p:cNvPr>
            <p:cNvSpPr txBox="1">
              <a:spLocks/>
            </p:cNvSpPr>
            <p:nvPr/>
          </p:nvSpPr>
          <p:spPr>
            <a:xfrm>
              <a:off x="751299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D36C31E-EBDF-8562-0AA9-B49CD918C2BD}"/>
              </a:ext>
            </a:extLst>
          </p:cNvPr>
          <p:cNvGrpSpPr/>
          <p:nvPr/>
        </p:nvGrpSpPr>
        <p:grpSpPr>
          <a:xfrm>
            <a:off x="5220072" y="140688"/>
            <a:ext cx="961674" cy="1350942"/>
            <a:chOff x="6288119" y="140688"/>
            <a:chExt cx="961674" cy="1350942"/>
          </a:xfrm>
        </p:grpSpPr>
        <p:graphicFrame>
          <p:nvGraphicFramePr>
            <p:cNvPr id="16" name="Tabella 6">
              <a:extLst>
                <a:ext uri="{FF2B5EF4-FFF2-40B4-BE49-F238E27FC236}">
                  <a16:creationId xmlns:a16="http://schemas.microsoft.com/office/drawing/2014/main" id="{6104E305-6928-35EC-2CFB-C42A8CF7B7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8909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BAE558-1CDB-8865-F42B-80F3128B1F6E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80AFDFD6-AFC7-EDF1-97C6-A7382B854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3899"/>
              </p:ext>
            </p:extLst>
          </p:nvPr>
        </p:nvGraphicFramePr>
        <p:xfrm>
          <a:off x="8009830" y="342692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824D94-77D8-9D1E-2421-F45531EFEEC4}"/>
              </a:ext>
            </a:extLst>
          </p:cNvPr>
          <p:cNvGrpSpPr/>
          <p:nvPr/>
        </p:nvGrpSpPr>
        <p:grpSpPr>
          <a:xfrm>
            <a:off x="3995936" y="1746743"/>
            <a:ext cx="961674" cy="1350942"/>
            <a:chOff x="6288119" y="140688"/>
            <a:chExt cx="961674" cy="1350942"/>
          </a:xfrm>
        </p:grpSpPr>
        <p:graphicFrame>
          <p:nvGraphicFramePr>
            <p:cNvPr id="20" name="Tabella 6">
              <a:extLst>
                <a:ext uri="{FF2B5EF4-FFF2-40B4-BE49-F238E27FC236}">
                  <a16:creationId xmlns:a16="http://schemas.microsoft.com/office/drawing/2014/main" id="{56A2E263-A77E-C0A0-37B9-732629D150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923352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D2C487-E846-B070-30A9-1D56C93FDE76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FD1661-3C1E-0548-9838-3A457FEEA54A}"/>
              </a:ext>
            </a:extLst>
          </p:cNvPr>
          <p:cNvCxnSpPr/>
          <p:nvPr/>
        </p:nvCxnSpPr>
        <p:spPr>
          <a:xfrm flipV="1">
            <a:off x="5435855" y="1656218"/>
            <a:ext cx="999383" cy="10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9844B-7F5F-351A-DA96-34098018CC75}"/>
              </a:ext>
            </a:extLst>
          </p:cNvPr>
          <p:cNvSpPr txBox="1"/>
          <p:nvPr/>
        </p:nvSpPr>
        <p:spPr>
          <a:xfrm>
            <a:off x="5794845" y="2184773"/>
            <a:ext cx="128078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3 è il tuo nuovo predecessore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0D44BB-FB44-4017-5FC8-74CF02ED0765}"/>
              </a:ext>
            </a:extLst>
          </p:cNvPr>
          <p:cNvCxnSpPr/>
          <p:nvPr/>
        </p:nvCxnSpPr>
        <p:spPr>
          <a:xfrm>
            <a:off x="5580112" y="3081882"/>
            <a:ext cx="1584176" cy="6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F00365-CE59-FC26-7303-F425F12554BC}"/>
              </a:ext>
            </a:extLst>
          </p:cNvPr>
          <p:cNvSpPr txBox="1"/>
          <p:nvPr/>
        </p:nvSpPr>
        <p:spPr>
          <a:xfrm>
            <a:off x="5963217" y="3003798"/>
            <a:ext cx="99938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0 è il tuo nuovo successore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9E9129-4116-B842-4F02-7B840177E54D}"/>
              </a:ext>
            </a:extLst>
          </p:cNvPr>
          <p:cNvSpPr txBox="1">
            <a:spLocks/>
          </p:cNvSpPr>
          <p:nvPr/>
        </p:nvSpPr>
        <p:spPr>
          <a:xfrm>
            <a:off x="7897633" y="3154290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0C12A7AF-471F-ADC5-512A-01434D59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80261"/>
              </p:ext>
            </p:extLst>
          </p:nvPr>
        </p:nvGraphicFramePr>
        <p:xfrm>
          <a:off x="8009387" y="3427270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DF5158E4-1836-F3A5-D54E-C7C4E6857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58" y="3365205"/>
            <a:ext cx="442482" cy="442482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438A23F-3331-64B1-0123-371DE250C8B4}"/>
              </a:ext>
            </a:extLst>
          </p:cNvPr>
          <p:cNvCxnSpPr/>
          <p:nvPr/>
        </p:nvCxnSpPr>
        <p:spPr>
          <a:xfrm flipH="1">
            <a:off x="2483768" y="3097685"/>
            <a:ext cx="2569041" cy="4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506462-D50E-2902-AC6F-498F8CA5D114}"/>
              </a:ext>
            </a:extLst>
          </p:cNvPr>
          <p:cNvSpPr txBox="1"/>
          <p:nvPr/>
        </p:nvSpPr>
        <p:spPr>
          <a:xfrm>
            <a:off x="2754261" y="3183401"/>
            <a:ext cx="1303415" cy="3292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Sto uscendo dalla rete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3A458F0-F7C6-23C9-35BD-81E77AF24039}"/>
              </a:ext>
            </a:extLst>
          </p:cNvPr>
          <p:cNvSpPr txBox="1"/>
          <p:nvPr/>
        </p:nvSpPr>
        <p:spPr>
          <a:xfrm>
            <a:off x="1259632" y="3108571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3, 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166D98-C51D-B55A-4842-77664821A5AB}"/>
              </a:ext>
            </a:extLst>
          </p:cNvPr>
          <p:cNvSpPr txBox="1"/>
          <p:nvPr/>
        </p:nvSpPr>
        <p:spPr>
          <a:xfrm>
            <a:off x="1259189" y="3271452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</a:t>
            </a:r>
          </a:p>
        </p:txBody>
      </p:sp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  <p:bldP spid="25" grpId="0"/>
      <p:bldP spid="25" grpId="1"/>
      <p:bldP spid="29" grpId="0"/>
      <p:bldP spid="30" grpId="0"/>
    </p:bld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9F1374-7AB0-4AF0-8528-8184D467857E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8293</TotalTime>
  <Words>974</Words>
  <Application>Microsoft Office PowerPoint</Application>
  <PresentationFormat>Presentazione su schermo (16:9)</PresentationFormat>
  <Paragraphs>355</Paragraphs>
  <Slides>14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Personalizza struttura</vt:lpstr>
      <vt:lpstr>1_Personalizza struttura</vt:lpstr>
      <vt:lpstr>Presentazione standard di PowerPoint</vt:lpstr>
      <vt:lpstr>Presentazione standard di PowerPoint</vt:lpstr>
      <vt:lpstr>Introduzione</vt:lpstr>
      <vt:lpstr>Componenti del sistema</vt:lpstr>
      <vt:lpstr>Server registry</vt:lpstr>
      <vt:lpstr>Nodo</vt:lpstr>
      <vt:lpstr>Finger Table</vt:lpstr>
      <vt:lpstr>Join</vt:lpstr>
      <vt:lpstr>Leave</vt:lpstr>
      <vt:lpstr>Ricerca</vt:lpstr>
      <vt:lpstr>Inserimento</vt:lpstr>
      <vt:lpstr>Cancellazione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fulvi_f</dc:creator>
  <cp:lastModifiedBy>michele tosi</cp:lastModifiedBy>
  <cp:revision>401</cp:revision>
  <cp:lastPrinted>2023-06-03T16:49:45Z</cp:lastPrinted>
  <dcterms:created xsi:type="dcterms:W3CDTF">2013-04-02T13:36:43Z</dcterms:created>
  <dcterms:modified xsi:type="dcterms:W3CDTF">2023-10-09T15:02:46Z</dcterms:modified>
</cp:coreProperties>
</file>