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80" r:id="rId5"/>
    <p:sldId id="268" r:id="rId6"/>
    <p:sldId id="269" r:id="rId7"/>
    <p:sldId id="259" r:id="rId8"/>
    <p:sldId id="260" r:id="rId9"/>
    <p:sldId id="262" r:id="rId10"/>
    <p:sldId id="270" r:id="rId11"/>
    <p:sldId id="263" r:id="rId12"/>
    <p:sldId id="264" r:id="rId13"/>
    <p:sldId id="265" r:id="rId14"/>
    <p:sldId id="266" r:id="rId15"/>
    <p:sldId id="279" r:id="rId16"/>
    <p:sldId id="267" r:id="rId17"/>
    <p:sldId id="271" r:id="rId18"/>
    <p:sldId id="272" r:id="rId19"/>
    <p:sldId id="273" r:id="rId20"/>
    <p:sldId id="274" r:id="rId21"/>
    <p:sldId id="277" r:id="rId22"/>
    <p:sldId id="282" r:id="rId23"/>
    <p:sldId id="278" r:id="rId24"/>
    <p:sldId id="281" r:id="rId25"/>
    <p:sldId id="283" r:id="rId26"/>
    <p:sldId id="284" r:id="rId27"/>
    <p:sldId id="285"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D857A-C9DC-4D0E-B940-BF0CB52B0082}" v="1041" dt="2024-11-17T17:11:46.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7843" autoAdjust="0"/>
  </p:normalViewPr>
  <p:slideViewPr>
    <p:cSldViewPr snapToGrid="0">
      <p:cViewPr varScale="1">
        <p:scale>
          <a:sx n="69" d="100"/>
          <a:sy n="69" d="100"/>
        </p:scale>
        <p:origin x="1306" y="43"/>
      </p:cViewPr>
      <p:guideLst/>
    </p:cSldViewPr>
  </p:slideViewPr>
  <p:outlineViewPr>
    <p:cViewPr>
      <p:scale>
        <a:sx n="33" d="100"/>
        <a:sy n="33" d="100"/>
      </p:scale>
      <p:origin x="0" y="-12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A9B01A9-D74B-A87F-85FC-11A84A509B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6702A41-5D06-AE0C-E6FA-9481642960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8964B9-42FC-47C7-9A92-779AC1E470CD}" type="datetimeFigureOut">
              <a:rPr lang="it-IT" smtClean="0"/>
              <a:t>15/11/2024</a:t>
            </a:fld>
            <a:endParaRPr lang="it-IT"/>
          </a:p>
        </p:txBody>
      </p:sp>
      <p:sp>
        <p:nvSpPr>
          <p:cNvPr id="4" name="Segnaposto piè di pagina 3">
            <a:extLst>
              <a:ext uri="{FF2B5EF4-FFF2-40B4-BE49-F238E27FC236}">
                <a16:creationId xmlns:a16="http://schemas.microsoft.com/office/drawing/2014/main" id="{50B87FF5-8DE1-4571-CFB9-6938D7563C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8F5A473-B746-0990-FE82-7BB7647864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25E959-C08D-43E1-B00D-083E9D8D2333}" type="slidenum">
              <a:rPr lang="it-IT" smtClean="0"/>
              <a:t>‹N›</a:t>
            </a:fld>
            <a:endParaRPr lang="it-IT"/>
          </a:p>
        </p:txBody>
      </p:sp>
    </p:spTree>
    <p:extLst>
      <p:ext uri="{BB962C8B-B14F-4D97-AF65-F5344CB8AC3E}">
        <p14:creationId xmlns:p14="http://schemas.microsoft.com/office/powerpoint/2010/main" val="29360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03F45-2A43-49B3-9AB4-C1BBC137C81D}" type="datetimeFigureOut">
              <a:rPr lang="it-IT" smtClean="0"/>
              <a:t>15/11/2024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7CAB4-59EA-4C0B-8A8F-2DE73CCB5F2B}" type="slidenum">
              <a:rPr lang="it-IT" smtClean="0"/>
              <a:t>‹N›</a:t>
            </a:fld>
            <a:endParaRPr lang="it-IT"/>
          </a:p>
        </p:txBody>
      </p:sp>
    </p:spTree>
    <p:extLst>
      <p:ext uri="{BB962C8B-B14F-4D97-AF65-F5344CB8AC3E}">
        <p14:creationId xmlns:p14="http://schemas.microsoft.com/office/powerpoint/2010/main" val="399008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fontAlgn="base"/>
            <a:r>
              <a:rPr lang="it-IT" b="0" i="0" dirty="0">
                <a:solidFill>
                  <a:srgbClr val="444444"/>
                </a:solidFill>
                <a:effectLst/>
                <a:latin typeface="Lato" panose="020F0502020204030203" pitchFamily="34" charset="0"/>
              </a:rPr>
              <a:t>Il </a:t>
            </a:r>
            <a:r>
              <a:rPr lang="it-IT" b="1" i="0" dirty="0">
                <a:solidFill>
                  <a:srgbClr val="444444"/>
                </a:solidFill>
                <a:effectLst/>
                <a:latin typeface="Lato" panose="020F0502020204030203" pitchFamily="34" charset="0"/>
              </a:rPr>
              <a:t>VaR</a:t>
            </a:r>
            <a:r>
              <a:rPr lang="it-IT" b="0" i="0" dirty="0">
                <a:solidFill>
                  <a:srgbClr val="444444"/>
                </a:solidFill>
                <a:effectLst/>
                <a:latin typeface="Lato" panose="020F0502020204030203" pitchFamily="34" charset="0"/>
              </a:rPr>
              <a:t>, acronimo di </a:t>
            </a:r>
            <a:r>
              <a:rPr lang="it-IT" b="1" i="0" dirty="0">
                <a:solidFill>
                  <a:srgbClr val="444444"/>
                </a:solidFill>
                <a:effectLst/>
                <a:latin typeface="Lato" panose="020F0502020204030203" pitchFamily="34" charset="0"/>
              </a:rPr>
              <a:t>Value </a:t>
            </a:r>
            <a:r>
              <a:rPr lang="it-IT" b="1" i="0" dirty="0" err="1">
                <a:solidFill>
                  <a:srgbClr val="444444"/>
                </a:solidFill>
                <a:effectLst/>
                <a:latin typeface="Lato" panose="020F0502020204030203" pitchFamily="34" charset="0"/>
              </a:rPr>
              <a:t>at</a:t>
            </a:r>
            <a:r>
              <a:rPr lang="it-IT" b="1" i="0" dirty="0">
                <a:solidFill>
                  <a:srgbClr val="444444"/>
                </a:solidFill>
                <a:effectLst/>
                <a:latin typeface="Lato" panose="020F0502020204030203" pitchFamily="34" charset="0"/>
              </a:rPr>
              <a:t> Risk</a:t>
            </a:r>
            <a:r>
              <a:rPr lang="it-IT" b="0" i="0" dirty="0">
                <a:solidFill>
                  <a:srgbClr val="444444"/>
                </a:solidFill>
                <a:effectLst/>
                <a:latin typeface="Lato" panose="020F0502020204030203" pitchFamily="34" charset="0"/>
              </a:rPr>
              <a:t>, è una misura statistica utilizzata nel settore della finanza per stimare il </a:t>
            </a:r>
            <a:r>
              <a:rPr lang="it-IT" b="1" i="0" dirty="0">
                <a:solidFill>
                  <a:srgbClr val="444444"/>
                </a:solidFill>
                <a:effectLst/>
                <a:latin typeface="Lato" panose="020F0502020204030203" pitchFamily="34" charset="0"/>
              </a:rPr>
              <a:t>rischio di perdita finanziaria</a:t>
            </a:r>
            <a:r>
              <a:rPr lang="it-IT" b="0" i="0" dirty="0">
                <a:solidFill>
                  <a:srgbClr val="444444"/>
                </a:solidFill>
                <a:effectLst/>
                <a:latin typeface="Lato" panose="020F0502020204030203" pitchFamily="34" charset="0"/>
              </a:rPr>
              <a:t> in un determinato periodo di tempo. Il VaR rappresenta la </a:t>
            </a:r>
            <a:r>
              <a:rPr lang="it-IT" b="1" i="0" dirty="0">
                <a:solidFill>
                  <a:srgbClr val="444444"/>
                </a:solidFill>
                <a:effectLst/>
                <a:latin typeface="Lato" panose="020F0502020204030203" pitchFamily="34" charset="0"/>
              </a:rPr>
              <a:t>massima perdita potenziale</a:t>
            </a:r>
            <a:r>
              <a:rPr lang="it-IT" b="0" i="0" dirty="0">
                <a:solidFill>
                  <a:srgbClr val="444444"/>
                </a:solidFill>
                <a:effectLst/>
                <a:latin typeface="Lato" panose="020F0502020204030203" pitchFamily="34" charset="0"/>
              </a:rPr>
              <a:t> che un investimento o un portafoglio di investimenti può subire, con un determinato livello di confidenza.</a:t>
            </a:r>
          </a:p>
          <a:p>
            <a:pPr algn="l" fontAlgn="base"/>
            <a:r>
              <a:rPr lang="it-IT" b="1" i="0" dirty="0">
                <a:solidFill>
                  <a:srgbClr val="444444"/>
                </a:solidFill>
                <a:effectLst/>
                <a:latin typeface="Lato" panose="020F0502020204030203" pitchFamily="34" charset="0"/>
              </a:rPr>
              <a:t>Come si calcola il VaR</a:t>
            </a:r>
          </a:p>
          <a:p>
            <a:pPr algn="l" fontAlgn="base"/>
            <a:r>
              <a:rPr lang="it-IT" b="0" i="0" dirty="0">
                <a:solidFill>
                  <a:srgbClr val="444444"/>
                </a:solidFill>
                <a:effectLst/>
                <a:latin typeface="Lato" panose="020F0502020204030203" pitchFamily="34" charset="0"/>
              </a:rPr>
              <a:t>Il </a:t>
            </a:r>
            <a:r>
              <a:rPr lang="it-IT" b="1" i="0" dirty="0">
                <a:solidFill>
                  <a:srgbClr val="444444"/>
                </a:solidFill>
                <a:effectLst/>
                <a:latin typeface="Lato" panose="020F0502020204030203" pitchFamily="34" charset="0"/>
              </a:rPr>
              <a:t>calcolo del VaR</a:t>
            </a:r>
            <a:r>
              <a:rPr lang="it-IT" b="0" i="0" dirty="0">
                <a:solidFill>
                  <a:srgbClr val="444444"/>
                </a:solidFill>
                <a:effectLst/>
                <a:latin typeface="Lato" panose="020F0502020204030203" pitchFamily="34" charset="0"/>
              </a:rPr>
              <a:t> si basa sull’analisi storica dei rendimenti degli strumenti finanziari e tiene conto:</a:t>
            </a:r>
          </a:p>
          <a:p>
            <a:pPr algn="l" fontAlgn="base">
              <a:buFont typeface="Arial" panose="020B0604020202020204" pitchFamily="34" charset="0"/>
              <a:buChar char="•"/>
            </a:pPr>
            <a:r>
              <a:rPr lang="it-IT" b="0" i="0" dirty="0">
                <a:solidFill>
                  <a:srgbClr val="444444"/>
                </a:solidFill>
                <a:effectLst/>
                <a:latin typeface="Lato" panose="020F0502020204030203" pitchFamily="34" charset="0"/>
              </a:rPr>
              <a:t>della </a:t>
            </a:r>
            <a:r>
              <a:rPr lang="it-IT" b="1" i="0" dirty="0">
                <a:solidFill>
                  <a:srgbClr val="444444"/>
                </a:solidFill>
                <a:effectLst/>
                <a:latin typeface="Lato" panose="020F0502020204030203" pitchFamily="34" charset="0"/>
              </a:rPr>
              <a:t>volatilità dei prezzi</a:t>
            </a:r>
            <a:r>
              <a:rPr lang="it-IT" b="0" i="0" dirty="0">
                <a:solidFill>
                  <a:srgbClr val="444444"/>
                </a:solidFill>
                <a:effectLst/>
                <a:latin typeface="Lato" panose="020F0502020204030203" pitchFamily="34" charset="0"/>
              </a:rPr>
              <a:t>;</a:t>
            </a:r>
          </a:p>
          <a:p>
            <a:pPr algn="l" fontAlgn="base">
              <a:buFont typeface="Arial" panose="020B0604020202020204" pitchFamily="34" charset="0"/>
              <a:buChar char="•"/>
            </a:pPr>
            <a:r>
              <a:rPr lang="it-IT" b="0" i="0" dirty="0">
                <a:solidFill>
                  <a:srgbClr val="444444"/>
                </a:solidFill>
                <a:effectLst/>
                <a:latin typeface="Lato" panose="020F0502020204030203" pitchFamily="34" charset="0"/>
              </a:rPr>
              <a:t>delle </a:t>
            </a:r>
            <a:r>
              <a:rPr lang="it-IT" b="1" i="0" dirty="0">
                <a:solidFill>
                  <a:srgbClr val="444444"/>
                </a:solidFill>
                <a:effectLst/>
                <a:latin typeface="Lato" panose="020F0502020204030203" pitchFamily="34" charset="0"/>
              </a:rPr>
              <a:t>correlazioni tra gli asset</a:t>
            </a:r>
            <a:r>
              <a:rPr lang="it-IT" b="0" i="0" dirty="0">
                <a:solidFill>
                  <a:srgbClr val="444444"/>
                </a:solidFill>
                <a:effectLst/>
                <a:latin typeface="Lato" panose="020F0502020204030203" pitchFamily="34" charset="0"/>
              </a:rPr>
              <a:t>;</a:t>
            </a:r>
          </a:p>
          <a:p>
            <a:pPr algn="l" fontAlgn="base">
              <a:buFont typeface="Arial" panose="020B0604020202020204" pitchFamily="34" charset="0"/>
              <a:buChar char="•"/>
            </a:pPr>
            <a:r>
              <a:rPr lang="it-IT" b="0" i="0" dirty="0">
                <a:solidFill>
                  <a:srgbClr val="444444"/>
                </a:solidFill>
                <a:effectLst/>
                <a:latin typeface="Lato" panose="020F0502020204030203" pitchFamily="34" charset="0"/>
              </a:rPr>
              <a:t>dell</a:t>
            </a:r>
            <a:r>
              <a:rPr lang="it-IT" b="1" i="0" dirty="0">
                <a:solidFill>
                  <a:srgbClr val="444444"/>
                </a:solidFill>
                <a:effectLst/>
                <a:latin typeface="Lato" panose="020F0502020204030203" pitchFamily="34" charset="0"/>
              </a:rPr>
              <a:t>‘orizzonte temporale considerato</a:t>
            </a:r>
            <a:r>
              <a:rPr lang="it-IT" b="0" i="0" dirty="0">
                <a:solidFill>
                  <a:srgbClr val="444444"/>
                </a:solidFill>
                <a:effectLst/>
                <a:latin typeface="Lato" panose="020F0502020204030203" pitchFamily="34" charset="0"/>
              </a:rPr>
              <a:t>.</a:t>
            </a:r>
          </a:p>
          <a:p>
            <a:pPr algn="l" fontAlgn="base"/>
            <a:r>
              <a:rPr lang="it-IT" b="1" i="0" dirty="0">
                <a:solidFill>
                  <a:srgbClr val="444444"/>
                </a:solidFill>
                <a:effectLst/>
                <a:latin typeface="Lato" panose="020F0502020204030203" pitchFamily="34" charset="0"/>
              </a:rPr>
              <a:t>Caratteristiche del VaR</a:t>
            </a:r>
          </a:p>
          <a:p>
            <a:pPr algn="l" fontAlgn="base"/>
            <a:r>
              <a:rPr lang="it-IT" b="0" i="0" dirty="0">
                <a:solidFill>
                  <a:srgbClr val="444444"/>
                </a:solidFill>
                <a:effectLst/>
                <a:latin typeface="Lato" panose="020F0502020204030203" pitchFamily="34" charset="0"/>
              </a:rPr>
              <a:t>Ecco alcune </a:t>
            </a:r>
            <a:r>
              <a:rPr lang="it-IT" b="1" i="0" dirty="0">
                <a:solidFill>
                  <a:srgbClr val="444444"/>
                </a:solidFill>
                <a:effectLst/>
                <a:latin typeface="Lato" panose="020F0502020204030203" pitchFamily="34" charset="0"/>
              </a:rPr>
              <a:t>caratteristiche</a:t>
            </a:r>
            <a:r>
              <a:rPr lang="it-IT" b="0" i="0" dirty="0">
                <a:solidFill>
                  <a:srgbClr val="444444"/>
                </a:solidFill>
                <a:effectLst/>
                <a:latin typeface="Lato" panose="020F0502020204030203" pitchFamily="34" charset="0"/>
              </a:rPr>
              <a:t> da tenere a mente riguardo al </a:t>
            </a:r>
            <a:r>
              <a:rPr lang="it-IT" b="1" i="0" dirty="0">
                <a:solidFill>
                  <a:srgbClr val="444444"/>
                </a:solidFill>
                <a:effectLst/>
                <a:latin typeface="Lato" panose="020F0502020204030203" pitchFamily="34" charset="0"/>
              </a:rPr>
              <a:t>VaR</a:t>
            </a:r>
            <a:r>
              <a:rPr lang="it-IT" b="0" i="0" dirty="0">
                <a:solidFill>
                  <a:srgbClr val="444444"/>
                </a:solidFill>
                <a:effectLst/>
                <a:latin typeface="Lato" panose="020F0502020204030203" pitchFamily="34" charset="0"/>
              </a:rPr>
              <a:t>:</a:t>
            </a:r>
          </a:p>
          <a:p>
            <a:pPr algn="l" fontAlgn="base">
              <a:buFont typeface="Arial" panose="020B0604020202020204" pitchFamily="34" charset="0"/>
              <a:buChar char="•"/>
            </a:pPr>
            <a:r>
              <a:rPr lang="it-IT" b="0" i="0" dirty="0">
                <a:solidFill>
                  <a:srgbClr val="444444"/>
                </a:solidFill>
                <a:effectLst/>
                <a:latin typeface="Lato" panose="020F0502020204030203" pitchFamily="34" charset="0"/>
              </a:rPr>
              <a:t>la </a:t>
            </a:r>
            <a:r>
              <a:rPr lang="it-IT" b="1" i="0" dirty="0">
                <a:solidFill>
                  <a:srgbClr val="444444"/>
                </a:solidFill>
                <a:effectLst/>
                <a:latin typeface="Lato" panose="020F0502020204030203" pitchFamily="34" charset="0"/>
              </a:rPr>
              <a:t>misura del rischio</a:t>
            </a:r>
            <a:r>
              <a:rPr lang="it-IT" b="0" i="0" dirty="0">
                <a:solidFill>
                  <a:srgbClr val="444444"/>
                </a:solidFill>
                <a:effectLst/>
                <a:latin typeface="Lato" panose="020F0502020204030203" pitchFamily="34" charset="0"/>
              </a:rPr>
              <a:t>. Il VaR quantifica il rischio di perdita finanziaria in base alla distribuzione statistica dei rendimenti degli strumenti finanziari. È espresso come un valore monetario o percentuale;</a:t>
            </a:r>
          </a:p>
          <a:p>
            <a:pPr algn="l" fontAlgn="base">
              <a:buFont typeface="Arial" panose="020B0604020202020204" pitchFamily="34" charset="0"/>
              <a:buChar char="•"/>
            </a:pPr>
            <a:r>
              <a:rPr lang="it-IT" b="0" i="0" dirty="0">
                <a:solidFill>
                  <a:srgbClr val="444444"/>
                </a:solidFill>
                <a:effectLst/>
                <a:latin typeface="Lato" panose="020F0502020204030203" pitchFamily="34" charset="0"/>
              </a:rPr>
              <a:t>il</a:t>
            </a:r>
            <a:r>
              <a:rPr lang="it-IT" b="1" i="0" dirty="0">
                <a:solidFill>
                  <a:srgbClr val="444444"/>
                </a:solidFill>
                <a:effectLst/>
                <a:latin typeface="Lato" panose="020F0502020204030203" pitchFamily="34" charset="0"/>
              </a:rPr>
              <a:t> livello di confidenza</a:t>
            </a:r>
            <a:r>
              <a:rPr lang="it-IT" b="0" i="0" dirty="0">
                <a:solidFill>
                  <a:srgbClr val="444444"/>
                </a:solidFill>
                <a:effectLst/>
                <a:latin typeface="Lato" panose="020F0502020204030203" pitchFamily="34" charset="0"/>
              </a:rPr>
              <a:t>. Il VaR viene calcolato a un determinato livello di confidenza, che rappresenta la probabilità che la perdita superi il valore stimato. Ad esempio, un VaR al 95% indica che c’è solo il 5% di probabilità che la perdita superi il valore calcolato;</a:t>
            </a:r>
          </a:p>
          <a:p>
            <a:pPr algn="l" fontAlgn="base">
              <a:buFont typeface="Arial" panose="020B0604020202020204" pitchFamily="34" charset="0"/>
              <a:buChar char="•"/>
            </a:pPr>
            <a:r>
              <a:rPr lang="it-IT" b="0" i="0" dirty="0">
                <a:solidFill>
                  <a:srgbClr val="444444"/>
                </a:solidFill>
                <a:effectLst/>
                <a:latin typeface="Lato" panose="020F0502020204030203" pitchFamily="34" charset="0"/>
              </a:rPr>
              <a:t>l’</a:t>
            </a:r>
            <a:r>
              <a:rPr lang="it-IT" b="1" i="0" dirty="0">
                <a:solidFill>
                  <a:srgbClr val="444444"/>
                </a:solidFill>
                <a:effectLst/>
                <a:latin typeface="Lato" panose="020F0502020204030203" pitchFamily="34" charset="0"/>
              </a:rPr>
              <a:t>orizzonte temporale</a:t>
            </a:r>
            <a:r>
              <a:rPr lang="it-IT" b="0" i="0" dirty="0">
                <a:solidFill>
                  <a:srgbClr val="444444"/>
                </a:solidFill>
                <a:effectLst/>
                <a:latin typeface="Lato" panose="020F0502020204030203" pitchFamily="34" charset="0"/>
              </a:rPr>
              <a:t>. Il VaR può essere calcolato per diversi orizzonti temporali, come un giorno, una settimana o un mese. L’orizzonte temporale scelto dipende dalla natura degli investimenti e dalla strategia adottata.</a:t>
            </a:r>
          </a:p>
          <a:p>
            <a:pPr algn="l" fontAlgn="base"/>
            <a:r>
              <a:rPr lang="it-IT" b="1" i="0" dirty="0">
                <a:solidFill>
                  <a:srgbClr val="444444"/>
                </a:solidFill>
                <a:effectLst/>
                <a:latin typeface="Lato" panose="020F0502020204030203" pitchFamily="34" charset="0"/>
              </a:rPr>
              <a:t>Limiti e utilizzo del VaR</a:t>
            </a:r>
          </a:p>
          <a:p>
            <a:pPr algn="l" fontAlgn="base"/>
            <a:r>
              <a:rPr lang="it-IT" b="0" i="0" dirty="0">
                <a:solidFill>
                  <a:srgbClr val="444444"/>
                </a:solidFill>
                <a:effectLst/>
                <a:latin typeface="Lato" panose="020F0502020204030203" pitchFamily="34" charset="0"/>
              </a:rPr>
              <a:t>Il </a:t>
            </a:r>
            <a:r>
              <a:rPr lang="it-IT" b="1" i="0" dirty="0">
                <a:solidFill>
                  <a:srgbClr val="444444"/>
                </a:solidFill>
                <a:effectLst/>
                <a:latin typeface="Lato" panose="020F0502020204030203" pitchFamily="34" charset="0"/>
              </a:rPr>
              <a:t>VaR</a:t>
            </a:r>
            <a:r>
              <a:rPr lang="it-IT" b="0" i="0" dirty="0">
                <a:solidFill>
                  <a:srgbClr val="444444"/>
                </a:solidFill>
                <a:effectLst/>
                <a:latin typeface="Lato" panose="020F0502020204030203" pitchFamily="34" charset="0"/>
              </a:rPr>
              <a:t> ha dei </a:t>
            </a:r>
            <a:r>
              <a:rPr lang="it-IT" b="1" i="0" dirty="0">
                <a:solidFill>
                  <a:srgbClr val="444444"/>
                </a:solidFill>
                <a:effectLst/>
                <a:latin typeface="Lato" panose="020F0502020204030203" pitchFamily="34" charset="0"/>
              </a:rPr>
              <a:t>limiti</a:t>
            </a:r>
            <a:r>
              <a:rPr lang="it-IT" b="0" i="0" dirty="0">
                <a:solidFill>
                  <a:srgbClr val="444444"/>
                </a:solidFill>
                <a:effectLst/>
                <a:latin typeface="Lato" panose="020F0502020204030203" pitchFamily="34" charset="0"/>
              </a:rPr>
              <a:t>. Anzitutto non tiene conto degli eventi estremi o delle crisi finanziarie impreviste che possono influenzare i mercati. Inoltre, si basa sull’assunzione che i rendimenti passati siano indicativi dei rendimenti futuri, ma ciò potrebbe non essere sempre vero. Malgrado questi aspetti, il </a:t>
            </a:r>
            <a:r>
              <a:rPr lang="it-IT" b="1" i="0" dirty="0">
                <a:solidFill>
                  <a:srgbClr val="444444"/>
                </a:solidFill>
                <a:effectLst/>
                <a:latin typeface="Lato" panose="020F0502020204030203" pitchFamily="34" charset="0"/>
              </a:rPr>
              <a:t>VaR</a:t>
            </a:r>
            <a:r>
              <a:rPr lang="it-IT" b="0" i="0" dirty="0">
                <a:solidFill>
                  <a:srgbClr val="444444"/>
                </a:solidFill>
                <a:effectLst/>
                <a:latin typeface="Lato" panose="020F0502020204030203" pitchFamily="34" charset="0"/>
              </a:rPr>
              <a:t> è ampiamente </a:t>
            </a:r>
            <a:r>
              <a:rPr lang="it-IT" b="1" i="0" dirty="0">
                <a:solidFill>
                  <a:srgbClr val="444444"/>
                </a:solidFill>
                <a:effectLst/>
                <a:latin typeface="Lato" panose="020F0502020204030203" pitchFamily="34" charset="0"/>
              </a:rPr>
              <a:t>utilizzato</a:t>
            </a:r>
            <a:r>
              <a:rPr lang="it-IT" b="0" i="0" dirty="0">
                <a:solidFill>
                  <a:srgbClr val="444444"/>
                </a:solidFill>
                <a:effectLst/>
                <a:latin typeface="Lato" panose="020F0502020204030203" pitchFamily="34" charset="0"/>
              </a:rPr>
              <a:t> dalle istituzioni finanziarie, come banche e fondi d’investimento, per valutare il rischio dei propri portafogli e per stabilire limiti di esposizione. Inoltre, è uno strumento importante nella gestione del rischio e nella pianificazione finanziaria.</a:t>
            </a:r>
          </a:p>
        </p:txBody>
      </p:sp>
      <p:sp>
        <p:nvSpPr>
          <p:cNvPr id="4" name="Segnaposto numero diapositiva 3"/>
          <p:cNvSpPr>
            <a:spLocks noGrp="1"/>
          </p:cNvSpPr>
          <p:nvPr>
            <p:ph type="sldNum" sz="quarter" idx="5"/>
          </p:nvPr>
        </p:nvSpPr>
        <p:spPr/>
        <p:txBody>
          <a:bodyPr/>
          <a:lstStyle/>
          <a:p>
            <a:fld id="{B0C7CAB4-59EA-4C0B-8A8F-2DE73CCB5F2B}" type="slidenum">
              <a:rPr lang="it-IT" smtClean="0"/>
              <a:t>6</a:t>
            </a:fld>
            <a:endParaRPr lang="it-IT"/>
          </a:p>
        </p:txBody>
      </p:sp>
    </p:spTree>
    <p:extLst>
      <p:ext uri="{BB962C8B-B14F-4D97-AF65-F5344CB8AC3E}">
        <p14:creationId xmlns:p14="http://schemas.microsoft.com/office/powerpoint/2010/main" val="306953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Eteroschedasticità</a:t>
            </a:r>
            <a:r>
              <a:rPr lang="it-IT" dirty="0"/>
              <a:t> è un termine che descrive una caratteristica specifica di una serie di dati in cui la </a:t>
            </a:r>
            <a:r>
              <a:rPr lang="it-IT" b="1" dirty="0"/>
              <a:t>varianza degli errori o delle perturbazioni non è costante</a:t>
            </a:r>
            <a:r>
              <a:rPr lang="it-IT" dirty="0"/>
              <a:t> nel tempo o rispetto ai valori di un’altra variabile. In altre parole, quando si analizza un modello statistico, l'eteroschedasticità indica che la "dispersione" dei valori residui (cioè gli errori) cambia in modo sistematico piuttosto che rimanere stabile.</a:t>
            </a:r>
          </a:p>
          <a:p>
            <a:endParaRPr lang="it-IT" dirty="0"/>
          </a:p>
        </p:txBody>
      </p:sp>
      <p:sp>
        <p:nvSpPr>
          <p:cNvPr id="4" name="Segnaposto numero diapositiva 3"/>
          <p:cNvSpPr>
            <a:spLocks noGrp="1"/>
          </p:cNvSpPr>
          <p:nvPr>
            <p:ph type="sldNum" sz="quarter" idx="5"/>
          </p:nvPr>
        </p:nvSpPr>
        <p:spPr/>
        <p:txBody>
          <a:bodyPr/>
          <a:lstStyle/>
          <a:p>
            <a:fld id="{B0C7CAB4-59EA-4C0B-8A8F-2DE73CCB5F2B}" type="slidenum">
              <a:rPr lang="it-IT" smtClean="0"/>
              <a:t>8</a:t>
            </a:fld>
            <a:endParaRPr lang="it-IT"/>
          </a:p>
        </p:txBody>
      </p:sp>
    </p:spTree>
    <p:extLst>
      <p:ext uri="{BB962C8B-B14F-4D97-AF65-F5344CB8AC3E}">
        <p14:creationId xmlns:p14="http://schemas.microsoft.com/office/powerpoint/2010/main" val="221582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Nella maggior parte dei modelli GARCH, si assume che </a:t>
            </a:r>
            <a:r>
              <a:rPr lang="it-IT" dirty="0" err="1"/>
              <a:t>XtX_tXt</a:t>
            </a:r>
            <a:r>
              <a:rPr lang="it-IT" dirty="0"/>
              <a:t>​ sia il rendimento di un'attività finanziaria o una serie di errori (residui) con varianza condizionata variabile nel tempo.</a:t>
            </a:r>
          </a:p>
          <a:p>
            <a:r>
              <a:rPr lang="it-IT" dirty="0" err="1"/>
              <a:t>Xt</a:t>
            </a:r>
            <a:r>
              <a:rPr lang="it-IT" dirty="0"/>
              <a:t>​ è il prodotto tra la deviazione standard condizionata </a:t>
            </a:r>
            <a:r>
              <a:rPr lang="it-IT" dirty="0" err="1"/>
              <a:t>σt</a:t>
            </a:r>
            <a:r>
              <a:rPr lang="it-IT" dirty="0"/>
              <a:t>\</a:t>
            </a:r>
            <a:r>
              <a:rPr lang="it-IT" dirty="0" err="1"/>
              <a:t>sigma_tσt</a:t>
            </a:r>
            <a:r>
              <a:rPr lang="it-IT" dirty="0"/>
              <a:t>​ e un termine di errore </a:t>
            </a:r>
            <a:r>
              <a:rPr lang="it-IT" dirty="0" err="1"/>
              <a:t>WtW_tWt</a:t>
            </a:r>
            <a:r>
              <a:rPr lang="it-IT" dirty="0"/>
              <a:t>​, con </a:t>
            </a:r>
            <a:r>
              <a:rPr lang="it-IT" dirty="0" err="1"/>
              <a:t>WtW_tWt</a:t>
            </a:r>
            <a:r>
              <a:rPr lang="it-IT" dirty="0"/>
              <a:t>​ spesso modellato come una variabile aleatoria con distribuzione normale standard (</a:t>
            </a:r>
            <a:r>
              <a:rPr lang="it-IT" dirty="0" err="1"/>
              <a:t>Wt∼N</a:t>
            </a:r>
            <a:r>
              <a:rPr lang="it-IT" dirty="0"/>
              <a:t>(0,1)</a:t>
            </a:r>
            <a:r>
              <a:rPr lang="it-IT" dirty="0" err="1"/>
              <a:t>W_t</a:t>
            </a:r>
            <a:r>
              <a:rPr lang="it-IT" dirty="0"/>
              <a:t> \</a:t>
            </a:r>
            <a:r>
              <a:rPr lang="it-IT" dirty="0" err="1"/>
              <a:t>sim</a:t>
            </a:r>
            <a:r>
              <a:rPr lang="it-IT" dirty="0"/>
              <a:t> N(0, 1)</a:t>
            </a:r>
            <a:r>
              <a:rPr lang="it-IT" dirty="0" err="1"/>
              <a:t>Wt</a:t>
            </a:r>
            <a:r>
              <a:rPr lang="it-IT" dirty="0"/>
              <a:t>​∼N(0,1))</a:t>
            </a:r>
          </a:p>
          <a:p>
            <a:r>
              <a:rPr lang="it-IT" dirty="0"/>
              <a:t>Questo significa che </a:t>
            </a:r>
            <a:r>
              <a:rPr lang="it-IT" dirty="0" err="1"/>
              <a:t>WtW_tWt</a:t>
            </a:r>
            <a:r>
              <a:rPr lang="it-IT" dirty="0"/>
              <a:t>​ ha media zero e varianza uno. Viene spesso chiamato anche </a:t>
            </a:r>
            <a:r>
              <a:rPr lang="it-IT" i="1" dirty="0"/>
              <a:t>shock idiosincratico</a:t>
            </a:r>
            <a:r>
              <a:rPr lang="it-IT" dirty="0"/>
              <a:t> o </a:t>
            </a:r>
            <a:r>
              <a:rPr lang="it-IT" i="1" dirty="0"/>
              <a:t>innovazione standardizzata</a:t>
            </a:r>
            <a:r>
              <a:rPr lang="it-IT" dirty="0"/>
              <a:t>.</a:t>
            </a:r>
          </a:p>
          <a:p>
            <a:r>
              <a:rPr lang="it-IT" dirty="0"/>
              <a:t>Essendo il termine di errore del modello, </a:t>
            </a:r>
            <a:r>
              <a:rPr lang="it-IT" dirty="0" err="1"/>
              <a:t>WtW_tWt</a:t>
            </a:r>
            <a:r>
              <a:rPr lang="it-IT" dirty="0"/>
              <a:t>​ introduce casualità nella serie temporale, e il fatto che </a:t>
            </a:r>
            <a:r>
              <a:rPr lang="it-IT" dirty="0" err="1"/>
              <a:t>WtW_tWt</a:t>
            </a:r>
            <a:r>
              <a:rPr lang="it-IT" dirty="0"/>
              <a:t>​ sia moltiplicato da </a:t>
            </a:r>
            <a:r>
              <a:rPr lang="it-IT" dirty="0" err="1"/>
              <a:t>σt</a:t>
            </a:r>
            <a:r>
              <a:rPr lang="it-IT" dirty="0"/>
              <a:t>\</a:t>
            </a:r>
            <a:r>
              <a:rPr lang="it-IT" dirty="0" err="1"/>
              <a:t>sigma_tσt</a:t>
            </a:r>
            <a:r>
              <a:rPr lang="it-IT" dirty="0"/>
              <a:t>​ (la deviazione standard condizionata) permette alla varianza di </a:t>
            </a:r>
            <a:r>
              <a:rPr lang="it-IT" dirty="0" err="1"/>
              <a:t>Xt</a:t>
            </a:r>
            <a:r>
              <a:rPr lang="it-IT" dirty="0"/>
              <a:t>=</a:t>
            </a:r>
            <a:r>
              <a:rPr lang="it-IT" dirty="0" err="1"/>
              <a:t>σtWtX_t</a:t>
            </a:r>
            <a:r>
              <a:rPr lang="it-IT" dirty="0"/>
              <a:t> = \</a:t>
            </a:r>
            <a:r>
              <a:rPr lang="it-IT" dirty="0" err="1"/>
              <a:t>sigma_t</a:t>
            </a:r>
            <a:r>
              <a:rPr lang="it-IT" dirty="0"/>
              <a:t> </a:t>
            </a:r>
            <a:r>
              <a:rPr lang="it-IT" dirty="0" err="1"/>
              <a:t>W_tXt</a:t>
            </a:r>
            <a:r>
              <a:rPr lang="it-IT" dirty="0"/>
              <a:t>​=</a:t>
            </a:r>
            <a:r>
              <a:rPr lang="it-IT" dirty="0" err="1"/>
              <a:t>σt</a:t>
            </a:r>
            <a:r>
              <a:rPr lang="it-IT" dirty="0"/>
              <a:t>​</a:t>
            </a:r>
            <a:r>
              <a:rPr lang="it-IT" dirty="0" err="1"/>
              <a:t>Wt</a:t>
            </a:r>
            <a:r>
              <a:rPr lang="it-IT" dirty="0"/>
              <a:t>​ di variare nel tempo.</a:t>
            </a:r>
          </a:p>
        </p:txBody>
      </p:sp>
      <p:sp>
        <p:nvSpPr>
          <p:cNvPr id="4" name="Segnaposto numero diapositiva 3"/>
          <p:cNvSpPr>
            <a:spLocks noGrp="1"/>
          </p:cNvSpPr>
          <p:nvPr>
            <p:ph type="sldNum" sz="quarter" idx="5"/>
          </p:nvPr>
        </p:nvSpPr>
        <p:spPr/>
        <p:txBody>
          <a:bodyPr/>
          <a:lstStyle/>
          <a:p>
            <a:fld id="{B0C7CAB4-59EA-4C0B-8A8F-2DE73CCB5F2B}" type="slidenum">
              <a:rPr lang="it-IT" smtClean="0"/>
              <a:t>9</a:t>
            </a:fld>
            <a:endParaRPr lang="it-IT"/>
          </a:p>
        </p:txBody>
      </p:sp>
    </p:spTree>
    <p:extLst>
      <p:ext uri="{BB962C8B-B14F-4D97-AF65-F5344CB8AC3E}">
        <p14:creationId xmlns:p14="http://schemas.microsoft.com/office/powerpoint/2010/main" val="292155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studiare stazionarietà, test statistici:</a:t>
            </a:r>
          </a:p>
          <a:p>
            <a:r>
              <a:rPr lang="it-IT" b="1" dirty="0"/>
              <a:t>1. Test di Dickey-Fuller Aumentato (ADF)</a:t>
            </a:r>
          </a:p>
          <a:p>
            <a:pPr>
              <a:buFont typeface="Arial" panose="020B0604020202020204" pitchFamily="34" charset="0"/>
              <a:buChar char="•"/>
            </a:pPr>
            <a:r>
              <a:rPr lang="it-IT" b="1" dirty="0"/>
              <a:t>Descrizione</a:t>
            </a:r>
            <a:r>
              <a:rPr lang="it-IT" dirty="0"/>
              <a:t>: è uno dei test più comuni per verificare la stazionarietà, in particolare per testare la presenza di una radice unitaria nella serie temporale.</a:t>
            </a:r>
          </a:p>
          <a:p>
            <a:pPr>
              <a:buFont typeface="Arial" panose="020B0604020202020204" pitchFamily="34" charset="0"/>
              <a:buChar char="•"/>
            </a:pPr>
            <a:r>
              <a:rPr lang="it-IT" b="1" dirty="0"/>
              <a:t>Procedura</a:t>
            </a:r>
            <a:r>
              <a:rPr lang="it-IT" dirty="0"/>
              <a:t>: l'ipotesi nulla (H_0​) di questo test afferma che la serie ha una radice unitaria (non stazionaria), mentre l'ipotesi alternativa (H_1​) indica che la serie è stazionaria.</a:t>
            </a:r>
          </a:p>
          <a:p>
            <a:pPr>
              <a:buFont typeface="Arial" panose="020B0604020202020204" pitchFamily="34" charset="0"/>
              <a:buChar char="•"/>
            </a:pPr>
            <a:r>
              <a:rPr lang="it-IT" b="1" dirty="0"/>
              <a:t>Risultato</a:t>
            </a:r>
            <a:r>
              <a:rPr lang="it-IT" dirty="0"/>
              <a:t>: se il valore </a:t>
            </a:r>
            <a:r>
              <a:rPr lang="it-IT" dirty="0" err="1"/>
              <a:t>ppp</a:t>
            </a:r>
            <a:r>
              <a:rPr lang="it-IT" dirty="0"/>
              <a:t> del test è inferiore a un livello di significatività prestabilito (ad esempio, 0.05), si può rifiutare H_0​, concludendo che la serie è stazionaria.</a:t>
            </a:r>
          </a:p>
          <a:p>
            <a:r>
              <a:rPr lang="it-IT" b="1" dirty="0"/>
              <a:t>2. Test di Kwiatkowski-Phillips-Schmidt-Shin (KPSS)</a:t>
            </a:r>
          </a:p>
          <a:p>
            <a:pPr>
              <a:buFont typeface="Arial" panose="020B0604020202020204" pitchFamily="34" charset="0"/>
              <a:buChar char="•"/>
            </a:pPr>
            <a:r>
              <a:rPr lang="it-IT" b="1" dirty="0"/>
              <a:t>Descrizione</a:t>
            </a:r>
            <a:r>
              <a:rPr lang="it-IT" dirty="0"/>
              <a:t>: questo test ha un approccio opposto rispetto al test ADF; l'ipotesi nulla H_0​ del KPSS afferma che la serie è stazionaria, mentre l'ipotesi alternativa H_1​ indica che la serie è non stazionaria.</a:t>
            </a:r>
          </a:p>
          <a:p>
            <a:pPr>
              <a:buFont typeface="Arial" panose="020B0604020202020204" pitchFamily="34" charset="0"/>
              <a:buChar char="•"/>
            </a:pPr>
            <a:r>
              <a:rPr lang="it-IT" b="1" dirty="0"/>
              <a:t>Procedura</a:t>
            </a:r>
            <a:r>
              <a:rPr lang="it-IT" dirty="0"/>
              <a:t>: il test verifica la presenza di una radice unitaria con un approccio di scomposizione della varianza.</a:t>
            </a:r>
          </a:p>
          <a:p>
            <a:pPr>
              <a:buFont typeface="Arial" panose="020B0604020202020204" pitchFamily="34" charset="0"/>
              <a:buChar char="•"/>
            </a:pPr>
            <a:r>
              <a:rPr lang="it-IT" b="1" dirty="0"/>
              <a:t>Risultato</a:t>
            </a:r>
            <a:r>
              <a:rPr lang="it-IT" dirty="0"/>
              <a:t>: un valore </a:t>
            </a:r>
            <a:r>
              <a:rPr lang="it-IT" dirty="0" err="1"/>
              <a:t>ppp</a:t>
            </a:r>
            <a:r>
              <a:rPr lang="it-IT" dirty="0"/>
              <a:t> inferiore a 0.05 suggerisce di rifiutare l'ipotesi di stazionarietà, indicando che la serie potrebbe essere non stazionaria.</a:t>
            </a:r>
          </a:p>
          <a:p>
            <a:r>
              <a:rPr lang="it-IT" b="1" dirty="0"/>
              <a:t>Interpretazione congiunta dei test ADF e KPSS</a:t>
            </a:r>
          </a:p>
          <a:p>
            <a:pPr>
              <a:buFont typeface="Arial" panose="020B0604020202020204" pitchFamily="34" charset="0"/>
              <a:buChar char="•"/>
            </a:pPr>
            <a:r>
              <a:rPr lang="it-IT" dirty="0"/>
              <a:t>Utilizzando entrambi i test, si può ottenere una diagnosi più robusta della stazionarietà. Se il test ADF indica stazionarietà (rifiutando l'ipotesi nulla) e il test KPSS non rileva segni di non stazionarietà (non rifiutando l'ipotesi nulla), si ha maggiore conferma che la serie è stazionaria.</a:t>
            </a:r>
          </a:p>
          <a:p>
            <a:pPr>
              <a:buFont typeface="Arial" panose="020B0604020202020204" pitchFamily="34" charset="0"/>
              <a:buChar char="•"/>
            </a:pPr>
            <a:r>
              <a:rPr lang="it-IT" dirty="0"/>
              <a:t>In caso di discrepanze nei risultati, potrebbe essere necessario applicare ulteriori trasformazioni ai dati o esplorare tecniche di differenziazione fino a ottenere stazionarietà.</a:t>
            </a:r>
          </a:p>
        </p:txBody>
      </p:sp>
      <p:sp>
        <p:nvSpPr>
          <p:cNvPr id="4" name="Segnaposto numero diapositiva 3"/>
          <p:cNvSpPr>
            <a:spLocks noGrp="1"/>
          </p:cNvSpPr>
          <p:nvPr>
            <p:ph type="sldNum" sz="quarter" idx="5"/>
          </p:nvPr>
        </p:nvSpPr>
        <p:spPr/>
        <p:txBody>
          <a:bodyPr/>
          <a:lstStyle/>
          <a:p>
            <a:fld id="{B0C7CAB4-59EA-4C0B-8A8F-2DE73CCB5F2B}" type="slidenum">
              <a:rPr lang="it-IT" smtClean="0"/>
              <a:t>12</a:t>
            </a:fld>
            <a:endParaRPr lang="it-IT"/>
          </a:p>
        </p:txBody>
      </p:sp>
    </p:spTree>
    <p:extLst>
      <p:ext uri="{BB962C8B-B14F-4D97-AF65-F5344CB8AC3E}">
        <p14:creationId xmlns:p14="http://schemas.microsoft.com/office/powerpoint/2010/main" val="195650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C7CAB4-59EA-4C0B-8A8F-2DE73CCB5F2B}" type="slidenum">
              <a:rPr lang="it-IT" smtClean="0"/>
              <a:t>14</a:t>
            </a:fld>
            <a:endParaRPr lang="it-IT"/>
          </a:p>
        </p:txBody>
      </p:sp>
    </p:spTree>
    <p:extLst>
      <p:ext uri="{BB962C8B-B14F-4D97-AF65-F5344CB8AC3E}">
        <p14:creationId xmlns:p14="http://schemas.microsoft.com/office/powerpoint/2010/main" val="3543774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D849C-B3B3-1EAE-8807-1FD68DF0C0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0A280A7-FA6B-6B78-0610-475F80243F7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D45DBB9-1472-433B-44C3-DF5EE5ABCEBE}"/>
              </a:ext>
            </a:extLst>
          </p:cNvPr>
          <p:cNvSpPr>
            <a:spLocks noGrp="1"/>
          </p:cNvSpPr>
          <p:nvPr>
            <p:ph type="body" idx="1"/>
          </p:nvPr>
        </p:nvSpPr>
        <p:spPr/>
        <p:txBody>
          <a:bodyPr/>
          <a:lstStyle/>
          <a:p>
            <a:r>
              <a:rPr lang="it-IT" dirty="0"/>
              <a:t>Nella maggior parte dei modelli GARCH, si assume che </a:t>
            </a:r>
            <a:r>
              <a:rPr lang="it-IT" dirty="0" err="1"/>
              <a:t>XtX_tXt</a:t>
            </a:r>
            <a:r>
              <a:rPr lang="it-IT" dirty="0"/>
              <a:t>​ sia il rendimento di un'attività finanziaria o una serie di errori (residui) con varianza condizionata variabile nel tempo.</a:t>
            </a:r>
          </a:p>
          <a:p>
            <a:r>
              <a:rPr lang="it-IT" dirty="0" err="1"/>
              <a:t>Xt</a:t>
            </a:r>
            <a:r>
              <a:rPr lang="it-IT" dirty="0"/>
              <a:t>​ è il prodotto tra la deviazione standard condizionata </a:t>
            </a:r>
            <a:r>
              <a:rPr lang="it-IT" dirty="0" err="1"/>
              <a:t>σt</a:t>
            </a:r>
            <a:r>
              <a:rPr lang="it-IT" dirty="0"/>
              <a:t>\</a:t>
            </a:r>
            <a:r>
              <a:rPr lang="it-IT" dirty="0" err="1"/>
              <a:t>sigma_tσt</a:t>
            </a:r>
            <a:r>
              <a:rPr lang="it-IT" dirty="0"/>
              <a:t>​ e un termine di errore </a:t>
            </a:r>
            <a:r>
              <a:rPr lang="it-IT" dirty="0" err="1"/>
              <a:t>WtW_tWt</a:t>
            </a:r>
            <a:r>
              <a:rPr lang="it-IT" dirty="0"/>
              <a:t>​, con </a:t>
            </a:r>
            <a:r>
              <a:rPr lang="it-IT" dirty="0" err="1"/>
              <a:t>WtW_tWt</a:t>
            </a:r>
            <a:r>
              <a:rPr lang="it-IT" dirty="0"/>
              <a:t>​ spesso modellato come una variabile aleatoria con distribuzione normale standard (</a:t>
            </a:r>
            <a:r>
              <a:rPr lang="it-IT" dirty="0" err="1"/>
              <a:t>Wt∼N</a:t>
            </a:r>
            <a:r>
              <a:rPr lang="it-IT" dirty="0"/>
              <a:t>(0,1)</a:t>
            </a:r>
            <a:r>
              <a:rPr lang="it-IT" dirty="0" err="1"/>
              <a:t>W_t</a:t>
            </a:r>
            <a:r>
              <a:rPr lang="it-IT" dirty="0"/>
              <a:t> \</a:t>
            </a:r>
            <a:r>
              <a:rPr lang="it-IT" dirty="0" err="1"/>
              <a:t>sim</a:t>
            </a:r>
            <a:r>
              <a:rPr lang="it-IT" dirty="0"/>
              <a:t> N(0, 1)</a:t>
            </a:r>
            <a:r>
              <a:rPr lang="it-IT" dirty="0" err="1"/>
              <a:t>Wt</a:t>
            </a:r>
            <a:r>
              <a:rPr lang="it-IT" dirty="0"/>
              <a:t>​∼N(0,1))</a:t>
            </a:r>
          </a:p>
          <a:p>
            <a:r>
              <a:rPr lang="it-IT" dirty="0"/>
              <a:t>Questo significa che </a:t>
            </a:r>
            <a:r>
              <a:rPr lang="it-IT" dirty="0" err="1"/>
              <a:t>WtW_tWt</a:t>
            </a:r>
            <a:r>
              <a:rPr lang="it-IT" dirty="0"/>
              <a:t>​ ha media zero e varianza uno. Viene spesso chiamato anche </a:t>
            </a:r>
            <a:r>
              <a:rPr lang="it-IT" i="1" dirty="0"/>
              <a:t>shock idiosincratico</a:t>
            </a:r>
            <a:r>
              <a:rPr lang="it-IT" dirty="0"/>
              <a:t> o </a:t>
            </a:r>
            <a:r>
              <a:rPr lang="it-IT" i="1" dirty="0"/>
              <a:t>innovazione standardizzata</a:t>
            </a:r>
            <a:r>
              <a:rPr lang="it-IT" dirty="0"/>
              <a:t>.</a:t>
            </a:r>
          </a:p>
          <a:p>
            <a:r>
              <a:rPr lang="it-IT" dirty="0"/>
              <a:t>Essendo il termine di errore del modello, </a:t>
            </a:r>
            <a:r>
              <a:rPr lang="it-IT" dirty="0" err="1"/>
              <a:t>WtW_tWt</a:t>
            </a:r>
            <a:r>
              <a:rPr lang="it-IT" dirty="0"/>
              <a:t>​ introduce casualità nella serie temporale, e il fatto che </a:t>
            </a:r>
            <a:r>
              <a:rPr lang="it-IT" dirty="0" err="1"/>
              <a:t>WtW_tWt</a:t>
            </a:r>
            <a:r>
              <a:rPr lang="it-IT" dirty="0"/>
              <a:t>​ sia moltiplicato da </a:t>
            </a:r>
            <a:r>
              <a:rPr lang="it-IT" dirty="0" err="1"/>
              <a:t>σt</a:t>
            </a:r>
            <a:r>
              <a:rPr lang="it-IT" dirty="0"/>
              <a:t>\</a:t>
            </a:r>
            <a:r>
              <a:rPr lang="it-IT" dirty="0" err="1"/>
              <a:t>sigma_tσt</a:t>
            </a:r>
            <a:r>
              <a:rPr lang="it-IT" dirty="0"/>
              <a:t>​ (la deviazione standard condizionata) permette alla varianza di </a:t>
            </a:r>
            <a:r>
              <a:rPr lang="it-IT" dirty="0" err="1"/>
              <a:t>Xt</a:t>
            </a:r>
            <a:r>
              <a:rPr lang="it-IT" dirty="0"/>
              <a:t>=</a:t>
            </a:r>
            <a:r>
              <a:rPr lang="it-IT" dirty="0" err="1"/>
              <a:t>σtWtX_t</a:t>
            </a:r>
            <a:r>
              <a:rPr lang="it-IT" dirty="0"/>
              <a:t> = \</a:t>
            </a:r>
            <a:r>
              <a:rPr lang="it-IT" dirty="0" err="1"/>
              <a:t>sigma_t</a:t>
            </a:r>
            <a:r>
              <a:rPr lang="it-IT" dirty="0"/>
              <a:t> </a:t>
            </a:r>
            <a:r>
              <a:rPr lang="it-IT" dirty="0" err="1"/>
              <a:t>W_tXt</a:t>
            </a:r>
            <a:r>
              <a:rPr lang="it-IT" dirty="0"/>
              <a:t>​=</a:t>
            </a:r>
            <a:r>
              <a:rPr lang="it-IT" dirty="0" err="1"/>
              <a:t>σt</a:t>
            </a:r>
            <a:r>
              <a:rPr lang="it-IT" dirty="0"/>
              <a:t>​</a:t>
            </a:r>
            <a:r>
              <a:rPr lang="it-IT" dirty="0" err="1"/>
              <a:t>Wt</a:t>
            </a:r>
            <a:r>
              <a:rPr lang="it-IT" dirty="0"/>
              <a:t>​ di variare nel tempo.</a:t>
            </a:r>
          </a:p>
        </p:txBody>
      </p:sp>
      <p:sp>
        <p:nvSpPr>
          <p:cNvPr id="4" name="Segnaposto numero diapositiva 3">
            <a:extLst>
              <a:ext uri="{FF2B5EF4-FFF2-40B4-BE49-F238E27FC236}">
                <a16:creationId xmlns:a16="http://schemas.microsoft.com/office/drawing/2014/main" id="{032EC96E-4A4A-1AB9-5F92-89E552A8B00E}"/>
              </a:ext>
            </a:extLst>
          </p:cNvPr>
          <p:cNvSpPr>
            <a:spLocks noGrp="1"/>
          </p:cNvSpPr>
          <p:nvPr>
            <p:ph type="sldNum" sz="quarter" idx="5"/>
          </p:nvPr>
        </p:nvSpPr>
        <p:spPr/>
        <p:txBody>
          <a:bodyPr/>
          <a:lstStyle/>
          <a:p>
            <a:fld id="{B0C7CAB4-59EA-4C0B-8A8F-2DE73CCB5F2B}" type="slidenum">
              <a:rPr lang="it-IT" smtClean="0"/>
              <a:t>15</a:t>
            </a:fld>
            <a:endParaRPr lang="it-IT"/>
          </a:p>
        </p:txBody>
      </p:sp>
    </p:spTree>
    <p:extLst>
      <p:ext uri="{BB962C8B-B14F-4D97-AF65-F5344CB8AC3E}">
        <p14:creationId xmlns:p14="http://schemas.microsoft.com/office/powerpoint/2010/main" val="19651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Tx/>
              <a:buNone/>
            </a:pPr>
            <a:r>
              <a:rPr lang="it-IT" b="0" dirty="0">
                <a:solidFill>
                  <a:srgbClr val="007D34"/>
                </a:solidFill>
              </a:rPr>
              <a:t>A partire dai dati e dal modello sono stati stimati i parametri tramite la tecnica della massima verosimiglianza</a:t>
            </a:r>
          </a:p>
          <a:p>
            <a:pPr marL="0" indent="0">
              <a:buFontTx/>
              <a:buNone/>
            </a:pPr>
            <a:r>
              <a:rPr lang="it-IT" b="1" dirty="0">
                <a:solidFill>
                  <a:srgbClr val="007D34"/>
                </a:solidFill>
              </a:rPr>
              <a:t>Test di normalità: </a:t>
            </a:r>
            <a:r>
              <a:rPr lang="it-IT" b="0" dirty="0">
                <a:solidFill>
                  <a:srgbClr val="007D34"/>
                </a:solidFill>
              </a:rPr>
              <a:t>ipotesi nulla, i dati seguono una distribuzione normale</a:t>
            </a:r>
          </a:p>
          <a:p>
            <a:pPr marL="171450" indent="-171450">
              <a:buFontTx/>
              <a:buChar char="-"/>
            </a:pPr>
            <a:r>
              <a:rPr lang="it-IT" b="1" dirty="0">
                <a:solidFill>
                  <a:srgbClr val="007D34"/>
                </a:solidFill>
              </a:rPr>
              <a:t>Shapiro-Wilk: </a:t>
            </a:r>
            <a:r>
              <a:rPr lang="it-IT" b="0" dirty="0">
                <a:solidFill>
                  <a:srgbClr val="007D34"/>
                </a:solidFill>
              </a:rPr>
              <a:t>non robusto per campioni molto grandi dove piccole deviazioni dalla normalità possono risultare significative.</a:t>
            </a:r>
            <a:endParaRPr lang="it-IT" b="1" dirty="0">
              <a:solidFill>
                <a:srgbClr val="007D34"/>
              </a:solidFill>
            </a:endParaRPr>
          </a:p>
          <a:p>
            <a:pPr marL="171450" indent="-171450">
              <a:buFontTx/>
              <a:buChar char="-"/>
            </a:pPr>
            <a:r>
              <a:rPr lang="it-IT" b="1" dirty="0">
                <a:solidFill>
                  <a:srgbClr val="007D34"/>
                </a:solidFill>
              </a:rPr>
              <a:t>D’Agostino-Pearson: </a:t>
            </a:r>
            <a:r>
              <a:rPr lang="it-IT" b="0" dirty="0">
                <a:solidFill>
                  <a:srgbClr val="007D34"/>
                </a:solidFill>
              </a:rPr>
              <a:t>meno potente per campioni piccoli, più robusto in generale.</a:t>
            </a:r>
            <a:endParaRPr lang="it-IT" b="1" dirty="0">
              <a:solidFill>
                <a:srgbClr val="007D34"/>
              </a:solidFill>
            </a:endParaRPr>
          </a:p>
          <a:p>
            <a:pPr marL="171450" indent="-171450">
              <a:buFontTx/>
              <a:buChar char="-"/>
            </a:pPr>
            <a:r>
              <a:rPr lang="it-IT" b="1" dirty="0" err="1">
                <a:solidFill>
                  <a:srgbClr val="007D34"/>
                </a:solidFill>
              </a:rPr>
              <a:t>Andreson</a:t>
            </a:r>
            <a:r>
              <a:rPr lang="it-IT" b="1" dirty="0">
                <a:solidFill>
                  <a:srgbClr val="007D34"/>
                </a:solidFill>
              </a:rPr>
              <a:t>-Darling: </a:t>
            </a:r>
            <a:r>
              <a:rPr lang="it-IT" b="0" dirty="0">
                <a:solidFill>
                  <a:srgbClr val="007D34"/>
                </a:solidFill>
              </a:rPr>
              <a:t>alta potenza specialmente per differenza nelle code, calcoli più complessi.</a:t>
            </a:r>
            <a:endParaRPr lang="it-IT" b="1" dirty="0">
              <a:solidFill>
                <a:srgbClr val="007D34"/>
              </a:solidFill>
            </a:endParaRPr>
          </a:p>
          <a:p>
            <a:pPr marL="171450" indent="-171450">
              <a:buFontTx/>
              <a:buChar char="-"/>
            </a:pPr>
            <a:r>
              <a:rPr lang="it-IT" b="1" dirty="0">
                <a:solidFill>
                  <a:srgbClr val="007D34"/>
                </a:solidFill>
              </a:rPr>
              <a:t>Jarque-Bera: </a:t>
            </a:r>
            <a:r>
              <a:rPr lang="it-IT" b="0" dirty="0">
                <a:solidFill>
                  <a:srgbClr val="007D34"/>
                </a:solidFill>
              </a:rPr>
              <a:t>visione più dettagliata della forma della distribuzione, meno potente rispetto ad altri test.</a:t>
            </a:r>
            <a:endParaRPr lang="it-IT" b="1" dirty="0">
              <a:solidFill>
                <a:schemeClr val="tx1"/>
              </a:solidFill>
            </a:endParaRPr>
          </a:p>
          <a:p>
            <a:pPr marL="0" indent="0">
              <a:buFontTx/>
              <a:buNone/>
            </a:pPr>
            <a:r>
              <a:rPr lang="it-IT" b="1" dirty="0">
                <a:solidFill>
                  <a:schemeClr val="tx1"/>
                </a:solidFill>
              </a:rPr>
              <a:t>Test di </a:t>
            </a:r>
            <a:r>
              <a:rPr lang="it-IT" b="1" dirty="0" err="1">
                <a:solidFill>
                  <a:schemeClr val="tx1"/>
                </a:solidFill>
              </a:rPr>
              <a:t>goodness</a:t>
            </a:r>
            <a:r>
              <a:rPr lang="it-IT" b="1" dirty="0">
                <a:solidFill>
                  <a:schemeClr val="tx1"/>
                </a:solidFill>
              </a:rPr>
              <a:t>-of-</a:t>
            </a:r>
            <a:r>
              <a:rPr lang="it-IT" b="1" dirty="0" err="1">
                <a:solidFill>
                  <a:schemeClr val="tx1"/>
                </a:solidFill>
              </a:rPr>
              <a:t>fit</a:t>
            </a:r>
            <a:r>
              <a:rPr lang="it-IT" b="1" dirty="0">
                <a:solidFill>
                  <a:schemeClr val="tx1"/>
                </a:solidFill>
              </a:rPr>
              <a:t>:</a:t>
            </a:r>
          </a:p>
          <a:p>
            <a:pPr marL="171450" indent="-171450">
              <a:buFontTx/>
              <a:buChar char="-"/>
            </a:pPr>
            <a:r>
              <a:rPr lang="it-IT" b="1" dirty="0" err="1">
                <a:solidFill>
                  <a:schemeClr val="tx1"/>
                </a:solidFill>
              </a:rPr>
              <a:t>Kolmogorov</a:t>
            </a:r>
            <a:r>
              <a:rPr lang="it-IT" b="1" dirty="0">
                <a:solidFill>
                  <a:schemeClr val="tx1"/>
                </a:solidFill>
              </a:rPr>
              <a:t>-Smirnov: </a:t>
            </a:r>
            <a:r>
              <a:rPr lang="it-IT" b="0" dirty="0">
                <a:solidFill>
                  <a:schemeClr val="tx1"/>
                </a:solidFill>
              </a:rPr>
              <a:t>confronta distribuzione </a:t>
            </a:r>
            <a:r>
              <a:rPr lang="it-IT" b="0" dirty="0" err="1">
                <a:solidFill>
                  <a:schemeClr val="tx1"/>
                </a:solidFill>
              </a:rPr>
              <a:t>empitica</a:t>
            </a:r>
            <a:r>
              <a:rPr lang="it-IT" b="0" dirty="0">
                <a:solidFill>
                  <a:schemeClr val="tx1"/>
                </a:solidFill>
              </a:rPr>
              <a:t> con una teorica, sensibile a differenze nella coda della distribuzione, meno sensibile a differenze nel centro</a:t>
            </a:r>
          </a:p>
          <a:p>
            <a:pPr marL="171450" indent="-171450">
              <a:buFontTx/>
              <a:buChar char="-"/>
            </a:pPr>
            <a:r>
              <a:rPr lang="it-IT" b="1" dirty="0">
                <a:solidFill>
                  <a:schemeClr val="tx1"/>
                </a:solidFill>
              </a:rPr>
              <a:t>Cramer-von Mises: </a:t>
            </a:r>
            <a:r>
              <a:rPr lang="it-IT" b="0" dirty="0">
                <a:solidFill>
                  <a:schemeClr val="tx1"/>
                </a:solidFill>
              </a:rPr>
              <a:t>confronta distribuzione </a:t>
            </a:r>
            <a:r>
              <a:rPr lang="it-IT" b="0" dirty="0" err="1">
                <a:solidFill>
                  <a:schemeClr val="tx1"/>
                </a:solidFill>
              </a:rPr>
              <a:t>empitica</a:t>
            </a:r>
            <a:r>
              <a:rPr lang="it-IT" b="0" dirty="0">
                <a:solidFill>
                  <a:schemeClr val="tx1"/>
                </a:solidFill>
              </a:rPr>
              <a:t> con una teorica, più sensibile di KS per differenze nelle code della distribuzione</a:t>
            </a:r>
          </a:p>
          <a:p>
            <a:pPr marL="171450" indent="-171450">
              <a:buFontTx/>
              <a:buChar char="-"/>
            </a:pPr>
            <a:r>
              <a:rPr lang="it-IT" b="1" dirty="0">
                <a:solidFill>
                  <a:schemeClr val="tx1"/>
                </a:solidFill>
              </a:rPr>
              <a:t>Anderson-Darling: </a:t>
            </a:r>
            <a:r>
              <a:rPr lang="it-IT" b="0" dirty="0">
                <a:solidFill>
                  <a:schemeClr val="tx1"/>
                </a:solidFill>
              </a:rPr>
              <a:t>confronta distribuzione </a:t>
            </a:r>
            <a:r>
              <a:rPr lang="it-IT" b="0" dirty="0" err="1">
                <a:solidFill>
                  <a:schemeClr val="tx1"/>
                </a:solidFill>
              </a:rPr>
              <a:t>empitica</a:t>
            </a:r>
            <a:r>
              <a:rPr lang="it-IT" b="0" dirty="0">
                <a:solidFill>
                  <a:schemeClr val="tx1"/>
                </a:solidFill>
              </a:rPr>
              <a:t> con una teorica, più potente in particolare nelle code della distribuzione</a:t>
            </a:r>
            <a:endParaRPr lang="it-IT" b="1" dirty="0">
              <a:solidFill>
                <a:schemeClr val="tx1"/>
              </a:solidFill>
            </a:endParaRPr>
          </a:p>
        </p:txBody>
      </p:sp>
      <p:sp>
        <p:nvSpPr>
          <p:cNvPr id="4" name="Segnaposto numero diapositiva 3"/>
          <p:cNvSpPr>
            <a:spLocks noGrp="1"/>
          </p:cNvSpPr>
          <p:nvPr>
            <p:ph type="sldNum" sz="quarter" idx="5"/>
          </p:nvPr>
        </p:nvSpPr>
        <p:spPr/>
        <p:txBody>
          <a:bodyPr/>
          <a:lstStyle/>
          <a:p>
            <a:fld id="{B0C7CAB4-59EA-4C0B-8A8F-2DE73CCB5F2B}" type="slidenum">
              <a:rPr lang="it-IT" smtClean="0"/>
              <a:t>16</a:t>
            </a:fld>
            <a:endParaRPr lang="it-IT"/>
          </a:p>
        </p:txBody>
      </p:sp>
    </p:spTree>
    <p:extLst>
      <p:ext uri="{BB962C8B-B14F-4D97-AF65-F5344CB8AC3E}">
        <p14:creationId xmlns:p14="http://schemas.microsoft.com/office/powerpoint/2010/main" val="14178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Segnaposto note 2"/>
              <p:cNvSpPr>
                <a:spLocks noGrp="1"/>
              </p:cNvSpPr>
              <p:nvPr>
                <p:ph type="body" idx="1"/>
              </p:nvPr>
            </p:nvSpPr>
            <p:spPr/>
            <p:txBody>
              <a:bodyPr/>
              <a:lstStyle/>
              <a:p>
                <a:r>
                  <a:rPr lang="it-IT" dirty="0"/>
                  <a:t>Si vuole applicare l’analisi del processo SP per studiare le opzioni dello SP</a:t>
                </a:r>
              </a:p>
              <a:p>
                <a:r>
                  <a:rPr lang="it-IT" dirty="0"/>
                  <a:t>Cosa sono le opzioni europee?</a:t>
                </a:r>
              </a:p>
              <a:p>
                <a:r>
                  <a:rPr lang="it-IT" dirty="0"/>
                  <a:t>Perché è un indice?</a:t>
                </a:r>
              </a:p>
              <a:p>
                <a:r>
                  <a:rPr lang="it-IT" dirty="0"/>
                  <a:t>Esempi immagini</a:t>
                </a:r>
              </a:p>
              <a:p>
                <a:r>
                  <a:rPr lang="it-IT" dirty="0"/>
                  <a:t>Come si è costruito il modello</a:t>
                </a:r>
              </a:p>
              <a:p>
                <a:r>
                  <a:rPr lang="it-IT" dirty="0"/>
                  <a:t>Risultato finale</a:t>
                </a:r>
              </a:p>
              <a:p>
                <a:r>
                  <a:rPr lang="it-IT" dirty="0"/>
                  <a:t>Per stimare i dati, si ha bisogno di conoscere il tasso privo di rischio (ricavato dai titoli sul sito della </a:t>
                </a:r>
                <a:r>
                  <a:rPr lang="it-IT" dirty="0" err="1"/>
                  <a:t>fedinvest</a:t>
                </a:r>
                <a:r>
                  <a:rPr lang="it-IT" dirty="0"/>
                  <a:t>) e la volatilità sigma (volatilità di lungo periodo ottenuta dal processo GARCH). </a:t>
                </a:r>
              </a:p>
              <a:p>
                <a:r>
                  <a:rPr lang="it-IT" dirty="0"/>
                  <a:t>Vantaggio: dal processo GARCH si ottiene una volatilità futura, altrimenti si stanno utilizzando i dati passati per predire la volatilità futura (supponendo quindi che il processo sia stazionario in media e varianza, cosa che non è essendo GARCH)</a:t>
                </a:r>
              </a:p>
              <a:p>
                <a:r>
                  <a:rPr lang="it-IT" dirty="0"/>
                  <a:t>Volatilità di lungo periodo: </a:t>
                </a:r>
                <a14:m>
                  <m:oMath xmlns:m="http://schemas.openxmlformats.org/officeDocument/2006/math">
                    <m:r>
                      <a:rPr lang="it-IT" b="0" i="1" smtClean="0">
                        <a:latin typeface="Cambria Math" panose="02040503050406030204" pitchFamily="18" charset="0"/>
                      </a:rPr>
                      <m:t>𝜎</m:t>
                    </m:r>
                    <m:r>
                      <a:rPr lang="it-IT" b="0" i="1" smtClean="0">
                        <a:latin typeface="Cambria Math" panose="02040503050406030204" pitchFamily="18" charset="0"/>
                      </a:rPr>
                      <m:t>=</m:t>
                    </m:r>
                    <m:rad>
                      <m:radPr>
                        <m:degHide m:val="on"/>
                        <m:ctrlPr>
                          <a:rPr lang="it-IT" b="0" i="1" smtClean="0">
                            <a:latin typeface="Cambria Math" panose="02040503050406030204" pitchFamily="18" charset="0"/>
                          </a:rPr>
                        </m:ctrlPr>
                      </m:radPr>
                      <m:deg/>
                      <m:e>
                        <m:f>
                          <m:fPr>
                            <m:ctrlPr>
                              <a:rPr lang="it-IT" i="1">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𝛼</m:t>
                                </m:r>
                              </m:e>
                              <m:sub>
                                <m:r>
                                  <a:rPr lang="it-IT" i="1">
                                    <a:latin typeface="Cambria Math" panose="02040503050406030204" pitchFamily="18" charset="0"/>
                                  </a:rPr>
                                  <m:t>0</m:t>
                                </m:r>
                              </m:sub>
                            </m:sSub>
                          </m:num>
                          <m:den>
                            <m:r>
                              <a:rPr lang="it-IT" i="1">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𝛼</m:t>
                                </m:r>
                              </m:e>
                              <m:sub>
                                <m:r>
                                  <a:rPr lang="it-IT" i="1">
                                    <a:latin typeface="Cambria Math" panose="02040503050406030204" pitchFamily="18" charset="0"/>
                                  </a:rPr>
                                  <m:t>1</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1</m:t>
                                </m:r>
                              </m:sub>
                            </m:sSub>
                            <m:r>
                              <a:rPr lang="it-IT" i="1">
                                <a:latin typeface="Cambria Math" panose="02040503050406030204" pitchFamily="18" charset="0"/>
                              </a:rPr>
                              <m:t>)</m:t>
                            </m:r>
                          </m:den>
                        </m:f>
                      </m:e>
                    </m:rad>
                  </m:oMath>
                </a14:m>
                <a:endParaRPr lang="it-IT" b="0" dirty="0"/>
              </a:p>
              <a:p>
                <a:r>
                  <a:rPr lang="it-IT" b="0" dirty="0"/>
                  <a:t>Modello CRR o vedere altro modello</a:t>
                </a:r>
              </a:p>
            </p:txBody>
          </p:sp>
        </mc:Choice>
        <mc:Fallback>
          <p:sp>
            <p:nvSpPr>
              <p:cNvPr id="3" name="Segnaposto note 2"/>
              <p:cNvSpPr>
                <a:spLocks noGrp="1"/>
              </p:cNvSpPr>
              <p:nvPr>
                <p:ph type="body" idx="1"/>
              </p:nvPr>
            </p:nvSpPr>
            <p:spPr/>
            <p:txBody>
              <a:bodyPr/>
              <a:lstStyle/>
              <a:p>
                <a:r>
                  <a:rPr lang="it-IT" dirty="0"/>
                  <a:t>Si vuole applicare l’analisi del processo SP per studiare le opzioni dello SP</a:t>
                </a:r>
              </a:p>
              <a:p>
                <a:r>
                  <a:rPr lang="it-IT" dirty="0"/>
                  <a:t>Cosa sono le opzioni europee?</a:t>
                </a:r>
              </a:p>
              <a:p>
                <a:r>
                  <a:rPr lang="it-IT" dirty="0"/>
                  <a:t>Perché è un indice?</a:t>
                </a:r>
              </a:p>
              <a:p>
                <a:r>
                  <a:rPr lang="it-IT" dirty="0"/>
                  <a:t>Esempi immagini</a:t>
                </a:r>
              </a:p>
              <a:p>
                <a:r>
                  <a:rPr lang="it-IT" dirty="0"/>
                  <a:t>Come si è costruito il modello</a:t>
                </a:r>
              </a:p>
              <a:p>
                <a:r>
                  <a:rPr lang="it-IT" dirty="0"/>
                  <a:t>Risultato finale</a:t>
                </a:r>
              </a:p>
              <a:p>
                <a:r>
                  <a:rPr lang="it-IT" dirty="0"/>
                  <a:t>Per stimare i dati, si ha bisogno di conoscere il tasso privo di rischio (ricavato dai titoli sul sito della </a:t>
                </a:r>
                <a:r>
                  <a:rPr lang="it-IT" dirty="0" err="1"/>
                  <a:t>fedinvest</a:t>
                </a:r>
                <a:r>
                  <a:rPr lang="it-IT" dirty="0"/>
                  <a:t>) e la volatilità sigma (volatilità di lungo periodo ottenuta dal processo GARCH). </a:t>
                </a:r>
              </a:p>
              <a:p>
                <a:r>
                  <a:rPr lang="it-IT" dirty="0"/>
                  <a:t>Vantaggio: dal processo GARCH si ottiene una volatilità futura, altrimenti si stanno utilizzando i dati passati per predire la volatilità futura (supponendo quindi che il processo sia stazionario in media e varianza, cosa che non è essendo GARCH)</a:t>
                </a:r>
              </a:p>
              <a:p>
                <a:r>
                  <a:rPr lang="it-IT" dirty="0"/>
                  <a:t>Volatilità di lungo periodo: </a:t>
                </a:r>
                <a:r>
                  <a:rPr lang="it-IT" b="0" i="0">
                    <a:latin typeface="Cambria Math" panose="02040503050406030204" pitchFamily="18" charset="0"/>
                  </a:rPr>
                  <a:t>𝜎=√(</a:t>
                </a:r>
                <a:r>
                  <a:rPr lang="it-IT" i="0">
                    <a:latin typeface="Cambria Math" panose="02040503050406030204" pitchFamily="18" charset="0"/>
                  </a:rPr>
                  <a:t>𝛼_0/(1−(𝛼_1+𝛽_1))</a:t>
                </a:r>
                <a:r>
                  <a:rPr lang="it-IT" b="0" i="0">
                    <a:latin typeface="Cambria Math" panose="02040503050406030204" pitchFamily="18" charset="0"/>
                  </a:rPr>
                  <a:t>)</a:t>
                </a:r>
                <a:endParaRPr lang="it-IT" b="0" dirty="0"/>
              </a:p>
              <a:p>
                <a:r>
                  <a:rPr lang="it-IT" b="0" dirty="0"/>
                  <a:t>Modello CRR o vedere altro modello</a:t>
                </a:r>
              </a:p>
            </p:txBody>
          </p:sp>
        </mc:Fallback>
      </mc:AlternateContent>
      <p:sp>
        <p:nvSpPr>
          <p:cNvPr id="4" name="Segnaposto numero diapositiva 3"/>
          <p:cNvSpPr>
            <a:spLocks noGrp="1"/>
          </p:cNvSpPr>
          <p:nvPr>
            <p:ph type="sldNum" sz="quarter" idx="5"/>
          </p:nvPr>
        </p:nvSpPr>
        <p:spPr/>
        <p:txBody>
          <a:bodyPr/>
          <a:lstStyle/>
          <a:p>
            <a:fld id="{B0C7CAB4-59EA-4C0B-8A8F-2DE73CCB5F2B}" type="slidenum">
              <a:rPr lang="it-IT" smtClean="0"/>
              <a:t>21</a:t>
            </a:fld>
            <a:endParaRPr lang="it-IT"/>
          </a:p>
        </p:txBody>
      </p:sp>
    </p:spTree>
    <p:extLst>
      <p:ext uri="{BB962C8B-B14F-4D97-AF65-F5344CB8AC3E}">
        <p14:creationId xmlns:p14="http://schemas.microsoft.com/office/powerpoint/2010/main" val="3781875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olo e contenuto">
    <p:spTree>
      <p:nvGrpSpPr>
        <p:cNvPr id="1" name=""/>
        <p:cNvGrpSpPr/>
        <p:nvPr/>
      </p:nvGrpSpPr>
      <p:grpSpPr>
        <a:xfrm>
          <a:off x="0" y="0"/>
          <a:ext cx="0" cy="0"/>
          <a:chOff x="0" y="0"/>
          <a:chExt cx="0" cy="0"/>
        </a:xfrm>
      </p:grpSpPr>
      <p:sp>
        <p:nvSpPr>
          <p:cNvPr id="25" name="Rectangle 4"/>
          <p:cNvSpPr>
            <a:spLocks noChangeArrowheads="1"/>
          </p:cNvSpPr>
          <p:nvPr userDrawn="1"/>
        </p:nvSpPr>
        <p:spPr bwMode="auto">
          <a:xfrm>
            <a:off x="1524021" y="672584"/>
            <a:ext cx="184731" cy="369332"/>
          </a:xfrm>
          <a:prstGeom prst="rect">
            <a:avLst/>
          </a:prstGeom>
          <a:noFill/>
          <a:ln>
            <a:noFill/>
          </a:ln>
        </p:spPr>
        <p:txBody>
          <a:bodyPr wrap="none" anchor="ctr">
            <a:spAutoFit/>
          </a:bodyPr>
          <a:lstStyle>
            <a:lvl1pPr eaLnBrk="0" hangingPunct="0">
              <a:defRPr>
                <a:solidFill>
                  <a:schemeClr val="tx1"/>
                </a:solidFill>
                <a:uFillTx/>
                <a:latin typeface="Arial" panose="020B0604020202020204" pitchFamily="34" charset="0"/>
                <a:cs typeface="Arial" panose="020B0604020202020204" pitchFamily="34" charset="0"/>
              </a:defRPr>
            </a:lvl1pPr>
            <a:lvl2pPr marL="742950" indent="-285750" eaLnBrk="0" hangingPunct="0">
              <a:defRPr>
                <a:solidFill>
                  <a:schemeClr val="tx1"/>
                </a:solidFill>
                <a:uFillTx/>
                <a:latin typeface="Arial" panose="020B0604020202020204" pitchFamily="34" charset="0"/>
                <a:cs typeface="Arial" panose="020B0604020202020204" pitchFamily="34" charset="0"/>
              </a:defRPr>
            </a:lvl2pPr>
            <a:lvl3pPr marL="1143000" indent="-228600" eaLnBrk="0" hangingPunct="0">
              <a:defRPr>
                <a:solidFill>
                  <a:schemeClr val="tx1"/>
                </a:solidFill>
                <a:uFillTx/>
                <a:latin typeface="Arial" panose="020B0604020202020204" pitchFamily="34" charset="0"/>
                <a:cs typeface="Arial" panose="020B0604020202020204" pitchFamily="34" charset="0"/>
              </a:defRPr>
            </a:lvl3pPr>
            <a:lvl4pPr marL="1600200" indent="-228600" eaLnBrk="0" hangingPunct="0">
              <a:defRPr>
                <a:solidFill>
                  <a:schemeClr val="tx1"/>
                </a:solidFill>
                <a:uFillTx/>
                <a:latin typeface="Arial" panose="020B0604020202020204" pitchFamily="34" charset="0"/>
                <a:cs typeface="Arial" panose="020B0604020202020204" pitchFamily="34" charset="0"/>
              </a:defRPr>
            </a:lvl4pPr>
            <a:lvl5pPr marL="2057400" indent="-228600" eaLnBrk="0" hangingPunct="0">
              <a:defRPr>
                <a:solidFill>
                  <a:schemeClr val="tx1"/>
                </a:solidFill>
                <a:uFillTx/>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9pPr>
          </a:lstStyle>
          <a:p>
            <a:pPr eaLnBrk="1" hangingPunct="1"/>
            <a:endParaRPr lang="it-IT" sz="1800">
              <a:uFillTx/>
            </a:endParaRPr>
          </a:p>
        </p:txBody>
      </p:sp>
      <p:sp>
        <p:nvSpPr>
          <p:cNvPr id="26" name="Rectangle 3"/>
          <p:cNvSpPr>
            <a:spLocks noChangeArrowheads="1"/>
          </p:cNvSpPr>
          <p:nvPr userDrawn="1"/>
        </p:nvSpPr>
        <p:spPr bwMode="auto">
          <a:xfrm>
            <a:off x="1524021" y="672584"/>
            <a:ext cx="184731" cy="369332"/>
          </a:xfrm>
          <a:prstGeom prst="rect">
            <a:avLst/>
          </a:prstGeom>
          <a:noFill/>
          <a:ln>
            <a:noFill/>
          </a:ln>
        </p:spPr>
        <p:txBody>
          <a:bodyPr wrap="none" anchor="ctr">
            <a:spAutoFit/>
          </a:bodyPr>
          <a:lstStyle>
            <a:lvl1pPr eaLnBrk="0" hangingPunct="0">
              <a:defRPr>
                <a:solidFill>
                  <a:schemeClr val="tx1"/>
                </a:solidFill>
                <a:uFillTx/>
                <a:latin typeface="Arial" panose="020B0604020202020204" pitchFamily="34" charset="0"/>
                <a:cs typeface="Arial" panose="020B0604020202020204" pitchFamily="34" charset="0"/>
              </a:defRPr>
            </a:lvl1pPr>
            <a:lvl2pPr marL="742950" indent="-285750" eaLnBrk="0" hangingPunct="0">
              <a:defRPr>
                <a:solidFill>
                  <a:schemeClr val="tx1"/>
                </a:solidFill>
                <a:uFillTx/>
                <a:latin typeface="Arial" panose="020B0604020202020204" pitchFamily="34" charset="0"/>
                <a:cs typeface="Arial" panose="020B0604020202020204" pitchFamily="34" charset="0"/>
              </a:defRPr>
            </a:lvl2pPr>
            <a:lvl3pPr marL="1143000" indent="-228600" eaLnBrk="0" hangingPunct="0">
              <a:defRPr>
                <a:solidFill>
                  <a:schemeClr val="tx1"/>
                </a:solidFill>
                <a:uFillTx/>
                <a:latin typeface="Arial" panose="020B0604020202020204" pitchFamily="34" charset="0"/>
                <a:cs typeface="Arial" panose="020B0604020202020204" pitchFamily="34" charset="0"/>
              </a:defRPr>
            </a:lvl3pPr>
            <a:lvl4pPr marL="1600200" indent="-228600" eaLnBrk="0" hangingPunct="0">
              <a:defRPr>
                <a:solidFill>
                  <a:schemeClr val="tx1"/>
                </a:solidFill>
                <a:uFillTx/>
                <a:latin typeface="Arial" panose="020B0604020202020204" pitchFamily="34" charset="0"/>
                <a:cs typeface="Arial" panose="020B0604020202020204" pitchFamily="34" charset="0"/>
              </a:defRPr>
            </a:lvl4pPr>
            <a:lvl5pPr marL="2057400" indent="-228600" eaLnBrk="0" hangingPunct="0">
              <a:defRPr>
                <a:solidFill>
                  <a:schemeClr val="tx1"/>
                </a:solidFill>
                <a:uFillTx/>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9pPr>
          </a:lstStyle>
          <a:p>
            <a:pPr eaLnBrk="1" hangingPunct="1"/>
            <a:endParaRPr lang="it-IT" sz="1800">
              <a:uFillTx/>
            </a:endParaRPr>
          </a:p>
        </p:txBody>
      </p:sp>
      <p:sp>
        <p:nvSpPr>
          <p:cNvPr id="27" name="Rectangle 7"/>
          <p:cNvSpPr>
            <a:spLocks noChangeArrowheads="1"/>
          </p:cNvSpPr>
          <p:nvPr userDrawn="1"/>
        </p:nvSpPr>
        <p:spPr bwMode="auto">
          <a:xfrm>
            <a:off x="1524021" y="672584"/>
            <a:ext cx="184731" cy="369332"/>
          </a:xfrm>
          <a:prstGeom prst="rect">
            <a:avLst/>
          </a:prstGeom>
          <a:noFill/>
          <a:ln>
            <a:noFill/>
          </a:ln>
        </p:spPr>
        <p:txBody>
          <a:bodyPr wrap="none" anchor="ctr">
            <a:spAutoFit/>
          </a:bodyPr>
          <a:lstStyle>
            <a:lvl1pPr eaLnBrk="0" hangingPunct="0">
              <a:defRPr>
                <a:solidFill>
                  <a:schemeClr val="tx1"/>
                </a:solidFill>
                <a:uFillTx/>
                <a:latin typeface="Arial" panose="020B0604020202020204" pitchFamily="34" charset="0"/>
                <a:cs typeface="Arial" panose="020B0604020202020204" pitchFamily="34" charset="0"/>
              </a:defRPr>
            </a:lvl1pPr>
            <a:lvl2pPr marL="742950" indent="-285750" eaLnBrk="0" hangingPunct="0">
              <a:defRPr>
                <a:solidFill>
                  <a:schemeClr val="tx1"/>
                </a:solidFill>
                <a:uFillTx/>
                <a:latin typeface="Arial" panose="020B0604020202020204" pitchFamily="34" charset="0"/>
                <a:cs typeface="Arial" panose="020B0604020202020204" pitchFamily="34" charset="0"/>
              </a:defRPr>
            </a:lvl2pPr>
            <a:lvl3pPr marL="1143000" indent="-228600" eaLnBrk="0" hangingPunct="0">
              <a:defRPr>
                <a:solidFill>
                  <a:schemeClr val="tx1"/>
                </a:solidFill>
                <a:uFillTx/>
                <a:latin typeface="Arial" panose="020B0604020202020204" pitchFamily="34" charset="0"/>
                <a:cs typeface="Arial" panose="020B0604020202020204" pitchFamily="34" charset="0"/>
              </a:defRPr>
            </a:lvl3pPr>
            <a:lvl4pPr marL="1600200" indent="-228600" eaLnBrk="0" hangingPunct="0">
              <a:defRPr>
                <a:solidFill>
                  <a:schemeClr val="tx1"/>
                </a:solidFill>
                <a:uFillTx/>
                <a:latin typeface="Arial" panose="020B0604020202020204" pitchFamily="34" charset="0"/>
                <a:cs typeface="Arial" panose="020B0604020202020204" pitchFamily="34" charset="0"/>
              </a:defRPr>
            </a:lvl4pPr>
            <a:lvl5pPr marL="2057400" indent="-228600" eaLnBrk="0" hangingPunct="0">
              <a:defRPr>
                <a:solidFill>
                  <a:schemeClr val="tx1"/>
                </a:solidFill>
                <a:uFillTx/>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9pPr>
          </a:lstStyle>
          <a:p>
            <a:pPr eaLnBrk="1" hangingPunct="1"/>
            <a:endParaRPr lang="it-IT" sz="1800">
              <a:uFillTx/>
            </a:endParaRPr>
          </a:p>
        </p:txBody>
      </p:sp>
      <p:sp>
        <p:nvSpPr>
          <p:cNvPr id="28" name="Rectangle 9"/>
          <p:cNvSpPr>
            <a:spLocks noChangeArrowheads="1"/>
          </p:cNvSpPr>
          <p:nvPr userDrawn="1"/>
        </p:nvSpPr>
        <p:spPr bwMode="auto">
          <a:xfrm>
            <a:off x="1524021" y="672584"/>
            <a:ext cx="184731" cy="369332"/>
          </a:xfrm>
          <a:prstGeom prst="rect">
            <a:avLst/>
          </a:prstGeom>
          <a:noFill/>
          <a:ln>
            <a:noFill/>
          </a:ln>
        </p:spPr>
        <p:txBody>
          <a:bodyPr wrap="none" anchor="ctr">
            <a:spAutoFit/>
          </a:bodyPr>
          <a:lstStyle>
            <a:lvl1pPr eaLnBrk="0" hangingPunct="0">
              <a:defRPr>
                <a:solidFill>
                  <a:schemeClr val="tx1"/>
                </a:solidFill>
                <a:uFillTx/>
                <a:latin typeface="Arial" panose="020B0604020202020204" pitchFamily="34" charset="0"/>
                <a:cs typeface="Arial" panose="020B0604020202020204" pitchFamily="34" charset="0"/>
              </a:defRPr>
            </a:lvl1pPr>
            <a:lvl2pPr marL="742950" indent="-285750" eaLnBrk="0" hangingPunct="0">
              <a:defRPr>
                <a:solidFill>
                  <a:schemeClr val="tx1"/>
                </a:solidFill>
                <a:uFillTx/>
                <a:latin typeface="Arial" panose="020B0604020202020204" pitchFamily="34" charset="0"/>
                <a:cs typeface="Arial" panose="020B0604020202020204" pitchFamily="34" charset="0"/>
              </a:defRPr>
            </a:lvl2pPr>
            <a:lvl3pPr marL="1143000" indent="-228600" eaLnBrk="0" hangingPunct="0">
              <a:defRPr>
                <a:solidFill>
                  <a:schemeClr val="tx1"/>
                </a:solidFill>
                <a:uFillTx/>
                <a:latin typeface="Arial" panose="020B0604020202020204" pitchFamily="34" charset="0"/>
                <a:cs typeface="Arial" panose="020B0604020202020204" pitchFamily="34" charset="0"/>
              </a:defRPr>
            </a:lvl3pPr>
            <a:lvl4pPr marL="1600200" indent="-228600" eaLnBrk="0" hangingPunct="0">
              <a:defRPr>
                <a:solidFill>
                  <a:schemeClr val="tx1"/>
                </a:solidFill>
                <a:uFillTx/>
                <a:latin typeface="Arial" panose="020B0604020202020204" pitchFamily="34" charset="0"/>
                <a:cs typeface="Arial" panose="020B0604020202020204" pitchFamily="34" charset="0"/>
              </a:defRPr>
            </a:lvl4pPr>
            <a:lvl5pPr marL="2057400" indent="-228600" eaLnBrk="0" hangingPunct="0">
              <a:defRPr>
                <a:solidFill>
                  <a:schemeClr val="tx1"/>
                </a:solidFill>
                <a:uFillTx/>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9pPr>
          </a:lstStyle>
          <a:p>
            <a:pPr eaLnBrk="1" hangingPunct="1"/>
            <a:endParaRPr lang="it-IT" sz="1800">
              <a:uFillTx/>
            </a:endParaRPr>
          </a:p>
        </p:txBody>
      </p:sp>
      <p:sp>
        <p:nvSpPr>
          <p:cNvPr id="29" name="Rectangle 23"/>
          <p:cNvSpPr>
            <a:spLocks noChangeArrowheads="1"/>
          </p:cNvSpPr>
          <p:nvPr userDrawn="1"/>
        </p:nvSpPr>
        <p:spPr bwMode="auto">
          <a:xfrm>
            <a:off x="1524021" y="672584"/>
            <a:ext cx="184731" cy="369332"/>
          </a:xfrm>
          <a:prstGeom prst="rect">
            <a:avLst/>
          </a:prstGeom>
          <a:noFill/>
          <a:ln>
            <a:noFill/>
          </a:ln>
        </p:spPr>
        <p:txBody>
          <a:bodyPr wrap="none" anchor="ctr">
            <a:spAutoFit/>
          </a:bodyPr>
          <a:lstStyle>
            <a:lvl1pPr eaLnBrk="0" hangingPunct="0">
              <a:defRPr>
                <a:solidFill>
                  <a:schemeClr val="tx1"/>
                </a:solidFill>
                <a:uFillTx/>
                <a:latin typeface="Arial" panose="020B0604020202020204" pitchFamily="34" charset="0"/>
                <a:cs typeface="Arial" panose="020B0604020202020204" pitchFamily="34" charset="0"/>
              </a:defRPr>
            </a:lvl1pPr>
            <a:lvl2pPr marL="742950" indent="-285750" eaLnBrk="0" hangingPunct="0">
              <a:defRPr>
                <a:solidFill>
                  <a:schemeClr val="tx1"/>
                </a:solidFill>
                <a:uFillTx/>
                <a:latin typeface="Arial" panose="020B0604020202020204" pitchFamily="34" charset="0"/>
                <a:cs typeface="Arial" panose="020B0604020202020204" pitchFamily="34" charset="0"/>
              </a:defRPr>
            </a:lvl2pPr>
            <a:lvl3pPr marL="1143000" indent="-228600" eaLnBrk="0" hangingPunct="0">
              <a:defRPr>
                <a:solidFill>
                  <a:schemeClr val="tx1"/>
                </a:solidFill>
                <a:uFillTx/>
                <a:latin typeface="Arial" panose="020B0604020202020204" pitchFamily="34" charset="0"/>
                <a:cs typeface="Arial" panose="020B0604020202020204" pitchFamily="34" charset="0"/>
              </a:defRPr>
            </a:lvl3pPr>
            <a:lvl4pPr marL="1600200" indent="-228600" eaLnBrk="0" hangingPunct="0">
              <a:defRPr>
                <a:solidFill>
                  <a:schemeClr val="tx1"/>
                </a:solidFill>
                <a:uFillTx/>
                <a:latin typeface="Arial" panose="020B0604020202020204" pitchFamily="34" charset="0"/>
                <a:cs typeface="Arial" panose="020B0604020202020204" pitchFamily="34" charset="0"/>
              </a:defRPr>
            </a:lvl4pPr>
            <a:lvl5pPr marL="2057400" indent="-228600" eaLnBrk="0" hangingPunct="0">
              <a:defRPr>
                <a:solidFill>
                  <a:schemeClr val="tx1"/>
                </a:solidFill>
                <a:uFillTx/>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9pPr>
          </a:lstStyle>
          <a:p>
            <a:pPr eaLnBrk="1" hangingPunct="1"/>
            <a:endParaRPr lang="it-IT" sz="1800">
              <a:uFillTx/>
            </a:endParaRPr>
          </a:p>
        </p:txBody>
      </p:sp>
      <p:sp>
        <p:nvSpPr>
          <p:cNvPr id="30" name="Rectangle 25"/>
          <p:cNvSpPr>
            <a:spLocks noChangeArrowheads="1"/>
          </p:cNvSpPr>
          <p:nvPr userDrawn="1"/>
        </p:nvSpPr>
        <p:spPr bwMode="auto">
          <a:xfrm>
            <a:off x="1524021" y="672584"/>
            <a:ext cx="184731" cy="369332"/>
          </a:xfrm>
          <a:prstGeom prst="rect">
            <a:avLst/>
          </a:prstGeom>
          <a:noFill/>
          <a:ln>
            <a:noFill/>
          </a:ln>
        </p:spPr>
        <p:txBody>
          <a:bodyPr wrap="none" anchor="ctr">
            <a:spAutoFit/>
          </a:bodyPr>
          <a:lstStyle>
            <a:lvl1pPr eaLnBrk="0" hangingPunct="0">
              <a:defRPr>
                <a:solidFill>
                  <a:schemeClr val="tx1"/>
                </a:solidFill>
                <a:uFillTx/>
                <a:latin typeface="Arial" panose="020B0604020202020204" pitchFamily="34" charset="0"/>
                <a:cs typeface="Arial" panose="020B0604020202020204" pitchFamily="34" charset="0"/>
              </a:defRPr>
            </a:lvl1pPr>
            <a:lvl2pPr marL="742950" indent="-285750" eaLnBrk="0" hangingPunct="0">
              <a:defRPr>
                <a:solidFill>
                  <a:schemeClr val="tx1"/>
                </a:solidFill>
                <a:uFillTx/>
                <a:latin typeface="Arial" panose="020B0604020202020204" pitchFamily="34" charset="0"/>
                <a:cs typeface="Arial" panose="020B0604020202020204" pitchFamily="34" charset="0"/>
              </a:defRPr>
            </a:lvl2pPr>
            <a:lvl3pPr marL="1143000" indent="-228600" eaLnBrk="0" hangingPunct="0">
              <a:defRPr>
                <a:solidFill>
                  <a:schemeClr val="tx1"/>
                </a:solidFill>
                <a:uFillTx/>
                <a:latin typeface="Arial" panose="020B0604020202020204" pitchFamily="34" charset="0"/>
                <a:cs typeface="Arial" panose="020B0604020202020204" pitchFamily="34" charset="0"/>
              </a:defRPr>
            </a:lvl3pPr>
            <a:lvl4pPr marL="1600200" indent="-228600" eaLnBrk="0" hangingPunct="0">
              <a:defRPr>
                <a:solidFill>
                  <a:schemeClr val="tx1"/>
                </a:solidFill>
                <a:uFillTx/>
                <a:latin typeface="Arial" panose="020B0604020202020204" pitchFamily="34" charset="0"/>
                <a:cs typeface="Arial" panose="020B0604020202020204" pitchFamily="34" charset="0"/>
              </a:defRPr>
            </a:lvl4pPr>
            <a:lvl5pPr marL="2057400" indent="-228600" eaLnBrk="0" hangingPunct="0">
              <a:defRPr>
                <a:solidFill>
                  <a:schemeClr val="tx1"/>
                </a:solidFill>
                <a:uFillTx/>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uFillTx/>
                <a:latin typeface="Arial" panose="020B0604020202020204" pitchFamily="34" charset="0"/>
                <a:cs typeface="Arial" panose="020B0604020202020204" pitchFamily="34" charset="0"/>
              </a:defRPr>
            </a:lvl9pPr>
          </a:lstStyle>
          <a:p>
            <a:pPr eaLnBrk="1" hangingPunct="1"/>
            <a:endParaRPr lang="it-IT" sz="1800">
              <a:uFillTx/>
            </a:endParaRPr>
          </a:p>
        </p:txBody>
      </p:sp>
      <p:sp>
        <p:nvSpPr>
          <p:cNvPr id="50" name="Titolo 49"/>
          <p:cNvSpPr>
            <a:spLocks noGrp="1"/>
          </p:cNvSpPr>
          <p:nvPr>
            <p:ph type="title" hasCustomPrompt="1"/>
          </p:nvPr>
        </p:nvSpPr>
        <p:spPr>
          <a:xfrm>
            <a:off x="527382" y="1124744"/>
            <a:ext cx="9722477" cy="1143000"/>
          </a:xfrm>
        </p:spPr>
        <p:txBody>
          <a:bodyPr>
            <a:normAutofit/>
          </a:bodyPr>
          <a:lstStyle>
            <a:lvl1pPr>
              <a:defRPr lang="it-IT" sz="2667" b="0" kern="1200" baseline="0" dirty="0">
                <a:solidFill>
                  <a:schemeClr val="tx2">
                    <a:lumMod val="75000"/>
                  </a:schemeClr>
                </a:solidFill>
                <a:uFillTx/>
                <a:latin typeface="Arial" pitchFamily="34" charset="0"/>
                <a:ea typeface="+mn-ea"/>
                <a:cs typeface="Arial" pitchFamily="34" charset="0"/>
              </a:defRPr>
            </a:lvl1pPr>
          </a:lstStyle>
          <a:p>
            <a:r>
              <a:rPr lang="it-IT" dirty="0">
                <a:uFillTx/>
              </a:rPr>
              <a:t>Inserire il titolo dell’incontro </a:t>
            </a:r>
            <a:br>
              <a:rPr lang="it-IT" dirty="0">
                <a:uFillTx/>
              </a:rPr>
            </a:br>
            <a:r>
              <a:rPr lang="it-IT" dirty="0">
                <a:uFillTx/>
              </a:rPr>
              <a:t>(es. «corso aggiornamento»)</a:t>
            </a:r>
            <a:br>
              <a:rPr lang="it-IT" dirty="0">
                <a:uFillTx/>
              </a:rPr>
            </a:br>
            <a:r>
              <a:rPr lang="it-IT" sz="1600" dirty="0">
                <a:uFillTx/>
              </a:rPr>
              <a:t>sottotitolo o riferimento normativo</a:t>
            </a:r>
            <a:endParaRPr lang="it-IT" dirty="0">
              <a:uFillTx/>
            </a:endParaRPr>
          </a:p>
        </p:txBody>
      </p:sp>
      <p:cxnSp>
        <p:nvCxnSpPr>
          <p:cNvPr id="17" name="Connettore 1 16"/>
          <p:cNvCxnSpPr/>
          <p:nvPr userDrawn="1"/>
        </p:nvCxnSpPr>
        <p:spPr>
          <a:xfrm flipH="1">
            <a:off x="2159563" y="3429000"/>
            <a:ext cx="768085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1 17"/>
          <p:cNvCxnSpPr/>
          <p:nvPr userDrawn="1"/>
        </p:nvCxnSpPr>
        <p:spPr>
          <a:xfrm flipH="1">
            <a:off x="2255573" y="4581128"/>
            <a:ext cx="7776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ttangolo 13"/>
          <p:cNvSpPr/>
          <p:nvPr userDrawn="1"/>
        </p:nvSpPr>
        <p:spPr>
          <a:xfrm>
            <a:off x="-35969" y="942883"/>
            <a:ext cx="659361" cy="5925277"/>
          </a:xfrm>
          <a:prstGeom prst="rect">
            <a:avLst/>
          </a:prstGeom>
          <a:solidFill>
            <a:srgbClr val="007D34"/>
          </a:solidFill>
          <a:ln>
            <a:noFill/>
          </a:ln>
          <a:effectLst/>
        </p:spPr>
        <p:style>
          <a:lnRef idx="1">
            <a:schemeClr val="accent1"/>
          </a:lnRef>
          <a:fillRef idx="1">
            <a:schemeClr val="accent1"/>
          </a:fillRef>
          <a:effectRef idx="1">
            <a:schemeClr val="accent1"/>
          </a:effectRef>
          <a:fontRef idx="minor">
            <a:schemeClr val="lt1"/>
          </a:fontRef>
        </p:style>
        <p:txBody>
          <a:bodyPr rtlCol="0" anchor="ctr"/>
          <a:lstStyle/>
          <a:p>
            <a:pPr algn="ctr"/>
            <a:endParaRPr lang="it-IT" sz="2400"/>
          </a:p>
        </p:txBody>
      </p:sp>
      <p:pic>
        <p:nvPicPr>
          <p:cNvPr id="15" name="Immagine 14"/>
          <p:cNvPicPr>
            <a:picLocks noChangeAspect="1"/>
          </p:cNvPicPr>
          <p:nvPr userDrawn="1"/>
        </p:nvPicPr>
        <p:blipFill rotWithShape="1">
          <a:blip r:embed="rId2"/>
          <a:srcRect r="76301"/>
          <a:stretch/>
        </p:blipFill>
        <p:spPr>
          <a:xfrm>
            <a:off x="16528" y="195187"/>
            <a:ext cx="576761" cy="610977"/>
          </a:xfrm>
          <a:prstGeom prst="rect">
            <a:avLst/>
          </a:prstGeom>
        </p:spPr>
      </p:pic>
    </p:spTree>
    <p:extLst>
      <p:ext uri="{BB962C8B-B14F-4D97-AF65-F5344CB8AC3E}">
        <p14:creationId xmlns:p14="http://schemas.microsoft.com/office/powerpoint/2010/main" val="407511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Rettangolo 10"/>
          <p:cNvSpPr>
            <a:spLocks/>
          </p:cNvSpPr>
          <p:nvPr userDrawn="1"/>
        </p:nvSpPr>
        <p:spPr>
          <a:xfrm>
            <a:off x="623392" y="6117299"/>
            <a:ext cx="2976331" cy="288032"/>
          </a:xfrm>
          <a:prstGeom prst="rect">
            <a:avLst/>
          </a:prstGeom>
          <a:gradFill flip="none" rotWithShape="1">
            <a:gsLst>
              <a:gs pos="0">
                <a:srgbClr val="32A03F">
                  <a:alpha val="80000"/>
                </a:srgbClr>
              </a:gs>
              <a:gs pos="35000">
                <a:srgbClr val="32A03F">
                  <a:alpha val="63000"/>
                </a:srgbClr>
              </a:gs>
              <a:gs pos="69225">
                <a:srgbClr val="FFFFFF"/>
              </a:gs>
              <a:gs pos="51000">
                <a:srgbClr val="32A03F">
                  <a:alpha val="38000"/>
                </a:srgbClr>
              </a:gs>
              <a:gs pos="18000">
                <a:srgbClr val="32A03F">
                  <a:alpha val="68000"/>
                </a:srgbClr>
              </a:gs>
              <a:gs pos="57000">
                <a:srgbClr val="FFFFFF">
                  <a:alpha val="27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333" dirty="0">
                <a:solidFill>
                  <a:schemeClr val="tx1"/>
                </a:solidFill>
                <a:uFillTx/>
                <a:latin typeface="+mj-lt"/>
              </a:rPr>
              <a:t>Michele Tosi</a:t>
            </a:r>
          </a:p>
        </p:txBody>
      </p:sp>
      <p:sp>
        <p:nvSpPr>
          <p:cNvPr id="30" name="Rettangolo 29"/>
          <p:cNvSpPr>
            <a:spLocks/>
          </p:cNvSpPr>
          <p:nvPr userDrawn="1"/>
        </p:nvSpPr>
        <p:spPr>
          <a:xfrm>
            <a:off x="3193101" y="6405331"/>
            <a:ext cx="5808307" cy="229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333" dirty="0">
                <a:solidFill>
                  <a:schemeClr val="tx1"/>
                </a:solidFill>
                <a:uFillTx/>
                <a:latin typeface="+mn-lt"/>
                <a:cs typeface="Arial" pitchFamily="34" charset="0"/>
              </a:rPr>
              <a:t>Stima della Volatilità dell'S&amp;P 500 con il Modello GARCH</a:t>
            </a:r>
          </a:p>
        </p:txBody>
      </p:sp>
      <p:cxnSp>
        <p:nvCxnSpPr>
          <p:cNvPr id="28" name="Connettore 1 27"/>
          <p:cNvCxnSpPr/>
          <p:nvPr userDrawn="1"/>
        </p:nvCxnSpPr>
        <p:spPr>
          <a:xfrm>
            <a:off x="527381" y="6405331"/>
            <a:ext cx="6167851" cy="0"/>
          </a:xfrm>
          <a:prstGeom prst="line">
            <a:avLst/>
          </a:prstGeom>
          <a:ln w="31750" cmpd="sng">
            <a:solidFill>
              <a:srgbClr val="007D34"/>
            </a:solidFill>
          </a:ln>
        </p:spPr>
        <p:style>
          <a:lnRef idx="1">
            <a:schemeClr val="accent1"/>
          </a:lnRef>
          <a:fillRef idx="0">
            <a:schemeClr val="accent1"/>
          </a:fillRef>
          <a:effectRef idx="0">
            <a:schemeClr val="accent1"/>
          </a:effectRef>
          <a:fontRef idx="minor">
            <a:schemeClr val="tx1"/>
          </a:fontRef>
        </p:style>
      </p:cxnSp>
      <p:cxnSp>
        <p:nvCxnSpPr>
          <p:cNvPr id="26" name="Connettore 1 25"/>
          <p:cNvCxnSpPr/>
          <p:nvPr userDrawn="1"/>
        </p:nvCxnSpPr>
        <p:spPr>
          <a:xfrm>
            <a:off x="11280576" y="6640787"/>
            <a:ext cx="0" cy="216000"/>
          </a:xfrm>
          <a:prstGeom prst="line">
            <a:avLst/>
          </a:prstGeom>
          <a:ln w="31750" cmpd="sng">
            <a:solidFill>
              <a:srgbClr val="007D34"/>
            </a:solidFill>
          </a:ln>
        </p:spPr>
        <p:style>
          <a:lnRef idx="1">
            <a:schemeClr val="accent1"/>
          </a:lnRef>
          <a:fillRef idx="0">
            <a:schemeClr val="accent1"/>
          </a:fillRef>
          <a:effectRef idx="0">
            <a:schemeClr val="accent1"/>
          </a:effectRef>
          <a:fontRef idx="minor">
            <a:schemeClr val="tx1"/>
          </a:fontRef>
        </p:style>
      </p:cxnSp>
      <p:sp>
        <p:nvSpPr>
          <p:cNvPr id="29" name="Segnaposto data 20"/>
          <p:cNvSpPr txBox="1">
            <a:spLocks/>
          </p:cNvSpPr>
          <p:nvPr userDrawn="1"/>
        </p:nvSpPr>
        <p:spPr>
          <a:xfrm>
            <a:off x="5231909" y="6640794"/>
            <a:ext cx="6048668" cy="229663"/>
          </a:xfrm>
          <a:prstGeom prst="rect">
            <a:avLst/>
          </a:prstGeom>
          <a:gradFill>
            <a:gsLst>
              <a:gs pos="55000">
                <a:srgbClr val="32A03F">
                  <a:alpha val="57000"/>
                </a:srgbClr>
              </a:gs>
              <a:gs pos="100000">
                <a:srgbClr val="32A03F">
                  <a:alpha val="64000"/>
                </a:srgbClr>
              </a:gs>
              <a:gs pos="87000">
                <a:srgbClr val="32A03F">
                  <a:alpha val="61000"/>
                </a:srgbClr>
              </a:gs>
              <a:gs pos="30000">
                <a:srgbClr val="FFFFFF"/>
              </a:gs>
              <a:gs pos="73000">
                <a:srgbClr val="32A03F">
                  <a:alpha val="54000"/>
                </a:srgbClr>
              </a:gs>
            </a:gsLst>
            <a:lin ang="0" scaled="1"/>
          </a:gradFill>
        </p:spPr>
        <p:txBody>
          <a:bodyPr vert="horz" lIns="121920" tIns="60960" rIns="121920" bIns="60960" rtlCol="0" anchor="ctr"/>
          <a:lstStyle>
            <a:defPPr>
              <a:defRPr lang="it-IT">
                <a:uFillTx/>
              </a:defRPr>
            </a:defPPr>
            <a:lvl1pPr marL="0" algn="l" defTabSz="914400" rtl="0" eaLnBrk="1" latinLnBrk="0" hangingPunct="1">
              <a:defRPr sz="1200" kern="1200">
                <a:solidFill>
                  <a:schemeClr val="tx1">
                    <a:tint val="75000"/>
                  </a:schemeClr>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a:lstStyle>
          <a:p>
            <a:r>
              <a:rPr lang="it-IT" sz="1333" dirty="0">
                <a:solidFill>
                  <a:schemeClr val="tx1"/>
                </a:solidFill>
                <a:uFillTx/>
                <a:latin typeface="+mj-lt"/>
              </a:rPr>
              <a:t>	         Università degli studi di Roma Tor Vergata - 13/06/2024</a:t>
            </a:r>
          </a:p>
        </p:txBody>
      </p:sp>
      <p:cxnSp>
        <p:nvCxnSpPr>
          <p:cNvPr id="25" name="Connettore 1 24"/>
          <p:cNvCxnSpPr/>
          <p:nvPr userDrawn="1"/>
        </p:nvCxnSpPr>
        <p:spPr>
          <a:xfrm>
            <a:off x="48683" y="6117299"/>
            <a:ext cx="12192000" cy="0"/>
          </a:xfrm>
          <a:prstGeom prst="line">
            <a:avLst/>
          </a:prstGeom>
          <a:ln w="31750" cmpd="sng">
            <a:solidFill>
              <a:srgbClr val="007D34"/>
            </a:solidFill>
          </a:ln>
        </p:spPr>
        <p:style>
          <a:lnRef idx="1">
            <a:schemeClr val="accent1"/>
          </a:lnRef>
          <a:fillRef idx="0">
            <a:schemeClr val="accent1"/>
          </a:fillRef>
          <a:effectRef idx="0">
            <a:schemeClr val="accent1"/>
          </a:effectRef>
          <a:fontRef idx="minor">
            <a:schemeClr val="tx1"/>
          </a:fontRef>
        </p:style>
      </p:cxnSp>
      <p:cxnSp>
        <p:nvCxnSpPr>
          <p:cNvPr id="27" name="Connettore 1 26"/>
          <p:cNvCxnSpPr/>
          <p:nvPr userDrawn="1"/>
        </p:nvCxnSpPr>
        <p:spPr>
          <a:xfrm>
            <a:off x="3064126" y="6640787"/>
            <a:ext cx="9120833" cy="0"/>
          </a:xfrm>
          <a:prstGeom prst="line">
            <a:avLst/>
          </a:prstGeom>
          <a:ln w="31750" cmpd="sng">
            <a:solidFill>
              <a:srgbClr val="007D34"/>
            </a:solidFill>
          </a:ln>
        </p:spPr>
        <p:style>
          <a:lnRef idx="1">
            <a:schemeClr val="accent1"/>
          </a:lnRef>
          <a:fillRef idx="0">
            <a:schemeClr val="accent1"/>
          </a:fillRef>
          <a:effectRef idx="0">
            <a:schemeClr val="accent1"/>
          </a:effectRef>
          <a:fontRef idx="minor">
            <a:schemeClr val="tx1"/>
          </a:fontRef>
        </p:style>
      </p:cxnSp>
      <p:sp>
        <p:nvSpPr>
          <p:cNvPr id="12" name="Rettangolo 11"/>
          <p:cNvSpPr/>
          <p:nvPr userDrawn="1"/>
        </p:nvSpPr>
        <p:spPr>
          <a:xfrm>
            <a:off x="-35969" y="942883"/>
            <a:ext cx="659361" cy="5925277"/>
          </a:xfrm>
          <a:prstGeom prst="rect">
            <a:avLst/>
          </a:prstGeom>
          <a:solidFill>
            <a:srgbClr val="007D34"/>
          </a:solidFill>
          <a:ln>
            <a:noFill/>
          </a:ln>
          <a:effectLst/>
        </p:spPr>
        <p:style>
          <a:lnRef idx="1">
            <a:schemeClr val="accent1"/>
          </a:lnRef>
          <a:fillRef idx="1">
            <a:schemeClr val="accent1"/>
          </a:fillRef>
          <a:effectRef idx="1">
            <a:schemeClr val="accent1"/>
          </a:effectRef>
          <a:fontRef idx="minor">
            <a:schemeClr val="lt1"/>
          </a:fontRef>
        </p:style>
        <p:txBody>
          <a:bodyPr rtlCol="0" anchor="ctr"/>
          <a:lstStyle/>
          <a:p>
            <a:pPr algn="ctr"/>
            <a:endParaRPr lang="it-IT" sz="2400"/>
          </a:p>
        </p:txBody>
      </p:sp>
      <p:pic>
        <p:nvPicPr>
          <p:cNvPr id="13" name="Immagine 12"/>
          <p:cNvPicPr>
            <a:picLocks noChangeAspect="1"/>
          </p:cNvPicPr>
          <p:nvPr userDrawn="1"/>
        </p:nvPicPr>
        <p:blipFill rotWithShape="1">
          <a:blip r:embed="rId2"/>
          <a:srcRect r="76301"/>
          <a:stretch/>
        </p:blipFill>
        <p:spPr>
          <a:xfrm>
            <a:off x="16528" y="195187"/>
            <a:ext cx="576761" cy="610977"/>
          </a:xfrm>
          <a:prstGeom prst="rect">
            <a:avLst/>
          </a:prstGeom>
        </p:spPr>
      </p:pic>
      <p:sp>
        <p:nvSpPr>
          <p:cNvPr id="2" name="Segnaposto numero diapositiva 5">
            <a:extLst>
              <a:ext uri="{FF2B5EF4-FFF2-40B4-BE49-F238E27FC236}">
                <a16:creationId xmlns:a16="http://schemas.microsoft.com/office/drawing/2014/main" id="{9D3A2843-B41A-4B68-A009-467CA3E334F4}"/>
              </a:ext>
            </a:extLst>
          </p:cNvPr>
          <p:cNvSpPr>
            <a:spLocks noGrp="1"/>
          </p:cNvSpPr>
          <p:nvPr>
            <p:ph type="sldNum" sz="quarter" idx="12"/>
          </p:nvPr>
        </p:nvSpPr>
        <p:spPr>
          <a:xfrm>
            <a:off x="11197767" y="6600826"/>
            <a:ext cx="1015768" cy="301960"/>
          </a:xfrm>
        </p:spPr>
        <p:txBody>
          <a:bodyPr/>
          <a:lstStyle/>
          <a:p>
            <a:pPr algn="ctr"/>
            <a:fld id="{1930FDEA-FA53-48CE-9430-BEF0DF3B39D0}" type="slidenum">
              <a:rPr lang="it-IT" smtClean="0"/>
              <a:pPr algn="ctr"/>
              <a:t>‹N›</a:t>
            </a:fld>
            <a:r>
              <a:rPr lang="it-IT" dirty="0"/>
              <a:t>/26</a:t>
            </a:r>
            <a:endParaRPr lang="it-IT" sz="1200" dirty="0">
              <a:uFillTx/>
            </a:endParaRPr>
          </a:p>
        </p:txBody>
      </p:sp>
      <p:sp>
        <p:nvSpPr>
          <p:cNvPr id="3" name="Segnaposto titolo 1">
            <a:extLst>
              <a:ext uri="{FF2B5EF4-FFF2-40B4-BE49-F238E27FC236}">
                <a16:creationId xmlns:a16="http://schemas.microsoft.com/office/drawing/2014/main" id="{2FE53E50-4547-0E90-B5D7-7D92622288CE}"/>
              </a:ext>
            </a:extLst>
          </p:cNvPr>
          <p:cNvSpPr>
            <a:spLocks noGrp="1"/>
          </p:cNvSpPr>
          <p:nvPr>
            <p:ph type="title"/>
          </p:nvPr>
        </p:nvSpPr>
        <p:spPr>
          <a:xfrm>
            <a:off x="1103445" y="254319"/>
            <a:ext cx="10081120" cy="1143000"/>
          </a:xfrm>
          <a:prstGeom prst="rect">
            <a:avLst/>
          </a:prstGeom>
          <a:ln>
            <a:noFill/>
          </a:ln>
        </p:spPr>
        <p:txBody>
          <a:bodyPr vert="horz" lIns="91440" tIns="45720" rIns="91440" bIns="45720" rtlCol="0" anchor="ctr">
            <a:normAutofit/>
          </a:bodyPr>
          <a:lstStyle>
            <a:lvl1pPr algn="l">
              <a:defRPr b="1">
                <a:solidFill>
                  <a:srgbClr val="007D34"/>
                </a:solidFill>
              </a:defRPr>
            </a:lvl1pPr>
          </a:lstStyle>
          <a:p>
            <a:r>
              <a:rPr lang="it-IT" dirty="0">
                <a:uFillTx/>
              </a:rPr>
              <a:t>Fare clic per modificare lo stile del titolo</a:t>
            </a:r>
          </a:p>
        </p:txBody>
      </p:sp>
      <p:sp>
        <p:nvSpPr>
          <p:cNvPr id="4" name="Segnaposto testo 2">
            <a:extLst>
              <a:ext uri="{FF2B5EF4-FFF2-40B4-BE49-F238E27FC236}">
                <a16:creationId xmlns:a16="http://schemas.microsoft.com/office/drawing/2014/main" id="{AB3125B9-CD8B-F494-8FD1-CA7496FA683D}"/>
              </a:ext>
            </a:extLst>
          </p:cNvPr>
          <p:cNvSpPr>
            <a:spLocks noGrp="1"/>
          </p:cNvSpPr>
          <p:nvPr>
            <p:ph idx="1" hasCustomPrompt="1"/>
          </p:nvPr>
        </p:nvSpPr>
        <p:spPr>
          <a:xfrm>
            <a:off x="1103445" y="1600201"/>
            <a:ext cx="10081120" cy="4525963"/>
          </a:xfrm>
          <a:prstGeom prst="rect">
            <a:avLst/>
          </a:prstGeom>
          <a:ln>
            <a:noFill/>
          </a:ln>
        </p:spPr>
        <p:txBody>
          <a:bodyPr vert="horz" lIns="91440" tIns="45720" rIns="91440" bIns="45720" rtlCol="0">
            <a:normAutofit/>
          </a:bodyPr>
          <a:lstStyle>
            <a:lvl1pPr>
              <a:defRPr sz="2133"/>
            </a:lvl1pPr>
            <a:lvl2pPr>
              <a:defRPr sz="1867"/>
            </a:lvl2pPr>
            <a:lvl3pPr>
              <a:defRPr sz="1600"/>
            </a:lvl3pPr>
          </a:lstStyle>
          <a:p>
            <a:pPr lvl="0"/>
            <a:r>
              <a:rPr lang="it-IT">
                <a:uFillTx/>
              </a:rPr>
              <a:t>Fare clic per modificare stili del testo dello schema</a:t>
            </a:r>
          </a:p>
          <a:p>
            <a:pPr lvl="1"/>
            <a:r>
              <a:rPr lang="it-IT">
                <a:uFillTx/>
              </a:rPr>
              <a:t>Secondo livello</a:t>
            </a:r>
          </a:p>
          <a:p>
            <a:pPr lvl="2"/>
            <a:r>
              <a:rPr lang="it-IT">
                <a:uFillTx/>
              </a:rPr>
              <a:t>Terzo livello</a:t>
            </a:r>
          </a:p>
        </p:txBody>
      </p:sp>
    </p:spTree>
    <p:extLst>
      <p:ext uri="{BB962C8B-B14F-4D97-AF65-F5344CB8AC3E}">
        <p14:creationId xmlns:p14="http://schemas.microsoft.com/office/powerpoint/2010/main" val="274981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EB4AF65-153A-DA13-1870-2C4307AE7C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959980D-B31B-5477-9978-7397426F8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71926F-0851-B247-458C-1D4076D83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it-IT"/>
          </a:p>
        </p:txBody>
      </p:sp>
      <p:sp>
        <p:nvSpPr>
          <p:cNvPr id="5" name="Segnaposto piè di pagina 4">
            <a:extLst>
              <a:ext uri="{FF2B5EF4-FFF2-40B4-BE49-F238E27FC236}">
                <a16:creationId xmlns:a16="http://schemas.microsoft.com/office/drawing/2014/main" id="{44E3D562-1F6A-4B9E-B0B8-3B4B4ED3B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58C83591-9280-616B-39C4-5876C77FE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0CC5D0-E491-4A5E-85B3-827C58B32854}" type="slidenum">
              <a:rPr lang="it-IT" smtClean="0"/>
              <a:t>‹N›</a:t>
            </a:fld>
            <a:endParaRPr lang="it-IT"/>
          </a:p>
        </p:txBody>
      </p:sp>
    </p:spTree>
    <p:extLst>
      <p:ext uri="{BB962C8B-B14F-4D97-AF65-F5344CB8AC3E}">
        <p14:creationId xmlns:p14="http://schemas.microsoft.com/office/powerpoint/2010/main" val="1401361324"/>
      </p:ext>
    </p:extLst>
  </p:cSld>
  <p:clrMap bg1="lt1" tx1="dk1" bg2="lt2" tx2="dk2" accent1="accent1" accent2="accent2" accent3="accent3" accent4="accent4" accent5="accent5" accent6="accent6" hlink="hlink" folHlink="folHlink"/>
  <p:sldLayoutIdLst>
    <p:sldLayoutId id="2147483660" r:id="rId1"/>
    <p:sldLayoutId id="214748366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nterest.com.mx/pin/559290847472833513/"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E1EA0839-48A5-E820-68E0-4B6E774E89B6}"/>
              </a:ext>
            </a:extLst>
          </p:cNvPr>
          <p:cNvSpPr txBox="1"/>
          <p:nvPr/>
        </p:nvSpPr>
        <p:spPr>
          <a:xfrm>
            <a:off x="1412237" y="4551908"/>
            <a:ext cx="9367519" cy="492443"/>
          </a:xfrm>
          <a:prstGeom prst="rect">
            <a:avLst/>
          </a:prstGeom>
          <a:noFill/>
        </p:spPr>
        <p:txBody>
          <a:bodyPr wrap="square" rtlCol="0">
            <a:spAutoFit/>
          </a:bodyPr>
          <a:lstStyle/>
          <a:p>
            <a:pPr algn="ctr"/>
            <a:r>
              <a:rPr lang="it-IT" sz="2600" b="1" dirty="0">
                <a:solidFill>
                  <a:srgbClr val="007D34"/>
                </a:solidFill>
                <a:latin typeface="Arial" panose="020B0604020202020204" pitchFamily="34" charset="0"/>
                <a:cs typeface="Arial" panose="020B0604020202020204" pitchFamily="34" charset="0"/>
              </a:rPr>
              <a:t>Stima della Volatilità dell'S&amp;P 500 con il Modello GARCH</a:t>
            </a:r>
          </a:p>
        </p:txBody>
      </p:sp>
      <p:sp>
        <p:nvSpPr>
          <p:cNvPr id="14" name="Rettangolo 13">
            <a:extLst>
              <a:ext uri="{FF2B5EF4-FFF2-40B4-BE49-F238E27FC236}">
                <a16:creationId xmlns:a16="http://schemas.microsoft.com/office/drawing/2014/main" id="{BBE82937-14F4-CCA5-736A-F150B83EB2AD}"/>
              </a:ext>
            </a:extLst>
          </p:cNvPr>
          <p:cNvSpPr/>
          <p:nvPr/>
        </p:nvSpPr>
        <p:spPr>
          <a:xfrm>
            <a:off x="2822898" y="3035305"/>
            <a:ext cx="6546198" cy="1056187"/>
          </a:xfrm>
          <a:prstGeom prst="rect">
            <a:avLst/>
          </a:prstGeom>
        </p:spPr>
        <p:txBody>
          <a:bodyPr wrap="square">
            <a:spAutoFit/>
          </a:bodyPr>
          <a:lstStyle/>
          <a:p>
            <a:pPr algn="ctr">
              <a:lnSpc>
                <a:spcPct val="107000"/>
              </a:lnSpc>
              <a:spcAft>
                <a:spcPts val="600"/>
              </a:spcAft>
            </a:pPr>
            <a:r>
              <a:rPr lang="it-IT" sz="2000" dirty="0">
                <a:solidFill>
                  <a:srgbClr val="000000"/>
                </a:solidFill>
                <a:latin typeface="Arial" panose="020B0604020202020204" pitchFamily="34" charset="0"/>
                <a:ea typeface="Calibri" panose="020F0502020204030204" pitchFamily="34" charset="0"/>
                <a:cs typeface="Arial" panose="020B0604020202020204" pitchFamily="34" charset="0"/>
              </a:rPr>
              <a:t>Metodi Probabilistici e Statistici per i Mercati Finanziari</a:t>
            </a:r>
          </a:p>
          <a:p>
            <a:pPr algn="ctr">
              <a:lnSpc>
                <a:spcPct val="107000"/>
              </a:lnSpc>
              <a:spcAft>
                <a:spcPts val="600"/>
              </a:spcAft>
            </a:pPr>
            <a:r>
              <a:rPr lang="it-IT" dirty="0">
                <a:solidFill>
                  <a:srgbClr val="000000"/>
                </a:solidFill>
                <a:latin typeface="Arial" panose="020B0604020202020204" pitchFamily="34" charset="0"/>
                <a:ea typeface="Calibri" panose="020F0502020204030204" pitchFamily="34" charset="0"/>
                <a:cs typeface="Arial" panose="020B0604020202020204" pitchFamily="34" charset="0"/>
              </a:rPr>
              <a:t>A.A. 2023/2024</a:t>
            </a:r>
          </a:p>
          <a:p>
            <a:pPr algn="ctr">
              <a:lnSpc>
                <a:spcPct val="107000"/>
              </a:lnSpc>
              <a:spcAft>
                <a:spcPts val="600"/>
              </a:spcAft>
            </a:pPr>
            <a:endParaRPr lang="it-IT"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Immagine 15">
            <a:extLst>
              <a:ext uri="{FF2B5EF4-FFF2-40B4-BE49-F238E27FC236}">
                <a16:creationId xmlns:a16="http://schemas.microsoft.com/office/drawing/2014/main" id="{76991C1C-1605-DDD0-6AE2-3844ADE183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7747" y="568125"/>
            <a:ext cx="4336505" cy="1087215"/>
          </a:xfrm>
          <a:prstGeom prst="rect">
            <a:avLst/>
          </a:prstGeom>
        </p:spPr>
      </p:pic>
      <p:sp>
        <p:nvSpPr>
          <p:cNvPr id="2" name="CasellaDiTesto 1">
            <a:extLst>
              <a:ext uri="{FF2B5EF4-FFF2-40B4-BE49-F238E27FC236}">
                <a16:creationId xmlns:a16="http://schemas.microsoft.com/office/drawing/2014/main" id="{45E5E1C6-0D2E-B60F-A3ED-E4683493B9C7}"/>
              </a:ext>
            </a:extLst>
          </p:cNvPr>
          <p:cNvSpPr txBox="1"/>
          <p:nvPr/>
        </p:nvSpPr>
        <p:spPr>
          <a:xfrm>
            <a:off x="8920480" y="5943600"/>
            <a:ext cx="3144520" cy="914400"/>
          </a:xfrm>
          <a:prstGeom prst="rect">
            <a:avLst/>
          </a:prstGeom>
        </p:spPr>
        <p:txBody>
          <a:bodyPr vert="horz" wrap="none" lIns="91440" tIns="45720" rIns="91440" bIns="45720" rtlCol="0" anchor="ctr">
            <a:normAutofit/>
          </a:bodyPr>
          <a:lstStyle/>
          <a:p>
            <a:pPr algn="just" defTabSz="1524000"/>
            <a:r>
              <a:rPr lang="it-IT" sz="1600" dirty="0"/>
              <a:t>Michele Tosi, </a:t>
            </a:r>
            <a:r>
              <a:rPr lang="it-IT" sz="1600" dirty="0" err="1"/>
              <a:t>mat</a:t>
            </a:r>
            <a:r>
              <a:rPr lang="it-IT" sz="1600" dirty="0"/>
              <a:t>. 0327862</a:t>
            </a:r>
            <a:endParaRPr lang="it-IT" sz="1600" dirty="0">
              <a:uFillTx/>
            </a:endParaRPr>
          </a:p>
        </p:txBody>
      </p:sp>
    </p:spTree>
    <p:extLst>
      <p:ext uri="{BB962C8B-B14F-4D97-AF65-F5344CB8AC3E}">
        <p14:creationId xmlns:p14="http://schemas.microsoft.com/office/powerpoint/2010/main" val="195824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B30B6EA7-A6C2-2BB5-9A1A-C1399D7DDB1D}"/>
              </a:ext>
            </a:extLst>
          </p:cNvPr>
          <p:cNvSpPr>
            <a:spLocks noGrp="1"/>
          </p:cNvSpPr>
          <p:nvPr>
            <p:ph type="sldNum" sz="quarter" idx="12"/>
          </p:nvPr>
        </p:nvSpPr>
        <p:spPr/>
        <p:txBody>
          <a:bodyPr/>
          <a:lstStyle/>
          <a:p>
            <a:pPr algn="ctr"/>
            <a:fld id="{1930FDEA-FA53-48CE-9430-BEF0DF3B39D0}" type="slidenum">
              <a:rPr lang="it-IT" sz="1200" smtClean="0">
                <a:uFillTx/>
              </a:rPr>
              <a:pPr algn="ctr"/>
              <a:t>10</a:t>
            </a:fld>
            <a:r>
              <a:rPr lang="it-IT" sz="1200" dirty="0">
                <a:uFillTx/>
              </a:rPr>
              <a:t>/27</a:t>
            </a:r>
          </a:p>
        </p:txBody>
      </p:sp>
      <p:sp>
        <p:nvSpPr>
          <p:cNvPr id="3" name="Titolo 2">
            <a:extLst>
              <a:ext uri="{FF2B5EF4-FFF2-40B4-BE49-F238E27FC236}">
                <a16:creationId xmlns:a16="http://schemas.microsoft.com/office/drawing/2014/main" id="{9589F6BE-997A-9752-3209-75FC19CB225E}"/>
              </a:ext>
            </a:extLst>
          </p:cNvPr>
          <p:cNvSpPr>
            <a:spLocks noGrp="1"/>
          </p:cNvSpPr>
          <p:nvPr>
            <p:ph type="title"/>
          </p:nvPr>
        </p:nvSpPr>
        <p:spPr>
          <a:xfrm>
            <a:off x="664078" y="2740192"/>
            <a:ext cx="10863844" cy="1377616"/>
          </a:xfrm>
        </p:spPr>
        <p:txBody>
          <a:bodyPr>
            <a:normAutofit/>
          </a:bodyPr>
          <a:lstStyle/>
          <a:p>
            <a:pPr algn="ctr"/>
            <a:r>
              <a:rPr lang="it-IT" dirty="0"/>
              <a:t>Caso di Studio: stima della volatilità SP500</a:t>
            </a:r>
          </a:p>
        </p:txBody>
      </p:sp>
    </p:spTree>
    <p:extLst>
      <p:ext uri="{BB962C8B-B14F-4D97-AF65-F5344CB8AC3E}">
        <p14:creationId xmlns:p14="http://schemas.microsoft.com/office/powerpoint/2010/main" val="364869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207FF3CB-51EB-A4AC-5894-E7D907095C90}"/>
              </a:ext>
            </a:extLst>
          </p:cNvPr>
          <p:cNvSpPr>
            <a:spLocks noGrp="1"/>
          </p:cNvSpPr>
          <p:nvPr>
            <p:ph type="sldNum" sz="quarter" idx="12"/>
          </p:nvPr>
        </p:nvSpPr>
        <p:spPr/>
        <p:txBody>
          <a:bodyPr/>
          <a:lstStyle/>
          <a:p>
            <a:pPr algn="ctr"/>
            <a:fld id="{1930FDEA-FA53-48CE-9430-BEF0DF3B39D0}" type="slidenum">
              <a:rPr lang="it-IT" sz="1200" smtClean="0">
                <a:uFillTx/>
              </a:rPr>
              <a:pPr algn="ctr"/>
              <a:t>11</a:t>
            </a:fld>
            <a:r>
              <a:rPr lang="it-IT" sz="1200" dirty="0">
                <a:uFillTx/>
              </a:rPr>
              <a:t>/27</a:t>
            </a:r>
          </a:p>
        </p:txBody>
      </p:sp>
      <p:sp>
        <p:nvSpPr>
          <p:cNvPr id="3" name="Titolo 2">
            <a:extLst>
              <a:ext uri="{FF2B5EF4-FFF2-40B4-BE49-F238E27FC236}">
                <a16:creationId xmlns:a16="http://schemas.microsoft.com/office/drawing/2014/main" id="{51CFD244-BE38-B067-E216-9D43FCF279A9}"/>
              </a:ext>
            </a:extLst>
          </p:cNvPr>
          <p:cNvSpPr>
            <a:spLocks noGrp="1"/>
          </p:cNvSpPr>
          <p:nvPr>
            <p:ph type="title"/>
          </p:nvPr>
        </p:nvSpPr>
        <p:spPr/>
        <p:txBody>
          <a:bodyPr/>
          <a:lstStyle/>
          <a:p>
            <a:r>
              <a:rPr lang="it-IT" dirty="0"/>
              <a:t>Dati Storici S&amp;P500</a:t>
            </a:r>
          </a:p>
        </p:txBody>
      </p:sp>
      <p:sp>
        <p:nvSpPr>
          <p:cNvPr id="4" name="Segnaposto contenuto 3">
            <a:extLst>
              <a:ext uri="{FF2B5EF4-FFF2-40B4-BE49-F238E27FC236}">
                <a16:creationId xmlns:a16="http://schemas.microsoft.com/office/drawing/2014/main" id="{37D31D5F-788C-0CC4-592D-53750EA59A99}"/>
              </a:ext>
            </a:extLst>
          </p:cNvPr>
          <p:cNvSpPr>
            <a:spLocks noGrp="1"/>
          </p:cNvSpPr>
          <p:nvPr>
            <p:ph idx="1"/>
          </p:nvPr>
        </p:nvSpPr>
        <p:spPr/>
        <p:txBody>
          <a:bodyPr/>
          <a:lstStyle/>
          <a:p>
            <a:r>
              <a:rPr lang="it-IT" b="1" dirty="0">
                <a:solidFill>
                  <a:srgbClr val="007D34"/>
                </a:solidFill>
              </a:rPr>
              <a:t>Periodo analizzato</a:t>
            </a:r>
            <a:r>
              <a:rPr lang="it-IT" dirty="0"/>
              <a:t>: 23/09/2021 – 20/09/2024</a:t>
            </a:r>
          </a:p>
          <a:p>
            <a:r>
              <a:rPr lang="it-IT" b="1" dirty="0">
                <a:solidFill>
                  <a:srgbClr val="007D34"/>
                </a:solidFill>
              </a:rPr>
              <a:t>Fonte dei dati</a:t>
            </a:r>
            <a:r>
              <a:rPr lang="it-IT" dirty="0"/>
              <a:t>: Yahoo Finance </a:t>
            </a:r>
            <a:endParaRPr lang="it-IT" b="1" dirty="0">
              <a:solidFill>
                <a:srgbClr val="007D34"/>
              </a:solidFill>
            </a:endParaRPr>
          </a:p>
        </p:txBody>
      </p:sp>
      <p:pic>
        <p:nvPicPr>
          <p:cNvPr id="6" name="Immagine 5" descr="Immagine che contiene testo, schermata, Diagramma, diagramma&#10;&#10;Descrizione generata automaticamente">
            <a:extLst>
              <a:ext uri="{FF2B5EF4-FFF2-40B4-BE49-F238E27FC236}">
                <a16:creationId xmlns:a16="http://schemas.microsoft.com/office/drawing/2014/main" id="{AEDEB74A-7CEE-1443-C93D-D9D1DE744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140" y="2224216"/>
            <a:ext cx="5951220" cy="3570732"/>
          </a:xfrm>
          <a:prstGeom prst="rect">
            <a:avLst/>
          </a:prstGeom>
        </p:spPr>
      </p:pic>
    </p:spTree>
    <p:extLst>
      <p:ext uri="{BB962C8B-B14F-4D97-AF65-F5344CB8AC3E}">
        <p14:creationId xmlns:p14="http://schemas.microsoft.com/office/powerpoint/2010/main" val="228450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2F5360A-68E5-AC7E-482B-5EAF9F543B03}"/>
              </a:ext>
            </a:extLst>
          </p:cNvPr>
          <p:cNvSpPr>
            <a:spLocks noGrp="1"/>
          </p:cNvSpPr>
          <p:nvPr>
            <p:ph type="sldNum" sz="quarter" idx="12"/>
          </p:nvPr>
        </p:nvSpPr>
        <p:spPr/>
        <p:txBody>
          <a:bodyPr/>
          <a:lstStyle/>
          <a:p>
            <a:pPr algn="ctr"/>
            <a:fld id="{1930FDEA-FA53-48CE-9430-BEF0DF3B39D0}" type="slidenum">
              <a:rPr lang="it-IT" sz="1200" smtClean="0">
                <a:uFillTx/>
              </a:rPr>
              <a:pPr algn="ctr"/>
              <a:t>12</a:t>
            </a:fld>
            <a:r>
              <a:rPr lang="it-IT" sz="1200" dirty="0">
                <a:uFillTx/>
              </a:rPr>
              <a:t>/27</a:t>
            </a:r>
          </a:p>
        </p:txBody>
      </p:sp>
      <p:sp>
        <p:nvSpPr>
          <p:cNvPr id="3" name="Titolo 2">
            <a:extLst>
              <a:ext uri="{FF2B5EF4-FFF2-40B4-BE49-F238E27FC236}">
                <a16:creationId xmlns:a16="http://schemas.microsoft.com/office/drawing/2014/main" id="{2EACBF7E-3659-4984-3E93-C8CD023D993F}"/>
              </a:ext>
            </a:extLst>
          </p:cNvPr>
          <p:cNvSpPr>
            <a:spLocks noGrp="1"/>
          </p:cNvSpPr>
          <p:nvPr>
            <p:ph type="title"/>
          </p:nvPr>
        </p:nvSpPr>
        <p:spPr/>
        <p:txBody>
          <a:bodyPr/>
          <a:lstStyle/>
          <a:p>
            <a:r>
              <a:rPr lang="it-IT" dirty="0"/>
              <a:t>Verifica di non stazionarietà</a:t>
            </a:r>
          </a:p>
        </p:txBody>
      </p:sp>
      <p:sp>
        <p:nvSpPr>
          <p:cNvPr id="4" name="Segnaposto contenuto 3">
            <a:extLst>
              <a:ext uri="{FF2B5EF4-FFF2-40B4-BE49-F238E27FC236}">
                <a16:creationId xmlns:a16="http://schemas.microsoft.com/office/drawing/2014/main" id="{A463C1D7-004E-B178-DF1A-08947E9C8B0E}"/>
              </a:ext>
            </a:extLst>
          </p:cNvPr>
          <p:cNvSpPr>
            <a:spLocks noGrp="1"/>
          </p:cNvSpPr>
          <p:nvPr>
            <p:ph idx="1"/>
          </p:nvPr>
        </p:nvSpPr>
        <p:spPr/>
        <p:txBody>
          <a:bodyPr/>
          <a:lstStyle/>
          <a:p>
            <a:r>
              <a:rPr lang="it-IT" b="1" dirty="0">
                <a:solidFill>
                  <a:srgbClr val="007D34"/>
                </a:solidFill>
              </a:rPr>
              <a:t>Test ADF: </a:t>
            </a:r>
            <a:r>
              <a:rPr lang="it-IT" dirty="0"/>
              <a:t>Verifica la presenza di una radice unitaria.</a:t>
            </a:r>
          </a:p>
          <a:p>
            <a:pPr lvl="1"/>
            <a:r>
              <a:rPr lang="it-IT" b="1" dirty="0">
                <a:solidFill>
                  <a:srgbClr val="007D34"/>
                </a:solidFill>
              </a:rPr>
              <a:t>Ipotesi nulla: </a:t>
            </a:r>
            <a:r>
              <a:rPr lang="it-IT" dirty="0"/>
              <a:t>serie temporale </a:t>
            </a:r>
            <a:r>
              <a:rPr lang="it-IT" b="1" dirty="0">
                <a:solidFill>
                  <a:srgbClr val="007D34"/>
                </a:solidFill>
              </a:rPr>
              <a:t>non è stazionaria </a:t>
            </a:r>
            <a:r>
              <a:rPr lang="it-IT" dirty="0"/>
              <a:t>(ha una radice unitaria).</a:t>
            </a:r>
            <a:endParaRPr lang="it-IT" b="1" dirty="0"/>
          </a:p>
          <a:p>
            <a:r>
              <a:rPr lang="it-IT" b="1" dirty="0">
                <a:solidFill>
                  <a:srgbClr val="007D34"/>
                </a:solidFill>
              </a:rPr>
              <a:t>Test KPSS: </a:t>
            </a:r>
            <a:r>
              <a:rPr lang="it-IT" dirty="0"/>
              <a:t>Verifica la stazionarietà della serie temporale.</a:t>
            </a:r>
          </a:p>
          <a:p>
            <a:pPr lvl="1"/>
            <a:r>
              <a:rPr lang="it-IT" b="1" dirty="0">
                <a:solidFill>
                  <a:srgbClr val="007D34"/>
                </a:solidFill>
              </a:rPr>
              <a:t>Ipotesi nulla: </a:t>
            </a:r>
            <a:r>
              <a:rPr lang="it-IT" dirty="0"/>
              <a:t>serie temporale </a:t>
            </a:r>
            <a:r>
              <a:rPr lang="it-IT" b="1" dirty="0">
                <a:solidFill>
                  <a:srgbClr val="007D34"/>
                </a:solidFill>
              </a:rPr>
              <a:t>stazionaria</a:t>
            </a:r>
            <a:r>
              <a:rPr lang="it-IT" dirty="0"/>
              <a:t>.</a:t>
            </a:r>
          </a:p>
          <a:p>
            <a:endParaRPr lang="it-IT" dirty="0"/>
          </a:p>
          <a:p>
            <a:r>
              <a:rPr lang="it-IT" dirty="0"/>
              <a:t>I risultati di entrambi i test confermano</a:t>
            </a:r>
          </a:p>
          <a:p>
            <a:pPr marL="266700" indent="0">
              <a:buNone/>
            </a:pPr>
            <a:r>
              <a:rPr lang="it-IT" dirty="0"/>
              <a:t>che i prezzi di chiusura aggiustati</a:t>
            </a:r>
          </a:p>
          <a:p>
            <a:pPr marL="266700" indent="0">
              <a:buNone/>
            </a:pPr>
            <a:r>
              <a:rPr lang="it-IT" b="1" dirty="0">
                <a:solidFill>
                  <a:srgbClr val="007D34"/>
                </a:solidFill>
              </a:rPr>
              <a:t>non sono stazionari</a:t>
            </a:r>
            <a:r>
              <a:rPr lang="it-IT" dirty="0"/>
              <a:t>.</a:t>
            </a:r>
          </a:p>
          <a:p>
            <a:endParaRPr lang="it-IT" b="1" dirty="0"/>
          </a:p>
        </p:txBody>
      </p:sp>
      <p:pic>
        <p:nvPicPr>
          <p:cNvPr id="6" name="Immagine 5" descr="Immagine che contiene testo, schermata, linea, Diagramma&#10;&#10;Descrizione generata automaticamente">
            <a:extLst>
              <a:ext uri="{FF2B5EF4-FFF2-40B4-BE49-F238E27FC236}">
                <a16:creationId xmlns:a16="http://schemas.microsoft.com/office/drawing/2014/main" id="{77F561D0-A383-9A4B-A130-1004FDDC2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561" y="2808858"/>
            <a:ext cx="5316638" cy="3189983"/>
          </a:xfrm>
          <a:prstGeom prst="rect">
            <a:avLst/>
          </a:prstGeom>
        </p:spPr>
      </p:pic>
    </p:spTree>
    <p:extLst>
      <p:ext uri="{BB962C8B-B14F-4D97-AF65-F5344CB8AC3E}">
        <p14:creationId xmlns:p14="http://schemas.microsoft.com/office/powerpoint/2010/main" val="236235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E388782E-4756-1140-6C11-26AFCAADBD13}"/>
              </a:ext>
            </a:extLst>
          </p:cNvPr>
          <p:cNvSpPr>
            <a:spLocks noGrp="1"/>
          </p:cNvSpPr>
          <p:nvPr>
            <p:ph type="sldNum" sz="quarter" idx="12"/>
          </p:nvPr>
        </p:nvSpPr>
        <p:spPr/>
        <p:txBody>
          <a:bodyPr/>
          <a:lstStyle/>
          <a:p>
            <a:pPr algn="ctr"/>
            <a:fld id="{1930FDEA-FA53-48CE-9430-BEF0DF3B39D0}" type="slidenum">
              <a:rPr lang="it-IT" sz="1200" smtClean="0">
                <a:uFillTx/>
              </a:rPr>
              <a:pPr algn="ctr"/>
              <a:t>13</a:t>
            </a:fld>
            <a:r>
              <a:rPr lang="it-IT" sz="1200" dirty="0">
                <a:uFillTx/>
              </a:rPr>
              <a:t>/27</a:t>
            </a:r>
          </a:p>
        </p:txBody>
      </p:sp>
      <p:sp>
        <p:nvSpPr>
          <p:cNvPr id="3" name="Titolo 2">
            <a:extLst>
              <a:ext uri="{FF2B5EF4-FFF2-40B4-BE49-F238E27FC236}">
                <a16:creationId xmlns:a16="http://schemas.microsoft.com/office/drawing/2014/main" id="{0E612B43-7280-8820-4E27-EC9D302E6795}"/>
              </a:ext>
            </a:extLst>
          </p:cNvPr>
          <p:cNvSpPr>
            <a:spLocks noGrp="1"/>
          </p:cNvSpPr>
          <p:nvPr>
            <p:ph type="title"/>
          </p:nvPr>
        </p:nvSpPr>
        <p:spPr/>
        <p:txBody>
          <a:bodyPr/>
          <a:lstStyle/>
          <a:p>
            <a:r>
              <a:rPr lang="it-IT" dirty="0"/>
              <a:t>Trasformazione dei dati - Logaritmi</a:t>
            </a:r>
          </a:p>
        </p:txBody>
      </p:sp>
      <p:sp>
        <p:nvSpPr>
          <p:cNvPr id="4" name="Segnaposto contenuto 3">
            <a:extLst>
              <a:ext uri="{FF2B5EF4-FFF2-40B4-BE49-F238E27FC236}">
                <a16:creationId xmlns:a16="http://schemas.microsoft.com/office/drawing/2014/main" id="{FFEA7A7E-1C8E-31A1-0219-799ED4F8C45A}"/>
              </a:ext>
            </a:extLst>
          </p:cNvPr>
          <p:cNvSpPr>
            <a:spLocks noGrp="1"/>
          </p:cNvSpPr>
          <p:nvPr>
            <p:ph idx="1"/>
          </p:nvPr>
        </p:nvSpPr>
        <p:spPr/>
        <p:txBody>
          <a:bodyPr/>
          <a:lstStyle/>
          <a:p>
            <a:r>
              <a:rPr lang="it-IT" dirty="0"/>
              <a:t>Per eliminare la componente esponenziale si è passati ai </a:t>
            </a:r>
            <a:r>
              <a:rPr lang="it-IT" b="1" dirty="0">
                <a:solidFill>
                  <a:srgbClr val="007D34"/>
                </a:solidFill>
              </a:rPr>
              <a:t>prezzi di chiusura logaritmici</a:t>
            </a:r>
            <a:r>
              <a:rPr lang="it-IT" dirty="0"/>
              <a:t>.</a:t>
            </a:r>
          </a:p>
          <a:p>
            <a:r>
              <a:rPr lang="it-IT" dirty="0"/>
              <a:t>Test </a:t>
            </a:r>
            <a:r>
              <a:rPr lang="it-IT" b="1" dirty="0">
                <a:solidFill>
                  <a:srgbClr val="007D34"/>
                </a:solidFill>
              </a:rPr>
              <a:t>ADF</a:t>
            </a:r>
            <a:r>
              <a:rPr lang="it-IT" dirty="0"/>
              <a:t> e </a:t>
            </a:r>
            <a:r>
              <a:rPr lang="it-IT" b="1" dirty="0">
                <a:solidFill>
                  <a:srgbClr val="007D34"/>
                </a:solidFill>
              </a:rPr>
              <a:t>KPSS</a:t>
            </a:r>
            <a:r>
              <a:rPr lang="it-IT" dirty="0"/>
              <a:t> per studiare la stazionarietà del processo.</a:t>
            </a:r>
          </a:p>
          <a:p>
            <a:endParaRPr lang="it-IT" dirty="0"/>
          </a:p>
          <a:p>
            <a:r>
              <a:rPr lang="it-IT" dirty="0"/>
              <a:t>I risultati di entrambi i test </a:t>
            </a:r>
          </a:p>
          <a:p>
            <a:pPr marL="266700" indent="0">
              <a:buNone/>
            </a:pPr>
            <a:r>
              <a:rPr lang="it-IT" dirty="0"/>
              <a:t>confermano che i prezzi di chiusura</a:t>
            </a:r>
          </a:p>
          <a:p>
            <a:pPr marL="266700" indent="0">
              <a:buNone/>
            </a:pPr>
            <a:r>
              <a:rPr lang="it-IT" dirty="0"/>
              <a:t>logaritmici </a:t>
            </a:r>
            <a:r>
              <a:rPr lang="it-IT" b="1" dirty="0">
                <a:solidFill>
                  <a:srgbClr val="007D34"/>
                </a:solidFill>
              </a:rPr>
              <a:t>non sono stazionari</a:t>
            </a:r>
            <a:r>
              <a:rPr lang="it-IT" dirty="0"/>
              <a:t>.</a:t>
            </a:r>
          </a:p>
          <a:p>
            <a:endParaRPr lang="it-IT" dirty="0"/>
          </a:p>
        </p:txBody>
      </p:sp>
      <p:pic>
        <p:nvPicPr>
          <p:cNvPr id="6" name="Immagine 5" descr="Immagine che contiene testo, linea, Diagramma, diagramma&#10;&#10;Descrizione generata automaticamente">
            <a:extLst>
              <a:ext uri="{FF2B5EF4-FFF2-40B4-BE49-F238E27FC236}">
                <a16:creationId xmlns:a16="http://schemas.microsoft.com/office/drawing/2014/main" id="{BB16F863-3563-E0E3-108A-B3DFC8AC5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742" y="2892705"/>
            <a:ext cx="6252257" cy="3126129"/>
          </a:xfrm>
          <a:prstGeom prst="rect">
            <a:avLst/>
          </a:prstGeom>
        </p:spPr>
      </p:pic>
    </p:spTree>
    <p:extLst>
      <p:ext uri="{BB962C8B-B14F-4D97-AF65-F5344CB8AC3E}">
        <p14:creationId xmlns:p14="http://schemas.microsoft.com/office/powerpoint/2010/main" val="223655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B23A350-C7C6-8766-F11D-E4519C60F0FC}"/>
              </a:ext>
            </a:extLst>
          </p:cNvPr>
          <p:cNvSpPr>
            <a:spLocks noGrp="1"/>
          </p:cNvSpPr>
          <p:nvPr>
            <p:ph type="sldNum" sz="quarter" idx="12"/>
          </p:nvPr>
        </p:nvSpPr>
        <p:spPr/>
        <p:txBody>
          <a:bodyPr/>
          <a:lstStyle/>
          <a:p>
            <a:pPr algn="ctr"/>
            <a:fld id="{1930FDEA-FA53-48CE-9430-BEF0DF3B39D0}" type="slidenum">
              <a:rPr lang="it-IT" sz="1200" smtClean="0">
                <a:uFillTx/>
              </a:rPr>
              <a:pPr algn="ctr"/>
              <a:t>14</a:t>
            </a:fld>
            <a:r>
              <a:rPr lang="it-IT" sz="1200" dirty="0">
                <a:uFillTx/>
              </a:rPr>
              <a:t>/27</a:t>
            </a:r>
          </a:p>
        </p:txBody>
      </p:sp>
      <p:sp>
        <p:nvSpPr>
          <p:cNvPr id="3" name="Titolo 2">
            <a:extLst>
              <a:ext uri="{FF2B5EF4-FFF2-40B4-BE49-F238E27FC236}">
                <a16:creationId xmlns:a16="http://schemas.microsoft.com/office/drawing/2014/main" id="{31F77653-FA07-0595-3D38-938BEE442392}"/>
              </a:ext>
            </a:extLst>
          </p:cNvPr>
          <p:cNvSpPr>
            <a:spLocks noGrp="1"/>
          </p:cNvSpPr>
          <p:nvPr>
            <p:ph type="title"/>
          </p:nvPr>
        </p:nvSpPr>
        <p:spPr/>
        <p:txBody>
          <a:bodyPr/>
          <a:lstStyle/>
          <a:p>
            <a:r>
              <a:rPr lang="it-IT" dirty="0"/>
              <a:t>Calcolo dei rendimenti</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CBBC129C-9D49-17E4-EA3E-D948E5217AC7}"/>
                  </a:ext>
                </a:extLst>
              </p:cNvPr>
              <p:cNvSpPr>
                <a:spLocks noGrp="1"/>
              </p:cNvSpPr>
              <p:nvPr>
                <p:ph idx="1"/>
              </p:nvPr>
            </p:nvSpPr>
            <p:spPr/>
            <p:txBody>
              <a:bodyPr/>
              <a:lstStyle/>
              <a:p>
                <a:r>
                  <a:rPr lang="it-IT" dirty="0"/>
                  <a:t>Per eliminare la componente di </a:t>
                </a:r>
                <a:r>
                  <a:rPr lang="it-IT" b="1" dirty="0">
                    <a:solidFill>
                      <a:srgbClr val="007D34"/>
                    </a:solidFill>
                  </a:rPr>
                  <a:t>random </a:t>
                </a:r>
                <a:r>
                  <a:rPr lang="it-IT" b="1" dirty="0" err="1">
                    <a:solidFill>
                      <a:srgbClr val="007D34"/>
                    </a:solidFill>
                  </a:rPr>
                  <a:t>walk</a:t>
                </a:r>
                <a:r>
                  <a:rPr lang="it-IT" b="1" dirty="0">
                    <a:solidFill>
                      <a:srgbClr val="007D34"/>
                    </a:solidFill>
                  </a:rPr>
                  <a:t> </a:t>
                </a:r>
                <a:r>
                  <a:rPr lang="it-IT" dirty="0"/>
                  <a:t>si è utilizzata la differenza tra i logaritmi dei prezzi, ottenendo così i </a:t>
                </a:r>
                <a:r>
                  <a:rPr lang="it-IT" b="1" dirty="0">
                    <a:solidFill>
                      <a:srgbClr val="007D34"/>
                    </a:solidFill>
                  </a:rPr>
                  <a:t>tassi di rendimento</a:t>
                </a:r>
                <a:r>
                  <a:rPr lang="it-IT" dirty="0"/>
                  <a:t>.</a:t>
                </a: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𝑡</m:t>
                        </m:r>
                      </m:sub>
                    </m:sSub>
                    <m:r>
                      <a:rPr lang="it-IT" b="0" i="1" smtClean="0">
                        <a:latin typeface="Cambria Math" panose="02040503050406030204" pitchFamily="18" charset="0"/>
                      </a:rPr>
                      <m:t>=</m:t>
                    </m:r>
                    <m:func>
                      <m:funcPr>
                        <m:ctrlPr>
                          <a:rPr lang="it-IT" b="0" i="1" smtClean="0">
                            <a:latin typeface="Cambria Math" panose="02040503050406030204" pitchFamily="18" charset="0"/>
                          </a:rPr>
                        </m:ctrlPr>
                      </m:funcPr>
                      <m:fName>
                        <m:r>
                          <m:rPr>
                            <m:sty m:val="p"/>
                          </m:rPr>
                          <a:rPr lang="it-IT" b="0" i="0" smtClean="0">
                            <a:latin typeface="Cambria Math" panose="02040503050406030204" pitchFamily="18" charset="0"/>
                          </a:rPr>
                          <m:t>log</m:t>
                        </m:r>
                      </m:fName>
                      <m:e>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𝑡</m:t>
                                </m:r>
                              </m:sub>
                            </m:sSub>
                          </m:e>
                        </m:d>
                      </m:e>
                    </m:func>
                    <m:r>
                      <a:rPr lang="it-IT" b="0" i="1" smtClean="0">
                        <a:latin typeface="Cambria Math" panose="02040503050406030204" pitchFamily="18" charset="0"/>
                      </a:rPr>
                      <m:t>−</m:t>
                    </m:r>
                    <m:r>
                      <m:rPr>
                        <m:sty m:val="p"/>
                      </m:rPr>
                      <a:rPr lang="it-IT" b="0" i="0" smtClean="0">
                        <a:latin typeface="Cambria Math" panose="02040503050406030204" pitchFamily="18" charset="0"/>
                      </a:rPr>
                      <m:t>log</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𝑡</m:t>
                        </m:r>
                        <m:r>
                          <a:rPr lang="it-IT" b="0" i="1" smtClean="0">
                            <a:latin typeface="Cambria Math" panose="02040503050406030204" pitchFamily="18" charset="0"/>
                          </a:rPr>
                          <m:t>−1</m:t>
                        </m:r>
                      </m:sub>
                    </m:sSub>
                    <m:r>
                      <a:rPr lang="it-IT" b="0" i="1" smtClean="0">
                        <a:latin typeface="Cambria Math" panose="02040503050406030204" pitchFamily="18" charset="0"/>
                      </a:rPr>
                      <m:t>)</m:t>
                    </m:r>
                  </m:oMath>
                </a14:m>
                <a:endParaRPr lang="it-IT" b="0" dirty="0"/>
              </a:p>
              <a:p>
                <a:r>
                  <a:rPr lang="it-IT" dirty="0"/>
                  <a:t>Test </a:t>
                </a:r>
                <a:r>
                  <a:rPr lang="it-IT" b="1" dirty="0">
                    <a:solidFill>
                      <a:srgbClr val="007D34"/>
                    </a:solidFill>
                  </a:rPr>
                  <a:t>ADF</a:t>
                </a:r>
                <a:r>
                  <a:rPr lang="it-IT" dirty="0"/>
                  <a:t> e </a:t>
                </a:r>
                <a:r>
                  <a:rPr lang="it-IT" b="1" dirty="0">
                    <a:solidFill>
                      <a:srgbClr val="007D34"/>
                    </a:solidFill>
                  </a:rPr>
                  <a:t>KPSS</a:t>
                </a:r>
                <a:r>
                  <a:rPr lang="it-IT" dirty="0"/>
                  <a:t> per studiare la </a:t>
                </a:r>
                <a:r>
                  <a:rPr lang="it-IT" b="1" dirty="0">
                    <a:solidFill>
                      <a:srgbClr val="007D34"/>
                    </a:solidFill>
                  </a:rPr>
                  <a:t>stazionarietà del processo</a:t>
                </a:r>
                <a:r>
                  <a:rPr lang="it-IT" dirty="0"/>
                  <a:t>.</a:t>
                </a:r>
              </a:p>
              <a:p>
                <a:endParaRPr lang="it-IT" dirty="0"/>
              </a:p>
              <a:p>
                <a:r>
                  <a:rPr lang="it-IT" dirty="0"/>
                  <a:t>I risultati di entrambi i test </a:t>
                </a:r>
              </a:p>
              <a:p>
                <a:pPr marL="266700" indent="0">
                  <a:buNone/>
                </a:pPr>
                <a:r>
                  <a:rPr lang="it-IT" dirty="0"/>
                  <a:t>confermano che i rendimenti</a:t>
                </a:r>
              </a:p>
              <a:p>
                <a:pPr marL="266700" indent="0">
                  <a:buNone/>
                </a:pPr>
                <a:r>
                  <a:rPr lang="it-IT" b="1" dirty="0">
                    <a:solidFill>
                      <a:srgbClr val="007D34"/>
                    </a:solidFill>
                  </a:rPr>
                  <a:t>sono stazionari</a:t>
                </a:r>
                <a:r>
                  <a:rPr lang="it-IT" dirty="0"/>
                  <a:t>.</a:t>
                </a:r>
              </a:p>
              <a:p>
                <a:r>
                  <a:rPr lang="it-IT" dirty="0"/>
                  <a:t>In particolare seguono </a:t>
                </a:r>
                <a:r>
                  <a:rPr lang="it-IT" b="1" dirty="0">
                    <a:solidFill>
                      <a:srgbClr val="007D34"/>
                    </a:solidFill>
                  </a:rPr>
                  <a:t>modelli GARCH</a:t>
                </a:r>
                <a:r>
                  <a:rPr lang="it-IT" dirty="0"/>
                  <a:t>.</a:t>
                </a:r>
                <a:endParaRPr lang="it-IT" b="0" dirty="0"/>
              </a:p>
              <a:p>
                <a:endParaRPr lang="it-IT" dirty="0"/>
              </a:p>
            </p:txBody>
          </p:sp>
        </mc:Choice>
        <mc:Fallback xmlns="">
          <p:sp>
            <p:nvSpPr>
              <p:cNvPr id="4" name="Segnaposto contenuto 3">
                <a:extLst>
                  <a:ext uri="{FF2B5EF4-FFF2-40B4-BE49-F238E27FC236}">
                    <a16:creationId xmlns:a16="http://schemas.microsoft.com/office/drawing/2014/main" id="{CBBC129C-9D49-17E4-EA3E-D948E5217AC7}"/>
                  </a:ext>
                </a:extLst>
              </p:cNvPr>
              <p:cNvSpPr>
                <a:spLocks noGrp="1" noRot="1" noChangeAspect="1" noMove="1" noResize="1" noEditPoints="1" noAdjustHandles="1" noChangeArrowheads="1" noChangeShapeType="1" noTextEdit="1"/>
              </p:cNvSpPr>
              <p:nvPr>
                <p:ph idx="1"/>
              </p:nvPr>
            </p:nvSpPr>
            <p:spPr>
              <a:blipFill>
                <a:blip r:embed="rId3"/>
                <a:stretch>
                  <a:fillRect l="-605" t="-1617"/>
                </a:stretch>
              </a:blipFill>
            </p:spPr>
            <p:txBody>
              <a:bodyPr/>
              <a:lstStyle/>
              <a:p>
                <a:r>
                  <a:rPr lang="it-IT">
                    <a:noFill/>
                  </a:rPr>
                  <a:t> </a:t>
                </a:r>
              </a:p>
            </p:txBody>
          </p:sp>
        </mc:Fallback>
      </mc:AlternateContent>
      <p:pic>
        <p:nvPicPr>
          <p:cNvPr id="6" name="Immagine 5" descr="Immagine che contiene testo, schermata, Diagramma, linea&#10;&#10;Descrizione generata automaticamente">
            <a:extLst>
              <a:ext uri="{FF2B5EF4-FFF2-40B4-BE49-F238E27FC236}">
                <a16:creationId xmlns:a16="http://schemas.microsoft.com/office/drawing/2014/main" id="{86D11C3A-41C4-BD93-69F3-E4ADB5E72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3116484"/>
            <a:ext cx="5853895" cy="2926948"/>
          </a:xfrm>
          <a:prstGeom prst="rect">
            <a:avLst/>
          </a:prstGeom>
        </p:spPr>
      </p:pic>
    </p:spTree>
    <p:extLst>
      <p:ext uri="{BB962C8B-B14F-4D97-AF65-F5344CB8AC3E}">
        <p14:creationId xmlns:p14="http://schemas.microsoft.com/office/powerpoint/2010/main" val="77346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71813-4120-8B36-E338-386EFF70E8C0}"/>
            </a:ext>
          </a:extLst>
        </p:cNvPr>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BAF62766-AD03-9445-6903-730AA88224A3}"/>
              </a:ext>
            </a:extLst>
          </p:cNvPr>
          <p:cNvSpPr>
            <a:spLocks noGrp="1"/>
          </p:cNvSpPr>
          <p:nvPr>
            <p:ph type="sldNum" sz="quarter" idx="12"/>
          </p:nvPr>
        </p:nvSpPr>
        <p:spPr/>
        <p:txBody>
          <a:bodyPr/>
          <a:lstStyle/>
          <a:p>
            <a:pPr algn="ctr"/>
            <a:fld id="{1930FDEA-FA53-48CE-9430-BEF0DF3B39D0}" type="slidenum">
              <a:rPr lang="it-IT" sz="1200" smtClean="0">
                <a:uFillTx/>
              </a:rPr>
              <a:pPr algn="ctr"/>
              <a:t>15</a:t>
            </a:fld>
            <a:r>
              <a:rPr lang="it-IT" sz="1200" dirty="0">
                <a:uFillTx/>
              </a:rPr>
              <a:t>/27</a:t>
            </a:r>
          </a:p>
        </p:txBody>
      </p:sp>
      <p:sp>
        <p:nvSpPr>
          <p:cNvPr id="3" name="Titolo 2">
            <a:extLst>
              <a:ext uri="{FF2B5EF4-FFF2-40B4-BE49-F238E27FC236}">
                <a16:creationId xmlns:a16="http://schemas.microsoft.com/office/drawing/2014/main" id="{0D6D2D3C-E7E7-A908-73EE-D283950BF59E}"/>
              </a:ext>
            </a:extLst>
          </p:cNvPr>
          <p:cNvSpPr>
            <a:spLocks noGrp="1"/>
          </p:cNvSpPr>
          <p:nvPr>
            <p:ph type="title"/>
          </p:nvPr>
        </p:nvSpPr>
        <p:spPr/>
        <p:txBody>
          <a:bodyPr/>
          <a:lstStyle/>
          <a:p>
            <a:r>
              <a:rPr lang="it-IT" dirty="0"/>
              <a:t>Struttura matematica modello GARCH</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D419B542-A0E0-2774-6F1A-B7FB2CE0954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lvl="0" indent="182563" eaLnBrk="0" fontAlgn="base" hangingPunct="0">
                  <a:lnSpc>
                    <a:spcPct val="100000"/>
                  </a:lnSpc>
                  <a:spcBef>
                    <a:spcPct val="0"/>
                  </a:spcBef>
                  <a:spcAft>
                    <a:spcPct val="0"/>
                  </a:spcAft>
                  <a:buFontTx/>
                  <a:buChar char="•"/>
                </a:pPr>
                <a:r>
                  <a:rPr kumimoji="0" lang="it-IT" altLang="it-IT" sz="2130" b="1" i="0" u="none" strike="noStrike" cap="none" normalizeH="0" baseline="0" dirty="0">
                    <a:ln>
                      <a:noFill/>
                    </a:ln>
                    <a:solidFill>
                      <a:srgbClr val="007D34"/>
                    </a:solidFill>
                    <a:effectLst/>
                    <a:latin typeface="Arial" panose="020B0604020202020204" pitchFamily="34" charset="0"/>
                  </a:rPr>
                  <a:t>Formula</a:t>
                </a:r>
                <a:r>
                  <a:rPr kumimoji="0" lang="it-IT" altLang="it-IT" sz="2130" b="0" i="0" u="none" strike="noStrike" cap="none" normalizeH="0" baseline="0" dirty="0">
                    <a:ln>
                      <a:noFill/>
                    </a:ln>
                    <a:solidFill>
                      <a:schemeClr val="tx1"/>
                    </a:solidFill>
                    <a:effectLst/>
                    <a:latin typeface="Arial" panose="020B0604020202020204" pitchFamily="34" charset="0"/>
                  </a:rPr>
                  <a:t>: </a:t>
                </a:r>
                <a:endParaRPr kumimoji="0" lang="it-IT" altLang="it-IT" sz="2130" b="0" i="1" u="none" strike="noStrike" cap="none" normalizeH="0" baseline="0" dirty="0">
                  <a:ln>
                    <a:noFill/>
                  </a:ln>
                  <a:solidFill>
                    <a:schemeClr val="tx1"/>
                  </a:solidFill>
                  <a:effectLst/>
                  <a:latin typeface="Cambria Math" panose="02040503050406030204" pitchFamily="18" charset="0"/>
                </a:endParaRPr>
              </a:p>
              <a:p>
                <a:pPr marL="0" lv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𝑋</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r>
                        <a:rPr kumimoji="0" lang="it-IT" altLang="it-IT" sz="2130" b="0" i="1" u="none" strike="noStrike" cap="none" normalizeH="0" baseline="0" smtClean="0">
                          <a:ln>
                            <a:noFill/>
                          </a:ln>
                          <a:solidFill>
                            <a:schemeClr val="tx1"/>
                          </a:solidFill>
                          <a:effectLst/>
                          <a:latin typeface="Cambria Math" panose="02040503050406030204" pitchFamily="18" charset="0"/>
                        </a:rPr>
                        <m:t>=</m:t>
                      </m:r>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𝑊</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oMath>
                  </m:oMathPara>
                </a14:m>
                <a:endParaRPr kumimoji="0" lang="it-IT" altLang="it-IT" sz="2130" b="0" i="1" u="none" strike="noStrike" cap="none" normalizeH="0" baseline="0" dirty="0">
                  <a:ln>
                    <a:noFill/>
                  </a:ln>
                  <a:solidFill>
                    <a:schemeClr val="tx1"/>
                  </a:solidFill>
                  <a:effectLst/>
                  <a:latin typeface="Cambria Math" panose="02040503050406030204" pitchFamily="18" charset="0"/>
                </a:endParaRPr>
              </a:p>
              <a:p>
                <a:pPr marL="0" lv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r>
                        <a:rPr kumimoji="0" lang="it-IT" altLang="it-IT" sz="2130" b="0" i="1" u="none" strike="noStrike" cap="none" normalizeH="0" baseline="0" smtClean="0">
                          <a:ln>
                            <a:noFill/>
                          </a:ln>
                          <a:solidFill>
                            <a:schemeClr val="tx1"/>
                          </a:solidFill>
                          <a:effectLst/>
                          <a:latin typeface="Cambria Math" panose="02040503050406030204" pitchFamily="18" charset="0"/>
                        </a:rPr>
                        <m:t>=</m:t>
                      </m:r>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𝛼</m:t>
                          </m:r>
                        </m:e>
                        <m:sub>
                          <m:r>
                            <a:rPr kumimoji="0" lang="it-IT" altLang="it-IT" sz="2130" b="0" i="1" u="none" strike="noStrike" cap="none" normalizeH="0" baseline="0" smtClean="0">
                              <a:ln>
                                <a:noFill/>
                              </a:ln>
                              <a:solidFill>
                                <a:schemeClr val="tx1"/>
                              </a:solidFill>
                              <a:effectLst/>
                              <a:latin typeface="Cambria Math" panose="02040503050406030204" pitchFamily="18" charset="0"/>
                            </a:rPr>
                            <m:t>0</m:t>
                          </m:r>
                        </m:sub>
                      </m:sSub>
                      <m:r>
                        <a:rPr kumimoji="0" lang="it-IT" altLang="it-IT" sz="2130" b="0" i="1" u="none" strike="noStrike" cap="none" normalizeH="0" baseline="0" smtClean="0">
                          <a:ln>
                            <a:noFill/>
                          </a:ln>
                          <a:solidFill>
                            <a:schemeClr val="tx1"/>
                          </a:solidFill>
                          <a:effectLst/>
                          <a:latin typeface="Cambria Math" panose="02040503050406030204" pitchFamily="18" charset="0"/>
                        </a:rPr>
                        <m:t>+</m:t>
                      </m:r>
                      <m:nary>
                        <m:naryPr>
                          <m:chr m:val="∑"/>
                          <m:ctrlPr>
                            <a:rPr kumimoji="0" lang="it-IT" altLang="it-IT" sz="2130" b="0" i="1" u="none" strike="noStrike" cap="none" normalizeH="0" baseline="0" smtClean="0">
                              <a:ln>
                                <a:noFill/>
                              </a:ln>
                              <a:solidFill>
                                <a:schemeClr val="tx1"/>
                              </a:solidFill>
                              <a:effectLst/>
                              <a:latin typeface="Cambria Math" panose="02040503050406030204" pitchFamily="18" charset="0"/>
                            </a:rPr>
                          </m:ctrlPr>
                        </m:naryPr>
                        <m:sub>
                          <m:r>
                            <a:rPr kumimoji="0" lang="it-IT" altLang="it-IT" sz="2130" b="0" i="1" u="none" strike="noStrike" cap="none" normalizeH="0" baseline="0" smtClean="0">
                              <a:ln>
                                <a:noFill/>
                              </a:ln>
                              <a:solidFill>
                                <a:schemeClr val="tx1"/>
                              </a:solidFill>
                              <a:effectLst/>
                              <a:latin typeface="Cambria Math" panose="02040503050406030204" pitchFamily="18" charset="0"/>
                            </a:rPr>
                            <m:t>𝑖</m:t>
                          </m:r>
                          <m:r>
                            <a:rPr kumimoji="0" lang="it-IT" altLang="it-IT" sz="2130" b="0" i="1" u="none" strike="noStrike" cap="none" normalizeH="0" baseline="0" smtClean="0">
                              <a:ln>
                                <a:noFill/>
                              </a:ln>
                              <a:solidFill>
                                <a:schemeClr val="tx1"/>
                              </a:solidFill>
                              <a:effectLst/>
                              <a:latin typeface="Cambria Math" panose="02040503050406030204" pitchFamily="18" charset="0"/>
                            </a:rPr>
                            <m:t>=1</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𝑝</m:t>
                          </m:r>
                        </m:sup>
                        <m:e>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𝛼</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𝑖</m:t>
                              </m:r>
                            </m:sub>
                          </m:sSub>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𝑋</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r>
                                <a:rPr kumimoji="0" lang="it-IT" altLang="it-IT" sz="2130" b="0" i="1" u="none" strike="noStrike" cap="none" normalizeH="0" baseline="0" smtClean="0">
                                  <a:ln>
                                    <a:noFill/>
                                  </a:ln>
                                  <a:solidFill>
                                    <a:schemeClr val="tx1"/>
                                  </a:solidFill>
                                  <a:effectLst/>
                                  <a:latin typeface="Cambria Math" panose="02040503050406030204" pitchFamily="18" charset="0"/>
                                </a:rPr>
                                <m:t>−</m:t>
                              </m:r>
                              <m:r>
                                <a:rPr kumimoji="0" lang="it-IT" altLang="it-IT" sz="2130" b="0" i="1" u="none" strike="noStrike" cap="none" normalizeH="0" baseline="0" smtClean="0">
                                  <a:ln>
                                    <a:noFill/>
                                  </a:ln>
                                  <a:solidFill>
                                    <a:schemeClr val="tx1"/>
                                  </a:solidFill>
                                  <a:effectLst/>
                                  <a:latin typeface="Cambria Math" panose="02040503050406030204" pitchFamily="18" charset="0"/>
                                </a:rPr>
                                <m:t>𝑖</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e>
                      </m:nary>
                      <m:r>
                        <a:rPr kumimoji="0" lang="it-IT" altLang="it-IT" sz="2130" b="0" i="1" u="none" strike="noStrike" cap="none" normalizeH="0" baseline="0" smtClean="0">
                          <a:ln>
                            <a:noFill/>
                          </a:ln>
                          <a:solidFill>
                            <a:schemeClr val="tx1"/>
                          </a:solidFill>
                          <a:effectLst/>
                          <a:latin typeface="Cambria Math" panose="02040503050406030204" pitchFamily="18" charset="0"/>
                        </a:rPr>
                        <m:t>+</m:t>
                      </m:r>
                      <m:nary>
                        <m:naryPr>
                          <m:chr m:val="∑"/>
                          <m:ctrlPr>
                            <a:rPr kumimoji="0" lang="it-IT" altLang="it-IT" sz="2130" b="0" i="1" u="none" strike="noStrike" cap="none" normalizeH="0" baseline="0" smtClean="0">
                              <a:ln>
                                <a:noFill/>
                              </a:ln>
                              <a:solidFill>
                                <a:schemeClr val="tx1"/>
                              </a:solidFill>
                              <a:effectLst/>
                              <a:latin typeface="Cambria Math" panose="02040503050406030204" pitchFamily="18" charset="0"/>
                            </a:rPr>
                          </m:ctrlPr>
                        </m:naryPr>
                        <m:sub>
                          <m:r>
                            <a:rPr kumimoji="0" lang="it-IT" altLang="it-IT" sz="2130" b="0" i="1" u="none" strike="noStrike" cap="none" normalizeH="0" baseline="0" smtClean="0">
                              <a:ln>
                                <a:noFill/>
                              </a:ln>
                              <a:solidFill>
                                <a:schemeClr val="tx1"/>
                              </a:solidFill>
                              <a:effectLst/>
                              <a:latin typeface="Cambria Math" panose="02040503050406030204" pitchFamily="18" charset="0"/>
                            </a:rPr>
                            <m:t>𝑗</m:t>
                          </m:r>
                          <m:r>
                            <a:rPr kumimoji="0" lang="it-IT" altLang="it-IT" sz="2130" b="0" i="1" u="none" strike="noStrike" cap="none" normalizeH="0" baseline="0" smtClean="0">
                              <a:ln>
                                <a:noFill/>
                              </a:ln>
                              <a:solidFill>
                                <a:schemeClr val="tx1"/>
                              </a:solidFill>
                              <a:effectLst/>
                              <a:latin typeface="Cambria Math" panose="02040503050406030204" pitchFamily="18" charset="0"/>
                            </a:rPr>
                            <m:t>=1</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𝑞</m:t>
                          </m:r>
                        </m:sup>
                        <m:e>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𝛽</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𝑗</m:t>
                              </m:r>
                            </m:sub>
                          </m:sSub>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r>
                                <a:rPr kumimoji="0" lang="it-IT" altLang="it-IT" sz="2130" b="0" i="1" u="none" strike="noStrike" cap="none" normalizeH="0" baseline="0" smtClean="0">
                                  <a:ln>
                                    <a:noFill/>
                                  </a:ln>
                                  <a:solidFill>
                                    <a:schemeClr val="tx1"/>
                                  </a:solidFill>
                                  <a:effectLst/>
                                  <a:latin typeface="Cambria Math" panose="02040503050406030204" pitchFamily="18" charset="0"/>
                                </a:rPr>
                                <m:t>−</m:t>
                              </m:r>
                              <m:r>
                                <a:rPr kumimoji="0" lang="it-IT" altLang="it-IT" sz="2130" b="0" i="1" u="none" strike="noStrike" cap="none" normalizeH="0" baseline="0" smtClean="0">
                                  <a:ln>
                                    <a:noFill/>
                                  </a:ln>
                                  <a:solidFill>
                                    <a:schemeClr val="tx1"/>
                                  </a:solidFill>
                                  <a:effectLst/>
                                  <a:latin typeface="Cambria Math" panose="02040503050406030204" pitchFamily="18" charset="0"/>
                                </a:rPr>
                                <m:t>𝑗</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e>
                      </m:nary>
                    </m:oMath>
                  </m:oMathPara>
                </a14:m>
                <a:endParaRPr kumimoji="0" lang="it-IT" altLang="it-IT" sz="2130" b="0" i="0" u="none" strike="noStrike" cap="none" normalizeH="0" baseline="0" dirty="0">
                  <a:ln>
                    <a:noFill/>
                  </a:ln>
                  <a:solidFill>
                    <a:schemeClr val="tx1"/>
                  </a:solidFill>
                  <a:effectLst/>
                  <a:latin typeface="Arial" panose="020B0604020202020204" pitchFamily="34" charset="0"/>
                </a:endParaRPr>
              </a:p>
              <a:p>
                <a:pPr marL="0" marR="0" lvl="0" indent="182563" algn="l" defTabSz="914400" rtl="0" eaLnBrk="0" fontAlgn="base" latinLnBrk="0" hangingPunct="0">
                  <a:lnSpc>
                    <a:spcPct val="100000"/>
                  </a:lnSpc>
                  <a:spcBef>
                    <a:spcPct val="0"/>
                  </a:spcBef>
                  <a:spcAft>
                    <a:spcPct val="0"/>
                  </a:spcAft>
                  <a:buClrTx/>
                  <a:buSzTx/>
                  <a:buFontTx/>
                  <a:buChar char="•"/>
                  <a:tabLst/>
                </a:pPr>
                <a:r>
                  <a:rPr kumimoji="0" lang="it-IT" altLang="it-IT" sz="2130" b="1" i="0" u="none" strike="noStrike" cap="none" normalizeH="0" baseline="0" dirty="0">
                    <a:ln>
                      <a:noFill/>
                    </a:ln>
                    <a:solidFill>
                      <a:srgbClr val="007D34"/>
                    </a:solidFill>
                    <a:effectLst/>
                    <a:latin typeface="Arial" panose="020B0604020202020204" pitchFamily="34" charset="0"/>
                  </a:rPr>
                  <a:t>Spiegazione</a:t>
                </a:r>
                <a:r>
                  <a:rPr kumimoji="0" lang="it-IT" altLang="it-IT" sz="2130" b="0" i="0" u="none" strike="noStrike" cap="none" normalizeH="0" baseline="0" dirty="0">
                    <a:ln>
                      <a:noFill/>
                    </a:ln>
                    <a:solidFill>
                      <a:schemeClr val="tx1"/>
                    </a:solidFill>
                    <a:effectLst/>
                    <a:latin typeface="Arial" panose="020B0604020202020204" pitchFamily="34" charset="0"/>
                  </a:rPr>
                  <a:t>:</a:t>
                </a:r>
                <a:endParaRPr kumimoji="0" lang="it-IT" altLang="it-IT" sz="1864" b="0" i="0" u="none" strike="noStrike" cap="none" normalizeH="0" baseline="0" dirty="0">
                  <a:ln>
                    <a:noFill/>
                  </a:ln>
                  <a:solidFill>
                    <a:schemeClr val="tx1"/>
                  </a:solidFill>
                  <a:effectLst/>
                  <a:latin typeface="Arial" panose="020B0604020202020204" pitchFamily="34" charset="0"/>
                </a:endParaRP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𝑋</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oMath>
                </a14:m>
                <a:r>
                  <a:rPr lang="it-IT" altLang="it-IT" sz="2130" dirty="0">
                    <a:latin typeface="Arial" panose="020B0604020202020204" pitchFamily="34" charset="0"/>
                  </a:rPr>
                  <a:t>: ritorno (</a:t>
                </a:r>
                <a:r>
                  <a:rPr lang="it-IT" altLang="it-IT" sz="2130" dirty="0" err="1">
                    <a:latin typeface="Arial" panose="020B0604020202020204" pitchFamily="34" charset="0"/>
                  </a:rPr>
                  <a:t>return</a:t>
                </a:r>
                <a:r>
                  <a:rPr lang="it-IT" altLang="it-IT" sz="2130" dirty="0">
                    <a:latin typeface="Arial" panose="020B0604020202020204" pitchFamily="34" charset="0"/>
                  </a:rPr>
                  <a:t>) o innovazione (innovazione dell’errore) al tempo t</a:t>
                </a: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𝑊</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oMath>
                </a14:m>
                <a:r>
                  <a:rPr lang="it-IT" altLang="it-IT" sz="2130" dirty="0">
                    <a:latin typeface="Arial" panose="020B0604020202020204" pitchFamily="34" charset="0"/>
                  </a:rPr>
                  <a:t>: white </a:t>
                </a:r>
                <a:r>
                  <a:rPr lang="it-IT" altLang="it-IT" sz="2130" dirty="0" err="1">
                    <a:latin typeface="Arial" panose="020B0604020202020204" pitchFamily="34" charset="0"/>
                  </a:rPr>
                  <a:t>noise</a:t>
                </a:r>
                <a:r>
                  <a:rPr lang="it-IT" altLang="it-IT" sz="2130" dirty="0">
                    <a:latin typeface="Arial" panose="020B0604020202020204" pitchFamily="34" charset="0"/>
                  </a:rPr>
                  <a:t>, tipicamente considerato con distribuzione normale standard</a:t>
                </a:r>
                <a:r>
                  <a:rPr kumimoji="0" lang="it-IT" altLang="it-IT" sz="2130" b="0" i="1" u="none" strike="noStrike" cap="none" normalizeH="0" baseline="0" dirty="0">
                    <a:ln>
                      <a:noFill/>
                    </a:ln>
                    <a:solidFill>
                      <a:schemeClr val="tx1"/>
                    </a:solidFill>
                    <a:effectLst/>
                    <a:latin typeface="Cambria Math" panose="02040503050406030204" pitchFamily="18" charset="0"/>
                  </a:rPr>
                  <a:t> </a:t>
                </a:r>
              </a:p>
              <a:p>
                <a:pPr marL="457200" lvl="1" indent="263525" eaLnBrk="0" fontAlgn="base" hangingPunct="0">
                  <a:lnSpc>
                    <a:spcPct val="100000"/>
                  </a:lnSpc>
                  <a:spcBef>
                    <a:spcPct val="0"/>
                  </a:spcBef>
                  <a:spcAft>
                    <a:spcPct val="0"/>
                  </a:spcAft>
                  <a:buFontTx/>
                  <a:buChar char="•"/>
                </a:pPr>
                <a14:m>
                  <m:oMath xmlns:m="http://schemas.openxmlformats.org/officeDocument/2006/math">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oMath>
                </a14:m>
                <a:r>
                  <a:rPr kumimoji="0" lang="it-IT" altLang="it-IT" sz="2130" b="0" i="0" u="none" strike="noStrike" cap="none" normalizeH="0" baseline="0" dirty="0">
                    <a:ln>
                      <a:noFill/>
                    </a:ln>
                    <a:solidFill>
                      <a:schemeClr val="tx1"/>
                    </a:solidFill>
                    <a:effectLst/>
                    <a:latin typeface="Arial" panose="020B0604020202020204" pitchFamily="34" charset="0"/>
                  </a:rPr>
                  <a:t>: varianza condizionata</a:t>
                </a: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𝛼</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𝑖</m:t>
                        </m:r>
                      </m:sub>
                    </m:sSub>
                  </m:oMath>
                </a14:m>
                <a:r>
                  <a:rPr kumimoji="0" lang="it-IT" altLang="it-IT" sz="2130" b="0" i="0" u="none" strike="noStrike" cap="none" normalizeH="0" baseline="0" dirty="0">
                    <a:ln>
                      <a:noFill/>
                    </a:ln>
                    <a:solidFill>
                      <a:schemeClr val="tx1"/>
                    </a:solidFill>
                    <a:effectLst/>
                    <a:latin typeface="Arial" panose="020B0604020202020204" pitchFamily="34" charset="0"/>
                  </a:rPr>
                  <a:t>: pesano gli shock passati (termine ARCH)</a:t>
                </a: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𝛽</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𝑗</m:t>
                        </m:r>
                      </m:sub>
                    </m:sSub>
                  </m:oMath>
                </a14:m>
                <a:r>
                  <a:rPr kumimoji="0" lang="it-IT" altLang="it-IT" sz="2130" b="0" i="0" u="none" strike="noStrike" cap="none" normalizeH="0" baseline="0" dirty="0">
                    <a:ln>
                      <a:noFill/>
                    </a:ln>
                    <a:solidFill>
                      <a:schemeClr val="tx1"/>
                    </a:solidFill>
                    <a:effectLst/>
                    <a:latin typeface="Arial" panose="020B0604020202020204" pitchFamily="34" charset="0"/>
                  </a:rPr>
                  <a:t>​: </a:t>
                </a:r>
                <a:r>
                  <a:rPr kumimoji="0" lang="it-IT" altLang="it-IT" sz="2130" b="0" i="0" u="none" strike="noStrike" cap="none" normalizeH="0" dirty="0">
                    <a:ln>
                      <a:noFill/>
                    </a:ln>
                    <a:solidFill>
                      <a:schemeClr val="tx1"/>
                    </a:solidFill>
                    <a:effectLst/>
                    <a:latin typeface="Arial" panose="020B0604020202020204" pitchFamily="34" charset="0"/>
                  </a:rPr>
                  <a:t>pesano le varianze condizionali passate (termine GARCH)</a:t>
                </a:r>
                <a:endParaRPr kumimoji="0" lang="it-IT" altLang="it-IT" sz="2130"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Segnaposto contenuto 3">
                <a:extLst>
                  <a:ext uri="{FF2B5EF4-FFF2-40B4-BE49-F238E27FC236}">
                    <a16:creationId xmlns:a16="http://schemas.microsoft.com/office/drawing/2014/main" id="{D419B542-A0E0-2774-6F1A-B7FB2CE09540}"/>
                  </a:ext>
                </a:extLst>
              </p:cNvPr>
              <p:cNvSpPr>
                <a:spLocks noGrp="1" noRot="1" noChangeAspect="1" noMove="1" noResize="1" noEditPoints="1" noAdjustHandles="1" noChangeArrowheads="1" noChangeShapeType="1" noTextEdit="1"/>
              </p:cNvSpPr>
              <p:nvPr>
                <p:ph idx="1"/>
              </p:nvPr>
            </p:nvSpPr>
            <p:spPr>
              <a:blipFill>
                <a:blip r:embed="rId3"/>
                <a:stretch>
                  <a:fillRect l="-605"/>
                </a:stretch>
              </a:blipFill>
            </p:spPr>
            <p:txBody>
              <a:bodyPr/>
              <a:lstStyle/>
              <a:p>
                <a:r>
                  <a:rPr lang="it-IT">
                    <a:noFill/>
                  </a:rPr>
                  <a:t> </a:t>
                </a:r>
              </a:p>
            </p:txBody>
          </p:sp>
        </mc:Fallback>
      </mc:AlternateContent>
    </p:spTree>
    <p:extLst>
      <p:ext uri="{BB962C8B-B14F-4D97-AF65-F5344CB8AC3E}">
        <p14:creationId xmlns:p14="http://schemas.microsoft.com/office/powerpoint/2010/main" val="1138797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8F0BBA1A-78FB-C427-E705-0635A4ABF9AE}"/>
              </a:ext>
            </a:extLst>
          </p:cNvPr>
          <p:cNvSpPr>
            <a:spLocks noGrp="1"/>
          </p:cNvSpPr>
          <p:nvPr>
            <p:ph type="sldNum" sz="quarter" idx="12"/>
          </p:nvPr>
        </p:nvSpPr>
        <p:spPr/>
        <p:txBody>
          <a:bodyPr/>
          <a:lstStyle/>
          <a:p>
            <a:pPr algn="ctr"/>
            <a:fld id="{1930FDEA-FA53-48CE-9430-BEF0DF3B39D0}" type="slidenum">
              <a:rPr lang="it-IT" sz="1200" smtClean="0">
                <a:uFillTx/>
              </a:rPr>
              <a:pPr algn="ctr"/>
              <a:t>16</a:t>
            </a:fld>
            <a:r>
              <a:rPr lang="it-IT" sz="1200" dirty="0">
                <a:uFillTx/>
              </a:rPr>
              <a:t>/27</a:t>
            </a:r>
          </a:p>
        </p:txBody>
      </p:sp>
      <p:sp>
        <p:nvSpPr>
          <p:cNvPr id="3" name="Titolo 2">
            <a:extLst>
              <a:ext uri="{FF2B5EF4-FFF2-40B4-BE49-F238E27FC236}">
                <a16:creationId xmlns:a16="http://schemas.microsoft.com/office/drawing/2014/main" id="{E85E60ED-410D-5C98-3838-3D12EB3AA4E4}"/>
              </a:ext>
            </a:extLst>
          </p:cNvPr>
          <p:cNvSpPr>
            <a:spLocks noGrp="1"/>
          </p:cNvSpPr>
          <p:nvPr>
            <p:ph type="title"/>
          </p:nvPr>
        </p:nvSpPr>
        <p:spPr/>
        <p:txBody>
          <a:bodyPr/>
          <a:lstStyle/>
          <a:p>
            <a:r>
              <a:rPr lang="it-IT" dirty="0"/>
              <a:t>Distribuzione per il modello GARCH</a:t>
            </a:r>
          </a:p>
        </p:txBody>
      </p:sp>
      <p:sp>
        <p:nvSpPr>
          <p:cNvPr id="4" name="Segnaposto contenuto 3">
            <a:extLst>
              <a:ext uri="{FF2B5EF4-FFF2-40B4-BE49-F238E27FC236}">
                <a16:creationId xmlns:a16="http://schemas.microsoft.com/office/drawing/2014/main" id="{6C453657-97C6-9A7A-05D7-D5AE0ADF5062}"/>
              </a:ext>
            </a:extLst>
          </p:cNvPr>
          <p:cNvSpPr>
            <a:spLocks noGrp="1"/>
          </p:cNvSpPr>
          <p:nvPr>
            <p:ph idx="1"/>
          </p:nvPr>
        </p:nvSpPr>
        <p:spPr/>
        <p:txBody>
          <a:bodyPr/>
          <a:lstStyle/>
          <a:p>
            <a:r>
              <a:rPr lang="it-IT" dirty="0"/>
              <a:t>Tramite </a:t>
            </a:r>
            <a:r>
              <a:rPr lang="it-IT" b="1" dirty="0">
                <a:solidFill>
                  <a:srgbClr val="007D34"/>
                </a:solidFill>
              </a:rPr>
              <a:t>massima verosimiglianza </a:t>
            </a:r>
            <a:r>
              <a:rPr lang="it-IT" dirty="0"/>
              <a:t>sono stati stimati i parametri che meglio rappresentano il processo generatore dei dati.</a:t>
            </a:r>
          </a:p>
          <a:p>
            <a:r>
              <a:rPr lang="it-IT" dirty="0"/>
              <a:t>Per </a:t>
            </a:r>
            <a:r>
              <a:rPr lang="it-IT" b="1" dirty="0" err="1">
                <a:solidFill>
                  <a:srgbClr val="007D34"/>
                </a:solidFill>
              </a:rPr>
              <a:t>l’innovation</a:t>
            </a:r>
            <a:r>
              <a:rPr lang="it-IT" dirty="0"/>
              <a:t> sono state considerate tre distribuzioni:</a:t>
            </a:r>
          </a:p>
          <a:p>
            <a:pPr lvl="1"/>
            <a:r>
              <a:rPr lang="it-IT" dirty="0"/>
              <a:t>Normale</a:t>
            </a:r>
          </a:p>
          <a:p>
            <a:pPr lvl="1"/>
            <a:r>
              <a:rPr lang="it-IT" dirty="0"/>
              <a:t>T di </a:t>
            </a:r>
            <a:r>
              <a:rPr lang="it-IT" dirty="0" err="1"/>
              <a:t>Student</a:t>
            </a:r>
            <a:endParaRPr lang="it-IT" dirty="0"/>
          </a:p>
          <a:p>
            <a:pPr lvl="1"/>
            <a:r>
              <a:rPr lang="it-IT" dirty="0"/>
              <a:t>GED</a:t>
            </a:r>
          </a:p>
          <a:p>
            <a:r>
              <a:rPr lang="it-IT" dirty="0"/>
              <a:t>La </a:t>
            </a:r>
            <a:r>
              <a:rPr lang="it-IT" b="1" dirty="0">
                <a:solidFill>
                  <a:srgbClr val="007D34"/>
                </a:solidFill>
              </a:rPr>
              <a:t>normale</a:t>
            </a:r>
            <a:r>
              <a:rPr lang="it-IT" dirty="0"/>
              <a:t> è stata esclusa a seguito dei test di </a:t>
            </a:r>
            <a:r>
              <a:rPr lang="it-IT" b="1" dirty="0">
                <a:solidFill>
                  <a:srgbClr val="007D34"/>
                </a:solidFill>
              </a:rPr>
              <a:t>Shapiro-Wilk</a:t>
            </a:r>
            <a:r>
              <a:rPr lang="it-IT" dirty="0"/>
              <a:t>, </a:t>
            </a:r>
            <a:r>
              <a:rPr lang="it-IT" b="1" dirty="0">
                <a:solidFill>
                  <a:srgbClr val="007D34"/>
                </a:solidFill>
              </a:rPr>
              <a:t>D’Agostino-Pearson</a:t>
            </a:r>
            <a:r>
              <a:rPr lang="it-IT" dirty="0"/>
              <a:t>, </a:t>
            </a:r>
            <a:r>
              <a:rPr lang="it-IT" b="1" dirty="0" err="1">
                <a:solidFill>
                  <a:srgbClr val="007D34"/>
                </a:solidFill>
              </a:rPr>
              <a:t>Andreson</a:t>
            </a:r>
            <a:r>
              <a:rPr lang="it-IT" b="1" dirty="0">
                <a:solidFill>
                  <a:srgbClr val="007D34"/>
                </a:solidFill>
              </a:rPr>
              <a:t>-Darling</a:t>
            </a:r>
            <a:r>
              <a:rPr lang="it-IT" dirty="0"/>
              <a:t>, </a:t>
            </a:r>
            <a:r>
              <a:rPr lang="it-IT" b="1" dirty="0">
                <a:solidFill>
                  <a:srgbClr val="007D34"/>
                </a:solidFill>
              </a:rPr>
              <a:t>Jarque-Bera </a:t>
            </a:r>
            <a:r>
              <a:rPr lang="it-IT" dirty="0"/>
              <a:t>(test per controllare normalità).</a:t>
            </a:r>
          </a:p>
          <a:p>
            <a:r>
              <a:rPr lang="it-IT" dirty="0"/>
              <a:t>Tra </a:t>
            </a:r>
            <a:r>
              <a:rPr lang="it-IT" b="1" dirty="0">
                <a:solidFill>
                  <a:srgbClr val="007D34"/>
                </a:solidFill>
              </a:rPr>
              <a:t>T di </a:t>
            </a:r>
            <a:r>
              <a:rPr lang="it-IT" b="1" dirty="0" err="1">
                <a:solidFill>
                  <a:srgbClr val="007D34"/>
                </a:solidFill>
              </a:rPr>
              <a:t>Student</a:t>
            </a:r>
            <a:r>
              <a:rPr lang="it-IT" b="1" dirty="0">
                <a:solidFill>
                  <a:srgbClr val="007D34"/>
                </a:solidFill>
              </a:rPr>
              <a:t> </a:t>
            </a:r>
            <a:r>
              <a:rPr lang="it-IT" dirty="0"/>
              <a:t>e </a:t>
            </a:r>
            <a:r>
              <a:rPr lang="it-IT" b="1" dirty="0">
                <a:solidFill>
                  <a:srgbClr val="007D34"/>
                </a:solidFill>
              </a:rPr>
              <a:t>GED</a:t>
            </a:r>
            <a:r>
              <a:rPr lang="it-IT" dirty="0"/>
              <a:t> si è visto che la seconda si comporta meglio tramite:</a:t>
            </a:r>
          </a:p>
          <a:p>
            <a:pPr lvl="1"/>
            <a:r>
              <a:rPr lang="it-IT" dirty="0"/>
              <a:t>Q-Q plot</a:t>
            </a:r>
          </a:p>
          <a:p>
            <a:pPr lvl="1"/>
            <a:r>
              <a:rPr lang="it-IT" dirty="0"/>
              <a:t>P-P plot</a:t>
            </a:r>
          </a:p>
          <a:p>
            <a:pPr lvl="1"/>
            <a:r>
              <a:rPr lang="it-IT" dirty="0"/>
              <a:t>test di </a:t>
            </a:r>
            <a:r>
              <a:rPr lang="it-IT" dirty="0" err="1"/>
              <a:t>goodness</a:t>
            </a:r>
            <a:r>
              <a:rPr lang="it-IT" dirty="0"/>
              <a:t>-of-</a:t>
            </a:r>
            <a:r>
              <a:rPr lang="it-IT" dirty="0" err="1"/>
              <a:t>fit</a:t>
            </a:r>
            <a:r>
              <a:rPr lang="it-IT" dirty="0"/>
              <a:t> di </a:t>
            </a:r>
            <a:r>
              <a:rPr lang="it-IT" b="1" dirty="0" err="1">
                <a:solidFill>
                  <a:srgbClr val="007D34"/>
                </a:solidFill>
              </a:rPr>
              <a:t>Kolmogorov</a:t>
            </a:r>
            <a:r>
              <a:rPr lang="it-IT" b="1" dirty="0">
                <a:solidFill>
                  <a:srgbClr val="007D34"/>
                </a:solidFill>
              </a:rPr>
              <a:t>-Smirnov</a:t>
            </a:r>
            <a:r>
              <a:rPr lang="it-IT" dirty="0"/>
              <a:t>, </a:t>
            </a:r>
            <a:r>
              <a:rPr lang="it-IT" b="1" dirty="0">
                <a:solidFill>
                  <a:srgbClr val="007D34"/>
                </a:solidFill>
              </a:rPr>
              <a:t>Cramer-von Mises</a:t>
            </a:r>
            <a:r>
              <a:rPr lang="it-IT" dirty="0"/>
              <a:t>, </a:t>
            </a:r>
            <a:r>
              <a:rPr lang="it-IT" b="1" dirty="0">
                <a:solidFill>
                  <a:srgbClr val="007D34"/>
                </a:solidFill>
              </a:rPr>
              <a:t>Anderson-Darling</a:t>
            </a:r>
          </a:p>
        </p:txBody>
      </p:sp>
    </p:spTree>
    <p:extLst>
      <p:ext uri="{BB962C8B-B14F-4D97-AF65-F5344CB8AC3E}">
        <p14:creationId xmlns:p14="http://schemas.microsoft.com/office/powerpoint/2010/main" val="60593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492E992-BA89-9BF9-B6AE-F9F9DB9DDAF3}"/>
              </a:ext>
            </a:extLst>
          </p:cNvPr>
          <p:cNvSpPr>
            <a:spLocks noGrp="1"/>
          </p:cNvSpPr>
          <p:nvPr>
            <p:ph type="sldNum" sz="quarter" idx="12"/>
          </p:nvPr>
        </p:nvSpPr>
        <p:spPr/>
        <p:txBody>
          <a:bodyPr/>
          <a:lstStyle/>
          <a:p>
            <a:pPr algn="ctr"/>
            <a:fld id="{1930FDEA-FA53-48CE-9430-BEF0DF3B39D0}" type="slidenum">
              <a:rPr lang="it-IT" sz="1200" smtClean="0">
                <a:uFillTx/>
              </a:rPr>
              <a:pPr algn="ctr"/>
              <a:t>17</a:t>
            </a:fld>
            <a:r>
              <a:rPr lang="it-IT" sz="1200" dirty="0">
                <a:uFillTx/>
              </a:rPr>
              <a:t>/27</a:t>
            </a:r>
          </a:p>
        </p:txBody>
      </p:sp>
      <p:sp>
        <p:nvSpPr>
          <p:cNvPr id="3" name="Titolo 2">
            <a:extLst>
              <a:ext uri="{FF2B5EF4-FFF2-40B4-BE49-F238E27FC236}">
                <a16:creationId xmlns:a16="http://schemas.microsoft.com/office/drawing/2014/main" id="{4642B2D8-9C64-DF1F-00B7-3C1462FE7368}"/>
              </a:ext>
            </a:extLst>
          </p:cNvPr>
          <p:cNvSpPr>
            <a:spLocks noGrp="1"/>
          </p:cNvSpPr>
          <p:nvPr>
            <p:ph type="title"/>
          </p:nvPr>
        </p:nvSpPr>
        <p:spPr/>
        <p:txBody>
          <a:bodyPr>
            <a:normAutofit/>
          </a:bodyPr>
          <a:lstStyle/>
          <a:p>
            <a:r>
              <a:rPr lang="it-IT" dirty="0"/>
              <a:t>Modello GARCH(1,1) con GED </a:t>
            </a:r>
            <a:r>
              <a:rPr lang="it-IT" dirty="0" err="1"/>
              <a:t>innovation</a:t>
            </a:r>
            <a:endParaRPr lang="it-IT" dirty="0"/>
          </a:p>
        </p:txBody>
      </p:sp>
      <p:pic>
        <p:nvPicPr>
          <p:cNvPr id="6" name="Segnaposto contenuto 5" descr="Immagine che contiene testo, schermata, Diagramma, Carattere&#10;&#10;Descrizione generata automaticamente">
            <a:extLst>
              <a:ext uri="{FF2B5EF4-FFF2-40B4-BE49-F238E27FC236}">
                <a16:creationId xmlns:a16="http://schemas.microsoft.com/office/drawing/2014/main" id="{F281B0FB-FBDA-23D9-B4BB-8EBDDE354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703048"/>
            <a:ext cx="10080625" cy="4320267"/>
          </a:xfrm>
        </p:spPr>
      </p:pic>
    </p:spTree>
    <p:extLst>
      <p:ext uri="{BB962C8B-B14F-4D97-AF65-F5344CB8AC3E}">
        <p14:creationId xmlns:p14="http://schemas.microsoft.com/office/powerpoint/2010/main" val="3867367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ACE36DF7-03FE-25D7-1A67-C475DB6F414C}"/>
              </a:ext>
            </a:extLst>
          </p:cNvPr>
          <p:cNvSpPr>
            <a:spLocks noGrp="1"/>
          </p:cNvSpPr>
          <p:nvPr>
            <p:ph type="sldNum" sz="quarter" idx="12"/>
          </p:nvPr>
        </p:nvSpPr>
        <p:spPr/>
        <p:txBody>
          <a:bodyPr/>
          <a:lstStyle/>
          <a:p>
            <a:pPr algn="ctr"/>
            <a:fld id="{1930FDEA-FA53-48CE-9430-BEF0DF3B39D0}" type="slidenum">
              <a:rPr lang="it-IT" sz="1200" smtClean="0">
                <a:uFillTx/>
              </a:rPr>
              <a:pPr algn="ctr"/>
              <a:t>18</a:t>
            </a:fld>
            <a:r>
              <a:rPr lang="it-IT" sz="1200" dirty="0">
                <a:uFillTx/>
              </a:rPr>
              <a:t>/27</a:t>
            </a:r>
          </a:p>
        </p:txBody>
      </p:sp>
      <p:sp>
        <p:nvSpPr>
          <p:cNvPr id="3" name="Titolo 2">
            <a:extLst>
              <a:ext uri="{FF2B5EF4-FFF2-40B4-BE49-F238E27FC236}">
                <a16:creationId xmlns:a16="http://schemas.microsoft.com/office/drawing/2014/main" id="{D3991DAE-7E87-2C6B-A75A-ECC83ABFCD93}"/>
              </a:ext>
            </a:extLst>
          </p:cNvPr>
          <p:cNvSpPr>
            <a:spLocks noGrp="1"/>
          </p:cNvSpPr>
          <p:nvPr>
            <p:ph type="title"/>
          </p:nvPr>
        </p:nvSpPr>
        <p:spPr/>
        <p:txBody>
          <a:bodyPr>
            <a:normAutofit/>
          </a:bodyPr>
          <a:lstStyle/>
          <a:p>
            <a:r>
              <a:rPr lang="it-IT" dirty="0"/>
              <a:t>Bande di predizione rendimenti</a:t>
            </a:r>
          </a:p>
        </p:txBody>
      </p:sp>
      <p:pic>
        <p:nvPicPr>
          <p:cNvPr id="6" name="Segnaposto contenuto 5">
            <a:extLst>
              <a:ext uri="{FF2B5EF4-FFF2-40B4-BE49-F238E27FC236}">
                <a16:creationId xmlns:a16="http://schemas.microsoft.com/office/drawing/2014/main" id="{16A2FC1D-46BE-B520-1C20-DF80233D4205}"/>
              </a:ext>
            </a:extLst>
          </p:cNvPr>
          <p:cNvPicPr>
            <a:picLocks noGrp="1" noChangeAspect="1"/>
          </p:cNvPicPr>
          <p:nvPr>
            <p:ph idx="1"/>
          </p:nvPr>
        </p:nvPicPr>
        <p:blipFill>
          <a:blip r:embed="rId2"/>
          <a:stretch>
            <a:fillRect/>
          </a:stretch>
        </p:blipFill>
        <p:spPr>
          <a:xfrm>
            <a:off x="1763661" y="1565475"/>
            <a:ext cx="8759928" cy="4525963"/>
          </a:xfrm>
          <a:prstGeom prst="rect">
            <a:avLst/>
          </a:prstGeom>
        </p:spPr>
      </p:pic>
    </p:spTree>
    <p:extLst>
      <p:ext uri="{BB962C8B-B14F-4D97-AF65-F5344CB8AC3E}">
        <p14:creationId xmlns:p14="http://schemas.microsoft.com/office/powerpoint/2010/main" val="16062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A10B5A1-B438-5EC6-027A-4A79469058B3}"/>
              </a:ext>
            </a:extLst>
          </p:cNvPr>
          <p:cNvSpPr>
            <a:spLocks noGrp="1"/>
          </p:cNvSpPr>
          <p:nvPr>
            <p:ph type="sldNum" sz="quarter" idx="12"/>
          </p:nvPr>
        </p:nvSpPr>
        <p:spPr/>
        <p:txBody>
          <a:bodyPr/>
          <a:lstStyle/>
          <a:p>
            <a:pPr algn="ctr"/>
            <a:fld id="{1930FDEA-FA53-48CE-9430-BEF0DF3B39D0}" type="slidenum">
              <a:rPr lang="it-IT" sz="1200" smtClean="0">
                <a:uFillTx/>
              </a:rPr>
              <a:pPr algn="ctr"/>
              <a:t>19</a:t>
            </a:fld>
            <a:r>
              <a:rPr lang="it-IT" sz="1200" dirty="0">
                <a:uFillTx/>
              </a:rPr>
              <a:t>/27</a:t>
            </a:r>
          </a:p>
        </p:txBody>
      </p:sp>
      <p:sp>
        <p:nvSpPr>
          <p:cNvPr id="3" name="Titolo 2">
            <a:extLst>
              <a:ext uri="{FF2B5EF4-FFF2-40B4-BE49-F238E27FC236}">
                <a16:creationId xmlns:a16="http://schemas.microsoft.com/office/drawing/2014/main" id="{D9E5E156-308F-51CB-3054-0DDA8D45C9ED}"/>
              </a:ext>
            </a:extLst>
          </p:cNvPr>
          <p:cNvSpPr>
            <a:spLocks noGrp="1"/>
          </p:cNvSpPr>
          <p:nvPr>
            <p:ph type="title"/>
          </p:nvPr>
        </p:nvSpPr>
        <p:spPr/>
        <p:txBody>
          <a:bodyPr/>
          <a:lstStyle/>
          <a:p>
            <a:r>
              <a:rPr lang="it-IT" dirty="0"/>
              <a:t>Bande di predizione prezzi di chiusura</a:t>
            </a:r>
          </a:p>
        </p:txBody>
      </p:sp>
      <p:pic>
        <p:nvPicPr>
          <p:cNvPr id="6" name="Segnaposto contenuto 5">
            <a:extLst>
              <a:ext uri="{FF2B5EF4-FFF2-40B4-BE49-F238E27FC236}">
                <a16:creationId xmlns:a16="http://schemas.microsoft.com/office/drawing/2014/main" id="{186C2339-1513-08CA-99CD-9CBC5DD57A69}"/>
              </a:ext>
            </a:extLst>
          </p:cNvPr>
          <p:cNvPicPr>
            <a:picLocks noGrp="1" noChangeAspect="1"/>
          </p:cNvPicPr>
          <p:nvPr>
            <p:ph idx="1"/>
          </p:nvPr>
        </p:nvPicPr>
        <p:blipFill>
          <a:blip r:embed="rId2"/>
          <a:stretch>
            <a:fillRect/>
          </a:stretch>
        </p:blipFill>
        <p:spPr>
          <a:xfrm>
            <a:off x="1763661" y="1553900"/>
            <a:ext cx="8759928" cy="4525963"/>
          </a:xfrm>
          <a:prstGeom prst="rect">
            <a:avLst/>
          </a:prstGeom>
        </p:spPr>
      </p:pic>
    </p:spTree>
    <p:extLst>
      <p:ext uri="{BB962C8B-B14F-4D97-AF65-F5344CB8AC3E}">
        <p14:creationId xmlns:p14="http://schemas.microsoft.com/office/powerpoint/2010/main" val="77083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gallone 1">
            <a:extLst>
              <a:ext uri="{FF2B5EF4-FFF2-40B4-BE49-F238E27FC236}">
                <a16:creationId xmlns:a16="http://schemas.microsoft.com/office/drawing/2014/main" id="{EC9392DE-2599-523E-5AF8-383F98D05353}"/>
              </a:ext>
            </a:extLst>
          </p:cNvPr>
          <p:cNvSpPr/>
          <p:nvPr/>
        </p:nvSpPr>
        <p:spPr>
          <a:xfrm>
            <a:off x="878548" y="3053443"/>
            <a:ext cx="2367643" cy="751114"/>
          </a:xfrm>
          <a:prstGeom prst="chevron">
            <a:avLst/>
          </a:prstGeom>
          <a:solidFill>
            <a:srgbClr val="007D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Obiettivi</a:t>
            </a:r>
          </a:p>
        </p:txBody>
      </p:sp>
      <p:sp>
        <p:nvSpPr>
          <p:cNvPr id="3" name="Freccia a gallone 2">
            <a:extLst>
              <a:ext uri="{FF2B5EF4-FFF2-40B4-BE49-F238E27FC236}">
                <a16:creationId xmlns:a16="http://schemas.microsoft.com/office/drawing/2014/main" id="{005BC71A-45CA-D178-CD71-C1FCD0C67DFB}"/>
              </a:ext>
            </a:extLst>
          </p:cNvPr>
          <p:cNvSpPr/>
          <p:nvPr/>
        </p:nvSpPr>
        <p:spPr>
          <a:xfrm>
            <a:off x="3066909" y="3053443"/>
            <a:ext cx="2302328" cy="751114"/>
          </a:xfrm>
          <a:prstGeom prst="chevron">
            <a:avLst/>
          </a:prstGeom>
          <a:solidFill>
            <a:srgbClr val="007D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Definizioni</a:t>
            </a:r>
          </a:p>
        </p:txBody>
      </p:sp>
      <p:sp>
        <p:nvSpPr>
          <p:cNvPr id="5" name="Freccia a gallone 4">
            <a:extLst>
              <a:ext uri="{FF2B5EF4-FFF2-40B4-BE49-F238E27FC236}">
                <a16:creationId xmlns:a16="http://schemas.microsoft.com/office/drawing/2014/main" id="{E04F886B-D05A-7BDC-4479-60AA2DFF3671}"/>
              </a:ext>
            </a:extLst>
          </p:cNvPr>
          <p:cNvSpPr/>
          <p:nvPr/>
        </p:nvSpPr>
        <p:spPr>
          <a:xfrm>
            <a:off x="5178524" y="3053443"/>
            <a:ext cx="2669721" cy="751114"/>
          </a:xfrm>
          <a:prstGeom prst="chevron">
            <a:avLst/>
          </a:prstGeom>
          <a:solidFill>
            <a:srgbClr val="007D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Caso di studio</a:t>
            </a:r>
          </a:p>
        </p:txBody>
      </p:sp>
      <p:sp>
        <p:nvSpPr>
          <p:cNvPr id="6" name="Freccia a gallone 5">
            <a:extLst>
              <a:ext uri="{FF2B5EF4-FFF2-40B4-BE49-F238E27FC236}">
                <a16:creationId xmlns:a16="http://schemas.microsoft.com/office/drawing/2014/main" id="{665CB712-88DB-7D6A-A76D-396E38688D30}"/>
              </a:ext>
            </a:extLst>
          </p:cNvPr>
          <p:cNvSpPr/>
          <p:nvPr/>
        </p:nvSpPr>
        <p:spPr>
          <a:xfrm>
            <a:off x="9845892" y="3053443"/>
            <a:ext cx="2367643" cy="751114"/>
          </a:xfrm>
          <a:prstGeom prst="chevron">
            <a:avLst/>
          </a:prstGeom>
          <a:solidFill>
            <a:srgbClr val="007D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Conclusioni</a:t>
            </a:r>
          </a:p>
        </p:txBody>
      </p:sp>
      <p:sp>
        <p:nvSpPr>
          <p:cNvPr id="10" name="Segnaposto numero diapositiva 9">
            <a:extLst>
              <a:ext uri="{FF2B5EF4-FFF2-40B4-BE49-F238E27FC236}">
                <a16:creationId xmlns:a16="http://schemas.microsoft.com/office/drawing/2014/main" id="{3FE9DAD8-BEC4-0A66-6A3E-EE8B16D27443}"/>
              </a:ext>
            </a:extLst>
          </p:cNvPr>
          <p:cNvSpPr>
            <a:spLocks noGrp="1"/>
          </p:cNvSpPr>
          <p:nvPr>
            <p:ph type="sldNum" sz="quarter" idx="12"/>
          </p:nvPr>
        </p:nvSpPr>
        <p:spPr/>
        <p:txBody>
          <a:bodyPr/>
          <a:lstStyle/>
          <a:p>
            <a:pPr algn="ctr"/>
            <a:fld id="{1930FDEA-FA53-48CE-9430-BEF0DF3B39D0}" type="slidenum">
              <a:rPr lang="it-IT" sz="1200" smtClean="0">
                <a:uFillTx/>
              </a:rPr>
              <a:pPr algn="ctr"/>
              <a:t>2</a:t>
            </a:fld>
            <a:r>
              <a:rPr lang="it-IT" sz="1200" dirty="0">
                <a:uFillTx/>
              </a:rPr>
              <a:t>/27</a:t>
            </a:r>
          </a:p>
        </p:txBody>
      </p:sp>
      <p:sp>
        <p:nvSpPr>
          <p:cNvPr id="11" name="CasellaDiTesto 10">
            <a:extLst>
              <a:ext uri="{FF2B5EF4-FFF2-40B4-BE49-F238E27FC236}">
                <a16:creationId xmlns:a16="http://schemas.microsoft.com/office/drawing/2014/main" id="{7783DE19-D0A4-DE93-021B-5B86B79874B0}"/>
              </a:ext>
            </a:extLst>
          </p:cNvPr>
          <p:cNvSpPr txBox="1"/>
          <p:nvPr/>
        </p:nvSpPr>
        <p:spPr>
          <a:xfrm>
            <a:off x="3047448" y="4226232"/>
            <a:ext cx="2321789" cy="1200329"/>
          </a:xfrm>
          <a:prstGeom prst="rect">
            <a:avLst/>
          </a:prstGeom>
          <a:noFill/>
        </p:spPr>
        <p:txBody>
          <a:bodyPr wrap="none" rtlCol="0">
            <a:spAutoFit/>
          </a:bodyPr>
          <a:lstStyle/>
          <a:p>
            <a:pPr marL="285750" indent="-285750">
              <a:buFontTx/>
              <a:buChar char="-"/>
            </a:pPr>
            <a:r>
              <a:rPr lang="it-IT" dirty="0"/>
              <a:t>Rischio di mercato</a:t>
            </a:r>
          </a:p>
          <a:p>
            <a:pPr marL="285750" indent="-285750">
              <a:buFontTx/>
              <a:buChar char="-"/>
            </a:pPr>
            <a:r>
              <a:rPr lang="it-IT" dirty="0"/>
              <a:t>VaR</a:t>
            </a:r>
          </a:p>
          <a:p>
            <a:pPr marL="285750" indent="-285750">
              <a:buFontTx/>
              <a:buChar char="-"/>
            </a:pPr>
            <a:r>
              <a:rPr lang="it-IT" dirty="0"/>
              <a:t>Volatilità</a:t>
            </a:r>
          </a:p>
          <a:p>
            <a:pPr marL="285750" indent="-285750">
              <a:buFontTx/>
              <a:buChar char="-"/>
            </a:pPr>
            <a:r>
              <a:rPr lang="it-IT" dirty="0"/>
              <a:t>Modello GARCH</a:t>
            </a:r>
          </a:p>
        </p:txBody>
      </p:sp>
      <p:sp>
        <p:nvSpPr>
          <p:cNvPr id="12" name="CasellaDiTesto 11">
            <a:extLst>
              <a:ext uri="{FF2B5EF4-FFF2-40B4-BE49-F238E27FC236}">
                <a16:creationId xmlns:a16="http://schemas.microsoft.com/office/drawing/2014/main" id="{8D4411C1-9A57-D774-E8D5-FCF91C7A8EE0}"/>
              </a:ext>
            </a:extLst>
          </p:cNvPr>
          <p:cNvSpPr txBox="1"/>
          <p:nvPr/>
        </p:nvSpPr>
        <p:spPr>
          <a:xfrm>
            <a:off x="5402170" y="4226232"/>
            <a:ext cx="2255361" cy="1200329"/>
          </a:xfrm>
          <a:prstGeom prst="rect">
            <a:avLst/>
          </a:prstGeom>
          <a:noFill/>
        </p:spPr>
        <p:txBody>
          <a:bodyPr wrap="none" rtlCol="0">
            <a:spAutoFit/>
          </a:bodyPr>
          <a:lstStyle/>
          <a:p>
            <a:r>
              <a:rPr lang="it-IT" dirty="0"/>
              <a:t>Applicazione </a:t>
            </a:r>
          </a:p>
          <a:p>
            <a:r>
              <a:rPr lang="it-IT" dirty="0"/>
              <a:t>del modello</a:t>
            </a:r>
          </a:p>
          <a:p>
            <a:r>
              <a:rPr lang="it-IT" dirty="0"/>
              <a:t>GARCH per la stima</a:t>
            </a:r>
          </a:p>
          <a:p>
            <a:r>
              <a:rPr lang="it-IT" dirty="0"/>
              <a:t>della volatilità SP500</a:t>
            </a:r>
          </a:p>
        </p:txBody>
      </p:sp>
      <p:sp>
        <p:nvSpPr>
          <p:cNvPr id="4" name="Freccia a gallone 3">
            <a:extLst>
              <a:ext uri="{FF2B5EF4-FFF2-40B4-BE49-F238E27FC236}">
                <a16:creationId xmlns:a16="http://schemas.microsoft.com/office/drawing/2014/main" id="{C4437DC4-349D-BDE8-221D-C83517F6862A}"/>
              </a:ext>
            </a:extLst>
          </p:cNvPr>
          <p:cNvSpPr/>
          <p:nvPr/>
        </p:nvSpPr>
        <p:spPr>
          <a:xfrm>
            <a:off x="7657531" y="3053443"/>
            <a:ext cx="2367643" cy="751114"/>
          </a:xfrm>
          <a:prstGeom prst="chevron">
            <a:avLst/>
          </a:prstGeom>
          <a:solidFill>
            <a:srgbClr val="007D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Analisi delle Opzioni</a:t>
            </a:r>
          </a:p>
        </p:txBody>
      </p:sp>
      <p:sp>
        <p:nvSpPr>
          <p:cNvPr id="7" name="CasellaDiTesto 6">
            <a:extLst>
              <a:ext uri="{FF2B5EF4-FFF2-40B4-BE49-F238E27FC236}">
                <a16:creationId xmlns:a16="http://schemas.microsoft.com/office/drawing/2014/main" id="{D7524F3F-62AF-452A-A7E1-D6DE3CA2BF94}"/>
              </a:ext>
            </a:extLst>
          </p:cNvPr>
          <p:cNvSpPr txBox="1"/>
          <p:nvPr/>
        </p:nvSpPr>
        <p:spPr>
          <a:xfrm>
            <a:off x="7657531" y="4065811"/>
            <a:ext cx="2188361" cy="1477328"/>
          </a:xfrm>
          <a:prstGeom prst="rect">
            <a:avLst/>
          </a:prstGeom>
          <a:noFill/>
        </p:spPr>
        <p:txBody>
          <a:bodyPr wrap="square" rtlCol="0">
            <a:spAutoFit/>
          </a:bodyPr>
          <a:lstStyle/>
          <a:p>
            <a:r>
              <a:rPr lang="it-IT" dirty="0"/>
              <a:t>Analisi delle opzioni di SP500 utilizzando la volatilità ottenuta tramite  il modello GARCH</a:t>
            </a:r>
          </a:p>
        </p:txBody>
      </p:sp>
    </p:spTree>
    <p:extLst>
      <p:ext uri="{BB962C8B-B14F-4D97-AF65-F5344CB8AC3E}">
        <p14:creationId xmlns:p14="http://schemas.microsoft.com/office/powerpoint/2010/main" val="3873209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33F1B013-4A16-4962-9021-E575147C91D7}"/>
              </a:ext>
            </a:extLst>
          </p:cNvPr>
          <p:cNvSpPr>
            <a:spLocks noGrp="1"/>
          </p:cNvSpPr>
          <p:nvPr>
            <p:ph type="sldNum" sz="quarter" idx="12"/>
          </p:nvPr>
        </p:nvSpPr>
        <p:spPr/>
        <p:txBody>
          <a:bodyPr/>
          <a:lstStyle/>
          <a:p>
            <a:pPr algn="ctr"/>
            <a:fld id="{1930FDEA-FA53-48CE-9430-BEF0DF3B39D0}" type="slidenum">
              <a:rPr lang="it-IT" sz="1200" smtClean="0">
                <a:uFillTx/>
              </a:rPr>
              <a:pPr algn="ctr"/>
              <a:t>20</a:t>
            </a:fld>
            <a:r>
              <a:rPr lang="it-IT" sz="1200" dirty="0">
                <a:uFillTx/>
              </a:rPr>
              <a:t>/27</a:t>
            </a:r>
          </a:p>
        </p:txBody>
      </p:sp>
      <p:sp>
        <p:nvSpPr>
          <p:cNvPr id="3" name="Titolo 2">
            <a:extLst>
              <a:ext uri="{FF2B5EF4-FFF2-40B4-BE49-F238E27FC236}">
                <a16:creationId xmlns:a16="http://schemas.microsoft.com/office/drawing/2014/main" id="{DC3DDD75-CA14-BE81-67E4-72DB13817A6C}"/>
              </a:ext>
            </a:extLst>
          </p:cNvPr>
          <p:cNvSpPr>
            <a:spLocks noGrp="1"/>
          </p:cNvSpPr>
          <p:nvPr>
            <p:ph type="title"/>
          </p:nvPr>
        </p:nvSpPr>
        <p:spPr/>
        <p:txBody>
          <a:bodyPr/>
          <a:lstStyle/>
          <a:p>
            <a:r>
              <a:rPr lang="it-IT"/>
              <a:t>Conclusioni preliminari</a:t>
            </a:r>
            <a:endParaRPr lang="it-IT" dirty="0"/>
          </a:p>
        </p:txBody>
      </p:sp>
      <p:sp>
        <p:nvSpPr>
          <p:cNvPr id="4" name="Segnaposto contenuto 3">
            <a:extLst>
              <a:ext uri="{FF2B5EF4-FFF2-40B4-BE49-F238E27FC236}">
                <a16:creationId xmlns:a16="http://schemas.microsoft.com/office/drawing/2014/main" id="{46A471CA-832F-B926-3803-C501983F34DE}"/>
              </a:ext>
            </a:extLst>
          </p:cNvPr>
          <p:cNvSpPr>
            <a:spLocks noGrp="1"/>
          </p:cNvSpPr>
          <p:nvPr>
            <p:ph idx="1"/>
          </p:nvPr>
        </p:nvSpPr>
        <p:spPr/>
        <p:txBody>
          <a:bodyPr/>
          <a:lstStyle/>
          <a:p>
            <a:r>
              <a:rPr lang="it-IT" dirty="0"/>
              <a:t>I test di stazionarietà hanno dimostrato la presenza di una componente di </a:t>
            </a:r>
            <a:r>
              <a:rPr lang="it-IT" b="1" dirty="0">
                <a:solidFill>
                  <a:srgbClr val="007D34"/>
                </a:solidFill>
              </a:rPr>
              <a:t>random </a:t>
            </a:r>
            <a:r>
              <a:rPr lang="it-IT" b="1" dirty="0" err="1">
                <a:solidFill>
                  <a:srgbClr val="007D34"/>
                </a:solidFill>
              </a:rPr>
              <a:t>walk</a:t>
            </a:r>
            <a:r>
              <a:rPr lang="it-IT" dirty="0"/>
              <a:t> nella serie temporale dei prezzi di chiusura aggiustati.</a:t>
            </a:r>
          </a:p>
          <a:p>
            <a:r>
              <a:rPr lang="it-IT" dirty="0"/>
              <a:t>Le previsioni di volatilità sono risultate abbastanza precise, suggerendo che il modello può essere utile per stimare la rischiosità futura del mercato e per prendere decisioni di investimento e gestione del rischio.</a:t>
            </a:r>
          </a:p>
          <a:p>
            <a:r>
              <a:rPr lang="it-IT" dirty="0"/>
              <a:t>Il modello </a:t>
            </a:r>
            <a:r>
              <a:rPr lang="it-IT" b="1" dirty="0">
                <a:solidFill>
                  <a:srgbClr val="007D34"/>
                </a:solidFill>
              </a:rPr>
              <a:t>GARCH</a:t>
            </a:r>
            <a:r>
              <a:rPr lang="it-IT" dirty="0"/>
              <a:t> con distribuzione </a:t>
            </a:r>
            <a:r>
              <a:rPr lang="it-IT" b="1" dirty="0">
                <a:solidFill>
                  <a:srgbClr val="007D34"/>
                </a:solidFill>
              </a:rPr>
              <a:t>GED</a:t>
            </a:r>
            <a:r>
              <a:rPr lang="it-IT" dirty="0"/>
              <a:t> può essere utile per prevedere la </a:t>
            </a:r>
            <a:r>
              <a:rPr lang="it-IT" dirty="0" err="1"/>
              <a:t>volatiità</a:t>
            </a:r>
            <a:r>
              <a:rPr lang="it-IT" dirty="0"/>
              <a:t> e stimare misure di rischio come il VaR.</a:t>
            </a:r>
          </a:p>
          <a:p>
            <a:r>
              <a:rPr lang="it-IT" dirty="0"/>
              <a:t>Dai grafici ottenuti fino ad ora si nota come sia complesso prevedere bene i tassi di rendimento, mentre sia semplice prevedere i prezzi.</a:t>
            </a:r>
          </a:p>
        </p:txBody>
      </p:sp>
    </p:spTree>
    <p:extLst>
      <p:ext uri="{BB962C8B-B14F-4D97-AF65-F5344CB8AC3E}">
        <p14:creationId xmlns:p14="http://schemas.microsoft.com/office/powerpoint/2010/main" val="2291654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A596D3E-D4ED-A37B-198F-6E3D20A1649C}"/>
              </a:ext>
            </a:extLst>
          </p:cNvPr>
          <p:cNvSpPr>
            <a:spLocks noGrp="1"/>
          </p:cNvSpPr>
          <p:nvPr>
            <p:ph type="sldNum" sz="quarter" idx="12"/>
          </p:nvPr>
        </p:nvSpPr>
        <p:spPr/>
        <p:txBody>
          <a:bodyPr/>
          <a:lstStyle/>
          <a:p>
            <a:pPr algn="ctr"/>
            <a:fld id="{1930FDEA-FA53-48CE-9430-BEF0DF3B39D0}" type="slidenum">
              <a:rPr lang="it-IT" sz="1200" smtClean="0">
                <a:uFillTx/>
              </a:rPr>
              <a:pPr algn="ctr"/>
              <a:t>21</a:t>
            </a:fld>
            <a:r>
              <a:rPr lang="it-IT" sz="1200" dirty="0">
                <a:uFillTx/>
              </a:rPr>
              <a:t>/27</a:t>
            </a:r>
          </a:p>
        </p:txBody>
      </p:sp>
      <p:sp>
        <p:nvSpPr>
          <p:cNvPr id="3" name="Titolo 2">
            <a:extLst>
              <a:ext uri="{FF2B5EF4-FFF2-40B4-BE49-F238E27FC236}">
                <a16:creationId xmlns:a16="http://schemas.microsoft.com/office/drawing/2014/main" id="{B292C402-A18F-B680-007E-DBFF36D8D496}"/>
              </a:ext>
            </a:extLst>
          </p:cNvPr>
          <p:cNvSpPr>
            <a:spLocks noGrp="1"/>
          </p:cNvSpPr>
          <p:nvPr>
            <p:ph type="title"/>
          </p:nvPr>
        </p:nvSpPr>
        <p:spPr/>
        <p:txBody>
          <a:bodyPr/>
          <a:lstStyle/>
          <a:p>
            <a:r>
              <a:rPr lang="it-IT" dirty="0"/>
              <a:t>Opzioni europee</a:t>
            </a:r>
          </a:p>
        </p:txBody>
      </p:sp>
      <p:sp>
        <p:nvSpPr>
          <p:cNvPr id="4" name="Segnaposto contenuto 3">
            <a:extLst>
              <a:ext uri="{FF2B5EF4-FFF2-40B4-BE49-F238E27FC236}">
                <a16:creationId xmlns:a16="http://schemas.microsoft.com/office/drawing/2014/main" id="{A355BED8-4E11-8F16-AC02-BD69920C409D}"/>
              </a:ext>
            </a:extLst>
          </p:cNvPr>
          <p:cNvSpPr>
            <a:spLocks noGrp="1"/>
          </p:cNvSpPr>
          <p:nvPr>
            <p:ph idx="1"/>
          </p:nvPr>
        </p:nvSpPr>
        <p:spPr/>
        <p:txBody>
          <a:bodyPr/>
          <a:lstStyle/>
          <a:p>
            <a:r>
              <a:rPr lang="it-IT" dirty="0"/>
              <a:t>Strumenti derivati che fanno il diritto (</a:t>
            </a:r>
            <a:r>
              <a:rPr lang="it-IT" b="1" dirty="0">
                <a:solidFill>
                  <a:srgbClr val="007D34"/>
                </a:solidFill>
              </a:rPr>
              <a:t>non l’obbligo</a:t>
            </a:r>
            <a:r>
              <a:rPr lang="it-IT" dirty="0"/>
              <a:t>) di </a:t>
            </a:r>
            <a:r>
              <a:rPr lang="it-IT" b="1" dirty="0">
                <a:solidFill>
                  <a:srgbClr val="007D34"/>
                </a:solidFill>
              </a:rPr>
              <a:t>acquistare</a:t>
            </a:r>
            <a:r>
              <a:rPr lang="it-IT" dirty="0"/>
              <a:t> (opzione </a:t>
            </a:r>
            <a:r>
              <a:rPr lang="it-IT" b="1" dirty="0">
                <a:solidFill>
                  <a:srgbClr val="007D34"/>
                </a:solidFill>
              </a:rPr>
              <a:t>Call</a:t>
            </a:r>
            <a:r>
              <a:rPr lang="it-IT" dirty="0"/>
              <a:t>) o </a:t>
            </a:r>
            <a:r>
              <a:rPr lang="it-IT" b="1" dirty="0">
                <a:solidFill>
                  <a:srgbClr val="007D34"/>
                </a:solidFill>
              </a:rPr>
              <a:t>vendere</a:t>
            </a:r>
            <a:r>
              <a:rPr lang="it-IT" dirty="0"/>
              <a:t> (opzione </a:t>
            </a:r>
            <a:r>
              <a:rPr lang="it-IT" b="1" dirty="0">
                <a:solidFill>
                  <a:srgbClr val="007D34"/>
                </a:solidFill>
              </a:rPr>
              <a:t>Put</a:t>
            </a:r>
            <a:r>
              <a:rPr lang="it-IT" dirty="0"/>
              <a:t>) un’attività sottostante ad un prezzo prefissato (</a:t>
            </a:r>
            <a:r>
              <a:rPr lang="it-IT" b="1" dirty="0">
                <a:solidFill>
                  <a:srgbClr val="007D34"/>
                </a:solidFill>
              </a:rPr>
              <a:t>Strike</a:t>
            </a:r>
            <a:r>
              <a:rPr lang="it-IT" dirty="0"/>
              <a:t>).</a:t>
            </a:r>
          </a:p>
          <a:p>
            <a:r>
              <a:rPr lang="it-IT" dirty="0"/>
              <a:t>Possono essere esercitate </a:t>
            </a:r>
            <a:r>
              <a:rPr lang="it-IT" b="1" dirty="0">
                <a:solidFill>
                  <a:srgbClr val="007D34"/>
                </a:solidFill>
              </a:rPr>
              <a:t>solo alla data di scadenza</a:t>
            </a:r>
            <a:r>
              <a:rPr lang="it-IT" dirty="0"/>
              <a:t>.</a:t>
            </a:r>
          </a:p>
        </p:txBody>
      </p:sp>
      <p:pic>
        <p:nvPicPr>
          <p:cNvPr id="5" name="Immagine 4">
            <a:extLst>
              <a:ext uri="{FF2B5EF4-FFF2-40B4-BE49-F238E27FC236}">
                <a16:creationId xmlns:a16="http://schemas.microsoft.com/office/drawing/2014/main" id="{A2C468C4-5D8D-65A0-665B-A15490FD50C6}"/>
              </a:ext>
            </a:extLst>
          </p:cNvPr>
          <p:cNvPicPr>
            <a:picLocks noChangeAspect="1"/>
          </p:cNvPicPr>
          <p:nvPr/>
        </p:nvPicPr>
        <p:blipFill>
          <a:blip r:embed="rId3"/>
          <a:stretch>
            <a:fillRect/>
          </a:stretch>
        </p:blipFill>
        <p:spPr>
          <a:xfrm>
            <a:off x="1700463" y="2980915"/>
            <a:ext cx="3096126" cy="2722304"/>
          </a:xfrm>
          <a:prstGeom prst="rect">
            <a:avLst/>
          </a:prstGeom>
        </p:spPr>
      </p:pic>
      <p:sp>
        <p:nvSpPr>
          <p:cNvPr id="6" name="CasellaDiTesto 5">
            <a:extLst>
              <a:ext uri="{FF2B5EF4-FFF2-40B4-BE49-F238E27FC236}">
                <a16:creationId xmlns:a16="http://schemas.microsoft.com/office/drawing/2014/main" id="{10578EA7-895A-1BB3-2002-98DD445B69E9}"/>
              </a:ext>
            </a:extLst>
          </p:cNvPr>
          <p:cNvSpPr txBox="1"/>
          <p:nvPr/>
        </p:nvSpPr>
        <p:spPr>
          <a:xfrm>
            <a:off x="5759116" y="3428999"/>
            <a:ext cx="4251158" cy="923330"/>
          </a:xfrm>
          <a:prstGeom prst="rect">
            <a:avLst/>
          </a:prstGeom>
          <a:noFill/>
        </p:spPr>
        <p:txBody>
          <a:bodyPr wrap="square" rtlCol="0">
            <a:spAutoFit/>
          </a:bodyPr>
          <a:lstStyle/>
          <a:p>
            <a:r>
              <a:rPr lang="it-IT" b="1" dirty="0">
                <a:solidFill>
                  <a:srgbClr val="007D34"/>
                </a:solidFill>
              </a:rPr>
              <a:t>Grafico opzione Call</a:t>
            </a:r>
            <a:r>
              <a:rPr lang="it-IT" dirty="0"/>
              <a:t>: </a:t>
            </a:r>
          </a:p>
          <a:p>
            <a:r>
              <a:rPr lang="it-IT" dirty="0"/>
              <a:t>a partire da S&gt;K la call genera profitto, altrimenti si perde solo il premio pagato</a:t>
            </a:r>
          </a:p>
        </p:txBody>
      </p:sp>
    </p:spTree>
    <p:extLst>
      <p:ext uri="{BB962C8B-B14F-4D97-AF65-F5344CB8AC3E}">
        <p14:creationId xmlns:p14="http://schemas.microsoft.com/office/powerpoint/2010/main" val="264614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2CA94511-1DAF-1BE1-3E52-6F5F8A3CA5B5}"/>
              </a:ext>
            </a:extLst>
          </p:cNvPr>
          <p:cNvSpPr>
            <a:spLocks noGrp="1"/>
          </p:cNvSpPr>
          <p:nvPr>
            <p:ph type="sldNum" sz="quarter" idx="12"/>
          </p:nvPr>
        </p:nvSpPr>
        <p:spPr/>
        <p:txBody>
          <a:bodyPr/>
          <a:lstStyle/>
          <a:p>
            <a:pPr algn="ctr"/>
            <a:fld id="{1930FDEA-FA53-48CE-9430-BEF0DF3B39D0}" type="slidenum">
              <a:rPr lang="it-IT" sz="1200" smtClean="0">
                <a:uFillTx/>
              </a:rPr>
              <a:pPr algn="ctr"/>
              <a:t>22</a:t>
            </a:fld>
            <a:r>
              <a:rPr lang="it-IT" sz="1200" dirty="0">
                <a:uFillTx/>
              </a:rPr>
              <a:t>/27</a:t>
            </a:r>
          </a:p>
        </p:txBody>
      </p:sp>
      <p:sp>
        <p:nvSpPr>
          <p:cNvPr id="3" name="Titolo 2">
            <a:extLst>
              <a:ext uri="{FF2B5EF4-FFF2-40B4-BE49-F238E27FC236}">
                <a16:creationId xmlns:a16="http://schemas.microsoft.com/office/drawing/2014/main" id="{9EDF90E2-698D-A1DB-D350-5EF639372CD4}"/>
              </a:ext>
            </a:extLst>
          </p:cNvPr>
          <p:cNvSpPr>
            <a:spLocks noGrp="1"/>
          </p:cNvSpPr>
          <p:nvPr>
            <p:ph type="title"/>
          </p:nvPr>
        </p:nvSpPr>
        <p:spPr/>
        <p:txBody>
          <a:bodyPr/>
          <a:lstStyle/>
          <a:p>
            <a:r>
              <a:rPr lang="it-IT" dirty="0"/>
              <a:t>Modello CRR</a:t>
            </a:r>
          </a:p>
        </p:txBody>
      </p:sp>
      <mc:AlternateContent xmlns:mc="http://schemas.openxmlformats.org/markup-compatibility/2006">
        <mc:Choice xmlns:a14="http://schemas.microsoft.com/office/drawing/2010/main" Requires="a14">
          <p:sp>
            <p:nvSpPr>
              <p:cNvPr id="4" name="Segnaposto contenuto 3">
                <a:extLst>
                  <a:ext uri="{FF2B5EF4-FFF2-40B4-BE49-F238E27FC236}">
                    <a16:creationId xmlns:a16="http://schemas.microsoft.com/office/drawing/2014/main" id="{D6B03BB9-9552-F696-620C-17C9DAC696F4}"/>
                  </a:ext>
                </a:extLst>
              </p:cNvPr>
              <p:cNvSpPr>
                <a:spLocks noGrp="1"/>
              </p:cNvSpPr>
              <p:nvPr>
                <p:ph idx="1"/>
              </p:nvPr>
            </p:nvSpPr>
            <p:spPr/>
            <p:txBody>
              <a:bodyPr/>
              <a:lstStyle/>
              <a:p>
                <a:r>
                  <a:rPr lang="it-IT" dirty="0"/>
                  <a:t>Modello binomiale per il pricing delle opzioni proposto da Cox, Ross e Rubinstein.</a:t>
                </a:r>
              </a:p>
              <a:p>
                <a:r>
                  <a:rPr lang="it-IT" dirty="0"/>
                  <a:t>Permette di costruire un </a:t>
                </a:r>
                <a:r>
                  <a:rPr lang="it-IT" b="1" dirty="0">
                    <a:solidFill>
                      <a:srgbClr val="007D34"/>
                    </a:solidFill>
                  </a:rPr>
                  <a:t>reticolo binomiale </a:t>
                </a:r>
                <a:r>
                  <a:rPr lang="it-IT" dirty="0"/>
                  <a:t>per simulare i movimenti del prezzo del sottostante nel tempo.</a:t>
                </a:r>
              </a:p>
              <a:p>
                <a:r>
                  <a:rPr lang="it-IT" dirty="0"/>
                  <a:t>Il prezzo del sottostante può </a:t>
                </a:r>
                <a:r>
                  <a:rPr lang="it-IT" b="1" dirty="0">
                    <a:solidFill>
                      <a:srgbClr val="007D34"/>
                    </a:solidFill>
                  </a:rPr>
                  <a:t>salire</a:t>
                </a:r>
                <a:r>
                  <a:rPr lang="it-IT" b="1" dirty="0"/>
                  <a:t> </a:t>
                </a:r>
                <a:r>
                  <a:rPr lang="it-IT" dirty="0"/>
                  <a:t>di un fattore </a:t>
                </a:r>
                <a:r>
                  <a:rPr lang="it-IT" b="1" dirty="0">
                    <a:solidFill>
                      <a:srgbClr val="007D34"/>
                    </a:solidFill>
                  </a:rPr>
                  <a:t>u</a:t>
                </a:r>
                <a:r>
                  <a:rPr lang="it-IT" b="1" dirty="0"/>
                  <a:t> </a:t>
                </a:r>
                <a:r>
                  <a:rPr lang="it-IT" dirty="0"/>
                  <a:t>o </a:t>
                </a:r>
                <a:r>
                  <a:rPr lang="it-IT" b="1" dirty="0">
                    <a:solidFill>
                      <a:srgbClr val="007D34"/>
                    </a:solidFill>
                  </a:rPr>
                  <a:t>scendere</a:t>
                </a:r>
                <a:r>
                  <a:rPr lang="it-IT" b="1" dirty="0"/>
                  <a:t> </a:t>
                </a:r>
                <a:r>
                  <a:rPr lang="it-IT" dirty="0"/>
                  <a:t>di un fattore </a:t>
                </a:r>
                <a:r>
                  <a:rPr lang="it-IT" b="1" dirty="0">
                    <a:solidFill>
                      <a:srgbClr val="007D34"/>
                    </a:solidFill>
                  </a:rPr>
                  <a:t>d</a:t>
                </a:r>
                <a:r>
                  <a:rPr lang="it-IT" dirty="0"/>
                  <a:t>.</a:t>
                </a:r>
              </a:p>
              <a:p>
                <a:r>
                  <a:rPr lang="it-IT" dirty="0"/>
                  <a:t>Probabilità neutrale al rischio: </a:t>
                </a:r>
                <a14:m>
                  <m:oMath xmlns:m="http://schemas.openxmlformats.org/officeDocument/2006/math">
                    <m:r>
                      <a:rPr lang="it-IT" b="0" i="1" smtClean="0">
                        <a:latin typeface="Cambria Math" panose="02040503050406030204" pitchFamily="18" charset="0"/>
                      </a:rPr>
                      <m:t>𝑝</m:t>
                    </m:r>
                    <m:r>
                      <a:rPr lang="it-IT" b="0" i="1" smtClean="0">
                        <a:latin typeface="Cambria Math" panose="02040503050406030204" pitchFamily="18" charset="0"/>
                      </a:rPr>
                      <m:t>=</m:t>
                    </m:r>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i="1">
                                <a:latin typeface="Cambria Math" panose="02040503050406030204" pitchFamily="18" charset="0"/>
                              </a:rPr>
                              <m:t>𝑟</m:t>
                            </m:r>
                            <m:r>
                              <m:rPr>
                                <m:sty m:val="p"/>
                              </m:rPr>
                              <a:rPr lang="it-IT">
                                <a:latin typeface="Cambria Math" panose="02040503050406030204" pitchFamily="18" charset="0"/>
                              </a:rPr>
                              <m:t>Δ</m:t>
                            </m:r>
                            <m:r>
                              <a:rPr lang="it-IT" i="1">
                                <a:latin typeface="Cambria Math" panose="02040503050406030204" pitchFamily="18" charset="0"/>
                              </a:rPr>
                              <m:t>𝑡</m:t>
                            </m:r>
                          </m:sup>
                        </m:sSup>
                        <m:r>
                          <a:rPr lang="it-IT" b="0" i="1" smtClean="0">
                            <a:latin typeface="Cambria Math" panose="02040503050406030204" pitchFamily="18" charset="0"/>
                          </a:rPr>
                          <m:t>−</m:t>
                        </m:r>
                        <m:r>
                          <a:rPr lang="it-IT" b="0" i="1" smtClean="0">
                            <a:latin typeface="Cambria Math" panose="02040503050406030204" pitchFamily="18" charset="0"/>
                          </a:rPr>
                          <m:t>𝑑</m:t>
                        </m:r>
                      </m:num>
                      <m:den>
                        <m:r>
                          <a:rPr lang="it-IT" b="0" i="1" smtClean="0">
                            <a:latin typeface="Cambria Math" panose="02040503050406030204" pitchFamily="18" charset="0"/>
                          </a:rPr>
                          <m:t>𝑢</m:t>
                        </m:r>
                        <m:r>
                          <a:rPr lang="it-IT" b="0" i="1" smtClean="0">
                            <a:latin typeface="Cambria Math" panose="02040503050406030204" pitchFamily="18" charset="0"/>
                          </a:rPr>
                          <m:t>−</m:t>
                        </m:r>
                        <m:r>
                          <a:rPr lang="it-IT" b="0" i="1" smtClean="0">
                            <a:latin typeface="Cambria Math" panose="02040503050406030204" pitchFamily="18" charset="0"/>
                          </a:rPr>
                          <m:t>𝑑</m:t>
                        </m:r>
                      </m:den>
                    </m:f>
                  </m:oMath>
                </a14:m>
                <a:r>
                  <a:rPr lang="it-IT" dirty="0"/>
                  <a:t>, (1-p) probabilità di discesa.</a:t>
                </a:r>
              </a:p>
              <a:p>
                <a:r>
                  <a:rPr lang="it-IT" dirty="0"/>
                  <a:t>Per la calibrazione del modello sono stati utilizzati:</a:t>
                </a:r>
              </a:p>
              <a:p>
                <a:pPr lvl="1"/>
                <a:r>
                  <a:rPr lang="it-IT" b="1" dirty="0">
                    <a:solidFill>
                      <a:srgbClr val="007D34"/>
                    </a:solidFill>
                  </a:rPr>
                  <a:t>Tasso privo di rischio r</a:t>
                </a:r>
                <a:r>
                  <a:rPr lang="it-IT" dirty="0">
                    <a:solidFill>
                      <a:srgbClr val="007D34"/>
                    </a:solidFill>
                  </a:rPr>
                  <a:t> </a:t>
                </a:r>
                <a:r>
                  <a:rPr lang="it-IT" dirty="0"/>
                  <a:t>ricavato dal sito della </a:t>
                </a:r>
                <a:r>
                  <a:rPr lang="it-IT" dirty="0" err="1"/>
                  <a:t>fedInvest</a:t>
                </a:r>
                <a:r>
                  <a:rPr lang="it-IT" dirty="0"/>
                  <a:t>.</a:t>
                </a:r>
              </a:p>
              <a:p>
                <a:pPr lvl="1"/>
                <a:r>
                  <a:rPr lang="it-IT" b="1" dirty="0">
                    <a:solidFill>
                      <a:srgbClr val="007D34"/>
                    </a:solidFill>
                  </a:rPr>
                  <a:t>Volatilità del sottostante </a:t>
                </a:r>
                <a14:m>
                  <m:oMath xmlns:m="http://schemas.openxmlformats.org/officeDocument/2006/math">
                    <m:r>
                      <a:rPr lang="it-IT" b="1" i="1" smtClean="0">
                        <a:solidFill>
                          <a:srgbClr val="007D34"/>
                        </a:solidFill>
                        <a:latin typeface="Cambria Math" panose="02040503050406030204" pitchFamily="18" charset="0"/>
                      </a:rPr>
                      <m:t>𝝈</m:t>
                    </m:r>
                  </m:oMath>
                </a14:m>
                <a:r>
                  <a:rPr lang="it-IT" b="1" dirty="0">
                    <a:solidFill>
                      <a:srgbClr val="007D34"/>
                    </a:solidFill>
                  </a:rPr>
                  <a:t> </a:t>
                </a:r>
                <a:r>
                  <a:rPr lang="it-IT" dirty="0"/>
                  <a:t>ottenuta tramite il processo GARCH.</a:t>
                </a:r>
              </a:p>
              <a:p>
                <a:r>
                  <a:rPr lang="it-IT" dirty="0"/>
                  <a:t>Il CRR suddivide il tempo in </a:t>
                </a:r>
                <a:r>
                  <a:rPr lang="it-IT" b="1" dirty="0">
                    <a:solidFill>
                      <a:srgbClr val="007D34"/>
                    </a:solidFill>
                  </a:rPr>
                  <a:t>intervalli discreti</a:t>
                </a:r>
                <a:r>
                  <a:rPr lang="it-IT" dirty="0"/>
                  <a:t>, creando una struttura a reticolo per il calcolo iterativo del prezzo dell’opzione.</a:t>
                </a:r>
                <a:endParaRPr lang="it-IT" b="1" dirty="0">
                  <a:solidFill>
                    <a:srgbClr val="007D34"/>
                  </a:solidFill>
                </a:endParaRPr>
              </a:p>
            </p:txBody>
          </p:sp>
        </mc:Choice>
        <mc:Fallback>
          <p:sp>
            <p:nvSpPr>
              <p:cNvPr id="4" name="Segnaposto contenuto 3">
                <a:extLst>
                  <a:ext uri="{FF2B5EF4-FFF2-40B4-BE49-F238E27FC236}">
                    <a16:creationId xmlns:a16="http://schemas.microsoft.com/office/drawing/2014/main" id="{D6B03BB9-9552-F696-620C-17C9DAC696F4}"/>
                  </a:ext>
                </a:extLst>
              </p:cNvPr>
              <p:cNvSpPr>
                <a:spLocks noGrp="1" noRot="1" noChangeAspect="1" noMove="1" noResize="1" noEditPoints="1" noAdjustHandles="1" noChangeArrowheads="1" noChangeShapeType="1" noTextEdit="1"/>
              </p:cNvSpPr>
              <p:nvPr>
                <p:ph idx="1"/>
              </p:nvPr>
            </p:nvSpPr>
            <p:spPr>
              <a:blipFill>
                <a:blip r:embed="rId2"/>
                <a:stretch>
                  <a:fillRect l="-605" t="-1617" r="-363"/>
                </a:stretch>
              </a:blipFill>
            </p:spPr>
            <p:txBody>
              <a:bodyPr/>
              <a:lstStyle/>
              <a:p>
                <a:r>
                  <a:rPr lang="it-IT">
                    <a:noFill/>
                  </a:rPr>
                  <a:t> </a:t>
                </a:r>
              </a:p>
            </p:txBody>
          </p:sp>
        </mc:Fallback>
      </mc:AlternateContent>
    </p:spTree>
    <p:extLst>
      <p:ext uri="{BB962C8B-B14F-4D97-AF65-F5344CB8AC3E}">
        <p14:creationId xmlns:p14="http://schemas.microsoft.com/office/powerpoint/2010/main" val="769693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1EC5BFD3-C2DE-DC03-15B2-3F7F4A712E6E}"/>
              </a:ext>
            </a:extLst>
          </p:cNvPr>
          <p:cNvSpPr>
            <a:spLocks noGrp="1"/>
          </p:cNvSpPr>
          <p:nvPr>
            <p:ph type="sldNum" sz="quarter" idx="12"/>
          </p:nvPr>
        </p:nvSpPr>
        <p:spPr/>
        <p:txBody>
          <a:bodyPr vert="horz" lIns="91440" tIns="45720" rIns="91440" bIns="45720" rtlCol="0" anchor="ctr">
            <a:normAutofit/>
          </a:bodyPr>
          <a:lstStyle/>
          <a:p>
            <a:pPr algn="ctr">
              <a:spcAft>
                <a:spcPts val="600"/>
              </a:spcAft>
            </a:pPr>
            <a:fld id="{1930FDEA-FA53-48CE-9430-BEF0DF3B39D0}" type="slidenum">
              <a:rPr lang="en-US" smtClean="0">
                <a:solidFill>
                  <a:schemeClr val="tx1">
                    <a:lumMod val="50000"/>
                    <a:lumOff val="50000"/>
                  </a:schemeClr>
                </a:solidFill>
                <a:uFillTx/>
              </a:rPr>
              <a:pPr algn="ctr">
                <a:spcAft>
                  <a:spcPts val="600"/>
                </a:spcAft>
              </a:pPr>
              <a:t>23</a:t>
            </a:fld>
            <a:r>
              <a:rPr lang="en-US" dirty="0">
                <a:solidFill>
                  <a:schemeClr val="tx1">
                    <a:lumMod val="50000"/>
                    <a:lumOff val="50000"/>
                  </a:schemeClr>
                </a:solidFill>
                <a:uFillTx/>
              </a:rPr>
              <a:t>/27</a:t>
            </a:r>
          </a:p>
        </p:txBody>
      </p:sp>
      <p:sp>
        <p:nvSpPr>
          <p:cNvPr id="3" name="Titolo 2">
            <a:extLst>
              <a:ext uri="{FF2B5EF4-FFF2-40B4-BE49-F238E27FC236}">
                <a16:creationId xmlns:a16="http://schemas.microsoft.com/office/drawing/2014/main" id="{4D054058-A020-A270-17C5-E910586608E3}"/>
              </a:ext>
            </a:extLst>
          </p:cNvPr>
          <p:cNvSpPr>
            <a:spLocks noGrp="1"/>
          </p:cNvSpPr>
          <p:nvPr>
            <p:ph type="title"/>
          </p:nvPr>
        </p:nvSpPr>
        <p:spPr>
          <a:xfrm>
            <a:off x="1103445" y="499643"/>
            <a:ext cx="3067111" cy="1998228"/>
          </a:xfrm>
        </p:spPr>
        <p:txBody>
          <a:bodyPr vert="horz" lIns="91440" tIns="45720" rIns="91440" bIns="45720" rtlCol="0" anchor="b">
            <a:normAutofit/>
          </a:bodyPr>
          <a:lstStyle/>
          <a:p>
            <a:r>
              <a:rPr lang="it-IT" sz="3200" dirty="0"/>
              <a:t>Evoluzione del </a:t>
            </a:r>
            <a:r>
              <a:rPr lang="it-IT" sz="3200" dirty="0" err="1"/>
              <a:t>lastCallPrice</a:t>
            </a:r>
            <a:r>
              <a:rPr lang="it-IT" sz="3200" dirty="0"/>
              <a:t> (trade date)</a:t>
            </a:r>
            <a:endParaRPr lang="en-US" sz="3200" kern="1200" dirty="0">
              <a:solidFill>
                <a:schemeClr val="tx1"/>
              </a:solidFill>
              <a:latin typeface="+mj-lt"/>
              <a:ea typeface="+mj-ea"/>
              <a:cs typeface="+mj-cs"/>
            </a:endParaRPr>
          </a:p>
        </p:txBody>
      </p:sp>
      <p:sp>
        <p:nvSpPr>
          <p:cNvPr id="10" name="Content Placeholder 9">
            <a:extLst>
              <a:ext uri="{FF2B5EF4-FFF2-40B4-BE49-F238E27FC236}">
                <a16:creationId xmlns:a16="http://schemas.microsoft.com/office/drawing/2014/main" id="{91776F23-8468-CFEC-D381-450C8669F62E}"/>
              </a:ext>
            </a:extLst>
          </p:cNvPr>
          <p:cNvSpPr>
            <a:spLocks noGrp="1"/>
          </p:cNvSpPr>
          <p:nvPr>
            <p:ph idx="1"/>
          </p:nvPr>
        </p:nvSpPr>
        <p:spPr>
          <a:xfrm>
            <a:off x="1103445" y="2732047"/>
            <a:ext cx="3713882" cy="3639442"/>
          </a:xfrm>
        </p:spPr>
        <p:txBody>
          <a:bodyPr vert="horz" lIns="91440" tIns="45720" rIns="91440" bIns="45720" rtlCol="0" anchor="t">
            <a:normAutofit/>
          </a:bodyPr>
          <a:lstStyle/>
          <a:p>
            <a:r>
              <a:rPr lang="en-US" sz="2000" dirty="0" err="1"/>
              <a:t>Analizza</a:t>
            </a:r>
            <a:r>
              <a:rPr lang="en-US" sz="2000" dirty="0"/>
              <a:t> il </a:t>
            </a:r>
            <a:r>
              <a:rPr lang="en-US" sz="2000" dirty="0" err="1"/>
              <a:t>lastCallPrice</a:t>
            </a:r>
            <a:r>
              <a:rPr lang="en-US" sz="2000" dirty="0"/>
              <a:t> in </a:t>
            </a:r>
            <a:r>
              <a:rPr lang="en-US" sz="2000" dirty="0" err="1"/>
              <a:t>funzione</a:t>
            </a:r>
            <a:r>
              <a:rPr lang="en-US" sz="2000" dirty="0"/>
              <a:t> </a:t>
            </a:r>
            <a:r>
              <a:rPr lang="en-US" sz="2000" dirty="0" err="1"/>
              <a:t>della</a:t>
            </a:r>
            <a:r>
              <a:rPr lang="en-US" sz="2000" dirty="0"/>
              <a:t> data di </a:t>
            </a:r>
            <a:r>
              <a:rPr lang="en-US" sz="2000" dirty="0" err="1"/>
              <a:t>scambio</a:t>
            </a:r>
            <a:r>
              <a:rPr lang="en-US" sz="2000" dirty="0"/>
              <a:t> </a:t>
            </a:r>
            <a:r>
              <a:rPr lang="en-US" sz="2000" dirty="0" err="1"/>
              <a:t>dell’opzione</a:t>
            </a:r>
            <a:r>
              <a:rPr lang="en-US" sz="2000" dirty="0"/>
              <a:t>.</a:t>
            </a:r>
          </a:p>
          <a:p>
            <a:r>
              <a:rPr lang="en-US" sz="2000" dirty="0"/>
              <a:t>È utile per </a:t>
            </a:r>
            <a:r>
              <a:rPr lang="en-US" sz="2000" dirty="0" err="1"/>
              <a:t>l’analisi</a:t>
            </a:r>
            <a:r>
              <a:rPr lang="en-US" sz="2000" dirty="0"/>
              <a:t> </a:t>
            </a:r>
            <a:r>
              <a:rPr lang="en-US" sz="2000" dirty="0" err="1"/>
              <a:t>delle</a:t>
            </a:r>
            <a:r>
              <a:rPr lang="en-US" sz="2000" dirty="0"/>
              <a:t> performance del </a:t>
            </a:r>
            <a:r>
              <a:rPr lang="en-US" sz="2000" dirty="0" err="1"/>
              <a:t>mercato</a:t>
            </a:r>
            <a:r>
              <a:rPr lang="en-US" sz="2000" dirty="0"/>
              <a:t>.</a:t>
            </a:r>
          </a:p>
        </p:txBody>
      </p:sp>
      <p:pic>
        <p:nvPicPr>
          <p:cNvPr id="6" name="Segnaposto contenuto 5" descr="Immagine che contiene testo, schermata, diagramma, linea&#10;&#10;Descrizione generata automaticamente">
            <a:extLst>
              <a:ext uri="{FF2B5EF4-FFF2-40B4-BE49-F238E27FC236}">
                <a16:creationId xmlns:a16="http://schemas.microsoft.com/office/drawing/2014/main" id="{9EE6A7AC-D5DA-4792-53ED-4361BB973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037650"/>
            <a:ext cx="6389346" cy="4792009"/>
          </a:xfrm>
          <a:prstGeom prst="rect">
            <a:avLst/>
          </a:prstGeom>
        </p:spPr>
      </p:pic>
    </p:spTree>
    <p:extLst>
      <p:ext uri="{BB962C8B-B14F-4D97-AF65-F5344CB8AC3E}">
        <p14:creationId xmlns:p14="http://schemas.microsoft.com/office/powerpoint/2010/main" val="2866735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EF45F29C-A48A-1C3E-66C4-F286AD73FC20}"/>
              </a:ext>
            </a:extLst>
          </p:cNvPr>
          <p:cNvSpPr>
            <a:spLocks noGrp="1"/>
          </p:cNvSpPr>
          <p:nvPr>
            <p:ph type="sldNum" sz="quarter" idx="12"/>
          </p:nvPr>
        </p:nvSpPr>
        <p:spPr/>
        <p:txBody>
          <a:bodyPr/>
          <a:lstStyle/>
          <a:p>
            <a:pPr algn="ctr"/>
            <a:fld id="{1930FDEA-FA53-48CE-9430-BEF0DF3B39D0}" type="slidenum">
              <a:rPr lang="it-IT" sz="1200" smtClean="0">
                <a:uFillTx/>
              </a:rPr>
              <a:pPr algn="ctr"/>
              <a:t>24</a:t>
            </a:fld>
            <a:r>
              <a:rPr lang="it-IT" sz="1200" dirty="0">
                <a:uFillTx/>
              </a:rPr>
              <a:t>/27</a:t>
            </a:r>
          </a:p>
        </p:txBody>
      </p:sp>
      <p:sp>
        <p:nvSpPr>
          <p:cNvPr id="3" name="Titolo 2">
            <a:extLst>
              <a:ext uri="{FF2B5EF4-FFF2-40B4-BE49-F238E27FC236}">
                <a16:creationId xmlns:a16="http://schemas.microsoft.com/office/drawing/2014/main" id="{86A60ECF-550B-EBE4-B02C-F716DA85D7DD}"/>
              </a:ext>
            </a:extLst>
          </p:cNvPr>
          <p:cNvSpPr>
            <a:spLocks noGrp="1"/>
          </p:cNvSpPr>
          <p:nvPr>
            <p:ph type="title"/>
          </p:nvPr>
        </p:nvSpPr>
        <p:spPr/>
        <p:txBody>
          <a:bodyPr/>
          <a:lstStyle/>
          <a:p>
            <a:r>
              <a:rPr lang="it-IT" dirty="0"/>
              <a:t>Confronto reticolo CRR con dati reali</a:t>
            </a:r>
          </a:p>
        </p:txBody>
      </p:sp>
      <p:pic>
        <p:nvPicPr>
          <p:cNvPr id="8" name="Segnaposto contenuto 7" descr="Immagine che contiene testo, schermata, diagramma, linea&#10;&#10;Descrizione generata automaticamente">
            <a:extLst>
              <a:ext uri="{FF2B5EF4-FFF2-40B4-BE49-F238E27FC236}">
                <a16:creationId xmlns:a16="http://schemas.microsoft.com/office/drawing/2014/main" id="{71C2F603-3E14-9711-9C8C-7CDF9E016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2369" y="1413361"/>
            <a:ext cx="7543272" cy="4525963"/>
          </a:xfrm>
        </p:spPr>
      </p:pic>
    </p:spTree>
    <p:extLst>
      <p:ext uri="{BB962C8B-B14F-4D97-AF65-F5344CB8AC3E}">
        <p14:creationId xmlns:p14="http://schemas.microsoft.com/office/powerpoint/2010/main" val="189797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84608D5B-26AD-38B2-8D61-78530D5F1F2D}"/>
              </a:ext>
            </a:extLst>
          </p:cNvPr>
          <p:cNvSpPr>
            <a:spLocks noGrp="1"/>
          </p:cNvSpPr>
          <p:nvPr>
            <p:ph type="sldNum" sz="quarter" idx="12"/>
          </p:nvPr>
        </p:nvSpPr>
        <p:spPr/>
        <p:txBody>
          <a:bodyPr/>
          <a:lstStyle/>
          <a:p>
            <a:pPr algn="ctr"/>
            <a:fld id="{1930FDEA-FA53-48CE-9430-BEF0DF3B39D0}" type="slidenum">
              <a:rPr lang="it-IT" sz="1200" smtClean="0">
                <a:uFillTx/>
              </a:rPr>
              <a:pPr algn="ctr"/>
              <a:t>25</a:t>
            </a:fld>
            <a:r>
              <a:rPr lang="it-IT" sz="1200" dirty="0">
                <a:uFillTx/>
              </a:rPr>
              <a:t>/27</a:t>
            </a:r>
          </a:p>
        </p:txBody>
      </p:sp>
      <p:sp>
        <p:nvSpPr>
          <p:cNvPr id="3" name="Titolo 2">
            <a:extLst>
              <a:ext uri="{FF2B5EF4-FFF2-40B4-BE49-F238E27FC236}">
                <a16:creationId xmlns:a16="http://schemas.microsoft.com/office/drawing/2014/main" id="{841E33BF-1BC7-E72F-6646-791C5E9D347D}"/>
              </a:ext>
            </a:extLst>
          </p:cNvPr>
          <p:cNvSpPr>
            <a:spLocks noGrp="1"/>
          </p:cNvSpPr>
          <p:nvPr>
            <p:ph type="title"/>
          </p:nvPr>
        </p:nvSpPr>
        <p:spPr/>
        <p:txBody>
          <a:bodyPr/>
          <a:lstStyle/>
          <a:p>
            <a:r>
              <a:rPr lang="it-IT" dirty="0"/>
              <a:t>Put-Call </a:t>
            </a:r>
            <a:r>
              <a:rPr lang="it-IT" dirty="0" err="1"/>
              <a:t>parity</a:t>
            </a:r>
            <a:endParaRPr lang="it-IT" dirty="0"/>
          </a:p>
        </p:txBody>
      </p:sp>
      <p:pic>
        <p:nvPicPr>
          <p:cNvPr id="6" name="Segnaposto contenuto 5" descr="Immagine che contiene testo, schermata, Diagramma, diagramma&#10;&#10;Descrizione generata automaticamente">
            <a:extLst>
              <a:ext uri="{FF2B5EF4-FFF2-40B4-BE49-F238E27FC236}">
                <a16:creationId xmlns:a16="http://schemas.microsoft.com/office/drawing/2014/main" id="{91848274-84B5-115F-56D4-91E4D9F6E5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902" y="1301066"/>
            <a:ext cx="6338025" cy="4753519"/>
          </a:xfrm>
        </p:spPr>
      </p:pic>
      <mc:AlternateContent xmlns:mc="http://schemas.openxmlformats.org/markup-compatibility/2006">
        <mc:Choice xmlns:a14="http://schemas.microsoft.com/office/drawing/2010/main" Requires="a14">
          <p:sp>
            <p:nvSpPr>
              <p:cNvPr id="8" name="Segnaposto contenuto 3">
                <a:extLst>
                  <a:ext uri="{FF2B5EF4-FFF2-40B4-BE49-F238E27FC236}">
                    <a16:creationId xmlns:a16="http://schemas.microsoft.com/office/drawing/2014/main" id="{D741581D-439B-7142-E2F4-FB7985A6DBBD}"/>
                  </a:ext>
                </a:extLst>
              </p:cNvPr>
              <p:cNvSpPr txBox="1">
                <a:spLocks/>
              </p:cNvSpPr>
              <p:nvPr/>
            </p:nvSpPr>
            <p:spPr>
              <a:xfrm>
                <a:off x="8030824" y="2195019"/>
                <a:ext cx="3674827" cy="296561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13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La </a:t>
                </a:r>
                <a:r>
                  <a:rPr lang="it-IT" b="1" dirty="0">
                    <a:solidFill>
                      <a:srgbClr val="007D34"/>
                    </a:solidFill>
                  </a:rPr>
                  <a:t>put-call </a:t>
                </a:r>
                <a:r>
                  <a:rPr lang="it-IT" b="1" dirty="0" err="1">
                    <a:solidFill>
                      <a:srgbClr val="007D34"/>
                    </a:solidFill>
                  </a:rPr>
                  <a:t>parity</a:t>
                </a:r>
                <a:r>
                  <a:rPr lang="it-IT" dirty="0"/>
                  <a:t> è stata confermata:</a:t>
                </a: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𝐶</m:t>
                      </m:r>
                      <m:r>
                        <a:rPr lang="it-IT" b="0" i="1" smtClean="0">
                          <a:latin typeface="Cambria Math" panose="02040503050406030204" pitchFamily="18" charset="0"/>
                        </a:rPr>
                        <m:t>−</m:t>
                      </m:r>
                      <m:r>
                        <a:rPr lang="it-IT" b="0" i="1" smtClean="0">
                          <a:latin typeface="Cambria Math" panose="02040503050406030204" pitchFamily="18" charset="0"/>
                        </a:rPr>
                        <m:t>𝑃</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𝑆</m:t>
                          </m:r>
                        </m:e>
                        <m:sub>
                          <m:r>
                            <a:rPr lang="it-IT" b="0" i="1" smtClean="0">
                              <a:latin typeface="Cambria Math" panose="02040503050406030204" pitchFamily="18" charset="0"/>
                            </a:rPr>
                            <m:t>0</m:t>
                          </m:r>
                        </m:sub>
                      </m:sSub>
                      <m:r>
                        <a:rPr lang="it-IT" b="0" i="1" smtClean="0">
                          <a:latin typeface="Cambria Math" panose="02040503050406030204" pitchFamily="18" charset="0"/>
                        </a:rPr>
                        <m:t>−</m:t>
                      </m:r>
                      <m:r>
                        <a:rPr lang="it-IT" b="0" i="1" smtClean="0">
                          <a:latin typeface="Cambria Math" panose="02040503050406030204" pitchFamily="18" charset="0"/>
                        </a:rPr>
                        <m:t>𝐾</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rPr>
                            <m:t>𝑟𝑇</m:t>
                          </m:r>
                        </m:sup>
                      </m:sSup>
                    </m:oMath>
                  </m:oMathPara>
                </a14:m>
                <a:endParaRPr lang="it-IT" dirty="0"/>
              </a:p>
              <a:p>
                <a:r>
                  <a:rPr lang="it-IT" dirty="0"/>
                  <a:t>Dimostra la </a:t>
                </a:r>
                <a:r>
                  <a:rPr lang="it-IT" b="1" dirty="0">
                    <a:solidFill>
                      <a:srgbClr val="007D34"/>
                    </a:solidFill>
                  </a:rPr>
                  <a:t>coerenza</a:t>
                </a:r>
                <a:r>
                  <a:rPr lang="it-IT" dirty="0"/>
                  <a:t> del mercato e </a:t>
                </a:r>
                <a:r>
                  <a:rPr lang="it-IT" b="1" dirty="0">
                    <a:solidFill>
                      <a:srgbClr val="007D34"/>
                    </a:solidFill>
                  </a:rPr>
                  <a:t>l’efficacia</a:t>
                </a:r>
                <a:r>
                  <a:rPr lang="it-IT" dirty="0"/>
                  <a:t> del modello CRR nel rappresentare il comportamento teorico delle azioni europee.</a:t>
                </a:r>
              </a:p>
            </p:txBody>
          </p:sp>
        </mc:Choice>
        <mc:Fallback>
          <p:sp>
            <p:nvSpPr>
              <p:cNvPr id="8" name="Segnaposto contenuto 3">
                <a:extLst>
                  <a:ext uri="{FF2B5EF4-FFF2-40B4-BE49-F238E27FC236}">
                    <a16:creationId xmlns:a16="http://schemas.microsoft.com/office/drawing/2014/main" id="{D741581D-439B-7142-E2F4-FB7985A6DBBD}"/>
                  </a:ext>
                </a:extLst>
              </p:cNvPr>
              <p:cNvSpPr txBox="1">
                <a:spLocks noRot="1" noChangeAspect="1" noMove="1" noResize="1" noEditPoints="1" noAdjustHandles="1" noChangeArrowheads="1" noChangeShapeType="1" noTextEdit="1"/>
              </p:cNvSpPr>
              <p:nvPr/>
            </p:nvSpPr>
            <p:spPr>
              <a:xfrm>
                <a:off x="8030824" y="2195019"/>
                <a:ext cx="3674827" cy="2965612"/>
              </a:xfrm>
              <a:prstGeom prst="rect">
                <a:avLst/>
              </a:prstGeom>
              <a:blipFill>
                <a:blip r:embed="rId3"/>
                <a:stretch>
                  <a:fillRect l="-1658" t="-2259" b="-205"/>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3392851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9F252F23-389A-AB2F-3F69-E4F6374FDCF5}"/>
              </a:ext>
            </a:extLst>
          </p:cNvPr>
          <p:cNvSpPr>
            <a:spLocks noGrp="1"/>
          </p:cNvSpPr>
          <p:nvPr>
            <p:ph type="sldNum" sz="quarter" idx="12"/>
          </p:nvPr>
        </p:nvSpPr>
        <p:spPr/>
        <p:txBody>
          <a:bodyPr/>
          <a:lstStyle/>
          <a:p>
            <a:pPr algn="ctr"/>
            <a:fld id="{1930FDEA-FA53-48CE-9430-BEF0DF3B39D0}" type="slidenum">
              <a:rPr lang="it-IT" sz="1200" smtClean="0">
                <a:uFillTx/>
              </a:rPr>
              <a:pPr algn="ctr"/>
              <a:t>26</a:t>
            </a:fld>
            <a:r>
              <a:rPr lang="it-IT" sz="1200" dirty="0">
                <a:uFillTx/>
              </a:rPr>
              <a:t>/27</a:t>
            </a:r>
          </a:p>
        </p:txBody>
      </p:sp>
      <p:sp>
        <p:nvSpPr>
          <p:cNvPr id="3" name="Titolo 2">
            <a:extLst>
              <a:ext uri="{FF2B5EF4-FFF2-40B4-BE49-F238E27FC236}">
                <a16:creationId xmlns:a16="http://schemas.microsoft.com/office/drawing/2014/main" id="{D7282641-C0EC-8DEB-9FCC-93C54A72C479}"/>
              </a:ext>
            </a:extLst>
          </p:cNvPr>
          <p:cNvSpPr>
            <a:spLocks noGrp="1"/>
          </p:cNvSpPr>
          <p:nvPr>
            <p:ph type="title"/>
          </p:nvPr>
        </p:nvSpPr>
        <p:spPr/>
        <p:txBody>
          <a:bodyPr/>
          <a:lstStyle/>
          <a:p>
            <a:r>
              <a:rPr lang="it-IT" dirty="0"/>
              <a:t>Conclusioni</a:t>
            </a:r>
          </a:p>
        </p:txBody>
      </p:sp>
      <p:sp>
        <p:nvSpPr>
          <p:cNvPr id="4" name="Segnaposto contenuto 3">
            <a:extLst>
              <a:ext uri="{FF2B5EF4-FFF2-40B4-BE49-F238E27FC236}">
                <a16:creationId xmlns:a16="http://schemas.microsoft.com/office/drawing/2014/main" id="{B73FF6EF-D81E-9818-CF23-217CA8CA22AD}"/>
              </a:ext>
            </a:extLst>
          </p:cNvPr>
          <p:cNvSpPr>
            <a:spLocks noGrp="1"/>
          </p:cNvSpPr>
          <p:nvPr>
            <p:ph idx="1"/>
          </p:nvPr>
        </p:nvSpPr>
        <p:spPr/>
        <p:txBody>
          <a:bodyPr/>
          <a:lstStyle/>
          <a:p>
            <a:r>
              <a:rPr lang="it-IT" dirty="0"/>
              <a:t>Dal processo </a:t>
            </a:r>
            <a:r>
              <a:rPr lang="it-IT" b="1" dirty="0">
                <a:solidFill>
                  <a:srgbClr val="007D34"/>
                </a:solidFill>
              </a:rPr>
              <a:t>GARCH</a:t>
            </a:r>
            <a:r>
              <a:rPr lang="it-IT" dirty="0"/>
              <a:t> si ottiene una </a:t>
            </a:r>
            <a:r>
              <a:rPr lang="it-IT" b="1" dirty="0">
                <a:solidFill>
                  <a:srgbClr val="007D34"/>
                </a:solidFill>
              </a:rPr>
              <a:t>volatilità futura</a:t>
            </a:r>
            <a:r>
              <a:rPr lang="it-IT" dirty="0"/>
              <a:t>, altrimenti si stanno utilizzando i dati passati per predire la volatilità futura.</a:t>
            </a:r>
          </a:p>
          <a:p>
            <a:r>
              <a:rPr lang="it-IT" dirty="0"/>
              <a:t>Il modello CRR rappresenta uno strumento valido per il pricing delle opzioni europee.</a:t>
            </a:r>
          </a:p>
          <a:p>
            <a:r>
              <a:rPr lang="it-IT" dirty="0"/>
              <a:t>Il grafico della </a:t>
            </a:r>
            <a:r>
              <a:rPr lang="it-IT" b="1" dirty="0">
                <a:solidFill>
                  <a:srgbClr val="007D34"/>
                </a:solidFill>
              </a:rPr>
              <a:t>put-call </a:t>
            </a:r>
            <a:r>
              <a:rPr lang="it-IT" b="1" dirty="0" err="1">
                <a:solidFill>
                  <a:srgbClr val="007D34"/>
                </a:solidFill>
              </a:rPr>
              <a:t>parity</a:t>
            </a:r>
            <a:r>
              <a:rPr lang="it-IT" b="1" dirty="0">
                <a:solidFill>
                  <a:srgbClr val="007D34"/>
                </a:solidFill>
              </a:rPr>
              <a:t> </a:t>
            </a:r>
            <a:r>
              <a:rPr lang="it-IT" dirty="0"/>
              <a:t>mostra che i punti si dispongono quasi lungo una linea retta:</a:t>
            </a:r>
          </a:p>
          <a:p>
            <a:pPr lvl="1"/>
            <a:r>
              <a:rPr lang="it-IT" dirty="0"/>
              <a:t>Prezzi di mercato delle opzioni rispetto la relazione teorica della </a:t>
            </a:r>
            <a:r>
              <a:rPr lang="it-IT" b="1" dirty="0">
                <a:solidFill>
                  <a:srgbClr val="007D34"/>
                </a:solidFill>
              </a:rPr>
              <a:t>put-call </a:t>
            </a:r>
            <a:r>
              <a:rPr lang="it-IT" b="1" dirty="0" err="1">
                <a:solidFill>
                  <a:srgbClr val="007D34"/>
                </a:solidFill>
              </a:rPr>
              <a:t>parity</a:t>
            </a:r>
            <a:r>
              <a:rPr lang="it-IT" dirty="0"/>
              <a:t>.</a:t>
            </a:r>
          </a:p>
          <a:p>
            <a:pPr lvl="1"/>
            <a:r>
              <a:rPr lang="it-IT" dirty="0"/>
              <a:t>Suggerisce che il mercato è </a:t>
            </a:r>
            <a:r>
              <a:rPr lang="it-IT" b="1" dirty="0" err="1">
                <a:solidFill>
                  <a:srgbClr val="007D34"/>
                </a:solidFill>
              </a:rPr>
              <a:t>arbitrage</a:t>
            </a:r>
            <a:r>
              <a:rPr lang="it-IT" b="1" dirty="0">
                <a:solidFill>
                  <a:srgbClr val="007D34"/>
                </a:solidFill>
              </a:rPr>
              <a:t>-free</a:t>
            </a:r>
            <a:r>
              <a:rPr lang="it-IT" dirty="0"/>
              <a:t> e che i prezzi delle opzioni sono correttamente valutati rispetto al sottostante.</a:t>
            </a:r>
          </a:p>
        </p:txBody>
      </p:sp>
    </p:spTree>
    <p:extLst>
      <p:ext uri="{BB962C8B-B14F-4D97-AF65-F5344CB8AC3E}">
        <p14:creationId xmlns:p14="http://schemas.microsoft.com/office/powerpoint/2010/main" val="117409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5B305D9C-24F7-077D-B5C0-CE4C6E0FCF33}"/>
              </a:ext>
            </a:extLst>
          </p:cNvPr>
          <p:cNvSpPr>
            <a:spLocks noGrp="1"/>
          </p:cNvSpPr>
          <p:nvPr>
            <p:ph type="sldNum" sz="quarter" idx="12"/>
          </p:nvPr>
        </p:nvSpPr>
        <p:spPr/>
        <p:txBody>
          <a:bodyPr/>
          <a:lstStyle/>
          <a:p>
            <a:pPr algn="ctr"/>
            <a:fld id="{1930FDEA-FA53-48CE-9430-BEF0DF3B39D0}" type="slidenum">
              <a:rPr lang="it-IT" smtClean="0"/>
              <a:pPr algn="ctr"/>
              <a:t>27</a:t>
            </a:fld>
            <a:r>
              <a:rPr lang="it-IT" dirty="0"/>
              <a:t>/27</a:t>
            </a:r>
          </a:p>
        </p:txBody>
      </p:sp>
      <p:sp>
        <p:nvSpPr>
          <p:cNvPr id="3" name="Titolo 2">
            <a:extLst>
              <a:ext uri="{FF2B5EF4-FFF2-40B4-BE49-F238E27FC236}">
                <a16:creationId xmlns:a16="http://schemas.microsoft.com/office/drawing/2014/main" id="{D77FB5B4-3A03-C37F-F927-E5A81E74E137}"/>
              </a:ext>
            </a:extLst>
          </p:cNvPr>
          <p:cNvSpPr>
            <a:spLocks noGrp="1"/>
          </p:cNvSpPr>
          <p:nvPr>
            <p:ph type="title"/>
          </p:nvPr>
        </p:nvSpPr>
        <p:spPr>
          <a:xfrm>
            <a:off x="1116647" y="3429000"/>
            <a:ext cx="10081120" cy="1590523"/>
          </a:xfrm>
        </p:spPr>
        <p:txBody>
          <a:bodyPr>
            <a:normAutofit/>
          </a:bodyPr>
          <a:lstStyle/>
          <a:p>
            <a:pPr algn="ctr"/>
            <a:r>
              <a:rPr lang="it-IT" dirty="0"/>
              <a:t>Grazie per l’attenzione!</a:t>
            </a:r>
            <a:br>
              <a:rPr lang="it-IT" dirty="0"/>
            </a:br>
            <a:r>
              <a:rPr lang="it-IT" sz="2400" b="0" dirty="0"/>
              <a:t>Michele Tosi, </a:t>
            </a:r>
            <a:r>
              <a:rPr lang="it-IT" sz="2400" b="0" dirty="0" err="1"/>
              <a:t>mat</a:t>
            </a:r>
            <a:r>
              <a:rPr lang="it-IT" sz="2400" b="0" dirty="0"/>
              <a:t>. 0327862</a:t>
            </a:r>
            <a:endParaRPr lang="it-IT" b="0" dirty="0"/>
          </a:p>
        </p:txBody>
      </p:sp>
      <p:sp>
        <p:nvSpPr>
          <p:cNvPr id="5" name="CasellaDiTesto 4">
            <a:extLst>
              <a:ext uri="{FF2B5EF4-FFF2-40B4-BE49-F238E27FC236}">
                <a16:creationId xmlns:a16="http://schemas.microsoft.com/office/drawing/2014/main" id="{3336D3AA-F3FB-9032-F6D0-6348D3AB6EF8}"/>
              </a:ext>
            </a:extLst>
          </p:cNvPr>
          <p:cNvSpPr txBox="1"/>
          <p:nvPr/>
        </p:nvSpPr>
        <p:spPr>
          <a:xfrm>
            <a:off x="5524085" y="2575790"/>
            <a:ext cx="5673682" cy="369332"/>
          </a:xfrm>
          <a:prstGeom prst="rect">
            <a:avLst/>
          </a:prstGeom>
          <a:noFill/>
        </p:spPr>
        <p:txBody>
          <a:bodyPr wrap="square">
            <a:spAutoFit/>
          </a:bodyPr>
          <a:lstStyle/>
          <a:p>
            <a:r>
              <a:rPr lang="it-IT" dirty="0"/>
              <a:t>https://github.com/MicheleTosi/MF_SP500Index</a:t>
            </a:r>
          </a:p>
        </p:txBody>
      </p:sp>
      <p:pic>
        <p:nvPicPr>
          <p:cNvPr id="6" name="Picture 2" descr="GitHub Logo, symbol, meaning, history, PNG, brand">
            <a:extLst>
              <a:ext uri="{FF2B5EF4-FFF2-40B4-BE49-F238E27FC236}">
                <a16:creationId xmlns:a16="http://schemas.microsoft.com/office/drawing/2014/main" id="{4AD81700-DB74-43E4-A21D-F0FD7D0B0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925" y="2032965"/>
            <a:ext cx="2476739" cy="139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82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9C9C26E2-1A70-9E0C-BEF4-FA63256BBCDE}"/>
              </a:ext>
            </a:extLst>
          </p:cNvPr>
          <p:cNvSpPr>
            <a:spLocks noGrp="1"/>
          </p:cNvSpPr>
          <p:nvPr>
            <p:ph type="sldNum" sz="quarter" idx="12"/>
          </p:nvPr>
        </p:nvSpPr>
        <p:spPr/>
        <p:txBody>
          <a:bodyPr/>
          <a:lstStyle/>
          <a:p>
            <a:pPr algn="ctr"/>
            <a:fld id="{1930FDEA-FA53-48CE-9430-BEF0DF3B39D0}" type="slidenum">
              <a:rPr lang="it-IT" sz="1200" smtClean="0">
                <a:uFillTx/>
              </a:rPr>
              <a:pPr algn="ctr"/>
              <a:t>3</a:t>
            </a:fld>
            <a:r>
              <a:rPr lang="it-IT" sz="1200" dirty="0">
                <a:uFillTx/>
              </a:rPr>
              <a:t>/27</a:t>
            </a:r>
          </a:p>
        </p:txBody>
      </p:sp>
      <p:sp>
        <p:nvSpPr>
          <p:cNvPr id="3" name="Titolo 2">
            <a:extLst>
              <a:ext uri="{FF2B5EF4-FFF2-40B4-BE49-F238E27FC236}">
                <a16:creationId xmlns:a16="http://schemas.microsoft.com/office/drawing/2014/main" id="{7F07B2BA-C3B7-8119-E75C-562A69A9910B}"/>
              </a:ext>
            </a:extLst>
          </p:cNvPr>
          <p:cNvSpPr>
            <a:spLocks noGrp="1"/>
          </p:cNvSpPr>
          <p:nvPr>
            <p:ph type="title"/>
          </p:nvPr>
        </p:nvSpPr>
        <p:spPr/>
        <p:txBody>
          <a:bodyPr/>
          <a:lstStyle/>
          <a:p>
            <a:r>
              <a:rPr lang="it-IT" dirty="0"/>
              <a:t>Obiettivi del progetto</a:t>
            </a:r>
          </a:p>
        </p:txBody>
      </p:sp>
      <p:sp>
        <p:nvSpPr>
          <p:cNvPr id="4" name="Segnaposto contenuto 3">
            <a:extLst>
              <a:ext uri="{FF2B5EF4-FFF2-40B4-BE49-F238E27FC236}">
                <a16:creationId xmlns:a16="http://schemas.microsoft.com/office/drawing/2014/main" id="{AEC3A20A-3609-5506-DE08-B85BD82437DB}"/>
              </a:ext>
            </a:extLst>
          </p:cNvPr>
          <p:cNvSpPr>
            <a:spLocks noGrp="1"/>
          </p:cNvSpPr>
          <p:nvPr>
            <p:ph idx="1"/>
          </p:nvPr>
        </p:nvSpPr>
        <p:spPr/>
        <p:txBody>
          <a:bodyPr/>
          <a:lstStyle/>
          <a:p>
            <a:r>
              <a:rPr lang="it-IT" dirty="0"/>
              <a:t>Analizzare i rendimenti dell’indice S&amp;P500</a:t>
            </a:r>
          </a:p>
          <a:p>
            <a:r>
              <a:rPr lang="it-IT" dirty="0"/>
              <a:t>Utilizzare il modello </a:t>
            </a:r>
            <a:r>
              <a:rPr lang="it-IT" b="1" dirty="0">
                <a:solidFill>
                  <a:srgbClr val="007D34"/>
                </a:solidFill>
              </a:rPr>
              <a:t>GARCH </a:t>
            </a:r>
            <a:r>
              <a:rPr lang="it-IT" dirty="0"/>
              <a:t>per stimare la volatilità</a:t>
            </a:r>
          </a:p>
          <a:p>
            <a:r>
              <a:rPr lang="it-IT" dirty="0"/>
              <a:t>Valutare la volatilità stimata tramite la distribuzione </a:t>
            </a:r>
            <a:r>
              <a:rPr lang="it-IT" b="1" dirty="0">
                <a:solidFill>
                  <a:srgbClr val="007D34"/>
                </a:solidFill>
              </a:rPr>
              <a:t>GED</a:t>
            </a:r>
            <a:r>
              <a:rPr lang="it-IT" dirty="0"/>
              <a:t> (</a:t>
            </a:r>
            <a:r>
              <a:rPr lang="it-IT" dirty="0" err="1"/>
              <a:t>Generalized</a:t>
            </a:r>
            <a:r>
              <a:rPr lang="it-IT" dirty="0"/>
              <a:t> </a:t>
            </a:r>
            <a:r>
              <a:rPr lang="it-IT" dirty="0" err="1"/>
              <a:t>Error</a:t>
            </a:r>
            <a:r>
              <a:rPr lang="it-IT" dirty="0"/>
              <a:t> Distribution)</a:t>
            </a:r>
          </a:p>
        </p:txBody>
      </p:sp>
    </p:spTree>
    <p:extLst>
      <p:ext uri="{BB962C8B-B14F-4D97-AF65-F5344CB8AC3E}">
        <p14:creationId xmlns:p14="http://schemas.microsoft.com/office/powerpoint/2010/main" val="260654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EA3E3C3-B37A-A321-9275-1024DD600FBE}"/>
              </a:ext>
            </a:extLst>
          </p:cNvPr>
          <p:cNvSpPr>
            <a:spLocks noGrp="1"/>
          </p:cNvSpPr>
          <p:nvPr>
            <p:ph type="sldNum" sz="quarter" idx="12"/>
          </p:nvPr>
        </p:nvSpPr>
        <p:spPr/>
        <p:txBody>
          <a:bodyPr/>
          <a:lstStyle/>
          <a:p>
            <a:pPr algn="ctr"/>
            <a:fld id="{1930FDEA-FA53-48CE-9430-BEF0DF3B39D0}" type="slidenum">
              <a:rPr lang="it-IT" sz="1200" smtClean="0">
                <a:uFillTx/>
              </a:rPr>
              <a:pPr algn="ctr"/>
              <a:t>4</a:t>
            </a:fld>
            <a:r>
              <a:rPr lang="it-IT" sz="1200" dirty="0">
                <a:uFillTx/>
              </a:rPr>
              <a:t>/27</a:t>
            </a:r>
          </a:p>
        </p:txBody>
      </p:sp>
      <p:sp>
        <p:nvSpPr>
          <p:cNvPr id="3" name="Titolo 2">
            <a:extLst>
              <a:ext uri="{FF2B5EF4-FFF2-40B4-BE49-F238E27FC236}">
                <a16:creationId xmlns:a16="http://schemas.microsoft.com/office/drawing/2014/main" id="{640E531D-9073-1754-5B4E-7B3DCF8C37CC}"/>
              </a:ext>
            </a:extLst>
          </p:cNvPr>
          <p:cNvSpPr>
            <a:spLocks noGrp="1"/>
          </p:cNvSpPr>
          <p:nvPr>
            <p:ph type="title"/>
          </p:nvPr>
        </p:nvSpPr>
        <p:spPr/>
        <p:txBody>
          <a:bodyPr/>
          <a:lstStyle/>
          <a:p>
            <a:r>
              <a:rPr lang="it-IT" dirty="0"/>
              <a:t>S&amp;P500</a:t>
            </a:r>
          </a:p>
        </p:txBody>
      </p:sp>
      <p:sp>
        <p:nvSpPr>
          <p:cNvPr id="4" name="Segnaposto contenuto 3">
            <a:extLst>
              <a:ext uri="{FF2B5EF4-FFF2-40B4-BE49-F238E27FC236}">
                <a16:creationId xmlns:a16="http://schemas.microsoft.com/office/drawing/2014/main" id="{50F5BD4B-7F4E-50E8-6A07-B0FE3A9409F4}"/>
              </a:ext>
            </a:extLst>
          </p:cNvPr>
          <p:cNvSpPr>
            <a:spLocks noGrp="1"/>
          </p:cNvSpPr>
          <p:nvPr>
            <p:ph idx="1"/>
          </p:nvPr>
        </p:nvSpPr>
        <p:spPr/>
        <p:txBody>
          <a:bodyPr/>
          <a:lstStyle/>
          <a:p>
            <a:r>
              <a:rPr lang="it-IT" dirty="0"/>
              <a:t>SP500 è un indice azionario che misura la performance delle 500 maggiori aziende USA.</a:t>
            </a:r>
          </a:p>
          <a:p>
            <a:r>
              <a:rPr lang="it-IT" dirty="0"/>
              <a:t>È considerato un indicatore chiave dell’economia americana.</a:t>
            </a:r>
          </a:p>
          <a:p>
            <a:r>
              <a:rPr lang="it-IT" dirty="0"/>
              <a:t>Include aziende di settori diversi ponderato per capitalizzazione di mercato.</a:t>
            </a:r>
          </a:p>
          <a:p>
            <a:r>
              <a:rPr lang="it-IT" dirty="0"/>
              <a:t>Alcune aziende incluse nella valutazione:</a:t>
            </a:r>
          </a:p>
        </p:txBody>
      </p:sp>
      <p:pic>
        <p:nvPicPr>
          <p:cNvPr id="6" name="Immagine 5">
            <a:extLst>
              <a:ext uri="{FF2B5EF4-FFF2-40B4-BE49-F238E27FC236}">
                <a16:creationId xmlns:a16="http://schemas.microsoft.com/office/drawing/2014/main" id="{35AD9B3D-3C66-8933-0B23-0250A4BB35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5388" y="3336496"/>
            <a:ext cx="3716254" cy="2789668"/>
          </a:xfrm>
          <a:prstGeom prst="rect">
            <a:avLst/>
          </a:prstGeom>
        </p:spPr>
      </p:pic>
      <p:pic>
        <p:nvPicPr>
          <p:cNvPr id="11" name="Immagine 10">
            <a:extLst>
              <a:ext uri="{FF2B5EF4-FFF2-40B4-BE49-F238E27FC236}">
                <a16:creationId xmlns:a16="http://schemas.microsoft.com/office/drawing/2014/main" id="{94ADE3D2-2AF6-5BA6-9F43-425FC7A4D756}"/>
              </a:ext>
            </a:extLst>
          </p:cNvPr>
          <p:cNvPicPr>
            <a:picLocks noChangeAspect="1"/>
          </p:cNvPicPr>
          <p:nvPr/>
        </p:nvPicPr>
        <p:blipFill>
          <a:blip r:embed="rId4"/>
          <a:stretch>
            <a:fillRect/>
          </a:stretch>
        </p:blipFill>
        <p:spPr>
          <a:xfrm>
            <a:off x="5208936" y="3863182"/>
            <a:ext cx="1774127" cy="2183541"/>
          </a:xfrm>
          <a:prstGeom prst="rect">
            <a:avLst/>
          </a:prstGeom>
        </p:spPr>
      </p:pic>
      <p:pic>
        <p:nvPicPr>
          <p:cNvPr id="12" name="Immagine 11">
            <a:extLst>
              <a:ext uri="{FF2B5EF4-FFF2-40B4-BE49-F238E27FC236}">
                <a16:creationId xmlns:a16="http://schemas.microsoft.com/office/drawing/2014/main" id="{EFB61B47-DDDE-B846-2F22-0DDB14F43362}"/>
              </a:ext>
            </a:extLst>
          </p:cNvPr>
          <p:cNvPicPr>
            <a:picLocks noChangeAspect="1"/>
          </p:cNvPicPr>
          <p:nvPr/>
        </p:nvPicPr>
        <p:blipFill>
          <a:blip r:embed="rId5"/>
          <a:stretch>
            <a:fillRect/>
          </a:stretch>
        </p:blipFill>
        <p:spPr>
          <a:xfrm>
            <a:off x="8662413" y="3667315"/>
            <a:ext cx="2412861" cy="2412861"/>
          </a:xfrm>
          <a:prstGeom prst="rect">
            <a:avLst/>
          </a:prstGeom>
        </p:spPr>
      </p:pic>
    </p:spTree>
    <p:extLst>
      <p:ext uri="{BB962C8B-B14F-4D97-AF65-F5344CB8AC3E}">
        <p14:creationId xmlns:p14="http://schemas.microsoft.com/office/powerpoint/2010/main" val="118119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537B0CDB-6196-D55B-885B-DD2DBF0A435F}"/>
              </a:ext>
            </a:extLst>
          </p:cNvPr>
          <p:cNvSpPr>
            <a:spLocks noGrp="1"/>
          </p:cNvSpPr>
          <p:nvPr>
            <p:ph type="sldNum" sz="quarter" idx="12"/>
          </p:nvPr>
        </p:nvSpPr>
        <p:spPr/>
        <p:txBody>
          <a:bodyPr/>
          <a:lstStyle/>
          <a:p>
            <a:pPr algn="ctr"/>
            <a:fld id="{1930FDEA-FA53-48CE-9430-BEF0DF3B39D0}" type="slidenum">
              <a:rPr lang="it-IT" sz="1200" smtClean="0">
                <a:uFillTx/>
              </a:rPr>
              <a:pPr algn="ctr"/>
              <a:t>5</a:t>
            </a:fld>
            <a:r>
              <a:rPr lang="it-IT" sz="1200" dirty="0">
                <a:uFillTx/>
              </a:rPr>
              <a:t>/27</a:t>
            </a:r>
          </a:p>
        </p:txBody>
      </p:sp>
      <p:sp>
        <p:nvSpPr>
          <p:cNvPr id="3" name="Titolo 2">
            <a:extLst>
              <a:ext uri="{FF2B5EF4-FFF2-40B4-BE49-F238E27FC236}">
                <a16:creationId xmlns:a16="http://schemas.microsoft.com/office/drawing/2014/main" id="{DEC048E6-1BAF-AC34-FD69-F219BA01FDE5}"/>
              </a:ext>
            </a:extLst>
          </p:cNvPr>
          <p:cNvSpPr>
            <a:spLocks noGrp="1"/>
          </p:cNvSpPr>
          <p:nvPr>
            <p:ph type="title"/>
          </p:nvPr>
        </p:nvSpPr>
        <p:spPr/>
        <p:txBody>
          <a:bodyPr/>
          <a:lstStyle/>
          <a:p>
            <a:r>
              <a:rPr lang="it-IT" dirty="0"/>
              <a:t>Gestione del rischio</a:t>
            </a:r>
          </a:p>
        </p:txBody>
      </p:sp>
      <p:sp>
        <p:nvSpPr>
          <p:cNvPr id="4" name="Segnaposto contenuto 3">
            <a:extLst>
              <a:ext uri="{FF2B5EF4-FFF2-40B4-BE49-F238E27FC236}">
                <a16:creationId xmlns:a16="http://schemas.microsoft.com/office/drawing/2014/main" id="{A7676E63-5D13-A57B-A01B-5A3D7415129D}"/>
              </a:ext>
            </a:extLst>
          </p:cNvPr>
          <p:cNvSpPr>
            <a:spLocks noGrp="1"/>
          </p:cNvSpPr>
          <p:nvPr>
            <p:ph idx="1"/>
          </p:nvPr>
        </p:nvSpPr>
        <p:spPr/>
        <p:txBody>
          <a:bodyPr/>
          <a:lstStyle/>
          <a:p>
            <a:r>
              <a:rPr lang="it-IT" b="1" dirty="0">
                <a:solidFill>
                  <a:srgbClr val="007D34"/>
                </a:solidFill>
              </a:rPr>
              <a:t>Rischio: </a:t>
            </a:r>
            <a:r>
              <a:rPr lang="it-IT" dirty="0"/>
              <a:t>probabilità quantificabile di perdite o rendimenti inferiori alle attese.</a:t>
            </a:r>
          </a:p>
          <a:p>
            <a:r>
              <a:rPr lang="it-IT" dirty="0"/>
              <a:t>Tre maggiori tipi di rischio:</a:t>
            </a:r>
          </a:p>
          <a:p>
            <a:pPr lvl="1"/>
            <a:r>
              <a:rPr lang="it-IT" b="1" dirty="0">
                <a:solidFill>
                  <a:srgbClr val="007D34"/>
                </a:solidFill>
              </a:rPr>
              <a:t>Rischio di mercato:</a:t>
            </a:r>
            <a:r>
              <a:rPr lang="it-IT" dirty="0"/>
              <a:t> rischio di un cambio di valore di una posizione finanziaria dovuto ad un cambio di valore del sottostante.</a:t>
            </a:r>
          </a:p>
          <a:p>
            <a:pPr lvl="1"/>
            <a:r>
              <a:rPr lang="it-IT" b="1" dirty="0">
                <a:solidFill>
                  <a:srgbClr val="007D34"/>
                </a:solidFill>
              </a:rPr>
              <a:t>Rischio di credito: </a:t>
            </a:r>
            <a:r>
              <a:rPr lang="it-IT" dirty="0"/>
              <a:t>rischio di non ricevere il rimborso promesso su investimenti eccezionali.</a:t>
            </a:r>
          </a:p>
          <a:p>
            <a:pPr lvl="1"/>
            <a:r>
              <a:rPr lang="it-IT" b="1" dirty="0">
                <a:solidFill>
                  <a:srgbClr val="007D34"/>
                </a:solidFill>
              </a:rPr>
              <a:t>Rischi operazionali: </a:t>
            </a:r>
            <a:r>
              <a:rPr lang="it-IT" dirty="0"/>
              <a:t>rischio di perdita dovuto a:</a:t>
            </a:r>
          </a:p>
          <a:p>
            <a:pPr lvl="2"/>
            <a:r>
              <a:rPr lang="it-IT" dirty="0"/>
              <a:t>Inadeguatezza o fallimento di processi interni, persone e sistemi</a:t>
            </a:r>
          </a:p>
          <a:p>
            <a:pPr lvl="2"/>
            <a:r>
              <a:rPr lang="it-IT" dirty="0"/>
              <a:t>Eventi esterni</a:t>
            </a:r>
          </a:p>
          <a:p>
            <a:r>
              <a:rPr lang="it-IT" dirty="0"/>
              <a:t>Corretta gestione del rischio di mercato fondamentale per proteggere gli investimenti e migliorare la stabilità finanziaria.</a:t>
            </a:r>
          </a:p>
        </p:txBody>
      </p:sp>
    </p:spTree>
    <p:extLst>
      <p:ext uri="{BB962C8B-B14F-4D97-AF65-F5344CB8AC3E}">
        <p14:creationId xmlns:p14="http://schemas.microsoft.com/office/powerpoint/2010/main" val="142152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32610D2C-D61B-D3D1-3E80-5A27E6BEC82A}"/>
              </a:ext>
            </a:extLst>
          </p:cNvPr>
          <p:cNvSpPr>
            <a:spLocks noGrp="1"/>
          </p:cNvSpPr>
          <p:nvPr>
            <p:ph type="sldNum" sz="quarter" idx="12"/>
          </p:nvPr>
        </p:nvSpPr>
        <p:spPr/>
        <p:txBody>
          <a:bodyPr/>
          <a:lstStyle/>
          <a:p>
            <a:pPr algn="ctr"/>
            <a:fld id="{1930FDEA-FA53-48CE-9430-BEF0DF3B39D0}" type="slidenum">
              <a:rPr lang="it-IT" sz="1200" smtClean="0">
                <a:uFillTx/>
              </a:rPr>
              <a:pPr algn="ctr"/>
              <a:t>6</a:t>
            </a:fld>
            <a:r>
              <a:rPr lang="it-IT" sz="1200" dirty="0">
                <a:uFillTx/>
              </a:rPr>
              <a:t>/27</a:t>
            </a:r>
          </a:p>
        </p:txBody>
      </p:sp>
      <p:sp>
        <p:nvSpPr>
          <p:cNvPr id="3" name="Titolo 2">
            <a:extLst>
              <a:ext uri="{FF2B5EF4-FFF2-40B4-BE49-F238E27FC236}">
                <a16:creationId xmlns:a16="http://schemas.microsoft.com/office/drawing/2014/main" id="{D67607DA-0F55-1190-D185-30241E1AEBB2}"/>
              </a:ext>
            </a:extLst>
          </p:cNvPr>
          <p:cNvSpPr>
            <a:spLocks noGrp="1"/>
          </p:cNvSpPr>
          <p:nvPr>
            <p:ph type="title"/>
          </p:nvPr>
        </p:nvSpPr>
        <p:spPr/>
        <p:txBody>
          <a:bodyPr/>
          <a:lstStyle/>
          <a:p>
            <a:r>
              <a:rPr lang="it-IT" dirty="0"/>
              <a:t>Value </a:t>
            </a:r>
            <a:r>
              <a:rPr lang="it-IT" dirty="0" err="1"/>
              <a:t>at</a:t>
            </a:r>
            <a:r>
              <a:rPr lang="it-IT" dirty="0"/>
              <a:t> Risk (VaR)</a:t>
            </a:r>
          </a:p>
        </p:txBody>
      </p:sp>
      <p:sp>
        <p:nvSpPr>
          <p:cNvPr id="4" name="Segnaposto contenuto 3">
            <a:extLst>
              <a:ext uri="{FF2B5EF4-FFF2-40B4-BE49-F238E27FC236}">
                <a16:creationId xmlns:a16="http://schemas.microsoft.com/office/drawing/2014/main" id="{B923F3E2-A6D6-7D34-D7F0-F58CF2AFDE9F}"/>
              </a:ext>
            </a:extLst>
          </p:cNvPr>
          <p:cNvSpPr>
            <a:spLocks noGrp="1"/>
          </p:cNvSpPr>
          <p:nvPr>
            <p:ph idx="1"/>
          </p:nvPr>
        </p:nvSpPr>
        <p:spPr/>
        <p:txBody>
          <a:bodyPr/>
          <a:lstStyle/>
          <a:p>
            <a:r>
              <a:rPr lang="it-IT" dirty="0"/>
              <a:t>Il VaR è la misura di rischio più largamente utilizzata nelle istituzioni finanziarie.</a:t>
            </a:r>
          </a:p>
          <a:p>
            <a:r>
              <a:rPr lang="it-IT" dirty="0"/>
              <a:t>Dato un livello di confidenza α ∈ (0,1), il </a:t>
            </a:r>
            <a:r>
              <a:rPr lang="it-IT" b="1" dirty="0">
                <a:solidFill>
                  <a:srgbClr val="007D34"/>
                </a:solidFill>
              </a:rPr>
              <a:t>VaR a livello di confidenza α </a:t>
            </a:r>
            <a:r>
              <a:rPr lang="it-IT" dirty="0"/>
              <a:t>è dato dal più piccolo valore </a:t>
            </a:r>
            <a:r>
              <a:rPr lang="it-IT" b="1" dirty="0">
                <a:solidFill>
                  <a:srgbClr val="007D34"/>
                </a:solidFill>
              </a:rPr>
              <a:t>‘l’</a:t>
            </a:r>
            <a:r>
              <a:rPr lang="it-IT" dirty="0"/>
              <a:t> tale che la </a:t>
            </a:r>
            <a:r>
              <a:rPr lang="it-IT" b="1" dirty="0">
                <a:solidFill>
                  <a:srgbClr val="007D34"/>
                </a:solidFill>
              </a:rPr>
              <a:t>probabilità</a:t>
            </a:r>
            <a:r>
              <a:rPr lang="it-IT" dirty="0"/>
              <a:t> che la </a:t>
            </a:r>
            <a:r>
              <a:rPr lang="it-IT" b="1" dirty="0">
                <a:solidFill>
                  <a:srgbClr val="007D34"/>
                </a:solidFill>
              </a:rPr>
              <a:t>perdita</a:t>
            </a:r>
            <a:r>
              <a:rPr lang="it-IT" dirty="0"/>
              <a:t> ‘L’ ecceda ‘l’ </a:t>
            </a:r>
            <a:r>
              <a:rPr lang="it-IT" b="1" dirty="0">
                <a:solidFill>
                  <a:srgbClr val="007D34"/>
                </a:solidFill>
              </a:rPr>
              <a:t>non sia più grande di α</a:t>
            </a:r>
            <a:r>
              <a:rPr lang="it-IT" dirty="0"/>
              <a:t>.</a:t>
            </a:r>
          </a:p>
          <a:p>
            <a:r>
              <a:rPr lang="it-IT" b="1" dirty="0">
                <a:solidFill>
                  <a:srgbClr val="007D34"/>
                </a:solidFill>
              </a:rPr>
              <a:t>Limiti: </a:t>
            </a:r>
            <a:endParaRPr lang="it-IT" dirty="0"/>
          </a:p>
          <a:p>
            <a:pPr lvl="1"/>
            <a:r>
              <a:rPr lang="it-IT" dirty="0"/>
              <a:t>Non tiene conto di eventi estremi o crisi</a:t>
            </a:r>
          </a:p>
          <a:p>
            <a:pPr marL="722313" lvl="1" indent="0">
              <a:buNone/>
            </a:pPr>
            <a:r>
              <a:rPr lang="it-IT" dirty="0"/>
              <a:t>finanziarie impreviste.</a:t>
            </a:r>
          </a:p>
          <a:p>
            <a:pPr lvl="1"/>
            <a:r>
              <a:rPr lang="it-IT" dirty="0"/>
              <a:t>Si basa sul fatto che i rendimenti passati siano </a:t>
            </a:r>
          </a:p>
          <a:p>
            <a:pPr marL="722313" lvl="1" indent="0">
              <a:buNone/>
            </a:pPr>
            <a:r>
              <a:rPr lang="it-IT" dirty="0"/>
              <a:t>indicativi di quelli futuri e non sempre è così.</a:t>
            </a:r>
          </a:p>
        </p:txBody>
      </p:sp>
      <p:pic>
        <p:nvPicPr>
          <p:cNvPr id="5" name="Immagine 4">
            <a:extLst>
              <a:ext uri="{FF2B5EF4-FFF2-40B4-BE49-F238E27FC236}">
                <a16:creationId xmlns:a16="http://schemas.microsoft.com/office/drawing/2014/main" id="{C7E6D9FC-5CA0-84F9-7C8E-03A5CF801C4B}"/>
              </a:ext>
            </a:extLst>
          </p:cNvPr>
          <p:cNvPicPr>
            <a:picLocks noChangeAspect="1"/>
          </p:cNvPicPr>
          <p:nvPr/>
        </p:nvPicPr>
        <p:blipFill>
          <a:blip r:embed="rId3"/>
          <a:stretch>
            <a:fillRect/>
          </a:stretch>
        </p:blipFill>
        <p:spPr>
          <a:xfrm>
            <a:off x="6898106" y="2668051"/>
            <a:ext cx="4363830" cy="3372470"/>
          </a:xfrm>
          <a:prstGeom prst="rect">
            <a:avLst/>
          </a:prstGeom>
        </p:spPr>
      </p:pic>
    </p:spTree>
    <p:extLst>
      <p:ext uri="{BB962C8B-B14F-4D97-AF65-F5344CB8AC3E}">
        <p14:creationId xmlns:p14="http://schemas.microsoft.com/office/powerpoint/2010/main" val="226696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F4741B1-51E0-C116-DCF9-BB10D220F396}"/>
              </a:ext>
            </a:extLst>
          </p:cNvPr>
          <p:cNvSpPr>
            <a:spLocks noGrp="1"/>
          </p:cNvSpPr>
          <p:nvPr>
            <p:ph type="sldNum" sz="quarter" idx="12"/>
          </p:nvPr>
        </p:nvSpPr>
        <p:spPr/>
        <p:txBody>
          <a:bodyPr/>
          <a:lstStyle/>
          <a:p>
            <a:pPr algn="ctr"/>
            <a:fld id="{1930FDEA-FA53-48CE-9430-BEF0DF3B39D0}" type="slidenum">
              <a:rPr lang="it-IT" sz="1200" smtClean="0">
                <a:uFillTx/>
              </a:rPr>
              <a:pPr algn="ctr"/>
              <a:t>7</a:t>
            </a:fld>
            <a:r>
              <a:rPr lang="it-IT" sz="1200" dirty="0">
                <a:uFillTx/>
              </a:rPr>
              <a:t>/27</a:t>
            </a:r>
          </a:p>
        </p:txBody>
      </p:sp>
      <p:sp>
        <p:nvSpPr>
          <p:cNvPr id="3" name="Titolo 2">
            <a:extLst>
              <a:ext uri="{FF2B5EF4-FFF2-40B4-BE49-F238E27FC236}">
                <a16:creationId xmlns:a16="http://schemas.microsoft.com/office/drawing/2014/main" id="{403C7DA3-DCCA-2B03-472A-7CEE79215C47}"/>
              </a:ext>
            </a:extLst>
          </p:cNvPr>
          <p:cNvSpPr>
            <a:spLocks noGrp="1"/>
          </p:cNvSpPr>
          <p:nvPr>
            <p:ph type="title"/>
          </p:nvPr>
        </p:nvSpPr>
        <p:spPr/>
        <p:txBody>
          <a:bodyPr/>
          <a:lstStyle/>
          <a:p>
            <a:r>
              <a:rPr lang="it-IT" dirty="0"/>
              <a:t>Volatilità nei mercati finanziari</a:t>
            </a:r>
          </a:p>
        </p:txBody>
      </p:sp>
      <p:sp>
        <p:nvSpPr>
          <p:cNvPr id="4" name="Segnaposto contenuto 3">
            <a:extLst>
              <a:ext uri="{FF2B5EF4-FFF2-40B4-BE49-F238E27FC236}">
                <a16:creationId xmlns:a16="http://schemas.microsoft.com/office/drawing/2014/main" id="{81E2B929-C446-6919-FEA0-CE7E06FDF55B}"/>
              </a:ext>
            </a:extLst>
          </p:cNvPr>
          <p:cNvSpPr>
            <a:spLocks noGrp="1"/>
          </p:cNvSpPr>
          <p:nvPr>
            <p:ph idx="1"/>
          </p:nvPr>
        </p:nvSpPr>
        <p:spPr/>
        <p:txBody>
          <a:bodyPr/>
          <a:lstStyle/>
          <a:p>
            <a:r>
              <a:rPr lang="it-IT" dirty="0"/>
              <a:t>La </a:t>
            </a:r>
            <a:r>
              <a:rPr lang="it-IT" b="1" dirty="0">
                <a:solidFill>
                  <a:srgbClr val="007D34"/>
                </a:solidFill>
              </a:rPr>
              <a:t>volatilità</a:t>
            </a:r>
            <a:r>
              <a:rPr lang="it-IT" dirty="0"/>
              <a:t> è una misura statistica che valuta l’incertezza sui futuri movimenti di prezzo di un bene o di una attività finanziaria.</a:t>
            </a:r>
          </a:p>
          <a:p>
            <a:pPr lvl="1"/>
            <a:r>
              <a:rPr lang="it-IT" b="1" dirty="0">
                <a:solidFill>
                  <a:srgbClr val="007D34"/>
                </a:solidFill>
              </a:rPr>
              <a:t>Alta volatilità: </a:t>
            </a:r>
            <a:r>
              <a:rPr lang="it-IT" dirty="0"/>
              <a:t>il prezzo può cambiare drasticamente in un breve periodo di tempo.</a:t>
            </a:r>
          </a:p>
          <a:p>
            <a:pPr lvl="1"/>
            <a:r>
              <a:rPr lang="it-IT" b="1" dirty="0">
                <a:solidFill>
                  <a:srgbClr val="007D34"/>
                </a:solidFill>
              </a:rPr>
              <a:t>Bassa volatilità: </a:t>
            </a:r>
            <a:r>
              <a:rPr lang="it-IT" dirty="0"/>
              <a:t>il valore di un asset non varia in modo rilevante in un dato periodo di tempo.</a:t>
            </a:r>
          </a:p>
          <a:p>
            <a:r>
              <a:rPr lang="it-IT" dirty="0"/>
              <a:t>Importante per la gestione del rischio e le</a:t>
            </a:r>
          </a:p>
          <a:p>
            <a:pPr marL="273050" indent="0">
              <a:buNone/>
            </a:pPr>
            <a:r>
              <a:rPr lang="it-IT" dirty="0"/>
              <a:t>decisioni di investimento.</a:t>
            </a:r>
          </a:p>
          <a:p>
            <a:r>
              <a:rPr lang="it-IT" dirty="0"/>
              <a:t>I modelli di volatilità possono aiutare a </a:t>
            </a:r>
          </a:p>
          <a:p>
            <a:pPr marL="273050" indent="0">
              <a:buNone/>
            </a:pPr>
            <a:r>
              <a:rPr lang="it-IT" dirty="0"/>
              <a:t>prevedere la variabilità futura dei </a:t>
            </a:r>
          </a:p>
          <a:p>
            <a:pPr marL="273050" indent="0">
              <a:buNone/>
            </a:pPr>
            <a:r>
              <a:rPr lang="it-IT" dirty="0"/>
              <a:t>rendimenti.</a:t>
            </a:r>
          </a:p>
          <a:p>
            <a:r>
              <a:rPr lang="it-IT" dirty="0"/>
              <a:t>Gli attivi finanziari spesso mostrano</a:t>
            </a:r>
          </a:p>
          <a:p>
            <a:pPr marL="0" indent="273050">
              <a:buNone/>
            </a:pPr>
            <a:r>
              <a:rPr lang="it-IT" b="1" dirty="0">
                <a:solidFill>
                  <a:srgbClr val="007D34"/>
                </a:solidFill>
              </a:rPr>
              <a:t>clustering di volatilità</a:t>
            </a:r>
            <a:r>
              <a:rPr lang="it-IT" dirty="0"/>
              <a:t>.</a:t>
            </a:r>
          </a:p>
        </p:txBody>
      </p:sp>
      <p:pic>
        <p:nvPicPr>
          <p:cNvPr id="1027" name="Picture 3" descr="Che cosa è la volatilità nei mercati finanziari? Introduzione al VIX">
            <a:extLst>
              <a:ext uri="{FF2B5EF4-FFF2-40B4-BE49-F238E27FC236}">
                <a16:creationId xmlns:a16="http://schemas.microsoft.com/office/drawing/2014/main" id="{109348A2-E4E5-550B-428D-5DD03B9F5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480" y="2871536"/>
            <a:ext cx="5574549" cy="275072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C20FAB2F-423E-3DD9-16B9-8F98288A24FF}"/>
              </a:ext>
            </a:extLst>
          </p:cNvPr>
          <p:cNvSpPr txBox="1"/>
          <p:nvPr/>
        </p:nvSpPr>
        <p:spPr>
          <a:xfrm>
            <a:off x="6275480" y="5568726"/>
            <a:ext cx="5352234" cy="369332"/>
          </a:xfrm>
          <a:prstGeom prst="rect">
            <a:avLst/>
          </a:prstGeom>
          <a:noFill/>
        </p:spPr>
        <p:txBody>
          <a:bodyPr wrap="none" rtlCol="0">
            <a:spAutoFit/>
          </a:bodyPr>
          <a:lstStyle/>
          <a:p>
            <a:r>
              <a:rPr lang="it-IT" b="1" dirty="0">
                <a:solidFill>
                  <a:srgbClr val="007D34"/>
                </a:solidFill>
              </a:rPr>
              <a:t>VIX: </a:t>
            </a:r>
            <a:r>
              <a:rPr lang="it-IT" dirty="0"/>
              <a:t>misura la volatilità attesa del mercato azionario</a:t>
            </a:r>
          </a:p>
        </p:txBody>
      </p:sp>
    </p:spTree>
    <p:extLst>
      <p:ext uri="{BB962C8B-B14F-4D97-AF65-F5344CB8AC3E}">
        <p14:creationId xmlns:p14="http://schemas.microsoft.com/office/powerpoint/2010/main" val="117812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203D7BD6-923D-DB2D-EA09-F13DAFB2CD68}"/>
              </a:ext>
            </a:extLst>
          </p:cNvPr>
          <p:cNvSpPr>
            <a:spLocks noGrp="1"/>
          </p:cNvSpPr>
          <p:nvPr>
            <p:ph type="sldNum" sz="quarter" idx="12"/>
          </p:nvPr>
        </p:nvSpPr>
        <p:spPr/>
        <p:txBody>
          <a:bodyPr/>
          <a:lstStyle/>
          <a:p>
            <a:pPr algn="ctr"/>
            <a:fld id="{1930FDEA-FA53-48CE-9430-BEF0DF3B39D0}" type="slidenum">
              <a:rPr lang="it-IT" sz="1200" smtClean="0">
                <a:uFillTx/>
              </a:rPr>
              <a:pPr algn="ctr"/>
              <a:t>8</a:t>
            </a:fld>
            <a:r>
              <a:rPr lang="it-IT" sz="1200" dirty="0">
                <a:uFillTx/>
              </a:rPr>
              <a:t>/27</a:t>
            </a:r>
          </a:p>
        </p:txBody>
      </p:sp>
      <p:sp>
        <p:nvSpPr>
          <p:cNvPr id="3" name="Titolo 2">
            <a:extLst>
              <a:ext uri="{FF2B5EF4-FFF2-40B4-BE49-F238E27FC236}">
                <a16:creationId xmlns:a16="http://schemas.microsoft.com/office/drawing/2014/main" id="{F0730255-893E-666D-B858-858A77E4CD3C}"/>
              </a:ext>
            </a:extLst>
          </p:cNvPr>
          <p:cNvSpPr>
            <a:spLocks noGrp="1"/>
          </p:cNvSpPr>
          <p:nvPr>
            <p:ph type="title"/>
          </p:nvPr>
        </p:nvSpPr>
        <p:spPr/>
        <p:txBody>
          <a:bodyPr/>
          <a:lstStyle/>
          <a:p>
            <a:r>
              <a:rPr lang="it-IT" dirty="0"/>
              <a:t>Modello GARCH</a:t>
            </a:r>
          </a:p>
        </p:txBody>
      </p:sp>
      <p:sp>
        <p:nvSpPr>
          <p:cNvPr id="4" name="Segnaposto contenuto 3">
            <a:extLst>
              <a:ext uri="{FF2B5EF4-FFF2-40B4-BE49-F238E27FC236}">
                <a16:creationId xmlns:a16="http://schemas.microsoft.com/office/drawing/2014/main" id="{0B414DE8-4E76-2174-9030-89E1CC485E53}"/>
              </a:ext>
            </a:extLst>
          </p:cNvPr>
          <p:cNvSpPr>
            <a:spLocks noGrp="1"/>
          </p:cNvSpPr>
          <p:nvPr>
            <p:ph idx="1"/>
          </p:nvPr>
        </p:nvSpPr>
        <p:spPr/>
        <p:txBody>
          <a:bodyPr>
            <a:normAutofit/>
          </a:bodyPr>
          <a:lstStyle/>
          <a:p>
            <a:r>
              <a:rPr lang="it-IT" b="1" dirty="0">
                <a:solidFill>
                  <a:srgbClr val="007D34"/>
                </a:solidFill>
              </a:rPr>
              <a:t>GARCH</a:t>
            </a:r>
            <a:r>
              <a:rPr lang="it-IT" dirty="0"/>
              <a:t> (</a:t>
            </a:r>
            <a:r>
              <a:rPr lang="it-IT" dirty="0" err="1"/>
              <a:t>Generalized</a:t>
            </a:r>
            <a:r>
              <a:rPr lang="it-IT" dirty="0"/>
              <a:t> </a:t>
            </a:r>
            <a:r>
              <a:rPr lang="it-IT" dirty="0" err="1"/>
              <a:t>Autoregressive</a:t>
            </a:r>
            <a:r>
              <a:rPr lang="it-IT" dirty="0"/>
              <a:t> </a:t>
            </a:r>
            <a:r>
              <a:rPr lang="it-IT" dirty="0" err="1"/>
              <a:t>Conditional</a:t>
            </a:r>
            <a:r>
              <a:rPr lang="it-IT" dirty="0"/>
              <a:t> </a:t>
            </a:r>
            <a:r>
              <a:rPr lang="it-IT" dirty="0" err="1"/>
              <a:t>Heteroskedasticity</a:t>
            </a:r>
            <a:r>
              <a:rPr lang="it-IT" dirty="0"/>
              <a:t>) modella la volatilità condizionata dei rendimenti.</a:t>
            </a:r>
          </a:p>
          <a:p>
            <a:r>
              <a:rPr lang="it-IT" dirty="0"/>
              <a:t>Estende il modello ARCH, è più utilizzato perché usa </a:t>
            </a:r>
            <a:r>
              <a:rPr lang="it-IT" b="1" dirty="0">
                <a:solidFill>
                  <a:srgbClr val="007D34"/>
                </a:solidFill>
              </a:rPr>
              <a:t>meno parametri</a:t>
            </a:r>
            <a:r>
              <a:rPr lang="it-IT" dirty="0"/>
              <a:t>.</a:t>
            </a:r>
          </a:p>
          <a:p>
            <a:r>
              <a:rPr lang="it-IT" dirty="0"/>
              <a:t>Cattura l’</a:t>
            </a:r>
            <a:r>
              <a:rPr lang="it-IT" b="1" dirty="0">
                <a:solidFill>
                  <a:srgbClr val="007D34"/>
                </a:solidFill>
              </a:rPr>
              <a:t>eteroschedasticità condizionata</a:t>
            </a:r>
            <a:r>
              <a:rPr lang="it-IT" dirty="0"/>
              <a:t> nei dati finanziari, dove la volatilità dipende dai rendimenti passati e dalla volatilità passata.</a:t>
            </a:r>
          </a:p>
          <a:p>
            <a:r>
              <a:rPr lang="it-IT" dirty="0"/>
              <a:t>Utilizzato per </a:t>
            </a:r>
            <a:r>
              <a:rPr lang="it-IT" b="1" dirty="0">
                <a:solidFill>
                  <a:srgbClr val="007D34"/>
                </a:solidFill>
              </a:rPr>
              <a:t>analisi</a:t>
            </a:r>
            <a:r>
              <a:rPr lang="it-IT" dirty="0"/>
              <a:t> e </a:t>
            </a:r>
            <a:r>
              <a:rPr lang="it-IT" b="1" dirty="0">
                <a:solidFill>
                  <a:srgbClr val="007D34"/>
                </a:solidFill>
              </a:rPr>
              <a:t>previsioni</a:t>
            </a:r>
            <a:r>
              <a:rPr lang="it-IT" dirty="0"/>
              <a:t> della </a:t>
            </a:r>
            <a:r>
              <a:rPr lang="it-IT" b="1" dirty="0">
                <a:solidFill>
                  <a:srgbClr val="007D34"/>
                </a:solidFill>
              </a:rPr>
              <a:t>volatilità</a:t>
            </a:r>
            <a:r>
              <a:rPr lang="it-IT" dirty="0"/>
              <a:t> nei mercati finanziari.</a:t>
            </a:r>
          </a:p>
          <a:p>
            <a:r>
              <a:rPr lang="it-IT" dirty="0"/>
              <a:t>Richiede che la serie temporale sia </a:t>
            </a:r>
            <a:r>
              <a:rPr lang="it-IT" b="1" dirty="0">
                <a:solidFill>
                  <a:srgbClr val="007D34"/>
                </a:solidFill>
              </a:rPr>
              <a:t>stazionaria </a:t>
            </a:r>
            <a:r>
              <a:rPr lang="it-IT" dirty="0"/>
              <a:t>(proprietà statistiche non varino nel tempo).</a:t>
            </a:r>
          </a:p>
        </p:txBody>
      </p:sp>
    </p:spTree>
    <p:extLst>
      <p:ext uri="{BB962C8B-B14F-4D97-AF65-F5344CB8AC3E}">
        <p14:creationId xmlns:p14="http://schemas.microsoft.com/office/powerpoint/2010/main" val="47183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458F9F4-E335-02BF-5B8B-F905648A078B}"/>
              </a:ext>
            </a:extLst>
          </p:cNvPr>
          <p:cNvSpPr>
            <a:spLocks noGrp="1"/>
          </p:cNvSpPr>
          <p:nvPr>
            <p:ph type="sldNum" sz="quarter" idx="12"/>
          </p:nvPr>
        </p:nvSpPr>
        <p:spPr/>
        <p:txBody>
          <a:bodyPr/>
          <a:lstStyle/>
          <a:p>
            <a:pPr algn="ctr"/>
            <a:fld id="{1930FDEA-FA53-48CE-9430-BEF0DF3B39D0}" type="slidenum">
              <a:rPr lang="it-IT" sz="1200" smtClean="0">
                <a:uFillTx/>
              </a:rPr>
              <a:pPr algn="ctr"/>
              <a:t>9</a:t>
            </a:fld>
            <a:r>
              <a:rPr lang="it-IT" sz="1200" dirty="0">
                <a:uFillTx/>
              </a:rPr>
              <a:t>/27</a:t>
            </a:r>
          </a:p>
        </p:txBody>
      </p:sp>
      <p:sp>
        <p:nvSpPr>
          <p:cNvPr id="3" name="Titolo 2">
            <a:extLst>
              <a:ext uri="{FF2B5EF4-FFF2-40B4-BE49-F238E27FC236}">
                <a16:creationId xmlns:a16="http://schemas.microsoft.com/office/drawing/2014/main" id="{87348833-DEC5-774F-144C-ACD27EB317DE}"/>
              </a:ext>
            </a:extLst>
          </p:cNvPr>
          <p:cNvSpPr>
            <a:spLocks noGrp="1"/>
          </p:cNvSpPr>
          <p:nvPr>
            <p:ph type="title"/>
          </p:nvPr>
        </p:nvSpPr>
        <p:spPr/>
        <p:txBody>
          <a:bodyPr/>
          <a:lstStyle/>
          <a:p>
            <a:r>
              <a:rPr lang="it-IT" dirty="0"/>
              <a:t>Struttura matematica modello GARCH</a:t>
            </a:r>
          </a:p>
        </p:txBody>
      </p:sp>
      <mc:AlternateContent xmlns:mc="http://schemas.openxmlformats.org/markup-compatibility/2006" xmlns:a14="http://schemas.microsoft.com/office/drawing/2010/main">
        <mc:Choice Requires="a14">
          <p:sp>
            <p:nvSpPr>
              <p:cNvPr id="4" name="Segnaposto contenuto 3">
                <a:extLst>
                  <a:ext uri="{FF2B5EF4-FFF2-40B4-BE49-F238E27FC236}">
                    <a16:creationId xmlns:a16="http://schemas.microsoft.com/office/drawing/2014/main" id="{DF06D798-EC03-A70E-0C3D-979A08D99F03}"/>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lvl="0" indent="182563" eaLnBrk="0" fontAlgn="base" hangingPunct="0">
                  <a:lnSpc>
                    <a:spcPct val="100000"/>
                  </a:lnSpc>
                  <a:spcBef>
                    <a:spcPct val="0"/>
                  </a:spcBef>
                  <a:spcAft>
                    <a:spcPct val="0"/>
                  </a:spcAft>
                  <a:buFontTx/>
                  <a:buChar char="•"/>
                </a:pPr>
                <a:r>
                  <a:rPr kumimoji="0" lang="it-IT" altLang="it-IT" sz="2130" b="1" i="0" u="none" strike="noStrike" cap="none" normalizeH="0" baseline="0" dirty="0">
                    <a:ln>
                      <a:noFill/>
                    </a:ln>
                    <a:solidFill>
                      <a:srgbClr val="007D34"/>
                    </a:solidFill>
                    <a:effectLst/>
                    <a:latin typeface="Arial" panose="020B0604020202020204" pitchFamily="34" charset="0"/>
                  </a:rPr>
                  <a:t>Formula</a:t>
                </a:r>
                <a:r>
                  <a:rPr kumimoji="0" lang="it-IT" altLang="it-IT" sz="2130" b="0" i="0" u="none" strike="noStrike" cap="none" normalizeH="0" baseline="0" dirty="0">
                    <a:ln>
                      <a:noFill/>
                    </a:ln>
                    <a:solidFill>
                      <a:schemeClr val="tx1"/>
                    </a:solidFill>
                    <a:effectLst/>
                    <a:latin typeface="Arial" panose="020B0604020202020204" pitchFamily="34" charset="0"/>
                  </a:rPr>
                  <a:t>: </a:t>
                </a:r>
                <a:endParaRPr kumimoji="0" lang="it-IT" altLang="it-IT" sz="2130" b="0" i="1" u="none" strike="noStrike" cap="none" normalizeH="0" baseline="0" dirty="0">
                  <a:ln>
                    <a:noFill/>
                  </a:ln>
                  <a:solidFill>
                    <a:schemeClr val="tx1"/>
                  </a:solidFill>
                  <a:effectLst/>
                  <a:latin typeface="Cambria Math" panose="02040503050406030204" pitchFamily="18" charset="0"/>
                </a:endParaRPr>
              </a:p>
              <a:p>
                <a:pPr marL="0" lv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𝑋</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r>
                        <a:rPr kumimoji="0" lang="it-IT" altLang="it-IT" sz="2130" b="0" i="1" u="none" strike="noStrike" cap="none" normalizeH="0" baseline="0" smtClean="0">
                          <a:ln>
                            <a:noFill/>
                          </a:ln>
                          <a:solidFill>
                            <a:schemeClr val="tx1"/>
                          </a:solidFill>
                          <a:effectLst/>
                          <a:latin typeface="Cambria Math" panose="02040503050406030204" pitchFamily="18" charset="0"/>
                        </a:rPr>
                        <m:t>=</m:t>
                      </m:r>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𝑊</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oMath>
                  </m:oMathPara>
                </a14:m>
                <a:endParaRPr kumimoji="0" lang="it-IT" altLang="it-IT" sz="2130" b="0" i="1" u="none" strike="noStrike" cap="none" normalizeH="0" baseline="0" dirty="0">
                  <a:ln>
                    <a:noFill/>
                  </a:ln>
                  <a:solidFill>
                    <a:schemeClr val="tx1"/>
                  </a:solidFill>
                  <a:effectLst/>
                  <a:latin typeface="Cambria Math" panose="02040503050406030204" pitchFamily="18" charset="0"/>
                </a:endParaRPr>
              </a:p>
              <a:p>
                <a:pPr marL="0" lv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r>
                        <a:rPr kumimoji="0" lang="it-IT" altLang="it-IT" sz="2130" b="0" i="1" u="none" strike="noStrike" cap="none" normalizeH="0" baseline="0" smtClean="0">
                          <a:ln>
                            <a:noFill/>
                          </a:ln>
                          <a:solidFill>
                            <a:schemeClr val="tx1"/>
                          </a:solidFill>
                          <a:effectLst/>
                          <a:latin typeface="Cambria Math" panose="02040503050406030204" pitchFamily="18" charset="0"/>
                        </a:rPr>
                        <m:t>=</m:t>
                      </m:r>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𝛼</m:t>
                          </m:r>
                        </m:e>
                        <m:sub>
                          <m:r>
                            <a:rPr kumimoji="0" lang="it-IT" altLang="it-IT" sz="2130" b="0" i="1" u="none" strike="noStrike" cap="none" normalizeH="0" baseline="0" smtClean="0">
                              <a:ln>
                                <a:noFill/>
                              </a:ln>
                              <a:solidFill>
                                <a:schemeClr val="tx1"/>
                              </a:solidFill>
                              <a:effectLst/>
                              <a:latin typeface="Cambria Math" panose="02040503050406030204" pitchFamily="18" charset="0"/>
                            </a:rPr>
                            <m:t>0</m:t>
                          </m:r>
                        </m:sub>
                      </m:sSub>
                      <m:r>
                        <a:rPr kumimoji="0" lang="it-IT" altLang="it-IT" sz="2130" b="0" i="1" u="none" strike="noStrike" cap="none" normalizeH="0" baseline="0" smtClean="0">
                          <a:ln>
                            <a:noFill/>
                          </a:ln>
                          <a:solidFill>
                            <a:schemeClr val="tx1"/>
                          </a:solidFill>
                          <a:effectLst/>
                          <a:latin typeface="Cambria Math" panose="02040503050406030204" pitchFamily="18" charset="0"/>
                        </a:rPr>
                        <m:t>+</m:t>
                      </m:r>
                      <m:nary>
                        <m:naryPr>
                          <m:chr m:val="∑"/>
                          <m:ctrlPr>
                            <a:rPr kumimoji="0" lang="it-IT" altLang="it-IT" sz="2130" b="0" i="1" u="none" strike="noStrike" cap="none" normalizeH="0" baseline="0" smtClean="0">
                              <a:ln>
                                <a:noFill/>
                              </a:ln>
                              <a:solidFill>
                                <a:schemeClr val="tx1"/>
                              </a:solidFill>
                              <a:effectLst/>
                              <a:latin typeface="Cambria Math" panose="02040503050406030204" pitchFamily="18" charset="0"/>
                            </a:rPr>
                          </m:ctrlPr>
                        </m:naryPr>
                        <m:sub>
                          <m:r>
                            <a:rPr kumimoji="0" lang="it-IT" altLang="it-IT" sz="2130" b="0" i="1" u="none" strike="noStrike" cap="none" normalizeH="0" baseline="0" smtClean="0">
                              <a:ln>
                                <a:noFill/>
                              </a:ln>
                              <a:solidFill>
                                <a:schemeClr val="tx1"/>
                              </a:solidFill>
                              <a:effectLst/>
                              <a:latin typeface="Cambria Math" panose="02040503050406030204" pitchFamily="18" charset="0"/>
                            </a:rPr>
                            <m:t>𝑖</m:t>
                          </m:r>
                          <m:r>
                            <a:rPr kumimoji="0" lang="it-IT" altLang="it-IT" sz="2130" b="0" i="1" u="none" strike="noStrike" cap="none" normalizeH="0" baseline="0" smtClean="0">
                              <a:ln>
                                <a:noFill/>
                              </a:ln>
                              <a:solidFill>
                                <a:schemeClr val="tx1"/>
                              </a:solidFill>
                              <a:effectLst/>
                              <a:latin typeface="Cambria Math" panose="02040503050406030204" pitchFamily="18" charset="0"/>
                            </a:rPr>
                            <m:t>=1</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𝑝</m:t>
                          </m:r>
                        </m:sup>
                        <m:e>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𝛼</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𝑖</m:t>
                              </m:r>
                            </m:sub>
                          </m:sSub>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𝑋</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r>
                                <a:rPr kumimoji="0" lang="it-IT" altLang="it-IT" sz="2130" b="0" i="1" u="none" strike="noStrike" cap="none" normalizeH="0" baseline="0" smtClean="0">
                                  <a:ln>
                                    <a:noFill/>
                                  </a:ln>
                                  <a:solidFill>
                                    <a:schemeClr val="tx1"/>
                                  </a:solidFill>
                                  <a:effectLst/>
                                  <a:latin typeface="Cambria Math" panose="02040503050406030204" pitchFamily="18" charset="0"/>
                                </a:rPr>
                                <m:t>−</m:t>
                              </m:r>
                              <m:r>
                                <a:rPr kumimoji="0" lang="it-IT" altLang="it-IT" sz="2130" b="0" i="1" u="none" strike="noStrike" cap="none" normalizeH="0" baseline="0" smtClean="0">
                                  <a:ln>
                                    <a:noFill/>
                                  </a:ln>
                                  <a:solidFill>
                                    <a:schemeClr val="tx1"/>
                                  </a:solidFill>
                                  <a:effectLst/>
                                  <a:latin typeface="Cambria Math" panose="02040503050406030204" pitchFamily="18" charset="0"/>
                                </a:rPr>
                                <m:t>𝑖</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e>
                      </m:nary>
                      <m:r>
                        <a:rPr kumimoji="0" lang="it-IT" altLang="it-IT" sz="2130" b="0" i="1" u="none" strike="noStrike" cap="none" normalizeH="0" baseline="0" smtClean="0">
                          <a:ln>
                            <a:noFill/>
                          </a:ln>
                          <a:solidFill>
                            <a:schemeClr val="tx1"/>
                          </a:solidFill>
                          <a:effectLst/>
                          <a:latin typeface="Cambria Math" panose="02040503050406030204" pitchFamily="18" charset="0"/>
                        </a:rPr>
                        <m:t>+</m:t>
                      </m:r>
                      <m:nary>
                        <m:naryPr>
                          <m:chr m:val="∑"/>
                          <m:ctrlPr>
                            <a:rPr kumimoji="0" lang="it-IT" altLang="it-IT" sz="2130" b="0" i="1" u="none" strike="noStrike" cap="none" normalizeH="0" baseline="0" smtClean="0">
                              <a:ln>
                                <a:noFill/>
                              </a:ln>
                              <a:solidFill>
                                <a:schemeClr val="tx1"/>
                              </a:solidFill>
                              <a:effectLst/>
                              <a:latin typeface="Cambria Math" panose="02040503050406030204" pitchFamily="18" charset="0"/>
                            </a:rPr>
                          </m:ctrlPr>
                        </m:naryPr>
                        <m:sub>
                          <m:r>
                            <a:rPr kumimoji="0" lang="it-IT" altLang="it-IT" sz="2130" b="0" i="1" u="none" strike="noStrike" cap="none" normalizeH="0" baseline="0" smtClean="0">
                              <a:ln>
                                <a:noFill/>
                              </a:ln>
                              <a:solidFill>
                                <a:schemeClr val="tx1"/>
                              </a:solidFill>
                              <a:effectLst/>
                              <a:latin typeface="Cambria Math" panose="02040503050406030204" pitchFamily="18" charset="0"/>
                            </a:rPr>
                            <m:t>𝑗</m:t>
                          </m:r>
                          <m:r>
                            <a:rPr kumimoji="0" lang="it-IT" altLang="it-IT" sz="2130" b="0" i="1" u="none" strike="noStrike" cap="none" normalizeH="0" baseline="0" smtClean="0">
                              <a:ln>
                                <a:noFill/>
                              </a:ln>
                              <a:solidFill>
                                <a:schemeClr val="tx1"/>
                              </a:solidFill>
                              <a:effectLst/>
                              <a:latin typeface="Cambria Math" panose="02040503050406030204" pitchFamily="18" charset="0"/>
                            </a:rPr>
                            <m:t>=1</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𝑞</m:t>
                          </m:r>
                        </m:sup>
                        <m:e>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𝛽</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𝑗</m:t>
                              </m:r>
                            </m:sub>
                          </m:sSub>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r>
                                <a:rPr kumimoji="0" lang="it-IT" altLang="it-IT" sz="2130" b="0" i="1" u="none" strike="noStrike" cap="none" normalizeH="0" baseline="0" smtClean="0">
                                  <a:ln>
                                    <a:noFill/>
                                  </a:ln>
                                  <a:solidFill>
                                    <a:schemeClr val="tx1"/>
                                  </a:solidFill>
                                  <a:effectLst/>
                                  <a:latin typeface="Cambria Math" panose="02040503050406030204" pitchFamily="18" charset="0"/>
                                </a:rPr>
                                <m:t>−</m:t>
                              </m:r>
                              <m:r>
                                <a:rPr kumimoji="0" lang="it-IT" altLang="it-IT" sz="2130" b="0" i="1" u="none" strike="noStrike" cap="none" normalizeH="0" baseline="0" smtClean="0">
                                  <a:ln>
                                    <a:noFill/>
                                  </a:ln>
                                  <a:solidFill>
                                    <a:schemeClr val="tx1"/>
                                  </a:solidFill>
                                  <a:effectLst/>
                                  <a:latin typeface="Cambria Math" panose="02040503050406030204" pitchFamily="18" charset="0"/>
                                </a:rPr>
                                <m:t>𝑗</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e>
                      </m:nary>
                    </m:oMath>
                  </m:oMathPara>
                </a14:m>
                <a:endParaRPr kumimoji="0" lang="it-IT" altLang="it-IT" sz="2130" b="0" i="0" u="none" strike="noStrike" cap="none" normalizeH="0" baseline="0" dirty="0">
                  <a:ln>
                    <a:noFill/>
                  </a:ln>
                  <a:solidFill>
                    <a:schemeClr val="tx1"/>
                  </a:solidFill>
                  <a:effectLst/>
                  <a:latin typeface="Arial" panose="020B0604020202020204" pitchFamily="34" charset="0"/>
                </a:endParaRPr>
              </a:p>
              <a:p>
                <a:pPr marL="0" marR="0" lvl="0" indent="182563" algn="l" defTabSz="914400" rtl="0" eaLnBrk="0" fontAlgn="base" latinLnBrk="0" hangingPunct="0">
                  <a:lnSpc>
                    <a:spcPct val="100000"/>
                  </a:lnSpc>
                  <a:spcBef>
                    <a:spcPct val="0"/>
                  </a:spcBef>
                  <a:spcAft>
                    <a:spcPct val="0"/>
                  </a:spcAft>
                  <a:buClrTx/>
                  <a:buSzTx/>
                  <a:buFontTx/>
                  <a:buChar char="•"/>
                  <a:tabLst/>
                </a:pPr>
                <a:r>
                  <a:rPr kumimoji="0" lang="it-IT" altLang="it-IT" sz="2130" b="1" i="0" u="none" strike="noStrike" cap="none" normalizeH="0" baseline="0" dirty="0">
                    <a:ln>
                      <a:noFill/>
                    </a:ln>
                    <a:solidFill>
                      <a:srgbClr val="007D34"/>
                    </a:solidFill>
                    <a:effectLst/>
                    <a:latin typeface="Arial" panose="020B0604020202020204" pitchFamily="34" charset="0"/>
                  </a:rPr>
                  <a:t>Spiegazione</a:t>
                </a:r>
                <a:r>
                  <a:rPr kumimoji="0" lang="it-IT" altLang="it-IT" sz="2130" b="0" i="0" u="none" strike="noStrike" cap="none" normalizeH="0" baseline="0" dirty="0">
                    <a:ln>
                      <a:noFill/>
                    </a:ln>
                    <a:solidFill>
                      <a:schemeClr val="tx1"/>
                    </a:solidFill>
                    <a:effectLst/>
                    <a:latin typeface="Arial" panose="020B0604020202020204" pitchFamily="34" charset="0"/>
                  </a:rPr>
                  <a:t>:</a:t>
                </a:r>
                <a:endParaRPr kumimoji="0" lang="it-IT" altLang="it-IT" sz="1864" b="0" i="0" u="none" strike="noStrike" cap="none" normalizeH="0" baseline="0" dirty="0">
                  <a:ln>
                    <a:noFill/>
                  </a:ln>
                  <a:solidFill>
                    <a:schemeClr val="tx1"/>
                  </a:solidFill>
                  <a:effectLst/>
                  <a:latin typeface="Arial" panose="020B0604020202020204" pitchFamily="34" charset="0"/>
                </a:endParaRP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𝑋</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oMath>
                </a14:m>
                <a:r>
                  <a:rPr lang="it-IT" altLang="it-IT" sz="2130" dirty="0">
                    <a:latin typeface="Arial" panose="020B0604020202020204" pitchFamily="34" charset="0"/>
                  </a:rPr>
                  <a:t>: ritorno (</a:t>
                </a:r>
                <a:r>
                  <a:rPr lang="it-IT" altLang="it-IT" sz="2130" dirty="0" err="1">
                    <a:latin typeface="Arial" panose="020B0604020202020204" pitchFamily="34" charset="0"/>
                  </a:rPr>
                  <a:t>return</a:t>
                </a:r>
                <a:r>
                  <a:rPr lang="it-IT" altLang="it-IT" sz="2130" dirty="0">
                    <a:latin typeface="Arial" panose="020B0604020202020204" pitchFamily="34" charset="0"/>
                  </a:rPr>
                  <a:t>) o innovazione (innovazione dell’errore) al tempo t</a:t>
                </a: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𝑊</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Sub>
                  </m:oMath>
                </a14:m>
                <a:r>
                  <a:rPr lang="it-IT" altLang="it-IT" sz="2130" dirty="0">
                    <a:latin typeface="Arial" panose="020B0604020202020204" pitchFamily="34" charset="0"/>
                  </a:rPr>
                  <a:t>: white </a:t>
                </a:r>
                <a:r>
                  <a:rPr lang="it-IT" altLang="it-IT" sz="2130" dirty="0" err="1">
                    <a:latin typeface="Arial" panose="020B0604020202020204" pitchFamily="34" charset="0"/>
                  </a:rPr>
                  <a:t>noise</a:t>
                </a:r>
                <a:r>
                  <a:rPr lang="it-IT" altLang="it-IT" sz="2130" dirty="0">
                    <a:latin typeface="Arial" panose="020B0604020202020204" pitchFamily="34" charset="0"/>
                  </a:rPr>
                  <a:t>, tipicamente considerato con distribuzione normale standard</a:t>
                </a:r>
                <a:r>
                  <a:rPr kumimoji="0" lang="it-IT" altLang="it-IT" sz="2130" b="0" i="1" u="none" strike="noStrike" cap="none" normalizeH="0" baseline="0" dirty="0">
                    <a:ln>
                      <a:noFill/>
                    </a:ln>
                    <a:solidFill>
                      <a:schemeClr val="tx1"/>
                    </a:solidFill>
                    <a:effectLst/>
                    <a:latin typeface="Cambria Math" panose="02040503050406030204" pitchFamily="18" charset="0"/>
                  </a:rPr>
                  <a:t> </a:t>
                </a:r>
              </a:p>
              <a:p>
                <a:pPr marL="457200" lvl="1" indent="263525" eaLnBrk="0" fontAlgn="base" hangingPunct="0">
                  <a:lnSpc>
                    <a:spcPct val="100000"/>
                  </a:lnSpc>
                  <a:spcBef>
                    <a:spcPct val="0"/>
                  </a:spcBef>
                  <a:spcAft>
                    <a:spcPct val="0"/>
                  </a:spcAft>
                  <a:buFontTx/>
                  <a:buChar char="•"/>
                </a:pPr>
                <a14:m>
                  <m:oMath xmlns:m="http://schemas.openxmlformats.org/officeDocument/2006/math">
                    <m:sSubSup>
                      <m:sSubSup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SupPr>
                      <m:e>
                        <m:r>
                          <a:rPr kumimoji="0" lang="it-IT" altLang="it-IT" sz="2130" b="0" i="1" u="none" strike="noStrike" cap="none" normalizeH="0" baseline="0" smtClean="0">
                            <a:ln>
                              <a:noFill/>
                            </a:ln>
                            <a:solidFill>
                              <a:schemeClr val="tx1"/>
                            </a:solidFill>
                            <a:effectLst/>
                            <a:latin typeface="Cambria Math" panose="02040503050406030204" pitchFamily="18" charset="0"/>
                          </a:rPr>
                          <m:t>𝜎</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𝑡</m:t>
                        </m:r>
                      </m:sub>
                      <m:sup>
                        <m:r>
                          <a:rPr kumimoji="0" lang="it-IT" altLang="it-IT" sz="2130" b="0" i="1" u="none" strike="noStrike" cap="none" normalizeH="0" baseline="0" smtClean="0">
                            <a:ln>
                              <a:noFill/>
                            </a:ln>
                            <a:solidFill>
                              <a:schemeClr val="tx1"/>
                            </a:solidFill>
                            <a:effectLst/>
                            <a:latin typeface="Cambria Math" panose="02040503050406030204" pitchFamily="18" charset="0"/>
                          </a:rPr>
                          <m:t>2</m:t>
                        </m:r>
                      </m:sup>
                    </m:sSubSup>
                  </m:oMath>
                </a14:m>
                <a:r>
                  <a:rPr kumimoji="0" lang="it-IT" altLang="it-IT" sz="2130" b="0" i="0" u="none" strike="noStrike" cap="none" normalizeH="0" baseline="0" dirty="0">
                    <a:ln>
                      <a:noFill/>
                    </a:ln>
                    <a:solidFill>
                      <a:schemeClr val="tx1"/>
                    </a:solidFill>
                    <a:effectLst/>
                    <a:latin typeface="Arial" panose="020B0604020202020204" pitchFamily="34" charset="0"/>
                  </a:rPr>
                  <a:t>: varianza condizionata</a:t>
                </a: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𝛼</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𝑖</m:t>
                        </m:r>
                      </m:sub>
                    </m:sSub>
                  </m:oMath>
                </a14:m>
                <a:r>
                  <a:rPr kumimoji="0" lang="it-IT" altLang="it-IT" sz="2130" b="0" i="0" u="none" strike="noStrike" cap="none" normalizeH="0" baseline="0" dirty="0">
                    <a:ln>
                      <a:noFill/>
                    </a:ln>
                    <a:solidFill>
                      <a:schemeClr val="tx1"/>
                    </a:solidFill>
                    <a:effectLst/>
                    <a:latin typeface="Arial" panose="020B0604020202020204" pitchFamily="34" charset="0"/>
                  </a:rPr>
                  <a:t>: pesano gli shock passati (termine ARCH)</a:t>
                </a:r>
              </a:p>
              <a:p>
                <a:pPr marL="457200" lvl="1" indent="263525" eaLnBrk="0" fontAlgn="base" hangingPunct="0">
                  <a:lnSpc>
                    <a:spcPct val="100000"/>
                  </a:lnSpc>
                  <a:spcBef>
                    <a:spcPct val="0"/>
                  </a:spcBef>
                  <a:spcAft>
                    <a:spcPct val="0"/>
                  </a:spcAft>
                  <a:buFontTx/>
                  <a:buChar char="•"/>
                </a:pPr>
                <a14:m>
                  <m:oMath xmlns:m="http://schemas.openxmlformats.org/officeDocument/2006/math">
                    <m:sSub>
                      <m:sSubPr>
                        <m:ctrlPr>
                          <a:rPr kumimoji="0" lang="it-IT" altLang="it-IT" sz="2130" b="0" i="1" u="none" strike="noStrike" cap="none" normalizeH="0" baseline="0" smtClean="0">
                            <a:ln>
                              <a:noFill/>
                            </a:ln>
                            <a:solidFill>
                              <a:schemeClr val="tx1"/>
                            </a:solidFill>
                            <a:effectLst/>
                            <a:latin typeface="Cambria Math" panose="02040503050406030204" pitchFamily="18" charset="0"/>
                          </a:rPr>
                        </m:ctrlPr>
                      </m:sSubPr>
                      <m:e>
                        <m:r>
                          <a:rPr kumimoji="0" lang="it-IT" altLang="it-IT" sz="2130" b="0" i="1" u="none" strike="noStrike" cap="none" normalizeH="0" baseline="0" smtClean="0">
                            <a:ln>
                              <a:noFill/>
                            </a:ln>
                            <a:solidFill>
                              <a:schemeClr val="tx1"/>
                            </a:solidFill>
                            <a:effectLst/>
                            <a:latin typeface="Cambria Math" panose="02040503050406030204" pitchFamily="18" charset="0"/>
                          </a:rPr>
                          <m:t>𝛽</m:t>
                        </m:r>
                      </m:e>
                      <m:sub>
                        <m:r>
                          <a:rPr kumimoji="0" lang="it-IT" altLang="it-IT" sz="2130" b="0" i="1" u="none" strike="noStrike" cap="none" normalizeH="0" baseline="0" smtClean="0">
                            <a:ln>
                              <a:noFill/>
                            </a:ln>
                            <a:solidFill>
                              <a:schemeClr val="tx1"/>
                            </a:solidFill>
                            <a:effectLst/>
                            <a:latin typeface="Cambria Math" panose="02040503050406030204" pitchFamily="18" charset="0"/>
                          </a:rPr>
                          <m:t>𝑗</m:t>
                        </m:r>
                      </m:sub>
                    </m:sSub>
                  </m:oMath>
                </a14:m>
                <a:r>
                  <a:rPr kumimoji="0" lang="it-IT" altLang="it-IT" sz="2130" b="0" i="0" u="none" strike="noStrike" cap="none" normalizeH="0" baseline="0" dirty="0">
                    <a:ln>
                      <a:noFill/>
                    </a:ln>
                    <a:solidFill>
                      <a:schemeClr val="tx1"/>
                    </a:solidFill>
                    <a:effectLst/>
                    <a:latin typeface="Arial" panose="020B0604020202020204" pitchFamily="34" charset="0"/>
                  </a:rPr>
                  <a:t>​: </a:t>
                </a:r>
                <a:r>
                  <a:rPr kumimoji="0" lang="it-IT" altLang="it-IT" sz="2130" b="0" i="0" u="none" strike="noStrike" cap="none" normalizeH="0" dirty="0">
                    <a:ln>
                      <a:noFill/>
                    </a:ln>
                    <a:solidFill>
                      <a:schemeClr val="tx1"/>
                    </a:solidFill>
                    <a:effectLst/>
                    <a:latin typeface="Arial" panose="020B0604020202020204" pitchFamily="34" charset="0"/>
                  </a:rPr>
                  <a:t>pesano le varianze condizionali passate (termine GARCH)</a:t>
                </a:r>
                <a:endParaRPr kumimoji="0" lang="it-IT" altLang="it-IT" sz="2130"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Segnaposto contenuto 3">
                <a:extLst>
                  <a:ext uri="{FF2B5EF4-FFF2-40B4-BE49-F238E27FC236}">
                    <a16:creationId xmlns:a16="http://schemas.microsoft.com/office/drawing/2014/main" id="{DF06D798-EC03-A70E-0C3D-979A08D99F03}"/>
                  </a:ext>
                </a:extLst>
              </p:cNvPr>
              <p:cNvSpPr>
                <a:spLocks noGrp="1" noRot="1" noChangeAspect="1" noMove="1" noResize="1" noEditPoints="1" noAdjustHandles="1" noChangeArrowheads="1" noChangeShapeType="1" noTextEdit="1"/>
              </p:cNvSpPr>
              <p:nvPr>
                <p:ph idx="1"/>
              </p:nvPr>
            </p:nvSpPr>
            <p:spPr>
              <a:blipFill>
                <a:blip r:embed="rId3"/>
                <a:stretch>
                  <a:fillRect l="-605"/>
                </a:stretch>
              </a:blipFill>
            </p:spPr>
            <p:txBody>
              <a:bodyPr/>
              <a:lstStyle/>
              <a:p>
                <a:r>
                  <a:rPr lang="it-IT">
                    <a:noFill/>
                  </a:rPr>
                  <a:t> </a:t>
                </a:r>
              </a:p>
            </p:txBody>
          </p:sp>
        </mc:Fallback>
      </mc:AlternateContent>
    </p:spTree>
    <p:extLst>
      <p:ext uri="{BB962C8B-B14F-4D97-AF65-F5344CB8AC3E}">
        <p14:creationId xmlns:p14="http://schemas.microsoft.com/office/powerpoint/2010/main" val="416741460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97FA3F2-0406-4099-8F2A-9A2B9B346137}">
  <we:reference id="4b785c87-866c-4bad-85d8-5d1ae467ac9a" version="3.14.3.0" store="EXCatalog" storeType="EXCatalog"/>
  <we:alternateReferences>
    <we:reference id="WA104381909" version="3.14.3.0" store="it-IT"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9516</TotalTime>
  <Words>2843</Words>
  <Application>Microsoft Office PowerPoint</Application>
  <PresentationFormat>Widescreen</PresentationFormat>
  <Paragraphs>250</Paragraphs>
  <Slides>27</Slides>
  <Notes>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27</vt:i4>
      </vt:variant>
    </vt:vector>
  </HeadingPairs>
  <TitlesOfParts>
    <vt:vector size="34" baseType="lpstr">
      <vt:lpstr>Aptos</vt:lpstr>
      <vt:lpstr>Aptos Display</vt:lpstr>
      <vt:lpstr>Arial</vt:lpstr>
      <vt:lpstr>Cambria Math</vt:lpstr>
      <vt:lpstr>Lato</vt:lpstr>
      <vt:lpstr>Times New Roman</vt:lpstr>
      <vt:lpstr>Tema di Office</vt:lpstr>
      <vt:lpstr>Presentazione standard di PowerPoint</vt:lpstr>
      <vt:lpstr>Presentazione standard di PowerPoint</vt:lpstr>
      <vt:lpstr>Obiettivi del progetto</vt:lpstr>
      <vt:lpstr>S&amp;P500</vt:lpstr>
      <vt:lpstr>Gestione del rischio</vt:lpstr>
      <vt:lpstr>Value at Risk (VaR)</vt:lpstr>
      <vt:lpstr>Volatilità nei mercati finanziari</vt:lpstr>
      <vt:lpstr>Modello GARCH</vt:lpstr>
      <vt:lpstr>Struttura matematica modello GARCH</vt:lpstr>
      <vt:lpstr>Caso di Studio: stima della volatilità SP500</vt:lpstr>
      <vt:lpstr>Dati Storici S&amp;P500</vt:lpstr>
      <vt:lpstr>Verifica di non stazionarietà</vt:lpstr>
      <vt:lpstr>Trasformazione dei dati - Logaritmi</vt:lpstr>
      <vt:lpstr>Calcolo dei rendimenti</vt:lpstr>
      <vt:lpstr>Struttura matematica modello GARCH</vt:lpstr>
      <vt:lpstr>Distribuzione per il modello GARCH</vt:lpstr>
      <vt:lpstr>Modello GARCH(1,1) con GED innovation</vt:lpstr>
      <vt:lpstr>Bande di predizione rendimenti</vt:lpstr>
      <vt:lpstr>Bande di predizione prezzi di chiusura</vt:lpstr>
      <vt:lpstr>Conclusioni preliminari</vt:lpstr>
      <vt:lpstr>Opzioni europee</vt:lpstr>
      <vt:lpstr>Modello CRR</vt:lpstr>
      <vt:lpstr>Evoluzione del lastCallPrice (trade date)</vt:lpstr>
      <vt:lpstr>Confronto reticolo CRR con dati reali</vt:lpstr>
      <vt:lpstr>Put-Call parity</vt:lpstr>
      <vt:lpstr>Conclusioni</vt:lpstr>
      <vt:lpstr>Grazie per l’attenzione! Michele Tosi, mat. 0327862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michele tosi</dc:creator>
  <cp:lastModifiedBy>michele tosi</cp:lastModifiedBy>
  <cp:revision>2</cp:revision>
  <dcterms:created xsi:type="dcterms:W3CDTF">2024-10-23T09:27:37Z</dcterms:created>
  <dcterms:modified xsi:type="dcterms:W3CDTF">2024-11-17T17:20:23Z</dcterms:modified>
</cp:coreProperties>
</file>