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323" r:id="rId9"/>
    <p:sldId id="324" r:id="rId10"/>
    <p:sldId id="279" r:id="rId11"/>
    <p:sldId id="280" r:id="rId12"/>
    <p:sldId id="281" r:id="rId13"/>
    <p:sldId id="282" r:id="rId14"/>
    <p:sldId id="326" r:id="rId15"/>
    <p:sldId id="283" r:id="rId16"/>
    <p:sldId id="284" r:id="rId17"/>
    <p:sldId id="325" r:id="rId18"/>
    <p:sldId id="286" r:id="rId19"/>
    <p:sldId id="287" r:id="rId20"/>
    <p:sldId id="328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329" r:id="rId31"/>
    <p:sldId id="298" r:id="rId32"/>
    <p:sldId id="299" r:id="rId33"/>
    <p:sldId id="330" r:id="rId34"/>
    <p:sldId id="300" r:id="rId35"/>
    <p:sldId id="331" r:id="rId36"/>
    <p:sldId id="301" r:id="rId37"/>
    <p:sldId id="302" r:id="rId38"/>
    <p:sldId id="303" r:id="rId39"/>
    <p:sldId id="304" r:id="rId40"/>
    <p:sldId id="305" r:id="rId41"/>
    <p:sldId id="306" r:id="rId42"/>
    <p:sldId id="332" r:id="rId43"/>
    <p:sldId id="307" r:id="rId44"/>
    <p:sldId id="308" r:id="rId45"/>
    <p:sldId id="309" r:id="rId46"/>
    <p:sldId id="310" r:id="rId47"/>
    <p:sldId id="333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9" r:id="rId56"/>
    <p:sldId id="321" r:id="rId57"/>
    <p:sldId id="322" r:id="rId58"/>
    <p:sldId id="335" r:id="rId59"/>
    <p:sldId id="327" r:id="rId60"/>
    <p:sldId id="334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7EF7-AD6E-4645-899E-B6B355F83438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B1CE-8EFB-4113-B217-80B8A73D7A1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75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7EF7-AD6E-4645-899E-B6B355F83438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B1CE-8EFB-4113-B217-80B8A73D7A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10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7EF7-AD6E-4645-899E-B6B355F83438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B1CE-8EFB-4113-B217-80B8A73D7A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28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7EF7-AD6E-4645-899E-B6B355F83438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B1CE-8EFB-4113-B217-80B8A73D7A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47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7EF7-AD6E-4645-899E-B6B355F83438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B1CE-8EFB-4113-B217-80B8A73D7A1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96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7EF7-AD6E-4645-899E-B6B355F83438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B1CE-8EFB-4113-B217-80B8A73D7A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12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7EF7-AD6E-4645-899E-B6B355F83438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B1CE-8EFB-4113-B217-80B8A73D7A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4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7EF7-AD6E-4645-899E-B6B355F83438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B1CE-8EFB-4113-B217-80B8A73D7A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78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7EF7-AD6E-4645-899E-B6B355F83438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B1CE-8EFB-4113-B217-80B8A73D7A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67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AC7EF7-AD6E-4645-899E-B6B355F83438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7CB1CE-8EFB-4113-B217-80B8A73D7A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79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7EF7-AD6E-4645-899E-B6B355F83438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B1CE-8EFB-4113-B217-80B8A73D7A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64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AC7EF7-AD6E-4645-899E-B6B355F83438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7CB1CE-8EFB-4113-B217-80B8A73D7A1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70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Phwv2WfoSI" TargetMode="External"/><Relationship Id="rId2" Type="http://schemas.openxmlformats.org/officeDocument/2006/relationships/hyperlink" Target="https://www.youtube.com/watch?v=a8aeyWXqI0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7F8BFD6-5290-4BA8-B76E-9AAD52167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Administração Científica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32E78956-7FB7-4BC4-B710-0D3E212B3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Taylorismo</a:t>
            </a:r>
          </a:p>
        </p:txBody>
      </p:sp>
    </p:spTree>
    <p:extLst>
      <p:ext uri="{BB962C8B-B14F-4D97-AF65-F5344CB8AC3E}">
        <p14:creationId xmlns:p14="http://schemas.microsoft.com/office/powerpoint/2010/main" val="144863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7855D-C52C-4FD3-BCE5-E947EAF6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Administração como Ciência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4201A0-31F5-4495-AD16-7CD65D686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Os elementos de aplicação da Administração Científica nos padrões de produção são:</a:t>
            </a:r>
          </a:p>
          <a:p>
            <a:pPr marL="542925" indent="-276225">
              <a:buFont typeface="Wingdings" panose="05000000000000000000" pitchFamily="2" charset="2"/>
              <a:buChar char="Ø"/>
            </a:pPr>
            <a:r>
              <a:rPr lang="pt-BR" sz="2200" dirty="0"/>
              <a:t>padronização de máquinas e ferramentas, </a:t>
            </a:r>
          </a:p>
          <a:p>
            <a:pPr marL="542925" indent="-276225">
              <a:buFont typeface="Wingdings" panose="05000000000000000000" pitchFamily="2" charset="2"/>
              <a:buChar char="Ø"/>
            </a:pPr>
            <a:r>
              <a:rPr lang="pt-BR" sz="2200" dirty="0"/>
              <a:t>métodos e rotinas para execução de tarefas e </a:t>
            </a:r>
          </a:p>
          <a:p>
            <a:pPr marL="542925" indent="-276225">
              <a:buFont typeface="Wingdings" panose="05000000000000000000" pitchFamily="2" charset="2"/>
              <a:buChar char="Ø"/>
            </a:pPr>
            <a:r>
              <a:rPr lang="pt-BR" sz="2200" dirty="0"/>
              <a:t>prêmios de produção para incentivar a produtividade</a:t>
            </a:r>
          </a:p>
          <a:p>
            <a:r>
              <a:rPr lang="pt-BR" sz="2200" dirty="0"/>
              <a:t>Embora Taylor se preocupasse mais com a filosofia - com a essência da ideia que exige uma revolução mental tanto da parte da direção como da pane dos operários - a tendência de seus seguidores foi uma preocupação maior com as técnicas do que com a filosofia da Administração Científica.</a:t>
            </a:r>
          </a:p>
        </p:txBody>
      </p:sp>
    </p:spTree>
    <p:extLst>
      <p:ext uri="{BB962C8B-B14F-4D97-AF65-F5344CB8AC3E}">
        <p14:creationId xmlns:p14="http://schemas.microsoft.com/office/powerpoint/2010/main" val="260525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16321-20B8-4A46-A4B3-9F669B50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Administração como Ciência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27CE15-94B4-41E0-92D5-1065B5653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O principal objetivo da Administração é assegurar o máximo de prosperidade ao patrão e, ao mesmo tempo, o máximo de prosperidade ao empregado. </a:t>
            </a:r>
          </a:p>
          <a:p>
            <a:r>
              <a:rPr lang="pt-BR" sz="2200" dirty="0"/>
              <a:t>O princípio da máxima prosperidade para o patrão acompanhada da máxima prosperidade para o empregado deve ser os dois fins principais da Administração. </a:t>
            </a:r>
          </a:p>
          <a:p>
            <a:r>
              <a:rPr lang="pt-BR" sz="2200" dirty="0"/>
              <a:t>Assim, deve haver uma identidade de interesses entre empregados e empregadores.</a:t>
            </a:r>
          </a:p>
        </p:txBody>
      </p:sp>
    </p:spTree>
    <p:extLst>
      <p:ext uri="{BB962C8B-B14F-4D97-AF65-F5344CB8AC3E}">
        <p14:creationId xmlns:p14="http://schemas.microsoft.com/office/powerpoint/2010/main" val="1761677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B92E1-5C5E-4076-A7A8-F671FA37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Racional do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78F581-CFE8-460B-BC0E-41034271F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Taylor verificou que os operários aprendiam a maneira de executar as tarefas do trabalho por meio da observação dos companheiros vizinhos. </a:t>
            </a:r>
          </a:p>
          <a:p>
            <a:r>
              <a:rPr lang="pt-BR" dirty="0"/>
              <a:t>Notou que isso levava a diferentes métodos para fazer a mesma tarefa e uma grande variedade de instrumentos e ferramentas diferentes em cada operação. </a:t>
            </a:r>
          </a:p>
          <a:p>
            <a:r>
              <a:rPr lang="pt-BR" dirty="0"/>
              <a:t>Como há sempre um método mais rápido e um instrumento mais adequado que os demais, esses métodos e instrumentos melhores podem ser encontrados e aperfeiçoados por meio de uma análise científica e um acurado estudo de tempos e movimentos, em vez de ficar a critério pessoal de cada operário.</a:t>
            </a:r>
          </a:p>
          <a:p>
            <a:r>
              <a:rPr lang="pt-BR" dirty="0"/>
              <a:t>Essa tentativa de substituir métodos empíricos e rudimentares pelos métodos científicos recebeu o nome de Organização Racional do Trabalho (ORT)</a:t>
            </a:r>
          </a:p>
        </p:txBody>
      </p:sp>
    </p:spTree>
    <p:extLst>
      <p:ext uri="{BB962C8B-B14F-4D97-AF65-F5344CB8AC3E}">
        <p14:creationId xmlns:p14="http://schemas.microsoft.com/office/powerpoint/2010/main" val="1519833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A7562-59DC-47F2-84B3-FCF1CEDB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Racional do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EDFCC1-597A-4658-B368-03810301D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 ORT se fundamenta nos seguintes aspectos:</a:t>
            </a:r>
          </a:p>
          <a:p>
            <a:pPr marL="992188" indent="-457200">
              <a:buFont typeface="+mj-lt"/>
              <a:buAutoNum type="arabicPeriod"/>
            </a:pPr>
            <a:r>
              <a:rPr lang="pt-BR" dirty="0"/>
              <a:t>Análise do trabalho e do estudo dos tempos e movimentos. </a:t>
            </a:r>
          </a:p>
          <a:p>
            <a:pPr marL="992188" indent="-457200">
              <a:buFont typeface="+mj-lt"/>
              <a:buAutoNum type="arabicPeriod"/>
            </a:pPr>
            <a:r>
              <a:rPr lang="pt-BR" dirty="0"/>
              <a:t>Estudo da fadiga humana. </a:t>
            </a:r>
          </a:p>
          <a:p>
            <a:pPr marL="992188" indent="-457200">
              <a:buFont typeface="+mj-lt"/>
              <a:buAutoNum type="arabicPeriod"/>
            </a:pPr>
            <a:r>
              <a:rPr lang="pt-BR" dirty="0"/>
              <a:t>Divisão do trabalho e especialização do operário. </a:t>
            </a:r>
          </a:p>
          <a:p>
            <a:pPr marL="992188" indent="-457200">
              <a:buFont typeface="+mj-lt"/>
              <a:buAutoNum type="arabicPeriod"/>
            </a:pPr>
            <a:r>
              <a:rPr lang="pt-BR" dirty="0"/>
              <a:t>Desenho de cargos e de tarefas. </a:t>
            </a:r>
          </a:p>
          <a:p>
            <a:pPr marL="992188" indent="-457200">
              <a:buFont typeface="+mj-lt"/>
              <a:buAutoNum type="arabicPeriod"/>
            </a:pPr>
            <a:r>
              <a:rPr lang="pt-BR" dirty="0"/>
              <a:t>Incentivos salariais e prêmios de produção. </a:t>
            </a:r>
          </a:p>
          <a:p>
            <a:pPr marL="992188" indent="-457200">
              <a:buFont typeface="+mj-lt"/>
              <a:buAutoNum type="arabicPeriod"/>
            </a:pPr>
            <a:r>
              <a:rPr lang="pt-BR" dirty="0">
                <a:hlinkClick r:id="rId2" action="ppaction://hlinksldjump"/>
              </a:rPr>
              <a:t>Conceito de homo </a:t>
            </a:r>
            <a:r>
              <a:rPr lang="pt-BR" dirty="0" err="1">
                <a:hlinkClick r:id="rId2" action="ppaction://hlinksldjump"/>
              </a:rPr>
              <a:t>economicus</a:t>
            </a:r>
            <a:r>
              <a:rPr lang="pt-BR" dirty="0">
                <a:hlinkClick r:id="rId2" action="ppaction://hlinksldjump"/>
              </a:rPr>
              <a:t>. </a:t>
            </a:r>
            <a:endParaRPr lang="pt-BR" dirty="0"/>
          </a:p>
          <a:p>
            <a:pPr marL="992188" indent="-457200">
              <a:buFont typeface="+mj-lt"/>
              <a:buAutoNum type="arabicPeriod"/>
            </a:pPr>
            <a:r>
              <a:rPr lang="pt-BR" dirty="0"/>
              <a:t>Condições ambientais de trabalho, como iluminação, conforto etc. </a:t>
            </a:r>
          </a:p>
          <a:p>
            <a:pPr marL="992188" indent="-457200">
              <a:buFont typeface="+mj-lt"/>
              <a:buAutoNum type="arabicPeriod"/>
            </a:pPr>
            <a:r>
              <a:rPr lang="pt-BR" dirty="0"/>
              <a:t>Padronização de métodos e de máquinas. </a:t>
            </a:r>
          </a:p>
          <a:p>
            <a:pPr marL="992188" indent="-457200">
              <a:buFont typeface="+mj-lt"/>
              <a:buAutoNum type="arabicPeriod"/>
            </a:pPr>
            <a:r>
              <a:rPr lang="pt-BR" dirty="0"/>
              <a:t>Supervisão funcional.</a:t>
            </a:r>
          </a:p>
        </p:txBody>
      </p:sp>
    </p:spTree>
    <p:extLst>
      <p:ext uri="{BB962C8B-B14F-4D97-AF65-F5344CB8AC3E}">
        <p14:creationId xmlns:p14="http://schemas.microsoft.com/office/powerpoint/2010/main" val="2083532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aylorismo – criação, princípios, características, ideias, críticas">
            <a:extLst>
              <a:ext uri="{FF2B5EF4-FFF2-40B4-BE49-F238E27FC236}">
                <a16:creationId xmlns:a16="http://schemas.microsoft.com/office/drawing/2014/main" id="{6B429A15-96BF-4806-A518-873FCF46B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36" r="-2" b="12451"/>
          <a:stretch/>
        </p:blipFill>
        <p:spPr bwMode="auto">
          <a:xfrm>
            <a:off x="4493436" y="243"/>
            <a:ext cx="7698564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6451640" y="0"/>
                </a:lnTo>
                <a:lnTo>
                  <a:pt x="6451640" y="479"/>
                </a:lnTo>
                <a:lnTo>
                  <a:pt x="7698564" y="479"/>
                </a:lnTo>
                <a:lnTo>
                  <a:pt x="7698564" y="3346705"/>
                </a:lnTo>
                <a:lnTo>
                  <a:pt x="0" y="334670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Taylorismo: o que é, características e resumo - Toda Matéria">
            <a:extLst>
              <a:ext uri="{FF2B5EF4-FFF2-40B4-BE49-F238E27FC236}">
                <a16:creationId xmlns:a16="http://schemas.microsoft.com/office/drawing/2014/main" id="{C5B89C42-4C1A-4C97-99C5-58522E2F13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38" b="2"/>
          <a:stretch/>
        </p:blipFill>
        <p:spPr bwMode="auto">
          <a:xfrm>
            <a:off x="20" y="10"/>
            <a:ext cx="5859777" cy="3346695"/>
          </a:xfrm>
          <a:custGeom>
            <a:avLst/>
            <a:gdLst/>
            <a:ahLst/>
            <a:cxnLst/>
            <a:rect l="l" t="t" r="r" b="b"/>
            <a:pathLst>
              <a:path w="5859797" h="3346705">
                <a:moveTo>
                  <a:pt x="0" y="0"/>
                </a:moveTo>
                <a:lnTo>
                  <a:pt x="5859797" y="0"/>
                </a:lnTo>
                <a:lnTo>
                  <a:pt x="4309834" y="3346705"/>
                </a:lnTo>
                <a:lnTo>
                  <a:pt x="4304257" y="3346705"/>
                </a:lnTo>
                <a:lnTo>
                  <a:pt x="3238029" y="3346705"/>
                </a:lnTo>
                <a:lnTo>
                  <a:pt x="0" y="334670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aylorismo - Escola Educação">
            <a:extLst>
              <a:ext uri="{FF2B5EF4-FFF2-40B4-BE49-F238E27FC236}">
                <a16:creationId xmlns:a16="http://schemas.microsoft.com/office/drawing/2014/main" id="{67905B0B-1325-452C-AA16-F6F40500F9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0" r="-2" b="16360"/>
          <a:stretch/>
        </p:blipFill>
        <p:spPr bwMode="auto">
          <a:xfrm>
            <a:off x="6350089" y="3511295"/>
            <a:ext cx="5841911" cy="3346705"/>
          </a:xfrm>
          <a:custGeom>
            <a:avLst/>
            <a:gdLst/>
            <a:ahLst/>
            <a:cxnLst/>
            <a:rect l="l" t="t" r="r" b="b"/>
            <a:pathLst>
              <a:path w="584191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5841911" y="0"/>
                </a:lnTo>
                <a:lnTo>
                  <a:pt x="5841911" y="3346705"/>
                </a:lnTo>
                <a:lnTo>
                  <a:pt x="0" y="334670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lube de Arquitetura: Taylorismo">
            <a:extLst>
              <a:ext uri="{FF2B5EF4-FFF2-40B4-BE49-F238E27FC236}">
                <a16:creationId xmlns:a16="http://schemas.microsoft.com/office/drawing/2014/main" id="{7882BC83-992D-458B-AF30-E1784402B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38" b="12640"/>
          <a:stretch/>
        </p:blipFill>
        <p:spPr bwMode="auto">
          <a:xfrm>
            <a:off x="20" y="3511295"/>
            <a:ext cx="7698544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0" y="0"/>
                </a:moveTo>
                <a:lnTo>
                  <a:pt x="7698564" y="0"/>
                </a:lnTo>
                <a:lnTo>
                  <a:pt x="6148601" y="3346705"/>
                </a:lnTo>
                <a:lnTo>
                  <a:pt x="6143024" y="3346705"/>
                </a:lnTo>
                <a:lnTo>
                  <a:pt x="5076796" y="3346705"/>
                </a:lnTo>
                <a:lnTo>
                  <a:pt x="1246924" y="3346705"/>
                </a:lnTo>
                <a:lnTo>
                  <a:pt x="1246924" y="3346226"/>
                </a:lnTo>
                <a:lnTo>
                  <a:pt x="0" y="334622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581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B2E0A-5CC9-4042-9193-A3C08BF4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/>
              <a:t>1. Análise do trabalho e do estudo dos tempos e movimentos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08F08C-94CC-427A-B632-8BB9F9B73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o instrumento básico para se racionalizar o trabalho dos operários era o estudo de tempos e movimentos (motion-time study). </a:t>
            </a:r>
          </a:p>
          <a:p>
            <a:r>
              <a:rPr lang="pt-BR"/>
              <a:t>O trabalho é executado melhor e mais economicamente por meio da análise do trabalho, isto é, da divisão e subdivisão de todos os movimentos necessários à execução de cada operação de uma tarefa.</a:t>
            </a:r>
          </a:p>
          <a:p>
            <a:r>
              <a:rPr lang="pt-BR"/>
              <a:t>Observando metodicamente a execução de cada operação a cargo dos operários, Taylor viu a possibilidade de decompor cada tarefa e cada operação da tarefa em uma série ordenada de movimentos simples. </a:t>
            </a:r>
          </a:p>
          <a:p>
            <a:r>
              <a:rPr lang="pt-BR"/>
              <a:t>Os movimentos inúteis eram eliminados enquanto os movimentos úteis eram simplificados, racionalizados ou fundidos com outros movimentos para proporcionar economia de tempo e de esforço ao operário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690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469E2-4FE9-47B9-BADE-9BE29CEE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>
            <a:normAutofit/>
          </a:bodyPr>
          <a:lstStyle/>
          <a:p>
            <a:r>
              <a:rPr lang="pt-BR" sz="4000" dirty="0"/>
              <a:t>1. Análise do trabalho e do estudo dos tempos e movimentos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C49A3-7261-47B2-A19B-ED86BD09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essa análise do trabalho seguia-se o estudo dos tempos e movimentos, ou seja, a determinação do tempo médio que um operário comum levaria para a execução da tarefa, por meio da utilização do cronômetro. </a:t>
            </a:r>
          </a:p>
          <a:p>
            <a:r>
              <a:rPr lang="pt-BR" dirty="0"/>
              <a:t>A esse tempo médio eram adicionados os tempos elementares e mortos (esperas, tempos de saída do operário da linha para suas necessidades pessoais etc.) para resultar o chamado tempo padrão. </a:t>
            </a:r>
          </a:p>
          <a:p>
            <a:r>
              <a:rPr lang="pt-BR" dirty="0"/>
              <a:t>Com isso padronizava-se o método de trabalho e o tempo destinado à sua execução. </a:t>
            </a:r>
          </a:p>
          <a:p>
            <a:r>
              <a:rPr lang="pt-BR" dirty="0"/>
              <a:t>Método é a maneira de se fazer algo para obter um determinado resultado. </a:t>
            </a:r>
          </a:p>
        </p:txBody>
      </p:sp>
    </p:spTree>
    <p:extLst>
      <p:ext uri="{BB962C8B-B14F-4D97-AF65-F5344CB8AC3E}">
        <p14:creationId xmlns:p14="http://schemas.microsoft.com/office/powerpoint/2010/main" val="1204802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881A7-4D97-4883-89ED-68AE649F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1. Análise do trabalho e do estudo dos tempos e movimentos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FD15B-B9A4-4510-A120-70B3CA76C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estudo dos tempos e movimentos permite a racionalização do método de trabalho do operário e a fixação dos tempos-padrão para execução das tarefas. Traz outras vantagens adicionais, a saber: </a:t>
            </a:r>
          </a:p>
          <a:p>
            <a:pPr marL="736600" indent="-457200">
              <a:buFont typeface="+mj-lt"/>
              <a:buAutoNum type="arabicPeriod"/>
            </a:pPr>
            <a:r>
              <a:rPr lang="pt-BR" dirty="0"/>
              <a:t>Eliminação do desperdício de esforço humano e dos movimentos inúteis. </a:t>
            </a:r>
          </a:p>
          <a:p>
            <a:pPr marL="736600" indent="-457200">
              <a:buFont typeface="+mj-lt"/>
              <a:buAutoNum type="arabicPeriod"/>
            </a:pPr>
            <a:r>
              <a:rPr lang="pt-BR" dirty="0"/>
              <a:t>Racionalização da seleção e adaptação dos operários à tarefa. </a:t>
            </a:r>
          </a:p>
          <a:p>
            <a:pPr marL="736600" indent="-457200">
              <a:buFont typeface="+mj-lt"/>
              <a:buAutoNum type="arabicPeriod"/>
            </a:pPr>
            <a:r>
              <a:rPr lang="pt-BR" dirty="0"/>
              <a:t>Facilidade no treinamento dos </a:t>
            </a:r>
            <a:r>
              <a:rPr lang="pt-BR" dirty="0" err="1"/>
              <a:t>operanos</a:t>
            </a:r>
            <a:r>
              <a:rPr lang="pt-BR" dirty="0"/>
              <a:t> e melhoria da eficiência e rendimento da produção pela especialização das atividades. </a:t>
            </a:r>
          </a:p>
          <a:p>
            <a:pPr marL="736600" indent="-457200">
              <a:buFont typeface="+mj-lt"/>
              <a:buAutoNum type="arabicPeriod"/>
            </a:pPr>
            <a:r>
              <a:rPr lang="pt-BR" dirty="0"/>
              <a:t>Distribuição uniforme do trabalho para que não haja períodos de falta ou excesso de trabalho. </a:t>
            </a:r>
          </a:p>
          <a:p>
            <a:pPr marL="736600" indent="-457200">
              <a:buFont typeface="+mj-lt"/>
              <a:buAutoNum type="arabicPeriod"/>
            </a:pPr>
            <a:r>
              <a:rPr lang="pt-BR" dirty="0"/>
              <a:t>Definição de métodos e estabelecimento de normas para a execução do trabalho. </a:t>
            </a:r>
          </a:p>
          <a:p>
            <a:pPr marL="736600" indent="-457200">
              <a:buFont typeface="+mj-lt"/>
              <a:buAutoNum type="arabicPeriod"/>
            </a:pPr>
            <a:r>
              <a:rPr lang="pt-BR" dirty="0"/>
              <a:t>Estabelecer uma base uniforme para salários equitativos e prêmios de produção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398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1EF73-D813-4288-9BEC-8C3319E48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>
            <a:normAutofit/>
          </a:bodyPr>
          <a:lstStyle/>
          <a:p>
            <a:r>
              <a:rPr lang="pt-BR" sz="4000" dirty="0"/>
              <a:t>1. Análise do trabalho e do estudo dos tempos e movimentos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536F07-3A3E-4FCB-83E7-CF8CF5B99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Frank B. </a:t>
            </a:r>
            <a:r>
              <a:rPr lang="pt-BR" dirty="0" err="1"/>
              <a:t>Gilbreth</a:t>
            </a:r>
            <a:r>
              <a:rPr lang="pt-BR" dirty="0"/>
              <a:t> (1868-1924) foi um engenheiro americano que acompanhou Taylor em seu interesse pelo esforço humano como meio de aumentar a produtividade. </a:t>
            </a:r>
          </a:p>
          <a:p>
            <a:r>
              <a:rPr lang="pt-BR" dirty="0"/>
              <a:t>Introduziu o estudo dos tempos e movimentos dos operários como técnica administrativa básica para a racionalização do trabalho. Concluiu que todo trabalho manual pode ser reduzido a movimentos elementares (aos quais deu o nome de </a:t>
            </a:r>
            <a:r>
              <a:rPr lang="pt-BR" dirty="0" err="1"/>
              <a:t>therblig</a:t>
            </a:r>
            <a:r>
              <a:rPr lang="pt-BR" dirty="0"/>
              <a:t>, anagrama de </a:t>
            </a:r>
            <a:r>
              <a:rPr lang="pt-BR" dirty="0" err="1"/>
              <a:t>Gilbreth</a:t>
            </a:r>
            <a:r>
              <a:rPr lang="pt-BR" dirty="0"/>
              <a:t>), para definir os movimentos necessários à execução de qualquer tarefa. </a:t>
            </a:r>
          </a:p>
          <a:p>
            <a:r>
              <a:rPr lang="pt-BR" dirty="0"/>
              <a:t>Os movimentos elementares (</a:t>
            </a:r>
            <a:r>
              <a:rPr lang="pt-BR" dirty="0" err="1"/>
              <a:t>therbligs</a:t>
            </a:r>
            <a:r>
              <a:rPr lang="pt-BR" dirty="0"/>
              <a:t>) permitem decompor e analisar qualquer tarefa. A tarefa de colocar parafusos representa sete movimentos elementares: pegar o parafuso, transportá-lo até a peça, posicioná-lo, pegar e transportar a chave de fenda até o parafuso, utilizá-la e posicioná-la na situação anterior. </a:t>
            </a:r>
          </a:p>
          <a:p>
            <a:pPr algn="ctr"/>
            <a:r>
              <a:rPr lang="pt-BR" dirty="0">
                <a:highlight>
                  <a:srgbClr val="C0C0C0"/>
                </a:highlight>
              </a:rPr>
              <a:t>O </a:t>
            </a:r>
            <a:r>
              <a:rPr lang="pt-BR" dirty="0" err="1">
                <a:highlight>
                  <a:srgbClr val="C0C0C0"/>
                </a:highlight>
              </a:rPr>
              <a:t>therblig</a:t>
            </a:r>
            <a:r>
              <a:rPr lang="pt-BR" dirty="0">
                <a:highlight>
                  <a:srgbClr val="C0C0C0"/>
                </a:highlight>
              </a:rPr>
              <a:t> constitui o elemento básico da Administração Científica e a unidade fundamental de trabalho.</a:t>
            </a:r>
          </a:p>
        </p:txBody>
      </p:sp>
    </p:spTree>
    <p:extLst>
      <p:ext uri="{BB962C8B-B14F-4D97-AF65-F5344CB8AC3E}">
        <p14:creationId xmlns:p14="http://schemas.microsoft.com/office/powerpoint/2010/main" val="2165640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81FBD-1476-4FB3-A14A-3679922B4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>
            <a:normAutofit/>
          </a:bodyPr>
          <a:lstStyle/>
          <a:p>
            <a:r>
              <a:rPr lang="pt-BR" sz="4000" dirty="0"/>
              <a:t>2. Estudo da fadiga humana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396276-8EA6-4901-944E-05E3C6F9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estudo dos movimentos humanos tem uma tripla finalidade: </a:t>
            </a:r>
          </a:p>
          <a:p>
            <a:r>
              <a:rPr lang="pt-BR" dirty="0"/>
              <a:t>1. Evitar movimentos inúteis na execução de uma tarefa. </a:t>
            </a:r>
          </a:p>
          <a:p>
            <a:r>
              <a:rPr lang="pt-BR" dirty="0"/>
              <a:t>2. Execução econômica dos movimentos úteis do ponto de vista fisiológico. </a:t>
            </a:r>
          </a:p>
          <a:p>
            <a:r>
              <a:rPr lang="pt-BR" dirty="0"/>
              <a:t>3. Seriação apropriada aos movimentos (princípios de economia de movimentos). </a:t>
            </a:r>
          </a:p>
        </p:txBody>
      </p:sp>
    </p:spTree>
    <p:extLst>
      <p:ext uri="{BB962C8B-B14F-4D97-AF65-F5344CB8AC3E}">
        <p14:creationId xmlns:p14="http://schemas.microsoft.com/office/powerpoint/2010/main" val="366743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9012D-6F9F-4DCE-93A4-47DD2944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obra de Taylor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A7A8A5-C22F-4277-A34A-457C09779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Frederick Winslow Taylor (1856-1915), o fundador da Administração Científica, nasceu na Filadélfia, nos Estados Unidos. </a:t>
            </a:r>
          </a:p>
          <a:p>
            <a:r>
              <a:rPr lang="pt-BR" dirty="0"/>
              <a:t>Veio de uma família quaker de princípios rígidos e foi educado com forte mentalidade de disciplina, devoção ao trabalho e poupança. </a:t>
            </a:r>
          </a:p>
          <a:p>
            <a:r>
              <a:rPr lang="pt-BR" dirty="0"/>
              <a:t>Iniciou sua carreira como operário na </a:t>
            </a:r>
            <a:r>
              <a:rPr lang="pt-BR" dirty="0" err="1"/>
              <a:t>Midvale</a:t>
            </a:r>
            <a:r>
              <a:rPr lang="pt-BR" dirty="0"/>
              <a:t> Steel Co., passando a capataz, contramestre até chegar a engenheiro, quando se formou pelo Stevens </a:t>
            </a:r>
            <a:r>
              <a:rPr lang="pt-BR" dirty="0" err="1"/>
              <a:t>Institute</a:t>
            </a:r>
            <a:r>
              <a:rPr lang="pt-BR" dirty="0"/>
              <a:t>. </a:t>
            </a:r>
          </a:p>
          <a:p>
            <a:r>
              <a:rPr lang="pt-BR" dirty="0"/>
              <a:t>Na época, vigorava o sistema de pagamento por peça ou por tarefa. Os patrões procuravam ganhar o máximo na hora de fixar o preço da tarefa, enquanto os operários reduziam o ritmo de produção para contrabalançar o pagamento por peça determinado pelos patrões. </a:t>
            </a:r>
          </a:p>
          <a:p>
            <a:r>
              <a:rPr lang="pt-BR" dirty="0"/>
              <a:t>Isso levou Taylor a estudar o problema de produção para tentar uma solução que atendesse tanto aos patrões como aos empregados.</a:t>
            </a:r>
          </a:p>
        </p:txBody>
      </p:sp>
    </p:spTree>
    <p:extLst>
      <p:ext uri="{BB962C8B-B14F-4D97-AF65-F5344CB8AC3E}">
        <p14:creationId xmlns:p14="http://schemas.microsoft.com/office/powerpoint/2010/main" val="1576207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9A7A4-5CDA-466A-A284-FE93170A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2. Estudo da fadiga humana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1DFADA-8325-4EDC-852C-47333AAF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estudo dos movimentos baseia-se na anatomia e na fisiologia humanas. Nesse sentido, </a:t>
            </a:r>
            <a:r>
              <a:rPr lang="pt-BR" dirty="0" err="1"/>
              <a:t>Gilbreth</a:t>
            </a:r>
            <a:r>
              <a:rPr lang="pt-BR" dirty="0"/>
              <a:t> efetuou estudos (estatísticos e não-fisiológicos, pois era engenheiro) sobre os efeitos da fadiga na produtividade do operário. </a:t>
            </a:r>
          </a:p>
          <a:p>
            <a:r>
              <a:rPr lang="pt-BR" dirty="0"/>
              <a:t>Verificou que a fadiga predispõe o trabalhador para: diminuição da produtividade e qualidade do trabalho; perda de tempo; aumento da rotatividade de pessoal; doenças e acidentes e diminuição da capacidade de esforço.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2293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442CF-3A74-4E10-B9E9-CCCC47C2F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>
            <a:normAutofit/>
          </a:bodyPr>
          <a:lstStyle/>
          <a:p>
            <a:r>
              <a:rPr lang="pt-BR" sz="4000" dirty="0"/>
              <a:t>2. Estudo da fadiga humana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1E184E-F8E7-440D-873F-30521C720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suma, a fadiga é um redutor da eficiência. Para reduzir a fadiga, </a:t>
            </a:r>
            <a:r>
              <a:rPr lang="pt-BR" dirty="0" err="1"/>
              <a:t>Gilbreth</a:t>
            </a:r>
            <a:r>
              <a:rPr lang="pt-BR" dirty="0"/>
              <a:t> propôs princípios de economia de movimentos classificados em três grupos, a saber: </a:t>
            </a:r>
          </a:p>
          <a:p>
            <a:pPr marL="457200" indent="-100013">
              <a:buFont typeface="+mj-lt"/>
              <a:buAutoNum type="arabicPeriod"/>
            </a:pPr>
            <a:r>
              <a:rPr lang="pt-BR" dirty="0"/>
              <a:t> Relativos ao uso do corpo humano. </a:t>
            </a:r>
          </a:p>
          <a:p>
            <a:pPr marL="457200" indent="-100013">
              <a:buFont typeface="+mj-lt"/>
              <a:buAutoNum type="arabicPeriod"/>
            </a:pPr>
            <a:r>
              <a:rPr lang="pt-BR" dirty="0"/>
              <a:t> Relativos ao arranjo material do local de trabalho. </a:t>
            </a:r>
          </a:p>
          <a:p>
            <a:pPr marL="457200" indent="-100013">
              <a:buFont typeface="+mj-lt"/>
              <a:buAutoNum type="arabicPeriod"/>
            </a:pPr>
            <a:r>
              <a:rPr lang="pt-BR" dirty="0"/>
              <a:t> Relativos ao desempenho das ferramentas e do equipamento. </a:t>
            </a:r>
          </a:p>
          <a:p>
            <a:pPr marL="457200" indent="-100013">
              <a:buFont typeface="+mj-lt"/>
              <a:buAutoNum type="arabicPeriod"/>
            </a:pPr>
            <a:endParaRPr lang="pt-BR" dirty="0"/>
          </a:p>
          <a:p>
            <a:pPr marL="185738" indent="0">
              <a:buNone/>
            </a:pPr>
            <a:r>
              <a:rPr lang="pt-BR" dirty="0"/>
              <a:t>A Administração Científica pretendia racionalizar os movimentos, eliminando os que produzem fadiga e os que não estão diretamente relacionados com a tarefa executada pelo trabalhador.</a:t>
            </a:r>
          </a:p>
        </p:txBody>
      </p:sp>
    </p:spTree>
    <p:extLst>
      <p:ext uri="{BB962C8B-B14F-4D97-AF65-F5344CB8AC3E}">
        <p14:creationId xmlns:p14="http://schemas.microsoft.com/office/powerpoint/2010/main" val="2554404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55BB8-F542-4EF0-A99C-EB45A4D1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>
            <a:normAutofit/>
          </a:bodyPr>
          <a:lstStyle/>
          <a:p>
            <a:r>
              <a:rPr lang="pt-BR" sz="4000" dirty="0"/>
              <a:t>3. Divisão do trabalho e especialização do operário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792EF3-C4F9-497E-A8FC-861FEF0A2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análise do trabalho e o estudo dos tempos e movimentos provocou a reestruturação das operações industriais nos Estados Unidos, eliminando os movimentos desnecessários e economizando energia e tempo. </a:t>
            </a:r>
          </a:p>
          <a:p>
            <a:r>
              <a:rPr lang="pt-BR" dirty="0"/>
              <a:t>Uma das decorrências do estudo dos tempos e movimentos foi a divisão do trabalho e a especialização do operário a fim de elevar sua produtividade. </a:t>
            </a:r>
          </a:p>
          <a:p>
            <a:r>
              <a:rPr lang="pt-BR" dirty="0"/>
              <a:t>Com isso, cada operário passou a ser especializado na execução de uma única tarefa para ajustar-se aos padrões descritos e às normas de desempenho definidas pelo método.</a:t>
            </a:r>
          </a:p>
        </p:txBody>
      </p:sp>
    </p:spTree>
    <p:extLst>
      <p:ext uri="{BB962C8B-B14F-4D97-AF65-F5344CB8AC3E}">
        <p14:creationId xmlns:p14="http://schemas.microsoft.com/office/powerpoint/2010/main" val="1330205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E5E31-E4B5-434A-A021-84CBD3E4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4. Desenho de cargos e tarefas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E55B0A-DFF2-48C7-A351-28697523E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pt-BR" sz="1700"/>
              <a:t>A primeira tentativa de definir e estabelecer racionalmente cargos e tarefas aconteceu com a Administração Científica. Nesse aspecto, Taylor foi o pioneiro. Como todo pioneiro, é reverenciado por alguns e criticado por outros.</a:t>
            </a:r>
          </a:p>
          <a:p>
            <a:r>
              <a:rPr lang="pt-BR" sz="1700"/>
              <a:t>Tarefa é toda atividade executada por uma pessoa no seu trabalho dentro da organização. </a:t>
            </a:r>
          </a:p>
          <a:p>
            <a:r>
              <a:rPr lang="pt-BR" sz="1700"/>
              <a:t>A tarefa constitui a menor unidade possível dentro da divisão do trabalho em uma organização. Cargo é o conjunto de tarefas executadas de maneira cíclica ou repetitiva. </a:t>
            </a:r>
          </a:p>
          <a:p>
            <a:r>
              <a:rPr lang="pt-BR" sz="1700"/>
              <a:t>Desenhar um cargo é especificar seu conteúdo (tarefas), os métodos de executar as tarefas e as relações com os demais cargos existentes. </a:t>
            </a:r>
          </a:p>
          <a:p>
            <a:r>
              <a:rPr lang="pt-BR" sz="1700"/>
              <a:t>O desenho de cargos é a maneira pela qual um cargo é criado e projetado e combinado com outros cargos para a execução das tarefas</a:t>
            </a:r>
          </a:p>
        </p:txBody>
      </p:sp>
      <p:pic>
        <p:nvPicPr>
          <p:cNvPr id="5122" name="Picture 2" descr="Administração científica 2012_01">
            <a:extLst>
              <a:ext uri="{FF2B5EF4-FFF2-40B4-BE49-F238E27FC236}">
                <a16:creationId xmlns:a16="http://schemas.microsoft.com/office/drawing/2014/main" id="{0292B259-308A-46C2-938B-FEB7EADE8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99664" y="2527768"/>
            <a:ext cx="4097740" cy="307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324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FC2E6-8451-4997-AC68-266E6DA2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4. Desenho de cargos e tarefas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BA9909-E954-4315-8991-A55663B47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simplificação no desenho dos cargos permite as seguintes vantagens:</a:t>
            </a:r>
          </a:p>
          <a:p>
            <a:pPr marL="457200" indent="-271463">
              <a:buFont typeface="+mj-lt"/>
              <a:buAutoNum type="arabicPeriod"/>
            </a:pPr>
            <a:r>
              <a:rPr lang="pt-BR" dirty="0"/>
              <a:t>Admissão de empregados com qualificações mínimas e salários menores, reduzindo os custos de produção. </a:t>
            </a:r>
          </a:p>
          <a:p>
            <a:pPr marL="457200" indent="-271463">
              <a:buFont typeface="+mj-lt"/>
              <a:buAutoNum type="arabicPeriod"/>
            </a:pPr>
            <a:r>
              <a:rPr lang="pt-BR" dirty="0"/>
              <a:t>Minimização dos custos de treinamento. </a:t>
            </a:r>
          </a:p>
          <a:p>
            <a:pPr marL="457200" indent="-271463">
              <a:buFont typeface="+mj-lt"/>
              <a:buAutoNum type="arabicPeriod"/>
            </a:pPr>
            <a:r>
              <a:rPr lang="pt-BR" dirty="0"/>
              <a:t>Redução de erros na execução, diminuindo os refugos e rejeições. </a:t>
            </a:r>
          </a:p>
          <a:p>
            <a:pPr marL="457200" indent="-271463">
              <a:buFont typeface="+mj-lt"/>
              <a:buAutoNum type="arabicPeriod"/>
            </a:pPr>
            <a:r>
              <a:rPr lang="pt-BR" dirty="0"/>
              <a:t>Facilidade de supervisão, permitindo que cada supervisor controle um número maior de subordinados </a:t>
            </a:r>
          </a:p>
          <a:p>
            <a:pPr marL="457200" indent="-271463">
              <a:buFont typeface="+mj-lt"/>
              <a:buAutoNum type="arabicPeriod"/>
            </a:pPr>
            <a:r>
              <a:rPr lang="pt-BR" dirty="0"/>
              <a:t>Aumento da eficiência do trabalhador, permitindo maior produtividade.</a:t>
            </a:r>
          </a:p>
        </p:txBody>
      </p:sp>
    </p:spTree>
    <p:extLst>
      <p:ext uri="{BB962C8B-B14F-4D97-AF65-F5344CB8AC3E}">
        <p14:creationId xmlns:p14="http://schemas.microsoft.com/office/powerpoint/2010/main" val="3663670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3C0BB-11CB-4A33-BAD3-667591B7A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5. Incentivos salariais e prêmios de produção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F392B1-47ED-4501-9218-F1106EF60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7727"/>
            <a:ext cx="10058400" cy="4023360"/>
          </a:xfrm>
        </p:spPr>
        <p:txBody>
          <a:bodyPr>
            <a:normAutofit/>
          </a:bodyPr>
          <a:lstStyle/>
          <a:p>
            <a:r>
              <a:rPr lang="pt-BR" dirty="0"/>
              <a:t>Uma vez analisado o trabalho, racionalizadas as tarefas e padronizado o tempo para sua execução, selecionado cientificamente o operário e treinado de acordo com o método preestabelecido, resta fazer com que o operário colabore com a empresa e trabalhe dentro dos padrões de tempo previstos. </a:t>
            </a:r>
          </a:p>
          <a:p>
            <a:r>
              <a:rPr lang="pt-BR" dirty="0"/>
              <a:t>Para obter essa colaboração do operário, Taylor e seus seguidores desenvolveram planos de incentivos salariais e de prêmios de produção. </a:t>
            </a:r>
          </a:p>
          <a:p>
            <a:r>
              <a:rPr lang="pt-BR" dirty="0"/>
              <a:t>A ideia básica era a de que a remuneração baseada no tempo (salário mensal, diário ou por hora) não estimula ninguém a trabalhar mais e deve ser substituída por remuneração baseada na produção de cada operário (salário por peça, por exemplo): o operário que produz pouco ganha pouco e o que produz mais, ganha na proporção de sua produção. </a:t>
            </a:r>
          </a:p>
          <a:p>
            <a:r>
              <a:rPr lang="pt-BR" dirty="0"/>
              <a:t>O estímulo salarial adicional para que os operários ultrapassem o tempo padrão é o prêmio de produção.</a:t>
            </a:r>
          </a:p>
        </p:txBody>
      </p:sp>
    </p:spTree>
    <p:extLst>
      <p:ext uri="{BB962C8B-B14F-4D97-AF65-F5344CB8AC3E}">
        <p14:creationId xmlns:p14="http://schemas.microsoft.com/office/powerpoint/2010/main" val="1870439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67C72-D80F-4E82-9900-3DF1051E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6. Conceito de </a:t>
            </a:r>
            <a:r>
              <a:rPr lang="pt-BR" sz="4000" i="1" dirty="0"/>
              <a:t>homo </a:t>
            </a:r>
            <a:r>
              <a:rPr lang="pt-BR" sz="4000" i="1" dirty="0" err="1"/>
              <a:t>economicus</a:t>
            </a:r>
            <a:endParaRPr lang="pt-BR" sz="40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CBA789-11A9-437B-A73E-CBE110FA0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 Administração Científica baseou-se no conceito de </a:t>
            </a:r>
            <a:r>
              <a:rPr lang="pt-BR" i="1" dirty="0"/>
              <a:t>homo </a:t>
            </a:r>
            <a:r>
              <a:rPr lang="pt-BR" i="1" dirty="0" err="1"/>
              <a:t>economicus</a:t>
            </a:r>
            <a:r>
              <a:rPr lang="pt-BR" dirty="0"/>
              <a:t>, isto é, do homem econômico. </a:t>
            </a:r>
          </a:p>
          <a:p>
            <a:r>
              <a:rPr lang="pt-BR" dirty="0"/>
              <a:t>Segundo esse conceito, toda pessoa é concebida como influenciada exclusivamente por recompensas salariais, econômicas e materiais. Em outros termos, o homem procura o trabalho não porque gosta dele, mas como um meio de ganhar a vida por meio do salário que o trabalho proporciona. O homem é motivado a trabalhar pelo medo da fome e pela necessidade de dinheiro para viver. </a:t>
            </a:r>
          </a:p>
          <a:p>
            <a:r>
              <a:rPr lang="pt-BR" dirty="0"/>
              <a:t>Assim, as recompensas salariais e os prêmios de produção (e o salário baseado na produção) influenciam os esforços individuais do trabalho, fazendo com que o trabalhador desenvolva o máximo de produção de que é fisicamente capaz para obter um ganho maior. </a:t>
            </a:r>
          </a:p>
          <a:p>
            <a:r>
              <a:rPr lang="pt-BR" dirty="0"/>
              <a:t>Uma vez selecionado cientificamente o trabalhador, ensinado o método de trabalho e condicionada sua remuneração à eficiência, ele passaria a produzir o máximo dentro de sua capacidade física.</a:t>
            </a:r>
          </a:p>
          <a:p>
            <a:r>
              <a:rPr lang="pt-BR" dirty="0">
                <a:hlinkClick r:id="rId2" action="ppaction://hlinksldjump"/>
              </a:rPr>
              <a:t>voltar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304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B1F39-173E-415B-97DE-507B8B0E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7. Condições de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B242F1-0DE4-4870-A373-DB563BA5F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Verificou-se que a eficiência depende não somente do método de trabalho e do incentivo salarial, mas também de um conjunto de condições de trabalho que garantam o bem-estar físico do trabalhador e diminuam a fadiga. As condições de trabalho que mais preocuparam a Administração Científica foram: </a:t>
            </a:r>
          </a:p>
          <a:p>
            <a:r>
              <a:rPr lang="pt-BR" dirty="0"/>
              <a:t>1. Adequação de instrumentos e ferramentas de trabalho e de equipamentos de produção para minimizar o esforço do operador e a perda de tempo na execução da tarefa. </a:t>
            </a:r>
          </a:p>
          <a:p>
            <a:r>
              <a:rPr lang="pt-BR" dirty="0"/>
              <a:t>2. Arranjo físico das máquinas e equipamentos para racionalizar o fluxo da produção. </a:t>
            </a:r>
          </a:p>
          <a:p>
            <a:r>
              <a:rPr lang="pt-BR" dirty="0"/>
              <a:t>3. Melhoria do ambiente físico de trabalho de maneira que o ruído, a ventilação, a iluminação e o conforto no trabalho não reduzam a eficiência do trabalhador. </a:t>
            </a:r>
          </a:p>
          <a:p>
            <a:r>
              <a:rPr lang="pt-BR" dirty="0"/>
              <a:t>4. Projeto de instrumentos e equipamentos especiais, como transportadores, seguidores, contadores e utensílios para reduzir movimentos inúteis.</a:t>
            </a:r>
          </a:p>
        </p:txBody>
      </p:sp>
    </p:spTree>
    <p:extLst>
      <p:ext uri="{BB962C8B-B14F-4D97-AF65-F5344CB8AC3E}">
        <p14:creationId xmlns:p14="http://schemas.microsoft.com/office/powerpoint/2010/main" val="3989663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E2485-E171-4141-8779-89469631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8. Padronização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D24870-C16E-4E73-939D-2E7A1592C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organização racional do trabalho não se preocupou somente com a análise do trabalho, estudo dos tempos e movimentos, fadiga do operário, divisão do trabalho e especialização do operário e com os planos de incentivos salariais. </a:t>
            </a:r>
          </a:p>
          <a:p>
            <a:r>
              <a:rPr lang="pt-BR" dirty="0"/>
              <a:t>Foi mais além e passou a se preocupar também com a padronização dos métodos e processos de trabalho, com a padronização das máquinas e equipamentos, ferramentas e instrumentos de trabalho, matérias-primas e componentes, no intuito de reduzir a variabilidade e a diversidade no processo produtivo e, daí, eliminar o desperdício e aumentar a eficiência.</a:t>
            </a:r>
          </a:p>
        </p:txBody>
      </p:sp>
    </p:spTree>
    <p:extLst>
      <p:ext uri="{BB962C8B-B14F-4D97-AF65-F5344CB8AC3E}">
        <p14:creationId xmlns:p14="http://schemas.microsoft.com/office/powerpoint/2010/main" val="2465409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864A8-1317-42A7-861B-0C9EF253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9. Supervisão funcional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E03302-370E-467D-866B-81722EDC7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especialização do operário deve ser acompanhada da especialização do supervisor. Taylor era contrário à centralização da autoridade e propunha a chamada supervisão funcional, que nada mais é do que a existência de diversos supervisores, cada qual especializado em determinada área e que tem autoridade funcional (relativa somente a sua especialidade) sobre os mesmos subordinados. </a:t>
            </a:r>
          </a:p>
          <a:p>
            <a:r>
              <a:rPr lang="pt-BR" dirty="0"/>
              <a:t>A autoridade funcional é relativa e parcial. Para Taylor o tipo de organização por excelência é a organização funcional.</a:t>
            </a:r>
          </a:p>
          <a:p>
            <a:r>
              <a:rPr lang="pt-BR" dirty="0"/>
              <a:t> "A administração funcional consiste em dividir o trabalho de maneira que cada homem, desde o assistente até o superintendente, tenha de executar a menor variedade possível de funções. </a:t>
            </a:r>
          </a:p>
        </p:txBody>
      </p:sp>
    </p:spTree>
    <p:extLst>
      <p:ext uri="{BB962C8B-B14F-4D97-AF65-F5344CB8AC3E}">
        <p14:creationId xmlns:p14="http://schemas.microsoft.com/office/powerpoint/2010/main" val="227327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076AE-3355-482A-9132-A6E6555C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período de Taylor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A7A4E5-9A36-4BBD-A1AB-FECBAD122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primeiro período de Taylor corresponde à época da publicação de seu livro Shop Management (1903), sobre as técnicas de racionalização do trabalho do operário, por meio do Estudo de Tempos e Movimentos (Motion-time </a:t>
            </a:r>
            <a:r>
              <a:rPr lang="pt-BR" dirty="0" err="1"/>
              <a:t>Study</a:t>
            </a:r>
            <a:r>
              <a:rPr lang="pt-BR" dirty="0"/>
              <a:t>). </a:t>
            </a:r>
          </a:p>
          <a:p>
            <a:r>
              <a:rPr lang="pt-BR" dirty="0"/>
              <a:t>Taylor começou por baixo, junto com os operários no nível de execução, efetuando um paciente trabalho de análise das tarefas de cada operário, decompondo os seus movimentos e processos de trabalho para aperfeiçoá-los e racionalizá-los. </a:t>
            </a:r>
          </a:p>
          <a:p>
            <a:r>
              <a:rPr lang="pt-BR" dirty="0"/>
              <a:t>Verificou que o operário médio e com o equipamento disponível produzia muito menos do que era potencialmente capaz. Concluiu que se o operário mais produtivo percebe que obtém a mesma remuneração que o seu colega menos produtivo, acaba se acomodando, perdendo o interesse e não produzindo de acordo com sua capacidade. </a:t>
            </a:r>
          </a:p>
          <a:p>
            <a:r>
              <a:rPr lang="pt-BR" dirty="0"/>
              <a:t>Daí a necessidade de criar condições de pagar mais ao operário que produz mais. </a:t>
            </a:r>
          </a:p>
        </p:txBody>
      </p:sp>
    </p:spTree>
    <p:extLst>
      <p:ext uri="{BB962C8B-B14F-4D97-AF65-F5344CB8AC3E}">
        <p14:creationId xmlns:p14="http://schemas.microsoft.com/office/powerpoint/2010/main" val="191892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BFA38-6034-4019-BA9E-4BEA151C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9. Supervisão funcional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A0C872-CF28-42E7-AC96-0E55FF1A0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Sempre que possível, o trabalho de cada homem deverá limitar-se à execução de uma única função.</a:t>
            </a:r>
          </a:p>
          <a:p>
            <a:r>
              <a:rPr lang="pt-BR" dirty="0"/>
              <a:t>Para Taylor, "a característica mais marcante da administração funcional consiste no fato de que cada operário, em lugar de se pôr em contato direto com a administração em um único ponto, isto é, por intermédio de seu chefe de turma, recebe orientação e ordens diárias de vários encarregados diferentes, cada um dos quais desempenhando sua própria função particular". </a:t>
            </a:r>
          </a:p>
          <a:p>
            <a:r>
              <a:rPr lang="pt-BR" dirty="0"/>
              <a:t> Essa concepção funcional de supervisão trouxe muitas críticas, pois se argumenta que um operário não pode subordinar-se a dois ou mais chefes.</a:t>
            </a:r>
          </a:p>
          <a:p>
            <a:r>
              <a:rPr lang="pt-BR" dirty="0"/>
              <a:t>Apesar disso, o tipo funcional de Administração foi uma revolução e, mais do que isso, uma previsão notável, na época do rumo que os problemas administrativos e empresariais haveriam de tomar com a crescente complexidade das empresas.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4377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988DE-2857-4045-80E0-3652C1D1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Princípios da Administração Científica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56C519-B9F8-4075-B049-ACF048632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1. Princípios da administração científica de Taylor </a:t>
            </a:r>
          </a:p>
          <a:p>
            <a:r>
              <a:rPr lang="pt-BR" dirty="0"/>
              <a:t>Para Taylor, a gerência deve seguir quatro princípios a saber: </a:t>
            </a:r>
          </a:p>
          <a:p>
            <a:pPr marL="814388" indent="-457200">
              <a:buFont typeface="+mj-lt"/>
              <a:buAutoNum type="arabicPeriod"/>
            </a:pPr>
            <a:r>
              <a:rPr lang="pt-BR" dirty="0"/>
              <a:t>Princípio de planejamento. Substituir no trabalho o critério individual do operário, a improvisação e a atuação empírico-prática, por métodos baseados em procedimentos científicos. Substituir a improvisação pela ciência através do planejamento do método de trabalho.</a:t>
            </a:r>
          </a:p>
          <a:p>
            <a:pPr marL="814388" indent="-457200">
              <a:buFont typeface="+mj-lt"/>
              <a:buAutoNum type="arabicPeriod"/>
            </a:pPr>
            <a:r>
              <a:rPr lang="pt-BR" dirty="0"/>
              <a:t>Princípio de preparo. Selecionar cientificamente os trabalhadores de acordo com suas aptidões e prepará-los e treiná-los para produzirem mais e melhor, de acordo com o método planejado. Preparar máquinas e equipamentos em um arranjo físico e disposição racional. </a:t>
            </a:r>
          </a:p>
          <a:p>
            <a:pPr marL="814388" indent="-457200">
              <a:buFont typeface="+mj-lt"/>
              <a:buAutoNum type="arabicPeriod"/>
            </a:pPr>
            <a:r>
              <a:rPr lang="pt-BR" dirty="0"/>
              <a:t>Princípio do controle. Controlar o trabalho para se certificar de que está sendo executado de acordo com os métodos estabelecidos e segundo o plano previsto. A gerência deve cooperar com os trabalhadores para que a execução seja a melhor possível. </a:t>
            </a:r>
          </a:p>
          <a:p>
            <a:pPr marL="814388" indent="-457200">
              <a:buFont typeface="+mj-lt"/>
              <a:buAutoNum type="arabicPeriod"/>
            </a:pPr>
            <a:r>
              <a:rPr lang="pt-BR" dirty="0"/>
              <a:t>Princípio da execução. Distribuir atribuições e responsabilidades para que a execução do trabalho seja disciplinada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0207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87A36-3AD4-4CB1-BB5C-53ED1149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>
            <a:normAutofit/>
          </a:bodyPr>
          <a:lstStyle/>
          <a:p>
            <a:r>
              <a:rPr lang="pt-BR" sz="4000" dirty="0"/>
              <a:t>Princípios da Administração Científica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613850-E620-45FD-8949-91BDA938B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2. Princípios de eficiência de </a:t>
            </a:r>
            <a:r>
              <a:rPr lang="pt-BR" dirty="0" err="1"/>
              <a:t>EmersonHarrington</a:t>
            </a:r>
            <a:r>
              <a:rPr lang="pt-BR" dirty="0"/>
              <a:t>  </a:t>
            </a:r>
          </a:p>
          <a:p>
            <a:r>
              <a:rPr lang="pt-BR" dirty="0"/>
              <a:t>Emerson (1853-1931) foi um engenheiro que simplificou os métodos de trabalho. Popularizou a Administração Científica e desenvolveu os primeiros trabalhos sobre seleção e treinamento de empregados. Os princípios de rendimento preconizados por Emerson são os seguintes: </a:t>
            </a:r>
          </a:p>
          <a:p>
            <a:pPr marL="457200" indent="-7938">
              <a:buFont typeface="+mj-lt"/>
              <a:buAutoNum type="arabicPeriod"/>
            </a:pPr>
            <a:r>
              <a:rPr lang="pt-BR" dirty="0"/>
              <a:t> Traçar um plano bem definido, de acordo com os objetivos. </a:t>
            </a:r>
          </a:p>
          <a:p>
            <a:pPr marL="457200" indent="-7938">
              <a:buFont typeface="+mj-lt"/>
              <a:buAutoNum type="arabicPeriod"/>
            </a:pPr>
            <a:r>
              <a:rPr lang="pt-BR" dirty="0"/>
              <a:t>Estabelecer o predomínio do bom senso. </a:t>
            </a:r>
          </a:p>
          <a:p>
            <a:pPr marL="457200" indent="-7938">
              <a:buFont typeface="+mj-lt"/>
              <a:buAutoNum type="arabicPeriod"/>
            </a:pPr>
            <a:r>
              <a:rPr lang="pt-BR" dirty="0"/>
              <a:t>Oferecer orientação e supervisão competentes. </a:t>
            </a:r>
          </a:p>
          <a:p>
            <a:pPr marL="457200" indent="-7938">
              <a:buFont typeface="+mj-lt"/>
              <a:buAutoNum type="arabicPeriod"/>
            </a:pPr>
            <a:r>
              <a:rPr lang="pt-BR" dirty="0"/>
              <a:t>Manter disciplina. </a:t>
            </a:r>
          </a:p>
          <a:p>
            <a:pPr marL="457200" indent="-7938">
              <a:buFont typeface="+mj-lt"/>
              <a:buAutoNum type="arabicPeriod"/>
            </a:pPr>
            <a:r>
              <a:rPr lang="pt-BR" dirty="0"/>
              <a:t>Impor honestidade nos acordos, ou seja, justiça social no trabalho. </a:t>
            </a:r>
          </a:p>
        </p:txBody>
      </p:sp>
    </p:spTree>
    <p:extLst>
      <p:ext uri="{BB962C8B-B14F-4D97-AF65-F5344CB8AC3E}">
        <p14:creationId xmlns:p14="http://schemas.microsoft.com/office/powerpoint/2010/main" val="371973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2C5DD51-C266-412B-8CD1-7974A725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Princípios da Administração Científica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723EB6-F441-4DA1-97DB-F91B733A7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pPr marL="806450" indent="-357188">
              <a:buFont typeface="+mj-lt"/>
              <a:buAutoNum type="arabicPeriod" startAt="6"/>
            </a:pPr>
            <a:r>
              <a:rPr lang="pt-BR" dirty="0"/>
              <a:t>Manter registros precisos, imediatos e adequados. </a:t>
            </a:r>
          </a:p>
          <a:p>
            <a:pPr marL="806450" indent="-357188">
              <a:buFont typeface="+mj-lt"/>
              <a:buAutoNum type="arabicPeriod" startAt="6"/>
            </a:pPr>
            <a:r>
              <a:rPr lang="pt-BR" dirty="0"/>
              <a:t>Oferecer remuneração proporcional ao trabalho</a:t>
            </a:r>
          </a:p>
          <a:p>
            <a:pPr marL="806450" indent="-357188">
              <a:buFont typeface="+mj-lt"/>
              <a:buAutoNum type="arabicPeriod" startAt="6"/>
            </a:pPr>
            <a:r>
              <a:rPr lang="pt-BR" dirty="0"/>
              <a:t>Fixar normas padronizadas para as condições de trabalho. </a:t>
            </a:r>
          </a:p>
          <a:p>
            <a:pPr marL="806450" indent="-357188">
              <a:buFont typeface="+mj-lt"/>
              <a:buAutoNum type="arabicPeriod" startAt="6"/>
            </a:pPr>
            <a:r>
              <a:rPr lang="pt-BR" dirty="0"/>
              <a:t>Fixar normas padronizadas para o trabalho em Si. </a:t>
            </a:r>
          </a:p>
          <a:p>
            <a:pPr marL="806450" indent="-357188">
              <a:buFont typeface="+mj-lt"/>
              <a:buAutoNum type="arabicPeriod" startAt="6"/>
            </a:pPr>
            <a:r>
              <a:rPr lang="pt-BR" dirty="0"/>
              <a:t>Fixar normas padronizadas para as operações. </a:t>
            </a:r>
          </a:p>
          <a:p>
            <a:pPr marL="806450" indent="-357188">
              <a:buFont typeface="+mj-lt"/>
              <a:buAutoNum type="arabicPeriod" startAt="6"/>
            </a:pPr>
            <a:r>
              <a:rPr lang="pt-BR" dirty="0"/>
              <a:t>Estabelecer instruções precisas. </a:t>
            </a:r>
          </a:p>
          <a:p>
            <a:pPr marL="806450" indent="-357188">
              <a:buFont typeface="+mj-lt"/>
              <a:buAutoNum type="arabicPeriod" startAt="6"/>
            </a:pPr>
            <a:r>
              <a:rPr lang="pt-BR" dirty="0"/>
              <a:t>Oferecer incentivos ao pessoal para aumentar o rendimento e a eficiência.</a:t>
            </a:r>
          </a:p>
          <a:p>
            <a:pPr marL="806450" indent="-357188">
              <a:buFont typeface="+mj-lt"/>
              <a:buAutoNum type="arabicPeriod" startAt="6"/>
            </a:pPr>
            <a:r>
              <a:rPr lang="pt-BR" dirty="0"/>
              <a:t> Emerson antecipou-se à Administração por Objetivos proposta por Peter Drucker por volta da década de 1960.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4950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0747E43-1D0E-4C6C-BB0D-A062F360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8" y="263527"/>
            <a:ext cx="6405063" cy="1450757"/>
          </a:xfrm>
        </p:spPr>
        <p:txBody>
          <a:bodyPr>
            <a:normAutofit/>
          </a:bodyPr>
          <a:lstStyle/>
          <a:p>
            <a:r>
              <a:rPr lang="pt-BR" sz="4000" dirty="0"/>
              <a:t>Princípios da Administração Científica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B27986-658B-42F7-A19E-5B1BA867B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pt-BR" dirty="0"/>
              <a:t>3. Princípios básicos de Ford </a:t>
            </a:r>
          </a:p>
          <a:p>
            <a:r>
              <a:rPr lang="pt-BR" dirty="0"/>
              <a:t>Provavelmente, o mais conhecido de todos os precursores da Administração Científica, Henry Ford (1863-1947) iniciou sua vida como mecânico. Projetou um modelo de carro e em 1899 fundou sua primeira fábrica de automóveis, que logo depois foi fechada.  Sem desanimar, fundou, em 1903, a Ford Motor Co. </a:t>
            </a:r>
          </a:p>
          <a:p>
            <a:r>
              <a:rPr lang="pt-BR" dirty="0"/>
              <a:t>Sua ideia: popularizar um produto antes artesanal e destinado a milionários, ou seja, vender carros a preços populares, com assistência técnica garantida, revolucionando a estratégia comercial da época. </a:t>
            </a:r>
          </a:p>
        </p:txBody>
      </p:sp>
      <p:pic>
        <p:nvPicPr>
          <p:cNvPr id="6146" name="Picture 2" descr="A linha de montagem de Henry Ford – SR PNEUS">
            <a:extLst>
              <a:ext uri="{FF2B5EF4-FFF2-40B4-BE49-F238E27FC236}">
                <a16:creationId xmlns:a16="http://schemas.microsoft.com/office/drawing/2014/main" id="{CAEA0CA4-3D9F-428C-B109-289358DD5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075411"/>
            <a:ext cx="4020297" cy="148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ordismo - História, vantagens, desvantagens e a crise">
            <a:extLst>
              <a:ext uri="{FF2B5EF4-FFF2-40B4-BE49-F238E27FC236}">
                <a16:creationId xmlns:a16="http://schemas.microsoft.com/office/drawing/2014/main" id="{9DC2EE1F-6695-4C3B-9FB8-4F8B58916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3330486"/>
            <a:ext cx="4020296" cy="225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E648C5B-A647-4CAA-B1FA-8B1D6F31F7A0}"/>
              </a:ext>
            </a:extLst>
          </p:cNvPr>
          <p:cNvSpPr txBox="1"/>
          <p:nvPr/>
        </p:nvSpPr>
        <p:spPr>
          <a:xfrm>
            <a:off x="7109848" y="6385996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/>
              <a:t>https://www.youtube.com/watch?v=KPhwv2WfoSI</a:t>
            </a:r>
          </a:p>
        </p:txBody>
      </p:sp>
    </p:spTree>
    <p:extLst>
      <p:ext uri="{BB962C8B-B14F-4D97-AF65-F5344CB8AC3E}">
        <p14:creationId xmlns:p14="http://schemas.microsoft.com/office/powerpoint/2010/main" val="363391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1D09B-90B8-4888-A1CB-8D98441B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Princípios da Administração Científica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5909D2-6301-4C6A-B89C-6A148AAB3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Entre 1905 e 1910, Ford promoveu a grande inovação do século XX: a produção em massa.</a:t>
            </a:r>
          </a:p>
          <a:p>
            <a:r>
              <a:rPr lang="pt-BR" dirty="0"/>
              <a:t>Embora não tenha inventado o automóvel nem mesmo a linha de montagem, Ford inovou na organização do trabalho: a produção de maior número de produtos acabados com a maior garantia de qualidade e pelo menor custo possível.</a:t>
            </a:r>
          </a:p>
          <a:p>
            <a:r>
              <a:rPr lang="pt-BR" dirty="0"/>
              <a:t> E essa inovação teve maior impacto sobre a maneira de viver do homem do que muitas das maiores invenções do passado da humanidade.</a:t>
            </a:r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1116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493B6-7D02-4D8E-A73C-1AD92FD6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>
            <a:normAutofit/>
          </a:bodyPr>
          <a:lstStyle/>
          <a:p>
            <a:r>
              <a:rPr lang="pt-BR" sz="4000" dirty="0"/>
              <a:t>Princípios da Administração Científica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7FEB4F-0C83-477B-9788-469B6D71A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1913 já fabricava 800 carros por dia.</a:t>
            </a:r>
          </a:p>
          <a:p>
            <a:r>
              <a:rPr lang="pt-BR" dirty="0"/>
              <a:t>Em 1914, repartiu com seus empregados uma parte do controle acionário da empresa. Estabeleceu o salário mínimo de cinco dólares por dia e jornada diária de oito horas, quando, na época, a jornada variava entre dez e doze horas. </a:t>
            </a:r>
          </a:p>
          <a:p>
            <a:r>
              <a:rPr lang="pt-BR" dirty="0"/>
              <a:t>Em 1926, já tinha 88 fábricas e empregava 150.000 pessoas, fabricando 2.000.000 carros por ano. </a:t>
            </a:r>
          </a:p>
          <a:p>
            <a:r>
              <a:rPr lang="pt-BR" dirty="0"/>
              <a:t>Utilizou um sistema de concentração vertical, produzindo desde a matéria-prima inicial ao produto final acabado, além da concentração horizontal através de uma cadeia de distribuição comercial por meio de agências próprias. </a:t>
            </a:r>
          </a:p>
          <a:p>
            <a:r>
              <a:rPr lang="pt-BR" dirty="0"/>
              <a:t>Ford fez uma das maiores fortunas do mundo graças ao constante aperfeiçoamento de seus métodos e processos de trabalho.</a:t>
            </a:r>
          </a:p>
        </p:txBody>
      </p:sp>
    </p:spTree>
    <p:extLst>
      <p:ext uri="{BB962C8B-B14F-4D97-AF65-F5344CB8AC3E}">
        <p14:creationId xmlns:p14="http://schemas.microsoft.com/office/powerpoint/2010/main" val="2123844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34F2F-4467-46C1-927F-F5C9C418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Princípios da Administração Científica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13A583-6FAE-418D-BB7A-CA6EE202D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condição-chave da produção em massa é a simplicidade. </a:t>
            </a:r>
          </a:p>
          <a:p>
            <a:r>
              <a:rPr lang="pt-BR" dirty="0"/>
              <a:t>Três aspectos suportam o sistema: </a:t>
            </a:r>
          </a:p>
          <a:p>
            <a:pPr marL="712788" indent="-169863">
              <a:buFont typeface="+mj-lt"/>
              <a:buAutoNum type="arabicPeriod"/>
            </a:pPr>
            <a:r>
              <a:rPr lang="pt-BR" dirty="0"/>
              <a:t> A progressão do produto através do processo produtivo é planejada, ordenada e contínua. </a:t>
            </a:r>
          </a:p>
          <a:p>
            <a:pPr marL="712788" indent="-169863">
              <a:buFont typeface="+mj-lt"/>
              <a:buAutoNum type="arabicPeriod"/>
            </a:pPr>
            <a:r>
              <a:rPr lang="pt-BR" dirty="0"/>
              <a:t> O trabalho é entregue ao trabalhador em vez de deixá-lo com a iniciativa de ir buscá-lo. </a:t>
            </a:r>
          </a:p>
          <a:p>
            <a:pPr marL="712788" indent="-169863">
              <a:buFont typeface="+mj-lt"/>
              <a:buAutoNum type="arabicPeriod"/>
            </a:pPr>
            <a:r>
              <a:rPr lang="pt-BR" dirty="0"/>
              <a:t> As operações são analisadas em seus elementos constituintes. </a:t>
            </a:r>
          </a:p>
          <a:p>
            <a:pPr marL="542925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7389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1E08D-11FB-46C1-8C93-2F704834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>
            <a:normAutofit/>
          </a:bodyPr>
          <a:lstStyle/>
          <a:p>
            <a:r>
              <a:rPr lang="pt-BR" sz="4000" dirty="0"/>
              <a:t>Princípios da Administração Científica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4ECE75-F156-4CD4-B6BC-89D8CC70A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obter um esquema caracterizado pela aceleração da produção por meio de um trabalho ritmado, coordenado e econômico, Ford adotou três princípios básicos:</a:t>
            </a:r>
          </a:p>
          <a:p>
            <a:pPr marL="620713" indent="-171450">
              <a:buFont typeface="+mj-lt"/>
              <a:buAutoNum type="arabicPeriod"/>
            </a:pPr>
            <a:r>
              <a:rPr lang="pt-BR" dirty="0"/>
              <a:t>Princípio de intensificação. Diminuir o tempo de duração com a utilização imediata dos equipamentos e matéria-prima e a rápida colocação do produto no mercado. </a:t>
            </a:r>
          </a:p>
          <a:p>
            <a:pPr marL="620713" indent="-171450">
              <a:buFont typeface="+mj-lt"/>
              <a:buAutoNum type="arabicPeriod"/>
            </a:pPr>
            <a:r>
              <a:rPr lang="pt-BR" dirty="0"/>
              <a:t>Princípio de economicidade. Reduzir ao mínimo o volume do estoque da matéria-prima em transformação, fazendo com que o automóvel fosse pago à empresa antes de vencido o prazo de pagamento dos salários e da matéria-prima adquirida. A velocidade de produção deve ser rápida: "o minério sai da mina no sábado e é entregue sob a forma de um carro ao consumidor, na terça-feira, à tarde".</a:t>
            </a:r>
          </a:p>
          <a:p>
            <a:pPr marL="620713" indent="-171450">
              <a:buFont typeface="+mj-lt"/>
              <a:buAutoNum type="arabicPeriod"/>
            </a:pPr>
            <a:r>
              <a:rPr lang="pt-BR" dirty="0"/>
              <a:t>Princípio de produtividade. Aumentar a capacidade de produção do homem no mesmo período (produtividade) por meio da especialização e da linha de montagem. O operário ganha mais e o empresário tem maior produção.</a:t>
            </a:r>
          </a:p>
        </p:txBody>
      </p:sp>
    </p:spTree>
    <p:extLst>
      <p:ext uri="{BB962C8B-B14F-4D97-AF65-F5344CB8AC3E}">
        <p14:creationId xmlns:p14="http://schemas.microsoft.com/office/powerpoint/2010/main" val="14535229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04BE2-3D38-4B9B-9F17-9063818C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Princípios da Administração Científica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576B31-4017-4026-B0F9-C6417CD70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4. Princípio da exceção </a:t>
            </a:r>
          </a:p>
          <a:p>
            <a:r>
              <a:rPr lang="pt-BR" dirty="0"/>
              <a:t>Taylor adotou um sistema de controle operacional simples e baseado não no desempenho médio, mas na verificação das exceções ou desvios dos padrões normais. </a:t>
            </a:r>
          </a:p>
          <a:p>
            <a:r>
              <a:rPr lang="pt-BR" dirty="0"/>
              <a:t>Em outros termos, tudo o que ocorre dentro dos padrões normais não deve ocupar demasiadamente a atenção do administrador. Esse deve estar preocupado com as ocorrências que se afastam dos padrões - as exceções - para que sejam corrigidas. </a:t>
            </a:r>
          </a:p>
          <a:p>
            <a:r>
              <a:rPr lang="pt-BR" dirty="0"/>
              <a:t>Os desvios positivos ou negativos que fogem dos padrões normais devem ser identificados e localizados para a tomada de providências.</a:t>
            </a:r>
          </a:p>
        </p:txBody>
      </p:sp>
    </p:spTree>
    <p:extLst>
      <p:ext uri="{BB962C8B-B14F-4D97-AF65-F5344CB8AC3E}">
        <p14:creationId xmlns:p14="http://schemas.microsoft.com/office/powerpoint/2010/main" val="137303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59929-27A2-43E4-BC76-36700F50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período de Taylor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35FFC2-B85C-45B6-AB8F-80F3550D5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Em essência, Taylor diz, em Shop Management, que:</a:t>
            </a:r>
          </a:p>
          <a:p>
            <a:pPr marL="712788" indent="-449263">
              <a:buFont typeface="+mj-lt"/>
              <a:buAutoNum type="arabicPeriod"/>
            </a:pPr>
            <a:r>
              <a:rPr lang="pt-BR" dirty="0"/>
              <a:t>O objetivo da Administração é pagar salários melhores e reduzir custos unitários de produção.</a:t>
            </a:r>
          </a:p>
          <a:p>
            <a:pPr marL="712788" indent="-449263">
              <a:buFont typeface="+mj-lt"/>
              <a:buAutoNum type="arabicPeriod"/>
            </a:pPr>
            <a:r>
              <a:rPr lang="pt-BR" dirty="0"/>
              <a:t>Para realizar tal objetivo, a Administração deve aplicar métodos científicos de pesquisa e experimentos para formular princípios e estabelecer processos padronizados que permitam o controle das operações fabris. </a:t>
            </a:r>
          </a:p>
          <a:p>
            <a:pPr marL="712788" indent="-449263">
              <a:buFont typeface="+mj-lt"/>
              <a:buAutoNum type="arabicPeriod"/>
            </a:pPr>
            <a:r>
              <a:rPr lang="pt-BR" dirty="0"/>
              <a:t>Os empregados devem ser cientificamente selecionados e colocados em seus postos com condições de trabalho adequadas para que as normas possam ser cumpridas. </a:t>
            </a:r>
          </a:p>
          <a:p>
            <a:pPr marL="712788" indent="-449263">
              <a:buFont typeface="+mj-lt"/>
              <a:buAutoNum type="arabicPeriod"/>
            </a:pPr>
            <a:r>
              <a:rPr lang="pt-BR" dirty="0"/>
              <a:t>Os empregados devem ser cientificamente treinados para aperfeiçoar suas aptidões e executar uma tarefa para que a produção normal seja cumprida. </a:t>
            </a:r>
          </a:p>
          <a:p>
            <a:pPr marL="712788" indent="-449263">
              <a:buFont typeface="+mj-lt"/>
              <a:buAutoNum type="arabicPeriod"/>
            </a:pPr>
            <a:r>
              <a:rPr lang="pt-BR" dirty="0"/>
              <a:t>A Administração precisa criar uma atmosfera de íntima e cordial cooperação com os trabalhadores para garantir a permanência desse ambiente psicológico.</a:t>
            </a:r>
          </a:p>
        </p:txBody>
      </p:sp>
    </p:spTree>
    <p:extLst>
      <p:ext uri="{BB962C8B-B14F-4D97-AF65-F5344CB8AC3E}">
        <p14:creationId xmlns:p14="http://schemas.microsoft.com/office/powerpoint/2010/main" val="14683424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5BE5D-E714-41D6-B283-C1D99196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Apreciação crítica da Administração Cientifica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A8CF16-7A3F-4390-BA78-E9DBD4BDF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denominação Administração Científica deveria ser substituída por estudo científico do trabalho. Na verdade, Taylor foi o precursor da moderna organização do trabalho.</a:t>
            </a:r>
          </a:p>
          <a:p>
            <a:r>
              <a:rPr lang="pt-BR" dirty="0"/>
              <a:t>A obra de Taylor e seguidores é susceptível de críticas, que não diminuem o mérito e o galardão de pioneiros e desbravadores da nascente Teoria da Administração. </a:t>
            </a:r>
          </a:p>
          <a:p>
            <a:r>
              <a:rPr lang="pt-BR" dirty="0"/>
              <a:t>Na época, a mentalidade reinante e os preconceitos - tanto dos dirigentes como dos empregados - a falta de conhecimento sobre assuntos administrativos, a precária experiência industrial e empresarial não apresentavam condições propícias de formulação de hipóteses nem o suporte adequado para elaboração de conceitos rigorosos. </a:t>
            </a:r>
          </a:p>
        </p:txBody>
      </p:sp>
    </p:spTree>
    <p:extLst>
      <p:ext uri="{BB962C8B-B14F-4D97-AF65-F5344CB8AC3E}">
        <p14:creationId xmlns:p14="http://schemas.microsoft.com/office/powerpoint/2010/main" val="31494705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FBBC5-DBF2-4FB9-99F0-C91ACB92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Apreciação crítica da Administração Cientifica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75FA1-855D-481F-974C-333B2F3DF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principais críticas à Administração Científica são as seguintes: </a:t>
            </a:r>
          </a:p>
          <a:p>
            <a:pPr marL="542925" indent="-279400">
              <a:buFont typeface="+mj-lt"/>
              <a:buAutoNum type="arabicPeriod"/>
            </a:pPr>
            <a:r>
              <a:rPr lang="pt-BR" dirty="0"/>
              <a:t>Mecanicismo da administração científica </a:t>
            </a:r>
          </a:p>
          <a:p>
            <a:pPr marL="263525" indent="0">
              <a:buNone/>
            </a:pPr>
            <a:r>
              <a:rPr lang="pt-BR" dirty="0"/>
              <a:t>A Administração Científica restringiu-se às tarefas e aos fatores diretamente relacionados com o cargo e a função do operário. </a:t>
            </a:r>
          </a:p>
          <a:p>
            <a:pPr marL="263525" indent="0">
              <a:buNone/>
            </a:pPr>
            <a:r>
              <a:rPr lang="pt-BR" dirty="0"/>
              <a:t>Embora a organização seja constituída de pessoas, deu-se pouca atenção ao elemento humano e concebeu-se a organização como "um arranjo rígido e estático de peças", ou seja, como uma máquina: assim como construímos uma máquina como um conjunto de peças e especificações também construímos uma organização de acordo com um projeto. </a:t>
            </a:r>
          </a:p>
          <a:p>
            <a:pPr marL="263525" indent="0">
              <a:buNone/>
            </a:pPr>
            <a:r>
              <a:rPr lang="pt-BR" dirty="0"/>
              <a:t>Daí a denominação "teoria da máquina" dada à Administração Científica.</a:t>
            </a:r>
          </a:p>
        </p:txBody>
      </p:sp>
    </p:spTree>
    <p:extLst>
      <p:ext uri="{BB962C8B-B14F-4D97-AF65-F5344CB8AC3E}">
        <p14:creationId xmlns:p14="http://schemas.microsoft.com/office/powerpoint/2010/main" val="1700078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F0A45-34EB-4FFE-90B4-4B812AFC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Apreciação crítica da Administração Cientifica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905F8E-ABEA-4E49-A1E9-29298C17D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As "principais ferramentas da Administração Científica foram os estudos dos tempos e movimentos. </a:t>
            </a:r>
          </a:p>
          <a:p>
            <a:pPr marL="0" indent="0">
              <a:buNone/>
            </a:pPr>
            <a:r>
              <a:rPr lang="pt-BR" dirty="0"/>
              <a:t>Os períodos de descanso durante o dia de trabalho foram estudados em termos de recuperação da fadiga fisiológica. </a:t>
            </a:r>
          </a:p>
          <a:p>
            <a:pPr marL="0" indent="0">
              <a:buNone/>
            </a:pPr>
            <a:r>
              <a:rPr lang="pt-BR" dirty="0"/>
              <a:t>Os salários e pagamentos de incentivos, como fontes de motivação, foram concebidos em termos de um modelo do homem econômico".</a:t>
            </a:r>
          </a:p>
          <a:p>
            <a:pPr marL="0" indent="0">
              <a:buNone/>
            </a:pPr>
            <a:r>
              <a:rPr lang="pt-BR" dirty="0"/>
              <a:t>A pressuposição é a de que os empregados "são essencialmente instrumentos passivos, capazes de executar o trabalho e receber ordens, mas sem poder de iniciativa e sem exercerem influência provida de qualquer significado".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14670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79AEA-6A12-437E-889D-D15E6BF1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Apreciação crítica da Administração Cientifica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A1F167-3175-41B4-A81A-0688D7B6E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Verificou-se que a velocidade não é o melhor critério para medir a facilidade com que o operário realiza a operação. </a:t>
            </a:r>
          </a:p>
          <a:p>
            <a:r>
              <a:rPr lang="pt-BR" dirty="0"/>
              <a:t>O método é mais uma intensificação do trabalho do que racionalização do processo de trabalho, procurando sempre o rendimento máximo e não o rendimento ótimo. </a:t>
            </a:r>
          </a:p>
          <a:p>
            <a:r>
              <a:rPr lang="pt-BR" dirty="0"/>
              <a:t>Os mesmos princípios que Taylor adotou para conciliar os interesses entre patrões e empregados foram a causa de transtornos e críticas sofridas posteriormente. O fato de supor que o empregado age motivado pelo interesse do ganho material e financeiro, produzindo o máximo possível (conceito do </a:t>
            </a:r>
            <a:r>
              <a:rPr lang="pt-BR" i="1" dirty="0"/>
              <a:t>homo </a:t>
            </a:r>
            <a:r>
              <a:rPr lang="pt-BR" i="1" dirty="0" err="1"/>
              <a:t>economicus</a:t>
            </a:r>
            <a:r>
              <a:rPr lang="pt-BR" dirty="0"/>
              <a:t>), mas sem levar em consideração outros fatores motivacionais importantes, foi, sem dúvida, outro aspecto mecanicista típico dessa teoria. </a:t>
            </a:r>
          </a:p>
          <a:p>
            <a:r>
              <a:rPr lang="pt-BR" dirty="0"/>
              <a:t>De um modo geral, a abordagem dos engenheiros americanos concebeu a organização dentro de um sentido mecânico e o emprego de técnicas mecanicistas passou a representar a desumanização do trabalho industrial.</a:t>
            </a:r>
          </a:p>
        </p:txBody>
      </p:sp>
    </p:spTree>
    <p:extLst>
      <p:ext uri="{BB962C8B-B14F-4D97-AF65-F5344CB8AC3E}">
        <p14:creationId xmlns:p14="http://schemas.microsoft.com/office/powerpoint/2010/main" val="31443720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43F71-ACC5-430D-B6C5-A8B2C511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Apreciação crítica da Administração Cientifica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731CC3-E2D1-40BC-BC8F-440E3FC76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2. Superespecialização do operário </a:t>
            </a:r>
          </a:p>
          <a:p>
            <a:r>
              <a:rPr lang="pt-BR" dirty="0"/>
              <a:t>Na busca da eficiência, a Administração Científica preconizava a especialização do operário por meio da divisão e da subdivisão de toda operação em seus elementos constitutivos. </a:t>
            </a:r>
          </a:p>
          <a:p>
            <a:r>
              <a:rPr lang="pt-BR" dirty="0"/>
              <a:t>As tarefas mais simples - o resultado daquela subdivisão - podem ser mais facilmente ensinadas e a perícia do operário pode ser incrivelmente aumentada. Por outro lado, alcança-se uma respeitável padronização no desempenho dos operários, pois na medida em que as tarefas vão se fracionando, a maneira de executá-las torna-se padronizada.</a:t>
            </a:r>
          </a:p>
          <a:p>
            <a:r>
              <a:rPr lang="pt-BR" dirty="0"/>
              <a:t>Essas "formas de organização de tarefas privam os operários da satisfação no trabalho, e, o que é pior, violam a dignidade humana".</a:t>
            </a:r>
          </a:p>
        </p:txBody>
      </p:sp>
    </p:spTree>
    <p:extLst>
      <p:ext uri="{BB962C8B-B14F-4D97-AF65-F5344CB8AC3E}">
        <p14:creationId xmlns:p14="http://schemas.microsoft.com/office/powerpoint/2010/main" val="32408527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524CC-26A7-4AFB-A0B0-FC7E86728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Apreciação crítica da Administração Cientifica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EE9C16-4344-4A3C-BBE9-D58E7B5F9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taylorismo demonstrou que a maneira espontânea com que os trabalhadores executavam suas tarefas era a mais fatigante, a menos econômica e a menos segura. "Em lugar dos erros do passado, o taylorismo propõe uma verdadeira racionalização; é esse seu papel positivo. Uma nova ordem de coisas. </a:t>
            </a:r>
          </a:p>
          <a:p>
            <a:r>
              <a:rPr lang="pt-BR" dirty="0"/>
              <a:t>O taylorismo propõe diminuir o número de atribuições de cada indivíduo e especializar as atribuições de cada chefe. Isso é a negação de apreender a situação total em cada nível. Trata-se de uma decomposição analítica das funções, a recusa de reconhecer os grupos e a negação da visão da situação a cada nível.“</a:t>
            </a:r>
          </a:p>
          <a:p>
            <a:r>
              <a:rPr lang="pt-BR" dirty="0"/>
              <a:t>Contudo, a proposição de que "a eficiência administrativa aumenta com a especialização do trabalho" não encontrou amparo nos resultados de pesquisas posteriores: qualquer aumento na especialização não redunda necessariamente em um aumento de eficiência.</a:t>
            </a:r>
          </a:p>
        </p:txBody>
      </p:sp>
    </p:spTree>
    <p:extLst>
      <p:ext uri="{BB962C8B-B14F-4D97-AF65-F5344CB8AC3E}">
        <p14:creationId xmlns:p14="http://schemas.microsoft.com/office/powerpoint/2010/main" val="1896397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2617D-D4FF-404D-A944-9A57AC4D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Apreciação crítica da Administração Cientifica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DA35F-3C77-4395-BE40-D9EBD3330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3. Visão microscópica do homem </a:t>
            </a:r>
          </a:p>
          <a:p>
            <a:r>
              <a:rPr lang="pt-BR" dirty="0"/>
              <a:t>A Administração Científica visualiza cada empregado individualmente, ignorando que o trabalhador é um ser humano e social. </a:t>
            </a:r>
          </a:p>
          <a:p>
            <a:r>
              <a:rPr lang="pt-BR" dirty="0"/>
              <a:t>A partir de sua concepção negativista do homem - na qual as pessoas são preguiçosas e ineficientes - Taylor enfatiza o papel monocrático do administrador: "A aceleração do trabalho só pode ser obtida por meio da padronização obrigatória dos métodos, da adoção obrigatória de instrumentos e das condições de trabalho e cooperação obrigatórias. E essa atribuição de impor padrões e forçar a cooperação compete exclusivamente à gerência. </a:t>
            </a:r>
          </a:p>
          <a:p>
            <a:r>
              <a:rPr lang="pt-BR" dirty="0"/>
              <a:t>O esquema de Taylor implica na proliferação do trabalho desqualificado que coexiste com uma estrutura administrativa monocrática, alienante, na qual a principal virtude é a obediência às ordens.</a:t>
            </a:r>
          </a:p>
        </p:txBody>
      </p:sp>
    </p:spTree>
    <p:extLst>
      <p:ext uri="{BB962C8B-B14F-4D97-AF65-F5344CB8AC3E}">
        <p14:creationId xmlns:p14="http://schemas.microsoft.com/office/powerpoint/2010/main" val="14462988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F911E-8708-451C-8CE7-5C8D3120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Apreciação crítica da Administração Cientifica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80150F-3664-423F-956A-55549758A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Ao lado dessa concepção atomística do homem há outra decorrência da visão microscópica do trabalhador. </a:t>
            </a:r>
          </a:p>
          <a:p>
            <a:r>
              <a:rPr lang="pt-BR" dirty="0"/>
              <a:t>Apesar de Taylor e seguidores terem se preocupado com a adequação dos dois elementos que constituem a essência do trabalho - as características do homem e as características da máquina - essa preocupação inicial não chegou a confirmar-se em seus trabalhos posteriores. </a:t>
            </a:r>
          </a:p>
          <a:p>
            <a:r>
              <a:rPr lang="pt-BR" dirty="0"/>
              <a:t>Os engenheiros americanos limitaram-se às características físicas do corpo humano em trabalhos rotineiros, com ênfase nos estudos dos movimentos e da fadiga. </a:t>
            </a:r>
          </a:p>
          <a:p>
            <a:r>
              <a:rPr lang="pt-BR" dirty="0"/>
              <a:t>O trabalho do homem foi sendo abordado como um processo acessório da máquina, substituindo a inicial preocupação de se adaptarem mutuamente os recursos humanos e mecânicos. </a:t>
            </a:r>
          </a:p>
        </p:txBody>
      </p:sp>
    </p:spTree>
    <p:extLst>
      <p:ext uri="{BB962C8B-B14F-4D97-AF65-F5344CB8AC3E}">
        <p14:creationId xmlns:p14="http://schemas.microsoft.com/office/powerpoint/2010/main" val="1504544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3075B-0F1B-4743-B324-84ABF4E5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Apreciação crítica da Administração Cientifica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F24A0C-EDED-475A-A7C0-8F0601C18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desempenho humano passou a ser estudado dentro de seus limites físicos, em termos de cargas, velocidade e fadiga.</a:t>
            </a:r>
          </a:p>
          <a:p>
            <a:r>
              <a:rPr lang="pt-BR" dirty="0"/>
              <a:t>A utilização dos seres humanos na organização limitou-se às tarefas que se executam na linha de produção e nos escritórios, abrangendo apenas as variáveis fisiológicas. </a:t>
            </a:r>
          </a:p>
          <a:p>
            <a:r>
              <a:rPr lang="pt-BR" dirty="0"/>
              <a:t>Tanto assim, a Administração Científica é chamada de teoria fisiológica da organização. </a:t>
            </a:r>
          </a:p>
          <a:p>
            <a:r>
              <a:rPr lang="pt-BR" dirty="0"/>
              <a:t>No fundo, Taylor considerou os recursos humanos e materiais não tanto reciprocamente ajustáveis, mas sobretudo, o homem trabalhando como um apêndice da maquinaria industrial. </a:t>
            </a:r>
          </a:p>
        </p:txBody>
      </p:sp>
    </p:spTree>
    <p:extLst>
      <p:ext uri="{BB962C8B-B14F-4D97-AF65-F5344CB8AC3E}">
        <p14:creationId xmlns:p14="http://schemas.microsoft.com/office/powerpoint/2010/main" val="2949773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DF223-B239-466F-82B8-6C39ABA5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Apreciação crítica da Administração Cientifica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B226A7-5BE8-4DAF-A47F-1EEC32CF3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4. Ausência de comprovação científica </a:t>
            </a:r>
          </a:p>
          <a:p>
            <a:r>
              <a:rPr lang="pt-BR" dirty="0"/>
              <a:t>A Administração Científica é criticada por pretender criar uma ciência sem o cuidado de apresentar comprovação científica das suas proposições e princípios. Em outros termos, os engenheiros americanos utilizaram pouquíssima pesquisa e experimentação científica para comprovar suas teses. </a:t>
            </a:r>
          </a:p>
          <a:p>
            <a:r>
              <a:rPr lang="pt-BR" dirty="0"/>
              <a:t>Seu método é empírico e concreto, no qual o conhecimento é alcançado pela evidência e não pela abstração: baseia-se em dados singulares e observáveis pelo analista de tempos e movimentos relacionados com o como e não com o porquê da ação do operário.</a:t>
            </a:r>
          </a:p>
        </p:txBody>
      </p:sp>
    </p:spTree>
    <p:extLst>
      <p:ext uri="{BB962C8B-B14F-4D97-AF65-F5344CB8AC3E}">
        <p14:creationId xmlns:p14="http://schemas.microsoft.com/office/powerpoint/2010/main" val="395904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06532-DBFE-4EF7-83E0-7A547D38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Segundo período de Taylor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1238D-1F27-41AD-82AE-40823E0F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Corresponde à publicação do seu livro The </a:t>
            </a:r>
            <a:r>
              <a:rPr lang="pt-BR" sz="2200" dirty="0" err="1"/>
              <a:t>PrincipIes</a:t>
            </a:r>
            <a:r>
              <a:rPr lang="pt-BR" sz="2200" dirty="0"/>
              <a:t> </a:t>
            </a:r>
            <a:r>
              <a:rPr lang="pt-BR" sz="2200" dirty="0" err="1"/>
              <a:t>of</a:t>
            </a:r>
            <a:r>
              <a:rPr lang="pt-BR" sz="2200" dirty="0"/>
              <a:t> </a:t>
            </a:r>
            <a:r>
              <a:rPr lang="pt-BR" sz="2200" dirty="0" err="1"/>
              <a:t>Scientific</a:t>
            </a:r>
            <a:r>
              <a:rPr lang="pt-BR" sz="2200" dirty="0"/>
              <a:t> Management (1911), quando concluiu que a racionalização do trabalho operário deveria ser acompanhada de uma estruturação geral para tornar coerente a aplicação dos seus princípios na empresa como um todo. </a:t>
            </a:r>
          </a:p>
          <a:p>
            <a:r>
              <a:rPr lang="pt-BR" sz="2200" dirty="0"/>
              <a:t>A partir daí, desenvolveu seus estudos sobre a Administração geral, a qual denominou Administração Científica, sem deixar de lado sua preocupação quanto à tarefa do operário.</a:t>
            </a:r>
          </a:p>
        </p:txBody>
      </p:sp>
    </p:spTree>
    <p:extLst>
      <p:ext uri="{BB962C8B-B14F-4D97-AF65-F5344CB8AC3E}">
        <p14:creationId xmlns:p14="http://schemas.microsoft.com/office/powerpoint/2010/main" val="33358346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2F3B9-7049-4593-A836-007B608D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Apreciação crítica da Administração Cientifica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F8A9F1-9051-4F81-ADA2-356084566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5. Abordagem incompleta da organização </a:t>
            </a:r>
          </a:p>
          <a:p>
            <a:r>
              <a:rPr lang="pt-BR" dirty="0"/>
              <a:t>A Administração Científica é incompleta, parcial e inacabada, por se limitar apenas aos aspectos formais da organização, omitindo a organização informal e os aspectos humanos da organização.</a:t>
            </a:r>
          </a:p>
          <a:p>
            <a:r>
              <a:rPr lang="pt-BR" dirty="0"/>
              <a:t> Essa perspectiva incompleta ignora a vida social interna dos participantes da organização. As pessoas são tomadas como indivíduos isolados e arranjados de acordo com suas habilidades pessoais e com as demandas da tarefa a ser executada. </a:t>
            </a:r>
          </a:p>
          <a:p>
            <a:r>
              <a:rPr lang="pt-BR" dirty="0"/>
              <a:t>Também omite certas variáveis críticas, como o compromisso pessoal e a orientação profissional dos membros da organização, o conflito entre objetivos individuais e organizacionais etc.</a:t>
            </a:r>
          </a:p>
        </p:txBody>
      </p:sp>
    </p:spTree>
    <p:extLst>
      <p:ext uri="{BB962C8B-B14F-4D97-AF65-F5344CB8AC3E}">
        <p14:creationId xmlns:p14="http://schemas.microsoft.com/office/powerpoint/2010/main" val="25977582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B72CB-5CD1-4B9E-A27F-E9FCF63A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Apreciação crítica da Administração Cientifica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2E25E1-B81C-45F3-9E86-3C5CF0F58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6. Limitação do campo de aplicação </a:t>
            </a:r>
          </a:p>
          <a:p>
            <a:r>
              <a:rPr lang="pt-BR" dirty="0"/>
              <a:t>A Administração Científica também ficou restrita aos problemas de produção na fábrica, não considerando os demais aspectos da vida da organização, como financeiros, comerciais, logísticos etc. </a:t>
            </a:r>
          </a:p>
          <a:p>
            <a:r>
              <a:rPr lang="pt-BR" dirty="0"/>
              <a:t>Além disso, o desenho de cargos e tarefas retrata suas concepções a respeito da natureza humana (homem econômico) e se fundamenta em uma expectativa de estabilidade e previsibilidade das operações da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5836168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DCBBD-467C-44A8-80AB-7AF0C2FF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Apreciação crítica da Administração Cientifica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6AF8CA-6611-4F22-A825-8457634C7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7. Abordagem prescritiva e normativa </a:t>
            </a:r>
          </a:p>
          <a:p>
            <a:r>
              <a:rPr lang="pt-BR" dirty="0"/>
              <a:t>A Administração Científica se caracteriza pela preocupação em prescrever princípios normativos que devem ser aplicados como receituário em todas as circunstâncias para que o administrador possa ser bem-sucedido. </a:t>
            </a:r>
          </a:p>
          <a:p>
            <a:r>
              <a:rPr lang="pt-BR" dirty="0"/>
              <a:t>Essa abordagem prescritiva e normativa padroniza situações para poder prescrever a maneira como elas deverão ser administradas. </a:t>
            </a:r>
          </a:p>
          <a:p>
            <a:r>
              <a:rPr lang="pt-BR" dirty="0"/>
              <a:t>É uma abordagem com receitas antecipadas, soluções enlatadas e princípios normativos que regem o como fazer as coisas dentro das organizações. </a:t>
            </a:r>
          </a:p>
          <a:p>
            <a:r>
              <a:rPr lang="pt-BR" dirty="0"/>
              <a:t>Essa perspectiva visualiza a organização como ela deveria funcionar ao invés de explicar seu funcionamento. </a:t>
            </a:r>
          </a:p>
        </p:txBody>
      </p:sp>
    </p:spTree>
    <p:extLst>
      <p:ext uri="{BB962C8B-B14F-4D97-AF65-F5344CB8AC3E}">
        <p14:creationId xmlns:p14="http://schemas.microsoft.com/office/powerpoint/2010/main" val="24701231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43E79-7F7D-4AF3-87B6-A81E20A6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Apreciação crítica da Administração Cientifica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AA4AA7-2FBC-4991-949F-03C9245D6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8. Abordagem de sistema fechado </a:t>
            </a:r>
          </a:p>
          <a:p>
            <a:r>
              <a:rPr lang="pt-BR" dirty="0"/>
              <a:t>A Administração Científica visualiza as organizações como se elas existissem no vácuo ou como se fossem entidades autônomas, absolutas e hermeticamente fechadas a qualquer influência vinda de fora delas. </a:t>
            </a:r>
          </a:p>
          <a:p>
            <a:r>
              <a:rPr lang="pt-BR" dirty="0"/>
              <a:t>É uma abordagem de sistema fechado que, como veremos em capítulos posteriores, se caracteriza pelo fato de visualizar somente aquilo que acontece dentro de uma organização, sem levar em conta o meio ambiente em que ela está situada. </a:t>
            </a:r>
          </a:p>
          <a:p>
            <a:r>
              <a:rPr lang="pt-BR" dirty="0"/>
              <a:t>Outra característica da abordagem de sistema fechado é a maneira de ver tudo o que acontece dentro de uma organização sob o ponto de vista de algumas variáveis mais importantes apenas, omitindo-se outras cuja influência não seja bem conhecida no conjunto.</a:t>
            </a:r>
          </a:p>
        </p:txBody>
      </p:sp>
    </p:spTree>
    <p:extLst>
      <p:ext uri="{BB962C8B-B14F-4D97-AF65-F5344CB8AC3E}">
        <p14:creationId xmlns:p14="http://schemas.microsoft.com/office/powerpoint/2010/main" val="11631655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561F8-371F-40FA-8DF2-87657F1D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Apreciação crítica da Administração Cientifica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11F8D7-C590-409E-8BF8-DAD23D0D2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9. Pioneirismo na administração </a:t>
            </a:r>
          </a:p>
          <a:p>
            <a:r>
              <a:rPr lang="pt-BR" dirty="0"/>
              <a:t>A Administração Científica constitui o ponto de partida da administração nos seguintes aspectos:</a:t>
            </a:r>
          </a:p>
          <a:p>
            <a:pPr marL="620713" indent="-171450">
              <a:buFont typeface="+mj-lt"/>
              <a:buAutoNum type="arabicPeriod"/>
            </a:pPr>
            <a:r>
              <a:rPr lang="pt-BR" dirty="0"/>
              <a:t> É o primeiro esforço científico para analisar e padronizar os processos produtivos com o objetivo de aumentar a produtividade e a eficiência. </a:t>
            </a:r>
          </a:p>
          <a:p>
            <a:pPr marL="620713" indent="-171450">
              <a:buFont typeface="+mj-lt"/>
              <a:buAutoNum type="arabicPeriod"/>
            </a:pPr>
            <a:r>
              <a:rPr lang="pt-BR" dirty="0"/>
              <a:t>Obteve enorme êxito na racionalização das empresas da época. </a:t>
            </a:r>
          </a:p>
          <a:p>
            <a:pPr marL="620713" indent="-171450">
              <a:buFont typeface="+mj-lt"/>
              <a:buAutoNum type="arabicPeriod"/>
            </a:pPr>
            <a:r>
              <a:rPr lang="pt-BR" dirty="0"/>
              <a:t>Complementou a tecnologia da época, desenvolvendo técnicas e métodos que racionalizaram a produção logrando forte aumento da produtividade.</a:t>
            </a:r>
          </a:p>
          <a:p>
            <a:r>
              <a:rPr lang="pt-BR" dirty="0"/>
              <a:t>Na verdade, a Administração Científica preocupa-se com a competência técnica como o principal requisito para o gerente, adotando o pressuposto simplista de que mais engenharia, melhores métodos e melhores equipamentos produzem necessariamente melhores resultados. Essa é uma simplificação enganosa, como veremos adiante e que tem custado muito caro às organizações de hoje.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82119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D0F5F-520B-46B6-A32B-F345BA0C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Apreciação crítica da Administração Cientifica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74E832-F505-4926-BE2B-9C24DD944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10. Conclusão </a:t>
            </a:r>
          </a:p>
          <a:p>
            <a:r>
              <a:rPr lang="pt-BR" dirty="0"/>
              <a:t>Em resumo, os alicerces fundamentais da Administração Científica foram: </a:t>
            </a:r>
          </a:p>
          <a:p>
            <a:r>
              <a:rPr lang="pt-BR" dirty="0"/>
              <a:t>1. Comando e controle. A gerência funciona como uma ditadura benigna inspirada nos modelos militares. O gerente planeja e controla o trabalho; os trabalhadores o executam. Em suma, o gerente deve pensar e mandar; os trabalhadores obedecer e fazer de acordo com o plano. </a:t>
            </a:r>
          </a:p>
          <a:p>
            <a:r>
              <a:rPr lang="pt-BR" dirty="0"/>
              <a:t>2. Uma única maneira certa (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best</a:t>
            </a:r>
            <a:r>
              <a:rPr lang="pt-BR" dirty="0"/>
              <a:t> </a:t>
            </a:r>
            <a:r>
              <a:rPr lang="pt-BR" dirty="0" err="1"/>
              <a:t>way</a:t>
            </a:r>
            <a:r>
              <a:rPr lang="pt-BR" dirty="0"/>
              <a:t>). O método estabelecido pelo gerente é a melhor maneira de executar uma tarefa. O papel dos trabalhadores é utilizar o método sem questioná-lo. </a:t>
            </a:r>
          </a:p>
          <a:p>
            <a:r>
              <a:rPr lang="pt-BR" dirty="0"/>
              <a:t>3. Mão-de-obra, não recursos humanos. A força de trabalho é a mão-de-obra, ou seja, a mão contratada sem qualquer envolvimento da pessoa na organização. Como a oferta de trabalhadores era abundante, a empresa nada devia a eles, embora esperasse lealdade de sua parte.</a:t>
            </a:r>
          </a:p>
          <a:p>
            <a:r>
              <a:rPr lang="pt-BR" dirty="0"/>
              <a:t>4. Segurança, não insegurança. Embora os operários não ganhassem reconhecimento ou responsabilidade, havia um acordo tácito baseado na segurança e permanência no emprego. As empresas davam uma sensação de estabilidade dominando seus mercados. O futuro parecia previsível e o destino de cada empresa no futuro ainda mais previsível.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96958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5CF48-E46D-42BD-9AB6-24A2B7BE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Administração Científica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46A30B-52D6-4E67-98F2-F70430BB0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 a Administração Científica começa a luta incessante e permanente pela produtividade que iria perdurar até o final do século XX. </a:t>
            </a:r>
          </a:p>
          <a:p>
            <a:r>
              <a:rPr lang="pt-BR" dirty="0"/>
              <a:t>Produtividade significa a relação entre a quantidade de produto obtida no processo de produção e a quantidade do fator necessário para sua obtenção. Contudo, a simples relação física entre um e outro tem significado apenas técnico. </a:t>
            </a:r>
          </a:p>
          <a:p>
            <a:r>
              <a:rPr lang="pt-BR" dirty="0"/>
              <a:t>A distinção entre produtividade e rentabilidade é dada pelo fato de que a segunda implica em definição dos custos em dinheiro na relação entre fator e produto, enquanto a produtividade considera o dispêndio de trabalho do fator para a produção da quantidade desejada do produto.</a:t>
            </a:r>
          </a:p>
        </p:txBody>
      </p:sp>
    </p:spTree>
    <p:extLst>
      <p:ext uri="{BB962C8B-B14F-4D97-AF65-F5344CB8AC3E}">
        <p14:creationId xmlns:p14="http://schemas.microsoft.com/office/powerpoint/2010/main" val="14909329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68343-6027-4129-82E8-135EB8B0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>
            <a:normAutofit/>
          </a:bodyPr>
          <a:lstStyle/>
          <a:p>
            <a:r>
              <a:rPr lang="pt-BR" sz="4000" dirty="0"/>
              <a:t>Administração Científica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F89641-ABB7-497F-89E0-19317551E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importante é que a Administração Científica comprovou o fato de que existe uma nova maneira de ganhar dinheiro e que as empresas não têm sabido usar: deixar de perdê-lo. </a:t>
            </a:r>
          </a:p>
          <a:p>
            <a:r>
              <a:rPr lang="pt-BR" dirty="0"/>
              <a:t>A luta contra o desperdício - seja de tempo, de esforço, de capacidade instalada, de energia etc. - foi uma de suas principais bandeiras. </a:t>
            </a:r>
          </a:p>
          <a:p>
            <a:r>
              <a:rPr lang="pt-BR" dirty="0"/>
              <a:t>Apesar de todas as críticas formuladas à Administração Científica há uma forte tendência atual no intuito de reabilitar a imagem de Taylor. </a:t>
            </a:r>
          </a:p>
          <a:p>
            <a:r>
              <a:rPr lang="pt-BR" dirty="0"/>
              <a:t>Alguns autores chegam a apontá-lo como o criador da Administração Científica e o pai da Teoria das Relações Humanas, considerando-o um cientista social interessado nos problemas de motivação e de comportamento das pessoas dentro de sua maneira de ver as coisas. </a:t>
            </a:r>
          </a:p>
          <a:p>
            <a:r>
              <a:rPr lang="pt-BR" dirty="0"/>
              <a:t>O certo é que Taylor teve uma profunda influência na vida do século XX e no forte desenvolvimento industrial que suas ideias proporcionaram. Sua importância decorre de um fato extremamente simples: ele deu certo!</a:t>
            </a:r>
          </a:p>
        </p:txBody>
      </p:sp>
    </p:spTree>
    <p:extLst>
      <p:ext uri="{BB962C8B-B14F-4D97-AF65-F5344CB8AC3E}">
        <p14:creationId xmlns:p14="http://schemas.microsoft.com/office/powerpoint/2010/main" val="2959006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D100B-EF45-4611-A2B2-59BE4F94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C2BAA1-66C6-411F-B1B6-7D737DB3E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75295"/>
            <a:ext cx="9302083" cy="3435239"/>
          </a:xfrm>
        </p:spPr>
        <p:txBody>
          <a:bodyPr>
            <a:normAutofit/>
          </a:bodyPr>
          <a:lstStyle/>
          <a:p>
            <a:r>
              <a:rPr lang="pt-BR" dirty="0"/>
              <a:t>O texto descrito neste material foi tirado do primeiro capítulo do Livro Teoria Geral da Administração que que foi definido na Bibliografia da disciplina.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8"/>
            <a:endParaRPr lang="pt-BR" dirty="0"/>
          </a:p>
          <a:p>
            <a:pPr lvl="8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56BACA-B52F-458F-90F3-4FE03BA5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197" y="3053834"/>
            <a:ext cx="1807445" cy="239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673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567F9-9904-478E-8384-7576C3A1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DC7EB2-6956-4FF8-B0A3-8D4A29AA7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1 - Assistir aos vídeos:</a:t>
            </a:r>
          </a:p>
          <a:p>
            <a:r>
              <a:rPr lang="pt-BR" b="0" i="0" dirty="0">
                <a:effectLst/>
                <a:latin typeface="Roboto" panose="02000000000000000000" pitchFamily="2" charset="0"/>
              </a:rPr>
              <a:t>Taylor e a Administração Cientifica:   </a:t>
            </a:r>
          </a:p>
          <a:p>
            <a:r>
              <a:rPr lang="pt-BR" b="0" i="0" dirty="0">
                <a:effectLst/>
                <a:latin typeface="Roboto" panose="02000000000000000000" pitchFamily="2" charset="0"/>
              </a:rPr>
              <a:t> </a:t>
            </a:r>
            <a:r>
              <a:rPr lang="pt-BR" dirty="0">
                <a:hlinkClick r:id="rId2"/>
              </a:rPr>
              <a:t>https://www.youtube.com/watch?v=a8aeyWXqI0Q</a:t>
            </a:r>
            <a:endParaRPr lang="pt-BR" dirty="0"/>
          </a:p>
          <a:p>
            <a:r>
              <a:rPr lang="pt-BR" b="0" i="0" dirty="0">
                <a:effectLst/>
                <a:latin typeface="Roboto" panose="02000000000000000000" pitchFamily="2" charset="0"/>
              </a:rPr>
              <a:t>HENRY FORD | Ensinamentos poderosos num mundo em transição:</a:t>
            </a:r>
          </a:p>
          <a:p>
            <a:r>
              <a:rPr lang="pt-BR" b="0" i="0" dirty="0">
                <a:effectLst/>
                <a:latin typeface="Roboto" panose="02000000000000000000" pitchFamily="2" charset="0"/>
                <a:hlinkClick r:id="rId3"/>
              </a:rPr>
              <a:t>https://www.youtube.com/watch?v=KPhwv2WfoSI</a:t>
            </a:r>
            <a:endParaRPr lang="pt-BR" b="0" i="0" dirty="0">
              <a:effectLst/>
              <a:latin typeface="Roboto" panose="02000000000000000000" pitchFamily="2" charset="0"/>
            </a:endParaRPr>
          </a:p>
          <a:p>
            <a:endParaRPr lang="pt-BR" b="0" i="0" dirty="0">
              <a:effectLst/>
              <a:latin typeface="Roboto" panose="02000000000000000000" pitchFamily="2" charset="0"/>
            </a:endParaRP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974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CBD5A-2053-4D4C-9866-A8F69868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Segundo período de Taylor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D1B3E-0557-4CCD-80F2-F02567823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Para Taylor, as indústrias de sua época padeciam de três males: </a:t>
            </a:r>
          </a:p>
          <a:p>
            <a:r>
              <a:rPr lang="pt-BR" dirty="0"/>
              <a:t>1. Vadiagem sistemática dos operários, que reduziam a produção acerca de um terço da que seria normal, para evitar a redução das tarifas de salários pela gerência. Há três causas determinantes da vadiagem no trabalho: </a:t>
            </a:r>
          </a:p>
          <a:p>
            <a:pPr lvl="1"/>
            <a:r>
              <a:rPr lang="pt-BR" sz="2000" dirty="0"/>
              <a:t>a. O engano disseminado entre os trabalhadores de que o maior rendimento do homem e da máquina provoca desemprego. </a:t>
            </a:r>
          </a:p>
          <a:p>
            <a:pPr lvl="1"/>
            <a:r>
              <a:rPr lang="pt-BR" sz="2000" dirty="0"/>
              <a:t>b. O sistema defeituoso de Administração que força os operários à ociosidade no trabalho a fim de proteger seus interesses pessoais. </a:t>
            </a:r>
          </a:p>
          <a:p>
            <a:pPr lvl="1"/>
            <a:r>
              <a:rPr lang="pt-BR" sz="2000" dirty="0"/>
              <a:t>c. Os métodos empíricos ineficientes utilizados nas empresas, com os quais o operário desperdiça grande parte de seu esforço e tempo. </a:t>
            </a:r>
          </a:p>
          <a:p>
            <a:r>
              <a:rPr lang="pt-BR" dirty="0"/>
              <a:t>2. Desconhecimento, pela gerência, das rotinas de trabalho e do tempo necessário para sua realização. </a:t>
            </a:r>
          </a:p>
          <a:p>
            <a:r>
              <a:rPr lang="pt-BR" dirty="0"/>
              <a:t>3. Falta de uniformidade das técnicas e dos métodos de trabalho.</a:t>
            </a:r>
          </a:p>
        </p:txBody>
      </p:sp>
    </p:spTree>
    <p:extLst>
      <p:ext uri="{BB962C8B-B14F-4D97-AF65-F5344CB8AC3E}">
        <p14:creationId xmlns:p14="http://schemas.microsoft.com/office/powerpoint/2010/main" val="14374589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DD0CD-BD04-46E9-BA5E-14A0B7B6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66479-1619-4D77-AD12-6DBBA05C7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– Quais foram os princípios do Taylorismo?</a:t>
            </a:r>
          </a:p>
          <a:p>
            <a:r>
              <a:rPr lang="pt-BR" dirty="0"/>
              <a:t>2 – Segundo Frederick Taylor o que é considerada uma gestão saudável?</a:t>
            </a:r>
          </a:p>
          <a:p>
            <a:r>
              <a:rPr lang="pt-BR" dirty="0"/>
              <a:t>2 – Baseado no material disponível, quais criticas e problemas você poderia apontar sobre o Taylorismo?</a:t>
            </a:r>
          </a:p>
          <a:p>
            <a:r>
              <a:rPr lang="pt-BR" dirty="0"/>
              <a:t>3 – Baseado no material disponível, o Taylorismo deixou alguma contribuição para os processos atuais?</a:t>
            </a:r>
          </a:p>
          <a:p>
            <a:r>
              <a:rPr lang="pt-BR" dirty="0"/>
              <a:t>4 – Qual foi a principal invenção de Henri Ford?</a:t>
            </a:r>
          </a:p>
          <a:p>
            <a:r>
              <a:rPr lang="pt-BR" dirty="0"/>
              <a:t>5 - O que o Fordismo aproveitou do Taylorismo?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859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554BC-0E29-45C1-B579-C0BDC496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Segundo período de Taylor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CA931F-6148-4ED0-8CDD-81681A3C4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sanar esses três males, Taylor idealizou o </a:t>
            </a:r>
            <a:r>
              <a:rPr lang="pt-BR" dirty="0" err="1"/>
              <a:t>Scientific</a:t>
            </a:r>
            <a:r>
              <a:rPr lang="pt-BR" dirty="0"/>
              <a:t> Management difundido sob os nomes de Administração Científica, Sistema de Taylor, Gerência Científica, Organização Científica no Trabalho e Organização Racional do Trabalho. </a:t>
            </a:r>
          </a:p>
          <a:p>
            <a:r>
              <a:rPr lang="pt-BR" dirty="0"/>
              <a:t>Segundo Taylor, o </a:t>
            </a:r>
            <a:r>
              <a:rPr lang="pt-BR" dirty="0" err="1"/>
              <a:t>Scientific</a:t>
            </a:r>
            <a:r>
              <a:rPr lang="pt-BR" dirty="0"/>
              <a:t> Management é uma evolução e não uma teoria, tendo como ingredientes 75% de análise e 25% de bom senso. </a:t>
            </a:r>
          </a:p>
          <a:p>
            <a:r>
              <a:rPr lang="pt-BR" dirty="0"/>
              <a:t>Para Taylor, a implantação da Administração Científica deve ser gradual e obedecer a um período de quatro a cinco anos para evitar alterações bruscas que causem descontentamento por parte dos empregados e prejuízo aos patrões. </a:t>
            </a:r>
          </a:p>
        </p:txBody>
      </p:sp>
    </p:spTree>
    <p:extLst>
      <p:ext uri="{BB962C8B-B14F-4D97-AF65-F5344CB8AC3E}">
        <p14:creationId xmlns:p14="http://schemas.microsoft.com/office/powerpoint/2010/main" val="336287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4E41E-C053-480E-AFF0-94C90338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Segundo período de Taylor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F83D4A-D04C-4F5C-AFF8-9D6CFE46C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pPr algn="ctr"/>
            <a:endParaRPr lang="pt-BR" sz="2200" dirty="0"/>
          </a:p>
          <a:p>
            <a:pPr algn="ctr"/>
            <a:endParaRPr lang="pt-BR" sz="2200" dirty="0"/>
          </a:p>
          <a:p>
            <a:pPr algn="just"/>
            <a:r>
              <a:rPr lang="pt-BR" sz="2200" dirty="0"/>
              <a:t>A Administração Científica é uma combinação de:  </a:t>
            </a:r>
          </a:p>
          <a:p>
            <a:pPr algn="just"/>
            <a:r>
              <a:rPr lang="pt-BR" sz="2200" dirty="0"/>
              <a:t>"Ciência em lugar de empirismo. Harmonia em vez de discórdia. Cooperação e não-individualismo. Rendimento máximo em lugar de produção reduzida. Desenvolvimento de cada homem a fim de alcançar maior eficiência e prosperidade."</a:t>
            </a:r>
          </a:p>
          <a:p>
            <a:pPr algn="ctr"/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536507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8A2E7-E470-45F4-8056-0A31B9E0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Administração como Ciência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940888-1B41-42F9-8A5B-FCF05A54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Taylor, a organização e a Administração devem ser estudadas e tratadas cientificamente e não empiricamente.</a:t>
            </a:r>
          </a:p>
          <a:p>
            <a:r>
              <a:rPr lang="pt-BR" dirty="0"/>
              <a:t> A improvisação deve ceder lugar ao planejamento e o empirismo à ciência: a Ciência da Administração. </a:t>
            </a:r>
          </a:p>
          <a:p>
            <a:r>
              <a:rPr lang="pt-BR" dirty="0"/>
              <a:t>Como pioneiro, o mérito de Taylor reside em sua contribuição para encarar sistematicamente o estudo da organização. </a:t>
            </a:r>
          </a:p>
          <a:p>
            <a:r>
              <a:rPr lang="pt-BR" dirty="0"/>
              <a:t>O fato de ter sido o primeiro a fazer uma análise completa do trabalho, incluindo tempos e movimentos, a estabelecer padrões de execução, treinar os operários, especializar o pessoal; inclusive o de direção: instalar uma sala de planejamento, em resumo, assumir uma atitude metódica ao analisar e organizar a unidade fundamental de trabalho, adotando esse critério até o topo da organização, tudo isso eleva Taylor a uma altura não comum no campo da organização. </a:t>
            </a:r>
          </a:p>
        </p:txBody>
      </p:sp>
    </p:spTree>
    <p:extLst>
      <p:ext uri="{BB962C8B-B14F-4D97-AF65-F5344CB8AC3E}">
        <p14:creationId xmlns:p14="http://schemas.microsoft.com/office/powerpoint/2010/main" val="29295746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</TotalTime>
  <Words>6630</Words>
  <Application>Microsoft Office PowerPoint</Application>
  <PresentationFormat>Widescreen</PresentationFormat>
  <Paragraphs>326</Paragraphs>
  <Slides>60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65" baseType="lpstr">
      <vt:lpstr>Calibri</vt:lpstr>
      <vt:lpstr>Calibri Light</vt:lpstr>
      <vt:lpstr>Roboto</vt:lpstr>
      <vt:lpstr>Wingdings</vt:lpstr>
      <vt:lpstr>Retrospectiva</vt:lpstr>
      <vt:lpstr>Administração Científica</vt:lpstr>
      <vt:lpstr>A obra de Taylor</vt:lpstr>
      <vt:lpstr>Primeiro período de Taylor </vt:lpstr>
      <vt:lpstr>Primeiro período de Taylor</vt:lpstr>
      <vt:lpstr>Segundo período de Taylor</vt:lpstr>
      <vt:lpstr>Segundo período de Taylor</vt:lpstr>
      <vt:lpstr>Segundo período de Taylor</vt:lpstr>
      <vt:lpstr>Segundo período de Taylor</vt:lpstr>
      <vt:lpstr>Administração como Ciência</vt:lpstr>
      <vt:lpstr>Administração como Ciência</vt:lpstr>
      <vt:lpstr>Administração como Ciência</vt:lpstr>
      <vt:lpstr>Organização Racional do Trabalho</vt:lpstr>
      <vt:lpstr>Organização Racional do Trabalho</vt:lpstr>
      <vt:lpstr>Apresentação do PowerPoint</vt:lpstr>
      <vt:lpstr>1. Análise do trabalho e do estudo dos tempos e movimentos</vt:lpstr>
      <vt:lpstr>1. Análise do trabalho e do estudo dos tempos e movimentos</vt:lpstr>
      <vt:lpstr>1. Análise do trabalho e do estudo dos tempos e movimentos</vt:lpstr>
      <vt:lpstr>1. Análise do trabalho e do estudo dos tempos e movimentos</vt:lpstr>
      <vt:lpstr>2. Estudo da fadiga humana</vt:lpstr>
      <vt:lpstr>2. Estudo da fadiga humana</vt:lpstr>
      <vt:lpstr>2. Estudo da fadiga humana</vt:lpstr>
      <vt:lpstr>3. Divisão do trabalho e especialização do operário</vt:lpstr>
      <vt:lpstr>4. Desenho de cargos e tarefas</vt:lpstr>
      <vt:lpstr>4. Desenho de cargos e tarefas</vt:lpstr>
      <vt:lpstr>5. Incentivos salariais e prêmios de produção</vt:lpstr>
      <vt:lpstr>6. Conceito de homo economicus</vt:lpstr>
      <vt:lpstr>7. Condições de trabalho</vt:lpstr>
      <vt:lpstr>8. Padronização</vt:lpstr>
      <vt:lpstr>9. Supervisão funcional</vt:lpstr>
      <vt:lpstr>9. Supervisão funcional</vt:lpstr>
      <vt:lpstr>Princípios da Administração Científica</vt:lpstr>
      <vt:lpstr>Princípios da Administração Científica</vt:lpstr>
      <vt:lpstr>Princípios da Administração Científica</vt:lpstr>
      <vt:lpstr>Princípios da Administração Científica</vt:lpstr>
      <vt:lpstr>Princípios da Administração Científica</vt:lpstr>
      <vt:lpstr>Princípios da Administração Científica</vt:lpstr>
      <vt:lpstr>Princípios da Administração Científica</vt:lpstr>
      <vt:lpstr>Princípios da Administração Científica</vt:lpstr>
      <vt:lpstr>Princípios da Administração Científica</vt:lpstr>
      <vt:lpstr>Apreciação crítica da Administração Cientifica</vt:lpstr>
      <vt:lpstr>Apreciação crítica da Administração Cientifica</vt:lpstr>
      <vt:lpstr>Apreciação crítica da Administração Cientifica</vt:lpstr>
      <vt:lpstr>Apreciação crítica da Administração Cientifica</vt:lpstr>
      <vt:lpstr>Apreciação crítica da Administração Cientifica</vt:lpstr>
      <vt:lpstr>Apreciação crítica da Administração Cientifica</vt:lpstr>
      <vt:lpstr>Apreciação crítica da Administração Cientifica</vt:lpstr>
      <vt:lpstr>Apreciação crítica da Administração Cientifica</vt:lpstr>
      <vt:lpstr>Apreciação crítica da Administração Cientifica</vt:lpstr>
      <vt:lpstr>Apreciação crítica da Administração Cientifica</vt:lpstr>
      <vt:lpstr>Apreciação crítica da Administração Cientifica</vt:lpstr>
      <vt:lpstr>Apreciação crítica da Administração Cientifica</vt:lpstr>
      <vt:lpstr>Apreciação crítica da Administração Cientifica</vt:lpstr>
      <vt:lpstr>Apreciação crítica da Administração Cientifica</vt:lpstr>
      <vt:lpstr>Apreciação crítica da Administração Cientifica</vt:lpstr>
      <vt:lpstr>Apreciação crítica da Administração Cientifica</vt:lpstr>
      <vt:lpstr>Administração Científica</vt:lpstr>
      <vt:lpstr>Administração Científica</vt:lpstr>
      <vt:lpstr>Material</vt:lpstr>
      <vt:lpstr>Atividades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Administração Científica</dc:title>
  <dc:creator>AnaLucia Mamede</dc:creator>
  <cp:lastModifiedBy>AnaLucia Mamede</cp:lastModifiedBy>
  <cp:revision>6</cp:revision>
  <dcterms:created xsi:type="dcterms:W3CDTF">2021-05-30T18:50:09Z</dcterms:created>
  <dcterms:modified xsi:type="dcterms:W3CDTF">2021-05-31T23:17:51Z</dcterms:modified>
</cp:coreProperties>
</file>