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6" r:id="rId5"/>
    <p:sldId id="268" r:id="rId6"/>
    <p:sldId id="267" r:id="rId7"/>
    <p:sldId id="269" r:id="rId8"/>
    <p:sldId id="270" r:id="rId9"/>
    <p:sldId id="271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888"/>
    <a:srgbClr val="5ED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 autoAdjust="0"/>
    <p:restoredTop sz="94660"/>
  </p:normalViewPr>
  <p:slideViewPr>
    <p:cSldViewPr snapToGrid="0">
      <p:cViewPr>
        <p:scale>
          <a:sx n="50" d="100"/>
          <a:sy n="50" d="100"/>
        </p:scale>
        <p:origin x="6606" y="1296"/>
      </p:cViewPr>
      <p:guideLst>
        <p:guide orient="horz" pos="4032"/>
        <p:guide pos="3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7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6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0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1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0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9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ED31-3965-4A68-AF9C-EE3B75B57E1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6896B-B391-4D9A-926E-76CE92027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69D91E-420D-1498-3D0D-4A7117E1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221" y="-228599"/>
            <a:ext cx="9727186" cy="130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2D32F-B0DC-DF48-B26C-B15D21B6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ABFB3-B161-57F8-1161-9A9156BB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078"/>
            <a:ext cx="9601199" cy="12969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AD99-5185-361E-3090-2F2E2600CDD9}"/>
              </a:ext>
            </a:extLst>
          </p:cNvPr>
          <p:cNvSpPr txBox="1"/>
          <p:nvPr/>
        </p:nvSpPr>
        <p:spPr>
          <a:xfrm>
            <a:off x="3831055" y="3829523"/>
            <a:ext cx="2273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4D524-FCA5-F068-32E7-AB1C9A230A64}"/>
              </a:ext>
            </a:extLst>
          </p:cNvPr>
          <p:cNvSpPr txBox="1"/>
          <p:nvPr/>
        </p:nvSpPr>
        <p:spPr>
          <a:xfrm>
            <a:off x="1922620" y="9374462"/>
            <a:ext cx="5679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Renda </a:t>
            </a:r>
            <a:r>
              <a:rPr lang="en-US" sz="8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Fixa</a:t>
            </a:r>
            <a:endParaRPr 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EE0FAB-F6D9-9039-5A54-FEFF948B1D0F}"/>
              </a:ext>
            </a:extLst>
          </p:cNvPr>
          <p:cNvSpPr/>
          <p:nvPr/>
        </p:nvSpPr>
        <p:spPr>
          <a:xfrm>
            <a:off x="3034464" y="3863615"/>
            <a:ext cx="3867150" cy="3867150"/>
          </a:xfrm>
          <a:prstGeom prst="ellipse">
            <a:avLst/>
          </a:prstGeom>
          <a:noFill/>
          <a:ln w="139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E1D9C-A176-ED36-4899-BDED9449EFE0}"/>
              </a:ext>
            </a:extLst>
          </p:cNvPr>
          <p:cNvSpPr txBox="1"/>
          <p:nvPr/>
        </p:nvSpPr>
        <p:spPr>
          <a:xfrm>
            <a:off x="3017099" y="2349921"/>
            <a:ext cx="35670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Capítulo</a:t>
            </a:r>
            <a:endParaRPr lang="en-US" sz="6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9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A32C6-FB85-EE23-1144-5A2FED568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6D5EBA-EDA5-23EF-CE4A-8EAAAFB9F5F0}"/>
              </a:ext>
            </a:extLst>
          </p:cNvPr>
          <p:cNvSpPr txBox="1"/>
          <p:nvPr/>
        </p:nvSpPr>
        <p:spPr>
          <a:xfrm>
            <a:off x="485775" y="3695700"/>
            <a:ext cx="862965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Renda fixa é um tipo de investimento em que você empresta dinheiro para uma instituição, como o governo ou um banco, em troca de receber juros em uma data futura. </a:t>
            </a:r>
          </a:p>
          <a:p>
            <a:endParaRPr lang="pt-BR" sz="4000" dirty="0"/>
          </a:p>
          <a:p>
            <a:r>
              <a:rPr lang="pt-BR" sz="4000" dirty="0"/>
              <a:t>Ela é chamada de "fixa" porque as condições de retorno, como taxas de juros ou índices de correção, são conhecidas no momento da aplicação. É ideal para quem busca segurança e previsibilidade nos ganhos.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EA29B-1496-154B-6505-EAB821058166}"/>
              </a:ext>
            </a:extLst>
          </p:cNvPr>
          <p:cNvSpPr txBox="1"/>
          <p:nvPr/>
        </p:nvSpPr>
        <p:spPr>
          <a:xfrm>
            <a:off x="1139239" y="838200"/>
            <a:ext cx="322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  <a:cs typeface="Arial" panose="020B0604020202020204" pitchFamily="34" charset="0"/>
              </a:rPr>
              <a:t>Renda </a:t>
            </a:r>
            <a:r>
              <a:rPr lang="en-US" sz="4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Fixa</a:t>
            </a:r>
            <a:endParaRPr lang="en-US" sz="40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5DBBF-E36D-C9E7-0C94-8DA5B71A5C3A}"/>
              </a:ext>
            </a:extLst>
          </p:cNvPr>
          <p:cNvSpPr/>
          <p:nvPr/>
        </p:nvSpPr>
        <p:spPr>
          <a:xfrm>
            <a:off x="171450" y="1546087"/>
            <a:ext cx="2019300" cy="225564"/>
          </a:xfrm>
          <a:prstGeom prst="rect">
            <a:avLst/>
          </a:prstGeom>
          <a:gradFill flip="none" rotWithShape="1">
            <a:gsLst>
              <a:gs pos="0">
                <a:srgbClr val="136888">
                  <a:shade val="30000"/>
                  <a:satMod val="115000"/>
                </a:srgbClr>
              </a:gs>
              <a:gs pos="50000">
                <a:srgbClr val="136888">
                  <a:shade val="67500"/>
                  <a:satMod val="115000"/>
                </a:srgbClr>
              </a:gs>
              <a:gs pos="100000">
                <a:srgbClr val="13688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9CADDA-F9AF-0FBB-65A1-4CBD670A3078}"/>
              </a:ext>
            </a:extLst>
          </p:cNvPr>
          <p:cNvSpPr/>
          <p:nvPr/>
        </p:nvSpPr>
        <p:spPr>
          <a:xfrm>
            <a:off x="133350" y="99443"/>
            <a:ext cx="9334500" cy="12606908"/>
          </a:xfrm>
          <a:custGeom>
            <a:avLst/>
            <a:gdLst>
              <a:gd name="connsiteX0" fmla="*/ 0 w 9601200"/>
              <a:gd name="connsiteY0" fmla="*/ 1600232 h 12801600"/>
              <a:gd name="connsiteX1" fmla="*/ 1600232 w 9601200"/>
              <a:gd name="connsiteY1" fmla="*/ 0 h 12801600"/>
              <a:gd name="connsiteX2" fmla="*/ 8000968 w 9601200"/>
              <a:gd name="connsiteY2" fmla="*/ 0 h 12801600"/>
              <a:gd name="connsiteX3" fmla="*/ 9601200 w 9601200"/>
              <a:gd name="connsiteY3" fmla="*/ 1600232 h 12801600"/>
              <a:gd name="connsiteX4" fmla="*/ 9601200 w 9601200"/>
              <a:gd name="connsiteY4" fmla="*/ 11201368 h 12801600"/>
              <a:gd name="connsiteX5" fmla="*/ 8000968 w 9601200"/>
              <a:gd name="connsiteY5" fmla="*/ 12801600 h 12801600"/>
              <a:gd name="connsiteX6" fmla="*/ 1600232 w 9601200"/>
              <a:gd name="connsiteY6" fmla="*/ 12801600 h 12801600"/>
              <a:gd name="connsiteX7" fmla="*/ 0 w 9601200"/>
              <a:gd name="connsiteY7" fmla="*/ 11201368 h 12801600"/>
              <a:gd name="connsiteX8" fmla="*/ 0 w 9601200"/>
              <a:gd name="connsiteY8" fmla="*/ 1600232 h 12801600"/>
              <a:gd name="connsiteX0" fmla="*/ 0 w 9639300"/>
              <a:gd name="connsiteY0" fmla="*/ 719739 h 12816457"/>
              <a:gd name="connsiteX1" fmla="*/ 1638332 w 9639300"/>
              <a:gd name="connsiteY1" fmla="*/ 14857 h 12816457"/>
              <a:gd name="connsiteX2" fmla="*/ 8039068 w 9639300"/>
              <a:gd name="connsiteY2" fmla="*/ 14857 h 12816457"/>
              <a:gd name="connsiteX3" fmla="*/ 9639300 w 9639300"/>
              <a:gd name="connsiteY3" fmla="*/ 1615089 h 12816457"/>
              <a:gd name="connsiteX4" fmla="*/ 9639300 w 9639300"/>
              <a:gd name="connsiteY4" fmla="*/ 11216225 h 12816457"/>
              <a:gd name="connsiteX5" fmla="*/ 8039068 w 9639300"/>
              <a:gd name="connsiteY5" fmla="*/ 12816457 h 12816457"/>
              <a:gd name="connsiteX6" fmla="*/ 1638332 w 9639300"/>
              <a:gd name="connsiteY6" fmla="*/ 12816457 h 12816457"/>
              <a:gd name="connsiteX7" fmla="*/ 38100 w 9639300"/>
              <a:gd name="connsiteY7" fmla="*/ 11216225 h 12816457"/>
              <a:gd name="connsiteX8" fmla="*/ 0 w 9639300"/>
              <a:gd name="connsiteY8" fmla="*/ 719739 h 12816457"/>
              <a:gd name="connsiteX0" fmla="*/ 0 w 9696450"/>
              <a:gd name="connsiteY0" fmla="*/ 719739 h 12816457"/>
              <a:gd name="connsiteX1" fmla="*/ 1638332 w 9696450"/>
              <a:gd name="connsiteY1" fmla="*/ 14857 h 12816457"/>
              <a:gd name="connsiteX2" fmla="*/ 8039068 w 9696450"/>
              <a:gd name="connsiteY2" fmla="*/ 14857 h 12816457"/>
              <a:gd name="connsiteX3" fmla="*/ 9696450 w 9696450"/>
              <a:gd name="connsiteY3" fmla="*/ 757839 h 12816457"/>
              <a:gd name="connsiteX4" fmla="*/ 9639300 w 9696450"/>
              <a:gd name="connsiteY4" fmla="*/ 11216225 h 12816457"/>
              <a:gd name="connsiteX5" fmla="*/ 8039068 w 9696450"/>
              <a:gd name="connsiteY5" fmla="*/ 12816457 h 12816457"/>
              <a:gd name="connsiteX6" fmla="*/ 1638332 w 9696450"/>
              <a:gd name="connsiteY6" fmla="*/ 12816457 h 12816457"/>
              <a:gd name="connsiteX7" fmla="*/ 38100 w 9696450"/>
              <a:gd name="connsiteY7" fmla="*/ 11216225 h 12816457"/>
              <a:gd name="connsiteX8" fmla="*/ 0 w 9696450"/>
              <a:gd name="connsiteY8" fmla="*/ 719739 h 12816457"/>
              <a:gd name="connsiteX0" fmla="*/ 0 w 9696450"/>
              <a:gd name="connsiteY0" fmla="*/ 719739 h 12820109"/>
              <a:gd name="connsiteX1" fmla="*/ 1638332 w 9696450"/>
              <a:gd name="connsiteY1" fmla="*/ 14857 h 12820109"/>
              <a:gd name="connsiteX2" fmla="*/ 8039068 w 9696450"/>
              <a:gd name="connsiteY2" fmla="*/ 14857 h 12820109"/>
              <a:gd name="connsiteX3" fmla="*/ 9696450 w 9696450"/>
              <a:gd name="connsiteY3" fmla="*/ 757839 h 12820109"/>
              <a:gd name="connsiteX4" fmla="*/ 9639300 w 9696450"/>
              <a:gd name="connsiteY4" fmla="*/ 12035375 h 12820109"/>
              <a:gd name="connsiteX5" fmla="*/ 8039068 w 9696450"/>
              <a:gd name="connsiteY5" fmla="*/ 12816457 h 12820109"/>
              <a:gd name="connsiteX6" fmla="*/ 1638332 w 9696450"/>
              <a:gd name="connsiteY6" fmla="*/ 12816457 h 12820109"/>
              <a:gd name="connsiteX7" fmla="*/ 38100 w 9696450"/>
              <a:gd name="connsiteY7" fmla="*/ 11216225 h 12820109"/>
              <a:gd name="connsiteX8" fmla="*/ 0 w 9696450"/>
              <a:gd name="connsiteY8" fmla="*/ 719739 h 12820109"/>
              <a:gd name="connsiteX0" fmla="*/ 0 w 9696450"/>
              <a:gd name="connsiteY0" fmla="*/ 719739 h 12827737"/>
              <a:gd name="connsiteX1" fmla="*/ 1638332 w 9696450"/>
              <a:gd name="connsiteY1" fmla="*/ 14857 h 12827737"/>
              <a:gd name="connsiteX2" fmla="*/ 8039068 w 9696450"/>
              <a:gd name="connsiteY2" fmla="*/ 14857 h 12827737"/>
              <a:gd name="connsiteX3" fmla="*/ 9696450 w 9696450"/>
              <a:gd name="connsiteY3" fmla="*/ 757839 h 12827737"/>
              <a:gd name="connsiteX4" fmla="*/ 9639300 w 9696450"/>
              <a:gd name="connsiteY4" fmla="*/ 12035375 h 12827737"/>
              <a:gd name="connsiteX5" fmla="*/ 8039068 w 9696450"/>
              <a:gd name="connsiteY5" fmla="*/ 12816457 h 12827737"/>
              <a:gd name="connsiteX6" fmla="*/ 1638332 w 9696450"/>
              <a:gd name="connsiteY6" fmla="*/ 12816457 h 12827737"/>
              <a:gd name="connsiteX7" fmla="*/ 19050 w 9696450"/>
              <a:gd name="connsiteY7" fmla="*/ 12092525 h 12827737"/>
              <a:gd name="connsiteX8" fmla="*/ 0 w 9696450"/>
              <a:gd name="connsiteY8" fmla="*/ 719739 h 1282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96450" h="12827737">
                <a:moveTo>
                  <a:pt x="0" y="719739"/>
                </a:moveTo>
                <a:cubicBezTo>
                  <a:pt x="0" y="-164045"/>
                  <a:pt x="754548" y="14857"/>
                  <a:pt x="1638332" y="14857"/>
                </a:cubicBezTo>
                <a:lnTo>
                  <a:pt x="8039068" y="14857"/>
                </a:lnTo>
                <a:cubicBezTo>
                  <a:pt x="8922852" y="14857"/>
                  <a:pt x="9696450" y="-125945"/>
                  <a:pt x="9696450" y="757839"/>
                </a:cubicBezTo>
                <a:lnTo>
                  <a:pt x="9639300" y="12035375"/>
                </a:lnTo>
                <a:cubicBezTo>
                  <a:pt x="9639300" y="12919159"/>
                  <a:pt x="8922852" y="12816457"/>
                  <a:pt x="8039068" y="12816457"/>
                </a:cubicBezTo>
                <a:lnTo>
                  <a:pt x="1638332" y="12816457"/>
                </a:lnTo>
                <a:cubicBezTo>
                  <a:pt x="754548" y="12816457"/>
                  <a:pt x="19050" y="12976309"/>
                  <a:pt x="19050" y="12092525"/>
                </a:cubicBezTo>
                <a:cubicBezTo>
                  <a:pt x="19050" y="8892146"/>
                  <a:pt x="0" y="3920118"/>
                  <a:pt x="0" y="719739"/>
                </a:cubicBezTo>
                <a:close/>
              </a:path>
            </a:pathLst>
          </a:custGeom>
          <a:noFill/>
          <a:ln w="63500">
            <a:solidFill>
              <a:schemeClr val="accent5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0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FB219-9729-C4D9-C73F-0480E3232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FDE1C-3922-A747-AAAE-802D8497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078"/>
            <a:ext cx="9601199" cy="12969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41ACC-B4BA-957D-870B-7EF193264C93}"/>
              </a:ext>
            </a:extLst>
          </p:cNvPr>
          <p:cNvSpPr txBox="1"/>
          <p:nvPr/>
        </p:nvSpPr>
        <p:spPr>
          <a:xfrm>
            <a:off x="3831055" y="3829523"/>
            <a:ext cx="2273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3F6D2-A2FE-6DBE-5062-AA2EBE3806C1}"/>
              </a:ext>
            </a:extLst>
          </p:cNvPr>
          <p:cNvSpPr txBox="1"/>
          <p:nvPr/>
        </p:nvSpPr>
        <p:spPr>
          <a:xfrm>
            <a:off x="831778" y="9374462"/>
            <a:ext cx="78614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Renda </a:t>
            </a:r>
            <a:r>
              <a:rPr lang="en-US" sz="8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Variável</a:t>
            </a:r>
            <a:endParaRPr 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E16EA2-CF15-E0FF-8C1D-ACDFD1314CBC}"/>
              </a:ext>
            </a:extLst>
          </p:cNvPr>
          <p:cNvSpPr/>
          <p:nvPr/>
        </p:nvSpPr>
        <p:spPr>
          <a:xfrm>
            <a:off x="3034464" y="3863615"/>
            <a:ext cx="3867150" cy="3867150"/>
          </a:xfrm>
          <a:prstGeom prst="ellipse">
            <a:avLst/>
          </a:prstGeom>
          <a:noFill/>
          <a:ln w="139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926BE-8186-68C6-FD8A-EE816B5AB6C2}"/>
              </a:ext>
            </a:extLst>
          </p:cNvPr>
          <p:cNvSpPr txBox="1"/>
          <p:nvPr/>
        </p:nvSpPr>
        <p:spPr>
          <a:xfrm>
            <a:off x="3017099" y="2349921"/>
            <a:ext cx="35670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Capítulo</a:t>
            </a:r>
            <a:endParaRPr lang="en-US" sz="6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6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4DF26-FBCE-983D-F577-2A0B2EDD2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5AC80-E03B-B7F7-FD66-DCF47F776309}"/>
              </a:ext>
            </a:extLst>
          </p:cNvPr>
          <p:cNvSpPr txBox="1"/>
          <p:nvPr/>
        </p:nvSpPr>
        <p:spPr>
          <a:xfrm>
            <a:off x="485775" y="3695700"/>
            <a:ext cx="862965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Renda variável é um tipo de investimento em que o retorno não é garantido e pode variar ao longo do tempo, como ações e fundos imobiliários. </a:t>
            </a:r>
          </a:p>
          <a:p>
            <a:endParaRPr lang="pt-BR" sz="4000" dirty="0"/>
          </a:p>
          <a:p>
            <a:r>
              <a:rPr lang="pt-BR" sz="4000" dirty="0"/>
              <a:t>Os ganhos dependem das condições do mercado, podendo ser maiores, mas também mais arriscados. É indicado para quem busca maior potencial de lucro e aceita oscilações nos resultados.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367C7-5F7F-9380-3E07-5D5ED8AE31F8}"/>
              </a:ext>
            </a:extLst>
          </p:cNvPr>
          <p:cNvSpPr txBox="1"/>
          <p:nvPr/>
        </p:nvSpPr>
        <p:spPr>
          <a:xfrm>
            <a:off x="1139239" y="838200"/>
            <a:ext cx="409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  <a:cs typeface="Arial" panose="020B0604020202020204" pitchFamily="34" charset="0"/>
              </a:rPr>
              <a:t>Renda </a:t>
            </a:r>
            <a:r>
              <a:rPr lang="en-US" sz="4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Variável</a:t>
            </a:r>
            <a:endParaRPr lang="en-US" sz="40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74B2F1-F79B-844D-A5A7-E355C8F044A5}"/>
              </a:ext>
            </a:extLst>
          </p:cNvPr>
          <p:cNvSpPr/>
          <p:nvPr/>
        </p:nvSpPr>
        <p:spPr>
          <a:xfrm>
            <a:off x="171450" y="1546087"/>
            <a:ext cx="2019300" cy="225564"/>
          </a:xfrm>
          <a:prstGeom prst="rect">
            <a:avLst/>
          </a:prstGeom>
          <a:gradFill flip="none" rotWithShape="1">
            <a:gsLst>
              <a:gs pos="0">
                <a:srgbClr val="136888">
                  <a:shade val="30000"/>
                  <a:satMod val="115000"/>
                </a:srgbClr>
              </a:gs>
              <a:gs pos="50000">
                <a:srgbClr val="136888">
                  <a:shade val="67500"/>
                  <a:satMod val="115000"/>
                </a:srgbClr>
              </a:gs>
              <a:gs pos="100000">
                <a:srgbClr val="13688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076D8D-22AA-39A0-B3CC-D80A2195B1C4}"/>
              </a:ext>
            </a:extLst>
          </p:cNvPr>
          <p:cNvSpPr/>
          <p:nvPr/>
        </p:nvSpPr>
        <p:spPr>
          <a:xfrm>
            <a:off x="133350" y="99443"/>
            <a:ext cx="9334500" cy="12606908"/>
          </a:xfrm>
          <a:custGeom>
            <a:avLst/>
            <a:gdLst>
              <a:gd name="connsiteX0" fmla="*/ 0 w 9601200"/>
              <a:gd name="connsiteY0" fmla="*/ 1600232 h 12801600"/>
              <a:gd name="connsiteX1" fmla="*/ 1600232 w 9601200"/>
              <a:gd name="connsiteY1" fmla="*/ 0 h 12801600"/>
              <a:gd name="connsiteX2" fmla="*/ 8000968 w 9601200"/>
              <a:gd name="connsiteY2" fmla="*/ 0 h 12801600"/>
              <a:gd name="connsiteX3" fmla="*/ 9601200 w 9601200"/>
              <a:gd name="connsiteY3" fmla="*/ 1600232 h 12801600"/>
              <a:gd name="connsiteX4" fmla="*/ 9601200 w 9601200"/>
              <a:gd name="connsiteY4" fmla="*/ 11201368 h 12801600"/>
              <a:gd name="connsiteX5" fmla="*/ 8000968 w 9601200"/>
              <a:gd name="connsiteY5" fmla="*/ 12801600 h 12801600"/>
              <a:gd name="connsiteX6" fmla="*/ 1600232 w 9601200"/>
              <a:gd name="connsiteY6" fmla="*/ 12801600 h 12801600"/>
              <a:gd name="connsiteX7" fmla="*/ 0 w 9601200"/>
              <a:gd name="connsiteY7" fmla="*/ 11201368 h 12801600"/>
              <a:gd name="connsiteX8" fmla="*/ 0 w 9601200"/>
              <a:gd name="connsiteY8" fmla="*/ 1600232 h 12801600"/>
              <a:gd name="connsiteX0" fmla="*/ 0 w 9639300"/>
              <a:gd name="connsiteY0" fmla="*/ 719739 h 12816457"/>
              <a:gd name="connsiteX1" fmla="*/ 1638332 w 9639300"/>
              <a:gd name="connsiteY1" fmla="*/ 14857 h 12816457"/>
              <a:gd name="connsiteX2" fmla="*/ 8039068 w 9639300"/>
              <a:gd name="connsiteY2" fmla="*/ 14857 h 12816457"/>
              <a:gd name="connsiteX3" fmla="*/ 9639300 w 9639300"/>
              <a:gd name="connsiteY3" fmla="*/ 1615089 h 12816457"/>
              <a:gd name="connsiteX4" fmla="*/ 9639300 w 9639300"/>
              <a:gd name="connsiteY4" fmla="*/ 11216225 h 12816457"/>
              <a:gd name="connsiteX5" fmla="*/ 8039068 w 9639300"/>
              <a:gd name="connsiteY5" fmla="*/ 12816457 h 12816457"/>
              <a:gd name="connsiteX6" fmla="*/ 1638332 w 9639300"/>
              <a:gd name="connsiteY6" fmla="*/ 12816457 h 12816457"/>
              <a:gd name="connsiteX7" fmla="*/ 38100 w 9639300"/>
              <a:gd name="connsiteY7" fmla="*/ 11216225 h 12816457"/>
              <a:gd name="connsiteX8" fmla="*/ 0 w 9639300"/>
              <a:gd name="connsiteY8" fmla="*/ 719739 h 12816457"/>
              <a:gd name="connsiteX0" fmla="*/ 0 w 9696450"/>
              <a:gd name="connsiteY0" fmla="*/ 719739 h 12816457"/>
              <a:gd name="connsiteX1" fmla="*/ 1638332 w 9696450"/>
              <a:gd name="connsiteY1" fmla="*/ 14857 h 12816457"/>
              <a:gd name="connsiteX2" fmla="*/ 8039068 w 9696450"/>
              <a:gd name="connsiteY2" fmla="*/ 14857 h 12816457"/>
              <a:gd name="connsiteX3" fmla="*/ 9696450 w 9696450"/>
              <a:gd name="connsiteY3" fmla="*/ 757839 h 12816457"/>
              <a:gd name="connsiteX4" fmla="*/ 9639300 w 9696450"/>
              <a:gd name="connsiteY4" fmla="*/ 11216225 h 12816457"/>
              <a:gd name="connsiteX5" fmla="*/ 8039068 w 9696450"/>
              <a:gd name="connsiteY5" fmla="*/ 12816457 h 12816457"/>
              <a:gd name="connsiteX6" fmla="*/ 1638332 w 9696450"/>
              <a:gd name="connsiteY6" fmla="*/ 12816457 h 12816457"/>
              <a:gd name="connsiteX7" fmla="*/ 38100 w 9696450"/>
              <a:gd name="connsiteY7" fmla="*/ 11216225 h 12816457"/>
              <a:gd name="connsiteX8" fmla="*/ 0 w 9696450"/>
              <a:gd name="connsiteY8" fmla="*/ 719739 h 12816457"/>
              <a:gd name="connsiteX0" fmla="*/ 0 w 9696450"/>
              <a:gd name="connsiteY0" fmla="*/ 719739 h 12820109"/>
              <a:gd name="connsiteX1" fmla="*/ 1638332 w 9696450"/>
              <a:gd name="connsiteY1" fmla="*/ 14857 h 12820109"/>
              <a:gd name="connsiteX2" fmla="*/ 8039068 w 9696450"/>
              <a:gd name="connsiteY2" fmla="*/ 14857 h 12820109"/>
              <a:gd name="connsiteX3" fmla="*/ 9696450 w 9696450"/>
              <a:gd name="connsiteY3" fmla="*/ 757839 h 12820109"/>
              <a:gd name="connsiteX4" fmla="*/ 9639300 w 9696450"/>
              <a:gd name="connsiteY4" fmla="*/ 12035375 h 12820109"/>
              <a:gd name="connsiteX5" fmla="*/ 8039068 w 9696450"/>
              <a:gd name="connsiteY5" fmla="*/ 12816457 h 12820109"/>
              <a:gd name="connsiteX6" fmla="*/ 1638332 w 9696450"/>
              <a:gd name="connsiteY6" fmla="*/ 12816457 h 12820109"/>
              <a:gd name="connsiteX7" fmla="*/ 38100 w 9696450"/>
              <a:gd name="connsiteY7" fmla="*/ 11216225 h 12820109"/>
              <a:gd name="connsiteX8" fmla="*/ 0 w 9696450"/>
              <a:gd name="connsiteY8" fmla="*/ 719739 h 12820109"/>
              <a:gd name="connsiteX0" fmla="*/ 0 w 9696450"/>
              <a:gd name="connsiteY0" fmla="*/ 719739 h 12827737"/>
              <a:gd name="connsiteX1" fmla="*/ 1638332 w 9696450"/>
              <a:gd name="connsiteY1" fmla="*/ 14857 h 12827737"/>
              <a:gd name="connsiteX2" fmla="*/ 8039068 w 9696450"/>
              <a:gd name="connsiteY2" fmla="*/ 14857 h 12827737"/>
              <a:gd name="connsiteX3" fmla="*/ 9696450 w 9696450"/>
              <a:gd name="connsiteY3" fmla="*/ 757839 h 12827737"/>
              <a:gd name="connsiteX4" fmla="*/ 9639300 w 9696450"/>
              <a:gd name="connsiteY4" fmla="*/ 12035375 h 12827737"/>
              <a:gd name="connsiteX5" fmla="*/ 8039068 w 9696450"/>
              <a:gd name="connsiteY5" fmla="*/ 12816457 h 12827737"/>
              <a:gd name="connsiteX6" fmla="*/ 1638332 w 9696450"/>
              <a:gd name="connsiteY6" fmla="*/ 12816457 h 12827737"/>
              <a:gd name="connsiteX7" fmla="*/ 19050 w 9696450"/>
              <a:gd name="connsiteY7" fmla="*/ 12092525 h 12827737"/>
              <a:gd name="connsiteX8" fmla="*/ 0 w 9696450"/>
              <a:gd name="connsiteY8" fmla="*/ 719739 h 1282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96450" h="12827737">
                <a:moveTo>
                  <a:pt x="0" y="719739"/>
                </a:moveTo>
                <a:cubicBezTo>
                  <a:pt x="0" y="-164045"/>
                  <a:pt x="754548" y="14857"/>
                  <a:pt x="1638332" y="14857"/>
                </a:cubicBezTo>
                <a:lnTo>
                  <a:pt x="8039068" y="14857"/>
                </a:lnTo>
                <a:cubicBezTo>
                  <a:pt x="8922852" y="14857"/>
                  <a:pt x="9696450" y="-125945"/>
                  <a:pt x="9696450" y="757839"/>
                </a:cubicBezTo>
                <a:lnTo>
                  <a:pt x="9639300" y="12035375"/>
                </a:lnTo>
                <a:cubicBezTo>
                  <a:pt x="9639300" y="12919159"/>
                  <a:pt x="8922852" y="12816457"/>
                  <a:pt x="8039068" y="12816457"/>
                </a:cubicBezTo>
                <a:lnTo>
                  <a:pt x="1638332" y="12816457"/>
                </a:lnTo>
                <a:cubicBezTo>
                  <a:pt x="754548" y="12816457"/>
                  <a:pt x="19050" y="12976309"/>
                  <a:pt x="19050" y="12092525"/>
                </a:cubicBezTo>
                <a:cubicBezTo>
                  <a:pt x="19050" y="8892146"/>
                  <a:pt x="0" y="3920118"/>
                  <a:pt x="0" y="719739"/>
                </a:cubicBezTo>
                <a:close/>
              </a:path>
            </a:pathLst>
          </a:custGeom>
          <a:noFill/>
          <a:ln w="63500">
            <a:solidFill>
              <a:schemeClr val="accent5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04B31-F42F-D477-D9EB-758647FC2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3593F-9026-1D23-8B55-4824019E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078"/>
            <a:ext cx="9601199" cy="12969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B9EDBC-6B41-9A4D-EC85-D09AB03AF45D}"/>
              </a:ext>
            </a:extLst>
          </p:cNvPr>
          <p:cNvSpPr txBox="1"/>
          <p:nvPr/>
        </p:nvSpPr>
        <p:spPr>
          <a:xfrm>
            <a:off x="3831055" y="3829523"/>
            <a:ext cx="22739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52E86-75C0-9FE4-BDC0-A52A8D5DD7AF}"/>
              </a:ext>
            </a:extLst>
          </p:cNvPr>
          <p:cNvSpPr txBox="1"/>
          <p:nvPr/>
        </p:nvSpPr>
        <p:spPr>
          <a:xfrm>
            <a:off x="852617" y="8558853"/>
            <a:ext cx="78197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Renda </a:t>
            </a:r>
            <a:r>
              <a:rPr lang="en-US" sz="8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Fixa</a:t>
            </a:r>
            <a:endParaRPr 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vs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Renda </a:t>
            </a:r>
            <a:r>
              <a:rPr lang="en-US" sz="8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Variável</a:t>
            </a:r>
            <a:endParaRPr 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9DB5E1-4173-48A0-4069-2171A87F9248}"/>
              </a:ext>
            </a:extLst>
          </p:cNvPr>
          <p:cNvSpPr/>
          <p:nvPr/>
        </p:nvSpPr>
        <p:spPr>
          <a:xfrm>
            <a:off x="3034464" y="3863615"/>
            <a:ext cx="3867150" cy="3867150"/>
          </a:xfrm>
          <a:prstGeom prst="ellipse">
            <a:avLst/>
          </a:prstGeom>
          <a:noFill/>
          <a:ln w="139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1D334-F654-4C76-236E-DB147F5A568E}"/>
              </a:ext>
            </a:extLst>
          </p:cNvPr>
          <p:cNvSpPr txBox="1"/>
          <p:nvPr/>
        </p:nvSpPr>
        <p:spPr>
          <a:xfrm>
            <a:off x="3017099" y="2349921"/>
            <a:ext cx="35670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Capítulo</a:t>
            </a:r>
            <a:endParaRPr lang="en-US" sz="6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9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B7D2C-8AEA-FEF3-E3EC-CECF30F08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BF642-4757-069E-89C4-854655CA2385}"/>
              </a:ext>
            </a:extLst>
          </p:cNvPr>
          <p:cNvSpPr txBox="1"/>
          <p:nvPr/>
        </p:nvSpPr>
        <p:spPr>
          <a:xfrm>
            <a:off x="485775" y="3695700"/>
            <a:ext cx="862965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 renda fixa oferece retornos previsíveis, com regras definidas no momento da aplicação, sendo ideal para quem busca segurança. </a:t>
            </a:r>
          </a:p>
          <a:p>
            <a:endParaRPr lang="pt-BR" sz="4000" dirty="0"/>
          </a:p>
          <a:p>
            <a:r>
              <a:rPr lang="pt-BR" sz="4000" dirty="0"/>
              <a:t>Já a renda variável não garante ganhos fixos, pois depende das oscilações do mercado, oferecendo maior potencial de lucro, mas com mais risco. </a:t>
            </a:r>
          </a:p>
          <a:p>
            <a:endParaRPr lang="pt-BR" sz="4000" dirty="0"/>
          </a:p>
          <a:p>
            <a:r>
              <a:rPr lang="pt-BR" sz="4000" dirty="0"/>
              <a:t>A escolha depende do perfil e dos objetivos do investidor.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B63BA-C23D-2620-F12F-7B3D8D85B1AE}"/>
              </a:ext>
            </a:extLst>
          </p:cNvPr>
          <p:cNvSpPr txBox="1"/>
          <p:nvPr/>
        </p:nvSpPr>
        <p:spPr>
          <a:xfrm>
            <a:off x="1139239" y="838200"/>
            <a:ext cx="777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  <a:cs typeface="Arial" panose="020B0604020202020204" pitchFamily="34" charset="0"/>
              </a:rPr>
              <a:t>Renda </a:t>
            </a:r>
            <a:r>
              <a:rPr lang="en-US" sz="4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Fixa</a:t>
            </a:r>
            <a:r>
              <a:rPr lang="en-US" sz="4000" b="1" dirty="0">
                <a:latin typeface="Century Gothic" panose="020B0502020202020204" pitchFamily="34" charset="0"/>
                <a:cs typeface="Arial" panose="020B0604020202020204" pitchFamily="34" charset="0"/>
              </a:rPr>
              <a:t> vs Renda </a:t>
            </a:r>
            <a:r>
              <a:rPr lang="en-US" sz="4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Variável</a:t>
            </a:r>
            <a:endParaRPr lang="en-US" sz="40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6EBF52-6690-7E6F-4DE7-B94D25F59091}"/>
              </a:ext>
            </a:extLst>
          </p:cNvPr>
          <p:cNvSpPr/>
          <p:nvPr/>
        </p:nvSpPr>
        <p:spPr>
          <a:xfrm>
            <a:off x="171450" y="1546087"/>
            <a:ext cx="2019300" cy="225564"/>
          </a:xfrm>
          <a:prstGeom prst="rect">
            <a:avLst/>
          </a:prstGeom>
          <a:gradFill flip="none" rotWithShape="1">
            <a:gsLst>
              <a:gs pos="0">
                <a:srgbClr val="136888">
                  <a:shade val="30000"/>
                  <a:satMod val="115000"/>
                </a:srgbClr>
              </a:gs>
              <a:gs pos="50000">
                <a:srgbClr val="136888">
                  <a:shade val="67500"/>
                  <a:satMod val="115000"/>
                </a:srgbClr>
              </a:gs>
              <a:gs pos="100000">
                <a:srgbClr val="13688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B6343D-B894-6739-AF08-AE9540AA012C}"/>
              </a:ext>
            </a:extLst>
          </p:cNvPr>
          <p:cNvSpPr/>
          <p:nvPr/>
        </p:nvSpPr>
        <p:spPr>
          <a:xfrm>
            <a:off x="133350" y="99443"/>
            <a:ext cx="9334500" cy="12606908"/>
          </a:xfrm>
          <a:custGeom>
            <a:avLst/>
            <a:gdLst>
              <a:gd name="connsiteX0" fmla="*/ 0 w 9601200"/>
              <a:gd name="connsiteY0" fmla="*/ 1600232 h 12801600"/>
              <a:gd name="connsiteX1" fmla="*/ 1600232 w 9601200"/>
              <a:gd name="connsiteY1" fmla="*/ 0 h 12801600"/>
              <a:gd name="connsiteX2" fmla="*/ 8000968 w 9601200"/>
              <a:gd name="connsiteY2" fmla="*/ 0 h 12801600"/>
              <a:gd name="connsiteX3" fmla="*/ 9601200 w 9601200"/>
              <a:gd name="connsiteY3" fmla="*/ 1600232 h 12801600"/>
              <a:gd name="connsiteX4" fmla="*/ 9601200 w 9601200"/>
              <a:gd name="connsiteY4" fmla="*/ 11201368 h 12801600"/>
              <a:gd name="connsiteX5" fmla="*/ 8000968 w 9601200"/>
              <a:gd name="connsiteY5" fmla="*/ 12801600 h 12801600"/>
              <a:gd name="connsiteX6" fmla="*/ 1600232 w 9601200"/>
              <a:gd name="connsiteY6" fmla="*/ 12801600 h 12801600"/>
              <a:gd name="connsiteX7" fmla="*/ 0 w 9601200"/>
              <a:gd name="connsiteY7" fmla="*/ 11201368 h 12801600"/>
              <a:gd name="connsiteX8" fmla="*/ 0 w 9601200"/>
              <a:gd name="connsiteY8" fmla="*/ 1600232 h 12801600"/>
              <a:gd name="connsiteX0" fmla="*/ 0 w 9639300"/>
              <a:gd name="connsiteY0" fmla="*/ 719739 h 12816457"/>
              <a:gd name="connsiteX1" fmla="*/ 1638332 w 9639300"/>
              <a:gd name="connsiteY1" fmla="*/ 14857 h 12816457"/>
              <a:gd name="connsiteX2" fmla="*/ 8039068 w 9639300"/>
              <a:gd name="connsiteY2" fmla="*/ 14857 h 12816457"/>
              <a:gd name="connsiteX3" fmla="*/ 9639300 w 9639300"/>
              <a:gd name="connsiteY3" fmla="*/ 1615089 h 12816457"/>
              <a:gd name="connsiteX4" fmla="*/ 9639300 w 9639300"/>
              <a:gd name="connsiteY4" fmla="*/ 11216225 h 12816457"/>
              <a:gd name="connsiteX5" fmla="*/ 8039068 w 9639300"/>
              <a:gd name="connsiteY5" fmla="*/ 12816457 h 12816457"/>
              <a:gd name="connsiteX6" fmla="*/ 1638332 w 9639300"/>
              <a:gd name="connsiteY6" fmla="*/ 12816457 h 12816457"/>
              <a:gd name="connsiteX7" fmla="*/ 38100 w 9639300"/>
              <a:gd name="connsiteY7" fmla="*/ 11216225 h 12816457"/>
              <a:gd name="connsiteX8" fmla="*/ 0 w 9639300"/>
              <a:gd name="connsiteY8" fmla="*/ 719739 h 12816457"/>
              <a:gd name="connsiteX0" fmla="*/ 0 w 9696450"/>
              <a:gd name="connsiteY0" fmla="*/ 719739 h 12816457"/>
              <a:gd name="connsiteX1" fmla="*/ 1638332 w 9696450"/>
              <a:gd name="connsiteY1" fmla="*/ 14857 h 12816457"/>
              <a:gd name="connsiteX2" fmla="*/ 8039068 w 9696450"/>
              <a:gd name="connsiteY2" fmla="*/ 14857 h 12816457"/>
              <a:gd name="connsiteX3" fmla="*/ 9696450 w 9696450"/>
              <a:gd name="connsiteY3" fmla="*/ 757839 h 12816457"/>
              <a:gd name="connsiteX4" fmla="*/ 9639300 w 9696450"/>
              <a:gd name="connsiteY4" fmla="*/ 11216225 h 12816457"/>
              <a:gd name="connsiteX5" fmla="*/ 8039068 w 9696450"/>
              <a:gd name="connsiteY5" fmla="*/ 12816457 h 12816457"/>
              <a:gd name="connsiteX6" fmla="*/ 1638332 w 9696450"/>
              <a:gd name="connsiteY6" fmla="*/ 12816457 h 12816457"/>
              <a:gd name="connsiteX7" fmla="*/ 38100 w 9696450"/>
              <a:gd name="connsiteY7" fmla="*/ 11216225 h 12816457"/>
              <a:gd name="connsiteX8" fmla="*/ 0 w 9696450"/>
              <a:gd name="connsiteY8" fmla="*/ 719739 h 12816457"/>
              <a:gd name="connsiteX0" fmla="*/ 0 w 9696450"/>
              <a:gd name="connsiteY0" fmla="*/ 719739 h 12820109"/>
              <a:gd name="connsiteX1" fmla="*/ 1638332 w 9696450"/>
              <a:gd name="connsiteY1" fmla="*/ 14857 h 12820109"/>
              <a:gd name="connsiteX2" fmla="*/ 8039068 w 9696450"/>
              <a:gd name="connsiteY2" fmla="*/ 14857 h 12820109"/>
              <a:gd name="connsiteX3" fmla="*/ 9696450 w 9696450"/>
              <a:gd name="connsiteY3" fmla="*/ 757839 h 12820109"/>
              <a:gd name="connsiteX4" fmla="*/ 9639300 w 9696450"/>
              <a:gd name="connsiteY4" fmla="*/ 12035375 h 12820109"/>
              <a:gd name="connsiteX5" fmla="*/ 8039068 w 9696450"/>
              <a:gd name="connsiteY5" fmla="*/ 12816457 h 12820109"/>
              <a:gd name="connsiteX6" fmla="*/ 1638332 w 9696450"/>
              <a:gd name="connsiteY6" fmla="*/ 12816457 h 12820109"/>
              <a:gd name="connsiteX7" fmla="*/ 38100 w 9696450"/>
              <a:gd name="connsiteY7" fmla="*/ 11216225 h 12820109"/>
              <a:gd name="connsiteX8" fmla="*/ 0 w 9696450"/>
              <a:gd name="connsiteY8" fmla="*/ 719739 h 12820109"/>
              <a:gd name="connsiteX0" fmla="*/ 0 w 9696450"/>
              <a:gd name="connsiteY0" fmla="*/ 719739 h 12827737"/>
              <a:gd name="connsiteX1" fmla="*/ 1638332 w 9696450"/>
              <a:gd name="connsiteY1" fmla="*/ 14857 h 12827737"/>
              <a:gd name="connsiteX2" fmla="*/ 8039068 w 9696450"/>
              <a:gd name="connsiteY2" fmla="*/ 14857 h 12827737"/>
              <a:gd name="connsiteX3" fmla="*/ 9696450 w 9696450"/>
              <a:gd name="connsiteY3" fmla="*/ 757839 h 12827737"/>
              <a:gd name="connsiteX4" fmla="*/ 9639300 w 9696450"/>
              <a:gd name="connsiteY4" fmla="*/ 12035375 h 12827737"/>
              <a:gd name="connsiteX5" fmla="*/ 8039068 w 9696450"/>
              <a:gd name="connsiteY5" fmla="*/ 12816457 h 12827737"/>
              <a:gd name="connsiteX6" fmla="*/ 1638332 w 9696450"/>
              <a:gd name="connsiteY6" fmla="*/ 12816457 h 12827737"/>
              <a:gd name="connsiteX7" fmla="*/ 19050 w 9696450"/>
              <a:gd name="connsiteY7" fmla="*/ 12092525 h 12827737"/>
              <a:gd name="connsiteX8" fmla="*/ 0 w 9696450"/>
              <a:gd name="connsiteY8" fmla="*/ 719739 h 1282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96450" h="12827737">
                <a:moveTo>
                  <a:pt x="0" y="719739"/>
                </a:moveTo>
                <a:cubicBezTo>
                  <a:pt x="0" y="-164045"/>
                  <a:pt x="754548" y="14857"/>
                  <a:pt x="1638332" y="14857"/>
                </a:cubicBezTo>
                <a:lnTo>
                  <a:pt x="8039068" y="14857"/>
                </a:lnTo>
                <a:cubicBezTo>
                  <a:pt x="8922852" y="14857"/>
                  <a:pt x="9696450" y="-125945"/>
                  <a:pt x="9696450" y="757839"/>
                </a:cubicBezTo>
                <a:lnTo>
                  <a:pt x="9639300" y="12035375"/>
                </a:lnTo>
                <a:cubicBezTo>
                  <a:pt x="9639300" y="12919159"/>
                  <a:pt x="8922852" y="12816457"/>
                  <a:pt x="8039068" y="12816457"/>
                </a:cubicBezTo>
                <a:lnTo>
                  <a:pt x="1638332" y="12816457"/>
                </a:lnTo>
                <a:cubicBezTo>
                  <a:pt x="754548" y="12816457"/>
                  <a:pt x="19050" y="12976309"/>
                  <a:pt x="19050" y="12092525"/>
                </a:cubicBezTo>
                <a:cubicBezTo>
                  <a:pt x="19050" y="8892146"/>
                  <a:pt x="0" y="3920118"/>
                  <a:pt x="0" y="719739"/>
                </a:cubicBezTo>
                <a:close/>
              </a:path>
            </a:pathLst>
          </a:custGeom>
          <a:noFill/>
          <a:ln w="63500">
            <a:solidFill>
              <a:schemeClr val="accent5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8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F3C9A-4F3D-44E4-5D46-4F4CA4CB0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604E3-4E3A-3B25-3191-35E3EAC7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4078"/>
            <a:ext cx="9601199" cy="12969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259297-0F6E-B79F-00D6-D8CC5C7F02CA}"/>
              </a:ext>
            </a:extLst>
          </p:cNvPr>
          <p:cNvSpPr txBox="1"/>
          <p:nvPr/>
        </p:nvSpPr>
        <p:spPr>
          <a:xfrm>
            <a:off x="3306011" y="6368104"/>
            <a:ext cx="2912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Finais</a:t>
            </a:r>
            <a:endParaRPr lang="en-US" sz="8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89CDD-A361-B721-FE83-F6B42CE5026C}"/>
              </a:ext>
            </a:extLst>
          </p:cNvPr>
          <p:cNvSpPr txBox="1"/>
          <p:nvPr/>
        </p:nvSpPr>
        <p:spPr>
          <a:xfrm>
            <a:off x="1657323" y="5184829"/>
            <a:ext cx="62103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Considerações</a:t>
            </a:r>
            <a:endParaRPr lang="en-US" sz="6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161A0-E6B9-2D4D-85B9-32AB564DC426}"/>
              </a:ext>
            </a:extLst>
          </p:cNvPr>
          <p:cNvCxnSpPr/>
          <p:nvPr/>
        </p:nvCxnSpPr>
        <p:spPr>
          <a:xfrm>
            <a:off x="1809750" y="6419850"/>
            <a:ext cx="6000777" cy="0"/>
          </a:xfrm>
          <a:prstGeom prst="line">
            <a:avLst/>
          </a:prstGeom>
          <a:ln w="1143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6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36AB-3699-D413-C52A-0D054AC70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23DF2-2F3F-EDD9-9B27-7D127757BBDB}"/>
              </a:ext>
            </a:extLst>
          </p:cNvPr>
          <p:cNvSpPr txBox="1"/>
          <p:nvPr/>
        </p:nvSpPr>
        <p:spPr>
          <a:xfrm>
            <a:off x="485775" y="2781300"/>
            <a:ext cx="862965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Em resumo, renda fixa e renda variável são opções de investimento que atendem a diferentes perfis e objetivos.</a:t>
            </a:r>
          </a:p>
          <a:p>
            <a:endParaRPr lang="pt-BR" sz="4000" dirty="0"/>
          </a:p>
          <a:p>
            <a:r>
              <a:rPr lang="pt-BR" sz="4000" dirty="0"/>
              <a:t>Enquanto a renda fixa oferece segurança e previsibilidade, a renda variável apresenta maior potencial de retorno, mas com maior risco. </a:t>
            </a:r>
          </a:p>
          <a:p>
            <a:endParaRPr lang="pt-BR" sz="4000" dirty="0"/>
          </a:p>
          <a:p>
            <a:r>
              <a:rPr lang="pt-BR" sz="4000" dirty="0"/>
              <a:t>O ideal é avaliar suas metas financeiras, tolerância ao risco e prazo de investimento para escolher ou combinar as melhores opções para o seu patrimônio.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760A9-0318-CD60-69D3-9D2AB3E40EA4}"/>
              </a:ext>
            </a:extLst>
          </p:cNvPr>
          <p:cNvSpPr txBox="1"/>
          <p:nvPr/>
        </p:nvSpPr>
        <p:spPr>
          <a:xfrm>
            <a:off x="1139239" y="838200"/>
            <a:ext cx="7776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Considerações</a:t>
            </a:r>
            <a:r>
              <a:rPr lang="en-US" sz="4000" b="1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Finais</a:t>
            </a:r>
            <a:endParaRPr lang="en-US" sz="40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21E73-434C-41A7-01E1-209875FE4AF9}"/>
              </a:ext>
            </a:extLst>
          </p:cNvPr>
          <p:cNvSpPr/>
          <p:nvPr/>
        </p:nvSpPr>
        <p:spPr>
          <a:xfrm>
            <a:off x="171450" y="1546087"/>
            <a:ext cx="2019300" cy="225564"/>
          </a:xfrm>
          <a:prstGeom prst="rect">
            <a:avLst/>
          </a:prstGeom>
          <a:gradFill flip="none" rotWithShape="1">
            <a:gsLst>
              <a:gs pos="0">
                <a:srgbClr val="136888">
                  <a:shade val="30000"/>
                  <a:satMod val="115000"/>
                </a:srgbClr>
              </a:gs>
              <a:gs pos="50000">
                <a:srgbClr val="136888">
                  <a:shade val="67500"/>
                  <a:satMod val="115000"/>
                </a:srgbClr>
              </a:gs>
              <a:gs pos="100000">
                <a:srgbClr val="13688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C72B31-56AA-2583-AE6C-F318673525DE}"/>
              </a:ext>
            </a:extLst>
          </p:cNvPr>
          <p:cNvSpPr/>
          <p:nvPr/>
        </p:nvSpPr>
        <p:spPr>
          <a:xfrm>
            <a:off x="133350" y="99443"/>
            <a:ext cx="9334500" cy="12606908"/>
          </a:xfrm>
          <a:custGeom>
            <a:avLst/>
            <a:gdLst>
              <a:gd name="connsiteX0" fmla="*/ 0 w 9601200"/>
              <a:gd name="connsiteY0" fmla="*/ 1600232 h 12801600"/>
              <a:gd name="connsiteX1" fmla="*/ 1600232 w 9601200"/>
              <a:gd name="connsiteY1" fmla="*/ 0 h 12801600"/>
              <a:gd name="connsiteX2" fmla="*/ 8000968 w 9601200"/>
              <a:gd name="connsiteY2" fmla="*/ 0 h 12801600"/>
              <a:gd name="connsiteX3" fmla="*/ 9601200 w 9601200"/>
              <a:gd name="connsiteY3" fmla="*/ 1600232 h 12801600"/>
              <a:gd name="connsiteX4" fmla="*/ 9601200 w 9601200"/>
              <a:gd name="connsiteY4" fmla="*/ 11201368 h 12801600"/>
              <a:gd name="connsiteX5" fmla="*/ 8000968 w 9601200"/>
              <a:gd name="connsiteY5" fmla="*/ 12801600 h 12801600"/>
              <a:gd name="connsiteX6" fmla="*/ 1600232 w 9601200"/>
              <a:gd name="connsiteY6" fmla="*/ 12801600 h 12801600"/>
              <a:gd name="connsiteX7" fmla="*/ 0 w 9601200"/>
              <a:gd name="connsiteY7" fmla="*/ 11201368 h 12801600"/>
              <a:gd name="connsiteX8" fmla="*/ 0 w 9601200"/>
              <a:gd name="connsiteY8" fmla="*/ 1600232 h 12801600"/>
              <a:gd name="connsiteX0" fmla="*/ 0 w 9639300"/>
              <a:gd name="connsiteY0" fmla="*/ 719739 h 12816457"/>
              <a:gd name="connsiteX1" fmla="*/ 1638332 w 9639300"/>
              <a:gd name="connsiteY1" fmla="*/ 14857 h 12816457"/>
              <a:gd name="connsiteX2" fmla="*/ 8039068 w 9639300"/>
              <a:gd name="connsiteY2" fmla="*/ 14857 h 12816457"/>
              <a:gd name="connsiteX3" fmla="*/ 9639300 w 9639300"/>
              <a:gd name="connsiteY3" fmla="*/ 1615089 h 12816457"/>
              <a:gd name="connsiteX4" fmla="*/ 9639300 w 9639300"/>
              <a:gd name="connsiteY4" fmla="*/ 11216225 h 12816457"/>
              <a:gd name="connsiteX5" fmla="*/ 8039068 w 9639300"/>
              <a:gd name="connsiteY5" fmla="*/ 12816457 h 12816457"/>
              <a:gd name="connsiteX6" fmla="*/ 1638332 w 9639300"/>
              <a:gd name="connsiteY6" fmla="*/ 12816457 h 12816457"/>
              <a:gd name="connsiteX7" fmla="*/ 38100 w 9639300"/>
              <a:gd name="connsiteY7" fmla="*/ 11216225 h 12816457"/>
              <a:gd name="connsiteX8" fmla="*/ 0 w 9639300"/>
              <a:gd name="connsiteY8" fmla="*/ 719739 h 12816457"/>
              <a:gd name="connsiteX0" fmla="*/ 0 w 9696450"/>
              <a:gd name="connsiteY0" fmla="*/ 719739 h 12816457"/>
              <a:gd name="connsiteX1" fmla="*/ 1638332 w 9696450"/>
              <a:gd name="connsiteY1" fmla="*/ 14857 h 12816457"/>
              <a:gd name="connsiteX2" fmla="*/ 8039068 w 9696450"/>
              <a:gd name="connsiteY2" fmla="*/ 14857 h 12816457"/>
              <a:gd name="connsiteX3" fmla="*/ 9696450 w 9696450"/>
              <a:gd name="connsiteY3" fmla="*/ 757839 h 12816457"/>
              <a:gd name="connsiteX4" fmla="*/ 9639300 w 9696450"/>
              <a:gd name="connsiteY4" fmla="*/ 11216225 h 12816457"/>
              <a:gd name="connsiteX5" fmla="*/ 8039068 w 9696450"/>
              <a:gd name="connsiteY5" fmla="*/ 12816457 h 12816457"/>
              <a:gd name="connsiteX6" fmla="*/ 1638332 w 9696450"/>
              <a:gd name="connsiteY6" fmla="*/ 12816457 h 12816457"/>
              <a:gd name="connsiteX7" fmla="*/ 38100 w 9696450"/>
              <a:gd name="connsiteY7" fmla="*/ 11216225 h 12816457"/>
              <a:gd name="connsiteX8" fmla="*/ 0 w 9696450"/>
              <a:gd name="connsiteY8" fmla="*/ 719739 h 12816457"/>
              <a:gd name="connsiteX0" fmla="*/ 0 w 9696450"/>
              <a:gd name="connsiteY0" fmla="*/ 719739 h 12820109"/>
              <a:gd name="connsiteX1" fmla="*/ 1638332 w 9696450"/>
              <a:gd name="connsiteY1" fmla="*/ 14857 h 12820109"/>
              <a:gd name="connsiteX2" fmla="*/ 8039068 w 9696450"/>
              <a:gd name="connsiteY2" fmla="*/ 14857 h 12820109"/>
              <a:gd name="connsiteX3" fmla="*/ 9696450 w 9696450"/>
              <a:gd name="connsiteY3" fmla="*/ 757839 h 12820109"/>
              <a:gd name="connsiteX4" fmla="*/ 9639300 w 9696450"/>
              <a:gd name="connsiteY4" fmla="*/ 12035375 h 12820109"/>
              <a:gd name="connsiteX5" fmla="*/ 8039068 w 9696450"/>
              <a:gd name="connsiteY5" fmla="*/ 12816457 h 12820109"/>
              <a:gd name="connsiteX6" fmla="*/ 1638332 w 9696450"/>
              <a:gd name="connsiteY6" fmla="*/ 12816457 h 12820109"/>
              <a:gd name="connsiteX7" fmla="*/ 38100 w 9696450"/>
              <a:gd name="connsiteY7" fmla="*/ 11216225 h 12820109"/>
              <a:gd name="connsiteX8" fmla="*/ 0 w 9696450"/>
              <a:gd name="connsiteY8" fmla="*/ 719739 h 12820109"/>
              <a:gd name="connsiteX0" fmla="*/ 0 w 9696450"/>
              <a:gd name="connsiteY0" fmla="*/ 719739 h 12827737"/>
              <a:gd name="connsiteX1" fmla="*/ 1638332 w 9696450"/>
              <a:gd name="connsiteY1" fmla="*/ 14857 h 12827737"/>
              <a:gd name="connsiteX2" fmla="*/ 8039068 w 9696450"/>
              <a:gd name="connsiteY2" fmla="*/ 14857 h 12827737"/>
              <a:gd name="connsiteX3" fmla="*/ 9696450 w 9696450"/>
              <a:gd name="connsiteY3" fmla="*/ 757839 h 12827737"/>
              <a:gd name="connsiteX4" fmla="*/ 9639300 w 9696450"/>
              <a:gd name="connsiteY4" fmla="*/ 12035375 h 12827737"/>
              <a:gd name="connsiteX5" fmla="*/ 8039068 w 9696450"/>
              <a:gd name="connsiteY5" fmla="*/ 12816457 h 12827737"/>
              <a:gd name="connsiteX6" fmla="*/ 1638332 w 9696450"/>
              <a:gd name="connsiteY6" fmla="*/ 12816457 h 12827737"/>
              <a:gd name="connsiteX7" fmla="*/ 19050 w 9696450"/>
              <a:gd name="connsiteY7" fmla="*/ 12092525 h 12827737"/>
              <a:gd name="connsiteX8" fmla="*/ 0 w 9696450"/>
              <a:gd name="connsiteY8" fmla="*/ 719739 h 1282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96450" h="12827737">
                <a:moveTo>
                  <a:pt x="0" y="719739"/>
                </a:moveTo>
                <a:cubicBezTo>
                  <a:pt x="0" y="-164045"/>
                  <a:pt x="754548" y="14857"/>
                  <a:pt x="1638332" y="14857"/>
                </a:cubicBezTo>
                <a:lnTo>
                  <a:pt x="8039068" y="14857"/>
                </a:lnTo>
                <a:cubicBezTo>
                  <a:pt x="8922852" y="14857"/>
                  <a:pt x="9696450" y="-125945"/>
                  <a:pt x="9696450" y="757839"/>
                </a:cubicBezTo>
                <a:lnTo>
                  <a:pt x="9639300" y="12035375"/>
                </a:lnTo>
                <a:cubicBezTo>
                  <a:pt x="9639300" y="12919159"/>
                  <a:pt x="8922852" y="12816457"/>
                  <a:pt x="8039068" y="12816457"/>
                </a:cubicBezTo>
                <a:lnTo>
                  <a:pt x="1638332" y="12816457"/>
                </a:lnTo>
                <a:cubicBezTo>
                  <a:pt x="754548" y="12816457"/>
                  <a:pt x="19050" y="12976309"/>
                  <a:pt x="19050" y="12092525"/>
                </a:cubicBezTo>
                <a:cubicBezTo>
                  <a:pt x="19050" y="8892146"/>
                  <a:pt x="0" y="3920118"/>
                  <a:pt x="0" y="719739"/>
                </a:cubicBezTo>
                <a:close/>
              </a:path>
            </a:pathLst>
          </a:custGeom>
          <a:noFill/>
          <a:ln w="63500">
            <a:solidFill>
              <a:schemeClr val="accent5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2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278</TotalTime>
  <Words>291</Words>
  <Application>Microsoft Office PowerPoint</Application>
  <PresentationFormat>A3 Paper (297x420 mm)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Seraphim</dc:creator>
  <cp:lastModifiedBy>Jose Seraphim</cp:lastModifiedBy>
  <cp:revision>10</cp:revision>
  <dcterms:created xsi:type="dcterms:W3CDTF">2024-12-21T12:39:03Z</dcterms:created>
  <dcterms:modified xsi:type="dcterms:W3CDTF">2025-01-16T17:05:29Z</dcterms:modified>
</cp:coreProperties>
</file>