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2" r:id="rId2"/>
    <p:sldMasterId id="2147483676" r:id="rId3"/>
    <p:sldMasterId id="2147483680" r:id="rId4"/>
  </p:sldMasterIdLst>
  <p:notesMasterIdLst>
    <p:notesMasterId r:id="rId26"/>
  </p:notesMasterIdLst>
  <p:sldIdLst>
    <p:sldId id="1001" r:id="rId5"/>
    <p:sldId id="1006" r:id="rId6"/>
    <p:sldId id="1002" r:id="rId7"/>
    <p:sldId id="1019" r:id="rId8"/>
    <p:sldId id="1021" r:id="rId9"/>
    <p:sldId id="1020" r:id="rId10"/>
    <p:sldId id="1022" r:id="rId11"/>
    <p:sldId id="1029" r:id="rId12"/>
    <p:sldId id="1030" r:id="rId13"/>
    <p:sldId id="1017" r:id="rId14"/>
    <p:sldId id="955" r:id="rId15"/>
    <p:sldId id="999" r:id="rId16"/>
    <p:sldId id="1023" r:id="rId17"/>
    <p:sldId id="1024" r:id="rId18"/>
    <p:sldId id="1025" r:id="rId19"/>
    <p:sldId id="1026" r:id="rId20"/>
    <p:sldId id="1027" r:id="rId21"/>
    <p:sldId id="1028" r:id="rId22"/>
    <p:sldId id="1009" r:id="rId23"/>
    <p:sldId id="1014" r:id="rId24"/>
    <p:sldId id="1015" r:id="rId25"/>
  </p:sldIdLst>
  <p:sldSz cx="9906000" cy="6858000" type="A4"/>
  <p:notesSz cx="9940925" cy="6808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orient="horz" pos="1049" userDrawn="1">
          <p15:clr>
            <a:srgbClr val="A4A3A4"/>
          </p15:clr>
        </p15:guide>
        <p15:guide id="3" orient="horz" pos="3634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988" userDrawn="1">
          <p15:clr>
            <a:srgbClr val="A4A3A4"/>
          </p15:clr>
        </p15:guide>
        <p15:guide id="6" pos="262" userDrawn="1">
          <p15:clr>
            <a:srgbClr val="A4A3A4"/>
          </p15:clr>
        </p15:guide>
        <p15:guide id="7" pos="5796">
          <p15:clr>
            <a:srgbClr val="A4A3A4"/>
          </p15:clr>
        </p15:guide>
        <p15:guide id="8" orient="horz" pos="1003" userDrawn="1">
          <p15:clr>
            <a:srgbClr val="A4A3A4"/>
          </p15:clr>
        </p15:guide>
        <p15:guide id="9" orient="horz" pos="4065" userDrawn="1">
          <p15:clr>
            <a:srgbClr val="A4A3A4"/>
          </p15:clr>
        </p15:guide>
        <p15:guide id="10" orient="horz" pos="4201" userDrawn="1">
          <p15:clr>
            <a:srgbClr val="A4A3A4"/>
          </p15:clr>
        </p15:guide>
        <p15:guide id="11" orient="horz" pos="1389" userDrawn="1">
          <p15:clr>
            <a:srgbClr val="A4A3A4"/>
          </p15:clr>
        </p15:guide>
        <p15:guide id="14" orient="horz" pos="2455" userDrawn="1">
          <p15:clr>
            <a:srgbClr val="A4A3A4"/>
          </p15:clr>
        </p15:guide>
        <p15:guide id="15" orient="horz" pos="572" userDrawn="1">
          <p15:clr>
            <a:srgbClr val="A4A3A4"/>
          </p15:clr>
        </p15:guide>
        <p15:guide id="16" pos="5978" userDrawn="1">
          <p15:clr>
            <a:srgbClr val="A4A3A4"/>
          </p15:clr>
        </p15:guide>
        <p15:guide id="17" orient="horz" pos="3997" userDrawn="1">
          <p15:clr>
            <a:srgbClr val="A4A3A4"/>
          </p15:clr>
        </p15:guide>
        <p15:guide id="18" orient="horz" pos="1570" userDrawn="1">
          <p15:clr>
            <a:srgbClr val="A4A3A4"/>
          </p15:clr>
        </p15:guide>
        <p15:guide id="19" pos="875" userDrawn="1">
          <p15:clr>
            <a:srgbClr val="A4A3A4"/>
          </p15:clr>
        </p15:guide>
        <p15:guide id="20" pos="512" userDrawn="1">
          <p15:clr>
            <a:srgbClr val="A4A3A4"/>
          </p15:clr>
        </p15:guide>
        <p15:guide id="21" orient="horz" pos="3203" userDrawn="1">
          <p15:clr>
            <a:srgbClr val="A4A3A4"/>
          </p15:clr>
        </p15:guide>
        <p15:guide id="22" pos="2939" userDrawn="1">
          <p15:clr>
            <a:srgbClr val="A4A3A4"/>
          </p15:clr>
        </p15:guide>
        <p15:guide id="23" orient="horz" pos="731" userDrawn="1">
          <p15:clr>
            <a:srgbClr val="A4A3A4"/>
          </p15:clr>
        </p15:guide>
        <p15:guide id="24" orient="horz" pos="3770" userDrawn="1">
          <p15:clr>
            <a:srgbClr val="A4A3A4"/>
          </p15:clr>
        </p15:guide>
        <p15:guide id="25" orient="horz" pos="2840" userDrawn="1">
          <p15:clr>
            <a:srgbClr val="A4A3A4"/>
          </p15:clr>
        </p15:guide>
        <p15:guide id="26" orient="horz" pos="11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9E1F2"/>
    <a:srgbClr val="FFFFFF"/>
    <a:srgbClr val="6BAFD7"/>
    <a:srgbClr val="2171B6"/>
    <a:srgbClr val="F7F7F7"/>
    <a:srgbClr val="005DAD"/>
    <a:srgbClr val="F6F10F"/>
    <a:srgbClr val="FBD2D3"/>
    <a:srgbClr val="FC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8" autoAdjust="0"/>
    <p:restoredTop sz="96279" autoAdjust="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1911"/>
        <p:guide orient="horz" pos="1049"/>
        <p:guide orient="horz" pos="3634"/>
        <p:guide pos="3120"/>
        <p:guide pos="988"/>
        <p:guide pos="262"/>
        <p:guide pos="5796"/>
        <p:guide orient="horz" pos="1003"/>
        <p:guide orient="horz" pos="4065"/>
        <p:guide orient="horz" pos="4201"/>
        <p:guide orient="horz" pos="1389"/>
        <p:guide orient="horz" pos="2455"/>
        <p:guide orient="horz" pos="572"/>
        <p:guide pos="5978"/>
        <p:guide orient="horz" pos="3997"/>
        <p:guide orient="horz" pos="1570"/>
        <p:guide pos="875"/>
        <p:guide pos="512"/>
        <p:guide orient="horz" pos="3203"/>
        <p:guide pos="2939"/>
        <p:guide orient="horz" pos="731"/>
        <p:guide orient="horz" pos="3770"/>
        <p:guide orient="horz" pos="2840"/>
        <p:guide orient="horz" pos="1185"/>
      </p:guideLst>
    </p:cSldViewPr>
  </p:slideViewPr>
  <p:outlineViewPr>
    <p:cViewPr>
      <p:scale>
        <a:sx n="33" d="100"/>
        <a:sy n="33" d="100"/>
      </p:scale>
      <p:origin x="0" y="-828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4650"/>
    </p:cViewPr>
  </p:sorterViewPr>
  <p:notesViewPr>
    <p:cSldViewPr showGuides="1">
      <p:cViewPr varScale="1">
        <p:scale>
          <a:sx n="110" d="100"/>
          <a:sy n="110" d="100"/>
        </p:scale>
        <p:origin x="218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7734" cy="340439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891" y="1"/>
            <a:ext cx="4307734" cy="340439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DD173091-4E8E-4A6A-8394-9444082FE0B7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7375" y="511175"/>
            <a:ext cx="3686175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093" y="3234175"/>
            <a:ext cx="7952739" cy="3063955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67168"/>
            <a:ext cx="4307734" cy="340439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891" y="6467168"/>
            <a:ext cx="4307734" cy="340439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FD8ED09-4696-4400-B522-2A33A57ED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2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7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2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2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35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01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95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8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25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5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87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6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5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4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5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0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9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8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ED09-4696-4400-B522-2A33A57EDF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1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_Whit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6EDC6F8B-A081-4034-A2E8-DB4590A5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346149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1" spc="-63" baseline="0">
                <a:solidFill>
                  <a:srgbClr val="4C4C4E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75E9B8C8-679A-4ACD-AC51-C2B2C142F0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600" spc="-63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CB99A2F3-0EDC-4D95-9842-2C5F0955C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388" y="549275"/>
            <a:ext cx="345679" cy="435096"/>
          </a:xfrm>
          <a:prstGeom prst="rect">
            <a:avLst/>
          </a:prstGeom>
        </p:spPr>
        <p:txBody>
          <a:bodyPr lIns="0" tIns="13054" rIns="0" bIns="0"/>
          <a:lstStyle>
            <a:lvl1pPr marL="0" indent="0">
              <a:buNone/>
              <a:defRPr sz="16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7D3DD72-A510-4BD1-82D9-80770A71BFDA}"/>
              </a:ext>
            </a:extLst>
          </p:cNvPr>
          <p:cNvSpPr/>
          <p:nvPr userDrawn="1"/>
        </p:nvSpPr>
        <p:spPr>
          <a:xfrm>
            <a:off x="9273941" y="6398558"/>
            <a:ext cx="229202" cy="174681"/>
          </a:xfrm>
          <a:prstGeom prst="rect">
            <a:avLst/>
          </a:prstGeom>
        </p:spPr>
        <p:txBody>
          <a:bodyPr wrap="none" lIns="66312" tIns="33156" rIns="66312" bIns="33156">
            <a:spAutoFit/>
          </a:bodyPr>
          <a:lstStyle/>
          <a:p>
            <a:pPr algn="ctr" defTabSz="331561" latinLnBrk="0">
              <a:defRPr/>
            </a:pPr>
            <a:fld id="{88B3AE5A-10BA-4173-8E7E-D8F2BB88D393}" type="slidenum">
              <a:rPr kumimoji="1" lang="en-US" altLang="ko-KR" sz="700" kern="0" spc="-44">
                <a:solidFill>
                  <a:srgbClr val="4C4C4E"/>
                </a:solidFill>
                <a:cs typeface="굴림" pitchFamily="50" charset="-127"/>
              </a:rPr>
              <a:pPr algn="ctr" defTabSz="331561" latinLnBrk="0">
                <a:defRPr/>
              </a:pPr>
              <a:t>‹#›</a:t>
            </a:fld>
            <a:endParaRPr lang="en-US" sz="700" kern="0" dirty="0">
              <a:solidFill>
                <a:srgbClr val="4C4C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0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5FF747FD-8E98-43A1-9756-5EBC4FBFDC25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346148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27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910662" y="3141663"/>
            <a:ext cx="6084676" cy="430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2800" b="1" kern="1200" spc="-6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텍스트 입력</a:t>
            </a:r>
          </a:p>
        </p:txBody>
      </p:sp>
      <p:grpSp>
        <p:nvGrpSpPr>
          <p:cNvPr id="4" name="그룹 2"/>
          <p:cNvGrpSpPr>
            <a:grpSpLocks/>
          </p:cNvGrpSpPr>
          <p:nvPr userDrawn="1"/>
        </p:nvGrpSpPr>
        <p:grpSpPr bwMode="auto">
          <a:xfrm>
            <a:off x="6801777" y="5919788"/>
            <a:ext cx="2791221" cy="558800"/>
            <a:chOff x="6139161" y="5813283"/>
            <a:chExt cx="2575660" cy="559082"/>
          </a:xfrm>
        </p:grpSpPr>
        <p:pic>
          <p:nvPicPr>
            <p:cNvPr id="5" name="Picture 2" descr="D:\2017\07_브랜드 슬로건 디자인 Dev\슬로건 조합 1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9161" y="5862638"/>
              <a:ext cx="146206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816" y="5813283"/>
              <a:ext cx="1166005" cy="55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594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Data\01_주요 업무\28-브랜드 슬로건 가이드\03_최종 업로드용\01 가이드\KT Brand Slogan_활용소스\KT Brand Slogan_09 가로형(슬로건 강조형)_기본형(화이트bg)_수정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8768" y="3178800"/>
            <a:ext cx="4406464" cy="5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1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AFDD053-0F69-418C-BF60-75B870B52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8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14824" y="1773238"/>
            <a:ext cx="8657316" cy="4388910"/>
          </a:xfrm>
          <a:ln>
            <a:noFill/>
          </a:ln>
        </p:spPr>
        <p:txBody>
          <a:bodyPr>
            <a:normAutofit/>
          </a:bodyPr>
          <a:lstStyle>
            <a:lvl1pPr latinLnBrk="0"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13~20pt, Gray2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38399" y="6356351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137"/>
          <p:cNvGrpSpPr/>
          <p:nvPr userDrawn="1"/>
        </p:nvGrpSpPr>
        <p:grpSpPr>
          <a:xfrm>
            <a:off x="614824" y="631313"/>
            <a:ext cx="8692440" cy="180946"/>
            <a:chOff x="549275" y="342845"/>
            <a:chExt cx="5770363" cy="180969"/>
          </a:xfrm>
          <a:solidFill>
            <a:schemeClr val="bg1">
              <a:lumMod val="85000"/>
            </a:schemeClr>
          </a:solidFill>
        </p:grpSpPr>
        <p:sp>
          <p:nvSpPr>
            <p:cNvPr id="8" name="자유형 7"/>
            <p:cNvSpPr/>
            <p:nvPr/>
          </p:nvSpPr>
          <p:spPr>
            <a:xfrm>
              <a:off x="4503380" y="342845"/>
              <a:ext cx="1816258" cy="180946"/>
            </a:xfrm>
            <a:custGeom>
              <a:avLst/>
              <a:gdLst>
                <a:gd name="connsiteX0" fmla="*/ 0 w 3813175"/>
                <a:gd name="connsiteY0" fmla="*/ 0 h 200025"/>
                <a:gd name="connsiteX1" fmla="*/ 3813175 w 3813175"/>
                <a:gd name="connsiteY1" fmla="*/ 0 h 200025"/>
                <a:gd name="connsiteX2" fmla="*/ 3813175 w 3813175"/>
                <a:gd name="connsiteY2" fmla="*/ 200025 h 200025"/>
                <a:gd name="connsiteX3" fmla="*/ 0 w 3813175"/>
                <a:gd name="connsiteY3" fmla="*/ 200025 h 200025"/>
                <a:gd name="connsiteX4" fmla="*/ 0 w 3813175"/>
                <a:gd name="connsiteY4" fmla="*/ 0 h 200025"/>
                <a:gd name="connsiteX0" fmla="*/ 0 w 3813175"/>
                <a:gd name="connsiteY0" fmla="*/ 0 h 200025"/>
                <a:gd name="connsiteX1" fmla="*/ 577851 w 3813175"/>
                <a:gd name="connsiteY1" fmla="*/ 0 h 200025"/>
                <a:gd name="connsiteX2" fmla="*/ 3813175 w 3813175"/>
                <a:gd name="connsiteY2" fmla="*/ 0 h 200025"/>
                <a:gd name="connsiteX3" fmla="*/ 3813175 w 3813175"/>
                <a:gd name="connsiteY3" fmla="*/ 200025 h 200025"/>
                <a:gd name="connsiteX4" fmla="*/ 0 w 3813175"/>
                <a:gd name="connsiteY4" fmla="*/ 200025 h 200025"/>
                <a:gd name="connsiteX5" fmla="*/ 0 w 3813175"/>
                <a:gd name="connsiteY5" fmla="*/ 0 h 200025"/>
                <a:gd name="connsiteX0" fmla="*/ 69804 w 3813175"/>
                <a:gd name="connsiteY0" fmla="*/ 169797 h 200025"/>
                <a:gd name="connsiteX1" fmla="*/ 577851 w 3813175"/>
                <a:gd name="connsiteY1" fmla="*/ 0 h 200025"/>
                <a:gd name="connsiteX2" fmla="*/ 3813175 w 3813175"/>
                <a:gd name="connsiteY2" fmla="*/ 0 h 200025"/>
                <a:gd name="connsiteX3" fmla="*/ 3813175 w 3813175"/>
                <a:gd name="connsiteY3" fmla="*/ 200025 h 200025"/>
                <a:gd name="connsiteX4" fmla="*/ 0 w 3813175"/>
                <a:gd name="connsiteY4" fmla="*/ 200025 h 200025"/>
                <a:gd name="connsiteX5" fmla="*/ 69804 w 3813175"/>
                <a:gd name="connsiteY5" fmla="*/ 169797 h 200025"/>
                <a:gd name="connsiteX0" fmla="*/ 69804 w 3813175"/>
                <a:gd name="connsiteY0" fmla="*/ 169797 h 200025"/>
                <a:gd name="connsiteX1" fmla="*/ 577851 w 3813175"/>
                <a:gd name="connsiteY1" fmla="*/ 0 h 200025"/>
                <a:gd name="connsiteX2" fmla="*/ 3813175 w 3813175"/>
                <a:gd name="connsiteY2" fmla="*/ 0 h 200025"/>
                <a:gd name="connsiteX3" fmla="*/ 3813175 w 3813175"/>
                <a:gd name="connsiteY3" fmla="*/ 200025 h 200025"/>
                <a:gd name="connsiteX4" fmla="*/ 0 w 3813175"/>
                <a:gd name="connsiteY4" fmla="*/ 200025 h 200025"/>
                <a:gd name="connsiteX5" fmla="*/ 69804 w 3813175"/>
                <a:gd name="connsiteY5" fmla="*/ 169797 h 200025"/>
                <a:gd name="connsiteX0" fmla="*/ 69804 w 3813175"/>
                <a:gd name="connsiteY0" fmla="*/ 169797 h 200025"/>
                <a:gd name="connsiteX1" fmla="*/ 577851 w 3813175"/>
                <a:gd name="connsiteY1" fmla="*/ 0 h 200025"/>
                <a:gd name="connsiteX2" fmla="*/ 3813175 w 3813175"/>
                <a:gd name="connsiteY2" fmla="*/ 0 h 200025"/>
                <a:gd name="connsiteX3" fmla="*/ 3813175 w 3813175"/>
                <a:gd name="connsiteY3" fmla="*/ 200025 h 200025"/>
                <a:gd name="connsiteX4" fmla="*/ 0 w 3813175"/>
                <a:gd name="connsiteY4" fmla="*/ 200025 h 200025"/>
                <a:gd name="connsiteX5" fmla="*/ 69804 w 3813175"/>
                <a:gd name="connsiteY5" fmla="*/ 169797 h 200025"/>
                <a:gd name="connsiteX0" fmla="*/ 69804 w 3813175"/>
                <a:gd name="connsiteY0" fmla="*/ 186954 h 217182"/>
                <a:gd name="connsiteX1" fmla="*/ 577851 w 3813175"/>
                <a:gd name="connsiteY1" fmla="*/ 17157 h 217182"/>
                <a:gd name="connsiteX2" fmla="*/ 3813175 w 3813175"/>
                <a:gd name="connsiteY2" fmla="*/ 17157 h 217182"/>
                <a:gd name="connsiteX3" fmla="*/ 3813175 w 3813175"/>
                <a:gd name="connsiteY3" fmla="*/ 217182 h 217182"/>
                <a:gd name="connsiteX4" fmla="*/ 0 w 3813175"/>
                <a:gd name="connsiteY4" fmla="*/ 217182 h 217182"/>
                <a:gd name="connsiteX5" fmla="*/ 69804 w 3813175"/>
                <a:gd name="connsiteY5" fmla="*/ 186954 h 217182"/>
                <a:gd name="connsiteX0" fmla="*/ 139608 w 3813175"/>
                <a:gd name="connsiteY0" fmla="*/ 186954 h 217182"/>
                <a:gd name="connsiteX1" fmla="*/ 577851 w 3813175"/>
                <a:gd name="connsiteY1" fmla="*/ 17157 h 217182"/>
                <a:gd name="connsiteX2" fmla="*/ 3813175 w 3813175"/>
                <a:gd name="connsiteY2" fmla="*/ 17157 h 217182"/>
                <a:gd name="connsiteX3" fmla="*/ 3813175 w 3813175"/>
                <a:gd name="connsiteY3" fmla="*/ 217182 h 217182"/>
                <a:gd name="connsiteX4" fmla="*/ 0 w 3813175"/>
                <a:gd name="connsiteY4" fmla="*/ 217182 h 217182"/>
                <a:gd name="connsiteX5" fmla="*/ 139608 w 3813175"/>
                <a:gd name="connsiteY5" fmla="*/ 186954 h 217182"/>
                <a:gd name="connsiteX0" fmla="*/ 139608 w 3813175"/>
                <a:gd name="connsiteY0" fmla="*/ 186954 h 217182"/>
                <a:gd name="connsiteX1" fmla="*/ 577851 w 3813175"/>
                <a:gd name="connsiteY1" fmla="*/ 17157 h 217182"/>
                <a:gd name="connsiteX2" fmla="*/ 3813175 w 3813175"/>
                <a:gd name="connsiteY2" fmla="*/ 17157 h 217182"/>
                <a:gd name="connsiteX3" fmla="*/ 3813175 w 3813175"/>
                <a:gd name="connsiteY3" fmla="*/ 217182 h 217182"/>
                <a:gd name="connsiteX4" fmla="*/ 0 w 3813175"/>
                <a:gd name="connsiteY4" fmla="*/ 217182 h 217182"/>
                <a:gd name="connsiteX5" fmla="*/ 139608 w 3813175"/>
                <a:gd name="connsiteY5" fmla="*/ 186954 h 217182"/>
                <a:gd name="connsiteX0" fmla="*/ 130888 w 3813175"/>
                <a:gd name="connsiteY0" fmla="*/ 200509 h 217182"/>
                <a:gd name="connsiteX1" fmla="*/ 577851 w 3813175"/>
                <a:gd name="connsiteY1" fmla="*/ 17157 h 217182"/>
                <a:gd name="connsiteX2" fmla="*/ 3813175 w 3813175"/>
                <a:gd name="connsiteY2" fmla="*/ 17157 h 217182"/>
                <a:gd name="connsiteX3" fmla="*/ 3813175 w 3813175"/>
                <a:gd name="connsiteY3" fmla="*/ 217182 h 217182"/>
                <a:gd name="connsiteX4" fmla="*/ 0 w 3813175"/>
                <a:gd name="connsiteY4" fmla="*/ 217182 h 217182"/>
                <a:gd name="connsiteX5" fmla="*/ 130888 w 3813175"/>
                <a:gd name="connsiteY5" fmla="*/ 200509 h 217182"/>
                <a:gd name="connsiteX0" fmla="*/ 160244 w 3842531"/>
                <a:gd name="connsiteY0" fmla="*/ 200509 h 217182"/>
                <a:gd name="connsiteX1" fmla="*/ 607207 w 3842531"/>
                <a:gd name="connsiteY1" fmla="*/ 17157 h 217182"/>
                <a:gd name="connsiteX2" fmla="*/ 3842531 w 3842531"/>
                <a:gd name="connsiteY2" fmla="*/ 17157 h 217182"/>
                <a:gd name="connsiteX3" fmla="*/ 3842531 w 3842531"/>
                <a:gd name="connsiteY3" fmla="*/ 217182 h 217182"/>
                <a:gd name="connsiteX4" fmla="*/ 0 w 3842531"/>
                <a:gd name="connsiteY4" fmla="*/ 217182 h 217182"/>
                <a:gd name="connsiteX5" fmla="*/ 160244 w 3842531"/>
                <a:gd name="connsiteY5" fmla="*/ 200509 h 2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2531" h="217182">
                  <a:moveTo>
                    <a:pt x="160244" y="200509"/>
                  </a:moveTo>
                  <a:cubicBezTo>
                    <a:pt x="299440" y="190010"/>
                    <a:pt x="368817" y="0"/>
                    <a:pt x="607207" y="17157"/>
                  </a:cubicBezTo>
                  <a:lnTo>
                    <a:pt x="3842531" y="17157"/>
                  </a:lnTo>
                  <a:lnTo>
                    <a:pt x="3842531" y="217182"/>
                  </a:lnTo>
                  <a:lnTo>
                    <a:pt x="0" y="217182"/>
                  </a:lnTo>
                  <a:lnTo>
                    <a:pt x="160244" y="2005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49275" y="523814"/>
              <a:ext cx="5759450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제목 1"/>
          <p:cNvSpPr txBox="1">
            <a:spLocks/>
          </p:cNvSpPr>
          <p:nvPr userDrawn="1"/>
        </p:nvSpPr>
        <p:spPr>
          <a:xfrm>
            <a:off x="947191" y="1954729"/>
            <a:ext cx="8335602" cy="662660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ko-KR"/>
            </a:defPPr>
            <a:lvl1pPr indent="0" defTabSz="342891">
              <a:spcBef>
                <a:spcPct val="20000"/>
              </a:spcBef>
              <a:buFont typeface="Arial"/>
              <a:buNone/>
              <a:defRPr sz="1500" spc="-60" baseline="0">
                <a:solidFill>
                  <a:srgbClr val="4C4C4E"/>
                </a:solidFill>
                <a:latin typeface="+mn-ea"/>
              </a:defRPr>
            </a:lvl1pPr>
            <a:lvl2pPr marL="557198" indent="-214307" defTabSz="342891">
              <a:spcBef>
                <a:spcPct val="20000"/>
              </a:spcBef>
              <a:buFont typeface="Arial"/>
              <a:buChar char="–"/>
              <a:defRPr sz="2089"/>
            </a:lvl2pPr>
            <a:lvl3pPr marL="857227" indent="-171445" defTabSz="342891">
              <a:spcBef>
                <a:spcPct val="20000"/>
              </a:spcBef>
              <a:buFont typeface="Arial"/>
              <a:buChar char="•"/>
              <a:defRPr sz="1821"/>
            </a:lvl3pPr>
            <a:lvl4pPr marL="1200118" indent="-171445" defTabSz="342891">
              <a:spcBef>
                <a:spcPct val="20000"/>
              </a:spcBef>
              <a:buFont typeface="Arial"/>
              <a:buChar char="–"/>
              <a:defRPr sz="1500"/>
            </a:lvl4pPr>
            <a:lvl5pPr marL="1543009" indent="-171445" defTabSz="342891">
              <a:spcBef>
                <a:spcPct val="20000"/>
              </a:spcBef>
              <a:buFont typeface="Arial"/>
              <a:buChar char="»"/>
              <a:defRPr sz="1500"/>
            </a:lvl5pPr>
            <a:lvl6pPr marL="1885900" indent="-171445" defTabSz="342891">
              <a:spcBef>
                <a:spcPct val="20000"/>
              </a:spcBef>
              <a:buFont typeface="Arial"/>
              <a:buChar char="•"/>
              <a:defRPr sz="1500"/>
            </a:lvl6pPr>
            <a:lvl7pPr marL="2228791" indent="-171445" defTabSz="342891">
              <a:spcBef>
                <a:spcPct val="20000"/>
              </a:spcBef>
              <a:buFont typeface="Arial"/>
              <a:buChar char="•"/>
              <a:defRPr sz="1500"/>
            </a:lvl7pPr>
            <a:lvl8pPr marL="2571681" indent="-171445" defTabSz="342891">
              <a:spcBef>
                <a:spcPct val="20000"/>
              </a:spcBef>
              <a:buFont typeface="Arial"/>
              <a:buChar char="•"/>
              <a:defRPr sz="1500"/>
            </a:lvl8pPr>
            <a:lvl9pPr marL="2914572" indent="-171445" defTabSz="342891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19A3D46A-9087-41B3-8F2F-ECCEFAA0889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6477" y="927078"/>
            <a:ext cx="8665663" cy="6259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latinLnBrk="0">
              <a:buNone/>
              <a:defRPr sz="1500" spc="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15pt, B, Gray2</a:t>
            </a:r>
            <a:endParaRPr lang="ko-KR" altLang="en-US" dirty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A7827593-FF00-42F3-B265-F7D7EEC624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9414" y="380262"/>
            <a:ext cx="319088" cy="30762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25478" y="343619"/>
            <a:ext cx="8657316" cy="468520"/>
          </a:xfrm>
        </p:spPr>
        <p:txBody>
          <a:bodyPr lIns="0" anchor="b">
            <a:normAutofit/>
          </a:bodyPr>
          <a:lstStyle>
            <a:lvl1pPr>
              <a:defRPr sz="25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맑은 고딕</a:t>
            </a:r>
            <a:r>
              <a:rPr lang="en-US" altLang="ko-KR" dirty="0"/>
              <a:t>, 25pt, B, Gray2, Red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634" y="6400164"/>
            <a:ext cx="1122543" cy="324000"/>
          </a:xfrm>
          <a:prstGeom prst="rect">
            <a:avLst/>
          </a:prstGeom>
        </p:spPr>
      </p:pic>
      <p:pic>
        <p:nvPicPr>
          <p:cNvPr id="17" name="그림 16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6C614F41-F1CC-44A1-B169-5FF9A6ACEB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7891" y="6516631"/>
            <a:ext cx="443227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376">
          <p15:clr>
            <a:srgbClr val="FBAE40"/>
          </p15:clr>
        </p15:guide>
        <p15:guide id="4" pos="5842">
          <p15:clr>
            <a:srgbClr val="FBAE40"/>
          </p15:clr>
        </p15:guide>
        <p15:guide id="5" orient="horz" pos="1117">
          <p15:clr>
            <a:srgbClr val="FBAE40"/>
          </p15:clr>
        </p15:guide>
        <p15:guide id="6" orient="horz" pos="3884">
          <p15:clr>
            <a:srgbClr val="FBAE40"/>
          </p15:clr>
        </p15:guide>
        <p15:guide id="7" orient="horz" pos="981">
          <p15:clr>
            <a:srgbClr val="FBAE40"/>
          </p15:clr>
        </p15:guide>
        <p15:guide id="8" orient="horz" pos="5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98E-E82B-4477-846D-E7E31293825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8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3932-F171-44E7-BE64-904398E1B58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5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AEF5-9600-4E56-A1ED-C27517E17AA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B120-4753-4586-8F08-62242EAE6A0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70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1DDB-738A-4563-B363-875F2B1DAA9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7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506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908-E18A-41EC-9D04-0B10DB1AAA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66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58B6-74C2-4AC0-8E0F-34DBBFAC98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38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214D-2FA3-4E0C-98D6-023500E917C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99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6A83-304D-42E1-90E5-670BC8C2D75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55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5FF747FD-8E98-43A1-9756-5EBC4FBFDC25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346148" cy="4349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500" b="1" u="none" spc="-6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493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6312" tIns="33156" rIns="66312" bIns="33156" rtlCol="0" anchor="ctr"/>
          <a:lstStyle/>
          <a:p>
            <a:pPr algn="ctr" defTabSz="478908" latinLnBrk="0"/>
            <a:endParaRPr lang="ko-KR" altLang="en-US" sz="1900">
              <a:solidFill>
                <a:prstClr val="white"/>
              </a:solidFill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4D1E2319-EC79-4E93-B6B4-ED36E525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346149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1" spc="-63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3921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3287A9E-2E4E-42C6-8B74-E49DF9EBA63A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6312" tIns="33156" rIns="66312" bIns="33156" rtlCol="0" anchor="ctr"/>
          <a:lstStyle/>
          <a:p>
            <a:pPr algn="ctr" defTabSz="478908" latinLnBrk="0"/>
            <a:endParaRPr 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6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DCA647-C3D7-4188-BFE5-F2CE960388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" y="429"/>
            <a:ext cx="9905429" cy="6857143"/>
          </a:xfrm>
          <a:prstGeom prst="rect">
            <a:avLst/>
          </a:prstGeom>
          <a:solidFill>
            <a:srgbClr val="DFDED6"/>
          </a:solidFill>
        </p:spPr>
      </p:pic>
      <p:pic>
        <p:nvPicPr>
          <p:cNvPr id="3" name="Picture 3" descr="D:\Data\01_주요 업무\28-브랜드 슬로건 가이드\03_최종 업로드용\01 가이드\KT Brand Slogan_활용소스\KT Brand Slogan_09 가로형(슬로건 강조형)_기본형(화이트bg)_수정.png">
            <a:extLst>
              <a:ext uri="{FF2B5EF4-FFF2-40B4-BE49-F238E27FC236}">
                <a16:creationId xmlns:a16="http://schemas.microsoft.com/office/drawing/2014/main" id="{AFC43971-ED3F-4BD3-93C4-2A93F97406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3436" y="3204492"/>
            <a:ext cx="4339699" cy="45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4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1_문구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19CD1F3-F244-4228-B074-37655A6A19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" y="429"/>
            <a:ext cx="9905429" cy="6857143"/>
          </a:xfrm>
          <a:prstGeom prst="rect">
            <a:avLst/>
          </a:prstGeom>
          <a:solidFill>
            <a:srgbClr val="DFDED6"/>
          </a:solidFill>
        </p:spPr>
      </p:pic>
      <p:pic>
        <p:nvPicPr>
          <p:cNvPr id="10" name="Picture 13" descr="logo_01.png">
            <a:extLst>
              <a:ext uri="{FF2B5EF4-FFF2-40B4-BE49-F238E27FC236}">
                <a16:creationId xmlns:a16="http://schemas.microsoft.com/office/drawing/2014/main" id="{EF37E7C6-6EF4-49FE-9861-7AED9AFDFC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4167" y="6012372"/>
            <a:ext cx="2311400" cy="469392"/>
          </a:xfrm>
          <a:prstGeom prst="rect">
            <a:avLst/>
          </a:prstGeom>
        </p:spPr>
      </p:pic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007F72-A366-46D1-88A8-EF75658022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9981" y="3257290"/>
            <a:ext cx="8846609" cy="3873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700" b="1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문구</a:t>
            </a:r>
            <a:r>
              <a:rPr lang="en-US" altLang="ko-KR" dirty="0"/>
              <a:t>-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Bold 26pt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686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2_문구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C83614F-FAE9-49E4-85CB-0893C2B9AB2E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6312" tIns="33156" rIns="66312" bIns="33156" rtlCol="0" anchor="ctr"/>
          <a:lstStyle/>
          <a:p>
            <a:pPr algn="ctr" defTabSz="478908" latinLnBrk="0"/>
            <a:endParaRPr lang="en-US" sz="1900">
              <a:solidFill>
                <a:prstClr val="white"/>
              </a:solidFill>
            </a:endParaRPr>
          </a:p>
        </p:txBody>
      </p:sp>
      <p:pic>
        <p:nvPicPr>
          <p:cNvPr id="3" name="Picture 2" descr="C:\Users\Administrator\Desktop\Untitled-9.png">
            <a:extLst>
              <a:ext uri="{FF2B5EF4-FFF2-40B4-BE49-F238E27FC236}">
                <a16:creationId xmlns:a16="http://schemas.microsoft.com/office/drawing/2014/main" id="{E40210C4-B9A5-40C4-818E-6DC544871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43"/>
          <a:stretch>
            <a:fillRect/>
          </a:stretch>
        </p:blipFill>
        <p:spPr bwMode="auto">
          <a:xfrm>
            <a:off x="7092062" y="6021287"/>
            <a:ext cx="24335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15">
            <a:extLst>
              <a:ext uri="{FF2B5EF4-FFF2-40B4-BE49-F238E27FC236}">
                <a16:creationId xmlns:a16="http://schemas.microsoft.com/office/drawing/2014/main" id="{31E9D4C6-E87D-407E-8393-C6FB00600C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9696" y="3257290"/>
            <a:ext cx="8846609" cy="3873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문구</a:t>
            </a:r>
            <a:r>
              <a:rPr lang="en-US" altLang="ko-KR" dirty="0"/>
              <a:t>-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Bold 26pt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16815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87C25C1-8442-489A-AF1A-E580C470D7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" y="284"/>
            <a:ext cx="9905181" cy="6857433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346148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7" y="1004571"/>
            <a:ext cx="8346148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387" y="549275"/>
            <a:ext cx="345679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7D3DD72-A510-4BD1-82D9-80770A71BFDA}"/>
              </a:ext>
            </a:extLst>
          </p:cNvPr>
          <p:cNvSpPr/>
          <p:nvPr/>
        </p:nvSpPr>
        <p:spPr>
          <a:xfrm>
            <a:off x="4804650" y="6368532"/>
            <a:ext cx="3058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latinLnBrk="0"/>
            <a:fld id="{88B3AE5A-10BA-4173-8E7E-D8F2BB88D393}" type="slidenum">
              <a:rPr kumimoji="1" lang="en-US" altLang="ko-KR" sz="900" spc="-60">
                <a:solidFill>
                  <a:srgbClr val="4C4C4E"/>
                </a:solidFill>
                <a:cs typeface="굴림" pitchFamily="50" charset="-127"/>
              </a:rPr>
              <a:pPr algn="ctr" defTabSz="457200" latinLnBrk="0"/>
              <a:t>‹#›</a:t>
            </a:fld>
            <a:endParaRPr lang="en-US" sz="900" dirty="0">
              <a:solidFill>
                <a:srgbClr val="4C4C4E"/>
              </a:solidFill>
            </a:endParaRPr>
          </a:p>
        </p:txBody>
      </p:sp>
      <p:pic>
        <p:nvPicPr>
          <p:cNvPr id="9" name="Picture 4" descr="D:\총무업무(년도별)\홍보업무\2017 홍보\2017 ci 교체 가이드\KT 그룹사 CIBI 활용파일 V5.0\그룹사 CI\단순형_2 color\kt ds_단순형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5764" y="6351587"/>
            <a:ext cx="501309" cy="18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6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986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5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57814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4" rtl="0" eaLnBrk="1" latinLnBrk="1" hangingPunct="1">
        <a:lnSpc>
          <a:spcPct val="90000"/>
        </a:lnSpc>
        <a:spcBef>
          <a:spcPts val="1047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1" indent="-239454" algn="l" defTabSz="957814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68" indent="-239454" algn="l" defTabSz="957814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76" indent="-239454" algn="l" defTabSz="957814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3" indent="-239454" algn="l" defTabSz="957814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0" indent="-239454" algn="l" defTabSz="957814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98" indent="-239454" algn="l" defTabSz="957814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5" indent="-239454" algn="l" defTabSz="957814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2" indent="-239454" algn="l" defTabSz="957814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95781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4" algn="l" defTabSz="95781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2" algn="l" defTabSz="95781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0" algn="l" defTabSz="95781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6" algn="l" defTabSz="95781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4" algn="l" defTabSz="95781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2" algn="l" defTabSz="95781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58" algn="l" defTabSz="957814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14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453">
          <p15:clr>
            <a:srgbClr val="F26B43"/>
          </p15:clr>
        </p15:guide>
        <p15:guide id="4" pos="5307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" y="430"/>
            <a:ext cx="990542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3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9B00-5629-49C4-8E4E-73BE0935363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194A-8770-4A3E-8AEF-6351625D484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3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emf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openxmlformats.org/officeDocument/2006/relationships/image" Target="../media/image2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sv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1.png"/><Relationship Id="rId5" Type="http://schemas.openxmlformats.org/officeDocument/2006/relationships/image" Target="../media/image126.png"/><Relationship Id="rId10" Type="http://schemas.openxmlformats.org/officeDocument/2006/relationships/image" Target="../media/image130.png"/><Relationship Id="rId4" Type="http://schemas.openxmlformats.org/officeDocument/2006/relationships/image" Target="../media/image125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25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4.png"/><Relationship Id="rId5" Type="http://schemas.microsoft.com/office/2007/relationships/hdphoto" Target="../media/hdphoto2.wdp"/><Relationship Id="rId10" Type="http://schemas.openxmlformats.org/officeDocument/2006/relationships/image" Target="../media/image133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7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145.png"/><Relationship Id="rId5" Type="http://schemas.openxmlformats.org/officeDocument/2006/relationships/image" Target="../media/image140.png"/><Relationship Id="rId10" Type="http://schemas.openxmlformats.org/officeDocument/2006/relationships/image" Target="../media/image144.png"/><Relationship Id="rId4" Type="http://schemas.openxmlformats.org/officeDocument/2006/relationships/image" Target="../media/image139.png"/><Relationship Id="rId9" Type="http://schemas.openxmlformats.org/officeDocument/2006/relationships/image" Target="../media/image1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24.emf"/><Relationship Id="rId12" Type="http://schemas.openxmlformats.org/officeDocument/2006/relationships/image" Target="../media/image34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11" Type="http://schemas.openxmlformats.org/officeDocument/2006/relationships/image" Target="../media/image33.png"/><Relationship Id="rId5" Type="http://schemas.microsoft.com/office/2007/relationships/hdphoto" Target="../media/hdphoto1.wdp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png"/><Relationship Id="rId18" Type="http://schemas.openxmlformats.org/officeDocument/2006/relationships/image" Target="../media/image4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39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5" Type="http://schemas.openxmlformats.org/officeDocument/2006/relationships/image" Target="../media/image40.png"/><Relationship Id="rId10" Type="http://schemas.openxmlformats.org/officeDocument/2006/relationships/image" Target="../media/image24.emf"/><Relationship Id="rId19" Type="http://schemas.openxmlformats.org/officeDocument/2006/relationships/image" Target="../media/image44.png"/><Relationship Id="rId4" Type="http://schemas.microsoft.com/office/2007/relationships/hdphoto" Target="../media/hdphoto1.wdp"/><Relationship Id="rId9" Type="http://schemas.openxmlformats.org/officeDocument/2006/relationships/image" Target="../media/image23.emf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9" Type="http://schemas.openxmlformats.org/officeDocument/2006/relationships/image" Target="../media/image90.png"/><Relationship Id="rId21" Type="http://schemas.openxmlformats.org/officeDocument/2006/relationships/image" Target="../media/image72.svg"/><Relationship Id="rId34" Type="http://schemas.openxmlformats.org/officeDocument/2006/relationships/image" Target="../media/image85.png"/><Relationship Id="rId42" Type="http://schemas.openxmlformats.org/officeDocument/2006/relationships/image" Target="../media/image93.png"/><Relationship Id="rId47" Type="http://schemas.openxmlformats.org/officeDocument/2006/relationships/image" Target="../media/image22.svg"/><Relationship Id="rId50" Type="http://schemas.openxmlformats.org/officeDocument/2006/relationships/image" Target="../media/image99.png"/><Relationship Id="rId55" Type="http://schemas.openxmlformats.org/officeDocument/2006/relationships/image" Target="../media/image10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9" Type="http://schemas.openxmlformats.org/officeDocument/2006/relationships/image" Target="../media/image80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40" Type="http://schemas.openxmlformats.org/officeDocument/2006/relationships/image" Target="../media/image91.png"/><Relationship Id="rId45" Type="http://schemas.openxmlformats.org/officeDocument/2006/relationships/image" Target="../media/image96.svg"/><Relationship Id="rId53" Type="http://schemas.openxmlformats.org/officeDocument/2006/relationships/image" Target="../media/image102.png"/><Relationship Id="rId5" Type="http://schemas.openxmlformats.org/officeDocument/2006/relationships/image" Target="../media/image56.png"/><Relationship Id="rId19" Type="http://schemas.openxmlformats.org/officeDocument/2006/relationships/image" Target="../media/image70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43" Type="http://schemas.openxmlformats.org/officeDocument/2006/relationships/image" Target="../media/image94.png"/><Relationship Id="rId48" Type="http://schemas.openxmlformats.org/officeDocument/2006/relationships/image" Target="../media/image97.png"/><Relationship Id="rId56" Type="http://schemas.openxmlformats.org/officeDocument/2006/relationships/image" Target="../media/image105.png"/><Relationship Id="rId8" Type="http://schemas.openxmlformats.org/officeDocument/2006/relationships/image" Target="../media/image59.svg"/><Relationship Id="rId51" Type="http://schemas.openxmlformats.org/officeDocument/2006/relationships/image" Target="../media/image100.png"/><Relationship Id="rId3" Type="http://schemas.openxmlformats.org/officeDocument/2006/relationships/image" Target="../media/image54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46" Type="http://schemas.openxmlformats.org/officeDocument/2006/relationships/image" Target="../media/image21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54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98.png"/><Relationship Id="rId57" Type="http://schemas.openxmlformats.org/officeDocument/2006/relationships/image" Target="../media/image106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A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315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AWS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기반의 원천 데이터 수집을 통해 분석계 데이터를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Data Lake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에 저장하고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해당 데이터에 대해서 데이터 </a:t>
            </a:r>
            <a:r>
              <a:rPr lang="ko-KR" altLang="en-US" spc="-200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마트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구성을 통해 제공</a:t>
            </a:r>
          </a:p>
        </p:txBody>
      </p:sp>
      <p:pic>
        <p:nvPicPr>
          <p:cNvPr id="316" name="Picture 289" descr="화살표"/>
          <p:cNvPicPr preferRelativeResize="0">
            <a:picLocks noChangeArrowheads="1"/>
          </p:cNvPicPr>
          <p:nvPr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536418" y="3911639"/>
            <a:ext cx="4018619" cy="56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58618" y="2068927"/>
            <a:ext cx="1032177" cy="3582556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18" name="직사각형 317"/>
          <p:cNvSpPr/>
          <p:nvPr/>
        </p:nvSpPr>
        <p:spPr bwMode="auto">
          <a:xfrm>
            <a:off x="2209436" y="3166254"/>
            <a:ext cx="511043" cy="15086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pc="-5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19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0006" y="1916832"/>
            <a:ext cx="1330967" cy="4439618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20" name="Rectangle 34">
            <a:extLst>
              <a:ext uri="{FF2B5EF4-FFF2-40B4-BE49-F238E27FC236}">
                <a16:creationId xmlns:a16="http://schemas.microsoft.com/office/drawing/2014/main" id="{DA61BDED-5998-4366-9F28-515F6F7DB1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0283" y="4772626"/>
            <a:ext cx="1218000" cy="1069002"/>
          </a:xfrm>
          <a:prstGeom prst="roundRect">
            <a:avLst>
              <a:gd name="adj" fmla="val 4971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21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9373" y="2357834"/>
            <a:ext cx="1211038" cy="2356052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err="1"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퓨</a:t>
            </a:r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322" name="그룹 321"/>
          <p:cNvGrpSpPr/>
          <p:nvPr/>
        </p:nvGrpSpPr>
        <p:grpSpPr>
          <a:xfrm>
            <a:off x="419621" y="1917708"/>
            <a:ext cx="1331439" cy="360962"/>
            <a:chOff x="2427667" y="1730677"/>
            <a:chExt cx="5225174" cy="346584"/>
          </a:xfrm>
        </p:grpSpPr>
        <p:sp>
          <p:nvSpPr>
            <p:cNvPr id="323" name="양쪽 모서리가 둥근 사각형 322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4277503" y="1793150"/>
              <a:ext cx="1522403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원 천</a:t>
              </a:r>
            </a:p>
          </p:txBody>
        </p:sp>
      </p:grpSp>
      <p:grpSp>
        <p:nvGrpSpPr>
          <p:cNvPr id="325" name="그룹 324"/>
          <p:cNvGrpSpPr/>
          <p:nvPr/>
        </p:nvGrpSpPr>
        <p:grpSpPr>
          <a:xfrm>
            <a:off x="495144" y="2344566"/>
            <a:ext cx="1214113" cy="299948"/>
            <a:chOff x="372079" y="2140532"/>
            <a:chExt cx="1556584" cy="282678"/>
          </a:xfrm>
        </p:grpSpPr>
        <p:sp>
          <p:nvSpPr>
            <p:cNvPr id="326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27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92012" y="2194854"/>
              <a:ext cx="511738" cy="174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업무계</a:t>
              </a:r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495144" y="4772626"/>
            <a:ext cx="1214113" cy="299948"/>
            <a:chOff x="372079" y="2140532"/>
            <a:chExt cx="1556584" cy="282678"/>
          </a:xfrm>
        </p:grpSpPr>
        <p:sp>
          <p:nvSpPr>
            <p:cNvPr id="329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30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92009" y="2194854"/>
              <a:ext cx="511738" cy="174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경영계</a:t>
              </a:r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596516" y="2769373"/>
            <a:ext cx="990439" cy="286757"/>
            <a:chOff x="512971" y="2513810"/>
            <a:chExt cx="1269818" cy="275335"/>
          </a:xfrm>
        </p:grpSpPr>
        <p:sp>
          <p:nvSpPr>
            <p:cNvPr id="33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3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36" y="2570210"/>
              <a:ext cx="1009089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SAP(ERP,BW)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596516" y="3128901"/>
            <a:ext cx="990439" cy="286757"/>
            <a:chOff x="512971" y="2513810"/>
            <a:chExt cx="1269818" cy="275335"/>
          </a:xfrm>
        </p:grpSpPr>
        <p:sp>
          <p:nvSpPr>
            <p:cNvPr id="33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3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689" y="2570210"/>
              <a:ext cx="31238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영업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37" name="그룹 336"/>
          <p:cNvGrpSpPr/>
          <p:nvPr/>
        </p:nvGrpSpPr>
        <p:grpSpPr>
          <a:xfrm>
            <a:off x="596516" y="3488429"/>
            <a:ext cx="990439" cy="286757"/>
            <a:chOff x="512971" y="2513810"/>
            <a:chExt cx="1269818" cy="275335"/>
          </a:xfrm>
        </p:grpSpPr>
        <p:sp>
          <p:nvSpPr>
            <p:cNvPr id="33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3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634" y="2570210"/>
              <a:ext cx="316496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물류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40" name="그룹 339"/>
          <p:cNvGrpSpPr/>
          <p:nvPr/>
        </p:nvGrpSpPr>
        <p:grpSpPr>
          <a:xfrm>
            <a:off x="596516" y="3873841"/>
            <a:ext cx="990439" cy="286757"/>
            <a:chOff x="512971" y="2513810"/>
            <a:chExt cx="1269818" cy="275335"/>
          </a:xfrm>
        </p:grpSpPr>
        <p:sp>
          <p:nvSpPr>
            <p:cNvPr id="34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85" y="2570210"/>
              <a:ext cx="632994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기준정보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43" name="그룹 342"/>
          <p:cNvGrpSpPr/>
          <p:nvPr/>
        </p:nvGrpSpPr>
        <p:grpSpPr>
          <a:xfrm>
            <a:off x="560546" y="5138659"/>
            <a:ext cx="1105669" cy="286757"/>
            <a:chOff x="459179" y="5085184"/>
            <a:chExt cx="1301002" cy="275335"/>
          </a:xfrm>
        </p:grpSpPr>
        <p:grpSp>
          <p:nvGrpSpPr>
            <p:cNvPr id="344" name="그룹 343"/>
            <p:cNvGrpSpPr/>
            <p:nvPr/>
          </p:nvGrpSpPr>
          <p:grpSpPr>
            <a:xfrm>
              <a:off x="459179" y="5085184"/>
              <a:ext cx="623605" cy="275335"/>
              <a:chOff x="512971" y="2513810"/>
              <a:chExt cx="1269818" cy="275335"/>
            </a:xfrm>
          </p:grpSpPr>
          <p:sp>
            <p:nvSpPr>
              <p:cNvPr id="348" name="모서리가 둥근 직사각형 43">
                <a:extLst>
                  <a:ext uri="{FF2B5EF4-FFF2-40B4-BE49-F238E27FC236}">
                    <a16:creationId xmlns:a16="http://schemas.microsoft.com/office/drawing/2014/main" id="{F0D9D156-E05D-4F5E-8E0D-5D9CA94E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defTabSz="914400" fontAlgn="base">
                  <a:spcAft>
                    <a:spcPct val="0"/>
                  </a:spcAft>
                </a:pP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349" name="모서리가 둥근 직사각형 43">
                <a:extLst>
                  <a:ext uri="{FF2B5EF4-FFF2-40B4-BE49-F238E27FC236}">
                    <a16:creationId xmlns:a16="http://schemas.microsoft.com/office/drawing/2014/main" id="{F0D9D156-E05D-4F5E-8E0D-5D9CA94E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983" y="2570210"/>
                <a:ext cx="583797" cy="162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defTabSz="914400"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구매</a:t>
                </a:r>
              </a:p>
            </p:txBody>
          </p:sp>
        </p:grpSp>
        <p:grpSp>
          <p:nvGrpSpPr>
            <p:cNvPr id="345" name="그룹 344"/>
            <p:cNvGrpSpPr/>
            <p:nvPr/>
          </p:nvGrpSpPr>
          <p:grpSpPr>
            <a:xfrm>
              <a:off x="1136576" y="5085184"/>
              <a:ext cx="623605" cy="275335"/>
              <a:chOff x="512971" y="2513810"/>
              <a:chExt cx="1269818" cy="275335"/>
            </a:xfrm>
          </p:grpSpPr>
          <p:sp>
            <p:nvSpPr>
              <p:cNvPr id="346" name="모서리가 둥근 직사각형 43">
                <a:extLst>
                  <a:ext uri="{FF2B5EF4-FFF2-40B4-BE49-F238E27FC236}">
                    <a16:creationId xmlns:a16="http://schemas.microsoft.com/office/drawing/2014/main" id="{F0D9D156-E05D-4F5E-8E0D-5D9CA94E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defTabSz="914400" fontAlgn="base">
                  <a:spcAft>
                    <a:spcPct val="0"/>
                  </a:spcAft>
                </a:pP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347" name="모서리가 둥근 직사각형 43">
                <a:extLst>
                  <a:ext uri="{FF2B5EF4-FFF2-40B4-BE49-F238E27FC236}">
                    <a16:creationId xmlns:a16="http://schemas.microsoft.com/office/drawing/2014/main" id="{F0D9D156-E05D-4F5E-8E0D-5D9CA94E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983" y="2570210"/>
                <a:ext cx="583797" cy="162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defTabSz="914400">
                  <a:defRPr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재무</a:t>
                </a:r>
              </a:p>
            </p:txBody>
          </p:sp>
        </p:grpSp>
      </p:grpSp>
      <p:grpSp>
        <p:nvGrpSpPr>
          <p:cNvPr id="350" name="그룹 349"/>
          <p:cNvGrpSpPr/>
          <p:nvPr/>
        </p:nvGrpSpPr>
        <p:grpSpPr>
          <a:xfrm>
            <a:off x="560547" y="5474863"/>
            <a:ext cx="529976" cy="286757"/>
            <a:chOff x="512971" y="2513810"/>
            <a:chExt cx="1269818" cy="275335"/>
          </a:xfrm>
        </p:grpSpPr>
        <p:sp>
          <p:nvSpPr>
            <p:cNvPr id="35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5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970" y="2570210"/>
              <a:ext cx="679819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 </a:t>
              </a:r>
            </a:p>
          </p:txBody>
        </p:sp>
      </p:grpSp>
      <p:sp>
        <p:nvSpPr>
          <p:cNvPr id="353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25208" y="2054969"/>
            <a:ext cx="1449819" cy="3582557"/>
          </a:xfrm>
          <a:prstGeom prst="roundRect">
            <a:avLst>
              <a:gd name="adj" fmla="val 316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54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16796" y="2054970"/>
            <a:ext cx="3612961" cy="3582556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3116795" y="2055845"/>
            <a:ext cx="3612962" cy="360962"/>
            <a:chOff x="2427670" y="1730677"/>
            <a:chExt cx="5239012" cy="346584"/>
          </a:xfrm>
        </p:grpSpPr>
        <p:sp>
          <p:nvSpPr>
            <p:cNvPr id="356" name="양쪽 모서리가 둥근 사각형 355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39012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4843447" y="1793150"/>
              <a:ext cx="390507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DW</a:t>
              </a:r>
              <a:endParaRPr lang="ko-KR" altLang="en-US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>
            <a:off x="6826374" y="2055845"/>
            <a:ext cx="1448654" cy="360962"/>
            <a:chOff x="2427670" y="1730677"/>
            <a:chExt cx="5222073" cy="346584"/>
          </a:xfrm>
        </p:grpSpPr>
        <p:sp>
          <p:nvSpPr>
            <p:cNvPr id="359" name="양쪽 모서리가 둥근 사각형 358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22073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828449" y="1793150"/>
              <a:ext cx="4420529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BI / </a:t>
              </a:r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포털</a:t>
              </a:r>
              <a:endParaRPr lang="en-US" altLang="ko-KR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596516" y="4258367"/>
            <a:ext cx="990439" cy="286757"/>
            <a:chOff x="512971" y="2513810"/>
            <a:chExt cx="1269818" cy="275335"/>
          </a:xfrm>
        </p:grpSpPr>
        <p:sp>
          <p:nvSpPr>
            <p:cNvPr id="36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6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689" y="2570210"/>
              <a:ext cx="31238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유통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64" name="그룹 363"/>
          <p:cNvGrpSpPr/>
          <p:nvPr/>
        </p:nvGrpSpPr>
        <p:grpSpPr>
          <a:xfrm>
            <a:off x="524509" y="5925995"/>
            <a:ext cx="1158352" cy="286757"/>
            <a:chOff x="512971" y="2513810"/>
            <a:chExt cx="1269818" cy="275335"/>
          </a:xfrm>
        </p:grpSpPr>
        <p:sp>
          <p:nvSpPr>
            <p:cNvPr id="36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6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72" y="2570210"/>
              <a:ext cx="755621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외부 데이터 </a:t>
              </a:r>
            </a:p>
          </p:txBody>
        </p:sp>
      </p:grpSp>
      <p:sp>
        <p:nvSpPr>
          <p:cNvPr id="367" name="직사각형 366"/>
          <p:cNvSpPr/>
          <p:nvPr/>
        </p:nvSpPr>
        <p:spPr bwMode="auto">
          <a:xfrm>
            <a:off x="4415517" y="2772964"/>
            <a:ext cx="1004769" cy="23187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pc="-5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68" name="직사각형 367"/>
          <p:cNvSpPr/>
          <p:nvPr/>
        </p:nvSpPr>
        <p:spPr bwMode="auto">
          <a:xfrm>
            <a:off x="5538966" y="2759476"/>
            <a:ext cx="992401" cy="23322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pc="-5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69" name="직사각형 368"/>
          <p:cNvSpPr/>
          <p:nvPr/>
        </p:nvSpPr>
        <p:spPr bwMode="auto">
          <a:xfrm>
            <a:off x="3358936" y="2772964"/>
            <a:ext cx="916476" cy="23187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pc="-5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70" name="Rectangle 32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1845887" y="1664803"/>
            <a:ext cx="6581834" cy="471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AWS Cloud(Seoul)</a:t>
            </a:r>
          </a:p>
        </p:txBody>
      </p:sp>
      <p:pic>
        <p:nvPicPr>
          <p:cNvPr id="371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39388" y="1664294"/>
            <a:ext cx="351492" cy="340548"/>
          </a:xfrm>
          <a:prstGeom prst="rect">
            <a:avLst/>
          </a:prstGeom>
        </p:spPr>
      </p:pic>
      <p:grpSp>
        <p:nvGrpSpPr>
          <p:cNvPr id="372" name="그룹 371"/>
          <p:cNvGrpSpPr/>
          <p:nvPr/>
        </p:nvGrpSpPr>
        <p:grpSpPr>
          <a:xfrm>
            <a:off x="1959020" y="2055845"/>
            <a:ext cx="1036264" cy="360962"/>
            <a:chOff x="2427670" y="1730677"/>
            <a:chExt cx="5239012" cy="346584"/>
          </a:xfrm>
        </p:grpSpPr>
        <p:sp>
          <p:nvSpPr>
            <p:cNvPr id="373" name="양쪽 모서리가 둥근 사각형 372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39012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988339" y="1793150"/>
              <a:ext cx="4100752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 Lake</a:t>
              </a:r>
              <a:endParaRPr lang="ko-KR" altLang="en-US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pic>
        <p:nvPicPr>
          <p:cNvPr id="375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710" y="3626896"/>
            <a:ext cx="434048" cy="43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5230" y="3255596"/>
            <a:ext cx="360411" cy="34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867" y="5317019"/>
            <a:ext cx="11580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Apache Airflow</a:t>
            </a:r>
          </a:p>
        </p:txBody>
      </p:sp>
      <p:sp>
        <p:nvSpPr>
          <p:cNvPr id="378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029" y="4022132"/>
            <a:ext cx="4875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Glue</a:t>
            </a:r>
          </a:p>
        </p:txBody>
      </p:sp>
      <p:pic>
        <p:nvPicPr>
          <p:cNvPr id="379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2270" y="3629217"/>
            <a:ext cx="434048" cy="43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0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725" y="4025607"/>
            <a:ext cx="4875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Glue</a:t>
            </a:r>
          </a:p>
        </p:txBody>
      </p:sp>
      <p:sp>
        <p:nvSpPr>
          <p:cNvPr id="381" name="모서리가 둥근 직사각형 380">
            <a:extLst>
              <a:ext uri="{FF2B5EF4-FFF2-40B4-BE49-F238E27FC236}">
                <a16:creationId xmlns:a16="http://schemas.microsoft.com/office/drawing/2014/main" id="{6185BB4E-A43C-DB76-8FB4-7C6F32D894D8}"/>
              </a:ext>
            </a:extLst>
          </p:cNvPr>
          <p:cNvSpPr/>
          <p:nvPr/>
        </p:nvSpPr>
        <p:spPr>
          <a:xfrm>
            <a:off x="1964669" y="5768384"/>
            <a:ext cx="6298418" cy="477760"/>
          </a:xfrm>
          <a:prstGeom prst="roundRect">
            <a:avLst>
              <a:gd name="adj" fmla="val 10438"/>
            </a:avLst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altLang="ko-KR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82" name="양쪽 모서리가 둥근 사각형 381">
            <a:extLst>
              <a:ext uri="{FF2B5EF4-FFF2-40B4-BE49-F238E27FC236}">
                <a16:creationId xmlns:a16="http://schemas.microsoft.com/office/drawing/2014/main" id="{6185BB4E-A43C-DB76-8FB4-7C6F32D894D8}"/>
              </a:ext>
            </a:extLst>
          </p:cNvPr>
          <p:cNvSpPr/>
          <p:nvPr/>
        </p:nvSpPr>
        <p:spPr>
          <a:xfrm rot="16200000">
            <a:off x="2220885" y="5512167"/>
            <a:ext cx="476167" cy="988600"/>
          </a:xfrm>
          <a:prstGeom prst="round2SameRect">
            <a:avLst>
              <a:gd name="adj1" fmla="val 10417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83" name="모서리가 둥근 직사각형 42">
            <a:extLst>
              <a:ext uri="{FF2B5EF4-FFF2-40B4-BE49-F238E27FC236}">
                <a16:creationId xmlns:a16="http://schemas.microsoft.com/office/drawing/2014/main" id="{6F39CF51-7434-22A3-5217-A0C2598C9A44}"/>
              </a:ext>
            </a:extLst>
          </p:cNvPr>
          <p:cNvSpPr/>
          <p:nvPr/>
        </p:nvSpPr>
        <p:spPr>
          <a:xfrm>
            <a:off x="2079858" y="5821800"/>
            <a:ext cx="758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marL="0" lvl="2" algn="ctr" defTabSz="914400"/>
            <a:r>
              <a: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Data</a:t>
            </a:r>
            <a:br>
              <a: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Governance</a:t>
            </a:r>
          </a:p>
        </p:txBody>
      </p:sp>
      <p:sp>
        <p:nvSpPr>
          <p:cNvPr id="384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53400" y="1924172"/>
            <a:ext cx="903020" cy="4439618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385" name="그룹 384"/>
          <p:cNvGrpSpPr/>
          <p:nvPr/>
        </p:nvGrpSpPr>
        <p:grpSpPr>
          <a:xfrm>
            <a:off x="8553400" y="1916832"/>
            <a:ext cx="903020" cy="360962"/>
            <a:chOff x="2427667" y="1730677"/>
            <a:chExt cx="5225174" cy="346584"/>
          </a:xfrm>
        </p:grpSpPr>
        <p:sp>
          <p:nvSpPr>
            <p:cNvPr id="386" name="양쪽 모서리가 둥근 사각형 385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3591721" y="1793150"/>
              <a:ext cx="2893959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</a:p>
          </p:txBody>
        </p:sp>
      </p:grpSp>
      <p:grpSp>
        <p:nvGrpSpPr>
          <p:cNvPr id="388" name="그룹 387"/>
          <p:cNvGrpSpPr/>
          <p:nvPr/>
        </p:nvGrpSpPr>
        <p:grpSpPr>
          <a:xfrm>
            <a:off x="3248871" y="5863087"/>
            <a:ext cx="1440160" cy="286757"/>
            <a:chOff x="512971" y="2513810"/>
            <a:chExt cx="1269818" cy="275335"/>
          </a:xfrm>
        </p:grpSpPr>
        <p:sp>
          <p:nvSpPr>
            <p:cNvPr id="38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9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68" y="2570210"/>
              <a:ext cx="572427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표준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91" name="그룹 390"/>
          <p:cNvGrpSpPr/>
          <p:nvPr/>
        </p:nvGrpSpPr>
        <p:grpSpPr>
          <a:xfrm>
            <a:off x="4892599" y="5863087"/>
            <a:ext cx="1440160" cy="286757"/>
            <a:chOff x="512971" y="2513810"/>
            <a:chExt cx="1269818" cy="275335"/>
          </a:xfrm>
        </p:grpSpPr>
        <p:sp>
          <p:nvSpPr>
            <p:cNvPr id="39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9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28" y="2570210"/>
              <a:ext cx="580908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품질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94" name="그룹 393"/>
          <p:cNvGrpSpPr/>
          <p:nvPr/>
        </p:nvGrpSpPr>
        <p:grpSpPr>
          <a:xfrm>
            <a:off x="6597243" y="5863087"/>
            <a:ext cx="1440160" cy="286757"/>
            <a:chOff x="512971" y="2513810"/>
            <a:chExt cx="1269818" cy="275335"/>
          </a:xfrm>
        </p:grpSpPr>
        <p:sp>
          <p:nvSpPr>
            <p:cNvPr id="39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9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97" y="2570210"/>
              <a:ext cx="798570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카탈로그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cxnSp>
        <p:nvCxnSpPr>
          <p:cNvPr id="397" name="직선 화살표 연결선 135"/>
          <p:cNvCxnSpPr>
            <a:stCxn id="375" idx="3"/>
            <a:endCxn id="318" idx="2"/>
          </p:cNvCxnSpPr>
          <p:nvPr/>
        </p:nvCxnSpPr>
        <p:spPr>
          <a:xfrm>
            <a:off x="2083758" y="3843920"/>
            <a:ext cx="381200" cy="830946"/>
          </a:xfrm>
          <a:prstGeom prst="bentConnector4">
            <a:avLst>
              <a:gd name="adj1" fmla="val 16485"/>
              <a:gd name="adj2" fmla="val 115614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8" name="직선 화살표 연결선 142"/>
          <p:cNvCxnSpPr>
            <a:stCxn id="379" idx="3"/>
            <a:endCxn id="459" idx="1"/>
          </p:cNvCxnSpPr>
          <p:nvPr/>
        </p:nvCxnSpPr>
        <p:spPr>
          <a:xfrm flipV="1">
            <a:off x="3246318" y="3427288"/>
            <a:ext cx="262522" cy="4189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9" name="직선 화살표 연결선 142"/>
          <p:cNvCxnSpPr>
            <a:stCxn id="318" idx="2"/>
            <a:endCxn id="462" idx="1"/>
          </p:cNvCxnSpPr>
          <p:nvPr/>
        </p:nvCxnSpPr>
        <p:spPr>
          <a:xfrm rot="5400000" flipH="1" flipV="1">
            <a:off x="2888336" y="4050363"/>
            <a:ext cx="201125" cy="1047882"/>
          </a:xfrm>
          <a:prstGeom prst="bentConnector4">
            <a:avLst>
              <a:gd name="adj1" fmla="val -68606"/>
              <a:gd name="adj2" fmla="val 69267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0" name="직선 화살표 연결선 142"/>
          <p:cNvCxnSpPr>
            <a:stCxn id="379" idx="3"/>
            <a:endCxn id="462" idx="1"/>
          </p:cNvCxnSpPr>
          <p:nvPr/>
        </p:nvCxnSpPr>
        <p:spPr>
          <a:xfrm>
            <a:off x="3246318" y="3846241"/>
            <a:ext cx="266522" cy="6275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1" name="직선 화살표 연결선 142"/>
          <p:cNvCxnSpPr>
            <a:stCxn id="318" idx="0"/>
            <a:endCxn id="459" idx="1"/>
          </p:cNvCxnSpPr>
          <p:nvPr/>
        </p:nvCxnSpPr>
        <p:spPr>
          <a:xfrm rot="16200000" flipH="1">
            <a:off x="2856382" y="2774830"/>
            <a:ext cx="261034" cy="1043882"/>
          </a:xfrm>
          <a:prstGeom prst="bentConnector4">
            <a:avLst>
              <a:gd name="adj1" fmla="val -33925"/>
              <a:gd name="adj2" fmla="val 66974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2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12422" y="2468361"/>
            <a:ext cx="1277356" cy="1503028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403" name="그룹 402"/>
          <p:cNvGrpSpPr/>
          <p:nvPr/>
        </p:nvGrpSpPr>
        <p:grpSpPr>
          <a:xfrm>
            <a:off x="6912761" y="2468360"/>
            <a:ext cx="1280599" cy="279007"/>
            <a:chOff x="372079" y="2140532"/>
            <a:chExt cx="1556584" cy="282678"/>
          </a:xfrm>
        </p:grpSpPr>
        <p:sp>
          <p:nvSpPr>
            <p:cNvPr id="404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05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8968" y="2188324"/>
              <a:ext cx="157826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BI</a:t>
              </a:r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406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12422" y="4039752"/>
            <a:ext cx="1277355" cy="1503028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407" name="그룹 406"/>
          <p:cNvGrpSpPr/>
          <p:nvPr/>
        </p:nvGrpSpPr>
        <p:grpSpPr>
          <a:xfrm>
            <a:off x="6912761" y="4039751"/>
            <a:ext cx="1280599" cy="279007"/>
            <a:chOff x="372079" y="2140532"/>
            <a:chExt cx="1556584" cy="282678"/>
          </a:xfrm>
        </p:grpSpPr>
        <p:sp>
          <p:nvSpPr>
            <p:cNvPr id="408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09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17268" y="2188324"/>
              <a:ext cx="861223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포털</a:t>
              </a: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6952431" y="2840375"/>
            <a:ext cx="556444" cy="286757"/>
            <a:chOff x="512971" y="2513810"/>
            <a:chExt cx="1269818" cy="275335"/>
          </a:xfrm>
        </p:grpSpPr>
        <p:sp>
          <p:nvSpPr>
            <p:cNvPr id="41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1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70" y="2570210"/>
              <a:ext cx="556029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정형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13" name="그룹 412"/>
          <p:cNvGrpSpPr/>
          <p:nvPr/>
        </p:nvGrpSpPr>
        <p:grpSpPr>
          <a:xfrm>
            <a:off x="7564908" y="2843265"/>
            <a:ext cx="556444" cy="286757"/>
            <a:chOff x="512971" y="2513810"/>
            <a:chExt cx="1269818" cy="275335"/>
          </a:xfrm>
        </p:grpSpPr>
        <p:sp>
          <p:nvSpPr>
            <p:cNvPr id="41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1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75" y="2570210"/>
              <a:ext cx="845019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비정형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16" name="그룹 415"/>
          <p:cNvGrpSpPr/>
          <p:nvPr/>
        </p:nvGrpSpPr>
        <p:grpSpPr>
          <a:xfrm>
            <a:off x="6952431" y="3224232"/>
            <a:ext cx="556444" cy="381018"/>
            <a:chOff x="512971" y="2513810"/>
            <a:chExt cx="1269818" cy="365842"/>
          </a:xfrm>
        </p:grpSpPr>
        <p:sp>
          <p:nvSpPr>
            <p:cNvPr id="41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365842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1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2" y="2536731"/>
              <a:ext cx="563345" cy="32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대시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보드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19" name="그룹 418"/>
          <p:cNvGrpSpPr/>
          <p:nvPr/>
        </p:nvGrpSpPr>
        <p:grpSpPr>
          <a:xfrm>
            <a:off x="7564908" y="3216227"/>
            <a:ext cx="556444" cy="381018"/>
            <a:chOff x="512971" y="2513810"/>
            <a:chExt cx="1269818" cy="365842"/>
          </a:xfrm>
        </p:grpSpPr>
        <p:sp>
          <p:nvSpPr>
            <p:cNvPr id="42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365842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2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72" y="2536731"/>
              <a:ext cx="530424" cy="32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Self</a:t>
              </a:r>
            </a:p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BI</a:t>
              </a:r>
            </a:p>
          </p:txBody>
        </p:sp>
      </p:grpSp>
      <p:grpSp>
        <p:nvGrpSpPr>
          <p:cNvPr id="422" name="그룹 421"/>
          <p:cNvGrpSpPr/>
          <p:nvPr/>
        </p:nvGrpSpPr>
        <p:grpSpPr>
          <a:xfrm>
            <a:off x="6952431" y="4396564"/>
            <a:ext cx="556444" cy="286757"/>
            <a:chOff x="512971" y="2513810"/>
            <a:chExt cx="1269818" cy="275335"/>
          </a:xfrm>
        </p:grpSpPr>
        <p:sp>
          <p:nvSpPr>
            <p:cNvPr id="42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2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77" y="2570210"/>
              <a:ext cx="845019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25" name="그룹 424"/>
          <p:cNvGrpSpPr/>
          <p:nvPr/>
        </p:nvGrpSpPr>
        <p:grpSpPr>
          <a:xfrm>
            <a:off x="7554083" y="4388109"/>
            <a:ext cx="556444" cy="286757"/>
            <a:chOff x="512971" y="2513810"/>
            <a:chExt cx="1269818" cy="275335"/>
          </a:xfrm>
        </p:grpSpPr>
        <p:sp>
          <p:nvSpPr>
            <p:cNvPr id="42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</a:p>
          </p:txBody>
        </p:sp>
        <p:sp>
          <p:nvSpPr>
            <p:cNvPr id="42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812" y="2570210"/>
              <a:ext cx="148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6959823" y="4775424"/>
            <a:ext cx="556444" cy="286757"/>
            <a:chOff x="512971" y="2513810"/>
            <a:chExt cx="1269818" cy="275335"/>
          </a:xfrm>
        </p:grpSpPr>
        <p:sp>
          <p:nvSpPr>
            <p:cNvPr id="42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3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4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공유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31" name="그룹 430"/>
          <p:cNvGrpSpPr/>
          <p:nvPr/>
        </p:nvGrpSpPr>
        <p:grpSpPr>
          <a:xfrm>
            <a:off x="7560820" y="4761128"/>
            <a:ext cx="556444" cy="286757"/>
            <a:chOff x="512971" y="2513810"/>
            <a:chExt cx="1269818" cy="275335"/>
          </a:xfrm>
        </p:grpSpPr>
        <p:sp>
          <p:nvSpPr>
            <p:cNvPr id="43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3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4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34" name="그룹 433"/>
          <p:cNvGrpSpPr/>
          <p:nvPr/>
        </p:nvGrpSpPr>
        <p:grpSpPr>
          <a:xfrm>
            <a:off x="6952431" y="5151138"/>
            <a:ext cx="556444" cy="286757"/>
            <a:chOff x="512971" y="2513810"/>
            <a:chExt cx="1269818" cy="275335"/>
          </a:xfrm>
        </p:grpSpPr>
        <p:sp>
          <p:nvSpPr>
            <p:cNvPr id="43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3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4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소개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37" name="그룹 436"/>
          <p:cNvGrpSpPr/>
          <p:nvPr/>
        </p:nvGrpSpPr>
        <p:grpSpPr>
          <a:xfrm>
            <a:off x="3513407" y="3033354"/>
            <a:ext cx="556444" cy="286757"/>
            <a:chOff x="512971" y="2513810"/>
            <a:chExt cx="1269818" cy="275335"/>
          </a:xfrm>
        </p:grpSpPr>
        <p:sp>
          <p:nvSpPr>
            <p:cNvPr id="43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3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2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영업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3520095" y="3537410"/>
            <a:ext cx="556444" cy="286757"/>
            <a:chOff x="512971" y="2513810"/>
            <a:chExt cx="1269818" cy="275335"/>
          </a:xfrm>
        </p:grpSpPr>
        <p:sp>
          <p:nvSpPr>
            <p:cNvPr id="44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4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2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43" name="그룹 442"/>
          <p:cNvGrpSpPr/>
          <p:nvPr/>
        </p:nvGrpSpPr>
        <p:grpSpPr>
          <a:xfrm>
            <a:off x="3511466" y="4077470"/>
            <a:ext cx="556444" cy="286757"/>
            <a:chOff x="512971" y="2513810"/>
            <a:chExt cx="1269818" cy="275335"/>
          </a:xfrm>
        </p:grpSpPr>
        <p:sp>
          <p:nvSpPr>
            <p:cNvPr id="44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4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528" y="2570210"/>
              <a:ext cx="548712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ERP</a:t>
              </a:r>
            </a:p>
          </p:txBody>
        </p:sp>
      </p:grpSp>
      <p:grpSp>
        <p:nvGrpSpPr>
          <p:cNvPr id="446" name="그룹 445"/>
          <p:cNvGrpSpPr/>
          <p:nvPr/>
        </p:nvGrpSpPr>
        <p:grpSpPr>
          <a:xfrm>
            <a:off x="5761497" y="3004977"/>
            <a:ext cx="556444" cy="286757"/>
            <a:chOff x="512971" y="2513810"/>
            <a:chExt cx="1269818" cy="275335"/>
          </a:xfrm>
        </p:grpSpPr>
        <p:sp>
          <p:nvSpPr>
            <p:cNvPr id="44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4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2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영업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49" name="그룹 448"/>
          <p:cNvGrpSpPr/>
          <p:nvPr/>
        </p:nvGrpSpPr>
        <p:grpSpPr>
          <a:xfrm>
            <a:off x="5761497" y="3535937"/>
            <a:ext cx="556444" cy="286757"/>
            <a:chOff x="512971" y="2513810"/>
            <a:chExt cx="1269818" cy="275335"/>
          </a:xfrm>
        </p:grpSpPr>
        <p:sp>
          <p:nvSpPr>
            <p:cNvPr id="45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5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0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유통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52" name="그룹 451"/>
          <p:cNvGrpSpPr/>
          <p:nvPr/>
        </p:nvGrpSpPr>
        <p:grpSpPr>
          <a:xfrm>
            <a:off x="5754558" y="4022236"/>
            <a:ext cx="556444" cy="286757"/>
            <a:chOff x="512971" y="2513810"/>
            <a:chExt cx="1269818" cy="275335"/>
          </a:xfrm>
        </p:grpSpPr>
        <p:sp>
          <p:nvSpPr>
            <p:cNvPr id="45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5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0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구매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55" name="그룹 454"/>
          <p:cNvGrpSpPr/>
          <p:nvPr/>
        </p:nvGrpSpPr>
        <p:grpSpPr>
          <a:xfrm>
            <a:off x="5754558" y="4605894"/>
            <a:ext cx="556444" cy="286757"/>
            <a:chOff x="512971" y="2513810"/>
            <a:chExt cx="1269818" cy="275335"/>
          </a:xfrm>
        </p:grpSpPr>
        <p:sp>
          <p:nvSpPr>
            <p:cNvPr id="45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5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0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3508840" y="3060863"/>
            <a:ext cx="2851064" cy="732850"/>
            <a:chOff x="3353663" y="2921485"/>
            <a:chExt cx="3168431" cy="73285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3DC761F6-4262-46E8-AA77-768D5A560C2F}"/>
                </a:ext>
              </a:extLst>
            </p:cNvPr>
            <p:cNvSpPr/>
            <p:nvPr/>
          </p:nvSpPr>
          <p:spPr>
            <a:xfrm>
              <a:off x="3353663" y="2921485"/>
              <a:ext cx="3168431" cy="73285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 anchorCtr="0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 Mart(RDS)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pic>
          <p:nvPicPr>
            <p:cNvPr id="460" name="Graphic 6">
              <a:extLst>
                <a:ext uri="{FF2B5EF4-FFF2-40B4-BE49-F238E27FC236}">
                  <a16:creationId xmlns:a16="http://schemas.microsoft.com/office/drawing/2014/main" id="{88CA6A9E-9683-0144-9A6D-B3FECC12B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108" y="2924396"/>
              <a:ext cx="450089" cy="409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1" name="그룹 460"/>
          <p:cNvGrpSpPr/>
          <p:nvPr/>
        </p:nvGrpSpPr>
        <p:grpSpPr>
          <a:xfrm>
            <a:off x="3512839" y="4077221"/>
            <a:ext cx="2855409" cy="786060"/>
            <a:chOff x="3368824" y="3937843"/>
            <a:chExt cx="3155897" cy="786060"/>
          </a:xfrm>
        </p:grpSpPr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3DC761F6-4262-46E8-AA77-768D5A560C2F}"/>
                </a:ext>
              </a:extLst>
            </p:cNvPr>
            <p:cNvSpPr/>
            <p:nvPr/>
          </p:nvSpPr>
          <p:spPr>
            <a:xfrm>
              <a:off x="3368825" y="3944823"/>
              <a:ext cx="3155896" cy="779080"/>
            </a:xfrm>
            <a:prstGeom prst="rect">
              <a:avLst/>
            </a:prstGeom>
            <a:solidFill>
              <a:srgbClr val="5B9BD5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lIns="36000" r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 Mart(Snowflake)</a:t>
              </a:r>
            </a:p>
          </p:txBody>
        </p:sp>
        <p:pic>
          <p:nvPicPr>
            <p:cNvPr id="463" name="그림 462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68824" y="3937843"/>
              <a:ext cx="444148" cy="416573"/>
            </a:xfrm>
            <a:prstGeom prst="rect">
              <a:avLst/>
            </a:prstGeom>
          </p:spPr>
        </p:pic>
      </p:grpSp>
      <p:sp>
        <p:nvSpPr>
          <p:cNvPr id="464" name="직사각형 463"/>
          <p:cNvSpPr/>
          <p:nvPr/>
        </p:nvSpPr>
        <p:spPr>
          <a:xfrm>
            <a:off x="1959020" y="5120463"/>
            <a:ext cx="4769596" cy="17986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874713" latinLnBrk="0"/>
            <a:r>
              <a:rPr lang="en-US" altLang="ko-KR" sz="700" b="1" kern="0" spc="-3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ysClr val="window" lastClr="FFFFFF"/>
                    </a:gs>
                    <a:gs pos="99000">
                      <a:sysClr val="window" lastClr="FFFFFF"/>
                    </a:gs>
                  </a:gsLst>
                  <a:lin ang="5400000" scaled="0"/>
                </a:gradFill>
                <a:latin typeface="KT서체 Light" panose="020B0600000101010101" pitchFamily="50" charset="-127"/>
                <a:ea typeface="KT서체 Light" panose="020B0600000101010101" pitchFamily="50" charset="-127"/>
                <a:cs typeface="ollehche_v2" pitchFamily="18" charset="-127"/>
              </a:rPr>
              <a:t>Batch Data Processing</a:t>
            </a:r>
            <a:endParaRPr lang="ko-KR" altLang="en-US" sz="700" b="1" kern="0" spc="-3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ysClr val="window" lastClr="FFFFFF"/>
                  </a:gs>
                  <a:gs pos="99000">
                    <a:sysClr val="window" lastClr="FFFFFF"/>
                  </a:gs>
                </a:gsLst>
                <a:lin ang="5400000" scaled="0"/>
              </a:gradFill>
              <a:latin typeface="KT서체 Light" panose="020B0600000101010101" pitchFamily="50" charset="-127"/>
              <a:ea typeface="KT서체 Light" panose="020B0600000101010101" pitchFamily="50" charset="-127"/>
              <a:cs typeface="ollehche_v2" pitchFamily="18" charset="-127"/>
            </a:endParaRPr>
          </a:p>
        </p:txBody>
      </p:sp>
      <p:pic>
        <p:nvPicPr>
          <p:cNvPr id="465" name="Graphic 15">
            <a:extLst>
              <a:ext uri="{FF2B5EF4-FFF2-40B4-BE49-F238E27FC236}">
                <a16:creationId xmlns:a16="http://schemas.microsoft.com/office/drawing/2014/main" id="{D088A321-EF04-9B41-B1E4-AF66D4EBAA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8513" y="5256203"/>
            <a:ext cx="332160" cy="332160"/>
          </a:xfrm>
          <a:prstGeom prst="rect">
            <a:avLst/>
          </a:prstGeom>
        </p:spPr>
      </p:pic>
      <p:sp>
        <p:nvSpPr>
          <p:cNvPr id="466" name="오른쪽 화살표 465"/>
          <p:cNvSpPr/>
          <p:nvPr/>
        </p:nvSpPr>
        <p:spPr>
          <a:xfrm flipH="1">
            <a:off x="6450957" y="3141139"/>
            <a:ext cx="435195" cy="44144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80892">
              <a:buClr>
                <a:srgbClr val="969696"/>
              </a:buClr>
            </a:pPr>
            <a:endParaRPr lang="ko-KR" altLang="en-US" sz="1050" spc="-8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B644C77-F1F5-45B7-BECE-3C52D53E1123}"/>
              </a:ext>
            </a:extLst>
          </p:cNvPr>
          <p:cNvSpPr txBox="1"/>
          <p:nvPr/>
        </p:nvSpPr>
        <p:spPr bwMode="auto">
          <a:xfrm>
            <a:off x="6597581" y="3220892"/>
            <a:ext cx="206787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 spc="-113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600" b="0" spc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JDBC</a:t>
            </a:r>
          </a:p>
          <a:p>
            <a:pPr algn="ctr"/>
            <a:r>
              <a:rPr lang="en-US" altLang="ko-KR" sz="600" b="0" spc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/ODBC</a:t>
            </a:r>
          </a:p>
        </p:txBody>
      </p:sp>
      <p:sp>
        <p:nvSpPr>
          <p:cNvPr id="468" name="오른쪽 화살표 467"/>
          <p:cNvSpPr/>
          <p:nvPr/>
        </p:nvSpPr>
        <p:spPr>
          <a:xfrm flipH="1">
            <a:off x="6450957" y="4436235"/>
            <a:ext cx="427482" cy="44144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80892">
              <a:buClr>
                <a:srgbClr val="969696"/>
              </a:buClr>
            </a:pPr>
            <a:endParaRPr lang="ko-KR" altLang="en-US" sz="1050" spc="-8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0B644C77-F1F5-45B7-BECE-3C52D53E1123}"/>
              </a:ext>
            </a:extLst>
          </p:cNvPr>
          <p:cNvSpPr txBox="1"/>
          <p:nvPr/>
        </p:nvSpPr>
        <p:spPr bwMode="auto">
          <a:xfrm>
            <a:off x="6676192" y="4585768"/>
            <a:ext cx="105798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 spc="-113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600" b="0" spc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</a:t>
            </a:r>
          </a:p>
        </p:txBody>
      </p:sp>
      <p:sp>
        <p:nvSpPr>
          <p:cNvPr id="470" name="위로 굽은 화살표 469"/>
          <p:cNvSpPr/>
          <p:nvPr/>
        </p:nvSpPr>
        <p:spPr>
          <a:xfrm rot="5400000">
            <a:off x="3322344" y="5301317"/>
            <a:ext cx="242449" cy="240477"/>
          </a:xfrm>
          <a:prstGeom prst="bentUpArrow">
            <a:avLst>
              <a:gd name="adj1" fmla="val 25000"/>
              <a:gd name="adj2" fmla="val 26473"/>
              <a:gd name="adj3" fmla="val 30016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80892">
              <a:buClr>
                <a:srgbClr val="969696"/>
              </a:buClr>
            </a:pPr>
            <a:endParaRPr lang="ko-KR" altLang="en-US" sz="1050" spc="-8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71" name="위로 굽은 화살표 470"/>
          <p:cNvSpPr/>
          <p:nvPr/>
        </p:nvSpPr>
        <p:spPr>
          <a:xfrm rot="5400000" flipV="1">
            <a:off x="5009849" y="5271063"/>
            <a:ext cx="242449" cy="284139"/>
          </a:xfrm>
          <a:prstGeom prst="bentUpArrow">
            <a:avLst>
              <a:gd name="adj1" fmla="val 25000"/>
              <a:gd name="adj2" fmla="val 26473"/>
              <a:gd name="adj3" fmla="val 30016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80892">
              <a:buClr>
                <a:srgbClr val="969696"/>
              </a:buClr>
            </a:pPr>
            <a:endParaRPr lang="ko-KR" altLang="en-US" sz="1050" spc="-8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72" name="직사각형 471"/>
          <p:cNvSpPr/>
          <p:nvPr/>
        </p:nvSpPr>
        <p:spPr>
          <a:xfrm>
            <a:off x="8618220" y="4265660"/>
            <a:ext cx="78486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73" name="직사각형 472"/>
          <p:cNvSpPr/>
          <p:nvPr/>
        </p:nvSpPr>
        <p:spPr>
          <a:xfrm flipH="1">
            <a:off x="8626731" y="4413619"/>
            <a:ext cx="71974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탐색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474" name="그룹 473"/>
          <p:cNvGrpSpPr/>
          <p:nvPr/>
        </p:nvGrpSpPr>
        <p:grpSpPr>
          <a:xfrm>
            <a:off x="8655299" y="3677768"/>
            <a:ext cx="704735" cy="714564"/>
            <a:chOff x="8793728" y="2390777"/>
            <a:chExt cx="704735" cy="688828"/>
          </a:xfrm>
        </p:grpSpPr>
        <p:grpSp>
          <p:nvGrpSpPr>
            <p:cNvPr id="475" name="그룹 474"/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480" name="타원 479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481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482" name="TextBox 481"/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분석가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476" name="그룹 475"/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477" name="그림 476">
                <a:extLst>
                  <a:ext uri="{FF2B5EF4-FFF2-40B4-BE49-F238E27FC236}">
                    <a16:creationId xmlns:a16="http://schemas.microsoft.com/office/drawing/2014/main" id="{9655F67D-A7D7-438F-9BD6-EA04C8FCBC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478" name="그림 477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479" name="그림 478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483" name="직사각형 482"/>
          <p:cNvSpPr/>
          <p:nvPr/>
        </p:nvSpPr>
        <p:spPr>
          <a:xfrm>
            <a:off x="8618220" y="5566293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84" name="직사각형 483"/>
          <p:cNvSpPr/>
          <p:nvPr/>
        </p:nvSpPr>
        <p:spPr>
          <a:xfrm flipH="1">
            <a:off x="8641621" y="5696696"/>
            <a:ext cx="77587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서비스 신청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   (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분석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시각화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485" name="그룹 484"/>
          <p:cNvGrpSpPr/>
          <p:nvPr/>
        </p:nvGrpSpPr>
        <p:grpSpPr>
          <a:xfrm>
            <a:off x="8661412" y="4984181"/>
            <a:ext cx="704735" cy="714564"/>
            <a:chOff x="8793728" y="2390777"/>
            <a:chExt cx="704735" cy="688828"/>
          </a:xfrm>
        </p:grpSpPr>
        <p:grpSp>
          <p:nvGrpSpPr>
            <p:cNvPr id="486" name="그룹 485"/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491" name="타원 490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492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493" name="TextBox 492"/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사용자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487" name="그룹 486"/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488" name="그림 487">
                <a:extLst>
                  <a:ext uri="{FF2B5EF4-FFF2-40B4-BE49-F238E27FC236}">
                    <a16:creationId xmlns:a16="http://schemas.microsoft.com/office/drawing/2014/main" id="{9655F67D-A7D7-438F-9BD6-EA04C8FCBC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489" name="그림 488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490" name="그림 489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494" name="직사각형 493"/>
          <p:cNvSpPr/>
          <p:nvPr/>
        </p:nvSpPr>
        <p:spPr>
          <a:xfrm>
            <a:off x="8610600" y="3014262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95" name="직사각형 494"/>
          <p:cNvSpPr/>
          <p:nvPr/>
        </p:nvSpPr>
        <p:spPr>
          <a:xfrm flipH="1">
            <a:off x="8633945" y="3218226"/>
            <a:ext cx="70532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사용자 권한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환경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496" name="그룹 495"/>
          <p:cNvGrpSpPr/>
          <p:nvPr/>
        </p:nvGrpSpPr>
        <p:grpSpPr>
          <a:xfrm>
            <a:off x="8658254" y="2451690"/>
            <a:ext cx="704735" cy="714564"/>
            <a:chOff x="595467" y="7348465"/>
            <a:chExt cx="886073" cy="913231"/>
          </a:xfrm>
        </p:grpSpPr>
        <p:grpSp>
          <p:nvGrpSpPr>
            <p:cNvPr id="497" name="그룹 496"/>
            <p:cNvGrpSpPr>
              <a:grpSpLocks noChangeAspect="1"/>
            </p:cNvGrpSpPr>
            <p:nvPr/>
          </p:nvGrpSpPr>
          <p:grpSpPr>
            <a:xfrm>
              <a:off x="595467" y="7348465"/>
              <a:ext cx="886073" cy="913231"/>
              <a:chOff x="800691" y="3292608"/>
              <a:chExt cx="1138605" cy="979105"/>
            </a:xfrm>
          </p:grpSpPr>
          <p:sp>
            <p:nvSpPr>
              <p:cNvPr id="515" name="타원 514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16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17" name="TextBox 516"/>
              <p:cNvSpPr txBox="1"/>
              <p:nvPr/>
            </p:nvSpPr>
            <p:spPr bwMode="auto">
              <a:xfrm>
                <a:off x="1149573" y="3950927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498" name="그룹 497"/>
            <p:cNvGrpSpPr>
              <a:grpSpLocks noChangeAspect="1"/>
            </p:cNvGrpSpPr>
            <p:nvPr/>
          </p:nvGrpSpPr>
          <p:grpSpPr>
            <a:xfrm>
              <a:off x="841477" y="7474654"/>
              <a:ext cx="368113" cy="360000"/>
              <a:chOff x="866927" y="5894008"/>
              <a:chExt cx="625887" cy="612094"/>
            </a:xfrm>
          </p:grpSpPr>
          <p:sp>
            <p:nvSpPr>
              <p:cNvPr id="499" name="Freeform 344"/>
              <p:cNvSpPr>
                <a:spLocks/>
              </p:cNvSpPr>
              <p:nvPr/>
            </p:nvSpPr>
            <p:spPr bwMode="auto">
              <a:xfrm>
                <a:off x="1143160" y="6142445"/>
                <a:ext cx="76925" cy="100815"/>
              </a:xfrm>
              <a:custGeom>
                <a:avLst/>
                <a:gdLst>
                  <a:gd name="T0" fmla="*/ 0 w 44"/>
                  <a:gd name="T1" fmla="*/ 26 h 56"/>
                  <a:gd name="T2" fmla="*/ 32 w 44"/>
                  <a:gd name="T3" fmla="*/ 56 h 56"/>
                  <a:gd name="T4" fmla="*/ 44 w 44"/>
                  <a:gd name="T5" fmla="*/ 44 h 56"/>
                  <a:gd name="T6" fmla="*/ 0 w 44"/>
                  <a:gd name="T7" fmla="*/ 0 h 56"/>
                  <a:gd name="T8" fmla="*/ 0 w 4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6">
                    <a:moveTo>
                      <a:pt x="0" y="26"/>
                    </a:moveTo>
                    <a:lnTo>
                      <a:pt x="32" y="56"/>
                    </a:lnTo>
                    <a:lnTo>
                      <a:pt x="44" y="44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8A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00" name="Freeform 345"/>
              <p:cNvSpPr>
                <a:spLocks/>
              </p:cNvSpPr>
              <p:nvPr/>
            </p:nvSpPr>
            <p:spPr bwMode="auto">
              <a:xfrm>
                <a:off x="1143160" y="6131643"/>
                <a:ext cx="104896" cy="90013"/>
              </a:xfrm>
              <a:custGeom>
                <a:avLst/>
                <a:gdLst>
                  <a:gd name="T0" fmla="*/ 60 w 60"/>
                  <a:gd name="T1" fmla="*/ 0 h 50"/>
                  <a:gd name="T2" fmla="*/ 0 w 60"/>
                  <a:gd name="T3" fmla="*/ 4 h 50"/>
                  <a:gd name="T4" fmla="*/ 0 w 60"/>
                  <a:gd name="T5" fmla="*/ 6 h 50"/>
                  <a:gd name="T6" fmla="*/ 44 w 60"/>
                  <a:gd name="T7" fmla="*/ 50 h 50"/>
                  <a:gd name="T8" fmla="*/ 60 w 60"/>
                  <a:gd name="T9" fmla="*/ 30 h 50"/>
                  <a:gd name="T10" fmla="*/ 60 w 6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0">
                    <a:moveTo>
                      <a:pt x="60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44" y="50"/>
                    </a:lnTo>
                    <a:lnTo>
                      <a:pt x="60" y="3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DBA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01" name="Freeform 346"/>
              <p:cNvSpPr>
                <a:spLocks/>
              </p:cNvSpPr>
              <p:nvPr/>
            </p:nvSpPr>
            <p:spPr bwMode="auto">
              <a:xfrm>
                <a:off x="1097705" y="5958817"/>
                <a:ext cx="192311" cy="219633"/>
              </a:xfrm>
              <a:custGeom>
                <a:avLst/>
                <a:gdLst>
                  <a:gd name="T0" fmla="*/ 110 w 110"/>
                  <a:gd name="T1" fmla="*/ 46 h 122"/>
                  <a:gd name="T2" fmla="*/ 108 w 110"/>
                  <a:gd name="T3" fmla="*/ 42 h 122"/>
                  <a:gd name="T4" fmla="*/ 106 w 110"/>
                  <a:gd name="T5" fmla="*/ 42 h 122"/>
                  <a:gd name="T6" fmla="*/ 104 w 110"/>
                  <a:gd name="T7" fmla="*/ 46 h 122"/>
                  <a:gd name="T8" fmla="*/ 102 w 110"/>
                  <a:gd name="T9" fmla="*/ 46 h 122"/>
                  <a:gd name="T10" fmla="*/ 100 w 110"/>
                  <a:gd name="T11" fmla="*/ 42 h 122"/>
                  <a:gd name="T12" fmla="*/ 102 w 110"/>
                  <a:gd name="T13" fmla="*/ 22 h 122"/>
                  <a:gd name="T14" fmla="*/ 100 w 110"/>
                  <a:gd name="T15" fmla="*/ 14 h 122"/>
                  <a:gd name="T16" fmla="*/ 90 w 110"/>
                  <a:gd name="T17" fmla="*/ 6 h 122"/>
                  <a:gd name="T18" fmla="*/ 84 w 110"/>
                  <a:gd name="T19" fmla="*/ 2 h 122"/>
                  <a:gd name="T20" fmla="*/ 70 w 110"/>
                  <a:gd name="T21" fmla="*/ 0 h 122"/>
                  <a:gd name="T22" fmla="*/ 54 w 110"/>
                  <a:gd name="T23" fmla="*/ 2 h 122"/>
                  <a:gd name="T24" fmla="*/ 48 w 110"/>
                  <a:gd name="T25" fmla="*/ 0 h 122"/>
                  <a:gd name="T26" fmla="*/ 34 w 110"/>
                  <a:gd name="T27" fmla="*/ 0 h 122"/>
                  <a:gd name="T28" fmla="*/ 26 w 110"/>
                  <a:gd name="T29" fmla="*/ 2 h 122"/>
                  <a:gd name="T30" fmla="*/ 14 w 110"/>
                  <a:gd name="T31" fmla="*/ 10 h 122"/>
                  <a:gd name="T32" fmla="*/ 8 w 110"/>
                  <a:gd name="T33" fmla="*/ 22 h 122"/>
                  <a:gd name="T34" fmla="*/ 8 w 110"/>
                  <a:gd name="T35" fmla="*/ 32 h 122"/>
                  <a:gd name="T36" fmla="*/ 10 w 110"/>
                  <a:gd name="T37" fmla="*/ 42 h 122"/>
                  <a:gd name="T38" fmla="*/ 8 w 110"/>
                  <a:gd name="T39" fmla="*/ 46 h 122"/>
                  <a:gd name="T40" fmla="*/ 6 w 110"/>
                  <a:gd name="T41" fmla="*/ 46 h 122"/>
                  <a:gd name="T42" fmla="*/ 4 w 110"/>
                  <a:gd name="T43" fmla="*/ 42 h 122"/>
                  <a:gd name="T44" fmla="*/ 2 w 110"/>
                  <a:gd name="T45" fmla="*/ 42 h 122"/>
                  <a:gd name="T46" fmla="*/ 0 w 110"/>
                  <a:gd name="T47" fmla="*/ 46 h 122"/>
                  <a:gd name="T48" fmla="*/ 4 w 110"/>
                  <a:gd name="T49" fmla="*/ 70 h 122"/>
                  <a:gd name="T50" fmla="*/ 8 w 110"/>
                  <a:gd name="T51" fmla="*/ 74 h 122"/>
                  <a:gd name="T52" fmla="*/ 12 w 110"/>
                  <a:gd name="T53" fmla="*/ 78 h 122"/>
                  <a:gd name="T54" fmla="*/ 14 w 110"/>
                  <a:gd name="T55" fmla="*/ 84 h 122"/>
                  <a:gd name="T56" fmla="*/ 16 w 110"/>
                  <a:gd name="T57" fmla="*/ 90 h 122"/>
                  <a:gd name="T58" fmla="*/ 18 w 110"/>
                  <a:gd name="T59" fmla="*/ 98 h 122"/>
                  <a:gd name="T60" fmla="*/ 32 w 110"/>
                  <a:gd name="T61" fmla="*/ 110 h 122"/>
                  <a:gd name="T62" fmla="*/ 38 w 110"/>
                  <a:gd name="T63" fmla="*/ 114 h 122"/>
                  <a:gd name="T64" fmla="*/ 44 w 110"/>
                  <a:gd name="T65" fmla="*/ 120 h 122"/>
                  <a:gd name="T66" fmla="*/ 54 w 110"/>
                  <a:gd name="T67" fmla="*/ 122 h 122"/>
                  <a:gd name="T68" fmla="*/ 60 w 110"/>
                  <a:gd name="T69" fmla="*/ 120 h 122"/>
                  <a:gd name="T70" fmla="*/ 66 w 110"/>
                  <a:gd name="T71" fmla="*/ 120 h 122"/>
                  <a:gd name="T72" fmla="*/ 78 w 110"/>
                  <a:gd name="T73" fmla="*/ 110 h 122"/>
                  <a:gd name="T74" fmla="*/ 84 w 110"/>
                  <a:gd name="T75" fmla="*/ 104 h 122"/>
                  <a:gd name="T76" fmla="*/ 90 w 110"/>
                  <a:gd name="T77" fmla="*/ 98 h 122"/>
                  <a:gd name="T78" fmla="*/ 94 w 110"/>
                  <a:gd name="T79" fmla="*/ 90 h 122"/>
                  <a:gd name="T80" fmla="*/ 96 w 110"/>
                  <a:gd name="T81" fmla="*/ 80 h 122"/>
                  <a:gd name="T82" fmla="*/ 98 w 110"/>
                  <a:gd name="T83" fmla="*/ 78 h 122"/>
                  <a:gd name="T84" fmla="*/ 106 w 110"/>
                  <a:gd name="T85" fmla="*/ 70 h 122"/>
                  <a:gd name="T86" fmla="*/ 108 w 110"/>
                  <a:gd name="T87" fmla="*/ 58 h 122"/>
                  <a:gd name="T88" fmla="*/ 110 w 110"/>
                  <a:gd name="T8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22">
                    <a:moveTo>
                      <a:pt x="110" y="46"/>
                    </a:moveTo>
                    <a:lnTo>
                      <a:pt x="110" y="46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6" y="42"/>
                    </a:lnTo>
                    <a:lnTo>
                      <a:pt x="106" y="42"/>
                    </a:lnTo>
                    <a:lnTo>
                      <a:pt x="104" y="46"/>
                    </a:lnTo>
                    <a:lnTo>
                      <a:pt x="104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2" y="32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0" y="14"/>
                    </a:lnTo>
                    <a:lnTo>
                      <a:pt x="96" y="10"/>
                    </a:lnTo>
                    <a:lnTo>
                      <a:pt x="90" y="6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62" y="0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8" y="7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80"/>
                    </a:lnTo>
                    <a:lnTo>
                      <a:pt x="14" y="84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8" y="98"/>
                    </a:lnTo>
                    <a:lnTo>
                      <a:pt x="18" y="98"/>
                    </a:lnTo>
                    <a:lnTo>
                      <a:pt x="26" y="104"/>
                    </a:lnTo>
                    <a:lnTo>
                      <a:pt x="32" y="110"/>
                    </a:lnTo>
                    <a:lnTo>
                      <a:pt x="32" y="110"/>
                    </a:lnTo>
                    <a:lnTo>
                      <a:pt x="38" y="114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50" y="120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72" y="114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84" y="104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4" y="90"/>
                    </a:lnTo>
                    <a:lnTo>
                      <a:pt x="94" y="90"/>
                    </a:lnTo>
                    <a:lnTo>
                      <a:pt x="96" y="84"/>
                    </a:lnTo>
                    <a:lnTo>
                      <a:pt x="96" y="80"/>
                    </a:lnTo>
                    <a:lnTo>
                      <a:pt x="98" y="78"/>
                    </a:lnTo>
                    <a:lnTo>
                      <a:pt x="98" y="78"/>
                    </a:lnTo>
                    <a:lnTo>
                      <a:pt x="102" y="74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8" y="58"/>
                    </a:lnTo>
                    <a:lnTo>
                      <a:pt x="110" y="46"/>
                    </a:lnTo>
                    <a:lnTo>
                      <a:pt x="110" y="46"/>
                    </a:lnTo>
                    <a:close/>
                  </a:path>
                </a:pathLst>
              </a:custGeom>
              <a:solidFill>
                <a:srgbClr val="F9C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02" name="Freeform 347"/>
              <p:cNvSpPr>
                <a:spLocks/>
              </p:cNvSpPr>
              <p:nvPr/>
            </p:nvSpPr>
            <p:spPr bwMode="auto">
              <a:xfrm>
                <a:off x="1101201" y="5894008"/>
                <a:ext cx="185318" cy="154823"/>
              </a:xfrm>
              <a:custGeom>
                <a:avLst/>
                <a:gdLst>
                  <a:gd name="T0" fmla="*/ 2 w 106"/>
                  <a:gd name="T1" fmla="*/ 72 h 86"/>
                  <a:gd name="T2" fmla="*/ 4 w 106"/>
                  <a:gd name="T3" fmla="*/ 84 h 86"/>
                  <a:gd name="T4" fmla="*/ 8 w 106"/>
                  <a:gd name="T5" fmla="*/ 86 h 86"/>
                  <a:gd name="T6" fmla="*/ 8 w 106"/>
                  <a:gd name="T7" fmla="*/ 84 h 86"/>
                  <a:gd name="T8" fmla="*/ 8 w 106"/>
                  <a:gd name="T9" fmla="*/ 76 h 86"/>
                  <a:gd name="T10" fmla="*/ 8 w 106"/>
                  <a:gd name="T11" fmla="*/ 64 h 86"/>
                  <a:gd name="T12" fmla="*/ 10 w 106"/>
                  <a:gd name="T13" fmla="*/ 56 h 86"/>
                  <a:gd name="T14" fmla="*/ 20 w 106"/>
                  <a:gd name="T15" fmla="*/ 46 h 86"/>
                  <a:gd name="T16" fmla="*/ 28 w 106"/>
                  <a:gd name="T17" fmla="*/ 44 h 86"/>
                  <a:gd name="T18" fmla="*/ 50 w 106"/>
                  <a:gd name="T19" fmla="*/ 46 h 86"/>
                  <a:gd name="T20" fmla="*/ 56 w 106"/>
                  <a:gd name="T21" fmla="*/ 46 h 86"/>
                  <a:gd name="T22" fmla="*/ 70 w 106"/>
                  <a:gd name="T23" fmla="*/ 38 h 86"/>
                  <a:gd name="T24" fmla="*/ 70 w 106"/>
                  <a:gd name="T25" fmla="*/ 36 h 86"/>
                  <a:gd name="T26" fmla="*/ 72 w 106"/>
                  <a:gd name="T27" fmla="*/ 36 h 86"/>
                  <a:gd name="T28" fmla="*/ 76 w 106"/>
                  <a:gd name="T29" fmla="*/ 40 h 86"/>
                  <a:gd name="T30" fmla="*/ 94 w 106"/>
                  <a:gd name="T31" fmla="*/ 50 h 86"/>
                  <a:gd name="T32" fmla="*/ 96 w 106"/>
                  <a:gd name="T33" fmla="*/ 56 h 86"/>
                  <a:gd name="T34" fmla="*/ 98 w 106"/>
                  <a:gd name="T35" fmla="*/ 76 h 86"/>
                  <a:gd name="T36" fmla="*/ 96 w 106"/>
                  <a:gd name="T37" fmla="*/ 86 h 86"/>
                  <a:gd name="T38" fmla="*/ 100 w 106"/>
                  <a:gd name="T39" fmla="*/ 86 h 86"/>
                  <a:gd name="T40" fmla="*/ 104 w 106"/>
                  <a:gd name="T41" fmla="*/ 74 h 86"/>
                  <a:gd name="T42" fmla="*/ 106 w 106"/>
                  <a:gd name="T43" fmla="*/ 58 h 86"/>
                  <a:gd name="T44" fmla="*/ 106 w 106"/>
                  <a:gd name="T45" fmla="*/ 38 h 86"/>
                  <a:gd name="T46" fmla="*/ 100 w 106"/>
                  <a:gd name="T47" fmla="*/ 22 h 86"/>
                  <a:gd name="T48" fmla="*/ 92 w 106"/>
                  <a:gd name="T49" fmla="*/ 14 h 86"/>
                  <a:gd name="T50" fmla="*/ 78 w 106"/>
                  <a:gd name="T51" fmla="*/ 4 h 86"/>
                  <a:gd name="T52" fmla="*/ 72 w 106"/>
                  <a:gd name="T53" fmla="*/ 4 h 86"/>
                  <a:gd name="T54" fmla="*/ 68 w 106"/>
                  <a:gd name="T55" fmla="*/ 4 h 86"/>
                  <a:gd name="T56" fmla="*/ 58 w 106"/>
                  <a:gd name="T57" fmla="*/ 2 h 86"/>
                  <a:gd name="T58" fmla="*/ 52 w 106"/>
                  <a:gd name="T59" fmla="*/ 0 h 86"/>
                  <a:gd name="T60" fmla="*/ 32 w 106"/>
                  <a:gd name="T61" fmla="*/ 4 h 86"/>
                  <a:gd name="T62" fmla="*/ 10 w 106"/>
                  <a:gd name="T63" fmla="*/ 18 h 86"/>
                  <a:gd name="T64" fmla="*/ 2 w 106"/>
                  <a:gd name="T65" fmla="*/ 28 h 86"/>
                  <a:gd name="T66" fmla="*/ 0 w 106"/>
                  <a:gd name="T67" fmla="*/ 48 h 86"/>
                  <a:gd name="T68" fmla="*/ 0 w 106"/>
                  <a:gd name="T69" fmla="*/ 58 h 86"/>
                  <a:gd name="T70" fmla="*/ 2 w 106"/>
                  <a:gd name="T7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" h="86">
                    <a:moveTo>
                      <a:pt x="2" y="72"/>
                    </a:moveTo>
                    <a:lnTo>
                      <a:pt x="2" y="72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76"/>
                    </a:lnTo>
                    <a:lnTo>
                      <a:pt x="8" y="76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10" y="56"/>
                    </a:lnTo>
                    <a:lnTo>
                      <a:pt x="14" y="50"/>
                    </a:lnTo>
                    <a:lnTo>
                      <a:pt x="20" y="46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8" y="46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56" y="46"/>
                    </a:lnTo>
                    <a:lnTo>
                      <a:pt x="60" y="44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8" y="46"/>
                    </a:lnTo>
                    <a:lnTo>
                      <a:pt x="94" y="50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8" y="66"/>
                    </a:lnTo>
                    <a:lnTo>
                      <a:pt x="98" y="76"/>
                    </a:lnTo>
                    <a:lnTo>
                      <a:pt x="98" y="76"/>
                    </a:lnTo>
                    <a:lnTo>
                      <a:pt x="96" y="86"/>
                    </a:lnTo>
                    <a:lnTo>
                      <a:pt x="100" y="86"/>
                    </a:lnTo>
                    <a:lnTo>
                      <a:pt x="100" y="8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6" y="58"/>
                    </a:lnTo>
                    <a:lnTo>
                      <a:pt x="106" y="58"/>
                    </a:lnTo>
                    <a:lnTo>
                      <a:pt x="106" y="48"/>
                    </a:lnTo>
                    <a:lnTo>
                      <a:pt x="106" y="38"/>
                    </a:lnTo>
                    <a:lnTo>
                      <a:pt x="104" y="30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92" y="14"/>
                    </a:lnTo>
                    <a:lnTo>
                      <a:pt x="84" y="8"/>
                    </a:lnTo>
                    <a:lnTo>
                      <a:pt x="78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2" y="4"/>
                    </a:lnTo>
                    <a:lnTo>
                      <a:pt x="20" y="1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3D3B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03" name="Freeform 348"/>
              <p:cNvSpPr>
                <a:spLocks/>
              </p:cNvSpPr>
              <p:nvPr/>
            </p:nvSpPr>
            <p:spPr bwMode="auto">
              <a:xfrm>
                <a:off x="1143160" y="6225257"/>
                <a:ext cx="104896" cy="198030"/>
              </a:xfrm>
              <a:custGeom>
                <a:avLst/>
                <a:gdLst>
                  <a:gd name="T0" fmla="*/ 0 w 60"/>
                  <a:gd name="T1" fmla="*/ 34 h 110"/>
                  <a:gd name="T2" fmla="*/ 0 w 60"/>
                  <a:gd name="T3" fmla="*/ 34 h 110"/>
                  <a:gd name="T4" fmla="*/ 4 w 60"/>
                  <a:gd name="T5" fmla="*/ 28 h 110"/>
                  <a:gd name="T6" fmla="*/ 14 w 60"/>
                  <a:gd name="T7" fmla="*/ 16 h 110"/>
                  <a:gd name="T8" fmla="*/ 28 w 60"/>
                  <a:gd name="T9" fmla="*/ 0 h 110"/>
                  <a:gd name="T10" fmla="*/ 32 w 60"/>
                  <a:gd name="T11" fmla="*/ 0 h 110"/>
                  <a:gd name="T12" fmla="*/ 60 w 60"/>
                  <a:gd name="T13" fmla="*/ 32 h 110"/>
                  <a:gd name="T14" fmla="*/ 32 w 60"/>
                  <a:gd name="T15" fmla="*/ 110 h 110"/>
                  <a:gd name="T16" fmla="*/ 0 w 60"/>
                  <a:gd name="T17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10">
                    <a:moveTo>
                      <a:pt x="0" y="34"/>
                    </a:moveTo>
                    <a:lnTo>
                      <a:pt x="0" y="34"/>
                    </a:lnTo>
                    <a:lnTo>
                      <a:pt x="4" y="28"/>
                    </a:lnTo>
                    <a:lnTo>
                      <a:pt x="14" y="16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60" y="32"/>
                    </a:lnTo>
                    <a:lnTo>
                      <a:pt x="32" y="1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BAD1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04" name="Freeform 349"/>
              <p:cNvSpPr>
                <a:spLocks/>
              </p:cNvSpPr>
              <p:nvPr/>
            </p:nvSpPr>
            <p:spPr bwMode="auto">
              <a:xfrm>
                <a:off x="1167636" y="6221657"/>
                <a:ext cx="55945" cy="190829"/>
              </a:xfrm>
              <a:custGeom>
                <a:avLst/>
                <a:gdLst>
                  <a:gd name="T0" fmla="*/ 32 w 32"/>
                  <a:gd name="T1" fmla="*/ 68 h 106"/>
                  <a:gd name="T2" fmla="*/ 22 w 32"/>
                  <a:gd name="T3" fmla="*/ 24 h 106"/>
                  <a:gd name="T4" fmla="*/ 22 w 32"/>
                  <a:gd name="T5" fmla="*/ 24 h 106"/>
                  <a:gd name="T6" fmla="*/ 22 w 32"/>
                  <a:gd name="T7" fmla="*/ 18 h 106"/>
                  <a:gd name="T8" fmla="*/ 26 w 32"/>
                  <a:gd name="T9" fmla="*/ 12 h 106"/>
                  <a:gd name="T10" fmla="*/ 26 w 32"/>
                  <a:gd name="T11" fmla="*/ 12 h 106"/>
                  <a:gd name="T12" fmla="*/ 26 w 32"/>
                  <a:gd name="T13" fmla="*/ 10 h 106"/>
                  <a:gd name="T14" fmla="*/ 26 w 32"/>
                  <a:gd name="T15" fmla="*/ 10 h 106"/>
                  <a:gd name="T16" fmla="*/ 20 w 32"/>
                  <a:gd name="T17" fmla="*/ 6 h 106"/>
                  <a:gd name="T18" fmla="*/ 20 w 32"/>
                  <a:gd name="T19" fmla="*/ 6 h 106"/>
                  <a:gd name="T20" fmla="*/ 18 w 32"/>
                  <a:gd name="T21" fmla="*/ 2 h 106"/>
                  <a:gd name="T22" fmla="*/ 18 w 32"/>
                  <a:gd name="T23" fmla="*/ 2 h 106"/>
                  <a:gd name="T24" fmla="*/ 18 w 32"/>
                  <a:gd name="T25" fmla="*/ 2 h 106"/>
                  <a:gd name="T26" fmla="*/ 16 w 32"/>
                  <a:gd name="T27" fmla="*/ 0 h 106"/>
                  <a:gd name="T28" fmla="*/ 16 w 32"/>
                  <a:gd name="T29" fmla="*/ 0 h 106"/>
                  <a:gd name="T30" fmla="*/ 14 w 32"/>
                  <a:gd name="T31" fmla="*/ 4 h 106"/>
                  <a:gd name="T32" fmla="*/ 14 w 32"/>
                  <a:gd name="T33" fmla="*/ 4 h 106"/>
                  <a:gd name="T34" fmla="*/ 10 w 32"/>
                  <a:gd name="T35" fmla="*/ 6 h 106"/>
                  <a:gd name="T36" fmla="*/ 10 w 32"/>
                  <a:gd name="T37" fmla="*/ 6 h 106"/>
                  <a:gd name="T38" fmla="*/ 6 w 32"/>
                  <a:gd name="T39" fmla="*/ 10 h 106"/>
                  <a:gd name="T40" fmla="*/ 6 w 32"/>
                  <a:gd name="T41" fmla="*/ 10 h 106"/>
                  <a:gd name="T42" fmla="*/ 6 w 32"/>
                  <a:gd name="T43" fmla="*/ 12 h 106"/>
                  <a:gd name="T44" fmla="*/ 10 w 32"/>
                  <a:gd name="T45" fmla="*/ 18 h 106"/>
                  <a:gd name="T46" fmla="*/ 10 w 32"/>
                  <a:gd name="T47" fmla="*/ 18 h 106"/>
                  <a:gd name="T48" fmla="*/ 10 w 32"/>
                  <a:gd name="T49" fmla="*/ 24 h 106"/>
                  <a:gd name="T50" fmla="*/ 0 w 32"/>
                  <a:gd name="T51" fmla="*/ 68 h 106"/>
                  <a:gd name="T52" fmla="*/ 0 w 32"/>
                  <a:gd name="T53" fmla="*/ 68 h 106"/>
                  <a:gd name="T54" fmla="*/ 0 w 32"/>
                  <a:gd name="T55" fmla="*/ 70 h 106"/>
                  <a:gd name="T56" fmla="*/ 14 w 32"/>
                  <a:gd name="T57" fmla="*/ 104 h 106"/>
                  <a:gd name="T58" fmla="*/ 14 w 32"/>
                  <a:gd name="T59" fmla="*/ 104 h 106"/>
                  <a:gd name="T60" fmla="*/ 16 w 32"/>
                  <a:gd name="T61" fmla="*/ 106 h 106"/>
                  <a:gd name="T62" fmla="*/ 16 w 32"/>
                  <a:gd name="T63" fmla="*/ 106 h 106"/>
                  <a:gd name="T64" fmla="*/ 18 w 32"/>
                  <a:gd name="T65" fmla="*/ 104 h 106"/>
                  <a:gd name="T66" fmla="*/ 32 w 32"/>
                  <a:gd name="T67" fmla="*/ 70 h 106"/>
                  <a:gd name="T68" fmla="*/ 32 w 32"/>
                  <a:gd name="T69" fmla="*/ 70 h 106"/>
                  <a:gd name="T70" fmla="*/ 32 w 32"/>
                  <a:gd name="T71" fmla="*/ 68 h 106"/>
                  <a:gd name="T72" fmla="*/ 32 w 32"/>
                  <a:gd name="T73" fmla="*/ 6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06">
                    <a:moveTo>
                      <a:pt x="32" y="68"/>
                    </a:moveTo>
                    <a:lnTo>
                      <a:pt x="22" y="24"/>
                    </a:lnTo>
                    <a:lnTo>
                      <a:pt x="22" y="24"/>
                    </a:lnTo>
                    <a:lnTo>
                      <a:pt x="22" y="1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4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2" y="68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05" name="Freeform 350"/>
              <p:cNvSpPr>
                <a:spLocks/>
              </p:cNvSpPr>
              <p:nvPr/>
            </p:nvSpPr>
            <p:spPr bwMode="auto">
              <a:xfrm>
                <a:off x="968332" y="6200053"/>
                <a:ext cx="223780" cy="291644"/>
              </a:xfrm>
              <a:custGeom>
                <a:avLst/>
                <a:gdLst>
                  <a:gd name="T0" fmla="*/ 128 w 128"/>
                  <a:gd name="T1" fmla="*/ 108 h 162"/>
                  <a:gd name="T2" fmla="*/ 106 w 128"/>
                  <a:gd name="T3" fmla="*/ 32 h 162"/>
                  <a:gd name="T4" fmla="*/ 96 w 128"/>
                  <a:gd name="T5" fmla="*/ 0 h 162"/>
                  <a:gd name="T6" fmla="*/ 96 w 128"/>
                  <a:gd name="T7" fmla="*/ 0 h 162"/>
                  <a:gd name="T8" fmla="*/ 94 w 128"/>
                  <a:gd name="T9" fmla="*/ 0 h 162"/>
                  <a:gd name="T10" fmla="*/ 94 w 128"/>
                  <a:gd name="T11" fmla="*/ 0 h 162"/>
                  <a:gd name="T12" fmla="*/ 78 w 128"/>
                  <a:gd name="T13" fmla="*/ 6 h 162"/>
                  <a:gd name="T14" fmla="*/ 78 w 128"/>
                  <a:gd name="T15" fmla="*/ 6 h 162"/>
                  <a:gd name="T16" fmla="*/ 20 w 128"/>
                  <a:gd name="T17" fmla="*/ 24 h 162"/>
                  <a:gd name="T18" fmla="*/ 20 w 128"/>
                  <a:gd name="T19" fmla="*/ 24 h 162"/>
                  <a:gd name="T20" fmla="*/ 0 w 128"/>
                  <a:gd name="T21" fmla="*/ 62 h 162"/>
                  <a:gd name="T22" fmla="*/ 0 w 128"/>
                  <a:gd name="T23" fmla="*/ 120 h 162"/>
                  <a:gd name="T24" fmla="*/ 0 w 128"/>
                  <a:gd name="T25" fmla="*/ 120 h 162"/>
                  <a:gd name="T26" fmla="*/ 4 w 128"/>
                  <a:gd name="T27" fmla="*/ 126 h 162"/>
                  <a:gd name="T28" fmla="*/ 6 w 128"/>
                  <a:gd name="T29" fmla="*/ 132 h 162"/>
                  <a:gd name="T30" fmla="*/ 6 w 128"/>
                  <a:gd name="T31" fmla="*/ 132 h 162"/>
                  <a:gd name="T32" fmla="*/ 20 w 128"/>
                  <a:gd name="T33" fmla="*/ 142 h 162"/>
                  <a:gd name="T34" fmla="*/ 36 w 128"/>
                  <a:gd name="T35" fmla="*/ 148 h 162"/>
                  <a:gd name="T36" fmla="*/ 54 w 128"/>
                  <a:gd name="T37" fmla="*/ 154 h 162"/>
                  <a:gd name="T38" fmla="*/ 74 w 128"/>
                  <a:gd name="T39" fmla="*/ 158 h 162"/>
                  <a:gd name="T40" fmla="*/ 108 w 128"/>
                  <a:gd name="T41" fmla="*/ 160 h 162"/>
                  <a:gd name="T42" fmla="*/ 128 w 128"/>
                  <a:gd name="T43" fmla="*/ 162 h 162"/>
                  <a:gd name="T44" fmla="*/ 128 w 128"/>
                  <a:gd name="T45" fmla="*/ 10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62">
                    <a:moveTo>
                      <a:pt x="128" y="108"/>
                    </a:moveTo>
                    <a:lnTo>
                      <a:pt x="106" y="3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0" y="62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4" y="126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20" y="142"/>
                    </a:lnTo>
                    <a:lnTo>
                      <a:pt x="36" y="148"/>
                    </a:lnTo>
                    <a:lnTo>
                      <a:pt x="54" y="154"/>
                    </a:lnTo>
                    <a:lnTo>
                      <a:pt x="74" y="158"/>
                    </a:lnTo>
                    <a:lnTo>
                      <a:pt x="108" y="160"/>
                    </a:lnTo>
                    <a:lnTo>
                      <a:pt x="128" y="162"/>
                    </a:lnTo>
                    <a:lnTo>
                      <a:pt x="128" y="108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06" name="Freeform 351"/>
              <p:cNvSpPr>
                <a:spLocks/>
              </p:cNvSpPr>
              <p:nvPr/>
            </p:nvSpPr>
            <p:spPr bwMode="auto">
              <a:xfrm>
                <a:off x="1192111" y="6200053"/>
                <a:ext cx="227277" cy="291644"/>
              </a:xfrm>
              <a:custGeom>
                <a:avLst/>
                <a:gdLst>
                  <a:gd name="T0" fmla="*/ 130 w 130"/>
                  <a:gd name="T1" fmla="*/ 60 h 162"/>
                  <a:gd name="T2" fmla="*/ 130 w 130"/>
                  <a:gd name="T3" fmla="*/ 60 h 162"/>
                  <a:gd name="T4" fmla="*/ 112 w 130"/>
                  <a:gd name="T5" fmla="*/ 24 h 162"/>
                  <a:gd name="T6" fmla="*/ 112 w 130"/>
                  <a:gd name="T7" fmla="*/ 24 h 162"/>
                  <a:gd name="T8" fmla="*/ 54 w 130"/>
                  <a:gd name="T9" fmla="*/ 6 h 162"/>
                  <a:gd name="T10" fmla="*/ 54 w 130"/>
                  <a:gd name="T11" fmla="*/ 6 h 162"/>
                  <a:gd name="T12" fmla="*/ 38 w 130"/>
                  <a:gd name="T13" fmla="*/ 0 h 162"/>
                  <a:gd name="T14" fmla="*/ 38 w 130"/>
                  <a:gd name="T15" fmla="*/ 0 h 162"/>
                  <a:gd name="T16" fmla="*/ 36 w 130"/>
                  <a:gd name="T17" fmla="*/ 0 h 162"/>
                  <a:gd name="T18" fmla="*/ 22 w 130"/>
                  <a:gd name="T19" fmla="*/ 44 h 162"/>
                  <a:gd name="T20" fmla="*/ 2 w 130"/>
                  <a:gd name="T21" fmla="*/ 112 h 162"/>
                  <a:gd name="T22" fmla="*/ 2 w 130"/>
                  <a:gd name="T23" fmla="*/ 112 h 162"/>
                  <a:gd name="T24" fmla="*/ 0 w 130"/>
                  <a:gd name="T25" fmla="*/ 108 h 162"/>
                  <a:gd name="T26" fmla="*/ 0 w 130"/>
                  <a:gd name="T27" fmla="*/ 162 h 162"/>
                  <a:gd name="T28" fmla="*/ 0 w 130"/>
                  <a:gd name="T29" fmla="*/ 162 h 162"/>
                  <a:gd name="T30" fmla="*/ 2 w 130"/>
                  <a:gd name="T31" fmla="*/ 162 h 162"/>
                  <a:gd name="T32" fmla="*/ 2 w 130"/>
                  <a:gd name="T33" fmla="*/ 162 h 162"/>
                  <a:gd name="T34" fmla="*/ 20 w 130"/>
                  <a:gd name="T35" fmla="*/ 162 h 162"/>
                  <a:gd name="T36" fmla="*/ 58 w 130"/>
                  <a:gd name="T37" fmla="*/ 158 h 162"/>
                  <a:gd name="T38" fmla="*/ 80 w 130"/>
                  <a:gd name="T39" fmla="*/ 154 h 162"/>
                  <a:gd name="T40" fmla="*/ 98 w 130"/>
                  <a:gd name="T41" fmla="*/ 150 h 162"/>
                  <a:gd name="T42" fmla="*/ 114 w 130"/>
                  <a:gd name="T43" fmla="*/ 142 h 162"/>
                  <a:gd name="T44" fmla="*/ 120 w 130"/>
                  <a:gd name="T45" fmla="*/ 138 h 162"/>
                  <a:gd name="T46" fmla="*/ 126 w 130"/>
                  <a:gd name="T47" fmla="*/ 132 h 162"/>
                  <a:gd name="T48" fmla="*/ 126 w 130"/>
                  <a:gd name="T49" fmla="*/ 132 h 162"/>
                  <a:gd name="T50" fmla="*/ 130 w 130"/>
                  <a:gd name="T51" fmla="*/ 118 h 162"/>
                  <a:gd name="T52" fmla="*/ 130 w 130"/>
                  <a:gd name="T5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0" h="162">
                    <a:moveTo>
                      <a:pt x="130" y="60"/>
                    </a:moveTo>
                    <a:lnTo>
                      <a:pt x="130" y="60"/>
                    </a:lnTo>
                    <a:lnTo>
                      <a:pt x="112" y="24"/>
                    </a:lnTo>
                    <a:lnTo>
                      <a:pt x="112" y="2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22" y="44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0" y="10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20" y="162"/>
                    </a:lnTo>
                    <a:lnTo>
                      <a:pt x="58" y="158"/>
                    </a:lnTo>
                    <a:lnTo>
                      <a:pt x="80" y="154"/>
                    </a:lnTo>
                    <a:lnTo>
                      <a:pt x="98" y="150"/>
                    </a:lnTo>
                    <a:lnTo>
                      <a:pt x="114" y="142"/>
                    </a:lnTo>
                    <a:lnTo>
                      <a:pt x="120" y="138"/>
                    </a:lnTo>
                    <a:lnTo>
                      <a:pt x="126" y="132"/>
                    </a:lnTo>
                    <a:lnTo>
                      <a:pt x="126" y="132"/>
                    </a:lnTo>
                    <a:lnTo>
                      <a:pt x="130" y="118"/>
                    </a:lnTo>
                    <a:lnTo>
                      <a:pt x="130" y="60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07" name="Freeform 352"/>
              <p:cNvSpPr>
                <a:spLocks/>
              </p:cNvSpPr>
              <p:nvPr/>
            </p:nvSpPr>
            <p:spPr bwMode="auto">
              <a:xfrm>
                <a:off x="1129174" y="6171249"/>
                <a:ext cx="132870" cy="115217"/>
              </a:xfrm>
              <a:custGeom>
                <a:avLst/>
                <a:gdLst>
                  <a:gd name="T0" fmla="*/ 70 w 76"/>
                  <a:gd name="T1" fmla="*/ 0 h 64"/>
                  <a:gd name="T2" fmla="*/ 38 w 76"/>
                  <a:gd name="T3" fmla="*/ 28 h 64"/>
                  <a:gd name="T4" fmla="*/ 38 w 76"/>
                  <a:gd name="T5" fmla="*/ 28 h 64"/>
                  <a:gd name="T6" fmla="*/ 36 w 76"/>
                  <a:gd name="T7" fmla="*/ 28 h 64"/>
                  <a:gd name="T8" fmla="*/ 6 w 76"/>
                  <a:gd name="T9" fmla="*/ 0 h 64"/>
                  <a:gd name="T10" fmla="*/ 0 w 76"/>
                  <a:gd name="T11" fmla="*/ 20 h 64"/>
                  <a:gd name="T12" fmla="*/ 12 w 76"/>
                  <a:gd name="T13" fmla="*/ 64 h 64"/>
                  <a:gd name="T14" fmla="*/ 36 w 76"/>
                  <a:gd name="T15" fmla="*/ 30 h 64"/>
                  <a:gd name="T16" fmla="*/ 36 w 76"/>
                  <a:gd name="T17" fmla="*/ 30 h 64"/>
                  <a:gd name="T18" fmla="*/ 38 w 76"/>
                  <a:gd name="T19" fmla="*/ 30 h 64"/>
                  <a:gd name="T20" fmla="*/ 62 w 76"/>
                  <a:gd name="T21" fmla="*/ 64 h 64"/>
                  <a:gd name="T22" fmla="*/ 76 w 76"/>
                  <a:gd name="T23" fmla="*/ 20 h 64"/>
                  <a:gd name="T24" fmla="*/ 70 w 76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4">
                    <a:moveTo>
                      <a:pt x="70" y="0"/>
                    </a:move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6" y="0"/>
                    </a:lnTo>
                    <a:lnTo>
                      <a:pt x="0" y="20"/>
                    </a:lnTo>
                    <a:lnTo>
                      <a:pt x="12" y="64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62" y="64"/>
                    </a:lnTo>
                    <a:lnTo>
                      <a:pt x="76" y="2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08" name="Freeform 353"/>
              <p:cNvSpPr>
                <a:spLocks/>
              </p:cNvSpPr>
              <p:nvPr/>
            </p:nvSpPr>
            <p:spPr bwMode="auto">
              <a:xfrm>
                <a:off x="1094208" y="6200053"/>
                <a:ext cx="202801" cy="252038"/>
              </a:xfrm>
              <a:custGeom>
                <a:avLst/>
                <a:gdLst>
                  <a:gd name="T0" fmla="*/ 98 w 116"/>
                  <a:gd name="T1" fmla="*/ 28 h 140"/>
                  <a:gd name="T2" fmla="*/ 114 w 116"/>
                  <a:gd name="T3" fmla="*/ 34 h 140"/>
                  <a:gd name="T4" fmla="*/ 58 w 116"/>
                  <a:gd name="T5" fmla="*/ 140 h 140"/>
                  <a:gd name="T6" fmla="*/ 2 w 116"/>
                  <a:gd name="T7" fmla="*/ 34 h 140"/>
                  <a:gd name="T8" fmla="*/ 18 w 116"/>
                  <a:gd name="T9" fmla="*/ 28 h 140"/>
                  <a:gd name="T10" fmla="*/ 0 w 116"/>
                  <a:gd name="T11" fmla="*/ 20 h 140"/>
                  <a:gd name="T12" fmla="*/ 0 w 116"/>
                  <a:gd name="T13" fmla="*/ 20 h 140"/>
                  <a:gd name="T14" fmla="*/ 6 w 116"/>
                  <a:gd name="T15" fmla="*/ 6 h 140"/>
                  <a:gd name="T16" fmla="*/ 6 w 116"/>
                  <a:gd name="T17" fmla="*/ 6 h 140"/>
                  <a:gd name="T18" fmla="*/ 22 w 116"/>
                  <a:gd name="T19" fmla="*/ 0 h 140"/>
                  <a:gd name="T20" fmla="*/ 34 w 116"/>
                  <a:gd name="T21" fmla="*/ 32 h 140"/>
                  <a:gd name="T22" fmla="*/ 42 w 116"/>
                  <a:gd name="T23" fmla="*/ 58 h 140"/>
                  <a:gd name="T24" fmla="*/ 56 w 116"/>
                  <a:gd name="T25" fmla="*/ 108 h 140"/>
                  <a:gd name="T26" fmla="*/ 74 w 116"/>
                  <a:gd name="T27" fmla="*/ 58 h 140"/>
                  <a:gd name="T28" fmla="*/ 78 w 116"/>
                  <a:gd name="T29" fmla="*/ 44 h 140"/>
                  <a:gd name="T30" fmla="*/ 94 w 116"/>
                  <a:gd name="T31" fmla="*/ 0 h 140"/>
                  <a:gd name="T32" fmla="*/ 94 w 116"/>
                  <a:gd name="T33" fmla="*/ 0 h 140"/>
                  <a:gd name="T34" fmla="*/ 110 w 116"/>
                  <a:gd name="T35" fmla="*/ 6 h 140"/>
                  <a:gd name="T36" fmla="*/ 110 w 116"/>
                  <a:gd name="T37" fmla="*/ 6 h 140"/>
                  <a:gd name="T38" fmla="*/ 116 w 116"/>
                  <a:gd name="T39" fmla="*/ 20 h 140"/>
                  <a:gd name="T40" fmla="*/ 98 w 116"/>
                  <a:gd name="T41" fmla="*/ 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6" h="140">
                    <a:moveTo>
                      <a:pt x="98" y="28"/>
                    </a:moveTo>
                    <a:lnTo>
                      <a:pt x="114" y="34"/>
                    </a:lnTo>
                    <a:lnTo>
                      <a:pt x="58" y="140"/>
                    </a:lnTo>
                    <a:lnTo>
                      <a:pt x="2" y="34"/>
                    </a:lnTo>
                    <a:lnTo>
                      <a:pt x="18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2" y="0"/>
                    </a:lnTo>
                    <a:lnTo>
                      <a:pt x="34" y="32"/>
                    </a:lnTo>
                    <a:lnTo>
                      <a:pt x="42" y="58"/>
                    </a:lnTo>
                    <a:lnTo>
                      <a:pt x="56" y="108"/>
                    </a:lnTo>
                    <a:lnTo>
                      <a:pt x="74" y="58"/>
                    </a:lnTo>
                    <a:lnTo>
                      <a:pt x="78" y="44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6" y="20"/>
                    </a:lnTo>
                    <a:lnTo>
                      <a:pt x="98" y="28"/>
                    </a:lnTo>
                    <a:close/>
                  </a:path>
                </a:pathLst>
              </a:custGeom>
              <a:solidFill>
                <a:srgbClr val="3D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09" name="Freeform 355"/>
              <p:cNvSpPr>
                <a:spLocks/>
              </p:cNvSpPr>
              <p:nvPr/>
            </p:nvSpPr>
            <p:spPr bwMode="auto">
              <a:xfrm>
                <a:off x="866929" y="6437688"/>
                <a:ext cx="625885" cy="68410"/>
              </a:xfrm>
              <a:custGeom>
                <a:avLst/>
                <a:gdLst>
                  <a:gd name="T0" fmla="*/ 358 w 358"/>
                  <a:gd name="T1" fmla="*/ 10 h 38"/>
                  <a:gd name="T2" fmla="*/ 358 w 358"/>
                  <a:gd name="T3" fmla="*/ 28 h 38"/>
                  <a:gd name="T4" fmla="*/ 358 w 358"/>
                  <a:gd name="T5" fmla="*/ 28 h 38"/>
                  <a:gd name="T6" fmla="*/ 358 w 358"/>
                  <a:gd name="T7" fmla="*/ 32 h 38"/>
                  <a:gd name="T8" fmla="*/ 356 w 358"/>
                  <a:gd name="T9" fmla="*/ 36 h 38"/>
                  <a:gd name="T10" fmla="*/ 352 w 358"/>
                  <a:gd name="T11" fmla="*/ 38 h 38"/>
                  <a:gd name="T12" fmla="*/ 348 w 358"/>
                  <a:gd name="T13" fmla="*/ 38 h 38"/>
                  <a:gd name="T14" fmla="*/ 10 w 358"/>
                  <a:gd name="T15" fmla="*/ 38 h 38"/>
                  <a:gd name="T16" fmla="*/ 10 w 358"/>
                  <a:gd name="T17" fmla="*/ 38 h 38"/>
                  <a:gd name="T18" fmla="*/ 6 w 358"/>
                  <a:gd name="T19" fmla="*/ 38 h 38"/>
                  <a:gd name="T20" fmla="*/ 4 w 358"/>
                  <a:gd name="T21" fmla="*/ 36 h 38"/>
                  <a:gd name="T22" fmla="*/ 2 w 358"/>
                  <a:gd name="T23" fmla="*/ 32 h 38"/>
                  <a:gd name="T24" fmla="*/ 0 w 358"/>
                  <a:gd name="T25" fmla="*/ 28 h 38"/>
                  <a:gd name="T26" fmla="*/ 0 w 358"/>
                  <a:gd name="T27" fmla="*/ 10 h 38"/>
                  <a:gd name="T28" fmla="*/ 0 w 358"/>
                  <a:gd name="T29" fmla="*/ 10 h 38"/>
                  <a:gd name="T30" fmla="*/ 2 w 358"/>
                  <a:gd name="T31" fmla="*/ 6 h 38"/>
                  <a:gd name="T32" fmla="*/ 4 w 358"/>
                  <a:gd name="T33" fmla="*/ 2 h 38"/>
                  <a:gd name="T34" fmla="*/ 6 w 358"/>
                  <a:gd name="T35" fmla="*/ 0 h 38"/>
                  <a:gd name="T36" fmla="*/ 10 w 358"/>
                  <a:gd name="T37" fmla="*/ 0 h 38"/>
                  <a:gd name="T38" fmla="*/ 348 w 358"/>
                  <a:gd name="T39" fmla="*/ 0 h 38"/>
                  <a:gd name="T40" fmla="*/ 348 w 358"/>
                  <a:gd name="T41" fmla="*/ 0 h 38"/>
                  <a:gd name="T42" fmla="*/ 352 w 358"/>
                  <a:gd name="T43" fmla="*/ 0 h 38"/>
                  <a:gd name="T44" fmla="*/ 356 w 358"/>
                  <a:gd name="T45" fmla="*/ 2 h 38"/>
                  <a:gd name="T46" fmla="*/ 358 w 358"/>
                  <a:gd name="T47" fmla="*/ 6 h 38"/>
                  <a:gd name="T48" fmla="*/ 358 w 358"/>
                  <a:gd name="T49" fmla="*/ 10 h 38"/>
                  <a:gd name="T50" fmla="*/ 358 w 358"/>
                  <a:gd name="T51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8" h="38">
                    <a:moveTo>
                      <a:pt x="358" y="10"/>
                    </a:moveTo>
                    <a:lnTo>
                      <a:pt x="358" y="28"/>
                    </a:lnTo>
                    <a:lnTo>
                      <a:pt x="358" y="28"/>
                    </a:lnTo>
                    <a:lnTo>
                      <a:pt x="358" y="32"/>
                    </a:lnTo>
                    <a:lnTo>
                      <a:pt x="356" y="36"/>
                    </a:lnTo>
                    <a:lnTo>
                      <a:pt x="352" y="38"/>
                    </a:lnTo>
                    <a:lnTo>
                      <a:pt x="34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6" y="2"/>
                    </a:lnTo>
                    <a:lnTo>
                      <a:pt x="358" y="6"/>
                    </a:lnTo>
                    <a:lnTo>
                      <a:pt x="358" y="10"/>
                    </a:lnTo>
                    <a:lnTo>
                      <a:pt x="358" y="10"/>
                    </a:lnTo>
                    <a:close/>
                  </a:path>
                </a:pathLst>
              </a:custGeom>
              <a:solidFill>
                <a:srgbClr val="637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10" name="Freeform 356"/>
              <p:cNvSpPr>
                <a:spLocks/>
              </p:cNvSpPr>
              <p:nvPr/>
            </p:nvSpPr>
            <p:spPr bwMode="auto">
              <a:xfrm>
                <a:off x="866927" y="6480898"/>
                <a:ext cx="625885" cy="25204"/>
              </a:xfrm>
              <a:custGeom>
                <a:avLst/>
                <a:gdLst>
                  <a:gd name="T0" fmla="*/ 358 w 358"/>
                  <a:gd name="T1" fmla="*/ 0 h 14"/>
                  <a:gd name="T2" fmla="*/ 358 w 358"/>
                  <a:gd name="T3" fmla="*/ 4 h 14"/>
                  <a:gd name="T4" fmla="*/ 358 w 358"/>
                  <a:gd name="T5" fmla="*/ 4 h 14"/>
                  <a:gd name="T6" fmla="*/ 358 w 358"/>
                  <a:gd name="T7" fmla="*/ 8 h 14"/>
                  <a:gd name="T8" fmla="*/ 356 w 358"/>
                  <a:gd name="T9" fmla="*/ 12 h 14"/>
                  <a:gd name="T10" fmla="*/ 352 w 358"/>
                  <a:gd name="T11" fmla="*/ 14 h 14"/>
                  <a:gd name="T12" fmla="*/ 348 w 358"/>
                  <a:gd name="T13" fmla="*/ 14 h 14"/>
                  <a:gd name="T14" fmla="*/ 10 w 358"/>
                  <a:gd name="T15" fmla="*/ 14 h 14"/>
                  <a:gd name="T16" fmla="*/ 10 w 358"/>
                  <a:gd name="T17" fmla="*/ 14 h 14"/>
                  <a:gd name="T18" fmla="*/ 6 w 358"/>
                  <a:gd name="T19" fmla="*/ 14 h 14"/>
                  <a:gd name="T20" fmla="*/ 4 w 358"/>
                  <a:gd name="T21" fmla="*/ 12 h 14"/>
                  <a:gd name="T22" fmla="*/ 2 w 358"/>
                  <a:gd name="T23" fmla="*/ 8 h 14"/>
                  <a:gd name="T24" fmla="*/ 0 w 358"/>
                  <a:gd name="T25" fmla="*/ 4 h 14"/>
                  <a:gd name="T26" fmla="*/ 0 w 358"/>
                  <a:gd name="T27" fmla="*/ 0 h 14"/>
                  <a:gd name="T28" fmla="*/ 358 w 358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8" h="14">
                    <a:moveTo>
                      <a:pt x="358" y="0"/>
                    </a:moveTo>
                    <a:lnTo>
                      <a:pt x="358" y="4"/>
                    </a:lnTo>
                    <a:lnTo>
                      <a:pt x="358" y="4"/>
                    </a:lnTo>
                    <a:lnTo>
                      <a:pt x="358" y="8"/>
                    </a:lnTo>
                    <a:lnTo>
                      <a:pt x="356" y="12"/>
                    </a:lnTo>
                    <a:lnTo>
                      <a:pt x="352" y="14"/>
                    </a:lnTo>
                    <a:lnTo>
                      <a:pt x="34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11" name="Freeform 357"/>
              <p:cNvSpPr>
                <a:spLocks/>
              </p:cNvSpPr>
              <p:nvPr/>
            </p:nvSpPr>
            <p:spPr bwMode="auto">
              <a:xfrm>
                <a:off x="1027775" y="6286468"/>
                <a:ext cx="335671" cy="187228"/>
              </a:xfrm>
              <a:custGeom>
                <a:avLst/>
                <a:gdLst>
                  <a:gd name="T0" fmla="*/ 118 w 192"/>
                  <a:gd name="T1" fmla="*/ 38 h 104"/>
                  <a:gd name="T2" fmla="*/ 118 w 192"/>
                  <a:gd name="T3" fmla="*/ 38 h 104"/>
                  <a:gd name="T4" fmla="*/ 118 w 192"/>
                  <a:gd name="T5" fmla="*/ 40 h 104"/>
                  <a:gd name="T6" fmla="*/ 116 w 192"/>
                  <a:gd name="T7" fmla="*/ 50 h 104"/>
                  <a:gd name="T8" fmla="*/ 116 w 192"/>
                  <a:gd name="T9" fmla="*/ 50 h 104"/>
                  <a:gd name="T10" fmla="*/ 148 w 192"/>
                  <a:gd name="T11" fmla="*/ 74 h 104"/>
                  <a:gd name="T12" fmla="*/ 164 w 192"/>
                  <a:gd name="T13" fmla="*/ 88 h 104"/>
                  <a:gd name="T14" fmla="*/ 178 w 192"/>
                  <a:gd name="T15" fmla="*/ 104 h 104"/>
                  <a:gd name="T16" fmla="*/ 178 w 192"/>
                  <a:gd name="T17" fmla="*/ 104 h 104"/>
                  <a:gd name="T18" fmla="*/ 180 w 192"/>
                  <a:gd name="T19" fmla="*/ 102 h 104"/>
                  <a:gd name="T20" fmla="*/ 182 w 192"/>
                  <a:gd name="T21" fmla="*/ 102 h 104"/>
                  <a:gd name="T22" fmla="*/ 192 w 192"/>
                  <a:gd name="T23" fmla="*/ 2 h 104"/>
                  <a:gd name="T24" fmla="*/ 192 w 192"/>
                  <a:gd name="T25" fmla="*/ 2 h 104"/>
                  <a:gd name="T26" fmla="*/ 192 w 192"/>
                  <a:gd name="T27" fmla="*/ 0 h 104"/>
                  <a:gd name="T28" fmla="*/ 190 w 192"/>
                  <a:gd name="T29" fmla="*/ 0 h 104"/>
                  <a:gd name="T30" fmla="*/ 2 w 192"/>
                  <a:gd name="T31" fmla="*/ 0 h 104"/>
                  <a:gd name="T32" fmla="*/ 2 w 192"/>
                  <a:gd name="T33" fmla="*/ 0 h 104"/>
                  <a:gd name="T34" fmla="*/ 0 w 192"/>
                  <a:gd name="T35" fmla="*/ 0 h 104"/>
                  <a:gd name="T36" fmla="*/ 0 w 192"/>
                  <a:gd name="T37" fmla="*/ 0 h 104"/>
                  <a:gd name="T38" fmla="*/ 16 w 192"/>
                  <a:gd name="T39" fmla="*/ 4 h 104"/>
                  <a:gd name="T40" fmla="*/ 38 w 192"/>
                  <a:gd name="T41" fmla="*/ 10 h 104"/>
                  <a:gd name="T42" fmla="*/ 66 w 192"/>
                  <a:gd name="T43" fmla="*/ 22 h 104"/>
                  <a:gd name="T44" fmla="*/ 98 w 192"/>
                  <a:gd name="T45" fmla="*/ 38 h 104"/>
                  <a:gd name="T46" fmla="*/ 118 w 192"/>
                  <a:gd name="T47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04">
                    <a:moveTo>
                      <a:pt x="118" y="38"/>
                    </a:moveTo>
                    <a:lnTo>
                      <a:pt x="118" y="38"/>
                    </a:lnTo>
                    <a:lnTo>
                      <a:pt x="118" y="40"/>
                    </a:lnTo>
                    <a:lnTo>
                      <a:pt x="116" y="50"/>
                    </a:lnTo>
                    <a:lnTo>
                      <a:pt x="116" y="50"/>
                    </a:lnTo>
                    <a:lnTo>
                      <a:pt x="148" y="74"/>
                    </a:lnTo>
                    <a:lnTo>
                      <a:pt x="164" y="88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80" y="102"/>
                    </a:lnTo>
                    <a:lnTo>
                      <a:pt x="182" y="10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4"/>
                    </a:lnTo>
                    <a:lnTo>
                      <a:pt x="38" y="10"/>
                    </a:lnTo>
                    <a:lnTo>
                      <a:pt x="66" y="22"/>
                    </a:lnTo>
                    <a:lnTo>
                      <a:pt x="98" y="38"/>
                    </a:lnTo>
                    <a:lnTo>
                      <a:pt x="118" y="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12" name="Freeform 358"/>
              <p:cNvSpPr>
                <a:spLocks/>
              </p:cNvSpPr>
              <p:nvPr/>
            </p:nvSpPr>
            <p:spPr bwMode="auto">
              <a:xfrm>
                <a:off x="1027770" y="6286477"/>
                <a:ext cx="311195" cy="187229"/>
              </a:xfrm>
              <a:custGeom>
                <a:avLst/>
                <a:gdLst>
                  <a:gd name="T0" fmla="*/ 116 w 178"/>
                  <a:gd name="T1" fmla="*/ 50 h 104"/>
                  <a:gd name="T2" fmla="*/ 116 w 178"/>
                  <a:gd name="T3" fmla="*/ 64 h 104"/>
                  <a:gd name="T4" fmla="*/ 116 w 178"/>
                  <a:gd name="T5" fmla="*/ 64 h 104"/>
                  <a:gd name="T6" fmla="*/ 114 w 178"/>
                  <a:gd name="T7" fmla="*/ 64 h 104"/>
                  <a:gd name="T8" fmla="*/ 74 w 178"/>
                  <a:gd name="T9" fmla="*/ 64 h 104"/>
                  <a:gd name="T10" fmla="*/ 74 w 178"/>
                  <a:gd name="T11" fmla="*/ 64 h 104"/>
                  <a:gd name="T12" fmla="*/ 72 w 178"/>
                  <a:gd name="T13" fmla="*/ 64 h 104"/>
                  <a:gd name="T14" fmla="*/ 70 w 178"/>
                  <a:gd name="T15" fmla="*/ 40 h 104"/>
                  <a:gd name="T16" fmla="*/ 70 w 178"/>
                  <a:gd name="T17" fmla="*/ 40 h 104"/>
                  <a:gd name="T18" fmla="*/ 70 w 178"/>
                  <a:gd name="T19" fmla="*/ 38 h 104"/>
                  <a:gd name="T20" fmla="*/ 98 w 178"/>
                  <a:gd name="T21" fmla="*/ 38 h 104"/>
                  <a:gd name="T22" fmla="*/ 98 w 178"/>
                  <a:gd name="T23" fmla="*/ 38 h 104"/>
                  <a:gd name="T24" fmla="*/ 66 w 178"/>
                  <a:gd name="T25" fmla="*/ 22 h 104"/>
                  <a:gd name="T26" fmla="*/ 38 w 178"/>
                  <a:gd name="T27" fmla="*/ 10 h 104"/>
                  <a:gd name="T28" fmla="*/ 16 w 178"/>
                  <a:gd name="T29" fmla="*/ 4 h 104"/>
                  <a:gd name="T30" fmla="*/ 0 w 178"/>
                  <a:gd name="T31" fmla="*/ 0 h 104"/>
                  <a:gd name="T32" fmla="*/ 0 w 178"/>
                  <a:gd name="T33" fmla="*/ 0 h 104"/>
                  <a:gd name="T34" fmla="*/ 0 w 178"/>
                  <a:gd name="T35" fmla="*/ 2 h 104"/>
                  <a:gd name="T36" fmla="*/ 10 w 178"/>
                  <a:gd name="T37" fmla="*/ 102 h 104"/>
                  <a:gd name="T38" fmla="*/ 10 w 178"/>
                  <a:gd name="T39" fmla="*/ 102 h 104"/>
                  <a:gd name="T40" fmla="*/ 12 w 178"/>
                  <a:gd name="T41" fmla="*/ 102 h 104"/>
                  <a:gd name="T42" fmla="*/ 12 w 178"/>
                  <a:gd name="T43" fmla="*/ 104 h 104"/>
                  <a:gd name="T44" fmla="*/ 178 w 178"/>
                  <a:gd name="T45" fmla="*/ 104 h 104"/>
                  <a:gd name="T46" fmla="*/ 178 w 178"/>
                  <a:gd name="T47" fmla="*/ 104 h 104"/>
                  <a:gd name="T48" fmla="*/ 178 w 178"/>
                  <a:gd name="T49" fmla="*/ 104 h 104"/>
                  <a:gd name="T50" fmla="*/ 178 w 178"/>
                  <a:gd name="T51" fmla="*/ 104 h 104"/>
                  <a:gd name="T52" fmla="*/ 164 w 178"/>
                  <a:gd name="T53" fmla="*/ 88 h 104"/>
                  <a:gd name="T54" fmla="*/ 148 w 178"/>
                  <a:gd name="T55" fmla="*/ 74 h 104"/>
                  <a:gd name="T56" fmla="*/ 116 w 178"/>
                  <a:gd name="T57" fmla="*/ 50 h 104"/>
                  <a:gd name="T58" fmla="*/ 116 w 178"/>
                  <a:gd name="T5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8" h="104">
                    <a:moveTo>
                      <a:pt x="116" y="50"/>
                    </a:moveTo>
                    <a:lnTo>
                      <a:pt x="116" y="64"/>
                    </a:lnTo>
                    <a:lnTo>
                      <a:pt x="116" y="64"/>
                    </a:lnTo>
                    <a:lnTo>
                      <a:pt x="114" y="64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2" y="64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66" y="22"/>
                    </a:lnTo>
                    <a:lnTo>
                      <a:pt x="38" y="10"/>
                    </a:lnTo>
                    <a:lnTo>
                      <a:pt x="1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12" y="102"/>
                    </a:lnTo>
                    <a:lnTo>
                      <a:pt x="12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64" y="88"/>
                    </a:lnTo>
                    <a:lnTo>
                      <a:pt x="148" y="74"/>
                    </a:lnTo>
                    <a:lnTo>
                      <a:pt x="116" y="50"/>
                    </a:lnTo>
                    <a:lnTo>
                      <a:pt x="116" y="5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13" name="Freeform 359"/>
              <p:cNvSpPr>
                <a:spLocks/>
              </p:cNvSpPr>
              <p:nvPr/>
            </p:nvSpPr>
            <p:spPr bwMode="auto">
              <a:xfrm>
                <a:off x="1150135" y="6354913"/>
                <a:ext cx="80420" cy="46807"/>
              </a:xfrm>
              <a:custGeom>
                <a:avLst/>
                <a:gdLst>
                  <a:gd name="T0" fmla="*/ 0 w 46"/>
                  <a:gd name="T1" fmla="*/ 0 h 26"/>
                  <a:gd name="T2" fmla="*/ 0 w 46"/>
                  <a:gd name="T3" fmla="*/ 0 h 26"/>
                  <a:gd name="T4" fmla="*/ 0 w 46"/>
                  <a:gd name="T5" fmla="*/ 2 h 26"/>
                  <a:gd name="T6" fmla="*/ 2 w 46"/>
                  <a:gd name="T7" fmla="*/ 26 h 26"/>
                  <a:gd name="T8" fmla="*/ 2 w 46"/>
                  <a:gd name="T9" fmla="*/ 26 h 26"/>
                  <a:gd name="T10" fmla="*/ 4 w 46"/>
                  <a:gd name="T11" fmla="*/ 26 h 26"/>
                  <a:gd name="T12" fmla="*/ 44 w 46"/>
                  <a:gd name="T13" fmla="*/ 26 h 26"/>
                  <a:gd name="T14" fmla="*/ 44 w 46"/>
                  <a:gd name="T15" fmla="*/ 26 h 26"/>
                  <a:gd name="T16" fmla="*/ 46 w 46"/>
                  <a:gd name="T17" fmla="*/ 26 h 26"/>
                  <a:gd name="T18" fmla="*/ 46 w 46"/>
                  <a:gd name="T19" fmla="*/ 12 h 26"/>
                  <a:gd name="T20" fmla="*/ 46 w 46"/>
                  <a:gd name="T21" fmla="*/ 12 h 26"/>
                  <a:gd name="T22" fmla="*/ 28 w 46"/>
                  <a:gd name="T23" fmla="*/ 0 h 26"/>
                  <a:gd name="T24" fmla="*/ 0 w 46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2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6" y="26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14" name="Freeform 360"/>
              <p:cNvSpPr>
                <a:spLocks/>
              </p:cNvSpPr>
              <p:nvPr/>
            </p:nvSpPr>
            <p:spPr bwMode="auto">
              <a:xfrm>
                <a:off x="1199129" y="6354878"/>
                <a:ext cx="34966" cy="21603"/>
              </a:xfrm>
              <a:custGeom>
                <a:avLst/>
                <a:gdLst>
                  <a:gd name="T0" fmla="*/ 20 w 20"/>
                  <a:gd name="T1" fmla="*/ 0 h 12"/>
                  <a:gd name="T2" fmla="*/ 0 w 20"/>
                  <a:gd name="T3" fmla="*/ 0 h 12"/>
                  <a:gd name="T4" fmla="*/ 0 w 20"/>
                  <a:gd name="T5" fmla="*/ 0 h 12"/>
                  <a:gd name="T6" fmla="*/ 18 w 20"/>
                  <a:gd name="T7" fmla="*/ 12 h 12"/>
                  <a:gd name="T8" fmla="*/ 20 w 20"/>
                  <a:gd name="T9" fmla="*/ 2 h 12"/>
                  <a:gd name="T10" fmla="*/ 20 w 20"/>
                  <a:gd name="T11" fmla="*/ 2 h 12"/>
                  <a:gd name="T12" fmla="*/ 20 w 20"/>
                  <a:gd name="T13" fmla="*/ 0 h 12"/>
                  <a:gd name="T14" fmla="*/ 20 w 20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4F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</p:grpSp>
      <p:pic>
        <p:nvPicPr>
          <p:cNvPr id="518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466" y="5369938"/>
            <a:ext cx="179504" cy="1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7039" y="3777026"/>
            <a:ext cx="179504" cy="1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0" name="그림 519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00" y="3783214"/>
            <a:ext cx="188656" cy="177529"/>
          </a:xfrm>
          <a:prstGeom prst="rect">
            <a:avLst/>
          </a:prstGeom>
        </p:spPr>
      </p:pic>
      <p:pic>
        <p:nvPicPr>
          <p:cNvPr id="521" name="그림 520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1175" y="3427283"/>
            <a:ext cx="996325" cy="432922"/>
          </a:xfrm>
          <a:prstGeom prst="rect">
            <a:avLst/>
          </a:prstGeom>
        </p:spPr>
      </p:pic>
      <p:pic>
        <p:nvPicPr>
          <p:cNvPr id="522" name="그림 52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011" y="2613723"/>
            <a:ext cx="943000" cy="408316"/>
          </a:xfrm>
          <a:prstGeom prst="rect">
            <a:avLst/>
          </a:prstGeom>
        </p:spPr>
      </p:pic>
      <p:pic>
        <p:nvPicPr>
          <p:cNvPr id="523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8389" y="3712558"/>
            <a:ext cx="360411" cy="34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811" y="4204072"/>
            <a:ext cx="360411" cy="34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5" name="직선 화살표 연결선 135"/>
          <p:cNvCxnSpPr>
            <a:stCxn id="318" idx="3"/>
            <a:endCxn id="379" idx="0"/>
          </p:cNvCxnSpPr>
          <p:nvPr/>
        </p:nvCxnSpPr>
        <p:spPr>
          <a:xfrm flipV="1">
            <a:off x="2720479" y="3629217"/>
            <a:ext cx="308815" cy="291343"/>
          </a:xfrm>
          <a:prstGeom prst="bentConnector4">
            <a:avLst>
              <a:gd name="adj1" fmla="val 14862"/>
              <a:gd name="adj2" fmla="val 190339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526" name="Picture 9" descr="How to Launch an Amazon EC2 Instance – Pedalsup"/>
          <p:cNvPicPr>
            <a:picLocks noChangeAspect="1" noChangeArrowheads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48" r="18074"/>
          <a:stretch/>
        </p:blipFill>
        <p:spPr bwMode="auto">
          <a:xfrm>
            <a:off x="6830542" y="2463631"/>
            <a:ext cx="378342" cy="2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9" descr="How to Launch an Amazon EC2 Instance – Pedalsup"/>
          <p:cNvPicPr>
            <a:picLocks noChangeAspect="1" noChangeArrowheads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48" r="18074"/>
          <a:stretch/>
        </p:blipFill>
        <p:spPr bwMode="auto">
          <a:xfrm>
            <a:off x="6814363" y="4040709"/>
            <a:ext cx="378342" cy="2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8" name="Picture 9" descr="How to Launch an Amazon EC2 Instance – Pedalsup"/>
          <p:cNvPicPr>
            <a:picLocks noChangeAspect="1" noChangeArrowheads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48" r="18074"/>
          <a:stretch/>
        </p:blipFill>
        <p:spPr bwMode="auto">
          <a:xfrm>
            <a:off x="6018211" y="3055251"/>
            <a:ext cx="378342" cy="2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9" name="그룹 528"/>
          <p:cNvGrpSpPr/>
          <p:nvPr/>
        </p:nvGrpSpPr>
        <p:grpSpPr>
          <a:xfrm>
            <a:off x="3349852" y="2587675"/>
            <a:ext cx="925559" cy="279007"/>
            <a:chOff x="372079" y="2140532"/>
            <a:chExt cx="1556584" cy="282678"/>
          </a:xfrm>
        </p:grpSpPr>
        <p:sp>
          <p:nvSpPr>
            <p:cNvPr id="530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31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24124" y="2188324"/>
              <a:ext cx="447518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수집</a:t>
              </a:r>
            </a:p>
          </p:txBody>
        </p:sp>
      </p:grpSp>
      <p:grpSp>
        <p:nvGrpSpPr>
          <p:cNvPr id="532" name="그룹 531"/>
          <p:cNvGrpSpPr/>
          <p:nvPr/>
        </p:nvGrpSpPr>
        <p:grpSpPr>
          <a:xfrm>
            <a:off x="4406593" y="2586051"/>
            <a:ext cx="1025412" cy="279007"/>
            <a:chOff x="372079" y="2140532"/>
            <a:chExt cx="1556584" cy="282678"/>
          </a:xfrm>
        </p:grpSpPr>
        <p:sp>
          <p:nvSpPr>
            <p:cNvPr id="533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34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3476" y="2188324"/>
              <a:ext cx="408806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통합</a:t>
              </a:r>
            </a:p>
          </p:txBody>
        </p:sp>
      </p:grpSp>
      <p:grpSp>
        <p:nvGrpSpPr>
          <p:cNvPr id="535" name="그룹 534"/>
          <p:cNvGrpSpPr/>
          <p:nvPr/>
        </p:nvGrpSpPr>
        <p:grpSpPr>
          <a:xfrm>
            <a:off x="5542954" y="2580252"/>
            <a:ext cx="988413" cy="279007"/>
            <a:chOff x="372079" y="2140532"/>
            <a:chExt cx="1556584" cy="282678"/>
          </a:xfrm>
        </p:grpSpPr>
        <p:sp>
          <p:nvSpPr>
            <p:cNvPr id="536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37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5825" y="2188324"/>
              <a:ext cx="424108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마트</a:t>
              </a:r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13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</a:t>
            </a:r>
            <a:r>
              <a:rPr lang="en-US" altLang="ko-KR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DataLake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/</a:t>
            </a:r>
            <a:r>
              <a:rPr lang="en-US" altLang="ko-KR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MLOps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7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7.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02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최신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AI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모델 개발을 위한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AI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분석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/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빅데이터 플랫폼 및 인프라 구축을 통한 분석환경 재구축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32847" y="1520788"/>
            <a:ext cx="9056657" cy="4797978"/>
            <a:chOff x="144815" y="1817855"/>
            <a:chExt cx="9591954" cy="464038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48564" y="3147908"/>
              <a:ext cx="1884599" cy="229731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71913" y="4915252"/>
              <a:ext cx="1837701" cy="495684"/>
            </a:xfrm>
            <a:prstGeom prst="roundRect">
              <a:avLst>
                <a:gd name="adj" fmla="val 48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2288704" y="1861815"/>
              <a:ext cx="7438198" cy="294826"/>
            </a:xfrm>
            <a:prstGeom prst="rect">
              <a:avLst/>
            </a:prstGeom>
            <a:solidFill>
              <a:srgbClr val="07A5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r>
                <a:rPr lang="en-US" altLang="ko-KR" sz="16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 </a:t>
              </a:r>
              <a:r>
                <a:rPr lang="ko-KR" altLang="en-US" sz="16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 플랫폼</a:t>
              </a:r>
              <a:r>
                <a:rPr lang="en-US" altLang="ko-KR" sz="16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</a:t>
              </a:r>
              <a:r>
                <a:rPr lang="en-US" altLang="ko-KR" sz="1600" spc="-30" dirty="0" err="1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AICentro</a:t>
              </a:r>
              <a:r>
                <a:rPr lang="en-US" altLang="ko-KR" sz="16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509896" y="2208550"/>
              <a:ext cx="4771015" cy="756825"/>
            </a:xfrm>
            <a:prstGeom prst="roundRect">
              <a:avLst>
                <a:gd name="adj" fmla="val 1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65923" y="2307435"/>
              <a:ext cx="655593" cy="55905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권한 관리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30936" y="2307435"/>
              <a:ext cx="655593" cy="55905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신청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승인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95948" y="2307435"/>
              <a:ext cx="655593" cy="55905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파이프라인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구성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60961" y="2307435"/>
              <a:ext cx="655593" cy="55905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웹 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IDE</a:t>
              </a: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환경 제공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25974" y="2307435"/>
              <a:ext cx="655593" cy="55905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데이터셋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탐색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288449" y="2208549"/>
              <a:ext cx="225018" cy="756826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포탈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2238064" y="2334241"/>
              <a:ext cx="327434" cy="20984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 latinLnBrk="0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90987" y="2307435"/>
              <a:ext cx="655593" cy="55905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모니터링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82610" y="3888211"/>
              <a:ext cx="225018" cy="1557013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956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marR="0" lvl="0" indent="0" algn="ctr" defTabSz="9956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저장소</a:t>
              </a:r>
              <a:endParaRPr kumimoji="0" lang="en-US" altLang="ko-KR" sz="1000" b="0" i="0" u="none" strike="noStrike" kern="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504059" y="3888212"/>
              <a:ext cx="3264684" cy="1557012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282610" y="3032412"/>
              <a:ext cx="225018" cy="772042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956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marR="0" lvl="0" indent="0" algn="ctr" defTabSz="9956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  <a:endParaRPr kumimoji="0" lang="en-US" altLang="ko-KR" sz="1000" b="0" i="0" u="none" strike="noStrike" kern="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504059" y="3032412"/>
              <a:ext cx="3264684" cy="772041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89865" y="3116171"/>
              <a:ext cx="837790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프로젝트 관리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89865" y="3447619"/>
              <a:ext cx="837790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패키지 관리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29693" y="3116171"/>
              <a:ext cx="837790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29549" y="3444463"/>
              <a:ext cx="837790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데이터셋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관리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69521" y="3116171"/>
              <a:ext cx="962016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파이프라인 관리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69232" y="3444413"/>
              <a:ext cx="962339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소스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kumimoji="0" lang="ko-KR" altLang="en-US" sz="900" b="0" i="0" u="none" strike="noStrike" kern="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 관리</a:t>
              </a:r>
              <a:endPara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887619" y="3065869"/>
              <a:ext cx="225018" cy="2379355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9569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클러스터관리</a:t>
              </a:r>
              <a:endParaRPr kumimoji="0" lang="en-US" altLang="ko-KR" sz="1000" b="0" i="0" u="none" strike="noStrike" kern="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109067" y="3065869"/>
              <a:ext cx="1171844" cy="2379355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235996" y="3142134"/>
              <a:ext cx="327434" cy="20984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 defTabSz="995690" latinLnBrk="0"/>
              <a:r>
                <a:rPr lang="en-US" altLang="ko-KR" sz="10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</a:t>
              </a:r>
              <a:endPara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634052" y="4117028"/>
              <a:ext cx="638589" cy="480746"/>
              <a:chOff x="2348958" y="3804862"/>
              <a:chExt cx="638589" cy="437964"/>
            </a:xfrm>
          </p:grpSpPr>
          <p:pic>
            <p:nvPicPr>
              <p:cNvPr id="147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8958" y="3804862"/>
                <a:ext cx="638589" cy="437964"/>
              </a:xfrm>
              <a:prstGeom prst="rect">
                <a:avLst/>
              </a:prstGeom>
              <a:noFill/>
            </p:spPr>
          </p:pic>
          <p:sp>
            <p:nvSpPr>
              <p:cNvPr id="148" name="Rectangle 12"/>
              <p:cNvSpPr>
                <a:spLocks noChangeArrowheads="1"/>
              </p:cNvSpPr>
              <p:nvPr/>
            </p:nvSpPr>
            <p:spPr bwMode="auto">
              <a:xfrm>
                <a:off x="2391011" y="3950131"/>
                <a:ext cx="554478" cy="244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431461" y="4117028"/>
              <a:ext cx="638589" cy="480746"/>
              <a:chOff x="3143817" y="3804862"/>
              <a:chExt cx="638589" cy="437964"/>
            </a:xfrm>
          </p:grpSpPr>
          <p:pic>
            <p:nvPicPr>
              <p:cNvPr id="145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817" y="3804862"/>
                <a:ext cx="638589" cy="437964"/>
              </a:xfrm>
              <a:prstGeom prst="rect">
                <a:avLst/>
              </a:prstGeom>
              <a:noFill/>
            </p:spPr>
          </p:pic>
          <p:sp>
            <p:nvSpPr>
              <p:cNvPr id="146" name="Rectangle 12"/>
              <p:cNvSpPr>
                <a:spLocks noChangeArrowheads="1"/>
              </p:cNvSpPr>
              <p:nvPr/>
            </p:nvSpPr>
            <p:spPr bwMode="auto">
              <a:xfrm>
                <a:off x="3185870" y="3950131"/>
                <a:ext cx="554478" cy="244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소스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228870" y="4117028"/>
              <a:ext cx="638589" cy="480746"/>
              <a:chOff x="3938677" y="3804862"/>
              <a:chExt cx="638589" cy="437964"/>
            </a:xfrm>
          </p:grpSpPr>
          <p:pic>
            <p:nvPicPr>
              <p:cNvPr id="143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8677" y="3804862"/>
                <a:ext cx="638589" cy="437964"/>
              </a:xfrm>
              <a:prstGeom prst="rect">
                <a:avLst/>
              </a:prstGeom>
              <a:noFill/>
            </p:spPr>
          </p:pic>
          <p:sp>
            <p:nvSpPr>
              <p:cNvPr id="144" name="Rectangle 12"/>
              <p:cNvSpPr>
                <a:spLocks noChangeArrowheads="1"/>
              </p:cNvSpPr>
              <p:nvPr/>
            </p:nvSpPr>
            <p:spPr bwMode="auto">
              <a:xfrm>
                <a:off x="3980730" y="3950131"/>
                <a:ext cx="554478" cy="244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로그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634052" y="4761779"/>
              <a:ext cx="638589" cy="480746"/>
              <a:chOff x="2348958" y="4392237"/>
              <a:chExt cx="638589" cy="437964"/>
            </a:xfrm>
          </p:grpSpPr>
          <p:pic>
            <p:nvPicPr>
              <p:cNvPr id="141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8958" y="4392237"/>
                <a:ext cx="638589" cy="437964"/>
              </a:xfrm>
              <a:prstGeom prst="rect">
                <a:avLst/>
              </a:prstGeom>
              <a:noFill/>
            </p:spPr>
          </p:pic>
          <p:sp>
            <p:nvSpPr>
              <p:cNvPr id="142" name="Rectangle 12"/>
              <p:cNvSpPr>
                <a:spLocks noChangeArrowheads="1"/>
              </p:cNvSpPr>
              <p:nvPr/>
            </p:nvSpPr>
            <p:spPr bwMode="auto">
              <a:xfrm>
                <a:off x="2391011" y="4537506"/>
                <a:ext cx="554478" cy="244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라이브러리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3430078" y="4761779"/>
              <a:ext cx="638589" cy="480746"/>
              <a:chOff x="3143817" y="4392237"/>
              <a:chExt cx="638589" cy="437964"/>
            </a:xfrm>
          </p:grpSpPr>
          <p:pic>
            <p:nvPicPr>
              <p:cNvPr id="139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817" y="4392237"/>
                <a:ext cx="638589" cy="437964"/>
              </a:xfrm>
              <a:prstGeom prst="rect">
                <a:avLst/>
              </a:prstGeom>
              <a:noFill/>
            </p:spPr>
          </p:pic>
          <p:sp>
            <p:nvSpPr>
              <p:cNvPr id="140" name="Rectangle 12"/>
              <p:cNvSpPr>
                <a:spLocks noChangeArrowheads="1"/>
              </p:cNvSpPr>
              <p:nvPr/>
            </p:nvSpPr>
            <p:spPr bwMode="auto">
              <a:xfrm>
                <a:off x="3185870" y="4537506"/>
                <a:ext cx="554478" cy="244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모델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226105" y="4761779"/>
              <a:ext cx="638589" cy="480746"/>
              <a:chOff x="3938677" y="4392237"/>
              <a:chExt cx="638589" cy="437964"/>
            </a:xfrm>
          </p:grpSpPr>
          <p:pic>
            <p:nvPicPr>
              <p:cNvPr id="137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8677" y="4392237"/>
                <a:ext cx="638589" cy="437964"/>
              </a:xfrm>
              <a:prstGeom prst="rect">
                <a:avLst/>
              </a:prstGeom>
              <a:noFill/>
            </p:spPr>
          </p:pic>
          <p:sp>
            <p:nvSpPr>
              <p:cNvPr id="138" name="Rectangle 12"/>
              <p:cNvSpPr>
                <a:spLocks noChangeArrowheads="1"/>
              </p:cNvSpPr>
              <p:nvPr/>
            </p:nvSpPr>
            <p:spPr bwMode="auto">
              <a:xfrm>
                <a:off x="3980730" y="4537506"/>
                <a:ext cx="554478" cy="244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메타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026280" y="4117028"/>
              <a:ext cx="638589" cy="480746"/>
              <a:chOff x="2348958" y="4979612"/>
              <a:chExt cx="638589" cy="437964"/>
            </a:xfrm>
          </p:grpSpPr>
          <p:pic>
            <p:nvPicPr>
              <p:cNvPr id="135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8958" y="4979612"/>
                <a:ext cx="638589" cy="437964"/>
              </a:xfrm>
              <a:prstGeom prst="rect">
                <a:avLst/>
              </a:prstGeom>
              <a:noFill/>
            </p:spPr>
          </p:pic>
          <p:sp>
            <p:nvSpPr>
              <p:cNvPr id="136" name="Rectangle 12"/>
              <p:cNvSpPr>
                <a:spLocks noChangeArrowheads="1"/>
              </p:cNvSpPr>
              <p:nvPr/>
            </p:nvSpPr>
            <p:spPr bwMode="auto">
              <a:xfrm>
                <a:off x="2391011" y="5124881"/>
                <a:ext cx="554478" cy="2440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이미지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6224365" y="3192847"/>
              <a:ext cx="946138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클러스터 관리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24365" y="3565289"/>
              <a:ext cx="946138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이미지 </a:t>
              </a:r>
              <a:r>
                <a:rPr kumimoji="0" lang="ko-KR" altLang="en-US" sz="900" b="0" i="0" u="none" strike="noStrike" kern="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빌드</a:t>
              </a:r>
              <a:endPara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224365" y="3937732"/>
              <a:ext cx="946138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컨테이너 관리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24365" y="4310175"/>
              <a:ext cx="946138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카탈로그 관리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24365" y="4682618"/>
              <a:ext cx="946138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모니터링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224365" y="5055062"/>
              <a:ext cx="946138" cy="25385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" lastClr="FFFFFF">
                  <a:lumMod val="75000"/>
                </a:sys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marL="0" marR="0" lvl="0" indent="-185246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6"/>
                </a:spcAft>
                <a:buClr>
                  <a:srgbClr val="292929"/>
                </a:buClr>
                <a:buSzPct val="100000"/>
                <a:buFontTx/>
                <a:buNone/>
                <a:tabLst>
                  <a:tab pos="5781625" algn="l"/>
                </a:tabLst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서버 관리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7411501" y="2208550"/>
              <a:ext cx="2315401" cy="77348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31342" y="2580741"/>
              <a:ext cx="642520" cy="25844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</a:t>
              </a:r>
              <a:r>
                <a:rPr lang="ko-KR" altLang="en-US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1</a:t>
              </a:r>
              <a:endParaRPr lang="ko-KR" altLang="en-US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256546" y="2580741"/>
              <a:ext cx="642520" cy="25844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</a:t>
              </a:r>
              <a:r>
                <a:rPr lang="ko-KR" altLang="en-US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2</a:t>
              </a:r>
              <a:endParaRPr lang="ko-KR" altLang="en-US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74818" y="2593897"/>
              <a:ext cx="643119" cy="2092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7109" tIns="38555" rIns="77109" bIns="38555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...</a:t>
              </a:r>
              <a:endParaRPr lang="ko-KR" altLang="en-US" sz="9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411501" y="3073554"/>
              <a:ext cx="225018" cy="668842"/>
            </a:xfrm>
            <a:prstGeom prst="roundRect">
              <a:avLst>
                <a:gd name="adj" fmla="val 659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운영환경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32949" y="3073554"/>
              <a:ext cx="2099706" cy="66884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685106" y="3149742"/>
              <a:ext cx="1982435" cy="5347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none" lIns="93598" tIns="0" rIns="93598" bIns="36850" anchor="t" anchorCtr="0"/>
            <a:lstStyle/>
            <a:p>
              <a:pPr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운영 컨테이너</a:t>
              </a:r>
              <a:endPara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415614" y="3797135"/>
              <a:ext cx="225018" cy="1648089"/>
            </a:xfrm>
            <a:prstGeom prst="roundRect">
              <a:avLst>
                <a:gd name="adj" fmla="val 659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학습환경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637063" y="3797135"/>
              <a:ext cx="2099706" cy="164808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747572" y="3400091"/>
              <a:ext cx="819835" cy="230523"/>
            </a:xfrm>
            <a:prstGeom prst="rect">
              <a:avLst/>
            </a:prstGeom>
            <a:solidFill>
              <a:srgbClr val="EB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 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</a:t>
              </a: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95321" y="3395512"/>
              <a:ext cx="794104" cy="234451"/>
            </a:xfrm>
            <a:prstGeom prst="rect">
              <a:avLst/>
            </a:prstGeom>
            <a:solidFill>
              <a:srgbClr val="EB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</a:t>
              </a: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프록시</a:t>
              </a:r>
            </a:p>
          </p:txBody>
        </p:sp>
        <p:cxnSp>
          <p:nvCxnSpPr>
            <p:cNvPr id="56" name="꺾인 연결선 55"/>
            <p:cNvCxnSpPr>
              <a:endCxn id="55" idx="0"/>
            </p:cNvCxnSpPr>
            <p:nvPr/>
          </p:nvCxnSpPr>
          <p:spPr>
            <a:xfrm rot="16200000" flipH="1">
              <a:off x="7746609" y="2949748"/>
              <a:ext cx="551272" cy="340255"/>
            </a:xfrm>
            <a:prstGeom prst="bentConnector3">
              <a:avLst>
                <a:gd name="adj1" fmla="val 35459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endCxn id="55" idx="0"/>
            </p:cNvCxnSpPr>
            <p:nvPr/>
          </p:nvCxnSpPr>
          <p:spPr>
            <a:xfrm rot="5400000">
              <a:off x="8109215" y="2927400"/>
              <a:ext cx="551271" cy="384953"/>
            </a:xfrm>
            <a:prstGeom prst="bentConnector3">
              <a:avLst>
                <a:gd name="adj1" fmla="val 35459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모서리가 둥근 직사각형 49">
              <a:extLst>
                <a:ext uri="{FF2B5EF4-FFF2-40B4-BE49-F238E27FC236}">
                  <a16:creationId xmlns:a16="http://schemas.microsoft.com/office/drawing/2014/main" id="{A47A8F31-E96A-DAB8-22C4-CB0019CE8F36}"/>
                </a:ext>
              </a:extLst>
            </p:cNvPr>
            <p:cNvSpPr/>
            <p:nvPr/>
          </p:nvSpPr>
          <p:spPr>
            <a:xfrm>
              <a:off x="7406896" y="2208550"/>
              <a:ext cx="2320006" cy="28793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기간계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서비스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</a:t>
              </a:r>
              <a:r>
                <a:rPr lang="ko-KR" altLang="en-US" sz="10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운영망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</a:p>
          </p:txBody>
        </p:sp>
        <p:cxnSp>
          <p:nvCxnSpPr>
            <p:cNvPr id="59" name="직선 화살표 연결선 58"/>
            <p:cNvCxnSpPr>
              <a:stCxn id="55" idx="3"/>
              <a:endCxn id="54" idx="1"/>
            </p:cNvCxnSpPr>
            <p:nvPr/>
          </p:nvCxnSpPr>
          <p:spPr>
            <a:xfrm>
              <a:off x="8589425" y="3512738"/>
              <a:ext cx="158147" cy="2616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그룹 59"/>
            <p:cNvGrpSpPr/>
            <p:nvPr/>
          </p:nvGrpSpPr>
          <p:grpSpPr>
            <a:xfrm>
              <a:off x="7689219" y="3864864"/>
              <a:ext cx="1982435" cy="691501"/>
              <a:chOff x="7305524" y="3696188"/>
              <a:chExt cx="1982435" cy="629964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7305524" y="3696188"/>
                <a:ext cx="1982435" cy="6299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25400" dir="5400000" algn="t" rotWithShape="0">
                  <a:prstClr val="black">
                    <a:alpha val="14000"/>
                  </a:prstClr>
                </a:outerShdw>
              </a:effectLst>
            </p:spPr>
            <p:txBody>
              <a:bodyPr wrap="none" lIns="93598" tIns="0" rIns="93598" bIns="36850" anchor="t" anchorCtr="0"/>
              <a:lstStyle/>
              <a:p>
                <a:pPr indent="-180975" algn="ctr" defTabSz="1043056" fontAlgn="base" latinLnBrk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92929"/>
                  </a:buClr>
                  <a:buSzPct val="80000"/>
                  <a:tabLst>
                    <a:tab pos="5781625" algn="l"/>
                  </a:tabLs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학습 컨테이너</a:t>
                </a:r>
                <a:endPara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841138" y="4105344"/>
                <a:ext cx="1316862" cy="170153"/>
              </a:xfrm>
              <a:prstGeom prst="rect">
                <a:avLst/>
              </a:prstGeom>
              <a:solidFill>
                <a:srgbClr val="EB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en-US" altLang="ko-KR" sz="9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Tensorflow / Keras / R</a:t>
                </a:r>
                <a:endPara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841138" y="3918669"/>
                <a:ext cx="1316862" cy="170153"/>
              </a:xfrm>
              <a:prstGeom prst="rect">
                <a:avLst/>
              </a:prstGeom>
              <a:solidFill>
                <a:srgbClr val="EB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90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머신</a:t>
                </a:r>
                <a:r>
                  <a:rPr lang="en-US" altLang="ko-KR" sz="90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(</a:t>
                </a:r>
                <a:r>
                  <a:rPr lang="ko-KR" altLang="en-US" sz="90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딥</a:t>
                </a:r>
                <a:r>
                  <a:rPr lang="en-US" altLang="ko-KR" sz="9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)</a:t>
                </a:r>
                <a:r>
                  <a:rPr lang="ko-KR" altLang="en-US" sz="9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러닝 알고리즘</a:t>
                </a: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7421055" y="4090966"/>
                <a:ext cx="395469" cy="201682"/>
                <a:chOff x="7409681" y="3918669"/>
                <a:chExt cx="395469" cy="201682"/>
              </a:xfrm>
            </p:grpSpPr>
            <p:pic>
              <p:nvPicPr>
                <p:cNvPr id="133" name="Picture 2" descr="C:\Users\kbh\Desktop\03간장소스\아이콘_2\그림33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19210" y="3918669"/>
                  <a:ext cx="376413" cy="201682"/>
                </a:xfrm>
                <a:prstGeom prst="rect">
                  <a:avLst/>
                </a:prstGeom>
                <a:noFill/>
              </p:spPr>
            </p:pic>
            <p:sp>
              <p:nvSpPr>
                <p:cNvPr id="134" name="Rectangle 12"/>
                <p:cNvSpPr>
                  <a:spLocks noChangeArrowheads="1"/>
                </p:cNvSpPr>
                <p:nvPr/>
              </p:nvSpPr>
              <p:spPr bwMode="auto">
                <a:xfrm>
                  <a:off x="7409681" y="3979916"/>
                  <a:ext cx="395469" cy="1084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 defTabSz="1191866">
                    <a:spcAft>
                      <a:spcPct val="0"/>
                    </a:spcAft>
                  </a:pPr>
                  <a:r>
                    <a:rPr lang="ko-KR" altLang="en-US" sz="8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소스</a:t>
                  </a:r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7421055" y="3905322"/>
                <a:ext cx="395469" cy="201682"/>
                <a:chOff x="7409681" y="3918669"/>
                <a:chExt cx="395469" cy="201682"/>
              </a:xfrm>
            </p:grpSpPr>
            <p:pic>
              <p:nvPicPr>
                <p:cNvPr id="131" name="Picture 2" descr="C:\Users\kbh\Desktop\03간장소스\아이콘_2\그림33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19210" y="3918669"/>
                  <a:ext cx="376413" cy="201682"/>
                </a:xfrm>
                <a:prstGeom prst="rect">
                  <a:avLst/>
                </a:prstGeom>
                <a:noFill/>
              </p:spPr>
            </p:pic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7409681" y="3979916"/>
                  <a:ext cx="395469" cy="1084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 defTabSz="1191866">
                    <a:spcAft>
                      <a:spcPct val="0"/>
                    </a:spcAft>
                  </a:pPr>
                  <a:r>
                    <a:rPr lang="ko-KR" altLang="en-US" sz="8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모델</a:t>
                  </a:r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7689219" y="4644008"/>
              <a:ext cx="1982435" cy="691501"/>
              <a:chOff x="7305524" y="3696188"/>
              <a:chExt cx="1982435" cy="629964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7305524" y="3696188"/>
                <a:ext cx="1982435" cy="6299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25400" dir="5400000" algn="t" rotWithShape="0">
                  <a:prstClr val="black">
                    <a:alpha val="14000"/>
                  </a:prstClr>
                </a:outerShdw>
              </a:effectLst>
            </p:spPr>
            <p:txBody>
              <a:bodyPr wrap="none" lIns="93598" tIns="0" rIns="93598" bIns="36850" anchor="t" anchorCtr="0"/>
              <a:lstStyle/>
              <a:p>
                <a:pPr indent="-180975" algn="ctr" defTabSz="1043056" fontAlgn="base" latinLnBrk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92929"/>
                  </a:buClr>
                  <a:buSzPct val="80000"/>
                  <a:tabLst>
                    <a:tab pos="5781625" algn="l"/>
                  </a:tabLs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웹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IDE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컨테이너</a:t>
                </a:r>
                <a:endPara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7841138" y="4105344"/>
                <a:ext cx="1316862" cy="170153"/>
              </a:xfrm>
              <a:prstGeom prst="rect">
                <a:avLst/>
              </a:prstGeom>
              <a:solidFill>
                <a:srgbClr val="EB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en-US" altLang="ko-KR" sz="900" dirty="0" err="1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Tensorflow</a:t>
                </a:r>
                <a:r>
                  <a:rPr lang="en-US" altLang="ko-KR" sz="9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/ </a:t>
                </a:r>
                <a:r>
                  <a:rPr lang="en-US" altLang="ko-KR" sz="900" dirty="0" err="1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Keras</a:t>
                </a:r>
                <a:r>
                  <a:rPr lang="en-US" altLang="ko-KR" sz="9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/ R</a:t>
                </a:r>
                <a:endPara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841138" y="3918669"/>
                <a:ext cx="1316862" cy="170153"/>
              </a:xfrm>
              <a:prstGeom prst="rect">
                <a:avLst/>
              </a:prstGeom>
              <a:solidFill>
                <a:srgbClr val="EB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en-US" altLang="ko-KR" sz="900" dirty="0" err="1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JupyterLab</a:t>
                </a:r>
                <a:r>
                  <a:rPr lang="en-US" altLang="ko-KR" sz="9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Notebook</a:t>
                </a:r>
                <a:endPara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7421055" y="4090966"/>
                <a:ext cx="395469" cy="201682"/>
                <a:chOff x="7409681" y="3918669"/>
                <a:chExt cx="395469" cy="201682"/>
              </a:xfrm>
            </p:grpSpPr>
            <p:pic>
              <p:nvPicPr>
                <p:cNvPr id="124" name="Picture 2" descr="C:\Users\kbh\Desktop\03간장소스\아이콘_2\그림33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19210" y="3918669"/>
                  <a:ext cx="376413" cy="201682"/>
                </a:xfrm>
                <a:prstGeom prst="rect">
                  <a:avLst/>
                </a:prstGeom>
                <a:noFill/>
              </p:spPr>
            </p:pic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7409681" y="3979916"/>
                  <a:ext cx="395469" cy="1084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 defTabSz="1191866">
                    <a:spcAft>
                      <a:spcPct val="0"/>
                    </a:spcAft>
                  </a:pPr>
                  <a:r>
                    <a:rPr lang="ko-KR" altLang="en-US" sz="8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소스</a:t>
                  </a: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7421055" y="3905322"/>
                <a:ext cx="395469" cy="201682"/>
                <a:chOff x="7409681" y="3918669"/>
                <a:chExt cx="395469" cy="201682"/>
              </a:xfrm>
            </p:grpSpPr>
            <p:pic>
              <p:nvPicPr>
                <p:cNvPr id="122" name="Picture 2" descr="C:\Users\kbh\Desktop\03간장소스\아이콘_2\그림33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19210" y="3918669"/>
                  <a:ext cx="376413" cy="201682"/>
                </a:xfrm>
                <a:prstGeom prst="rect">
                  <a:avLst/>
                </a:prstGeom>
                <a:noFill/>
              </p:spPr>
            </p:pic>
            <p:sp>
              <p:nvSpPr>
                <p:cNvPr id="1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409681" y="3979916"/>
                  <a:ext cx="395469" cy="1084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 defTabSz="1191866">
                    <a:spcAft>
                      <a:spcPct val="0"/>
                    </a:spcAft>
                  </a:pPr>
                  <a:r>
                    <a:rPr lang="ko-KR" altLang="en-US" sz="8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모델</a:t>
                  </a:r>
                </a:p>
              </p:txBody>
            </p:sp>
          </p:grpSp>
        </p:grpSp>
        <p:sp>
          <p:nvSpPr>
            <p:cNvPr id="63" name="모서리가 둥근 직사각형 62"/>
            <p:cNvSpPr/>
            <p:nvPr/>
          </p:nvSpPr>
          <p:spPr>
            <a:xfrm>
              <a:off x="148564" y="1817855"/>
              <a:ext cx="1884599" cy="98561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4" name="모서리가 둥근 직사각형 49">
              <a:extLst>
                <a:ext uri="{FF2B5EF4-FFF2-40B4-BE49-F238E27FC236}">
                  <a16:creationId xmlns:a16="http://schemas.microsoft.com/office/drawing/2014/main" id="{A47A8F31-E96A-DAB8-22C4-CB0019CE8F36}"/>
                </a:ext>
              </a:extLst>
            </p:cNvPr>
            <p:cNvSpPr/>
            <p:nvPr/>
          </p:nvSpPr>
          <p:spPr>
            <a:xfrm>
              <a:off x="144815" y="1861815"/>
              <a:ext cx="1888347" cy="2948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원천데이터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10152" y="2283506"/>
              <a:ext cx="1161422" cy="3155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정보계</a:t>
              </a:r>
              <a:endParaRPr lang="ko-KR" altLang="en-US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" name="모서리가 둥근 직사각형 49">
              <a:extLst>
                <a:ext uri="{FF2B5EF4-FFF2-40B4-BE49-F238E27FC236}">
                  <a16:creationId xmlns:a16="http://schemas.microsoft.com/office/drawing/2014/main" id="{A47A8F31-E96A-DAB8-22C4-CB0019CE8F36}"/>
                </a:ext>
              </a:extLst>
            </p:cNvPr>
            <p:cNvSpPr/>
            <p:nvPr/>
          </p:nvSpPr>
          <p:spPr>
            <a:xfrm>
              <a:off x="144815" y="3011848"/>
              <a:ext cx="1888347" cy="2948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빅데이터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플랫폼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(NDAP)</a:t>
              </a: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167733" y="3343862"/>
              <a:ext cx="1837701" cy="575331"/>
              <a:chOff x="167733" y="3410944"/>
              <a:chExt cx="1837701" cy="575331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167733" y="3432869"/>
                <a:ext cx="1837701" cy="553406"/>
              </a:xfrm>
              <a:prstGeom prst="roundRect">
                <a:avLst>
                  <a:gd name="adj" fmla="val 4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96270" y="3648107"/>
                <a:ext cx="861965" cy="276575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25400" dir="5400000" algn="t" rotWithShape="0">
                  <a:prstClr val="black">
                    <a:alpha val="14000"/>
                  </a:prstClr>
                </a:outerShdw>
              </a:effectLst>
            </p:spPr>
            <p:txBody>
              <a:bodyPr wrap="square" lIns="0" tIns="0" rIns="0" bIns="0" anchor="ctr" anchorCtr="0"/>
              <a:lstStyle/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en-US" altLang="ko-KR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JDBC</a:t>
                </a:r>
              </a:p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en-US" altLang="ko-KR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Storage Handler</a:t>
                </a:r>
                <a:endPara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1119952" y="3648107"/>
                <a:ext cx="861965" cy="276575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25400" dir="5400000" algn="t" rotWithShape="0">
                  <a:prstClr val="black">
                    <a:alpha val="14000"/>
                  </a:prstClr>
                </a:outerShdw>
              </a:effectLst>
            </p:spPr>
            <p:txBody>
              <a:bodyPr wrap="square" lIns="0" tIns="0" rIns="0" bIns="0" anchor="ctr" anchorCtr="0"/>
              <a:lstStyle/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en-US" altLang="ko-KR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Parsing Engine</a:t>
                </a:r>
              </a:p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en-US" altLang="ko-KR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(ETL)</a:t>
                </a:r>
                <a:endPara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07392" y="3410944"/>
                <a:ext cx="755838" cy="236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indent="-180975" algn="ctr" defTabSz="1043056" fontAlgn="base" latinLnBrk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92929"/>
                  </a:buClr>
                  <a:buSzPct val="80000"/>
                  <a:tabLst>
                    <a:tab pos="5781625" algn="l"/>
                  </a:tabLst>
                </a:pPr>
                <a:r>
                  <a:rPr lang="ko-KR" altLang="en-US" sz="90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  <a:r>
                  <a:rPr lang="en-US" altLang="ko-KR" sz="90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수집</a:t>
                </a:r>
                <a:endParaRPr lang="en-US" altLang="ko-KR" sz="90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71913" y="3981327"/>
              <a:ext cx="1837701" cy="865895"/>
              <a:chOff x="171913" y="4037266"/>
              <a:chExt cx="1837701" cy="865895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>
                <a:off x="171913" y="4037267"/>
                <a:ext cx="1837701" cy="865894"/>
              </a:xfrm>
              <a:prstGeom prst="roundRect">
                <a:avLst>
                  <a:gd name="adj" fmla="val 37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196270" y="4267881"/>
                <a:ext cx="861965" cy="251432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25400" dir="5400000" algn="t" rotWithShape="0">
                  <a:prstClr val="black">
                    <a:alpha val="14000"/>
                  </a:prstClr>
                </a:outerShdw>
              </a:effectLst>
            </p:spPr>
            <p:txBody>
              <a:bodyPr wrap="square" lIns="0" tIns="0" rIns="0" bIns="0" anchor="ctr" anchorCtr="0"/>
              <a:lstStyle/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수집 데이터 </a:t>
                </a:r>
                <a:endPara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저장영역</a:t>
                </a: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119952" y="4267881"/>
                <a:ext cx="861965" cy="251432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25400" dir="5400000" algn="t" rotWithShape="0">
                  <a:prstClr val="black">
                    <a:alpha val="14000"/>
                  </a:prstClr>
                </a:outerShdw>
              </a:effectLst>
            </p:spPr>
            <p:txBody>
              <a:bodyPr wrap="square" lIns="0" tIns="0" rIns="0" bIns="0" anchor="ctr" anchorCtr="0"/>
              <a:lstStyle/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 err="1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빅데이터</a:t>
                </a: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분석</a:t>
                </a:r>
                <a:endPara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 err="1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마트</a:t>
                </a: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영역</a:t>
                </a: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80910" y="4037266"/>
                <a:ext cx="1008803" cy="236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indent="-180975" algn="ctr" defTabSz="1043056" fontAlgn="base" latinLnBrk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92929"/>
                  </a:buClr>
                  <a:buSzPct val="80000"/>
                  <a:tabLst>
                    <a:tab pos="5781625" algn="l"/>
                  </a:tabLst>
                </a:pPr>
                <a:r>
                  <a:rPr lang="ko-KR" altLang="en-US" sz="90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  <a:r>
                  <a:rPr lang="en-US" altLang="ko-KR" sz="90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</a:t>
                </a:r>
                <a:r>
                  <a:rPr lang="en-US" altLang="ko-KR" sz="90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/</a:t>
                </a:r>
                <a:r>
                  <a:rPr lang="ko-KR" altLang="en-US" sz="90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처리</a:t>
                </a:r>
                <a:endParaRPr lang="en-US" altLang="ko-KR" sz="90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96270" y="4592760"/>
                <a:ext cx="861965" cy="251432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25400" dir="5400000" algn="t" rotWithShape="0">
                  <a:prstClr val="black">
                    <a:alpha val="14000"/>
                  </a:prstClr>
                </a:outerShdw>
              </a:effectLst>
            </p:spPr>
            <p:txBody>
              <a:bodyPr wrap="square" lIns="0" tIns="0" rIns="0" bIns="0" anchor="ctr" anchorCtr="0"/>
              <a:lstStyle/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변환</a:t>
                </a:r>
                <a:r>
                  <a:rPr lang="en-US" altLang="ko-KR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/</a:t>
                </a: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적재</a:t>
                </a:r>
                <a:r>
                  <a:rPr lang="en-US" altLang="ko-KR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(DW)</a:t>
                </a:r>
              </a:p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en-US" altLang="ko-KR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NDAP </a:t>
                </a: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저장영역</a:t>
                </a: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119952" y="4592760"/>
                <a:ext cx="861965" cy="251432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25400" dir="5400000" algn="t" rotWithShape="0">
                  <a:prstClr val="black">
                    <a:alpha val="14000"/>
                  </a:prstClr>
                </a:outerShdw>
              </a:effectLst>
            </p:spPr>
            <p:txBody>
              <a:bodyPr wrap="square" lIns="0" tIns="0" rIns="0" bIns="0" anchor="ctr" anchorCtr="0"/>
              <a:lstStyle/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분석용</a:t>
                </a:r>
                <a:endPara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 err="1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데이터마트</a:t>
                </a: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영역</a:t>
                </a: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96270" y="5107421"/>
              <a:ext cx="861965" cy="25143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보안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119952" y="5107421"/>
              <a:ext cx="861965" cy="25143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접근제어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07394" y="4887266"/>
              <a:ext cx="755838" cy="236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관리</a:t>
              </a:r>
              <a:endParaRPr lang="en-US" altLang="ko-KR" sz="9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40530" y="2785202"/>
              <a:ext cx="504056" cy="215683"/>
              <a:chOff x="1388604" y="5697592"/>
              <a:chExt cx="504056" cy="215683"/>
            </a:xfrm>
          </p:grpSpPr>
          <p:sp>
            <p:nvSpPr>
              <p:cNvPr id="105" name="오른쪽 화살표 104"/>
              <p:cNvSpPr/>
              <p:nvPr/>
            </p:nvSpPr>
            <p:spPr>
              <a:xfrm rot="5400000">
                <a:off x="1544621" y="5565237"/>
                <a:ext cx="192021" cy="504056"/>
              </a:xfrm>
              <a:prstGeom prst="rightArrow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449467" y="5697592"/>
                <a:ext cx="382333" cy="208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수집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 rot="16200000">
              <a:off x="1893987" y="4397384"/>
              <a:ext cx="504056" cy="475709"/>
              <a:chOff x="1388604" y="5567461"/>
              <a:chExt cx="504056" cy="475709"/>
            </a:xfrm>
          </p:grpSpPr>
          <p:sp>
            <p:nvSpPr>
              <p:cNvPr id="103" name="오른쪽 화살표 102"/>
              <p:cNvSpPr/>
              <p:nvPr/>
            </p:nvSpPr>
            <p:spPr>
              <a:xfrm rot="5400000">
                <a:off x="1544621" y="5565237"/>
                <a:ext cx="192021" cy="504056"/>
              </a:xfrm>
              <a:prstGeom prst="rightArrow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 rot="5400000">
                <a:off x="1406159" y="5641599"/>
                <a:ext cx="475709" cy="327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학습</a:t>
                </a:r>
                <a:endPara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lvl="0"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16200000">
              <a:off x="1893987" y="2245143"/>
              <a:ext cx="504056" cy="475709"/>
              <a:chOff x="1388604" y="5567461"/>
              <a:chExt cx="504056" cy="475709"/>
            </a:xfrm>
          </p:grpSpPr>
          <p:sp>
            <p:nvSpPr>
              <p:cNvPr id="101" name="오른쪽 화살표 100"/>
              <p:cNvSpPr/>
              <p:nvPr/>
            </p:nvSpPr>
            <p:spPr>
              <a:xfrm rot="5400000">
                <a:off x="1544621" y="5565237"/>
                <a:ext cx="192021" cy="504056"/>
              </a:xfrm>
              <a:prstGeom prst="rightArrow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5400000">
                <a:off x="1406159" y="5641599"/>
                <a:ext cx="475709" cy="327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학습</a:t>
                </a:r>
                <a:endPara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lvl="0"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</a:p>
            </p:txBody>
          </p:sp>
        </p:grpSp>
        <p:sp>
          <p:nvSpPr>
            <p:cNvPr id="75" name="모서리가 둥근 직사각형 74"/>
            <p:cNvSpPr/>
            <p:nvPr/>
          </p:nvSpPr>
          <p:spPr>
            <a:xfrm>
              <a:off x="376253" y="5652306"/>
              <a:ext cx="1656910" cy="805933"/>
            </a:xfrm>
            <a:prstGeom prst="roundRect">
              <a:avLst>
                <a:gd name="adj" fmla="val 1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54805" y="5652305"/>
              <a:ext cx="225018" cy="805934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개발환경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97037" y="5689129"/>
              <a:ext cx="1209707" cy="18890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수집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7037" y="5954114"/>
              <a:ext cx="1209707" cy="18890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저장</a:t>
              </a: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처리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97037" y="6208162"/>
              <a:ext cx="1209707" cy="18890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관리</a:t>
              </a:r>
            </a:p>
          </p:txBody>
        </p:sp>
        <p:grpSp>
          <p:nvGrpSpPr>
            <p:cNvPr id="80" name="그룹 79"/>
            <p:cNvGrpSpPr/>
            <p:nvPr/>
          </p:nvGrpSpPr>
          <p:grpSpPr>
            <a:xfrm rot="10800000">
              <a:off x="922469" y="5450825"/>
              <a:ext cx="504056" cy="208606"/>
              <a:chOff x="1388604" y="5704669"/>
              <a:chExt cx="504056" cy="208606"/>
            </a:xfrm>
          </p:grpSpPr>
          <p:sp>
            <p:nvSpPr>
              <p:cNvPr id="99" name="오른쪽 화살표 98"/>
              <p:cNvSpPr/>
              <p:nvPr/>
            </p:nvSpPr>
            <p:spPr>
              <a:xfrm rot="5400000">
                <a:off x="1544621" y="5565237"/>
                <a:ext cx="192021" cy="504056"/>
              </a:xfrm>
              <a:prstGeom prst="rightArrow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0800000">
                <a:off x="1402778" y="5704669"/>
                <a:ext cx="475709" cy="208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테스트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2504059" y="5652306"/>
              <a:ext cx="3264684" cy="805933"/>
            </a:xfrm>
            <a:prstGeom prst="roundRect">
              <a:avLst>
                <a:gd name="adj" fmla="val 1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282611" y="5652305"/>
              <a:ext cx="225018" cy="805934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개발환경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667787" y="5764767"/>
              <a:ext cx="1209707" cy="22857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개발 </a:t>
              </a: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</a:t>
              </a: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포털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667787" y="6125940"/>
              <a:ext cx="1209707" cy="22857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 </a:t>
              </a: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</a:t>
              </a: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332607" y="6125940"/>
              <a:ext cx="1209707" cy="228576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</a:t>
              </a:r>
              <a:r>
                <a:rPr lang="ko-KR" altLang="en-US" sz="8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프록시</a:t>
              </a:r>
              <a:endPara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716424" y="5674843"/>
              <a:ext cx="966358" cy="236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테스트 컨테이너</a:t>
              </a:r>
              <a:endParaRPr lang="en-US" altLang="ko-KR" sz="9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935951" y="5436622"/>
              <a:ext cx="504056" cy="215683"/>
              <a:chOff x="1388604" y="5697592"/>
              <a:chExt cx="504056" cy="215683"/>
            </a:xfrm>
          </p:grpSpPr>
          <p:sp>
            <p:nvSpPr>
              <p:cNvPr id="97" name="오른쪽 화살표 96"/>
              <p:cNvSpPr/>
              <p:nvPr/>
            </p:nvSpPr>
            <p:spPr>
              <a:xfrm rot="5400000">
                <a:off x="1544621" y="5565237"/>
                <a:ext cx="192021" cy="504056"/>
              </a:xfrm>
              <a:prstGeom prst="rightArrow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402777" y="5697592"/>
                <a:ext cx="475709" cy="208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indent="-185246" algn="ctr" fontAlgn="base">
                  <a:buClr>
                    <a:srgbClr val="292929"/>
                  </a:buClr>
                  <a:buSzPct val="100000"/>
                  <a:tabLst>
                    <a:tab pos="5781625" algn="l"/>
                  </a:tabLst>
                </a:pPr>
                <a:r>
                  <a:rPr lang="ko-KR" altLang="en-US" sz="800" dirty="0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테스트</a:t>
                </a:r>
              </a:p>
            </p:txBody>
          </p:sp>
        </p:grpSp>
        <p:cxnSp>
          <p:nvCxnSpPr>
            <p:cNvPr id="88" name="직선 화살표 연결선 87"/>
            <p:cNvCxnSpPr>
              <a:stCxn id="85" idx="1"/>
              <a:endCxn id="84" idx="3"/>
            </p:cNvCxnSpPr>
            <p:nvPr/>
          </p:nvCxnSpPr>
          <p:spPr>
            <a:xfrm flipH="1">
              <a:off x="3877494" y="6240228"/>
              <a:ext cx="455113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83" idx="2"/>
              <a:endCxn id="84" idx="0"/>
            </p:cNvCxnSpPr>
            <p:nvPr/>
          </p:nvCxnSpPr>
          <p:spPr>
            <a:xfrm>
              <a:off x="3272641" y="5993343"/>
              <a:ext cx="0" cy="132597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모서리가 둥근 직사각형 89"/>
            <p:cNvSpPr/>
            <p:nvPr/>
          </p:nvSpPr>
          <p:spPr>
            <a:xfrm>
              <a:off x="5887619" y="5661169"/>
              <a:ext cx="3839283" cy="79707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1" name="모서리가 둥근 직사각형 49">
              <a:extLst>
                <a:ext uri="{FF2B5EF4-FFF2-40B4-BE49-F238E27FC236}">
                  <a16:creationId xmlns:a16="http://schemas.microsoft.com/office/drawing/2014/main" id="{A47A8F31-E96A-DAB8-22C4-CB0019CE8F36}"/>
                </a:ext>
              </a:extLst>
            </p:cNvPr>
            <p:cNvSpPr/>
            <p:nvPr/>
          </p:nvSpPr>
          <p:spPr>
            <a:xfrm>
              <a:off x="5879983" y="5661169"/>
              <a:ext cx="3846919" cy="28793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기간계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서비스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</a:t>
              </a:r>
              <a:r>
                <a:rPr lang="ko-KR" altLang="en-US" sz="10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개발망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960796" y="6044970"/>
              <a:ext cx="1209707" cy="2514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</a:t>
              </a: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</a:t>
              </a: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1</a:t>
              </a:r>
              <a:endPara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726874" y="5969943"/>
              <a:ext cx="1000313" cy="236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90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연동 테스트 수행</a:t>
              </a:r>
              <a:endParaRPr lang="en-US" altLang="ko-KR" sz="9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280911" y="6044970"/>
              <a:ext cx="1209707" cy="2514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</a:t>
              </a: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</a:t>
              </a: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95" name="꺾인 연결선 94"/>
            <p:cNvCxnSpPr>
              <a:stCxn id="92" idx="2"/>
              <a:endCxn id="85" idx="3"/>
            </p:cNvCxnSpPr>
            <p:nvPr/>
          </p:nvCxnSpPr>
          <p:spPr>
            <a:xfrm rot="5400000" flipH="1">
              <a:off x="6025894" y="5756648"/>
              <a:ext cx="56176" cy="1023336"/>
            </a:xfrm>
            <a:prstGeom prst="bentConnector4">
              <a:avLst>
                <a:gd name="adj1" fmla="val -406935"/>
                <a:gd name="adj2" fmla="val 72339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 95"/>
            <p:cNvCxnSpPr>
              <a:stCxn id="94" idx="2"/>
              <a:endCxn id="85" idx="3"/>
            </p:cNvCxnSpPr>
            <p:nvPr/>
          </p:nvCxnSpPr>
          <p:spPr>
            <a:xfrm rot="5400000" flipH="1">
              <a:off x="6685952" y="5096591"/>
              <a:ext cx="56176" cy="2343451"/>
            </a:xfrm>
            <a:prstGeom prst="bentConnector4">
              <a:avLst>
                <a:gd name="adj1" fmla="val -406935"/>
                <a:gd name="adj2" fmla="val 88003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94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데이터 활용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X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(1/2)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1.8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영업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시설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경영계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데이터를 수집을 통해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DW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및 </a:t>
            </a:r>
            <a:r>
              <a:rPr lang="ko-KR" altLang="en-US" spc="-200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빅데이터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시스템 구성을 통해 다양한 분야에 데이터 활용 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6" name="모서리가 둥근 직사각형 452">
            <a:extLst>
              <a:ext uri="{FF2B5EF4-FFF2-40B4-BE49-F238E27FC236}">
                <a16:creationId xmlns:a16="http://schemas.microsoft.com/office/drawing/2014/main" id="{F1052916-CCF6-4280-AC37-E75DE3418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84" y="1687461"/>
            <a:ext cx="5828905" cy="4585855"/>
          </a:xfrm>
          <a:prstGeom prst="roundRect">
            <a:avLst>
              <a:gd name="adj" fmla="val 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>
              <a:solidFill>
                <a:srgbClr val="FFFFFF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497" y="1952836"/>
            <a:ext cx="5497440" cy="4140460"/>
          </a:xfrm>
          <a:prstGeom prst="rect">
            <a:avLst/>
          </a:prstGeom>
        </p:spPr>
      </p:pic>
      <p:sp>
        <p:nvSpPr>
          <p:cNvPr id="18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457287" y="2366789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9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2018039" y="2960948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0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1717381" y="5193196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1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4381677" y="3247302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4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2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3553585" y="5193196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3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5290139" y="4925330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5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4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2373815" y="2618817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6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5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5299255" y="2744924"/>
            <a:ext cx="247287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7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1112" y="1439334"/>
            <a:ext cx="3630980" cy="497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11D266-7B17-4F22-AEE9-A8CDD6085D69}"/>
              </a:ext>
            </a:extLst>
          </p:cNvPr>
          <p:cNvSpPr txBox="1"/>
          <p:nvPr/>
        </p:nvSpPr>
        <p:spPr>
          <a:xfrm>
            <a:off x="7099693" y="1542702"/>
            <a:ext cx="121507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400">
                <a:solidFill>
                  <a:srgbClr val="19C3FF"/>
                </a:solidFill>
                <a:latin typeface="HG꼬딕씨_Pro 80g" pitchFamily="18" charset="-127"/>
                <a:ea typeface="HG꼬딕씨_Pro 80g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BI/DW </a:t>
            </a:r>
            <a:r>
              <a:rPr lang="ko-KR" altLang="en-US" dirty="0">
                <a:solidFill>
                  <a:schemeClr val="bg1"/>
                </a:solidFill>
              </a:rPr>
              <a:t>구성 현황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D0B498-5AE0-45B6-B871-E6B68368C36A}"/>
              </a:ext>
            </a:extLst>
          </p:cNvPr>
          <p:cNvSpPr/>
          <p:nvPr/>
        </p:nvSpPr>
        <p:spPr>
          <a:xfrm flipH="1">
            <a:off x="6018165" y="1952836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9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6054977" y="1961201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49EF2C-8D65-41F2-9C5A-07CF944990AC}"/>
              </a:ext>
            </a:extLst>
          </p:cNvPr>
          <p:cNvSpPr txBox="1"/>
          <p:nvPr/>
        </p:nvSpPr>
        <p:spPr>
          <a:xfrm>
            <a:off x="6340262" y="1988244"/>
            <a:ext cx="204107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원천 데이터 수집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경영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영업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시설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D0B498-5AE0-45B6-B871-E6B68368C36A}"/>
              </a:ext>
            </a:extLst>
          </p:cNvPr>
          <p:cNvSpPr/>
          <p:nvPr/>
        </p:nvSpPr>
        <p:spPr>
          <a:xfrm flipH="1">
            <a:off x="6018165" y="2498634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2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6054977" y="2506999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49EF2C-8D65-41F2-9C5A-07CF944990AC}"/>
              </a:ext>
            </a:extLst>
          </p:cNvPr>
          <p:cNvSpPr txBox="1"/>
          <p:nvPr/>
        </p:nvSpPr>
        <p:spPr>
          <a:xfrm>
            <a:off x="6340262" y="2534042"/>
            <a:ext cx="229024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표준화 및 통합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구성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(DW)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88D99901-2405-430A-BE14-B70A6E3631E0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49" y="2784729"/>
            <a:ext cx="3297245" cy="44627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데이터 표준화 및 도메인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레이아웃 구성 관리</a:t>
            </a:r>
            <a:endParaRPr kumimoji="1" lang="en-US" altLang="ko-KR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데이터 보관주기 및 이력 관리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(Object Storage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포함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)</a:t>
            </a:r>
            <a:endParaRPr kumimoji="1" lang="ko-KR" altLang="en-US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D0B498-5AE0-45B6-B871-E6B68368C36A}"/>
              </a:ext>
            </a:extLst>
          </p:cNvPr>
          <p:cNvSpPr/>
          <p:nvPr/>
        </p:nvSpPr>
        <p:spPr>
          <a:xfrm flipH="1">
            <a:off x="6015418" y="3268412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6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6052230" y="3276777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49EF2C-8D65-41F2-9C5A-07CF944990AC}"/>
              </a:ext>
            </a:extLst>
          </p:cNvPr>
          <p:cNvSpPr txBox="1"/>
          <p:nvPr/>
        </p:nvSpPr>
        <p:spPr>
          <a:xfrm>
            <a:off x="6340262" y="3316581"/>
            <a:ext cx="2758768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융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복합 분석을 위한 데이터 인터페이스</a:t>
            </a: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88D99901-2405-430A-BE14-B70A6E3631E0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3602234"/>
            <a:ext cx="283459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빅데이터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지리정보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경영정보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결산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)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0D0B498-5AE0-45B6-B871-E6B68368C36A}"/>
              </a:ext>
            </a:extLst>
          </p:cNvPr>
          <p:cNvSpPr/>
          <p:nvPr/>
        </p:nvSpPr>
        <p:spPr>
          <a:xfrm flipH="1">
            <a:off x="6015418" y="3838227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0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6052230" y="3846592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4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49EF2C-8D65-41F2-9C5A-07CF944990AC}"/>
              </a:ext>
            </a:extLst>
          </p:cNvPr>
          <p:cNvSpPr txBox="1"/>
          <p:nvPr/>
        </p:nvSpPr>
        <p:spPr>
          <a:xfrm>
            <a:off x="6340262" y="3886396"/>
            <a:ext cx="247285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시각화를 위한 리포트 구성 및 제공</a:t>
            </a: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88D99901-2405-430A-BE14-B70A6E3631E0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4131105"/>
            <a:ext cx="317186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비정형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정형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대시보드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Self BI,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스케쥴링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(RPA)</a:t>
            </a:r>
            <a:endParaRPr kumimoji="1" lang="ko-KR" altLang="en-US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D0B498-5AE0-45B6-B871-E6B68368C36A}"/>
              </a:ext>
            </a:extLst>
          </p:cNvPr>
          <p:cNvSpPr/>
          <p:nvPr/>
        </p:nvSpPr>
        <p:spPr>
          <a:xfrm flipH="1">
            <a:off x="6025798" y="4386676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4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6062610" y="4395041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5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49EF2C-8D65-41F2-9C5A-07CF944990AC}"/>
              </a:ext>
            </a:extLst>
          </p:cNvPr>
          <p:cNvSpPr txBox="1"/>
          <p:nvPr/>
        </p:nvSpPr>
        <p:spPr>
          <a:xfrm>
            <a:off x="6340262" y="4434845"/>
            <a:ext cx="2644955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활용을 위한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로우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및 통계 데이터 제공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88D99901-2405-430A-BE14-B70A6E3631E0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4720498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경영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고객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마케팅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상권분석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마이데이터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활용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D0B498-5AE0-45B6-B871-E6B68368C36A}"/>
              </a:ext>
            </a:extLst>
          </p:cNvPr>
          <p:cNvSpPr/>
          <p:nvPr/>
        </p:nvSpPr>
        <p:spPr>
          <a:xfrm flipH="1">
            <a:off x="6017025" y="4962304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8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6053837" y="4970669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6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49EF2C-8D65-41F2-9C5A-07CF944990AC}"/>
              </a:ext>
            </a:extLst>
          </p:cNvPr>
          <p:cNvSpPr txBox="1"/>
          <p:nvPr/>
        </p:nvSpPr>
        <p:spPr>
          <a:xfrm>
            <a:off x="6340262" y="5008530"/>
            <a:ext cx="296889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BI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포털 서비스 제공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거버넌스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및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포함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0" name="Rectangle 26">
            <a:extLst>
              <a:ext uri="{FF2B5EF4-FFF2-40B4-BE49-F238E27FC236}">
                <a16:creationId xmlns:a16="http://schemas.microsoft.com/office/drawing/2014/main" id="{88D99901-2405-430A-BE14-B70A6E3631E0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5296126"/>
            <a:ext cx="3004234" cy="44627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메타 정보 및 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BI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활용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권한 관리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챗봇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등 적용</a:t>
            </a:r>
            <a:endParaRPr kumimoji="1" lang="en-US" altLang="ko-KR" sz="1200" spc="-3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뫼비우스 Bold" pitchFamily="2" charset="-127"/>
            </a:endParaRPr>
          </a:p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각종 모니터링 및 리포트 추천 등 정보 제공 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D0B498-5AE0-45B6-B871-E6B68368C36A}"/>
              </a:ext>
            </a:extLst>
          </p:cNvPr>
          <p:cNvSpPr/>
          <p:nvPr/>
        </p:nvSpPr>
        <p:spPr>
          <a:xfrm flipH="1">
            <a:off x="6017025" y="5790832"/>
            <a:ext cx="3571817" cy="260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2" name="모서리가 둥근 직사각형 104">
            <a:extLst>
              <a:ext uri="{FF2B5EF4-FFF2-40B4-BE49-F238E27FC236}">
                <a16:creationId xmlns:a16="http://schemas.microsoft.com/office/drawing/2014/main" id="{D2A13938-9511-4A20-B75F-4D18E9BAEA77}"/>
              </a:ext>
            </a:extLst>
          </p:cNvPr>
          <p:cNvSpPr/>
          <p:nvPr/>
        </p:nvSpPr>
        <p:spPr>
          <a:xfrm>
            <a:off x="6053837" y="5799197"/>
            <a:ext cx="252028" cy="252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r>
              <a:rPr lang="en-US" altLang="ko-KR" sz="12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7</a:t>
            </a:r>
            <a:endParaRPr lang="ko-KR" altLang="en-US" sz="12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49EF2C-8D65-41F2-9C5A-07CF944990AC}"/>
              </a:ext>
            </a:extLst>
          </p:cNvPr>
          <p:cNvSpPr txBox="1"/>
          <p:nvPr/>
        </p:nvSpPr>
        <p:spPr>
          <a:xfrm>
            <a:off x="6340262" y="5826220"/>
            <a:ext cx="221419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en-US"/>
            </a:defPPr>
            <a:lvl1pPr algn="ctr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font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271AA"/>
              </a:buClr>
              <a:buSzPct val="140000"/>
              <a:tabLst>
                <a:tab pos="4988707" algn="l"/>
              </a:tabLst>
              <a:defRPr kumimoji="1" sz="1500" spc="-29">
                <a:solidFill>
                  <a:srgbClr val="208394"/>
                </a:solidFill>
                <a:latin typeface="HG꼬딕씨_Pro 80g" pitchFamily="18" charset="-127"/>
                <a:ea typeface="HG꼬딕씨_Pro 80g" pitchFamily="18" charset="-127"/>
              </a:defRPr>
            </a:lvl2pPr>
          </a:lstStyle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관리자 및 사용자 그룹별 시스템 접근</a:t>
            </a:r>
          </a:p>
        </p:txBody>
      </p:sp>
      <p:sp>
        <p:nvSpPr>
          <p:cNvPr id="54" name="Rectangle 26">
            <a:extLst>
              <a:ext uri="{FF2B5EF4-FFF2-40B4-BE49-F238E27FC236}">
                <a16:creationId xmlns:a16="http://schemas.microsoft.com/office/drawing/2014/main" id="{88D99901-2405-430A-BE14-B70A6E3631E0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6124654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사용자 그룹별</a:t>
            </a:r>
            <a:r>
              <a:rPr kumimoji="1" lang="en-US" altLang="ko-KR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, 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사용자단위 시스템 활용 </a:t>
            </a: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88D99901-2405-430A-BE14-B70A6E3631E0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32250" y="2253574"/>
            <a:ext cx="3004234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marL="216000" lvl="2" indent="-216000" defTabSz="1162668">
              <a:spcAft>
                <a:spcPts val="6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필요 데이터 </a:t>
            </a:r>
            <a:r>
              <a:rPr kumimoji="1" lang="ko-KR" altLang="en-US" sz="1200" spc="-30" dirty="0" err="1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기간계</a:t>
            </a:r>
            <a:r>
              <a:rPr kumimoji="1" lang="ko-KR" altLang="en-US" sz="1200" spc="-3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뫼비우스 Bold" pitchFamily="2" charset="-127"/>
              </a:rPr>
              <a:t> 시스템 데이터 수집</a:t>
            </a:r>
          </a:p>
        </p:txBody>
      </p:sp>
      <p:sp>
        <p:nvSpPr>
          <p:cNvPr id="56" name="모서리가 둥근 직사각형 43">
            <a:extLst>
              <a:ext uri="{FF2B5EF4-FFF2-40B4-BE49-F238E27FC236}">
                <a16:creationId xmlns:a16="http://schemas.microsoft.com/office/drawing/2014/main" id="{F0D9D156-E05D-4F5E-8E0D-5D9CA94E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41" y="3666938"/>
            <a:ext cx="554403" cy="497060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연동시스템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(90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7" name="모서리가 둥근 직사각형 43">
            <a:extLst>
              <a:ext uri="{FF2B5EF4-FFF2-40B4-BE49-F238E27FC236}">
                <a16:creationId xmlns:a16="http://schemas.microsoft.com/office/drawing/2014/main" id="{F0D9D156-E05D-4F5E-8E0D-5D9CA94E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468" y="3341167"/>
            <a:ext cx="1270472" cy="497060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프로그램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7,700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(ETL : 2,200 / AP : 4,500) </a:t>
            </a:r>
          </a:p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테이블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8,000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</a:p>
        </p:txBody>
      </p:sp>
      <p:sp>
        <p:nvSpPr>
          <p:cNvPr id="58" name="모서리가 둥근 직사각형 43">
            <a:extLst>
              <a:ext uri="{FF2B5EF4-FFF2-40B4-BE49-F238E27FC236}">
                <a16:creationId xmlns:a16="http://schemas.microsoft.com/office/drawing/2014/main" id="{F0D9D156-E05D-4F5E-8E0D-5D9CA94E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753" y="3897052"/>
            <a:ext cx="759562" cy="351773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250TB (Usable) </a:t>
            </a:r>
          </a:p>
        </p:txBody>
      </p:sp>
      <p:sp>
        <p:nvSpPr>
          <p:cNvPr id="59" name="모서리가 둥근 직사각형 43">
            <a:extLst>
              <a:ext uri="{FF2B5EF4-FFF2-40B4-BE49-F238E27FC236}">
                <a16:creationId xmlns:a16="http://schemas.microsoft.com/office/drawing/2014/main" id="{F0D9D156-E05D-4F5E-8E0D-5D9CA94E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845" y="5693351"/>
            <a:ext cx="711740" cy="317535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20PB</a:t>
            </a:r>
          </a:p>
        </p:txBody>
      </p:sp>
      <p:sp>
        <p:nvSpPr>
          <p:cNvPr id="60" name="모서리가 둥근 직사각형 43">
            <a:extLst>
              <a:ext uri="{FF2B5EF4-FFF2-40B4-BE49-F238E27FC236}">
                <a16:creationId xmlns:a16="http://schemas.microsoft.com/office/drawing/2014/main" id="{F0D9D156-E05D-4F5E-8E0D-5D9CA94E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01" y="3193790"/>
            <a:ext cx="771123" cy="518022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사용자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: 5,000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리포트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</a:t>
            </a:r>
          </a:p>
          <a:p>
            <a:pPr algn="ctr" defTabSz="914400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20,000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2" name="모서리가 둥근 직사각형 43">
            <a:extLst>
              <a:ext uri="{FF2B5EF4-FFF2-40B4-BE49-F238E27FC236}">
                <a16:creationId xmlns:a16="http://schemas.microsoft.com/office/drawing/2014/main" id="{F0D9D156-E05D-4F5E-8E0D-5D9CA94E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235" y="4408689"/>
            <a:ext cx="928965" cy="351773"/>
          </a:xfrm>
          <a:prstGeom prst="roundRect">
            <a:avLst>
              <a:gd name="adj" fmla="val 11783"/>
            </a:avLst>
          </a:prstGeom>
          <a:solidFill>
            <a:schemeClr val="bg1">
              <a:lumMod val="95000"/>
              <a:alpha val="40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>
              <a:spcAft>
                <a:spcPct val="0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사이즈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1PB (Usable)</a:t>
            </a:r>
          </a:p>
          <a:p>
            <a:pPr algn="ctr" fontAlgn="base">
              <a:spcAft>
                <a:spcPct val="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* Object Storage </a:t>
            </a:r>
          </a:p>
        </p:txBody>
      </p:sp>
    </p:spTree>
    <p:extLst>
      <p:ext uri="{BB962C8B-B14F-4D97-AF65-F5344CB8AC3E}">
        <p14:creationId xmlns:p14="http://schemas.microsoft.com/office/powerpoint/2010/main" val="82233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데이터 활용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X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(2/2)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1.8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영업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시설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경영계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데이터를 수집을 통해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DW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및 </a:t>
            </a:r>
            <a:r>
              <a:rPr lang="ko-KR" altLang="en-US" spc="-200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빅데이터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시스템 구성을 통해 다양한 분야에 데이터 활용 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3" name="모서리가 둥근 직사각형 452">
            <a:extLst>
              <a:ext uri="{FF2B5EF4-FFF2-40B4-BE49-F238E27FC236}">
                <a16:creationId xmlns:a16="http://schemas.microsoft.com/office/drawing/2014/main" id="{F1052916-CCF6-4280-AC37-E75DE3418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5" y="2384884"/>
            <a:ext cx="4284476" cy="3492388"/>
          </a:xfrm>
          <a:prstGeom prst="roundRect">
            <a:avLst>
              <a:gd name="adj" fmla="val 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500">
              <a:solidFill>
                <a:srgbClr val="FFFFFF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65" y="2600908"/>
            <a:ext cx="3964895" cy="3089671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5E09DBF3-8105-42BF-9F2E-CF35FB8FF5BE}"/>
              </a:ext>
            </a:extLst>
          </p:cNvPr>
          <p:cNvGrpSpPr/>
          <p:nvPr/>
        </p:nvGrpSpPr>
        <p:grpSpPr>
          <a:xfrm>
            <a:off x="5011798" y="1556792"/>
            <a:ext cx="1908212" cy="279002"/>
            <a:chOff x="1082040" y="2293621"/>
            <a:chExt cx="2363326" cy="28937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842B906-0D80-447B-B929-685E2BE6D69A}"/>
                </a:ext>
              </a:extLst>
            </p:cNvPr>
            <p:cNvGrpSpPr/>
            <p:nvPr/>
          </p:nvGrpSpPr>
          <p:grpSpPr>
            <a:xfrm>
              <a:off x="1082040" y="2293621"/>
              <a:ext cx="2363326" cy="289370"/>
              <a:chOff x="-372389" y="2299502"/>
              <a:chExt cx="2267244" cy="277607"/>
            </a:xfrm>
          </p:grpSpPr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0E600210-7A09-4F1E-AED0-384914882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340" y="2299502"/>
                <a:ext cx="510515" cy="277607"/>
              </a:xfrm>
              <a:custGeom>
                <a:avLst/>
                <a:gdLst/>
                <a:ahLst/>
                <a:cxnLst/>
                <a:rect l="l" t="t" r="r" b="b"/>
                <a:pathLst>
                  <a:path w="1456477" h="759557">
                    <a:moveTo>
                      <a:pt x="0" y="759557"/>
                    </a:moveTo>
                    <a:lnTo>
                      <a:pt x="75007" y="759557"/>
                    </a:lnTo>
                    <a:lnTo>
                      <a:pt x="108556" y="759557"/>
                    </a:lnTo>
                    <a:lnTo>
                      <a:pt x="139092" y="759557"/>
                    </a:lnTo>
                    <a:lnTo>
                      <a:pt x="288641" y="759557"/>
                    </a:lnTo>
                    <a:lnTo>
                      <a:pt x="315306" y="759557"/>
                    </a:lnTo>
                    <a:lnTo>
                      <a:pt x="394408" y="759557"/>
                    </a:lnTo>
                    <a:lnTo>
                      <a:pt x="458493" y="759557"/>
                    </a:lnTo>
                    <a:lnTo>
                      <a:pt x="601158" y="759557"/>
                    </a:lnTo>
                    <a:lnTo>
                      <a:pt x="634707" y="759557"/>
                    </a:lnTo>
                    <a:lnTo>
                      <a:pt x="635264" y="759557"/>
                    </a:lnTo>
                    <a:lnTo>
                      <a:pt x="637627" y="759557"/>
                    </a:lnTo>
                    <a:lnTo>
                      <a:pt x="665243" y="759557"/>
                    </a:lnTo>
                    <a:lnTo>
                      <a:pt x="699349" y="759557"/>
                    </a:lnTo>
                    <a:lnTo>
                      <a:pt x="701712" y="759557"/>
                    </a:lnTo>
                    <a:lnTo>
                      <a:pt x="841457" y="759557"/>
                    </a:lnTo>
                    <a:lnTo>
                      <a:pt x="842014" y="759557"/>
                    </a:lnTo>
                    <a:lnTo>
                      <a:pt x="844377" y="759557"/>
                    </a:lnTo>
                    <a:lnTo>
                      <a:pt x="906099" y="759557"/>
                    </a:lnTo>
                    <a:lnTo>
                      <a:pt x="908462" y="759557"/>
                    </a:lnTo>
                    <a:lnTo>
                      <a:pt x="1161415" y="759557"/>
                    </a:lnTo>
                    <a:lnTo>
                      <a:pt x="1163778" y="759557"/>
                    </a:lnTo>
                    <a:lnTo>
                      <a:pt x="1225500" y="759557"/>
                    </a:lnTo>
                    <a:lnTo>
                      <a:pt x="1227863" y="759557"/>
                    </a:lnTo>
                    <a:lnTo>
                      <a:pt x="1368165" y="759557"/>
                    </a:lnTo>
                    <a:lnTo>
                      <a:pt x="1370528" y="759557"/>
                    </a:lnTo>
                    <a:lnTo>
                      <a:pt x="1432250" y="759557"/>
                    </a:lnTo>
                    <a:lnTo>
                      <a:pt x="1434613" y="759557"/>
                    </a:lnTo>
                    <a:lnTo>
                      <a:pt x="1436740" y="759388"/>
                    </a:lnTo>
                    <a:lnTo>
                      <a:pt x="1438868" y="759051"/>
                    </a:lnTo>
                    <a:lnTo>
                      <a:pt x="1440878" y="758544"/>
                    </a:lnTo>
                    <a:lnTo>
                      <a:pt x="1442767" y="758038"/>
                    </a:lnTo>
                    <a:lnTo>
                      <a:pt x="1444541" y="757531"/>
                    </a:lnTo>
                    <a:lnTo>
                      <a:pt x="1446077" y="756686"/>
                    </a:lnTo>
                    <a:lnTo>
                      <a:pt x="1447732" y="755843"/>
                    </a:lnTo>
                    <a:lnTo>
                      <a:pt x="1449150" y="754998"/>
                    </a:lnTo>
                    <a:lnTo>
                      <a:pt x="1450332" y="753648"/>
                    </a:lnTo>
                    <a:lnTo>
                      <a:pt x="1451513" y="752634"/>
                    </a:lnTo>
                    <a:lnTo>
                      <a:pt x="1452577" y="751452"/>
                    </a:lnTo>
                    <a:lnTo>
                      <a:pt x="1453522" y="750101"/>
                    </a:lnTo>
                    <a:lnTo>
                      <a:pt x="1454350" y="748750"/>
                    </a:lnTo>
                    <a:lnTo>
                      <a:pt x="1455059" y="747231"/>
                    </a:lnTo>
                    <a:lnTo>
                      <a:pt x="1455531" y="745710"/>
                    </a:lnTo>
                    <a:lnTo>
                      <a:pt x="1456004" y="743853"/>
                    </a:lnTo>
                    <a:lnTo>
                      <a:pt x="1456242" y="742164"/>
                    </a:lnTo>
                    <a:lnTo>
                      <a:pt x="1456477" y="740307"/>
                    </a:lnTo>
                    <a:lnTo>
                      <a:pt x="1456477" y="738448"/>
                    </a:lnTo>
                    <a:lnTo>
                      <a:pt x="1456359" y="736592"/>
                    </a:lnTo>
                    <a:lnTo>
                      <a:pt x="1456242" y="734396"/>
                    </a:lnTo>
                    <a:lnTo>
                      <a:pt x="1455887" y="732370"/>
                    </a:lnTo>
                    <a:lnTo>
                      <a:pt x="1455414" y="730343"/>
                    </a:lnTo>
                    <a:lnTo>
                      <a:pt x="1454824" y="728148"/>
                    </a:lnTo>
                    <a:lnTo>
                      <a:pt x="1454114" y="725953"/>
                    </a:lnTo>
                    <a:lnTo>
                      <a:pt x="1453050" y="723589"/>
                    </a:lnTo>
                    <a:lnTo>
                      <a:pt x="1452105" y="721394"/>
                    </a:lnTo>
                    <a:lnTo>
                      <a:pt x="1450923" y="719029"/>
                    </a:lnTo>
                    <a:lnTo>
                      <a:pt x="1449741" y="716496"/>
                    </a:lnTo>
                    <a:lnTo>
                      <a:pt x="1448323" y="714133"/>
                    </a:lnTo>
                    <a:lnTo>
                      <a:pt x="1446786" y="711769"/>
                    </a:lnTo>
                    <a:lnTo>
                      <a:pt x="1007974" y="47958"/>
                    </a:lnTo>
                    <a:lnTo>
                      <a:pt x="1006200" y="45425"/>
                    </a:lnTo>
                    <a:lnTo>
                      <a:pt x="1004547" y="43061"/>
                    </a:lnTo>
                    <a:lnTo>
                      <a:pt x="1002656" y="40528"/>
                    </a:lnTo>
                    <a:lnTo>
                      <a:pt x="1000646" y="38333"/>
                    </a:lnTo>
                    <a:lnTo>
                      <a:pt x="996509" y="33773"/>
                    </a:lnTo>
                    <a:lnTo>
                      <a:pt x="992019" y="29214"/>
                    </a:lnTo>
                    <a:lnTo>
                      <a:pt x="987291" y="25161"/>
                    </a:lnTo>
                    <a:lnTo>
                      <a:pt x="982446" y="21109"/>
                    </a:lnTo>
                    <a:lnTo>
                      <a:pt x="977364" y="17562"/>
                    </a:lnTo>
                    <a:lnTo>
                      <a:pt x="972163" y="14016"/>
                    </a:lnTo>
                    <a:lnTo>
                      <a:pt x="966728" y="10976"/>
                    </a:lnTo>
                    <a:lnTo>
                      <a:pt x="961527" y="8274"/>
                    </a:lnTo>
                    <a:lnTo>
                      <a:pt x="956091" y="5911"/>
                    </a:lnTo>
                    <a:lnTo>
                      <a:pt x="950773" y="3715"/>
                    </a:lnTo>
                    <a:lnTo>
                      <a:pt x="945454" y="2196"/>
                    </a:lnTo>
                    <a:lnTo>
                      <a:pt x="940136" y="1013"/>
                    </a:lnTo>
                    <a:lnTo>
                      <a:pt x="937655" y="676"/>
                    </a:lnTo>
                    <a:lnTo>
                      <a:pt x="935173" y="337"/>
                    </a:lnTo>
                    <a:lnTo>
                      <a:pt x="932691" y="169"/>
                    </a:lnTo>
                    <a:lnTo>
                      <a:pt x="930327" y="0"/>
                    </a:lnTo>
                    <a:lnTo>
                      <a:pt x="866242" y="0"/>
                    </a:lnTo>
                    <a:lnTo>
                      <a:pt x="841457" y="0"/>
                    </a:lnTo>
                    <a:lnTo>
                      <a:pt x="723577" y="0"/>
                    </a:lnTo>
                    <a:lnTo>
                      <a:pt x="665243" y="0"/>
                    </a:lnTo>
                    <a:lnTo>
                      <a:pt x="659492" y="0"/>
                    </a:lnTo>
                    <a:lnTo>
                      <a:pt x="634707" y="0"/>
                    </a:lnTo>
                    <a:lnTo>
                      <a:pt x="601158" y="0"/>
                    </a:lnTo>
                    <a:lnTo>
                      <a:pt x="458493" y="0"/>
                    </a:lnTo>
                    <a:lnTo>
                      <a:pt x="404176" y="0"/>
                    </a:lnTo>
                    <a:lnTo>
                      <a:pt x="394408" y="0"/>
                    </a:lnTo>
                    <a:lnTo>
                      <a:pt x="340091" y="0"/>
                    </a:lnTo>
                    <a:lnTo>
                      <a:pt x="315306" y="0"/>
                    </a:lnTo>
                    <a:lnTo>
                      <a:pt x="197426" y="0"/>
                    </a:lnTo>
                    <a:lnTo>
                      <a:pt x="139092" y="0"/>
                    </a:lnTo>
                    <a:lnTo>
                      <a:pt x="133341" y="0"/>
                    </a:lnTo>
                    <a:lnTo>
                      <a:pt x="108556" y="0"/>
                    </a:lnTo>
                    <a:lnTo>
                      <a:pt x="750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A4F7E1FC-55DD-49F3-B19E-01704E180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2389" y="2299502"/>
                <a:ext cx="1886244" cy="277607"/>
              </a:xfrm>
              <a:prstGeom prst="rect">
                <a:avLst/>
              </a:pr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8271D8-EB86-4865-895D-D6ED8B684168}"/>
                </a:ext>
              </a:extLst>
            </p:cNvPr>
            <p:cNvSpPr txBox="1"/>
            <p:nvPr/>
          </p:nvSpPr>
          <p:spPr>
            <a:xfrm>
              <a:off x="1207498" y="2338278"/>
              <a:ext cx="1415537" cy="20748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indent="-180975" algn="ctr" fontAlgn="base">
                <a:spcAft>
                  <a:spcPts val="240"/>
                </a:spcAft>
                <a:defRPr sz="1300" b="1" spc="-7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defRPr>
              </a:lvl1pPr>
            </a:lstStyle>
            <a:p>
              <a:pPr algn="l"/>
              <a:r>
                <a:rPr lang="ko-KR" altLang="en-US" dirty="0"/>
                <a:t>데이터 활용</a:t>
              </a:r>
              <a:r>
                <a:rPr lang="en-US" altLang="ko-KR" dirty="0"/>
                <a:t>(</a:t>
              </a:r>
              <a:r>
                <a:rPr lang="ko-KR" altLang="en-US" dirty="0"/>
                <a:t>내부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011798" y="1835794"/>
            <a:ext cx="4441702" cy="212070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83950" tIns="41975" rIns="83950" bIns="4197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E09DBF3-8105-42BF-9F2E-CF35FB8FF5BE}"/>
              </a:ext>
            </a:extLst>
          </p:cNvPr>
          <p:cNvGrpSpPr/>
          <p:nvPr/>
        </p:nvGrpSpPr>
        <p:grpSpPr>
          <a:xfrm>
            <a:off x="5011798" y="4158111"/>
            <a:ext cx="1908212" cy="279002"/>
            <a:chOff x="1082040" y="2293621"/>
            <a:chExt cx="2363326" cy="289370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842B906-0D80-447B-B929-685E2BE6D69A}"/>
                </a:ext>
              </a:extLst>
            </p:cNvPr>
            <p:cNvGrpSpPr/>
            <p:nvPr/>
          </p:nvGrpSpPr>
          <p:grpSpPr>
            <a:xfrm>
              <a:off x="1082040" y="2293621"/>
              <a:ext cx="2363326" cy="289370"/>
              <a:chOff x="-372389" y="2299502"/>
              <a:chExt cx="2267244" cy="277607"/>
            </a:xfrm>
          </p:grpSpPr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0E600210-7A09-4F1E-AED0-384914882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4340" y="2299502"/>
                <a:ext cx="510515" cy="277607"/>
              </a:xfrm>
              <a:custGeom>
                <a:avLst/>
                <a:gdLst/>
                <a:ahLst/>
                <a:cxnLst/>
                <a:rect l="l" t="t" r="r" b="b"/>
                <a:pathLst>
                  <a:path w="1456477" h="759557">
                    <a:moveTo>
                      <a:pt x="0" y="759557"/>
                    </a:moveTo>
                    <a:lnTo>
                      <a:pt x="75007" y="759557"/>
                    </a:lnTo>
                    <a:lnTo>
                      <a:pt x="108556" y="759557"/>
                    </a:lnTo>
                    <a:lnTo>
                      <a:pt x="139092" y="759557"/>
                    </a:lnTo>
                    <a:lnTo>
                      <a:pt x="288641" y="759557"/>
                    </a:lnTo>
                    <a:lnTo>
                      <a:pt x="315306" y="759557"/>
                    </a:lnTo>
                    <a:lnTo>
                      <a:pt x="394408" y="759557"/>
                    </a:lnTo>
                    <a:lnTo>
                      <a:pt x="458493" y="759557"/>
                    </a:lnTo>
                    <a:lnTo>
                      <a:pt x="601158" y="759557"/>
                    </a:lnTo>
                    <a:lnTo>
                      <a:pt x="634707" y="759557"/>
                    </a:lnTo>
                    <a:lnTo>
                      <a:pt x="635264" y="759557"/>
                    </a:lnTo>
                    <a:lnTo>
                      <a:pt x="637627" y="759557"/>
                    </a:lnTo>
                    <a:lnTo>
                      <a:pt x="665243" y="759557"/>
                    </a:lnTo>
                    <a:lnTo>
                      <a:pt x="699349" y="759557"/>
                    </a:lnTo>
                    <a:lnTo>
                      <a:pt x="701712" y="759557"/>
                    </a:lnTo>
                    <a:lnTo>
                      <a:pt x="841457" y="759557"/>
                    </a:lnTo>
                    <a:lnTo>
                      <a:pt x="842014" y="759557"/>
                    </a:lnTo>
                    <a:lnTo>
                      <a:pt x="844377" y="759557"/>
                    </a:lnTo>
                    <a:lnTo>
                      <a:pt x="906099" y="759557"/>
                    </a:lnTo>
                    <a:lnTo>
                      <a:pt x="908462" y="759557"/>
                    </a:lnTo>
                    <a:lnTo>
                      <a:pt x="1161415" y="759557"/>
                    </a:lnTo>
                    <a:lnTo>
                      <a:pt x="1163778" y="759557"/>
                    </a:lnTo>
                    <a:lnTo>
                      <a:pt x="1225500" y="759557"/>
                    </a:lnTo>
                    <a:lnTo>
                      <a:pt x="1227863" y="759557"/>
                    </a:lnTo>
                    <a:lnTo>
                      <a:pt x="1368165" y="759557"/>
                    </a:lnTo>
                    <a:lnTo>
                      <a:pt x="1370528" y="759557"/>
                    </a:lnTo>
                    <a:lnTo>
                      <a:pt x="1432250" y="759557"/>
                    </a:lnTo>
                    <a:lnTo>
                      <a:pt x="1434613" y="759557"/>
                    </a:lnTo>
                    <a:lnTo>
                      <a:pt x="1436740" y="759388"/>
                    </a:lnTo>
                    <a:lnTo>
                      <a:pt x="1438868" y="759051"/>
                    </a:lnTo>
                    <a:lnTo>
                      <a:pt x="1440878" y="758544"/>
                    </a:lnTo>
                    <a:lnTo>
                      <a:pt x="1442767" y="758038"/>
                    </a:lnTo>
                    <a:lnTo>
                      <a:pt x="1444541" y="757531"/>
                    </a:lnTo>
                    <a:lnTo>
                      <a:pt x="1446077" y="756686"/>
                    </a:lnTo>
                    <a:lnTo>
                      <a:pt x="1447732" y="755843"/>
                    </a:lnTo>
                    <a:lnTo>
                      <a:pt x="1449150" y="754998"/>
                    </a:lnTo>
                    <a:lnTo>
                      <a:pt x="1450332" y="753648"/>
                    </a:lnTo>
                    <a:lnTo>
                      <a:pt x="1451513" y="752634"/>
                    </a:lnTo>
                    <a:lnTo>
                      <a:pt x="1452577" y="751452"/>
                    </a:lnTo>
                    <a:lnTo>
                      <a:pt x="1453522" y="750101"/>
                    </a:lnTo>
                    <a:lnTo>
                      <a:pt x="1454350" y="748750"/>
                    </a:lnTo>
                    <a:lnTo>
                      <a:pt x="1455059" y="747231"/>
                    </a:lnTo>
                    <a:lnTo>
                      <a:pt x="1455531" y="745710"/>
                    </a:lnTo>
                    <a:lnTo>
                      <a:pt x="1456004" y="743853"/>
                    </a:lnTo>
                    <a:lnTo>
                      <a:pt x="1456242" y="742164"/>
                    </a:lnTo>
                    <a:lnTo>
                      <a:pt x="1456477" y="740307"/>
                    </a:lnTo>
                    <a:lnTo>
                      <a:pt x="1456477" y="738448"/>
                    </a:lnTo>
                    <a:lnTo>
                      <a:pt x="1456359" y="736592"/>
                    </a:lnTo>
                    <a:lnTo>
                      <a:pt x="1456242" y="734396"/>
                    </a:lnTo>
                    <a:lnTo>
                      <a:pt x="1455887" y="732370"/>
                    </a:lnTo>
                    <a:lnTo>
                      <a:pt x="1455414" y="730343"/>
                    </a:lnTo>
                    <a:lnTo>
                      <a:pt x="1454824" y="728148"/>
                    </a:lnTo>
                    <a:lnTo>
                      <a:pt x="1454114" y="725953"/>
                    </a:lnTo>
                    <a:lnTo>
                      <a:pt x="1453050" y="723589"/>
                    </a:lnTo>
                    <a:lnTo>
                      <a:pt x="1452105" y="721394"/>
                    </a:lnTo>
                    <a:lnTo>
                      <a:pt x="1450923" y="719029"/>
                    </a:lnTo>
                    <a:lnTo>
                      <a:pt x="1449741" y="716496"/>
                    </a:lnTo>
                    <a:lnTo>
                      <a:pt x="1448323" y="714133"/>
                    </a:lnTo>
                    <a:lnTo>
                      <a:pt x="1446786" y="711769"/>
                    </a:lnTo>
                    <a:lnTo>
                      <a:pt x="1007974" y="47958"/>
                    </a:lnTo>
                    <a:lnTo>
                      <a:pt x="1006200" y="45425"/>
                    </a:lnTo>
                    <a:lnTo>
                      <a:pt x="1004547" y="43061"/>
                    </a:lnTo>
                    <a:lnTo>
                      <a:pt x="1002656" y="40528"/>
                    </a:lnTo>
                    <a:lnTo>
                      <a:pt x="1000646" y="38333"/>
                    </a:lnTo>
                    <a:lnTo>
                      <a:pt x="996509" y="33773"/>
                    </a:lnTo>
                    <a:lnTo>
                      <a:pt x="992019" y="29214"/>
                    </a:lnTo>
                    <a:lnTo>
                      <a:pt x="987291" y="25161"/>
                    </a:lnTo>
                    <a:lnTo>
                      <a:pt x="982446" y="21109"/>
                    </a:lnTo>
                    <a:lnTo>
                      <a:pt x="977364" y="17562"/>
                    </a:lnTo>
                    <a:lnTo>
                      <a:pt x="972163" y="14016"/>
                    </a:lnTo>
                    <a:lnTo>
                      <a:pt x="966728" y="10976"/>
                    </a:lnTo>
                    <a:lnTo>
                      <a:pt x="961527" y="8274"/>
                    </a:lnTo>
                    <a:lnTo>
                      <a:pt x="956091" y="5911"/>
                    </a:lnTo>
                    <a:lnTo>
                      <a:pt x="950773" y="3715"/>
                    </a:lnTo>
                    <a:lnTo>
                      <a:pt x="945454" y="2196"/>
                    </a:lnTo>
                    <a:lnTo>
                      <a:pt x="940136" y="1013"/>
                    </a:lnTo>
                    <a:lnTo>
                      <a:pt x="937655" y="676"/>
                    </a:lnTo>
                    <a:lnTo>
                      <a:pt x="935173" y="337"/>
                    </a:lnTo>
                    <a:lnTo>
                      <a:pt x="932691" y="169"/>
                    </a:lnTo>
                    <a:lnTo>
                      <a:pt x="930327" y="0"/>
                    </a:lnTo>
                    <a:lnTo>
                      <a:pt x="866242" y="0"/>
                    </a:lnTo>
                    <a:lnTo>
                      <a:pt x="841457" y="0"/>
                    </a:lnTo>
                    <a:lnTo>
                      <a:pt x="723577" y="0"/>
                    </a:lnTo>
                    <a:lnTo>
                      <a:pt x="665243" y="0"/>
                    </a:lnTo>
                    <a:lnTo>
                      <a:pt x="659492" y="0"/>
                    </a:lnTo>
                    <a:lnTo>
                      <a:pt x="634707" y="0"/>
                    </a:lnTo>
                    <a:lnTo>
                      <a:pt x="601158" y="0"/>
                    </a:lnTo>
                    <a:lnTo>
                      <a:pt x="458493" y="0"/>
                    </a:lnTo>
                    <a:lnTo>
                      <a:pt x="404176" y="0"/>
                    </a:lnTo>
                    <a:lnTo>
                      <a:pt x="394408" y="0"/>
                    </a:lnTo>
                    <a:lnTo>
                      <a:pt x="340091" y="0"/>
                    </a:lnTo>
                    <a:lnTo>
                      <a:pt x="315306" y="0"/>
                    </a:lnTo>
                    <a:lnTo>
                      <a:pt x="197426" y="0"/>
                    </a:lnTo>
                    <a:lnTo>
                      <a:pt x="139092" y="0"/>
                    </a:lnTo>
                    <a:lnTo>
                      <a:pt x="133341" y="0"/>
                    </a:lnTo>
                    <a:lnTo>
                      <a:pt x="108556" y="0"/>
                    </a:lnTo>
                    <a:lnTo>
                      <a:pt x="750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A4F7E1FC-55DD-49F3-B19E-01704E180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2389" y="2299502"/>
                <a:ext cx="1886244" cy="277607"/>
              </a:xfrm>
              <a:prstGeom prst="rect">
                <a:avLst/>
              </a:prstGeom>
              <a:solidFill>
                <a:srgbClr val="0572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914400" algn="l"/>
                    <a:tab pos="7315200" algn="r"/>
                  </a:tabLst>
                </a:pPr>
                <a:endParaRPr lang="ko-KR" altLang="en-US" sz="1500" spc="-30" dirty="0">
                  <a:ln>
                    <a:solidFill>
                      <a:srgbClr val="E8451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A8271D8-EB86-4865-895D-D6ED8B684168}"/>
                </a:ext>
              </a:extLst>
            </p:cNvPr>
            <p:cNvSpPr txBox="1"/>
            <p:nvPr/>
          </p:nvSpPr>
          <p:spPr>
            <a:xfrm>
              <a:off x="1207498" y="2338278"/>
              <a:ext cx="1415537" cy="20748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indent="-180975" algn="ctr" fontAlgn="base">
                <a:spcAft>
                  <a:spcPts val="240"/>
                </a:spcAft>
                <a:defRPr sz="1300" b="1" spc="-7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G꼬딕씨_Pro 80g" pitchFamily="18" charset="-127"/>
                  <a:ea typeface="HG꼬딕씨_Pro 80g" pitchFamily="18" charset="-127"/>
                </a:defRPr>
              </a:lvl1pPr>
            </a:lstStyle>
            <a:p>
              <a:pPr algn="l"/>
              <a:r>
                <a:rPr lang="ko-KR" altLang="en-US" dirty="0"/>
                <a:t>데이터 활용</a:t>
              </a:r>
              <a:r>
                <a:rPr lang="en-US" altLang="ko-KR" dirty="0"/>
                <a:t>(</a:t>
              </a:r>
              <a:r>
                <a:rPr lang="ko-KR" altLang="en-US" dirty="0"/>
                <a:t>외부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011798" y="4437112"/>
            <a:ext cx="4428492" cy="194421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83950" tIns="41975" rIns="83950" bIns="4197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97016" y="2012282"/>
            <a:ext cx="4369694" cy="1615827"/>
          </a:xfrm>
          <a:prstGeom prst="rect">
            <a:avLst/>
          </a:prstGeom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4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기업 내 전사 통계 실적 활용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(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조직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상품 단위 가입자 및 매출 실적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4"/>
              </a:buBlip>
              <a:tabLst>
                <a:tab pos="628650" algn="l"/>
              </a:tabLst>
              <a:defRPr/>
            </a:pPr>
            <a:r>
              <a:rPr lang="ko-KR" altLang="en-US" sz="1200" kern="0" spc="-5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영업 관리를 위한 </a:t>
            </a:r>
            <a:r>
              <a:rPr lang="en-US" altLang="ko-KR" sz="1200" kern="0" spc="-5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B2C,B2B 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CRM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을 위한 데이터 제공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(VOC,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캠페인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4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전사 손익 관리를 위한 원가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매출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이익 등 통계 데이터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4"/>
              </a:buBlip>
              <a:tabLst>
                <a:tab pos="628650" algn="l"/>
              </a:tabLst>
              <a:defRPr/>
            </a:pP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AI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모형 및 모델 반영을 통한 고객 해지방어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미납 채권 등 데이터 활용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4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고객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계약 및 시설 정보를 통합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마트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구성을 통한 마케팅 데이터 활용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083806" y="4513957"/>
            <a:ext cx="4369694" cy="1795363"/>
          </a:xfrm>
          <a:prstGeom prst="rect">
            <a:avLst/>
          </a:prstGeom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4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지리정보를 이용한 시설 단위 정보 활용을 통한 상권 분석 정보 제공 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4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기업간 데이터 제휴를 통한 마이 데이터 서비스 확대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4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공공 데이터 및 보유 고객 데이터를 활용한 유동인구 분석 정보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4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보유 고객 정보를 활용한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타겟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마케팅 서비스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144000" marR="0" lvl="1" indent="-144000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buFontTx/>
              <a:buBlip>
                <a:blip r:embed="rId4"/>
              </a:buBlip>
              <a:tabLst>
                <a:tab pos="628650" algn="l"/>
              </a:tabLst>
              <a:defRPr/>
            </a:pP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데이터 융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/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복합 분석을 위한 </a:t>
            </a:r>
            <a:r>
              <a:rPr lang="ko-KR" altLang="en-US" sz="1200" kern="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빅데이터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키 중심 융합 데이터 제공</a:t>
            </a:r>
            <a:endParaRPr lang="en-US" altLang="ko-KR" sz="1200" kern="0" spc="-5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charset="0"/>
            </a:endParaRPr>
          </a:p>
          <a:p>
            <a:pPr marL="0" marR="0" lvl="1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>
                <a:srgbClr val="F06325"/>
              </a:buClr>
              <a:buSzPct val="120000"/>
              <a:tabLst>
                <a:tab pos="628650" algn="l"/>
              </a:tabLst>
              <a:defRPr/>
            </a:pP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     (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성별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연령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날짜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업종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지역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, 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위치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..</a:t>
            </a:r>
            <a:r>
              <a:rPr lang="ko-KR" altLang="en-US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등</a:t>
            </a:r>
            <a:r>
              <a:rPr lang="en-US" altLang="ko-KR" sz="1200" kern="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charset="0"/>
              </a:rPr>
              <a:t>)</a:t>
            </a:r>
          </a:p>
        </p:txBody>
      </p:sp>
      <p:sp>
        <p:nvSpPr>
          <p:cNvPr id="79" name="자유형 226">
            <a:extLst>
              <a:ext uri="{FF2B5EF4-FFF2-40B4-BE49-F238E27FC236}">
                <a16:creationId xmlns:a16="http://schemas.microsoft.com/office/drawing/2014/main" id="{D56539BC-5EB0-49C7-96E8-8237EC443767}"/>
              </a:ext>
            </a:extLst>
          </p:cNvPr>
          <p:cNvSpPr/>
          <p:nvPr/>
        </p:nvSpPr>
        <p:spPr bwMode="auto">
          <a:xfrm rot="1759361">
            <a:off x="4342256" y="2849239"/>
            <a:ext cx="496322" cy="837262"/>
          </a:xfrm>
          <a:custGeom>
            <a:avLst/>
            <a:gdLst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52387 w 209550"/>
              <a:gd name="connsiteY2" fmla="*/ 61912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71437 w 209550"/>
              <a:gd name="connsiteY2" fmla="*/ 85725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428625">
                <a:moveTo>
                  <a:pt x="0" y="428625"/>
                </a:moveTo>
                <a:lnTo>
                  <a:pt x="209550" y="0"/>
                </a:lnTo>
                <a:lnTo>
                  <a:pt x="71437" y="85725"/>
                </a:lnTo>
                <a:lnTo>
                  <a:pt x="128587" y="85725"/>
                </a:lnTo>
                <a:lnTo>
                  <a:pt x="0" y="428625"/>
                </a:lnTo>
                <a:close/>
              </a:path>
            </a:pathLst>
          </a:custGeom>
          <a:gradFill flip="none" rotWithShape="1">
            <a:gsLst>
              <a:gs pos="100000">
                <a:srgbClr val="F94F0B"/>
              </a:gs>
              <a:gs pos="1000">
                <a:srgbClr val="FD9120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9995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6325"/>
              </a:buClr>
              <a:buSzPct val="80000"/>
              <a:defRPr/>
            </a:pPr>
            <a:endParaRPr kumimoji="0" lang="ko-KR" altLang="en-US" sz="2400" spc="-79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  <a:cs typeface="Arial" charset="0"/>
            </a:endParaRPr>
          </a:p>
        </p:txBody>
      </p:sp>
      <p:sp>
        <p:nvSpPr>
          <p:cNvPr id="80" name="자유형 226">
            <a:extLst>
              <a:ext uri="{FF2B5EF4-FFF2-40B4-BE49-F238E27FC236}">
                <a16:creationId xmlns:a16="http://schemas.microsoft.com/office/drawing/2014/main" id="{D56539BC-5EB0-49C7-96E8-8237EC443767}"/>
              </a:ext>
            </a:extLst>
          </p:cNvPr>
          <p:cNvSpPr/>
          <p:nvPr/>
        </p:nvSpPr>
        <p:spPr bwMode="auto">
          <a:xfrm rot="9844135" flipH="1">
            <a:off x="4268244" y="4704938"/>
            <a:ext cx="673413" cy="669107"/>
          </a:xfrm>
          <a:custGeom>
            <a:avLst/>
            <a:gdLst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52387 w 209550"/>
              <a:gd name="connsiteY2" fmla="*/ 61912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  <a:gd name="connsiteX0" fmla="*/ 0 w 209550"/>
              <a:gd name="connsiteY0" fmla="*/ 428625 h 428625"/>
              <a:gd name="connsiteX1" fmla="*/ 209550 w 209550"/>
              <a:gd name="connsiteY1" fmla="*/ 0 h 428625"/>
              <a:gd name="connsiteX2" fmla="*/ 71437 w 209550"/>
              <a:gd name="connsiteY2" fmla="*/ 85725 h 428625"/>
              <a:gd name="connsiteX3" fmla="*/ 128587 w 209550"/>
              <a:gd name="connsiteY3" fmla="*/ 85725 h 428625"/>
              <a:gd name="connsiteX4" fmla="*/ 0 w 209550"/>
              <a:gd name="connsiteY4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428625">
                <a:moveTo>
                  <a:pt x="0" y="428625"/>
                </a:moveTo>
                <a:lnTo>
                  <a:pt x="209550" y="0"/>
                </a:lnTo>
                <a:lnTo>
                  <a:pt x="71437" y="85725"/>
                </a:lnTo>
                <a:lnTo>
                  <a:pt x="128587" y="85725"/>
                </a:lnTo>
                <a:lnTo>
                  <a:pt x="0" y="428625"/>
                </a:lnTo>
                <a:close/>
              </a:path>
            </a:pathLst>
          </a:custGeom>
          <a:gradFill flip="none" rotWithShape="1">
            <a:gsLst>
              <a:gs pos="100000">
                <a:srgbClr val="F94F0B"/>
              </a:gs>
              <a:gs pos="1000">
                <a:srgbClr val="FD9120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 extrusionH="12700">
              <a:bevelT w="0"/>
              <a:contourClr>
                <a:schemeClr val="bg1"/>
              </a:contourClr>
            </a:sp3d>
          </a:bodyPr>
          <a:lstStyle/>
          <a:p>
            <a:pPr algn="ctr" defTabSz="79995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6325"/>
              </a:buClr>
              <a:buSzPct val="80000"/>
              <a:defRPr/>
            </a:pPr>
            <a:endParaRPr kumimoji="0" lang="ko-KR" altLang="en-US" sz="2400" spc="-79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6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A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(1/6)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2</a:t>
            </a:r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2.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AA83EC-4100-C5DC-BFC7-6419150070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On-Premise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및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Public Cloud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기반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AI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플랫폼 구축 구성도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32CBBE-E0C1-B8A7-798F-CE8EBB6D0378}"/>
              </a:ext>
            </a:extLst>
          </p:cNvPr>
          <p:cNvSpPr>
            <a:spLocks/>
          </p:cNvSpPr>
          <p:nvPr/>
        </p:nvSpPr>
        <p:spPr>
          <a:xfrm>
            <a:off x="2696394" y="1699622"/>
            <a:ext cx="3556827" cy="21047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C7E70-9D8D-7CF1-3273-07E2F4A8EEC0}"/>
              </a:ext>
            </a:extLst>
          </p:cNvPr>
          <p:cNvSpPr>
            <a:spLocks/>
          </p:cNvSpPr>
          <p:nvPr/>
        </p:nvSpPr>
        <p:spPr>
          <a:xfrm>
            <a:off x="2696394" y="3864628"/>
            <a:ext cx="3556827" cy="939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6DFA2-2CC8-9C4F-A6A1-2F43D5459F91}"/>
              </a:ext>
            </a:extLst>
          </p:cNvPr>
          <p:cNvSpPr>
            <a:spLocks/>
          </p:cNvSpPr>
          <p:nvPr/>
        </p:nvSpPr>
        <p:spPr>
          <a:xfrm>
            <a:off x="2696394" y="4870318"/>
            <a:ext cx="3555686" cy="7378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CCFC45-7E52-798C-1EBF-1331C7F03B7D}"/>
              </a:ext>
            </a:extLst>
          </p:cNvPr>
          <p:cNvSpPr>
            <a:spLocks/>
          </p:cNvSpPr>
          <p:nvPr/>
        </p:nvSpPr>
        <p:spPr>
          <a:xfrm>
            <a:off x="1227216" y="1703806"/>
            <a:ext cx="635340" cy="3760020"/>
          </a:xfrm>
          <a:prstGeom prst="rect">
            <a:avLst/>
          </a:prstGeom>
          <a:noFill/>
          <a:ln w="6350">
            <a:solidFill>
              <a:srgbClr val="76B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86890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FA0677F-B1F8-AE9F-FCD7-63C0590189B0}"/>
              </a:ext>
            </a:extLst>
          </p:cNvPr>
          <p:cNvSpPr>
            <a:spLocks/>
          </p:cNvSpPr>
          <p:nvPr/>
        </p:nvSpPr>
        <p:spPr bwMode="auto">
          <a:xfrm>
            <a:off x="1200572" y="1261557"/>
            <a:ext cx="740219" cy="387589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377B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839436" latinLnBrk="1">
              <a:tabLst>
                <a:tab pos="753138" algn="l"/>
                <a:tab pos="6025108" algn="r"/>
              </a:tabLst>
            </a:pPr>
            <a:r>
              <a:rPr lang="ko-KR" altLang="en-US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인터페이스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9C873C0-422A-DF0E-12A9-195A1FE8FDEE}"/>
              </a:ext>
            </a:extLst>
          </p:cNvPr>
          <p:cNvSpPr>
            <a:spLocks/>
          </p:cNvSpPr>
          <p:nvPr/>
        </p:nvSpPr>
        <p:spPr bwMode="auto">
          <a:xfrm>
            <a:off x="2023989" y="1261557"/>
            <a:ext cx="601386" cy="387589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377B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839436" latinLnBrk="1">
              <a:tabLst>
                <a:tab pos="753138" algn="l"/>
                <a:tab pos="6025108" algn="r"/>
              </a:tabLst>
            </a:pPr>
            <a:r>
              <a:rPr lang="en-US" altLang="ko-KR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EDM</a:t>
            </a:r>
            <a:endParaRPr lang="ko-KR" altLang="en-US" sz="10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3A6DC6-9D9D-CB0C-AA99-85C924753A42}"/>
              </a:ext>
            </a:extLst>
          </p:cNvPr>
          <p:cNvSpPr>
            <a:spLocks/>
          </p:cNvSpPr>
          <p:nvPr/>
        </p:nvSpPr>
        <p:spPr>
          <a:xfrm>
            <a:off x="1990034" y="1703806"/>
            <a:ext cx="635340" cy="1784772"/>
          </a:xfrm>
          <a:prstGeom prst="rect">
            <a:avLst/>
          </a:prstGeom>
          <a:noFill/>
          <a:ln w="6350">
            <a:solidFill>
              <a:srgbClr val="76B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86890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6EF671-38CB-F13F-BF83-5ACF9B34760A}"/>
              </a:ext>
            </a:extLst>
          </p:cNvPr>
          <p:cNvSpPr>
            <a:spLocks/>
          </p:cNvSpPr>
          <p:nvPr/>
        </p:nvSpPr>
        <p:spPr>
          <a:xfrm>
            <a:off x="2028927" y="1881295"/>
            <a:ext cx="596447" cy="252073"/>
          </a:xfrm>
          <a:prstGeom prst="ellipse">
            <a:avLst/>
          </a:prstGeom>
          <a:solidFill>
            <a:srgbClr val="15608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457200" latinLnBrk="0"/>
            <a:r>
              <a:rPr lang="ko-KR" altLang="en-US" sz="900" kern="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비정형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77665F-30DE-605D-CC5D-EE6B2B573745}"/>
              </a:ext>
            </a:extLst>
          </p:cNvPr>
          <p:cNvGrpSpPr>
            <a:grpSpLocks/>
          </p:cNvGrpSpPr>
          <p:nvPr/>
        </p:nvGrpSpPr>
        <p:grpSpPr>
          <a:xfrm>
            <a:off x="1235084" y="4236307"/>
            <a:ext cx="1390289" cy="252000"/>
            <a:chOff x="2026946" y="2483824"/>
            <a:chExt cx="797069" cy="40766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59F5089-1A27-395F-C4A6-92512971E012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26946" y="2483824"/>
              <a:ext cx="797069" cy="407668"/>
              <a:chOff x="2084063" y="3485556"/>
              <a:chExt cx="344816" cy="220740"/>
            </a:xfrm>
          </p:grpSpPr>
          <p:sp>
            <p:nvSpPr>
              <p:cNvPr id="19" name="Rectangle 34">
                <a:extLst>
                  <a:ext uri="{FF2B5EF4-FFF2-40B4-BE49-F238E27FC236}">
                    <a16:creationId xmlns:a16="http://schemas.microsoft.com/office/drawing/2014/main" id="{62C7CCFF-485B-221F-F26C-2A08CE27FDB1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2146101" y="3423518"/>
                <a:ext cx="220740" cy="344816"/>
              </a:xfrm>
              <a:prstGeom prst="can">
                <a:avLst>
                  <a:gd name="adj" fmla="val 30404"/>
                </a:avLst>
              </a:prstGeom>
              <a:gradFill flip="none" rotWithShape="1">
                <a:gsLst>
                  <a:gs pos="62000">
                    <a:srgbClr val="BDCBDD"/>
                  </a:gs>
                  <a:gs pos="22000">
                    <a:srgbClr val="D9E1EB"/>
                  </a:gs>
                  <a:gs pos="0">
                    <a:srgbClr val="7A97BA"/>
                  </a:gs>
                  <a:gs pos="83500">
                    <a:srgbClr val="D9E1EB"/>
                  </a:gs>
                  <a:gs pos="100000">
                    <a:srgbClr val="7A97BA"/>
                  </a:gs>
                </a:gsLst>
                <a:lin ang="10800000" scaled="1"/>
                <a:tileRect/>
              </a:gradFill>
              <a:ln>
                <a:noFill/>
              </a:ln>
              <a:effectLst/>
            </p:spPr>
            <p:txBody>
              <a:bodyPr wrap="square" lIns="0" tIns="0" rIns="0" bIns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tabLst>
                    <a:tab pos="974476" algn="l"/>
                    <a:tab pos="7795809" algn="r"/>
                  </a:tabLst>
                </a:pPr>
                <a:endParaRPr lang="ko-KR" altLang="en-US" sz="80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33C7FE-DDAD-022C-869E-B3B18170D9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8781" y="3521924"/>
                <a:ext cx="253483" cy="107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buClr>
                    <a:srgbClr val="969696"/>
                  </a:buClr>
                  <a:tabLst>
                    <a:tab pos="914400" algn="l"/>
                    <a:tab pos="7315200" algn="r"/>
                  </a:tabLst>
                </a:pPr>
                <a:r>
                  <a:rPr lang="en-US" altLang="ko-KR" sz="800" b="1" spc="-7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16" name="모서리가 둥근 직사각형 966">
              <a:extLst>
                <a:ext uri="{FF2B5EF4-FFF2-40B4-BE49-F238E27FC236}">
                  <a16:creationId xmlns:a16="http://schemas.microsoft.com/office/drawing/2014/main" id="{8984022F-550A-C2B0-F0FF-CA29BF9C93FD}"/>
                </a:ext>
              </a:extLst>
            </p:cNvPr>
            <p:cNvSpPr>
              <a:spLocks/>
            </p:cNvSpPr>
            <p:nvPr/>
          </p:nvSpPr>
          <p:spPr>
            <a:xfrm>
              <a:off x="2229716" y="2780927"/>
              <a:ext cx="144016" cy="840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7" name="모서리가 둥근 직사각형 967">
              <a:extLst>
                <a:ext uri="{FF2B5EF4-FFF2-40B4-BE49-F238E27FC236}">
                  <a16:creationId xmlns:a16="http://schemas.microsoft.com/office/drawing/2014/main" id="{99B116BC-D423-6A55-0EB8-4DF9F5896FD4}"/>
                </a:ext>
              </a:extLst>
            </p:cNvPr>
            <p:cNvSpPr>
              <a:spLocks/>
            </p:cNvSpPr>
            <p:nvPr/>
          </p:nvSpPr>
          <p:spPr>
            <a:xfrm>
              <a:off x="2422991" y="2780927"/>
              <a:ext cx="144016" cy="8406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8" name="모서리가 둥근 직사각형 968">
              <a:extLst>
                <a:ext uri="{FF2B5EF4-FFF2-40B4-BE49-F238E27FC236}">
                  <a16:creationId xmlns:a16="http://schemas.microsoft.com/office/drawing/2014/main" id="{0918E6B3-0D58-7BA8-B426-7B29BE594CEB}"/>
                </a:ext>
              </a:extLst>
            </p:cNvPr>
            <p:cNvSpPr>
              <a:spLocks/>
            </p:cNvSpPr>
            <p:nvPr/>
          </p:nvSpPr>
          <p:spPr>
            <a:xfrm>
              <a:off x="2589756" y="2780927"/>
              <a:ext cx="144016" cy="840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21" name="아래쪽 화살표 924">
            <a:extLst>
              <a:ext uri="{FF2B5EF4-FFF2-40B4-BE49-F238E27FC236}">
                <a16:creationId xmlns:a16="http://schemas.microsoft.com/office/drawing/2014/main" id="{49347C2D-AE2E-CEEE-B4B8-588509217E97}"/>
              </a:ext>
            </a:extLst>
          </p:cNvPr>
          <p:cNvSpPr>
            <a:spLocks/>
          </p:cNvSpPr>
          <p:nvPr/>
        </p:nvSpPr>
        <p:spPr>
          <a:xfrm rot="16200000">
            <a:off x="1123024" y="4303456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A93185-C2F6-374F-0DF7-6564A6056D70}"/>
              </a:ext>
            </a:extLst>
          </p:cNvPr>
          <p:cNvGrpSpPr>
            <a:grpSpLocks/>
          </p:cNvGrpSpPr>
          <p:nvPr/>
        </p:nvGrpSpPr>
        <p:grpSpPr>
          <a:xfrm>
            <a:off x="1235084" y="5312494"/>
            <a:ext cx="1390289" cy="252000"/>
            <a:chOff x="2026946" y="2483824"/>
            <a:chExt cx="797069" cy="40766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7760947-EA83-8875-B959-DE99CF3A6003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26946" y="2483824"/>
              <a:ext cx="797069" cy="407668"/>
              <a:chOff x="2084063" y="3485556"/>
              <a:chExt cx="344816" cy="220740"/>
            </a:xfrm>
          </p:grpSpPr>
          <p:sp>
            <p:nvSpPr>
              <p:cNvPr id="27" name="Rectangle 34">
                <a:extLst>
                  <a:ext uri="{FF2B5EF4-FFF2-40B4-BE49-F238E27FC236}">
                    <a16:creationId xmlns:a16="http://schemas.microsoft.com/office/drawing/2014/main" id="{9D6C7982-01E8-BE9A-1B63-90BF36F76616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2146101" y="3423518"/>
                <a:ext cx="220740" cy="344816"/>
              </a:xfrm>
              <a:prstGeom prst="can">
                <a:avLst>
                  <a:gd name="adj" fmla="val 30404"/>
                </a:avLst>
              </a:prstGeom>
              <a:gradFill flip="none" rotWithShape="1">
                <a:gsLst>
                  <a:gs pos="62000">
                    <a:srgbClr val="BDCBDD"/>
                  </a:gs>
                  <a:gs pos="22000">
                    <a:srgbClr val="D9E1EB"/>
                  </a:gs>
                  <a:gs pos="0">
                    <a:srgbClr val="7A97BA"/>
                  </a:gs>
                  <a:gs pos="83500">
                    <a:srgbClr val="D9E1EB"/>
                  </a:gs>
                  <a:gs pos="100000">
                    <a:srgbClr val="7A97BA"/>
                  </a:gs>
                </a:gsLst>
                <a:lin ang="10800000" scaled="1"/>
                <a:tileRect/>
              </a:gradFill>
              <a:ln>
                <a:noFill/>
              </a:ln>
              <a:effectLst/>
            </p:spPr>
            <p:txBody>
              <a:bodyPr wrap="square" lIns="0" tIns="0" rIns="0" bIns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tabLst>
                    <a:tab pos="974476" algn="l"/>
                    <a:tab pos="7795809" algn="r"/>
                  </a:tabLst>
                </a:pPr>
                <a:endParaRPr lang="ko-KR" altLang="en-US" sz="80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76B2C8-1A07-2869-5052-FA9E36A05F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8781" y="3521895"/>
                <a:ext cx="253483" cy="107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buClr>
                    <a:srgbClr val="969696"/>
                  </a:buClr>
                  <a:tabLst>
                    <a:tab pos="914400" algn="l"/>
                    <a:tab pos="7315200" algn="r"/>
                  </a:tabLst>
                </a:pPr>
                <a:r>
                  <a:rPr lang="en-US" altLang="ko-KR" sz="800" b="1" spc="-7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24" name="모서리가 둥근 직사각형 966">
              <a:extLst>
                <a:ext uri="{FF2B5EF4-FFF2-40B4-BE49-F238E27FC236}">
                  <a16:creationId xmlns:a16="http://schemas.microsoft.com/office/drawing/2014/main" id="{06A25E08-3221-6B8F-918C-2530DFBAF6AD}"/>
                </a:ext>
              </a:extLst>
            </p:cNvPr>
            <p:cNvSpPr>
              <a:spLocks/>
            </p:cNvSpPr>
            <p:nvPr/>
          </p:nvSpPr>
          <p:spPr>
            <a:xfrm>
              <a:off x="2229716" y="2780927"/>
              <a:ext cx="144016" cy="840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5" name="모서리가 둥근 직사각형 967">
              <a:extLst>
                <a:ext uri="{FF2B5EF4-FFF2-40B4-BE49-F238E27FC236}">
                  <a16:creationId xmlns:a16="http://schemas.microsoft.com/office/drawing/2014/main" id="{2CC100DF-361F-8B56-8C07-AF9E1E40F884}"/>
                </a:ext>
              </a:extLst>
            </p:cNvPr>
            <p:cNvSpPr>
              <a:spLocks/>
            </p:cNvSpPr>
            <p:nvPr/>
          </p:nvSpPr>
          <p:spPr>
            <a:xfrm>
              <a:off x="2422991" y="2780927"/>
              <a:ext cx="144016" cy="8406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6" name="모서리가 둥근 직사각형 968">
              <a:extLst>
                <a:ext uri="{FF2B5EF4-FFF2-40B4-BE49-F238E27FC236}">
                  <a16:creationId xmlns:a16="http://schemas.microsoft.com/office/drawing/2014/main" id="{D180D5E7-C0C7-36F3-42B5-B33CFA46AC25}"/>
                </a:ext>
              </a:extLst>
            </p:cNvPr>
            <p:cNvSpPr>
              <a:spLocks/>
            </p:cNvSpPr>
            <p:nvPr/>
          </p:nvSpPr>
          <p:spPr>
            <a:xfrm>
              <a:off x="2589756" y="2780927"/>
              <a:ext cx="144016" cy="840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29" name="아래쪽 화살표 924">
            <a:extLst>
              <a:ext uri="{FF2B5EF4-FFF2-40B4-BE49-F238E27FC236}">
                <a16:creationId xmlns:a16="http://schemas.microsoft.com/office/drawing/2014/main" id="{5AED32E3-78B4-D504-EC54-77366421B01F}"/>
              </a:ext>
            </a:extLst>
          </p:cNvPr>
          <p:cNvSpPr>
            <a:spLocks/>
          </p:cNvSpPr>
          <p:nvPr/>
        </p:nvSpPr>
        <p:spPr>
          <a:xfrm rot="16200000">
            <a:off x="1123024" y="5379643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0" name="모서리가 둥근 직사각형 80">
            <a:extLst>
              <a:ext uri="{FF2B5EF4-FFF2-40B4-BE49-F238E27FC236}">
                <a16:creationId xmlns:a16="http://schemas.microsoft.com/office/drawing/2014/main" id="{6DEFC701-9397-2F2C-0ECE-657373344B4F}"/>
              </a:ext>
            </a:extLst>
          </p:cNvPr>
          <p:cNvSpPr>
            <a:spLocks/>
          </p:cNvSpPr>
          <p:nvPr/>
        </p:nvSpPr>
        <p:spPr>
          <a:xfrm>
            <a:off x="2033650" y="2306314"/>
            <a:ext cx="534568" cy="153215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뉴스</a:t>
            </a:r>
          </a:p>
        </p:txBody>
      </p:sp>
      <p:sp>
        <p:nvSpPr>
          <p:cNvPr id="31" name="모서리가 둥근 직사각형 80">
            <a:extLst>
              <a:ext uri="{FF2B5EF4-FFF2-40B4-BE49-F238E27FC236}">
                <a16:creationId xmlns:a16="http://schemas.microsoft.com/office/drawing/2014/main" id="{A0267A55-6BA7-3EC5-6833-4AAF3BB7BDF4}"/>
              </a:ext>
            </a:extLst>
          </p:cNvPr>
          <p:cNvSpPr>
            <a:spLocks/>
          </p:cNvSpPr>
          <p:nvPr/>
        </p:nvSpPr>
        <p:spPr>
          <a:xfrm>
            <a:off x="2033650" y="2601274"/>
            <a:ext cx="534568" cy="153215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금융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2" name="모서리가 둥근 직사각형 80">
            <a:extLst>
              <a:ext uri="{FF2B5EF4-FFF2-40B4-BE49-F238E27FC236}">
                <a16:creationId xmlns:a16="http://schemas.microsoft.com/office/drawing/2014/main" id="{E8C7FD1B-0BF3-8C13-5232-BF8F522CD2D1}"/>
              </a:ext>
            </a:extLst>
          </p:cNvPr>
          <p:cNvSpPr>
            <a:spLocks/>
          </p:cNvSpPr>
          <p:nvPr/>
        </p:nvSpPr>
        <p:spPr>
          <a:xfrm>
            <a:off x="2033650" y="2896234"/>
            <a:ext cx="534568" cy="153215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이벤트</a:t>
            </a:r>
          </a:p>
        </p:txBody>
      </p:sp>
      <p:sp>
        <p:nvSpPr>
          <p:cNvPr id="33" name="모서리가 둥근 직사각형 80">
            <a:extLst>
              <a:ext uri="{FF2B5EF4-FFF2-40B4-BE49-F238E27FC236}">
                <a16:creationId xmlns:a16="http://schemas.microsoft.com/office/drawing/2014/main" id="{F64FEFB5-8244-3FF5-221D-125920B4EB00}"/>
              </a:ext>
            </a:extLst>
          </p:cNvPr>
          <p:cNvSpPr>
            <a:spLocks/>
          </p:cNvSpPr>
          <p:nvPr/>
        </p:nvSpPr>
        <p:spPr>
          <a:xfrm>
            <a:off x="2033650" y="3191195"/>
            <a:ext cx="534568" cy="153215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재무제표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469CE804-F794-0EB0-F770-BF75A54A33F7}"/>
              </a:ext>
            </a:extLst>
          </p:cNvPr>
          <p:cNvSpPr>
            <a:spLocks/>
          </p:cNvSpPr>
          <p:nvPr/>
        </p:nvSpPr>
        <p:spPr bwMode="auto">
          <a:xfrm>
            <a:off x="8751705" y="1261557"/>
            <a:ext cx="837967" cy="404232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377B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839436" latinLnBrk="1">
              <a:tabLst>
                <a:tab pos="753138" algn="l"/>
                <a:tab pos="6025108" algn="r"/>
              </a:tabLst>
            </a:pPr>
            <a:r>
              <a:rPr lang="ko-KR" altLang="en-US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</a:t>
            </a:r>
          </a:p>
        </p:txBody>
      </p:sp>
      <p:sp>
        <p:nvSpPr>
          <p:cNvPr id="35" name="모서리가 둥근 직사각형 94">
            <a:extLst>
              <a:ext uri="{FF2B5EF4-FFF2-40B4-BE49-F238E27FC236}">
                <a16:creationId xmlns:a16="http://schemas.microsoft.com/office/drawing/2014/main" id="{3364282D-2E80-E433-1047-4573196E0DBC}"/>
              </a:ext>
            </a:extLst>
          </p:cNvPr>
          <p:cNvSpPr>
            <a:spLocks/>
          </p:cNvSpPr>
          <p:nvPr/>
        </p:nvSpPr>
        <p:spPr>
          <a:xfrm>
            <a:off x="8798468" y="4831867"/>
            <a:ext cx="700135" cy="2516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BaaS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6" name="모서리가 둥근 직사각형 94">
            <a:extLst>
              <a:ext uri="{FF2B5EF4-FFF2-40B4-BE49-F238E27FC236}">
                <a16:creationId xmlns:a16="http://schemas.microsoft.com/office/drawing/2014/main" id="{166DE919-4631-5CFF-7CEE-272B3EF04A66}"/>
              </a:ext>
            </a:extLst>
          </p:cNvPr>
          <p:cNvSpPr>
            <a:spLocks/>
          </p:cNvSpPr>
          <p:nvPr/>
        </p:nvSpPr>
        <p:spPr>
          <a:xfrm>
            <a:off x="8798468" y="5176662"/>
            <a:ext cx="700135" cy="2516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기업</a:t>
            </a:r>
            <a:endParaRPr lang="en-US" altLang="ko-KR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인터넷뱅킹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5F00712-8E05-82AF-3DA6-085BC068588E}"/>
              </a:ext>
            </a:extLst>
          </p:cNvPr>
          <p:cNvSpPr>
            <a:spLocks/>
          </p:cNvSpPr>
          <p:nvPr/>
        </p:nvSpPr>
        <p:spPr>
          <a:xfrm>
            <a:off x="8798469" y="1822485"/>
            <a:ext cx="707201" cy="305744"/>
          </a:xfrm>
          <a:prstGeom prst="ellipse">
            <a:avLst/>
          </a:prstGeom>
          <a:solidFill>
            <a:srgbClr val="15608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행내 서비스</a:t>
            </a:r>
          </a:p>
        </p:txBody>
      </p:sp>
      <p:sp>
        <p:nvSpPr>
          <p:cNvPr id="38" name="모서리가 둥근 직사각형 80">
            <a:extLst>
              <a:ext uri="{FF2B5EF4-FFF2-40B4-BE49-F238E27FC236}">
                <a16:creationId xmlns:a16="http://schemas.microsoft.com/office/drawing/2014/main" id="{A50DD474-5053-3D5C-148E-F0CAE7AFDA71}"/>
              </a:ext>
            </a:extLst>
          </p:cNvPr>
          <p:cNvSpPr>
            <a:spLocks/>
          </p:cNvSpPr>
          <p:nvPr/>
        </p:nvSpPr>
        <p:spPr>
          <a:xfrm>
            <a:off x="8798468" y="2231154"/>
            <a:ext cx="707202" cy="216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MOLI</a:t>
            </a:r>
          </a:p>
        </p:txBody>
      </p:sp>
      <p:sp>
        <p:nvSpPr>
          <p:cNvPr id="39" name="모서리가 둥근 직사각형 81">
            <a:extLst>
              <a:ext uri="{FF2B5EF4-FFF2-40B4-BE49-F238E27FC236}">
                <a16:creationId xmlns:a16="http://schemas.microsoft.com/office/drawing/2014/main" id="{6CC953AA-93BE-F807-F1CB-0F39F318BDBA}"/>
              </a:ext>
            </a:extLst>
          </p:cNvPr>
          <p:cNvSpPr>
            <a:spLocks/>
          </p:cNvSpPr>
          <p:nvPr/>
        </p:nvSpPr>
        <p:spPr>
          <a:xfrm>
            <a:off x="8798468" y="2545988"/>
            <a:ext cx="707202" cy="216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PWM</a:t>
            </a:r>
          </a:p>
        </p:txBody>
      </p:sp>
      <p:sp>
        <p:nvSpPr>
          <p:cNvPr id="40" name="모서리가 둥근 직사각형 82">
            <a:extLst>
              <a:ext uri="{FF2B5EF4-FFF2-40B4-BE49-F238E27FC236}">
                <a16:creationId xmlns:a16="http://schemas.microsoft.com/office/drawing/2014/main" id="{97364D9A-A539-BC10-0959-2AC0204DC99C}"/>
              </a:ext>
            </a:extLst>
          </p:cNvPr>
          <p:cNvSpPr>
            <a:spLocks/>
          </p:cNvSpPr>
          <p:nvPr/>
        </p:nvSpPr>
        <p:spPr>
          <a:xfrm>
            <a:off x="8798468" y="2860822"/>
            <a:ext cx="707202" cy="216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VA</a:t>
            </a:r>
          </a:p>
        </p:txBody>
      </p:sp>
      <p:sp>
        <p:nvSpPr>
          <p:cNvPr id="41" name="모서리가 둥근 직사각형 82">
            <a:extLst>
              <a:ext uri="{FF2B5EF4-FFF2-40B4-BE49-F238E27FC236}">
                <a16:creationId xmlns:a16="http://schemas.microsoft.com/office/drawing/2014/main" id="{93809809-A9A3-F7A9-516C-A08B93EE61FF}"/>
              </a:ext>
            </a:extLst>
          </p:cNvPr>
          <p:cNvSpPr>
            <a:spLocks/>
          </p:cNvSpPr>
          <p:nvPr/>
        </p:nvSpPr>
        <p:spPr>
          <a:xfrm>
            <a:off x="8798468" y="3175655"/>
            <a:ext cx="707202" cy="216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…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848EF15-8988-BD61-C4AD-A4D02E03C171}"/>
              </a:ext>
            </a:extLst>
          </p:cNvPr>
          <p:cNvSpPr>
            <a:spLocks/>
          </p:cNvSpPr>
          <p:nvPr/>
        </p:nvSpPr>
        <p:spPr>
          <a:xfrm>
            <a:off x="8829142" y="3751071"/>
            <a:ext cx="707201" cy="305744"/>
          </a:xfrm>
          <a:prstGeom prst="ellipse">
            <a:avLst/>
          </a:prstGeom>
          <a:solidFill>
            <a:srgbClr val="15608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대외 서비스</a:t>
            </a:r>
          </a:p>
        </p:txBody>
      </p:sp>
      <p:sp>
        <p:nvSpPr>
          <p:cNvPr id="43" name="모서리가 둥근 직사각형 80">
            <a:extLst>
              <a:ext uri="{FF2B5EF4-FFF2-40B4-BE49-F238E27FC236}">
                <a16:creationId xmlns:a16="http://schemas.microsoft.com/office/drawing/2014/main" id="{B3522EA6-B212-005E-5808-B14ED72AFF68}"/>
              </a:ext>
            </a:extLst>
          </p:cNvPr>
          <p:cNvSpPr>
            <a:spLocks/>
          </p:cNvSpPr>
          <p:nvPr/>
        </p:nvSpPr>
        <p:spPr>
          <a:xfrm>
            <a:off x="8798468" y="4213511"/>
            <a:ext cx="707202" cy="216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SOL </a:t>
            </a:r>
            <a:r>
              <a:rPr lang="en-US" altLang="ko-KR" sz="800" kern="0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MyData</a:t>
            </a:r>
            <a:endParaRPr lang="en-US" altLang="ko-KR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4" name="모서리가 둥근 직사각형 81">
            <a:extLst>
              <a:ext uri="{FF2B5EF4-FFF2-40B4-BE49-F238E27FC236}">
                <a16:creationId xmlns:a16="http://schemas.microsoft.com/office/drawing/2014/main" id="{F230F165-E91C-3682-73F9-B6EA1231CC82}"/>
              </a:ext>
            </a:extLst>
          </p:cNvPr>
          <p:cNvSpPr>
            <a:spLocks/>
          </p:cNvSpPr>
          <p:nvPr/>
        </p:nvSpPr>
        <p:spPr>
          <a:xfrm>
            <a:off x="8798468" y="4522689"/>
            <a:ext cx="707202" cy="216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SOL Chatbot</a:t>
            </a:r>
          </a:p>
        </p:txBody>
      </p:sp>
      <p:sp>
        <p:nvSpPr>
          <p:cNvPr id="45" name="직사각형 746">
            <a:extLst>
              <a:ext uri="{FF2B5EF4-FFF2-40B4-BE49-F238E27FC236}">
                <a16:creationId xmlns:a16="http://schemas.microsoft.com/office/drawing/2014/main" id="{F853E4E4-1C89-7977-46F1-7D70FA6375DD}"/>
              </a:ext>
            </a:extLst>
          </p:cNvPr>
          <p:cNvSpPr>
            <a:spLocks/>
          </p:cNvSpPr>
          <p:nvPr/>
        </p:nvSpPr>
        <p:spPr>
          <a:xfrm>
            <a:off x="8736407" y="1703806"/>
            <a:ext cx="853265" cy="3892637"/>
          </a:xfrm>
          <a:prstGeom prst="rect">
            <a:avLst/>
          </a:prstGeom>
          <a:noFill/>
          <a:ln w="6350">
            <a:solidFill>
              <a:srgbClr val="76B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868903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itchFamily="34" charset="0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29B04E9D-84E7-EEE7-8B2F-BAFB12EE81C7}"/>
              </a:ext>
            </a:extLst>
          </p:cNvPr>
          <p:cNvSpPr>
            <a:spLocks/>
          </p:cNvSpPr>
          <p:nvPr/>
        </p:nvSpPr>
        <p:spPr bwMode="auto">
          <a:xfrm>
            <a:off x="7521756" y="1261557"/>
            <a:ext cx="1127693" cy="404232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377B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839436" latinLnBrk="1">
              <a:tabLst>
                <a:tab pos="753138" algn="l"/>
                <a:tab pos="6025108" algn="r"/>
              </a:tabLst>
            </a:pPr>
            <a:r>
              <a:rPr lang="ko-KR" altLang="en-US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대화형 </a:t>
            </a:r>
            <a:r>
              <a:rPr lang="en-US" altLang="ko-KR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Q&amp;A</a:t>
            </a:r>
            <a:endParaRPr lang="ko-KR" altLang="en-US" sz="10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A97235-A9AE-AE78-A7A0-670B6ECBBCE4}"/>
              </a:ext>
            </a:extLst>
          </p:cNvPr>
          <p:cNvSpPr>
            <a:spLocks/>
          </p:cNvSpPr>
          <p:nvPr/>
        </p:nvSpPr>
        <p:spPr>
          <a:xfrm>
            <a:off x="7501240" y="1703805"/>
            <a:ext cx="1127693" cy="20009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76B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86890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itchFamily="34" charset="0"/>
            </a:endParaRPr>
          </a:p>
        </p:txBody>
      </p:sp>
      <p:sp>
        <p:nvSpPr>
          <p:cNvPr id="48" name="모서리가 둥근 직사각형 80">
            <a:extLst>
              <a:ext uri="{FF2B5EF4-FFF2-40B4-BE49-F238E27FC236}">
                <a16:creationId xmlns:a16="http://schemas.microsoft.com/office/drawing/2014/main" id="{76422CEB-AC31-D8FD-BB09-E7C982DE80F3}"/>
              </a:ext>
            </a:extLst>
          </p:cNvPr>
          <p:cNvSpPr>
            <a:spLocks/>
          </p:cNvSpPr>
          <p:nvPr/>
        </p:nvSpPr>
        <p:spPr>
          <a:xfrm>
            <a:off x="7579404" y="1802809"/>
            <a:ext cx="1020516" cy="306057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최적 답변 생성</a:t>
            </a:r>
            <a:endParaRPr lang="en-US" altLang="ko-KR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뉴스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생성형 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AI 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등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9" name="모서리가 둥근 직사각형 80">
            <a:extLst>
              <a:ext uri="{FF2B5EF4-FFF2-40B4-BE49-F238E27FC236}">
                <a16:creationId xmlns:a16="http://schemas.microsoft.com/office/drawing/2014/main" id="{30164980-3109-D942-6E98-227302C1F4E2}"/>
              </a:ext>
            </a:extLst>
          </p:cNvPr>
          <p:cNvSpPr>
            <a:spLocks/>
          </p:cNvSpPr>
          <p:nvPr/>
        </p:nvSpPr>
        <p:spPr>
          <a:xfrm>
            <a:off x="7579404" y="2209416"/>
            <a:ext cx="1020516" cy="276983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채널적용서비스</a:t>
            </a:r>
            <a:b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800" kern="0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모뱅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앱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 PC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웹 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</a:p>
        </p:txBody>
      </p:sp>
      <p:sp>
        <p:nvSpPr>
          <p:cNvPr id="50" name="모서리가 둥근 직사각형 80">
            <a:extLst>
              <a:ext uri="{FF2B5EF4-FFF2-40B4-BE49-F238E27FC236}">
                <a16:creationId xmlns:a16="http://schemas.microsoft.com/office/drawing/2014/main" id="{A43F1A97-20CE-9A0F-51C6-4CCD4ED06E0D}"/>
              </a:ext>
            </a:extLst>
          </p:cNvPr>
          <p:cNvSpPr>
            <a:spLocks/>
          </p:cNvSpPr>
          <p:nvPr/>
        </p:nvSpPr>
        <p:spPr>
          <a:xfrm>
            <a:off x="7579404" y="2586949"/>
            <a:ext cx="1020516" cy="247037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대내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외 채널 </a:t>
            </a:r>
            <a:r>
              <a:rPr lang="ko-KR" altLang="en-US" sz="800" kern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연계 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1" name="모서리가 둥근 직사각형 80">
            <a:extLst>
              <a:ext uri="{FF2B5EF4-FFF2-40B4-BE49-F238E27FC236}">
                <a16:creationId xmlns:a16="http://schemas.microsoft.com/office/drawing/2014/main" id="{670439AF-18B3-64EC-A92E-A04FABC28AC8}"/>
              </a:ext>
            </a:extLst>
          </p:cNvPr>
          <p:cNvSpPr>
            <a:spLocks/>
          </p:cNvSpPr>
          <p:nvPr/>
        </p:nvSpPr>
        <p:spPr>
          <a:xfrm>
            <a:off x="7579404" y="2934536"/>
            <a:ext cx="1020516" cy="287308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NLU/NLP 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모델 학습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배포 운영체계</a:t>
            </a:r>
          </a:p>
        </p:txBody>
      </p:sp>
      <p:sp>
        <p:nvSpPr>
          <p:cNvPr id="52" name="모서리가 둥근 직사각형 80">
            <a:extLst>
              <a:ext uri="{FF2B5EF4-FFF2-40B4-BE49-F238E27FC236}">
                <a16:creationId xmlns:a16="http://schemas.microsoft.com/office/drawing/2014/main" id="{936B4F58-B4F5-DAD3-7A16-92599E64933F}"/>
              </a:ext>
            </a:extLst>
          </p:cNvPr>
          <p:cNvSpPr>
            <a:spLocks/>
          </p:cNvSpPr>
          <p:nvPr/>
        </p:nvSpPr>
        <p:spPr>
          <a:xfrm>
            <a:off x="7579404" y="3322394"/>
            <a:ext cx="1020516" cy="287308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통합연계</a:t>
            </a:r>
            <a:b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클라우드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800" kern="0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온프레미스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888522B1-A2DC-C2CC-AC2D-DF550D195E9B}"/>
              </a:ext>
            </a:extLst>
          </p:cNvPr>
          <p:cNvSpPr>
            <a:spLocks/>
          </p:cNvSpPr>
          <p:nvPr/>
        </p:nvSpPr>
        <p:spPr bwMode="auto">
          <a:xfrm>
            <a:off x="366969" y="1261557"/>
            <a:ext cx="761032" cy="387589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377B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839436" latinLnBrk="1">
              <a:tabLst>
                <a:tab pos="753138" algn="l"/>
                <a:tab pos="6025108" algn="r"/>
              </a:tabLst>
            </a:pPr>
            <a:r>
              <a:rPr lang="ko-KR" altLang="en-US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원천 데이터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9838168-DD3B-BA18-52C6-9AB418D14F1C}"/>
              </a:ext>
            </a:extLst>
          </p:cNvPr>
          <p:cNvSpPr>
            <a:spLocks/>
          </p:cNvSpPr>
          <p:nvPr/>
        </p:nvSpPr>
        <p:spPr>
          <a:xfrm>
            <a:off x="422412" y="1815846"/>
            <a:ext cx="631775" cy="305744"/>
          </a:xfrm>
          <a:prstGeom prst="ellipse">
            <a:avLst/>
          </a:prstGeom>
          <a:solidFill>
            <a:srgbClr val="15608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외부 데이터</a:t>
            </a:r>
          </a:p>
        </p:txBody>
      </p:sp>
      <p:sp>
        <p:nvSpPr>
          <p:cNvPr id="55" name="모서리가 둥근 직사각형 80">
            <a:extLst>
              <a:ext uri="{FF2B5EF4-FFF2-40B4-BE49-F238E27FC236}">
                <a16:creationId xmlns:a16="http://schemas.microsoft.com/office/drawing/2014/main" id="{54A7BF43-AF12-B138-25C5-06D14101A99D}"/>
              </a:ext>
            </a:extLst>
          </p:cNvPr>
          <p:cNvSpPr>
            <a:spLocks/>
          </p:cNvSpPr>
          <p:nvPr/>
        </p:nvSpPr>
        <p:spPr>
          <a:xfrm>
            <a:off x="422411" y="2224515"/>
            <a:ext cx="631775" cy="180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뉴스</a:t>
            </a:r>
          </a:p>
        </p:txBody>
      </p:sp>
      <p:sp>
        <p:nvSpPr>
          <p:cNvPr id="56" name="모서리가 둥근 직사각형 81">
            <a:extLst>
              <a:ext uri="{FF2B5EF4-FFF2-40B4-BE49-F238E27FC236}">
                <a16:creationId xmlns:a16="http://schemas.microsoft.com/office/drawing/2014/main" id="{353B6F8B-2E44-B330-1E26-0428AE80E0D9}"/>
              </a:ext>
            </a:extLst>
          </p:cNvPr>
          <p:cNvSpPr>
            <a:spLocks/>
          </p:cNvSpPr>
          <p:nvPr/>
        </p:nvSpPr>
        <p:spPr>
          <a:xfrm>
            <a:off x="422411" y="2474548"/>
            <a:ext cx="631775" cy="180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금융</a:t>
            </a:r>
          </a:p>
        </p:txBody>
      </p:sp>
      <p:sp>
        <p:nvSpPr>
          <p:cNvPr id="57" name="모서리가 둥근 직사각형 82">
            <a:extLst>
              <a:ext uri="{FF2B5EF4-FFF2-40B4-BE49-F238E27FC236}">
                <a16:creationId xmlns:a16="http://schemas.microsoft.com/office/drawing/2014/main" id="{BA120A39-2D0F-C362-294C-C9DF3DAF09D7}"/>
              </a:ext>
            </a:extLst>
          </p:cNvPr>
          <p:cNvSpPr>
            <a:spLocks/>
          </p:cNvSpPr>
          <p:nvPr/>
        </p:nvSpPr>
        <p:spPr>
          <a:xfrm>
            <a:off x="422411" y="2724581"/>
            <a:ext cx="631775" cy="180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이벤트</a:t>
            </a:r>
          </a:p>
        </p:txBody>
      </p:sp>
      <p:sp>
        <p:nvSpPr>
          <p:cNvPr id="58" name="모서리가 둥근 직사각형 82">
            <a:extLst>
              <a:ext uri="{FF2B5EF4-FFF2-40B4-BE49-F238E27FC236}">
                <a16:creationId xmlns:a16="http://schemas.microsoft.com/office/drawing/2014/main" id="{1EA090A6-1757-0FAC-8977-F60F97C1AA47}"/>
              </a:ext>
            </a:extLst>
          </p:cNvPr>
          <p:cNvSpPr>
            <a:spLocks/>
          </p:cNvSpPr>
          <p:nvPr/>
        </p:nvSpPr>
        <p:spPr>
          <a:xfrm>
            <a:off x="422411" y="2974614"/>
            <a:ext cx="631775" cy="180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재무제표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7DC3018-51A0-C7B9-8241-B9A636BBC662}"/>
              </a:ext>
            </a:extLst>
          </p:cNvPr>
          <p:cNvSpPr>
            <a:spLocks/>
          </p:cNvSpPr>
          <p:nvPr/>
        </p:nvSpPr>
        <p:spPr>
          <a:xfrm>
            <a:off x="408097" y="4941168"/>
            <a:ext cx="715206" cy="305744"/>
          </a:xfrm>
          <a:prstGeom prst="ellipse">
            <a:avLst/>
          </a:prstGeom>
          <a:solidFill>
            <a:srgbClr val="15608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외환</a:t>
            </a:r>
            <a:r>
              <a:rPr lang="en-US" altLang="ko-KR" sz="900" kern="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900" kern="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자본시장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0" name="모서리가 둥근 직사각형 80">
            <a:extLst>
              <a:ext uri="{FF2B5EF4-FFF2-40B4-BE49-F238E27FC236}">
                <a16:creationId xmlns:a16="http://schemas.microsoft.com/office/drawing/2014/main" id="{B0ABDEFC-2E9E-6426-D314-E60FA78DE4C6}"/>
              </a:ext>
            </a:extLst>
          </p:cNvPr>
          <p:cNvSpPr>
            <a:spLocks/>
          </p:cNvSpPr>
          <p:nvPr/>
        </p:nvSpPr>
        <p:spPr>
          <a:xfrm>
            <a:off x="422411" y="5301208"/>
            <a:ext cx="631775" cy="216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eFX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2" name="직사각형 746">
            <a:extLst>
              <a:ext uri="{FF2B5EF4-FFF2-40B4-BE49-F238E27FC236}">
                <a16:creationId xmlns:a16="http://schemas.microsoft.com/office/drawing/2014/main" id="{4876D615-4F48-26CF-9B3D-58AD7094E9A2}"/>
              </a:ext>
            </a:extLst>
          </p:cNvPr>
          <p:cNvSpPr>
            <a:spLocks/>
          </p:cNvSpPr>
          <p:nvPr/>
        </p:nvSpPr>
        <p:spPr>
          <a:xfrm>
            <a:off x="366969" y="1703806"/>
            <a:ext cx="762260" cy="1813988"/>
          </a:xfrm>
          <a:prstGeom prst="rect">
            <a:avLst/>
          </a:prstGeom>
          <a:noFill/>
          <a:ln w="6350">
            <a:solidFill>
              <a:srgbClr val="76B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868903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itchFamily="34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1ACFBF5-7278-79D5-B555-56AE67A8FD1F}"/>
              </a:ext>
            </a:extLst>
          </p:cNvPr>
          <p:cNvSpPr>
            <a:spLocks/>
          </p:cNvSpPr>
          <p:nvPr/>
        </p:nvSpPr>
        <p:spPr>
          <a:xfrm>
            <a:off x="449813" y="3737995"/>
            <a:ext cx="631775" cy="283006"/>
          </a:xfrm>
          <a:prstGeom prst="ellipse">
            <a:avLst/>
          </a:prstGeom>
          <a:solidFill>
            <a:srgbClr val="15608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내부 데이터</a:t>
            </a:r>
          </a:p>
        </p:txBody>
      </p:sp>
      <p:sp>
        <p:nvSpPr>
          <p:cNvPr id="640" name="모서리가 둥근 직사각형 80">
            <a:extLst>
              <a:ext uri="{FF2B5EF4-FFF2-40B4-BE49-F238E27FC236}">
                <a16:creationId xmlns:a16="http://schemas.microsoft.com/office/drawing/2014/main" id="{0B9ED7F5-DDF1-0D60-1817-90D532288188}"/>
              </a:ext>
            </a:extLst>
          </p:cNvPr>
          <p:cNvSpPr>
            <a:spLocks/>
          </p:cNvSpPr>
          <p:nvPr/>
        </p:nvSpPr>
        <p:spPr>
          <a:xfrm>
            <a:off x="422411" y="4086416"/>
            <a:ext cx="631775" cy="158117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행내 데이터</a:t>
            </a:r>
          </a:p>
        </p:txBody>
      </p:sp>
      <p:sp>
        <p:nvSpPr>
          <p:cNvPr id="641" name="모서리가 둥근 직사각형 81">
            <a:extLst>
              <a:ext uri="{FF2B5EF4-FFF2-40B4-BE49-F238E27FC236}">
                <a16:creationId xmlns:a16="http://schemas.microsoft.com/office/drawing/2014/main" id="{39FD6C22-EB55-C82B-60F0-7FA857798312}"/>
              </a:ext>
            </a:extLst>
          </p:cNvPr>
          <p:cNvSpPr>
            <a:spLocks/>
          </p:cNvSpPr>
          <p:nvPr/>
        </p:nvSpPr>
        <p:spPr>
          <a:xfrm>
            <a:off x="422411" y="4267688"/>
            <a:ext cx="631775" cy="158117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DW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42" name="모서리가 둥근 직사각형 82">
            <a:extLst>
              <a:ext uri="{FF2B5EF4-FFF2-40B4-BE49-F238E27FC236}">
                <a16:creationId xmlns:a16="http://schemas.microsoft.com/office/drawing/2014/main" id="{665F2D62-5217-33D4-BF50-172CDF162E0A}"/>
              </a:ext>
            </a:extLst>
          </p:cNvPr>
          <p:cNvSpPr>
            <a:spLocks/>
          </p:cNvSpPr>
          <p:nvPr/>
        </p:nvSpPr>
        <p:spPr>
          <a:xfrm>
            <a:off x="422411" y="4448961"/>
            <a:ext cx="631775" cy="158117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RTDS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43" name="직사각형 746">
            <a:extLst>
              <a:ext uri="{FF2B5EF4-FFF2-40B4-BE49-F238E27FC236}">
                <a16:creationId xmlns:a16="http://schemas.microsoft.com/office/drawing/2014/main" id="{3309F70D-CBB0-2E92-47A5-11A0836EF102}"/>
              </a:ext>
            </a:extLst>
          </p:cNvPr>
          <p:cNvSpPr>
            <a:spLocks/>
          </p:cNvSpPr>
          <p:nvPr/>
        </p:nvSpPr>
        <p:spPr>
          <a:xfrm>
            <a:off x="366969" y="3683169"/>
            <a:ext cx="762260" cy="1011873"/>
          </a:xfrm>
          <a:prstGeom prst="rect">
            <a:avLst/>
          </a:prstGeom>
          <a:noFill/>
          <a:ln w="6350">
            <a:solidFill>
              <a:srgbClr val="76B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868903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itchFamily="34" charset="0"/>
            </a:endParaRPr>
          </a:p>
        </p:txBody>
      </p:sp>
      <p:sp>
        <p:nvSpPr>
          <p:cNvPr id="644" name="직사각형 746">
            <a:extLst>
              <a:ext uri="{FF2B5EF4-FFF2-40B4-BE49-F238E27FC236}">
                <a16:creationId xmlns:a16="http://schemas.microsoft.com/office/drawing/2014/main" id="{8F8F9BBA-4A7E-F88A-3F2F-767C03F07F25}"/>
              </a:ext>
            </a:extLst>
          </p:cNvPr>
          <p:cNvSpPr>
            <a:spLocks/>
          </p:cNvSpPr>
          <p:nvPr/>
        </p:nvSpPr>
        <p:spPr>
          <a:xfrm>
            <a:off x="366969" y="4904346"/>
            <a:ext cx="762260" cy="703834"/>
          </a:xfrm>
          <a:prstGeom prst="rect">
            <a:avLst/>
          </a:prstGeom>
          <a:noFill/>
          <a:ln w="6350">
            <a:solidFill>
              <a:srgbClr val="76B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868903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itchFamily="34" charset="0"/>
            </a:endParaRPr>
          </a:p>
        </p:txBody>
      </p:sp>
      <p:sp>
        <p:nvSpPr>
          <p:cNvPr id="645" name="모서리가 둥근 직사각형 82">
            <a:extLst>
              <a:ext uri="{FF2B5EF4-FFF2-40B4-BE49-F238E27FC236}">
                <a16:creationId xmlns:a16="http://schemas.microsoft.com/office/drawing/2014/main" id="{85327F1D-611D-1BA6-211B-7F64287A4B31}"/>
              </a:ext>
            </a:extLst>
          </p:cNvPr>
          <p:cNvSpPr>
            <a:spLocks/>
          </p:cNvSpPr>
          <p:nvPr/>
        </p:nvSpPr>
        <p:spPr>
          <a:xfrm>
            <a:off x="422411" y="3224648"/>
            <a:ext cx="631775" cy="180000"/>
          </a:xfrm>
          <a:prstGeom prst="roundRect">
            <a:avLst>
              <a:gd name="adj" fmla="val 52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…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46" name="화살표: 왼쪽/오른쪽 645">
            <a:extLst>
              <a:ext uri="{FF2B5EF4-FFF2-40B4-BE49-F238E27FC236}">
                <a16:creationId xmlns:a16="http://schemas.microsoft.com/office/drawing/2014/main" id="{8622C364-D8FB-C23D-FA6B-7356EDF8E377}"/>
              </a:ext>
            </a:extLst>
          </p:cNvPr>
          <p:cNvSpPr>
            <a:spLocks/>
          </p:cNvSpPr>
          <p:nvPr/>
        </p:nvSpPr>
        <p:spPr>
          <a:xfrm>
            <a:off x="7358003" y="3856042"/>
            <a:ext cx="1378404" cy="149325"/>
          </a:xfrm>
          <a:prstGeom prst="leftRightArrow">
            <a:avLst/>
          </a:prstGeom>
          <a:gradFill flip="none" rotWithShape="1"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3500000" scaled="1"/>
            <a:tileRect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47" name="Freeform 6">
            <a:extLst>
              <a:ext uri="{FF2B5EF4-FFF2-40B4-BE49-F238E27FC236}">
                <a16:creationId xmlns:a16="http://schemas.microsoft.com/office/drawing/2014/main" id="{17E686D8-7A84-F499-1136-FF66E3658821}"/>
              </a:ext>
            </a:extLst>
          </p:cNvPr>
          <p:cNvSpPr>
            <a:spLocks/>
          </p:cNvSpPr>
          <p:nvPr/>
        </p:nvSpPr>
        <p:spPr bwMode="auto">
          <a:xfrm>
            <a:off x="6420764" y="1261557"/>
            <a:ext cx="947192" cy="404232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377B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839436" latinLnBrk="1">
              <a:tabLst>
                <a:tab pos="753138" algn="l"/>
                <a:tab pos="6025108" algn="r"/>
              </a:tabLst>
            </a:pPr>
            <a:r>
              <a:rPr lang="ko-KR" altLang="en-US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실시간 금융시장</a:t>
            </a:r>
            <a:br>
              <a:rPr lang="en-US" altLang="ko-KR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AI </a:t>
            </a:r>
            <a:r>
              <a:rPr lang="ko-KR" altLang="en-US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</a:t>
            </a: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80BBF9E9-C17C-1197-DD6C-21C3D2B96469}"/>
              </a:ext>
            </a:extLst>
          </p:cNvPr>
          <p:cNvSpPr>
            <a:spLocks/>
          </p:cNvSpPr>
          <p:nvPr/>
        </p:nvSpPr>
        <p:spPr>
          <a:xfrm>
            <a:off x="6413123" y="1720447"/>
            <a:ext cx="954832" cy="24646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76B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868903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itchFamily="34" charset="0"/>
            </a:endParaRPr>
          </a:p>
        </p:txBody>
      </p:sp>
      <p:sp>
        <p:nvSpPr>
          <p:cNvPr id="649" name="모서리가 둥근 직사각형 80">
            <a:extLst>
              <a:ext uri="{FF2B5EF4-FFF2-40B4-BE49-F238E27FC236}">
                <a16:creationId xmlns:a16="http://schemas.microsoft.com/office/drawing/2014/main" id="{0D8BE7BB-7917-FE5B-6D2F-DDD2BFCAF734}"/>
              </a:ext>
            </a:extLst>
          </p:cNvPr>
          <p:cNvSpPr>
            <a:spLocks/>
          </p:cNvSpPr>
          <p:nvPr/>
        </p:nvSpPr>
        <p:spPr>
          <a:xfrm>
            <a:off x="6484609" y="1822861"/>
            <a:ext cx="829055" cy="252000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buSzPct val="25000"/>
              <a:defRPr/>
            </a:pPr>
            <a:r>
              <a:rPr lang="en-US" altLang="ko-KR" sz="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AI </a:t>
            </a:r>
            <a:r>
              <a:rPr lang="ko-KR" altLang="en-US" sz="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모델 추론 결과</a:t>
            </a:r>
            <a:r>
              <a:rPr lang="en-US" altLang="ko-KR" sz="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 </a:t>
            </a:r>
            <a:r>
              <a:rPr lang="ko-KR" altLang="en-US" sz="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</a:t>
            </a:r>
          </a:p>
        </p:txBody>
      </p:sp>
      <p:sp>
        <p:nvSpPr>
          <p:cNvPr id="650" name="모서리가 둥근 직사각형 80">
            <a:extLst>
              <a:ext uri="{FF2B5EF4-FFF2-40B4-BE49-F238E27FC236}">
                <a16:creationId xmlns:a16="http://schemas.microsoft.com/office/drawing/2014/main" id="{48FC410E-3411-9E34-E725-F7C9E6CA5144}"/>
              </a:ext>
            </a:extLst>
          </p:cNvPr>
          <p:cNvSpPr>
            <a:spLocks/>
          </p:cNvSpPr>
          <p:nvPr/>
        </p:nvSpPr>
        <p:spPr>
          <a:xfrm>
            <a:off x="6484609" y="2138173"/>
            <a:ext cx="829055" cy="252000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실시간 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AI 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 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1F017533-19D3-B09F-B7C3-723DE61709F0}"/>
              </a:ext>
            </a:extLst>
          </p:cNvPr>
          <p:cNvSpPr>
            <a:spLocks/>
          </p:cNvSpPr>
          <p:nvPr/>
        </p:nvSpPr>
        <p:spPr>
          <a:xfrm>
            <a:off x="6411210" y="3325517"/>
            <a:ext cx="102096" cy="162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52" name="모서리가 둥근 직사각형 80">
            <a:extLst>
              <a:ext uri="{FF2B5EF4-FFF2-40B4-BE49-F238E27FC236}">
                <a16:creationId xmlns:a16="http://schemas.microsoft.com/office/drawing/2014/main" id="{E4971551-9A14-A093-E248-8183B68264F2}"/>
              </a:ext>
            </a:extLst>
          </p:cNvPr>
          <p:cNvSpPr>
            <a:spLocks/>
          </p:cNvSpPr>
          <p:nvPr/>
        </p:nvSpPr>
        <p:spPr>
          <a:xfrm>
            <a:off x="6484609" y="2453485"/>
            <a:ext cx="829055" cy="252000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대화형 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Q&amp;A API 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</a:t>
            </a:r>
          </a:p>
        </p:txBody>
      </p:sp>
      <p:sp>
        <p:nvSpPr>
          <p:cNvPr id="653" name="Freeform 6">
            <a:extLst>
              <a:ext uri="{FF2B5EF4-FFF2-40B4-BE49-F238E27FC236}">
                <a16:creationId xmlns:a16="http://schemas.microsoft.com/office/drawing/2014/main" id="{E540188D-C3D2-CD1B-964D-A9C56FE7BCF5}"/>
              </a:ext>
            </a:extLst>
          </p:cNvPr>
          <p:cNvSpPr>
            <a:spLocks/>
          </p:cNvSpPr>
          <p:nvPr/>
        </p:nvSpPr>
        <p:spPr bwMode="auto">
          <a:xfrm>
            <a:off x="2708573" y="1261557"/>
            <a:ext cx="3581041" cy="404232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377B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실시간 금융시장 </a:t>
            </a:r>
            <a:r>
              <a:rPr lang="en-US" altLang="ko-KR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AI </a:t>
            </a:r>
            <a:r>
              <a:rPr lang="ko-KR" altLang="en-US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시스템</a:t>
            </a:r>
          </a:p>
        </p:txBody>
      </p:sp>
      <p:sp>
        <p:nvSpPr>
          <p:cNvPr id="654" name="Freeform 6">
            <a:extLst>
              <a:ext uri="{FF2B5EF4-FFF2-40B4-BE49-F238E27FC236}">
                <a16:creationId xmlns:a16="http://schemas.microsoft.com/office/drawing/2014/main" id="{36DBDED4-1BF8-8020-1158-F69C0BDE21F9}"/>
              </a:ext>
            </a:extLst>
          </p:cNvPr>
          <p:cNvSpPr>
            <a:spLocks/>
          </p:cNvSpPr>
          <p:nvPr/>
        </p:nvSpPr>
        <p:spPr bwMode="auto">
          <a:xfrm>
            <a:off x="3196392" y="1760855"/>
            <a:ext cx="659864" cy="191981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66B3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839436" latinLnBrk="1">
              <a:tabLst>
                <a:tab pos="753138" algn="l"/>
                <a:tab pos="6025108" algn="r"/>
              </a:tabLst>
            </a:pPr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비정형 데이터</a:t>
            </a:r>
          </a:p>
        </p:txBody>
      </p:sp>
      <p:sp>
        <p:nvSpPr>
          <p:cNvPr id="655" name="Freeform 6">
            <a:extLst>
              <a:ext uri="{FF2B5EF4-FFF2-40B4-BE49-F238E27FC236}">
                <a16:creationId xmlns:a16="http://schemas.microsoft.com/office/drawing/2014/main" id="{67F19DFA-E8C1-113A-30A2-F9CCA087B29B}"/>
              </a:ext>
            </a:extLst>
          </p:cNvPr>
          <p:cNvSpPr>
            <a:spLocks/>
          </p:cNvSpPr>
          <p:nvPr/>
        </p:nvSpPr>
        <p:spPr bwMode="auto">
          <a:xfrm>
            <a:off x="3871901" y="1760855"/>
            <a:ext cx="961049" cy="191981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66B3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839436">
              <a:tabLst>
                <a:tab pos="753138" algn="l"/>
                <a:tab pos="6025108" algn="r"/>
              </a:tabLst>
            </a:pPr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벡터 데이터 변환</a:t>
            </a:r>
          </a:p>
        </p:txBody>
      </p:sp>
      <p:sp>
        <p:nvSpPr>
          <p:cNvPr id="656" name="Freeform 6">
            <a:extLst>
              <a:ext uri="{FF2B5EF4-FFF2-40B4-BE49-F238E27FC236}">
                <a16:creationId xmlns:a16="http://schemas.microsoft.com/office/drawing/2014/main" id="{A6F03598-C899-4AF1-C446-44C1829CFDB8}"/>
              </a:ext>
            </a:extLst>
          </p:cNvPr>
          <p:cNvSpPr>
            <a:spLocks/>
          </p:cNvSpPr>
          <p:nvPr/>
        </p:nvSpPr>
        <p:spPr bwMode="auto">
          <a:xfrm>
            <a:off x="4871265" y="1760855"/>
            <a:ext cx="1156433" cy="191981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66B3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839436">
              <a:tabLst>
                <a:tab pos="753138" algn="l"/>
                <a:tab pos="6025108" algn="r"/>
              </a:tabLst>
            </a:pPr>
            <a:r>
              <a: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OpenSearch</a:t>
            </a:r>
            <a:endParaRPr lang="ko-KR" altLang="en-US" sz="8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57" name="Freeform 158">
            <a:extLst>
              <a:ext uri="{FF2B5EF4-FFF2-40B4-BE49-F238E27FC236}">
                <a16:creationId xmlns:a16="http://schemas.microsoft.com/office/drawing/2014/main" id="{42695ABC-AB5B-56D5-1601-9844213ABB6E}"/>
              </a:ext>
            </a:extLst>
          </p:cNvPr>
          <p:cNvSpPr>
            <a:spLocks/>
          </p:cNvSpPr>
          <p:nvPr/>
        </p:nvSpPr>
        <p:spPr bwMode="auto">
          <a:xfrm>
            <a:off x="3327511" y="2281355"/>
            <a:ext cx="299990" cy="227915"/>
          </a:xfrm>
          <a:custGeom>
            <a:avLst/>
            <a:gdLst>
              <a:gd name="T0" fmla="*/ 71 w 109"/>
              <a:gd name="T1" fmla="*/ 39 h 94"/>
              <a:gd name="T2" fmla="*/ 57 w 109"/>
              <a:gd name="T3" fmla="*/ 43 h 94"/>
              <a:gd name="T4" fmla="*/ 57 w 109"/>
              <a:gd name="T5" fmla="*/ 28 h 94"/>
              <a:gd name="T6" fmla="*/ 92 w 109"/>
              <a:gd name="T7" fmla="*/ 32 h 94"/>
              <a:gd name="T8" fmla="*/ 57 w 109"/>
              <a:gd name="T9" fmla="*/ 28 h 94"/>
              <a:gd name="T10" fmla="*/ 82 w 109"/>
              <a:gd name="T11" fmla="*/ 72 h 94"/>
              <a:gd name="T12" fmla="*/ 57 w 109"/>
              <a:gd name="T13" fmla="*/ 76 h 94"/>
              <a:gd name="T14" fmla="*/ 57 w 109"/>
              <a:gd name="T15" fmla="*/ 61 h 94"/>
              <a:gd name="T16" fmla="*/ 92 w 109"/>
              <a:gd name="T17" fmla="*/ 65 h 94"/>
              <a:gd name="T18" fmla="*/ 57 w 109"/>
              <a:gd name="T19" fmla="*/ 61 h 94"/>
              <a:gd name="T20" fmla="*/ 92 w 109"/>
              <a:gd name="T21" fmla="*/ 50 h 94"/>
              <a:gd name="T22" fmla="*/ 57 w 109"/>
              <a:gd name="T23" fmla="*/ 55 h 94"/>
              <a:gd name="T24" fmla="*/ 57 w 109"/>
              <a:gd name="T25" fmla="*/ 17 h 94"/>
              <a:gd name="T26" fmla="*/ 92 w 109"/>
              <a:gd name="T27" fmla="*/ 22 h 94"/>
              <a:gd name="T28" fmla="*/ 57 w 109"/>
              <a:gd name="T29" fmla="*/ 17 h 94"/>
              <a:gd name="T30" fmla="*/ 102 w 109"/>
              <a:gd name="T31" fmla="*/ 11 h 94"/>
              <a:gd name="T32" fmla="*/ 11 w 109"/>
              <a:gd name="T33" fmla="*/ 6 h 94"/>
              <a:gd name="T34" fmla="*/ 7 w 109"/>
              <a:gd name="T35" fmla="*/ 83 h 94"/>
              <a:gd name="T36" fmla="*/ 98 w 109"/>
              <a:gd name="T37" fmla="*/ 88 h 94"/>
              <a:gd name="T38" fmla="*/ 109 w 109"/>
              <a:gd name="T39" fmla="*/ 11 h 94"/>
              <a:gd name="T40" fmla="*/ 98 w 109"/>
              <a:gd name="T41" fmla="*/ 94 h 94"/>
              <a:gd name="T42" fmla="*/ 0 w 109"/>
              <a:gd name="T43" fmla="*/ 83 h 94"/>
              <a:gd name="T44" fmla="*/ 11 w 109"/>
              <a:gd name="T45" fmla="*/ 0 h 94"/>
              <a:gd name="T46" fmla="*/ 109 w 109"/>
              <a:gd name="T47" fmla="*/ 11 h 94"/>
              <a:gd name="T48" fmla="*/ 26 w 109"/>
              <a:gd name="T49" fmla="*/ 20 h 94"/>
              <a:gd name="T50" fmla="*/ 39 w 109"/>
              <a:gd name="T51" fmla="*/ 30 h 94"/>
              <a:gd name="T52" fmla="*/ 35 w 109"/>
              <a:gd name="T53" fmla="*/ 31 h 94"/>
              <a:gd name="T54" fmla="*/ 34 w 109"/>
              <a:gd name="T55" fmla="*/ 33 h 94"/>
              <a:gd name="T56" fmla="*/ 29 w 109"/>
              <a:gd name="T57" fmla="*/ 33 h 94"/>
              <a:gd name="T58" fmla="*/ 28 w 109"/>
              <a:gd name="T59" fmla="*/ 31 h 94"/>
              <a:gd name="T60" fmla="*/ 24 w 109"/>
              <a:gd name="T61" fmla="*/ 26 h 94"/>
              <a:gd name="T62" fmla="*/ 30 w 109"/>
              <a:gd name="T63" fmla="*/ 65 h 94"/>
              <a:gd name="T64" fmla="*/ 32 w 109"/>
              <a:gd name="T65" fmla="*/ 65 h 94"/>
              <a:gd name="T66" fmla="*/ 32 w 109"/>
              <a:gd name="T67" fmla="*/ 67 h 94"/>
              <a:gd name="T68" fmla="*/ 31 w 109"/>
              <a:gd name="T69" fmla="*/ 49 h 94"/>
              <a:gd name="T70" fmla="*/ 31 w 109"/>
              <a:gd name="T71" fmla="*/ 49 h 94"/>
              <a:gd name="T72" fmla="*/ 18 w 109"/>
              <a:gd name="T73" fmla="*/ 74 h 94"/>
              <a:gd name="T74" fmla="*/ 37 w 109"/>
              <a:gd name="T75" fmla="*/ 65 h 94"/>
              <a:gd name="T76" fmla="*/ 32 w 109"/>
              <a:gd name="T77" fmla="*/ 67 h 94"/>
              <a:gd name="T78" fmla="*/ 30 w 109"/>
              <a:gd name="T79" fmla="*/ 72 h 94"/>
              <a:gd name="T80" fmla="*/ 36 w 109"/>
              <a:gd name="T81" fmla="*/ 35 h 94"/>
              <a:gd name="T82" fmla="*/ 44 w 109"/>
              <a:gd name="T83" fmla="*/ 43 h 94"/>
              <a:gd name="T84" fmla="*/ 27 w 109"/>
              <a:gd name="T85" fmla="*/ 35 h 94"/>
              <a:gd name="T86" fmla="*/ 31 w 109"/>
              <a:gd name="T87" fmla="*/ 3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9" h="94">
                <a:moveTo>
                  <a:pt x="57" y="39"/>
                </a:moveTo>
                <a:cubicBezTo>
                  <a:pt x="71" y="39"/>
                  <a:pt x="71" y="39"/>
                  <a:pt x="71" y="39"/>
                </a:cubicBezTo>
                <a:cubicBezTo>
                  <a:pt x="71" y="43"/>
                  <a:pt x="71" y="43"/>
                  <a:pt x="71" y="43"/>
                </a:cubicBezTo>
                <a:cubicBezTo>
                  <a:pt x="57" y="43"/>
                  <a:pt x="57" y="43"/>
                  <a:pt x="57" y="43"/>
                </a:cubicBezTo>
                <a:cubicBezTo>
                  <a:pt x="57" y="39"/>
                  <a:pt x="57" y="39"/>
                  <a:pt x="57" y="39"/>
                </a:cubicBezTo>
                <a:close/>
                <a:moveTo>
                  <a:pt x="57" y="28"/>
                </a:moveTo>
                <a:cubicBezTo>
                  <a:pt x="92" y="28"/>
                  <a:pt x="92" y="28"/>
                  <a:pt x="92" y="28"/>
                </a:cubicBezTo>
                <a:cubicBezTo>
                  <a:pt x="92" y="32"/>
                  <a:pt x="92" y="32"/>
                  <a:pt x="92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28"/>
                  <a:pt x="57" y="28"/>
                  <a:pt x="57" y="28"/>
                </a:cubicBezTo>
                <a:close/>
                <a:moveTo>
                  <a:pt x="57" y="72"/>
                </a:moveTo>
                <a:cubicBezTo>
                  <a:pt x="82" y="72"/>
                  <a:pt x="82" y="72"/>
                  <a:pt x="82" y="72"/>
                </a:cubicBezTo>
                <a:cubicBezTo>
                  <a:pt x="82" y="76"/>
                  <a:pt x="82" y="76"/>
                  <a:pt x="82" y="76"/>
                </a:cubicBezTo>
                <a:cubicBezTo>
                  <a:pt x="57" y="76"/>
                  <a:pt x="57" y="76"/>
                  <a:pt x="57" y="76"/>
                </a:cubicBezTo>
                <a:cubicBezTo>
                  <a:pt x="57" y="72"/>
                  <a:pt x="57" y="72"/>
                  <a:pt x="57" y="72"/>
                </a:cubicBezTo>
                <a:close/>
                <a:moveTo>
                  <a:pt x="57" y="61"/>
                </a:moveTo>
                <a:cubicBezTo>
                  <a:pt x="92" y="61"/>
                  <a:pt x="92" y="61"/>
                  <a:pt x="92" y="61"/>
                </a:cubicBezTo>
                <a:cubicBezTo>
                  <a:pt x="92" y="65"/>
                  <a:pt x="92" y="65"/>
                  <a:pt x="92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1"/>
                  <a:pt x="57" y="61"/>
                  <a:pt x="57" y="61"/>
                </a:cubicBezTo>
                <a:close/>
                <a:moveTo>
                  <a:pt x="57" y="50"/>
                </a:moveTo>
                <a:cubicBezTo>
                  <a:pt x="92" y="50"/>
                  <a:pt x="92" y="50"/>
                  <a:pt x="92" y="50"/>
                </a:cubicBezTo>
                <a:cubicBezTo>
                  <a:pt x="92" y="55"/>
                  <a:pt x="92" y="55"/>
                  <a:pt x="92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57" y="17"/>
                </a:moveTo>
                <a:cubicBezTo>
                  <a:pt x="92" y="17"/>
                  <a:pt x="92" y="17"/>
                  <a:pt x="92" y="17"/>
                </a:cubicBezTo>
                <a:cubicBezTo>
                  <a:pt x="92" y="22"/>
                  <a:pt x="92" y="22"/>
                  <a:pt x="92" y="22"/>
                </a:cubicBezTo>
                <a:cubicBezTo>
                  <a:pt x="57" y="22"/>
                  <a:pt x="57" y="22"/>
                  <a:pt x="57" y="22"/>
                </a:cubicBezTo>
                <a:cubicBezTo>
                  <a:pt x="57" y="17"/>
                  <a:pt x="57" y="17"/>
                  <a:pt x="57" y="17"/>
                </a:cubicBezTo>
                <a:close/>
                <a:moveTo>
                  <a:pt x="102" y="83"/>
                </a:moveTo>
                <a:cubicBezTo>
                  <a:pt x="102" y="11"/>
                  <a:pt x="102" y="11"/>
                  <a:pt x="102" y="11"/>
                </a:cubicBezTo>
                <a:cubicBezTo>
                  <a:pt x="102" y="8"/>
                  <a:pt x="100" y="6"/>
                  <a:pt x="98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9" y="6"/>
                  <a:pt x="7" y="8"/>
                  <a:pt x="7" y="11"/>
                </a:cubicBezTo>
                <a:cubicBezTo>
                  <a:pt x="7" y="83"/>
                  <a:pt x="7" y="83"/>
                  <a:pt x="7" y="83"/>
                </a:cubicBezTo>
                <a:cubicBezTo>
                  <a:pt x="7" y="86"/>
                  <a:pt x="9" y="88"/>
                  <a:pt x="11" y="88"/>
                </a:cubicBezTo>
                <a:cubicBezTo>
                  <a:pt x="98" y="88"/>
                  <a:pt x="98" y="88"/>
                  <a:pt x="98" y="88"/>
                </a:cubicBezTo>
                <a:cubicBezTo>
                  <a:pt x="100" y="88"/>
                  <a:pt x="102" y="86"/>
                  <a:pt x="102" y="83"/>
                </a:cubicBezTo>
                <a:close/>
                <a:moveTo>
                  <a:pt x="109" y="11"/>
                </a:moveTo>
                <a:cubicBezTo>
                  <a:pt x="109" y="83"/>
                  <a:pt x="109" y="83"/>
                  <a:pt x="109" y="83"/>
                </a:cubicBezTo>
                <a:cubicBezTo>
                  <a:pt x="109" y="89"/>
                  <a:pt x="104" y="94"/>
                  <a:pt x="98" y="94"/>
                </a:cubicBezTo>
                <a:cubicBezTo>
                  <a:pt x="11" y="94"/>
                  <a:pt x="11" y="94"/>
                  <a:pt x="11" y="94"/>
                </a:cubicBezTo>
                <a:cubicBezTo>
                  <a:pt x="5" y="94"/>
                  <a:pt x="0" y="89"/>
                  <a:pt x="0" y="8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4" y="0"/>
                  <a:pt x="109" y="5"/>
                  <a:pt x="109" y="11"/>
                </a:cubicBezTo>
                <a:close/>
                <a:moveTo>
                  <a:pt x="24" y="26"/>
                </a:moveTo>
                <a:cubicBezTo>
                  <a:pt x="24" y="24"/>
                  <a:pt x="25" y="22"/>
                  <a:pt x="26" y="20"/>
                </a:cubicBezTo>
                <a:cubicBezTo>
                  <a:pt x="29" y="15"/>
                  <a:pt x="34" y="15"/>
                  <a:pt x="37" y="20"/>
                </a:cubicBezTo>
                <a:cubicBezTo>
                  <a:pt x="39" y="23"/>
                  <a:pt x="39" y="27"/>
                  <a:pt x="39" y="30"/>
                </a:cubicBezTo>
                <a:cubicBezTo>
                  <a:pt x="39" y="30"/>
                  <a:pt x="39" y="31"/>
                  <a:pt x="40" y="31"/>
                </a:cubicBezTo>
                <a:cubicBezTo>
                  <a:pt x="38" y="32"/>
                  <a:pt x="36" y="32"/>
                  <a:pt x="35" y="31"/>
                </a:cubicBezTo>
                <a:cubicBezTo>
                  <a:pt x="34" y="31"/>
                  <a:pt x="34" y="32"/>
                  <a:pt x="34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33" y="33"/>
                  <a:pt x="33" y="34"/>
                  <a:pt x="31" y="34"/>
                </a:cubicBezTo>
                <a:cubicBezTo>
                  <a:pt x="30" y="34"/>
                  <a:pt x="30" y="33"/>
                  <a:pt x="29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29" y="32"/>
                  <a:pt x="28" y="31"/>
                </a:cubicBezTo>
                <a:cubicBezTo>
                  <a:pt x="27" y="32"/>
                  <a:pt x="26" y="32"/>
                  <a:pt x="24" y="31"/>
                </a:cubicBezTo>
                <a:cubicBezTo>
                  <a:pt x="24" y="30"/>
                  <a:pt x="23" y="30"/>
                  <a:pt x="24" y="26"/>
                </a:cubicBezTo>
                <a:close/>
                <a:moveTo>
                  <a:pt x="31" y="67"/>
                </a:move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2" y="67"/>
                  <a:pt x="32" y="67"/>
                  <a:pt x="32" y="67"/>
                </a:cubicBezTo>
                <a:cubicBezTo>
                  <a:pt x="31" y="67"/>
                  <a:pt x="31" y="67"/>
                  <a:pt x="31" y="67"/>
                </a:cubicBezTo>
                <a:close/>
                <a:moveTo>
                  <a:pt x="31" y="49"/>
                </a:moveTo>
                <a:cubicBezTo>
                  <a:pt x="23" y="49"/>
                  <a:pt x="26" y="63"/>
                  <a:pt x="31" y="63"/>
                </a:cubicBezTo>
                <a:cubicBezTo>
                  <a:pt x="37" y="63"/>
                  <a:pt x="40" y="49"/>
                  <a:pt x="31" y="49"/>
                </a:cubicBezTo>
                <a:close/>
                <a:moveTo>
                  <a:pt x="27" y="65"/>
                </a:moveTo>
                <a:cubicBezTo>
                  <a:pt x="24" y="67"/>
                  <a:pt x="20" y="66"/>
                  <a:pt x="18" y="74"/>
                </a:cubicBezTo>
                <a:cubicBezTo>
                  <a:pt x="27" y="78"/>
                  <a:pt x="36" y="78"/>
                  <a:pt x="45" y="74"/>
                </a:cubicBezTo>
                <a:cubicBezTo>
                  <a:pt x="43" y="66"/>
                  <a:pt x="40" y="67"/>
                  <a:pt x="37" y="65"/>
                </a:cubicBezTo>
                <a:cubicBezTo>
                  <a:pt x="36" y="69"/>
                  <a:pt x="34" y="71"/>
                  <a:pt x="33" y="72"/>
                </a:cubicBezTo>
                <a:cubicBezTo>
                  <a:pt x="32" y="67"/>
                  <a:pt x="32" y="67"/>
                  <a:pt x="32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30" y="69"/>
                  <a:pt x="30" y="70"/>
                  <a:pt x="30" y="72"/>
                </a:cubicBezTo>
                <a:cubicBezTo>
                  <a:pt x="28" y="71"/>
                  <a:pt x="27" y="68"/>
                  <a:pt x="27" y="65"/>
                </a:cubicBezTo>
                <a:close/>
                <a:moveTo>
                  <a:pt x="36" y="35"/>
                </a:moveTo>
                <a:cubicBezTo>
                  <a:pt x="36" y="35"/>
                  <a:pt x="37" y="35"/>
                  <a:pt x="37" y="35"/>
                </a:cubicBezTo>
                <a:cubicBezTo>
                  <a:pt x="41" y="36"/>
                  <a:pt x="43" y="39"/>
                  <a:pt x="44" y="43"/>
                </a:cubicBezTo>
                <a:cubicBezTo>
                  <a:pt x="37" y="45"/>
                  <a:pt x="26" y="45"/>
                  <a:pt x="19" y="43"/>
                </a:cubicBezTo>
                <a:cubicBezTo>
                  <a:pt x="20" y="38"/>
                  <a:pt x="24" y="36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8" y="36"/>
                  <a:pt x="30" y="36"/>
                  <a:pt x="31" y="36"/>
                </a:cubicBezTo>
                <a:cubicBezTo>
                  <a:pt x="33" y="36"/>
                  <a:pt x="35" y="36"/>
                  <a:pt x="36" y="3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89457" tIns="44728" rIns="89457" bIns="44728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E7F5B549-5A04-F637-EA12-B55083A91DB7}"/>
              </a:ext>
            </a:extLst>
          </p:cNvPr>
          <p:cNvGrpSpPr>
            <a:grpSpLocks/>
          </p:cNvGrpSpPr>
          <p:nvPr/>
        </p:nvGrpSpPr>
        <p:grpSpPr>
          <a:xfrm>
            <a:off x="3327983" y="1991318"/>
            <a:ext cx="294415" cy="226828"/>
            <a:chOff x="6019801" y="5713413"/>
            <a:chExt cx="514350" cy="419100"/>
          </a:xfrm>
        </p:grpSpPr>
        <p:sp>
          <p:nvSpPr>
            <p:cNvPr id="659" name="Freeform 220">
              <a:extLst>
                <a:ext uri="{FF2B5EF4-FFF2-40B4-BE49-F238E27FC236}">
                  <a16:creationId xmlns:a16="http://schemas.microsoft.com/office/drawing/2014/main" id="{74A645B1-03E6-08DC-FE7A-9011462E0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1" y="5767388"/>
              <a:ext cx="273050" cy="365125"/>
            </a:xfrm>
            <a:custGeom>
              <a:avLst/>
              <a:gdLst>
                <a:gd name="T0" fmla="*/ 226 w 253"/>
                <a:gd name="T1" fmla="*/ 338 h 338"/>
                <a:gd name="T2" fmla="*/ 222 w 253"/>
                <a:gd name="T3" fmla="*/ 338 h 338"/>
                <a:gd name="T4" fmla="*/ 221 w 253"/>
                <a:gd name="T5" fmla="*/ 338 h 338"/>
                <a:gd name="T6" fmla="*/ 174 w 253"/>
                <a:gd name="T7" fmla="*/ 329 h 338"/>
                <a:gd name="T8" fmla="*/ 138 w 253"/>
                <a:gd name="T9" fmla="*/ 326 h 338"/>
                <a:gd name="T10" fmla="*/ 32 w 253"/>
                <a:gd name="T11" fmla="*/ 335 h 338"/>
                <a:gd name="T12" fmla="*/ 8 w 253"/>
                <a:gd name="T13" fmla="*/ 327 h 338"/>
                <a:gd name="T14" fmla="*/ 0 w 253"/>
                <a:gd name="T15" fmla="*/ 307 h 338"/>
                <a:gd name="T16" fmla="*/ 0 w 253"/>
                <a:gd name="T17" fmla="*/ 39 h 338"/>
                <a:gd name="T18" fmla="*/ 29 w 253"/>
                <a:gd name="T19" fmla="*/ 8 h 338"/>
                <a:gd name="T20" fmla="*/ 157 w 253"/>
                <a:gd name="T21" fmla="*/ 0 h 338"/>
                <a:gd name="T22" fmla="*/ 173 w 253"/>
                <a:gd name="T23" fmla="*/ 1 h 338"/>
                <a:gd name="T24" fmla="*/ 253 w 253"/>
                <a:gd name="T25" fmla="*/ 40 h 338"/>
                <a:gd name="T26" fmla="*/ 253 w 253"/>
                <a:gd name="T27" fmla="*/ 310 h 338"/>
                <a:gd name="T28" fmla="*/ 226 w 253"/>
                <a:gd name="T29" fmla="*/ 338 h 338"/>
                <a:gd name="T30" fmla="*/ 138 w 253"/>
                <a:gd name="T31" fmla="*/ 298 h 338"/>
                <a:gd name="T32" fmla="*/ 180 w 253"/>
                <a:gd name="T33" fmla="*/ 301 h 338"/>
                <a:gd name="T34" fmla="*/ 225 w 253"/>
                <a:gd name="T35" fmla="*/ 310 h 338"/>
                <a:gd name="T36" fmla="*/ 225 w 253"/>
                <a:gd name="T37" fmla="*/ 44 h 338"/>
                <a:gd name="T38" fmla="*/ 170 w 253"/>
                <a:gd name="T39" fmla="*/ 29 h 338"/>
                <a:gd name="T40" fmla="*/ 157 w 253"/>
                <a:gd name="T41" fmla="*/ 28 h 338"/>
                <a:gd name="T42" fmla="*/ 31 w 253"/>
                <a:gd name="T43" fmla="*/ 36 h 338"/>
                <a:gd name="T44" fmla="*/ 28 w 253"/>
                <a:gd name="T45" fmla="*/ 39 h 338"/>
                <a:gd name="T46" fmla="*/ 28 w 253"/>
                <a:gd name="T47" fmla="*/ 307 h 338"/>
                <a:gd name="T48" fmla="*/ 138 w 253"/>
                <a:gd name="T49" fmla="*/ 29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3" h="338">
                  <a:moveTo>
                    <a:pt x="226" y="338"/>
                  </a:moveTo>
                  <a:cubicBezTo>
                    <a:pt x="225" y="338"/>
                    <a:pt x="223" y="338"/>
                    <a:pt x="222" y="338"/>
                  </a:cubicBezTo>
                  <a:cubicBezTo>
                    <a:pt x="222" y="338"/>
                    <a:pt x="222" y="338"/>
                    <a:pt x="221" y="338"/>
                  </a:cubicBezTo>
                  <a:cubicBezTo>
                    <a:pt x="174" y="329"/>
                    <a:pt x="174" y="329"/>
                    <a:pt x="174" y="329"/>
                  </a:cubicBezTo>
                  <a:cubicBezTo>
                    <a:pt x="165" y="327"/>
                    <a:pt x="153" y="326"/>
                    <a:pt x="138" y="326"/>
                  </a:cubicBezTo>
                  <a:cubicBezTo>
                    <a:pt x="91" y="326"/>
                    <a:pt x="33" y="335"/>
                    <a:pt x="32" y="335"/>
                  </a:cubicBezTo>
                  <a:cubicBezTo>
                    <a:pt x="23" y="336"/>
                    <a:pt x="14" y="333"/>
                    <a:pt x="8" y="327"/>
                  </a:cubicBezTo>
                  <a:cubicBezTo>
                    <a:pt x="3" y="322"/>
                    <a:pt x="0" y="315"/>
                    <a:pt x="0" y="30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3"/>
                    <a:pt x="13" y="10"/>
                    <a:pt x="29" y="8"/>
                  </a:cubicBezTo>
                  <a:cubicBezTo>
                    <a:pt x="33" y="8"/>
                    <a:pt x="117" y="0"/>
                    <a:pt x="157" y="0"/>
                  </a:cubicBezTo>
                  <a:cubicBezTo>
                    <a:pt x="164" y="0"/>
                    <a:pt x="169" y="1"/>
                    <a:pt x="173" y="1"/>
                  </a:cubicBezTo>
                  <a:cubicBezTo>
                    <a:pt x="176" y="1"/>
                    <a:pt x="253" y="11"/>
                    <a:pt x="253" y="40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53" y="326"/>
                    <a:pt x="241" y="338"/>
                    <a:pt x="226" y="338"/>
                  </a:cubicBezTo>
                  <a:close/>
                  <a:moveTo>
                    <a:pt x="138" y="298"/>
                  </a:moveTo>
                  <a:cubicBezTo>
                    <a:pt x="155" y="298"/>
                    <a:pt x="169" y="299"/>
                    <a:pt x="180" y="301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5" y="44"/>
                    <a:pt x="225" y="44"/>
                    <a:pt x="225" y="44"/>
                  </a:cubicBezTo>
                  <a:cubicBezTo>
                    <a:pt x="218" y="40"/>
                    <a:pt x="195" y="32"/>
                    <a:pt x="170" y="29"/>
                  </a:cubicBezTo>
                  <a:cubicBezTo>
                    <a:pt x="168" y="29"/>
                    <a:pt x="164" y="28"/>
                    <a:pt x="157" y="28"/>
                  </a:cubicBezTo>
                  <a:cubicBezTo>
                    <a:pt x="118" y="28"/>
                    <a:pt x="32" y="36"/>
                    <a:pt x="31" y="36"/>
                  </a:cubicBezTo>
                  <a:cubicBezTo>
                    <a:pt x="30" y="36"/>
                    <a:pt x="28" y="38"/>
                    <a:pt x="28" y="39"/>
                  </a:cubicBezTo>
                  <a:cubicBezTo>
                    <a:pt x="28" y="307"/>
                    <a:pt x="28" y="307"/>
                    <a:pt x="28" y="307"/>
                  </a:cubicBezTo>
                  <a:cubicBezTo>
                    <a:pt x="35" y="306"/>
                    <a:pt x="91" y="298"/>
                    <a:pt x="138" y="29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0" name="Freeform 221">
              <a:extLst>
                <a:ext uri="{FF2B5EF4-FFF2-40B4-BE49-F238E27FC236}">
                  <a16:creationId xmlns:a16="http://schemas.microsoft.com/office/drawing/2014/main" id="{45D9B327-BB32-6D97-44FF-5D9E8350B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2688" y="5767388"/>
              <a:ext cx="271463" cy="365125"/>
            </a:xfrm>
            <a:custGeom>
              <a:avLst/>
              <a:gdLst>
                <a:gd name="T0" fmla="*/ 26 w 252"/>
                <a:gd name="T1" fmla="*/ 338 h 338"/>
                <a:gd name="T2" fmla="*/ 26 w 252"/>
                <a:gd name="T3" fmla="*/ 338 h 338"/>
                <a:gd name="T4" fmla="*/ 0 w 252"/>
                <a:gd name="T5" fmla="*/ 310 h 338"/>
                <a:gd name="T6" fmla="*/ 0 w 252"/>
                <a:gd name="T7" fmla="*/ 40 h 338"/>
                <a:gd name="T8" fmla="*/ 79 w 252"/>
                <a:gd name="T9" fmla="*/ 1 h 338"/>
                <a:gd name="T10" fmla="*/ 95 w 252"/>
                <a:gd name="T11" fmla="*/ 0 h 338"/>
                <a:gd name="T12" fmla="*/ 223 w 252"/>
                <a:gd name="T13" fmla="*/ 8 h 338"/>
                <a:gd name="T14" fmla="*/ 252 w 252"/>
                <a:gd name="T15" fmla="*/ 39 h 338"/>
                <a:gd name="T16" fmla="*/ 252 w 252"/>
                <a:gd name="T17" fmla="*/ 307 h 338"/>
                <a:gd name="T18" fmla="*/ 224 w 252"/>
                <a:gd name="T19" fmla="*/ 335 h 338"/>
                <a:gd name="T20" fmla="*/ 220 w 252"/>
                <a:gd name="T21" fmla="*/ 335 h 338"/>
                <a:gd name="T22" fmla="*/ 114 w 252"/>
                <a:gd name="T23" fmla="*/ 326 h 338"/>
                <a:gd name="T24" fmla="*/ 78 w 252"/>
                <a:gd name="T25" fmla="*/ 329 h 338"/>
                <a:gd name="T26" fmla="*/ 31 w 252"/>
                <a:gd name="T27" fmla="*/ 338 h 338"/>
                <a:gd name="T28" fmla="*/ 30 w 252"/>
                <a:gd name="T29" fmla="*/ 338 h 338"/>
                <a:gd name="T30" fmla="*/ 26 w 252"/>
                <a:gd name="T31" fmla="*/ 338 h 338"/>
                <a:gd name="T32" fmla="*/ 28 w 252"/>
                <a:gd name="T33" fmla="*/ 44 h 338"/>
                <a:gd name="T34" fmla="*/ 28 w 252"/>
                <a:gd name="T35" fmla="*/ 310 h 338"/>
                <a:gd name="T36" fmla="*/ 72 w 252"/>
                <a:gd name="T37" fmla="*/ 301 h 338"/>
                <a:gd name="T38" fmla="*/ 114 w 252"/>
                <a:gd name="T39" fmla="*/ 298 h 338"/>
                <a:gd name="T40" fmla="*/ 224 w 252"/>
                <a:gd name="T41" fmla="*/ 307 h 338"/>
                <a:gd name="T42" fmla="*/ 224 w 252"/>
                <a:gd name="T43" fmla="*/ 39 h 338"/>
                <a:gd name="T44" fmla="*/ 221 w 252"/>
                <a:gd name="T45" fmla="*/ 36 h 338"/>
                <a:gd name="T46" fmla="*/ 95 w 252"/>
                <a:gd name="T47" fmla="*/ 28 h 338"/>
                <a:gd name="T48" fmla="*/ 82 w 252"/>
                <a:gd name="T49" fmla="*/ 29 h 338"/>
                <a:gd name="T50" fmla="*/ 28 w 252"/>
                <a:gd name="T51" fmla="*/ 44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38">
                  <a:moveTo>
                    <a:pt x="26" y="338"/>
                  </a:moveTo>
                  <a:cubicBezTo>
                    <a:pt x="26" y="338"/>
                    <a:pt x="26" y="338"/>
                    <a:pt x="26" y="338"/>
                  </a:cubicBezTo>
                  <a:cubicBezTo>
                    <a:pt x="11" y="338"/>
                    <a:pt x="0" y="326"/>
                    <a:pt x="0" y="3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1"/>
                    <a:pt x="76" y="1"/>
                    <a:pt x="79" y="1"/>
                  </a:cubicBezTo>
                  <a:cubicBezTo>
                    <a:pt x="83" y="1"/>
                    <a:pt x="88" y="0"/>
                    <a:pt x="95" y="0"/>
                  </a:cubicBezTo>
                  <a:cubicBezTo>
                    <a:pt x="135" y="0"/>
                    <a:pt x="219" y="8"/>
                    <a:pt x="223" y="8"/>
                  </a:cubicBezTo>
                  <a:cubicBezTo>
                    <a:pt x="239" y="10"/>
                    <a:pt x="252" y="23"/>
                    <a:pt x="252" y="39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52" y="323"/>
                    <a:pt x="240" y="335"/>
                    <a:pt x="224" y="335"/>
                  </a:cubicBezTo>
                  <a:cubicBezTo>
                    <a:pt x="223" y="335"/>
                    <a:pt x="221" y="335"/>
                    <a:pt x="220" y="335"/>
                  </a:cubicBezTo>
                  <a:cubicBezTo>
                    <a:pt x="219" y="335"/>
                    <a:pt x="161" y="326"/>
                    <a:pt x="114" y="326"/>
                  </a:cubicBezTo>
                  <a:cubicBezTo>
                    <a:pt x="99" y="326"/>
                    <a:pt x="87" y="327"/>
                    <a:pt x="78" y="329"/>
                  </a:cubicBezTo>
                  <a:cubicBezTo>
                    <a:pt x="31" y="338"/>
                    <a:pt x="31" y="338"/>
                    <a:pt x="31" y="338"/>
                  </a:cubicBezTo>
                  <a:cubicBezTo>
                    <a:pt x="30" y="338"/>
                    <a:pt x="30" y="338"/>
                    <a:pt x="30" y="338"/>
                  </a:cubicBezTo>
                  <a:cubicBezTo>
                    <a:pt x="29" y="338"/>
                    <a:pt x="28" y="338"/>
                    <a:pt x="26" y="338"/>
                  </a:cubicBezTo>
                  <a:close/>
                  <a:moveTo>
                    <a:pt x="28" y="44"/>
                  </a:moveTo>
                  <a:cubicBezTo>
                    <a:pt x="28" y="310"/>
                    <a:pt x="28" y="310"/>
                    <a:pt x="28" y="310"/>
                  </a:cubicBezTo>
                  <a:cubicBezTo>
                    <a:pt x="72" y="301"/>
                    <a:pt x="72" y="301"/>
                    <a:pt x="72" y="301"/>
                  </a:cubicBezTo>
                  <a:cubicBezTo>
                    <a:pt x="83" y="299"/>
                    <a:pt x="97" y="298"/>
                    <a:pt x="114" y="298"/>
                  </a:cubicBezTo>
                  <a:cubicBezTo>
                    <a:pt x="162" y="298"/>
                    <a:pt x="219" y="306"/>
                    <a:pt x="224" y="307"/>
                  </a:cubicBezTo>
                  <a:cubicBezTo>
                    <a:pt x="224" y="39"/>
                    <a:pt x="224" y="39"/>
                    <a:pt x="224" y="39"/>
                  </a:cubicBezTo>
                  <a:cubicBezTo>
                    <a:pt x="224" y="38"/>
                    <a:pt x="222" y="36"/>
                    <a:pt x="221" y="36"/>
                  </a:cubicBezTo>
                  <a:cubicBezTo>
                    <a:pt x="220" y="36"/>
                    <a:pt x="134" y="28"/>
                    <a:pt x="95" y="28"/>
                  </a:cubicBezTo>
                  <a:cubicBezTo>
                    <a:pt x="88" y="28"/>
                    <a:pt x="84" y="29"/>
                    <a:pt x="82" y="29"/>
                  </a:cubicBezTo>
                  <a:cubicBezTo>
                    <a:pt x="57" y="32"/>
                    <a:pt x="34" y="40"/>
                    <a:pt x="28" y="4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1" name="Freeform 222">
              <a:extLst>
                <a:ext uri="{FF2B5EF4-FFF2-40B4-BE49-F238E27FC236}">
                  <a16:creationId xmlns:a16="http://schemas.microsoft.com/office/drawing/2014/main" id="{002431C8-E23B-6586-9D35-6A88EA7D1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126" y="5861050"/>
              <a:ext cx="152400" cy="25400"/>
            </a:xfrm>
            <a:custGeom>
              <a:avLst/>
              <a:gdLst>
                <a:gd name="T0" fmla="*/ 129 w 141"/>
                <a:gd name="T1" fmla="*/ 24 h 24"/>
                <a:gd name="T2" fmla="*/ 12 w 141"/>
                <a:gd name="T3" fmla="*/ 24 h 24"/>
                <a:gd name="T4" fmla="*/ 0 w 141"/>
                <a:gd name="T5" fmla="*/ 12 h 24"/>
                <a:gd name="T6" fmla="*/ 12 w 141"/>
                <a:gd name="T7" fmla="*/ 0 h 24"/>
                <a:gd name="T8" fmla="*/ 129 w 141"/>
                <a:gd name="T9" fmla="*/ 0 h 24"/>
                <a:gd name="T10" fmla="*/ 141 w 141"/>
                <a:gd name="T11" fmla="*/ 12 h 24"/>
                <a:gd name="T12" fmla="*/ 129 w 141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4">
                  <a:moveTo>
                    <a:pt x="12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6" y="0"/>
                    <a:pt x="141" y="5"/>
                    <a:pt x="141" y="12"/>
                  </a:cubicBezTo>
                  <a:cubicBezTo>
                    <a:pt x="141" y="19"/>
                    <a:pt x="136" y="24"/>
                    <a:pt x="129" y="2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2" name="Freeform 223">
              <a:extLst>
                <a:ext uri="{FF2B5EF4-FFF2-40B4-BE49-F238E27FC236}">
                  <a16:creationId xmlns:a16="http://schemas.microsoft.com/office/drawing/2014/main" id="{303F0C49-5077-2E3D-1957-D85CE5FD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126" y="5934075"/>
              <a:ext cx="152400" cy="25400"/>
            </a:xfrm>
            <a:custGeom>
              <a:avLst/>
              <a:gdLst>
                <a:gd name="T0" fmla="*/ 129 w 141"/>
                <a:gd name="T1" fmla="*/ 24 h 24"/>
                <a:gd name="T2" fmla="*/ 12 w 141"/>
                <a:gd name="T3" fmla="*/ 24 h 24"/>
                <a:gd name="T4" fmla="*/ 0 w 141"/>
                <a:gd name="T5" fmla="*/ 12 h 24"/>
                <a:gd name="T6" fmla="*/ 12 w 141"/>
                <a:gd name="T7" fmla="*/ 0 h 24"/>
                <a:gd name="T8" fmla="*/ 129 w 141"/>
                <a:gd name="T9" fmla="*/ 0 h 24"/>
                <a:gd name="T10" fmla="*/ 141 w 141"/>
                <a:gd name="T11" fmla="*/ 12 h 24"/>
                <a:gd name="T12" fmla="*/ 129 w 141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4">
                  <a:moveTo>
                    <a:pt x="12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6" y="0"/>
                    <a:pt x="141" y="5"/>
                    <a:pt x="141" y="12"/>
                  </a:cubicBezTo>
                  <a:cubicBezTo>
                    <a:pt x="141" y="19"/>
                    <a:pt x="136" y="24"/>
                    <a:pt x="129" y="2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3" name="Freeform 224">
              <a:extLst>
                <a:ext uri="{FF2B5EF4-FFF2-40B4-BE49-F238E27FC236}">
                  <a16:creationId xmlns:a16="http://schemas.microsoft.com/office/drawing/2014/main" id="{B8691461-5D76-D6A4-B404-20C18C208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126" y="6007100"/>
              <a:ext cx="152400" cy="25400"/>
            </a:xfrm>
            <a:custGeom>
              <a:avLst/>
              <a:gdLst>
                <a:gd name="T0" fmla="*/ 129 w 141"/>
                <a:gd name="T1" fmla="*/ 24 h 24"/>
                <a:gd name="T2" fmla="*/ 12 w 141"/>
                <a:gd name="T3" fmla="*/ 24 h 24"/>
                <a:gd name="T4" fmla="*/ 0 w 141"/>
                <a:gd name="T5" fmla="*/ 12 h 24"/>
                <a:gd name="T6" fmla="*/ 12 w 141"/>
                <a:gd name="T7" fmla="*/ 0 h 24"/>
                <a:gd name="T8" fmla="*/ 129 w 141"/>
                <a:gd name="T9" fmla="*/ 0 h 24"/>
                <a:gd name="T10" fmla="*/ 141 w 141"/>
                <a:gd name="T11" fmla="*/ 12 h 24"/>
                <a:gd name="T12" fmla="*/ 129 w 141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4">
                  <a:moveTo>
                    <a:pt x="12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6" y="0"/>
                    <a:pt x="141" y="5"/>
                    <a:pt x="141" y="12"/>
                  </a:cubicBezTo>
                  <a:cubicBezTo>
                    <a:pt x="141" y="19"/>
                    <a:pt x="136" y="24"/>
                    <a:pt x="129" y="2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4" name="Freeform 225">
              <a:extLst>
                <a:ext uri="{FF2B5EF4-FFF2-40B4-BE49-F238E27FC236}">
                  <a16:creationId xmlns:a16="http://schemas.microsoft.com/office/drawing/2014/main" id="{6DF159C2-CE2F-5F9D-7477-1106AE824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6" y="5861050"/>
              <a:ext cx="152400" cy="25400"/>
            </a:xfrm>
            <a:custGeom>
              <a:avLst/>
              <a:gdLst>
                <a:gd name="T0" fmla="*/ 129 w 141"/>
                <a:gd name="T1" fmla="*/ 24 h 24"/>
                <a:gd name="T2" fmla="*/ 12 w 141"/>
                <a:gd name="T3" fmla="*/ 24 h 24"/>
                <a:gd name="T4" fmla="*/ 0 w 141"/>
                <a:gd name="T5" fmla="*/ 12 h 24"/>
                <a:gd name="T6" fmla="*/ 12 w 141"/>
                <a:gd name="T7" fmla="*/ 0 h 24"/>
                <a:gd name="T8" fmla="*/ 129 w 141"/>
                <a:gd name="T9" fmla="*/ 0 h 24"/>
                <a:gd name="T10" fmla="*/ 141 w 141"/>
                <a:gd name="T11" fmla="*/ 12 h 24"/>
                <a:gd name="T12" fmla="*/ 129 w 141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4">
                  <a:moveTo>
                    <a:pt x="12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6" y="0"/>
                    <a:pt x="141" y="5"/>
                    <a:pt x="141" y="12"/>
                  </a:cubicBezTo>
                  <a:cubicBezTo>
                    <a:pt x="141" y="19"/>
                    <a:pt x="136" y="24"/>
                    <a:pt x="129" y="2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5" name="Freeform 226">
              <a:extLst>
                <a:ext uri="{FF2B5EF4-FFF2-40B4-BE49-F238E27FC236}">
                  <a16:creationId xmlns:a16="http://schemas.microsoft.com/office/drawing/2014/main" id="{79AF0216-1B4C-CF0B-527A-340EA346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6" y="5934075"/>
              <a:ext cx="152400" cy="25400"/>
            </a:xfrm>
            <a:custGeom>
              <a:avLst/>
              <a:gdLst>
                <a:gd name="T0" fmla="*/ 129 w 141"/>
                <a:gd name="T1" fmla="*/ 24 h 24"/>
                <a:gd name="T2" fmla="*/ 12 w 141"/>
                <a:gd name="T3" fmla="*/ 24 h 24"/>
                <a:gd name="T4" fmla="*/ 0 w 141"/>
                <a:gd name="T5" fmla="*/ 12 h 24"/>
                <a:gd name="T6" fmla="*/ 12 w 141"/>
                <a:gd name="T7" fmla="*/ 0 h 24"/>
                <a:gd name="T8" fmla="*/ 129 w 141"/>
                <a:gd name="T9" fmla="*/ 0 h 24"/>
                <a:gd name="T10" fmla="*/ 141 w 141"/>
                <a:gd name="T11" fmla="*/ 12 h 24"/>
                <a:gd name="T12" fmla="*/ 129 w 141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4">
                  <a:moveTo>
                    <a:pt x="12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6" y="0"/>
                    <a:pt x="141" y="5"/>
                    <a:pt x="141" y="12"/>
                  </a:cubicBezTo>
                  <a:cubicBezTo>
                    <a:pt x="141" y="19"/>
                    <a:pt x="136" y="24"/>
                    <a:pt x="129" y="2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6" name="Freeform 227">
              <a:extLst>
                <a:ext uri="{FF2B5EF4-FFF2-40B4-BE49-F238E27FC236}">
                  <a16:creationId xmlns:a16="http://schemas.microsoft.com/office/drawing/2014/main" id="{815486C1-9FB5-D2BC-B647-8B5618ACE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6" y="6007100"/>
              <a:ext cx="152400" cy="25400"/>
            </a:xfrm>
            <a:custGeom>
              <a:avLst/>
              <a:gdLst>
                <a:gd name="T0" fmla="*/ 129 w 141"/>
                <a:gd name="T1" fmla="*/ 24 h 24"/>
                <a:gd name="T2" fmla="*/ 12 w 141"/>
                <a:gd name="T3" fmla="*/ 24 h 24"/>
                <a:gd name="T4" fmla="*/ 0 w 141"/>
                <a:gd name="T5" fmla="*/ 12 h 24"/>
                <a:gd name="T6" fmla="*/ 12 w 141"/>
                <a:gd name="T7" fmla="*/ 0 h 24"/>
                <a:gd name="T8" fmla="*/ 129 w 141"/>
                <a:gd name="T9" fmla="*/ 0 h 24"/>
                <a:gd name="T10" fmla="*/ 141 w 141"/>
                <a:gd name="T11" fmla="*/ 12 h 24"/>
                <a:gd name="T12" fmla="*/ 129 w 141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4">
                  <a:moveTo>
                    <a:pt x="12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6" y="0"/>
                    <a:pt x="141" y="5"/>
                    <a:pt x="141" y="12"/>
                  </a:cubicBezTo>
                  <a:cubicBezTo>
                    <a:pt x="141" y="19"/>
                    <a:pt x="136" y="24"/>
                    <a:pt x="129" y="2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7" name="Freeform 228">
              <a:extLst>
                <a:ext uri="{FF2B5EF4-FFF2-40B4-BE49-F238E27FC236}">
                  <a16:creationId xmlns:a16="http://schemas.microsoft.com/office/drawing/2014/main" id="{38CA078A-B809-2C67-12A9-F7C0B2624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8" y="5713413"/>
              <a:ext cx="92075" cy="84138"/>
            </a:xfrm>
            <a:custGeom>
              <a:avLst/>
              <a:gdLst>
                <a:gd name="T0" fmla="*/ 73 w 85"/>
                <a:gd name="T1" fmla="*/ 78 h 78"/>
                <a:gd name="T2" fmla="*/ 61 w 85"/>
                <a:gd name="T3" fmla="*/ 66 h 78"/>
                <a:gd name="T4" fmla="*/ 61 w 85"/>
                <a:gd name="T5" fmla="*/ 24 h 78"/>
                <a:gd name="T6" fmla="*/ 24 w 85"/>
                <a:gd name="T7" fmla="*/ 24 h 78"/>
                <a:gd name="T8" fmla="*/ 24 w 85"/>
                <a:gd name="T9" fmla="*/ 64 h 78"/>
                <a:gd name="T10" fmla="*/ 12 w 85"/>
                <a:gd name="T11" fmla="*/ 76 h 78"/>
                <a:gd name="T12" fmla="*/ 0 w 85"/>
                <a:gd name="T13" fmla="*/ 64 h 78"/>
                <a:gd name="T14" fmla="*/ 0 w 85"/>
                <a:gd name="T15" fmla="*/ 12 h 78"/>
                <a:gd name="T16" fmla="*/ 12 w 85"/>
                <a:gd name="T17" fmla="*/ 0 h 78"/>
                <a:gd name="T18" fmla="*/ 73 w 85"/>
                <a:gd name="T19" fmla="*/ 0 h 78"/>
                <a:gd name="T20" fmla="*/ 85 w 85"/>
                <a:gd name="T21" fmla="*/ 12 h 78"/>
                <a:gd name="T22" fmla="*/ 85 w 85"/>
                <a:gd name="T23" fmla="*/ 66 h 78"/>
                <a:gd name="T24" fmla="*/ 73 w 85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8">
                  <a:moveTo>
                    <a:pt x="73" y="78"/>
                  </a:moveTo>
                  <a:cubicBezTo>
                    <a:pt x="67" y="78"/>
                    <a:pt x="61" y="73"/>
                    <a:pt x="61" y="66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70"/>
                    <a:pt x="18" y="76"/>
                    <a:pt x="12" y="76"/>
                  </a:cubicBezTo>
                  <a:cubicBezTo>
                    <a:pt x="5" y="76"/>
                    <a:pt x="0" y="70"/>
                    <a:pt x="0" y="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0" y="0"/>
                    <a:pt x="85" y="5"/>
                    <a:pt x="85" y="12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73"/>
                    <a:pt x="80" y="78"/>
                    <a:pt x="73" y="78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68" name="그룹 667">
            <a:extLst>
              <a:ext uri="{FF2B5EF4-FFF2-40B4-BE49-F238E27FC236}">
                <a16:creationId xmlns:a16="http://schemas.microsoft.com/office/drawing/2014/main" id="{D9119125-614A-510C-1D3A-2E57F165A3A7}"/>
              </a:ext>
            </a:extLst>
          </p:cNvPr>
          <p:cNvGrpSpPr>
            <a:grpSpLocks/>
          </p:cNvGrpSpPr>
          <p:nvPr/>
        </p:nvGrpSpPr>
        <p:grpSpPr>
          <a:xfrm>
            <a:off x="4943919" y="2094797"/>
            <a:ext cx="411884" cy="393120"/>
            <a:chOff x="3694461" y="7430753"/>
            <a:chExt cx="650875" cy="649288"/>
          </a:xfrm>
        </p:grpSpPr>
        <p:sp>
          <p:nvSpPr>
            <p:cNvPr id="669" name="Freeform 795">
              <a:extLst>
                <a:ext uri="{FF2B5EF4-FFF2-40B4-BE49-F238E27FC236}">
                  <a16:creationId xmlns:a16="http://schemas.microsoft.com/office/drawing/2014/main" id="{3FC1266C-F0EC-E97F-3E95-4CF97B332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848" y="7430753"/>
              <a:ext cx="38100" cy="433388"/>
            </a:xfrm>
            <a:custGeom>
              <a:avLst/>
              <a:gdLst>
                <a:gd name="T0" fmla="*/ 8 w 16"/>
                <a:gd name="T1" fmla="*/ 184 h 184"/>
                <a:gd name="T2" fmla="*/ 0 w 16"/>
                <a:gd name="T3" fmla="*/ 176 h 184"/>
                <a:gd name="T4" fmla="*/ 0 w 16"/>
                <a:gd name="T5" fmla="*/ 8 h 184"/>
                <a:gd name="T6" fmla="*/ 8 w 16"/>
                <a:gd name="T7" fmla="*/ 0 h 184"/>
                <a:gd name="T8" fmla="*/ 16 w 16"/>
                <a:gd name="T9" fmla="*/ 8 h 184"/>
                <a:gd name="T10" fmla="*/ 16 w 16"/>
                <a:gd name="T11" fmla="*/ 176 h 184"/>
                <a:gd name="T12" fmla="*/ 8 w 16"/>
                <a:gd name="T1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4">
                  <a:moveTo>
                    <a:pt x="8" y="184"/>
                  </a:moveTo>
                  <a:cubicBezTo>
                    <a:pt x="3" y="184"/>
                    <a:pt x="0" y="180"/>
                    <a:pt x="0" y="17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6" y="180"/>
                    <a:pt x="12" y="184"/>
                    <a:pt x="8" y="184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0" name="Freeform 796">
              <a:extLst>
                <a:ext uri="{FF2B5EF4-FFF2-40B4-BE49-F238E27FC236}">
                  <a16:creationId xmlns:a16="http://schemas.microsoft.com/office/drawing/2014/main" id="{6D73BC55-1E95-F102-1C48-022B8AEE0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986" y="7430753"/>
              <a:ext cx="120650" cy="79375"/>
            </a:xfrm>
            <a:custGeom>
              <a:avLst/>
              <a:gdLst>
                <a:gd name="T0" fmla="*/ 9 w 51"/>
                <a:gd name="T1" fmla="*/ 33 h 34"/>
                <a:gd name="T2" fmla="*/ 4 w 51"/>
                <a:gd name="T3" fmla="*/ 31 h 34"/>
                <a:gd name="T4" fmla="*/ 4 w 51"/>
                <a:gd name="T5" fmla="*/ 20 h 34"/>
                <a:gd name="T6" fmla="*/ 20 w 51"/>
                <a:gd name="T7" fmla="*/ 3 h 34"/>
                <a:gd name="T8" fmla="*/ 26 w 51"/>
                <a:gd name="T9" fmla="*/ 0 h 34"/>
                <a:gd name="T10" fmla="*/ 26 w 51"/>
                <a:gd name="T11" fmla="*/ 0 h 34"/>
                <a:gd name="T12" fmla="*/ 32 w 51"/>
                <a:gd name="T13" fmla="*/ 3 h 34"/>
                <a:gd name="T14" fmla="*/ 48 w 51"/>
                <a:gd name="T15" fmla="*/ 20 h 34"/>
                <a:gd name="T16" fmla="*/ 48 w 51"/>
                <a:gd name="T17" fmla="*/ 31 h 34"/>
                <a:gd name="T18" fmla="*/ 37 w 51"/>
                <a:gd name="T19" fmla="*/ 31 h 34"/>
                <a:gd name="T20" fmla="*/ 26 w 51"/>
                <a:gd name="T21" fmla="*/ 20 h 34"/>
                <a:gd name="T22" fmla="*/ 15 w 51"/>
                <a:gd name="T23" fmla="*/ 31 h 34"/>
                <a:gd name="T24" fmla="*/ 9 w 51"/>
                <a:gd name="T2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34">
                  <a:moveTo>
                    <a:pt x="9" y="33"/>
                  </a:moveTo>
                  <a:cubicBezTo>
                    <a:pt x="7" y="33"/>
                    <a:pt x="5" y="32"/>
                    <a:pt x="4" y="31"/>
                  </a:cubicBezTo>
                  <a:cubicBezTo>
                    <a:pt x="0" y="28"/>
                    <a:pt x="0" y="23"/>
                    <a:pt x="4" y="2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"/>
                    <a:pt x="24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30" y="1"/>
                    <a:pt x="32" y="3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51" y="23"/>
                    <a:pt x="51" y="28"/>
                    <a:pt x="48" y="31"/>
                  </a:cubicBezTo>
                  <a:cubicBezTo>
                    <a:pt x="45" y="34"/>
                    <a:pt x="40" y="34"/>
                    <a:pt x="37" y="31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3" y="32"/>
                    <a:pt x="11" y="33"/>
                    <a:pt x="9" y="33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1" name="Freeform 797">
              <a:extLst>
                <a:ext uri="{FF2B5EF4-FFF2-40B4-BE49-F238E27FC236}">
                  <a16:creationId xmlns:a16="http://schemas.microsoft.com/office/drawing/2014/main" id="{78809472-39B6-AEA8-4EAA-C65B4250F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848" y="7800641"/>
              <a:ext cx="38100" cy="279400"/>
            </a:xfrm>
            <a:custGeom>
              <a:avLst/>
              <a:gdLst>
                <a:gd name="T0" fmla="*/ 8 w 16"/>
                <a:gd name="T1" fmla="*/ 119 h 119"/>
                <a:gd name="T2" fmla="*/ 0 w 16"/>
                <a:gd name="T3" fmla="*/ 111 h 119"/>
                <a:gd name="T4" fmla="*/ 0 w 16"/>
                <a:gd name="T5" fmla="*/ 8 h 119"/>
                <a:gd name="T6" fmla="*/ 8 w 16"/>
                <a:gd name="T7" fmla="*/ 0 h 119"/>
                <a:gd name="T8" fmla="*/ 16 w 16"/>
                <a:gd name="T9" fmla="*/ 8 h 119"/>
                <a:gd name="T10" fmla="*/ 16 w 16"/>
                <a:gd name="T11" fmla="*/ 111 h 119"/>
                <a:gd name="T12" fmla="*/ 8 w 1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9">
                  <a:moveTo>
                    <a:pt x="8" y="119"/>
                  </a:moveTo>
                  <a:cubicBezTo>
                    <a:pt x="3" y="119"/>
                    <a:pt x="0" y="115"/>
                    <a:pt x="0" y="1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5"/>
                    <a:pt x="12" y="119"/>
                    <a:pt x="8" y="119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2" name="Freeform 798">
              <a:extLst>
                <a:ext uri="{FF2B5EF4-FFF2-40B4-BE49-F238E27FC236}">
                  <a16:creationId xmlns:a16="http://schemas.microsoft.com/office/drawing/2014/main" id="{75A7A97F-8D9C-20A2-F632-4ADEB8F5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986" y="8000666"/>
              <a:ext cx="120650" cy="79375"/>
            </a:xfrm>
            <a:custGeom>
              <a:avLst/>
              <a:gdLst>
                <a:gd name="T0" fmla="*/ 26 w 51"/>
                <a:gd name="T1" fmla="*/ 34 h 34"/>
                <a:gd name="T2" fmla="*/ 20 w 51"/>
                <a:gd name="T3" fmla="*/ 31 h 34"/>
                <a:gd name="T4" fmla="*/ 4 w 51"/>
                <a:gd name="T5" fmla="*/ 15 h 34"/>
                <a:gd name="T6" fmla="*/ 4 w 51"/>
                <a:gd name="T7" fmla="*/ 3 h 34"/>
                <a:gd name="T8" fmla="*/ 15 w 51"/>
                <a:gd name="T9" fmla="*/ 3 h 34"/>
                <a:gd name="T10" fmla="*/ 26 w 51"/>
                <a:gd name="T11" fmla="*/ 14 h 34"/>
                <a:gd name="T12" fmla="*/ 37 w 51"/>
                <a:gd name="T13" fmla="*/ 3 h 34"/>
                <a:gd name="T14" fmla="*/ 48 w 51"/>
                <a:gd name="T15" fmla="*/ 3 h 34"/>
                <a:gd name="T16" fmla="*/ 48 w 51"/>
                <a:gd name="T17" fmla="*/ 15 h 34"/>
                <a:gd name="T18" fmla="*/ 32 w 51"/>
                <a:gd name="T19" fmla="*/ 31 h 34"/>
                <a:gd name="T20" fmla="*/ 26 w 5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4">
                  <a:moveTo>
                    <a:pt x="26" y="34"/>
                  </a:moveTo>
                  <a:cubicBezTo>
                    <a:pt x="24" y="34"/>
                    <a:pt x="22" y="33"/>
                    <a:pt x="20" y="31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2"/>
                    <a:pt x="0" y="6"/>
                    <a:pt x="4" y="3"/>
                  </a:cubicBezTo>
                  <a:cubicBezTo>
                    <a:pt x="7" y="0"/>
                    <a:pt x="12" y="0"/>
                    <a:pt x="15" y="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0" y="0"/>
                    <a:pt x="45" y="0"/>
                    <a:pt x="48" y="3"/>
                  </a:cubicBezTo>
                  <a:cubicBezTo>
                    <a:pt x="51" y="6"/>
                    <a:pt x="51" y="12"/>
                    <a:pt x="48" y="15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0" y="33"/>
                    <a:pt x="28" y="34"/>
                    <a:pt x="26" y="34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3" name="Freeform 799">
              <a:extLst>
                <a:ext uri="{FF2B5EF4-FFF2-40B4-BE49-F238E27FC236}">
                  <a16:creationId xmlns:a16="http://schemas.microsoft.com/office/drawing/2014/main" id="{9DFCB358-2E90-A143-778C-76C412D48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461" y="7737141"/>
              <a:ext cx="431800" cy="36513"/>
            </a:xfrm>
            <a:custGeom>
              <a:avLst/>
              <a:gdLst>
                <a:gd name="T0" fmla="*/ 175 w 183"/>
                <a:gd name="T1" fmla="*/ 16 h 16"/>
                <a:gd name="T2" fmla="*/ 8 w 183"/>
                <a:gd name="T3" fmla="*/ 16 h 16"/>
                <a:gd name="T4" fmla="*/ 0 w 183"/>
                <a:gd name="T5" fmla="*/ 8 h 16"/>
                <a:gd name="T6" fmla="*/ 8 w 183"/>
                <a:gd name="T7" fmla="*/ 0 h 16"/>
                <a:gd name="T8" fmla="*/ 175 w 183"/>
                <a:gd name="T9" fmla="*/ 0 h 16"/>
                <a:gd name="T10" fmla="*/ 183 w 183"/>
                <a:gd name="T11" fmla="*/ 8 h 16"/>
                <a:gd name="T12" fmla="*/ 175 w 183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6">
                  <a:moveTo>
                    <a:pt x="175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80" y="0"/>
                    <a:pt x="183" y="4"/>
                    <a:pt x="183" y="8"/>
                  </a:cubicBezTo>
                  <a:cubicBezTo>
                    <a:pt x="183" y="13"/>
                    <a:pt x="180" y="16"/>
                    <a:pt x="175" y="16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4" name="Freeform 800">
              <a:extLst>
                <a:ext uri="{FF2B5EF4-FFF2-40B4-BE49-F238E27FC236}">
                  <a16:creationId xmlns:a16="http://schemas.microsoft.com/office/drawing/2014/main" id="{0078EB37-3CBD-5E34-7EAC-57DB9D292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461" y="7695866"/>
              <a:ext cx="79375" cy="119063"/>
            </a:xfrm>
            <a:custGeom>
              <a:avLst/>
              <a:gdLst>
                <a:gd name="T0" fmla="*/ 25 w 34"/>
                <a:gd name="T1" fmla="*/ 50 h 50"/>
                <a:gd name="T2" fmla="*/ 19 w 34"/>
                <a:gd name="T3" fmla="*/ 48 h 50"/>
                <a:gd name="T4" fmla="*/ 3 w 34"/>
                <a:gd name="T5" fmla="*/ 31 h 50"/>
                <a:gd name="T6" fmla="*/ 0 w 34"/>
                <a:gd name="T7" fmla="*/ 25 h 50"/>
                <a:gd name="T8" fmla="*/ 3 w 34"/>
                <a:gd name="T9" fmla="*/ 19 h 50"/>
                <a:gd name="T10" fmla="*/ 19 w 34"/>
                <a:gd name="T11" fmla="*/ 3 h 50"/>
                <a:gd name="T12" fmla="*/ 31 w 34"/>
                <a:gd name="T13" fmla="*/ 3 h 50"/>
                <a:gd name="T14" fmla="*/ 31 w 34"/>
                <a:gd name="T15" fmla="*/ 14 h 50"/>
                <a:gd name="T16" fmla="*/ 20 w 34"/>
                <a:gd name="T17" fmla="*/ 25 h 50"/>
                <a:gd name="T18" fmla="*/ 31 w 34"/>
                <a:gd name="T19" fmla="*/ 36 h 50"/>
                <a:gd name="T20" fmla="*/ 31 w 34"/>
                <a:gd name="T21" fmla="*/ 48 h 50"/>
                <a:gd name="T22" fmla="*/ 25 w 34"/>
                <a:gd name="T2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50">
                  <a:moveTo>
                    <a:pt x="25" y="50"/>
                  </a:moveTo>
                  <a:cubicBezTo>
                    <a:pt x="23" y="50"/>
                    <a:pt x="21" y="49"/>
                    <a:pt x="19" y="4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29"/>
                    <a:pt x="0" y="27"/>
                    <a:pt x="0" y="25"/>
                  </a:cubicBezTo>
                  <a:cubicBezTo>
                    <a:pt x="0" y="23"/>
                    <a:pt x="1" y="21"/>
                    <a:pt x="3" y="19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0"/>
                    <a:pt x="28" y="0"/>
                    <a:pt x="31" y="3"/>
                  </a:cubicBezTo>
                  <a:cubicBezTo>
                    <a:pt x="34" y="6"/>
                    <a:pt x="34" y="11"/>
                    <a:pt x="31" y="1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4" y="39"/>
                    <a:pt x="34" y="44"/>
                    <a:pt x="31" y="48"/>
                  </a:cubicBezTo>
                  <a:cubicBezTo>
                    <a:pt x="29" y="49"/>
                    <a:pt x="27" y="50"/>
                    <a:pt x="25" y="50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5" name="Freeform 801">
              <a:extLst>
                <a:ext uri="{FF2B5EF4-FFF2-40B4-BE49-F238E27FC236}">
                  <a16:creationId xmlns:a16="http://schemas.microsoft.com/office/drawing/2014/main" id="{74620AE4-4E7F-154D-92B5-9651C9605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348" y="7737141"/>
              <a:ext cx="280988" cy="36513"/>
            </a:xfrm>
            <a:custGeom>
              <a:avLst/>
              <a:gdLst>
                <a:gd name="T0" fmla="*/ 111 w 119"/>
                <a:gd name="T1" fmla="*/ 16 h 16"/>
                <a:gd name="T2" fmla="*/ 8 w 119"/>
                <a:gd name="T3" fmla="*/ 16 h 16"/>
                <a:gd name="T4" fmla="*/ 0 w 119"/>
                <a:gd name="T5" fmla="*/ 8 h 16"/>
                <a:gd name="T6" fmla="*/ 8 w 119"/>
                <a:gd name="T7" fmla="*/ 0 h 16"/>
                <a:gd name="T8" fmla="*/ 111 w 119"/>
                <a:gd name="T9" fmla="*/ 0 h 16"/>
                <a:gd name="T10" fmla="*/ 119 w 119"/>
                <a:gd name="T11" fmla="*/ 8 h 16"/>
                <a:gd name="T12" fmla="*/ 111 w 11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6">
                  <a:moveTo>
                    <a:pt x="11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5" y="0"/>
                    <a:pt x="119" y="4"/>
                    <a:pt x="119" y="8"/>
                  </a:cubicBezTo>
                  <a:cubicBezTo>
                    <a:pt x="119" y="13"/>
                    <a:pt x="115" y="16"/>
                    <a:pt x="111" y="16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6" name="Freeform 802">
              <a:extLst>
                <a:ext uri="{FF2B5EF4-FFF2-40B4-BE49-F238E27FC236}">
                  <a16:creationId xmlns:a16="http://schemas.microsoft.com/office/drawing/2014/main" id="{54CC66AC-54A1-3F6A-AFA3-6E3EB573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373" y="7695866"/>
              <a:ext cx="80963" cy="119063"/>
            </a:xfrm>
            <a:custGeom>
              <a:avLst/>
              <a:gdLst>
                <a:gd name="T0" fmla="*/ 9 w 34"/>
                <a:gd name="T1" fmla="*/ 50 h 50"/>
                <a:gd name="T2" fmla="*/ 3 w 34"/>
                <a:gd name="T3" fmla="*/ 48 h 50"/>
                <a:gd name="T4" fmla="*/ 3 w 34"/>
                <a:gd name="T5" fmla="*/ 36 h 50"/>
                <a:gd name="T6" fmla="*/ 14 w 34"/>
                <a:gd name="T7" fmla="*/ 25 h 50"/>
                <a:gd name="T8" fmla="*/ 3 w 34"/>
                <a:gd name="T9" fmla="*/ 14 h 50"/>
                <a:gd name="T10" fmla="*/ 3 w 34"/>
                <a:gd name="T11" fmla="*/ 3 h 50"/>
                <a:gd name="T12" fmla="*/ 14 w 34"/>
                <a:gd name="T13" fmla="*/ 3 h 50"/>
                <a:gd name="T14" fmla="*/ 31 w 34"/>
                <a:gd name="T15" fmla="*/ 19 h 50"/>
                <a:gd name="T16" fmla="*/ 31 w 34"/>
                <a:gd name="T17" fmla="*/ 31 h 50"/>
                <a:gd name="T18" fmla="*/ 14 w 34"/>
                <a:gd name="T19" fmla="*/ 48 h 50"/>
                <a:gd name="T20" fmla="*/ 9 w 34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9" y="50"/>
                  </a:moveTo>
                  <a:cubicBezTo>
                    <a:pt x="7" y="50"/>
                    <a:pt x="5" y="49"/>
                    <a:pt x="3" y="48"/>
                  </a:cubicBezTo>
                  <a:cubicBezTo>
                    <a:pt x="0" y="44"/>
                    <a:pt x="0" y="39"/>
                    <a:pt x="3" y="3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23"/>
                    <a:pt x="34" y="28"/>
                    <a:pt x="31" y="3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9"/>
                    <a:pt x="11" y="50"/>
                    <a:pt x="9" y="50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7" name="Oval 803">
              <a:extLst>
                <a:ext uri="{FF2B5EF4-FFF2-40B4-BE49-F238E27FC236}">
                  <a16:creationId xmlns:a16="http://schemas.microsoft.com/office/drawing/2014/main" id="{B6F216B4-241C-F44A-F22C-C673FB944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848" y="7538703"/>
              <a:ext cx="38100" cy="3810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8" name="Oval 804">
              <a:extLst>
                <a:ext uri="{FF2B5EF4-FFF2-40B4-BE49-F238E27FC236}">
                  <a16:creationId xmlns:a16="http://schemas.microsoft.com/office/drawing/2014/main" id="{71C8A870-33E3-A28A-3A01-A8CD4C97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686" y="7632366"/>
              <a:ext cx="38100" cy="3810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9" name="Oval 805">
              <a:extLst>
                <a:ext uri="{FF2B5EF4-FFF2-40B4-BE49-F238E27FC236}">
                  <a16:creationId xmlns:a16="http://schemas.microsoft.com/office/drawing/2014/main" id="{4EE5D919-420A-C03A-EE4D-34AD88FBD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236" y="7606966"/>
              <a:ext cx="36513" cy="3810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0" name="Oval 807">
              <a:extLst>
                <a:ext uri="{FF2B5EF4-FFF2-40B4-BE49-F238E27FC236}">
                  <a16:creationId xmlns:a16="http://schemas.microsoft.com/office/drawing/2014/main" id="{C9D95182-4304-F307-F65A-6C003DBB0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135" y="7816516"/>
              <a:ext cx="36513" cy="3810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1" name="Oval 808">
              <a:extLst>
                <a:ext uri="{FF2B5EF4-FFF2-40B4-BE49-F238E27FC236}">
                  <a16:creationId xmlns:a16="http://schemas.microsoft.com/office/drawing/2014/main" id="{121FFD7E-06AF-CDC9-6B1E-F70187FC5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998" y="7884778"/>
              <a:ext cx="36513" cy="38100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2" name="Oval 809">
              <a:extLst>
                <a:ext uri="{FF2B5EF4-FFF2-40B4-BE49-F238E27FC236}">
                  <a16:creationId xmlns:a16="http://schemas.microsoft.com/office/drawing/2014/main" id="{BEEBE451-D312-702D-2D23-DF5E44CB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173" y="7595853"/>
              <a:ext cx="38100" cy="36513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83" tIns="44441" rIns="88883" bIns="4444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683" name="모서리가 둥근 직사각형 80">
            <a:extLst>
              <a:ext uri="{FF2B5EF4-FFF2-40B4-BE49-F238E27FC236}">
                <a16:creationId xmlns:a16="http://schemas.microsoft.com/office/drawing/2014/main" id="{B09236B6-7445-A767-D469-F6E38BDEC2ED}"/>
              </a:ext>
            </a:extLst>
          </p:cNvPr>
          <p:cNvSpPr>
            <a:spLocks/>
          </p:cNvSpPr>
          <p:nvPr/>
        </p:nvSpPr>
        <p:spPr>
          <a:xfrm>
            <a:off x="4727921" y="1928090"/>
            <a:ext cx="1302844" cy="216000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벡터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DB/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시계열 저장</a:t>
            </a:r>
          </a:p>
        </p:txBody>
      </p:sp>
      <p:sp>
        <p:nvSpPr>
          <p:cNvPr id="684" name="모서리가 둥근 직사각형 80">
            <a:extLst>
              <a:ext uri="{FF2B5EF4-FFF2-40B4-BE49-F238E27FC236}">
                <a16:creationId xmlns:a16="http://schemas.microsoft.com/office/drawing/2014/main" id="{FCE51216-2BB4-91AE-193E-B7BDCD9EE2D3}"/>
              </a:ext>
            </a:extLst>
          </p:cNvPr>
          <p:cNvSpPr>
            <a:spLocks/>
          </p:cNvSpPr>
          <p:nvPr/>
        </p:nvSpPr>
        <p:spPr>
          <a:xfrm>
            <a:off x="4018638" y="2101097"/>
            <a:ext cx="652219" cy="183500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25,2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85" name="모서리가 둥근 직사각형 80">
            <a:extLst>
              <a:ext uri="{FF2B5EF4-FFF2-40B4-BE49-F238E27FC236}">
                <a16:creationId xmlns:a16="http://schemas.microsoft.com/office/drawing/2014/main" id="{C2C93D34-4E8F-4922-38CA-F0721094FA32}"/>
              </a:ext>
            </a:extLst>
          </p:cNvPr>
          <p:cNvSpPr>
            <a:spLocks/>
          </p:cNvSpPr>
          <p:nvPr/>
        </p:nvSpPr>
        <p:spPr>
          <a:xfrm>
            <a:off x="4018638" y="2396166"/>
            <a:ext cx="652219" cy="183500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52,3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3FBFF35A-DE80-1978-5CF0-86F18BC6987F}"/>
              </a:ext>
            </a:extLst>
          </p:cNvPr>
          <p:cNvSpPr>
            <a:spLocks/>
          </p:cNvSpPr>
          <p:nvPr/>
        </p:nvSpPr>
        <p:spPr>
          <a:xfrm>
            <a:off x="2862088" y="2735418"/>
            <a:ext cx="3190240" cy="1026675"/>
          </a:xfrm>
          <a:prstGeom prst="rect">
            <a:avLst/>
          </a:prstGeom>
          <a:noFill/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A7BC0BF9-EEF7-7E06-CD1D-15027F387B61}"/>
              </a:ext>
            </a:extLst>
          </p:cNvPr>
          <p:cNvSpPr txBox="1">
            <a:spLocks/>
          </p:cNvSpPr>
          <p:nvPr/>
        </p:nvSpPr>
        <p:spPr>
          <a:xfrm>
            <a:off x="2867261" y="2743290"/>
            <a:ext cx="3185067" cy="138499"/>
          </a:xfrm>
          <a:prstGeom prst="rect">
            <a:avLst/>
          </a:prstGeom>
          <a:solidFill>
            <a:srgbClr val="156082"/>
          </a:solidFill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ctr" latinLnBrk="0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latinLnBrk="0">
              <a:buClr>
                <a:srgbClr val="3271AA"/>
              </a:buClr>
              <a:buSzPct val="140000"/>
              <a:tabLst>
                <a:tab pos="4988707" algn="l"/>
              </a:tabLst>
              <a:defRPr sz="1100" spc="-29">
                <a:solidFill>
                  <a:srgbClr val="0037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2pPr>
          </a:lstStyle>
          <a:p>
            <a:pPr lvl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SACP</a:t>
            </a:r>
            <a:endParaRPr lang="ko-KR" altLang="en-US" sz="900" b="1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2689C582-D9ED-7F79-5FE8-054C22A51C98}"/>
              </a:ext>
            </a:extLst>
          </p:cNvPr>
          <p:cNvSpPr>
            <a:spLocks/>
          </p:cNvSpPr>
          <p:nvPr/>
        </p:nvSpPr>
        <p:spPr>
          <a:xfrm>
            <a:off x="3009359" y="2984750"/>
            <a:ext cx="562442" cy="482941"/>
          </a:xfrm>
          <a:prstGeom prst="rect">
            <a:avLst/>
          </a:prstGeom>
          <a:solidFill>
            <a:srgbClr val="0066B3"/>
          </a:solidFill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벡터 </a:t>
            </a:r>
            <a:endParaRPr lang="en-US" altLang="ko-KR" sz="8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</a:t>
            </a:r>
            <a:br>
              <a: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변환</a:t>
            </a:r>
          </a:p>
        </p:txBody>
      </p:sp>
      <p:grpSp>
        <p:nvGrpSpPr>
          <p:cNvPr id="689" name="그룹 688">
            <a:extLst>
              <a:ext uri="{FF2B5EF4-FFF2-40B4-BE49-F238E27FC236}">
                <a16:creationId xmlns:a16="http://schemas.microsoft.com/office/drawing/2014/main" id="{7CFEC15E-CD46-8051-2204-041D6596DD6D}"/>
              </a:ext>
            </a:extLst>
          </p:cNvPr>
          <p:cNvGrpSpPr>
            <a:grpSpLocks/>
          </p:cNvGrpSpPr>
          <p:nvPr/>
        </p:nvGrpSpPr>
        <p:grpSpPr>
          <a:xfrm>
            <a:off x="5296255" y="4146639"/>
            <a:ext cx="762282" cy="388933"/>
            <a:chOff x="5013574" y="6012370"/>
            <a:chExt cx="428897" cy="385518"/>
          </a:xfrm>
        </p:grpSpPr>
        <p:pic>
          <p:nvPicPr>
            <p:cNvPr id="690" name="그림 689">
              <a:extLst>
                <a:ext uri="{FF2B5EF4-FFF2-40B4-BE49-F238E27FC236}">
                  <a16:creationId xmlns:a16="http://schemas.microsoft.com/office/drawing/2014/main" id="{E1D13758-DB0C-ECF4-5095-94BBE2661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13574" y="6012370"/>
              <a:ext cx="406103" cy="385518"/>
            </a:xfrm>
            <a:prstGeom prst="rect">
              <a:avLst/>
            </a:prstGeom>
          </p:spPr>
        </p:pic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2BAB4099-C2B2-71C0-6E20-C54DD53BB83A}"/>
                </a:ext>
              </a:extLst>
            </p:cNvPr>
            <p:cNvSpPr txBox="1">
              <a:spLocks/>
            </p:cNvSpPr>
            <p:nvPr/>
          </p:nvSpPr>
          <p:spPr>
            <a:xfrm>
              <a:off x="5024495" y="6112944"/>
              <a:ext cx="417976" cy="213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kumimoji="0" lang="ko-KR" altLang="en-US" sz="8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</a:t>
              </a:r>
              <a:r>
                <a:rPr lang="en-US" altLang="ko-KR" sz="800" kern="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cxnSp>
        <p:nvCxnSpPr>
          <p:cNvPr id="692" name="직선 연결선 691">
            <a:extLst>
              <a:ext uri="{FF2B5EF4-FFF2-40B4-BE49-F238E27FC236}">
                <a16:creationId xmlns:a16="http://schemas.microsoft.com/office/drawing/2014/main" id="{1CA3C928-B8FB-F940-6871-B50392FAA06E}"/>
              </a:ext>
            </a:extLst>
          </p:cNvPr>
          <p:cNvCxnSpPr>
            <a:cxnSpLocks/>
          </p:cNvCxnSpPr>
          <p:nvPr/>
        </p:nvCxnSpPr>
        <p:spPr>
          <a:xfrm>
            <a:off x="3856257" y="2034812"/>
            <a:ext cx="0" cy="566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연결선 692">
            <a:extLst>
              <a:ext uri="{FF2B5EF4-FFF2-40B4-BE49-F238E27FC236}">
                <a16:creationId xmlns:a16="http://schemas.microsoft.com/office/drawing/2014/main" id="{082668F5-7E94-EA8A-15C1-9C2E62E60E58}"/>
              </a:ext>
            </a:extLst>
          </p:cNvPr>
          <p:cNvCxnSpPr>
            <a:cxnSpLocks/>
          </p:cNvCxnSpPr>
          <p:nvPr/>
        </p:nvCxnSpPr>
        <p:spPr>
          <a:xfrm>
            <a:off x="4822676" y="2034812"/>
            <a:ext cx="0" cy="574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7351F4F6-8D25-27E8-90FC-9D1FECD2FF38}"/>
              </a:ext>
            </a:extLst>
          </p:cNvPr>
          <p:cNvSpPr>
            <a:spLocks/>
          </p:cNvSpPr>
          <p:nvPr/>
        </p:nvSpPr>
        <p:spPr>
          <a:xfrm>
            <a:off x="2862088" y="1733550"/>
            <a:ext cx="3195289" cy="915647"/>
          </a:xfrm>
          <a:prstGeom prst="rect">
            <a:avLst/>
          </a:prstGeom>
          <a:noFill/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95" name="그룹 694">
            <a:extLst>
              <a:ext uri="{FF2B5EF4-FFF2-40B4-BE49-F238E27FC236}">
                <a16:creationId xmlns:a16="http://schemas.microsoft.com/office/drawing/2014/main" id="{F696EE59-9B2A-F56F-6EFB-20F890119145}"/>
              </a:ext>
            </a:extLst>
          </p:cNvPr>
          <p:cNvGrpSpPr>
            <a:grpSpLocks/>
          </p:cNvGrpSpPr>
          <p:nvPr/>
        </p:nvGrpSpPr>
        <p:grpSpPr>
          <a:xfrm>
            <a:off x="5284970" y="2154239"/>
            <a:ext cx="742873" cy="447669"/>
            <a:chOff x="5012381" y="6012370"/>
            <a:chExt cx="417976" cy="385518"/>
          </a:xfrm>
        </p:grpSpPr>
        <p:pic>
          <p:nvPicPr>
            <p:cNvPr id="696" name="그림 695">
              <a:extLst>
                <a:ext uri="{FF2B5EF4-FFF2-40B4-BE49-F238E27FC236}">
                  <a16:creationId xmlns:a16="http://schemas.microsoft.com/office/drawing/2014/main" id="{F8977F2F-D3BF-12D7-9AD5-14AAF5CE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13574" y="6012370"/>
              <a:ext cx="406103" cy="385518"/>
            </a:xfrm>
            <a:prstGeom prst="rect">
              <a:avLst/>
            </a:prstGeom>
          </p:spPr>
        </p:pic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93C65D24-B34F-723C-A02A-3102335B6503}"/>
                </a:ext>
              </a:extLst>
            </p:cNvPr>
            <p:cNvSpPr txBox="1">
              <a:spLocks/>
            </p:cNvSpPr>
            <p:nvPr/>
          </p:nvSpPr>
          <p:spPr>
            <a:xfrm>
              <a:off x="5012381" y="6105320"/>
              <a:ext cx="417976" cy="198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noProof="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벡터</a:t>
              </a:r>
              <a:r>
                <a:rPr lang="en-US" altLang="ko-KR" sz="900" kern="0" noProof="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698" name="모서리가 둥근 직사각형 80">
            <a:extLst>
              <a:ext uri="{FF2B5EF4-FFF2-40B4-BE49-F238E27FC236}">
                <a16:creationId xmlns:a16="http://schemas.microsoft.com/office/drawing/2014/main" id="{BE686C07-44A0-78E0-FD0B-D160E5789162}"/>
              </a:ext>
            </a:extLst>
          </p:cNvPr>
          <p:cNvSpPr>
            <a:spLocks/>
          </p:cNvSpPr>
          <p:nvPr/>
        </p:nvSpPr>
        <p:spPr>
          <a:xfrm>
            <a:off x="3532563" y="5160046"/>
            <a:ext cx="519231" cy="159915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Radis #1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99" name="모서리가 둥근 직사각형 80">
            <a:extLst>
              <a:ext uri="{FF2B5EF4-FFF2-40B4-BE49-F238E27FC236}">
                <a16:creationId xmlns:a16="http://schemas.microsoft.com/office/drawing/2014/main" id="{E78598F3-13CD-EA7A-7895-E43EB49191B6}"/>
              </a:ext>
            </a:extLst>
          </p:cNvPr>
          <p:cNvSpPr>
            <a:spLocks/>
          </p:cNvSpPr>
          <p:nvPr/>
        </p:nvSpPr>
        <p:spPr>
          <a:xfrm>
            <a:off x="4232339" y="5137180"/>
            <a:ext cx="477121" cy="365744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Tick Data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b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집계 배치</a:t>
            </a:r>
          </a:p>
        </p:txBody>
      </p:sp>
      <p:sp>
        <p:nvSpPr>
          <p:cNvPr id="700" name="모서리가 둥근 직사각형 80">
            <a:extLst>
              <a:ext uri="{FF2B5EF4-FFF2-40B4-BE49-F238E27FC236}">
                <a16:creationId xmlns:a16="http://schemas.microsoft.com/office/drawing/2014/main" id="{ED696FFC-2E82-B3AC-EF1D-C99C971F593B}"/>
              </a:ext>
            </a:extLst>
          </p:cNvPr>
          <p:cNvSpPr>
            <a:spLocks/>
          </p:cNvSpPr>
          <p:nvPr/>
        </p:nvSpPr>
        <p:spPr>
          <a:xfrm>
            <a:off x="2878899" y="5137180"/>
            <a:ext cx="481894" cy="365746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Tick Data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수집 배치</a:t>
            </a:r>
          </a:p>
        </p:txBody>
      </p:sp>
      <p:sp>
        <p:nvSpPr>
          <p:cNvPr id="701" name="모서리가 둥근 직사각형 80">
            <a:extLst>
              <a:ext uri="{FF2B5EF4-FFF2-40B4-BE49-F238E27FC236}">
                <a16:creationId xmlns:a16="http://schemas.microsoft.com/office/drawing/2014/main" id="{33BCDF8D-2077-DBFD-1F8C-1E850D04D4F5}"/>
              </a:ext>
            </a:extLst>
          </p:cNvPr>
          <p:cNvSpPr>
            <a:spLocks/>
          </p:cNvSpPr>
          <p:nvPr/>
        </p:nvSpPr>
        <p:spPr>
          <a:xfrm>
            <a:off x="5536981" y="5137180"/>
            <a:ext cx="477121" cy="365744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집계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Data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적재 배치</a:t>
            </a:r>
          </a:p>
        </p:txBody>
      </p:sp>
      <p:sp>
        <p:nvSpPr>
          <p:cNvPr id="703" name="모서리가 둥근 직사각형 80">
            <a:extLst>
              <a:ext uri="{FF2B5EF4-FFF2-40B4-BE49-F238E27FC236}">
                <a16:creationId xmlns:a16="http://schemas.microsoft.com/office/drawing/2014/main" id="{8778D4BD-1AE6-42B3-FDD9-4CA7ACB7078A}"/>
              </a:ext>
            </a:extLst>
          </p:cNvPr>
          <p:cNvSpPr>
            <a:spLocks/>
          </p:cNvSpPr>
          <p:nvPr/>
        </p:nvSpPr>
        <p:spPr>
          <a:xfrm>
            <a:off x="3532563" y="5337800"/>
            <a:ext cx="519231" cy="159915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Radis #2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04" name="직사각형 703">
            <a:extLst>
              <a:ext uri="{FF2B5EF4-FFF2-40B4-BE49-F238E27FC236}">
                <a16:creationId xmlns:a16="http://schemas.microsoft.com/office/drawing/2014/main" id="{9DC5F4A0-CB59-9ABC-DB79-DA38C4075A1B}"/>
              </a:ext>
            </a:extLst>
          </p:cNvPr>
          <p:cNvSpPr>
            <a:spLocks/>
          </p:cNvSpPr>
          <p:nvPr/>
        </p:nvSpPr>
        <p:spPr>
          <a:xfrm>
            <a:off x="2826335" y="3930705"/>
            <a:ext cx="2161557" cy="806208"/>
          </a:xfrm>
          <a:prstGeom prst="rect">
            <a:avLst/>
          </a:prstGeom>
          <a:noFill/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C3761156-49C2-CE92-28FC-7D23ADB703D7}"/>
              </a:ext>
            </a:extLst>
          </p:cNvPr>
          <p:cNvSpPr txBox="1">
            <a:spLocks/>
          </p:cNvSpPr>
          <p:nvPr/>
        </p:nvSpPr>
        <p:spPr>
          <a:xfrm>
            <a:off x="2826334" y="3916501"/>
            <a:ext cx="2161556" cy="138499"/>
          </a:xfrm>
          <a:prstGeom prst="rect">
            <a:avLst/>
          </a:prstGeom>
          <a:solidFill>
            <a:srgbClr val="156082"/>
          </a:solidFill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ctr" latinLnBrk="0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latinLnBrk="0">
              <a:buClr>
                <a:srgbClr val="3271AA"/>
              </a:buClr>
              <a:buSzPct val="140000"/>
              <a:tabLst>
                <a:tab pos="4988707" algn="l"/>
              </a:tabLst>
              <a:defRPr sz="1100" spc="-29">
                <a:solidFill>
                  <a:srgbClr val="0037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2pPr>
          </a:lstStyle>
          <a:p>
            <a:pPr lvl="1"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실시간  </a:t>
            </a:r>
            <a:r>
              <a:rPr lang="en-US" altLang="ko-KR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DB</a:t>
            </a:r>
            <a:endParaRPr lang="ko-KR" altLang="en-US" sz="900" b="1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E774CB42-CE20-9AC3-9337-1842E6E8B3BA}"/>
              </a:ext>
            </a:extLst>
          </p:cNvPr>
          <p:cNvSpPr>
            <a:spLocks/>
          </p:cNvSpPr>
          <p:nvPr/>
        </p:nvSpPr>
        <p:spPr>
          <a:xfrm>
            <a:off x="2826335" y="4957066"/>
            <a:ext cx="3243566" cy="606938"/>
          </a:xfrm>
          <a:prstGeom prst="rect">
            <a:avLst/>
          </a:prstGeom>
          <a:noFill/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F7C72BC5-70BD-4F10-AE4C-05CC63BDE139}"/>
              </a:ext>
            </a:extLst>
          </p:cNvPr>
          <p:cNvSpPr txBox="1">
            <a:spLocks/>
          </p:cNvSpPr>
          <p:nvPr/>
        </p:nvSpPr>
        <p:spPr>
          <a:xfrm>
            <a:off x="2826335" y="4958898"/>
            <a:ext cx="3243566" cy="138499"/>
          </a:xfrm>
          <a:prstGeom prst="rect">
            <a:avLst/>
          </a:prstGeom>
          <a:solidFill>
            <a:srgbClr val="156082"/>
          </a:solidFill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ctr" latinLnBrk="0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latinLnBrk="0">
              <a:buClr>
                <a:srgbClr val="3271AA"/>
              </a:buClr>
              <a:buSzPct val="140000"/>
              <a:tabLst>
                <a:tab pos="4988707" algn="l"/>
              </a:tabLst>
              <a:defRPr sz="1100" spc="-29">
                <a:solidFill>
                  <a:srgbClr val="0037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2pPr>
          </a:lstStyle>
          <a:p>
            <a:pPr lvl="1"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Tick Data</a:t>
            </a:r>
            <a:r>
              <a:rPr lang="ko-KR" altLang="en-US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수집</a:t>
            </a:r>
            <a:r>
              <a:rPr lang="en-US" altLang="ko-KR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집계</a:t>
            </a:r>
            <a:r>
              <a:rPr lang="en-US" altLang="ko-KR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적재 배치</a:t>
            </a:r>
          </a:p>
        </p:txBody>
      </p:sp>
      <p:sp>
        <p:nvSpPr>
          <p:cNvPr id="708" name="직사각형 707">
            <a:extLst>
              <a:ext uri="{FF2B5EF4-FFF2-40B4-BE49-F238E27FC236}">
                <a16:creationId xmlns:a16="http://schemas.microsoft.com/office/drawing/2014/main" id="{B5081310-D9C7-A3B2-318D-0F39341BB279}"/>
              </a:ext>
            </a:extLst>
          </p:cNvPr>
          <p:cNvSpPr>
            <a:spLocks/>
          </p:cNvSpPr>
          <p:nvPr/>
        </p:nvSpPr>
        <p:spPr>
          <a:xfrm>
            <a:off x="3260288" y="1964094"/>
            <a:ext cx="467056" cy="59368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09" name="모서리가 둥근 직사각형 80">
            <a:extLst>
              <a:ext uri="{FF2B5EF4-FFF2-40B4-BE49-F238E27FC236}">
                <a16:creationId xmlns:a16="http://schemas.microsoft.com/office/drawing/2014/main" id="{1B7EE50D-1620-BACF-440F-18A8D6BFC8EA}"/>
              </a:ext>
            </a:extLst>
          </p:cNvPr>
          <p:cNvSpPr>
            <a:spLocks/>
          </p:cNvSpPr>
          <p:nvPr/>
        </p:nvSpPr>
        <p:spPr>
          <a:xfrm>
            <a:off x="2861318" y="4115268"/>
            <a:ext cx="345022" cy="539604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정형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b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비정형</a:t>
            </a:r>
            <a:b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</a:t>
            </a:r>
          </a:p>
        </p:txBody>
      </p:sp>
      <p:sp>
        <p:nvSpPr>
          <p:cNvPr id="710" name="아래쪽 화살표 924">
            <a:extLst>
              <a:ext uri="{FF2B5EF4-FFF2-40B4-BE49-F238E27FC236}">
                <a16:creationId xmlns:a16="http://schemas.microsoft.com/office/drawing/2014/main" id="{27D976C3-0B9A-7E7B-B7D9-6C7A8A78479B}"/>
              </a:ext>
            </a:extLst>
          </p:cNvPr>
          <p:cNvSpPr>
            <a:spLocks/>
          </p:cNvSpPr>
          <p:nvPr/>
        </p:nvSpPr>
        <p:spPr>
          <a:xfrm rot="16200000">
            <a:off x="3815326" y="2277271"/>
            <a:ext cx="102985" cy="134272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11" name="아래쪽 화살표 924">
            <a:extLst>
              <a:ext uri="{FF2B5EF4-FFF2-40B4-BE49-F238E27FC236}">
                <a16:creationId xmlns:a16="http://schemas.microsoft.com/office/drawing/2014/main" id="{7A885973-8E82-12AA-08C2-C032E480DBA4}"/>
              </a:ext>
            </a:extLst>
          </p:cNvPr>
          <p:cNvSpPr>
            <a:spLocks/>
          </p:cNvSpPr>
          <p:nvPr/>
        </p:nvSpPr>
        <p:spPr>
          <a:xfrm rot="16200000">
            <a:off x="4770526" y="2277271"/>
            <a:ext cx="102985" cy="134272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08CF0DF4-5555-5A4E-C504-D07D971925FA}"/>
              </a:ext>
            </a:extLst>
          </p:cNvPr>
          <p:cNvSpPr>
            <a:spLocks/>
          </p:cNvSpPr>
          <p:nvPr/>
        </p:nvSpPr>
        <p:spPr>
          <a:xfrm>
            <a:off x="5447614" y="2984750"/>
            <a:ext cx="483272" cy="482941"/>
          </a:xfrm>
          <a:prstGeom prst="rect">
            <a:avLst/>
          </a:prstGeom>
          <a:solidFill>
            <a:srgbClr val="0066B3"/>
          </a:solidFill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벡터 </a:t>
            </a:r>
            <a:r>
              <a: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DB</a:t>
            </a:r>
            <a:br>
              <a: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조회</a:t>
            </a:r>
            <a:endParaRPr lang="en-US" altLang="ko-KR" sz="8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13" name="직사각형 712">
            <a:extLst>
              <a:ext uri="{FF2B5EF4-FFF2-40B4-BE49-F238E27FC236}">
                <a16:creationId xmlns:a16="http://schemas.microsoft.com/office/drawing/2014/main" id="{6B214A66-53F6-1FA3-E831-EFFBD2F844B6}"/>
              </a:ext>
            </a:extLst>
          </p:cNvPr>
          <p:cNvSpPr>
            <a:spLocks/>
          </p:cNvSpPr>
          <p:nvPr/>
        </p:nvSpPr>
        <p:spPr>
          <a:xfrm>
            <a:off x="4813361" y="2984750"/>
            <a:ext cx="491133" cy="482941"/>
          </a:xfrm>
          <a:prstGeom prst="rect">
            <a:avLst/>
          </a:prstGeom>
          <a:solidFill>
            <a:srgbClr val="0066B3"/>
          </a:solidFill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벡터</a:t>
            </a:r>
            <a:r>
              <a: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DB</a:t>
            </a: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응답</a:t>
            </a:r>
            <a:endParaRPr lang="en-US" altLang="ko-KR" sz="8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</a:t>
            </a:r>
            <a:endParaRPr lang="en-US" altLang="ko-KR" sz="8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CD1DC03D-ED32-602A-73B0-C75F7E4003E2}"/>
              </a:ext>
            </a:extLst>
          </p:cNvPr>
          <p:cNvSpPr>
            <a:spLocks/>
          </p:cNvSpPr>
          <p:nvPr/>
        </p:nvSpPr>
        <p:spPr>
          <a:xfrm>
            <a:off x="4251405" y="2984750"/>
            <a:ext cx="435428" cy="482941"/>
          </a:xfrm>
          <a:prstGeom prst="rect">
            <a:avLst/>
          </a:prstGeom>
          <a:solidFill>
            <a:srgbClr val="0066B3"/>
          </a:solidFill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LLM</a:t>
            </a: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질의</a:t>
            </a:r>
          </a:p>
        </p:txBody>
      </p:sp>
      <p:sp>
        <p:nvSpPr>
          <p:cNvPr id="715" name="아래쪽 화살표 924">
            <a:extLst>
              <a:ext uri="{FF2B5EF4-FFF2-40B4-BE49-F238E27FC236}">
                <a16:creationId xmlns:a16="http://schemas.microsoft.com/office/drawing/2014/main" id="{9FA4F576-F8D4-9291-30C4-A90CF8E74AD3}"/>
              </a:ext>
            </a:extLst>
          </p:cNvPr>
          <p:cNvSpPr>
            <a:spLocks/>
          </p:cNvSpPr>
          <p:nvPr/>
        </p:nvSpPr>
        <p:spPr>
          <a:xfrm rot="5400000" flipH="1">
            <a:off x="4726457" y="3154362"/>
            <a:ext cx="102985" cy="134272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D9AFF89B-6EB2-E726-6E15-4C3C187E3283}"/>
              </a:ext>
            </a:extLst>
          </p:cNvPr>
          <p:cNvSpPr>
            <a:spLocks/>
          </p:cNvSpPr>
          <p:nvPr/>
        </p:nvSpPr>
        <p:spPr>
          <a:xfrm>
            <a:off x="3714551" y="2984750"/>
            <a:ext cx="435428" cy="482941"/>
          </a:xfrm>
          <a:prstGeom prst="rect">
            <a:avLst/>
          </a:prstGeom>
          <a:solidFill>
            <a:srgbClr val="0066B3"/>
          </a:solidFill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학습</a:t>
            </a:r>
            <a:endParaRPr lang="en-US" altLang="ko-KR" sz="8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모델</a:t>
            </a:r>
            <a:endParaRPr lang="en-US" altLang="ko-KR" sz="8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결과</a:t>
            </a:r>
            <a:endParaRPr lang="en-US" altLang="ko-KR" sz="8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17" name="아래쪽 화살표 924">
            <a:extLst>
              <a:ext uri="{FF2B5EF4-FFF2-40B4-BE49-F238E27FC236}">
                <a16:creationId xmlns:a16="http://schemas.microsoft.com/office/drawing/2014/main" id="{957DCAB6-342C-C4B0-51AE-8415394E8743}"/>
              </a:ext>
            </a:extLst>
          </p:cNvPr>
          <p:cNvSpPr>
            <a:spLocks/>
          </p:cNvSpPr>
          <p:nvPr/>
        </p:nvSpPr>
        <p:spPr>
          <a:xfrm rot="5400000" flipH="1">
            <a:off x="4162057" y="3154362"/>
            <a:ext cx="102985" cy="134272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18" name="아래쪽 화살표 924">
            <a:extLst>
              <a:ext uri="{FF2B5EF4-FFF2-40B4-BE49-F238E27FC236}">
                <a16:creationId xmlns:a16="http://schemas.microsoft.com/office/drawing/2014/main" id="{DC95FF61-8711-5C4A-12CA-8E1FD38B37E4}"/>
              </a:ext>
            </a:extLst>
          </p:cNvPr>
          <p:cNvSpPr>
            <a:spLocks/>
          </p:cNvSpPr>
          <p:nvPr/>
        </p:nvSpPr>
        <p:spPr>
          <a:xfrm rot="16200000">
            <a:off x="3380366" y="5240334"/>
            <a:ext cx="102985" cy="134272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19" name="아래쪽 화살표 924">
            <a:extLst>
              <a:ext uri="{FF2B5EF4-FFF2-40B4-BE49-F238E27FC236}">
                <a16:creationId xmlns:a16="http://schemas.microsoft.com/office/drawing/2014/main" id="{C2FEF6F5-2826-AE77-EDC7-9318B09B558A}"/>
              </a:ext>
            </a:extLst>
          </p:cNvPr>
          <p:cNvSpPr>
            <a:spLocks/>
          </p:cNvSpPr>
          <p:nvPr/>
        </p:nvSpPr>
        <p:spPr>
          <a:xfrm rot="16200000">
            <a:off x="4095806" y="5240334"/>
            <a:ext cx="102985" cy="134272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20" name="아래쪽 화살표 924">
            <a:extLst>
              <a:ext uri="{FF2B5EF4-FFF2-40B4-BE49-F238E27FC236}">
                <a16:creationId xmlns:a16="http://schemas.microsoft.com/office/drawing/2014/main" id="{6D510E7B-4637-8C7D-DF26-7AF670B5750C}"/>
              </a:ext>
            </a:extLst>
          </p:cNvPr>
          <p:cNvSpPr>
            <a:spLocks/>
          </p:cNvSpPr>
          <p:nvPr/>
        </p:nvSpPr>
        <p:spPr>
          <a:xfrm rot="16200000">
            <a:off x="4739003" y="5240334"/>
            <a:ext cx="102985" cy="134272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763F3D38-8E6B-8659-89CD-574F7200FCAD}"/>
              </a:ext>
            </a:extLst>
          </p:cNvPr>
          <p:cNvCxnSpPr>
            <a:cxnSpLocks/>
            <a:endCxn id="710" idx="1"/>
          </p:cNvCxnSpPr>
          <p:nvPr/>
        </p:nvCxnSpPr>
        <p:spPr>
          <a:xfrm rot="5400000" flipH="1" flipV="1">
            <a:off x="3333354" y="2475898"/>
            <a:ext cx="624676" cy="464680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연결선: 구부러짐 721">
            <a:extLst>
              <a:ext uri="{FF2B5EF4-FFF2-40B4-BE49-F238E27FC236}">
                <a16:creationId xmlns:a16="http://schemas.microsoft.com/office/drawing/2014/main" id="{6BDC4648-B380-0FA2-69BF-7BCF6FE32080}"/>
              </a:ext>
            </a:extLst>
          </p:cNvPr>
          <p:cNvCxnSpPr>
            <a:cxnSpLocks/>
            <a:stCxn id="712" idx="0"/>
          </p:cNvCxnSpPr>
          <p:nvPr/>
        </p:nvCxnSpPr>
        <p:spPr>
          <a:xfrm rot="5400000" flipH="1" flipV="1">
            <a:off x="5513527" y="2727246"/>
            <a:ext cx="433229" cy="8178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연결선: 구부러짐 722">
            <a:extLst>
              <a:ext uri="{FF2B5EF4-FFF2-40B4-BE49-F238E27FC236}">
                <a16:creationId xmlns:a16="http://schemas.microsoft.com/office/drawing/2014/main" id="{EC78F6D7-2AEF-D79E-6884-FAA8189FF3E9}"/>
              </a:ext>
            </a:extLst>
          </p:cNvPr>
          <p:cNvCxnSpPr>
            <a:cxnSpLocks/>
            <a:stCxn id="696" idx="2"/>
            <a:endCxn id="713" idx="0"/>
          </p:cNvCxnSpPr>
          <p:nvPr/>
        </p:nvCxnSpPr>
        <p:spPr>
          <a:xfrm rot="5400000">
            <a:off x="5162031" y="2498806"/>
            <a:ext cx="382842" cy="58904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그룹 723">
            <a:extLst>
              <a:ext uri="{FF2B5EF4-FFF2-40B4-BE49-F238E27FC236}">
                <a16:creationId xmlns:a16="http://schemas.microsoft.com/office/drawing/2014/main" id="{54D4C57C-B113-B69A-1233-1A15E937516D}"/>
              </a:ext>
            </a:extLst>
          </p:cNvPr>
          <p:cNvGrpSpPr>
            <a:grpSpLocks/>
          </p:cNvGrpSpPr>
          <p:nvPr/>
        </p:nvGrpSpPr>
        <p:grpSpPr>
          <a:xfrm>
            <a:off x="3680937" y="4185084"/>
            <a:ext cx="791043" cy="388933"/>
            <a:chOff x="4982967" y="6012370"/>
            <a:chExt cx="501031" cy="385518"/>
          </a:xfrm>
        </p:grpSpPr>
        <p:pic>
          <p:nvPicPr>
            <p:cNvPr id="725" name="그림 724">
              <a:extLst>
                <a:ext uri="{FF2B5EF4-FFF2-40B4-BE49-F238E27FC236}">
                  <a16:creationId xmlns:a16="http://schemas.microsoft.com/office/drawing/2014/main" id="{64C2DAB7-32FA-14C8-E6BA-EE01D8D7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13574" y="6012370"/>
              <a:ext cx="406103" cy="385518"/>
            </a:xfrm>
            <a:prstGeom prst="rect">
              <a:avLst/>
            </a:prstGeom>
          </p:spPr>
        </p:pic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A145C6F8-1153-45FE-BE2E-6A09D6AA5A1C}"/>
                </a:ext>
              </a:extLst>
            </p:cNvPr>
            <p:cNvSpPr txBox="1">
              <a:spLocks/>
            </p:cNvSpPr>
            <p:nvPr/>
          </p:nvSpPr>
          <p:spPr>
            <a:xfrm>
              <a:off x="4982967" y="6061625"/>
              <a:ext cx="501031" cy="33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800" kern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정형데이터</a:t>
              </a:r>
              <a:br>
                <a:rPr lang="en-US" altLang="ko-KR" sz="800" kern="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z="800" kern="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6AD62DD8-4257-5823-38B4-6D106BD0F054}"/>
              </a:ext>
            </a:extLst>
          </p:cNvPr>
          <p:cNvSpPr>
            <a:spLocks/>
          </p:cNvSpPr>
          <p:nvPr/>
        </p:nvSpPr>
        <p:spPr>
          <a:xfrm>
            <a:off x="5177989" y="3930705"/>
            <a:ext cx="891912" cy="603231"/>
          </a:xfrm>
          <a:prstGeom prst="rect">
            <a:avLst/>
          </a:prstGeom>
          <a:noFill/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38AF6B75-035B-53F0-15B7-1994AB729AFE}"/>
              </a:ext>
            </a:extLst>
          </p:cNvPr>
          <p:cNvSpPr txBox="1">
            <a:spLocks/>
          </p:cNvSpPr>
          <p:nvPr/>
        </p:nvSpPr>
        <p:spPr>
          <a:xfrm>
            <a:off x="5177988" y="3916501"/>
            <a:ext cx="891912" cy="138499"/>
          </a:xfrm>
          <a:prstGeom prst="rect">
            <a:avLst/>
          </a:prstGeom>
          <a:solidFill>
            <a:srgbClr val="156082"/>
          </a:solidFill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algn="ctr" latinLnBrk="0">
              <a:defRPr sz="13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0" lvl="1" indent="0" algn="ctr" latinLnBrk="0">
              <a:buClr>
                <a:srgbClr val="3271AA"/>
              </a:buClr>
              <a:buSzPct val="140000"/>
              <a:tabLst>
                <a:tab pos="4988707" algn="l"/>
              </a:tabLst>
              <a:defRPr sz="1100" spc="-29">
                <a:solidFill>
                  <a:srgbClr val="00377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2pPr>
          </a:lstStyle>
          <a:p>
            <a:pPr lvl="1"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 </a:t>
            </a:r>
            <a:r>
              <a:rPr lang="en-US" altLang="ko-KR" sz="9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DB</a:t>
            </a:r>
            <a:endParaRPr lang="ko-KR" altLang="en-US" sz="900" b="1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29" name="아래쪽 화살표 924">
            <a:extLst>
              <a:ext uri="{FF2B5EF4-FFF2-40B4-BE49-F238E27FC236}">
                <a16:creationId xmlns:a16="http://schemas.microsoft.com/office/drawing/2014/main" id="{57C0BEA7-CAEA-E8E3-446A-78AD228ADAFD}"/>
              </a:ext>
            </a:extLst>
          </p:cNvPr>
          <p:cNvSpPr>
            <a:spLocks/>
          </p:cNvSpPr>
          <p:nvPr/>
        </p:nvSpPr>
        <p:spPr>
          <a:xfrm rot="16200000">
            <a:off x="5136407" y="4209163"/>
            <a:ext cx="144000" cy="294791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30" name="아래쪽 화살표 924">
            <a:extLst>
              <a:ext uri="{FF2B5EF4-FFF2-40B4-BE49-F238E27FC236}">
                <a16:creationId xmlns:a16="http://schemas.microsoft.com/office/drawing/2014/main" id="{C97528D1-3C19-E85C-14BA-FFCED1E74564}"/>
              </a:ext>
            </a:extLst>
          </p:cNvPr>
          <p:cNvSpPr>
            <a:spLocks/>
          </p:cNvSpPr>
          <p:nvPr/>
        </p:nvSpPr>
        <p:spPr>
          <a:xfrm rot="10800000">
            <a:off x="4518905" y="4596335"/>
            <a:ext cx="253037" cy="287712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31" name="모서리가 둥근 직사각형 80">
            <a:extLst>
              <a:ext uri="{FF2B5EF4-FFF2-40B4-BE49-F238E27FC236}">
                <a16:creationId xmlns:a16="http://schemas.microsoft.com/office/drawing/2014/main" id="{79F05F69-16E9-8AF5-E5A6-6E61FB114775}"/>
              </a:ext>
            </a:extLst>
          </p:cNvPr>
          <p:cNvSpPr>
            <a:spLocks/>
          </p:cNvSpPr>
          <p:nvPr/>
        </p:nvSpPr>
        <p:spPr>
          <a:xfrm>
            <a:off x="2891665" y="2108866"/>
            <a:ext cx="304729" cy="153215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DSS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32" name="모서리가 둥근 직사각형 80">
            <a:extLst>
              <a:ext uri="{FF2B5EF4-FFF2-40B4-BE49-F238E27FC236}">
                <a16:creationId xmlns:a16="http://schemas.microsoft.com/office/drawing/2014/main" id="{B7C50422-CE74-F2B6-4B64-0B70233BF14B}"/>
              </a:ext>
            </a:extLst>
          </p:cNvPr>
          <p:cNvSpPr>
            <a:spLocks/>
          </p:cNvSpPr>
          <p:nvPr/>
        </p:nvSpPr>
        <p:spPr>
          <a:xfrm>
            <a:off x="2891665" y="2314935"/>
            <a:ext cx="304729" cy="153215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DDL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33" name="Freeform 6">
            <a:extLst>
              <a:ext uri="{FF2B5EF4-FFF2-40B4-BE49-F238E27FC236}">
                <a16:creationId xmlns:a16="http://schemas.microsoft.com/office/drawing/2014/main" id="{FDBC5072-AD89-C79E-30EB-192168D544D0}"/>
              </a:ext>
            </a:extLst>
          </p:cNvPr>
          <p:cNvSpPr>
            <a:spLocks/>
          </p:cNvSpPr>
          <p:nvPr/>
        </p:nvSpPr>
        <p:spPr bwMode="auto">
          <a:xfrm>
            <a:off x="2889899" y="1760855"/>
            <a:ext cx="290849" cy="191981"/>
          </a:xfrm>
          <a:custGeom>
            <a:avLst/>
            <a:gdLst/>
            <a:ahLst/>
            <a:cxnLst/>
            <a:rect l="l" t="t" r="r" b="b"/>
            <a:pathLst>
              <a:path w="2606553" h="252000">
                <a:moveTo>
                  <a:pt x="10964" y="0"/>
                </a:moveTo>
                <a:lnTo>
                  <a:pt x="261968" y="0"/>
                </a:lnTo>
                <a:lnTo>
                  <a:pt x="265441" y="0"/>
                </a:lnTo>
                <a:lnTo>
                  <a:pt x="272119" y="0"/>
                </a:lnTo>
                <a:lnTo>
                  <a:pt x="449803" y="0"/>
                </a:lnTo>
                <a:lnTo>
                  <a:pt x="610658" y="0"/>
                </a:lnTo>
                <a:lnTo>
                  <a:pt x="861661" y="0"/>
                </a:lnTo>
                <a:lnTo>
                  <a:pt x="865134" y="0"/>
                </a:lnTo>
                <a:lnTo>
                  <a:pt x="871812" y="0"/>
                </a:lnTo>
                <a:lnTo>
                  <a:pt x="1049497" y="0"/>
                </a:lnTo>
                <a:lnTo>
                  <a:pt x="1429135" y="0"/>
                </a:lnTo>
                <a:lnTo>
                  <a:pt x="1680138" y="0"/>
                </a:lnTo>
                <a:lnTo>
                  <a:pt x="1683611" y="0"/>
                </a:lnTo>
                <a:lnTo>
                  <a:pt x="1713634" y="0"/>
                </a:lnTo>
                <a:lnTo>
                  <a:pt x="1867975" y="0"/>
                </a:lnTo>
                <a:lnTo>
                  <a:pt x="2028828" y="0"/>
                </a:lnTo>
                <a:lnTo>
                  <a:pt x="2279831" y="0"/>
                </a:lnTo>
                <a:lnTo>
                  <a:pt x="2283304" y="0"/>
                </a:lnTo>
                <a:lnTo>
                  <a:pt x="2313327" y="0"/>
                </a:lnTo>
                <a:lnTo>
                  <a:pt x="2467668" y="0"/>
                </a:lnTo>
                <a:lnTo>
                  <a:pt x="2471323" y="386"/>
                </a:lnTo>
                <a:lnTo>
                  <a:pt x="2475500" y="774"/>
                </a:lnTo>
                <a:lnTo>
                  <a:pt x="2480199" y="1933"/>
                </a:lnTo>
                <a:lnTo>
                  <a:pt x="2484898" y="3479"/>
                </a:lnTo>
                <a:lnTo>
                  <a:pt x="2488553" y="5025"/>
                </a:lnTo>
                <a:lnTo>
                  <a:pt x="2492208" y="7344"/>
                </a:lnTo>
                <a:lnTo>
                  <a:pt x="2495340" y="9276"/>
                </a:lnTo>
                <a:lnTo>
                  <a:pt x="2498474" y="11596"/>
                </a:lnTo>
                <a:lnTo>
                  <a:pt x="2601332" y="114406"/>
                </a:lnTo>
                <a:lnTo>
                  <a:pt x="2603943" y="116724"/>
                </a:lnTo>
                <a:lnTo>
                  <a:pt x="2605510" y="119816"/>
                </a:lnTo>
                <a:lnTo>
                  <a:pt x="2606031" y="122908"/>
                </a:lnTo>
                <a:lnTo>
                  <a:pt x="2606553" y="126386"/>
                </a:lnTo>
                <a:lnTo>
                  <a:pt x="2606031" y="129092"/>
                </a:lnTo>
                <a:lnTo>
                  <a:pt x="2605510" y="132185"/>
                </a:lnTo>
                <a:lnTo>
                  <a:pt x="2603943" y="135276"/>
                </a:lnTo>
                <a:lnTo>
                  <a:pt x="2601332" y="137596"/>
                </a:lnTo>
                <a:lnTo>
                  <a:pt x="2498474" y="240406"/>
                </a:lnTo>
                <a:lnTo>
                  <a:pt x="2495340" y="243111"/>
                </a:lnTo>
                <a:lnTo>
                  <a:pt x="2492208" y="245043"/>
                </a:lnTo>
                <a:lnTo>
                  <a:pt x="2488553" y="246976"/>
                </a:lnTo>
                <a:lnTo>
                  <a:pt x="2484898" y="248522"/>
                </a:lnTo>
                <a:lnTo>
                  <a:pt x="2480199" y="250454"/>
                </a:lnTo>
                <a:lnTo>
                  <a:pt x="2475500" y="251228"/>
                </a:lnTo>
                <a:lnTo>
                  <a:pt x="2471323" y="252000"/>
                </a:lnTo>
                <a:lnTo>
                  <a:pt x="2467668" y="252000"/>
                </a:lnTo>
                <a:lnTo>
                  <a:pt x="2313327" y="252000"/>
                </a:lnTo>
                <a:lnTo>
                  <a:pt x="2283304" y="252000"/>
                </a:lnTo>
                <a:lnTo>
                  <a:pt x="2279831" y="252000"/>
                </a:lnTo>
                <a:lnTo>
                  <a:pt x="2028828" y="252000"/>
                </a:lnTo>
                <a:lnTo>
                  <a:pt x="2025174" y="252000"/>
                </a:lnTo>
                <a:lnTo>
                  <a:pt x="1871630" y="252000"/>
                </a:lnTo>
                <a:lnTo>
                  <a:pt x="1867975" y="252000"/>
                </a:lnTo>
                <a:lnTo>
                  <a:pt x="1713634" y="252000"/>
                </a:lnTo>
                <a:lnTo>
                  <a:pt x="1683611" y="252000"/>
                </a:lnTo>
                <a:lnTo>
                  <a:pt x="1680138" y="252000"/>
                </a:lnTo>
                <a:lnTo>
                  <a:pt x="1429135" y="252000"/>
                </a:lnTo>
                <a:lnTo>
                  <a:pt x="1425481" y="252000"/>
                </a:lnTo>
                <a:lnTo>
                  <a:pt x="1053153" y="252000"/>
                </a:lnTo>
                <a:lnTo>
                  <a:pt x="1049497" y="252000"/>
                </a:lnTo>
                <a:lnTo>
                  <a:pt x="871812" y="252000"/>
                </a:lnTo>
                <a:lnTo>
                  <a:pt x="865134" y="252000"/>
                </a:lnTo>
                <a:lnTo>
                  <a:pt x="861661" y="252000"/>
                </a:lnTo>
                <a:lnTo>
                  <a:pt x="610658" y="252000"/>
                </a:lnTo>
                <a:lnTo>
                  <a:pt x="607003" y="252000"/>
                </a:lnTo>
                <a:lnTo>
                  <a:pt x="453459" y="252000"/>
                </a:lnTo>
                <a:lnTo>
                  <a:pt x="449803" y="252000"/>
                </a:lnTo>
                <a:lnTo>
                  <a:pt x="272119" y="252000"/>
                </a:lnTo>
                <a:lnTo>
                  <a:pt x="265441" y="252000"/>
                </a:lnTo>
                <a:lnTo>
                  <a:pt x="261968" y="252000"/>
                </a:lnTo>
                <a:lnTo>
                  <a:pt x="10964" y="252000"/>
                </a:lnTo>
                <a:lnTo>
                  <a:pt x="7310" y="252000"/>
                </a:lnTo>
                <a:lnTo>
                  <a:pt x="4699" y="251228"/>
                </a:lnTo>
                <a:lnTo>
                  <a:pt x="2089" y="250454"/>
                </a:lnTo>
                <a:lnTo>
                  <a:pt x="522" y="248522"/>
                </a:lnTo>
                <a:lnTo>
                  <a:pt x="0" y="246976"/>
                </a:lnTo>
                <a:lnTo>
                  <a:pt x="0" y="245043"/>
                </a:lnTo>
                <a:lnTo>
                  <a:pt x="1044" y="243111"/>
                </a:lnTo>
                <a:lnTo>
                  <a:pt x="2611" y="240406"/>
                </a:lnTo>
                <a:lnTo>
                  <a:pt x="106514" y="137596"/>
                </a:lnTo>
                <a:lnTo>
                  <a:pt x="108603" y="135276"/>
                </a:lnTo>
                <a:lnTo>
                  <a:pt x="109646" y="132185"/>
                </a:lnTo>
                <a:lnTo>
                  <a:pt x="111213" y="129092"/>
                </a:lnTo>
                <a:lnTo>
                  <a:pt x="111213" y="126386"/>
                </a:lnTo>
                <a:lnTo>
                  <a:pt x="111213" y="122908"/>
                </a:lnTo>
                <a:lnTo>
                  <a:pt x="109646" y="119816"/>
                </a:lnTo>
                <a:lnTo>
                  <a:pt x="108603" y="116724"/>
                </a:lnTo>
                <a:lnTo>
                  <a:pt x="106514" y="114406"/>
                </a:lnTo>
                <a:lnTo>
                  <a:pt x="2611" y="11596"/>
                </a:lnTo>
                <a:lnTo>
                  <a:pt x="1044" y="9276"/>
                </a:lnTo>
                <a:lnTo>
                  <a:pt x="0" y="7344"/>
                </a:lnTo>
                <a:lnTo>
                  <a:pt x="0" y="5025"/>
                </a:lnTo>
                <a:lnTo>
                  <a:pt x="522" y="3479"/>
                </a:lnTo>
                <a:lnTo>
                  <a:pt x="2089" y="1933"/>
                </a:lnTo>
                <a:lnTo>
                  <a:pt x="4699" y="774"/>
                </a:lnTo>
                <a:lnTo>
                  <a:pt x="7310" y="386"/>
                </a:lnTo>
                <a:close/>
              </a:path>
            </a:pathLst>
          </a:custGeom>
          <a:solidFill>
            <a:srgbClr val="0066B3"/>
          </a:solidFill>
          <a:ln>
            <a:noFill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839436" latinLnBrk="1">
              <a:tabLst>
                <a:tab pos="753138" algn="l"/>
                <a:tab pos="6025108" algn="r"/>
              </a:tabLst>
            </a:pPr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수집</a:t>
            </a:r>
          </a:p>
        </p:txBody>
      </p:sp>
      <p:cxnSp>
        <p:nvCxnSpPr>
          <p:cNvPr id="734" name="연결선: 구부러짐 733">
            <a:extLst>
              <a:ext uri="{FF2B5EF4-FFF2-40B4-BE49-F238E27FC236}">
                <a16:creationId xmlns:a16="http://schemas.microsoft.com/office/drawing/2014/main" id="{5D4CBBA4-6233-17E0-7BC3-CA392EF176A3}"/>
              </a:ext>
            </a:extLst>
          </p:cNvPr>
          <p:cNvCxnSpPr>
            <a:cxnSpLocks/>
            <a:stCxn id="708" idx="2"/>
            <a:endCxn id="688" idx="0"/>
          </p:cNvCxnSpPr>
          <p:nvPr/>
        </p:nvCxnSpPr>
        <p:spPr>
          <a:xfrm rot="5400000">
            <a:off x="3178714" y="2669648"/>
            <a:ext cx="426970" cy="20323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직사각형 734">
            <a:extLst>
              <a:ext uri="{FF2B5EF4-FFF2-40B4-BE49-F238E27FC236}">
                <a16:creationId xmlns:a16="http://schemas.microsoft.com/office/drawing/2014/main" id="{CB70FBFD-75E0-FBC9-2F29-BEF0ED8DAA55}"/>
              </a:ext>
            </a:extLst>
          </p:cNvPr>
          <p:cNvSpPr>
            <a:spLocks/>
          </p:cNvSpPr>
          <p:nvPr/>
        </p:nvSpPr>
        <p:spPr>
          <a:xfrm>
            <a:off x="3019944" y="3518616"/>
            <a:ext cx="1126469" cy="186156"/>
          </a:xfrm>
          <a:prstGeom prst="rect">
            <a:avLst/>
          </a:prstGeom>
          <a:solidFill>
            <a:srgbClr val="0066B3"/>
          </a:solidFill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전처리</a:t>
            </a:r>
          </a:p>
        </p:txBody>
      </p:sp>
      <p:sp>
        <p:nvSpPr>
          <p:cNvPr id="736" name="직사각형 735">
            <a:extLst>
              <a:ext uri="{FF2B5EF4-FFF2-40B4-BE49-F238E27FC236}">
                <a16:creationId xmlns:a16="http://schemas.microsoft.com/office/drawing/2014/main" id="{AD67EF9E-EFEC-9340-4AC1-F233FF2BD309}"/>
              </a:ext>
            </a:extLst>
          </p:cNvPr>
          <p:cNvSpPr>
            <a:spLocks/>
          </p:cNvSpPr>
          <p:nvPr/>
        </p:nvSpPr>
        <p:spPr>
          <a:xfrm>
            <a:off x="4241066" y="3518616"/>
            <a:ext cx="1689820" cy="186156"/>
          </a:xfrm>
          <a:prstGeom prst="rect">
            <a:avLst/>
          </a:prstGeom>
          <a:solidFill>
            <a:srgbClr val="0066B3"/>
          </a:solidFill>
          <a:ln w="9525">
            <a:solidFill>
              <a:srgbClr val="4364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LLM </a:t>
            </a:r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파이프 라인</a:t>
            </a:r>
            <a:r>
              <a: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추론 파이프 라인</a:t>
            </a:r>
            <a:r>
              <a: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  <a:endParaRPr lang="ko-KR" altLang="en-US" sz="8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737" name="연결선: 꺾임 736">
            <a:extLst>
              <a:ext uri="{FF2B5EF4-FFF2-40B4-BE49-F238E27FC236}">
                <a16:creationId xmlns:a16="http://schemas.microsoft.com/office/drawing/2014/main" id="{52FF0FCD-9218-44FA-86F8-019890ED01C7}"/>
              </a:ext>
            </a:extLst>
          </p:cNvPr>
          <p:cNvCxnSpPr>
            <a:cxnSpLocks/>
            <a:stCxn id="727" idx="3"/>
            <a:endCxn id="694" idx="3"/>
          </p:cNvCxnSpPr>
          <p:nvPr/>
        </p:nvCxnSpPr>
        <p:spPr>
          <a:xfrm flipH="1" flipV="1">
            <a:off x="6057377" y="2191374"/>
            <a:ext cx="12524" cy="2040947"/>
          </a:xfrm>
          <a:prstGeom prst="bentConnector3">
            <a:avLst>
              <a:gd name="adj1" fmla="val -101405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" name="직사각형 737">
            <a:extLst>
              <a:ext uri="{FF2B5EF4-FFF2-40B4-BE49-F238E27FC236}">
                <a16:creationId xmlns:a16="http://schemas.microsoft.com/office/drawing/2014/main" id="{CA37C0FB-107C-F30B-2ED2-97F4CDA7B61C}"/>
              </a:ext>
            </a:extLst>
          </p:cNvPr>
          <p:cNvSpPr>
            <a:spLocks/>
          </p:cNvSpPr>
          <p:nvPr/>
        </p:nvSpPr>
        <p:spPr>
          <a:xfrm>
            <a:off x="4911382" y="4499465"/>
            <a:ext cx="72801" cy="9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39" name="직사각형 738">
            <a:extLst>
              <a:ext uri="{FF2B5EF4-FFF2-40B4-BE49-F238E27FC236}">
                <a16:creationId xmlns:a16="http://schemas.microsoft.com/office/drawing/2014/main" id="{F129249D-B0AA-8A06-05AA-D18B73F47441}"/>
              </a:ext>
            </a:extLst>
          </p:cNvPr>
          <p:cNvSpPr>
            <a:spLocks/>
          </p:cNvSpPr>
          <p:nvPr/>
        </p:nvSpPr>
        <p:spPr>
          <a:xfrm>
            <a:off x="5980919" y="2205812"/>
            <a:ext cx="72801" cy="9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740" name="그룹 739">
            <a:extLst>
              <a:ext uri="{FF2B5EF4-FFF2-40B4-BE49-F238E27FC236}">
                <a16:creationId xmlns:a16="http://schemas.microsoft.com/office/drawing/2014/main" id="{8B8ACCD2-C292-09D8-F9D6-13AF8333736D}"/>
              </a:ext>
            </a:extLst>
          </p:cNvPr>
          <p:cNvGrpSpPr>
            <a:grpSpLocks/>
          </p:cNvGrpSpPr>
          <p:nvPr/>
        </p:nvGrpSpPr>
        <p:grpSpPr>
          <a:xfrm>
            <a:off x="1163692" y="2174755"/>
            <a:ext cx="808750" cy="252000"/>
            <a:chOff x="1932056" y="2483824"/>
            <a:chExt cx="1074935" cy="407668"/>
          </a:xfrm>
        </p:grpSpPr>
        <p:grpSp>
          <p:nvGrpSpPr>
            <p:cNvPr id="741" name="그룹 740">
              <a:extLst>
                <a:ext uri="{FF2B5EF4-FFF2-40B4-BE49-F238E27FC236}">
                  <a16:creationId xmlns:a16="http://schemas.microsoft.com/office/drawing/2014/main" id="{18BFECD1-DD22-11E8-11FB-3F8074B1EAE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32056" y="2483824"/>
              <a:ext cx="1074935" cy="407668"/>
              <a:chOff x="2043012" y="3485556"/>
              <a:chExt cx="465022" cy="220740"/>
            </a:xfrm>
          </p:grpSpPr>
          <p:sp>
            <p:nvSpPr>
              <p:cNvPr id="745" name="Rectangle 34">
                <a:extLst>
                  <a:ext uri="{FF2B5EF4-FFF2-40B4-BE49-F238E27FC236}">
                    <a16:creationId xmlns:a16="http://schemas.microsoft.com/office/drawing/2014/main" id="{E2815326-3C6E-9188-394C-90678D84AC72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2146101" y="3423518"/>
                <a:ext cx="220740" cy="344816"/>
              </a:xfrm>
              <a:prstGeom prst="can">
                <a:avLst>
                  <a:gd name="adj" fmla="val 30404"/>
                </a:avLst>
              </a:prstGeom>
              <a:gradFill flip="none" rotWithShape="1">
                <a:gsLst>
                  <a:gs pos="62000">
                    <a:srgbClr val="BDCBDD"/>
                  </a:gs>
                  <a:gs pos="22000">
                    <a:srgbClr val="D9E1EB"/>
                  </a:gs>
                  <a:gs pos="0">
                    <a:srgbClr val="7A97BA"/>
                  </a:gs>
                  <a:gs pos="83500">
                    <a:srgbClr val="D9E1EB"/>
                  </a:gs>
                  <a:gs pos="100000">
                    <a:srgbClr val="7A97BA"/>
                  </a:gs>
                </a:gsLst>
                <a:lin ang="10800000" scaled="1"/>
                <a:tileRect/>
              </a:gradFill>
              <a:ln>
                <a:noFill/>
              </a:ln>
              <a:effectLst/>
            </p:spPr>
            <p:txBody>
              <a:bodyPr wrap="square" lIns="0" tIns="0" rIns="0" bIns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tabLst>
                    <a:tab pos="974476" algn="l"/>
                    <a:tab pos="7795809" algn="r"/>
                  </a:tabLst>
                </a:pPr>
                <a:endParaRPr lang="ko-KR" altLang="en-US" sz="80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ED68BD87-4CEB-4F09-9580-873E749002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012" y="3509862"/>
                <a:ext cx="465022" cy="107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buClr>
                    <a:srgbClr val="969696"/>
                  </a:buClr>
                  <a:tabLst>
                    <a:tab pos="914400" algn="l"/>
                    <a:tab pos="7315200" algn="r"/>
                  </a:tabLst>
                </a:pPr>
                <a:r>
                  <a:rPr lang="en-US" altLang="ko-KR" sz="800" b="1" spc="-7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File / Log</a:t>
                </a:r>
              </a:p>
            </p:txBody>
          </p:sp>
        </p:grpSp>
        <p:sp>
          <p:nvSpPr>
            <p:cNvPr id="742" name="모서리가 둥근 직사각형 966">
              <a:extLst>
                <a:ext uri="{FF2B5EF4-FFF2-40B4-BE49-F238E27FC236}">
                  <a16:creationId xmlns:a16="http://schemas.microsoft.com/office/drawing/2014/main" id="{76CFE4C3-C6C8-A90F-6C51-8D53D4BA6F18}"/>
                </a:ext>
              </a:extLst>
            </p:cNvPr>
            <p:cNvSpPr>
              <a:spLocks/>
            </p:cNvSpPr>
            <p:nvPr/>
          </p:nvSpPr>
          <p:spPr>
            <a:xfrm>
              <a:off x="2229716" y="2780927"/>
              <a:ext cx="144016" cy="840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43" name="모서리가 둥근 직사각형 967">
              <a:extLst>
                <a:ext uri="{FF2B5EF4-FFF2-40B4-BE49-F238E27FC236}">
                  <a16:creationId xmlns:a16="http://schemas.microsoft.com/office/drawing/2014/main" id="{D3594639-212B-76E4-3359-AAD0E96625CB}"/>
                </a:ext>
              </a:extLst>
            </p:cNvPr>
            <p:cNvSpPr>
              <a:spLocks/>
            </p:cNvSpPr>
            <p:nvPr/>
          </p:nvSpPr>
          <p:spPr>
            <a:xfrm>
              <a:off x="2422991" y="2780927"/>
              <a:ext cx="144016" cy="8406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44" name="모서리가 둥근 직사각형 968">
              <a:extLst>
                <a:ext uri="{FF2B5EF4-FFF2-40B4-BE49-F238E27FC236}">
                  <a16:creationId xmlns:a16="http://schemas.microsoft.com/office/drawing/2014/main" id="{9C9FD0FA-4FEE-FE72-1256-7D0CB40E1AFE}"/>
                </a:ext>
              </a:extLst>
            </p:cNvPr>
            <p:cNvSpPr>
              <a:spLocks/>
            </p:cNvSpPr>
            <p:nvPr/>
          </p:nvSpPr>
          <p:spPr>
            <a:xfrm>
              <a:off x="2589756" y="2780927"/>
              <a:ext cx="144016" cy="840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747" name="아래쪽 화살표 924">
            <a:extLst>
              <a:ext uri="{FF2B5EF4-FFF2-40B4-BE49-F238E27FC236}">
                <a16:creationId xmlns:a16="http://schemas.microsoft.com/office/drawing/2014/main" id="{AEBA9E18-DEAE-2D6B-46B2-3DD718CF0C0C}"/>
              </a:ext>
            </a:extLst>
          </p:cNvPr>
          <p:cNvSpPr>
            <a:spLocks/>
          </p:cNvSpPr>
          <p:nvPr/>
        </p:nvSpPr>
        <p:spPr>
          <a:xfrm rot="16200000">
            <a:off x="1123024" y="2260997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48" name="아래쪽 화살표 924">
            <a:extLst>
              <a:ext uri="{FF2B5EF4-FFF2-40B4-BE49-F238E27FC236}">
                <a16:creationId xmlns:a16="http://schemas.microsoft.com/office/drawing/2014/main" id="{48F6ECAC-FC63-A2DF-DBB3-F597E1EADC6C}"/>
              </a:ext>
            </a:extLst>
          </p:cNvPr>
          <p:cNvSpPr>
            <a:spLocks/>
          </p:cNvSpPr>
          <p:nvPr/>
        </p:nvSpPr>
        <p:spPr>
          <a:xfrm rot="16200000">
            <a:off x="1875348" y="2260997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749" name="그룹 748">
            <a:extLst>
              <a:ext uri="{FF2B5EF4-FFF2-40B4-BE49-F238E27FC236}">
                <a16:creationId xmlns:a16="http://schemas.microsoft.com/office/drawing/2014/main" id="{58D56C7C-D839-B848-CB5D-DDF53C8E35ED}"/>
              </a:ext>
            </a:extLst>
          </p:cNvPr>
          <p:cNvGrpSpPr>
            <a:grpSpLocks/>
          </p:cNvGrpSpPr>
          <p:nvPr/>
        </p:nvGrpSpPr>
        <p:grpSpPr>
          <a:xfrm>
            <a:off x="1235084" y="3893546"/>
            <a:ext cx="1390289" cy="252000"/>
            <a:chOff x="2026946" y="2483824"/>
            <a:chExt cx="797069" cy="407668"/>
          </a:xfrm>
        </p:grpSpPr>
        <p:grpSp>
          <p:nvGrpSpPr>
            <p:cNvPr id="750" name="그룹 749">
              <a:extLst>
                <a:ext uri="{FF2B5EF4-FFF2-40B4-BE49-F238E27FC236}">
                  <a16:creationId xmlns:a16="http://schemas.microsoft.com/office/drawing/2014/main" id="{FF13B8AF-4D51-56E0-4ED8-95880FAF8A69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26946" y="2483824"/>
              <a:ext cx="797069" cy="407668"/>
              <a:chOff x="2084063" y="3485556"/>
              <a:chExt cx="344816" cy="220740"/>
            </a:xfrm>
          </p:grpSpPr>
          <p:sp>
            <p:nvSpPr>
              <p:cNvPr id="754" name="Rectangle 34">
                <a:extLst>
                  <a:ext uri="{FF2B5EF4-FFF2-40B4-BE49-F238E27FC236}">
                    <a16:creationId xmlns:a16="http://schemas.microsoft.com/office/drawing/2014/main" id="{3CC95EF1-B92C-F916-290E-96267716E42E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2146101" y="3423518"/>
                <a:ext cx="220740" cy="344816"/>
              </a:xfrm>
              <a:prstGeom prst="can">
                <a:avLst>
                  <a:gd name="adj" fmla="val 30404"/>
                </a:avLst>
              </a:prstGeom>
              <a:gradFill flip="none" rotWithShape="1">
                <a:gsLst>
                  <a:gs pos="62000">
                    <a:srgbClr val="BDCBDD"/>
                  </a:gs>
                  <a:gs pos="22000">
                    <a:srgbClr val="D9E1EB"/>
                  </a:gs>
                  <a:gs pos="0">
                    <a:srgbClr val="7A97BA"/>
                  </a:gs>
                  <a:gs pos="83500">
                    <a:srgbClr val="D9E1EB"/>
                  </a:gs>
                  <a:gs pos="100000">
                    <a:srgbClr val="7A97BA"/>
                  </a:gs>
                </a:gsLst>
                <a:lin ang="10800000" scaled="1"/>
                <a:tileRect/>
              </a:gradFill>
              <a:ln>
                <a:noFill/>
              </a:ln>
              <a:effectLst/>
            </p:spPr>
            <p:txBody>
              <a:bodyPr wrap="square" lIns="0" tIns="0" rIns="0" bIns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tabLst>
                    <a:tab pos="974476" algn="l"/>
                    <a:tab pos="7795809" algn="r"/>
                  </a:tabLst>
                </a:pPr>
                <a:endParaRPr lang="ko-KR" altLang="en-US" sz="80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0C2DA48D-C786-AA0F-1864-B7B968AF9E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8781" y="3521924"/>
                <a:ext cx="253483" cy="107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buClr>
                    <a:srgbClr val="969696"/>
                  </a:buClr>
                  <a:tabLst>
                    <a:tab pos="914400" algn="l"/>
                    <a:tab pos="7315200" algn="r"/>
                  </a:tabLst>
                </a:pPr>
                <a:r>
                  <a:rPr lang="en-US" altLang="ko-KR" sz="800" b="1" spc="-7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EAI / FILE </a:t>
                </a:r>
              </a:p>
            </p:txBody>
          </p:sp>
        </p:grpSp>
        <p:sp>
          <p:nvSpPr>
            <p:cNvPr id="751" name="모서리가 둥근 직사각형 966">
              <a:extLst>
                <a:ext uri="{FF2B5EF4-FFF2-40B4-BE49-F238E27FC236}">
                  <a16:creationId xmlns:a16="http://schemas.microsoft.com/office/drawing/2014/main" id="{FB8CD605-A8BD-548D-776B-947445FE40FD}"/>
                </a:ext>
              </a:extLst>
            </p:cNvPr>
            <p:cNvSpPr>
              <a:spLocks/>
            </p:cNvSpPr>
            <p:nvPr/>
          </p:nvSpPr>
          <p:spPr>
            <a:xfrm>
              <a:off x="2229716" y="2780927"/>
              <a:ext cx="144016" cy="840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52" name="모서리가 둥근 직사각형 967">
              <a:extLst>
                <a:ext uri="{FF2B5EF4-FFF2-40B4-BE49-F238E27FC236}">
                  <a16:creationId xmlns:a16="http://schemas.microsoft.com/office/drawing/2014/main" id="{518D6D7E-0B72-F553-CAEB-BD9124878C80}"/>
                </a:ext>
              </a:extLst>
            </p:cNvPr>
            <p:cNvSpPr>
              <a:spLocks/>
            </p:cNvSpPr>
            <p:nvPr/>
          </p:nvSpPr>
          <p:spPr>
            <a:xfrm>
              <a:off x="2422991" y="2780927"/>
              <a:ext cx="144016" cy="8406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53" name="모서리가 둥근 직사각형 968">
              <a:extLst>
                <a:ext uri="{FF2B5EF4-FFF2-40B4-BE49-F238E27FC236}">
                  <a16:creationId xmlns:a16="http://schemas.microsoft.com/office/drawing/2014/main" id="{7D6993B7-42A8-D93A-9B4E-808F74924ABC}"/>
                </a:ext>
              </a:extLst>
            </p:cNvPr>
            <p:cNvSpPr>
              <a:spLocks/>
            </p:cNvSpPr>
            <p:nvPr/>
          </p:nvSpPr>
          <p:spPr>
            <a:xfrm>
              <a:off x="2589756" y="2780927"/>
              <a:ext cx="144016" cy="840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756" name="아래쪽 화살표 924">
            <a:extLst>
              <a:ext uri="{FF2B5EF4-FFF2-40B4-BE49-F238E27FC236}">
                <a16:creationId xmlns:a16="http://schemas.microsoft.com/office/drawing/2014/main" id="{1D7F35A9-12E9-DB2E-4A5C-FE4204C2B4FF}"/>
              </a:ext>
            </a:extLst>
          </p:cNvPr>
          <p:cNvSpPr>
            <a:spLocks/>
          </p:cNvSpPr>
          <p:nvPr/>
        </p:nvSpPr>
        <p:spPr>
          <a:xfrm rot="16200000">
            <a:off x="1123024" y="3960695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757" name="그룹 756">
            <a:extLst>
              <a:ext uri="{FF2B5EF4-FFF2-40B4-BE49-F238E27FC236}">
                <a16:creationId xmlns:a16="http://schemas.microsoft.com/office/drawing/2014/main" id="{B2C8A549-57C3-589A-1A21-05E817B5CE8E}"/>
              </a:ext>
            </a:extLst>
          </p:cNvPr>
          <p:cNvGrpSpPr>
            <a:grpSpLocks/>
          </p:cNvGrpSpPr>
          <p:nvPr/>
        </p:nvGrpSpPr>
        <p:grpSpPr>
          <a:xfrm>
            <a:off x="1235084" y="4992246"/>
            <a:ext cx="1390289" cy="252000"/>
            <a:chOff x="2026946" y="2483824"/>
            <a:chExt cx="797069" cy="407668"/>
          </a:xfrm>
        </p:grpSpPr>
        <p:grpSp>
          <p:nvGrpSpPr>
            <p:cNvPr id="758" name="그룹 757">
              <a:extLst>
                <a:ext uri="{FF2B5EF4-FFF2-40B4-BE49-F238E27FC236}">
                  <a16:creationId xmlns:a16="http://schemas.microsoft.com/office/drawing/2014/main" id="{931F524A-AE33-2230-FB36-8580AF030246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26946" y="2483824"/>
              <a:ext cx="797069" cy="407668"/>
              <a:chOff x="2084063" y="3485556"/>
              <a:chExt cx="344816" cy="220740"/>
            </a:xfrm>
          </p:grpSpPr>
          <p:sp>
            <p:nvSpPr>
              <p:cNvPr id="762" name="Rectangle 34">
                <a:extLst>
                  <a:ext uri="{FF2B5EF4-FFF2-40B4-BE49-F238E27FC236}">
                    <a16:creationId xmlns:a16="http://schemas.microsoft.com/office/drawing/2014/main" id="{8A1576DD-5814-B030-BD79-1D98133F6D8A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2146101" y="3423518"/>
                <a:ext cx="220740" cy="344816"/>
              </a:xfrm>
              <a:prstGeom prst="can">
                <a:avLst>
                  <a:gd name="adj" fmla="val 30404"/>
                </a:avLst>
              </a:prstGeom>
              <a:gradFill flip="none" rotWithShape="1">
                <a:gsLst>
                  <a:gs pos="62000">
                    <a:srgbClr val="BDCBDD"/>
                  </a:gs>
                  <a:gs pos="22000">
                    <a:srgbClr val="D9E1EB"/>
                  </a:gs>
                  <a:gs pos="0">
                    <a:srgbClr val="7A97BA"/>
                  </a:gs>
                  <a:gs pos="83500">
                    <a:srgbClr val="D9E1EB"/>
                  </a:gs>
                  <a:gs pos="100000">
                    <a:srgbClr val="7A97BA"/>
                  </a:gs>
                </a:gsLst>
                <a:lin ang="10800000" scaled="1"/>
                <a:tileRect/>
              </a:gradFill>
              <a:ln>
                <a:noFill/>
              </a:ln>
              <a:effectLst/>
            </p:spPr>
            <p:txBody>
              <a:bodyPr wrap="square" lIns="0" tIns="0" rIns="0" bIns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tabLst>
                    <a:tab pos="974476" algn="l"/>
                    <a:tab pos="7795809" algn="r"/>
                  </a:tabLst>
                </a:pPr>
                <a:endParaRPr lang="ko-KR" altLang="en-US" sz="80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51EFFDCA-CA8A-24F4-A2FC-69377F684F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8781" y="3521895"/>
                <a:ext cx="253483" cy="107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buClr>
                    <a:srgbClr val="969696"/>
                  </a:buClr>
                  <a:tabLst>
                    <a:tab pos="914400" algn="l"/>
                    <a:tab pos="7315200" algn="r"/>
                  </a:tabLst>
                </a:pPr>
                <a:r>
                  <a:rPr lang="en-US" altLang="ko-KR" sz="800" b="1" spc="-7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EAI / FILE </a:t>
                </a:r>
              </a:p>
            </p:txBody>
          </p:sp>
        </p:grpSp>
        <p:sp>
          <p:nvSpPr>
            <p:cNvPr id="759" name="모서리가 둥근 직사각형 966">
              <a:extLst>
                <a:ext uri="{FF2B5EF4-FFF2-40B4-BE49-F238E27FC236}">
                  <a16:creationId xmlns:a16="http://schemas.microsoft.com/office/drawing/2014/main" id="{E8F89ED4-A713-8808-76C1-210DCAEEEFF4}"/>
                </a:ext>
              </a:extLst>
            </p:cNvPr>
            <p:cNvSpPr>
              <a:spLocks/>
            </p:cNvSpPr>
            <p:nvPr/>
          </p:nvSpPr>
          <p:spPr>
            <a:xfrm>
              <a:off x="2229716" y="2780927"/>
              <a:ext cx="144016" cy="840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60" name="모서리가 둥근 직사각형 967">
              <a:extLst>
                <a:ext uri="{FF2B5EF4-FFF2-40B4-BE49-F238E27FC236}">
                  <a16:creationId xmlns:a16="http://schemas.microsoft.com/office/drawing/2014/main" id="{B485CF15-DF43-0EDA-0145-EF37383B4622}"/>
                </a:ext>
              </a:extLst>
            </p:cNvPr>
            <p:cNvSpPr>
              <a:spLocks/>
            </p:cNvSpPr>
            <p:nvPr/>
          </p:nvSpPr>
          <p:spPr>
            <a:xfrm>
              <a:off x="2422991" y="2780927"/>
              <a:ext cx="144016" cy="8406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61" name="모서리가 둥근 직사각형 968">
              <a:extLst>
                <a:ext uri="{FF2B5EF4-FFF2-40B4-BE49-F238E27FC236}">
                  <a16:creationId xmlns:a16="http://schemas.microsoft.com/office/drawing/2014/main" id="{D8533F00-D0FC-9B94-F79C-F2F1FEA6A0DD}"/>
                </a:ext>
              </a:extLst>
            </p:cNvPr>
            <p:cNvSpPr>
              <a:spLocks/>
            </p:cNvSpPr>
            <p:nvPr/>
          </p:nvSpPr>
          <p:spPr>
            <a:xfrm>
              <a:off x="2589756" y="2780927"/>
              <a:ext cx="144016" cy="840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764" name="아래쪽 화살표 924">
            <a:extLst>
              <a:ext uri="{FF2B5EF4-FFF2-40B4-BE49-F238E27FC236}">
                <a16:creationId xmlns:a16="http://schemas.microsoft.com/office/drawing/2014/main" id="{917F4799-F627-15C6-A0B7-6F115FACB2D8}"/>
              </a:ext>
            </a:extLst>
          </p:cNvPr>
          <p:cNvSpPr>
            <a:spLocks/>
          </p:cNvSpPr>
          <p:nvPr/>
        </p:nvSpPr>
        <p:spPr>
          <a:xfrm rot="16200000">
            <a:off x="1123024" y="5059395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65" name="아래쪽 화살표 924">
            <a:extLst>
              <a:ext uri="{FF2B5EF4-FFF2-40B4-BE49-F238E27FC236}">
                <a16:creationId xmlns:a16="http://schemas.microsoft.com/office/drawing/2014/main" id="{D0FE3723-0232-BD3E-CC19-156434C63ADC}"/>
              </a:ext>
            </a:extLst>
          </p:cNvPr>
          <p:cNvSpPr>
            <a:spLocks/>
          </p:cNvSpPr>
          <p:nvPr/>
        </p:nvSpPr>
        <p:spPr>
          <a:xfrm rot="16200000">
            <a:off x="2626476" y="4284911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66" name="아래쪽 화살표 924">
            <a:extLst>
              <a:ext uri="{FF2B5EF4-FFF2-40B4-BE49-F238E27FC236}">
                <a16:creationId xmlns:a16="http://schemas.microsoft.com/office/drawing/2014/main" id="{F0BD5DFF-FCA5-ADD8-B740-199587A4424C}"/>
              </a:ext>
            </a:extLst>
          </p:cNvPr>
          <p:cNvSpPr>
            <a:spLocks/>
          </p:cNvSpPr>
          <p:nvPr/>
        </p:nvSpPr>
        <p:spPr>
          <a:xfrm rot="16200000">
            <a:off x="2626476" y="5386639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67" name="아래쪽 화살표 924">
            <a:extLst>
              <a:ext uri="{FF2B5EF4-FFF2-40B4-BE49-F238E27FC236}">
                <a16:creationId xmlns:a16="http://schemas.microsoft.com/office/drawing/2014/main" id="{32BBF7EC-CDD8-2565-111B-5ED01DE1F57E}"/>
              </a:ext>
            </a:extLst>
          </p:cNvPr>
          <p:cNvSpPr>
            <a:spLocks/>
          </p:cNvSpPr>
          <p:nvPr/>
        </p:nvSpPr>
        <p:spPr>
          <a:xfrm rot="16200000">
            <a:off x="2657138" y="2281032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68" name="아래쪽 화살표 924">
            <a:extLst>
              <a:ext uri="{FF2B5EF4-FFF2-40B4-BE49-F238E27FC236}">
                <a16:creationId xmlns:a16="http://schemas.microsoft.com/office/drawing/2014/main" id="{AB409144-A452-335E-781B-5594D4F50D13}"/>
              </a:ext>
            </a:extLst>
          </p:cNvPr>
          <p:cNvSpPr>
            <a:spLocks/>
          </p:cNvSpPr>
          <p:nvPr/>
        </p:nvSpPr>
        <p:spPr>
          <a:xfrm rot="16200000">
            <a:off x="2626476" y="3942150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69" name="아래쪽 화살표 924">
            <a:extLst>
              <a:ext uri="{FF2B5EF4-FFF2-40B4-BE49-F238E27FC236}">
                <a16:creationId xmlns:a16="http://schemas.microsoft.com/office/drawing/2014/main" id="{C9EDF27B-E94A-EA05-34BC-4AAB6FE01DF2}"/>
              </a:ext>
            </a:extLst>
          </p:cNvPr>
          <p:cNvSpPr>
            <a:spLocks/>
          </p:cNvSpPr>
          <p:nvPr/>
        </p:nvSpPr>
        <p:spPr>
          <a:xfrm rot="16200000">
            <a:off x="2626476" y="5066391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70" name="화살표: 왼쪽/오른쪽 769">
            <a:extLst>
              <a:ext uri="{FF2B5EF4-FFF2-40B4-BE49-F238E27FC236}">
                <a16:creationId xmlns:a16="http://schemas.microsoft.com/office/drawing/2014/main" id="{458B434B-43F7-657C-BE81-76EF67792DC2}"/>
              </a:ext>
            </a:extLst>
          </p:cNvPr>
          <p:cNvSpPr>
            <a:spLocks/>
          </p:cNvSpPr>
          <p:nvPr/>
        </p:nvSpPr>
        <p:spPr>
          <a:xfrm>
            <a:off x="6250046" y="3964767"/>
            <a:ext cx="208602" cy="149325"/>
          </a:xfrm>
          <a:prstGeom prst="leftRightArrow">
            <a:avLst/>
          </a:prstGeom>
          <a:gradFill flip="none" rotWithShape="1"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3500000" scaled="1"/>
            <a:tileRect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771" name="연결선: 꺾임 770">
            <a:extLst>
              <a:ext uri="{FF2B5EF4-FFF2-40B4-BE49-F238E27FC236}">
                <a16:creationId xmlns:a16="http://schemas.microsoft.com/office/drawing/2014/main" id="{BE1A3092-0F8C-0D6A-0BA3-F087148AA7D3}"/>
              </a:ext>
            </a:extLst>
          </p:cNvPr>
          <p:cNvCxnSpPr>
            <a:cxnSpLocks/>
            <a:stCxn id="706" idx="3"/>
            <a:endCxn id="694" idx="3"/>
          </p:cNvCxnSpPr>
          <p:nvPr/>
        </p:nvCxnSpPr>
        <p:spPr>
          <a:xfrm flipH="1" flipV="1">
            <a:off x="6057377" y="2191374"/>
            <a:ext cx="12524" cy="3069161"/>
          </a:xfrm>
          <a:prstGeom prst="bentConnector3">
            <a:avLst>
              <a:gd name="adj1" fmla="val -101405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직사각형 771">
            <a:extLst>
              <a:ext uri="{FF2B5EF4-FFF2-40B4-BE49-F238E27FC236}">
                <a16:creationId xmlns:a16="http://schemas.microsoft.com/office/drawing/2014/main" id="{A6C1D145-AB91-2701-4830-B477539DE5D7}"/>
              </a:ext>
            </a:extLst>
          </p:cNvPr>
          <p:cNvSpPr>
            <a:spLocks/>
          </p:cNvSpPr>
          <p:nvPr/>
        </p:nvSpPr>
        <p:spPr>
          <a:xfrm>
            <a:off x="366969" y="5636423"/>
            <a:ext cx="9222703" cy="858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76B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28600" indent="-228600" algn="ctr" defTabSz="868903" fontAlgn="base"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6"/>
            </a:pPr>
            <a:endParaRPr kumimoji="1" lang="ko-KR" altLang="en-US" sz="80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itchFamily="34" charset="0"/>
            </a:endParaRPr>
          </a:p>
        </p:txBody>
      </p:sp>
      <p:sp>
        <p:nvSpPr>
          <p:cNvPr id="773" name="Rectangle 23">
            <a:extLst>
              <a:ext uri="{FF2B5EF4-FFF2-40B4-BE49-F238E27FC236}">
                <a16:creationId xmlns:a16="http://schemas.microsoft.com/office/drawing/2014/main" id="{F552B33E-3ABA-8E4B-7350-050BDC5DEB5D}"/>
              </a:ext>
            </a:extLst>
          </p:cNvPr>
          <p:cNvSpPr>
            <a:spLocks/>
          </p:cNvSpPr>
          <p:nvPr/>
        </p:nvSpPr>
        <p:spPr bwMode="auto">
          <a:xfrm>
            <a:off x="703886" y="1656032"/>
            <a:ext cx="142476" cy="146497"/>
          </a:xfrm>
          <a:prstGeom prst="ellipse">
            <a:avLst/>
          </a:prstGeom>
          <a:gradFill>
            <a:gsLst>
              <a:gs pos="0">
                <a:srgbClr val="F9A113"/>
              </a:gs>
              <a:gs pos="64000">
                <a:srgbClr val="F7511D"/>
              </a:gs>
            </a:gsLst>
            <a:lin ang="5400000" scaled="0"/>
          </a:gradFill>
          <a:ln w="12700">
            <a:gradFill>
              <a:gsLst>
                <a:gs pos="43000">
                  <a:srgbClr val="F7511D"/>
                </a:gs>
                <a:gs pos="50000">
                  <a:schemeClr val="bg1"/>
                </a:gs>
                <a:gs pos="57000">
                  <a:srgbClr val="F7511D"/>
                </a:gs>
              </a:gsLst>
              <a:lin ang="10800000" scaled="0"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latinLnBrk="0">
              <a:buClr>
                <a:srgbClr val="969696"/>
              </a:buClr>
              <a:tabLst>
                <a:tab pos="914400" algn="l"/>
                <a:tab pos="7315200" algn="r"/>
              </a:tabLst>
            </a:pPr>
            <a:r>
              <a:rPr lang="en-US" altLang="ko-KR" sz="1000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</a:t>
            </a:r>
            <a:endParaRPr lang="ko-KR" altLang="en-US" sz="1000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74" name="Rectangle 23">
            <a:extLst>
              <a:ext uri="{FF2B5EF4-FFF2-40B4-BE49-F238E27FC236}">
                <a16:creationId xmlns:a16="http://schemas.microsoft.com/office/drawing/2014/main" id="{6F4E6275-4F9F-193F-5B4C-5C680E21F5A1}"/>
              </a:ext>
            </a:extLst>
          </p:cNvPr>
          <p:cNvSpPr>
            <a:spLocks/>
          </p:cNvSpPr>
          <p:nvPr/>
        </p:nvSpPr>
        <p:spPr bwMode="auto">
          <a:xfrm>
            <a:off x="1451131" y="1656032"/>
            <a:ext cx="142476" cy="146497"/>
          </a:xfrm>
          <a:prstGeom prst="ellipse">
            <a:avLst/>
          </a:prstGeom>
          <a:gradFill>
            <a:gsLst>
              <a:gs pos="0">
                <a:srgbClr val="F9A113"/>
              </a:gs>
              <a:gs pos="64000">
                <a:srgbClr val="F7511D"/>
              </a:gs>
            </a:gsLst>
            <a:lin ang="5400000" scaled="0"/>
          </a:gradFill>
          <a:ln w="12700">
            <a:gradFill>
              <a:gsLst>
                <a:gs pos="43000">
                  <a:srgbClr val="F7511D"/>
                </a:gs>
                <a:gs pos="50000">
                  <a:schemeClr val="bg1"/>
                </a:gs>
                <a:gs pos="57000">
                  <a:srgbClr val="F7511D"/>
                </a:gs>
              </a:gsLst>
              <a:lin ang="10800000" scaled="0"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latinLnBrk="0">
              <a:buClr>
                <a:srgbClr val="969696"/>
              </a:buClr>
              <a:tabLst>
                <a:tab pos="914400" algn="l"/>
                <a:tab pos="7315200" algn="r"/>
              </a:tabLst>
            </a:pPr>
            <a:r>
              <a:rPr lang="en-US" altLang="ko-KR" sz="1000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2</a:t>
            </a:r>
            <a:endParaRPr lang="ko-KR" altLang="en-US" sz="1000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75" name="Rectangle 23">
            <a:extLst>
              <a:ext uri="{FF2B5EF4-FFF2-40B4-BE49-F238E27FC236}">
                <a16:creationId xmlns:a16="http://schemas.microsoft.com/office/drawing/2014/main" id="{3B500694-3A17-087C-D70E-4CB23B43F3DB}"/>
              </a:ext>
            </a:extLst>
          </p:cNvPr>
          <p:cNvSpPr>
            <a:spLocks/>
          </p:cNvSpPr>
          <p:nvPr/>
        </p:nvSpPr>
        <p:spPr bwMode="auto">
          <a:xfrm>
            <a:off x="2250813" y="1656032"/>
            <a:ext cx="142476" cy="146497"/>
          </a:xfrm>
          <a:prstGeom prst="ellipse">
            <a:avLst/>
          </a:prstGeom>
          <a:gradFill>
            <a:gsLst>
              <a:gs pos="0">
                <a:srgbClr val="F9A113"/>
              </a:gs>
              <a:gs pos="64000">
                <a:srgbClr val="F7511D"/>
              </a:gs>
            </a:gsLst>
            <a:lin ang="5400000" scaled="0"/>
          </a:gradFill>
          <a:ln w="12700">
            <a:gradFill>
              <a:gsLst>
                <a:gs pos="43000">
                  <a:srgbClr val="F7511D"/>
                </a:gs>
                <a:gs pos="50000">
                  <a:schemeClr val="bg1"/>
                </a:gs>
                <a:gs pos="57000">
                  <a:srgbClr val="F7511D"/>
                </a:gs>
              </a:gsLst>
              <a:lin ang="10800000" scaled="0"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latinLnBrk="0">
              <a:buClr>
                <a:srgbClr val="969696"/>
              </a:buClr>
              <a:tabLst>
                <a:tab pos="914400" algn="l"/>
                <a:tab pos="7315200" algn="r"/>
              </a:tabLst>
            </a:pPr>
            <a:r>
              <a:rPr lang="en-US" altLang="ko-KR" sz="1000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3</a:t>
            </a:r>
            <a:endParaRPr lang="ko-KR" altLang="en-US" sz="1000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76" name="Rectangle 23">
            <a:extLst>
              <a:ext uri="{FF2B5EF4-FFF2-40B4-BE49-F238E27FC236}">
                <a16:creationId xmlns:a16="http://schemas.microsoft.com/office/drawing/2014/main" id="{338D73E5-C4F1-2A3C-9EE9-ED9D428A6D0E}"/>
              </a:ext>
            </a:extLst>
          </p:cNvPr>
          <p:cNvSpPr>
            <a:spLocks/>
          </p:cNvSpPr>
          <p:nvPr/>
        </p:nvSpPr>
        <p:spPr bwMode="auto">
          <a:xfrm>
            <a:off x="2952477" y="1656032"/>
            <a:ext cx="142476" cy="146497"/>
          </a:xfrm>
          <a:prstGeom prst="ellipse">
            <a:avLst/>
          </a:prstGeom>
          <a:gradFill>
            <a:gsLst>
              <a:gs pos="0">
                <a:srgbClr val="F9A113"/>
              </a:gs>
              <a:gs pos="64000">
                <a:srgbClr val="F7511D"/>
              </a:gs>
            </a:gsLst>
            <a:lin ang="5400000" scaled="0"/>
          </a:gradFill>
          <a:ln w="12700">
            <a:gradFill>
              <a:gsLst>
                <a:gs pos="43000">
                  <a:srgbClr val="F7511D"/>
                </a:gs>
                <a:gs pos="50000">
                  <a:schemeClr val="bg1"/>
                </a:gs>
                <a:gs pos="57000">
                  <a:srgbClr val="F7511D"/>
                </a:gs>
              </a:gsLst>
              <a:lin ang="10800000" scaled="0"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latinLnBrk="0">
              <a:buClr>
                <a:srgbClr val="969696"/>
              </a:buClr>
              <a:tabLst>
                <a:tab pos="914400" algn="l"/>
                <a:tab pos="7315200" algn="r"/>
              </a:tabLst>
            </a:pPr>
            <a:r>
              <a:rPr lang="en-US" altLang="ko-KR" sz="1000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4</a:t>
            </a:r>
            <a:endParaRPr lang="ko-KR" altLang="en-US" sz="1000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77" name="Rectangle 23">
            <a:extLst>
              <a:ext uri="{FF2B5EF4-FFF2-40B4-BE49-F238E27FC236}">
                <a16:creationId xmlns:a16="http://schemas.microsoft.com/office/drawing/2014/main" id="{E88448F3-1008-6A67-C8AE-0A512F0C36AA}"/>
              </a:ext>
            </a:extLst>
          </p:cNvPr>
          <p:cNvSpPr>
            <a:spLocks/>
          </p:cNvSpPr>
          <p:nvPr/>
        </p:nvSpPr>
        <p:spPr bwMode="auto">
          <a:xfrm>
            <a:off x="2952477" y="2695082"/>
            <a:ext cx="142476" cy="146497"/>
          </a:xfrm>
          <a:prstGeom prst="ellipse">
            <a:avLst/>
          </a:prstGeom>
          <a:gradFill>
            <a:gsLst>
              <a:gs pos="0">
                <a:srgbClr val="F9A113"/>
              </a:gs>
              <a:gs pos="64000">
                <a:srgbClr val="F7511D"/>
              </a:gs>
            </a:gsLst>
            <a:lin ang="5400000" scaled="0"/>
          </a:gradFill>
          <a:ln w="12700">
            <a:gradFill>
              <a:gsLst>
                <a:gs pos="43000">
                  <a:srgbClr val="F7511D"/>
                </a:gs>
                <a:gs pos="50000">
                  <a:schemeClr val="bg1"/>
                </a:gs>
                <a:gs pos="57000">
                  <a:srgbClr val="F7511D"/>
                </a:gs>
              </a:gsLst>
              <a:lin ang="10800000" scaled="0"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latinLnBrk="0">
              <a:buClr>
                <a:srgbClr val="969696"/>
              </a:buClr>
              <a:tabLst>
                <a:tab pos="914400" algn="l"/>
                <a:tab pos="7315200" algn="r"/>
              </a:tabLst>
            </a:pPr>
            <a:r>
              <a:rPr lang="en-US" altLang="ko-KR" sz="1000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5</a:t>
            </a:r>
            <a:endParaRPr lang="ko-KR" altLang="en-US" sz="1000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78" name="Rectangle 23">
            <a:extLst>
              <a:ext uri="{FF2B5EF4-FFF2-40B4-BE49-F238E27FC236}">
                <a16:creationId xmlns:a16="http://schemas.microsoft.com/office/drawing/2014/main" id="{B6E931A2-5121-2D14-7BD1-10ED83E18E2F}"/>
              </a:ext>
            </a:extLst>
          </p:cNvPr>
          <p:cNvSpPr>
            <a:spLocks/>
          </p:cNvSpPr>
          <p:nvPr/>
        </p:nvSpPr>
        <p:spPr bwMode="auto">
          <a:xfrm>
            <a:off x="2952477" y="3861441"/>
            <a:ext cx="142476" cy="146497"/>
          </a:xfrm>
          <a:prstGeom prst="ellipse">
            <a:avLst/>
          </a:prstGeom>
          <a:gradFill>
            <a:gsLst>
              <a:gs pos="0">
                <a:srgbClr val="F9A113"/>
              </a:gs>
              <a:gs pos="64000">
                <a:srgbClr val="F7511D"/>
              </a:gs>
            </a:gsLst>
            <a:lin ang="5400000" scaled="0"/>
          </a:gradFill>
          <a:ln w="12700">
            <a:gradFill>
              <a:gsLst>
                <a:gs pos="43000">
                  <a:srgbClr val="F7511D"/>
                </a:gs>
                <a:gs pos="50000">
                  <a:schemeClr val="bg1"/>
                </a:gs>
                <a:gs pos="57000">
                  <a:srgbClr val="F7511D"/>
                </a:gs>
              </a:gsLst>
              <a:lin ang="10800000" scaled="0"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latinLnBrk="0">
              <a:buClr>
                <a:srgbClr val="969696"/>
              </a:buClr>
              <a:tabLst>
                <a:tab pos="914400" algn="l"/>
                <a:tab pos="7315200" algn="r"/>
              </a:tabLst>
            </a:pPr>
            <a:r>
              <a:rPr lang="en-US" altLang="ko-KR" sz="1000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6</a:t>
            </a:r>
            <a:endParaRPr lang="ko-KR" altLang="en-US" sz="1000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79" name="Rectangle 23">
            <a:extLst>
              <a:ext uri="{FF2B5EF4-FFF2-40B4-BE49-F238E27FC236}">
                <a16:creationId xmlns:a16="http://schemas.microsoft.com/office/drawing/2014/main" id="{D5ABAD54-1FD3-7A4D-4E58-C1EE9C7E0C4A}"/>
              </a:ext>
            </a:extLst>
          </p:cNvPr>
          <p:cNvSpPr>
            <a:spLocks/>
          </p:cNvSpPr>
          <p:nvPr/>
        </p:nvSpPr>
        <p:spPr bwMode="auto">
          <a:xfrm>
            <a:off x="2952477" y="4834417"/>
            <a:ext cx="142476" cy="146497"/>
          </a:xfrm>
          <a:prstGeom prst="ellipse">
            <a:avLst/>
          </a:prstGeom>
          <a:gradFill>
            <a:gsLst>
              <a:gs pos="0">
                <a:srgbClr val="F9A113"/>
              </a:gs>
              <a:gs pos="64000">
                <a:srgbClr val="F7511D"/>
              </a:gs>
            </a:gsLst>
            <a:lin ang="5400000" scaled="0"/>
          </a:gradFill>
          <a:ln w="12700">
            <a:gradFill>
              <a:gsLst>
                <a:gs pos="43000">
                  <a:srgbClr val="F7511D"/>
                </a:gs>
                <a:gs pos="50000">
                  <a:schemeClr val="bg1"/>
                </a:gs>
                <a:gs pos="57000">
                  <a:srgbClr val="F7511D"/>
                </a:gs>
              </a:gsLst>
              <a:lin ang="10800000" scaled="0"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latinLnBrk="0">
              <a:buClr>
                <a:srgbClr val="969696"/>
              </a:buClr>
              <a:tabLst>
                <a:tab pos="914400" algn="l"/>
                <a:tab pos="7315200" algn="r"/>
              </a:tabLst>
            </a:pPr>
            <a:r>
              <a:rPr lang="en-US" altLang="ko-KR" sz="1000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7</a:t>
            </a:r>
            <a:endParaRPr lang="ko-KR" altLang="en-US" sz="1000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80" name="Rectangle 23">
            <a:extLst>
              <a:ext uri="{FF2B5EF4-FFF2-40B4-BE49-F238E27FC236}">
                <a16:creationId xmlns:a16="http://schemas.microsoft.com/office/drawing/2014/main" id="{BFB20AA3-C268-FBC1-7823-148E196826E5}"/>
              </a:ext>
            </a:extLst>
          </p:cNvPr>
          <p:cNvSpPr>
            <a:spLocks/>
          </p:cNvSpPr>
          <p:nvPr/>
        </p:nvSpPr>
        <p:spPr bwMode="auto">
          <a:xfrm>
            <a:off x="6484609" y="1656032"/>
            <a:ext cx="142476" cy="146497"/>
          </a:xfrm>
          <a:prstGeom prst="ellipse">
            <a:avLst/>
          </a:prstGeom>
          <a:gradFill>
            <a:gsLst>
              <a:gs pos="0">
                <a:srgbClr val="F9A113"/>
              </a:gs>
              <a:gs pos="64000">
                <a:srgbClr val="F7511D"/>
              </a:gs>
            </a:gsLst>
            <a:lin ang="5400000" scaled="0"/>
          </a:gradFill>
          <a:ln w="12700">
            <a:gradFill>
              <a:gsLst>
                <a:gs pos="43000">
                  <a:srgbClr val="F7511D"/>
                </a:gs>
                <a:gs pos="50000">
                  <a:schemeClr val="bg1"/>
                </a:gs>
                <a:gs pos="57000">
                  <a:srgbClr val="F7511D"/>
                </a:gs>
              </a:gsLst>
              <a:lin ang="10800000" scaled="0"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latinLnBrk="0">
              <a:buClr>
                <a:srgbClr val="969696"/>
              </a:buClr>
              <a:tabLst>
                <a:tab pos="914400" algn="l"/>
                <a:tab pos="7315200" algn="r"/>
              </a:tabLst>
            </a:pPr>
            <a:r>
              <a:rPr lang="en-US" altLang="ko-KR" sz="1000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8</a:t>
            </a:r>
            <a:endParaRPr lang="ko-KR" altLang="en-US" sz="1000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81" name="Rectangle 23">
            <a:extLst>
              <a:ext uri="{FF2B5EF4-FFF2-40B4-BE49-F238E27FC236}">
                <a16:creationId xmlns:a16="http://schemas.microsoft.com/office/drawing/2014/main" id="{43CE32C4-258A-AFC5-835E-3400CF231E64}"/>
              </a:ext>
            </a:extLst>
          </p:cNvPr>
          <p:cNvSpPr>
            <a:spLocks/>
          </p:cNvSpPr>
          <p:nvPr/>
        </p:nvSpPr>
        <p:spPr bwMode="auto">
          <a:xfrm>
            <a:off x="7658066" y="1656032"/>
            <a:ext cx="142476" cy="146497"/>
          </a:xfrm>
          <a:prstGeom prst="ellipse">
            <a:avLst/>
          </a:prstGeom>
          <a:gradFill>
            <a:gsLst>
              <a:gs pos="0">
                <a:srgbClr val="F9A113"/>
              </a:gs>
              <a:gs pos="64000">
                <a:srgbClr val="F7511D"/>
              </a:gs>
            </a:gsLst>
            <a:lin ang="5400000" scaled="0"/>
          </a:gradFill>
          <a:ln w="12700">
            <a:gradFill>
              <a:gsLst>
                <a:gs pos="43000">
                  <a:srgbClr val="F7511D"/>
                </a:gs>
                <a:gs pos="50000">
                  <a:schemeClr val="bg1"/>
                </a:gs>
                <a:gs pos="57000">
                  <a:srgbClr val="F7511D"/>
                </a:gs>
              </a:gsLst>
              <a:lin ang="10800000" scaled="0"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latinLnBrk="0">
              <a:buClr>
                <a:srgbClr val="969696"/>
              </a:buClr>
              <a:tabLst>
                <a:tab pos="914400" algn="l"/>
                <a:tab pos="7315200" algn="r"/>
              </a:tabLst>
            </a:pPr>
            <a:r>
              <a:rPr lang="en-US" altLang="ko-KR" sz="1000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9</a:t>
            </a:r>
            <a:endParaRPr lang="ko-KR" altLang="en-US" sz="1000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82" name="모서리가 둥근 직사각형 80">
            <a:extLst>
              <a:ext uri="{FF2B5EF4-FFF2-40B4-BE49-F238E27FC236}">
                <a16:creationId xmlns:a16="http://schemas.microsoft.com/office/drawing/2014/main" id="{747888EA-53F4-502F-0A8F-54DB069A8860}"/>
              </a:ext>
            </a:extLst>
          </p:cNvPr>
          <p:cNvSpPr>
            <a:spLocks/>
          </p:cNvSpPr>
          <p:nvPr/>
        </p:nvSpPr>
        <p:spPr>
          <a:xfrm>
            <a:off x="408096" y="5660678"/>
            <a:ext cx="4500000" cy="802607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defTabSz="457200" latinLnBrk="0">
              <a:buFont typeface="+mj-ea"/>
              <a:buAutoNum type="circleNumDbPlain"/>
            </a:pP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원천데이터 수집 대상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–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내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외부 데이터 및 외환 </a:t>
            </a:r>
            <a:r>
              <a:rPr lang="en-US" altLang="ko-KR" sz="900" kern="0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eFX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Tick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</a:t>
            </a:r>
            <a:endParaRPr lang="en-US" altLang="ko-KR" sz="9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228600" indent="-228600" defTabSz="457200" latinLnBrk="0">
              <a:buFont typeface="+mj-ea"/>
              <a:buAutoNum type="circleNumDbPlain"/>
            </a:pP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인터페이스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–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비정형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정형으로 구분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. File, EAI, DB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등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인터페이스를 분류</a:t>
            </a:r>
            <a:endParaRPr lang="en-US" altLang="ko-KR" sz="9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228600" indent="-228600" defTabSz="457200" latinLnBrk="0">
              <a:buFont typeface="+mj-ea"/>
              <a:buAutoNum type="circleNumDbPlain"/>
            </a:pPr>
            <a:r>
              <a:rPr lang="en-US" altLang="ko-KR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EDM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–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외부데이터 수집 시스템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.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행내 제공 시스템</a:t>
            </a:r>
            <a:endParaRPr lang="en-US" altLang="ko-KR" sz="9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228600" indent="-228600" defTabSz="457200" latinLnBrk="0">
              <a:buFont typeface="+mj-ea"/>
              <a:buAutoNum type="circleNumDbPlain"/>
            </a:pP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비정형 </a:t>
            </a:r>
            <a:r>
              <a:rPr lang="ko-KR" altLang="en-US" sz="900" b="1" kern="0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분석마트</a:t>
            </a: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구성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– DSS/DDL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등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비정형 데이터를 벡터분석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DB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에 시계열 저장</a:t>
            </a:r>
            <a:endParaRPr lang="en-US" altLang="ko-KR" sz="9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228600" indent="-228600" defTabSz="457200" latinLnBrk="0">
              <a:buFont typeface="+mj-ea"/>
              <a:buAutoNum type="circleNumDbPlain"/>
            </a:pPr>
            <a:r>
              <a:rPr lang="en-US" altLang="ko-KR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SACP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–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전처리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벡터 변환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조회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학습모델 결과 및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LLM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파이프 라인 제공</a:t>
            </a:r>
          </a:p>
        </p:txBody>
      </p:sp>
      <p:sp>
        <p:nvSpPr>
          <p:cNvPr id="783" name="모서리가 둥근 직사각형 80">
            <a:extLst>
              <a:ext uri="{FF2B5EF4-FFF2-40B4-BE49-F238E27FC236}">
                <a16:creationId xmlns:a16="http://schemas.microsoft.com/office/drawing/2014/main" id="{7CC0771B-3A41-E4F7-7DED-7B7C80A4F91A}"/>
              </a:ext>
            </a:extLst>
          </p:cNvPr>
          <p:cNvSpPr>
            <a:spLocks/>
          </p:cNvSpPr>
          <p:nvPr/>
        </p:nvSpPr>
        <p:spPr>
          <a:xfrm>
            <a:off x="4994149" y="5660678"/>
            <a:ext cx="4542194" cy="802607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defTabSz="457200" latinLnBrk="0">
              <a:buFont typeface="+mj-ea"/>
              <a:buAutoNum type="circleNumDbPlain" startAt="6"/>
            </a:pP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정형데이터 </a:t>
            </a:r>
            <a:r>
              <a:rPr lang="ko-KR" altLang="en-US" sz="900" b="1" kern="0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분석마트</a:t>
            </a: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구성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–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실시간 정형 데이터를 집계 및 통합 후 </a:t>
            </a:r>
            <a:r>
              <a:rPr lang="ko-KR" altLang="en-US" sz="900" kern="0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분석마트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DB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구성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</a:p>
          <a:p>
            <a:pPr marL="228600" indent="-228600" defTabSz="457200" latinLnBrk="0">
              <a:buFont typeface="+mj-ea"/>
              <a:buAutoNum type="circleNumDbPlain" startAt="6"/>
            </a:pPr>
            <a:r>
              <a:rPr lang="en-US" altLang="ko-KR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Tick Data </a:t>
            </a: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집계</a:t>
            </a:r>
            <a:r>
              <a:rPr lang="en-US" altLang="ko-KR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DB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– Tick Data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를 수집하여 집계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DB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를 생성 후 분석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DB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와 벡터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DB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에 적재</a:t>
            </a:r>
            <a:endParaRPr lang="en-US" altLang="ko-KR" sz="9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228600" indent="-228600" defTabSz="457200" latinLnBrk="0">
              <a:buFont typeface="+mj-ea"/>
              <a:buAutoNum type="circleNumDbPlain" startAt="6"/>
            </a:pP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금융 실시간 </a:t>
            </a:r>
            <a:r>
              <a:rPr lang="en-US" altLang="ko-KR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 </a:t>
            </a: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– API G/W(BEAST)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서버를 통해 실시간 금융시장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AI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 제공</a:t>
            </a:r>
            <a:endParaRPr lang="en-US" altLang="ko-KR" sz="9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228600" indent="-228600" defTabSz="457200" latinLnBrk="0">
              <a:buFont typeface="+mj-ea"/>
              <a:buAutoNum type="circleNumDbPlain" startAt="6"/>
            </a:pP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대화형 </a:t>
            </a:r>
            <a:r>
              <a:rPr lang="en-US" altLang="ko-KR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Q&amp;A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– OpenSearch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및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 G/W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를 통해 최적 답변을 생성하여 채널에 답변 피드백</a:t>
            </a:r>
            <a:endParaRPr lang="en-US" altLang="ko-KR" sz="9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228600" indent="-228600" defTabSz="457200" latinLnBrk="0">
              <a:buFont typeface="+mj-ea"/>
              <a:buAutoNum type="circleNumDbPlain" startAt="6"/>
            </a:pP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서비스관리</a:t>
            </a:r>
            <a:r>
              <a:rPr lang="en-US" altLang="ko-KR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모니터링 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– E2E, 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질의 데이터 셋 시뮬레이터 등 관리자 포털 제공</a:t>
            </a:r>
          </a:p>
        </p:txBody>
      </p:sp>
      <p:grpSp>
        <p:nvGrpSpPr>
          <p:cNvPr id="784" name="그룹 783">
            <a:extLst>
              <a:ext uri="{FF2B5EF4-FFF2-40B4-BE49-F238E27FC236}">
                <a16:creationId xmlns:a16="http://schemas.microsoft.com/office/drawing/2014/main" id="{09A3FCDB-A5FA-0050-FFF6-37D42532D4BA}"/>
              </a:ext>
            </a:extLst>
          </p:cNvPr>
          <p:cNvGrpSpPr>
            <a:grpSpLocks/>
          </p:cNvGrpSpPr>
          <p:nvPr/>
        </p:nvGrpSpPr>
        <p:grpSpPr>
          <a:xfrm>
            <a:off x="4815179" y="5128208"/>
            <a:ext cx="592949" cy="388933"/>
            <a:chOff x="5013574" y="6012370"/>
            <a:chExt cx="428897" cy="385518"/>
          </a:xfrm>
        </p:grpSpPr>
        <p:pic>
          <p:nvPicPr>
            <p:cNvPr id="785" name="그림 784">
              <a:extLst>
                <a:ext uri="{FF2B5EF4-FFF2-40B4-BE49-F238E27FC236}">
                  <a16:creationId xmlns:a16="http://schemas.microsoft.com/office/drawing/2014/main" id="{194E94BA-C1CE-27BF-3421-550985C92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13574" y="6012370"/>
              <a:ext cx="406103" cy="385518"/>
            </a:xfrm>
            <a:prstGeom prst="rect">
              <a:avLst/>
            </a:prstGeom>
          </p:spPr>
        </p:pic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EDB2EE96-27B6-884E-7FE2-01401C070F6E}"/>
                </a:ext>
              </a:extLst>
            </p:cNvPr>
            <p:cNvSpPr txBox="1">
              <a:spLocks/>
            </p:cNvSpPr>
            <p:nvPr/>
          </p:nvSpPr>
          <p:spPr>
            <a:xfrm>
              <a:off x="5024495" y="6112944"/>
              <a:ext cx="417976" cy="213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집계</a:t>
              </a:r>
              <a:r>
                <a:rPr lang="en-US" altLang="ko-KR" sz="800" kern="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787" name="아래쪽 화살표 924">
            <a:extLst>
              <a:ext uri="{FF2B5EF4-FFF2-40B4-BE49-F238E27FC236}">
                <a16:creationId xmlns:a16="http://schemas.microsoft.com/office/drawing/2014/main" id="{6F5A9CC0-5772-402D-CAD3-30D146D4D7DA}"/>
              </a:ext>
            </a:extLst>
          </p:cNvPr>
          <p:cNvSpPr>
            <a:spLocks/>
          </p:cNvSpPr>
          <p:nvPr/>
        </p:nvSpPr>
        <p:spPr>
          <a:xfrm rot="16200000">
            <a:off x="5394987" y="5240334"/>
            <a:ext cx="102985" cy="134272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88" name="직사각형 787">
            <a:extLst>
              <a:ext uri="{FF2B5EF4-FFF2-40B4-BE49-F238E27FC236}">
                <a16:creationId xmlns:a16="http://schemas.microsoft.com/office/drawing/2014/main" id="{3666A603-AF7D-15B9-1BBE-1A858FA16AA4}"/>
              </a:ext>
            </a:extLst>
          </p:cNvPr>
          <p:cNvSpPr>
            <a:spLocks/>
          </p:cNvSpPr>
          <p:nvPr/>
        </p:nvSpPr>
        <p:spPr>
          <a:xfrm>
            <a:off x="6429920" y="4563843"/>
            <a:ext cx="2193037" cy="10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789" name="그룹 788">
            <a:extLst>
              <a:ext uri="{FF2B5EF4-FFF2-40B4-BE49-F238E27FC236}">
                <a16:creationId xmlns:a16="http://schemas.microsoft.com/office/drawing/2014/main" id="{25242E85-65CC-CB71-0506-35A0CD500B22}"/>
              </a:ext>
            </a:extLst>
          </p:cNvPr>
          <p:cNvGrpSpPr>
            <a:grpSpLocks/>
          </p:cNvGrpSpPr>
          <p:nvPr/>
        </p:nvGrpSpPr>
        <p:grpSpPr>
          <a:xfrm>
            <a:off x="6418747" y="4329542"/>
            <a:ext cx="2210185" cy="229413"/>
            <a:chOff x="2427670" y="1730677"/>
            <a:chExt cx="5222073" cy="346584"/>
          </a:xfrm>
          <a:solidFill>
            <a:srgbClr val="3F1D8E"/>
          </a:solidFill>
        </p:grpSpPr>
        <p:sp>
          <p:nvSpPr>
            <p:cNvPr id="790" name="양쪽 모서리가 둥근 사각형 167">
              <a:extLst>
                <a:ext uri="{FF2B5EF4-FFF2-40B4-BE49-F238E27FC236}">
                  <a16:creationId xmlns:a16="http://schemas.microsoft.com/office/drawing/2014/main" id="{642C5BD9-C3FB-CD9F-51EC-E819AA4DD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670" y="1730677"/>
              <a:ext cx="5222073" cy="346584"/>
            </a:xfrm>
            <a:prstGeom prst="round2SameRect">
              <a:avLst/>
            </a:prstGeom>
            <a:solidFill>
              <a:srgbClr val="0037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91" name="직사각형 790">
              <a:extLst>
                <a:ext uri="{FF2B5EF4-FFF2-40B4-BE49-F238E27FC236}">
                  <a16:creationId xmlns:a16="http://schemas.microsoft.com/office/drawing/2014/main" id="{66176113-FD1A-2FF4-AE26-305C62768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380" y="1787726"/>
              <a:ext cx="3836700" cy="232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0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</a:t>
              </a:r>
              <a:r>
                <a:rPr lang="ko-KR" altLang="en-US" sz="10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서비스관리</a:t>
              </a:r>
              <a:r>
                <a:rPr lang="en-US" altLang="ko-KR" sz="10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 </a:t>
              </a:r>
              <a:r>
                <a:rPr lang="ko-KR" altLang="en-US" sz="10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모니터링대시보드</a:t>
              </a:r>
              <a:endParaRPr lang="en-US" altLang="ko-KR" sz="10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792" name="모서리가 둥근 직사각형 80">
            <a:extLst>
              <a:ext uri="{FF2B5EF4-FFF2-40B4-BE49-F238E27FC236}">
                <a16:creationId xmlns:a16="http://schemas.microsoft.com/office/drawing/2014/main" id="{75707A9A-438C-14C5-BE78-671E17AD483A}"/>
              </a:ext>
            </a:extLst>
          </p:cNvPr>
          <p:cNvSpPr>
            <a:spLocks/>
          </p:cNvSpPr>
          <p:nvPr/>
        </p:nvSpPr>
        <p:spPr>
          <a:xfrm>
            <a:off x="6462585" y="4845508"/>
            <a:ext cx="983128" cy="182445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중단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재수행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오류 관리</a:t>
            </a:r>
          </a:p>
        </p:txBody>
      </p:sp>
      <p:sp>
        <p:nvSpPr>
          <p:cNvPr id="793" name="모서리가 둥근 직사각형 80">
            <a:extLst>
              <a:ext uri="{FF2B5EF4-FFF2-40B4-BE49-F238E27FC236}">
                <a16:creationId xmlns:a16="http://schemas.microsoft.com/office/drawing/2014/main" id="{7F990E60-87DC-AE41-6EAB-0ED1EE2D8692}"/>
              </a:ext>
            </a:extLst>
          </p:cNvPr>
          <p:cNvSpPr>
            <a:spLocks/>
          </p:cNvSpPr>
          <p:nvPr/>
        </p:nvSpPr>
        <p:spPr>
          <a:xfrm>
            <a:off x="7574164" y="4845508"/>
            <a:ext cx="991300" cy="182445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통합사전 관리</a:t>
            </a:r>
          </a:p>
        </p:txBody>
      </p:sp>
      <p:sp>
        <p:nvSpPr>
          <p:cNvPr id="794" name="모서리가 둥근 직사각형 80">
            <a:extLst>
              <a:ext uri="{FF2B5EF4-FFF2-40B4-BE49-F238E27FC236}">
                <a16:creationId xmlns:a16="http://schemas.microsoft.com/office/drawing/2014/main" id="{3440600C-B811-B77D-7DE3-1778EC1A4C3C}"/>
              </a:ext>
            </a:extLst>
          </p:cNvPr>
          <p:cNvSpPr>
            <a:spLocks/>
          </p:cNvSpPr>
          <p:nvPr/>
        </p:nvSpPr>
        <p:spPr>
          <a:xfrm>
            <a:off x="6462585" y="5072554"/>
            <a:ext cx="983128" cy="231958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세션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고객별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History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로그 </a:t>
            </a:r>
          </a:p>
        </p:txBody>
      </p:sp>
      <p:sp>
        <p:nvSpPr>
          <p:cNvPr id="795" name="모서리가 둥근 직사각형 80">
            <a:extLst>
              <a:ext uri="{FF2B5EF4-FFF2-40B4-BE49-F238E27FC236}">
                <a16:creationId xmlns:a16="http://schemas.microsoft.com/office/drawing/2014/main" id="{26951685-85C8-BA6C-80A5-B0410C72314B}"/>
              </a:ext>
            </a:extLst>
          </p:cNvPr>
          <p:cNvSpPr>
            <a:spLocks/>
          </p:cNvSpPr>
          <p:nvPr/>
        </p:nvSpPr>
        <p:spPr>
          <a:xfrm>
            <a:off x="7574164" y="5072554"/>
            <a:ext cx="991300" cy="231958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질의 데이터셋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시뮬레이터</a:t>
            </a:r>
          </a:p>
        </p:txBody>
      </p:sp>
      <p:sp>
        <p:nvSpPr>
          <p:cNvPr id="796" name="모서리가 둥근 직사각형 80">
            <a:extLst>
              <a:ext uri="{FF2B5EF4-FFF2-40B4-BE49-F238E27FC236}">
                <a16:creationId xmlns:a16="http://schemas.microsoft.com/office/drawing/2014/main" id="{5C9FC199-E004-F432-4238-1E1EF3A02B9D}"/>
              </a:ext>
            </a:extLst>
          </p:cNvPr>
          <p:cNvSpPr>
            <a:spLocks/>
          </p:cNvSpPr>
          <p:nvPr/>
        </p:nvSpPr>
        <p:spPr>
          <a:xfrm>
            <a:off x="6462586" y="5349112"/>
            <a:ext cx="991302" cy="180000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입수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채널별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현황</a:t>
            </a:r>
          </a:p>
        </p:txBody>
      </p:sp>
      <p:sp>
        <p:nvSpPr>
          <p:cNvPr id="797" name="모서리가 둥근 직사각형 80">
            <a:extLst>
              <a:ext uri="{FF2B5EF4-FFF2-40B4-BE49-F238E27FC236}">
                <a16:creationId xmlns:a16="http://schemas.microsoft.com/office/drawing/2014/main" id="{EC299E0D-8961-9D16-7FBB-D8617588E913}"/>
              </a:ext>
            </a:extLst>
          </p:cNvPr>
          <p:cNvSpPr>
            <a:spLocks/>
          </p:cNvSpPr>
          <p:nvPr/>
        </p:nvSpPr>
        <p:spPr>
          <a:xfrm>
            <a:off x="7574164" y="5349112"/>
            <a:ext cx="991302" cy="180000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 별 유입량 현황</a:t>
            </a:r>
          </a:p>
        </p:txBody>
      </p:sp>
      <p:sp>
        <p:nvSpPr>
          <p:cNvPr id="798" name="모서리가 둥근 직사각형 80">
            <a:extLst>
              <a:ext uri="{FF2B5EF4-FFF2-40B4-BE49-F238E27FC236}">
                <a16:creationId xmlns:a16="http://schemas.microsoft.com/office/drawing/2014/main" id="{F70D6088-0612-C775-42E8-34858E1D7AC0}"/>
              </a:ext>
            </a:extLst>
          </p:cNvPr>
          <p:cNvSpPr>
            <a:spLocks/>
          </p:cNvSpPr>
          <p:nvPr/>
        </p:nvSpPr>
        <p:spPr>
          <a:xfrm>
            <a:off x="6462585" y="4604333"/>
            <a:ext cx="983128" cy="196574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온라인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배치 로깅 관리 </a:t>
            </a:r>
          </a:p>
        </p:txBody>
      </p:sp>
      <p:sp>
        <p:nvSpPr>
          <p:cNvPr id="799" name="모서리가 둥근 직사각형 80">
            <a:extLst>
              <a:ext uri="{FF2B5EF4-FFF2-40B4-BE49-F238E27FC236}">
                <a16:creationId xmlns:a16="http://schemas.microsoft.com/office/drawing/2014/main" id="{A8EE41FB-1068-AFBF-C75F-18EE7E399A7D}"/>
              </a:ext>
            </a:extLst>
          </p:cNvPr>
          <p:cNvSpPr>
            <a:spLocks/>
          </p:cNvSpPr>
          <p:nvPr/>
        </p:nvSpPr>
        <p:spPr>
          <a:xfrm>
            <a:off x="7574164" y="4604333"/>
            <a:ext cx="983127" cy="196574"/>
          </a:xfrm>
          <a:prstGeom prst="roundRect">
            <a:avLst>
              <a:gd name="adj" fmla="val 527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 현황 분석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(E2E)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00" name="타원 799">
            <a:extLst>
              <a:ext uri="{FF2B5EF4-FFF2-40B4-BE49-F238E27FC236}">
                <a16:creationId xmlns:a16="http://schemas.microsoft.com/office/drawing/2014/main" id="{E545BD19-6B68-D565-BB77-A20C71A945B1}"/>
              </a:ext>
            </a:extLst>
          </p:cNvPr>
          <p:cNvSpPr>
            <a:spLocks/>
          </p:cNvSpPr>
          <p:nvPr/>
        </p:nvSpPr>
        <p:spPr>
          <a:xfrm>
            <a:off x="6498149" y="2776287"/>
            <a:ext cx="825750" cy="252000"/>
          </a:xfrm>
          <a:prstGeom prst="ellipse">
            <a:avLst/>
          </a:prstGeom>
          <a:solidFill>
            <a:srgbClr val="15608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포털</a:t>
            </a:r>
            <a:r>
              <a:rPr lang="en-US" altLang="ko-KR" sz="900" kern="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900" kern="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인증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01" name="모서리가 둥근 직사각형 80">
            <a:extLst>
              <a:ext uri="{FF2B5EF4-FFF2-40B4-BE49-F238E27FC236}">
                <a16:creationId xmlns:a16="http://schemas.microsoft.com/office/drawing/2014/main" id="{BA4F41DE-ADF8-2CEA-8950-23BA75814CA6}"/>
              </a:ext>
            </a:extLst>
          </p:cNvPr>
          <p:cNvSpPr>
            <a:spLocks/>
          </p:cNvSpPr>
          <p:nvPr/>
        </p:nvSpPr>
        <p:spPr>
          <a:xfrm>
            <a:off x="6484610" y="3096557"/>
            <a:ext cx="853154" cy="172024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Mash-Up/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유량제어</a:t>
            </a:r>
          </a:p>
        </p:txBody>
      </p:sp>
      <p:sp>
        <p:nvSpPr>
          <p:cNvPr id="802" name="모서리가 둥근 직사각형 80">
            <a:extLst>
              <a:ext uri="{FF2B5EF4-FFF2-40B4-BE49-F238E27FC236}">
                <a16:creationId xmlns:a16="http://schemas.microsoft.com/office/drawing/2014/main" id="{7A8CB026-368B-C835-9252-4D851BCFE91D}"/>
              </a:ext>
            </a:extLst>
          </p:cNvPr>
          <p:cNvSpPr>
            <a:spLocks/>
          </p:cNvSpPr>
          <p:nvPr/>
        </p:nvSpPr>
        <p:spPr>
          <a:xfrm>
            <a:off x="6484610" y="3311453"/>
            <a:ext cx="853154" cy="172024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포털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/API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관리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로깅</a:t>
            </a:r>
          </a:p>
        </p:txBody>
      </p:sp>
      <p:sp>
        <p:nvSpPr>
          <p:cNvPr id="803" name="모서리가 둥근 직사각형 80">
            <a:extLst>
              <a:ext uri="{FF2B5EF4-FFF2-40B4-BE49-F238E27FC236}">
                <a16:creationId xmlns:a16="http://schemas.microsoft.com/office/drawing/2014/main" id="{A2255400-8815-5841-AA64-0752527FBCC5}"/>
              </a:ext>
            </a:extLst>
          </p:cNvPr>
          <p:cNvSpPr>
            <a:spLocks/>
          </p:cNvSpPr>
          <p:nvPr/>
        </p:nvSpPr>
        <p:spPr>
          <a:xfrm>
            <a:off x="6484610" y="3526349"/>
            <a:ext cx="853154" cy="172024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인가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/SSL/TLS</a:t>
            </a:r>
            <a:endParaRPr lang="ko-KR" altLang="en-US" sz="800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04" name="Rectangle 23">
            <a:extLst>
              <a:ext uri="{FF2B5EF4-FFF2-40B4-BE49-F238E27FC236}">
                <a16:creationId xmlns:a16="http://schemas.microsoft.com/office/drawing/2014/main" id="{C336F866-9290-D81F-9143-457ACA6B1D4F}"/>
              </a:ext>
            </a:extLst>
          </p:cNvPr>
          <p:cNvSpPr>
            <a:spLocks/>
          </p:cNvSpPr>
          <p:nvPr/>
        </p:nvSpPr>
        <p:spPr bwMode="auto">
          <a:xfrm>
            <a:off x="6400274" y="4295156"/>
            <a:ext cx="215177" cy="224796"/>
          </a:xfrm>
          <a:prstGeom prst="ellipse">
            <a:avLst/>
          </a:prstGeom>
          <a:gradFill>
            <a:gsLst>
              <a:gs pos="0">
                <a:srgbClr val="F9A113"/>
              </a:gs>
              <a:gs pos="64000">
                <a:srgbClr val="F7511D"/>
              </a:gs>
            </a:gsLst>
            <a:lin ang="5400000" scaled="0"/>
          </a:gradFill>
          <a:ln w="12700">
            <a:gradFill>
              <a:gsLst>
                <a:gs pos="43000">
                  <a:srgbClr val="F7511D"/>
                </a:gs>
                <a:gs pos="50000">
                  <a:schemeClr val="bg1"/>
                </a:gs>
                <a:gs pos="57000">
                  <a:srgbClr val="F7511D"/>
                </a:gs>
              </a:gsLst>
              <a:lin ang="10800000" scaled="0"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latinLnBrk="0">
              <a:buClr>
                <a:srgbClr val="969696"/>
              </a:buClr>
              <a:tabLst>
                <a:tab pos="914400" algn="l"/>
                <a:tab pos="7315200" algn="r"/>
              </a:tabLst>
            </a:pPr>
            <a:r>
              <a:rPr lang="en-US" altLang="ko-KR" sz="700" kern="0" dirty="0">
                <a:solidFill>
                  <a:sysClr val="window" lastClr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10</a:t>
            </a:r>
            <a:endParaRPr lang="ko-KR" altLang="en-US" sz="700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05" name="위쪽/아래쪽 화살표 325">
            <a:extLst>
              <a:ext uri="{FF2B5EF4-FFF2-40B4-BE49-F238E27FC236}">
                <a16:creationId xmlns:a16="http://schemas.microsoft.com/office/drawing/2014/main" id="{00D08B4A-9C8D-6C6C-35F7-E48EAEDE7FC2}"/>
              </a:ext>
            </a:extLst>
          </p:cNvPr>
          <p:cNvSpPr>
            <a:spLocks/>
          </p:cNvSpPr>
          <p:nvPr/>
        </p:nvSpPr>
        <p:spPr bwMode="auto">
          <a:xfrm rot="5400000">
            <a:off x="8625693" y="2594528"/>
            <a:ext cx="149323" cy="208705"/>
          </a:xfrm>
          <a:prstGeom prst="upDownArrow">
            <a:avLst>
              <a:gd name="adj1" fmla="val 50000"/>
              <a:gd name="adj2" fmla="val 41005"/>
            </a:avLst>
          </a:prstGeom>
          <a:gradFill>
            <a:gsLst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06" name="위쪽/아래쪽 화살표 325">
            <a:extLst>
              <a:ext uri="{FF2B5EF4-FFF2-40B4-BE49-F238E27FC236}">
                <a16:creationId xmlns:a16="http://schemas.microsoft.com/office/drawing/2014/main" id="{122C1D4C-DB12-C3DF-63B5-034DC8DAD15B}"/>
              </a:ext>
            </a:extLst>
          </p:cNvPr>
          <p:cNvSpPr>
            <a:spLocks/>
          </p:cNvSpPr>
          <p:nvPr/>
        </p:nvSpPr>
        <p:spPr bwMode="auto">
          <a:xfrm rot="5400000">
            <a:off x="7368390" y="2594528"/>
            <a:ext cx="149323" cy="208705"/>
          </a:xfrm>
          <a:prstGeom prst="upDownArrow">
            <a:avLst>
              <a:gd name="adj1" fmla="val 50000"/>
              <a:gd name="adj2" fmla="val 41005"/>
            </a:avLst>
          </a:prstGeom>
          <a:gradFill>
            <a:gsLst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07" name="위쪽/아래쪽 화살표 325">
            <a:extLst>
              <a:ext uri="{FF2B5EF4-FFF2-40B4-BE49-F238E27FC236}">
                <a16:creationId xmlns:a16="http://schemas.microsoft.com/office/drawing/2014/main" id="{9FF3CB4D-5750-C7DB-B0EE-7B5D279798D7}"/>
              </a:ext>
            </a:extLst>
          </p:cNvPr>
          <p:cNvSpPr>
            <a:spLocks/>
          </p:cNvSpPr>
          <p:nvPr/>
        </p:nvSpPr>
        <p:spPr bwMode="auto">
          <a:xfrm rot="5400000">
            <a:off x="6180899" y="1873436"/>
            <a:ext cx="149323" cy="371323"/>
          </a:xfrm>
          <a:prstGeom prst="upDownArrow">
            <a:avLst>
              <a:gd name="adj1" fmla="val 50000"/>
              <a:gd name="adj2" fmla="val 41005"/>
            </a:avLst>
          </a:prstGeom>
          <a:gradFill>
            <a:gsLst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08" name="위쪽/아래쪽 화살표 325">
            <a:extLst>
              <a:ext uri="{FF2B5EF4-FFF2-40B4-BE49-F238E27FC236}">
                <a16:creationId xmlns:a16="http://schemas.microsoft.com/office/drawing/2014/main" id="{B24F28EC-9D5E-9CB0-3CCA-471063BEFB50}"/>
              </a:ext>
            </a:extLst>
          </p:cNvPr>
          <p:cNvSpPr>
            <a:spLocks/>
          </p:cNvSpPr>
          <p:nvPr/>
        </p:nvSpPr>
        <p:spPr bwMode="auto">
          <a:xfrm rot="5400000">
            <a:off x="6180899" y="3134256"/>
            <a:ext cx="149323" cy="371323"/>
          </a:xfrm>
          <a:prstGeom prst="upDownArrow">
            <a:avLst>
              <a:gd name="adj1" fmla="val 50000"/>
              <a:gd name="adj2" fmla="val 41005"/>
            </a:avLst>
          </a:prstGeom>
          <a:gradFill>
            <a:gsLst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09" name="모서리가 둥근 직사각형 80">
            <a:extLst>
              <a:ext uri="{FF2B5EF4-FFF2-40B4-BE49-F238E27FC236}">
                <a16:creationId xmlns:a16="http://schemas.microsoft.com/office/drawing/2014/main" id="{34A6A1BF-B406-D390-36FF-94B047764563}"/>
              </a:ext>
            </a:extLst>
          </p:cNvPr>
          <p:cNvSpPr>
            <a:spLocks/>
          </p:cNvSpPr>
          <p:nvPr/>
        </p:nvSpPr>
        <p:spPr>
          <a:xfrm>
            <a:off x="6484610" y="3741245"/>
            <a:ext cx="853154" cy="172024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전문변환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배포</a:t>
            </a:r>
          </a:p>
        </p:txBody>
      </p:sp>
      <p:sp>
        <p:nvSpPr>
          <p:cNvPr id="810" name="모서리가 둥근 직사각형 80">
            <a:extLst>
              <a:ext uri="{FF2B5EF4-FFF2-40B4-BE49-F238E27FC236}">
                <a16:creationId xmlns:a16="http://schemas.microsoft.com/office/drawing/2014/main" id="{19D45A84-2FE8-0158-F562-61F6E9D9ACA0}"/>
              </a:ext>
            </a:extLst>
          </p:cNvPr>
          <p:cNvSpPr>
            <a:spLocks/>
          </p:cNvSpPr>
          <p:nvPr/>
        </p:nvSpPr>
        <p:spPr>
          <a:xfrm>
            <a:off x="6484610" y="3956141"/>
            <a:ext cx="853154" cy="172024"/>
          </a:xfrm>
          <a:prstGeom prst="roundRect">
            <a:avLst>
              <a:gd name="adj" fmla="val 5273"/>
            </a:avLst>
          </a:prstGeom>
          <a:solidFill>
            <a:sysClr val="window" lastClr="FFFFFF"/>
          </a:solidFill>
          <a:ln w="9525" cap="flat" cmpd="sng" algn="ctr">
            <a:solidFill>
              <a:srgbClr val="0E2841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latinLnBrk="0"/>
            <a:r>
              <a:rPr lang="ko-KR" altLang="en-US" sz="800" kern="0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로드밸런싱</a:t>
            </a:r>
            <a:r>
              <a:rPr lang="en-US" altLang="ko-KR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/IP</a:t>
            </a:r>
            <a:r>
              <a: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필터</a:t>
            </a:r>
          </a:p>
        </p:txBody>
      </p:sp>
      <p:grpSp>
        <p:nvGrpSpPr>
          <p:cNvPr id="811" name="그룹 810">
            <a:extLst>
              <a:ext uri="{FF2B5EF4-FFF2-40B4-BE49-F238E27FC236}">
                <a16:creationId xmlns:a16="http://schemas.microsoft.com/office/drawing/2014/main" id="{9430B32A-F0B4-DE47-EB46-806224B504E8}"/>
              </a:ext>
            </a:extLst>
          </p:cNvPr>
          <p:cNvGrpSpPr>
            <a:grpSpLocks/>
          </p:cNvGrpSpPr>
          <p:nvPr/>
        </p:nvGrpSpPr>
        <p:grpSpPr>
          <a:xfrm rot="16200000">
            <a:off x="3413715" y="4093093"/>
            <a:ext cx="186173" cy="516136"/>
            <a:chOff x="4875758" y="4510513"/>
            <a:chExt cx="189200" cy="562431"/>
          </a:xfrm>
        </p:grpSpPr>
        <p:cxnSp>
          <p:nvCxnSpPr>
            <p:cNvPr id="812" name="AutoShape 113">
              <a:extLst>
                <a:ext uri="{FF2B5EF4-FFF2-40B4-BE49-F238E27FC236}">
                  <a16:creationId xmlns:a16="http://schemas.microsoft.com/office/drawing/2014/main" id="{EF8C65CD-CFAD-BE51-DB4F-859292D70870}"/>
                </a:ext>
              </a:extLst>
            </p:cNvPr>
            <p:cNvCxnSpPr>
              <a:cxnSpLocks/>
              <a:stCxn id="816" idx="6"/>
              <a:endCxn id="819" idx="2"/>
            </p:cNvCxnSpPr>
            <p:nvPr/>
          </p:nvCxnSpPr>
          <p:spPr bwMode="auto">
            <a:xfrm rot="16200000" flipH="1">
              <a:off x="4903767" y="4650399"/>
              <a:ext cx="185761" cy="60117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813" name="AutoShape 114">
              <a:extLst>
                <a:ext uri="{FF2B5EF4-FFF2-40B4-BE49-F238E27FC236}">
                  <a16:creationId xmlns:a16="http://schemas.microsoft.com/office/drawing/2014/main" id="{0E790559-1C52-3CBB-DA1E-3FF929747FB8}"/>
                </a:ext>
              </a:extLst>
            </p:cNvPr>
            <p:cNvCxnSpPr>
              <a:cxnSpLocks/>
              <a:stCxn id="816" idx="6"/>
              <a:endCxn id="818" idx="2"/>
            </p:cNvCxnSpPr>
            <p:nvPr/>
          </p:nvCxnSpPr>
          <p:spPr bwMode="auto">
            <a:xfrm rot="5400000">
              <a:off x="4847422" y="4654164"/>
              <a:ext cx="185755" cy="52580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814" name="AutoShape 115">
              <a:extLst>
                <a:ext uri="{FF2B5EF4-FFF2-40B4-BE49-F238E27FC236}">
                  <a16:creationId xmlns:a16="http://schemas.microsoft.com/office/drawing/2014/main" id="{FA10BBE2-2D1F-E449-385A-31460A030107}"/>
                </a:ext>
              </a:extLst>
            </p:cNvPr>
            <p:cNvCxnSpPr>
              <a:cxnSpLocks/>
              <a:stCxn id="819" idx="6"/>
              <a:endCxn id="817" idx="2"/>
            </p:cNvCxnSpPr>
            <p:nvPr/>
          </p:nvCxnSpPr>
          <p:spPr bwMode="auto">
            <a:xfrm rot="5400000">
              <a:off x="4923909" y="4893083"/>
              <a:ext cx="145480" cy="60117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ffectLst/>
          </p:spPr>
        </p:cxnSp>
        <p:cxnSp>
          <p:nvCxnSpPr>
            <p:cNvPr id="815" name="AutoShape 116">
              <a:extLst>
                <a:ext uri="{FF2B5EF4-FFF2-40B4-BE49-F238E27FC236}">
                  <a16:creationId xmlns:a16="http://schemas.microsoft.com/office/drawing/2014/main" id="{9B2CD75E-F117-B5CF-3E79-315524809AA4}"/>
                </a:ext>
              </a:extLst>
            </p:cNvPr>
            <p:cNvCxnSpPr>
              <a:cxnSpLocks/>
              <a:stCxn id="818" idx="6"/>
              <a:endCxn id="817" idx="2"/>
            </p:cNvCxnSpPr>
            <p:nvPr/>
          </p:nvCxnSpPr>
          <p:spPr bwMode="auto">
            <a:xfrm rot="16200000" flipH="1">
              <a:off x="4867557" y="4896848"/>
              <a:ext cx="145486" cy="52580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round/>
              <a:headEnd/>
              <a:tailEnd type="triangle" w="sm" len="sm"/>
            </a:ln>
            <a:effectLst/>
          </p:spPr>
        </p:cxnSp>
        <p:sp>
          <p:nvSpPr>
            <p:cNvPr id="816" name="Oval 117">
              <a:extLst>
                <a:ext uri="{FF2B5EF4-FFF2-40B4-BE49-F238E27FC236}">
                  <a16:creationId xmlns:a16="http://schemas.microsoft.com/office/drawing/2014/main" id="{3F411E1E-CEB2-011F-F8B4-A34F7C484D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928058" y="4510793"/>
              <a:ext cx="77063" cy="76504"/>
            </a:xfrm>
            <a:prstGeom prst="ellipse">
              <a:avLst/>
            </a:prstGeom>
            <a:gradFill rotWithShape="1">
              <a:gsLst>
                <a:gs pos="0">
                  <a:srgbClr val="BEC3EB"/>
                </a:gs>
                <a:gs pos="100000">
                  <a:srgbClr val="99A1DF"/>
                </a:gs>
              </a:gsLst>
              <a:lin ang="5400000" scaled="1"/>
            </a:gradFill>
            <a:ln w="12700" algn="ctr">
              <a:solidFill>
                <a:srgbClr val="18476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tIns="46789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4217" latinLnBrk="0">
                <a:defRPr/>
              </a:pPr>
              <a:endParaRPr lang="ko-KR" altLang="en-US" sz="1200" b="1" kern="0">
                <a:ln>
                  <a:solidFill>
                    <a:srgbClr val="765C42">
                      <a:alpha val="0"/>
                    </a:srgbClr>
                  </a:solidFill>
                </a:ln>
                <a:solidFill>
                  <a:srgbClr val="11111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17" name="Oval 118">
              <a:extLst>
                <a:ext uri="{FF2B5EF4-FFF2-40B4-BE49-F238E27FC236}">
                  <a16:creationId xmlns:a16="http://schemas.microsoft.com/office/drawing/2014/main" id="{191B64C6-8C26-9825-5837-DB5C2C0F7019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4928058" y="4996161"/>
              <a:ext cx="77063" cy="76504"/>
            </a:xfrm>
            <a:prstGeom prst="ellipse">
              <a:avLst/>
            </a:prstGeom>
            <a:gradFill rotWithShape="1">
              <a:gsLst>
                <a:gs pos="0">
                  <a:srgbClr val="E3E3E3"/>
                </a:gs>
                <a:gs pos="100000">
                  <a:srgbClr val="C0C0C0"/>
                </a:gs>
              </a:gsLst>
              <a:lin ang="5400000" scaled="1"/>
            </a:gradFill>
            <a:ln w="12700" algn="ctr">
              <a:solidFill>
                <a:srgbClr val="808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4217" latinLnBrk="0">
                <a:defRPr/>
              </a:pPr>
              <a:endParaRPr lang="ko-KR" altLang="en-US" sz="1200" b="1" kern="0">
                <a:ln>
                  <a:solidFill>
                    <a:srgbClr val="765C42">
                      <a:alpha val="0"/>
                    </a:srgbClr>
                  </a:solidFill>
                </a:ln>
                <a:solidFill>
                  <a:srgbClr val="11111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18" name="Oval 119">
              <a:extLst>
                <a:ext uri="{FF2B5EF4-FFF2-40B4-BE49-F238E27FC236}">
                  <a16:creationId xmlns:a16="http://schemas.microsoft.com/office/drawing/2014/main" id="{7C7164DD-63B2-8402-E9CE-D2F8E48974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75478" y="4773611"/>
              <a:ext cx="77063" cy="76504"/>
            </a:xfrm>
            <a:prstGeom prst="ellipse">
              <a:avLst/>
            </a:prstGeom>
            <a:gradFill rotWithShape="1">
              <a:gsLst>
                <a:gs pos="0">
                  <a:srgbClr val="BEC3EB"/>
                </a:gs>
                <a:gs pos="100000">
                  <a:srgbClr val="99A1DF"/>
                </a:gs>
              </a:gsLst>
              <a:lin ang="5400000" scaled="1"/>
            </a:gradFill>
            <a:ln w="12700" algn="ctr">
              <a:solidFill>
                <a:srgbClr val="18476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tIns="46789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4217" latinLnBrk="0">
                <a:defRPr/>
              </a:pPr>
              <a:endParaRPr lang="ko-KR" altLang="en-US" sz="1200" b="1" kern="0">
                <a:ln>
                  <a:solidFill>
                    <a:srgbClr val="765C42">
                      <a:alpha val="0"/>
                    </a:srgbClr>
                  </a:solidFill>
                </a:ln>
                <a:solidFill>
                  <a:srgbClr val="11111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19" name="Oval 120">
              <a:extLst>
                <a:ext uri="{FF2B5EF4-FFF2-40B4-BE49-F238E27FC236}">
                  <a16:creationId xmlns:a16="http://schemas.microsoft.com/office/drawing/2014/main" id="{BB89B118-EAE2-836D-7D34-E16A826FEC14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4988174" y="4773618"/>
              <a:ext cx="77063" cy="76504"/>
            </a:xfrm>
            <a:prstGeom prst="ellipse">
              <a:avLst/>
            </a:prstGeom>
            <a:gradFill rotWithShape="1">
              <a:gsLst>
                <a:gs pos="0">
                  <a:srgbClr val="E3E3E3"/>
                </a:gs>
                <a:gs pos="100000">
                  <a:srgbClr val="C0C0C0"/>
                </a:gs>
              </a:gsLst>
              <a:lin ang="5400000" scaled="1"/>
            </a:gradFill>
            <a:ln w="12700" algn="ctr">
              <a:solidFill>
                <a:srgbClr val="808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4217" latinLnBrk="0">
                <a:defRPr/>
              </a:pPr>
              <a:endParaRPr lang="ko-KR" altLang="en-US" sz="1200" b="1" kern="0">
                <a:ln>
                  <a:solidFill>
                    <a:srgbClr val="765C42">
                      <a:alpha val="0"/>
                    </a:srgbClr>
                  </a:solidFill>
                </a:ln>
                <a:solidFill>
                  <a:srgbClr val="11111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820" name="그룹 819">
            <a:extLst>
              <a:ext uri="{FF2B5EF4-FFF2-40B4-BE49-F238E27FC236}">
                <a16:creationId xmlns:a16="http://schemas.microsoft.com/office/drawing/2014/main" id="{55E4F70E-F0D4-BDFE-B722-CF81D17DBABF}"/>
              </a:ext>
            </a:extLst>
          </p:cNvPr>
          <p:cNvGrpSpPr>
            <a:grpSpLocks/>
          </p:cNvGrpSpPr>
          <p:nvPr/>
        </p:nvGrpSpPr>
        <p:grpSpPr>
          <a:xfrm>
            <a:off x="4452271" y="4221088"/>
            <a:ext cx="754201" cy="266968"/>
            <a:chOff x="2043012" y="3485556"/>
            <a:chExt cx="465022" cy="220740"/>
          </a:xfrm>
        </p:grpSpPr>
        <p:sp>
          <p:nvSpPr>
            <p:cNvPr id="821" name="Rectangle 34">
              <a:extLst>
                <a:ext uri="{FF2B5EF4-FFF2-40B4-BE49-F238E27FC236}">
                  <a16:creationId xmlns:a16="http://schemas.microsoft.com/office/drawing/2014/main" id="{AA7649AF-D08D-7476-EB6C-7DDE803884A5}"/>
                </a:ext>
              </a:extLst>
            </p:cNvPr>
            <p:cNvSpPr>
              <a:spLocks/>
            </p:cNvSpPr>
            <p:nvPr/>
          </p:nvSpPr>
          <p:spPr bwMode="gray">
            <a:xfrm rot="16200000">
              <a:off x="2146101" y="3423518"/>
              <a:ext cx="220740" cy="344816"/>
            </a:xfrm>
            <a:prstGeom prst="can">
              <a:avLst>
                <a:gd name="adj" fmla="val 30404"/>
              </a:avLst>
            </a:prstGeom>
            <a:gradFill flip="none" rotWithShape="1">
              <a:gsLst>
                <a:gs pos="62000">
                  <a:srgbClr val="BDCBDD"/>
                </a:gs>
                <a:gs pos="22000">
                  <a:srgbClr val="D9E1EB"/>
                </a:gs>
                <a:gs pos="0">
                  <a:srgbClr val="7A97BA"/>
                </a:gs>
                <a:gs pos="83500">
                  <a:srgbClr val="D9E1EB"/>
                </a:gs>
                <a:gs pos="100000">
                  <a:srgbClr val="7A97BA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txBody>
            <a:bodyPr wrap="square"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tabLst>
                  <a:tab pos="974476" algn="l"/>
                  <a:tab pos="7795809" algn="r"/>
                </a:tabLst>
              </a:pPr>
              <a:endParaRPr lang="ko-KR" altLang="en-US" sz="70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FF8725B4-8F5E-2076-5335-44C13E4336F5}"/>
                </a:ext>
              </a:extLst>
            </p:cNvPr>
            <p:cNvSpPr txBox="1">
              <a:spLocks/>
            </p:cNvSpPr>
            <p:nvPr/>
          </p:nvSpPr>
          <p:spPr>
            <a:xfrm>
              <a:off x="2043012" y="3509862"/>
              <a:ext cx="465022" cy="1781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buClr>
                  <a:srgbClr val="969696"/>
                </a:buClr>
                <a:tabLst>
                  <a:tab pos="914400" algn="l"/>
                  <a:tab pos="7315200" algn="r"/>
                </a:tabLst>
              </a:pPr>
              <a:r>
                <a:rPr lang="en-US" altLang="ko-KR" sz="700" b="1" spc="-7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SpringBoot</a:t>
              </a:r>
              <a:endParaRPr lang="en-US" altLang="ko-KR" sz="700" b="1" spc="-7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>
                <a:buClr>
                  <a:srgbClr val="969696"/>
                </a:buClr>
                <a:tabLst>
                  <a:tab pos="914400" algn="l"/>
                  <a:tab pos="7315200" algn="r"/>
                </a:tabLst>
              </a:pPr>
              <a:r>
                <a:rPr lang="en-US" altLang="ko-KR" sz="700" b="1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/Python</a:t>
              </a:r>
            </a:p>
          </p:txBody>
        </p:sp>
      </p:grpSp>
      <p:sp>
        <p:nvSpPr>
          <p:cNvPr id="823" name="AutoShape 40">
            <a:extLst>
              <a:ext uri="{FF2B5EF4-FFF2-40B4-BE49-F238E27FC236}">
                <a16:creationId xmlns:a16="http://schemas.microsoft.com/office/drawing/2014/main" id="{2B463FF2-7129-62C6-C669-B52A2AE98C8A}"/>
              </a:ext>
            </a:extLst>
          </p:cNvPr>
          <p:cNvSpPr>
            <a:spLocks/>
          </p:cNvSpPr>
          <p:nvPr/>
        </p:nvSpPr>
        <p:spPr bwMode="auto">
          <a:xfrm>
            <a:off x="3370004" y="4490492"/>
            <a:ext cx="33663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B w="0" h="0"/>
            </a:sp3d>
          </a:bodyPr>
          <a:lstStyle/>
          <a:p>
            <a:pPr algn="ctr" latinLnBrk="0"/>
            <a:r>
              <a:rPr lang="en-US" altLang="ko-KR" sz="800" b="1" spc="-50" dirty="0">
                <a:ln>
                  <a:solidFill>
                    <a:srgbClr val="4E6272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ETL(NiFi)</a:t>
            </a:r>
            <a:endParaRPr lang="ko-KR" altLang="en-US" sz="800" b="1" spc="-50" dirty="0">
              <a:ln>
                <a:solidFill>
                  <a:srgbClr val="4E6272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24" name="아래쪽 화살표 924">
            <a:extLst>
              <a:ext uri="{FF2B5EF4-FFF2-40B4-BE49-F238E27FC236}">
                <a16:creationId xmlns:a16="http://schemas.microsoft.com/office/drawing/2014/main" id="{1093B263-8FFD-5895-456F-9B45A0EDDC71}"/>
              </a:ext>
            </a:extLst>
          </p:cNvPr>
          <p:cNvSpPr>
            <a:spLocks/>
          </p:cNvSpPr>
          <p:nvPr/>
        </p:nvSpPr>
        <p:spPr>
          <a:xfrm rot="16200000">
            <a:off x="4368286" y="4286538"/>
            <a:ext cx="102985" cy="123635"/>
          </a:xfrm>
          <a:prstGeom prst="downArrow">
            <a:avLst>
              <a:gd name="adj1" fmla="val 65385"/>
              <a:gd name="adj2" fmla="val 50000"/>
            </a:avLst>
          </a:prstGeom>
          <a:gradFill>
            <a:gsLst>
              <a:gs pos="5000">
                <a:schemeClr val="bg1">
                  <a:lumMod val="50000"/>
                </a:schemeClr>
              </a:gs>
              <a:gs pos="100000">
                <a:srgbClr val="4E6272">
                  <a:alpha val="0"/>
                </a:srgbClr>
              </a:gs>
            </a:gsLst>
            <a:lin ang="16200000" scaled="0"/>
          </a:gra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fontAlgn="base" latinLnBrk="0"/>
            <a:endParaRPr lang="ko-KR" altLang="en-US" sz="800" b="1" kern="0" spc="-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90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A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(2/6)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2</a:t>
            </a:r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2.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AA83EC-4100-C5DC-BFC7-6419150070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9290050" cy="325315"/>
          </a:xfrm>
        </p:spPr>
        <p:txBody>
          <a:bodyPr/>
          <a:lstStyle/>
          <a:p>
            <a:r>
              <a:rPr lang="ko-KR" altLang="en-US" dirty="0"/>
              <a:t>실시간 </a:t>
            </a:r>
            <a:r>
              <a:rPr lang="en-US" altLang="ko-KR" dirty="0"/>
              <a:t>AI </a:t>
            </a:r>
            <a:r>
              <a:rPr lang="ko-KR" altLang="en-US" dirty="0"/>
              <a:t>시스템에서 </a:t>
            </a:r>
            <a:r>
              <a:rPr lang="en-US" altLang="ko-KR" dirty="0"/>
              <a:t>OpenSearch</a:t>
            </a:r>
            <a:r>
              <a:rPr lang="ko-KR" altLang="en-US" dirty="0"/>
              <a:t>와 대화형</a:t>
            </a:r>
            <a:r>
              <a:rPr lang="en-US" altLang="ko-KR" dirty="0"/>
              <a:t>Q&amp;A</a:t>
            </a:r>
            <a:r>
              <a:rPr lang="ko-KR" altLang="en-US" dirty="0"/>
              <a:t>는 </a:t>
            </a:r>
            <a:r>
              <a:rPr lang="en-US" altLang="ko-KR" dirty="0"/>
              <a:t>AWS</a:t>
            </a:r>
            <a:r>
              <a:rPr lang="ko-KR" altLang="en-US" dirty="0"/>
              <a:t>에서 서비스되며</a:t>
            </a:r>
            <a:r>
              <a:rPr lang="en-US" altLang="ko-KR" dirty="0"/>
              <a:t>, DB</a:t>
            </a:r>
            <a:r>
              <a:rPr lang="ko-KR" altLang="en-US" dirty="0"/>
              <a:t>는 </a:t>
            </a:r>
            <a:r>
              <a:rPr lang="en-US" altLang="ko-KR" dirty="0"/>
              <a:t>On-Premise </a:t>
            </a:r>
            <a:r>
              <a:rPr lang="ko-KR" altLang="en-US" dirty="0"/>
              <a:t>서비스</a:t>
            </a:r>
          </a:p>
        </p:txBody>
      </p:sp>
      <p:grpSp>
        <p:nvGrpSpPr>
          <p:cNvPr id="1192" name="그룹 1191">
            <a:extLst>
              <a:ext uri="{FF2B5EF4-FFF2-40B4-BE49-F238E27FC236}">
                <a16:creationId xmlns:a16="http://schemas.microsoft.com/office/drawing/2014/main" id="{5560FAF2-38C0-109E-5EEB-EC553C56778D}"/>
              </a:ext>
            </a:extLst>
          </p:cNvPr>
          <p:cNvGrpSpPr/>
          <p:nvPr/>
        </p:nvGrpSpPr>
        <p:grpSpPr>
          <a:xfrm>
            <a:off x="319539" y="1329886"/>
            <a:ext cx="9278486" cy="5123449"/>
            <a:chOff x="319539" y="1678819"/>
            <a:chExt cx="9278486" cy="460133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B4BC28C-A86D-ABD5-0C82-766C8B6B642A}"/>
                </a:ext>
              </a:extLst>
            </p:cNvPr>
            <p:cNvSpPr>
              <a:spLocks/>
            </p:cNvSpPr>
            <p:nvPr/>
          </p:nvSpPr>
          <p:spPr>
            <a:xfrm>
              <a:off x="5261875" y="4987798"/>
              <a:ext cx="2371184" cy="293488"/>
            </a:xfrm>
            <a:prstGeom prst="rect">
              <a:avLst/>
            </a:prstGeom>
            <a:solidFill>
              <a:srgbClr val="004FBC"/>
            </a:solidFill>
            <a:ln w="3175">
              <a:solidFill>
                <a:srgbClr val="0078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 AP(ETL) </a:t>
              </a:r>
              <a:r>
                <a:rPr lang="ko-KR" altLang="en-US" sz="900" kern="0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서버</a:t>
              </a:r>
              <a:endParaRPr kumimoji="0" lang="ko-KR" altLang="en-US" sz="900" b="0" i="0" u="none" strike="noStrike" kern="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02" name="직사각형 746">
              <a:extLst>
                <a:ext uri="{FF2B5EF4-FFF2-40B4-BE49-F238E27FC236}">
                  <a16:creationId xmlns:a16="http://schemas.microsoft.com/office/drawing/2014/main" id="{68BDD0AC-8694-D6E8-9701-2EE85D30D490}"/>
                </a:ext>
              </a:extLst>
            </p:cNvPr>
            <p:cNvSpPr>
              <a:spLocks/>
            </p:cNvSpPr>
            <p:nvPr/>
          </p:nvSpPr>
          <p:spPr>
            <a:xfrm>
              <a:off x="3646119" y="2075517"/>
              <a:ext cx="1325907" cy="2871745"/>
            </a:xfrm>
            <a:prstGeom prst="rect">
              <a:avLst/>
            </a:prstGeom>
            <a:solidFill>
              <a:srgbClr val="8692A6">
                <a:alpha val="14902"/>
              </a:srgb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25" name="직사각형 746">
              <a:extLst>
                <a:ext uri="{FF2B5EF4-FFF2-40B4-BE49-F238E27FC236}">
                  <a16:creationId xmlns:a16="http://schemas.microsoft.com/office/drawing/2014/main" id="{7CD383A2-9164-795C-92E4-29DF49DBFC8E}"/>
                </a:ext>
              </a:extLst>
            </p:cNvPr>
            <p:cNvSpPr>
              <a:spLocks/>
            </p:cNvSpPr>
            <p:nvPr/>
          </p:nvSpPr>
          <p:spPr>
            <a:xfrm>
              <a:off x="1953078" y="2054254"/>
              <a:ext cx="521504" cy="3264426"/>
            </a:xfrm>
            <a:prstGeom prst="rect">
              <a:avLst/>
            </a:prstGeom>
            <a:solidFill>
              <a:srgbClr val="8692A6">
                <a:alpha val="14902"/>
              </a:srgb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26" name="직사각형 825">
              <a:extLst>
                <a:ext uri="{FF2B5EF4-FFF2-40B4-BE49-F238E27FC236}">
                  <a16:creationId xmlns:a16="http://schemas.microsoft.com/office/drawing/2014/main" id="{68D275F4-E69F-8B65-FB6A-ED2739708B59}"/>
                </a:ext>
              </a:extLst>
            </p:cNvPr>
            <p:cNvSpPr>
              <a:spLocks/>
            </p:cNvSpPr>
            <p:nvPr/>
          </p:nvSpPr>
          <p:spPr>
            <a:xfrm flipH="1">
              <a:off x="1153118" y="4069610"/>
              <a:ext cx="655200" cy="1235462"/>
            </a:xfrm>
            <a:prstGeom prst="rect">
              <a:avLst/>
            </a:prstGeom>
            <a:solidFill>
              <a:srgbClr val="8692A6">
                <a:alpha val="14902"/>
              </a:srgb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-3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27" name="AutoShape 8">
              <a:extLst>
                <a:ext uri="{FF2B5EF4-FFF2-40B4-BE49-F238E27FC236}">
                  <a16:creationId xmlns:a16="http://schemas.microsoft.com/office/drawing/2014/main" id="{42F5E159-80F9-117B-E1C9-129C0BCF4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96" y="2296368"/>
              <a:ext cx="700631" cy="1383301"/>
            </a:xfrm>
            <a:prstGeom prst="rect">
              <a:avLst/>
            </a:prstGeom>
            <a:solidFill>
              <a:srgbClr val="8692A6">
                <a:alpha val="14902"/>
              </a:srgb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endParaRPr kumimoji="1" lang="ko-KR" altLang="ko-KR" sz="800" b="0" i="0" u="none" strike="noStrike" kern="0" cap="none" spc="-3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12375C8F-DAB1-BA84-DEB3-B02DBBD60115}"/>
                </a:ext>
              </a:extLst>
            </p:cNvPr>
            <p:cNvSpPr>
              <a:spLocks/>
            </p:cNvSpPr>
            <p:nvPr/>
          </p:nvSpPr>
          <p:spPr>
            <a:xfrm>
              <a:off x="423772" y="2580383"/>
              <a:ext cx="547778" cy="2933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914400" algn="l"/>
                  <a:tab pos="7315200" algn="r"/>
                </a:tabLst>
                <a:defRPr/>
              </a:pPr>
              <a:r>
                <a:rPr kumimoji="0" lang="ko-KR" altLang="en-US" sz="8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개인 사용자</a:t>
              </a:r>
            </a:p>
          </p:txBody>
        </p:sp>
        <p:sp>
          <p:nvSpPr>
            <p:cNvPr id="829" name="직사각형 828">
              <a:extLst>
                <a:ext uri="{FF2B5EF4-FFF2-40B4-BE49-F238E27FC236}">
                  <a16:creationId xmlns:a16="http://schemas.microsoft.com/office/drawing/2014/main" id="{E4D6EC0E-B144-D4CC-C8C8-AD33414C9A4F}"/>
                </a:ext>
              </a:extLst>
            </p:cNvPr>
            <p:cNvSpPr>
              <a:spLocks/>
            </p:cNvSpPr>
            <p:nvPr/>
          </p:nvSpPr>
          <p:spPr>
            <a:xfrm>
              <a:off x="348896" y="2102868"/>
              <a:ext cx="700631" cy="205200"/>
            </a:xfrm>
            <a:prstGeom prst="rect">
              <a:avLst/>
            </a:prstGeom>
            <a:solidFill>
              <a:srgbClr val="8692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5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</a:t>
              </a:r>
            </a:p>
          </p:txBody>
        </p:sp>
        <p:sp>
          <p:nvSpPr>
            <p:cNvPr id="830" name="양쪽 모서리가 둥근 사각형 296">
              <a:extLst>
                <a:ext uri="{FF2B5EF4-FFF2-40B4-BE49-F238E27FC236}">
                  <a16:creationId xmlns:a16="http://schemas.microsoft.com/office/drawing/2014/main" id="{57B14379-F924-FD55-AEA3-DBD35CADBD2C}"/>
                </a:ext>
              </a:extLst>
            </p:cNvPr>
            <p:cNvSpPr>
              <a:spLocks/>
            </p:cNvSpPr>
            <p:nvPr/>
          </p:nvSpPr>
          <p:spPr>
            <a:xfrm>
              <a:off x="1153627" y="1858355"/>
              <a:ext cx="654183" cy="218416"/>
            </a:xfrm>
            <a:prstGeom prst="round2SameRect">
              <a:avLst/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채널</a:t>
              </a:r>
            </a:p>
          </p:txBody>
        </p:sp>
        <p:sp>
          <p:nvSpPr>
            <p:cNvPr id="831" name="양쪽 모서리가 둥근 사각형 298">
              <a:extLst>
                <a:ext uri="{FF2B5EF4-FFF2-40B4-BE49-F238E27FC236}">
                  <a16:creationId xmlns:a16="http://schemas.microsoft.com/office/drawing/2014/main" id="{4D923BBB-BAAD-6920-9AC5-8ED1A14BBA1B}"/>
                </a:ext>
              </a:extLst>
            </p:cNvPr>
            <p:cNvSpPr>
              <a:spLocks/>
            </p:cNvSpPr>
            <p:nvPr/>
          </p:nvSpPr>
          <p:spPr>
            <a:xfrm>
              <a:off x="348896" y="1861189"/>
              <a:ext cx="700631" cy="218416"/>
            </a:xfrm>
            <a:prstGeom prst="round2SameRect">
              <a:avLst/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</a:p>
          </p:txBody>
        </p:sp>
        <p:sp>
          <p:nvSpPr>
            <p:cNvPr id="832" name="양쪽 모서리가 둥근 사각형 299">
              <a:extLst>
                <a:ext uri="{FF2B5EF4-FFF2-40B4-BE49-F238E27FC236}">
                  <a16:creationId xmlns:a16="http://schemas.microsoft.com/office/drawing/2014/main" id="{474DA385-884A-643D-13DF-ED3300A24090}"/>
                </a:ext>
              </a:extLst>
            </p:cNvPr>
            <p:cNvSpPr>
              <a:spLocks/>
            </p:cNvSpPr>
            <p:nvPr/>
          </p:nvSpPr>
          <p:spPr>
            <a:xfrm>
              <a:off x="1953078" y="1858355"/>
              <a:ext cx="521504" cy="218416"/>
            </a:xfrm>
            <a:prstGeom prst="round2SameRect">
              <a:avLst/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WEB</a:t>
              </a:r>
              <a:endParaRPr kumimoji="0" lang="ko-KR" altLang="en-US" sz="1000" b="0" i="0" u="none" strike="noStrike" kern="120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33" name="직사각형 832">
              <a:extLst>
                <a:ext uri="{FF2B5EF4-FFF2-40B4-BE49-F238E27FC236}">
                  <a16:creationId xmlns:a16="http://schemas.microsoft.com/office/drawing/2014/main" id="{B609D533-D260-7A30-AAA1-378B4B73C01B}"/>
                </a:ext>
              </a:extLst>
            </p:cNvPr>
            <p:cNvSpPr>
              <a:spLocks/>
            </p:cNvSpPr>
            <p:nvPr/>
          </p:nvSpPr>
          <p:spPr>
            <a:xfrm>
              <a:off x="423772" y="3042257"/>
              <a:ext cx="547778" cy="2933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914400" algn="l"/>
                  <a:tab pos="7315200" algn="r"/>
                </a:tabLst>
                <a:defRPr/>
              </a:pPr>
              <a:r>
                <a:rPr kumimoji="0" lang="ko-KR" altLang="en-US" sz="8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개인 사업자</a:t>
              </a:r>
            </a:p>
          </p:txBody>
        </p:sp>
        <p:cxnSp>
          <p:nvCxnSpPr>
            <p:cNvPr id="834" name="꺾인 연결선 432">
              <a:extLst>
                <a:ext uri="{FF2B5EF4-FFF2-40B4-BE49-F238E27FC236}">
                  <a16:creationId xmlns:a16="http://schemas.microsoft.com/office/drawing/2014/main" id="{DFE2C0EA-D850-FB54-F028-BC1E096FEAC8}"/>
                </a:ext>
              </a:extLst>
            </p:cNvPr>
            <p:cNvCxnSpPr>
              <a:cxnSpLocks/>
              <a:stCxn id="833" idx="3"/>
              <a:endCxn id="844" idx="3"/>
            </p:cNvCxnSpPr>
            <p:nvPr/>
          </p:nvCxnSpPr>
          <p:spPr>
            <a:xfrm flipV="1">
              <a:off x="971550" y="2992269"/>
              <a:ext cx="181568" cy="196684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8B9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꺾인 연결선 435">
              <a:extLst>
                <a:ext uri="{FF2B5EF4-FFF2-40B4-BE49-F238E27FC236}">
                  <a16:creationId xmlns:a16="http://schemas.microsoft.com/office/drawing/2014/main" id="{7EA03C97-8D16-3352-D744-186CA1513453}"/>
                </a:ext>
              </a:extLst>
            </p:cNvPr>
            <p:cNvCxnSpPr>
              <a:cxnSpLocks/>
              <a:stCxn id="828" idx="3"/>
              <a:endCxn id="844" idx="3"/>
            </p:cNvCxnSpPr>
            <p:nvPr/>
          </p:nvCxnSpPr>
          <p:spPr>
            <a:xfrm>
              <a:off x="971550" y="2727079"/>
              <a:ext cx="181568" cy="265190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8B9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6" name="AutoShape 8">
              <a:extLst>
                <a:ext uri="{FF2B5EF4-FFF2-40B4-BE49-F238E27FC236}">
                  <a16:creationId xmlns:a16="http://schemas.microsoft.com/office/drawing/2014/main" id="{C9309C41-4CEB-3E05-4327-38C34C2AA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96" y="4056517"/>
              <a:ext cx="700631" cy="1247793"/>
            </a:xfrm>
            <a:prstGeom prst="rect">
              <a:avLst/>
            </a:prstGeom>
            <a:solidFill>
              <a:srgbClr val="8692A6">
                <a:alpha val="14902"/>
              </a:srgb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endParaRPr kumimoji="1" lang="ko-KR" altLang="ko-KR" sz="800" b="0" i="0" u="none" strike="noStrike" kern="0" cap="none" spc="-3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37" name="직사각형 836">
              <a:extLst>
                <a:ext uri="{FF2B5EF4-FFF2-40B4-BE49-F238E27FC236}">
                  <a16:creationId xmlns:a16="http://schemas.microsoft.com/office/drawing/2014/main" id="{2103361D-79A1-0148-CB39-7B7A36B8D81E}"/>
                </a:ext>
              </a:extLst>
            </p:cNvPr>
            <p:cNvSpPr>
              <a:spLocks/>
            </p:cNvSpPr>
            <p:nvPr/>
          </p:nvSpPr>
          <p:spPr>
            <a:xfrm>
              <a:off x="423772" y="4225466"/>
              <a:ext cx="547778" cy="2933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914400" algn="l"/>
                  <a:tab pos="7315200" algn="r"/>
                </a:tabLst>
                <a:defRPr/>
              </a:pPr>
              <a:r>
                <a:rPr kumimoji="0" lang="ko-KR" altLang="en-US" sz="8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업무담당자</a:t>
              </a:r>
            </a:p>
          </p:txBody>
        </p:sp>
        <p:sp>
          <p:nvSpPr>
            <p:cNvPr id="838" name="직사각형 837">
              <a:extLst>
                <a:ext uri="{FF2B5EF4-FFF2-40B4-BE49-F238E27FC236}">
                  <a16:creationId xmlns:a16="http://schemas.microsoft.com/office/drawing/2014/main" id="{B2E12C94-FD34-6815-0E99-DB6088E8858F}"/>
                </a:ext>
              </a:extLst>
            </p:cNvPr>
            <p:cNvSpPr>
              <a:spLocks/>
            </p:cNvSpPr>
            <p:nvPr/>
          </p:nvSpPr>
          <p:spPr>
            <a:xfrm>
              <a:off x="423772" y="4715251"/>
              <a:ext cx="547778" cy="2933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914400" algn="l"/>
                  <a:tab pos="7315200" algn="r"/>
                </a:tabLst>
                <a:defRPr/>
              </a:pPr>
              <a:r>
                <a:rPr kumimoji="0" lang="ko-KR" altLang="en-US" sz="8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관리자</a:t>
              </a:r>
            </a:p>
          </p:txBody>
        </p:sp>
        <p:sp>
          <p:nvSpPr>
            <p:cNvPr id="839" name="직사각형 838">
              <a:extLst>
                <a:ext uri="{FF2B5EF4-FFF2-40B4-BE49-F238E27FC236}">
                  <a16:creationId xmlns:a16="http://schemas.microsoft.com/office/drawing/2014/main" id="{CD0E3CBA-72D5-AC1B-E262-70A859A376E7}"/>
                </a:ext>
              </a:extLst>
            </p:cNvPr>
            <p:cNvSpPr>
              <a:spLocks/>
            </p:cNvSpPr>
            <p:nvPr/>
          </p:nvSpPr>
          <p:spPr>
            <a:xfrm>
              <a:off x="348896" y="3874554"/>
              <a:ext cx="700631" cy="205200"/>
            </a:xfrm>
            <a:prstGeom prst="rect">
              <a:avLst/>
            </a:prstGeom>
            <a:solidFill>
              <a:srgbClr val="8692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5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내부 사용자</a:t>
              </a:r>
            </a:p>
          </p:txBody>
        </p:sp>
        <p:cxnSp>
          <p:nvCxnSpPr>
            <p:cNvPr id="840" name="꺾인 연결선 440">
              <a:extLst>
                <a:ext uri="{FF2B5EF4-FFF2-40B4-BE49-F238E27FC236}">
                  <a16:creationId xmlns:a16="http://schemas.microsoft.com/office/drawing/2014/main" id="{6DA28BB3-48E4-0DED-B3B8-1D35EE4FBEEA}"/>
                </a:ext>
              </a:extLst>
            </p:cNvPr>
            <p:cNvCxnSpPr>
              <a:cxnSpLocks/>
              <a:stCxn id="837" idx="3"/>
              <a:endCxn id="826" idx="3"/>
            </p:cNvCxnSpPr>
            <p:nvPr/>
          </p:nvCxnSpPr>
          <p:spPr>
            <a:xfrm>
              <a:off x="971550" y="4372162"/>
              <a:ext cx="181568" cy="315179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8B9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꺾인 연결선 441">
              <a:extLst>
                <a:ext uri="{FF2B5EF4-FFF2-40B4-BE49-F238E27FC236}">
                  <a16:creationId xmlns:a16="http://schemas.microsoft.com/office/drawing/2014/main" id="{6B1850EC-A07E-602F-4DB2-99DA21A82A51}"/>
                </a:ext>
              </a:extLst>
            </p:cNvPr>
            <p:cNvCxnSpPr>
              <a:cxnSpLocks/>
              <a:stCxn id="838" idx="3"/>
              <a:endCxn id="826" idx="3"/>
            </p:cNvCxnSpPr>
            <p:nvPr/>
          </p:nvCxnSpPr>
          <p:spPr>
            <a:xfrm flipV="1">
              <a:off x="971550" y="4687341"/>
              <a:ext cx="181568" cy="174606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8B9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TextBox 841">
              <a:extLst>
                <a:ext uri="{FF2B5EF4-FFF2-40B4-BE49-F238E27FC236}">
                  <a16:creationId xmlns:a16="http://schemas.microsoft.com/office/drawing/2014/main" id="{5BDCCA75-8504-4FC5-AE34-723AD94CBCDC}"/>
                </a:ext>
              </a:extLst>
            </p:cNvPr>
            <p:cNvSpPr txBox="1">
              <a:spLocks/>
            </p:cNvSpPr>
            <p:nvPr/>
          </p:nvSpPr>
          <p:spPr>
            <a:xfrm>
              <a:off x="2103290" y="1707508"/>
              <a:ext cx="246862" cy="13820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marR="0" lvl="0" indent="0" algn="ctr" defTabSz="106774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0" i="0" u="none" strike="noStrike" cap="none" spc="-50" normalizeH="0" baseline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effectLst/>
                  <a:uLnTx/>
                  <a:uFillTx/>
                  <a:latin typeface="HG꼬딕씨 60g" pitchFamily="18" charset="-127"/>
                  <a:ea typeface="HG꼬딕씨 60g" pitchFamily="18" charset="-127"/>
                </a:defRPr>
              </a:lvl1pPr>
              <a:lvl2pPr defTabSz="914400" latinLnBrk="1"/>
              <a:lvl3pPr defTabSz="914400" latinLnBrk="1"/>
              <a:lvl4pPr defTabSz="914400" latinLnBrk="1"/>
              <a:lvl5pPr defTabSz="914400" latinLnBrk="1"/>
              <a:lvl6pPr defTabSz="914400" latinLnBrk="1"/>
              <a:lvl7pPr defTabSz="914400" latinLnBrk="1"/>
              <a:lvl8pPr defTabSz="914400" latinLnBrk="1"/>
              <a:lvl9pPr defTabSz="914400" latinLnBrk="1"/>
            </a:lstStyle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DMZ</a:t>
              </a: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43" name="직사각형 10">
              <a:extLst>
                <a:ext uri="{FF2B5EF4-FFF2-40B4-BE49-F238E27FC236}">
                  <a16:creationId xmlns:a16="http://schemas.microsoft.com/office/drawing/2014/main" id="{50D0ABAE-887C-2A5E-95D6-1D72BEA24805}"/>
                </a:ext>
              </a:extLst>
            </p:cNvPr>
            <p:cNvSpPr>
              <a:spLocks/>
            </p:cNvSpPr>
            <p:nvPr/>
          </p:nvSpPr>
          <p:spPr>
            <a:xfrm>
              <a:off x="1929050" y="1678819"/>
              <a:ext cx="557827" cy="68262"/>
            </a:xfrm>
            <a:custGeom>
              <a:avLst/>
              <a:gdLst>
                <a:gd name="connsiteX0" fmla="*/ 0 w 848907"/>
                <a:gd name="connsiteY0" fmla="*/ 0 h 126950"/>
                <a:gd name="connsiteX1" fmla="*/ 848907 w 848907"/>
                <a:gd name="connsiteY1" fmla="*/ 0 h 126950"/>
                <a:gd name="connsiteX2" fmla="*/ 848907 w 848907"/>
                <a:gd name="connsiteY2" fmla="*/ 126950 h 126950"/>
                <a:gd name="connsiteX3" fmla="*/ 0 w 848907"/>
                <a:gd name="connsiteY3" fmla="*/ 126950 h 126950"/>
                <a:gd name="connsiteX4" fmla="*/ 0 w 848907"/>
                <a:gd name="connsiteY4" fmla="*/ 0 h 126950"/>
                <a:gd name="connsiteX0" fmla="*/ 0 w 848907"/>
                <a:gd name="connsiteY0" fmla="*/ 0 h 126950"/>
                <a:gd name="connsiteX1" fmla="*/ 848907 w 848907"/>
                <a:gd name="connsiteY1" fmla="*/ 0 h 126950"/>
                <a:gd name="connsiteX2" fmla="*/ 848907 w 848907"/>
                <a:gd name="connsiteY2" fmla="*/ 126950 h 126950"/>
                <a:gd name="connsiteX3" fmla="*/ 477983 w 848907"/>
                <a:gd name="connsiteY3" fmla="*/ 120042 h 126950"/>
                <a:gd name="connsiteX4" fmla="*/ 0 w 848907"/>
                <a:gd name="connsiteY4" fmla="*/ 126950 h 126950"/>
                <a:gd name="connsiteX5" fmla="*/ 0 w 848907"/>
                <a:gd name="connsiteY5" fmla="*/ 0 h 126950"/>
                <a:gd name="connsiteX0" fmla="*/ 477983 w 848907"/>
                <a:gd name="connsiteY0" fmla="*/ 120042 h 211482"/>
                <a:gd name="connsiteX1" fmla="*/ 0 w 848907"/>
                <a:gd name="connsiteY1" fmla="*/ 126950 h 211482"/>
                <a:gd name="connsiteX2" fmla="*/ 0 w 848907"/>
                <a:gd name="connsiteY2" fmla="*/ 0 h 211482"/>
                <a:gd name="connsiteX3" fmla="*/ 848907 w 848907"/>
                <a:gd name="connsiteY3" fmla="*/ 0 h 211482"/>
                <a:gd name="connsiteX4" fmla="*/ 848907 w 848907"/>
                <a:gd name="connsiteY4" fmla="*/ 126950 h 211482"/>
                <a:gd name="connsiteX5" fmla="*/ 569423 w 848907"/>
                <a:gd name="connsiteY5" fmla="*/ 211482 h 211482"/>
                <a:gd name="connsiteX0" fmla="*/ 477983 w 848907"/>
                <a:gd name="connsiteY0" fmla="*/ 120042 h 126950"/>
                <a:gd name="connsiteX1" fmla="*/ 0 w 848907"/>
                <a:gd name="connsiteY1" fmla="*/ 126950 h 126950"/>
                <a:gd name="connsiteX2" fmla="*/ 0 w 848907"/>
                <a:gd name="connsiteY2" fmla="*/ 0 h 126950"/>
                <a:gd name="connsiteX3" fmla="*/ 848907 w 848907"/>
                <a:gd name="connsiteY3" fmla="*/ 0 h 126950"/>
                <a:gd name="connsiteX4" fmla="*/ 848907 w 848907"/>
                <a:gd name="connsiteY4" fmla="*/ 126950 h 126950"/>
                <a:gd name="connsiteX0" fmla="*/ 0 w 848907"/>
                <a:gd name="connsiteY0" fmla="*/ 126950 h 126950"/>
                <a:gd name="connsiteX1" fmla="*/ 0 w 848907"/>
                <a:gd name="connsiteY1" fmla="*/ 0 h 126950"/>
                <a:gd name="connsiteX2" fmla="*/ 848907 w 848907"/>
                <a:gd name="connsiteY2" fmla="*/ 0 h 126950"/>
                <a:gd name="connsiteX3" fmla="*/ 848907 w 848907"/>
                <a:gd name="connsiteY3" fmla="*/ 126950 h 12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07" h="126950">
                  <a:moveTo>
                    <a:pt x="0" y="126950"/>
                  </a:moveTo>
                  <a:lnTo>
                    <a:pt x="0" y="0"/>
                  </a:lnTo>
                  <a:lnTo>
                    <a:pt x="848907" y="0"/>
                  </a:lnTo>
                  <a:lnTo>
                    <a:pt x="848907" y="126950"/>
                  </a:lnTo>
                </a:path>
              </a:pathLst>
            </a:custGeom>
            <a:noFill/>
            <a:ln w="12700" cap="flat" cmpd="sng" algn="ctr">
              <a:solidFill>
                <a:srgbClr val="08176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44" name="직사각형 843">
              <a:extLst>
                <a:ext uri="{FF2B5EF4-FFF2-40B4-BE49-F238E27FC236}">
                  <a16:creationId xmlns:a16="http://schemas.microsoft.com/office/drawing/2014/main" id="{5CEF332C-74B1-10ED-855C-D701A235D2A5}"/>
                </a:ext>
              </a:extLst>
            </p:cNvPr>
            <p:cNvSpPr>
              <a:spLocks/>
            </p:cNvSpPr>
            <p:nvPr/>
          </p:nvSpPr>
          <p:spPr>
            <a:xfrm flipH="1">
              <a:off x="1153118" y="2296368"/>
              <a:ext cx="655200" cy="1391801"/>
            </a:xfrm>
            <a:prstGeom prst="rect">
              <a:avLst/>
            </a:prstGeom>
            <a:solidFill>
              <a:srgbClr val="8692A6">
                <a:alpha val="14902"/>
              </a:srgbClr>
            </a:solidFill>
            <a:ln>
              <a:noFill/>
            </a:ln>
          </p:spPr>
          <p:txBody>
            <a:bodyPr wrap="square" lIns="0" tIns="72000" rIns="0" bIns="0" rtlCol="0" anchor="t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-3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45" name="직사각형 844">
              <a:extLst>
                <a:ext uri="{FF2B5EF4-FFF2-40B4-BE49-F238E27FC236}">
                  <a16:creationId xmlns:a16="http://schemas.microsoft.com/office/drawing/2014/main" id="{5D394A13-BDC7-7F70-9643-F60E78EF7BC6}"/>
                </a:ext>
              </a:extLst>
            </p:cNvPr>
            <p:cNvSpPr>
              <a:spLocks/>
            </p:cNvSpPr>
            <p:nvPr/>
          </p:nvSpPr>
          <p:spPr>
            <a:xfrm>
              <a:off x="1153118" y="3871468"/>
              <a:ext cx="655200" cy="205200"/>
            </a:xfrm>
            <a:prstGeom prst="rect">
              <a:avLst/>
            </a:prstGeom>
            <a:solidFill>
              <a:srgbClr val="007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50" normalizeH="0" baseline="0" noProof="0" dirty="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관리자포털</a:t>
              </a:r>
              <a:endParaRPr kumimoji="0" lang="ko-KR" altLang="en-US" sz="90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46" name="직사각형 845">
              <a:extLst>
                <a:ext uri="{FF2B5EF4-FFF2-40B4-BE49-F238E27FC236}">
                  <a16:creationId xmlns:a16="http://schemas.microsoft.com/office/drawing/2014/main" id="{A2F729DB-5CF3-FE88-9F0A-D20B13F9E0DB}"/>
                </a:ext>
              </a:extLst>
            </p:cNvPr>
            <p:cNvSpPr>
              <a:spLocks/>
            </p:cNvSpPr>
            <p:nvPr/>
          </p:nvSpPr>
          <p:spPr>
            <a:xfrm>
              <a:off x="1153118" y="2102868"/>
              <a:ext cx="655200" cy="205200"/>
            </a:xfrm>
            <a:prstGeom prst="rect">
              <a:avLst/>
            </a:prstGeom>
            <a:solidFill>
              <a:srgbClr val="007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5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대화형</a:t>
              </a:r>
              <a:r>
                <a:rPr lang="en-US" altLang="ko-KR" sz="9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Q&amp;A</a:t>
              </a:r>
              <a:endParaRPr kumimoji="0" lang="ko-KR" altLang="en-US" sz="900" b="0" i="0" u="none" strike="noStrike" kern="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847" name="그룹 846">
              <a:extLst>
                <a:ext uri="{FF2B5EF4-FFF2-40B4-BE49-F238E27FC236}">
                  <a16:creationId xmlns:a16="http://schemas.microsoft.com/office/drawing/2014/main" id="{0FAC3442-F703-613D-AB1A-03F831EEF84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44488" y="5714921"/>
              <a:ext cx="9212261" cy="565229"/>
              <a:chOff x="344488" y="5714921"/>
              <a:chExt cx="9212261" cy="565229"/>
            </a:xfrm>
          </p:grpSpPr>
          <p:sp>
            <p:nvSpPr>
              <p:cNvPr id="848" name="AutoShape 8">
                <a:extLst>
                  <a:ext uri="{FF2B5EF4-FFF2-40B4-BE49-F238E27FC236}">
                    <a16:creationId xmlns:a16="http://schemas.microsoft.com/office/drawing/2014/main" id="{6F38B7CF-1599-FCE9-540E-83DFA2C2C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677" y="5714921"/>
                <a:ext cx="2011847" cy="565229"/>
              </a:xfrm>
              <a:prstGeom prst="rect">
                <a:avLst/>
              </a:prstGeom>
              <a:solidFill>
                <a:srgbClr val="8692A6">
                  <a:alpha val="14902"/>
                </a:srgbClr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30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2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49" name="직사각형 848">
                <a:extLst>
                  <a:ext uri="{FF2B5EF4-FFF2-40B4-BE49-F238E27FC236}">
                    <a16:creationId xmlns:a16="http://schemas.microsoft.com/office/drawing/2014/main" id="{A413BB4E-A794-D93E-4068-C845C268D00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44488" y="5714921"/>
                <a:ext cx="253556" cy="565229"/>
              </a:xfrm>
              <a:prstGeom prst="rect">
                <a:avLst/>
              </a:prstGeom>
              <a:solidFill>
                <a:srgbClr val="D3D8DF"/>
              </a:solidFill>
              <a:ln>
                <a:noFill/>
              </a:ln>
            </p:spPr>
            <p:txBody>
              <a:bodyPr vert="eaVert"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50" normalizeH="0" baseline="0" noProof="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개발환경</a:t>
                </a:r>
              </a:p>
            </p:txBody>
          </p:sp>
          <p:sp>
            <p:nvSpPr>
              <p:cNvPr id="850" name="AutoShape 50" descr="o2">
                <a:extLst>
                  <a:ext uri="{FF2B5EF4-FFF2-40B4-BE49-F238E27FC236}">
                    <a16:creationId xmlns:a16="http://schemas.microsoft.com/office/drawing/2014/main" id="{6D8133D7-FBED-BDEA-5C3C-5A58DE52B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778" y="5763196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 err="1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Jquery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51" name="AutoShape 50" descr="o2">
                <a:extLst>
                  <a:ext uri="{FF2B5EF4-FFF2-40B4-BE49-F238E27FC236}">
                    <a16:creationId xmlns:a16="http://schemas.microsoft.com/office/drawing/2014/main" id="{2A5F07E6-08A1-1AFF-7CFE-16F406088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0414" y="5763196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Spring Boot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52" name="AutoShape 50" descr="o2">
                <a:extLst>
                  <a:ext uri="{FF2B5EF4-FFF2-40B4-BE49-F238E27FC236}">
                    <a16:creationId xmlns:a16="http://schemas.microsoft.com/office/drawing/2014/main" id="{BC14A768-72BD-AEE2-95B7-8A6167E46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9051" y="5763196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700" spc="-3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eclipse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53" name="AutoShape 50" descr="o2">
                <a:extLst>
                  <a:ext uri="{FF2B5EF4-FFF2-40B4-BE49-F238E27FC236}">
                    <a16:creationId xmlns:a16="http://schemas.microsoft.com/office/drawing/2014/main" id="{0B5270F5-C2B5-9E4B-5E15-ADCA80C5F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778" y="6012661"/>
                <a:ext cx="614124" cy="2192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lang="ko-KR" altLang="en-US" sz="700" spc="-3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모델링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54" name="AutoShape 50" descr="o2">
                <a:extLst>
                  <a:ext uri="{FF2B5EF4-FFF2-40B4-BE49-F238E27FC236}">
                    <a16:creationId xmlns:a16="http://schemas.microsoft.com/office/drawing/2014/main" id="{51ABA758-9411-BB7D-C3D7-79FA16433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0414" y="6012645"/>
                <a:ext cx="614124" cy="2192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 err="1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QueryOne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55" name="AutoShape 50" descr="o2">
                <a:extLst>
                  <a:ext uri="{FF2B5EF4-FFF2-40B4-BE49-F238E27FC236}">
                    <a16:creationId xmlns:a16="http://schemas.microsoft.com/office/drawing/2014/main" id="{B1C31954-B6B1-308E-2FAF-1C03D0180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9050" y="6012649"/>
                <a:ext cx="614124" cy="2192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ko-KR" altLang="en-US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  <p:sp>
            <p:nvSpPr>
              <p:cNvPr id="856" name="AutoShape 8">
                <a:extLst>
                  <a:ext uri="{FF2B5EF4-FFF2-40B4-BE49-F238E27FC236}">
                    <a16:creationId xmlns:a16="http://schemas.microsoft.com/office/drawing/2014/main" id="{523F57BE-9DBB-94F2-D521-E8AB2F9C8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4902" y="5714921"/>
                <a:ext cx="2011847" cy="565229"/>
              </a:xfrm>
              <a:prstGeom prst="rect">
                <a:avLst/>
              </a:prstGeom>
              <a:solidFill>
                <a:srgbClr val="8692A6">
                  <a:alpha val="14902"/>
                </a:srgbClr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30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2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57" name="AutoShape 50" descr="o2">
                <a:extLst>
                  <a:ext uri="{FF2B5EF4-FFF2-40B4-BE49-F238E27FC236}">
                    <a16:creationId xmlns:a16="http://schemas.microsoft.com/office/drawing/2014/main" id="{79C97A1F-8E67-9DCE-1C30-DBA3B50E9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1262" y="5763198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ko-KR" altLang="en-US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백업</a:t>
                </a:r>
              </a:p>
            </p:txBody>
          </p:sp>
          <p:sp>
            <p:nvSpPr>
              <p:cNvPr id="858" name="AutoShape 50" descr="o2">
                <a:extLst>
                  <a:ext uri="{FF2B5EF4-FFF2-40B4-BE49-F238E27FC236}">
                    <a16:creationId xmlns:a16="http://schemas.microsoft.com/office/drawing/2014/main" id="{4865D2BD-7F59-917F-5809-3D9741DE8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205" y="5763192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DPM</a:t>
                </a:r>
              </a:p>
            </p:txBody>
          </p:sp>
          <p:sp>
            <p:nvSpPr>
              <p:cNvPr id="859" name="AutoShape 50" descr="o2">
                <a:extLst>
                  <a:ext uri="{FF2B5EF4-FFF2-40B4-BE49-F238E27FC236}">
                    <a16:creationId xmlns:a16="http://schemas.microsoft.com/office/drawing/2014/main" id="{245F3434-04BA-E395-4961-CAB17D772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1263" y="6012663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Telemetry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60" name="AutoShape 50" descr="o2">
                <a:extLst>
                  <a:ext uri="{FF2B5EF4-FFF2-40B4-BE49-F238E27FC236}">
                    <a16:creationId xmlns:a16="http://schemas.microsoft.com/office/drawing/2014/main" id="{DB977DDE-2C55-BBCF-FB5B-8BA09EFBA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3734" y="6012663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Control-M </a:t>
                </a:r>
                <a:b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or</a:t>
                </a:r>
                <a:r>
                  <a:rPr lang="ko-KR" altLang="en-US" sz="700" spc="-3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</a:t>
                </a:r>
                <a:r>
                  <a:rPr lang="en-US" altLang="ko-KR" sz="700" spc="-3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Airflow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61" name="AutoShape 50" descr="o2">
                <a:extLst>
                  <a:ext uri="{FF2B5EF4-FFF2-40B4-BE49-F238E27FC236}">
                    <a16:creationId xmlns:a16="http://schemas.microsoft.com/office/drawing/2014/main" id="{A87862BD-C22F-DF8E-E7F7-65A86C9B4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203" y="6012665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ko-KR" altLang="en-US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  <p:sp>
            <p:nvSpPr>
              <p:cNvPr id="862" name="AutoShape 50" descr="o2">
                <a:extLst>
                  <a:ext uri="{FF2B5EF4-FFF2-40B4-BE49-F238E27FC236}">
                    <a16:creationId xmlns:a16="http://schemas.microsoft.com/office/drawing/2014/main" id="{41F516DC-97B1-4DCD-E03E-A6432201E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3729" y="5763196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700" spc="-3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APM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63" name="AutoShape 8">
                <a:extLst>
                  <a:ext uri="{FF2B5EF4-FFF2-40B4-BE49-F238E27FC236}">
                    <a16:creationId xmlns:a16="http://schemas.microsoft.com/office/drawing/2014/main" id="{6FD230AE-09E8-E222-6580-78B515ADC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9539" y="5714921"/>
                <a:ext cx="2011847" cy="565229"/>
              </a:xfrm>
              <a:prstGeom prst="rect">
                <a:avLst/>
              </a:prstGeom>
              <a:solidFill>
                <a:srgbClr val="8692A6">
                  <a:alpha val="14902"/>
                </a:srgbClr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30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2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64" name="AutoShape 50" descr="o2">
                <a:extLst>
                  <a:ext uri="{FF2B5EF4-FFF2-40B4-BE49-F238E27FC236}">
                    <a16:creationId xmlns:a16="http://schemas.microsoft.com/office/drawing/2014/main" id="{DCAC249F-69A8-9792-A22D-F118ACD75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5491" y="5763196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EKS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65" name="AutoShape 50" descr="o2">
                <a:extLst>
                  <a:ext uri="{FF2B5EF4-FFF2-40B4-BE49-F238E27FC236}">
                    <a16:creationId xmlns:a16="http://schemas.microsoft.com/office/drawing/2014/main" id="{B8B78A5B-FF50-D821-93E8-90A3BFF63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962" y="5763196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openJDK</a:t>
                </a:r>
              </a:p>
            </p:txBody>
          </p:sp>
          <p:sp>
            <p:nvSpPr>
              <p:cNvPr id="866" name="AutoShape 50" descr="o2">
                <a:extLst>
                  <a:ext uri="{FF2B5EF4-FFF2-40B4-BE49-F238E27FC236}">
                    <a16:creationId xmlns:a16="http://schemas.microsoft.com/office/drawing/2014/main" id="{DB87D1FD-6FBC-0646-EA5C-9ACCF969D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434" y="5763196"/>
                <a:ext cx="614124" cy="2192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JEUS</a:t>
                </a:r>
              </a:p>
            </p:txBody>
          </p:sp>
          <p:sp>
            <p:nvSpPr>
              <p:cNvPr id="867" name="AutoShape 50" descr="o2">
                <a:extLst>
                  <a:ext uri="{FF2B5EF4-FFF2-40B4-BE49-F238E27FC236}">
                    <a16:creationId xmlns:a16="http://schemas.microsoft.com/office/drawing/2014/main" id="{02BF8D1C-1189-6D59-48E3-3A6D47583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5491" y="6012661"/>
                <a:ext cx="614124" cy="2192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700" spc="-3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N</a:t>
                </a:r>
                <a:r>
                  <a:rPr kumimoji="0" lang="en-US" altLang="ko-KR" sz="700" b="0" i="0" u="none" strike="noStrike" kern="1200" cap="none" spc="-30" normalizeH="0" baseline="0" noProof="0" dirty="0" err="1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ginx</a:t>
                </a:r>
                <a:endParaRPr kumimoji="0" lang="en-US" altLang="ko-KR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68" name="AutoShape 50" descr="o2">
                <a:extLst>
                  <a:ext uri="{FF2B5EF4-FFF2-40B4-BE49-F238E27FC236}">
                    <a16:creationId xmlns:a16="http://schemas.microsoft.com/office/drawing/2014/main" id="{1A1D33C8-DF12-4253-4CF2-984F1CBC1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961" y="6012645"/>
                <a:ext cx="614124" cy="2192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MariaDB</a:t>
                </a:r>
              </a:p>
            </p:txBody>
          </p:sp>
          <p:sp>
            <p:nvSpPr>
              <p:cNvPr id="869" name="AutoShape 50" descr="o2">
                <a:extLst>
                  <a:ext uri="{FF2B5EF4-FFF2-40B4-BE49-F238E27FC236}">
                    <a16:creationId xmlns:a16="http://schemas.microsoft.com/office/drawing/2014/main" id="{C83E4837-2E63-100A-B7CC-3ACDC599B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432" y="6012649"/>
                <a:ext cx="614124" cy="21921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lang="ko-KR" altLang="en-US" sz="700" spc="-3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70" name="직사각형 869">
                <a:extLst>
                  <a:ext uri="{FF2B5EF4-FFF2-40B4-BE49-F238E27FC236}">
                    <a16:creationId xmlns:a16="http://schemas.microsoft.com/office/drawing/2014/main" id="{F98F89B2-D651-08F1-EBD3-B1D7F020D5BD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2658443" y="5714921"/>
                <a:ext cx="253556" cy="565229"/>
              </a:xfrm>
              <a:prstGeom prst="rect">
                <a:avLst/>
              </a:prstGeom>
              <a:solidFill>
                <a:srgbClr val="D3D8DF"/>
              </a:solidFill>
              <a:ln>
                <a:noFill/>
              </a:ln>
            </p:spPr>
            <p:txBody>
              <a:bodyPr vert="eaVert"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50" normalizeH="0" baseline="0" noProof="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실행환경</a:t>
                </a:r>
              </a:p>
            </p:txBody>
          </p:sp>
          <p:sp>
            <p:nvSpPr>
              <p:cNvPr id="871" name="AutoShape 8">
                <a:extLst>
                  <a:ext uri="{FF2B5EF4-FFF2-40B4-BE49-F238E27FC236}">
                    <a16:creationId xmlns:a16="http://schemas.microsoft.com/office/drawing/2014/main" id="{107FE99D-1B69-0563-BC71-C93B7BFED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923" y="5714921"/>
                <a:ext cx="2011847" cy="565229"/>
              </a:xfrm>
              <a:prstGeom prst="rect">
                <a:avLst/>
              </a:prstGeom>
              <a:solidFill>
                <a:srgbClr val="8692A6">
                  <a:alpha val="14902"/>
                </a:srgbClr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30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2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72" name="AutoShape 50" descr="o2">
                <a:extLst>
                  <a:ext uri="{FF2B5EF4-FFF2-40B4-BE49-F238E27FC236}">
                    <a16:creationId xmlns:a16="http://schemas.microsoft.com/office/drawing/2014/main" id="{703B4EAE-2BA3-D3D7-60A1-CB2E8A32A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1875" y="5763184"/>
                <a:ext cx="614124" cy="2192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ko-KR" altLang="en-US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서버접근제어</a:t>
                </a:r>
                <a:endParaRPr kumimoji="0" lang="en-US" altLang="ko-KR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73" name="AutoShape 50" descr="o2">
                <a:extLst>
                  <a:ext uri="{FF2B5EF4-FFF2-40B4-BE49-F238E27FC236}">
                    <a16:creationId xmlns:a16="http://schemas.microsoft.com/office/drawing/2014/main" id="{BE7B6BDD-EA5D-A1F9-24E4-B5F9C9789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4346" y="5763190"/>
                <a:ext cx="614124" cy="2192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  <a:r>
                  <a:rPr lang="ko-KR" altLang="en-US" sz="700" spc="-3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접근제어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74" name="AutoShape 50" descr="o2">
                <a:extLst>
                  <a:ext uri="{FF2B5EF4-FFF2-40B4-BE49-F238E27FC236}">
                    <a16:creationId xmlns:a16="http://schemas.microsoft.com/office/drawing/2014/main" id="{BDE0C571-8A11-00D8-593B-762C52069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4346" y="6012661"/>
                <a:ext cx="614124" cy="2192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 latinLnBrk="0"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ko-KR" altLang="en-US" sz="700" b="0" i="0" u="none" strike="noStrike" kern="1200" cap="none" spc="-30" normalizeH="0" baseline="0" noProof="0" dirty="0" err="1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시큐어코딩</a:t>
                </a: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75" name="AutoShape 50" descr="o2">
                <a:extLst>
                  <a:ext uri="{FF2B5EF4-FFF2-40B4-BE49-F238E27FC236}">
                    <a16:creationId xmlns:a16="http://schemas.microsoft.com/office/drawing/2014/main" id="{66BC4EFC-CA75-9CAF-A806-A78C5E973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818" y="6012661"/>
                <a:ext cx="614124" cy="2192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ko-KR" altLang="en-US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  <p:sp>
            <p:nvSpPr>
              <p:cNvPr id="876" name="AutoShape 50" descr="o2">
                <a:extLst>
                  <a:ext uri="{FF2B5EF4-FFF2-40B4-BE49-F238E27FC236}">
                    <a16:creationId xmlns:a16="http://schemas.microsoft.com/office/drawing/2014/main" id="{5FD10715-0095-E71C-754B-E54867798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819" y="5763195"/>
                <a:ext cx="614124" cy="2192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ko-KR" altLang="en-US" sz="7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취약점점검</a:t>
                </a:r>
              </a:p>
            </p:txBody>
          </p:sp>
          <p:sp>
            <p:nvSpPr>
              <p:cNvPr id="877" name="AutoShape 50" descr="o2">
                <a:extLst>
                  <a:ext uri="{FF2B5EF4-FFF2-40B4-BE49-F238E27FC236}">
                    <a16:creationId xmlns:a16="http://schemas.microsoft.com/office/drawing/2014/main" id="{AA4AB298-5002-F474-3AE9-70D7AC050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1875" y="6012671"/>
                <a:ext cx="614124" cy="21921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350">
                <a:solidFill>
                  <a:srgbClr val="B2BAC6"/>
                </a:solidFill>
              </a:ln>
              <a:effectLst>
                <a:innerShdw dist="25400" dir="2700000">
                  <a:srgbClr val="8692A6">
                    <a:alpha val="2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700" spc="-3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SSL</a:t>
                </a:r>
                <a:endParaRPr kumimoji="0" lang="en-US" altLang="ko-KR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78" name="직사각형 877">
                <a:extLst>
                  <a:ext uri="{FF2B5EF4-FFF2-40B4-BE49-F238E27FC236}">
                    <a16:creationId xmlns:a16="http://schemas.microsoft.com/office/drawing/2014/main" id="{3BE6A9D2-B82D-BE61-0F46-1A4A8FDA57EF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972542" y="5714921"/>
                <a:ext cx="253556" cy="565229"/>
              </a:xfrm>
              <a:prstGeom prst="rect">
                <a:avLst/>
              </a:prstGeom>
              <a:solidFill>
                <a:srgbClr val="D3D8DF"/>
              </a:solidFill>
              <a:ln>
                <a:noFill/>
              </a:ln>
            </p:spPr>
            <p:txBody>
              <a:bodyPr vert="eaVert"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50" normalizeH="0" baseline="0" noProof="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보안</a:t>
                </a:r>
              </a:p>
            </p:txBody>
          </p:sp>
          <p:sp>
            <p:nvSpPr>
              <p:cNvPr id="879" name="직사각형 878">
                <a:extLst>
                  <a:ext uri="{FF2B5EF4-FFF2-40B4-BE49-F238E27FC236}">
                    <a16:creationId xmlns:a16="http://schemas.microsoft.com/office/drawing/2014/main" id="{7229AB23-4860-8E1A-A0EC-4EFCCE6809F6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288926" y="5714921"/>
                <a:ext cx="253556" cy="565229"/>
              </a:xfrm>
              <a:prstGeom prst="rect">
                <a:avLst/>
              </a:prstGeom>
              <a:solidFill>
                <a:srgbClr val="D3D8DF"/>
              </a:solidFill>
              <a:ln>
                <a:noFill/>
              </a:ln>
            </p:spPr>
            <p:txBody>
              <a:bodyPr vert="eaVert"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50" normalizeH="0" baseline="0" noProof="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운영관리</a:t>
                </a:r>
              </a:p>
            </p:txBody>
          </p:sp>
        </p:grpSp>
        <p:sp>
          <p:nvSpPr>
            <p:cNvPr id="880" name="모서리가 둥근 직사각형 80">
              <a:extLst>
                <a:ext uri="{FF2B5EF4-FFF2-40B4-BE49-F238E27FC236}">
                  <a16:creationId xmlns:a16="http://schemas.microsoft.com/office/drawing/2014/main" id="{6CA84331-6B75-4629-514B-60CCE8C1E36F}"/>
                </a:ext>
              </a:extLst>
            </p:cNvPr>
            <p:cNvSpPr>
              <a:spLocks/>
            </p:cNvSpPr>
            <p:nvPr/>
          </p:nvSpPr>
          <p:spPr>
            <a:xfrm>
              <a:off x="1191784" y="4712412"/>
              <a:ext cx="568786" cy="216000"/>
            </a:xfrm>
            <a:prstGeom prst="roundRect">
              <a:avLst>
                <a:gd name="adj" fmla="val 5273"/>
              </a:avLst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Mobile WEB</a:t>
              </a:r>
              <a:endParaRPr kumimoji="1" lang="ko-KR" altLang="en-US" sz="800" kern="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81" name="모서리가 둥근 직사각형 80">
              <a:extLst>
                <a:ext uri="{FF2B5EF4-FFF2-40B4-BE49-F238E27FC236}">
                  <a16:creationId xmlns:a16="http://schemas.microsoft.com/office/drawing/2014/main" id="{FFB9DE20-CFEC-1886-3107-05A1F7FA86AA}"/>
                </a:ext>
              </a:extLst>
            </p:cNvPr>
            <p:cNvSpPr>
              <a:spLocks/>
            </p:cNvSpPr>
            <p:nvPr/>
          </p:nvSpPr>
          <p:spPr>
            <a:xfrm>
              <a:off x="1191784" y="2622555"/>
              <a:ext cx="568786" cy="216000"/>
            </a:xfrm>
            <a:prstGeom prst="roundRect">
              <a:avLst>
                <a:gd name="adj" fmla="val 5273"/>
              </a:avLst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 latinLnBrk="0">
                <a:tabLst>
                  <a:tab pos="914400" algn="l"/>
                  <a:tab pos="7315200" algn="r"/>
                </a:tabLst>
              </a:pPr>
              <a:r>
                <a:rPr lang="en-US" altLang="ko-KR" sz="800" spc="-3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PC WEB</a:t>
              </a:r>
            </a:p>
          </p:txBody>
        </p:sp>
        <p:sp>
          <p:nvSpPr>
            <p:cNvPr id="882" name="모서리가 둥근 직사각형 81">
              <a:extLst>
                <a:ext uri="{FF2B5EF4-FFF2-40B4-BE49-F238E27FC236}">
                  <a16:creationId xmlns:a16="http://schemas.microsoft.com/office/drawing/2014/main" id="{B078BD3E-1134-68B3-B7C1-2FFFB942298A}"/>
                </a:ext>
              </a:extLst>
            </p:cNvPr>
            <p:cNvSpPr>
              <a:spLocks/>
            </p:cNvSpPr>
            <p:nvPr/>
          </p:nvSpPr>
          <p:spPr>
            <a:xfrm>
              <a:off x="1191784" y="3083858"/>
              <a:ext cx="568786" cy="216000"/>
            </a:xfrm>
            <a:prstGeom prst="roundRect">
              <a:avLst>
                <a:gd name="adj" fmla="val 5273"/>
              </a:avLst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 latinLnBrk="0">
                <a:tabLst>
                  <a:tab pos="914400" algn="l"/>
                  <a:tab pos="7315200" algn="r"/>
                </a:tabLst>
              </a:pPr>
              <a:r>
                <a:rPr kumimoji="1" lang="en-US" altLang="ko-KR" sz="800" kern="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Mobile</a:t>
              </a:r>
              <a:r>
                <a:rPr lang="en-US" altLang="ko-KR" sz="800" spc="-3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WEB</a:t>
              </a:r>
            </a:p>
          </p:txBody>
        </p:sp>
        <p:sp>
          <p:nvSpPr>
            <p:cNvPr id="883" name="모서리가 둥근 직사각형 80">
              <a:extLst>
                <a:ext uri="{FF2B5EF4-FFF2-40B4-BE49-F238E27FC236}">
                  <a16:creationId xmlns:a16="http://schemas.microsoft.com/office/drawing/2014/main" id="{CF508218-CA95-AB59-F5C9-1A8A89157962}"/>
                </a:ext>
              </a:extLst>
            </p:cNvPr>
            <p:cNvSpPr>
              <a:spLocks/>
            </p:cNvSpPr>
            <p:nvPr/>
          </p:nvSpPr>
          <p:spPr>
            <a:xfrm>
              <a:off x="1191784" y="4261226"/>
              <a:ext cx="568786" cy="216000"/>
            </a:xfrm>
            <a:prstGeom prst="roundRect">
              <a:avLst>
                <a:gd name="adj" fmla="val 5273"/>
              </a:avLst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PC WEB</a:t>
              </a:r>
              <a:endParaRPr kumimoji="1" lang="ko-KR" altLang="en-US" sz="800" kern="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84" name="직사각형 883">
              <a:extLst>
                <a:ext uri="{FF2B5EF4-FFF2-40B4-BE49-F238E27FC236}">
                  <a16:creationId xmlns:a16="http://schemas.microsoft.com/office/drawing/2014/main" id="{1FA84AB9-31F7-3C99-5D78-C6179DAB8368}"/>
                </a:ext>
              </a:extLst>
            </p:cNvPr>
            <p:cNvSpPr>
              <a:spLocks/>
            </p:cNvSpPr>
            <p:nvPr/>
          </p:nvSpPr>
          <p:spPr>
            <a:xfrm>
              <a:off x="3709829" y="2167647"/>
              <a:ext cx="580284" cy="253891"/>
            </a:xfrm>
            <a:prstGeom prst="rect">
              <a:avLst/>
            </a:prstGeom>
            <a:solidFill>
              <a:srgbClr val="007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Edge GW</a:t>
              </a:r>
            </a:p>
            <a:p>
              <a:pPr algn="ctr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(Gateway)</a:t>
              </a:r>
            </a:p>
          </p:txBody>
        </p:sp>
        <p:grpSp>
          <p:nvGrpSpPr>
            <p:cNvPr id="885" name="그룹 884">
              <a:extLst>
                <a:ext uri="{FF2B5EF4-FFF2-40B4-BE49-F238E27FC236}">
                  <a16:creationId xmlns:a16="http://schemas.microsoft.com/office/drawing/2014/main" id="{EC7ABEE9-C2F9-1B82-08BB-BF1DA02CCDE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52331" y="2187498"/>
              <a:ext cx="710712" cy="407545"/>
              <a:chOff x="2725600" y="2234467"/>
              <a:chExt cx="710712" cy="407545"/>
            </a:xfrm>
          </p:grpSpPr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575030D5-613B-F0D4-2299-5D827AA44D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25600" y="2448523"/>
                <a:ext cx="710712" cy="193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ct val="100000"/>
                  </a:lnSpc>
                  <a:defRPr sz="700" b="0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r>
                  <a: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대화형</a:t>
                </a:r>
                <a: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Q&amp;A</a:t>
                </a:r>
                <a:b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WEB#1</a:t>
                </a:r>
                <a:endParaRPr 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87" name="Freeform 6">
                <a:extLst>
                  <a:ext uri="{FF2B5EF4-FFF2-40B4-BE49-F238E27FC236}">
                    <a16:creationId xmlns:a16="http://schemas.microsoft.com/office/drawing/2014/main" id="{1983DDE8-B9FA-4EC8-C4EF-C78501E0C7A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7753" y="2234467"/>
                <a:ext cx="162000" cy="171408"/>
              </a:xfrm>
              <a:custGeom>
                <a:avLst/>
                <a:gdLst>
                  <a:gd name="T0" fmla="*/ 278 w 365"/>
                  <a:gd name="T1" fmla="*/ 319 h 365"/>
                  <a:gd name="T2" fmla="*/ 263 w 365"/>
                  <a:gd name="T3" fmla="*/ 363 h 365"/>
                  <a:gd name="T4" fmla="*/ 235 w 365"/>
                  <a:gd name="T5" fmla="*/ 342 h 365"/>
                  <a:gd name="T6" fmla="*/ 220 w 365"/>
                  <a:gd name="T7" fmla="*/ 364 h 365"/>
                  <a:gd name="T8" fmla="*/ 192 w 365"/>
                  <a:gd name="T9" fmla="*/ 323 h 365"/>
                  <a:gd name="T10" fmla="*/ 175 w 365"/>
                  <a:gd name="T11" fmla="*/ 359 h 365"/>
                  <a:gd name="T12" fmla="*/ 147 w 365"/>
                  <a:gd name="T13" fmla="*/ 354 h 365"/>
                  <a:gd name="T14" fmla="*/ 130 w 365"/>
                  <a:gd name="T15" fmla="*/ 355 h 365"/>
                  <a:gd name="T16" fmla="*/ 99 w 365"/>
                  <a:gd name="T17" fmla="*/ 365 h 365"/>
                  <a:gd name="T18" fmla="*/ 86 w 365"/>
                  <a:gd name="T19" fmla="*/ 317 h 365"/>
                  <a:gd name="T20" fmla="*/ 42 w 365"/>
                  <a:gd name="T21" fmla="*/ 278 h 365"/>
                  <a:gd name="T22" fmla="*/ 9 w 365"/>
                  <a:gd name="T23" fmla="*/ 261 h 365"/>
                  <a:gd name="T24" fmla="*/ 2 w 365"/>
                  <a:gd name="T25" fmla="*/ 232 h 365"/>
                  <a:gd name="T26" fmla="*/ 48 w 365"/>
                  <a:gd name="T27" fmla="*/ 218 h 365"/>
                  <a:gd name="T28" fmla="*/ 0 w 365"/>
                  <a:gd name="T29" fmla="*/ 182 h 365"/>
                  <a:gd name="T30" fmla="*/ 48 w 365"/>
                  <a:gd name="T31" fmla="*/ 147 h 365"/>
                  <a:gd name="T32" fmla="*/ 0 w 365"/>
                  <a:gd name="T33" fmla="*/ 135 h 365"/>
                  <a:gd name="T34" fmla="*/ 9 w 365"/>
                  <a:gd name="T35" fmla="*/ 104 h 365"/>
                  <a:gd name="T36" fmla="*/ 9 w 365"/>
                  <a:gd name="T37" fmla="*/ 87 h 365"/>
                  <a:gd name="T38" fmla="*/ 70 w 365"/>
                  <a:gd name="T39" fmla="*/ 50 h 365"/>
                  <a:gd name="T40" fmla="*/ 95 w 365"/>
                  <a:gd name="T41" fmla="*/ 0 h 365"/>
                  <a:gd name="T42" fmla="*/ 130 w 365"/>
                  <a:gd name="T43" fmla="*/ 36 h 365"/>
                  <a:gd name="T44" fmla="*/ 147 w 365"/>
                  <a:gd name="T45" fmla="*/ 5 h 365"/>
                  <a:gd name="T46" fmla="*/ 173 w 365"/>
                  <a:gd name="T47" fmla="*/ 9 h 365"/>
                  <a:gd name="T48" fmla="*/ 192 w 365"/>
                  <a:gd name="T49" fmla="*/ 9 h 365"/>
                  <a:gd name="T50" fmla="*/ 222 w 365"/>
                  <a:gd name="T51" fmla="*/ 0 h 365"/>
                  <a:gd name="T52" fmla="*/ 261 w 365"/>
                  <a:gd name="T53" fmla="*/ 47 h 365"/>
                  <a:gd name="T54" fmla="*/ 275 w 365"/>
                  <a:gd name="T55" fmla="*/ 2 h 365"/>
                  <a:gd name="T56" fmla="*/ 312 w 365"/>
                  <a:gd name="T57" fmla="*/ 63 h 365"/>
                  <a:gd name="T58" fmla="*/ 365 w 365"/>
                  <a:gd name="T59" fmla="*/ 92 h 365"/>
                  <a:gd name="T60" fmla="*/ 317 w 365"/>
                  <a:gd name="T61" fmla="*/ 104 h 365"/>
                  <a:gd name="T62" fmla="*/ 365 w 365"/>
                  <a:gd name="T63" fmla="*/ 138 h 365"/>
                  <a:gd name="T64" fmla="*/ 317 w 365"/>
                  <a:gd name="T65" fmla="*/ 173 h 365"/>
                  <a:gd name="T66" fmla="*/ 353 w 365"/>
                  <a:gd name="T67" fmla="*/ 191 h 365"/>
                  <a:gd name="T68" fmla="*/ 363 w 365"/>
                  <a:gd name="T69" fmla="*/ 220 h 365"/>
                  <a:gd name="T70" fmla="*/ 317 w 365"/>
                  <a:gd name="T71" fmla="*/ 235 h 365"/>
                  <a:gd name="T72" fmla="*/ 365 w 365"/>
                  <a:gd name="T73" fmla="*/ 270 h 365"/>
                  <a:gd name="T74" fmla="*/ 68 w 365"/>
                  <a:gd name="T75" fmla="*/ 239 h 365"/>
                  <a:gd name="T76" fmla="*/ 180 w 365"/>
                  <a:gd name="T77" fmla="*/ 206 h 365"/>
                  <a:gd name="T78" fmla="*/ 222 w 365"/>
                  <a:gd name="T79" fmla="*/ 184 h 365"/>
                  <a:gd name="T80" fmla="*/ 261 w 365"/>
                  <a:gd name="T81" fmla="*/ 211 h 365"/>
                  <a:gd name="T82" fmla="*/ 230 w 365"/>
                  <a:gd name="T83" fmla="*/ 244 h 365"/>
                  <a:gd name="T84" fmla="*/ 198 w 365"/>
                  <a:gd name="T85" fmla="*/ 221 h 365"/>
                  <a:gd name="T86" fmla="*/ 147 w 365"/>
                  <a:gd name="T87" fmla="*/ 256 h 365"/>
                  <a:gd name="T88" fmla="*/ 68 w 365"/>
                  <a:gd name="T89" fmla="*/ 292 h 365"/>
                  <a:gd name="T90" fmla="*/ 292 w 365"/>
                  <a:gd name="T91" fmla="*/ 297 h 365"/>
                  <a:gd name="T92" fmla="*/ 297 w 365"/>
                  <a:gd name="T93" fmla="*/ 126 h 365"/>
                  <a:gd name="T94" fmla="*/ 176 w 365"/>
                  <a:gd name="T95" fmla="*/ 161 h 365"/>
                  <a:gd name="T96" fmla="*/ 135 w 365"/>
                  <a:gd name="T97" fmla="*/ 182 h 365"/>
                  <a:gd name="T98" fmla="*/ 100 w 365"/>
                  <a:gd name="T99" fmla="*/ 153 h 365"/>
                  <a:gd name="T100" fmla="*/ 128 w 365"/>
                  <a:gd name="T101" fmla="*/ 121 h 365"/>
                  <a:gd name="T102" fmla="*/ 160 w 365"/>
                  <a:gd name="T103" fmla="*/ 143 h 365"/>
                  <a:gd name="T104" fmla="*/ 217 w 365"/>
                  <a:gd name="T105" fmla="*/ 109 h 365"/>
                  <a:gd name="T106" fmla="*/ 295 w 365"/>
                  <a:gd name="T107" fmla="*/ 70 h 365"/>
                  <a:gd name="T108" fmla="*/ 70 w 365"/>
                  <a:gd name="T109" fmla="*/ 70 h 365"/>
                  <a:gd name="T110" fmla="*/ 230 w 365"/>
                  <a:gd name="T111" fmla="*/ 226 h 365"/>
                  <a:gd name="T112" fmla="*/ 226 w 365"/>
                  <a:gd name="T113" fmla="*/ 201 h 365"/>
                  <a:gd name="T114" fmla="*/ 143 w 365"/>
                  <a:gd name="T115" fmla="*/ 152 h 365"/>
                  <a:gd name="T116" fmla="*/ 118 w 365"/>
                  <a:gd name="T117" fmla="*/ 157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" h="365">
                    <a:moveTo>
                      <a:pt x="317" y="278"/>
                    </a:moveTo>
                    <a:lnTo>
                      <a:pt x="317" y="278"/>
                    </a:lnTo>
                    <a:lnTo>
                      <a:pt x="316" y="288"/>
                    </a:lnTo>
                    <a:lnTo>
                      <a:pt x="315" y="295"/>
                    </a:lnTo>
                    <a:lnTo>
                      <a:pt x="312" y="301"/>
                    </a:lnTo>
                    <a:lnTo>
                      <a:pt x="308" y="306"/>
                    </a:lnTo>
                    <a:lnTo>
                      <a:pt x="303" y="311"/>
                    </a:lnTo>
                    <a:lnTo>
                      <a:pt x="296" y="314"/>
                    </a:lnTo>
                    <a:lnTo>
                      <a:pt x="288" y="316"/>
                    </a:lnTo>
                    <a:lnTo>
                      <a:pt x="278" y="319"/>
                    </a:lnTo>
                    <a:lnTo>
                      <a:pt x="278" y="319"/>
                    </a:lnTo>
                    <a:lnTo>
                      <a:pt x="278" y="348"/>
                    </a:lnTo>
                    <a:lnTo>
                      <a:pt x="278" y="348"/>
                    </a:lnTo>
                    <a:lnTo>
                      <a:pt x="278" y="356"/>
                    </a:lnTo>
                    <a:lnTo>
                      <a:pt x="278" y="356"/>
                    </a:lnTo>
                    <a:lnTo>
                      <a:pt x="278" y="360"/>
                    </a:lnTo>
                    <a:lnTo>
                      <a:pt x="275" y="363"/>
                    </a:lnTo>
                    <a:lnTo>
                      <a:pt x="273" y="365"/>
                    </a:lnTo>
                    <a:lnTo>
                      <a:pt x="270" y="365"/>
                    </a:lnTo>
                    <a:lnTo>
                      <a:pt x="270" y="365"/>
                    </a:lnTo>
                    <a:lnTo>
                      <a:pt x="266" y="365"/>
                    </a:lnTo>
                    <a:lnTo>
                      <a:pt x="263" y="363"/>
                    </a:lnTo>
                    <a:lnTo>
                      <a:pt x="262" y="360"/>
                    </a:lnTo>
                    <a:lnTo>
                      <a:pt x="261" y="356"/>
                    </a:lnTo>
                    <a:lnTo>
                      <a:pt x="261" y="356"/>
                    </a:lnTo>
                    <a:lnTo>
                      <a:pt x="261" y="322"/>
                    </a:lnTo>
                    <a:lnTo>
                      <a:pt x="261" y="322"/>
                    </a:lnTo>
                    <a:lnTo>
                      <a:pt x="261" y="317"/>
                    </a:lnTo>
                    <a:lnTo>
                      <a:pt x="261" y="317"/>
                    </a:lnTo>
                    <a:lnTo>
                      <a:pt x="235" y="317"/>
                    </a:lnTo>
                    <a:lnTo>
                      <a:pt x="235" y="317"/>
                    </a:lnTo>
                    <a:lnTo>
                      <a:pt x="235" y="330"/>
                    </a:lnTo>
                    <a:lnTo>
                      <a:pt x="235" y="342"/>
                    </a:lnTo>
                    <a:lnTo>
                      <a:pt x="235" y="342"/>
                    </a:lnTo>
                    <a:lnTo>
                      <a:pt x="235" y="349"/>
                    </a:lnTo>
                    <a:lnTo>
                      <a:pt x="236" y="356"/>
                    </a:lnTo>
                    <a:lnTo>
                      <a:pt x="235" y="359"/>
                    </a:lnTo>
                    <a:lnTo>
                      <a:pt x="234" y="362"/>
                    </a:lnTo>
                    <a:lnTo>
                      <a:pt x="230" y="364"/>
                    </a:lnTo>
                    <a:lnTo>
                      <a:pt x="226" y="365"/>
                    </a:lnTo>
                    <a:lnTo>
                      <a:pt x="226" y="365"/>
                    </a:lnTo>
                    <a:lnTo>
                      <a:pt x="223" y="365"/>
                    </a:lnTo>
                    <a:lnTo>
                      <a:pt x="222" y="365"/>
                    </a:lnTo>
                    <a:lnTo>
                      <a:pt x="220" y="364"/>
                    </a:lnTo>
                    <a:lnTo>
                      <a:pt x="219" y="362"/>
                    </a:lnTo>
                    <a:lnTo>
                      <a:pt x="218" y="354"/>
                    </a:lnTo>
                    <a:lnTo>
                      <a:pt x="218" y="342"/>
                    </a:lnTo>
                    <a:lnTo>
                      <a:pt x="218" y="342"/>
                    </a:lnTo>
                    <a:lnTo>
                      <a:pt x="218" y="320"/>
                    </a:lnTo>
                    <a:lnTo>
                      <a:pt x="218" y="320"/>
                    </a:lnTo>
                    <a:lnTo>
                      <a:pt x="217" y="317"/>
                    </a:lnTo>
                    <a:lnTo>
                      <a:pt x="217" y="317"/>
                    </a:lnTo>
                    <a:lnTo>
                      <a:pt x="192" y="317"/>
                    </a:lnTo>
                    <a:lnTo>
                      <a:pt x="192" y="317"/>
                    </a:lnTo>
                    <a:lnTo>
                      <a:pt x="192" y="323"/>
                    </a:lnTo>
                    <a:lnTo>
                      <a:pt x="192" y="323"/>
                    </a:lnTo>
                    <a:lnTo>
                      <a:pt x="192" y="356"/>
                    </a:lnTo>
                    <a:lnTo>
                      <a:pt x="192" y="356"/>
                    </a:lnTo>
                    <a:lnTo>
                      <a:pt x="190" y="359"/>
                    </a:lnTo>
                    <a:lnTo>
                      <a:pt x="188" y="363"/>
                    </a:lnTo>
                    <a:lnTo>
                      <a:pt x="186" y="365"/>
                    </a:lnTo>
                    <a:lnTo>
                      <a:pt x="183" y="365"/>
                    </a:lnTo>
                    <a:lnTo>
                      <a:pt x="183" y="365"/>
                    </a:lnTo>
                    <a:lnTo>
                      <a:pt x="179" y="365"/>
                    </a:lnTo>
                    <a:lnTo>
                      <a:pt x="176" y="363"/>
                    </a:lnTo>
                    <a:lnTo>
                      <a:pt x="175" y="359"/>
                    </a:lnTo>
                    <a:lnTo>
                      <a:pt x="173" y="356"/>
                    </a:lnTo>
                    <a:lnTo>
                      <a:pt x="173" y="356"/>
                    </a:lnTo>
                    <a:lnTo>
                      <a:pt x="173" y="323"/>
                    </a:lnTo>
                    <a:lnTo>
                      <a:pt x="173" y="323"/>
                    </a:lnTo>
                    <a:lnTo>
                      <a:pt x="173" y="317"/>
                    </a:lnTo>
                    <a:lnTo>
                      <a:pt x="173" y="317"/>
                    </a:lnTo>
                    <a:lnTo>
                      <a:pt x="147" y="317"/>
                    </a:lnTo>
                    <a:lnTo>
                      <a:pt x="147" y="317"/>
                    </a:lnTo>
                    <a:lnTo>
                      <a:pt x="147" y="330"/>
                    </a:lnTo>
                    <a:lnTo>
                      <a:pt x="147" y="330"/>
                    </a:lnTo>
                    <a:lnTo>
                      <a:pt x="147" y="354"/>
                    </a:lnTo>
                    <a:lnTo>
                      <a:pt x="147" y="354"/>
                    </a:lnTo>
                    <a:lnTo>
                      <a:pt x="147" y="359"/>
                    </a:lnTo>
                    <a:lnTo>
                      <a:pt x="145" y="363"/>
                    </a:lnTo>
                    <a:lnTo>
                      <a:pt x="143" y="365"/>
                    </a:lnTo>
                    <a:lnTo>
                      <a:pt x="138" y="365"/>
                    </a:lnTo>
                    <a:lnTo>
                      <a:pt x="138" y="365"/>
                    </a:lnTo>
                    <a:lnTo>
                      <a:pt x="135" y="365"/>
                    </a:lnTo>
                    <a:lnTo>
                      <a:pt x="133" y="363"/>
                    </a:lnTo>
                    <a:lnTo>
                      <a:pt x="130" y="359"/>
                    </a:lnTo>
                    <a:lnTo>
                      <a:pt x="130" y="355"/>
                    </a:lnTo>
                    <a:lnTo>
                      <a:pt x="130" y="355"/>
                    </a:lnTo>
                    <a:lnTo>
                      <a:pt x="130" y="317"/>
                    </a:lnTo>
                    <a:lnTo>
                      <a:pt x="130" y="317"/>
                    </a:lnTo>
                    <a:lnTo>
                      <a:pt x="104" y="317"/>
                    </a:lnTo>
                    <a:lnTo>
                      <a:pt x="104" y="317"/>
                    </a:lnTo>
                    <a:lnTo>
                      <a:pt x="104" y="347"/>
                    </a:lnTo>
                    <a:lnTo>
                      <a:pt x="104" y="347"/>
                    </a:lnTo>
                    <a:lnTo>
                      <a:pt x="104" y="356"/>
                    </a:lnTo>
                    <a:lnTo>
                      <a:pt x="104" y="356"/>
                    </a:lnTo>
                    <a:lnTo>
                      <a:pt x="103" y="360"/>
                    </a:lnTo>
                    <a:lnTo>
                      <a:pt x="102" y="363"/>
                    </a:lnTo>
                    <a:lnTo>
                      <a:pt x="99" y="365"/>
                    </a:lnTo>
                    <a:lnTo>
                      <a:pt x="95" y="365"/>
                    </a:lnTo>
                    <a:lnTo>
                      <a:pt x="95" y="365"/>
                    </a:lnTo>
                    <a:lnTo>
                      <a:pt x="92" y="365"/>
                    </a:lnTo>
                    <a:lnTo>
                      <a:pt x="90" y="363"/>
                    </a:lnTo>
                    <a:lnTo>
                      <a:pt x="87" y="360"/>
                    </a:lnTo>
                    <a:lnTo>
                      <a:pt x="87" y="356"/>
                    </a:lnTo>
                    <a:lnTo>
                      <a:pt x="87" y="356"/>
                    </a:lnTo>
                    <a:lnTo>
                      <a:pt x="86" y="322"/>
                    </a:lnTo>
                    <a:lnTo>
                      <a:pt x="86" y="322"/>
                    </a:lnTo>
                    <a:lnTo>
                      <a:pt x="86" y="317"/>
                    </a:lnTo>
                    <a:lnTo>
                      <a:pt x="86" y="317"/>
                    </a:lnTo>
                    <a:lnTo>
                      <a:pt x="78" y="317"/>
                    </a:lnTo>
                    <a:lnTo>
                      <a:pt x="70" y="315"/>
                    </a:lnTo>
                    <a:lnTo>
                      <a:pt x="63" y="312"/>
                    </a:lnTo>
                    <a:lnTo>
                      <a:pt x="58" y="307"/>
                    </a:lnTo>
                    <a:lnTo>
                      <a:pt x="53" y="301"/>
                    </a:lnTo>
                    <a:lnTo>
                      <a:pt x="50" y="296"/>
                    </a:lnTo>
                    <a:lnTo>
                      <a:pt x="48" y="288"/>
                    </a:lnTo>
                    <a:lnTo>
                      <a:pt x="48" y="278"/>
                    </a:lnTo>
                    <a:lnTo>
                      <a:pt x="48" y="278"/>
                    </a:lnTo>
                    <a:lnTo>
                      <a:pt x="42" y="278"/>
                    </a:lnTo>
                    <a:lnTo>
                      <a:pt x="42" y="278"/>
                    </a:lnTo>
                    <a:lnTo>
                      <a:pt x="9" y="278"/>
                    </a:lnTo>
                    <a:lnTo>
                      <a:pt x="9" y="278"/>
                    </a:lnTo>
                    <a:lnTo>
                      <a:pt x="6" y="278"/>
                    </a:lnTo>
                    <a:lnTo>
                      <a:pt x="2" y="275"/>
                    </a:lnTo>
                    <a:lnTo>
                      <a:pt x="0" y="273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66"/>
                    </a:lnTo>
                    <a:lnTo>
                      <a:pt x="2" y="263"/>
                    </a:lnTo>
                    <a:lnTo>
                      <a:pt x="6" y="262"/>
                    </a:lnTo>
                    <a:lnTo>
                      <a:pt x="9" y="261"/>
                    </a:lnTo>
                    <a:lnTo>
                      <a:pt x="9" y="261"/>
                    </a:lnTo>
                    <a:lnTo>
                      <a:pt x="48" y="261"/>
                    </a:lnTo>
                    <a:lnTo>
                      <a:pt x="48" y="261"/>
                    </a:lnTo>
                    <a:lnTo>
                      <a:pt x="48" y="235"/>
                    </a:lnTo>
                    <a:lnTo>
                      <a:pt x="48" y="235"/>
                    </a:lnTo>
                    <a:lnTo>
                      <a:pt x="37" y="235"/>
                    </a:lnTo>
                    <a:lnTo>
                      <a:pt x="37" y="235"/>
                    </a:lnTo>
                    <a:lnTo>
                      <a:pt x="9" y="235"/>
                    </a:lnTo>
                    <a:lnTo>
                      <a:pt x="9" y="235"/>
                    </a:lnTo>
                    <a:lnTo>
                      <a:pt x="6" y="233"/>
                    </a:lnTo>
                    <a:lnTo>
                      <a:pt x="2" y="232"/>
                    </a:lnTo>
                    <a:lnTo>
                      <a:pt x="0" y="229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222"/>
                    </a:lnTo>
                    <a:lnTo>
                      <a:pt x="2" y="220"/>
                    </a:lnTo>
                    <a:lnTo>
                      <a:pt x="6" y="218"/>
                    </a:lnTo>
                    <a:lnTo>
                      <a:pt x="9" y="218"/>
                    </a:lnTo>
                    <a:lnTo>
                      <a:pt x="9" y="218"/>
                    </a:lnTo>
                    <a:lnTo>
                      <a:pt x="36" y="218"/>
                    </a:lnTo>
                    <a:lnTo>
                      <a:pt x="36" y="218"/>
                    </a:lnTo>
                    <a:lnTo>
                      <a:pt x="48" y="218"/>
                    </a:lnTo>
                    <a:lnTo>
                      <a:pt x="48" y="218"/>
                    </a:lnTo>
                    <a:lnTo>
                      <a:pt x="48" y="191"/>
                    </a:lnTo>
                    <a:lnTo>
                      <a:pt x="48" y="191"/>
                    </a:lnTo>
                    <a:lnTo>
                      <a:pt x="20" y="191"/>
                    </a:lnTo>
                    <a:lnTo>
                      <a:pt x="20" y="191"/>
                    </a:lnTo>
                    <a:lnTo>
                      <a:pt x="9" y="191"/>
                    </a:lnTo>
                    <a:lnTo>
                      <a:pt x="9" y="191"/>
                    </a:lnTo>
                    <a:lnTo>
                      <a:pt x="5" y="190"/>
                    </a:lnTo>
                    <a:lnTo>
                      <a:pt x="2" y="188"/>
                    </a:lnTo>
                    <a:lnTo>
                      <a:pt x="0" y="18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79"/>
                    </a:lnTo>
                    <a:lnTo>
                      <a:pt x="2" y="176"/>
                    </a:lnTo>
                    <a:lnTo>
                      <a:pt x="5" y="174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43" y="173"/>
                    </a:lnTo>
                    <a:lnTo>
                      <a:pt x="43" y="173"/>
                    </a:lnTo>
                    <a:lnTo>
                      <a:pt x="48" y="173"/>
                    </a:lnTo>
                    <a:lnTo>
                      <a:pt x="48" y="173"/>
                    </a:lnTo>
                    <a:lnTo>
                      <a:pt x="48" y="147"/>
                    </a:lnTo>
                    <a:lnTo>
                      <a:pt x="48" y="147"/>
                    </a:lnTo>
                    <a:lnTo>
                      <a:pt x="25" y="147"/>
                    </a:lnTo>
                    <a:lnTo>
                      <a:pt x="25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6" y="147"/>
                    </a:lnTo>
                    <a:lnTo>
                      <a:pt x="2" y="145"/>
                    </a:lnTo>
                    <a:lnTo>
                      <a:pt x="0" y="143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35"/>
                    </a:lnTo>
                    <a:lnTo>
                      <a:pt x="2" y="133"/>
                    </a:lnTo>
                    <a:lnTo>
                      <a:pt x="6" y="130"/>
                    </a:lnTo>
                    <a:lnTo>
                      <a:pt x="10" y="130"/>
                    </a:lnTo>
                    <a:lnTo>
                      <a:pt x="10" y="130"/>
                    </a:lnTo>
                    <a:lnTo>
                      <a:pt x="46" y="130"/>
                    </a:lnTo>
                    <a:lnTo>
                      <a:pt x="46" y="130"/>
                    </a:lnTo>
                    <a:lnTo>
                      <a:pt x="46" y="104"/>
                    </a:lnTo>
                    <a:lnTo>
                      <a:pt x="46" y="104"/>
                    </a:lnTo>
                    <a:lnTo>
                      <a:pt x="17" y="104"/>
                    </a:lnTo>
                    <a:lnTo>
                      <a:pt x="17" y="104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5" y="103"/>
                    </a:lnTo>
                    <a:lnTo>
                      <a:pt x="2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2"/>
                    </a:lnTo>
                    <a:lnTo>
                      <a:pt x="2" y="89"/>
                    </a:lnTo>
                    <a:lnTo>
                      <a:pt x="5" y="87"/>
                    </a:lnTo>
                    <a:lnTo>
                      <a:pt x="9" y="87"/>
                    </a:lnTo>
                    <a:lnTo>
                      <a:pt x="9" y="87"/>
                    </a:lnTo>
                    <a:lnTo>
                      <a:pt x="43" y="86"/>
                    </a:lnTo>
                    <a:lnTo>
                      <a:pt x="43" y="86"/>
                    </a:lnTo>
                    <a:lnTo>
                      <a:pt x="48" y="86"/>
                    </a:lnTo>
                    <a:lnTo>
                      <a:pt x="48" y="86"/>
                    </a:lnTo>
                    <a:lnTo>
                      <a:pt x="48" y="78"/>
                    </a:lnTo>
                    <a:lnTo>
                      <a:pt x="50" y="71"/>
                    </a:lnTo>
                    <a:lnTo>
                      <a:pt x="52" y="6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3" y="53"/>
                    </a:lnTo>
                    <a:lnTo>
                      <a:pt x="70" y="50"/>
                    </a:lnTo>
                    <a:lnTo>
                      <a:pt x="78" y="47"/>
                    </a:lnTo>
                    <a:lnTo>
                      <a:pt x="86" y="47"/>
                    </a:lnTo>
                    <a:lnTo>
                      <a:pt x="86" y="47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7" y="5"/>
                    </a:lnTo>
                    <a:lnTo>
                      <a:pt x="90" y="2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2" y="2"/>
                    </a:lnTo>
                    <a:lnTo>
                      <a:pt x="103" y="5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47"/>
                    </a:lnTo>
                    <a:lnTo>
                      <a:pt x="104" y="47"/>
                    </a:lnTo>
                    <a:lnTo>
                      <a:pt x="130" y="47"/>
                    </a:lnTo>
                    <a:lnTo>
                      <a:pt x="130" y="47"/>
                    </a:lnTo>
                    <a:lnTo>
                      <a:pt x="130" y="36"/>
                    </a:lnTo>
                    <a:lnTo>
                      <a:pt x="130" y="36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0" y="5"/>
                    </a:lnTo>
                    <a:lnTo>
                      <a:pt x="133" y="2"/>
                    </a:lnTo>
                    <a:lnTo>
                      <a:pt x="135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5" y="2"/>
                    </a:lnTo>
                    <a:lnTo>
                      <a:pt x="147" y="5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7" y="47"/>
                    </a:lnTo>
                    <a:lnTo>
                      <a:pt x="147" y="47"/>
                    </a:lnTo>
                    <a:lnTo>
                      <a:pt x="173" y="47"/>
                    </a:lnTo>
                    <a:lnTo>
                      <a:pt x="173" y="47"/>
                    </a:lnTo>
                    <a:lnTo>
                      <a:pt x="173" y="20"/>
                    </a:lnTo>
                    <a:lnTo>
                      <a:pt x="173" y="20"/>
                    </a:lnTo>
                    <a:lnTo>
                      <a:pt x="173" y="9"/>
                    </a:lnTo>
                    <a:lnTo>
                      <a:pt x="173" y="9"/>
                    </a:lnTo>
                    <a:lnTo>
                      <a:pt x="175" y="5"/>
                    </a:lnTo>
                    <a:lnTo>
                      <a:pt x="177" y="2"/>
                    </a:lnTo>
                    <a:lnTo>
                      <a:pt x="179" y="0"/>
                    </a:lnTo>
                    <a:lnTo>
                      <a:pt x="183" y="0"/>
                    </a:lnTo>
                    <a:lnTo>
                      <a:pt x="183" y="0"/>
                    </a:lnTo>
                    <a:lnTo>
                      <a:pt x="186" y="0"/>
                    </a:lnTo>
                    <a:lnTo>
                      <a:pt x="189" y="2"/>
                    </a:lnTo>
                    <a:lnTo>
                      <a:pt x="190" y="5"/>
                    </a:lnTo>
                    <a:lnTo>
                      <a:pt x="192" y="9"/>
                    </a:lnTo>
                    <a:lnTo>
                      <a:pt x="192" y="9"/>
                    </a:lnTo>
                    <a:lnTo>
                      <a:pt x="192" y="44"/>
                    </a:lnTo>
                    <a:lnTo>
                      <a:pt x="192" y="44"/>
                    </a:lnTo>
                    <a:lnTo>
                      <a:pt x="192" y="47"/>
                    </a:lnTo>
                    <a:lnTo>
                      <a:pt x="192" y="47"/>
                    </a:lnTo>
                    <a:lnTo>
                      <a:pt x="218" y="47"/>
                    </a:lnTo>
                    <a:lnTo>
                      <a:pt x="218" y="47"/>
                    </a:lnTo>
                    <a:lnTo>
                      <a:pt x="218" y="12"/>
                    </a:lnTo>
                    <a:lnTo>
                      <a:pt x="218" y="12"/>
                    </a:lnTo>
                    <a:lnTo>
                      <a:pt x="218" y="7"/>
                    </a:lnTo>
                    <a:lnTo>
                      <a:pt x="219" y="3"/>
                    </a:lnTo>
                    <a:lnTo>
                      <a:pt x="222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30" y="0"/>
                    </a:lnTo>
                    <a:lnTo>
                      <a:pt x="232" y="2"/>
                    </a:lnTo>
                    <a:lnTo>
                      <a:pt x="235" y="7"/>
                    </a:lnTo>
                    <a:lnTo>
                      <a:pt x="235" y="13"/>
                    </a:lnTo>
                    <a:lnTo>
                      <a:pt x="235" y="13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61" y="47"/>
                    </a:lnTo>
                    <a:lnTo>
                      <a:pt x="261" y="47"/>
                    </a:lnTo>
                    <a:lnTo>
                      <a:pt x="261" y="42"/>
                    </a:lnTo>
                    <a:lnTo>
                      <a:pt x="261" y="42"/>
                    </a:lnTo>
                    <a:lnTo>
                      <a:pt x="261" y="9"/>
                    </a:lnTo>
                    <a:lnTo>
                      <a:pt x="261" y="9"/>
                    </a:lnTo>
                    <a:lnTo>
                      <a:pt x="262" y="5"/>
                    </a:lnTo>
                    <a:lnTo>
                      <a:pt x="263" y="2"/>
                    </a:lnTo>
                    <a:lnTo>
                      <a:pt x="266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3" y="0"/>
                    </a:lnTo>
                    <a:lnTo>
                      <a:pt x="275" y="2"/>
                    </a:lnTo>
                    <a:lnTo>
                      <a:pt x="278" y="5"/>
                    </a:lnTo>
                    <a:lnTo>
                      <a:pt x="278" y="9"/>
                    </a:lnTo>
                    <a:lnTo>
                      <a:pt x="278" y="9"/>
                    </a:lnTo>
                    <a:lnTo>
                      <a:pt x="278" y="47"/>
                    </a:lnTo>
                    <a:lnTo>
                      <a:pt x="278" y="47"/>
                    </a:lnTo>
                    <a:lnTo>
                      <a:pt x="287" y="47"/>
                    </a:lnTo>
                    <a:lnTo>
                      <a:pt x="294" y="50"/>
                    </a:lnTo>
                    <a:lnTo>
                      <a:pt x="302" y="53"/>
                    </a:lnTo>
                    <a:lnTo>
                      <a:pt x="307" y="58"/>
                    </a:lnTo>
                    <a:lnTo>
                      <a:pt x="307" y="58"/>
                    </a:lnTo>
                    <a:lnTo>
                      <a:pt x="312" y="63"/>
                    </a:lnTo>
                    <a:lnTo>
                      <a:pt x="315" y="71"/>
                    </a:lnTo>
                    <a:lnTo>
                      <a:pt x="317" y="78"/>
                    </a:lnTo>
                    <a:lnTo>
                      <a:pt x="317" y="86"/>
                    </a:lnTo>
                    <a:lnTo>
                      <a:pt x="317" y="86"/>
                    </a:lnTo>
                    <a:lnTo>
                      <a:pt x="337" y="86"/>
                    </a:lnTo>
                    <a:lnTo>
                      <a:pt x="337" y="86"/>
                    </a:lnTo>
                    <a:lnTo>
                      <a:pt x="356" y="87"/>
                    </a:lnTo>
                    <a:lnTo>
                      <a:pt x="356" y="87"/>
                    </a:lnTo>
                    <a:lnTo>
                      <a:pt x="359" y="87"/>
                    </a:lnTo>
                    <a:lnTo>
                      <a:pt x="363" y="89"/>
                    </a:lnTo>
                    <a:lnTo>
                      <a:pt x="365" y="92"/>
                    </a:lnTo>
                    <a:lnTo>
                      <a:pt x="365" y="95"/>
                    </a:lnTo>
                    <a:lnTo>
                      <a:pt x="365" y="95"/>
                    </a:lnTo>
                    <a:lnTo>
                      <a:pt x="365" y="98"/>
                    </a:lnTo>
                    <a:lnTo>
                      <a:pt x="363" y="102"/>
                    </a:lnTo>
                    <a:lnTo>
                      <a:pt x="359" y="103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24" y="104"/>
                    </a:lnTo>
                    <a:lnTo>
                      <a:pt x="324" y="104"/>
                    </a:lnTo>
                    <a:lnTo>
                      <a:pt x="317" y="104"/>
                    </a:lnTo>
                    <a:lnTo>
                      <a:pt x="317" y="104"/>
                    </a:lnTo>
                    <a:lnTo>
                      <a:pt x="317" y="130"/>
                    </a:lnTo>
                    <a:lnTo>
                      <a:pt x="317" y="130"/>
                    </a:lnTo>
                    <a:lnTo>
                      <a:pt x="349" y="130"/>
                    </a:lnTo>
                    <a:lnTo>
                      <a:pt x="349" y="130"/>
                    </a:lnTo>
                    <a:lnTo>
                      <a:pt x="356" y="130"/>
                    </a:lnTo>
                    <a:lnTo>
                      <a:pt x="356" y="130"/>
                    </a:lnTo>
                    <a:lnTo>
                      <a:pt x="360" y="131"/>
                    </a:lnTo>
                    <a:lnTo>
                      <a:pt x="363" y="133"/>
                    </a:lnTo>
                    <a:lnTo>
                      <a:pt x="365" y="135"/>
                    </a:lnTo>
                    <a:lnTo>
                      <a:pt x="365" y="138"/>
                    </a:lnTo>
                    <a:lnTo>
                      <a:pt x="365" y="138"/>
                    </a:lnTo>
                    <a:lnTo>
                      <a:pt x="365" y="142"/>
                    </a:lnTo>
                    <a:lnTo>
                      <a:pt x="363" y="145"/>
                    </a:lnTo>
                    <a:lnTo>
                      <a:pt x="360" y="147"/>
                    </a:lnTo>
                    <a:lnTo>
                      <a:pt x="356" y="147"/>
                    </a:lnTo>
                    <a:lnTo>
                      <a:pt x="356" y="147"/>
                    </a:lnTo>
                    <a:lnTo>
                      <a:pt x="322" y="147"/>
                    </a:lnTo>
                    <a:lnTo>
                      <a:pt x="322" y="147"/>
                    </a:lnTo>
                    <a:lnTo>
                      <a:pt x="317" y="147"/>
                    </a:lnTo>
                    <a:lnTo>
                      <a:pt x="317" y="147"/>
                    </a:lnTo>
                    <a:lnTo>
                      <a:pt x="317" y="173"/>
                    </a:lnTo>
                    <a:lnTo>
                      <a:pt x="317" y="173"/>
                    </a:lnTo>
                    <a:lnTo>
                      <a:pt x="353" y="173"/>
                    </a:lnTo>
                    <a:lnTo>
                      <a:pt x="353" y="173"/>
                    </a:lnTo>
                    <a:lnTo>
                      <a:pt x="358" y="174"/>
                    </a:lnTo>
                    <a:lnTo>
                      <a:pt x="362" y="176"/>
                    </a:lnTo>
                    <a:lnTo>
                      <a:pt x="364" y="178"/>
                    </a:lnTo>
                    <a:lnTo>
                      <a:pt x="365" y="182"/>
                    </a:lnTo>
                    <a:lnTo>
                      <a:pt x="365" y="182"/>
                    </a:lnTo>
                    <a:lnTo>
                      <a:pt x="365" y="186"/>
                    </a:lnTo>
                    <a:lnTo>
                      <a:pt x="363" y="189"/>
                    </a:lnTo>
                    <a:lnTo>
                      <a:pt x="358" y="190"/>
                    </a:lnTo>
                    <a:lnTo>
                      <a:pt x="353" y="191"/>
                    </a:lnTo>
                    <a:lnTo>
                      <a:pt x="353" y="191"/>
                    </a:lnTo>
                    <a:lnTo>
                      <a:pt x="317" y="191"/>
                    </a:lnTo>
                    <a:lnTo>
                      <a:pt x="317" y="191"/>
                    </a:lnTo>
                    <a:lnTo>
                      <a:pt x="317" y="218"/>
                    </a:lnTo>
                    <a:lnTo>
                      <a:pt x="317" y="218"/>
                    </a:lnTo>
                    <a:lnTo>
                      <a:pt x="332" y="218"/>
                    </a:lnTo>
                    <a:lnTo>
                      <a:pt x="332" y="218"/>
                    </a:lnTo>
                    <a:lnTo>
                      <a:pt x="356" y="218"/>
                    </a:lnTo>
                    <a:lnTo>
                      <a:pt x="356" y="218"/>
                    </a:lnTo>
                    <a:lnTo>
                      <a:pt x="359" y="218"/>
                    </a:lnTo>
                    <a:lnTo>
                      <a:pt x="363" y="220"/>
                    </a:lnTo>
                    <a:lnTo>
                      <a:pt x="365" y="222"/>
                    </a:lnTo>
                    <a:lnTo>
                      <a:pt x="365" y="226"/>
                    </a:lnTo>
                    <a:lnTo>
                      <a:pt x="365" y="226"/>
                    </a:lnTo>
                    <a:lnTo>
                      <a:pt x="365" y="229"/>
                    </a:lnTo>
                    <a:lnTo>
                      <a:pt x="363" y="232"/>
                    </a:lnTo>
                    <a:lnTo>
                      <a:pt x="360" y="233"/>
                    </a:lnTo>
                    <a:lnTo>
                      <a:pt x="356" y="235"/>
                    </a:lnTo>
                    <a:lnTo>
                      <a:pt x="356" y="235"/>
                    </a:lnTo>
                    <a:lnTo>
                      <a:pt x="324" y="235"/>
                    </a:lnTo>
                    <a:lnTo>
                      <a:pt x="324" y="235"/>
                    </a:lnTo>
                    <a:lnTo>
                      <a:pt x="317" y="235"/>
                    </a:lnTo>
                    <a:lnTo>
                      <a:pt x="317" y="235"/>
                    </a:lnTo>
                    <a:lnTo>
                      <a:pt x="317" y="261"/>
                    </a:lnTo>
                    <a:lnTo>
                      <a:pt x="317" y="261"/>
                    </a:lnTo>
                    <a:lnTo>
                      <a:pt x="325" y="261"/>
                    </a:lnTo>
                    <a:lnTo>
                      <a:pt x="325" y="261"/>
                    </a:lnTo>
                    <a:lnTo>
                      <a:pt x="356" y="261"/>
                    </a:lnTo>
                    <a:lnTo>
                      <a:pt x="356" y="261"/>
                    </a:lnTo>
                    <a:lnTo>
                      <a:pt x="359" y="262"/>
                    </a:lnTo>
                    <a:lnTo>
                      <a:pt x="363" y="263"/>
                    </a:lnTo>
                    <a:lnTo>
                      <a:pt x="365" y="266"/>
                    </a:lnTo>
                    <a:lnTo>
                      <a:pt x="365" y="270"/>
                    </a:lnTo>
                    <a:lnTo>
                      <a:pt x="365" y="270"/>
                    </a:lnTo>
                    <a:lnTo>
                      <a:pt x="365" y="273"/>
                    </a:lnTo>
                    <a:lnTo>
                      <a:pt x="363" y="275"/>
                    </a:lnTo>
                    <a:lnTo>
                      <a:pt x="359" y="278"/>
                    </a:lnTo>
                    <a:lnTo>
                      <a:pt x="356" y="278"/>
                    </a:lnTo>
                    <a:lnTo>
                      <a:pt x="356" y="278"/>
                    </a:lnTo>
                    <a:lnTo>
                      <a:pt x="317" y="278"/>
                    </a:lnTo>
                    <a:lnTo>
                      <a:pt x="317" y="278"/>
                    </a:lnTo>
                    <a:close/>
                    <a:moveTo>
                      <a:pt x="65" y="239"/>
                    </a:moveTo>
                    <a:lnTo>
                      <a:pt x="65" y="239"/>
                    </a:lnTo>
                    <a:lnTo>
                      <a:pt x="68" y="239"/>
                    </a:lnTo>
                    <a:lnTo>
                      <a:pt x="68" y="239"/>
                    </a:lnTo>
                    <a:lnTo>
                      <a:pt x="141" y="239"/>
                    </a:lnTo>
                    <a:lnTo>
                      <a:pt x="141" y="239"/>
                    </a:lnTo>
                    <a:lnTo>
                      <a:pt x="144" y="238"/>
                    </a:lnTo>
                    <a:lnTo>
                      <a:pt x="146" y="236"/>
                    </a:lnTo>
                    <a:lnTo>
                      <a:pt x="146" y="236"/>
                    </a:lnTo>
                    <a:lnTo>
                      <a:pt x="156" y="227"/>
                    </a:lnTo>
                    <a:lnTo>
                      <a:pt x="167" y="216"/>
                    </a:lnTo>
                    <a:lnTo>
                      <a:pt x="167" y="216"/>
                    </a:lnTo>
                    <a:lnTo>
                      <a:pt x="172" y="210"/>
                    </a:lnTo>
                    <a:lnTo>
                      <a:pt x="180" y="206"/>
                    </a:lnTo>
                    <a:lnTo>
                      <a:pt x="188" y="204"/>
                    </a:lnTo>
                    <a:lnTo>
                      <a:pt x="196" y="204"/>
                    </a:lnTo>
                    <a:lnTo>
                      <a:pt x="196" y="204"/>
                    </a:lnTo>
                    <a:lnTo>
                      <a:pt x="198" y="204"/>
                    </a:lnTo>
                    <a:lnTo>
                      <a:pt x="201" y="204"/>
                    </a:lnTo>
                    <a:lnTo>
                      <a:pt x="203" y="201"/>
                    </a:lnTo>
                    <a:lnTo>
                      <a:pt x="203" y="201"/>
                    </a:lnTo>
                    <a:lnTo>
                      <a:pt x="206" y="194"/>
                    </a:lnTo>
                    <a:lnTo>
                      <a:pt x="211" y="189"/>
                    </a:lnTo>
                    <a:lnTo>
                      <a:pt x="217" y="186"/>
                    </a:lnTo>
                    <a:lnTo>
                      <a:pt x="222" y="184"/>
                    </a:lnTo>
                    <a:lnTo>
                      <a:pt x="229" y="182"/>
                    </a:lnTo>
                    <a:lnTo>
                      <a:pt x="235" y="182"/>
                    </a:lnTo>
                    <a:lnTo>
                      <a:pt x="241" y="185"/>
                    </a:lnTo>
                    <a:lnTo>
                      <a:pt x="247" y="188"/>
                    </a:lnTo>
                    <a:lnTo>
                      <a:pt x="247" y="188"/>
                    </a:lnTo>
                    <a:lnTo>
                      <a:pt x="252" y="191"/>
                    </a:lnTo>
                    <a:lnTo>
                      <a:pt x="254" y="195"/>
                    </a:lnTo>
                    <a:lnTo>
                      <a:pt x="257" y="198"/>
                    </a:lnTo>
                    <a:lnTo>
                      <a:pt x="258" y="202"/>
                    </a:lnTo>
                    <a:lnTo>
                      <a:pt x="261" y="206"/>
                    </a:lnTo>
                    <a:lnTo>
                      <a:pt x="261" y="211"/>
                    </a:lnTo>
                    <a:lnTo>
                      <a:pt x="261" y="215"/>
                    </a:lnTo>
                    <a:lnTo>
                      <a:pt x="260" y="220"/>
                    </a:lnTo>
                    <a:lnTo>
                      <a:pt x="260" y="220"/>
                    </a:lnTo>
                    <a:lnTo>
                      <a:pt x="258" y="224"/>
                    </a:lnTo>
                    <a:lnTo>
                      <a:pt x="256" y="229"/>
                    </a:lnTo>
                    <a:lnTo>
                      <a:pt x="251" y="236"/>
                    </a:lnTo>
                    <a:lnTo>
                      <a:pt x="243" y="240"/>
                    </a:lnTo>
                    <a:lnTo>
                      <a:pt x="239" y="243"/>
                    </a:lnTo>
                    <a:lnTo>
                      <a:pt x="235" y="244"/>
                    </a:lnTo>
                    <a:lnTo>
                      <a:pt x="235" y="244"/>
                    </a:lnTo>
                    <a:lnTo>
                      <a:pt x="230" y="244"/>
                    </a:lnTo>
                    <a:lnTo>
                      <a:pt x="226" y="243"/>
                    </a:lnTo>
                    <a:lnTo>
                      <a:pt x="221" y="241"/>
                    </a:lnTo>
                    <a:lnTo>
                      <a:pt x="217" y="240"/>
                    </a:lnTo>
                    <a:lnTo>
                      <a:pt x="213" y="238"/>
                    </a:lnTo>
                    <a:lnTo>
                      <a:pt x="209" y="235"/>
                    </a:lnTo>
                    <a:lnTo>
                      <a:pt x="206" y="231"/>
                    </a:lnTo>
                    <a:lnTo>
                      <a:pt x="204" y="227"/>
                    </a:lnTo>
                    <a:lnTo>
                      <a:pt x="204" y="227"/>
                    </a:lnTo>
                    <a:lnTo>
                      <a:pt x="202" y="224"/>
                    </a:lnTo>
                    <a:lnTo>
                      <a:pt x="201" y="222"/>
                    </a:lnTo>
                    <a:lnTo>
                      <a:pt x="198" y="221"/>
                    </a:lnTo>
                    <a:lnTo>
                      <a:pt x="195" y="221"/>
                    </a:lnTo>
                    <a:lnTo>
                      <a:pt x="195" y="221"/>
                    </a:lnTo>
                    <a:lnTo>
                      <a:pt x="189" y="222"/>
                    </a:lnTo>
                    <a:lnTo>
                      <a:pt x="186" y="222"/>
                    </a:lnTo>
                    <a:lnTo>
                      <a:pt x="184" y="224"/>
                    </a:lnTo>
                    <a:lnTo>
                      <a:pt x="184" y="224"/>
                    </a:lnTo>
                    <a:lnTo>
                      <a:pt x="156" y="252"/>
                    </a:lnTo>
                    <a:lnTo>
                      <a:pt x="156" y="252"/>
                    </a:lnTo>
                    <a:lnTo>
                      <a:pt x="154" y="254"/>
                    </a:lnTo>
                    <a:lnTo>
                      <a:pt x="151" y="255"/>
                    </a:lnTo>
                    <a:lnTo>
                      <a:pt x="147" y="256"/>
                    </a:lnTo>
                    <a:lnTo>
                      <a:pt x="144" y="256"/>
                    </a:lnTo>
                    <a:lnTo>
                      <a:pt x="144" y="256"/>
                    </a:lnTo>
                    <a:lnTo>
                      <a:pt x="71" y="256"/>
                    </a:lnTo>
                    <a:lnTo>
                      <a:pt x="71" y="256"/>
                    </a:lnTo>
                    <a:lnTo>
                      <a:pt x="65" y="256"/>
                    </a:lnTo>
                    <a:lnTo>
                      <a:pt x="65" y="256"/>
                    </a:lnTo>
                    <a:lnTo>
                      <a:pt x="65" y="279"/>
                    </a:lnTo>
                    <a:lnTo>
                      <a:pt x="65" y="279"/>
                    </a:lnTo>
                    <a:lnTo>
                      <a:pt x="66" y="284"/>
                    </a:lnTo>
                    <a:lnTo>
                      <a:pt x="66" y="288"/>
                    </a:lnTo>
                    <a:lnTo>
                      <a:pt x="68" y="292"/>
                    </a:lnTo>
                    <a:lnTo>
                      <a:pt x="70" y="295"/>
                    </a:lnTo>
                    <a:lnTo>
                      <a:pt x="73" y="297"/>
                    </a:lnTo>
                    <a:lnTo>
                      <a:pt x="77" y="299"/>
                    </a:lnTo>
                    <a:lnTo>
                      <a:pt x="80" y="299"/>
                    </a:lnTo>
                    <a:lnTo>
                      <a:pt x="86" y="300"/>
                    </a:lnTo>
                    <a:lnTo>
                      <a:pt x="86" y="300"/>
                    </a:lnTo>
                    <a:lnTo>
                      <a:pt x="279" y="300"/>
                    </a:lnTo>
                    <a:lnTo>
                      <a:pt x="279" y="300"/>
                    </a:lnTo>
                    <a:lnTo>
                      <a:pt x="285" y="299"/>
                    </a:lnTo>
                    <a:lnTo>
                      <a:pt x="288" y="299"/>
                    </a:lnTo>
                    <a:lnTo>
                      <a:pt x="292" y="297"/>
                    </a:lnTo>
                    <a:lnTo>
                      <a:pt x="295" y="295"/>
                    </a:lnTo>
                    <a:lnTo>
                      <a:pt x="297" y="292"/>
                    </a:lnTo>
                    <a:lnTo>
                      <a:pt x="299" y="288"/>
                    </a:lnTo>
                    <a:lnTo>
                      <a:pt x="299" y="284"/>
                    </a:lnTo>
                    <a:lnTo>
                      <a:pt x="300" y="279"/>
                    </a:lnTo>
                    <a:lnTo>
                      <a:pt x="300" y="279"/>
                    </a:lnTo>
                    <a:lnTo>
                      <a:pt x="300" y="133"/>
                    </a:lnTo>
                    <a:lnTo>
                      <a:pt x="300" y="133"/>
                    </a:lnTo>
                    <a:lnTo>
                      <a:pt x="300" y="126"/>
                    </a:lnTo>
                    <a:lnTo>
                      <a:pt x="300" y="126"/>
                    </a:lnTo>
                    <a:lnTo>
                      <a:pt x="297" y="126"/>
                    </a:lnTo>
                    <a:lnTo>
                      <a:pt x="297" y="12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17" y="127"/>
                    </a:lnTo>
                    <a:lnTo>
                      <a:pt x="214" y="128"/>
                    </a:lnTo>
                    <a:lnTo>
                      <a:pt x="214" y="128"/>
                    </a:lnTo>
                    <a:lnTo>
                      <a:pt x="194" y="148"/>
                    </a:lnTo>
                    <a:lnTo>
                      <a:pt x="194" y="148"/>
                    </a:lnTo>
                    <a:lnTo>
                      <a:pt x="186" y="156"/>
                    </a:lnTo>
                    <a:lnTo>
                      <a:pt x="181" y="160"/>
                    </a:lnTo>
                    <a:lnTo>
                      <a:pt x="176" y="161"/>
                    </a:lnTo>
                    <a:lnTo>
                      <a:pt x="164" y="161"/>
                    </a:lnTo>
                    <a:lnTo>
                      <a:pt x="164" y="161"/>
                    </a:lnTo>
                    <a:lnTo>
                      <a:pt x="160" y="161"/>
                    </a:lnTo>
                    <a:lnTo>
                      <a:pt x="158" y="164"/>
                    </a:lnTo>
                    <a:lnTo>
                      <a:pt x="158" y="164"/>
                    </a:lnTo>
                    <a:lnTo>
                      <a:pt x="155" y="169"/>
                    </a:lnTo>
                    <a:lnTo>
                      <a:pt x="152" y="173"/>
                    </a:lnTo>
                    <a:lnTo>
                      <a:pt x="148" y="177"/>
                    </a:lnTo>
                    <a:lnTo>
                      <a:pt x="144" y="179"/>
                    </a:lnTo>
                    <a:lnTo>
                      <a:pt x="139" y="181"/>
                    </a:lnTo>
                    <a:lnTo>
                      <a:pt x="135" y="182"/>
                    </a:lnTo>
                    <a:lnTo>
                      <a:pt x="129" y="182"/>
                    </a:lnTo>
                    <a:lnTo>
                      <a:pt x="125" y="182"/>
                    </a:lnTo>
                    <a:lnTo>
                      <a:pt x="125" y="182"/>
                    </a:lnTo>
                    <a:lnTo>
                      <a:pt x="119" y="180"/>
                    </a:lnTo>
                    <a:lnTo>
                      <a:pt x="114" y="178"/>
                    </a:lnTo>
                    <a:lnTo>
                      <a:pt x="111" y="176"/>
                    </a:lnTo>
                    <a:lnTo>
                      <a:pt x="107" y="171"/>
                    </a:lnTo>
                    <a:lnTo>
                      <a:pt x="104" y="168"/>
                    </a:lnTo>
                    <a:lnTo>
                      <a:pt x="102" y="163"/>
                    </a:lnTo>
                    <a:lnTo>
                      <a:pt x="101" y="159"/>
                    </a:lnTo>
                    <a:lnTo>
                      <a:pt x="100" y="153"/>
                    </a:lnTo>
                    <a:lnTo>
                      <a:pt x="100" y="153"/>
                    </a:lnTo>
                    <a:lnTo>
                      <a:pt x="100" y="147"/>
                    </a:lnTo>
                    <a:lnTo>
                      <a:pt x="101" y="143"/>
                    </a:lnTo>
                    <a:lnTo>
                      <a:pt x="103" y="138"/>
                    </a:lnTo>
                    <a:lnTo>
                      <a:pt x="105" y="134"/>
                    </a:lnTo>
                    <a:lnTo>
                      <a:pt x="109" y="130"/>
                    </a:lnTo>
                    <a:lnTo>
                      <a:pt x="113" y="127"/>
                    </a:lnTo>
                    <a:lnTo>
                      <a:pt x="118" y="125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128" y="121"/>
                    </a:lnTo>
                    <a:lnTo>
                      <a:pt x="134" y="121"/>
                    </a:lnTo>
                    <a:lnTo>
                      <a:pt x="138" y="122"/>
                    </a:lnTo>
                    <a:lnTo>
                      <a:pt x="143" y="125"/>
                    </a:lnTo>
                    <a:lnTo>
                      <a:pt x="147" y="127"/>
                    </a:lnTo>
                    <a:lnTo>
                      <a:pt x="152" y="130"/>
                    </a:lnTo>
                    <a:lnTo>
                      <a:pt x="155" y="134"/>
                    </a:lnTo>
                    <a:lnTo>
                      <a:pt x="158" y="139"/>
                    </a:lnTo>
                    <a:lnTo>
                      <a:pt x="158" y="139"/>
                    </a:lnTo>
                    <a:lnTo>
                      <a:pt x="159" y="142"/>
                    </a:lnTo>
                    <a:lnTo>
                      <a:pt x="160" y="143"/>
                    </a:lnTo>
                    <a:lnTo>
                      <a:pt x="160" y="143"/>
                    </a:lnTo>
                    <a:lnTo>
                      <a:pt x="163" y="144"/>
                    </a:lnTo>
                    <a:lnTo>
                      <a:pt x="169" y="143"/>
                    </a:lnTo>
                    <a:lnTo>
                      <a:pt x="175" y="142"/>
                    </a:lnTo>
                    <a:lnTo>
                      <a:pt x="178" y="140"/>
                    </a:lnTo>
                    <a:lnTo>
                      <a:pt x="178" y="140"/>
                    </a:lnTo>
                    <a:lnTo>
                      <a:pt x="204" y="113"/>
                    </a:lnTo>
                    <a:lnTo>
                      <a:pt x="204" y="113"/>
                    </a:lnTo>
                    <a:lnTo>
                      <a:pt x="206" y="111"/>
                    </a:lnTo>
                    <a:lnTo>
                      <a:pt x="210" y="110"/>
                    </a:lnTo>
                    <a:lnTo>
                      <a:pt x="213" y="109"/>
                    </a:lnTo>
                    <a:lnTo>
                      <a:pt x="217" y="109"/>
                    </a:lnTo>
                    <a:lnTo>
                      <a:pt x="217" y="109"/>
                    </a:lnTo>
                    <a:lnTo>
                      <a:pt x="294" y="109"/>
                    </a:lnTo>
                    <a:lnTo>
                      <a:pt x="294" y="109"/>
                    </a:lnTo>
                    <a:lnTo>
                      <a:pt x="300" y="109"/>
                    </a:lnTo>
                    <a:lnTo>
                      <a:pt x="300" y="109"/>
                    </a:lnTo>
                    <a:lnTo>
                      <a:pt x="300" y="86"/>
                    </a:lnTo>
                    <a:lnTo>
                      <a:pt x="300" y="86"/>
                    </a:lnTo>
                    <a:lnTo>
                      <a:pt x="299" y="80"/>
                    </a:lnTo>
                    <a:lnTo>
                      <a:pt x="299" y="77"/>
                    </a:lnTo>
                    <a:lnTo>
                      <a:pt x="297" y="72"/>
                    </a:lnTo>
                    <a:lnTo>
                      <a:pt x="295" y="70"/>
                    </a:lnTo>
                    <a:lnTo>
                      <a:pt x="292" y="68"/>
                    </a:lnTo>
                    <a:lnTo>
                      <a:pt x="288" y="66"/>
                    </a:lnTo>
                    <a:lnTo>
                      <a:pt x="283" y="66"/>
                    </a:lnTo>
                    <a:lnTo>
                      <a:pt x="279" y="64"/>
                    </a:lnTo>
                    <a:lnTo>
                      <a:pt x="279" y="64"/>
                    </a:lnTo>
                    <a:lnTo>
                      <a:pt x="86" y="64"/>
                    </a:lnTo>
                    <a:lnTo>
                      <a:pt x="86" y="64"/>
                    </a:lnTo>
                    <a:lnTo>
                      <a:pt x="80" y="66"/>
                    </a:lnTo>
                    <a:lnTo>
                      <a:pt x="77" y="66"/>
                    </a:lnTo>
                    <a:lnTo>
                      <a:pt x="73" y="68"/>
                    </a:lnTo>
                    <a:lnTo>
                      <a:pt x="70" y="70"/>
                    </a:lnTo>
                    <a:lnTo>
                      <a:pt x="68" y="72"/>
                    </a:lnTo>
                    <a:lnTo>
                      <a:pt x="66" y="77"/>
                    </a:lnTo>
                    <a:lnTo>
                      <a:pt x="66" y="80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5" y="190"/>
                    </a:lnTo>
                    <a:lnTo>
                      <a:pt x="65" y="190"/>
                    </a:lnTo>
                    <a:lnTo>
                      <a:pt x="65" y="239"/>
                    </a:lnTo>
                    <a:lnTo>
                      <a:pt x="65" y="239"/>
                    </a:lnTo>
                    <a:close/>
                    <a:moveTo>
                      <a:pt x="230" y="226"/>
                    </a:moveTo>
                    <a:lnTo>
                      <a:pt x="230" y="226"/>
                    </a:lnTo>
                    <a:lnTo>
                      <a:pt x="236" y="224"/>
                    </a:lnTo>
                    <a:lnTo>
                      <a:pt x="239" y="222"/>
                    </a:lnTo>
                    <a:lnTo>
                      <a:pt x="243" y="218"/>
                    </a:lnTo>
                    <a:lnTo>
                      <a:pt x="244" y="213"/>
                    </a:lnTo>
                    <a:lnTo>
                      <a:pt x="244" y="213"/>
                    </a:lnTo>
                    <a:lnTo>
                      <a:pt x="243" y="207"/>
                    </a:lnTo>
                    <a:lnTo>
                      <a:pt x="239" y="204"/>
                    </a:lnTo>
                    <a:lnTo>
                      <a:pt x="236" y="201"/>
                    </a:lnTo>
                    <a:lnTo>
                      <a:pt x="230" y="199"/>
                    </a:lnTo>
                    <a:lnTo>
                      <a:pt x="230" y="199"/>
                    </a:lnTo>
                    <a:lnTo>
                      <a:pt x="226" y="201"/>
                    </a:lnTo>
                    <a:lnTo>
                      <a:pt x="221" y="204"/>
                    </a:lnTo>
                    <a:lnTo>
                      <a:pt x="219" y="207"/>
                    </a:lnTo>
                    <a:lnTo>
                      <a:pt x="218" y="213"/>
                    </a:lnTo>
                    <a:lnTo>
                      <a:pt x="218" y="213"/>
                    </a:lnTo>
                    <a:lnTo>
                      <a:pt x="219" y="218"/>
                    </a:lnTo>
                    <a:lnTo>
                      <a:pt x="221" y="222"/>
                    </a:lnTo>
                    <a:lnTo>
                      <a:pt x="226" y="224"/>
                    </a:lnTo>
                    <a:lnTo>
                      <a:pt x="230" y="226"/>
                    </a:lnTo>
                    <a:lnTo>
                      <a:pt x="230" y="226"/>
                    </a:lnTo>
                    <a:close/>
                    <a:moveTo>
                      <a:pt x="143" y="152"/>
                    </a:moveTo>
                    <a:lnTo>
                      <a:pt x="143" y="152"/>
                    </a:lnTo>
                    <a:lnTo>
                      <a:pt x="142" y="146"/>
                    </a:lnTo>
                    <a:lnTo>
                      <a:pt x="139" y="143"/>
                    </a:lnTo>
                    <a:lnTo>
                      <a:pt x="135" y="139"/>
                    </a:lnTo>
                    <a:lnTo>
                      <a:pt x="130" y="139"/>
                    </a:lnTo>
                    <a:lnTo>
                      <a:pt x="130" y="139"/>
                    </a:lnTo>
                    <a:lnTo>
                      <a:pt x="125" y="140"/>
                    </a:lnTo>
                    <a:lnTo>
                      <a:pt x="121" y="143"/>
                    </a:lnTo>
                    <a:lnTo>
                      <a:pt x="118" y="147"/>
                    </a:lnTo>
                    <a:lnTo>
                      <a:pt x="117" y="152"/>
                    </a:lnTo>
                    <a:lnTo>
                      <a:pt x="117" y="152"/>
                    </a:lnTo>
                    <a:lnTo>
                      <a:pt x="118" y="157"/>
                    </a:lnTo>
                    <a:lnTo>
                      <a:pt x="121" y="161"/>
                    </a:lnTo>
                    <a:lnTo>
                      <a:pt x="125" y="164"/>
                    </a:lnTo>
                    <a:lnTo>
                      <a:pt x="130" y="165"/>
                    </a:lnTo>
                    <a:lnTo>
                      <a:pt x="130" y="165"/>
                    </a:lnTo>
                    <a:lnTo>
                      <a:pt x="135" y="164"/>
                    </a:lnTo>
                    <a:lnTo>
                      <a:pt x="139" y="161"/>
                    </a:lnTo>
                    <a:lnTo>
                      <a:pt x="143" y="156"/>
                    </a:lnTo>
                    <a:lnTo>
                      <a:pt x="143" y="152"/>
                    </a:lnTo>
                    <a:lnTo>
                      <a:pt x="143" y="152"/>
                    </a:lnTo>
                    <a:close/>
                  </a:path>
                </a:pathLst>
              </a:custGeom>
              <a:solidFill>
                <a:srgbClr val="3F86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888" name="그룹 887">
              <a:extLst>
                <a:ext uri="{FF2B5EF4-FFF2-40B4-BE49-F238E27FC236}">
                  <a16:creationId xmlns:a16="http://schemas.microsoft.com/office/drawing/2014/main" id="{A07F65EE-2E1F-DC49-4EF0-FC7833A48E8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52331" y="2676178"/>
              <a:ext cx="710712" cy="407545"/>
              <a:chOff x="2725600" y="2234467"/>
              <a:chExt cx="710712" cy="407545"/>
            </a:xfrm>
          </p:grpSpPr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FD08CAEE-6E9A-1C92-CC06-0146EDC75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25600" y="2448523"/>
                <a:ext cx="710712" cy="193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ct val="100000"/>
                  </a:lnSpc>
                  <a:defRPr sz="700" b="0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r>
                  <a: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대화형</a:t>
                </a:r>
                <a: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Q&amp;A</a:t>
                </a:r>
                <a:b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WEB#2</a:t>
                </a:r>
                <a:endParaRPr 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90" name="Freeform 6">
                <a:extLst>
                  <a:ext uri="{FF2B5EF4-FFF2-40B4-BE49-F238E27FC236}">
                    <a16:creationId xmlns:a16="http://schemas.microsoft.com/office/drawing/2014/main" id="{598D1E7F-61FE-55FD-2F57-A5B620A762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7753" y="2234467"/>
                <a:ext cx="162000" cy="171408"/>
              </a:xfrm>
              <a:custGeom>
                <a:avLst/>
                <a:gdLst>
                  <a:gd name="T0" fmla="*/ 278 w 365"/>
                  <a:gd name="T1" fmla="*/ 319 h 365"/>
                  <a:gd name="T2" fmla="*/ 263 w 365"/>
                  <a:gd name="T3" fmla="*/ 363 h 365"/>
                  <a:gd name="T4" fmla="*/ 235 w 365"/>
                  <a:gd name="T5" fmla="*/ 342 h 365"/>
                  <a:gd name="T6" fmla="*/ 220 w 365"/>
                  <a:gd name="T7" fmla="*/ 364 h 365"/>
                  <a:gd name="T8" fmla="*/ 192 w 365"/>
                  <a:gd name="T9" fmla="*/ 323 h 365"/>
                  <a:gd name="T10" fmla="*/ 175 w 365"/>
                  <a:gd name="T11" fmla="*/ 359 h 365"/>
                  <a:gd name="T12" fmla="*/ 147 w 365"/>
                  <a:gd name="T13" fmla="*/ 354 h 365"/>
                  <a:gd name="T14" fmla="*/ 130 w 365"/>
                  <a:gd name="T15" fmla="*/ 355 h 365"/>
                  <a:gd name="T16" fmla="*/ 99 w 365"/>
                  <a:gd name="T17" fmla="*/ 365 h 365"/>
                  <a:gd name="T18" fmla="*/ 86 w 365"/>
                  <a:gd name="T19" fmla="*/ 317 h 365"/>
                  <a:gd name="T20" fmla="*/ 42 w 365"/>
                  <a:gd name="T21" fmla="*/ 278 h 365"/>
                  <a:gd name="T22" fmla="*/ 9 w 365"/>
                  <a:gd name="T23" fmla="*/ 261 h 365"/>
                  <a:gd name="T24" fmla="*/ 2 w 365"/>
                  <a:gd name="T25" fmla="*/ 232 h 365"/>
                  <a:gd name="T26" fmla="*/ 48 w 365"/>
                  <a:gd name="T27" fmla="*/ 218 h 365"/>
                  <a:gd name="T28" fmla="*/ 0 w 365"/>
                  <a:gd name="T29" fmla="*/ 182 h 365"/>
                  <a:gd name="T30" fmla="*/ 48 w 365"/>
                  <a:gd name="T31" fmla="*/ 147 h 365"/>
                  <a:gd name="T32" fmla="*/ 0 w 365"/>
                  <a:gd name="T33" fmla="*/ 135 h 365"/>
                  <a:gd name="T34" fmla="*/ 9 w 365"/>
                  <a:gd name="T35" fmla="*/ 104 h 365"/>
                  <a:gd name="T36" fmla="*/ 9 w 365"/>
                  <a:gd name="T37" fmla="*/ 87 h 365"/>
                  <a:gd name="T38" fmla="*/ 70 w 365"/>
                  <a:gd name="T39" fmla="*/ 50 h 365"/>
                  <a:gd name="T40" fmla="*/ 95 w 365"/>
                  <a:gd name="T41" fmla="*/ 0 h 365"/>
                  <a:gd name="T42" fmla="*/ 130 w 365"/>
                  <a:gd name="T43" fmla="*/ 36 h 365"/>
                  <a:gd name="T44" fmla="*/ 147 w 365"/>
                  <a:gd name="T45" fmla="*/ 5 h 365"/>
                  <a:gd name="T46" fmla="*/ 173 w 365"/>
                  <a:gd name="T47" fmla="*/ 9 h 365"/>
                  <a:gd name="T48" fmla="*/ 192 w 365"/>
                  <a:gd name="T49" fmla="*/ 9 h 365"/>
                  <a:gd name="T50" fmla="*/ 222 w 365"/>
                  <a:gd name="T51" fmla="*/ 0 h 365"/>
                  <a:gd name="T52" fmla="*/ 261 w 365"/>
                  <a:gd name="T53" fmla="*/ 47 h 365"/>
                  <a:gd name="T54" fmla="*/ 275 w 365"/>
                  <a:gd name="T55" fmla="*/ 2 h 365"/>
                  <a:gd name="T56" fmla="*/ 312 w 365"/>
                  <a:gd name="T57" fmla="*/ 63 h 365"/>
                  <a:gd name="T58" fmla="*/ 365 w 365"/>
                  <a:gd name="T59" fmla="*/ 92 h 365"/>
                  <a:gd name="T60" fmla="*/ 317 w 365"/>
                  <a:gd name="T61" fmla="*/ 104 h 365"/>
                  <a:gd name="T62" fmla="*/ 365 w 365"/>
                  <a:gd name="T63" fmla="*/ 138 h 365"/>
                  <a:gd name="T64" fmla="*/ 317 w 365"/>
                  <a:gd name="T65" fmla="*/ 173 h 365"/>
                  <a:gd name="T66" fmla="*/ 353 w 365"/>
                  <a:gd name="T67" fmla="*/ 191 h 365"/>
                  <a:gd name="T68" fmla="*/ 363 w 365"/>
                  <a:gd name="T69" fmla="*/ 220 h 365"/>
                  <a:gd name="T70" fmla="*/ 317 w 365"/>
                  <a:gd name="T71" fmla="*/ 235 h 365"/>
                  <a:gd name="T72" fmla="*/ 365 w 365"/>
                  <a:gd name="T73" fmla="*/ 270 h 365"/>
                  <a:gd name="T74" fmla="*/ 68 w 365"/>
                  <a:gd name="T75" fmla="*/ 239 h 365"/>
                  <a:gd name="T76" fmla="*/ 180 w 365"/>
                  <a:gd name="T77" fmla="*/ 206 h 365"/>
                  <a:gd name="T78" fmla="*/ 222 w 365"/>
                  <a:gd name="T79" fmla="*/ 184 h 365"/>
                  <a:gd name="T80" fmla="*/ 261 w 365"/>
                  <a:gd name="T81" fmla="*/ 211 h 365"/>
                  <a:gd name="T82" fmla="*/ 230 w 365"/>
                  <a:gd name="T83" fmla="*/ 244 h 365"/>
                  <a:gd name="T84" fmla="*/ 198 w 365"/>
                  <a:gd name="T85" fmla="*/ 221 h 365"/>
                  <a:gd name="T86" fmla="*/ 147 w 365"/>
                  <a:gd name="T87" fmla="*/ 256 h 365"/>
                  <a:gd name="T88" fmla="*/ 68 w 365"/>
                  <a:gd name="T89" fmla="*/ 292 h 365"/>
                  <a:gd name="T90" fmla="*/ 292 w 365"/>
                  <a:gd name="T91" fmla="*/ 297 h 365"/>
                  <a:gd name="T92" fmla="*/ 297 w 365"/>
                  <a:gd name="T93" fmla="*/ 126 h 365"/>
                  <a:gd name="T94" fmla="*/ 176 w 365"/>
                  <a:gd name="T95" fmla="*/ 161 h 365"/>
                  <a:gd name="T96" fmla="*/ 135 w 365"/>
                  <a:gd name="T97" fmla="*/ 182 h 365"/>
                  <a:gd name="T98" fmla="*/ 100 w 365"/>
                  <a:gd name="T99" fmla="*/ 153 h 365"/>
                  <a:gd name="T100" fmla="*/ 128 w 365"/>
                  <a:gd name="T101" fmla="*/ 121 h 365"/>
                  <a:gd name="T102" fmla="*/ 160 w 365"/>
                  <a:gd name="T103" fmla="*/ 143 h 365"/>
                  <a:gd name="T104" fmla="*/ 217 w 365"/>
                  <a:gd name="T105" fmla="*/ 109 h 365"/>
                  <a:gd name="T106" fmla="*/ 295 w 365"/>
                  <a:gd name="T107" fmla="*/ 70 h 365"/>
                  <a:gd name="T108" fmla="*/ 70 w 365"/>
                  <a:gd name="T109" fmla="*/ 70 h 365"/>
                  <a:gd name="T110" fmla="*/ 230 w 365"/>
                  <a:gd name="T111" fmla="*/ 226 h 365"/>
                  <a:gd name="T112" fmla="*/ 226 w 365"/>
                  <a:gd name="T113" fmla="*/ 201 h 365"/>
                  <a:gd name="T114" fmla="*/ 143 w 365"/>
                  <a:gd name="T115" fmla="*/ 152 h 365"/>
                  <a:gd name="T116" fmla="*/ 118 w 365"/>
                  <a:gd name="T117" fmla="*/ 157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" h="365">
                    <a:moveTo>
                      <a:pt x="317" y="278"/>
                    </a:moveTo>
                    <a:lnTo>
                      <a:pt x="317" y="278"/>
                    </a:lnTo>
                    <a:lnTo>
                      <a:pt x="316" y="288"/>
                    </a:lnTo>
                    <a:lnTo>
                      <a:pt x="315" y="295"/>
                    </a:lnTo>
                    <a:lnTo>
                      <a:pt x="312" y="301"/>
                    </a:lnTo>
                    <a:lnTo>
                      <a:pt x="308" y="306"/>
                    </a:lnTo>
                    <a:lnTo>
                      <a:pt x="303" y="311"/>
                    </a:lnTo>
                    <a:lnTo>
                      <a:pt x="296" y="314"/>
                    </a:lnTo>
                    <a:lnTo>
                      <a:pt x="288" y="316"/>
                    </a:lnTo>
                    <a:lnTo>
                      <a:pt x="278" y="319"/>
                    </a:lnTo>
                    <a:lnTo>
                      <a:pt x="278" y="319"/>
                    </a:lnTo>
                    <a:lnTo>
                      <a:pt x="278" y="348"/>
                    </a:lnTo>
                    <a:lnTo>
                      <a:pt x="278" y="348"/>
                    </a:lnTo>
                    <a:lnTo>
                      <a:pt x="278" y="356"/>
                    </a:lnTo>
                    <a:lnTo>
                      <a:pt x="278" y="356"/>
                    </a:lnTo>
                    <a:lnTo>
                      <a:pt x="278" y="360"/>
                    </a:lnTo>
                    <a:lnTo>
                      <a:pt x="275" y="363"/>
                    </a:lnTo>
                    <a:lnTo>
                      <a:pt x="273" y="365"/>
                    </a:lnTo>
                    <a:lnTo>
                      <a:pt x="270" y="365"/>
                    </a:lnTo>
                    <a:lnTo>
                      <a:pt x="270" y="365"/>
                    </a:lnTo>
                    <a:lnTo>
                      <a:pt x="266" y="365"/>
                    </a:lnTo>
                    <a:lnTo>
                      <a:pt x="263" y="363"/>
                    </a:lnTo>
                    <a:lnTo>
                      <a:pt x="262" y="360"/>
                    </a:lnTo>
                    <a:lnTo>
                      <a:pt x="261" y="356"/>
                    </a:lnTo>
                    <a:lnTo>
                      <a:pt x="261" y="356"/>
                    </a:lnTo>
                    <a:lnTo>
                      <a:pt x="261" y="322"/>
                    </a:lnTo>
                    <a:lnTo>
                      <a:pt x="261" y="322"/>
                    </a:lnTo>
                    <a:lnTo>
                      <a:pt x="261" y="317"/>
                    </a:lnTo>
                    <a:lnTo>
                      <a:pt x="261" y="317"/>
                    </a:lnTo>
                    <a:lnTo>
                      <a:pt x="235" y="317"/>
                    </a:lnTo>
                    <a:lnTo>
                      <a:pt x="235" y="317"/>
                    </a:lnTo>
                    <a:lnTo>
                      <a:pt x="235" y="330"/>
                    </a:lnTo>
                    <a:lnTo>
                      <a:pt x="235" y="342"/>
                    </a:lnTo>
                    <a:lnTo>
                      <a:pt x="235" y="342"/>
                    </a:lnTo>
                    <a:lnTo>
                      <a:pt x="235" y="349"/>
                    </a:lnTo>
                    <a:lnTo>
                      <a:pt x="236" y="356"/>
                    </a:lnTo>
                    <a:lnTo>
                      <a:pt x="235" y="359"/>
                    </a:lnTo>
                    <a:lnTo>
                      <a:pt x="234" y="362"/>
                    </a:lnTo>
                    <a:lnTo>
                      <a:pt x="230" y="364"/>
                    </a:lnTo>
                    <a:lnTo>
                      <a:pt x="226" y="365"/>
                    </a:lnTo>
                    <a:lnTo>
                      <a:pt x="226" y="365"/>
                    </a:lnTo>
                    <a:lnTo>
                      <a:pt x="223" y="365"/>
                    </a:lnTo>
                    <a:lnTo>
                      <a:pt x="222" y="365"/>
                    </a:lnTo>
                    <a:lnTo>
                      <a:pt x="220" y="364"/>
                    </a:lnTo>
                    <a:lnTo>
                      <a:pt x="219" y="362"/>
                    </a:lnTo>
                    <a:lnTo>
                      <a:pt x="218" y="354"/>
                    </a:lnTo>
                    <a:lnTo>
                      <a:pt x="218" y="342"/>
                    </a:lnTo>
                    <a:lnTo>
                      <a:pt x="218" y="342"/>
                    </a:lnTo>
                    <a:lnTo>
                      <a:pt x="218" y="320"/>
                    </a:lnTo>
                    <a:lnTo>
                      <a:pt x="218" y="320"/>
                    </a:lnTo>
                    <a:lnTo>
                      <a:pt x="217" y="317"/>
                    </a:lnTo>
                    <a:lnTo>
                      <a:pt x="217" y="317"/>
                    </a:lnTo>
                    <a:lnTo>
                      <a:pt x="192" y="317"/>
                    </a:lnTo>
                    <a:lnTo>
                      <a:pt x="192" y="317"/>
                    </a:lnTo>
                    <a:lnTo>
                      <a:pt x="192" y="323"/>
                    </a:lnTo>
                    <a:lnTo>
                      <a:pt x="192" y="323"/>
                    </a:lnTo>
                    <a:lnTo>
                      <a:pt x="192" y="356"/>
                    </a:lnTo>
                    <a:lnTo>
                      <a:pt x="192" y="356"/>
                    </a:lnTo>
                    <a:lnTo>
                      <a:pt x="190" y="359"/>
                    </a:lnTo>
                    <a:lnTo>
                      <a:pt x="188" y="363"/>
                    </a:lnTo>
                    <a:lnTo>
                      <a:pt x="186" y="365"/>
                    </a:lnTo>
                    <a:lnTo>
                      <a:pt x="183" y="365"/>
                    </a:lnTo>
                    <a:lnTo>
                      <a:pt x="183" y="365"/>
                    </a:lnTo>
                    <a:lnTo>
                      <a:pt x="179" y="365"/>
                    </a:lnTo>
                    <a:lnTo>
                      <a:pt x="176" y="363"/>
                    </a:lnTo>
                    <a:lnTo>
                      <a:pt x="175" y="359"/>
                    </a:lnTo>
                    <a:lnTo>
                      <a:pt x="173" y="356"/>
                    </a:lnTo>
                    <a:lnTo>
                      <a:pt x="173" y="356"/>
                    </a:lnTo>
                    <a:lnTo>
                      <a:pt x="173" y="323"/>
                    </a:lnTo>
                    <a:lnTo>
                      <a:pt x="173" y="323"/>
                    </a:lnTo>
                    <a:lnTo>
                      <a:pt x="173" y="317"/>
                    </a:lnTo>
                    <a:lnTo>
                      <a:pt x="173" y="317"/>
                    </a:lnTo>
                    <a:lnTo>
                      <a:pt x="147" y="317"/>
                    </a:lnTo>
                    <a:lnTo>
                      <a:pt x="147" y="317"/>
                    </a:lnTo>
                    <a:lnTo>
                      <a:pt x="147" y="330"/>
                    </a:lnTo>
                    <a:lnTo>
                      <a:pt x="147" y="330"/>
                    </a:lnTo>
                    <a:lnTo>
                      <a:pt x="147" y="354"/>
                    </a:lnTo>
                    <a:lnTo>
                      <a:pt x="147" y="354"/>
                    </a:lnTo>
                    <a:lnTo>
                      <a:pt x="147" y="359"/>
                    </a:lnTo>
                    <a:lnTo>
                      <a:pt x="145" y="363"/>
                    </a:lnTo>
                    <a:lnTo>
                      <a:pt x="143" y="365"/>
                    </a:lnTo>
                    <a:lnTo>
                      <a:pt x="138" y="365"/>
                    </a:lnTo>
                    <a:lnTo>
                      <a:pt x="138" y="365"/>
                    </a:lnTo>
                    <a:lnTo>
                      <a:pt x="135" y="365"/>
                    </a:lnTo>
                    <a:lnTo>
                      <a:pt x="133" y="363"/>
                    </a:lnTo>
                    <a:lnTo>
                      <a:pt x="130" y="359"/>
                    </a:lnTo>
                    <a:lnTo>
                      <a:pt x="130" y="355"/>
                    </a:lnTo>
                    <a:lnTo>
                      <a:pt x="130" y="355"/>
                    </a:lnTo>
                    <a:lnTo>
                      <a:pt x="130" y="317"/>
                    </a:lnTo>
                    <a:lnTo>
                      <a:pt x="130" y="317"/>
                    </a:lnTo>
                    <a:lnTo>
                      <a:pt x="104" y="317"/>
                    </a:lnTo>
                    <a:lnTo>
                      <a:pt x="104" y="317"/>
                    </a:lnTo>
                    <a:lnTo>
                      <a:pt x="104" y="347"/>
                    </a:lnTo>
                    <a:lnTo>
                      <a:pt x="104" y="347"/>
                    </a:lnTo>
                    <a:lnTo>
                      <a:pt x="104" y="356"/>
                    </a:lnTo>
                    <a:lnTo>
                      <a:pt x="104" y="356"/>
                    </a:lnTo>
                    <a:lnTo>
                      <a:pt x="103" y="360"/>
                    </a:lnTo>
                    <a:lnTo>
                      <a:pt x="102" y="363"/>
                    </a:lnTo>
                    <a:lnTo>
                      <a:pt x="99" y="365"/>
                    </a:lnTo>
                    <a:lnTo>
                      <a:pt x="95" y="365"/>
                    </a:lnTo>
                    <a:lnTo>
                      <a:pt x="95" y="365"/>
                    </a:lnTo>
                    <a:lnTo>
                      <a:pt x="92" y="365"/>
                    </a:lnTo>
                    <a:lnTo>
                      <a:pt x="90" y="363"/>
                    </a:lnTo>
                    <a:lnTo>
                      <a:pt x="87" y="360"/>
                    </a:lnTo>
                    <a:lnTo>
                      <a:pt x="87" y="356"/>
                    </a:lnTo>
                    <a:lnTo>
                      <a:pt x="87" y="356"/>
                    </a:lnTo>
                    <a:lnTo>
                      <a:pt x="86" y="322"/>
                    </a:lnTo>
                    <a:lnTo>
                      <a:pt x="86" y="322"/>
                    </a:lnTo>
                    <a:lnTo>
                      <a:pt x="86" y="317"/>
                    </a:lnTo>
                    <a:lnTo>
                      <a:pt x="86" y="317"/>
                    </a:lnTo>
                    <a:lnTo>
                      <a:pt x="78" y="317"/>
                    </a:lnTo>
                    <a:lnTo>
                      <a:pt x="70" y="315"/>
                    </a:lnTo>
                    <a:lnTo>
                      <a:pt x="63" y="312"/>
                    </a:lnTo>
                    <a:lnTo>
                      <a:pt x="58" y="307"/>
                    </a:lnTo>
                    <a:lnTo>
                      <a:pt x="53" y="301"/>
                    </a:lnTo>
                    <a:lnTo>
                      <a:pt x="50" y="296"/>
                    </a:lnTo>
                    <a:lnTo>
                      <a:pt x="48" y="288"/>
                    </a:lnTo>
                    <a:lnTo>
                      <a:pt x="48" y="278"/>
                    </a:lnTo>
                    <a:lnTo>
                      <a:pt x="48" y="278"/>
                    </a:lnTo>
                    <a:lnTo>
                      <a:pt x="42" y="278"/>
                    </a:lnTo>
                    <a:lnTo>
                      <a:pt x="42" y="278"/>
                    </a:lnTo>
                    <a:lnTo>
                      <a:pt x="9" y="278"/>
                    </a:lnTo>
                    <a:lnTo>
                      <a:pt x="9" y="278"/>
                    </a:lnTo>
                    <a:lnTo>
                      <a:pt x="6" y="278"/>
                    </a:lnTo>
                    <a:lnTo>
                      <a:pt x="2" y="275"/>
                    </a:lnTo>
                    <a:lnTo>
                      <a:pt x="0" y="273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66"/>
                    </a:lnTo>
                    <a:lnTo>
                      <a:pt x="2" y="263"/>
                    </a:lnTo>
                    <a:lnTo>
                      <a:pt x="6" y="262"/>
                    </a:lnTo>
                    <a:lnTo>
                      <a:pt x="9" y="261"/>
                    </a:lnTo>
                    <a:lnTo>
                      <a:pt x="9" y="261"/>
                    </a:lnTo>
                    <a:lnTo>
                      <a:pt x="48" y="261"/>
                    </a:lnTo>
                    <a:lnTo>
                      <a:pt x="48" y="261"/>
                    </a:lnTo>
                    <a:lnTo>
                      <a:pt x="48" y="235"/>
                    </a:lnTo>
                    <a:lnTo>
                      <a:pt x="48" y="235"/>
                    </a:lnTo>
                    <a:lnTo>
                      <a:pt x="37" y="235"/>
                    </a:lnTo>
                    <a:lnTo>
                      <a:pt x="37" y="235"/>
                    </a:lnTo>
                    <a:lnTo>
                      <a:pt x="9" y="235"/>
                    </a:lnTo>
                    <a:lnTo>
                      <a:pt x="9" y="235"/>
                    </a:lnTo>
                    <a:lnTo>
                      <a:pt x="6" y="233"/>
                    </a:lnTo>
                    <a:lnTo>
                      <a:pt x="2" y="232"/>
                    </a:lnTo>
                    <a:lnTo>
                      <a:pt x="0" y="229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222"/>
                    </a:lnTo>
                    <a:lnTo>
                      <a:pt x="2" y="220"/>
                    </a:lnTo>
                    <a:lnTo>
                      <a:pt x="6" y="218"/>
                    </a:lnTo>
                    <a:lnTo>
                      <a:pt x="9" y="218"/>
                    </a:lnTo>
                    <a:lnTo>
                      <a:pt x="9" y="218"/>
                    </a:lnTo>
                    <a:lnTo>
                      <a:pt x="36" y="218"/>
                    </a:lnTo>
                    <a:lnTo>
                      <a:pt x="36" y="218"/>
                    </a:lnTo>
                    <a:lnTo>
                      <a:pt x="48" y="218"/>
                    </a:lnTo>
                    <a:lnTo>
                      <a:pt x="48" y="218"/>
                    </a:lnTo>
                    <a:lnTo>
                      <a:pt x="48" y="191"/>
                    </a:lnTo>
                    <a:lnTo>
                      <a:pt x="48" y="191"/>
                    </a:lnTo>
                    <a:lnTo>
                      <a:pt x="20" y="191"/>
                    </a:lnTo>
                    <a:lnTo>
                      <a:pt x="20" y="191"/>
                    </a:lnTo>
                    <a:lnTo>
                      <a:pt x="9" y="191"/>
                    </a:lnTo>
                    <a:lnTo>
                      <a:pt x="9" y="191"/>
                    </a:lnTo>
                    <a:lnTo>
                      <a:pt x="5" y="190"/>
                    </a:lnTo>
                    <a:lnTo>
                      <a:pt x="2" y="188"/>
                    </a:lnTo>
                    <a:lnTo>
                      <a:pt x="0" y="18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79"/>
                    </a:lnTo>
                    <a:lnTo>
                      <a:pt x="2" y="176"/>
                    </a:lnTo>
                    <a:lnTo>
                      <a:pt x="5" y="174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43" y="173"/>
                    </a:lnTo>
                    <a:lnTo>
                      <a:pt x="43" y="173"/>
                    </a:lnTo>
                    <a:lnTo>
                      <a:pt x="48" y="173"/>
                    </a:lnTo>
                    <a:lnTo>
                      <a:pt x="48" y="173"/>
                    </a:lnTo>
                    <a:lnTo>
                      <a:pt x="48" y="147"/>
                    </a:lnTo>
                    <a:lnTo>
                      <a:pt x="48" y="147"/>
                    </a:lnTo>
                    <a:lnTo>
                      <a:pt x="25" y="147"/>
                    </a:lnTo>
                    <a:lnTo>
                      <a:pt x="25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6" y="147"/>
                    </a:lnTo>
                    <a:lnTo>
                      <a:pt x="2" y="145"/>
                    </a:lnTo>
                    <a:lnTo>
                      <a:pt x="0" y="143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35"/>
                    </a:lnTo>
                    <a:lnTo>
                      <a:pt x="2" y="133"/>
                    </a:lnTo>
                    <a:lnTo>
                      <a:pt x="6" y="130"/>
                    </a:lnTo>
                    <a:lnTo>
                      <a:pt x="10" y="130"/>
                    </a:lnTo>
                    <a:lnTo>
                      <a:pt x="10" y="130"/>
                    </a:lnTo>
                    <a:lnTo>
                      <a:pt x="46" y="130"/>
                    </a:lnTo>
                    <a:lnTo>
                      <a:pt x="46" y="130"/>
                    </a:lnTo>
                    <a:lnTo>
                      <a:pt x="46" y="104"/>
                    </a:lnTo>
                    <a:lnTo>
                      <a:pt x="46" y="104"/>
                    </a:lnTo>
                    <a:lnTo>
                      <a:pt x="17" y="104"/>
                    </a:lnTo>
                    <a:lnTo>
                      <a:pt x="17" y="104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5" y="103"/>
                    </a:lnTo>
                    <a:lnTo>
                      <a:pt x="2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2"/>
                    </a:lnTo>
                    <a:lnTo>
                      <a:pt x="2" y="89"/>
                    </a:lnTo>
                    <a:lnTo>
                      <a:pt x="5" y="87"/>
                    </a:lnTo>
                    <a:lnTo>
                      <a:pt x="9" y="87"/>
                    </a:lnTo>
                    <a:lnTo>
                      <a:pt x="9" y="87"/>
                    </a:lnTo>
                    <a:lnTo>
                      <a:pt x="43" y="86"/>
                    </a:lnTo>
                    <a:lnTo>
                      <a:pt x="43" y="86"/>
                    </a:lnTo>
                    <a:lnTo>
                      <a:pt x="48" y="86"/>
                    </a:lnTo>
                    <a:lnTo>
                      <a:pt x="48" y="86"/>
                    </a:lnTo>
                    <a:lnTo>
                      <a:pt x="48" y="78"/>
                    </a:lnTo>
                    <a:lnTo>
                      <a:pt x="50" y="71"/>
                    </a:lnTo>
                    <a:lnTo>
                      <a:pt x="52" y="6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3" y="53"/>
                    </a:lnTo>
                    <a:lnTo>
                      <a:pt x="70" y="50"/>
                    </a:lnTo>
                    <a:lnTo>
                      <a:pt x="78" y="47"/>
                    </a:lnTo>
                    <a:lnTo>
                      <a:pt x="86" y="47"/>
                    </a:lnTo>
                    <a:lnTo>
                      <a:pt x="86" y="47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7" y="5"/>
                    </a:lnTo>
                    <a:lnTo>
                      <a:pt x="90" y="2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2" y="2"/>
                    </a:lnTo>
                    <a:lnTo>
                      <a:pt x="103" y="5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47"/>
                    </a:lnTo>
                    <a:lnTo>
                      <a:pt x="104" y="47"/>
                    </a:lnTo>
                    <a:lnTo>
                      <a:pt x="130" y="47"/>
                    </a:lnTo>
                    <a:lnTo>
                      <a:pt x="130" y="47"/>
                    </a:lnTo>
                    <a:lnTo>
                      <a:pt x="130" y="36"/>
                    </a:lnTo>
                    <a:lnTo>
                      <a:pt x="130" y="36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0" y="5"/>
                    </a:lnTo>
                    <a:lnTo>
                      <a:pt x="133" y="2"/>
                    </a:lnTo>
                    <a:lnTo>
                      <a:pt x="135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5" y="2"/>
                    </a:lnTo>
                    <a:lnTo>
                      <a:pt x="147" y="5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7" y="47"/>
                    </a:lnTo>
                    <a:lnTo>
                      <a:pt x="147" y="47"/>
                    </a:lnTo>
                    <a:lnTo>
                      <a:pt x="173" y="47"/>
                    </a:lnTo>
                    <a:lnTo>
                      <a:pt x="173" y="47"/>
                    </a:lnTo>
                    <a:lnTo>
                      <a:pt x="173" y="20"/>
                    </a:lnTo>
                    <a:lnTo>
                      <a:pt x="173" y="20"/>
                    </a:lnTo>
                    <a:lnTo>
                      <a:pt x="173" y="9"/>
                    </a:lnTo>
                    <a:lnTo>
                      <a:pt x="173" y="9"/>
                    </a:lnTo>
                    <a:lnTo>
                      <a:pt x="175" y="5"/>
                    </a:lnTo>
                    <a:lnTo>
                      <a:pt x="177" y="2"/>
                    </a:lnTo>
                    <a:lnTo>
                      <a:pt x="179" y="0"/>
                    </a:lnTo>
                    <a:lnTo>
                      <a:pt x="183" y="0"/>
                    </a:lnTo>
                    <a:lnTo>
                      <a:pt x="183" y="0"/>
                    </a:lnTo>
                    <a:lnTo>
                      <a:pt x="186" y="0"/>
                    </a:lnTo>
                    <a:lnTo>
                      <a:pt x="189" y="2"/>
                    </a:lnTo>
                    <a:lnTo>
                      <a:pt x="190" y="5"/>
                    </a:lnTo>
                    <a:lnTo>
                      <a:pt x="192" y="9"/>
                    </a:lnTo>
                    <a:lnTo>
                      <a:pt x="192" y="9"/>
                    </a:lnTo>
                    <a:lnTo>
                      <a:pt x="192" y="44"/>
                    </a:lnTo>
                    <a:lnTo>
                      <a:pt x="192" y="44"/>
                    </a:lnTo>
                    <a:lnTo>
                      <a:pt x="192" y="47"/>
                    </a:lnTo>
                    <a:lnTo>
                      <a:pt x="192" y="47"/>
                    </a:lnTo>
                    <a:lnTo>
                      <a:pt x="218" y="47"/>
                    </a:lnTo>
                    <a:lnTo>
                      <a:pt x="218" y="47"/>
                    </a:lnTo>
                    <a:lnTo>
                      <a:pt x="218" y="12"/>
                    </a:lnTo>
                    <a:lnTo>
                      <a:pt x="218" y="12"/>
                    </a:lnTo>
                    <a:lnTo>
                      <a:pt x="218" y="7"/>
                    </a:lnTo>
                    <a:lnTo>
                      <a:pt x="219" y="3"/>
                    </a:lnTo>
                    <a:lnTo>
                      <a:pt x="222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30" y="0"/>
                    </a:lnTo>
                    <a:lnTo>
                      <a:pt x="232" y="2"/>
                    </a:lnTo>
                    <a:lnTo>
                      <a:pt x="235" y="7"/>
                    </a:lnTo>
                    <a:lnTo>
                      <a:pt x="235" y="13"/>
                    </a:lnTo>
                    <a:lnTo>
                      <a:pt x="235" y="13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61" y="47"/>
                    </a:lnTo>
                    <a:lnTo>
                      <a:pt x="261" y="47"/>
                    </a:lnTo>
                    <a:lnTo>
                      <a:pt x="261" y="42"/>
                    </a:lnTo>
                    <a:lnTo>
                      <a:pt x="261" y="42"/>
                    </a:lnTo>
                    <a:lnTo>
                      <a:pt x="261" y="9"/>
                    </a:lnTo>
                    <a:lnTo>
                      <a:pt x="261" y="9"/>
                    </a:lnTo>
                    <a:lnTo>
                      <a:pt x="262" y="5"/>
                    </a:lnTo>
                    <a:lnTo>
                      <a:pt x="263" y="2"/>
                    </a:lnTo>
                    <a:lnTo>
                      <a:pt x="266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3" y="0"/>
                    </a:lnTo>
                    <a:lnTo>
                      <a:pt x="275" y="2"/>
                    </a:lnTo>
                    <a:lnTo>
                      <a:pt x="278" y="5"/>
                    </a:lnTo>
                    <a:lnTo>
                      <a:pt x="278" y="9"/>
                    </a:lnTo>
                    <a:lnTo>
                      <a:pt x="278" y="9"/>
                    </a:lnTo>
                    <a:lnTo>
                      <a:pt x="278" y="47"/>
                    </a:lnTo>
                    <a:lnTo>
                      <a:pt x="278" y="47"/>
                    </a:lnTo>
                    <a:lnTo>
                      <a:pt x="287" y="47"/>
                    </a:lnTo>
                    <a:lnTo>
                      <a:pt x="294" y="50"/>
                    </a:lnTo>
                    <a:lnTo>
                      <a:pt x="302" y="53"/>
                    </a:lnTo>
                    <a:lnTo>
                      <a:pt x="307" y="58"/>
                    </a:lnTo>
                    <a:lnTo>
                      <a:pt x="307" y="58"/>
                    </a:lnTo>
                    <a:lnTo>
                      <a:pt x="312" y="63"/>
                    </a:lnTo>
                    <a:lnTo>
                      <a:pt x="315" y="71"/>
                    </a:lnTo>
                    <a:lnTo>
                      <a:pt x="317" y="78"/>
                    </a:lnTo>
                    <a:lnTo>
                      <a:pt x="317" y="86"/>
                    </a:lnTo>
                    <a:lnTo>
                      <a:pt x="317" y="86"/>
                    </a:lnTo>
                    <a:lnTo>
                      <a:pt x="337" y="86"/>
                    </a:lnTo>
                    <a:lnTo>
                      <a:pt x="337" y="86"/>
                    </a:lnTo>
                    <a:lnTo>
                      <a:pt x="356" y="87"/>
                    </a:lnTo>
                    <a:lnTo>
                      <a:pt x="356" y="87"/>
                    </a:lnTo>
                    <a:lnTo>
                      <a:pt x="359" y="87"/>
                    </a:lnTo>
                    <a:lnTo>
                      <a:pt x="363" y="89"/>
                    </a:lnTo>
                    <a:lnTo>
                      <a:pt x="365" y="92"/>
                    </a:lnTo>
                    <a:lnTo>
                      <a:pt x="365" y="95"/>
                    </a:lnTo>
                    <a:lnTo>
                      <a:pt x="365" y="95"/>
                    </a:lnTo>
                    <a:lnTo>
                      <a:pt x="365" y="98"/>
                    </a:lnTo>
                    <a:lnTo>
                      <a:pt x="363" y="102"/>
                    </a:lnTo>
                    <a:lnTo>
                      <a:pt x="359" y="103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24" y="104"/>
                    </a:lnTo>
                    <a:lnTo>
                      <a:pt x="324" y="104"/>
                    </a:lnTo>
                    <a:lnTo>
                      <a:pt x="317" y="104"/>
                    </a:lnTo>
                    <a:lnTo>
                      <a:pt x="317" y="104"/>
                    </a:lnTo>
                    <a:lnTo>
                      <a:pt x="317" y="130"/>
                    </a:lnTo>
                    <a:lnTo>
                      <a:pt x="317" y="130"/>
                    </a:lnTo>
                    <a:lnTo>
                      <a:pt x="349" y="130"/>
                    </a:lnTo>
                    <a:lnTo>
                      <a:pt x="349" y="130"/>
                    </a:lnTo>
                    <a:lnTo>
                      <a:pt x="356" y="130"/>
                    </a:lnTo>
                    <a:lnTo>
                      <a:pt x="356" y="130"/>
                    </a:lnTo>
                    <a:lnTo>
                      <a:pt x="360" y="131"/>
                    </a:lnTo>
                    <a:lnTo>
                      <a:pt x="363" y="133"/>
                    </a:lnTo>
                    <a:lnTo>
                      <a:pt x="365" y="135"/>
                    </a:lnTo>
                    <a:lnTo>
                      <a:pt x="365" y="138"/>
                    </a:lnTo>
                    <a:lnTo>
                      <a:pt x="365" y="138"/>
                    </a:lnTo>
                    <a:lnTo>
                      <a:pt x="365" y="142"/>
                    </a:lnTo>
                    <a:lnTo>
                      <a:pt x="363" y="145"/>
                    </a:lnTo>
                    <a:lnTo>
                      <a:pt x="360" y="147"/>
                    </a:lnTo>
                    <a:lnTo>
                      <a:pt x="356" y="147"/>
                    </a:lnTo>
                    <a:lnTo>
                      <a:pt x="356" y="147"/>
                    </a:lnTo>
                    <a:lnTo>
                      <a:pt x="322" y="147"/>
                    </a:lnTo>
                    <a:lnTo>
                      <a:pt x="322" y="147"/>
                    </a:lnTo>
                    <a:lnTo>
                      <a:pt x="317" y="147"/>
                    </a:lnTo>
                    <a:lnTo>
                      <a:pt x="317" y="147"/>
                    </a:lnTo>
                    <a:lnTo>
                      <a:pt x="317" y="173"/>
                    </a:lnTo>
                    <a:lnTo>
                      <a:pt x="317" y="173"/>
                    </a:lnTo>
                    <a:lnTo>
                      <a:pt x="353" y="173"/>
                    </a:lnTo>
                    <a:lnTo>
                      <a:pt x="353" y="173"/>
                    </a:lnTo>
                    <a:lnTo>
                      <a:pt x="358" y="174"/>
                    </a:lnTo>
                    <a:lnTo>
                      <a:pt x="362" y="176"/>
                    </a:lnTo>
                    <a:lnTo>
                      <a:pt x="364" y="178"/>
                    </a:lnTo>
                    <a:lnTo>
                      <a:pt x="365" y="182"/>
                    </a:lnTo>
                    <a:lnTo>
                      <a:pt x="365" y="182"/>
                    </a:lnTo>
                    <a:lnTo>
                      <a:pt x="365" y="186"/>
                    </a:lnTo>
                    <a:lnTo>
                      <a:pt x="363" y="189"/>
                    </a:lnTo>
                    <a:lnTo>
                      <a:pt x="358" y="190"/>
                    </a:lnTo>
                    <a:lnTo>
                      <a:pt x="353" y="191"/>
                    </a:lnTo>
                    <a:lnTo>
                      <a:pt x="353" y="191"/>
                    </a:lnTo>
                    <a:lnTo>
                      <a:pt x="317" y="191"/>
                    </a:lnTo>
                    <a:lnTo>
                      <a:pt x="317" y="191"/>
                    </a:lnTo>
                    <a:lnTo>
                      <a:pt x="317" y="218"/>
                    </a:lnTo>
                    <a:lnTo>
                      <a:pt x="317" y="218"/>
                    </a:lnTo>
                    <a:lnTo>
                      <a:pt x="332" y="218"/>
                    </a:lnTo>
                    <a:lnTo>
                      <a:pt x="332" y="218"/>
                    </a:lnTo>
                    <a:lnTo>
                      <a:pt x="356" y="218"/>
                    </a:lnTo>
                    <a:lnTo>
                      <a:pt x="356" y="218"/>
                    </a:lnTo>
                    <a:lnTo>
                      <a:pt x="359" y="218"/>
                    </a:lnTo>
                    <a:lnTo>
                      <a:pt x="363" y="220"/>
                    </a:lnTo>
                    <a:lnTo>
                      <a:pt x="365" y="222"/>
                    </a:lnTo>
                    <a:lnTo>
                      <a:pt x="365" y="226"/>
                    </a:lnTo>
                    <a:lnTo>
                      <a:pt x="365" y="226"/>
                    </a:lnTo>
                    <a:lnTo>
                      <a:pt x="365" y="229"/>
                    </a:lnTo>
                    <a:lnTo>
                      <a:pt x="363" y="232"/>
                    </a:lnTo>
                    <a:lnTo>
                      <a:pt x="360" y="233"/>
                    </a:lnTo>
                    <a:lnTo>
                      <a:pt x="356" y="235"/>
                    </a:lnTo>
                    <a:lnTo>
                      <a:pt x="356" y="235"/>
                    </a:lnTo>
                    <a:lnTo>
                      <a:pt x="324" y="235"/>
                    </a:lnTo>
                    <a:lnTo>
                      <a:pt x="324" y="235"/>
                    </a:lnTo>
                    <a:lnTo>
                      <a:pt x="317" y="235"/>
                    </a:lnTo>
                    <a:lnTo>
                      <a:pt x="317" y="235"/>
                    </a:lnTo>
                    <a:lnTo>
                      <a:pt x="317" y="261"/>
                    </a:lnTo>
                    <a:lnTo>
                      <a:pt x="317" y="261"/>
                    </a:lnTo>
                    <a:lnTo>
                      <a:pt x="325" y="261"/>
                    </a:lnTo>
                    <a:lnTo>
                      <a:pt x="325" y="261"/>
                    </a:lnTo>
                    <a:lnTo>
                      <a:pt x="356" y="261"/>
                    </a:lnTo>
                    <a:lnTo>
                      <a:pt x="356" y="261"/>
                    </a:lnTo>
                    <a:lnTo>
                      <a:pt x="359" y="262"/>
                    </a:lnTo>
                    <a:lnTo>
                      <a:pt x="363" y="263"/>
                    </a:lnTo>
                    <a:lnTo>
                      <a:pt x="365" y="266"/>
                    </a:lnTo>
                    <a:lnTo>
                      <a:pt x="365" y="270"/>
                    </a:lnTo>
                    <a:lnTo>
                      <a:pt x="365" y="270"/>
                    </a:lnTo>
                    <a:lnTo>
                      <a:pt x="365" y="273"/>
                    </a:lnTo>
                    <a:lnTo>
                      <a:pt x="363" y="275"/>
                    </a:lnTo>
                    <a:lnTo>
                      <a:pt x="359" y="278"/>
                    </a:lnTo>
                    <a:lnTo>
                      <a:pt x="356" y="278"/>
                    </a:lnTo>
                    <a:lnTo>
                      <a:pt x="356" y="278"/>
                    </a:lnTo>
                    <a:lnTo>
                      <a:pt x="317" y="278"/>
                    </a:lnTo>
                    <a:lnTo>
                      <a:pt x="317" y="278"/>
                    </a:lnTo>
                    <a:close/>
                    <a:moveTo>
                      <a:pt x="65" y="239"/>
                    </a:moveTo>
                    <a:lnTo>
                      <a:pt x="65" y="239"/>
                    </a:lnTo>
                    <a:lnTo>
                      <a:pt x="68" y="239"/>
                    </a:lnTo>
                    <a:lnTo>
                      <a:pt x="68" y="239"/>
                    </a:lnTo>
                    <a:lnTo>
                      <a:pt x="141" y="239"/>
                    </a:lnTo>
                    <a:lnTo>
                      <a:pt x="141" y="239"/>
                    </a:lnTo>
                    <a:lnTo>
                      <a:pt x="144" y="238"/>
                    </a:lnTo>
                    <a:lnTo>
                      <a:pt x="146" y="236"/>
                    </a:lnTo>
                    <a:lnTo>
                      <a:pt x="146" y="236"/>
                    </a:lnTo>
                    <a:lnTo>
                      <a:pt x="156" y="227"/>
                    </a:lnTo>
                    <a:lnTo>
                      <a:pt x="167" y="216"/>
                    </a:lnTo>
                    <a:lnTo>
                      <a:pt x="167" y="216"/>
                    </a:lnTo>
                    <a:lnTo>
                      <a:pt x="172" y="210"/>
                    </a:lnTo>
                    <a:lnTo>
                      <a:pt x="180" y="206"/>
                    </a:lnTo>
                    <a:lnTo>
                      <a:pt x="188" y="204"/>
                    </a:lnTo>
                    <a:lnTo>
                      <a:pt x="196" y="204"/>
                    </a:lnTo>
                    <a:lnTo>
                      <a:pt x="196" y="204"/>
                    </a:lnTo>
                    <a:lnTo>
                      <a:pt x="198" y="204"/>
                    </a:lnTo>
                    <a:lnTo>
                      <a:pt x="201" y="204"/>
                    </a:lnTo>
                    <a:lnTo>
                      <a:pt x="203" y="201"/>
                    </a:lnTo>
                    <a:lnTo>
                      <a:pt x="203" y="201"/>
                    </a:lnTo>
                    <a:lnTo>
                      <a:pt x="206" y="194"/>
                    </a:lnTo>
                    <a:lnTo>
                      <a:pt x="211" y="189"/>
                    </a:lnTo>
                    <a:lnTo>
                      <a:pt x="217" y="186"/>
                    </a:lnTo>
                    <a:lnTo>
                      <a:pt x="222" y="184"/>
                    </a:lnTo>
                    <a:lnTo>
                      <a:pt x="229" y="182"/>
                    </a:lnTo>
                    <a:lnTo>
                      <a:pt x="235" y="182"/>
                    </a:lnTo>
                    <a:lnTo>
                      <a:pt x="241" y="185"/>
                    </a:lnTo>
                    <a:lnTo>
                      <a:pt x="247" y="188"/>
                    </a:lnTo>
                    <a:lnTo>
                      <a:pt x="247" y="188"/>
                    </a:lnTo>
                    <a:lnTo>
                      <a:pt x="252" y="191"/>
                    </a:lnTo>
                    <a:lnTo>
                      <a:pt x="254" y="195"/>
                    </a:lnTo>
                    <a:lnTo>
                      <a:pt x="257" y="198"/>
                    </a:lnTo>
                    <a:lnTo>
                      <a:pt x="258" y="202"/>
                    </a:lnTo>
                    <a:lnTo>
                      <a:pt x="261" y="206"/>
                    </a:lnTo>
                    <a:lnTo>
                      <a:pt x="261" y="211"/>
                    </a:lnTo>
                    <a:lnTo>
                      <a:pt x="261" y="215"/>
                    </a:lnTo>
                    <a:lnTo>
                      <a:pt x="260" y="220"/>
                    </a:lnTo>
                    <a:lnTo>
                      <a:pt x="260" y="220"/>
                    </a:lnTo>
                    <a:lnTo>
                      <a:pt x="258" y="224"/>
                    </a:lnTo>
                    <a:lnTo>
                      <a:pt x="256" y="229"/>
                    </a:lnTo>
                    <a:lnTo>
                      <a:pt x="251" y="236"/>
                    </a:lnTo>
                    <a:lnTo>
                      <a:pt x="243" y="240"/>
                    </a:lnTo>
                    <a:lnTo>
                      <a:pt x="239" y="243"/>
                    </a:lnTo>
                    <a:lnTo>
                      <a:pt x="235" y="244"/>
                    </a:lnTo>
                    <a:lnTo>
                      <a:pt x="235" y="244"/>
                    </a:lnTo>
                    <a:lnTo>
                      <a:pt x="230" y="244"/>
                    </a:lnTo>
                    <a:lnTo>
                      <a:pt x="226" y="243"/>
                    </a:lnTo>
                    <a:lnTo>
                      <a:pt x="221" y="241"/>
                    </a:lnTo>
                    <a:lnTo>
                      <a:pt x="217" y="240"/>
                    </a:lnTo>
                    <a:lnTo>
                      <a:pt x="213" y="238"/>
                    </a:lnTo>
                    <a:lnTo>
                      <a:pt x="209" y="235"/>
                    </a:lnTo>
                    <a:lnTo>
                      <a:pt x="206" y="231"/>
                    </a:lnTo>
                    <a:lnTo>
                      <a:pt x="204" y="227"/>
                    </a:lnTo>
                    <a:lnTo>
                      <a:pt x="204" y="227"/>
                    </a:lnTo>
                    <a:lnTo>
                      <a:pt x="202" y="224"/>
                    </a:lnTo>
                    <a:lnTo>
                      <a:pt x="201" y="222"/>
                    </a:lnTo>
                    <a:lnTo>
                      <a:pt x="198" y="221"/>
                    </a:lnTo>
                    <a:lnTo>
                      <a:pt x="195" y="221"/>
                    </a:lnTo>
                    <a:lnTo>
                      <a:pt x="195" y="221"/>
                    </a:lnTo>
                    <a:lnTo>
                      <a:pt x="189" y="222"/>
                    </a:lnTo>
                    <a:lnTo>
                      <a:pt x="186" y="222"/>
                    </a:lnTo>
                    <a:lnTo>
                      <a:pt x="184" y="224"/>
                    </a:lnTo>
                    <a:lnTo>
                      <a:pt x="184" y="224"/>
                    </a:lnTo>
                    <a:lnTo>
                      <a:pt x="156" y="252"/>
                    </a:lnTo>
                    <a:lnTo>
                      <a:pt x="156" y="252"/>
                    </a:lnTo>
                    <a:lnTo>
                      <a:pt x="154" y="254"/>
                    </a:lnTo>
                    <a:lnTo>
                      <a:pt x="151" y="255"/>
                    </a:lnTo>
                    <a:lnTo>
                      <a:pt x="147" y="256"/>
                    </a:lnTo>
                    <a:lnTo>
                      <a:pt x="144" y="256"/>
                    </a:lnTo>
                    <a:lnTo>
                      <a:pt x="144" y="256"/>
                    </a:lnTo>
                    <a:lnTo>
                      <a:pt x="71" y="256"/>
                    </a:lnTo>
                    <a:lnTo>
                      <a:pt x="71" y="256"/>
                    </a:lnTo>
                    <a:lnTo>
                      <a:pt x="65" y="256"/>
                    </a:lnTo>
                    <a:lnTo>
                      <a:pt x="65" y="256"/>
                    </a:lnTo>
                    <a:lnTo>
                      <a:pt x="65" y="279"/>
                    </a:lnTo>
                    <a:lnTo>
                      <a:pt x="65" y="279"/>
                    </a:lnTo>
                    <a:lnTo>
                      <a:pt x="66" y="284"/>
                    </a:lnTo>
                    <a:lnTo>
                      <a:pt x="66" y="288"/>
                    </a:lnTo>
                    <a:lnTo>
                      <a:pt x="68" y="292"/>
                    </a:lnTo>
                    <a:lnTo>
                      <a:pt x="70" y="295"/>
                    </a:lnTo>
                    <a:lnTo>
                      <a:pt x="73" y="297"/>
                    </a:lnTo>
                    <a:lnTo>
                      <a:pt x="77" y="299"/>
                    </a:lnTo>
                    <a:lnTo>
                      <a:pt x="80" y="299"/>
                    </a:lnTo>
                    <a:lnTo>
                      <a:pt x="86" y="300"/>
                    </a:lnTo>
                    <a:lnTo>
                      <a:pt x="86" y="300"/>
                    </a:lnTo>
                    <a:lnTo>
                      <a:pt x="279" y="300"/>
                    </a:lnTo>
                    <a:lnTo>
                      <a:pt x="279" y="300"/>
                    </a:lnTo>
                    <a:lnTo>
                      <a:pt x="285" y="299"/>
                    </a:lnTo>
                    <a:lnTo>
                      <a:pt x="288" y="299"/>
                    </a:lnTo>
                    <a:lnTo>
                      <a:pt x="292" y="297"/>
                    </a:lnTo>
                    <a:lnTo>
                      <a:pt x="295" y="295"/>
                    </a:lnTo>
                    <a:lnTo>
                      <a:pt x="297" y="292"/>
                    </a:lnTo>
                    <a:lnTo>
                      <a:pt x="299" y="288"/>
                    </a:lnTo>
                    <a:lnTo>
                      <a:pt x="299" y="284"/>
                    </a:lnTo>
                    <a:lnTo>
                      <a:pt x="300" y="279"/>
                    </a:lnTo>
                    <a:lnTo>
                      <a:pt x="300" y="279"/>
                    </a:lnTo>
                    <a:lnTo>
                      <a:pt x="300" y="133"/>
                    </a:lnTo>
                    <a:lnTo>
                      <a:pt x="300" y="133"/>
                    </a:lnTo>
                    <a:lnTo>
                      <a:pt x="300" y="126"/>
                    </a:lnTo>
                    <a:lnTo>
                      <a:pt x="300" y="126"/>
                    </a:lnTo>
                    <a:lnTo>
                      <a:pt x="297" y="126"/>
                    </a:lnTo>
                    <a:lnTo>
                      <a:pt x="297" y="12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17" y="127"/>
                    </a:lnTo>
                    <a:lnTo>
                      <a:pt x="214" y="128"/>
                    </a:lnTo>
                    <a:lnTo>
                      <a:pt x="214" y="128"/>
                    </a:lnTo>
                    <a:lnTo>
                      <a:pt x="194" y="148"/>
                    </a:lnTo>
                    <a:lnTo>
                      <a:pt x="194" y="148"/>
                    </a:lnTo>
                    <a:lnTo>
                      <a:pt x="186" y="156"/>
                    </a:lnTo>
                    <a:lnTo>
                      <a:pt x="181" y="160"/>
                    </a:lnTo>
                    <a:lnTo>
                      <a:pt x="176" y="161"/>
                    </a:lnTo>
                    <a:lnTo>
                      <a:pt x="164" y="161"/>
                    </a:lnTo>
                    <a:lnTo>
                      <a:pt x="164" y="161"/>
                    </a:lnTo>
                    <a:lnTo>
                      <a:pt x="160" y="161"/>
                    </a:lnTo>
                    <a:lnTo>
                      <a:pt x="158" y="164"/>
                    </a:lnTo>
                    <a:lnTo>
                      <a:pt x="158" y="164"/>
                    </a:lnTo>
                    <a:lnTo>
                      <a:pt x="155" y="169"/>
                    </a:lnTo>
                    <a:lnTo>
                      <a:pt x="152" y="173"/>
                    </a:lnTo>
                    <a:lnTo>
                      <a:pt x="148" y="177"/>
                    </a:lnTo>
                    <a:lnTo>
                      <a:pt x="144" y="179"/>
                    </a:lnTo>
                    <a:lnTo>
                      <a:pt x="139" y="181"/>
                    </a:lnTo>
                    <a:lnTo>
                      <a:pt x="135" y="182"/>
                    </a:lnTo>
                    <a:lnTo>
                      <a:pt x="129" y="182"/>
                    </a:lnTo>
                    <a:lnTo>
                      <a:pt x="125" y="182"/>
                    </a:lnTo>
                    <a:lnTo>
                      <a:pt x="125" y="182"/>
                    </a:lnTo>
                    <a:lnTo>
                      <a:pt x="119" y="180"/>
                    </a:lnTo>
                    <a:lnTo>
                      <a:pt x="114" y="178"/>
                    </a:lnTo>
                    <a:lnTo>
                      <a:pt x="111" y="176"/>
                    </a:lnTo>
                    <a:lnTo>
                      <a:pt x="107" y="171"/>
                    </a:lnTo>
                    <a:lnTo>
                      <a:pt x="104" y="168"/>
                    </a:lnTo>
                    <a:lnTo>
                      <a:pt x="102" y="163"/>
                    </a:lnTo>
                    <a:lnTo>
                      <a:pt x="101" y="159"/>
                    </a:lnTo>
                    <a:lnTo>
                      <a:pt x="100" y="153"/>
                    </a:lnTo>
                    <a:lnTo>
                      <a:pt x="100" y="153"/>
                    </a:lnTo>
                    <a:lnTo>
                      <a:pt x="100" y="147"/>
                    </a:lnTo>
                    <a:lnTo>
                      <a:pt x="101" y="143"/>
                    </a:lnTo>
                    <a:lnTo>
                      <a:pt x="103" y="138"/>
                    </a:lnTo>
                    <a:lnTo>
                      <a:pt x="105" y="134"/>
                    </a:lnTo>
                    <a:lnTo>
                      <a:pt x="109" y="130"/>
                    </a:lnTo>
                    <a:lnTo>
                      <a:pt x="113" y="127"/>
                    </a:lnTo>
                    <a:lnTo>
                      <a:pt x="118" y="125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128" y="121"/>
                    </a:lnTo>
                    <a:lnTo>
                      <a:pt x="134" y="121"/>
                    </a:lnTo>
                    <a:lnTo>
                      <a:pt x="138" y="122"/>
                    </a:lnTo>
                    <a:lnTo>
                      <a:pt x="143" y="125"/>
                    </a:lnTo>
                    <a:lnTo>
                      <a:pt x="147" y="127"/>
                    </a:lnTo>
                    <a:lnTo>
                      <a:pt x="152" y="130"/>
                    </a:lnTo>
                    <a:lnTo>
                      <a:pt x="155" y="134"/>
                    </a:lnTo>
                    <a:lnTo>
                      <a:pt x="158" y="139"/>
                    </a:lnTo>
                    <a:lnTo>
                      <a:pt x="158" y="139"/>
                    </a:lnTo>
                    <a:lnTo>
                      <a:pt x="159" y="142"/>
                    </a:lnTo>
                    <a:lnTo>
                      <a:pt x="160" y="143"/>
                    </a:lnTo>
                    <a:lnTo>
                      <a:pt x="160" y="143"/>
                    </a:lnTo>
                    <a:lnTo>
                      <a:pt x="163" y="144"/>
                    </a:lnTo>
                    <a:lnTo>
                      <a:pt x="169" y="143"/>
                    </a:lnTo>
                    <a:lnTo>
                      <a:pt x="175" y="142"/>
                    </a:lnTo>
                    <a:lnTo>
                      <a:pt x="178" y="140"/>
                    </a:lnTo>
                    <a:lnTo>
                      <a:pt x="178" y="140"/>
                    </a:lnTo>
                    <a:lnTo>
                      <a:pt x="204" y="113"/>
                    </a:lnTo>
                    <a:lnTo>
                      <a:pt x="204" y="113"/>
                    </a:lnTo>
                    <a:lnTo>
                      <a:pt x="206" y="111"/>
                    </a:lnTo>
                    <a:lnTo>
                      <a:pt x="210" y="110"/>
                    </a:lnTo>
                    <a:lnTo>
                      <a:pt x="213" y="109"/>
                    </a:lnTo>
                    <a:lnTo>
                      <a:pt x="217" y="109"/>
                    </a:lnTo>
                    <a:lnTo>
                      <a:pt x="217" y="109"/>
                    </a:lnTo>
                    <a:lnTo>
                      <a:pt x="294" y="109"/>
                    </a:lnTo>
                    <a:lnTo>
                      <a:pt x="294" y="109"/>
                    </a:lnTo>
                    <a:lnTo>
                      <a:pt x="300" y="109"/>
                    </a:lnTo>
                    <a:lnTo>
                      <a:pt x="300" y="109"/>
                    </a:lnTo>
                    <a:lnTo>
                      <a:pt x="300" y="86"/>
                    </a:lnTo>
                    <a:lnTo>
                      <a:pt x="300" y="86"/>
                    </a:lnTo>
                    <a:lnTo>
                      <a:pt x="299" y="80"/>
                    </a:lnTo>
                    <a:lnTo>
                      <a:pt x="299" y="77"/>
                    </a:lnTo>
                    <a:lnTo>
                      <a:pt x="297" y="72"/>
                    </a:lnTo>
                    <a:lnTo>
                      <a:pt x="295" y="70"/>
                    </a:lnTo>
                    <a:lnTo>
                      <a:pt x="292" y="68"/>
                    </a:lnTo>
                    <a:lnTo>
                      <a:pt x="288" y="66"/>
                    </a:lnTo>
                    <a:lnTo>
                      <a:pt x="283" y="66"/>
                    </a:lnTo>
                    <a:lnTo>
                      <a:pt x="279" y="64"/>
                    </a:lnTo>
                    <a:lnTo>
                      <a:pt x="279" y="64"/>
                    </a:lnTo>
                    <a:lnTo>
                      <a:pt x="86" y="64"/>
                    </a:lnTo>
                    <a:lnTo>
                      <a:pt x="86" y="64"/>
                    </a:lnTo>
                    <a:lnTo>
                      <a:pt x="80" y="66"/>
                    </a:lnTo>
                    <a:lnTo>
                      <a:pt x="77" y="66"/>
                    </a:lnTo>
                    <a:lnTo>
                      <a:pt x="73" y="68"/>
                    </a:lnTo>
                    <a:lnTo>
                      <a:pt x="70" y="70"/>
                    </a:lnTo>
                    <a:lnTo>
                      <a:pt x="68" y="72"/>
                    </a:lnTo>
                    <a:lnTo>
                      <a:pt x="66" y="77"/>
                    </a:lnTo>
                    <a:lnTo>
                      <a:pt x="66" y="80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5" y="190"/>
                    </a:lnTo>
                    <a:lnTo>
                      <a:pt x="65" y="190"/>
                    </a:lnTo>
                    <a:lnTo>
                      <a:pt x="65" y="239"/>
                    </a:lnTo>
                    <a:lnTo>
                      <a:pt x="65" y="239"/>
                    </a:lnTo>
                    <a:close/>
                    <a:moveTo>
                      <a:pt x="230" y="226"/>
                    </a:moveTo>
                    <a:lnTo>
                      <a:pt x="230" y="226"/>
                    </a:lnTo>
                    <a:lnTo>
                      <a:pt x="236" y="224"/>
                    </a:lnTo>
                    <a:lnTo>
                      <a:pt x="239" y="222"/>
                    </a:lnTo>
                    <a:lnTo>
                      <a:pt x="243" y="218"/>
                    </a:lnTo>
                    <a:lnTo>
                      <a:pt x="244" y="213"/>
                    </a:lnTo>
                    <a:lnTo>
                      <a:pt x="244" y="213"/>
                    </a:lnTo>
                    <a:lnTo>
                      <a:pt x="243" y="207"/>
                    </a:lnTo>
                    <a:lnTo>
                      <a:pt x="239" y="204"/>
                    </a:lnTo>
                    <a:lnTo>
                      <a:pt x="236" y="201"/>
                    </a:lnTo>
                    <a:lnTo>
                      <a:pt x="230" y="199"/>
                    </a:lnTo>
                    <a:lnTo>
                      <a:pt x="230" y="199"/>
                    </a:lnTo>
                    <a:lnTo>
                      <a:pt x="226" y="201"/>
                    </a:lnTo>
                    <a:lnTo>
                      <a:pt x="221" y="204"/>
                    </a:lnTo>
                    <a:lnTo>
                      <a:pt x="219" y="207"/>
                    </a:lnTo>
                    <a:lnTo>
                      <a:pt x="218" y="213"/>
                    </a:lnTo>
                    <a:lnTo>
                      <a:pt x="218" y="213"/>
                    </a:lnTo>
                    <a:lnTo>
                      <a:pt x="219" y="218"/>
                    </a:lnTo>
                    <a:lnTo>
                      <a:pt x="221" y="222"/>
                    </a:lnTo>
                    <a:lnTo>
                      <a:pt x="226" y="224"/>
                    </a:lnTo>
                    <a:lnTo>
                      <a:pt x="230" y="226"/>
                    </a:lnTo>
                    <a:lnTo>
                      <a:pt x="230" y="226"/>
                    </a:lnTo>
                    <a:close/>
                    <a:moveTo>
                      <a:pt x="143" y="152"/>
                    </a:moveTo>
                    <a:lnTo>
                      <a:pt x="143" y="152"/>
                    </a:lnTo>
                    <a:lnTo>
                      <a:pt x="142" y="146"/>
                    </a:lnTo>
                    <a:lnTo>
                      <a:pt x="139" y="143"/>
                    </a:lnTo>
                    <a:lnTo>
                      <a:pt x="135" y="139"/>
                    </a:lnTo>
                    <a:lnTo>
                      <a:pt x="130" y="139"/>
                    </a:lnTo>
                    <a:lnTo>
                      <a:pt x="130" y="139"/>
                    </a:lnTo>
                    <a:lnTo>
                      <a:pt x="125" y="140"/>
                    </a:lnTo>
                    <a:lnTo>
                      <a:pt x="121" y="143"/>
                    </a:lnTo>
                    <a:lnTo>
                      <a:pt x="118" y="147"/>
                    </a:lnTo>
                    <a:lnTo>
                      <a:pt x="117" y="152"/>
                    </a:lnTo>
                    <a:lnTo>
                      <a:pt x="117" y="152"/>
                    </a:lnTo>
                    <a:lnTo>
                      <a:pt x="118" y="157"/>
                    </a:lnTo>
                    <a:lnTo>
                      <a:pt x="121" y="161"/>
                    </a:lnTo>
                    <a:lnTo>
                      <a:pt x="125" y="164"/>
                    </a:lnTo>
                    <a:lnTo>
                      <a:pt x="130" y="165"/>
                    </a:lnTo>
                    <a:lnTo>
                      <a:pt x="130" y="165"/>
                    </a:lnTo>
                    <a:lnTo>
                      <a:pt x="135" y="164"/>
                    </a:lnTo>
                    <a:lnTo>
                      <a:pt x="139" y="161"/>
                    </a:lnTo>
                    <a:lnTo>
                      <a:pt x="143" y="156"/>
                    </a:lnTo>
                    <a:lnTo>
                      <a:pt x="143" y="152"/>
                    </a:lnTo>
                    <a:lnTo>
                      <a:pt x="143" y="152"/>
                    </a:lnTo>
                    <a:close/>
                  </a:path>
                </a:pathLst>
              </a:custGeom>
              <a:solidFill>
                <a:srgbClr val="3F86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891" name="그룹 890">
              <a:extLst>
                <a:ext uri="{FF2B5EF4-FFF2-40B4-BE49-F238E27FC236}">
                  <a16:creationId xmlns:a16="http://schemas.microsoft.com/office/drawing/2014/main" id="{5A9600B9-561E-7984-6BE7-5EE1654B31B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52331" y="3157254"/>
              <a:ext cx="710712" cy="407545"/>
              <a:chOff x="2725600" y="2234467"/>
              <a:chExt cx="710712" cy="407545"/>
            </a:xfrm>
          </p:grpSpPr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0FA497FA-A2A5-06BF-996F-3C79C6A101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25600" y="2448523"/>
                <a:ext cx="710712" cy="193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ct val="100000"/>
                  </a:lnSpc>
                  <a:defRPr sz="700" b="0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r>
                  <a: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대화형</a:t>
                </a:r>
                <a: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Q&amp;A</a:t>
                </a:r>
                <a:b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WEB#3</a:t>
                </a:r>
                <a:endParaRPr 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93" name="Freeform 6">
                <a:extLst>
                  <a:ext uri="{FF2B5EF4-FFF2-40B4-BE49-F238E27FC236}">
                    <a16:creationId xmlns:a16="http://schemas.microsoft.com/office/drawing/2014/main" id="{90FD8B1B-919F-FB3F-B294-19C809AC8E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7753" y="2234467"/>
                <a:ext cx="162000" cy="171408"/>
              </a:xfrm>
              <a:custGeom>
                <a:avLst/>
                <a:gdLst>
                  <a:gd name="T0" fmla="*/ 278 w 365"/>
                  <a:gd name="T1" fmla="*/ 319 h 365"/>
                  <a:gd name="T2" fmla="*/ 263 w 365"/>
                  <a:gd name="T3" fmla="*/ 363 h 365"/>
                  <a:gd name="T4" fmla="*/ 235 w 365"/>
                  <a:gd name="T5" fmla="*/ 342 h 365"/>
                  <a:gd name="T6" fmla="*/ 220 w 365"/>
                  <a:gd name="T7" fmla="*/ 364 h 365"/>
                  <a:gd name="T8" fmla="*/ 192 w 365"/>
                  <a:gd name="T9" fmla="*/ 323 h 365"/>
                  <a:gd name="T10" fmla="*/ 175 w 365"/>
                  <a:gd name="T11" fmla="*/ 359 h 365"/>
                  <a:gd name="T12" fmla="*/ 147 w 365"/>
                  <a:gd name="T13" fmla="*/ 354 h 365"/>
                  <a:gd name="T14" fmla="*/ 130 w 365"/>
                  <a:gd name="T15" fmla="*/ 355 h 365"/>
                  <a:gd name="T16" fmla="*/ 99 w 365"/>
                  <a:gd name="T17" fmla="*/ 365 h 365"/>
                  <a:gd name="T18" fmla="*/ 86 w 365"/>
                  <a:gd name="T19" fmla="*/ 317 h 365"/>
                  <a:gd name="T20" fmla="*/ 42 w 365"/>
                  <a:gd name="T21" fmla="*/ 278 h 365"/>
                  <a:gd name="T22" fmla="*/ 9 w 365"/>
                  <a:gd name="T23" fmla="*/ 261 h 365"/>
                  <a:gd name="T24" fmla="*/ 2 w 365"/>
                  <a:gd name="T25" fmla="*/ 232 h 365"/>
                  <a:gd name="T26" fmla="*/ 48 w 365"/>
                  <a:gd name="T27" fmla="*/ 218 h 365"/>
                  <a:gd name="T28" fmla="*/ 0 w 365"/>
                  <a:gd name="T29" fmla="*/ 182 h 365"/>
                  <a:gd name="T30" fmla="*/ 48 w 365"/>
                  <a:gd name="T31" fmla="*/ 147 h 365"/>
                  <a:gd name="T32" fmla="*/ 0 w 365"/>
                  <a:gd name="T33" fmla="*/ 135 h 365"/>
                  <a:gd name="T34" fmla="*/ 9 w 365"/>
                  <a:gd name="T35" fmla="*/ 104 h 365"/>
                  <a:gd name="T36" fmla="*/ 9 w 365"/>
                  <a:gd name="T37" fmla="*/ 87 h 365"/>
                  <a:gd name="T38" fmla="*/ 70 w 365"/>
                  <a:gd name="T39" fmla="*/ 50 h 365"/>
                  <a:gd name="T40" fmla="*/ 95 w 365"/>
                  <a:gd name="T41" fmla="*/ 0 h 365"/>
                  <a:gd name="T42" fmla="*/ 130 w 365"/>
                  <a:gd name="T43" fmla="*/ 36 h 365"/>
                  <a:gd name="T44" fmla="*/ 147 w 365"/>
                  <a:gd name="T45" fmla="*/ 5 h 365"/>
                  <a:gd name="T46" fmla="*/ 173 w 365"/>
                  <a:gd name="T47" fmla="*/ 9 h 365"/>
                  <a:gd name="T48" fmla="*/ 192 w 365"/>
                  <a:gd name="T49" fmla="*/ 9 h 365"/>
                  <a:gd name="T50" fmla="*/ 222 w 365"/>
                  <a:gd name="T51" fmla="*/ 0 h 365"/>
                  <a:gd name="T52" fmla="*/ 261 w 365"/>
                  <a:gd name="T53" fmla="*/ 47 h 365"/>
                  <a:gd name="T54" fmla="*/ 275 w 365"/>
                  <a:gd name="T55" fmla="*/ 2 h 365"/>
                  <a:gd name="T56" fmla="*/ 312 w 365"/>
                  <a:gd name="T57" fmla="*/ 63 h 365"/>
                  <a:gd name="T58" fmla="*/ 365 w 365"/>
                  <a:gd name="T59" fmla="*/ 92 h 365"/>
                  <a:gd name="T60" fmla="*/ 317 w 365"/>
                  <a:gd name="T61" fmla="*/ 104 h 365"/>
                  <a:gd name="T62" fmla="*/ 365 w 365"/>
                  <a:gd name="T63" fmla="*/ 138 h 365"/>
                  <a:gd name="T64" fmla="*/ 317 w 365"/>
                  <a:gd name="T65" fmla="*/ 173 h 365"/>
                  <a:gd name="T66" fmla="*/ 353 w 365"/>
                  <a:gd name="T67" fmla="*/ 191 h 365"/>
                  <a:gd name="T68" fmla="*/ 363 w 365"/>
                  <a:gd name="T69" fmla="*/ 220 h 365"/>
                  <a:gd name="T70" fmla="*/ 317 w 365"/>
                  <a:gd name="T71" fmla="*/ 235 h 365"/>
                  <a:gd name="T72" fmla="*/ 365 w 365"/>
                  <a:gd name="T73" fmla="*/ 270 h 365"/>
                  <a:gd name="T74" fmla="*/ 68 w 365"/>
                  <a:gd name="T75" fmla="*/ 239 h 365"/>
                  <a:gd name="T76" fmla="*/ 180 w 365"/>
                  <a:gd name="T77" fmla="*/ 206 h 365"/>
                  <a:gd name="T78" fmla="*/ 222 w 365"/>
                  <a:gd name="T79" fmla="*/ 184 h 365"/>
                  <a:gd name="T80" fmla="*/ 261 w 365"/>
                  <a:gd name="T81" fmla="*/ 211 h 365"/>
                  <a:gd name="T82" fmla="*/ 230 w 365"/>
                  <a:gd name="T83" fmla="*/ 244 h 365"/>
                  <a:gd name="T84" fmla="*/ 198 w 365"/>
                  <a:gd name="T85" fmla="*/ 221 h 365"/>
                  <a:gd name="T86" fmla="*/ 147 w 365"/>
                  <a:gd name="T87" fmla="*/ 256 h 365"/>
                  <a:gd name="T88" fmla="*/ 68 w 365"/>
                  <a:gd name="T89" fmla="*/ 292 h 365"/>
                  <a:gd name="T90" fmla="*/ 292 w 365"/>
                  <a:gd name="T91" fmla="*/ 297 h 365"/>
                  <a:gd name="T92" fmla="*/ 297 w 365"/>
                  <a:gd name="T93" fmla="*/ 126 h 365"/>
                  <a:gd name="T94" fmla="*/ 176 w 365"/>
                  <a:gd name="T95" fmla="*/ 161 h 365"/>
                  <a:gd name="T96" fmla="*/ 135 w 365"/>
                  <a:gd name="T97" fmla="*/ 182 h 365"/>
                  <a:gd name="T98" fmla="*/ 100 w 365"/>
                  <a:gd name="T99" fmla="*/ 153 h 365"/>
                  <a:gd name="T100" fmla="*/ 128 w 365"/>
                  <a:gd name="T101" fmla="*/ 121 h 365"/>
                  <a:gd name="T102" fmla="*/ 160 w 365"/>
                  <a:gd name="T103" fmla="*/ 143 h 365"/>
                  <a:gd name="T104" fmla="*/ 217 w 365"/>
                  <a:gd name="T105" fmla="*/ 109 h 365"/>
                  <a:gd name="T106" fmla="*/ 295 w 365"/>
                  <a:gd name="T107" fmla="*/ 70 h 365"/>
                  <a:gd name="T108" fmla="*/ 70 w 365"/>
                  <a:gd name="T109" fmla="*/ 70 h 365"/>
                  <a:gd name="T110" fmla="*/ 230 w 365"/>
                  <a:gd name="T111" fmla="*/ 226 h 365"/>
                  <a:gd name="T112" fmla="*/ 226 w 365"/>
                  <a:gd name="T113" fmla="*/ 201 h 365"/>
                  <a:gd name="T114" fmla="*/ 143 w 365"/>
                  <a:gd name="T115" fmla="*/ 152 h 365"/>
                  <a:gd name="T116" fmla="*/ 118 w 365"/>
                  <a:gd name="T117" fmla="*/ 157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" h="365">
                    <a:moveTo>
                      <a:pt x="317" y="278"/>
                    </a:moveTo>
                    <a:lnTo>
                      <a:pt x="317" y="278"/>
                    </a:lnTo>
                    <a:lnTo>
                      <a:pt x="316" y="288"/>
                    </a:lnTo>
                    <a:lnTo>
                      <a:pt x="315" y="295"/>
                    </a:lnTo>
                    <a:lnTo>
                      <a:pt x="312" y="301"/>
                    </a:lnTo>
                    <a:lnTo>
                      <a:pt x="308" y="306"/>
                    </a:lnTo>
                    <a:lnTo>
                      <a:pt x="303" y="311"/>
                    </a:lnTo>
                    <a:lnTo>
                      <a:pt x="296" y="314"/>
                    </a:lnTo>
                    <a:lnTo>
                      <a:pt x="288" y="316"/>
                    </a:lnTo>
                    <a:lnTo>
                      <a:pt x="278" y="319"/>
                    </a:lnTo>
                    <a:lnTo>
                      <a:pt x="278" y="319"/>
                    </a:lnTo>
                    <a:lnTo>
                      <a:pt x="278" y="348"/>
                    </a:lnTo>
                    <a:lnTo>
                      <a:pt x="278" y="348"/>
                    </a:lnTo>
                    <a:lnTo>
                      <a:pt x="278" y="356"/>
                    </a:lnTo>
                    <a:lnTo>
                      <a:pt x="278" y="356"/>
                    </a:lnTo>
                    <a:lnTo>
                      <a:pt x="278" y="360"/>
                    </a:lnTo>
                    <a:lnTo>
                      <a:pt x="275" y="363"/>
                    </a:lnTo>
                    <a:lnTo>
                      <a:pt x="273" y="365"/>
                    </a:lnTo>
                    <a:lnTo>
                      <a:pt x="270" y="365"/>
                    </a:lnTo>
                    <a:lnTo>
                      <a:pt x="270" y="365"/>
                    </a:lnTo>
                    <a:lnTo>
                      <a:pt x="266" y="365"/>
                    </a:lnTo>
                    <a:lnTo>
                      <a:pt x="263" y="363"/>
                    </a:lnTo>
                    <a:lnTo>
                      <a:pt x="262" y="360"/>
                    </a:lnTo>
                    <a:lnTo>
                      <a:pt x="261" y="356"/>
                    </a:lnTo>
                    <a:lnTo>
                      <a:pt x="261" y="356"/>
                    </a:lnTo>
                    <a:lnTo>
                      <a:pt x="261" y="322"/>
                    </a:lnTo>
                    <a:lnTo>
                      <a:pt x="261" y="322"/>
                    </a:lnTo>
                    <a:lnTo>
                      <a:pt x="261" y="317"/>
                    </a:lnTo>
                    <a:lnTo>
                      <a:pt x="261" y="317"/>
                    </a:lnTo>
                    <a:lnTo>
                      <a:pt x="235" y="317"/>
                    </a:lnTo>
                    <a:lnTo>
                      <a:pt x="235" y="317"/>
                    </a:lnTo>
                    <a:lnTo>
                      <a:pt x="235" y="330"/>
                    </a:lnTo>
                    <a:lnTo>
                      <a:pt x="235" y="342"/>
                    </a:lnTo>
                    <a:lnTo>
                      <a:pt x="235" y="342"/>
                    </a:lnTo>
                    <a:lnTo>
                      <a:pt x="235" y="349"/>
                    </a:lnTo>
                    <a:lnTo>
                      <a:pt x="236" y="356"/>
                    </a:lnTo>
                    <a:lnTo>
                      <a:pt x="235" y="359"/>
                    </a:lnTo>
                    <a:lnTo>
                      <a:pt x="234" y="362"/>
                    </a:lnTo>
                    <a:lnTo>
                      <a:pt x="230" y="364"/>
                    </a:lnTo>
                    <a:lnTo>
                      <a:pt x="226" y="365"/>
                    </a:lnTo>
                    <a:lnTo>
                      <a:pt x="226" y="365"/>
                    </a:lnTo>
                    <a:lnTo>
                      <a:pt x="223" y="365"/>
                    </a:lnTo>
                    <a:lnTo>
                      <a:pt x="222" y="365"/>
                    </a:lnTo>
                    <a:lnTo>
                      <a:pt x="220" y="364"/>
                    </a:lnTo>
                    <a:lnTo>
                      <a:pt x="219" y="362"/>
                    </a:lnTo>
                    <a:lnTo>
                      <a:pt x="218" y="354"/>
                    </a:lnTo>
                    <a:lnTo>
                      <a:pt x="218" y="342"/>
                    </a:lnTo>
                    <a:lnTo>
                      <a:pt x="218" y="342"/>
                    </a:lnTo>
                    <a:lnTo>
                      <a:pt x="218" y="320"/>
                    </a:lnTo>
                    <a:lnTo>
                      <a:pt x="218" y="320"/>
                    </a:lnTo>
                    <a:lnTo>
                      <a:pt x="217" y="317"/>
                    </a:lnTo>
                    <a:lnTo>
                      <a:pt x="217" y="317"/>
                    </a:lnTo>
                    <a:lnTo>
                      <a:pt x="192" y="317"/>
                    </a:lnTo>
                    <a:lnTo>
                      <a:pt x="192" y="317"/>
                    </a:lnTo>
                    <a:lnTo>
                      <a:pt x="192" y="323"/>
                    </a:lnTo>
                    <a:lnTo>
                      <a:pt x="192" y="323"/>
                    </a:lnTo>
                    <a:lnTo>
                      <a:pt x="192" y="356"/>
                    </a:lnTo>
                    <a:lnTo>
                      <a:pt x="192" y="356"/>
                    </a:lnTo>
                    <a:lnTo>
                      <a:pt x="190" y="359"/>
                    </a:lnTo>
                    <a:lnTo>
                      <a:pt x="188" y="363"/>
                    </a:lnTo>
                    <a:lnTo>
                      <a:pt x="186" y="365"/>
                    </a:lnTo>
                    <a:lnTo>
                      <a:pt x="183" y="365"/>
                    </a:lnTo>
                    <a:lnTo>
                      <a:pt x="183" y="365"/>
                    </a:lnTo>
                    <a:lnTo>
                      <a:pt x="179" y="365"/>
                    </a:lnTo>
                    <a:lnTo>
                      <a:pt x="176" y="363"/>
                    </a:lnTo>
                    <a:lnTo>
                      <a:pt x="175" y="359"/>
                    </a:lnTo>
                    <a:lnTo>
                      <a:pt x="173" y="356"/>
                    </a:lnTo>
                    <a:lnTo>
                      <a:pt x="173" y="356"/>
                    </a:lnTo>
                    <a:lnTo>
                      <a:pt x="173" y="323"/>
                    </a:lnTo>
                    <a:lnTo>
                      <a:pt x="173" y="323"/>
                    </a:lnTo>
                    <a:lnTo>
                      <a:pt x="173" y="317"/>
                    </a:lnTo>
                    <a:lnTo>
                      <a:pt x="173" y="317"/>
                    </a:lnTo>
                    <a:lnTo>
                      <a:pt x="147" y="317"/>
                    </a:lnTo>
                    <a:lnTo>
                      <a:pt x="147" y="317"/>
                    </a:lnTo>
                    <a:lnTo>
                      <a:pt x="147" y="330"/>
                    </a:lnTo>
                    <a:lnTo>
                      <a:pt x="147" y="330"/>
                    </a:lnTo>
                    <a:lnTo>
                      <a:pt x="147" y="354"/>
                    </a:lnTo>
                    <a:lnTo>
                      <a:pt x="147" y="354"/>
                    </a:lnTo>
                    <a:lnTo>
                      <a:pt x="147" y="359"/>
                    </a:lnTo>
                    <a:lnTo>
                      <a:pt x="145" y="363"/>
                    </a:lnTo>
                    <a:lnTo>
                      <a:pt x="143" y="365"/>
                    </a:lnTo>
                    <a:lnTo>
                      <a:pt x="138" y="365"/>
                    </a:lnTo>
                    <a:lnTo>
                      <a:pt x="138" y="365"/>
                    </a:lnTo>
                    <a:lnTo>
                      <a:pt x="135" y="365"/>
                    </a:lnTo>
                    <a:lnTo>
                      <a:pt x="133" y="363"/>
                    </a:lnTo>
                    <a:lnTo>
                      <a:pt x="130" y="359"/>
                    </a:lnTo>
                    <a:lnTo>
                      <a:pt x="130" y="355"/>
                    </a:lnTo>
                    <a:lnTo>
                      <a:pt x="130" y="355"/>
                    </a:lnTo>
                    <a:lnTo>
                      <a:pt x="130" y="317"/>
                    </a:lnTo>
                    <a:lnTo>
                      <a:pt x="130" y="317"/>
                    </a:lnTo>
                    <a:lnTo>
                      <a:pt x="104" y="317"/>
                    </a:lnTo>
                    <a:lnTo>
                      <a:pt x="104" y="317"/>
                    </a:lnTo>
                    <a:lnTo>
                      <a:pt x="104" y="347"/>
                    </a:lnTo>
                    <a:lnTo>
                      <a:pt x="104" y="347"/>
                    </a:lnTo>
                    <a:lnTo>
                      <a:pt x="104" y="356"/>
                    </a:lnTo>
                    <a:lnTo>
                      <a:pt x="104" y="356"/>
                    </a:lnTo>
                    <a:lnTo>
                      <a:pt x="103" y="360"/>
                    </a:lnTo>
                    <a:lnTo>
                      <a:pt x="102" y="363"/>
                    </a:lnTo>
                    <a:lnTo>
                      <a:pt x="99" y="365"/>
                    </a:lnTo>
                    <a:lnTo>
                      <a:pt x="95" y="365"/>
                    </a:lnTo>
                    <a:lnTo>
                      <a:pt x="95" y="365"/>
                    </a:lnTo>
                    <a:lnTo>
                      <a:pt x="92" y="365"/>
                    </a:lnTo>
                    <a:lnTo>
                      <a:pt x="90" y="363"/>
                    </a:lnTo>
                    <a:lnTo>
                      <a:pt x="87" y="360"/>
                    </a:lnTo>
                    <a:lnTo>
                      <a:pt x="87" y="356"/>
                    </a:lnTo>
                    <a:lnTo>
                      <a:pt x="87" y="356"/>
                    </a:lnTo>
                    <a:lnTo>
                      <a:pt x="86" y="322"/>
                    </a:lnTo>
                    <a:lnTo>
                      <a:pt x="86" y="322"/>
                    </a:lnTo>
                    <a:lnTo>
                      <a:pt x="86" y="317"/>
                    </a:lnTo>
                    <a:lnTo>
                      <a:pt x="86" y="317"/>
                    </a:lnTo>
                    <a:lnTo>
                      <a:pt x="78" y="317"/>
                    </a:lnTo>
                    <a:lnTo>
                      <a:pt x="70" y="315"/>
                    </a:lnTo>
                    <a:lnTo>
                      <a:pt x="63" y="312"/>
                    </a:lnTo>
                    <a:lnTo>
                      <a:pt x="58" y="307"/>
                    </a:lnTo>
                    <a:lnTo>
                      <a:pt x="53" y="301"/>
                    </a:lnTo>
                    <a:lnTo>
                      <a:pt x="50" y="296"/>
                    </a:lnTo>
                    <a:lnTo>
                      <a:pt x="48" y="288"/>
                    </a:lnTo>
                    <a:lnTo>
                      <a:pt x="48" y="278"/>
                    </a:lnTo>
                    <a:lnTo>
                      <a:pt x="48" y="278"/>
                    </a:lnTo>
                    <a:lnTo>
                      <a:pt x="42" y="278"/>
                    </a:lnTo>
                    <a:lnTo>
                      <a:pt x="42" y="278"/>
                    </a:lnTo>
                    <a:lnTo>
                      <a:pt x="9" y="278"/>
                    </a:lnTo>
                    <a:lnTo>
                      <a:pt x="9" y="278"/>
                    </a:lnTo>
                    <a:lnTo>
                      <a:pt x="6" y="278"/>
                    </a:lnTo>
                    <a:lnTo>
                      <a:pt x="2" y="275"/>
                    </a:lnTo>
                    <a:lnTo>
                      <a:pt x="0" y="273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66"/>
                    </a:lnTo>
                    <a:lnTo>
                      <a:pt x="2" y="263"/>
                    </a:lnTo>
                    <a:lnTo>
                      <a:pt x="6" y="262"/>
                    </a:lnTo>
                    <a:lnTo>
                      <a:pt x="9" y="261"/>
                    </a:lnTo>
                    <a:lnTo>
                      <a:pt x="9" y="261"/>
                    </a:lnTo>
                    <a:lnTo>
                      <a:pt x="48" y="261"/>
                    </a:lnTo>
                    <a:lnTo>
                      <a:pt x="48" y="261"/>
                    </a:lnTo>
                    <a:lnTo>
                      <a:pt x="48" y="235"/>
                    </a:lnTo>
                    <a:lnTo>
                      <a:pt x="48" y="235"/>
                    </a:lnTo>
                    <a:lnTo>
                      <a:pt x="37" y="235"/>
                    </a:lnTo>
                    <a:lnTo>
                      <a:pt x="37" y="235"/>
                    </a:lnTo>
                    <a:lnTo>
                      <a:pt x="9" y="235"/>
                    </a:lnTo>
                    <a:lnTo>
                      <a:pt x="9" y="235"/>
                    </a:lnTo>
                    <a:lnTo>
                      <a:pt x="6" y="233"/>
                    </a:lnTo>
                    <a:lnTo>
                      <a:pt x="2" y="232"/>
                    </a:lnTo>
                    <a:lnTo>
                      <a:pt x="0" y="229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222"/>
                    </a:lnTo>
                    <a:lnTo>
                      <a:pt x="2" y="220"/>
                    </a:lnTo>
                    <a:lnTo>
                      <a:pt x="6" y="218"/>
                    </a:lnTo>
                    <a:lnTo>
                      <a:pt x="9" y="218"/>
                    </a:lnTo>
                    <a:lnTo>
                      <a:pt x="9" y="218"/>
                    </a:lnTo>
                    <a:lnTo>
                      <a:pt x="36" y="218"/>
                    </a:lnTo>
                    <a:lnTo>
                      <a:pt x="36" y="218"/>
                    </a:lnTo>
                    <a:lnTo>
                      <a:pt x="48" y="218"/>
                    </a:lnTo>
                    <a:lnTo>
                      <a:pt x="48" y="218"/>
                    </a:lnTo>
                    <a:lnTo>
                      <a:pt x="48" y="191"/>
                    </a:lnTo>
                    <a:lnTo>
                      <a:pt x="48" y="191"/>
                    </a:lnTo>
                    <a:lnTo>
                      <a:pt x="20" y="191"/>
                    </a:lnTo>
                    <a:lnTo>
                      <a:pt x="20" y="191"/>
                    </a:lnTo>
                    <a:lnTo>
                      <a:pt x="9" y="191"/>
                    </a:lnTo>
                    <a:lnTo>
                      <a:pt x="9" y="191"/>
                    </a:lnTo>
                    <a:lnTo>
                      <a:pt x="5" y="190"/>
                    </a:lnTo>
                    <a:lnTo>
                      <a:pt x="2" y="188"/>
                    </a:lnTo>
                    <a:lnTo>
                      <a:pt x="0" y="18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79"/>
                    </a:lnTo>
                    <a:lnTo>
                      <a:pt x="2" y="176"/>
                    </a:lnTo>
                    <a:lnTo>
                      <a:pt x="5" y="174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43" y="173"/>
                    </a:lnTo>
                    <a:lnTo>
                      <a:pt x="43" y="173"/>
                    </a:lnTo>
                    <a:lnTo>
                      <a:pt x="48" y="173"/>
                    </a:lnTo>
                    <a:lnTo>
                      <a:pt x="48" y="173"/>
                    </a:lnTo>
                    <a:lnTo>
                      <a:pt x="48" y="147"/>
                    </a:lnTo>
                    <a:lnTo>
                      <a:pt x="48" y="147"/>
                    </a:lnTo>
                    <a:lnTo>
                      <a:pt x="25" y="147"/>
                    </a:lnTo>
                    <a:lnTo>
                      <a:pt x="25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6" y="147"/>
                    </a:lnTo>
                    <a:lnTo>
                      <a:pt x="2" y="145"/>
                    </a:lnTo>
                    <a:lnTo>
                      <a:pt x="0" y="143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35"/>
                    </a:lnTo>
                    <a:lnTo>
                      <a:pt x="2" y="133"/>
                    </a:lnTo>
                    <a:lnTo>
                      <a:pt x="6" y="130"/>
                    </a:lnTo>
                    <a:lnTo>
                      <a:pt x="10" y="130"/>
                    </a:lnTo>
                    <a:lnTo>
                      <a:pt x="10" y="130"/>
                    </a:lnTo>
                    <a:lnTo>
                      <a:pt x="46" y="130"/>
                    </a:lnTo>
                    <a:lnTo>
                      <a:pt x="46" y="130"/>
                    </a:lnTo>
                    <a:lnTo>
                      <a:pt x="46" y="104"/>
                    </a:lnTo>
                    <a:lnTo>
                      <a:pt x="46" y="104"/>
                    </a:lnTo>
                    <a:lnTo>
                      <a:pt x="17" y="104"/>
                    </a:lnTo>
                    <a:lnTo>
                      <a:pt x="17" y="104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5" y="103"/>
                    </a:lnTo>
                    <a:lnTo>
                      <a:pt x="2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2"/>
                    </a:lnTo>
                    <a:lnTo>
                      <a:pt x="2" y="89"/>
                    </a:lnTo>
                    <a:lnTo>
                      <a:pt x="5" y="87"/>
                    </a:lnTo>
                    <a:lnTo>
                      <a:pt x="9" y="87"/>
                    </a:lnTo>
                    <a:lnTo>
                      <a:pt x="9" y="87"/>
                    </a:lnTo>
                    <a:lnTo>
                      <a:pt x="43" y="86"/>
                    </a:lnTo>
                    <a:lnTo>
                      <a:pt x="43" y="86"/>
                    </a:lnTo>
                    <a:lnTo>
                      <a:pt x="48" y="86"/>
                    </a:lnTo>
                    <a:lnTo>
                      <a:pt x="48" y="86"/>
                    </a:lnTo>
                    <a:lnTo>
                      <a:pt x="48" y="78"/>
                    </a:lnTo>
                    <a:lnTo>
                      <a:pt x="50" y="71"/>
                    </a:lnTo>
                    <a:lnTo>
                      <a:pt x="52" y="6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3" y="53"/>
                    </a:lnTo>
                    <a:lnTo>
                      <a:pt x="70" y="50"/>
                    </a:lnTo>
                    <a:lnTo>
                      <a:pt x="78" y="47"/>
                    </a:lnTo>
                    <a:lnTo>
                      <a:pt x="86" y="47"/>
                    </a:lnTo>
                    <a:lnTo>
                      <a:pt x="86" y="47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7" y="5"/>
                    </a:lnTo>
                    <a:lnTo>
                      <a:pt x="90" y="2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2" y="2"/>
                    </a:lnTo>
                    <a:lnTo>
                      <a:pt x="103" y="5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47"/>
                    </a:lnTo>
                    <a:lnTo>
                      <a:pt x="104" y="47"/>
                    </a:lnTo>
                    <a:lnTo>
                      <a:pt x="130" y="47"/>
                    </a:lnTo>
                    <a:lnTo>
                      <a:pt x="130" y="47"/>
                    </a:lnTo>
                    <a:lnTo>
                      <a:pt x="130" y="36"/>
                    </a:lnTo>
                    <a:lnTo>
                      <a:pt x="130" y="36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0" y="5"/>
                    </a:lnTo>
                    <a:lnTo>
                      <a:pt x="133" y="2"/>
                    </a:lnTo>
                    <a:lnTo>
                      <a:pt x="135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5" y="2"/>
                    </a:lnTo>
                    <a:lnTo>
                      <a:pt x="147" y="5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7" y="47"/>
                    </a:lnTo>
                    <a:lnTo>
                      <a:pt x="147" y="47"/>
                    </a:lnTo>
                    <a:lnTo>
                      <a:pt x="173" y="47"/>
                    </a:lnTo>
                    <a:lnTo>
                      <a:pt x="173" y="47"/>
                    </a:lnTo>
                    <a:lnTo>
                      <a:pt x="173" y="20"/>
                    </a:lnTo>
                    <a:lnTo>
                      <a:pt x="173" y="20"/>
                    </a:lnTo>
                    <a:lnTo>
                      <a:pt x="173" y="9"/>
                    </a:lnTo>
                    <a:lnTo>
                      <a:pt x="173" y="9"/>
                    </a:lnTo>
                    <a:lnTo>
                      <a:pt x="175" y="5"/>
                    </a:lnTo>
                    <a:lnTo>
                      <a:pt x="177" y="2"/>
                    </a:lnTo>
                    <a:lnTo>
                      <a:pt x="179" y="0"/>
                    </a:lnTo>
                    <a:lnTo>
                      <a:pt x="183" y="0"/>
                    </a:lnTo>
                    <a:lnTo>
                      <a:pt x="183" y="0"/>
                    </a:lnTo>
                    <a:lnTo>
                      <a:pt x="186" y="0"/>
                    </a:lnTo>
                    <a:lnTo>
                      <a:pt x="189" y="2"/>
                    </a:lnTo>
                    <a:lnTo>
                      <a:pt x="190" y="5"/>
                    </a:lnTo>
                    <a:lnTo>
                      <a:pt x="192" y="9"/>
                    </a:lnTo>
                    <a:lnTo>
                      <a:pt x="192" y="9"/>
                    </a:lnTo>
                    <a:lnTo>
                      <a:pt x="192" y="44"/>
                    </a:lnTo>
                    <a:lnTo>
                      <a:pt x="192" y="44"/>
                    </a:lnTo>
                    <a:lnTo>
                      <a:pt x="192" y="47"/>
                    </a:lnTo>
                    <a:lnTo>
                      <a:pt x="192" y="47"/>
                    </a:lnTo>
                    <a:lnTo>
                      <a:pt x="218" y="47"/>
                    </a:lnTo>
                    <a:lnTo>
                      <a:pt x="218" y="47"/>
                    </a:lnTo>
                    <a:lnTo>
                      <a:pt x="218" y="12"/>
                    </a:lnTo>
                    <a:lnTo>
                      <a:pt x="218" y="12"/>
                    </a:lnTo>
                    <a:lnTo>
                      <a:pt x="218" y="7"/>
                    </a:lnTo>
                    <a:lnTo>
                      <a:pt x="219" y="3"/>
                    </a:lnTo>
                    <a:lnTo>
                      <a:pt x="222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30" y="0"/>
                    </a:lnTo>
                    <a:lnTo>
                      <a:pt x="232" y="2"/>
                    </a:lnTo>
                    <a:lnTo>
                      <a:pt x="235" y="7"/>
                    </a:lnTo>
                    <a:lnTo>
                      <a:pt x="235" y="13"/>
                    </a:lnTo>
                    <a:lnTo>
                      <a:pt x="235" y="13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61" y="47"/>
                    </a:lnTo>
                    <a:lnTo>
                      <a:pt x="261" y="47"/>
                    </a:lnTo>
                    <a:lnTo>
                      <a:pt x="261" y="42"/>
                    </a:lnTo>
                    <a:lnTo>
                      <a:pt x="261" y="42"/>
                    </a:lnTo>
                    <a:lnTo>
                      <a:pt x="261" y="9"/>
                    </a:lnTo>
                    <a:lnTo>
                      <a:pt x="261" y="9"/>
                    </a:lnTo>
                    <a:lnTo>
                      <a:pt x="262" y="5"/>
                    </a:lnTo>
                    <a:lnTo>
                      <a:pt x="263" y="2"/>
                    </a:lnTo>
                    <a:lnTo>
                      <a:pt x="266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3" y="0"/>
                    </a:lnTo>
                    <a:lnTo>
                      <a:pt x="275" y="2"/>
                    </a:lnTo>
                    <a:lnTo>
                      <a:pt x="278" y="5"/>
                    </a:lnTo>
                    <a:lnTo>
                      <a:pt x="278" y="9"/>
                    </a:lnTo>
                    <a:lnTo>
                      <a:pt x="278" y="9"/>
                    </a:lnTo>
                    <a:lnTo>
                      <a:pt x="278" y="47"/>
                    </a:lnTo>
                    <a:lnTo>
                      <a:pt x="278" y="47"/>
                    </a:lnTo>
                    <a:lnTo>
                      <a:pt x="287" y="47"/>
                    </a:lnTo>
                    <a:lnTo>
                      <a:pt x="294" y="50"/>
                    </a:lnTo>
                    <a:lnTo>
                      <a:pt x="302" y="53"/>
                    </a:lnTo>
                    <a:lnTo>
                      <a:pt x="307" y="58"/>
                    </a:lnTo>
                    <a:lnTo>
                      <a:pt x="307" y="58"/>
                    </a:lnTo>
                    <a:lnTo>
                      <a:pt x="312" y="63"/>
                    </a:lnTo>
                    <a:lnTo>
                      <a:pt x="315" y="71"/>
                    </a:lnTo>
                    <a:lnTo>
                      <a:pt x="317" y="78"/>
                    </a:lnTo>
                    <a:lnTo>
                      <a:pt x="317" y="86"/>
                    </a:lnTo>
                    <a:lnTo>
                      <a:pt x="317" y="86"/>
                    </a:lnTo>
                    <a:lnTo>
                      <a:pt x="337" y="86"/>
                    </a:lnTo>
                    <a:lnTo>
                      <a:pt x="337" y="86"/>
                    </a:lnTo>
                    <a:lnTo>
                      <a:pt x="356" y="87"/>
                    </a:lnTo>
                    <a:lnTo>
                      <a:pt x="356" y="87"/>
                    </a:lnTo>
                    <a:lnTo>
                      <a:pt x="359" y="87"/>
                    </a:lnTo>
                    <a:lnTo>
                      <a:pt x="363" y="89"/>
                    </a:lnTo>
                    <a:lnTo>
                      <a:pt x="365" y="92"/>
                    </a:lnTo>
                    <a:lnTo>
                      <a:pt x="365" y="95"/>
                    </a:lnTo>
                    <a:lnTo>
                      <a:pt x="365" y="95"/>
                    </a:lnTo>
                    <a:lnTo>
                      <a:pt x="365" y="98"/>
                    </a:lnTo>
                    <a:lnTo>
                      <a:pt x="363" y="102"/>
                    </a:lnTo>
                    <a:lnTo>
                      <a:pt x="359" y="103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24" y="104"/>
                    </a:lnTo>
                    <a:lnTo>
                      <a:pt x="324" y="104"/>
                    </a:lnTo>
                    <a:lnTo>
                      <a:pt x="317" y="104"/>
                    </a:lnTo>
                    <a:lnTo>
                      <a:pt x="317" y="104"/>
                    </a:lnTo>
                    <a:lnTo>
                      <a:pt x="317" y="130"/>
                    </a:lnTo>
                    <a:lnTo>
                      <a:pt x="317" y="130"/>
                    </a:lnTo>
                    <a:lnTo>
                      <a:pt x="349" y="130"/>
                    </a:lnTo>
                    <a:lnTo>
                      <a:pt x="349" y="130"/>
                    </a:lnTo>
                    <a:lnTo>
                      <a:pt x="356" y="130"/>
                    </a:lnTo>
                    <a:lnTo>
                      <a:pt x="356" y="130"/>
                    </a:lnTo>
                    <a:lnTo>
                      <a:pt x="360" y="131"/>
                    </a:lnTo>
                    <a:lnTo>
                      <a:pt x="363" y="133"/>
                    </a:lnTo>
                    <a:lnTo>
                      <a:pt x="365" y="135"/>
                    </a:lnTo>
                    <a:lnTo>
                      <a:pt x="365" y="138"/>
                    </a:lnTo>
                    <a:lnTo>
                      <a:pt x="365" y="138"/>
                    </a:lnTo>
                    <a:lnTo>
                      <a:pt x="365" y="142"/>
                    </a:lnTo>
                    <a:lnTo>
                      <a:pt x="363" y="145"/>
                    </a:lnTo>
                    <a:lnTo>
                      <a:pt x="360" y="147"/>
                    </a:lnTo>
                    <a:lnTo>
                      <a:pt x="356" y="147"/>
                    </a:lnTo>
                    <a:lnTo>
                      <a:pt x="356" y="147"/>
                    </a:lnTo>
                    <a:lnTo>
                      <a:pt x="322" y="147"/>
                    </a:lnTo>
                    <a:lnTo>
                      <a:pt x="322" y="147"/>
                    </a:lnTo>
                    <a:lnTo>
                      <a:pt x="317" y="147"/>
                    </a:lnTo>
                    <a:lnTo>
                      <a:pt x="317" y="147"/>
                    </a:lnTo>
                    <a:lnTo>
                      <a:pt x="317" y="173"/>
                    </a:lnTo>
                    <a:lnTo>
                      <a:pt x="317" y="173"/>
                    </a:lnTo>
                    <a:lnTo>
                      <a:pt x="353" y="173"/>
                    </a:lnTo>
                    <a:lnTo>
                      <a:pt x="353" y="173"/>
                    </a:lnTo>
                    <a:lnTo>
                      <a:pt x="358" y="174"/>
                    </a:lnTo>
                    <a:lnTo>
                      <a:pt x="362" y="176"/>
                    </a:lnTo>
                    <a:lnTo>
                      <a:pt x="364" y="178"/>
                    </a:lnTo>
                    <a:lnTo>
                      <a:pt x="365" y="182"/>
                    </a:lnTo>
                    <a:lnTo>
                      <a:pt x="365" y="182"/>
                    </a:lnTo>
                    <a:lnTo>
                      <a:pt x="365" y="186"/>
                    </a:lnTo>
                    <a:lnTo>
                      <a:pt x="363" y="189"/>
                    </a:lnTo>
                    <a:lnTo>
                      <a:pt x="358" y="190"/>
                    </a:lnTo>
                    <a:lnTo>
                      <a:pt x="353" y="191"/>
                    </a:lnTo>
                    <a:lnTo>
                      <a:pt x="353" y="191"/>
                    </a:lnTo>
                    <a:lnTo>
                      <a:pt x="317" y="191"/>
                    </a:lnTo>
                    <a:lnTo>
                      <a:pt x="317" y="191"/>
                    </a:lnTo>
                    <a:lnTo>
                      <a:pt x="317" y="218"/>
                    </a:lnTo>
                    <a:lnTo>
                      <a:pt x="317" y="218"/>
                    </a:lnTo>
                    <a:lnTo>
                      <a:pt x="332" y="218"/>
                    </a:lnTo>
                    <a:lnTo>
                      <a:pt x="332" y="218"/>
                    </a:lnTo>
                    <a:lnTo>
                      <a:pt x="356" y="218"/>
                    </a:lnTo>
                    <a:lnTo>
                      <a:pt x="356" y="218"/>
                    </a:lnTo>
                    <a:lnTo>
                      <a:pt x="359" y="218"/>
                    </a:lnTo>
                    <a:lnTo>
                      <a:pt x="363" y="220"/>
                    </a:lnTo>
                    <a:lnTo>
                      <a:pt x="365" y="222"/>
                    </a:lnTo>
                    <a:lnTo>
                      <a:pt x="365" y="226"/>
                    </a:lnTo>
                    <a:lnTo>
                      <a:pt x="365" y="226"/>
                    </a:lnTo>
                    <a:lnTo>
                      <a:pt x="365" y="229"/>
                    </a:lnTo>
                    <a:lnTo>
                      <a:pt x="363" y="232"/>
                    </a:lnTo>
                    <a:lnTo>
                      <a:pt x="360" y="233"/>
                    </a:lnTo>
                    <a:lnTo>
                      <a:pt x="356" y="235"/>
                    </a:lnTo>
                    <a:lnTo>
                      <a:pt x="356" y="235"/>
                    </a:lnTo>
                    <a:lnTo>
                      <a:pt x="324" y="235"/>
                    </a:lnTo>
                    <a:lnTo>
                      <a:pt x="324" y="235"/>
                    </a:lnTo>
                    <a:lnTo>
                      <a:pt x="317" y="235"/>
                    </a:lnTo>
                    <a:lnTo>
                      <a:pt x="317" y="235"/>
                    </a:lnTo>
                    <a:lnTo>
                      <a:pt x="317" y="261"/>
                    </a:lnTo>
                    <a:lnTo>
                      <a:pt x="317" y="261"/>
                    </a:lnTo>
                    <a:lnTo>
                      <a:pt x="325" y="261"/>
                    </a:lnTo>
                    <a:lnTo>
                      <a:pt x="325" y="261"/>
                    </a:lnTo>
                    <a:lnTo>
                      <a:pt x="356" y="261"/>
                    </a:lnTo>
                    <a:lnTo>
                      <a:pt x="356" y="261"/>
                    </a:lnTo>
                    <a:lnTo>
                      <a:pt x="359" y="262"/>
                    </a:lnTo>
                    <a:lnTo>
                      <a:pt x="363" y="263"/>
                    </a:lnTo>
                    <a:lnTo>
                      <a:pt x="365" y="266"/>
                    </a:lnTo>
                    <a:lnTo>
                      <a:pt x="365" y="270"/>
                    </a:lnTo>
                    <a:lnTo>
                      <a:pt x="365" y="270"/>
                    </a:lnTo>
                    <a:lnTo>
                      <a:pt x="365" y="273"/>
                    </a:lnTo>
                    <a:lnTo>
                      <a:pt x="363" y="275"/>
                    </a:lnTo>
                    <a:lnTo>
                      <a:pt x="359" y="278"/>
                    </a:lnTo>
                    <a:lnTo>
                      <a:pt x="356" y="278"/>
                    </a:lnTo>
                    <a:lnTo>
                      <a:pt x="356" y="278"/>
                    </a:lnTo>
                    <a:lnTo>
                      <a:pt x="317" y="278"/>
                    </a:lnTo>
                    <a:lnTo>
                      <a:pt x="317" y="278"/>
                    </a:lnTo>
                    <a:close/>
                    <a:moveTo>
                      <a:pt x="65" y="239"/>
                    </a:moveTo>
                    <a:lnTo>
                      <a:pt x="65" y="239"/>
                    </a:lnTo>
                    <a:lnTo>
                      <a:pt x="68" y="239"/>
                    </a:lnTo>
                    <a:lnTo>
                      <a:pt x="68" y="239"/>
                    </a:lnTo>
                    <a:lnTo>
                      <a:pt x="141" y="239"/>
                    </a:lnTo>
                    <a:lnTo>
                      <a:pt x="141" y="239"/>
                    </a:lnTo>
                    <a:lnTo>
                      <a:pt x="144" y="238"/>
                    </a:lnTo>
                    <a:lnTo>
                      <a:pt x="146" y="236"/>
                    </a:lnTo>
                    <a:lnTo>
                      <a:pt x="146" y="236"/>
                    </a:lnTo>
                    <a:lnTo>
                      <a:pt x="156" y="227"/>
                    </a:lnTo>
                    <a:lnTo>
                      <a:pt x="167" y="216"/>
                    </a:lnTo>
                    <a:lnTo>
                      <a:pt x="167" y="216"/>
                    </a:lnTo>
                    <a:lnTo>
                      <a:pt x="172" y="210"/>
                    </a:lnTo>
                    <a:lnTo>
                      <a:pt x="180" y="206"/>
                    </a:lnTo>
                    <a:lnTo>
                      <a:pt x="188" y="204"/>
                    </a:lnTo>
                    <a:lnTo>
                      <a:pt x="196" y="204"/>
                    </a:lnTo>
                    <a:lnTo>
                      <a:pt x="196" y="204"/>
                    </a:lnTo>
                    <a:lnTo>
                      <a:pt x="198" y="204"/>
                    </a:lnTo>
                    <a:lnTo>
                      <a:pt x="201" y="204"/>
                    </a:lnTo>
                    <a:lnTo>
                      <a:pt x="203" y="201"/>
                    </a:lnTo>
                    <a:lnTo>
                      <a:pt x="203" y="201"/>
                    </a:lnTo>
                    <a:lnTo>
                      <a:pt x="206" y="194"/>
                    </a:lnTo>
                    <a:lnTo>
                      <a:pt x="211" y="189"/>
                    </a:lnTo>
                    <a:lnTo>
                      <a:pt x="217" y="186"/>
                    </a:lnTo>
                    <a:lnTo>
                      <a:pt x="222" y="184"/>
                    </a:lnTo>
                    <a:lnTo>
                      <a:pt x="229" y="182"/>
                    </a:lnTo>
                    <a:lnTo>
                      <a:pt x="235" y="182"/>
                    </a:lnTo>
                    <a:lnTo>
                      <a:pt x="241" y="185"/>
                    </a:lnTo>
                    <a:lnTo>
                      <a:pt x="247" y="188"/>
                    </a:lnTo>
                    <a:lnTo>
                      <a:pt x="247" y="188"/>
                    </a:lnTo>
                    <a:lnTo>
                      <a:pt x="252" y="191"/>
                    </a:lnTo>
                    <a:lnTo>
                      <a:pt x="254" y="195"/>
                    </a:lnTo>
                    <a:lnTo>
                      <a:pt x="257" y="198"/>
                    </a:lnTo>
                    <a:lnTo>
                      <a:pt x="258" y="202"/>
                    </a:lnTo>
                    <a:lnTo>
                      <a:pt x="261" y="206"/>
                    </a:lnTo>
                    <a:lnTo>
                      <a:pt x="261" y="211"/>
                    </a:lnTo>
                    <a:lnTo>
                      <a:pt x="261" y="215"/>
                    </a:lnTo>
                    <a:lnTo>
                      <a:pt x="260" y="220"/>
                    </a:lnTo>
                    <a:lnTo>
                      <a:pt x="260" y="220"/>
                    </a:lnTo>
                    <a:lnTo>
                      <a:pt x="258" y="224"/>
                    </a:lnTo>
                    <a:lnTo>
                      <a:pt x="256" y="229"/>
                    </a:lnTo>
                    <a:lnTo>
                      <a:pt x="251" y="236"/>
                    </a:lnTo>
                    <a:lnTo>
                      <a:pt x="243" y="240"/>
                    </a:lnTo>
                    <a:lnTo>
                      <a:pt x="239" y="243"/>
                    </a:lnTo>
                    <a:lnTo>
                      <a:pt x="235" y="244"/>
                    </a:lnTo>
                    <a:lnTo>
                      <a:pt x="235" y="244"/>
                    </a:lnTo>
                    <a:lnTo>
                      <a:pt x="230" y="244"/>
                    </a:lnTo>
                    <a:lnTo>
                      <a:pt x="226" y="243"/>
                    </a:lnTo>
                    <a:lnTo>
                      <a:pt x="221" y="241"/>
                    </a:lnTo>
                    <a:lnTo>
                      <a:pt x="217" y="240"/>
                    </a:lnTo>
                    <a:lnTo>
                      <a:pt x="213" y="238"/>
                    </a:lnTo>
                    <a:lnTo>
                      <a:pt x="209" y="235"/>
                    </a:lnTo>
                    <a:lnTo>
                      <a:pt x="206" y="231"/>
                    </a:lnTo>
                    <a:lnTo>
                      <a:pt x="204" y="227"/>
                    </a:lnTo>
                    <a:lnTo>
                      <a:pt x="204" y="227"/>
                    </a:lnTo>
                    <a:lnTo>
                      <a:pt x="202" y="224"/>
                    </a:lnTo>
                    <a:lnTo>
                      <a:pt x="201" y="222"/>
                    </a:lnTo>
                    <a:lnTo>
                      <a:pt x="198" y="221"/>
                    </a:lnTo>
                    <a:lnTo>
                      <a:pt x="195" y="221"/>
                    </a:lnTo>
                    <a:lnTo>
                      <a:pt x="195" y="221"/>
                    </a:lnTo>
                    <a:lnTo>
                      <a:pt x="189" y="222"/>
                    </a:lnTo>
                    <a:lnTo>
                      <a:pt x="186" y="222"/>
                    </a:lnTo>
                    <a:lnTo>
                      <a:pt x="184" y="224"/>
                    </a:lnTo>
                    <a:lnTo>
                      <a:pt x="184" y="224"/>
                    </a:lnTo>
                    <a:lnTo>
                      <a:pt x="156" y="252"/>
                    </a:lnTo>
                    <a:lnTo>
                      <a:pt x="156" y="252"/>
                    </a:lnTo>
                    <a:lnTo>
                      <a:pt x="154" y="254"/>
                    </a:lnTo>
                    <a:lnTo>
                      <a:pt x="151" y="255"/>
                    </a:lnTo>
                    <a:lnTo>
                      <a:pt x="147" y="256"/>
                    </a:lnTo>
                    <a:lnTo>
                      <a:pt x="144" y="256"/>
                    </a:lnTo>
                    <a:lnTo>
                      <a:pt x="144" y="256"/>
                    </a:lnTo>
                    <a:lnTo>
                      <a:pt x="71" y="256"/>
                    </a:lnTo>
                    <a:lnTo>
                      <a:pt x="71" y="256"/>
                    </a:lnTo>
                    <a:lnTo>
                      <a:pt x="65" y="256"/>
                    </a:lnTo>
                    <a:lnTo>
                      <a:pt x="65" y="256"/>
                    </a:lnTo>
                    <a:lnTo>
                      <a:pt x="65" y="279"/>
                    </a:lnTo>
                    <a:lnTo>
                      <a:pt x="65" y="279"/>
                    </a:lnTo>
                    <a:lnTo>
                      <a:pt x="66" y="284"/>
                    </a:lnTo>
                    <a:lnTo>
                      <a:pt x="66" y="288"/>
                    </a:lnTo>
                    <a:lnTo>
                      <a:pt x="68" y="292"/>
                    </a:lnTo>
                    <a:lnTo>
                      <a:pt x="70" y="295"/>
                    </a:lnTo>
                    <a:lnTo>
                      <a:pt x="73" y="297"/>
                    </a:lnTo>
                    <a:lnTo>
                      <a:pt x="77" y="299"/>
                    </a:lnTo>
                    <a:lnTo>
                      <a:pt x="80" y="299"/>
                    </a:lnTo>
                    <a:lnTo>
                      <a:pt x="86" y="300"/>
                    </a:lnTo>
                    <a:lnTo>
                      <a:pt x="86" y="300"/>
                    </a:lnTo>
                    <a:lnTo>
                      <a:pt x="279" y="300"/>
                    </a:lnTo>
                    <a:lnTo>
                      <a:pt x="279" y="300"/>
                    </a:lnTo>
                    <a:lnTo>
                      <a:pt x="285" y="299"/>
                    </a:lnTo>
                    <a:lnTo>
                      <a:pt x="288" y="299"/>
                    </a:lnTo>
                    <a:lnTo>
                      <a:pt x="292" y="297"/>
                    </a:lnTo>
                    <a:lnTo>
                      <a:pt x="295" y="295"/>
                    </a:lnTo>
                    <a:lnTo>
                      <a:pt x="297" y="292"/>
                    </a:lnTo>
                    <a:lnTo>
                      <a:pt x="299" y="288"/>
                    </a:lnTo>
                    <a:lnTo>
                      <a:pt x="299" y="284"/>
                    </a:lnTo>
                    <a:lnTo>
                      <a:pt x="300" y="279"/>
                    </a:lnTo>
                    <a:lnTo>
                      <a:pt x="300" y="279"/>
                    </a:lnTo>
                    <a:lnTo>
                      <a:pt x="300" y="133"/>
                    </a:lnTo>
                    <a:lnTo>
                      <a:pt x="300" y="133"/>
                    </a:lnTo>
                    <a:lnTo>
                      <a:pt x="300" y="126"/>
                    </a:lnTo>
                    <a:lnTo>
                      <a:pt x="300" y="126"/>
                    </a:lnTo>
                    <a:lnTo>
                      <a:pt x="297" y="126"/>
                    </a:lnTo>
                    <a:lnTo>
                      <a:pt x="297" y="12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17" y="127"/>
                    </a:lnTo>
                    <a:lnTo>
                      <a:pt x="214" y="128"/>
                    </a:lnTo>
                    <a:lnTo>
                      <a:pt x="214" y="128"/>
                    </a:lnTo>
                    <a:lnTo>
                      <a:pt x="194" y="148"/>
                    </a:lnTo>
                    <a:lnTo>
                      <a:pt x="194" y="148"/>
                    </a:lnTo>
                    <a:lnTo>
                      <a:pt x="186" y="156"/>
                    </a:lnTo>
                    <a:lnTo>
                      <a:pt x="181" y="160"/>
                    </a:lnTo>
                    <a:lnTo>
                      <a:pt x="176" y="161"/>
                    </a:lnTo>
                    <a:lnTo>
                      <a:pt x="164" y="161"/>
                    </a:lnTo>
                    <a:lnTo>
                      <a:pt x="164" y="161"/>
                    </a:lnTo>
                    <a:lnTo>
                      <a:pt x="160" y="161"/>
                    </a:lnTo>
                    <a:lnTo>
                      <a:pt x="158" y="164"/>
                    </a:lnTo>
                    <a:lnTo>
                      <a:pt x="158" y="164"/>
                    </a:lnTo>
                    <a:lnTo>
                      <a:pt x="155" y="169"/>
                    </a:lnTo>
                    <a:lnTo>
                      <a:pt x="152" y="173"/>
                    </a:lnTo>
                    <a:lnTo>
                      <a:pt x="148" y="177"/>
                    </a:lnTo>
                    <a:lnTo>
                      <a:pt x="144" y="179"/>
                    </a:lnTo>
                    <a:lnTo>
                      <a:pt x="139" y="181"/>
                    </a:lnTo>
                    <a:lnTo>
                      <a:pt x="135" y="182"/>
                    </a:lnTo>
                    <a:lnTo>
                      <a:pt x="129" y="182"/>
                    </a:lnTo>
                    <a:lnTo>
                      <a:pt x="125" y="182"/>
                    </a:lnTo>
                    <a:lnTo>
                      <a:pt x="125" y="182"/>
                    </a:lnTo>
                    <a:lnTo>
                      <a:pt x="119" y="180"/>
                    </a:lnTo>
                    <a:lnTo>
                      <a:pt x="114" y="178"/>
                    </a:lnTo>
                    <a:lnTo>
                      <a:pt x="111" y="176"/>
                    </a:lnTo>
                    <a:lnTo>
                      <a:pt x="107" y="171"/>
                    </a:lnTo>
                    <a:lnTo>
                      <a:pt x="104" y="168"/>
                    </a:lnTo>
                    <a:lnTo>
                      <a:pt x="102" y="163"/>
                    </a:lnTo>
                    <a:lnTo>
                      <a:pt x="101" y="159"/>
                    </a:lnTo>
                    <a:lnTo>
                      <a:pt x="100" y="153"/>
                    </a:lnTo>
                    <a:lnTo>
                      <a:pt x="100" y="153"/>
                    </a:lnTo>
                    <a:lnTo>
                      <a:pt x="100" y="147"/>
                    </a:lnTo>
                    <a:lnTo>
                      <a:pt x="101" y="143"/>
                    </a:lnTo>
                    <a:lnTo>
                      <a:pt x="103" y="138"/>
                    </a:lnTo>
                    <a:lnTo>
                      <a:pt x="105" y="134"/>
                    </a:lnTo>
                    <a:lnTo>
                      <a:pt x="109" y="130"/>
                    </a:lnTo>
                    <a:lnTo>
                      <a:pt x="113" y="127"/>
                    </a:lnTo>
                    <a:lnTo>
                      <a:pt x="118" y="125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128" y="121"/>
                    </a:lnTo>
                    <a:lnTo>
                      <a:pt x="134" y="121"/>
                    </a:lnTo>
                    <a:lnTo>
                      <a:pt x="138" y="122"/>
                    </a:lnTo>
                    <a:lnTo>
                      <a:pt x="143" y="125"/>
                    </a:lnTo>
                    <a:lnTo>
                      <a:pt x="147" y="127"/>
                    </a:lnTo>
                    <a:lnTo>
                      <a:pt x="152" y="130"/>
                    </a:lnTo>
                    <a:lnTo>
                      <a:pt x="155" y="134"/>
                    </a:lnTo>
                    <a:lnTo>
                      <a:pt x="158" y="139"/>
                    </a:lnTo>
                    <a:lnTo>
                      <a:pt x="158" y="139"/>
                    </a:lnTo>
                    <a:lnTo>
                      <a:pt x="159" y="142"/>
                    </a:lnTo>
                    <a:lnTo>
                      <a:pt x="160" y="143"/>
                    </a:lnTo>
                    <a:lnTo>
                      <a:pt x="160" y="143"/>
                    </a:lnTo>
                    <a:lnTo>
                      <a:pt x="163" y="144"/>
                    </a:lnTo>
                    <a:lnTo>
                      <a:pt x="169" y="143"/>
                    </a:lnTo>
                    <a:lnTo>
                      <a:pt x="175" y="142"/>
                    </a:lnTo>
                    <a:lnTo>
                      <a:pt x="178" y="140"/>
                    </a:lnTo>
                    <a:lnTo>
                      <a:pt x="178" y="140"/>
                    </a:lnTo>
                    <a:lnTo>
                      <a:pt x="204" y="113"/>
                    </a:lnTo>
                    <a:lnTo>
                      <a:pt x="204" y="113"/>
                    </a:lnTo>
                    <a:lnTo>
                      <a:pt x="206" y="111"/>
                    </a:lnTo>
                    <a:lnTo>
                      <a:pt x="210" y="110"/>
                    </a:lnTo>
                    <a:lnTo>
                      <a:pt x="213" y="109"/>
                    </a:lnTo>
                    <a:lnTo>
                      <a:pt x="217" y="109"/>
                    </a:lnTo>
                    <a:lnTo>
                      <a:pt x="217" y="109"/>
                    </a:lnTo>
                    <a:lnTo>
                      <a:pt x="294" y="109"/>
                    </a:lnTo>
                    <a:lnTo>
                      <a:pt x="294" y="109"/>
                    </a:lnTo>
                    <a:lnTo>
                      <a:pt x="300" y="109"/>
                    </a:lnTo>
                    <a:lnTo>
                      <a:pt x="300" y="109"/>
                    </a:lnTo>
                    <a:lnTo>
                      <a:pt x="300" y="86"/>
                    </a:lnTo>
                    <a:lnTo>
                      <a:pt x="300" y="86"/>
                    </a:lnTo>
                    <a:lnTo>
                      <a:pt x="299" y="80"/>
                    </a:lnTo>
                    <a:lnTo>
                      <a:pt x="299" y="77"/>
                    </a:lnTo>
                    <a:lnTo>
                      <a:pt x="297" y="72"/>
                    </a:lnTo>
                    <a:lnTo>
                      <a:pt x="295" y="70"/>
                    </a:lnTo>
                    <a:lnTo>
                      <a:pt x="292" y="68"/>
                    </a:lnTo>
                    <a:lnTo>
                      <a:pt x="288" y="66"/>
                    </a:lnTo>
                    <a:lnTo>
                      <a:pt x="283" y="66"/>
                    </a:lnTo>
                    <a:lnTo>
                      <a:pt x="279" y="64"/>
                    </a:lnTo>
                    <a:lnTo>
                      <a:pt x="279" y="64"/>
                    </a:lnTo>
                    <a:lnTo>
                      <a:pt x="86" y="64"/>
                    </a:lnTo>
                    <a:lnTo>
                      <a:pt x="86" y="64"/>
                    </a:lnTo>
                    <a:lnTo>
                      <a:pt x="80" y="66"/>
                    </a:lnTo>
                    <a:lnTo>
                      <a:pt x="77" y="66"/>
                    </a:lnTo>
                    <a:lnTo>
                      <a:pt x="73" y="68"/>
                    </a:lnTo>
                    <a:lnTo>
                      <a:pt x="70" y="70"/>
                    </a:lnTo>
                    <a:lnTo>
                      <a:pt x="68" y="72"/>
                    </a:lnTo>
                    <a:lnTo>
                      <a:pt x="66" y="77"/>
                    </a:lnTo>
                    <a:lnTo>
                      <a:pt x="66" y="80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5" y="190"/>
                    </a:lnTo>
                    <a:lnTo>
                      <a:pt x="65" y="190"/>
                    </a:lnTo>
                    <a:lnTo>
                      <a:pt x="65" y="239"/>
                    </a:lnTo>
                    <a:lnTo>
                      <a:pt x="65" y="239"/>
                    </a:lnTo>
                    <a:close/>
                    <a:moveTo>
                      <a:pt x="230" y="226"/>
                    </a:moveTo>
                    <a:lnTo>
                      <a:pt x="230" y="226"/>
                    </a:lnTo>
                    <a:lnTo>
                      <a:pt x="236" y="224"/>
                    </a:lnTo>
                    <a:lnTo>
                      <a:pt x="239" y="222"/>
                    </a:lnTo>
                    <a:lnTo>
                      <a:pt x="243" y="218"/>
                    </a:lnTo>
                    <a:lnTo>
                      <a:pt x="244" y="213"/>
                    </a:lnTo>
                    <a:lnTo>
                      <a:pt x="244" y="213"/>
                    </a:lnTo>
                    <a:lnTo>
                      <a:pt x="243" y="207"/>
                    </a:lnTo>
                    <a:lnTo>
                      <a:pt x="239" y="204"/>
                    </a:lnTo>
                    <a:lnTo>
                      <a:pt x="236" y="201"/>
                    </a:lnTo>
                    <a:lnTo>
                      <a:pt x="230" y="199"/>
                    </a:lnTo>
                    <a:lnTo>
                      <a:pt x="230" y="199"/>
                    </a:lnTo>
                    <a:lnTo>
                      <a:pt x="226" y="201"/>
                    </a:lnTo>
                    <a:lnTo>
                      <a:pt x="221" y="204"/>
                    </a:lnTo>
                    <a:lnTo>
                      <a:pt x="219" y="207"/>
                    </a:lnTo>
                    <a:lnTo>
                      <a:pt x="218" y="213"/>
                    </a:lnTo>
                    <a:lnTo>
                      <a:pt x="218" y="213"/>
                    </a:lnTo>
                    <a:lnTo>
                      <a:pt x="219" y="218"/>
                    </a:lnTo>
                    <a:lnTo>
                      <a:pt x="221" y="222"/>
                    </a:lnTo>
                    <a:lnTo>
                      <a:pt x="226" y="224"/>
                    </a:lnTo>
                    <a:lnTo>
                      <a:pt x="230" y="226"/>
                    </a:lnTo>
                    <a:lnTo>
                      <a:pt x="230" y="226"/>
                    </a:lnTo>
                    <a:close/>
                    <a:moveTo>
                      <a:pt x="143" y="152"/>
                    </a:moveTo>
                    <a:lnTo>
                      <a:pt x="143" y="152"/>
                    </a:lnTo>
                    <a:lnTo>
                      <a:pt x="142" y="146"/>
                    </a:lnTo>
                    <a:lnTo>
                      <a:pt x="139" y="143"/>
                    </a:lnTo>
                    <a:lnTo>
                      <a:pt x="135" y="139"/>
                    </a:lnTo>
                    <a:lnTo>
                      <a:pt x="130" y="139"/>
                    </a:lnTo>
                    <a:lnTo>
                      <a:pt x="130" y="139"/>
                    </a:lnTo>
                    <a:lnTo>
                      <a:pt x="125" y="140"/>
                    </a:lnTo>
                    <a:lnTo>
                      <a:pt x="121" y="143"/>
                    </a:lnTo>
                    <a:lnTo>
                      <a:pt x="118" y="147"/>
                    </a:lnTo>
                    <a:lnTo>
                      <a:pt x="117" y="152"/>
                    </a:lnTo>
                    <a:lnTo>
                      <a:pt x="117" y="152"/>
                    </a:lnTo>
                    <a:lnTo>
                      <a:pt x="118" y="157"/>
                    </a:lnTo>
                    <a:lnTo>
                      <a:pt x="121" y="161"/>
                    </a:lnTo>
                    <a:lnTo>
                      <a:pt x="125" y="164"/>
                    </a:lnTo>
                    <a:lnTo>
                      <a:pt x="130" y="165"/>
                    </a:lnTo>
                    <a:lnTo>
                      <a:pt x="130" y="165"/>
                    </a:lnTo>
                    <a:lnTo>
                      <a:pt x="135" y="164"/>
                    </a:lnTo>
                    <a:lnTo>
                      <a:pt x="139" y="161"/>
                    </a:lnTo>
                    <a:lnTo>
                      <a:pt x="143" y="156"/>
                    </a:lnTo>
                    <a:lnTo>
                      <a:pt x="143" y="152"/>
                    </a:lnTo>
                    <a:lnTo>
                      <a:pt x="143" y="152"/>
                    </a:lnTo>
                    <a:close/>
                  </a:path>
                </a:pathLst>
              </a:custGeom>
              <a:solidFill>
                <a:srgbClr val="3F86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894" name="그룹 893">
              <a:extLst>
                <a:ext uri="{FF2B5EF4-FFF2-40B4-BE49-F238E27FC236}">
                  <a16:creationId xmlns:a16="http://schemas.microsoft.com/office/drawing/2014/main" id="{BD9A4DD7-CB6F-0389-498D-B65F7F6DDD1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52331" y="3809424"/>
              <a:ext cx="710712" cy="407545"/>
              <a:chOff x="2725600" y="2234467"/>
              <a:chExt cx="710712" cy="407545"/>
            </a:xfrm>
          </p:grpSpPr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75EF695E-A418-0809-4B37-0242F00104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25600" y="2448523"/>
                <a:ext cx="710712" cy="193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ct val="100000"/>
                  </a:lnSpc>
                  <a:defRPr sz="700" b="0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r>
                  <a: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b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WEB#1</a:t>
                </a:r>
                <a:endParaRPr 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96" name="Freeform 6">
                <a:extLst>
                  <a:ext uri="{FF2B5EF4-FFF2-40B4-BE49-F238E27FC236}">
                    <a16:creationId xmlns:a16="http://schemas.microsoft.com/office/drawing/2014/main" id="{784B1BD2-A559-733A-38C9-5F0662A69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7753" y="2234467"/>
                <a:ext cx="162000" cy="171408"/>
              </a:xfrm>
              <a:custGeom>
                <a:avLst/>
                <a:gdLst>
                  <a:gd name="T0" fmla="*/ 278 w 365"/>
                  <a:gd name="T1" fmla="*/ 319 h 365"/>
                  <a:gd name="T2" fmla="*/ 263 w 365"/>
                  <a:gd name="T3" fmla="*/ 363 h 365"/>
                  <a:gd name="T4" fmla="*/ 235 w 365"/>
                  <a:gd name="T5" fmla="*/ 342 h 365"/>
                  <a:gd name="T6" fmla="*/ 220 w 365"/>
                  <a:gd name="T7" fmla="*/ 364 h 365"/>
                  <a:gd name="T8" fmla="*/ 192 w 365"/>
                  <a:gd name="T9" fmla="*/ 323 h 365"/>
                  <a:gd name="T10" fmla="*/ 175 w 365"/>
                  <a:gd name="T11" fmla="*/ 359 h 365"/>
                  <a:gd name="T12" fmla="*/ 147 w 365"/>
                  <a:gd name="T13" fmla="*/ 354 h 365"/>
                  <a:gd name="T14" fmla="*/ 130 w 365"/>
                  <a:gd name="T15" fmla="*/ 355 h 365"/>
                  <a:gd name="T16" fmla="*/ 99 w 365"/>
                  <a:gd name="T17" fmla="*/ 365 h 365"/>
                  <a:gd name="T18" fmla="*/ 86 w 365"/>
                  <a:gd name="T19" fmla="*/ 317 h 365"/>
                  <a:gd name="T20" fmla="*/ 42 w 365"/>
                  <a:gd name="T21" fmla="*/ 278 h 365"/>
                  <a:gd name="T22" fmla="*/ 9 w 365"/>
                  <a:gd name="T23" fmla="*/ 261 h 365"/>
                  <a:gd name="T24" fmla="*/ 2 w 365"/>
                  <a:gd name="T25" fmla="*/ 232 h 365"/>
                  <a:gd name="T26" fmla="*/ 48 w 365"/>
                  <a:gd name="T27" fmla="*/ 218 h 365"/>
                  <a:gd name="T28" fmla="*/ 0 w 365"/>
                  <a:gd name="T29" fmla="*/ 182 h 365"/>
                  <a:gd name="T30" fmla="*/ 48 w 365"/>
                  <a:gd name="T31" fmla="*/ 147 h 365"/>
                  <a:gd name="T32" fmla="*/ 0 w 365"/>
                  <a:gd name="T33" fmla="*/ 135 h 365"/>
                  <a:gd name="T34" fmla="*/ 9 w 365"/>
                  <a:gd name="T35" fmla="*/ 104 h 365"/>
                  <a:gd name="T36" fmla="*/ 9 w 365"/>
                  <a:gd name="T37" fmla="*/ 87 h 365"/>
                  <a:gd name="T38" fmla="*/ 70 w 365"/>
                  <a:gd name="T39" fmla="*/ 50 h 365"/>
                  <a:gd name="T40" fmla="*/ 95 w 365"/>
                  <a:gd name="T41" fmla="*/ 0 h 365"/>
                  <a:gd name="T42" fmla="*/ 130 w 365"/>
                  <a:gd name="T43" fmla="*/ 36 h 365"/>
                  <a:gd name="T44" fmla="*/ 147 w 365"/>
                  <a:gd name="T45" fmla="*/ 5 h 365"/>
                  <a:gd name="T46" fmla="*/ 173 w 365"/>
                  <a:gd name="T47" fmla="*/ 9 h 365"/>
                  <a:gd name="T48" fmla="*/ 192 w 365"/>
                  <a:gd name="T49" fmla="*/ 9 h 365"/>
                  <a:gd name="T50" fmla="*/ 222 w 365"/>
                  <a:gd name="T51" fmla="*/ 0 h 365"/>
                  <a:gd name="T52" fmla="*/ 261 w 365"/>
                  <a:gd name="T53" fmla="*/ 47 h 365"/>
                  <a:gd name="T54" fmla="*/ 275 w 365"/>
                  <a:gd name="T55" fmla="*/ 2 h 365"/>
                  <a:gd name="T56" fmla="*/ 312 w 365"/>
                  <a:gd name="T57" fmla="*/ 63 h 365"/>
                  <a:gd name="T58" fmla="*/ 365 w 365"/>
                  <a:gd name="T59" fmla="*/ 92 h 365"/>
                  <a:gd name="T60" fmla="*/ 317 w 365"/>
                  <a:gd name="T61" fmla="*/ 104 h 365"/>
                  <a:gd name="T62" fmla="*/ 365 w 365"/>
                  <a:gd name="T63" fmla="*/ 138 h 365"/>
                  <a:gd name="T64" fmla="*/ 317 w 365"/>
                  <a:gd name="T65" fmla="*/ 173 h 365"/>
                  <a:gd name="T66" fmla="*/ 353 w 365"/>
                  <a:gd name="T67" fmla="*/ 191 h 365"/>
                  <a:gd name="T68" fmla="*/ 363 w 365"/>
                  <a:gd name="T69" fmla="*/ 220 h 365"/>
                  <a:gd name="T70" fmla="*/ 317 w 365"/>
                  <a:gd name="T71" fmla="*/ 235 h 365"/>
                  <a:gd name="T72" fmla="*/ 365 w 365"/>
                  <a:gd name="T73" fmla="*/ 270 h 365"/>
                  <a:gd name="T74" fmla="*/ 68 w 365"/>
                  <a:gd name="T75" fmla="*/ 239 h 365"/>
                  <a:gd name="T76" fmla="*/ 180 w 365"/>
                  <a:gd name="T77" fmla="*/ 206 h 365"/>
                  <a:gd name="T78" fmla="*/ 222 w 365"/>
                  <a:gd name="T79" fmla="*/ 184 h 365"/>
                  <a:gd name="T80" fmla="*/ 261 w 365"/>
                  <a:gd name="T81" fmla="*/ 211 h 365"/>
                  <a:gd name="T82" fmla="*/ 230 w 365"/>
                  <a:gd name="T83" fmla="*/ 244 h 365"/>
                  <a:gd name="T84" fmla="*/ 198 w 365"/>
                  <a:gd name="T85" fmla="*/ 221 h 365"/>
                  <a:gd name="T86" fmla="*/ 147 w 365"/>
                  <a:gd name="T87" fmla="*/ 256 h 365"/>
                  <a:gd name="T88" fmla="*/ 68 w 365"/>
                  <a:gd name="T89" fmla="*/ 292 h 365"/>
                  <a:gd name="T90" fmla="*/ 292 w 365"/>
                  <a:gd name="T91" fmla="*/ 297 h 365"/>
                  <a:gd name="T92" fmla="*/ 297 w 365"/>
                  <a:gd name="T93" fmla="*/ 126 h 365"/>
                  <a:gd name="T94" fmla="*/ 176 w 365"/>
                  <a:gd name="T95" fmla="*/ 161 h 365"/>
                  <a:gd name="T96" fmla="*/ 135 w 365"/>
                  <a:gd name="T97" fmla="*/ 182 h 365"/>
                  <a:gd name="T98" fmla="*/ 100 w 365"/>
                  <a:gd name="T99" fmla="*/ 153 h 365"/>
                  <a:gd name="T100" fmla="*/ 128 w 365"/>
                  <a:gd name="T101" fmla="*/ 121 h 365"/>
                  <a:gd name="T102" fmla="*/ 160 w 365"/>
                  <a:gd name="T103" fmla="*/ 143 h 365"/>
                  <a:gd name="T104" fmla="*/ 217 w 365"/>
                  <a:gd name="T105" fmla="*/ 109 h 365"/>
                  <a:gd name="T106" fmla="*/ 295 w 365"/>
                  <a:gd name="T107" fmla="*/ 70 h 365"/>
                  <a:gd name="T108" fmla="*/ 70 w 365"/>
                  <a:gd name="T109" fmla="*/ 70 h 365"/>
                  <a:gd name="T110" fmla="*/ 230 w 365"/>
                  <a:gd name="T111" fmla="*/ 226 h 365"/>
                  <a:gd name="T112" fmla="*/ 226 w 365"/>
                  <a:gd name="T113" fmla="*/ 201 h 365"/>
                  <a:gd name="T114" fmla="*/ 143 w 365"/>
                  <a:gd name="T115" fmla="*/ 152 h 365"/>
                  <a:gd name="T116" fmla="*/ 118 w 365"/>
                  <a:gd name="T117" fmla="*/ 157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" h="365">
                    <a:moveTo>
                      <a:pt x="317" y="278"/>
                    </a:moveTo>
                    <a:lnTo>
                      <a:pt x="317" y="278"/>
                    </a:lnTo>
                    <a:lnTo>
                      <a:pt x="316" y="288"/>
                    </a:lnTo>
                    <a:lnTo>
                      <a:pt x="315" y="295"/>
                    </a:lnTo>
                    <a:lnTo>
                      <a:pt x="312" y="301"/>
                    </a:lnTo>
                    <a:lnTo>
                      <a:pt x="308" y="306"/>
                    </a:lnTo>
                    <a:lnTo>
                      <a:pt x="303" y="311"/>
                    </a:lnTo>
                    <a:lnTo>
                      <a:pt x="296" y="314"/>
                    </a:lnTo>
                    <a:lnTo>
                      <a:pt x="288" y="316"/>
                    </a:lnTo>
                    <a:lnTo>
                      <a:pt x="278" y="319"/>
                    </a:lnTo>
                    <a:lnTo>
                      <a:pt x="278" y="319"/>
                    </a:lnTo>
                    <a:lnTo>
                      <a:pt x="278" y="348"/>
                    </a:lnTo>
                    <a:lnTo>
                      <a:pt x="278" y="348"/>
                    </a:lnTo>
                    <a:lnTo>
                      <a:pt x="278" y="356"/>
                    </a:lnTo>
                    <a:lnTo>
                      <a:pt x="278" y="356"/>
                    </a:lnTo>
                    <a:lnTo>
                      <a:pt x="278" y="360"/>
                    </a:lnTo>
                    <a:lnTo>
                      <a:pt x="275" y="363"/>
                    </a:lnTo>
                    <a:lnTo>
                      <a:pt x="273" y="365"/>
                    </a:lnTo>
                    <a:lnTo>
                      <a:pt x="270" y="365"/>
                    </a:lnTo>
                    <a:lnTo>
                      <a:pt x="270" y="365"/>
                    </a:lnTo>
                    <a:lnTo>
                      <a:pt x="266" y="365"/>
                    </a:lnTo>
                    <a:lnTo>
                      <a:pt x="263" y="363"/>
                    </a:lnTo>
                    <a:lnTo>
                      <a:pt x="262" y="360"/>
                    </a:lnTo>
                    <a:lnTo>
                      <a:pt x="261" y="356"/>
                    </a:lnTo>
                    <a:lnTo>
                      <a:pt x="261" y="356"/>
                    </a:lnTo>
                    <a:lnTo>
                      <a:pt x="261" y="322"/>
                    </a:lnTo>
                    <a:lnTo>
                      <a:pt x="261" y="322"/>
                    </a:lnTo>
                    <a:lnTo>
                      <a:pt x="261" y="317"/>
                    </a:lnTo>
                    <a:lnTo>
                      <a:pt x="261" y="317"/>
                    </a:lnTo>
                    <a:lnTo>
                      <a:pt x="235" y="317"/>
                    </a:lnTo>
                    <a:lnTo>
                      <a:pt x="235" y="317"/>
                    </a:lnTo>
                    <a:lnTo>
                      <a:pt x="235" y="330"/>
                    </a:lnTo>
                    <a:lnTo>
                      <a:pt x="235" y="342"/>
                    </a:lnTo>
                    <a:lnTo>
                      <a:pt x="235" y="342"/>
                    </a:lnTo>
                    <a:lnTo>
                      <a:pt x="235" y="349"/>
                    </a:lnTo>
                    <a:lnTo>
                      <a:pt x="236" y="356"/>
                    </a:lnTo>
                    <a:lnTo>
                      <a:pt x="235" y="359"/>
                    </a:lnTo>
                    <a:lnTo>
                      <a:pt x="234" y="362"/>
                    </a:lnTo>
                    <a:lnTo>
                      <a:pt x="230" y="364"/>
                    </a:lnTo>
                    <a:lnTo>
                      <a:pt x="226" y="365"/>
                    </a:lnTo>
                    <a:lnTo>
                      <a:pt x="226" y="365"/>
                    </a:lnTo>
                    <a:lnTo>
                      <a:pt x="223" y="365"/>
                    </a:lnTo>
                    <a:lnTo>
                      <a:pt x="222" y="365"/>
                    </a:lnTo>
                    <a:lnTo>
                      <a:pt x="220" y="364"/>
                    </a:lnTo>
                    <a:lnTo>
                      <a:pt x="219" y="362"/>
                    </a:lnTo>
                    <a:lnTo>
                      <a:pt x="218" y="354"/>
                    </a:lnTo>
                    <a:lnTo>
                      <a:pt x="218" y="342"/>
                    </a:lnTo>
                    <a:lnTo>
                      <a:pt x="218" y="342"/>
                    </a:lnTo>
                    <a:lnTo>
                      <a:pt x="218" y="320"/>
                    </a:lnTo>
                    <a:lnTo>
                      <a:pt x="218" y="320"/>
                    </a:lnTo>
                    <a:lnTo>
                      <a:pt x="217" y="317"/>
                    </a:lnTo>
                    <a:lnTo>
                      <a:pt x="217" y="317"/>
                    </a:lnTo>
                    <a:lnTo>
                      <a:pt x="192" y="317"/>
                    </a:lnTo>
                    <a:lnTo>
                      <a:pt x="192" y="317"/>
                    </a:lnTo>
                    <a:lnTo>
                      <a:pt x="192" y="323"/>
                    </a:lnTo>
                    <a:lnTo>
                      <a:pt x="192" y="323"/>
                    </a:lnTo>
                    <a:lnTo>
                      <a:pt x="192" y="356"/>
                    </a:lnTo>
                    <a:lnTo>
                      <a:pt x="192" y="356"/>
                    </a:lnTo>
                    <a:lnTo>
                      <a:pt x="190" y="359"/>
                    </a:lnTo>
                    <a:lnTo>
                      <a:pt x="188" y="363"/>
                    </a:lnTo>
                    <a:lnTo>
                      <a:pt x="186" y="365"/>
                    </a:lnTo>
                    <a:lnTo>
                      <a:pt x="183" y="365"/>
                    </a:lnTo>
                    <a:lnTo>
                      <a:pt x="183" y="365"/>
                    </a:lnTo>
                    <a:lnTo>
                      <a:pt x="179" y="365"/>
                    </a:lnTo>
                    <a:lnTo>
                      <a:pt x="176" y="363"/>
                    </a:lnTo>
                    <a:lnTo>
                      <a:pt x="175" y="359"/>
                    </a:lnTo>
                    <a:lnTo>
                      <a:pt x="173" y="356"/>
                    </a:lnTo>
                    <a:lnTo>
                      <a:pt x="173" y="356"/>
                    </a:lnTo>
                    <a:lnTo>
                      <a:pt x="173" y="323"/>
                    </a:lnTo>
                    <a:lnTo>
                      <a:pt x="173" y="323"/>
                    </a:lnTo>
                    <a:lnTo>
                      <a:pt x="173" y="317"/>
                    </a:lnTo>
                    <a:lnTo>
                      <a:pt x="173" y="317"/>
                    </a:lnTo>
                    <a:lnTo>
                      <a:pt x="147" y="317"/>
                    </a:lnTo>
                    <a:lnTo>
                      <a:pt x="147" y="317"/>
                    </a:lnTo>
                    <a:lnTo>
                      <a:pt x="147" y="330"/>
                    </a:lnTo>
                    <a:lnTo>
                      <a:pt x="147" y="330"/>
                    </a:lnTo>
                    <a:lnTo>
                      <a:pt x="147" y="354"/>
                    </a:lnTo>
                    <a:lnTo>
                      <a:pt x="147" y="354"/>
                    </a:lnTo>
                    <a:lnTo>
                      <a:pt x="147" y="359"/>
                    </a:lnTo>
                    <a:lnTo>
                      <a:pt x="145" y="363"/>
                    </a:lnTo>
                    <a:lnTo>
                      <a:pt x="143" y="365"/>
                    </a:lnTo>
                    <a:lnTo>
                      <a:pt x="138" y="365"/>
                    </a:lnTo>
                    <a:lnTo>
                      <a:pt x="138" y="365"/>
                    </a:lnTo>
                    <a:lnTo>
                      <a:pt x="135" y="365"/>
                    </a:lnTo>
                    <a:lnTo>
                      <a:pt x="133" y="363"/>
                    </a:lnTo>
                    <a:lnTo>
                      <a:pt x="130" y="359"/>
                    </a:lnTo>
                    <a:lnTo>
                      <a:pt x="130" y="355"/>
                    </a:lnTo>
                    <a:lnTo>
                      <a:pt x="130" y="355"/>
                    </a:lnTo>
                    <a:lnTo>
                      <a:pt x="130" y="317"/>
                    </a:lnTo>
                    <a:lnTo>
                      <a:pt x="130" y="317"/>
                    </a:lnTo>
                    <a:lnTo>
                      <a:pt x="104" y="317"/>
                    </a:lnTo>
                    <a:lnTo>
                      <a:pt x="104" y="317"/>
                    </a:lnTo>
                    <a:lnTo>
                      <a:pt x="104" y="347"/>
                    </a:lnTo>
                    <a:lnTo>
                      <a:pt x="104" y="347"/>
                    </a:lnTo>
                    <a:lnTo>
                      <a:pt x="104" y="356"/>
                    </a:lnTo>
                    <a:lnTo>
                      <a:pt x="104" y="356"/>
                    </a:lnTo>
                    <a:lnTo>
                      <a:pt x="103" y="360"/>
                    </a:lnTo>
                    <a:lnTo>
                      <a:pt x="102" y="363"/>
                    </a:lnTo>
                    <a:lnTo>
                      <a:pt x="99" y="365"/>
                    </a:lnTo>
                    <a:lnTo>
                      <a:pt x="95" y="365"/>
                    </a:lnTo>
                    <a:lnTo>
                      <a:pt x="95" y="365"/>
                    </a:lnTo>
                    <a:lnTo>
                      <a:pt x="92" y="365"/>
                    </a:lnTo>
                    <a:lnTo>
                      <a:pt x="90" y="363"/>
                    </a:lnTo>
                    <a:lnTo>
                      <a:pt x="87" y="360"/>
                    </a:lnTo>
                    <a:lnTo>
                      <a:pt x="87" y="356"/>
                    </a:lnTo>
                    <a:lnTo>
                      <a:pt x="87" y="356"/>
                    </a:lnTo>
                    <a:lnTo>
                      <a:pt x="86" y="322"/>
                    </a:lnTo>
                    <a:lnTo>
                      <a:pt x="86" y="322"/>
                    </a:lnTo>
                    <a:lnTo>
                      <a:pt x="86" y="317"/>
                    </a:lnTo>
                    <a:lnTo>
                      <a:pt x="86" y="317"/>
                    </a:lnTo>
                    <a:lnTo>
                      <a:pt x="78" y="317"/>
                    </a:lnTo>
                    <a:lnTo>
                      <a:pt x="70" y="315"/>
                    </a:lnTo>
                    <a:lnTo>
                      <a:pt x="63" y="312"/>
                    </a:lnTo>
                    <a:lnTo>
                      <a:pt x="58" y="307"/>
                    </a:lnTo>
                    <a:lnTo>
                      <a:pt x="53" y="301"/>
                    </a:lnTo>
                    <a:lnTo>
                      <a:pt x="50" y="296"/>
                    </a:lnTo>
                    <a:lnTo>
                      <a:pt x="48" y="288"/>
                    </a:lnTo>
                    <a:lnTo>
                      <a:pt x="48" y="278"/>
                    </a:lnTo>
                    <a:lnTo>
                      <a:pt x="48" y="278"/>
                    </a:lnTo>
                    <a:lnTo>
                      <a:pt x="42" y="278"/>
                    </a:lnTo>
                    <a:lnTo>
                      <a:pt x="42" y="278"/>
                    </a:lnTo>
                    <a:lnTo>
                      <a:pt x="9" y="278"/>
                    </a:lnTo>
                    <a:lnTo>
                      <a:pt x="9" y="278"/>
                    </a:lnTo>
                    <a:lnTo>
                      <a:pt x="6" y="278"/>
                    </a:lnTo>
                    <a:lnTo>
                      <a:pt x="2" y="275"/>
                    </a:lnTo>
                    <a:lnTo>
                      <a:pt x="0" y="273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66"/>
                    </a:lnTo>
                    <a:lnTo>
                      <a:pt x="2" y="263"/>
                    </a:lnTo>
                    <a:lnTo>
                      <a:pt x="6" y="262"/>
                    </a:lnTo>
                    <a:lnTo>
                      <a:pt x="9" y="261"/>
                    </a:lnTo>
                    <a:lnTo>
                      <a:pt x="9" y="261"/>
                    </a:lnTo>
                    <a:lnTo>
                      <a:pt x="48" y="261"/>
                    </a:lnTo>
                    <a:lnTo>
                      <a:pt x="48" y="261"/>
                    </a:lnTo>
                    <a:lnTo>
                      <a:pt x="48" y="235"/>
                    </a:lnTo>
                    <a:lnTo>
                      <a:pt x="48" y="235"/>
                    </a:lnTo>
                    <a:lnTo>
                      <a:pt x="37" y="235"/>
                    </a:lnTo>
                    <a:lnTo>
                      <a:pt x="37" y="235"/>
                    </a:lnTo>
                    <a:lnTo>
                      <a:pt x="9" y="235"/>
                    </a:lnTo>
                    <a:lnTo>
                      <a:pt x="9" y="235"/>
                    </a:lnTo>
                    <a:lnTo>
                      <a:pt x="6" y="233"/>
                    </a:lnTo>
                    <a:lnTo>
                      <a:pt x="2" y="232"/>
                    </a:lnTo>
                    <a:lnTo>
                      <a:pt x="0" y="229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222"/>
                    </a:lnTo>
                    <a:lnTo>
                      <a:pt x="2" y="220"/>
                    </a:lnTo>
                    <a:lnTo>
                      <a:pt x="6" y="218"/>
                    </a:lnTo>
                    <a:lnTo>
                      <a:pt x="9" y="218"/>
                    </a:lnTo>
                    <a:lnTo>
                      <a:pt x="9" y="218"/>
                    </a:lnTo>
                    <a:lnTo>
                      <a:pt x="36" y="218"/>
                    </a:lnTo>
                    <a:lnTo>
                      <a:pt x="36" y="218"/>
                    </a:lnTo>
                    <a:lnTo>
                      <a:pt x="48" y="218"/>
                    </a:lnTo>
                    <a:lnTo>
                      <a:pt x="48" y="218"/>
                    </a:lnTo>
                    <a:lnTo>
                      <a:pt x="48" y="191"/>
                    </a:lnTo>
                    <a:lnTo>
                      <a:pt x="48" y="191"/>
                    </a:lnTo>
                    <a:lnTo>
                      <a:pt x="20" y="191"/>
                    </a:lnTo>
                    <a:lnTo>
                      <a:pt x="20" y="191"/>
                    </a:lnTo>
                    <a:lnTo>
                      <a:pt x="9" y="191"/>
                    </a:lnTo>
                    <a:lnTo>
                      <a:pt x="9" y="191"/>
                    </a:lnTo>
                    <a:lnTo>
                      <a:pt x="5" y="190"/>
                    </a:lnTo>
                    <a:lnTo>
                      <a:pt x="2" y="188"/>
                    </a:lnTo>
                    <a:lnTo>
                      <a:pt x="0" y="18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79"/>
                    </a:lnTo>
                    <a:lnTo>
                      <a:pt x="2" y="176"/>
                    </a:lnTo>
                    <a:lnTo>
                      <a:pt x="5" y="174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43" y="173"/>
                    </a:lnTo>
                    <a:lnTo>
                      <a:pt x="43" y="173"/>
                    </a:lnTo>
                    <a:lnTo>
                      <a:pt x="48" y="173"/>
                    </a:lnTo>
                    <a:lnTo>
                      <a:pt x="48" y="173"/>
                    </a:lnTo>
                    <a:lnTo>
                      <a:pt x="48" y="147"/>
                    </a:lnTo>
                    <a:lnTo>
                      <a:pt x="48" y="147"/>
                    </a:lnTo>
                    <a:lnTo>
                      <a:pt x="25" y="147"/>
                    </a:lnTo>
                    <a:lnTo>
                      <a:pt x="25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6" y="147"/>
                    </a:lnTo>
                    <a:lnTo>
                      <a:pt x="2" y="145"/>
                    </a:lnTo>
                    <a:lnTo>
                      <a:pt x="0" y="143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35"/>
                    </a:lnTo>
                    <a:lnTo>
                      <a:pt x="2" y="133"/>
                    </a:lnTo>
                    <a:lnTo>
                      <a:pt x="6" y="130"/>
                    </a:lnTo>
                    <a:lnTo>
                      <a:pt x="10" y="130"/>
                    </a:lnTo>
                    <a:lnTo>
                      <a:pt x="10" y="130"/>
                    </a:lnTo>
                    <a:lnTo>
                      <a:pt x="46" y="130"/>
                    </a:lnTo>
                    <a:lnTo>
                      <a:pt x="46" y="130"/>
                    </a:lnTo>
                    <a:lnTo>
                      <a:pt x="46" y="104"/>
                    </a:lnTo>
                    <a:lnTo>
                      <a:pt x="46" y="104"/>
                    </a:lnTo>
                    <a:lnTo>
                      <a:pt x="17" y="104"/>
                    </a:lnTo>
                    <a:lnTo>
                      <a:pt x="17" y="104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5" y="103"/>
                    </a:lnTo>
                    <a:lnTo>
                      <a:pt x="2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2"/>
                    </a:lnTo>
                    <a:lnTo>
                      <a:pt x="2" y="89"/>
                    </a:lnTo>
                    <a:lnTo>
                      <a:pt x="5" y="87"/>
                    </a:lnTo>
                    <a:lnTo>
                      <a:pt x="9" y="87"/>
                    </a:lnTo>
                    <a:lnTo>
                      <a:pt x="9" y="87"/>
                    </a:lnTo>
                    <a:lnTo>
                      <a:pt x="43" y="86"/>
                    </a:lnTo>
                    <a:lnTo>
                      <a:pt x="43" y="86"/>
                    </a:lnTo>
                    <a:lnTo>
                      <a:pt x="48" y="86"/>
                    </a:lnTo>
                    <a:lnTo>
                      <a:pt x="48" y="86"/>
                    </a:lnTo>
                    <a:lnTo>
                      <a:pt x="48" y="78"/>
                    </a:lnTo>
                    <a:lnTo>
                      <a:pt x="50" y="71"/>
                    </a:lnTo>
                    <a:lnTo>
                      <a:pt x="52" y="6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3" y="53"/>
                    </a:lnTo>
                    <a:lnTo>
                      <a:pt x="70" y="50"/>
                    </a:lnTo>
                    <a:lnTo>
                      <a:pt x="78" y="47"/>
                    </a:lnTo>
                    <a:lnTo>
                      <a:pt x="86" y="47"/>
                    </a:lnTo>
                    <a:lnTo>
                      <a:pt x="86" y="47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7" y="5"/>
                    </a:lnTo>
                    <a:lnTo>
                      <a:pt x="90" y="2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2" y="2"/>
                    </a:lnTo>
                    <a:lnTo>
                      <a:pt x="103" y="5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47"/>
                    </a:lnTo>
                    <a:lnTo>
                      <a:pt x="104" y="47"/>
                    </a:lnTo>
                    <a:lnTo>
                      <a:pt x="130" y="47"/>
                    </a:lnTo>
                    <a:lnTo>
                      <a:pt x="130" y="47"/>
                    </a:lnTo>
                    <a:lnTo>
                      <a:pt x="130" y="36"/>
                    </a:lnTo>
                    <a:lnTo>
                      <a:pt x="130" y="36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0" y="5"/>
                    </a:lnTo>
                    <a:lnTo>
                      <a:pt x="133" y="2"/>
                    </a:lnTo>
                    <a:lnTo>
                      <a:pt x="135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5" y="2"/>
                    </a:lnTo>
                    <a:lnTo>
                      <a:pt x="147" y="5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7" y="47"/>
                    </a:lnTo>
                    <a:lnTo>
                      <a:pt x="147" y="47"/>
                    </a:lnTo>
                    <a:lnTo>
                      <a:pt x="173" y="47"/>
                    </a:lnTo>
                    <a:lnTo>
                      <a:pt x="173" y="47"/>
                    </a:lnTo>
                    <a:lnTo>
                      <a:pt x="173" y="20"/>
                    </a:lnTo>
                    <a:lnTo>
                      <a:pt x="173" y="20"/>
                    </a:lnTo>
                    <a:lnTo>
                      <a:pt x="173" y="9"/>
                    </a:lnTo>
                    <a:lnTo>
                      <a:pt x="173" y="9"/>
                    </a:lnTo>
                    <a:lnTo>
                      <a:pt x="175" y="5"/>
                    </a:lnTo>
                    <a:lnTo>
                      <a:pt x="177" y="2"/>
                    </a:lnTo>
                    <a:lnTo>
                      <a:pt x="179" y="0"/>
                    </a:lnTo>
                    <a:lnTo>
                      <a:pt x="183" y="0"/>
                    </a:lnTo>
                    <a:lnTo>
                      <a:pt x="183" y="0"/>
                    </a:lnTo>
                    <a:lnTo>
                      <a:pt x="186" y="0"/>
                    </a:lnTo>
                    <a:lnTo>
                      <a:pt x="189" y="2"/>
                    </a:lnTo>
                    <a:lnTo>
                      <a:pt x="190" y="5"/>
                    </a:lnTo>
                    <a:lnTo>
                      <a:pt x="192" y="9"/>
                    </a:lnTo>
                    <a:lnTo>
                      <a:pt x="192" y="9"/>
                    </a:lnTo>
                    <a:lnTo>
                      <a:pt x="192" y="44"/>
                    </a:lnTo>
                    <a:lnTo>
                      <a:pt x="192" y="44"/>
                    </a:lnTo>
                    <a:lnTo>
                      <a:pt x="192" y="47"/>
                    </a:lnTo>
                    <a:lnTo>
                      <a:pt x="192" y="47"/>
                    </a:lnTo>
                    <a:lnTo>
                      <a:pt x="218" y="47"/>
                    </a:lnTo>
                    <a:lnTo>
                      <a:pt x="218" y="47"/>
                    </a:lnTo>
                    <a:lnTo>
                      <a:pt x="218" y="12"/>
                    </a:lnTo>
                    <a:lnTo>
                      <a:pt x="218" y="12"/>
                    </a:lnTo>
                    <a:lnTo>
                      <a:pt x="218" y="7"/>
                    </a:lnTo>
                    <a:lnTo>
                      <a:pt x="219" y="3"/>
                    </a:lnTo>
                    <a:lnTo>
                      <a:pt x="222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30" y="0"/>
                    </a:lnTo>
                    <a:lnTo>
                      <a:pt x="232" y="2"/>
                    </a:lnTo>
                    <a:lnTo>
                      <a:pt x="235" y="7"/>
                    </a:lnTo>
                    <a:lnTo>
                      <a:pt x="235" y="13"/>
                    </a:lnTo>
                    <a:lnTo>
                      <a:pt x="235" y="13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61" y="47"/>
                    </a:lnTo>
                    <a:lnTo>
                      <a:pt x="261" y="47"/>
                    </a:lnTo>
                    <a:lnTo>
                      <a:pt x="261" y="42"/>
                    </a:lnTo>
                    <a:lnTo>
                      <a:pt x="261" y="42"/>
                    </a:lnTo>
                    <a:lnTo>
                      <a:pt x="261" y="9"/>
                    </a:lnTo>
                    <a:lnTo>
                      <a:pt x="261" y="9"/>
                    </a:lnTo>
                    <a:lnTo>
                      <a:pt x="262" y="5"/>
                    </a:lnTo>
                    <a:lnTo>
                      <a:pt x="263" y="2"/>
                    </a:lnTo>
                    <a:lnTo>
                      <a:pt x="266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3" y="0"/>
                    </a:lnTo>
                    <a:lnTo>
                      <a:pt x="275" y="2"/>
                    </a:lnTo>
                    <a:lnTo>
                      <a:pt x="278" y="5"/>
                    </a:lnTo>
                    <a:lnTo>
                      <a:pt x="278" y="9"/>
                    </a:lnTo>
                    <a:lnTo>
                      <a:pt x="278" y="9"/>
                    </a:lnTo>
                    <a:lnTo>
                      <a:pt x="278" y="47"/>
                    </a:lnTo>
                    <a:lnTo>
                      <a:pt x="278" y="47"/>
                    </a:lnTo>
                    <a:lnTo>
                      <a:pt x="287" y="47"/>
                    </a:lnTo>
                    <a:lnTo>
                      <a:pt x="294" y="50"/>
                    </a:lnTo>
                    <a:lnTo>
                      <a:pt x="302" y="53"/>
                    </a:lnTo>
                    <a:lnTo>
                      <a:pt x="307" y="58"/>
                    </a:lnTo>
                    <a:lnTo>
                      <a:pt x="307" y="58"/>
                    </a:lnTo>
                    <a:lnTo>
                      <a:pt x="312" y="63"/>
                    </a:lnTo>
                    <a:lnTo>
                      <a:pt x="315" y="71"/>
                    </a:lnTo>
                    <a:lnTo>
                      <a:pt x="317" y="78"/>
                    </a:lnTo>
                    <a:lnTo>
                      <a:pt x="317" y="86"/>
                    </a:lnTo>
                    <a:lnTo>
                      <a:pt x="317" y="86"/>
                    </a:lnTo>
                    <a:lnTo>
                      <a:pt x="337" y="86"/>
                    </a:lnTo>
                    <a:lnTo>
                      <a:pt x="337" y="86"/>
                    </a:lnTo>
                    <a:lnTo>
                      <a:pt x="356" y="87"/>
                    </a:lnTo>
                    <a:lnTo>
                      <a:pt x="356" y="87"/>
                    </a:lnTo>
                    <a:lnTo>
                      <a:pt x="359" y="87"/>
                    </a:lnTo>
                    <a:lnTo>
                      <a:pt x="363" y="89"/>
                    </a:lnTo>
                    <a:lnTo>
                      <a:pt x="365" y="92"/>
                    </a:lnTo>
                    <a:lnTo>
                      <a:pt x="365" y="95"/>
                    </a:lnTo>
                    <a:lnTo>
                      <a:pt x="365" y="95"/>
                    </a:lnTo>
                    <a:lnTo>
                      <a:pt x="365" y="98"/>
                    </a:lnTo>
                    <a:lnTo>
                      <a:pt x="363" y="102"/>
                    </a:lnTo>
                    <a:lnTo>
                      <a:pt x="359" y="103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24" y="104"/>
                    </a:lnTo>
                    <a:lnTo>
                      <a:pt x="324" y="104"/>
                    </a:lnTo>
                    <a:lnTo>
                      <a:pt x="317" y="104"/>
                    </a:lnTo>
                    <a:lnTo>
                      <a:pt x="317" y="104"/>
                    </a:lnTo>
                    <a:lnTo>
                      <a:pt x="317" y="130"/>
                    </a:lnTo>
                    <a:lnTo>
                      <a:pt x="317" y="130"/>
                    </a:lnTo>
                    <a:lnTo>
                      <a:pt x="349" y="130"/>
                    </a:lnTo>
                    <a:lnTo>
                      <a:pt x="349" y="130"/>
                    </a:lnTo>
                    <a:lnTo>
                      <a:pt x="356" y="130"/>
                    </a:lnTo>
                    <a:lnTo>
                      <a:pt x="356" y="130"/>
                    </a:lnTo>
                    <a:lnTo>
                      <a:pt x="360" y="131"/>
                    </a:lnTo>
                    <a:lnTo>
                      <a:pt x="363" y="133"/>
                    </a:lnTo>
                    <a:lnTo>
                      <a:pt x="365" y="135"/>
                    </a:lnTo>
                    <a:lnTo>
                      <a:pt x="365" y="138"/>
                    </a:lnTo>
                    <a:lnTo>
                      <a:pt x="365" y="138"/>
                    </a:lnTo>
                    <a:lnTo>
                      <a:pt x="365" y="142"/>
                    </a:lnTo>
                    <a:lnTo>
                      <a:pt x="363" y="145"/>
                    </a:lnTo>
                    <a:lnTo>
                      <a:pt x="360" y="147"/>
                    </a:lnTo>
                    <a:lnTo>
                      <a:pt x="356" y="147"/>
                    </a:lnTo>
                    <a:lnTo>
                      <a:pt x="356" y="147"/>
                    </a:lnTo>
                    <a:lnTo>
                      <a:pt x="322" y="147"/>
                    </a:lnTo>
                    <a:lnTo>
                      <a:pt x="322" y="147"/>
                    </a:lnTo>
                    <a:lnTo>
                      <a:pt x="317" y="147"/>
                    </a:lnTo>
                    <a:lnTo>
                      <a:pt x="317" y="147"/>
                    </a:lnTo>
                    <a:lnTo>
                      <a:pt x="317" y="173"/>
                    </a:lnTo>
                    <a:lnTo>
                      <a:pt x="317" y="173"/>
                    </a:lnTo>
                    <a:lnTo>
                      <a:pt x="353" y="173"/>
                    </a:lnTo>
                    <a:lnTo>
                      <a:pt x="353" y="173"/>
                    </a:lnTo>
                    <a:lnTo>
                      <a:pt x="358" y="174"/>
                    </a:lnTo>
                    <a:lnTo>
                      <a:pt x="362" y="176"/>
                    </a:lnTo>
                    <a:lnTo>
                      <a:pt x="364" y="178"/>
                    </a:lnTo>
                    <a:lnTo>
                      <a:pt x="365" y="182"/>
                    </a:lnTo>
                    <a:lnTo>
                      <a:pt x="365" y="182"/>
                    </a:lnTo>
                    <a:lnTo>
                      <a:pt x="365" y="186"/>
                    </a:lnTo>
                    <a:lnTo>
                      <a:pt x="363" y="189"/>
                    </a:lnTo>
                    <a:lnTo>
                      <a:pt x="358" y="190"/>
                    </a:lnTo>
                    <a:lnTo>
                      <a:pt x="353" y="191"/>
                    </a:lnTo>
                    <a:lnTo>
                      <a:pt x="353" y="191"/>
                    </a:lnTo>
                    <a:lnTo>
                      <a:pt x="317" y="191"/>
                    </a:lnTo>
                    <a:lnTo>
                      <a:pt x="317" y="191"/>
                    </a:lnTo>
                    <a:lnTo>
                      <a:pt x="317" y="218"/>
                    </a:lnTo>
                    <a:lnTo>
                      <a:pt x="317" y="218"/>
                    </a:lnTo>
                    <a:lnTo>
                      <a:pt x="332" y="218"/>
                    </a:lnTo>
                    <a:lnTo>
                      <a:pt x="332" y="218"/>
                    </a:lnTo>
                    <a:lnTo>
                      <a:pt x="356" y="218"/>
                    </a:lnTo>
                    <a:lnTo>
                      <a:pt x="356" y="218"/>
                    </a:lnTo>
                    <a:lnTo>
                      <a:pt x="359" y="218"/>
                    </a:lnTo>
                    <a:lnTo>
                      <a:pt x="363" y="220"/>
                    </a:lnTo>
                    <a:lnTo>
                      <a:pt x="365" y="222"/>
                    </a:lnTo>
                    <a:lnTo>
                      <a:pt x="365" y="226"/>
                    </a:lnTo>
                    <a:lnTo>
                      <a:pt x="365" y="226"/>
                    </a:lnTo>
                    <a:lnTo>
                      <a:pt x="365" y="229"/>
                    </a:lnTo>
                    <a:lnTo>
                      <a:pt x="363" y="232"/>
                    </a:lnTo>
                    <a:lnTo>
                      <a:pt x="360" y="233"/>
                    </a:lnTo>
                    <a:lnTo>
                      <a:pt x="356" y="235"/>
                    </a:lnTo>
                    <a:lnTo>
                      <a:pt x="356" y="235"/>
                    </a:lnTo>
                    <a:lnTo>
                      <a:pt x="324" y="235"/>
                    </a:lnTo>
                    <a:lnTo>
                      <a:pt x="324" y="235"/>
                    </a:lnTo>
                    <a:lnTo>
                      <a:pt x="317" y="235"/>
                    </a:lnTo>
                    <a:lnTo>
                      <a:pt x="317" y="235"/>
                    </a:lnTo>
                    <a:lnTo>
                      <a:pt x="317" y="261"/>
                    </a:lnTo>
                    <a:lnTo>
                      <a:pt x="317" y="261"/>
                    </a:lnTo>
                    <a:lnTo>
                      <a:pt x="325" y="261"/>
                    </a:lnTo>
                    <a:lnTo>
                      <a:pt x="325" y="261"/>
                    </a:lnTo>
                    <a:lnTo>
                      <a:pt x="356" y="261"/>
                    </a:lnTo>
                    <a:lnTo>
                      <a:pt x="356" y="261"/>
                    </a:lnTo>
                    <a:lnTo>
                      <a:pt x="359" y="262"/>
                    </a:lnTo>
                    <a:lnTo>
                      <a:pt x="363" y="263"/>
                    </a:lnTo>
                    <a:lnTo>
                      <a:pt x="365" y="266"/>
                    </a:lnTo>
                    <a:lnTo>
                      <a:pt x="365" y="270"/>
                    </a:lnTo>
                    <a:lnTo>
                      <a:pt x="365" y="270"/>
                    </a:lnTo>
                    <a:lnTo>
                      <a:pt x="365" y="273"/>
                    </a:lnTo>
                    <a:lnTo>
                      <a:pt x="363" y="275"/>
                    </a:lnTo>
                    <a:lnTo>
                      <a:pt x="359" y="278"/>
                    </a:lnTo>
                    <a:lnTo>
                      <a:pt x="356" y="278"/>
                    </a:lnTo>
                    <a:lnTo>
                      <a:pt x="356" y="278"/>
                    </a:lnTo>
                    <a:lnTo>
                      <a:pt x="317" y="278"/>
                    </a:lnTo>
                    <a:lnTo>
                      <a:pt x="317" y="278"/>
                    </a:lnTo>
                    <a:close/>
                    <a:moveTo>
                      <a:pt x="65" y="239"/>
                    </a:moveTo>
                    <a:lnTo>
                      <a:pt x="65" y="239"/>
                    </a:lnTo>
                    <a:lnTo>
                      <a:pt x="68" y="239"/>
                    </a:lnTo>
                    <a:lnTo>
                      <a:pt x="68" y="239"/>
                    </a:lnTo>
                    <a:lnTo>
                      <a:pt x="141" y="239"/>
                    </a:lnTo>
                    <a:lnTo>
                      <a:pt x="141" y="239"/>
                    </a:lnTo>
                    <a:lnTo>
                      <a:pt x="144" y="238"/>
                    </a:lnTo>
                    <a:lnTo>
                      <a:pt x="146" y="236"/>
                    </a:lnTo>
                    <a:lnTo>
                      <a:pt x="146" y="236"/>
                    </a:lnTo>
                    <a:lnTo>
                      <a:pt x="156" y="227"/>
                    </a:lnTo>
                    <a:lnTo>
                      <a:pt x="167" y="216"/>
                    </a:lnTo>
                    <a:lnTo>
                      <a:pt x="167" y="216"/>
                    </a:lnTo>
                    <a:lnTo>
                      <a:pt x="172" y="210"/>
                    </a:lnTo>
                    <a:lnTo>
                      <a:pt x="180" y="206"/>
                    </a:lnTo>
                    <a:lnTo>
                      <a:pt x="188" y="204"/>
                    </a:lnTo>
                    <a:lnTo>
                      <a:pt x="196" y="204"/>
                    </a:lnTo>
                    <a:lnTo>
                      <a:pt x="196" y="204"/>
                    </a:lnTo>
                    <a:lnTo>
                      <a:pt x="198" y="204"/>
                    </a:lnTo>
                    <a:lnTo>
                      <a:pt x="201" y="204"/>
                    </a:lnTo>
                    <a:lnTo>
                      <a:pt x="203" y="201"/>
                    </a:lnTo>
                    <a:lnTo>
                      <a:pt x="203" y="201"/>
                    </a:lnTo>
                    <a:lnTo>
                      <a:pt x="206" y="194"/>
                    </a:lnTo>
                    <a:lnTo>
                      <a:pt x="211" y="189"/>
                    </a:lnTo>
                    <a:lnTo>
                      <a:pt x="217" y="186"/>
                    </a:lnTo>
                    <a:lnTo>
                      <a:pt x="222" y="184"/>
                    </a:lnTo>
                    <a:lnTo>
                      <a:pt x="229" y="182"/>
                    </a:lnTo>
                    <a:lnTo>
                      <a:pt x="235" y="182"/>
                    </a:lnTo>
                    <a:lnTo>
                      <a:pt x="241" y="185"/>
                    </a:lnTo>
                    <a:lnTo>
                      <a:pt x="247" y="188"/>
                    </a:lnTo>
                    <a:lnTo>
                      <a:pt x="247" y="188"/>
                    </a:lnTo>
                    <a:lnTo>
                      <a:pt x="252" y="191"/>
                    </a:lnTo>
                    <a:lnTo>
                      <a:pt x="254" y="195"/>
                    </a:lnTo>
                    <a:lnTo>
                      <a:pt x="257" y="198"/>
                    </a:lnTo>
                    <a:lnTo>
                      <a:pt x="258" y="202"/>
                    </a:lnTo>
                    <a:lnTo>
                      <a:pt x="261" y="206"/>
                    </a:lnTo>
                    <a:lnTo>
                      <a:pt x="261" y="211"/>
                    </a:lnTo>
                    <a:lnTo>
                      <a:pt x="261" y="215"/>
                    </a:lnTo>
                    <a:lnTo>
                      <a:pt x="260" y="220"/>
                    </a:lnTo>
                    <a:lnTo>
                      <a:pt x="260" y="220"/>
                    </a:lnTo>
                    <a:lnTo>
                      <a:pt x="258" y="224"/>
                    </a:lnTo>
                    <a:lnTo>
                      <a:pt x="256" y="229"/>
                    </a:lnTo>
                    <a:lnTo>
                      <a:pt x="251" y="236"/>
                    </a:lnTo>
                    <a:lnTo>
                      <a:pt x="243" y="240"/>
                    </a:lnTo>
                    <a:lnTo>
                      <a:pt x="239" y="243"/>
                    </a:lnTo>
                    <a:lnTo>
                      <a:pt x="235" y="244"/>
                    </a:lnTo>
                    <a:lnTo>
                      <a:pt x="235" y="244"/>
                    </a:lnTo>
                    <a:lnTo>
                      <a:pt x="230" y="244"/>
                    </a:lnTo>
                    <a:lnTo>
                      <a:pt x="226" y="243"/>
                    </a:lnTo>
                    <a:lnTo>
                      <a:pt x="221" y="241"/>
                    </a:lnTo>
                    <a:lnTo>
                      <a:pt x="217" y="240"/>
                    </a:lnTo>
                    <a:lnTo>
                      <a:pt x="213" y="238"/>
                    </a:lnTo>
                    <a:lnTo>
                      <a:pt x="209" y="235"/>
                    </a:lnTo>
                    <a:lnTo>
                      <a:pt x="206" y="231"/>
                    </a:lnTo>
                    <a:lnTo>
                      <a:pt x="204" y="227"/>
                    </a:lnTo>
                    <a:lnTo>
                      <a:pt x="204" y="227"/>
                    </a:lnTo>
                    <a:lnTo>
                      <a:pt x="202" y="224"/>
                    </a:lnTo>
                    <a:lnTo>
                      <a:pt x="201" y="222"/>
                    </a:lnTo>
                    <a:lnTo>
                      <a:pt x="198" y="221"/>
                    </a:lnTo>
                    <a:lnTo>
                      <a:pt x="195" y="221"/>
                    </a:lnTo>
                    <a:lnTo>
                      <a:pt x="195" y="221"/>
                    </a:lnTo>
                    <a:lnTo>
                      <a:pt x="189" y="222"/>
                    </a:lnTo>
                    <a:lnTo>
                      <a:pt x="186" y="222"/>
                    </a:lnTo>
                    <a:lnTo>
                      <a:pt x="184" y="224"/>
                    </a:lnTo>
                    <a:lnTo>
                      <a:pt x="184" y="224"/>
                    </a:lnTo>
                    <a:lnTo>
                      <a:pt x="156" y="252"/>
                    </a:lnTo>
                    <a:lnTo>
                      <a:pt x="156" y="252"/>
                    </a:lnTo>
                    <a:lnTo>
                      <a:pt x="154" y="254"/>
                    </a:lnTo>
                    <a:lnTo>
                      <a:pt x="151" y="255"/>
                    </a:lnTo>
                    <a:lnTo>
                      <a:pt x="147" y="256"/>
                    </a:lnTo>
                    <a:lnTo>
                      <a:pt x="144" y="256"/>
                    </a:lnTo>
                    <a:lnTo>
                      <a:pt x="144" y="256"/>
                    </a:lnTo>
                    <a:lnTo>
                      <a:pt x="71" y="256"/>
                    </a:lnTo>
                    <a:lnTo>
                      <a:pt x="71" y="256"/>
                    </a:lnTo>
                    <a:lnTo>
                      <a:pt x="65" y="256"/>
                    </a:lnTo>
                    <a:lnTo>
                      <a:pt x="65" y="256"/>
                    </a:lnTo>
                    <a:lnTo>
                      <a:pt x="65" y="279"/>
                    </a:lnTo>
                    <a:lnTo>
                      <a:pt x="65" y="279"/>
                    </a:lnTo>
                    <a:lnTo>
                      <a:pt x="66" y="284"/>
                    </a:lnTo>
                    <a:lnTo>
                      <a:pt x="66" y="288"/>
                    </a:lnTo>
                    <a:lnTo>
                      <a:pt x="68" y="292"/>
                    </a:lnTo>
                    <a:lnTo>
                      <a:pt x="70" y="295"/>
                    </a:lnTo>
                    <a:lnTo>
                      <a:pt x="73" y="297"/>
                    </a:lnTo>
                    <a:lnTo>
                      <a:pt x="77" y="299"/>
                    </a:lnTo>
                    <a:lnTo>
                      <a:pt x="80" y="299"/>
                    </a:lnTo>
                    <a:lnTo>
                      <a:pt x="86" y="300"/>
                    </a:lnTo>
                    <a:lnTo>
                      <a:pt x="86" y="300"/>
                    </a:lnTo>
                    <a:lnTo>
                      <a:pt x="279" y="300"/>
                    </a:lnTo>
                    <a:lnTo>
                      <a:pt x="279" y="300"/>
                    </a:lnTo>
                    <a:lnTo>
                      <a:pt x="285" y="299"/>
                    </a:lnTo>
                    <a:lnTo>
                      <a:pt x="288" y="299"/>
                    </a:lnTo>
                    <a:lnTo>
                      <a:pt x="292" y="297"/>
                    </a:lnTo>
                    <a:lnTo>
                      <a:pt x="295" y="295"/>
                    </a:lnTo>
                    <a:lnTo>
                      <a:pt x="297" y="292"/>
                    </a:lnTo>
                    <a:lnTo>
                      <a:pt x="299" y="288"/>
                    </a:lnTo>
                    <a:lnTo>
                      <a:pt x="299" y="284"/>
                    </a:lnTo>
                    <a:lnTo>
                      <a:pt x="300" y="279"/>
                    </a:lnTo>
                    <a:lnTo>
                      <a:pt x="300" y="279"/>
                    </a:lnTo>
                    <a:lnTo>
                      <a:pt x="300" y="133"/>
                    </a:lnTo>
                    <a:lnTo>
                      <a:pt x="300" y="133"/>
                    </a:lnTo>
                    <a:lnTo>
                      <a:pt x="300" y="126"/>
                    </a:lnTo>
                    <a:lnTo>
                      <a:pt x="300" y="126"/>
                    </a:lnTo>
                    <a:lnTo>
                      <a:pt x="297" y="126"/>
                    </a:lnTo>
                    <a:lnTo>
                      <a:pt x="297" y="12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17" y="127"/>
                    </a:lnTo>
                    <a:lnTo>
                      <a:pt x="214" y="128"/>
                    </a:lnTo>
                    <a:lnTo>
                      <a:pt x="214" y="128"/>
                    </a:lnTo>
                    <a:lnTo>
                      <a:pt x="194" y="148"/>
                    </a:lnTo>
                    <a:lnTo>
                      <a:pt x="194" y="148"/>
                    </a:lnTo>
                    <a:lnTo>
                      <a:pt x="186" y="156"/>
                    </a:lnTo>
                    <a:lnTo>
                      <a:pt x="181" y="160"/>
                    </a:lnTo>
                    <a:lnTo>
                      <a:pt x="176" y="161"/>
                    </a:lnTo>
                    <a:lnTo>
                      <a:pt x="164" y="161"/>
                    </a:lnTo>
                    <a:lnTo>
                      <a:pt x="164" y="161"/>
                    </a:lnTo>
                    <a:lnTo>
                      <a:pt x="160" y="161"/>
                    </a:lnTo>
                    <a:lnTo>
                      <a:pt x="158" y="164"/>
                    </a:lnTo>
                    <a:lnTo>
                      <a:pt x="158" y="164"/>
                    </a:lnTo>
                    <a:lnTo>
                      <a:pt x="155" y="169"/>
                    </a:lnTo>
                    <a:lnTo>
                      <a:pt x="152" y="173"/>
                    </a:lnTo>
                    <a:lnTo>
                      <a:pt x="148" y="177"/>
                    </a:lnTo>
                    <a:lnTo>
                      <a:pt x="144" y="179"/>
                    </a:lnTo>
                    <a:lnTo>
                      <a:pt x="139" y="181"/>
                    </a:lnTo>
                    <a:lnTo>
                      <a:pt x="135" y="182"/>
                    </a:lnTo>
                    <a:lnTo>
                      <a:pt x="129" y="182"/>
                    </a:lnTo>
                    <a:lnTo>
                      <a:pt x="125" y="182"/>
                    </a:lnTo>
                    <a:lnTo>
                      <a:pt x="125" y="182"/>
                    </a:lnTo>
                    <a:lnTo>
                      <a:pt x="119" y="180"/>
                    </a:lnTo>
                    <a:lnTo>
                      <a:pt x="114" y="178"/>
                    </a:lnTo>
                    <a:lnTo>
                      <a:pt x="111" y="176"/>
                    </a:lnTo>
                    <a:lnTo>
                      <a:pt x="107" y="171"/>
                    </a:lnTo>
                    <a:lnTo>
                      <a:pt x="104" y="168"/>
                    </a:lnTo>
                    <a:lnTo>
                      <a:pt x="102" y="163"/>
                    </a:lnTo>
                    <a:lnTo>
                      <a:pt x="101" y="159"/>
                    </a:lnTo>
                    <a:lnTo>
                      <a:pt x="100" y="153"/>
                    </a:lnTo>
                    <a:lnTo>
                      <a:pt x="100" y="153"/>
                    </a:lnTo>
                    <a:lnTo>
                      <a:pt x="100" y="147"/>
                    </a:lnTo>
                    <a:lnTo>
                      <a:pt x="101" y="143"/>
                    </a:lnTo>
                    <a:lnTo>
                      <a:pt x="103" y="138"/>
                    </a:lnTo>
                    <a:lnTo>
                      <a:pt x="105" y="134"/>
                    </a:lnTo>
                    <a:lnTo>
                      <a:pt x="109" y="130"/>
                    </a:lnTo>
                    <a:lnTo>
                      <a:pt x="113" y="127"/>
                    </a:lnTo>
                    <a:lnTo>
                      <a:pt x="118" y="125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128" y="121"/>
                    </a:lnTo>
                    <a:lnTo>
                      <a:pt x="134" y="121"/>
                    </a:lnTo>
                    <a:lnTo>
                      <a:pt x="138" y="122"/>
                    </a:lnTo>
                    <a:lnTo>
                      <a:pt x="143" y="125"/>
                    </a:lnTo>
                    <a:lnTo>
                      <a:pt x="147" y="127"/>
                    </a:lnTo>
                    <a:lnTo>
                      <a:pt x="152" y="130"/>
                    </a:lnTo>
                    <a:lnTo>
                      <a:pt x="155" y="134"/>
                    </a:lnTo>
                    <a:lnTo>
                      <a:pt x="158" y="139"/>
                    </a:lnTo>
                    <a:lnTo>
                      <a:pt x="158" y="139"/>
                    </a:lnTo>
                    <a:lnTo>
                      <a:pt x="159" y="142"/>
                    </a:lnTo>
                    <a:lnTo>
                      <a:pt x="160" y="143"/>
                    </a:lnTo>
                    <a:lnTo>
                      <a:pt x="160" y="143"/>
                    </a:lnTo>
                    <a:lnTo>
                      <a:pt x="163" y="144"/>
                    </a:lnTo>
                    <a:lnTo>
                      <a:pt x="169" y="143"/>
                    </a:lnTo>
                    <a:lnTo>
                      <a:pt x="175" y="142"/>
                    </a:lnTo>
                    <a:lnTo>
                      <a:pt x="178" y="140"/>
                    </a:lnTo>
                    <a:lnTo>
                      <a:pt x="178" y="140"/>
                    </a:lnTo>
                    <a:lnTo>
                      <a:pt x="204" y="113"/>
                    </a:lnTo>
                    <a:lnTo>
                      <a:pt x="204" y="113"/>
                    </a:lnTo>
                    <a:lnTo>
                      <a:pt x="206" y="111"/>
                    </a:lnTo>
                    <a:lnTo>
                      <a:pt x="210" y="110"/>
                    </a:lnTo>
                    <a:lnTo>
                      <a:pt x="213" y="109"/>
                    </a:lnTo>
                    <a:lnTo>
                      <a:pt x="217" y="109"/>
                    </a:lnTo>
                    <a:lnTo>
                      <a:pt x="217" y="109"/>
                    </a:lnTo>
                    <a:lnTo>
                      <a:pt x="294" y="109"/>
                    </a:lnTo>
                    <a:lnTo>
                      <a:pt x="294" y="109"/>
                    </a:lnTo>
                    <a:lnTo>
                      <a:pt x="300" y="109"/>
                    </a:lnTo>
                    <a:lnTo>
                      <a:pt x="300" y="109"/>
                    </a:lnTo>
                    <a:lnTo>
                      <a:pt x="300" y="86"/>
                    </a:lnTo>
                    <a:lnTo>
                      <a:pt x="300" y="86"/>
                    </a:lnTo>
                    <a:lnTo>
                      <a:pt x="299" y="80"/>
                    </a:lnTo>
                    <a:lnTo>
                      <a:pt x="299" y="77"/>
                    </a:lnTo>
                    <a:lnTo>
                      <a:pt x="297" y="72"/>
                    </a:lnTo>
                    <a:lnTo>
                      <a:pt x="295" y="70"/>
                    </a:lnTo>
                    <a:lnTo>
                      <a:pt x="292" y="68"/>
                    </a:lnTo>
                    <a:lnTo>
                      <a:pt x="288" y="66"/>
                    </a:lnTo>
                    <a:lnTo>
                      <a:pt x="283" y="66"/>
                    </a:lnTo>
                    <a:lnTo>
                      <a:pt x="279" y="64"/>
                    </a:lnTo>
                    <a:lnTo>
                      <a:pt x="279" y="64"/>
                    </a:lnTo>
                    <a:lnTo>
                      <a:pt x="86" y="64"/>
                    </a:lnTo>
                    <a:lnTo>
                      <a:pt x="86" y="64"/>
                    </a:lnTo>
                    <a:lnTo>
                      <a:pt x="80" y="66"/>
                    </a:lnTo>
                    <a:lnTo>
                      <a:pt x="77" y="66"/>
                    </a:lnTo>
                    <a:lnTo>
                      <a:pt x="73" y="68"/>
                    </a:lnTo>
                    <a:lnTo>
                      <a:pt x="70" y="70"/>
                    </a:lnTo>
                    <a:lnTo>
                      <a:pt x="68" y="72"/>
                    </a:lnTo>
                    <a:lnTo>
                      <a:pt x="66" y="77"/>
                    </a:lnTo>
                    <a:lnTo>
                      <a:pt x="66" y="80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5" y="190"/>
                    </a:lnTo>
                    <a:lnTo>
                      <a:pt x="65" y="190"/>
                    </a:lnTo>
                    <a:lnTo>
                      <a:pt x="65" y="239"/>
                    </a:lnTo>
                    <a:lnTo>
                      <a:pt x="65" y="239"/>
                    </a:lnTo>
                    <a:close/>
                    <a:moveTo>
                      <a:pt x="230" y="226"/>
                    </a:moveTo>
                    <a:lnTo>
                      <a:pt x="230" y="226"/>
                    </a:lnTo>
                    <a:lnTo>
                      <a:pt x="236" y="224"/>
                    </a:lnTo>
                    <a:lnTo>
                      <a:pt x="239" y="222"/>
                    </a:lnTo>
                    <a:lnTo>
                      <a:pt x="243" y="218"/>
                    </a:lnTo>
                    <a:lnTo>
                      <a:pt x="244" y="213"/>
                    </a:lnTo>
                    <a:lnTo>
                      <a:pt x="244" y="213"/>
                    </a:lnTo>
                    <a:lnTo>
                      <a:pt x="243" y="207"/>
                    </a:lnTo>
                    <a:lnTo>
                      <a:pt x="239" y="204"/>
                    </a:lnTo>
                    <a:lnTo>
                      <a:pt x="236" y="201"/>
                    </a:lnTo>
                    <a:lnTo>
                      <a:pt x="230" y="199"/>
                    </a:lnTo>
                    <a:lnTo>
                      <a:pt x="230" y="199"/>
                    </a:lnTo>
                    <a:lnTo>
                      <a:pt x="226" y="201"/>
                    </a:lnTo>
                    <a:lnTo>
                      <a:pt x="221" y="204"/>
                    </a:lnTo>
                    <a:lnTo>
                      <a:pt x="219" y="207"/>
                    </a:lnTo>
                    <a:lnTo>
                      <a:pt x="218" y="213"/>
                    </a:lnTo>
                    <a:lnTo>
                      <a:pt x="218" y="213"/>
                    </a:lnTo>
                    <a:lnTo>
                      <a:pt x="219" y="218"/>
                    </a:lnTo>
                    <a:lnTo>
                      <a:pt x="221" y="222"/>
                    </a:lnTo>
                    <a:lnTo>
                      <a:pt x="226" y="224"/>
                    </a:lnTo>
                    <a:lnTo>
                      <a:pt x="230" y="226"/>
                    </a:lnTo>
                    <a:lnTo>
                      <a:pt x="230" y="226"/>
                    </a:lnTo>
                    <a:close/>
                    <a:moveTo>
                      <a:pt x="143" y="152"/>
                    </a:moveTo>
                    <a:lnTo>
                      <a:pt x="143" y="152"/>
                    </a:lnTo>
                    <a:lnTo>
                      <a:pt x="142" y="146"/>
                    </a:lnTo>
                    <a:lnTo>
                      <a:pt x="139" y="143"/>
                    </a:lnTo>
                    <a:lnTo>
                      <a:pt x="135" y="139"/>
                    </a:lnTo>
                    <a:lnTo>
                      <a:pt x="130" y="139"/>
                    </a:lnTo>
                    <a:lnTo>
                      <a:pt x="130" y="139"/>
                    </a:lnTo>
                    <a:lnTo>
                      <a:pt x="125" y="140"/>
                    </a:lnTo>
                    <a:lnTo>
                      <a:pt x="121" y="143"/>
                    </a:lnTo>
                    <a:lnTo>
                      <a:pt x="118" y="147"/>
                    </a:lnTo>
                    <a:lnTo>
                      <a:pt x="117" y="152"/>
                    </a:lnTo>
                    <a:lnTo>
                      <a:pt x="117" y="152"/>
                    </a:lnTo>
                    <a:lnTo>
                      <a:pt x="118" y="157"/>
                    </a:lnTo>
                    <a:lnTo>
                      <a:pt x="121" y="161"/>
                    </a:lnTo>
                    <a:lnTo>
                      <a:pt x="125" y="164"/>
                    </a:lnTo>
                    <a:lnTo>
                      <a:pt x="130" y="165"/>
                    </a:lnTo>
                    <a:lnTo>
                      <a:pt x="130" y="165"/>
                    </a:lnTo>
                    <a:lnTo>
                      <a:pt x="135" y="164"/>
                    </a:lnTo>
                    <a:lnTo>
                      <a:pt x="139" y="161"/>
                    </a:lnTo>
                    <a:lnTo>
                      <a:pt x="143" y="156"/>
                    </a:lnTo>
                    <a:lnTo>
                      <a:pt x="143" y="152"/>
                    </a:lnTo>
                    <a:lnTo>
                      <a:pt x="143" y="152"/>
                    </a:lnTo>
                    <a:close/>
                  </a:path>
                </a:pathLst>
              </a:custGeom>
              <a:solidFill>
                <a:srgbClr val="3F86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897" name="그룹 896">
              <a:extLst>
                <a:ext uri="{FF2B5EF4-FFF2-40B4-BE49-F238E27FC236}">
                  <a16:creationId xmlns:a16="http://schemas.microsoft.com/office/drawing/2014/main" id="{1ECCBFA8-3E61-50B2-E93C-211C47B756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52331" y="4298104"/>
              <a:ext cx="710712" cy="407545"/>
              <a:chOff x="2725600" y="2234467"/>
              <a:chExt cx="710712" cy="407545"/>
            </a:xfrm>
          </p:grpSpPr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23341EAA-74E9-F4D3-CC13-EA59D0BD96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25600" y="2448523"/>
                <a:ext cx="710712" cy="193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ct val="100000"/>
                  </a:lnSpc>
                  <a:defRPr sz="700" b="0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r>
                  <a: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b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WEB#2</a:t>
                </a:r>
                <a:endParaRPr 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99" name="Freeform 6">
                <a:extLst>
                  <a:ext uri="{FF2B5EF4-FFF2-40B4-BE49-F238E27FC236}">
                    <a16:creationId xmlns:a16="http://schemas.microsoft.com/office/drawing/2014/main" id="{76C389AF-5D07-B295-BA1F-35C11790FF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7753" y="2234467"/>
                <a:ext cx="162000" cy="171408"/>
              </a:xfrm>
              <a:custGeom>
                <a:avLst/>
                <a:gdLst>
                  <a:gd name="T0" fmla="*/ 278 w 365"/>
                  <a:gd name="T1" fmla="*/ 319 h 365"/>
                  <a:gd name="T2" fmla="*/ 263 w 365"/>
                  <a:gd name="T3" fmla="*/ 363 h 365"/>
                  <a:gd name="T4" fmla="*/ 235 w 365"/>
                  <a:gd name="T5" fmla="*/ 342 h 365"/>
                  <a:gd name="T6" fmla="*/ 220 w 365"/>
                  <a:gd name="T7" fmla="*/ 364 h 365"/>
                  <a:gd name="T8" fmla="*/ 192 w 365"/>
                  <a:gd name="T9" fmla="*/ 323 h 365"/>
                  <a:gd name="T10" fmla="*/ 175 w 365"/>
                  <a:gd name="T11" fmla="*/ 359 h 365"/>
                  <a:gd name="T12" fmla="*/ 147 w 365"/>
                  <a:gd name="T13" fmla="*/ 354 h 365"/>
                  <a:gd name="T14" fmla="*/ 130 w 365"/>
                  <a:gd name="T15" fmla="*/ 355 h 365"/>
                  <a:gd name="T16" fmla="*/ 99 w 365"/>
                  <a:gd name="T17" fmla="*/ 365 h 365"/>
                  <a:gd name="T18" fmla="*/ 86 w 365"/>
                  <a:gd name="T19" fmla="*/ 317 h 365"/>
                  <a:gd name="T20" fmla="*/ 42 w 365"/>
                  <a:gd name="T21" fmla="*/ 278 h 365"/>
                  <a:gd name="T22" fmla="*/ 9 w 365"/>
                  <a:gd name="T23" fmla="*/ 261 h 365"/>
                  <a:gd name="T24" fmla="*/ 2 w 365"/>
                  <a:gd name="T25" fmla="*/ 232 h 365"/>
                  <a:gd name="T26" fmla="*/ 48 w 365"/>
                  <a:gd name="T27" fmla="*/ 218 h 365"/>
                  <a:gd name="T28" fmla="*/ 0 w 365"/>
                  <a:gd name="T29" fmla="*/ 182 h 365"/>
                  <a:gd name="T30" fmla="*/ 48 w 365"/>
                  <a:gd name="T31" fmla="*/ 147 h 365"/>
                  <a:gd name="T32" fmla="*/ 0 w 365"/>
                  <a:gd name="T33" fmla="*/ 135 h 365"/>
                  <a:gd name="T34" fmla="*/ 9 w 365"/>
                  <a:gd name="T35" fmla="*/ 104 h 365"/>
                  <a:gd name="T36" fmla="*/ 9 w 365"/>
                  <a:gd name="T37" fmla="*/ 87 h 365"/>
                  <a:gd name="T38" fmla="*/ 70 w 365"/>
                  <a:gd name="T39" fmla="*/ 50 h 365"/>
                  <a:gd name="T40" fmla="*/ 95 w 365"/>
                  <a:gd name="T41" fmla="*/ 0 h 365"/>
                  <a:gd name="T42" fmla="*/ 130 w 365"/>
                  <a:gd name="T43" fmla="*/ 36 h 365"/>
                  <a:gd name="T44" fmla="*/ 147 w 365"/>
                  <a:gd name="T45" fmla="*/ 5 h 365"/>
                  <a:gd name="T46" fmla="*/ 173 w 365"/>
                  <a:gd name="T47" fmla="*/ 9 h 365"/>
                  <a:gd name="T48" fmla="*/ 192 w 365"/>
                  <a:gd name="T49" fmla="*/ 9 h 365"/>
                  <a:gd name="T50" fmla="*/ 222 w 365"/>
                  <a:gd name="T51" fmla="*/ 0 h 365"/>
                  <a:gd name="T52" fmla="*/ 261 w 365"/>
                  <a:gd name="T53" fmla="*/ 47 h 365"/>
                  <a:gd name="T54" fmla="*/ 275 w 365"/>
                  <a:gd name="T55" fmla="*/ 2 h 365"/>
                  <a:gd name="T56" fmla="*/ 312 w 365"/>
                  <a:gd name="T57" fmla="*/ 63 h 365"/>
                  <a:gd name="T58" fmla="*/ 365 w 365"/>
                  <a:gd name="T59" fmla="*/ 92 h 365"/>
                  <a:gd name="T60" fmla="*/ 317 w 365"/>
                  <a:gd name="T61" fmla="*/ 104 h 365"/>
                  <a:gd name="T62" fmla="*/ 365 w 365"/>
                  <a:gd name="T63" fmla="*/ 138 h 365"/>
                  <a:gd name="T64" fmla="*/ 317 w 365"/>
                  <a:gd name="T65" fmla="*/ 173 h 365"/>
                  <a:gd name="T66" fmla="*/ 353 w 365"/>
                  <a:gd name="T67" fmla="*/ 191 h 365"/>
                  <a:gd name="T68" fmla="*/ 363 w 365"/>
                  <a:gd name="T69" fmla="*/ 220 h 365"/>
                  <a:gd name="T70" fmla="*/ 317 w 365"/>
                  <a:gd name="T71" fmla="*/ 235 h 365"/>
                  <a:gd name="T72" fmla="*/ 365 w 365"/>
                  <a:gd name="T73" fmla="*/ 270 h 365"/>
                  <a:gd name="T74" fmla="*/ 68 w 365"/>
                  <a:gd name="T75" fmla="*/ 239 h 365"/>
                  <a:gd name="T76" fmla="*/ 180 w 365"/>
                  <a:gd name="T77" fmla="*/ 206 h 365"/>
                  <a:gd name="T78" fmla="*/ 222 w 365"/>
                  <a:gd name="T79" fmla="*/ 184 h 365"/>
                  <a:gd name="T80" fmla="*/ 261 w 365"/>
                  <a:gd name="T81" fmla="*/ 211 h 365"/>
                  <a:gd name="T82" fmla="*/ 230 w 365"/>
                  <a:gd name="T83" fmla="*/ 244 h 365"/>
                  <a:gd name="T84" fmla="*/ 198 w 365"/>
                  <a:gd name="T85" fmla="*/ 221 h 365"/>
                  <a:gd name="T86" fmla="*/ 147 w 365"/>
                  <a:gd name="T87" fmla="*/ 256 h 365"/>
                  <a:gd name="T88" fmla="*/ 68 w 365"/>
                  <a:gd name="T89" fmla="*/ 292 h 365"/>
                  <a:gd name="T90" fmla="*/ 292 w 365"/>
                  <a:gd name="T91" fmla="*/ 297 h 365"/>
                  <a:gd name="T92" fmla="*/ 297 w 365"/>
                  <a:gd name="T93" fmla="*/ 126 h 365"/>
                  <a:gd name="T94" fmla="*/ 176 w 365"/>
                  <a:gd name="T95" fmla="*/ 161 h 365"/>
                  <a:gd name="T96" fmla="*/ 135 w 365"/>
                  <a:gd name="T97" fmla="*/ 182 h 365"/>
                  <a:gd name="T98" fmla="*/ 100 w 365"/>
                  <a:gd name="T99" fmla="*/ 153 h 365"/>
                  <a:gd name="T100" fmla="*/ 128 w 365"/>
                  <a:gd name="T101" fmla="*/ 121 h 365"/>
                  <a:gd name="T102" fmla="*/ 160 w 365"/>
                  <a:gd name="T103" fmla="*/ 143 h 365"/>
                  <a:gd name="T104" fmla="*/ 217 w 365"/>
                  <a:gd name="T105" fmla="*/ 109 h 365"/>
                  <a:gd name="T106" fmla="*/ 295 w 365"/>
                  <a:gd name="T107" fmla="*/ 70 h 365"/>
                  <a:gd name="T108" fmla="*/ 70 w 365"/>
                  <a:gd name="T109" fmla="*/ 70 h 365"/>
                  <a:gd name="T110" fmla="*/ 230 w 365"/>
                  <a:gd name="T111" fmla="*/ 226 h 365"/>
                  <a:gd name="T112" fmla="*/ 226 w 365"/>
                  <a:gd name="T113" fmla="*/ 201 h 365"/>
                  <a:gd name="T114" fmla="*/ 143 w 365"/>
                  <a:gd name="T115" fmla="*/ 152 h 365"/>
                  <a:gd name="T116" fmla="*/ 118 w 365"/>
                  <a:gd name="T117" fmla="*/ 157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" h="365">
                    <a:moveTo>
                      <a:pt x="317" y="278"/>
                    </a:moveTo>
                    <a:lnTo>
                      <a:pt x="317" y="278"/>
                    </a:lnTo>
                    <a:lnTo>
                      <a:pt x="316" y="288"/>
                    </a:lnTo>
                    <a:lnTo>
                      <a:pt x="315" y="295"/>
                    </a:lnTo>
                    <a:lnTo>
                      <a:pt x="312" y="301"/>
                    </a:lnTo>
                    <a:lnTo>
                      <a:pt x="308" y="306"/>
                    </a:lnTo>
                    <a:lnTo>
                      <a:pt x="303" y="311"/>
                    </a:lnTo>
                    <a:lnTo>
                      <a:pt x="296" y="314"/>
                    </a:lnTo>
                    <a:lnTo>
                      <a:pt x="288" y="316"/>
                    </a:lnTo>
                    <a:lnTo>
                      <a:pt x="278" y="319"/>
                    </a:lnTo>
                    <a:lnTo>
                      <a:pt x="278" y="319"/>
                    </a:lnTo>
                    <a:lnTo>
                      <a:pt x="278" y="348"/>
                    </a:lnTo>
                    <a:lnTo>
                      <a:pt x="278" y="348"/>
                    </a:lnTo>
                    <a:lnTo>
                      <a:pt x="278" y="356"/>
                    </a:lnTo>
                    <a:lnTo>
                      <a:pt x="278" y="356"/>
                    </a:lnTo>
                    <a:lnTo>
                      <a:pt x="278" y="360"/>
                    </a:lnTo>
                    <a:lnTo>
                      <a:pt x="275" y="363"/>
                    </a:lnTo>
                    <a:lnTo>
                      <a:pt x="273" y="365"/>
                    </a:lnTo>
                    <a:lnTo>
                      <a:pt x="270" y="365"/>
                    </a:lnTo>
                    <a:lnTo>
                      <a:pt x="270" y="365"/>
                    </a:lnTo>
                    <a:lnTo>
                      <a:pt x="266" y="365"/>
                    </a:lnTo>
                    <a:lnTo>
                      <a:pt x="263" y="363"/>
                    </a:lnTo>
                    <a:lnTo>
                      <a:pt x="262" y="360"/>
                    </a:lnTo>
                    <a:lnTo>
                      <a:pt x="261" y="356"/>
                    </a:lnTo>
                    <a:lnTo>
                      <a:pt x="261" y="356"/>
                    </a:lnTo>
                    <a:lnTo>
                      <a:pt x="261" y="322"/>
                    </a:lnTo>
                    <a:lnTo>
                      <a:pt x="261" y="322"/>
                    </a:lnTo>
                    <a:lnTo>
                      <a:pt x="261" y="317"/>
                    </a:lnTo>
                    <a:lnTo>
                      <a:pt x="261" y="317"/>
                    </a:lnTo>
                    <a:lnTo>
                      <a:pt x="235" y="317"/>
                    </a:lnTo>
                    <a:lnTo>
                      <a:pt x="235" y="317"/>
                    </a:lnTo>
                    <a:lnTo>
                      <a:pt x="235" y="330"/>
                    </a:lnTo>
                    <a:lnTo>
                      <a:pt x="235" y="342"/>
                    </a:lnTo>
                    <a:lnTo>
                      <a:pt x="235" y="342"/>
                    </a:lnTo>
                    <a:lnTo>
                      <a:pt x="235" y="349"/>
                    </a:lnTo>
                    <a:lnTo>
                      <a:pt x="236" y="356"/>
                    </a:lnTo>
                    <a:lnTo>
                      <a:pt x="235" y="359"/>
                    </a:lnTo>
                    <a:lnTo>
                      <a:pt x="234" y="362"/>
                    </a:lnTo>
                    <a:lnTo>
                      <a:pt x="230" y="364"/>
                    </a:lnTo>
                    <a:lnTo>
                      <a:pt x="226" y="365"/>
                    </a:lnTo>
                    <a:lnTo>
                      <a:pt x="226" y="365"/>
                    </a:lnTo>
                    <a:lnTo>
                      <a:pt x="223" y="365"/>
                    </a:lnTo>
                    <a:lnTo>
                      <a:pt x="222" y="365"/>
                    </a:lnTo>
                    <a:lnTo>
                      <a:pt x="220" y="364"/>
                    </a:lnTo>
                    <a:lnTo>
                      <a:pt x="219" y="362"/>
                    </a:lnTo>
                    <a:lnTo>
                      <a:pt x="218" y="354"/>
                    </a:lnTo>
                    <a:lnTo>
                      <a:pt x="218" y="342"/>
                    </a:lnTo>
                    <a:lnTo>
                      <a:pt x="218" y="342"/>
                    </a:lnTo>
                    <a:lnTo>
                      <a:pt x="218" y="320"/>
                    </a:lnTo>
                    <a:lnTo>
                      <a:pt x="218" y="320"/>
                    </a:lnTo>
                    <a:lnTo>
                      <a:pt x="217" y="317"/>
                    </a:lnTo>
                    <a:lnTo>
                      <a:pt x="217" y="317"/>
                    </a:lnTo>
                    <a:lnTo>
                      <a:pt x="192" y="317"/>
                    </a:lnTo>
                    <a:lnTo>
                      <a:pt x="192" y="317"/>
                    </a:lnTo>
                    <a:lnTo>
                      <a:pt x="192" y="323"/>
                    </a:lnTo>
                    <a:lnTo>
                      <a:pt x="192" y="323"/>
                    </a:lnTo>
                    <a:lnTo>
                      <a:pt x="192" y="356"/>
                    </a:lnTo>
                    <a:lnTo>
                      <a:pt x="192" y="356"/>
                    </a:lnTo>
                    <a:lnTo>
                      <a:pt x="190" y="359"/>
                    </a:lnTo>
                    <a:lnTo>
                      <a:pt x="188" y="363"/>
                    </a:lnTo>
                    <a:lnTo>
                      <a:pt x="186" y="365"/>
                    </a:lnTo>
                    <a:lnTo>
                      <a:pt x="183" y="365"/>
                    </a:lnTo>
                    <a:lnTo>
                      <a:pt x="183" y="365"/>
                    </a:lnTo>
                    <a:lnTo>
                      <a:pt x="179" y="365"/>
                    </a:lnTo>
                    <a:lnTo>
                      <a:pt x="176" y="363"/>
                    </a:lnTo>
                    <a:lnTo>
                      <a:pt x="175" y="359"/>
                    </a:lnTo>
                    <a:lnTo>
                      <a:pt x="173" y="356"/>
                    </a:lnTo>
                    <a:lnTo>
                      <a:pt x="173" y="356"/>
                    </a:lnTo>
                    <a:lnTo>
                      <a:pt x="173" y="323"/>
                    </a:lnTo>
                    <a:lnTo>
                      <a:pt x="173" y="323"/>
                    </a:lnTo>
                    <a:lnTo>
                      <a:pt x="173" y="317"/>
                    </a:lnTo>
                    <a:lnTo>
                      <a:pt x="173" y="317"/>
                    </a:lnTo>
                    <a:lnTo>
                      <a:pt x="147" y="317"/>
                    </a:lnTo>
                    <a:lnTo>
                      <a:pt x="147" y="317"/>
                    </a:lnTo>
                    <a:lnTo>
                      <a:pt x="147" y="330"/>
                    </a:lnTo>
                    <a:lnTo>
                      <a:pt x="147" y="330"/>
                    </a:lnTo>
                    <a:lnTo>
                      <a:pt x="147" y="354"/>
                    </a:lnTo>
                    <a:lnTo>
                      <a:pt x="147" y="354"/>
                    </a:lnTo>
                    <a:lnTo>
                      <a:pt x="147" y="359"/>
                    </a:lnTo>
                    <a:lnTo>
                      <a:pt x="145" y="363"/>
                    </a:lnTo>
                    <a:lnTo>
                      <a:pt x="143" y="365"/>
                    </a:lnTo>
                    <a:lnTo>
                      <a:pt x="138" y="365"/>
                    </a:lnTo>
                    <a:lnTo>
                      <a:pt x="138" y="365"/>
                    </a:lnTo>
                    <a:lnTo>
                      <a:pt x="135" y="365"/>
                    </a:lnTo>
                    <a:lnTo>
                      <a:pt x="133" y="363"/>
                    </a:lnTo>
                    <a:lnTo>
                      <a:pt x="130" y="359"/>
                    </a:lnTo>
                    <a:lnTo>
                      <a:pt x="130" y="355"/>
                    </a:lnTo>
                    <a:lnTo>
                      <a:pt x="130" y="355"/>
                    </a:lnTo>
                    <a:lnTo>
                      <a:pt x="130" y="317"/>
                    </a:lnTo>
                    <a:lnTo>
                      <a:pt x="130" y="317"/>
                    </a:lnTo>
                    <a:lnTo>
                      <a:pt x="104" y="317"/>
                    </a:lnTo>
                    <a:lnTo>
                      <a:pt x="104" y="317"/>
                    </a:lnTo>
                    <a:lnTo>
                      <a:pt x="104" y="347"/>
                    </a:lnTo>
                    <a:lnTo>
                      <a:pt x="104" y="347"/>
                    </a:lnTo>
                    <a:lnTo>
                      <a:pt x="104" y="356"/>
                    </a:lnTo>
                    <a:lnTo>
                      <a:pt x="104" y="356"/>
                    </a:lnTo>
                    <a:lnTo>
                      <a:pt x="103" y="360"/>
                    </a:lnTo>
                    <a:lnTo>
                      <a:pt x="102" y="363"/>
                    </a:lnTo>
                    <a:lnTo>
                      <a:pt x="99" y="365"/>
                    </a:lnTo>
                    <a:lnTo>
                      <a:pt x="95" y="365"/>
                    </a:lnTo>
                    <a:lnTo>
                      <a:pt x="95" y="365"/>
                    </a:lnTo>
                    <a:lnTo>
                      <a:pt x="92" y="365"/>
                    </a:lnTo>
                    <a:lnTo>
                      <a:pt x="90" y="363"/>
                    </a:lnTo>
                    <a:lnTo>
                      <a:pt x="87" y="360"/>
                    </a:lnTo>
                    <a:lnTo>
                      <a:pt x="87" y="356"/>
                    </a:lnTo>
                    <a:lnTo>
                      <a:pt x="87" y="356"/>
                    </a:lnTo>
                    <a:lnTo>
                      <a:pt x="86" y="322"/>
                    </a:lnTo>
                    <a:lnTo>
                      <a:pt x="86" y="322"/>
                    </a:lnTo>
                    <a:lnTo>
                      <a:pt x="86" y="317"/>
                    </a:lnTo>
                    <a:lnTo>
                      <a:pt x="86" y="317"/>
                    </a:lnTo>
                    <a:lnTo>
                      <a:pt x="78" y="317"/>
                    </a:lnTo>
                    <a:lnTo>
                      <a:pt x="70" y="315"/>
                    </a:lnTo>
                    <a:lnTo>
                      <a:pt x="63" y="312"/>
                    </a:lnTo>
                    <a:lnTo>
                      <a:pt x="58" y="307"/>
                    </a:lnTo>
                    <a:lnTo>
                      <a:pt x="53" y="301"/>
                    </a:lnTo>
                    <a:lnTo>
                      <a:pt x="50" y="296"/>
                    </a:lnTo>
                    <a:lnTo>
                      <a:pt x="48" y="288"/>
                    </a:lnTo>
                    <a:lnTo>
                      <a:pt x="48" y="278"/>
                    </a:lnTo>
                    <a:lnTo>
                      <a:pt x="48" y="278"/>
                    </a:lnTo>
                    <a:lnTo>
                      <a:pt x="42" y="278"/>
                    </a:lnTo>
                    <a:lnTo>
                      <a:pt x="42" y="278"/>
                    </a:lnTo>
                    <a:lnTo>
                      <a:pt x="9" y="278"/>
                    </a:lnTo>
                    <a:lnTo>
                      <a:pt x="9" y="278"/>
                    </a:lnTo>
                    <a:lnTo>
                      <a:pt x="6" y="278"/>
                    </a:lnTo>
                    <a:lnTo>
                      <a:pt x="2" y="275"/>
                    </a:lnTo>
                    <a:lnTo>
                      <a:pt x="0" y="273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66"/>
                    </a:lnTo>
                    <a:lnTo>
                      <a:pt x="2" y="263"/>
                    </a:lnTo>
                    <a:lnTo>
                      <a:pt x="6" y="262"/>
                    </a:lnTo>
                    <a:lnTo>
                      <a:pt x="9" y="261"/>
                    </a:lnTo>
                    <a:lnTo>
                      <a:pt x="9" y="261"/>
                    </a:lnTo>
                    <a:lnTo>
                      <a:pt x="48" y="261"/>
                    </a:lnTo>
                    <a:lnTo>
                      <a:pt x="48" y="261"/>
                    </a:lnTo>
                    <a:lnTo>
                      <a:pt x="48" y="235"/>
                    </a:lnTo>
                    <a:lnTo>
                      <a:pt x="48" y="235"/>
                    </a:lnTo>
                    <a:lnTo>
                      <a:pt x="37" y="235"/>
                    </a:lnTo>
                    <a:lnTo>
                      <a:pt x="37" y="235"/>
                    </a:lnTo>
                    <a:lnTo>
                      <a:pt x="9" y="235"/>
                    </a:lnTo>
                    <a:lnTo>
                      <a:pt x="9" y="235"/>
                    </a:lnTo>
                    <a:lnTo>
                      <a:pt x="6" y="233"/>
                    </a:lnTo>
                    <a:lnTo>
                      <a:pt x="2" y="232"/>
                    </a:lnTo>
                    <a:lnTo>
                      <a:pt x="0" y="229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222"/>
                    </a:lnTo>
                    <a:lnTo>
                      <a:pt x="2" y="220"/>
                    </a:lnTo>
                    <a:lnTo>
                      <a:pt x="6" y="218"/>
                    </a:lnTo>
                    <a:lnTo>
                      <a:pt x="9" y="218"/>
                    </a:lnTo>
                    <a:lnTo>
                      <a:pt x="9" y="218"/>
                    </a:lnTo>
                    <a:lnTo>
                      <a:pt x="36" y="218"/>
                    </a:lnTo>
                    <a:lnTo>
                      <a:pt x="36" y="218"/>
                    </a:lnTo>
                    <a:lnTo>
                      <a:pt x="48" y="218"/>
                    </a:lnTo>
                    <a:lnTo>
                      <a:pt x="48" y="218"/>
                    </a:lnTo>
                    <a:lnTo>
                      <a:pt x="48" y="191"/>
                    </a:lnTo>
                    <a:lnTo>
                      <a:pt x="48" y="191"/>
                    </a:lnTo>
                    <a:lnTo>
                      <a:pt x="20" y="191"/>
                    </a:lnTo>
                    <a:lnTo>
                      <a:pt x="20" y="191"/>
                    </a:lnTo>
                    <a:lnTo>
                      <a:pt x="9" y="191"/>
                    </a:lnTo>
                    <a:lnTo>
                      <a:pt x="9" y="191"/>
                    </a:lnTo>
                    <a:lnTo>
                      <a:pt x="5" y="190"/>
                    </a:lnTo>
                    <a:lnTo>
                      <a:pt x="2" y="188"/>
                    </a:lnTo>
                    <a:lnTo>
                      <a:pt x="0" y="18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79"/>
                    </a:lnTo>
                    <a:lnTo>
                      <a:pt x="2" y="176"/>
                    </a:lnTo>
                    <a:lnTo>
                      <a:pt x="5" y="174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43" y="173"/>
                    </a:lnTo>
                    <a:lnTo>
                      <a:pt x="43" y="173"/>
                    </a:lnTo>
                    <a:lnTo>
                      <a:pt x="48" y="173"/>
                    </a:lnTo>
                    <a:lnTo>
                      <a:pt x="48" y="173"/>
                    </a:lnTo>
                    <a:lnTo>
                      <a:pt x="48" y="147"/>
                    </a:lnTo>
                    <a:lnTo>
                      <a:pt x="48" y="147"/>
                    </a:lnTo>
                    <a:lnTo>
                      <a:pt x="25" y="147"/>
                    </a:lnTo>
                    <a:lnTo>
                      <a:pt x="25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6" y="147"/>
                    </a:lnTo>
                    <a:lnTo>
                      <a:pt x="2" y="145"/>
                    </a:lnTo>
                    <a:lnTo>
                      <a:pt x="0" y="143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35"/>
                    </a:lnTo>
                    <a:lnTo>
                      <a:pt x="2" y="133"/>
                    </a:lnTo>
                    <a:lnTo>
                      <a:pt x="6" y="130"/>
                    </a:lnTo>
                    <a:lnTo>
                      <a:pt x="10" y="130"/>
                    </a:lnTo>
                    <a:lnTo>
                      <a:pt x="10" y="130"/>
                    </a:lnTo>
                    <a:lnTo>
                      <a:pt x="46" y="130"/>
                    </a:lnTo>
                    <a:lnTo>
                      <a:pt x="46" y="130"/>
                    </a:lnTo>
                    <a:lnTo>
                      <a:pt x="46" y="104"/>
                    </a:lnTo>
                    <a:lnTo>
                      <a:pt x="46" y="104"/>
                    </a:lnTo>
                    <a:lnTo>
                      <a:pt x="17" y="104"/>
                    </a:lnTo>
                    <a:lnTo>
                      <a:pt x="17" y="104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5" y="103"/>
                    </a:lnTo>
                    <a:lnTo>
                      <a:pt x="2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2"/>
                    </a:lnTo>
                    <a:lnTo>
                      <a:pt x="2" y="89"/>
                    </a:lnTo>
                    <a:lnTo>
                      <a:pt x="5" y="87"/>
                    </a:lnTo>
                    <a:lnTo>
                      <a:pt x="9" y="87"/>
                    </a:lnTo>
                    <a:lnTo>
                      <a:pt x="9" y="87"/>
                    </a:lnTo>
                    <a:lnTo>
                      <a:pt x="43" y="86"/>
                    </a:lnTo>
                    <a:lnTo>
                      <a:pt x="43" y="86"/>
                    </a:lnTo>
                    <a:lnTo>
                      <a:pt x="48" y="86"/>
                    </a:lnTo>
                    <a:lnTo>
                      <a:pt x="48" y="86"/>
                    </a:lnTo>
                    <a:lnTo>
                      <a:pt x="48" y="78"/>
                    </a:lnTo>
                    <a:lnTo>
                      <a:pt x="50" y="71"/>
                    </a:lnTo>
                    <a:lnTo>
                      <a:pt x="52" y="6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3" y="53"/>
                    </a:lnTo>
                    <a:lnTo>
                      <a:pt x="70" y="50"/>
                    </a:lnTo>
                    <a:lnTo>
                      <a:pt x="78" y="47"/>
                    </a:lnTo>
                    <a:lnTo>
                      <a:pt x="86" y="47"/>
                    </a:lnTo>
                    <a:lnTo>
                      <a:pt x="86" y="47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7" y="5"/>
                    </a:lnTo>
                    <a:lnTo>
                      <a:pt x="90" y="2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2" y="2"/>
                    </a:lnTo>
                    <a:lnTo>
                      <a:pt x="103" y="5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47"/>
                    </a:lnTo>
                    <a:lnTo>
                      <a:pt x="104" y="47"/>
                    </a:lnTo>
                    <a:lnTo>
                      <a:pt x="130" y="47"/>
                    </a:lnTo>
                    <a:lnTo>
                      <a:pt x="130" y="47"/>
                    </a:lnTo>
                    <a:lnTo>
                      <a:pt x="130" y="36"/>
                    </a:lnTo>
                    <a:lnTo>
                      <a:pt x="130" y="36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0" y="5"/>
                    </a:lnTo>
                    <a:lnTo>
                      <a:pt x="133" y="2"/>
                    </a:lnTo>
                    <a:lnTo>
                      <a:pt x="135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5" y="2"/>
                    </a:lnTo>
                    <a:lnTo>
                      <a:pt x="147" y="5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7" y="47"/>
                    </a:lnTo>
                    <a:lnTo>
                      <a:pt x="147" y="47"/>
                    </a:lnTo>
                    <a:lnTo>
                      <a:pt x="173" y="47"/>
                    </a:lnTo>
                    <a:lnTo>
                      <a:pt x="173" y="47"/>
                    </a:lnTo>
                    <a:lnTo>
                      <a:pt x="173" y="20"/>
                    </a:lnTo>
                    <a:lnTo>
                      <a:pt x="173" y="20"/>
                    </a:lnTo>
                    <a:lnTo>
                      <a:pt x="173" y="9"/>
                    </a:lnTo>
                    <a:lnTo>
                      <a:pt x="173" y="9"/>
                    </a:lnTo>
                    <a:lnTo>
                      <a:pt x="175" y="5"/>
                    </a:lnTo>
                    <a:lnTo>
                      <a:pt x="177" y="2"/>
                    </a:lnTo>
                    <a:lnTo>
                      <a:pt x="179" y="0"/>
                    </a:lnTo>
                    <a:lnTo>
                      <a:pt x="183" y="0"/>
                    </a:lnTo>
                    <a:lnTo>
                      <a:pt x="183" y="0"/>
                    </a:lnTo>
                    <a:lnTo>
                      <a:pt x="186" y="0"/>
                    </a:lnTo>
                    <a:lnTo>
                      <a:pt x="189" y="2"/>
                    </a:lnTo>
                    <a:lnTo>
                      <a:pt x="190" y="5"/>
                    </a:lnTo>
                    <a:lnTo>
                      <a:pt x="192" y="9"/>
                    </a:lnTo>
                    <a:lnTo>
                      <a:pt x="192" y="9"/>
                    </a:lnTo>
                    <a:lnTo>
                      <a:pt x="192" y="44"/>
                    </a:lnTo>
                    <a:lnTo>
                      <a:pt x="192" y="44"/>
                    </a:lnTo>
                    <a:lnTo>
                      <a:pt x="192" y="47"/>
                    </a:lnTo>
                    <a:lnTo>
                      <a:pt x="192" y="47"/>
                    </a:lnTo>
                    <a:lnTo>
                      <a:pt x="218" y="47"/>
                    </a:lnTo>
                    <a:lnTo>
                      <a:pt x="218" y="47"/>
                    </a:lnTo>
                    <a:lnTo>
                      <a:pt x="218" y="12"/>
                    </a:lnTo>
                    <a:lnTo>
                      <a:pt x="218" y="12"/>
                    </a:lnTo>
                    <a:lnTo>
                      <a:pt x="218" y="7"/>
                    </a:lnTo>
                    <a:lnTo>
                      <a:pt x="219" y="3"/>
                    </a:lnTo>
                    <a:lnTo>
                      <a:pt x="222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30" y="0"/>
                    </a:lnTo>
                    <a:lnTo>
                      <a:pt x="232" y="2"/>
                    </a:lnTo>
                    <a:lnTo>
                      <a:pt x="235" y="7"/>
                    </a:lnTo>
                    <a:lnTo>
                      <a:pt x="235" y="13"/>
                    </a:lnTo>
                    <a:lnTo>
                      <a:pt x="235" y="13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61" y="47"/>
                    </a:lnTo>
                    <a:lnTo>
                      <a:pt x="261" y="47"/>
                    </a:lnTo>
                    <a:lnTo>
                      <a:pt x="261" y="42"/>
                    </a:lnTo>
                    <a:lnTo>
                      <a:pt x="261" y="42"/>
                    </a:lnTo>
                    <a:lnTo>
                      <a:pt x="261" y="9"/>
                    </a:lnTo>
                    <a:lnTo>
                      <a:pt x="261" y="9"/>
                    </a:lnTo>
                    <a:lnTo>
                      <a:pt x="262" y="5"/>
                    </a:lnTo>
                    <a:lnTo>
                      <a:pt x="263" y="2"/>
                    </a:lnTo>
                    <a:lnTo>
                      <a:pt x="266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3" y="0"/>
                    </a:lnTo>
                    <a:lnTo>
                      <a:pt x="275" y="2"/>
                    </a:lnTo>
                    <a:lnTo>
                      <a:pt x="278" y="5"/>
                    </a:lnTo>
                    <a:lnTo>
                      <a:pt x="278" y="9"/>
                    </a:lnTo>
                    <a:lnTo>
                      <a:pt x="278" y="9"/>
                    </a:lnTo>
                    <a:lnTo>
                      <a:pt x="278" y="47"/>
                    </a:lnTo>
                    <a:lnTo>
                      <a:pt x="278" y="47"/>
                    </a:lnTo>
                    <a:lnTo>
                      <a:pt x="287" y="47"/>
                    </a:lnTo>
                    <a:lnTo>
                      <a:pt x="294" y="50"/>
                    </a:lnTo>
                    <a:lnTo>
                      <a:pt x="302" y="53"/>
                    </a:lnTo>
                    <a:lnTo>
                      <a:pt x="307" y="58"/>
                    </a:lnTo>
                    <a:lnTo>
                      <a:pt x="307" y="58"/>
                    </a:lnTo>
                    <a:lnTo>
                      <a:pt x="312" y="63"/>
                    </a:lnTo>
                    <a:lnTo>
                      <a:pt x="315" y="71"/>
                    </a:lnTo>
                    <a:lnTo>
                      <a:pt x="317" y="78"/>
                    </a:lnTo>
                    <a:lnTo>
                      <a:pt x="317" y="86"/>
                    </a:lnTo>
                    <a:lnTo>
                      <a:pt x="317" y="86"/>
                    </a:lnTo>
                    <a:lnTo>
                      <a:pt x="337" y="86"/>
                    </a:lnTo>
                    <a:lnTo>
                      <a:pt x="337" y="86"/>
                    </a:lnTo>
                    <a:lnTo>
                      <a:pt x="356" y="87"/>
                    </a:lnTo>
                    <a:lnTo>
                      <a:pt x="356" y="87"/>
                    </a:lnTo>
                    <a:lnTo>
                      <a:pt x="359" y="87"/>
                    </a:lnTo>
                    <a:lnTo>
                      <a:pt x="363" y="89"/>
                    </a:lnTo>
                    <a:lnTo>
                      <a:pt x="365" y="92"/>
                    </a:lnTo>
                    <a:lnTo>
                      <a:pt x="365" y="95"/>
                    </a:lnTo>
                    <a:lnTo>
                      <a:pt x="365" y="95"/>
                    </a:lnTo>
                    <a:lnTo>
                      <a:pt x="365" y="98"/>
                    </a:lnTo>
                    <a:lnTo>
                      <a:pt x="363" y="102"/>
                    </a:lnTo>
                    <a:lnTo>
                      <a:pt x="359" y="103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24" y="104"/>
                    </a:lnTo>
                    <a:lnTo>
                      <a:pt x="324" y="104"/>
                    </a:lnTo>
                    <a:lnTo>
                      <a:pt x="317" y="104"/>
                    </a:lnTo>
                    <a:lnTo>
                      <a:pt x="317" y="104"/>
                    </a:lnTo>
                    <a:lnTo>
                      <a:pt x="317" y="130"/>
                    </a:lnTo>
                    <a:lnTo>
                      <a:pt x="317" y="130"/>
                    </a:lnTo>
                    <a:lnTo>
                      <a:pt x="349" y="130"/>
                    </a:lnTo>
                    <a:lnTo>
                      <a:pt x="349" y="130"/>
                    </a:lnTo>
                    <a:lnTo>
                      <a:pt x="356" y="130"/>
                    </a:lnTo>
                    <a:lnTo>
                      <a:pt x="356" y="130"/>
                    </a:lnTo>
                    <a:lnTo>
                      <a:pt x="360" y="131"/>
                    </a:lnTo>
                    <a:lnTo>
                      <a:pt x="363" y="133"/>
                    </a:lnTo>
                    <a:lnTo>
                      <a:pt x="365" y="135"/>
                    </a:lnTo>
                    <a:lnTo>
                      <a:pt x="365" y="138"/>
                    </a:lnTo>
                    <a:lnTo>
                      <a:pt x="365" y="138"/>
                    </a:lnTo>
                    <a:lnTo>
                      <a:pt x="365" y="142"/>
                    </a:lnTo>
                    <a:lnTo>
                      <a:pt x="363" y="145"/>
                    </a:lnTo>
                    <a:lnTo>
                      <a:pt x="360" y="147"/>
                    </a:lnTo>
                    <a:lnTo>
                      <a:pt x="356" y="147"/>
                    </a:lnTo>
                    <a:lnTo>
                      <a:pt x="356" y="147"/>
                    </a:lnTo>
                    <a:lnTo>
                      <a:pt x="322" y="147"/>
                    </a:lnTo>
                    <a:lnTo>
                      <a:pt x="322" y="147"/>
                    </a:lnTo>
                    <a:lnTo>
                      <a:pt x="317" y="147"/>
                    </a:lnTo>
                    <a:lnTo>
                      <a:pt x="317" y="147"/>
                    </a:lnTo>
                    <a:lnTo>
                      <a:pt x="317" y="173"/>
                    </a:lnTo>
                    <a:lnTo>
                      <a:pt x="317" y="173"/>
                    </a:lnTo>
                    <a:lnTo>
                      <a:pt x="353" y="173"/>
                    </a:lnTo>
                    <a:lnTo>
                      <a:pt x="353" y="173"/>
                    </a:lnTo>
                    <a:lnTo>
                      <a:pt x="358" y="174"/>
                    </a:lnTo>
                    <a:lnTo>
                      <a:pt x="362" y="176"/>
                    </a:lnTo>
                    <a:lnTo>
                      <a:pt x="364" y="178"/>
                    </a:lnTo>
                    <a:lnTo>
                      <a:pt x="365" y="182"/>
                    </a:lnTo>
                    <a:lnTo>
                      <a:pt x="365" y="182"/>
                    </a:lnTo>
                    <a:lnTo>
                      <a:pt x="365" y="186"/>
                    </a:lnTo>
                    <a:lnTo>
                      <a:pt x="363" y="189"/>
                    </a:lnTo>
                    <a:lnTo>
                      <a:pt x="358" y="190"/>
                    </a:lnTo>
                    <a:lnTo>
                      <a:pt x="353" y="191"/>
                    </a:lnTo>
                    <a:lnTo>
                      <a:pt x="353" y="191"/>
                    </a:lnTo>
                    <a:lnTo>
                      <a:pt x="317" y="191"/>
                    </a:lnTo>
                    <a:lnTo>
                      <a:pt x="317" y="191"/>
                    </a:lnTo>
                    <a:lnTo>
                      <a:pt x="317" y="218"/>
                    </a:lnTo>
                    <a:lnTo>
                      <a:pt x="317" y="218"/>
                    </a:lnTo>
                    <a:lnTo>
                      <a:pt x="332" y="218"/>
                    </a:lnTo>
                    <a:lnTo>
                      <a:pt x="332" y="218"/>
                    </a:lnTo>
                    <a:lnTo>
                      <a:pt x="356" y="218"/>
                    </a:lnTo>
                    <a:lnTo>
                      <a:pt x="356" y="218"/>
                    </a:lnTo>
                    <a:lnTo>
                      <a:pt x="359" y="218"/>
                    </a:lnTo>
                    <a:lnTo>
                      <a:pt x="363" y="220"/>
                    </a:lnTo>
                    <a:lnTo>
                      <a:pt x="365" y="222"/>
                    </a:lnTo>
                    <a:lnTo>
                      <a:pt x="365" y="226"/>
                    </a:lnTo>
                    <a:lnTo>
                      <a:pt x="365" y="226"/>
                    </a:lnTo>
                    <a:lnTo>
                      <a:pt x="365" y="229"/>
                    </a:lnTo>
                    <a:lnTo>
                      <a:pt x="363" y="232"/>
                    </a:lnTo>
                    <a:lnTo>
                      <a:pt x="360" y="233"/>
                    </a:lnTo>
                    <a:lnTo>
                      <a:pt x="356" y="235"/>
                    </a:lnTo>
                    <a:lnTo>
                      <a:pt x="356" y="235"/>
                    </a:lnTo>
                    <a:lnTo>
                      <a:pt x="324" y="235"/>
                    </a:lnTo>
                    <a:lnTo>
                      <a:pt x="324" y="235"/>
                    </a:lnTo>
                    <a:lnTo>
                      <a:pt x="317" y="235"/>
                    </a:lnTo>
                    <a:lnTo>
                      <a:pt x="317" y="235"/>
                    </a:lnTo>
                    <a:lnTo>
                      <a:pt x="317" y="261"/>
                    </a:lnTo>
                    <a:lnTo>
                      <a:pt x="317" y="261"/>
                    </a:lnTo>
                    <a:lnTo>
                      <a:pt x="325" y="261"/>
                    </a:lnTo>
                    <a:lnTo>
                      <a:pt x="325" y="261"/>
                    </a:lnTo>
                    <a:lnTo>
                      <a:pt x="356" y="261"/>
                    </a:lnTo>
                    <a:lnTo>
                      <a:pt x="356" y="261"/>
                    </a:lnTo>
                    <a:lnTo>
                      <a:pt x="359" y="262"/>
                    </a:lnTo>
                    <a:lnTo>
                      <a:pt x="363" y="263"/>
                    </a:lnTo>
                    <a:lnTo>
                      <a:pt x="365" y="266"/>
                    </a:lnTo>
                    <a:lnTo>
                      <a:pt x="365" y="270"/>
                    </a:lnTo>
                    <a:lnTo>
                      <a:pt x="365" y="270"/>
                    </a:lnTo>
                    <a:lnTo>
                      <a:pt x="365" y="273"/>
                    </a:lnTo>
                    <a:lnTo>
                      <a:pt x="363" y="275"/>
                    </a:lnTo>
                    <a:lnTo>
                      <a:pt x="359" y="278"/>
                    </a:lnTo>
                    <a:lnTo>
                      <a:pt x="356" y="278"/>
                    </a:lnTo>
                    <a:lnTo>
                      <a:pt x="356" y="278"/>
                    </a:lnTo>
                    <a:lnTo>
                      <a:pt x="317" y="278"/>
                    </a:lnTo>
                    <a:lnTo>
                      <a:pt x="317" y="278"/>
                    </a:lnTo>
                    <a:close/>
                    <a:moveTo>
                      <a:pt x="65" y="239"/>
                    </a:moveTo>
                    <a:lnTo>
                      <a:pt x="65" y="239"/>
                    </a:lnTo>
                    <a:lnTo>
                      <a:pt x="68" y="239"/>
                    </a:lnTo>
                    <a:lnTo>
                      <a:pt x="68" y="239"/>
                    </a:lnTo>
                    <a:lnTo>
                      <a:pt x="141" y="239"/>
                    </a:lnTo>
                    <a:lnTo>
                      <a:pt x="141" y="239"/>
                    </a:lnTo>
                    <a:lnTo>
                      <a:pt x="144" y="238"/>
                    </a:lnTo>
                    <a:lnTo>
                      <a:pt x="146" y="236"/>
                    </a:lnTo>
                    <a:lnTo>
                      <a:pt x="146" y="236"/>
                    </a:lnTo>
                    <a:lnTo>
                      <a:pt x="156" y="227"/>
                    </a:lnTo>
                    <a:lnTo>
                      <a:pt x="167" y="216"/>
                    </a:lnTo>
                    <a:lnTo>
                      <a:pt x="167" y="216"/>
                    </a:lnTo>
                    <a:lnTo>
                      <a:pt x="172" y="210"/>
                    </a:lnTo>
                    <a:lnTo>
                      <a:pt x="180" y="206"/>
                    </a:lnTo>
                    <a:lnTo>
                      <a:pt x="188" y="204"/>
                    </a:lnTo>
                    <a:lnTo>
                      <a:pt x="196" y="204"/>
                    </a:lnTo>
                    <a:lnTo>
                      <a:pt x="196" y="204"/>
                    </a:lnTo>
                    <a:lnTo>
                      <a:pt x="198" y="204"/>
                    </a:lnTo>
                    <a:lnTo>
                      <a:pt x="201" y="204"/>
                    </a:lnTo>
                    <a:lnTo>
                      <a:pt x="203" y="201"/>
                    </a:lnTo>
                    <a:lnTo>
                      <a:pt x="203" y="201"/>
                    </a:lnTo>
                    <a:lnTo>
                      <a:pt x="206" y="194"/>
                    </a:lnTo>
                    <a:lnTo>
                      <a:pt x="211" y="189"/>
                    </a:lnTo>
                    <a:lnTo>
                      <a:pt x="217" y="186"/>
                    </a:lnTo>
                    <a:lnTo>
                      <a:pt x="222" y="184"/>
                    </a:lnTo>
                    <a:lnTo>
                      <a:pt x="229" y="182"/>
                    </a:lnTo>
                    <a:lnTo>
                      <a:pt x="235" y="182"/>
                    </a:lnTo>
                    <a:lnTo>
                      <a:pt x="241" y="185"/>
                    </a:lnTo>
                    <a:lnTo>
                      <a:pt x="247" y="188"/>
                    </a:lnTo>
                    <a:lnTo>
                      <a:pt x="247" y="188"/>
                    </a:lnTo>
                    <a:lnTo>
                      <a:pt x="252" y="191"/>
                    </a:lnTo>
                    <a:lnTo>
                      <a:pt x="254" y="195"/>
                    </a:lnTo>
                    <a:lnTo>
                      <a:pt x="257" y="198"/>
                    </a:lnTo>
                    <a:lnTo>
                      <a:pt x="258" y="202"/>
                    </a:lnTo>
                    <a:lnTo>
                      <a:pt x="261" y="206"/>
                    </a:lnTo>
                    <a:lnTo>
                      <a:pt x="261" y="211"/>
                    </a:lnTo>
                    <a:lnTo>
                      <a:pt x="261" y="215"/>
                    </a:lnTo>
                    <a:lnTo>
                      <a:pt x="260" y="220"/>
                    </a:lnTo>
                    <a:lnTo>
                      <a:pt x="260" y="220"/>
                    </a:lnTo>
                    <a:lnTo>
                      <a:pt x="258" y="224"/>
                    </a:lnTo>
                    <a:lnTo>
                      <a:pt x="256" y="229"/>
                    </a:lnTo>
                    <a:lnTo>
                      <a:pt x="251" y="236"/>
                    </a:lnTo>
                    <a:lnTo>
                      <a:pt x="243" y="240"/>
                    </a:lnTo>
                    <a:lnTo>
                      <a:pt x="239" y="243"/>
                    </a:lnTo>
                    <a:lnTo>
                      <a:pt x="235" y="244"/>
                    </a:lnTo>
                    <a:lnTo>
                      <a:pt x="235" y="244"/>
                    </a:lnTo>
                    <a:lnTo>
                      <a:pt x="230" y="244"/>
                    </a:lnTo>
                    <a:lnTo>
                      <a:pt x="226" y="243"/>
                    </a:lnTo>
                    <a:lnTo>
                      <a:pt x="221" y="241"/>
                    </a:lnTo>
                    <a:lnTo>
                      <a:pt x="217" y="240"/>
                    </a:lnTo>
                    <a:lnTo>
                      <a:pt x="213" y="238"/>
                    </a:lnTo>
                    <a:lnTo>
                      <a:pt x="209" y="235"/>
                    </a:lnTo>
                    <a:lnTo>
                      <a:pt x="206" y="231"/>
                    </a:lnTo>
                    <a:lnTo>
                      <a:pt x="204" y="227"/>
                    </a:lnTo>
                    <a:lnTo>
                      <a:pt x="204" y="227"/>
                    </a:lnTo>
                    <a:lnTo>
                      <a:pt x="202" y="224"/>
                    </a:lnTo>
                    <a:lnTo>
                      <a:pt x="201" y="222"/>
                    </a:lnTo>
                    <a:lnTo>
                      <a:pt x="198" y="221"/>
                    </a:lnTo>
                    <a:lnTo>
                      <a:pt x="195" y="221"/>
                    </a:lnTo>
                    <a:lnTo>
                      <a:pt x="195" y="221"/>
                    </a:lnTo>
                    <a:lnTo>
                      <a:pt x="189" y="222"/>
                    </a:lnTo>
                    <a:lnTo>
                      <a:pt x="186" y="222"/>
                    </a:lnTo>
                    <a:lnTo>
                      <a:pt x="184" y="224"/>
                    </a:lnTo>
                    <a:lnTo>
                      <a:pt x="184" y="224"/>
                    </a:lnTo>
                    <a:lnTo>
                      <a:pt x="156" y="252"/>
                    </a:lnTo>
                    <a:lnTo>
                      <a:pt x="156" y="252"/>
                    </a:lnTo>
                    <a:lnTo>
                      <a:pt x="154" y="254"/>
                    </a:lnTo>
                    <a:lnTo>
                      <a:pt x="151" y="255"/>
                    </a:lnTo>
                    <a:lnTo>
                      <a:pt x="147" y="256"/>
                    </a:lnTo>
                    <a:lnTo>
                      <a:pt x="144" y="256"/>
                    </a:lnTo>
                    <a:lnTo>
                      <a:pt x="144" y="256"/>
                    </a:lnTo>
                    <a:lnTo>
                      <a:pt x="71" y="256"/>
                    </a:lnTo>
                    <a:lnTo>
                      <a:pt x="71" y="256"/>
                    </a:lnTo>
                    <a:lnTo>
                      <a:pt x="65" y="256"/>
                    </a:lnTo>
                    <a:lnTo>
                      <a:pt x="65" y="256"/>
                    </a:lnTo>
                    <a:lnTo>
                      <a:pt x="65" y="279"/>
                    </a:lnTo>
                    <a:lnTo>
                      <a:pt x="65" y="279"/>
                    </a:lnTo>
                    <a:lnTo>
                      <a:pt x="66" y="284"/>
                    </a:lnTo>
                    <a:lnTo>
                      <a:pt x="66" y="288"/>
                    </a:lnTo>
                    <a:lnTo>
                      <a:pt x="68" y="292"/>
                    </a:lnTo>
                    <a:lnTo>
                      <a:pt x="70" y="295"/>
                    </a:lnTo>
                    <a:lnTo>
                      <a:pt x="73" y="297"/>
                    </a:lnTo>
                    <a:lnTo>
                      <a:pt x="77" y="299"/>
                    </a:lnTo>
                    <a:lnTo>
                      <a:pt x="80" y="299"/>
                    </a:lnTo>
                    <a:lnTo>
                      <a:pt x="86" y="300"/>
                    </a:lnTo>
                    <a:lnTo>
                      <a:pt x="86" y="300"/>
                    </a:lnTo>
                    <a:lnTo>
                      <a:pt x="279" y="300"/>
                    </a:lnTo>
                    <a:lnTo>
                      <a:pt x="279" y="300"/>
                    </a:lnTo>
                    <a:lnTo>
                      <a:pt x="285" y="299"/>
                    </a:lnTo>
                    <a:lnTo>
                      <a:pt x="288" y="299"/>
                    </a:lnTo>
                    <a:lnTo>
                      <a:pt x="292" y="297"/>
                    </a:lnTo>
                    <a:lnTo>
                      <a:pt x="295" y="295"/>
                    </a:lnTo>
                    <a:lnTo>
                      <a:pt x="297" y="292"/>
                    </a:lnTo>
                    <a:lnTo>
                      <a:pt x="299" y="288"/>
                    </a:lnTo>
                    <a:lnTo>
                      <a:pt x="299" y="284"/>
                    </a:lnTo>
                    <a:lnTo>
                      <a:pt x="300" y="279"/>
                    </a:lnTo>
                    <a:lnTo>
                      <a:pt x="300" y="279"/>
                    </a:lnTo>
                    <a:lnTo>
                      <a:pt x="300" y="133"/>
                    </a:lnTo>
                    <a:lnTo>
                      <a:pt x="300" y="133"/>
                    </a:lnTo>
                    <a:lnTo>
                      <a:pt x="300" y="126"/>
                    </a:lnTo>
                    <a:lnTo>
                      <a:pt x="300" y="126"/>
                    </a:lnTo>
                    <a:lnTo>
                      <a:pt x="297" y="126"/>
                    </a:lnTo>
                    <a:lnTo>
                      <a:pt x="297" y="12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17" y="127"/>
                    </a:lnTo>
                    <a:lnTo>
                      <a:pt x="214" y="128"/>
                    </a:lnTo>
                    <a:lnTo>
                      <a:pt x="214" y="128"/>
                    </a:lnTo>
                    <a:lnTo>
                      <a:pt x="194" y="148"/>
                    </a:lnTo>
                    <a:lnTo>
                      <a:pt x="194" y="148"/>
                    </a:lnTo>
                    <a:lnTo>
                      <a:pt x="186" y="156"/>
                    </a:lnTo>
                    <a:lnTo>
                      <a:pt x="181" y="160"/>
                    </a:lnTo>
                    <a:lnTo>
                      <a:pt x="176" y="161"/>
                    </a:lnTo>
                    <a:lnTo>
                      <a:pt x="164" y="161"/>
                    </a:lnTo>
                    <a:lnTo>
                      <a:pt x="164" y="161"/>
                    </a:lnTo>
                    <a:lnTo>
                      <a:pt x="160" y="161"/>
                    </a:lnTo>
                    <a:lnTo>
                      <a:pt x="158" y="164"/>
                    </a:lnTo>
                    <a:lnTo>
                      <a:pt x="158" y="164"/>
                    </a:lnTo>
                    <a:lnTo>
                      <a:pt x="155" y="169"/>
                    </a:lnTo>
                    <a:lnTo>
                      <a:pt x="152" y="173"/>
                    </a:lnTo>
                    <a:lnTo>
                      <a:pt x="148" y="177"/>
                    </a:lnTo>
                    <a:lnTo>
                      <a:pt x="144" y="179"/>
                    </a:lnTo>
                    <a:lnTo>
                      <a:pt x="139" y="181"/>
                    </a:lnTo>
                    <a:lnTo>
                      <a:pt x="135" y="182"/>
                    </a:lnTo>
                    <a:lnTo>
                      <a:pt x="129" y="182"/>
                    </a:lnTo>
                    <a:lnTo>
                      <a:pt x="125" y="182"/>
                    </a:lnTo>
                    <a:lnTo>
                      <a:pt x="125" y="182"/>
                    </a:lnTo>
                    <a:lnTo>
                      <a:pt x="119" y="180"/>
                    </a:lnTo>
                    <a:lnTo>
                      <a:pt x="114" y="178"/>
                    </a:lnTo>
                    <a:lnTo>
                      <a:pt x="111" y="176"/>
                    </a:lnTo>
                    <a:lnTo>
                      <a:pt x="107" y="171"/>
                    </a:lnTo>
                    <a:lnTo>
                      <a:pt x="104" y="168"/>
                    </a:lnTo>
                    <a:lnTo>
                      <a:pt x="102" y="163"/>
                    </a:lnTo>
                    <a:lnTo>
                      <a:pt x="101" y="159"/>
                    </a:lnTo>
                    <a:lnTo>
                      <a:pt x="100" y="153"/>
                    </a:lnTo>
                    <a:lnTo>
                      <a:pt x="100" y="153"/>
                    </a:lnTo>
                    <a:lnTo>
                      <a:pt x="100" y="147"/>
                    </a:lnTo>
                    <a:lnTo>
                      <a:pt x="101" y="143"/>
                    </a:lnTo>
                    <a:lnTo>
                      <a:pt x="103" y="138"/>
                    </a:lnTo>
                    <a:lnTo>
                      <a:pt x="105" y="134"/>
                    </a:lnTo>
                    <a:lnTo>
                      <a:pt x="109" y="130"/>
                    </a:lnTo>
                    <a:lnTo>
                      <a:pt x="113" y="127"/>
                    </a:lnTo>
                    <a:lnTo>
                      <a:pt x="118" y="125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128" y="121"/>
                    </a:lnTo>
                    <a:lnTo>
                      <a:pt x="134" y="121"/>
                    </a:lnTo>
                    <a:lnTo>
                      <a:pt x="138" y="122"/>
                    </a:lnTo>
                    <a:lnTo>
                      <a:pt x="143" y="125"/>
                    </a:lnTo>
                    <a:lnTo>
                      <a:pt x="147" y="127"/>
                    </a:lnTo>
                    <a:lnTo>
                      <a:pt x="152" y="130"/>
                    </a:lnTo>
                    <a:lnTo>
                      <a:pt x="155" y="134"/>
                    </a:lnTo>
                    <a:lnTo>
                      <a:pt x="158" y="139"/>
                    </a:lnTo>
                    <a:lnTo>
                      <a:pt x="158" y="139"/>
                    </a:lnTo>
                    <a:lnTo>
                      <a:pt x="159" y="142"/>
                    </a:lnTo>
                    <a:lnTo>
                      <a:pt x="160" y="143"/>
                    </a:lnTo>
                    <a:lnTo>
                      <a:pt x="160" y="143"/>
                    </a:lnTo>
                    <a:lnTo>
                      <a:pt x="163" y="144"/>
                    </a:lnTo>
                    <a:lnTo>
                      <a:pt x="169" y="143"/>
                    </a:lnTo>
                    <a:lnTo>
                      <a:pt x="175" y="142"/>
                    </a:lnTo>
                    <a:lnTo>
                      <a:pt x="178" y="140"/>
                    </a:lnTo>
                    <a:lnTo>
                      <a:pt x="178" y="140"/>
                    </a:lnTo>
                    <a:lnTo>
                      <a:pt x="204" y="113"/>
                    </a:lnTo>
                    <a:lnTo>
                      <a:pt x="204" y="113"/>
                    </a:lnTo>
                    <a:lnTo>
                      <a:pt x="206" y="111"/>
                    </a:lnTo>
                    <a:lnTo>
                      <a:pt x="210" y="110"/>
                    </a:lnTo>
                    <a:lnTo>
                      <a:pt x="213" y="109"/>
                    </a:lnTo>
                    <a:lnTo>
                      <a:pt x="217" y="109"/>
                    </a:lnTo>
                    <a:lnTo>
                      <a:pt x="217" y="109"/>
                    </a:lnTo>
                    <a:lnTo>
                      <a:pt x="294" y="109"/>
                    </a:lnTo>
                    <a:lnTo>
                      <a:pt x="294" y="109"/>
                    </a:lnTo>
                    <a:lnTo>
                      <a:pt x="300" y="109"/>
                    </a:lnTo>
                    <a:lnTo>
                      <a:pt x="300" y="109"/>
                    </a:lnTo>
                    <a:lnTo>
                      <a:pt x="300" y="86"/>
                    </a:lnTo>
                    <a:lnTo>
                      <a:pt x="300" y="86"/>
                    </a:lnTo>
                    <a:lnTo>
                      <a:pt x="299" y="80"/>
                    </a:lnTo>
                    <a:lnTo>
                      <a:pt x="299" y="77"/>
                    </a:lnTo>
                    <a:lnTo>
                      <a:pt x="297" y="72"/>
                    </a:lnTo>
                    <a:lnTo>
                      <a:pt x="295" y="70"/>
                    </a:lnTo>
                    <a:lnTo>
                      <a:pt x="292" y="68"/>
                    </a:lnTo>
                    <a:lnTo>
                      <a:pt x="288" y="66"/>
                    </a:lnTo>
                    <a:lnTo>
                      <a:pt x="283" y="66"/>
                    </a:lnTo>
                    <a:lnTo>
                      <a:pt x="279" y="64"/>
                    </a:lnTo>
                    <a:lnTo>
                      <a:pt x="279" y="64"/>
                    </a:lnTo>
                    <a:lnTo>
                      <a:pt x="86" y="64"/>
                    </a:lnTo>
                    <a:lnTo>
                      <a:pt x="86" y="64"/>
                    </a:lnTo>
                    <a:lnTo>
                      <a:pt x="80" y="66"/>
                    </a:lnTo>
                    <a:lnTo>
                      <a:pt x="77" y="66"/>
                    </a:lnTo>
                    <a:lnTo>
                      <a:pt x="73" y="68"/>
                    </a:lnTo>
                    <a:lnTo>
                      <a:pt x="70" y="70"/>
                    </a:lnTo>
                    <a:lnTo>
                      <a:pt x="68" y="72"/>
                    </a:lnTo>
                    <a:lnTo>
                      <a:pt x="66" y="77"/>
                    </a:lnTo>
                    <a:lnTo>
                      <a:pt x="66" y="80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5" y="190"/>
                    </a:lnTo>
                    <a:lnTo>
                      <a:pt x="65" y="190"/>
                    </a:lnTo>
                    <a:lnTo>
                      <a:pt x="65" y="239"/>
                    </a:lnTo>
                    <a:lnTo>
                      <a:pt x="65" y="239"/>
                    </a:lnTo>
                    <a:close/>
                    <a:moveTo>
                      <a:pt x="230" y="226"/>
                    </a:moveTo>
                    <a:lnTo>
                      <a:pt x="230" y="226"/>
                    </a:lnTo>
                    <a:lnTo>
                      <a:pt x="236" y="224"/>
                    </a:lnTo>
                    <a:lnTo>
                      <a:pt x="239" y="222"/>
                    </a:lnTo>
                    <a:lnTo>
                      <a:pt x="243" y="218"/>
                    </a:lnTo>
                    <a:lnTo>
                      <a:pt x="244" y="213"/>
                    </a:lnTo>
                    <a:lnTo>
                      <a:pt x="244" y="213"/>
                    </a:lnTo>
                    <a:lnTo>
                      <a:pt x="243" y="207"/>
                    </a:lnTo>
                    <a:lnTo>
                      <a:pt x="239" y="204"/>
                    </a:lnTo>
                    <a:lnTo>
                      <a:pt x="236" y="201"/>
                    </a:lnTo>
                    <a:lnTo>
                      <a:pt x="230" y="199"/>
                    </a:lnTo>
                    <a:lnTo>
                      <a:pt x="230" y="199"/>
                    </a:lnTo>
                    <a:lnTo>
                      <a:pt x="226" y="201"/>
                    </a:lnTo>
                    <a:lnTo>
                      <a:pt x="221" y="204"/>
                    </a:lnTo>
                    <a:lnTo>
                      <a:pt x="219" y="207"/>
                    </a:lnTo>
                    <a:lnTo>
                      <a:pt x="218" y="213"/>
                    </a:lnTo>
                    <a:lnTo>
                      <a:pt x="218" y="213"/>
                    </a:lnTo>
                    <a:lnTo>
                      <a:pt x="219" y="218"/>
                    </a:lnTo>
                    <a:lnTo>
                      <a:pt x="221" y="222"/>
                    </a:lnTo>
                    <a:lnTo>
                      <a:pt x="226" y="224"/>
                    </a:lnTo>
                    <a:lnTo>
                      <a:pt x="230" y="226"/>
                    </a:lnTo>
                    <a:lnTo>
                      <a:pt x="230" y="226"/>
                    </a:lnTo>
                    <a:close/>
                    <a:moveTo>
                      <a:pt x="143" y="152"/>
                    </a:moveTo>
                    <a:lnTo>
                      <a:pt x="143" y="152"/>
                    </a:lnTo>
                    <a:lnTo>
                      <a:pt x="142" y="146"/>
                    </a:lnTo>
                    <a:lnTo>
                      <a:pt x="139" y="143"/>
                    </a:lnTo>
                    <a:lnTo>
                      <a:pt x="135" y="139"/>
                    </a:lnTo>
                    <a:lnTo>
                      <a:pt x="130" y="139"/>
                    </a:lnTo>
                    <a:lnTo>
                      <a:pt x="130" y="139"/>
                    </a:lnTo>
                    <a:lnTo>
                      <a:pt x="125" y="140"/>
                    </a:lnTo>
                    <a:lnTo>
                      <a:pt x="121" y="143"/>
                    </a:lnTo>
                    <a:lnTo>
                      <a:pt x="118" y="147"/>
                    </a:lnTo>
                    <a:lnTo>
                      <a:pt x="117" y="152"/>
                    </a:lnTo>
                    <a:lnTo>
                      <a:pt x="117" y="152"/>
                    </a:lnTo>
                    <a:lnTo>
                      <a:pt x="118" y="157"/>
                    </a:lnTo>
                    <a:lnTo>
                      <a:pt x="121" y="161"/>
                    </a:lnTo>
                    <a:lnTo>
                      <a:pt x="125" y="164"/>
                    </a:lnTo>
                    <a:lnTo>
                      <a:pt x="130" y="165"/>
                    </a:lnTo>
                    <a:lnTo>
                      <a:pt x="130" y="165"/>
                    </a:lnTo>
                    <a:lnTo>
                      <a:pt x="135" y="164"/>
                    </a:lnTo>
                    <a:lnTo>
                      <a:pt x="139" y="161"/>
                    </a:lnTo>
                    <a:lnTo>
                      <a:pt x="143" y="156"/>
                    </a:lnTo>
                    <a:lnTo>
                      <a:pt x="143" y="152"/>
                    </a:lnTo>
                    <a:lnTo>
                      <a:pt x="143" y="152"/>
                    </a:lnTo>
                    <a:close/>
                  </a:path>
                </a:pathLst>
              </a:custGeom>
              <a:solidFill>
                <a:srgbClr val="3F86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900" name="그룹 899">
              <a:extLst>
                <a:ext uri="{FF2B5EF4-FFF2-40B4-BE49-F238E27FC236}">
                  <a16:creationId xmlns:a16="http://schemas.microsoft.com/office/drawing/2014/main" id="{BAE70197-6BC2-23CE-45A8-AB1C4154EE6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52331" y="4779180"/>
              <a:ext cx="710712" cy="407545"/>
              <a:chOff x="2725600" y="2234467"/>
              <a:chExt cx="710712" cy="407545"/>
            </a:xfrm>
          </p:grpSpPr>
          <p:sp>
            <p:nvSpPr>
              <p:cNvPr id="901" name="TextBox 900">
                <a:extLst>
                  <a:ext uri="{FF2B5EF4-FFF2-40B4-BE49-F238E27FC236}">
                    <a16:creationId xmlns:a16="http://schemas.microsoft.com/office/drawing/2014/main" id="{88D16379-6DCF-730E-8DD0-6E814643EA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25600" y="2448523"/>
                <a:ext cx="710712" cy="193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ct val="100000"/>
                  </a:lnSpc>
                  <a:defRPr sz="700" b="0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r>
                  <a:rPr lang="ko-KR" altLang="en-US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b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en-US" altLang="ko-KR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WEB#3</a:t>
                </a:r>
                <a:endParaRPr 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02" name="Freeform 6">
                <a:extLst>
                  <a:ext uri="{FF2B5EF4-FFF2-40B4-BE49-F238E27FC236}">
                    <a16:creationId xmlns:a16="http://schemas.microsoft.com/office/drawing/2014/main" id="{EF10F3AB-6FEA-EEAA-BD88-23DA9D1D4F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07753" y="2234467"/>
                <a:ext cx="162000" cy="171408"/>
              </a:xfrm>
              <a:custGeom>
                <a:avLst/>
                <a:gdLst>
                  <a:gd name="T0" fmla="*/ 278 w 365"/>
                  <a:gd name="T1" fmla="*/ 319 h 365"/>
                  <a:gd name="T2" fmla="*/ 263 w 365"/>
                  <a:gd name="T3" fmla="*/ 363 h 365"/>
                  <a:gd name="T4" fmla="*/ 235 w 365"/>
                  <a:gd name="T5" fmla="*/ 342 h 365"/>
                  <a:gd name="T6" fmla="*/ 220 w 365"/>
                  <a:gd name="T7" fmla="*/ 364 h 365"/>
                  <a:gd name="T8" fmla="*/ 192 w 365"/>
                  <a:gd name="T9" fmla="*/ 323 h 365"/>
                  <a:gd name="T10" fmla="*/ 175 w 365"/>
                  <a:gd name="T11" fmla="*/ 359 h 365"/>
                  <a:gd name="T12" fmla="*/ 147 w 365"/>
                  <a:gd name="T13" fmla="*/ 354 h 365"/>
                  <a:gd name="T14" fmla="*/ 130 w 365"/>
                  <a:gd name="T15" fmla="*/ 355 h 365"/>
                  <a:gd name="T16" fmla="*/ 99 w 365"/>
                  <a:gd name="T17" fmla="*/ 365 h 365"/>
                  <a:gd name="T18" fmla="*/ 86 w 365"/>
                  <a:gd name="T19" fmla="*/ 317 h 365"/>
                  <a:gd name="T20" fmla="*/ 42 w 365"/>
                  <a:gd name="T21" fmla="*/ 278 h 365"/>
                  <a:gd name="T22" fmla="*/ 9 w 365"/>
                  <a:gd name="T23" fmla="*/ 261 h 365"/>
                  <a:gd name="T24" fmla="*/ 2 w 365"/>
                  <a:gd name="T25" fmla="*/ 232 h 365"/>
                  <a:gd name="T26" fmla="*/ 48 w 365"/>
                  <a:gd name="T27" fmla="*/ 218 h 365"/>
                  <a:gd name="T28" fmla="*/ 0 w 365"/>
                  <a:gd name="T29" fmla="*/ 182 h 365"/>
                  <a:gd name="T30" fmla="*/ 48 w 365"/>
                  <a:gd name="T31" fmla="*/ 147 h 365"/>
                  <a:gd name="T32" fmla="*/ 0 w 365"/>
                  <a:gd name="T33" fmla="*/ 135 h 365"/>
                  <a:gd name="T34" fmla="*/ 9 w 365"/>
                  <a:gd name="T35" fmla="*/ 104 h 365"/>
                  <a:gd name="T36" fmla="*/ 9 w 365"/>
                  <a:gd name="T37" fmla="*/ 87 h 365"/>
                  <a:gd name="T38" fmla="*/ 70 w 365"/>
                  <a:gd name="T39" fmla="*/ 50 h 365"/>
                  <a:gd name="T40" fmla="*/ 95 w 365"/>
                  <a:gd name="T41" fmla="*/ 0 h 365"/>
                  <a:gd name="T42" fmla="*/ 130 w 365"/>
                  <a:gd name="T43" fmla="*/ 36 h 365"/>
                  <a:gd name="T44" fmla="*/ 147 w 365"/>
                  <a:gd name="T45" fmla="*/ 5 h 365"/>
                  <a:gd name="T46" fmla="*/ 173 w 365"/>
                  <a:gd name="T47" fmla="*/ 9 h 365"/>
                  <a:gd name="T48" fmla="*/ 192 w 365"/>
                  <a:gd name="T49" fmla="*/ 9 h 365"/>
                  <a:gd name="T50" fmla="*/ 222 w 365"/>
                  <a:gd name="T51" fmla="*/ 0 h 365"/>
                  <a:gd name="T52" fmla="*/ 261 w 365"/>
                  <a:gd name="T53" fmla="*/ 47 h 365"/>
                  <a:gd name="T54" fmla="*/ 275 w 365"/>
                  <a:gd name="T55" fmla="*/ 2 h 365"/>
                  <a:gd name="T56" fmla="*/ 312 w 365"/>
                  <a:gd name="T57" fmla="*/ 63 h 365"/>
                  <a:gd name="T58" fmla="*/ 365 w 365"/>
                  <a:gd name="T59" fmla="*/ 92 h 365"/>
                  <a:gd name="T60" fmla="*/ 317 w 365"/>
                  <a:gd name="T61" fmla="*/ 104 h 365"/>
                  <a:gd name="T62" fmla="*/ 365 w 365"/>
                  <a:gd name="T63" fmla="*/ 138 h 365"/>
                  <a:gd name="T64" fmla="*/ 317 w 365"/>
                  <a:gd name="T65" fmla="*/ 173 h 365"/>
                  <a:gd name="T66" fmla="*/ 353 w 365"/>
                  <a:gd name="T67" fmla="*/ 191 h 365"/>
                  <a:gd name="T68" fmla="*/ 363 w 365"/>
                  <a:gd name="T69" fmla="*/ 220 h 365"/>
                  <a:gd name="T70" fmla="*/ 317 w 365"/>
                  <a:gd name="T71" fmla="*/ 235 h 365"/>
                  <a:gd name="T72" fmla="*/ 365 w 365"/>
                  <a:gd name="T73" fmla="*/ 270 h 365"/>
                  <a:gd name="T74" fmla="*/ 68 w 365"/>
                  <a:gd name="T75" fmla="*/ 239 h 365"/>
                  <a:gd name="T76" fmla="*/ 180 w 365"/>
                  <a:gd name="T77" fmla="*/ 206 h 365"/>
                  <a:gd name="T78" fmla="*/ 222 w 365"/>
                  <a:gd name="T79" fmla="*/ 184 h 365"/>
                  <a:gd name="T80" fmla="*/ 261 w 365"/>
                  <a:gd name="T81" fmla="*/ 211 h 365"/>
                  <a:gd name="T82" fmla="*/ 230 w 365"/>
                  <a:gd name="T83" fmla="*/ 244 h 365"/>
                  <a:gd name="T84" fmla="*/ 198 w 365"/>
                  <a:gd name="T85" fmla="*/ 221 h 365"/>
                  <a:gd name="T86" fmla="*/ 147 w 365"/>
                  <a:gd name="T87" fmla="*/ 256 h 365"/>
                  <a:gd name="T88" fmla="*/ 68 w 365"/>
                  <a:gd name="T89" fmla="*/ 292 h 365"/>
                  <a:gd name="T90" fmla="*/ 292 w 365"/>
                  <a:gd name="T91" fmla="*/ 297 h 365"/>
                  <a:gd name="T92" fmla="*/ 297 w 365"/>
                  <a:gd name="T93" fmla="*/ 126 h 365"/>
                  <a:gd name="T94" fmla="*/ 176 w 365"/>
                  <a:gd name="T95" fmla="*/ 161 h 365"/>
                  <a:gd name="T96" fmla="*/ 135 w 365"/>
                  <a:gd name="T97" fmla="*/ 182 h 365"/>
                  <a:gd name="T98" fmla="*/ 100 w 365"/>
                  <a:gd name="T99" fmla="*/ 153 h 365"/>
                  <a:gd name="T100" fmla="*/ 128 w 365"/>
                  <a:gd name="T101" fmla="*/ 121 h 365"/>
                  <a:gd name="T102" fmla="*/ 160 w 365"/>
                  <a:gd name="T103" fmla="*/ 143 h 365"/>
                  <a:gd name="T104" fmla="*/ 217 w 365"/>
                  <a:gd name="T105" fmla="*/ 109 h 365"/>
                  <a:gd name="T106" fmla="*/ 295 w 365"/>
                  <a:gd name="T107" fmla="*/ 70 h 365"/>
                  <a:gd name="T108" fmla="*/ 70 w 365"/>
                  <a:gd name="T109" fmla="*/ 70 h 365"/>
                  <a:gd name="T110" fmla="*/ 230 w 365"/>
                  <a:gd name="T111" fmla="*/ 226 h 365"/>
                  <a:gd name="T112" fmla="*/ 226 w 365"/>
                  <a:gd name="T113" fmla="*/ 201 h 365"/>
                  <a:gd name="T114" fmla="*/ 143 w 365"/>
                  <a:gd name="T115" fmla="*/ 152 h 365"/>
                  <a:gd name="T116" fmla="*/ 118 w 365"/>
                  <a:gd name="T117" fmla="*/ 157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" h="365">
                    <a:moveTo>
                      <a:pt x="317" y="278"/>
                    </a:moveTo>
                    <a:lnTo>
                      <a:pt x="317" y="278"/>
                    </a:lnTo>
                    <a:lnTo>
                      <a:pt x="316" y="288"/>
                    </a:lnTo>
                    <a:lnTo>
                      <a:pt x="315" y="295"/>
                    </a:lnTo>
                    <a:lnTo>
                      <a:pt x="312" y="301"/>
                    </a:lnTo>
                    <a:lnTo>
                      <a:pt x="308" y="306"/>
                    </a:lnTo>
                    <a:lnTo>
                      <a:pt x="303" y="311"/>
                    </a:lnTo>
                    <a:lnTo>
                      <a:pt x="296" y="314"/>
                    </a:lnTo>
                    <a:lnTo>
                      <a:pt x="288" y="316"/>
                    </a:lnTo>
                    <a:lnTo>
                      <a:pt x="278" y="319"/>
                    </a:lnTo>
                    <a:lnTo>
                      <a:pt x="278" y="319"/>
                    </a:lnTo>
                    <a:lnTo>
                      <a:pt x="278" y="348"/>
                    </a:lnTo>
                    <a:lnTo>
                      <a:pt x="278" y="348"/>
                    </a:lnTo>
                    <a:lnTo>
                      <a:pt x="278" y="356"/>
                    </a:lnTo>
                    <a:lnTo>
                      <a:pt x="278" y="356"/>
                    </a:lnTo>
                    <a:lnTo>
                      <a:pt x="278" y="360"/>
                    </a:lnTo>
                    <a:lnTo>
                      <a:pt x="275" y="363"/>
                    </a:lnTo>
                    <a:lnTo>
                      <a:pt x="273" y="365"/>
                    </a:lnTo>
                    <a:lnTo>
                      <a:pt x="270" y="365"/>
                    </a:lnTo>
                    <a:lnTo>
                      <a:pt x="270" y="365"/>
                    </a:lnTo>
                    <a:lnTo>
                      <a:pt x="266" y="365"/>
                    </a:lnTo>
                    <a:lnTo>
                      <a:pt x="263" y="363"/>
                    </a:lnTo>
                    <a:lnTo>
                      <a:pt x="262" y="360"/>
                    </a:lnTo>
                    <a:lnTo>
                      <a:pt x="261" y="356"/>
                    </a:lnTo>
                    <a:lnTo>
                      <a:pt x="261" y="356"/>
                    </a:lnTo>
                    <a:lnTo>
                      <a:pt x="261" y="322"/>
                    </a:lnTo>
                    <a:lnTo>
                      <a:pt x="261" y="322"/>
                    </a:lnTo>
                    <a:lnTo>
                      <a:pt x="261" y="317"/>
                    </a:lnTo>
                    <a:lnTo>
                      <a:pt x="261" y="317"/>
                    </a:lnTo>
                    <a:lnTo>
                      <a:pt x="235" y="317"/>
                    </a:lnTo>
                    <a:lnTo>
                      <a:pt x="235" y="317"/>
                    </a:lnTo>
                    <a:lnTo>
                      <a:pt x="235" y="330"/>
                    </a:lnTo>
                    <a:lnTo>
                      <a:pt x="235" y="342"/>
                    </a:lnTo>
                    <a:lnTo>
                      <a:pt x="235" y="342"/>
                    </a:lnTo>
                    <a:lnTo>
                      <a:pt x="235" y="349"/>
                    </a:lnTo>
                    <a:lnTo>
                      <a:pt x="236" y="356"/>
                    </a:lnTo>
                    <a:lnTo>
                      <a:pt x="235" y="359"/>
                    </a:lnTo>
                    <a:lnTo>
                      <a:pt x="234" y="362"/>
                    </a:lnTo>
                    <a:lnTo>
                      <a:pt x="230" y="364"/>
                    </a:lnTo>
                    <a:lnTo>
                      <a:pt x="226" y="365"/>
                    </a:lnTo>
                    <a:lnTo>
                      <a:pt x="226" y="365"/>
                    </a:lnTo>
                    <a:lnTo>
                      <a:pt x="223" y="365"/>
                    </a:lnTo>
                    <a:lnTo>
                      <a:pt x="222" y="365"/>
                    </a:lnTo>
                    <a:lnTo>
                      <a:pt x="220" y="364"/>
                    </a:lnTo>
                    <a:lnTo>
                      <a:pt x="219" y="362"/>
                    </a:lnTo>
                    <a:lnTo>
                      <a:pt x="218" y="354"/>
                    </a:lnTo>
                    <a:lnTo>
                      <a:pt x="218" y="342"/>
                    </a:lnTo>
                    <a:lnTo>
                      <a:pt x="218" y="342"/>
                    </a:lnTo>
                    <a:lnTo>
                      <a:pt x="218" y="320"/>
                    </a:lnTo>
                    <a:lnTo>
                      <a:pt x="218" y="320"/>
                    </a:lnTo>
                    <a:lnTo>
                      <a:pt x="217" y="317"/>
                    </a:lnTo>
                    <a:lnTo>
                      <a:pt x="217" y="317"/>
                    </a:lnTo>
                    <a:lnTo>
                      <a:pt x="192" y="317"/>
                    </a:lnTo>
                    <a:lnTo>
                      <a:pt x="192" y="317"/>
                    </a:lnTo>
                    <a:lnTo>
                      <a:pt x="192" y="323"/>
                    </a:lnTo>
                    <a:lnTo>
                      <a:pt x="192" y="323"/>
                    </a:lnTo>
                    <a:lnTo>
                      <a:pt x="192" y="356"/>
                    </a:lnTo>
                    <a:lnTo>
                      <a:pt x="192" y="356"/>
                    </a:lnTo>
                    <a:lnTo>
                      <a:pt x="190" y="359"/>
                    </a:lnTo>
                    <a:lnTo>
                      <a:pt x="188" y="363"/>
                    </a:lnTo>
                    <a:lnTo>
                      <a:pt x="186" y="365"/>
                    </a:lnTo>
                    <a:lnTo>
                      <a:pt x="183" y="365"/>
                    </a:lnTo>
                    <a:lnTo>
                      <a:pt x="183" y="365"/>
                    </a:lnTo>
                    <a:lnTo>
                      <a:pt x="179" y="365"/>
                    </a:lnTo>
                    <a:lnTo>
                      <a:pt x="176" y="363"/>
                    </a:lnTo>
                    <a:lnTo>
                      <a:pt x="175" y="359"/>
                    </a:lnTo>
                    <a:lnTo>
                      <a:pt x="173" y="356"/>
                    </a:lnTo>
                    <a:lnTo>
                      <a:pt x="173" y="356"/>
                    </a:lnTo>
                    <a:lnTo>
                      <a:pt x="173" y="323"/>
                    </a:lnTo>
                    <a:lnTo>
                      <a:pt x="173" y="323"/>
                    </a:lnTo>
                    <a:lnTo>
                      <a:pt x="173" y="317"/>
                    </a:lnTo>
                    <a:lnTo>
                      <a:pt x="173" y="317"/>
                    </a:lnTo>
                    <a:lnTo>
                      <a:pt x="147" y="317"/>
                    </a:lnTo>
                    <a:lnTo>
                      <a:pt x="147" y="317"/>
                    </a:lnTo>
                    <a:lnTo>
                      <a:pt x="147" y="330"/>
                    </a:lnTo>
                    <a:lnTo>
                      <a:pt x="147" y="330"/>
                    </a:lnTo>
                    <a:lnTo>
                      <a:pt x="147" y="354"/>
                    </a:lnTo>
                    <a:lnTo>
                      <a:pt x="147" y="354"/>
                    </a:lnTo>
                    <a:lnTo>
                      <a:pt x="147" y="359"/>
                    </a:lnTo>
                    <a:lnTo>
                      <a:pt x="145" y="363"/>
                    </a:lnTo>
                    <a:lnTo>
                      <a:pt x="143" y="365"/>
                    </a:lnTo>
                    <a:lnTo>
                      <a:pt x="138" y="365"/>
                    </a:lnTo>
                    <a:lnTo>
                      <a:pt x="138" y="365"/>
                    </a:lnTo>
                    <a:lnTo>
                      <a:pt x="135" y="365"/>
                    </a:lnTo>
                    <a:lnTo>
                      <a:pt x="133" y="363"/>
                    </a:lnTo>
                    <a:lnTo>
                      <a:pt x="130" y="359"/>
                    </a:lnTo>
                    <a:lnTo>
                      <a:pt x="130" y="355"/>
                    </a:lnTo>
                    <a:lnTo>
                      <a:pt x="130" y="355"/>
                    </a:lnTo>
                    <a:lnTo>
                      <a:pt x="130" y="317"/>
                    </a:lnTo>
                    <a:lnTo>
                      <a:pt x="130" y="317"/>
                    </a:lnTo>
                    <a:lnTo>
                      <a:pt x="104" y="317"/>
                    </a:lnTo>
                    <a:lnTo>
                      <a:pt x="104" y="317"/>
                    </a:lnTo>
                    <a:lnTo>
                      <a:pt x="104" y="347"/>
                    </a:lnTo>
                    <a:lnTo>
                      <a:pt x="104" y="347"/>
                    </a:lnTo>
                    <a:lnTo>
                      <a:pt x="104" y="356"/>
                    </a:lnTo>
                    <a:lnTo>
                      <a:pt x="104" y="356"/>
                    </a:lnTo>
                    <a:lnTo>
                      <a:pt x="103" y="360"/>
                    </a:lnTo>
                    <a:lnTo>
                      <a:pt x="102" y="363"/>
                    </a:lnTo>
                    <a:lnTo>
                      <a:pt x="99" y="365"/>
                    </a:lnTo>
                    <a:lnTo>
                      <a:pt x="95" y="365"/>
                    </a:lnTo>
                    <a:lnTo>
                      <a:pt x="95" y="365"/>
                    </a:lnTo>
                    <a:lnTo>
                      <a:pt x="92" y="365"/>
                    </a:lnTo>
                    <a:lnTo>
                      <a:pt x="90" y="363"/>
                    </a:lnTo>
                    <a:lnTo>
                      <a:pt x="87" y="360"/>
                    </a:lnTo>
                    <a:lnTo>
                      <a:pt x="87" y="356"/>
                    </a:lnTo>
                    <a:lnTo>
                      <a:pt x="87" y="356"/>
                    </a:lnTo>
                    <a:lnTo>
                      <a:pt x="86" y="322"/>
                    </a:lnTo>
                    <a:lnTo>
                      <a:pt x="86" y="322"/>
                    </a:lnTo>
                    <a:lnTo>
                      <a:pt x="86" y="317"/>
                    </a:lnTo>
                    <a:lnTo>
                      <a:pt x="86" y="317"/>
                    </a:lnTo>
                    <a:lnTo>
                      <a:pt x="78" y="317"/>
                    </a:lnTo>
                    <a:lnTo>
                      <a:pt x="70" y="315"/>
                    </a:lnTo>
                    <a:lnTo>
                      <a:pt x="63" y="312"/>
                    </a:lnTo>
                    <a:lnTo>
                      <a:pt x="58" y="307"/>
                    </a:lnTo>
                    <a:lnTo>
                      <a:pt x="53" y="301"/>
                    </a:lnTo>
                    <a:lnTo>
                      <a:pt x="50" y="296"/>
                    </a:lnTo>
                    <a:lnTo>
                      <a:pt x="48" y="288"/>
                    </a:lnTo>
                    <a:lnTo>
                      <a:pt x="48" y="278"/>
                    </a:lnTo>
                    <a:lnTo>
                      <a:pt x="48" y="278"/>
                    </a:lnTo>
                    <a:lnTo>
                      <a:pt x="42" y="278"/>
                    </a:lnTo>
                    <a:lnTo>
                      <a:pt x="42" y="278"/>
                    </a:lnTo>
                    <a:lnTo>
                      <a:pt x="9" y="278"/>
                    </a:lnTo>
                    <a:lnTo>
                      <a:pt x="9" y="278"/>
                    </a:lnTo>
                    <a:lnTo>
                      <a:pt x="6" y="278"/>
                    </a:lnTo>
                    <a:lnTo>
                      <a:pt x="2" y="275"/>
                    </a:lnTo>
                    <a:lnTo>
                      <a:pt x="0" y="273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66"/>
                    </a:lnTo>
                    <a:lnTo>
                      <a:pt x="2" y="263"/>
                    </a:lnTo>
                    <a:lnTo>
                      <a:pt x="6" y="262"/>
                    </a:lnTo>
                    <a:lnTo>
                      <a:pt x="9" y="261"/>
                    </a:lnTo>
                    <a:lnTo>
                      <a:pt x="9" y="261"/>
                    </a:lnTo>
                    <a:lnTo>
                      <a:pt x="48" y="261"/>
                    </a:lnTo>
                    <a:lnTo>
                      <a:pt x="48" y="261"/>
                    </a:lnTo>
                    <a:lnTo>
                      <a:pt x="48" y="235"/>
                    </a:lnTo>
                    <a:lnTo>
                      <a:pt x="48" y="235"/>
                    </a:lnTo>
                    <a:lnTo>
                      <a:pt x="37" y="235"/>
                    </a:lnTo>
                    <a:lnTo>
                      <a:pt x="37" y="235"/>
                    </a:lnTo>
                    <a:lnTo>
                      <a:pt x="9" y="235"/>
                    </a:lnTo>
                    <a:lnTo>
                      <a:pt x="9" y="235"/>
                    </a:lnTo>
                    <a:lnTo>
                      <a:pt x="6" y="233"/>
                    </a:lnTo>
                    <a:lnTo>
                      <a:pt x="2" y="232"/>
                    </a:lnTo>
                    <a:lnTo>
                      <a:pt x="0" y="229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0" y="222"/>
                    </a:lnTo>
                    <a:lnTo>
                      <a:pt x="2" y="220"/>
                    </a:lnTo>
                    <a:lnTo>
                      <a:pt x="6" y="218"/>
                    </a:lnTo>
                    <a:lnTo>
                      <a:pt x="9" y="218"/>
                    </a:lnTo>
                    <a:lnTo>
                      <a:pt x="9" y="218"/>
                    </a:lnTo>
                    <a:lnTo>
                      <a:pt x="36" y="218"/>
                    </a:lnTo>
                    <a:lnTo>
                      <a:pt x="36" y="218"/>
                    </a:lnTo>
                    <a:lnTo>
                      <a:pt x="48" y="218"/>
                    </a:lnTo>
                    <a:lnTo>
                      <a:pt x="48" y="218"/>
                    </a:lnTo>
                    <a:lnTo>
                      <a:pt x="48" y="191"/>
                    </a:lnTo>
                    <a:lnTo>
                      <a:pt x="48" y="191"/>
                    </a:lnTo>
                    <a:lnTo>
                      <a:pt x="20" y="191"/>
                    </a:lnTo>
                    <a:lnTo>
                      <a:pt x="20" y="191"/>
                    </a:lnTo>
                    <a:lnTo>
                      <a:pt x="9" y="191"/>
                    </a:lnTo>
                    <a:lnTo>
                      <a:pt x="9" y="191"/>
                    </a:lnTo>
                    <a:lnTo>
                      <a:pt x="5" y="190"/>
                    </a:lnTo>
                    <a:lnTo>
                      <a:pt x="2" y="188"/>
                    </a:lnTo>
                    <a:lnTo>
                      <a:pt x="0" y="18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79"/>
                    </a:lnTo>
                    <a:lnTo>
                      <a:pt x="2" y="176"/>
                    </a:lnTo>
                    <a:lnTo>
                      <a:pt x="5" y="174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43" y="173"/>
                    </a:lnTo>
                    <a:lnTo>
                      <a:pt x="43" y="173"/>
                    </a:lnTo>
                    <a:lnTo>
                      <a:pt x="48" y="173"/>
                    </a:lnTo>
                    <a:lnTo>
                      <a:pt x="48" y="173"/>
                    </a:lnTo>
                    <a:lnTo>
                      <a:pt x="48" y="147"/>
                    </a:lnTo>
                    <a:lnTo>
                      <a:pt x="48" y="147"/>
                    </a:lnTo>
                    <a:lnTo>
                      <a:pt x="25" y="147"/>
                    </a:lnTo>
                    <a:lnTo>
                      <a:pt x="25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6" y="147"/>
                    </a:lnTo>
                    <a:lnTo>
                      <a:pt x="2" y="145"/>
                    </a:lnTo>
                    <a:lnTo>
                      <a:pt x="0" y="143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0" y="135"/>
                    </a:lnTo>
                    <a:lnTo>
                      <a:pt x="2" y="133"/>
                    </a:lnTo>
                    <a:lnTo>
                      <a:pt x="6" y="130"/>
                    </a:lnTo>
                    <a:lnTo>
                      <a:pt x="10" y="130"/>
                    </a:lnTo>
                    <a:lnTo>
                      <a:pt x="10" y="130"/>
                    </a:lnTo>
                    <a:lnTo>
                      <a:pt x="46" y="130"/>
                    </a:lnTo>
                    <a:lnTo>
                      <a:pt x="46" y="130"/>
                    </a:lnTo>
                    <a:lnTo>
                      <a:pt x="46" y="104"/>
                    </a:lnTo>
                    <a:lnTo>
                      <a:pt x="46" y="104"/>
                    </a:lnTo>
                    <a:lnTo>
                      <a:pt x="17" y="104"/>
                    </a:lnTo>
                    <a:lnTo>
                      <a:pt x="17" y="104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5" y="103"/>
                    </a:lnTo>
                    <a:lnTo>
                      <a:pt x="2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2"/>
                    </a:lnTo>
                    <a:lnTo>
                      <a:pt x="2" y="89"/>
                    </a:lnTo>
                    <a:lnTo>
                      <a:pt x="5" y="87"/>
                    </a:lnTo>
                    <a:lnTo>
                      <a:pt x="9" y="87"/>
                    </a:lnTo>
                    <a:lnTo>
                      <a:pt x="9" y="87"/>
                    </a:lnTo>
                    <a:lnTo>
                      <a:pt x="43" y="86"/>
                    </a:lnTo>
                    <a:lnTo>
                      <a:pt x="43" y="86"/>
                    </a:lnTo>
                    <a:lnTo>
                      <a:pt x="48" y="86"/>
                    </a:lnTo>
                    <a:lnTo>
                      <a:pt x="48" y="86"/>
                    </a:lnTo>
                    <a:lnTo>
                      <a:pt x="48" y="78"/>
                    </a:lnTo>
                    <a:lnTo>
                      <a:pt x="50" y="71"/>
                    </a:lnTo>
                    <a:lnTo>
                      <a:pt x="52" y="6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3" y="53"/>
                    </a:lnTo>
                    <a:lnTo>
                      <a:pt x="70" y="50"/>
                    </a:lnTo>
                    <a:lnTo>
                      <a:pt x="78" y="47"/>
                    </a:lnTo>
                    <a:lnTo>
                      <a:pt x="86" y="47"/>
                    </a:lnTo>
                    <a:lnTo>
                      <a:pt x="86" y="47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7" y="5"/>
                    </a:lnTo>
                    <a:lnTo>
                      <a:pt x="90" y="2"/>
                    </a:lnTo>
                    <a:lnTo>
                      <a:pt x="92" y="0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2" y="2"/>
                    </a:lnTo>
                    <a:lnTo>
                      <a:pt x="103" y="5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47"/>
                    </a:lnTo>
                    <a:lnTo>
                      <a:pt x="104" y="47"/>
                    </a:lnTo>
                    <a:lnTo>
                      <a:pt x="130" y="47"/>
                    </a:lnTo>
                    <a:lnTo>
                      <a:pt x="130" y="47"/>
                    </a:lnTo>
                    <a:lnTo>
                      <a:pt x="130" y="36"/>
                    </a:lnTo>
                    <a:lnTo>
                      <a:pt x="130" y="36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0" y="5"/>
                    </a:lnTo>
                    <a:lnTo>
                      <a:pt x="133" y="2"/>
                    </a:lnTo>
                    <a:lnTo>
                      <a:pt x="135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5" y="2"/>
                    </a:lnTo>
                    <a:lnTo>
                      <a:pt x="147" y="5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7" y="42"/>
                    </a:lnTo>
                    <a:lnTo>
                      <a:pt x="147" y="42"/>
                    </a:lnTo>
                    <a:lnTo>
                      <a:pt x="147" y="47"/>
                    </a:lnTo>
                    <a:lnTo>
                      <a:pt x="147" y="47"/>
                    </a:lnTo>
                    <a:lnTo>
                      <a:pt x="173" y="47"/>
                    </a:lnTo>
                    <a:lnTo>
                      <a:pt x="173" y="47"/>
                    </a:lnTo>
                    <a:lnTo>
                      <a:pt x="173" y="20"/>
                    </a:lnTo>
                    <a:lnTo>
                      <a:pt x="173" y="20"/>
                    </a:lnTo>
                    <a:lnTo>
                      <a:pt x="173" y="9"/>
                    </a:lnTo>
                    <a:lnTo>
                      <a:pt x="173" y="9"/>
                    </a:lnTo>
                    <a:lnTo>
                      <a:pt x="175" y="5"/>
                    </a:lnTo>
                    <a:lnTo>
                      <a:pt x="177" y="2"/>
                    </a:lnTo>
                    <a:lnTo>
                      <a:pt x="179" y="0"/>
                    </a:lnTo>
                    <a:lnTo>
                      <a:pt x="183" y="0"/>
                    </a:lnTo>
                    <a:lnTo>
                      <a:pt x="183" y="0"/>
                    </a:lnTo>
                    <a:lnTo>
                      <a:pt x="186" y="0"/>
                    </a:lnTo>
                    <a:lnTo>
                      <a:pt x="189" y="2"/>
                    </a:lnTo>
                    <a:lnTo>
                      <a:pt x="190" y="5"/>
                    </a:lnTo>
                    <a:lnTo>
                      <a:pt x="192" y="9"/>
                    </a:lnTo>
                    <a:lnTo>
                      <a:pt x="192" y="9"/>
                    </a:lnTo>
                    <a:lnTo>
                      <a:pt x="192" y="44"/>
                    </a:lnTo>
                    <a:lnTo>
                      <a:pt x="192" y="44"/>
                    </a:lnTo>
                    <a:lnTo>
                      <a:pt x="192" y="47"/>
                    </a:lnTo>
                    <a:lnTo>
                      <a:pt x="192" y="47"/>
                    </a:lnTo>
                    <a:lnTo>
                      <a:pt x="218" y="47"/>
                    </a:lnTo>
                    <a:lnTo>
                      <a:pt x="218" y="47"/>
                    </a:lnTo>
                    <a:lnTo>
                      <a:pt x="218" y="12"/>
                    </a:lnTo>
                    <a:lnTo>
                      <a:pt x="218" y="12"/>
                    </a:lnTo>
                    <a:lnTo>
                      <a:pt x="218" y="7"/>
                    </a:lnTo>
                    <a:lnTo>
                      <a:pt x="219" y="3"/>
                    </a:lnTo>
                    <a:lnTo>
                      <a:pt x="222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30" y="0"/>
                    </a:lnTo>
                    <a:lnTo>
                      <a:pt x="232" y="2"/>
                    </a:lnTo>
                    <a:lnTo>
                      <a:pt x="235" y="7"/>
                    </a:lnTo>
                    <a:lnTo>
                      <a:pt x="235" y="13"/>
                    </a:lnTo>
                    <a:lnTo>
                      <a:pt x="235" y="13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61" y="47"/>
                    </a:lnTo>
                    <a:lnTo>
                      <a:pt x="261" y="47"/>
                    </a:lnTo>
                    <a:lnTo>
                      <a:pt x="261" y="42"/>
                    </a:lnTo>
                    <a:lnTo>
                      <a:pt x="261" y="42"/>
                    </a:lnTo>
                    <a:lnTo>
                      <a:pt x="261" y="9"/>
                    </a:lnTo>
                    <a:lnTo>
                      <a:pt x="261" y="9"/>
                    </a:lnTo>
                    <a:lnTo>
                      <a:pt x="262" y="5"/>
                    </a:lnTo>
                    <a:lnTo>
                      <a:pt x="263" y="2"/>
                    </a:lnTo>
                    <a:lnTo>
                      <a:pt x="266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3" y="0"/>
                    </a:lnTo>
                    <a:lnTo>
                      <a:pt x="275" y="2"/>
                    </a:lnTo>
                    <a:lnTo>
                      <a:pt x="278" y="5"/>
                    </a:lnTo>
                    <a:lnTo>
                      <a:pt x="278" y="9"/>
                    </a:lnTo>
                    <a:lnTo>
                      <a:pt x="278" y="9"/>
                    </a:lnTo>
                    <a:lnTo>
                      <a:pt x="278" y="47"/>
                    </a:lnTo>
                    <a:lnTo>
                      <a:pt x="278" y="47"/>
                    </a:lnTo>
                    <a:lnTo>
                      <a:pt x="287" y="47"/>
                    </a:lnTo>
                    <a:lnTo>
                      <a:pt x="294" y="50"/>
                    </a:lnTo>
                    <a:lnTo>
                      <a:pt x="302" y="53"/>
                    </a:lnTo>
                    <a:lnTo>
                      <a:pt x="307" y="58"/>
                    </a:lnTo>
                    <a:lnTo>
                      <a:pt x="307" y="58"/>
                    </a:lnTo>
                    <a:lnTo>
                      <a:pt x="312" y="63"/>
                    </a:lnTo>
                    <a:lnTo>
                      <a:pt x="315" y="71"/>
                    </a:lnTo>
                    <a:lnTo>
                      <a:pt x="317" y="78"/>
                    </a:lnTo>
                    <a:lnTo>
                      <a:pt x="317" y="86"/>
                    </a:lnTo>
                    <a:lnTo>
                      <a:pt x="317" y="86"/>
                    </a:lnTo>
                    <a:lnTo>
                      <a:pt x="337" y="86"/>
                    </a:lnTo>
                    <a:lnTo>
                      <a:pt x="337" y="86"/>
                    </a:lnTo>
                    <a:lnTo>
                      <a:pt x="356" y="87"/>
                    </a:lnTo>
                    <a:lnTo>
                      <a:pt x="356" y="87"/>
                    </a:lnTo>
                    <a:lnTo>
                      <a:pt x="359" y="87"/>
                    </a:lnTo>
                    <a:lnTo>
                      <a:pt x="363" y="89"/>
                    </a:lnTo>
                    <a:lnTo>
                      <a:pt x="365" y="92"/>
                    </a:lnTo>
                    <a:lnTo>
                      <a:pt x="365" y="95"/>
                    </a:lnTo>
                    <a:lnTo>
                      <a:pt x="365" y="95"/>
                    </a:lnTo>
                    <a:lnTo>
                      <a:pt x="365" y="98"/>
                    </a:lnTo>
                    <a:lnTo>
                      <a:pt x="363" y="102"/>
                    </a:lnTo>
                    <a:lnTo>
                      <a:pt x="359" y="103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24" y="104"/>
                    </a:lnTo>
                    <a:lnTo>
                      <a:pt x="324" y="104"/>
                    </a:lnTo>
                    <a:lnTo>
                      <a:pt x="317" y="104"/>
                    </a:lnTo>
                    <a:lnTo>
                      <a:pt x="317" y="104"/>
                    </a:lnTo>
                    <a:lnTo>
                      <a:pt x="317" y="130"/>
                    </a:lnTo>
                    <a:lnTo>
                      <a:pt x="317" y="130"/>
                    </a:lnTo>
                    <a:lnTo>
                      <a:pt x="349" y="130"/>
                    </a:lnTo>
                    <a:lnTo>
                      <a:pt x="349" y="130"/>
                    </a:lnTo>
                    <a:lnTo>
                      <a:pt x="356" y="130"/>
                    </a:lnTo>
                    <a:lnTo>
                      <a:pt x="356" y="130"/>
                    </a:lnTo>
                    <a:lnTo>
                      <a:pt x="360" y="131"/>
                    </a:lnTo>
                    <a:lnTo>
                      <a:pt x="363" y="133"/>
                    </a:lnTo>
                    <a:lnTo>
                      <a:pt x="365" y="135"/>
                    </a:lnTo>
                    <a:lnTo>
                      <a:pt x="365" y="138"/>
                    </a:lnTo>
                    <a:lnTo>
                      <a:pt x="365" y="138"/>
                    </a:lnTo>
                    <a:lnTo>
                      <a:pt x="365" y="142"/>
                    </a:lnTo>
                    <a:lnTo>
                      <a:pt x="363" y="145"/>
                    </a:lnTo>
                    <a:lnTo>
                      <a:pt x="360" y="147"/>
                    </a:lnTo>
                    <a:lnTo>
                      <a:pt x="356" y="147"/>
                    </a:lnTo>
                    <a:lnTo>
                      <a:pt x="356" y="147"/>
                    </a:lnTo>
                    <a:lnTo>
                      <a:pt x="322" y="147"/>
                    </a:lnTo>
                    <a:lnTo>
                      <a:pt x="322" y="147"/>
                    </a:lnTo>
                    <a:lnTo>
                      <a:pt x="317" y="147"/>
                    </a:lnTo>
                    <a:lnTo>
                      <a:pt x="317" y="147"/>
                    </a:lnTo>
                    <a:lnTo>
                      <a:pt x="317" y="173"/>
                    </a:lnTo>
                    <a:lnTo>
                      <a:pt x="317" y="173"/>
                    </a:lnTo>
                    <a:lnTo>
                      <a:pt x="353" y="173"/>
                    </a:lnTo>
                    <a:lnTo>
                      <a:pt x="353" y="173"/>
                    </a:lnTo>
                    <a:lnTo>
                      <a:pt x="358" y="174"/>
                    </a:lnTo>
                    <a:lnTo>
                      <a:pt x="362" y="176"/>
                    </a:lnTo>
                    <a:lnTo>
                      <a:pt x="364" y="178"/>
                    </a:lnTo>
                    <a:lnTo>
                      <a:pt x="365" y="182"/>
                    </a:lnTo>
                    <a:lnTo>
                      <a:pt x="365" y="182"/>
                    </a:lnTo>
                    <a:lnTo>
                      <a:pt x="365" y="186"/>
                    </a:lnTo>
                    <a:lnTo>
                      <a:pt x="363" y="189"/>
                    </a:lnTo>
                    <a:lnTo>
                      <a:pt x="358" y="190"/>
                    </a:lnTo>
                    <a:lnTo>
                      <a:pt x="353" y="191"/>
                    </a:lnTo>
                    <a:lnTo>
                      <a:pt x="353" y="191"/>
                    </a:lnTo>
                    <a:lnTo>
                      <a:pt x="317" y="191"/>
                    </a:lnTo>
                    <a:lnTo>
                      <a:pt x="317" y="191"/>
                    </a:lnTo>
                    <a:lnTo>
                      <a:pt x="317" y="218"/>
                    </a:lnTo>
                    <a:lnTo>
                      <a:pt x="317" y="218"/>
                    </a:lnTo>
                    <a:lnTo>
                      <a:pt x="332" y="218"/>
                    </a:lnTo>
                    <a:lnTo>
                      <a:pt x="332" y="218"/>
                    </a:lnTo>
                    <a:lnTo>
                      <a:pt x="356" y="218"/>
                    </a:lnTo>
                    <a:lnTo>
                      <a:pt x="356" y="218"/>
                    </a:lnTo>
                    <a:lnTo>
                      <a:pt x="359" y="218"/>
                    </a:lnTo>
                    <a:lnTo>
                      <a:pt x="363" y="220"/>
                    </a:lnTo>
                    <a:lnTo>
                      <a:pt x="365" y="222"/>
                    </a:lnTo>
                    <a:lnTo>
                      <a:pt x="365" y="226"/>
                    </a:lnTo>
                    <a:lnTo>
                      <a:pt x="365" y="226"/>
                    </a:lnTo>
                    <a:lnTo>
                      <a:pt x="365" y="229"/>
                    </a:lnTo>
                    <a:lnTo>
                      <a:pt x="363" y="232"/>
                    </a:lnTo>
                    <a:lnTo>
                      <a:pt x="360" y="233"/>
                    </a:lnTo>
                    <a:lnTo>
                      <a:pt x="356" y="235"/>
                    </a:lnTo>
                    <a:lnTo>
                      <a:pt x="356" y="235"/>
                    </a:lnTo>
                    <a:lnTo>
                      <a:pt x="324" y="235"/>
                    </a:lnTo>
                    <a:lnTo>
                      <a:pt x="324" y="235"/>
                    </a:lnTo>
                    <a:lnTo>
                      <a:pt x="317" y="235"/>
                    </a:lnTo>
                    <a:lnTo>
                      <a:pt x="317" y="235"/>
                    </a:lnTo>
                    <a:lnTo>
                      <a:pt x="317" y="261"/>
                    </a:lnTo>
                    <a:lnTo>
                      <a:pt x="317" y="261"/>
                    </a:lnTo>
                    <a:lnTo>
                      <a:pt x="325" y="261"/>
                    </a:lnTo>
                    <a:lnTo>
                      <a:pt x="325" y="261"/>
                    </a:lnTo>
                    <a:lnTo>
                      <a:pt x="356" y="261"/>
                    </a:lnTo>
                    <a:lnTo>
                      <a:pt x="356" y="261"/>
                    </a:lnTo>
                    <a:lnTo>
                      <a:pt x="359" y="262"/>
                    </a:lnTo>
                    <a:lnTo>
                      <a:pt x="363" y="263"/>
                    </a:lnTo>
                    <a:lnTo>
                      <a:pt x="365" y="266"/>
                    </a:lnTo>
                    <a:lnTo>
                      <a:pt x="365" y="270"/>
                    </a:lnTo>
                    <a:lnTo>
                      <a:pt x="365" y="270"/>
                    </a:lnTo>
                    <a:lnTo>
                      <a:pt x="365" y="273"/>
                    </a:lnTo>
                    <a:lnTo>
                      <a:pt x="363" y="275"/>
                    </a:lnTo>
                    <a:lnTo>
                      <a:pt x="359" y="278"/>
                    </a:lnTo>
                    <a:lnTo>
                      <a:pt x="356" y="278"/>
                    </a:lnTo>
                    <a:lnTo>
                      <a:pt x="356" y="278"/>
                    </a:lnTo>
                    <a:lnTo>
                      <a:pt x="317" y="278"/>
                    </a:lnTo>
                    <a:lnTo>
                      <a:pt x="317" y="278"/>
                    </a:lnTo>
                    <a:close/>
                    <a:moveTo>
                      <a:pt x="65" y="239"/>
                    </a:moveTo>
                    <a:lnTo>
                      <a:pt x="65" y="239"/>
                    </a:lnTo>
                    <a:lnTo>
                      <a:pt x="68" y="239"/>
                    </a:lnTo>
                    <a:lnTo>
                      <a:pt x="68" y="239"/>
                    </a:lnTo>
                    <a:lnTo>
                      <a:pt x="141" y="239"/>
                    </a:lnTo>
                    <a:lnTo>
                      <a:pt x="141" y="239"/>
                    </a:lnTo>
                    <a:lnTo>
                      <a:pt x="144" y="238"/>
                    </a:lnTo>
                    <a:lnTo>
                      <a:pt x="146" y="236"/>
                    </a:lnTo>
                    <a:lnTo>
                      <a:pt x="146" y="236"/>
                    </a:lnTo>
                    <a:lnTo>
                      <a:pt x="156" y="227"/>
                    </a:lnTo>
                    <a:lnTo>
                      <a:pt x="167" y="216"/>
                    </a:lnTo>
                    <a:lnTo>
                      <a:pt x="167" y="216"/>
                    </a:lnTo>
                    <a:lnTo>
                      <a:pt x="172" y="210"/>
                    </a:lnTo>
                    <a:lnTo>
                      <a:pt x="180" y="206"/>
                    </a:lnTo>
                    <a:lnTo>
                      <a:pt x="188" y="204"/>
                    </a:lnTo>
                    <a:lnTo>
                      <a:pt x="196" y="204"/>
                    </a:lnTo>
                    <a:lnTo>
                      <a:pt x="196" y="204"/>
                    </a:lnTo>
                    <a:lnTo>
                      <a:pt x="198" y="204"/>
                    </a:lnTo>
                    <a:lnTo>
                      <a:pt x="201" y="204"/>
                    </a:lnTo>
                    <a:lnTo>
                      <a:pt x="203" y="201"/>
                    </a:lnTo>
                    <a:lnTo>
                      <a:pt x="203" y="201"/>
                    </a:lnTo>
                    <a:lnTo>
                      <a:pt x="206" y="194"/>
                    </a:lnTo>
                    <a:lnTo>
                      <a:pt x="211" y="189"/>
                    </a:lnTo>
                    <a:lnTo>
                      <a:pt x="217" y="186"/>
                    </a:lnTo>
                    <a:lnTo>
                      <a:pt x="222" y="184"/>
                    </a:lnTo>
                    <a:lnTo>
                      <a:pt x="229" y="182"/>
                    </a:lnTo>
                    <a:lnTo>
                      <a:pt x="235" y="182"/>
                    </a:lnTo>
                    <a:lnTo>
                      <a:pt x="241" y="185"/>
                    </a:lnTo>
                    <a:lnTo>
                      <a:pt x="247" y="188"/>
                    </a:lnTo>
                    <a:lnTo>
                      <a:pt x="247" y="188"/>
                    </a:lnTo>
                    <a:lnTo>
                      <a:pt x="252" y="191"/>
                    </a:lnTo>
                    <a:lnTo>
                      <a:pt x="254" y="195"/>
                    </a:lnTo>
                    <a:lnTo>
                      <a:pt x="257" y="198"/>
                    </a:lnTo>
                    <a:lnTo>
                      <a:pt x="258" y="202"/>
                    </a:lnTo>
                    <a:lnTo>
                      <a:pt x="261" y="206"/>
                    </a:lnTo>
                    <a:lnTo>
                      <a:pt x="261" y="211"/>
                    </a:lnTo>
                    <a:lnTo>
                      <a:pt x="261" y="215"/>
                    </a:lnTo>
                    <a:lnTo>
                      <a:pt x="260" y="220"/>
                    </a:lnTo>
                    <a:lnTo>
                      <a:pt x="260" y="220"/>
                    </a:lnTo>
                    <a:lnTo>
                      <a:pt x="258" y="224"/>
                    </a:lnTo>
                    <a:lnTo>
                      <a:pt x="256" y="229"/>
                    </a:lnTo>
                    <a:lnTo>
                      <a:pt x="251" y="236"/>
                    </a:lnTo>
                    <a:lnTo>
                      <a:pt x="243" y="240"/>
                    </a:lnTo>
                    <a:lnTo>
                      <a:pt x="239" y="243"/>
                    </a:lnTo>
                    <a:lnTo>
                      <a:pt x="235" y="244"/>
                    </a:lnTo>
                    <a:lnTo>
                      <a:pt x="235" y="244"/>
                    </a:lnTo>
                    <a:lnTo>
                      <a:pt x="230" y="244"/>
                    </a:lnTo>
                    <a:lnTo>
                      <a:pt x="226" y="243"/>
                    </a:lnTo>
                    <a:lnTo>
                      <a:pt x="221" y="241"/>
                    </a:lnTo>
                    <a:lnTo>
                      <a:pt x="217" y="240"/>
                    </a:lnTo>
                    <a:lnTo>
                      <a:pt x="213" y="238"/>
                    </a:lnTo>
                    <a:lnTo>
                      <a:pt x="209" y="235"/>
                    </a:lnTo>
                    <a:lnTo>
                      <a:pt x="206" y="231"/>
                    </a:lnTo>
                    <a:lnTo>
                      <a:pt x="204" y="227"/>
                    </a:lnTo>
                    <a:lnTo>
                      <a:pt x="204" y="227"/>
                    </a:lnTo>
                    <a:lnTo>
                      <a:pt x="202" y="224"/>
                    </a:lnTo>
                    <a:lnTo>
                      <a:pt x="201" y="222"/>
                    </a:lnTo>
                    <a:lnTo>
                      <a:pt x="198" y="221"/>
                    </a:lnTo>
                    <a:lnTo>
                      <a:pt x="195" y="221"/>
                    </a:lnTo>
                    <a:lnTo>
                      <a:pt x="195" y="221"/>
                    </a:lnTo>
                    <a:lnTo>
                      <a:pt x="189" y="222"/>
                    </a:lnTo>
                    <a:lnTo>
                      <a:pt x="186" y="222"/>
                    </a:lnTo>
                    <a:lnTo>
                      <a:pt x="184" y="224"/>
                    </a:lnTo>
                    <a:lnTo>
                      <a:pt x="184" y="224"/>
                    </a:lnTo>
                    <a:lnTo>
                      <a:pt x="156" y="252"/>
                    </a:lnTo>
                    <a:lnTo>
                      <a:pt x="156" y="252"/>
                    </a:lnTo>
                    <a:lnTo>
                      <a:pt x="154" y="254"/>
                    </a:lnTo>
                    <a:lnTo>
                      <a:pt x="151" y="255"/>
                    </a:lnTo>
                    <a:lnTo>
                      <a:pt x="147" y="256"/>
                    </a:lnTo>
                    <a:lnTo>
                      <a:pt x="144" y="256"/>
                    </a:lnTo>
                    <a:lnTo>
                      <a:pt x="144" y="256"/>
                    </a:lnTo>
                    <a:lnTo>
                      <a:pt x="71" y="256"/>
                    </a:lnTo>
                    <a:lnTo>
                      <a:pt x="71" y="256"/>
                    </a:lnTo>
                    <a:lnTo>
                      <a:pt x="65" y="256"/>
                    </a:lnTo>
                    <a:lnTo>
                      <a:pt x="65" y="256"/>
                    </a:lnTo>
                    <a:lnTo>
                      <a:pt x="65" y="279"/>
                    </a:lnTo>
                    <a:lnTo>
                      <a:pt x="65" y="279"/>
                    </a:lnTo>
                    <a:lnTo>
                      <a:pt x="66" y="284"/>
                    </a:lnTo>
                    <a:lnTo>
                      <a:pt x="66" y="288"/>
                    </a:lnTo>
                    <a:lnTo>
                      <a:pt x="68" y="292"/>
                    </a:lnTo>
                    <a:lnTo>
                      <a:pt x="70" y="295"/>
                    </a:lnTo>
                    <a:lnTo>
                      <a:pt x="73" y="297"/>
                    </a:lnTo>
                    <a:lnTo>
                      <a:pt x="77" y="299"/>
                    </a:lnTo>
                    <a:lnTo>
                      <a:pt x="80" y="299"/>
                    </a:lnTo>
                    <a:lnTo>
                      <a:pt x="86" y="300"/>
                    </a:lnTo>
                    <a:lnTo>
                      <a:pt x="86" y="300"/>
                    </a:lnTo>
                    <a:lnTo>
                      <a:pt x="279" y="300"/>
                    </a:lnTo>
                    <a:lnTo>
                      <a:pt x="279" y="300"/>
                    </a:lnTo>
                    <a:lnTo>
                      <a:pt x="285" y="299"/>
                    </a:lnTo>
                    <a:lnTo>
                      <a:pt x="288" y="299"/>
                    </a:lnTo>
                    <a:lnTo>
                      <a:pt x="292" y="297"/>
                    </a:lnTo>
                    <a:lnTo>
                      <a:pt x="295" y="295"/>
                    </a:lnTo>
                    <a:lnTo>
                      <a:pt x="297" y="292"/>
                    </a:lnTo>
                    <a:lnTo>
                      <a:pt x="299" y="288"/>
                    </a:lnTo>
                    <a:lnTo>
                      <a:pt x="299" y="284"/>
                    </a:lnTo>
                    <a:lnTo>
                      <a:pt x="300" y="279"/>
                    </a:lnTo>
                    <a:lnTo>
                      <a:pt x="300" y="279"/>
                    </a:lnTo>
                    <a:lnTo>
                      <a:pt x="300" y="133"/>
                    </a:lnTo>
                    <a:lnTo>
                      <a:pt x="300" y="133"/>
                    </a:lnTo>
                    <a:lnTo>
                      <a:pt x="300" y="126"/>
                    </a:lnTo>
                    <a:lnTo>
                      <a:pt x="300" y="126"/>
                    </a:lnTo>
                    <a:lnTo>
                      <a:pt x="297" y="126"/>
                    </a:lnTo>
                    <a:lnTo>
                      <a:pt x="297" y="12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17" y="127"/>
                    </a:lnTo>
                    <a:lnTo>
                      <a:pt x="214" y="128"/>
                    </a:lnTo>
                    <a:lnTo>
                      <a:pt x="214" y="128"/>
                    </a:lnTo>
                    <a:lnTo>
                      <a:pt x="194" y="148"/>
                    </a:lnTo>
                    <a:lnTo>
                      <a:pt x="194" y="148"/>
                    </a:lnTo>
                    <a:lnTo>
                      <a:pt x="186" y="156"/>
                    </a:lnTo>
                    <a:lnTo>
                      <a:pt x="181" y="160"/>
                    </a:lnTo>
                    <a:lnTo>
                      <a:pt x="176" y="161"/>
                    </a:lnTo>
                    <a:lnTo>
                      <a:pt x="164" y="161"/>
                    </a:lnTo>
                    <a:lnTo>
                      <a:pt x="164" y="161"/>
                    </a:lnTo>
                    <a:lnTo>
                      <a:pt x="160" y="161"/>
                    </a:lnTo>
                    <a:lnTo>
                      <a:pt x="158" y="164"/>
                    </a:lnTo>
                    <a:lnTo>
                      <a:pt x="158" y="164"/>
                    </a:lnTo>
                    <a:lnTo>
                      <a:pt x="155" y="169"/>
                    </a:lnTo>
                    <a:lnTo>
                      <a:pt x="152" y="173"/>
                    </a:lnTo>
                    <a:lnTo>
                      <a:pt x="148" y="177"/>
                    </a:lnTo>
                    <a:lnTo>
                      <a:pt x="144" y="179"/>
                    </a:lnTo>
                    <a:lnTo>
                      <a:pt x="139" y="181"/>
                    </a:lnTo>
                    <a:lnTo>
                      <a:pt x="135" y="182"/>
                    </a:lnTo>
                    <a:lnTo>
                      <a:pt x="129" y="182"/>
                    </a:lnTo>
                    <a:lnTo>
                      <a:pt x="125" y="182"/>
                    </a:lnTo>
                    <a:lnTo>
                      <a:pt x="125" y="182"/>
                    </a:lnTo>
                    <a:lnTo>
                      <a:pt x="119" y="180"/>
                    </a:lnTo>
                    <a:lnTo>
                      <a:pt x="114" y="178"/>
                    </a:lnTo>
                    <a:lnTo>
                      <a:pt x="111" y="176"/>
                    </a:lnTo>
                    <a:lnTo>
                      <a:pt x="107" y="171"/>
                    </a:lnTo>
                    <a:lnTo>
                      <a:pt x="104" y="168"/>
                    </a:lnTo>
                    <a:lnTo>
                      <a:pt x="102" y="163"/>
                    </a:lnTo>
                    <a:lnTo>
                      <a:pt x="101" y="159"/>
                    </a:lnTo>
                    <a:lnTo>
                      <a:pt x="100" y="153"/>
                    </a:lnTo>
                    <a:lnTo>
                      <a:pt x="100" y="153"/>
                    </a:lnTo>
                    <a:lnTo>
                      <a:pt x="100" y="147"/>
                    </a:lnTo>
                    <a:lnTo>
                      <a:pt x="101" y="143"/>
                    </a:lnTo>
                    <a:lnTo>
                      <a:pt x="103" y="138"/>
                    </a:lnTo>
                    <a:lnTo>
                      <a:pt x="105" y="134"/>
                    </a:lnTo>
                    <a:lnTo>
                      <a:pt x="109" y="130"/>
                    </a:lnTo>
                    <a:lnTo>
                      <a:pt x="113" y="127"/>
                    </a:lnTo>
                    <a:lnTo>
                      <a:pt x="118" y="125"/>
                    </a:lnTo>
                    <a:lnTo>
                      <a:pt x="122" y="122"/>
                    </a:lnTo>
                    <a:lnTo>
                      <a:pt x="122" y="122"/>
                    </a:lnTo>
                    <a:lnTo>
                      <a:pt x="128" y="121"/>
                    </a:lnTo>
                    <a:lnTo>
                      <a:pt x="134" y="121"/>
                    </a:lnTo>
                    <a:lnTo>
                      <a:pt x="138" y="122"/>
                    </a:lnTo>
                    <a:lnTo>
                      <a:pt x="143" y="125"/>
                    </a:lnTo>
                    <a:lnTo>
                      <a:pt x="147" y="127"/>
                    </a:lnTo>
                    <a:lnTo>
                      <a:pt x="152" y="130"/>
                    </a:lnTo>
                    <a:lnTo>
                      <a:pt x="155" y="134"/>
                    </a:lnTo>
                    <a:lnTo>
                      <a:pt x="158" y="139"/>
                    </a:lnTo>
                    <a:lnTo>
                      <a:pt x="158" y="139"/>
                    </a:lnTo>
                    <a:lnTo>
                      <a:pt x="159" y="142"/>
                    </a:lnTo>
                    <a:lnTo>
                      <a:pt x="160" y="143"/>
                    </a:lnTo>
                    <a:lnTo>
                      <a:pt x="160" y="143"/>
                    </a:lnTo>
                    <a:lnTo>
                      <a:pt x="163" y="144"/>
                    </a:lnTo>
                    <a:lnTo>
                      <a:pt x="169" y="143"/>
                    </a:lnTo>
                    <a:lnTo>
                      <a:pt x="175" y="142"/>
                    </a:lnTo>
                    <a:lnTo>
                      <a:pt x="178" y="140"/>
                    </a:lnTo>
                    <a:lnTo>
                      <a:pt x="178" y="140"/>
                    </a:lnTo>
                    <a:lnTo>
                      <a:pt x="204" y="113"/>
                    </a:lnTo>
                    <a:lnTo>
                      <a:pt x="204" y="113"/>
                    </a:lnTo>
                    <a:lnTo>
                      <a:pt x="206" y="111"/>
                    </a:lnTo>
                    <a:lnTo>
                      <a:pt x="210" y="110"/>
                    </a:lnTo>
                    <a:lnTo>
                      <a:pt x="213" y="109"/>
                    </a:lnTo>
                    <a:lnTo>
                      <a:pt x="217" y="109"/>
                    </a:lnTo>
                    <a:lnTo>
                      <a:pt x="217" y="109"/>
                    </a:lnTo>
                    <a:lnTo>
                      <a:pt x="294" y="109"/>
                    </a:lnTo>
                    <a:lnTo>
                      <a:pt x="294" y="109"/>
                    </a:lnTo>
                    <a:lnTo>
                      <a:pt x="300" y="109"/>
                    </a:lnTo>
                    <a:lnTo>
                      <a:pt x="300" y="109"/>
                    </a:lnTo>
                    <a:lnTo>
                      <a:pt x="300" y="86"/>
                    </a:lnTo>
                    <a:lnTo>
                      <a:pt x="300" y="86"/>
                    </a:lnTo>
                    <a:lnTo>
                      <a:pt x="299" y="80"/>
                    </a:lnTo>
                    <a:lnTo>
                      <a:pt x="299" y="77"/>
                    </a:lnTo>
                    <a:lnTo>
                      <a:pt x="297" y="72"/>
                    </a:lnTo>
                    <a:lnTo>
                      <a:pt x="295" y="70"/>
                    </a:lnTo>
                    <a:lnTo>
                      <a:pt x="292" y="68"/>
                    </a:lnTo>
                    <a:lnTo>
                      <a:pt x="288" y="66"/>
                    </a:lnTo>
                    <a:lnTo>
                      <a:pt x="283" y="66"/>
                    </a:lnTo>
                    <a:lnTo>
                      <a:pt x="279" y="64"/>
                    </a:lnTo>
                    <a:lnTo>
                      <a:pt x="279" y="64"/>
                    </a:lnTo>
                    <a:lnTo>
                      <a:pt x="86" y="64"/>
                    </a:lnTo>
                    <a:lnTo>
                      <a:pt x="86" y="64"/>
                    </a:lnTo>
                    <a:lnTo>
                      <a:pt x="80" y="66"/>
                    </a:lnTo>
                    <a:lnTo>
                      <a:pt x="77" y="66"/>
                    </a:lnTo>
                    <a:lnTo>
                      <a:pt x="73" y="68"/>
                    </a:lnTo>
                    <a:lnTo>
                      <a:pt x="70" y="70"/>
                    </a:lnTo>
                    <a:lnTo>
                      <a:pt x="68" y="72"/>
                    </a:lnTo>
                    <a:lnTo>
                      <a:pt x="66" y="77"/>
                    </a:lnTo>
                    <a:lnTo>
                      <a:pt x="66" y="80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5" y="190"/>
                    </a:lnTo>
                    <a:lnTo>
                      <a:pt x="65" y="190"/>
                    </a:lnTo>
                    <a:lnTo>
                      <a:pt x="65" y="239"/>
                    </a:lnTo>
                    <a:lnTo>
                      <a:pt x="65" y="239"/>
                    </a:lnTo>
                    <a:close/>
                    <a:moveTo>
                      <a:pt x="230" y="226"/>
                    </a:moveTo>
                    <a:lnTo>
                      <a:pt x="230" y="226"/>
                    </a:lnTo>
                    <a:lnTo>
                      <a:pt x="236" y="224"/>
                    </a:lnTo>
                    <a:lnTo>
                      <a:pt x="239" y="222"/>
                    </a:lnTo>
                    <a:lnTo>
                      <a:pt x="243" y="218"/>
                    </a:lnTo>
                    <a:lnTo>
                      <a:pt x="244" y="213"/>
                    </a:lnTo>
                    <a:lnTo>
                      <a:pt x="244" y="213"/>
                    </a:lnTo>
                    <a:lnTo>
                      <a:pt x="243" y="207"/>
                    </a:lnTo>
                    <a:lnTo>
                      <a:pt x="239" y="204"/>
                    </a:lnTo>
                    <a:lnTo>
                      <a:pt x="236" y="201"/>
                    </a:lnTo>
                    <a:lnTo>
                      <a:pt x="230" y="199"/>
                    </a:lnTo>
                    <a:lnTo>
                      <a:pt x="230" y="199"/>
                    </a:lnTo>
                    <a:lnTo>
                      <a:pt x="226" y="201"/>
                    </a:lnTo>
                    <a:lnTo>
                      <a:pt x="221" y="204"/>
                    </a:lnTo>
                    <a:lnTo>
                      <a:pt x="219" y="207"/>
                    </a:lnTo>
                    <a:lnTo>
                      <a:pt x="218" y="213"/>
                    </a:lnTo>
                    <a:lnTo>
                      <a:pt x="218" y="213"/>
                    </a:lnTo>
                    <a:lnTo>
                      <a:pt x="219" y="218"/>
                    </a:lnTo>
                    <a:lnTo>
                      <a:pt x="221" y="222"/>
                    </a:lnTo>
                    <a:lnTo>
                      <a:pt x="226" y="224"/>
                    </a:lnTo>
                    <a:lnTo>
                      <a:pt x="230" y="226"/>
                    </a:lnTo>
                    <a:lnTo>
                      <a:pt x="230" y="226"/>
                    </a:lnTo>
                    <a:close/>
                    <a:moveTo>
                      <a:pt x="143" y="152"/>
                    </a:moveTo>
                    <a:lnTo>
                      <a:pt x="143" y="152"/>
                    </a:lnTo>
                    <a:lnTo>
                      <a:pt x="142" y="146"/>
                    </a:lnTo>
                    <a:lnTo>
                      <a:pt x="139" y="143"/>
                    </a:lnTo>
                    <a:lnTo>
                      <a:pt x="135" y="139"/>
                    </a:lnTo>
                    <a:lnTo>
                      <a:pt x="130" y="139"/>
                    </a:lnTo>
                    <a:lnTo>
                      <a:pt x="130" y="139"/>
                    </a:lnTo>
                    <a:lnTo>
                      <a:pt x="125" y="140"/>
                    </a:lnTo>
                    <a:lnTo>
                      <a:pt x="121" y="143"/>
                    </a:lnTo>
                    <a:lnTo>
                      <a:pt x="118" y="147"/>
                    </a:lnTo>
                    <a:lnTo>
                      <a:pt x="117" y="152"/>
                    </a:lnTo>
                    <a:lnTo>
                      <a:pt x="117" y="152"/>
                    </a:lnTo>
                    <a:lnTo>
                      <a:pt x="118" y="157"/>
                    </a:lnTo>
                    <a:lnTo>
                      <a:pt x="121" y="161"/>
                    </a:lnTo>
                    <a:lnTo>
                      <a:pt x="125" y="164"/>
                    </a:lnTo>
                    <a:lnTo>
                      <a:pt x="130" y="165"/>
                    </a:lnTo>
                    <a:lnTo>
                      <a:pt x="130" y="165"/>
                    </a:lnTo>
                    <a:lnTo>
                      <a:pt x="135" y="164"/>
                    </a:lnTo>
                    <a:lnTo>
                      <a:pt x="139" y="161"/>
                    </a:lnTo>
                    <a:lnTo>
                      <a:pt x="143" y="156"/>
                    </a:lnTo>
                    <a:lnTo>
                      <a:pt x="143" y="152"/>
                    </a:lnTo>
                    <a:lnTo>
                      <a:pt x="143" y="152"/>
                    </a:lnTo>
                    <a:close/>
                  </a:path>
                </a:pathLst>
              </a:custGeom>
              <a:solidFill>
                <a:srgbClr val="3F862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903" name="직사각형 746">
              <a:extLst>
                <a:ext uri="{FF2B5EF4-FFF2-40B4-BE49-F238E27FC236}">
                  <a16:creationId xmlns:a16="http://schemas.microsoft.com/office/drawing/2014/main" id="{ED33740E-8986-CF6F-AED4-10FF6A115AFC}"/>
                </a:ext>
              </a:extLst>
            </p:cNvPr>
            <p:cNvSpPr>
              <a:spLocks/>
            </p:cNvSpPr>
            <p:nvPr/>
          </p:nvSpPr>
          <p:spPr>
            <a:xfrm>
              <a:off x="2669669" y="2054254"/>
              <a:ext cx="772307" cy="1583327"/>
            </a:xfrm>
            <a:prstGeom prst="rect">
              <a:avLst/>
            </a:prstGeom>
            <a:solidFill>
              <a:srgbClr val="8692A6">
                <a:alpha val="14902"/>
              </a:srgb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04" name="양쪽 모서리가 둥근 사각형 299">
              <a:extLst>
                <a:ext uri="{FF2B5EF4-FFF2-40B4-BE49-F238E27FC236}">
                  <a16:creationId xmlns:a16="http://schemas.microsoft.com/office/drawing/2014/main" id="{1B40F496-8113-5A8B-987B-735FF5CDEBE5}"/>
                </a:ext>
              </a:extLst>
            </p:cNvPr>
            <p:cNvSpPr>
              <a:spLocks/>
            </p:cNvSpPr>
            <p:nvPr/>
          </p:nvSpPr>
          <p:spPr>
            <a:xfrm>
              <a:off x="2669669" y="1858355"/>
              <a:ext cx="772307" cy="218416"/>
            </a:xfrm>
            <a:prstGeom prst="round2SameRect">
              <a:avLst/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WAS/ </a:t>
              </a:r>
              <a:r>
                <a:rPr lang="ko-KR" altLang="en-US" sz="10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벡터</a:t>
              </a:r>
              <a:r>
                <a:rPr lang="en-US" altLang="ko-KR" sz="10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  <a:endParaRPr kumimoji="0" lang="ko-KR" altLang="en-US" sz="1000" b="0" i="0" u="none" strike="noStrike" kern="120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905" name="그룹 904">
              <a:extLst>
                <a:ext uri="{FF2B5EF4-FFF2-40B4-BE49-F238E27FC236}">
                  <a16:creationId xmlns:a16="http://schemas.microsoft.com/office/drawing/2014/main" id="{7395881A-17ED-8461-BC81-741A3AA7595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720375" y="2108743"/>
              <a:ext cx="357470" cy="421941"/>
              <a:chOff x="5270233" y="3072745"/>
              <a:chExt cx="357470" cy="421941"/>
            </a:xfrm>
          </p:grpSpPr>
          <p:sp>
            <p:nvSpPr>
              <p:cNvPr id="906" name="TextBox 905">
                <a:extLst>
                  <a:ext uri="{FF2B5EF4-FFF2-40B4-BE49-F238E27FC236}">
                    <a16:creationId xmlns:a16="http://schemas.microsoft.com/office/drawing/2014/main" id="{4118B345-7AA7-48FC-139A-A55B2066C7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0233" y="3301197"/>
                <a:ext cx="357470" cy="19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대화형</a:t>
                </a:r>
                <a:r>
                  <a:rPr lang="en-US" altLang="ko-KR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Q&amp;A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WAS#1</a:t>
                </a:r>
              </a:p>
            </p:txBody>
          </p:sp>
          <p:pic>
            <p:nvPicPr>
              <p:cNvPr id="907" name="그림 906">
                <a:extLst>
                  <a:ext uri="{FF2B5EF4-FFF2-40B4-BE49-F238E27FC236}">
                    <a16:creationId xmlns:a16="http://schemas.microsoft.com/office/drawing/2014/main" id="{ABEFB3F6-C07F-2DCF-4F7E-A995709EE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38546" y="3072745"/>
                <a:ext cx="247477" cy="224295"/>
              </a:xfrm>
              <a:prstGeom prst="rect">
                <a:avLst/>
              </a:prstGeom>
            </p:spPr>
          </p:pic>
        </p:grpSp>
        <p:grpSp>
          <p:nvGrpSpPr>
            <p:cNvPr id="908" name="그룹 907">
              <a:extLst>
                <a:ext uri="{FF2B5EF4-FFF2-40B4-BE49-F238E27FC236}">
                  <a16:creationId xmlns:a16="http://schemas.microsoft.com/office/drawing/2014/main" id="{BAA7520B-0597-1F2A-9F9C-DC1529011F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720375" y="2612374"/>
              <a:ext cx="357470" cy="421941"/>
              <a:chOff x="5270233" y="3072745"/>
              <a:chExt cx="357470" cy="421941"/>
            </a:xfrm>
          </p:grpSpPr>
          <p:sp>
            <p:nvSpPr>
              <p:cNvPr id="909" name="TextBox 908">
                <a:extLst>
                  <a:ext uri="{FF2B5EF4-FFF2-40B4-BE49-F238E27FC236}">
                    <a16:creationId xmlns:a16="http://schemas.microsoft.com/office/drawing/2014/main" id="{8B0CC1DC-5914-35E2-4892-C72C7B2CAD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0233" y="3301197"/>
                <a:ext cx="357470" cy="19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대화형</a:t>
                </a:r>
                <a:r>
                  <a:rPr lang="en-US" altLang="ko-KR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Q&amp;A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WAS#2</a:t>
                </a:r>
              </a:p>
            </p:txBody>
          </p:sp>
          <p:pic>
            <p:nvPicPr>
              <p:cNvPr id="910" name="그림 909">
                <a:extLst>
                  <a:ext uri="{FF2B5EF4-FFF2-40B4-BE49-F238E27FC236}">
                    <a16:creationId xmlns:a16="http://schemas.microsoft.com/office/drawing/2014/main" id="{F3FD908D-43AF-D4F4-4013-3058F9633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38546" y="3072745"/>
                <a:ext cx="247477" cy="224295"/>
              </a:xfrm>
              <a:prstGeom prst="rect">
                <a:avLst/>
              </a:prstGeom>
            </p:spPr>
          </p:pic>
        </p:grpSp>
        <p:grpSp>
          <p:nvGrpSpPr>
            <p:cNvPr id="911" name="그룹 910">
              <a:extLst>
                <a:ext uri="{FF2B5EF4-FFF2-40B4-BE49-F238E27FC236}">
                  <a16:creationId xmlns:a16="http://schemas.microsoft.com/office/drawing/2014/main" id="{F3522BFF-7A9E-C93A-89B9-953C4368C719}"/>
                </a:ext>
              </a:extLst>
            </p:cNvPr>
            <p:cNvGrpSpPr>
              <a:grpSpLocks/>
            </p:cNvGrpSpPr>
            <p:nvPr/>
          </p:nvGrpSpPr>
          <p:grpSpPr>
            <a:xfrm>
              <a:off x="2720375" y="3142858"/>
              <a:ext cx="357470" cy="421941"/>
              <a:chOff x="5270233" y="3072745"/>
              <a:chExt cx="357470" cy="421941"/>
            </a:xfrm>
          </p:grpSpPr>
          <p:sp>
            <p:nvSpPr>
              <p:cNvPr id="912" name="TextBox 911">
                <a:extLst>
                  <a:ext uri="{FF2B5EF4-FFF2-40B4-BE49-F238E27FC236}">
                    <a16:creationId xmlns:a16="http://schemas.microsoft.com/office/drawing/2014/main" id="{97D68989-CCE6-4303-5B52-7A3E4F6E45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0233" y="3301197"/>
                <a:ext cx="357470" cy="19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대화형</a:t>
                </a:r>
                <a:r>
                  <a:rPr lang="en-US" altLang="ko-KR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Q&amp;A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WAS#3</a:t>
                </a:r>
              </a:p>
            </p:txBody>
          </p:sp>
          <p:pic>
            <p:nvPicPr>
              <p:cNvPr id="913" name="그림 912">
                <a:extLst>
                  <a:ext uri="{FF2B5EF4-FFF2-40B4-BE49-F238E27FC236}">
                    <a16:creationId xmlns:a16="http://schemas.microsoft.com/office/drawing/2014/main" id="{9CB38814-CC10-327D-B007-E633F947B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38546" y="3072745"/>
                <a:ext cx="247477" cy="224295"/>
              </a:xfrm>
              <a:prstGeom prst="rect">
                <a:avLst/>
              </a:prstGeom>
            </p:spPr>
          </p:pic>
        </p:grpSp>
        <p:grpSp>
          <p:nvGrpSpPr>
            <p:cNvPr id="914" name="그룹 913">
              <a:extLst>
                <a:ext uri="{FF2B5EF4-FFF2-40B4-BE49-F238E27FC236}">
                  <a16:creationId xmlns:a16="http://schemas.microsoft.com/office/drawing/2014/main" id="{B6E1AC6F-48C2-AE1D-EAE0-629F2014232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136199" y="2110664"/>
              <a:ext cx="251670" cy="421941"/>
              <a:chOff x="5334353" y="3072745"/>
              <a:chExt cx="251670" cy="421941"/>
            </a:xfrm>
          </p:grpSpPr>
          <p:sp>
            <p:nvSpPr>
              <p:cNvPr id="915" name="TextBox 914">
                <a:extLst>
                  <a:ext uri="{FF2B5EF4-FFF2-40B4-BE49-F238E27FC236}">
                    <a16:creationId xmlns:a16="http://schemas.microsoft.com/office/drawing/2014/main" id="{A866F6D0-465F-F014-51CC-037627E0C3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353" y="3301197"/>
                <a:ext cx="229230" cy="19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endParaRPr lang="en-US" altLang="ko-KR" sz="700" b="0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WAS#1</a:t>
                </a:r>
              </a:p>
            </p:txBody>
          </p:sp>
          <p:pic>
            <p:nvPicPr>
              <p:cNvPr id="916" name="그림 915">
                <a:extLst>
                  <a:ext uri="{FF2B5EF4-FFF2-40B4-BE49-F238E27FC236}">
                    <a16:creationId xmlns:a16="http://schemas.microsoft.com/office/drawing/2014/main" id="{D47A5407-84FC-9189-4AB8-7831C3F39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38546" y="3072745"/>
                <a:ext cx="247477" cy="224295"/>
              </a:xfrm>
              <a:prstGeom prst="rect">
                <a:avLst/>
              </a:prstGeom>
            </p:spPr>
          </p:pic>
        </p:grpSp>
        <p:grpSp>
          <p:nvGrpSpPr>
            <p:cNvPr id="917" name="그룹 916">
              <a:extLst>
                <a:ext uri="{FF2B5EF4-FFF2-40B4-BE49-F238E27FC236}">
                  <a16:creationId xmlns:a16="http://schemas.microsoft.com/office/drawing/2014/main" id="{119A54EC-A6ED-971F-1D95-8523FEEB9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136199" y="2614295"/>
              <a:ext cx="251670" cy="421941"/>
              <a:chOff x="5334353" y="3072745"/>
              <a:chExt cx="251670" cy="421941"/>
            </a:xfrm>
          </p:grpSpPr>
          <p:sp>
            <p:nvSpPr>
              <p:cNvPr id="918" name="TextBox 917">
                <a:extLst>
                  <a:ext uri="{FF2B5EF4-FFF2-40B4-BE49-F238E27FC236}">
                    <a16:creationId xmlns:a16="http://schemas.microsoft.com/office/drawing/2014/main" id="{D110B2B4-9B35-F0C2-4574-1B4716D0BB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353" y="3301197"/>
                <a:ext cx="229230" cy="19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endParaRPr lang="en-US" altLang="ko-KR" sz="700" b="0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WAS#2</a:t>
                </a:r>
              </a:p>
            </p:txBody>
          </p:sp>
          <p:pic>
            <p:nvPicPr>
              <p:cNvPr id="919" name="그림 918">
                <a:extLst>
                  <a:ext uri="{FF2B5EF4-FFF2-40B4-BE49-F238E27FC236}">
                    <a16:creationId xmlns:a16="http://schemas.microsoft.com/office/drawing/2014/main" id="{7B847C17-BBC4-62DD-0416-8A93B789E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38546" y="3072745"/>
                <a:ext cx="247477" cy="224295"/>
              </a:xfrm>
              <a:prstGeom prst="rect">
                <a:avLst/>
              </a:prstGeom>
            </p:spPr>
          </p:pic>
        </p:grpSp>
        <p:grpSp>
          <p:nvGrpSpPr>
            <p:cNvPr id="920" name="그룹 919">
              <a:extLst>
                <a:ext uri="{FF2B5EF4-FFF2-40B4-BE49-F238E27FC236}">
                  <a16:creationId xmlns:a16="http://schemas.microsoft.com/office/drawing/2014/main" id="{61F9EB27-CF3F-8773-086F-3D37EB2B9D0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136199" y="3144779"/>
              <a:ext cx="251670" cy="421941"/>
              <a:chOff x="5334353" y="3072745"/>
              <a:chExt cx="251670" cy="421941"/>
            </a:xfrm>
          </p:grpSpPr>
          <p:sp>
            <p:nvSpPr>
              <p:cNvPr id="921" name="TextBox 920">
                <a:extLst>
                  <a:ext uri="{FF2B5EF4-FFF2-40B4-BE49-F238E27FC236}">
                    <a16:creationId xmlns:a16="http://schemas.microsoft.com/office/drawing/2014/main" id="{C47C3000-BF62-B482-0C21-E6F788AC97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353" y="3301197"/>
                <a:ext cx="229230" cy="19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endParaRPr lang="en-US" altLang="ko-KR" sz="700" b="0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WAS#3</a:t>
                </a:r>
              </a:p>
            </p:txBody>
          </p:sp>
          <p:pic>
            <p:nvPicPr>
              <p:cNvPr id="922" name="그림 921">
                <a:extLst>
                  <a:ext uri="{FF2B5EF4-FFF2-40B4-BE49-F238E27FC236}">
                    <a16:creationId xmlns:a16="http://schemas.microsoft.com/office/drawing/2014/main" id="{632B62C5-523F-72E6-0655-7270EBF68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38546" y="3072745"/>
                <a:ext cx="247477" cy="224295"/>
              </a:xfrm>
              <a:prstGeom prst="rect">
                <a:avLst/>
              </a:prstGeom>
            </p:spPr>
          </p:pic>
        </p:grpSp>
        <p:sp>
          <p:nvSpPr>
            <p:cNvPr id="923" name="양쪽 모서리가 둥근 사각형 299">
              <a:extLst>
                <a:ext uri="{FF2B5EF4-FFF2-40B4-BE49-F238E27FC236}">
                  <a16:creationId xmlns:a16="http://schemas.microsoft.com/office/drawing/2014/main" id="{5475B6B3-B1A3-257E-AA22-F6BE32C2F59D}"/>
                </a:ext>
              </a:extLst>
            </p:cNvPr>
            <p:cNvSpPr>
              <a:spLocks/>
            </p:cNvSpPr>
            <p:nvPr/>
          </p:nvSpPr>
          <p:spPr>
            <a:xfrm>
              <a:off x="3660370" y="1858355"/>
              <a:ext cx="1325907" cy="218416"/>
            </a:xfrm>
            <a:prstGeom prst="round2SameRect">
              <a:avLst/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G/W #1#2</a:t>
              </a:r>
              <a:endParaRPr kumimoji="0" lang="ko-KR" altLang="en-US" sz="1000" b="0" i="0" u="none" strike="noStrike" kern="120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24" name="직사각형 923">
              <a:extLst>
                <a:ext uri="{FF2B5EF4-FFF2-40B4-BE49-F238E27FC236}">
                  <a16:creationId xmlns:a16="http://schemas.microsoft.com/office/drawing/2014/main" id="{12B2FFE1-9B14-AE80-D94C-60AE131EA138}"/>
                </a:ext>
              </a:extLst>
            </p:cNvPr>
            <p:cNvSpPr>
              <a:spLocks/>
            </p:cNvSpPr>
            <p:nvPr/>
          </p:nvSpPr>
          <p:spPr>
            <a:xfrm>
              <a:off x="3727560" y="2478925"/>
              <a:ext cx="542074" cy="14085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1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973108" algn="l"/>
                  <a:tab pos="7784860" algn="r"/>
                </a:tabLst>
                <a:defRPr/>
              </a:pPr>
              <a:r>
                <a:rPr kumimoji="0" lang="ko-KR" altLang="en-US" sz="700" b="0" i="0" u="none" strike="noStrike" kern="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인증</a:t>
              </a:r>
              <a:endParaRPr kumimoji="0" lang="en-US" altLang="ko-KR" sz="700" b="0" i="0" u="none" strike="noStrike" kern="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25" name="직사각형 924">
              <a:extLst>
                <a:ext uri="{FF2B5EF4-FFF2-40B4-BE49-F238E27FC236}">
                  <a16:creationId xmlns:a16="http://schemas.microsoft.com/office/drawing/2014/main" id="{A88CCB00-8EE5-1845-50EC-A3F88E1B7386}"/>
                </a:ext>
              </a:extLst>
            </p:cNvPr>
            <p:cNvSpPr>
              <a:spLocks/>
            </p:cNvSpPr>
            <p:nvPr/>
          </p:nvSpPr>
          <p:spPr>
            <a:xfrm>
              <a:off x="3731814" y="2974820"/>
              <a:ext cx="542074" cy="14085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ko-KR" altLang="en-US" sz="700" kern="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트래킹</a:t>
              </a:r>
              <a:endParaRPr lang="ko-KR" altLang="en-US" sz="700" kern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26" name="직사각형 925">
              <a:extLst>
                <a:ext uri="{FF2B5EF4-FFF2-40B4-BE49-F238E27FC236}">
                  <a16:creationId xmlns:a16="http://schemas.microsoft.com/office/drawing/2014/main" id="{D7C210EA-7095-41DD-E925-F67F8D702081}"/>
                </a:ext>
              </a:extLst>
            </p:cNvPr>
            <p:cNvSpPr>
              <a:spLocks/>
            </p:cNvSpPr>
            <p:nvPr/>
          </p:nvSpPr>
          <p:spPr>
            <a:xfrm>
              <a:off x="3725783" y="3449072"/>
              <a:ext cx="542074" cy="14085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ko-KR" altLang="en-US" sz="700" kern="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트래픽</a:t>
              </a: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제어</a:t>
              </a:r>
            </a:p>
          </p:txBody>
        </p:sp>
        <p:grpSp>
          <p:nvGrpSpPr>
            <p:cNvPr id="927" name="그룹 926">
              <a:extLst>
                <a:ext uri="{FF2B5EF4-FFF2-40B4-BE49-F238E27FC236}">
                  <a16:creationId xmlns:a16="http://schemas.microsoft.com/office/drawing/2014/main" id="{2FED9B49-4E68-A41D-EB27-DAB0B248F16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843167" y="2654046"/>
              <a:ext cx="309973" cy="241686"/>
              <a:chOff x="894119" y="2689999"/>
              <a:chExt cx="504506" cy="506302"/>
            </a:xfrm>
            <a:solidFill>
              <a:srgbClr val="828282"/>
            </a:solidFill>
          </p:grpSpPr>
          <p:sp>
            <p:nvSpPr>
              <p:cNvPr id="928" name="Freeform 389">
                <a:extLst>
                  <a:ext uri="{FF2B5EF4-FFF2-40B4-BE49-F238E27FC236}">
                    <a16:creationId xmlns:a16="http://schemas.microsoft.com/office/drawing/2014/main" id="{82365EC9-1D6E-E070-BE47-E3039E0F5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119" y="3115365"/>
                <a:ext cx="504506" cy="80936"/>
              </a:xfrm>
              <a:custGeom>
                <a:avLst/>
                <a:gdLst>
                  <a:gd name="T0" fmla="*/ 1101 w 1587"/>
                  <a:gd name="T1" fmla="*/ 51 h 256"/>
                  <a:gd name="T2" fmla="*/ 1536 w 1587"/>
                  <a:gd name="T3" fmla="*/ 51 h 256"/>
                  <a:gd name="T4" fmla="*/ 1536 w 1587"/>
                  <a:gd name="T5" fmla="*/ 128 h 256"/>
                  <a:gd name="T6" fmla="*/ 1459 w 1587"/>
                  <a:gd name="T7" fmla="*/ 204 h 256"/>
                  <a:gd name="T8" fmla="*/ 128 w 1587"/>
                  <a:gd name="T9" fmla="*/ 204 h 256"/>
                  <a:gd name="T10" fmla="*/ 51 w 1587"/>
                  <a:gd name="T11" fmla="*/ 128 h 256"/>
                  <a:gd name="T12" fmla="*/ 51 w 1587"/>
                  <a:gd name="T13" fmla="*/ 51 h 256"/>
                  <a:gd name="T14" fmla="*/ 486 w 1587"/>
                  <a:gd name="T15" fmla="*/ 51 h 256"/>
                  <a:gd name="T16" fmla="*/ 486 w 1587"/>
                  <a:gd name="T17" fmla="*/ 0 h 256"/>
                  <a:gd name="T18" fmla="*/ 0 w 1587"/>
                  <a:gd name="T19" fmla="*/ 0 h 256"/>
                  <a:gd name="T20" fmla="*/ 0 w 1587"/>
                  <a:gd name="T21" fmla="*/ 128 h 256"/>
                  <a:gd name="T22" fmla="*/ 128 w 1587"/>
                  <a:gd name="T23" fmla="*/ 256 h 256"/>
                  <a:gd name="T24" fmla="*/ 1459 w 1587"/>
                  <a:gd name="T25" fmla="*/ 256 h 256"/>
                  <a:gd name="T26" fmla="*/ 1587 w 1587"/>
                  <a:gd name="T27" fmla="*/ 128 h 256"/>
                  <a:gd name="T28" fmla="*/ 1587 w 1587"/>
                  <a:gd name="T29" fmla="*/ 0 h 256"/>
                  <a:gd name="T30" fmla="*/ 1101 w 1587"/>
                  <a:gd name="T31" fmla="*/ 0 h 256"/>
                  <a:gd name="T32" fmla="*/ 1101 w 1587"/>
                  <a:gd name="T33" fmla="*/ 51 h 256"/>
                  <a:gd name="T34" fmla="*/ 1101 w 1587"/>
                  <a:gd name="T35" fmla="*/ 51 h 256"/>
                  <a:gd name="T36" fmla="*/ 1101 w 1587"/>
                  <a:gd name="T37" fmla="*/ 51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87" h="256">
                    <a:moveTo>
                      <a:pt x="1101" y="51"/>
                    </a:moveTo>
                    <a:cubicBezTo>
                      <a:pt x="1536" y="51"/>
                      <a:pt x="1536" y="51"/>
                      <a:pt x="1536" y="51"/>
                    </a:cubicBezTo>
                    <a:cubicBezTo>
                      <a:pt x="1536" y="128"/>
                      <a:pt x="1536" y="128"/>
                      <a:pt x="1536" y="128"/>
                    </a:cubicBezTo>
                    <a:cubicBezTo>
                      <a:pt x="1536" y="170"/>
                      <a:pt x="1501" y="204"/>
                      <a:pt x="1459" y="204"/>
                    </a:cubicBezTo>
                    <a:cubicBezTo>
                      <a:pt x="128" y="204"/>
                      <a:pt x="128" y="204"/>
                      <a:pt x="128" y="204"/>
                    </a:cubicBezTo>
                    <a:cubicBezTo>
                      <a:pt x="85" y="204"/>
                      <a:pt x="51" y="170"/>
                      <a:pt x="51" y="128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486" y="51"/>
                      <a:pt x="486" y="51"/>
                      <a:pt x="486" y="51"/>
                    </a:cubicBezTo>
                    <a:cubicBezTo>
                      <a:pt x="486" y="0"/>
                      <a:pt x="486" y="0"/>
                      <a:pt x="48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98"/>
                      <a:pt x="57" y="256"/>
                      <a:pt x="128" y="256"/>
                    </a:cubicBezTo>
                    <a:cubicBezTo>
                      <a:pt x="1459" y="256"/>
                      <a:pt x="1459" y="256"/>
                      <a:pt x="1459" y="256"/>
                    </a:cubicBezTo>
                    <a:cubicBezTo>
                      <a:pt x="1530" y="256"/>
                      <a:pt x="1587" y="198"/>
                      <a:pt x="1587" y="128"/>
                    </a:cubicBezTo>
                    <a:cubicBezTo>
                      <a:pt x="1587" y="0"/>
                      <a:pt x="1587" y="0"/>
                      <a:pt x="1587" y="0"/>
                    </a:cubicBezTo>
                    <a:cubicBezTo>
                      <a:pt x="1101" y="0"/>
                      <a:pt x="1101" y="0"/>
                      <a:pt x="1101" y="0"/>
                    </a:cubicBezTo>
                    <a:lnTo>
                      <a:pt x="1101" y="51"/>
                    </a:lnTo>
                    <a:close/>
                    <a:moveTo>
                      <a:pt x="1101" y="51"/>
                    </a:moveTo>
                    <a:cubicBezTo>
                      <a:pt x="1101" y="51"/>
                      <a:pt x="1101" y="51"/>
                      <a:pt x="1101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29" name="Freeform 390">
                <a:extLst>
                  <a:ext uri="{FF2B5EF4-FFF2-40B4-BE49-F238E27FC236}">
                    <a16:creationId xmlns:a16="http://schemas.microsoft.com/office/drawing/2014/main" id="{898BA49B-AFB0-86FF-7BDF-091692122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985" y="3115365"/>
                <a:ext cx="162773" cy="48562"/>
              </a:xfrm>
              <a:custGeom>
                <a:avLst/>
                <a:gdLst>
                  <a:gd name="T0" fmla="*/ 77 w 512"/>
                  <a:gd name="T1" fmla="*/ 153 h 153"/>
                  <a:gd name="T2" fmla="*/ 436 w 512"/>
                  <a:gd name="T3" fmla="*/ 153 h 153"/>
                  <a:gd name="T4" fmla="*/ 512 w 512"/>
                  <a:gd name="T5" fmla="*/ 76 h 153"/>
                  <a:gd name="T6" fmla="*/ 512 w 512"/>
                  <a:gd name="T7" fmla="*/ 0 h 153"/>
                  <a:gd name="T8" fmla="*/ 0 w 512"/>
                  <a:gd name="T9" fmla="*/ 0 h 153"/>
                  <a:gd name="T10" fmla="*/ 0 w 512"/>
                  <a:gd name="T11" fmla="*/ 76 h 153"/>
                  <a:gd name="T12" fmla="*/ 77 w 512"/>
                  <a:gd name="T13" fmla="*/ 153 h 153"/>
                  <a:gd name="T14" fmla="*/ 52 w 512"/>
                  <a:gd name="T15" fmla="*/ 51 h 153"/>
                  <a:gd name="T16" fmla="*/ 461 w 512"/>
                  <a:gd name="T17" fmla="*/ 51 h 153"/>
                  <a:gd name="T18" fmla="*/ 461 w 512"/>
                  <a:gd name="T19" fmla="*/ 76 h 153"/>
                  <a:gd name="T20" fmla="*/ 436 w 512"/>
                  <a:gd name="T21" fmla="*/ 102 h 153"/>
                  <a:gd name="T22" fmla="*/ 77 w 512"/>
                  <a:gd name="T23" fmla="*/ 102 h 153"/>
                  <a:gd name="T24" fmla="*/ 52 w 512"/>
                  <a:gd name="T25" fmla="*/ 76 h 153"/>
                  <a:gd name="T26" fmla="*/ 52 w 512"/>
                  <a:gd name="T27" fmla="*/ 51 h 153"/>
                  <a:gd name="T28" fmla="*/ 52 w 512"/>
                  <a:gd name="T29" fmla="*/ 51 h 153"/>
                  <a:gd name="T30" fmla="*/ 52 w 512"/>
                  <a:gd name="T31" fmla="*/ 5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2" h="153">
                    <a:moveTo>
                      <a:pt x="77" y="153"/>
                    </a:moveTo>
                    <a:cubicBezTo>
                      <a:pt x="436" y="153"/>
                      <a:pt x="436" y="153"/>
                      <a:pt x="436" y="153"/>
                    </a:cubicBezTo>
                    <a:cubicBezTo>
                      <a:pt x="478" y="153"/>
                      <a:pt x="512" y="119"/>
                      <a:pt x="512" y="76"/>
                    </a:cubicBezTo>
                    <a:cubicBezTo>
                      <a:pt x="512" y="0"/>
                      <a:pt x="512" y="0"/>
                      <a:pt x="5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119"/>
                      <a:pt x="35" y="153"/>
                      <a:pt x="77" y="153"/>
                    </a:cubicBezTo>
                    <a:close/>
                    <a:moveTo>
                      <a:pt x="52" y="51"/>
                    </a:moveTo>
                    <a:cubicBezTo>
                      <a:pt x="461" y="51"/>
                      <a:pt x="461" y="51"/>
                      <a:pt x="461" y="51"/>
                    </a:cubicBezTo>
                    <a:cubicBezTo>
                      <a:pt x="461" y="76"/>
                      <a:pt x="461" y="76"/>
                      <a:pt x="461" y="76"/>
                    </a:cubicBezTo>
                    <a:cubicBezTo>
                      <a:pt x="461" y="90"/>
                      <a:pt x="450" y="102"/>
                      <a:pt x="436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63" y="102"/>
                      <a:pt x="52" y="90"/>
                      <a:pt x="52" y="76"/>
                    </a:cubicBezTo>
                    <a:lnTo>
                      <a:pt x="52" y="51"/>
                    </a:lnTo>
                    <a:close/>
                    <a:moveTo>
                      <a:pt x="52" y="51"/>
                    </a:moveTo>
                    <a:cubicBezTo>
                      <a:pt x="52" y="51"/>
                      <a:pt x="52" y="51"/>
                      <a:pt x="52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30" name="Freeform 391">
                <a:extLst>
                  <a:ext uri="{FF2B5EF4-FFF2-40B4-BE49-F238E27FC236}">
                    <a16:creationId xmlns:a16="http://schemas.microsoft.com/office/drawing/2014/main" id="{EC9936F8-8B5B-5522-3F70-24E3F5CCB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306" y="2806008"/>
                <a:ext cx="227522" cy="292271"/>
              </a:xfrm>
              <a:custGeom>
                <a:avLst/>
                <a:gdLst>
                  <a:gd name="T0" fmla="*/ 51 w 717"/>
                  <a:gd name="T1" fmla="*/ 128 h 921"/>
                  <a:gd name="T2" fmla="*/ 128 w 717"/>
                  <a:gd name="T3" fmla="*/ 51 h 921"/>
                  <a:gd name="T4" fmla="*/ 717 w 717"/>
                  <a:gd name="T5" fmla="*/ 51 h 921"/>
                  <a:gd name="T6" fmla="*/ 717 w 717"/>
                  <a:gd name="T7" fmla="*/ 0 h 921"/>
                  <a:gd name="T8" fmla="*/ 128 w 717"/>
                  <a:gd name="T9" fmla="*/ 0 h 921"/>
                  <a:gd name="T10" fmla="*/ 0 w 717"/>
                  <a:gd name="T11" fmla="*/ 128 h 921"/>
                  <a:gd name="T12" fmla="*/ 0 w 717"/>
                  <a:gd name="T13" fmla="*/ 921 h 921"/>
                  <a:gd name="T14" fmla="*/ 51 w 717"/>
                  <a:gd name="T15" fmla="*/ 921 h 921"/>
                  <a:gd name="T16" fmla="*/ 51 w 717"/>
                  <a:gd name="T17" fmla="*/ 128 h 921"/>
                  <a:gd name="T18" fmla="*/ 51 w 717"/>
                  <a:gd name="T19" fmla="*/ 128 h 921"/>
                  <a:gd name="T20" fmla="*/ 51 w 717"/>
                  <a:gd name="T21" fmla="*/ 128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7" h="921">
                    <a:moveTo>
                      <a:pt x="51" y="128"/>
                    </a:moveTo>
                    <a:cubicBezTo>
                      <a:pt x="51" y="85"/>
                      <a:pt x="86" y="51"/>
                      <a:pt x="128" y="51"/>
                    </a:cubicBezTo>
                    <a:cubicBezTo>
                      <a:pt x="717" y="51"/>
                      <a:pt x="717" y="51"/>
                      <a:pt x="717" y="51"/>
                    </a:cubicBezTo>
                    <a:cubicBezTo>
                      <a:pt x="717" y="0"/>
                      <a:pt x="717" y="0"/>
                      <a:pt x="71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57" y="0"/>
                      <a:pt x="0" y="57"/>
                      <a:pt x="0" y="128"/>
                    </a:cubicBezTo>
                    <a:cubicBezTo>
                      <a:pt x="0" y="921"/>
                      <a:pt x="0" y="921"/>
                      <a:pt x="0" y="921"/>
                    </a:cubicBezTo>
                    <a:cubicBezTo>
                      <a:pt x="51" y="921"/>
                      <a:pt x="51" y="921"/>
                      <a:pt x="51" y="921"/>
                    </a:cubicBezTo>
                    <a:lnTo>
                      <a:pt x="51" y="128"/>
                    </a:lnTo>
                    <a:close/>
                    <a:moveTo>
                      <a:pt x="51" y="128"/>
                    </a:moveTo>
                    <a:cubicBezTo>
                      <a:pt x="51" y="128"/>
                      <a:pt x="51" y="128"/>
                      <a:pt x="51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31" name="Rectangle 392">
                <a:extLst>
                  <a:ext uri="{FF2B5EF4-FFF2-40B4-BE49-F238E27FC236}">
                    <a16:creationId xmlns:a16="http://schemas.microsoft.com/office/drawing/2014/main" id="{9560185F-67F4-7315-F498-928DD4FE9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250" y="2944499"/>
                <a:ext cx="16187" cy="15377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32" name="Freeform 393">
                <a:extLst>
                  <a:ext uri="{FF2B5EF4-FFF2-40B4-BE49-F238E27FC236}">
                    <a16:creationId xmlns:a16="http://schemas.microsoft.com/office/drawing/2014/main" id="{617C93FB-E047-5604-DDC0-C6BF49349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681" y="2838382"/>
                <a:ext cx="195148" cy="259896"/>
              </a:xfrm>
              <a:custGeom>
                <a:avLst/>
                <a:gdLst>
                  <a:gd name="T0" fmla="*/ 615 w 615"/>
                  <a:gd name="T1" fmla="*/ 0 h 819"/>
                  <a:gd name="T2" fmla="*/ 52 w 615"/>
                  <a:gd name="T3" fmla="*/ 0 h 819"/>
                  <a:gd name="T4" fmla="*/ 0 w 615"/>
                  <a:gd name="T5" fmla="*/ 51 h 819"/>
                  <a:gd name="T6" fmla="*/ 0 w 615"/>
                  <a:gd name="T7" fmla="*/ 819 h 819"/>
                  <a:gd name="T8" fmla="*/ 52 w 615"/>
                  <a:gd name="T9" fmla="*/ 819 h 819"/>
                  <a:gd name="T10" fmla="*/ 52 w 615"/>
                  <a:gd name="T11" fmla="*/ 51 h 819"/>
                  <a:gd name="T12" fmla="*/ 615 w 615"/>
                  <a:gd name="T13" fmla="*/ 51 h 819"/>
                  <a:gd name="T14" fmla="*/ 615 w 615"/>
                  <a:gd name="T15" fmla="*/ 0 h 819"/>
                  <a:gd name="T16" fmla="*/ 615 w 615"/>
                  <a:gd name="T17" fmla="*/ 0 h 819"/>
                  <a:gd name="T18" fmla="*/ 615 w 615"/>
                  <a:gd name="T19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5" h="819">
                    <a:moveTo>
                      <a:pt x="615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52" y="819"/>
                      <a:pt x="52" y="819"/>
                      <a:pt x="52" y="819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615" y="51"/>
                      <a:pt x="615" y="51"/>
                      <a:pt x="615" y="51"/>
                    </a:cubicBezTo>
                    <a:lnTo>
                      <a:pt x="615" y="0"/>
                    </a:lnTo>
                    <a:close/>
                    <a:moveTo>
                      <a:pt x="615" y="0"/>
                    </a:moveTo>
                    <a:cubicBezTo>
                      <a:pt x="615" y="0"/>
                      <a:pt x="615" y="0"/>
                      <a:pt x="6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33" name="Rectangle 394">
                <a:extLst>
                  <a:ext uri="{FF2B5EF4-FFF2-40B4-BE49-F238E27FC236}">
                    <a16:creationId xmlns:a16="http://schemas.microsoft.com/office/drawing/2014/main" id="{267BEED0-761D-F61D-6FDC-7452BA1F2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976" y="2968780"/>
                <a:ext cx="16187" cy="1294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34" name="Freeform 395">
                <a:extLst>
                  <a:ext uri="{FF2B5EF4-FFF2-40B4-BE49-F238E27FC236}">
                    <a16:creationId xmlns:a16="http://schemas.microsoft.com/office/drawing/2014/main" id="{E214560B-635B-7B98-2E4C-97FDE84A8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016" y="2689999"/>
                <a:ext cx="244609" cy="278781"/>
              </a:xfrm>
              <a:custGeom>
                <a:avLst/>
                <a:gdLst>
                  <a:gd name="T0" fmla="*/ 722 w 768"/>
                  <a:gd name="T1" fmla="*/ 108 h 876"/>
                  <a:gd name="T2" fmla="*/ 398 w 768"/>
                  <a:gd name="T3" fmla="*/ 10 h 876"/>
                  <a:gd name="T4" fmla="*/ 384 w 768"/>
                  <a:gd name="T5" fmla="*/ 0 h 876"/>
                  <a:gd name="T6" fmla="*/ 370 w 768"/>
                  <a:gd name="T7" fmla="*/ 10 h 876"/>
                  <a:gd name="T8" fmla="*/ 46 w 768"/>
                  <a:gd name="T9" fmla="*/ 108 h 876"/>
                  <a:gd name="T10" fmla="*/ 0 w 768"/>
                  <a:gd name="T11" fmla="*/ 108 h 876"/>
                  <a:gd name="T12" fmla="*/ 0 w 768"/>
                  <a:gd name="T13" fmla="*/ 492 h 876"/>
                  <a:gd name="T14" fmla="*/ 384 w 768"/>
                  <a:gd name="T15" fmla="*/ 876 h 876"/>
                  <a:gd name="T16" fmla="*/ 768 w 768"/>
                  <a:gd name="T17" fmla="*/ 492 h 876"/>
                  <a:gd name="T18" fmla="*/ 768 w 768"/>
                  <a:gd name="T19" fmla="*/ 108 h 876"/>
                  <a:gd name="T20" fmla="*/ 722 w 768"/>
                  <a:gd name="T21" fmla="*/ 108 h 876"/>
                  <a:gd name="T22" fmla="*/ 717 w 768"/>
                  <a:gd name="T23" fmla="*/ 492 h 876"/>
                  <a:gd name="T24" fmla="*/ 384 w 768"/>
                  <a:gd name="T25" fmla="*/ 825 h 876"/>
                  <a:gd name="T26" fmla="*/ 51 w 768"/>
                  <a:gd name="T27" fmla="*/ 492 h 876"/>
                  <a:gd name="T28" fmla="*/ 51 w 768"/>
                  <a:gd name="T29" fmla="*/ 159 h 876"/>
                  <a:gd name="T30" fmla="*/ 384 w 768"/>
                  <a:gd name="T31" fmla="*/ 61 h 876"/>
                  <a:gd name="T32" fmla="*/ 717 w 768"/>
                  <a:gd name="T33" fmla="*/ 159 h 876"/>
                  <a:gd name="T34" fmla="*/ 717 w 768"/>
                  <a:gd name="T35" fmla="*/ 492 h 876"/>
                  <a:gd name="T36" fmla="*/ 717 w 768"/>
                  <a:gd name="T37" fmla="*/ 492 h 876"/>
                  <a:gd name="T38" fmla="*/ 717 w 768"/>
                  <a:gd name="T39" fmla="*/ 492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8" h="876">
                    <a:moveTo>
                      <a:pt x="722" y="108"/>
                    </a:moveTo>
                    <a:cubicBezTo>
                      <a:pt x="606" y="108"/>
                      <a:pt x="494" y="74"/>
                      <a:pt x="398" y="10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274" y="74"/>
                      <a:pt x="161" y="108"/>
                      <a:pt x="46" y="10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492"/>
                      <a:pt x="0" y="492"/>
                      <a:pt x="0" y="492"/>
                    </a:cubicBezTo>
                    <a:cubicBezTo>
                      <a:pt x="0" y="703"/>
                      <a:pt x="172" y="876"/>
                      <a:pt x="384" y="876"/>
                    </a:cubicBezTo>
                    <a:cubicBezTo>
                      <a:pt x="596" y="876"/>
                      <a:pt x="768" y="703"/>
                      <a:pt x="768" y="492"/>
                    </a:cubicBezTo>
                    <a:cubicBezTo>
                      <a:pt x="768" y="108"/>
                      <a:pt x="768" y="108"/>
                      <a:pt x="768" y="108"/>
                    </a:cubicBezTo>
                    <a:lnTo>
                      <a:pt x="722" y="108"/>
                    </a:lnTo>
                    <a:close/>
                    <a:moveTo>
                      <a:pt x="717" y="492"/>
                    </a:moveTo>
                    <a:cubicBezTo>
                      <a:pt x="717" y="675"/>
                      <a:pt x="567" y="825"/>
                      <a:pt x="384" y="825"/>
                    </a:cubicBezTo>
                    <a:cubicBezTo>
                      <a:pt x="200" y="825"/>
                      <a:pt x="51" y="675"/>
                      <a:pt x="51" y="492"/>
                    </a:cubicBezTo>
                    <a:cubicBezTo>
                      <a:pt x="51" y="159"/>
                      <a:pt x="51" y="159"/>
                      <a:pt x="51" y="159"/>
                    </a:cubicBezTo>
                    <a:cubicBezTo>
                      <a:pt x="169" y="158"/>
                      <a:pt x="284" y="124"/>
                      <a:pt x="384" y="61"/>
                    </a:cubicBezTo>
                    <a:cubicBezTo>
                      <a:pt x="484" y="124"/>
                      <a:pt x="598" y="158"/>
                      <a:pt x="717" y="159"/>
                    </a:cubicBezTo>
                    <a:lnTo>
                      <a:pt x="717" y="492"/>
                    </a:lnTo>
                    <a:close/>
                    <a:moveTo>
                      <a:pt x="717" y="492"/>
                    </a:moveTo>
                    <a:cubicBezTo>
                      <a:pt x="717" y="492"/>
                      <a:pt x="717" y="492"/>
                      <a:pt x="717" y="4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35" name="Freeform 396">
                <a:extLst>
                  <a:ext uri="{FF2B5EF4-FFF2-40B4-BE49-F238E27FC236}">
                    <a16:creationId xmlns:a16="http://schemas.microsoft.com/office/drawing/2014/main" id="{A78683EC-4F38-F2B2-CF16-160724CFD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390" y="2728668"/>
                <a:ext cx="179859" cy="206838"/>
              </a:xfrm>
              <a:custGeom>
                <a:avLst/>
                <a:gdLst>
                  <a:gd name="T0" fmla="*/ 270 w 564"/>
                  <a:gd name="T1" fmla="*/ 7 h 652"/>
                  <a:gd name="T2" fmla="*/ 23 w 564"/>
                  <a:gd name="T3" fmla="*/ 85 h 652"/>
                  <a:gd name="T4" fmla="*/ 0 w 564"/>
                  <a:gd name="T5" fmla="*/ 87 h 652"/>
                  <a:gd name="T6" fmla="*/ 0 w 564"/>
                  <a:gd name="T7" fmla="*/ 371 h 652"/>
                  <a:gd name="T8" fmla="*/ 282 w 564"/>
                  <a:gd name="T9" fmla="*/ 652 h 652"/>
                  <a:gd name="T10" fmla="*/ 564 w 564"/>
                  <a:gd name="T11" fmla="*/ 371 h 652"/>
                  <a:gd name="T12" fmla="*/ 564 w 564"/>
                  <a:gd name="T13" fmla="*/ 87 h 652"/>
                  <a:gd name="T14" fmla="*/ 541 w 564"/>
                  <a:gd name="T15" fmla="*/ 85 h 652"/>
                  <a:gd name="T16" fmla="*/ 294 w 564"/>
                  <a:gd name="T17" fmla="*/ 7 h 652"/>
                  <a:gd name="T18" fmla="*/ 282 w 564"/>
                  <a:gd name="T19" fmla="*/ 0 h 652"/>
                  <a:gd name="T20" fmla="*/ 270 w 564"/>
                  <a:gd name="T21" fmla="*/ 7 h 652"/>
                  <a:gd name="T22" fmla="*/ 512 w 564"/>
                  <a:gd name="T23" fmla="*/ 132 h 652"/>
                  <a:gd name="T24" fmla="*/ 512 w 564"/>
                  <a:gd name="T25" fmla="*/ 371 h 652"/>
                  <a:gd name="T26" fmla="*/ 282 w 564"/>
                  <a:gd name="T27" fmla="*/ 601 h 652"/>
                  <a:gd name="T28" fmla="*/ 52 w 564"/>
                  <a:gd name="T29" fmla="*/ 371 h 652"/>
                  <a:gd name="T30" fmla="*/ 52 w 564"/>
                  <a:gd name="T31" fmla="*/ 132 h 652"/>
                  <a:gd name="T32" fmla="*/ 282 w 564"/>
                  <a:gd name="T33" fmla="*/ 58 h 652"/>
                  <a:gd name="T34" fmla="*/ 512 w 564"/>
                  <a:gd name="T35" fmla="*/ 132 h 652"/>
                  <a:gd name="T36" fmla="*/ 512 w 564"/>
                  <a:gd name="T37" fmla="*/ 132 h 652"/>
                  <a:gd name="T38" fmla="*/ 512 w 564"/>
                  <a:gd name="T39" fmla="*/ 13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4" h="652">
                    <a:moveTo>
                      <a:pt x="270" y="7"/>
                    </a:moveTo>
                    <a:cubicBezTo>
                      <a:pt x="193" y="48"/>
                      <a:pt x="110" y="75"/>
                      <a:pt x="23" y="85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71"/>
                      <a:pt x="0" y="371"/>
                      <a:pt x="0" y="371"/>
                    </a:cubicBezTo>
                    <a:cubicBezTo>
                      <a:pt x="0" y="526"/>
                      <a:pt x="127" y="652"/>
                      <a:pt x="282" y="652"/>
                    </a:cubicBezTo>
                    <a:cubicBezTo>
                      <a:pt x="437" y="652"/>
                      <a:pt x="564" y="526"/>
                      <a:pt x="564" y="371"/>
                    </a:cubicBezTo>
                    <a:cubicBezTo>
                      <a:pt x="564" y="87"/>
                      <a:pt x="564" y="87"/>
                      <a:pt x="564" y="87"/>
                    </a:cubicBezTo>
                    <a:cubicBezTo>
                      <a:pt x="541" y="85"/>
                      <a:pt x="541" y="85"/>
                      <a:pt x="541" y="85"/>
                    </a:cubicBezTo>
                    <a:cubicBezTo>
                      <a:pt x="454" y="75"/>
                      <a:pt x="371" y="48"/>
                      <a:pt x="294" y="7"/>
                    </a:cubicBezTo>
                    <a:cubicBezTo>
                      <a:pt x="282" y="0"/>
                      <a:pt x="282" y="0"/>
                      <a:pt x="282" y="0"/>
                    </a:cubicBezTo>
                    <a:lnTo>
                      <a:pt x="270" y="7"/>
                    </a:lnTo>
                    <a:close/>
                    <a:moveTo>
                      <a:pt x="512" y="132"/>
                    </a:moveTo>
                    <a:cubicBezTo>
                      <a:pt x="512" y="371"/>
                      <a:pt x="512" y="371"/>
                      <a:pt x="512" y="371"/>
                    </a:cubicBezTo>
                    <a:cubicBezTo>
                      <a:pt x="512" y="498"/>
                      <a:pt x="409" y="601"/>
                      <a:pt x="282" y="601"/>
                    </a:cubicBezTo>
                    <a:cubicBezTo>
                      <a:pt x="155" y="601"/>
                      <a:pt x="52" y="498"/>
                      <a:pt x="52" y="371"/>
                    </a:cubicBezTo>
                    <a:cubicBezTo>
                      <a:pt x="52" y="132"/>
                      <a:pt x="52" y="132"/>
                      <a:pt x="52" y="132"/>
                    </a:cubicBezTo>
                    <a:cubicBezTo>
                      <a:pt x="132" y="121"/>
                      <a:pt x="209" y="96"/>
                      <a:pt x="282" y="58"/>
                    </a:cubicBezTo>
                    <a:cubicBezTo>
                      <a:pt x="354" y="96"/>
                      <a:pt x="432" y="121"/>
                      <a:pt x="512" y="132"/>
                    </a:cubicBezTo>
                    <a:close/>
                    <a:moveTo>
                      <a:pt x="512" y="132"/>
                    </a:moveTo>
                    <a:cubicBezTo>
                      <a:pt x="512" y="132"/>
                      <a:pt x="512" y="132"/>
                      <a:pt x="512" y="1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36" name="Freeform 397">
                <a:extLst>
                  <a:ext uri="{FF2B5EF4-FFF2-40B4-BE49-F238E27FC236}">
                    <a16:creationId xmlns:a16="http://schemas.microsoft.com/office/drawing/2014/main" id="{EC583A6C-C226-8BD4-5DEB-CFE0E9039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0456" y="2784425"/>
                <a:ext cx="101621" cy="98023"/>
              </a:xfrm>
              <a:custGeom>
                <a:avLst/>
                <a:gdLst>
                  <a:gd name="T0" fmla="*/ 11 w 113"/>
                  <a:gd name="T1" fmla="*/ 62 h 109"/>
                  <a:gd name="T2" fmla="*/ 0 w 113"/>
                  <a:gd name="T3" fmla="*/ 76 h 109"/>
                  <a:gd name="T4" fmla="*/ 44 w 113"/>
                  <a:gd name="T5" fmla="*/ 109 h 109"/>
                  <a:gd name="T6" fmla="*/ 113 w 113"/>
                  <a:gd name="T7" fmla="*/ 11 h 109"/>
                  <a:gd name="T8" fmla="*/ 98 w 113"/>
                  <a:gd name="T9" fmla="*/ 0 h 109"/>
                  <a:gd name="T10" fmla="*/ 40 w 113"/>
                  <a:gd name="T11" fmla="*/ 83 h 109"/>
                  <a:gd name="T12" fmla="*/ 11 w 113"/>
                  <a:gd name="T13" fmla="*/ 62 h 109"/>
                  <a:gd name="T14" fmla="*/ 11 w 113"/>
                  <a:gd name="T15" fmla="*/ 62 h 109"/>
                  <a:gd name="T16" fmla="*/ 11 w 113"/>
                  <a:gd name="T17" fmla="*/ 6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109">
                    <a:moveTo>
                      <a:pt x="11" y="62"/>
                    </a:moveTo>
                    <a:lnTo>
                      <a:pt x="0" y="76"/>
                    </a:lnTo>
                    <a:lnTo>
                      <a:pt x="44" y="109"/>
                    </a:lnTo>
                    <a:lnTo>
                      <a:pt x="113" y="11"/>
                    </a:lnTo>
                    <a:lnTo>
                      <a:pt x="98" y="0"/>
                    </a:lnTo>
                    <a:lnTo>
                      <a:pt x="40" y="83"/>
                    </a:lnTo>
                    <a:lnTo>
                      <a:pt x="11" y="62"/>
                    </a:lnTo>
                    <a:close/>
                    <a:moveTo>
                      <a:pt x="11" y="62"/>
                    </a:moveTo>
                    <a:lnTo>
                      <a:pt x="11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37" name="Freeform 398">
                <a:extLst>
                  <a:ext uri="{FF2B5EF4-FFF2-40B4-BE49-F238E27FC236}">
                    <a16:creationId xmlns:a16="http://schemas.microsoft.com/office/drawing/2014/main" id="{399127CD-A774-9EB5-4197-76C0408D7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0456" y="2784425"/>
                <a:ext cx="101621" cy="98023"/>
              </a:xfrm>
              <a:custGeom>
                <a:avLst/>
                <a:gdLst>
                  <a:gd name="T0" fmla="*/ 11 w 113"/>
                  <a:gd name="T1" fmla="*/ 62 h 109"/>
                  <a:gd name="T2" fmla="*/ 0 w 113"/>
                  <a:gd name="T3" fmla="*/ 76 h 109"/>
                  <a:gd name="T4" fmla="*/ 44 w 113"/>
                  <a:gd name="T5" fmla="*/ 109 h 109"/>
                  <a:gd name="T6" fmla="*/ 113 w 113"/>
                  <a:gd name="T7" fmla="*/ 11 h 109"/>
                  <a:gd name="T8" fmla="*/ 98 w 113"/>
                  <a:gd name="T9" fmla="*/ 0 h 109"/>
                  <a:gd name="T10" fmla="*/ 40 w 113"/>
                  <a:gd name="T11" fmla="*/ 83 h 109"/>
                  <a:gd name="T12" fmla="*/ 11 w 113"/>
                  <a:gd name="T13" fmla="*/ 62 h 109"/>
                  <a:gd name="T14" fmla="*/ 11 w 113"/>
                  <a:gd name="T15" fmla="*/ 62 h 109"/>
                  <a:gd name="T16" fmla="*/ 11 w 113"/>
                  <a:gd name="T17" fmla="*/ 6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109">
                    <a:moveTo>
                      <a:pt x="11" y="62"/>
                    </a:moveTo>
                    <a:lnTo>
                      <a:pt x="0" y="76"/>
                    </a:lnTo>
                    <a:lnTo>
                      <a:pt x="44" y="109"/>
                    </a:lnTo>
                    <a:lnTo>
                      <a:pt x="113" y="11"/>
                    </a:lnTo>
                    <a:lnTo>
                      <a:pt x="98" y="0"/>
                    </a:lnTo>
                    <a:lnTo>
                      <a:pt x="40" y="83"/>
                    </a:lnTo>
                    <a:lnTo>
                      <a:pt x="11" y="62"/>
                    </a:lnTo>
                    <a:moveTo>
                      <a:pt x="11" y="62"/>
                    </a:moveTo>
                    <a:lnTo>
                      <a:pt x="11" y="62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38" name="Freeform 399">
                <a:extLst>
                  <a:ext uri="{FF2B5EF4-FFF2-40B4-BE49-F238E27FC236}">
                    <a16:creationId xmlns:a16="http://schemas.microsoft.com/office/drawing/2014/main" id="{70020862-FF3B-040B-C266-95D38D3B0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142" y="2886944"/>
                <a:ext cx="145686" cy="211334"/>
              </a:xfrm>
              <a:custGeom>
                <a:avLst/>
                <a:gdLst>
                  <a:gd name="T0" fmla="*/ 77 w 461"/>
                  <a:gd name="T1" fmla="*/ 665 h 665"/>
                  <a:gd name="T2" fmla="*/ 384 w 461"/>
                  <a:gd name="T3" fmla="*/ 665 h 665"/>
                  <a:gd name="T4" fmla="*/ 461 w 461"/>
                  <a:gd name="T5" fmla="*/ 589 h 665"/>
                  <a:gd name="T6" fmla="*/ 461 w 461"/>
                  <a:gd name="T7" fmla="*/ 333 h 665"/>
                  <a:gd name="T8" fmla="*/ 410 w 461"/>
                  <a:gd name="T9" fmla="*/ 260 h 665"/>
                  <a:gd name="T10" fmla="*/ 410 w 461"/>
                  <a:gd name="T11" fmla="*/ 179 h 665"/>
                  <a:gd name="T12" fmla="*/ 230 w 461"/>
                  <a:gd name="T13" fmla="*/ 0 h 665"/>
                  <a:gd name="T14" fmla="*/ 51 w 461"/>
                  <a:gd name="T15" fmla="*/ 179 h 665"/>
                  <a:gd name="T16" fmla="*/ 51 w 461"/>
                  <a:gd name="T17" fmla="*/ 260 h 665"/>
                  <a:gd name="T18" fmla="*/ 0 w 461"/>
                  <a:gd name="T19" fmla="*/ 333 h 665"/>
                  <a:gd name="T20" fmla="*/ 0 w 461"/>
                  <a:gd name="T21" fmla="*/ 589 h 665"/>
                  <a:gd name="T22" fmla="*/ 77 w 461"/>
                  <a:gd name="T23" fmla="*/ 665 h 665"/>
                  <a:gd name="T24" fmla="*/ 102 w 461"/>
                  <a:gd name="T25" fmla="*/ 179 h 665"/>
                  <a:gd name="T26" fmla="*/ 230 w 461"/>
                  <a:gd name="T27" fmla="*/ 51 h 665"/>
                  <a:gd name="T28" fmla="*/ 358 w 461"/>
                  <a:gd name="T29" fmla="*/ 179 h 665"/>
                  <a:gd name="T30" fmla="*/ 358 w 461"/>
                  <a:gd name="T31" fmla="*/ 256 h 665"/>
                  <a:gd name="T32" fmla="*/ 102 w 461"/>
                  <a:gd name="T33" fmla="*/ 256 h 665"/>
                  <a:gd name="T34" fmla="*/ 102 w 461"/>
                  <a:gd name="T35" fmla="*/ 179 h 665"/>
                  <a:gd name="T36" fmla="*/ 51 w 461"/>
                  <a:gd name="T37" fmla="*/ 333 h 665"/>
                  <a:gd name="T38" fmla="*/ 77 w 461"/>
                  <a:gd name="T39" fmla="*/ 307 h 665"/>
                  <a:gd name="T40" fmla="*/ 384 w 461"/>
                  <a:gd name="T41" fmla="*/ 307 h 665"/>
                  <a:gd name="T42" fmla="*/ 410 w 461"/>
                  <a:gd name="T43" fmla="*/ 333 h 665"/>
                  <a:gd name="T44" fmla="*/ 410 w 461"/>
                  <a:gd name="T45" fmla="*/ 589 h 665"/>
                  <a:gd name="T46" fmla="*/ 384 w 461"/>
                  <a:gd name="T47" fmla="*/ 614 h 665"/>
                  <a:gd name="T48" fmla="*/ 77 w 461"/>
                  <a:gd name="T49" fmla="*/ 614 h 665"/>
                  <a:gd name="T50" fmla="*/ 51 w 461"/>
                  <a:gd name="T51" fmla="*/ 589 h 665"/>
                  <a:gd name="T52" fmla="*/ 51 w 461"/>
                  <a:gd name="T53" fmla="*/ 333 h 665"/>
                  <a:gd name="T54" fmla="*/ 51 w 461"/>
                  <a:gd name="T55" fmla="*/ 333 h 665"/>
                  <a:gd name="T56" fmla="*/ 51 w 461"/>
                  <a:gd name="T57" fmla="*/ 333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1" h="665">
                    <a:moveTo>
                      <a:pt x="77" y="665"/>
                    </a:moveTo>
                    <a:cubicBezTo>
                      <a:pt x="384" y="665"/>
                      <a:pt x="384" y="665"/>
                      <a:pt x="384" y="665"/>
                    </a:cubicBezTo>
                    <a:cubicBezTo>
                      <a:pt x="426" y="665"/>
                      <a:pt x="461" y="631"/>
                      <a:pt x="461" y="589"/>
                    </a:cubicBezTo>
                    <a:cubicBezTo>
                      <a:pt x="461" y="333"/>
                      <a:pt x="461" y="333"/>
                      <a:pt x="461" y="333"/>
                    </a:cubicBezTo>
                    <a:cubicBezTo>
                      <a:pt x="461" y="299"/>
                      <a:pt x="439" y="271"/>
                      <a:pt x="410" y="260"/>
                    </a:cubicBezTo>
                    <a:cubicBezTo>
                      <a:pt x="410" y="179"/>
                      <a:pt x="410" y="179"/>
                      <a:pt x="410" y="179"/>
                    </a:cubicBezTo>
                    <a:cubicBezTo>
                      <a:pt x="410" y="80"/>
                      <a:pt x="329" y="0"/>
                      <a:pt x="230" y="0"/>
                    </a:cubicBezTo>
                    <a:cubicBezTo>
                      <a:pt x="132" y="0"/>
                      <a:pt x="51" y="80"/>
                      <a:pt x="51" y="179"/>
                    </a:cubicBezTo>
                    <a:cubicBezTo>
                      <a:pt x="51" y="260"/>
                      <a:pt x="51" y="260"/>
                      <a:pt x="51" y="260"/>
                    </a:cubicBezTo>
                    <a:cubicBezTo>
                      <a:pt x="21" y="271"/>
                      <a:pt x="0" y="299"/>
                      <a:pt x="0" y="333"/>
                    </a:cubicBezTo>
                    <a:cubicBezTo>
                      <a:pt x="0" y="589"/>
                      <a:pt x="0" y="589"/>
                      <a:pt x="0" y="589"/>
                    </a:cubicBezTo>
                    <a:cubicBezTo>
                      <a:pt x="0" y="631"/>
                      <a:pt x="34" y="665"/>
                      <a:pt x="77" y="665"/>
                    </a:cubicBezTo>
                    <a:close/>
                    <a:moveTo>
                      <a:pt x="102" y="179"/>
                    </a:moveTo>
                    <a:cubicBezTo>
                      <a:pt x="102" y="108"/>
                      <a:pt x="160" y="51"/>
                      <a:pt x="230" y="51"/>
                    </a:cubicBezTo>
                    <a:cubicBezTo>
                      <a:pt x="301" y="51"/>
                      <a:pt x="358" y="108"/>
                      <a:pt x="358" y="179"/>
                    </a:cubicBezTo>
                    <a:cubicBezTo>
                      <a:pt x="358" y="256"/>
                      <a:pt x="358" y="256"/>
                      <a:pt x="358" y="256"/>
                    </a:cubicBezTo>
                    <a:cubicBezTo>
                      <a:pt x="102" y="256"/>
                      <a:pt x="102" y="256"/>
                      <a:pt x="102" y="256"/>
                    </a:cubicBezTo>
                    <a:lnTo>
                      <a:pt x="102" y="179"/>
                    </a:lnTo>
                    <a:close/>
                    <a:moveTo>
                      <a:pt x="51" y="333"/>
                    </a:moveTo>
                    <a:cubicBezTo>
                      <a:pt x="51" y="318"/>
                      <a:pt x="63" y="307"/>
                      <a:pt x="77" y="307"/>
                    </a:cubicBezTo>
                    <a:cubicBezTo>
                      <a:pt x="384" y="307"/>
                      <a:pt x="384" y="307"/>
                      <a:pt x="384" y="307"/>
                    </a:cubicBezTo>
                    <a:cubicBezTo>
                      <a:pt x="398" y="307"/>
                      <a:pt x="410" y="318"/>
                      <a:pt x="410" y="333"/>
                    </a:cubicBezTo>
                    <a:cubicBezTo>
                      <a:pt x="410" y="589"/>
                      <a:pt x="410" y="589"/>
                      <a:pt x="410" y="589"/>
                    </a:cubicBezTo>
                    <a:cubicBezTo>
                      <a:pt x="410" y="603"/>
                      <a:pt x="398" y="614"/>
                      <a:pt x="384" y="614"/>
                    </a:cubicBezTo>
                    <a:cubicBezTo>
                      <a:pt x="77" y="614"/>
                      <a:pt x="77" y="614"/>
                      <a:pt x="77" y="614"/>
                    </a:cubicBezTo>
                    <a:cubicBezTo>
                      <a:pt x="63" y="614"/>
                      <a:pt x="51" y="603"/>
                      <a:pt x="51" y="589"/>
                    </a:cubicBezTo>
                    <a:lnTo>
                      <a:pt x="51" y="333"/>
                    </a:lnTo>
                    <a:close/>
                    <a:moveTo>
                      <a:pt x="51" y="333"/>
                    </a:moveTo>
                    <a:cubicBezTo>
                      <a:pt x="51" y="333"/>
                      <a:pt x="51" y="333"/>
                      <a:pt x="51" y="3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39" name="Freeform 400">
                <a:extLst>
                  <a:ext uri="{FF2B5EF4-FFF2-40B4-BE49-F238E27FC236}">
                    <a16:creationId xmlns:a16="http://schemas.microsoft.com/office/drawing/2014/main" id="{09688B6C-525D-67B6-2286-B1E281030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04" y="3001155"/>
                <a:ext cx="48562" cy="64749"/>
              </a:xfrm>
              <a:custGeom>
                <a:avLst/>
                <a:gdLst>
                  <a:gd name="T0" fmla="*/ 51 w 153"/>
                  <a:gd name="T1" fmla="*/ 149 h 205"/>
                  <a:gd name="T2" fmla="*/ 51 w 153"/>
                  <a:gd name="T3" fmla="*/ 205 h 205"/>
                  <a:gd name="T4" fmla="*/ 102 w 153"/>
                  <a:gd name="T5" fmla="*/ 205 h 205"/>
                  <a:gd name="T6" fmla="*/ 102 w 153"/>
                  <a:gd name="T7" fmla="*/ 149 h 205"/>
                  <a:gd name="T8" fmla="*/ 153 w 153"/>
                  <a:gd name="T9" fmla="*/ 77 h 205"/>
                  <a:gd name="T10" fmla="*/ 76 w 153"/>
                  <a:gd name="T11" fmla="*/ 0 h 205"/>
                  <a:gd name="T12" fmla="*/ 0 w 153"/>
                  <a:gd name="T13" fmla="*/ 77 h 205"/>
                  <a:gd name="T14" fmla="*/ 51 w 153"/>
                  <a:gd name="T15" fmla="*/ 149 h 205"/>
                  <a:gd name="T16" fmla="*/ 76 w 153"/>
                  <a:gd name="T17" fmla="*/ 51 h 205"/>
                  <a:gd name="T18" fmla="*/ 102 w 153"/>
                  <a:gd name="T19" fmla="*/ 77 h 205"/>
                  <a:gd name="T20" fmla="*/ 76 w 153"/>
                  <a:gd name="T21" fmla="*/ 103 h 205"/>
                  <a:gd name="T22" fmla="*/ 51 w 153"/>
                  <a:gd name="T23" fmla="*/ 77 h 205"/>
                  <a:gd name="T24" fmla="*/ 76 w 153"/>
                  <a:gd name="T25" fmla="*/ 51 h 205"/>
                  <a:gd name="T26" fmla="*/ 76 w 153"/>
                  <a:gd name="T27" fmla="*/ 51 h 205"/>
                  <a:gd name="T28" fmla="*/ 76 w 153"/>
                  <a:gd name="T29" fmla="*/ 51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" h="205">
                    <a:moveTo>
                      <a:pt x="51" y="149"/>
                    </a:moveTo>
                    <a:cubicBezTo>
                      <a:pt x="51" y="205"/>
                      <a:pt x="51" y="205"/>
                      <a:pt x="51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149"/>
                      <a:pt x="102" y="149"/>
                      <a:pt x="102" y="149"/>
                    </a:cubicBezTo>
                    <a:cubicBezTo>
                      <a:pt x="132" y="138"/>
                      <a:pt x="153" y="110"/>
                      <a:pt x="153" y="77"/>
                    </a:cubicBezTo>
                    <a:cubicBezTo>
                      <a:pt x="153" y="35"/>
                      <a:pt x="119" y="0"/>
                      <a:pt x="76" y="0"/>
                    </a:cubicBezTo>
                    <a:cubicBezTo>
                      <a:pt x="34" y="0"/>
                      <a:pt x="0" y="35"/>
                      <a:pt x="0" y="77"/>
                    </a:cubicBezTo>
                    <a:cubicBezTo>
                      <a:pt x="0" y="110"/>
                      <a:pt x="21" y="138"/>
                      <a:pt x="51" y="149"/>
                    </a:cubicBezTo>
                    <a:close/>
                    <a:moveTo>
                      <a:pt x="76" y="51"/>
                    </a:moveTo>
                    <a:cubicBezTo>
                      <a:pt x="90" y="51"/>
                      <a:pt x="102" y="63"/>
                      <a:pt x="102" y="77"/>
                    </a:cubicBezTo>
                    <a:cubicBezTo>
                      <a:pt x="102" y="91"/>
                      <a:pt x="90" y="103"/>
                      <a:pt x="76" y="103"/>
                    </a:cubicBezTo>
                    <a:cubicBezTo>
                      <a:pt x="62" y="103"/>
                      <a:pt x="51" y="91"/>
                      <a:pt x="51" y="77"/>
                    </a:cubicBezTo>
                    <a:cubicBezTo>
                      <a:pt x="51" y="63"/>
                      <a:pt x="62" y="51"/>
                      <a:pt x="76" y="51"/>
                    </a:cubicBezTo>
                    <a:close/>
                    <a:moveTo>
                      <a:pt x="76" y="51"/>
                    </a:moveTo>
                    <a:cubicBezTo>
                      <a:pt x="76" y="51"/>
                      <a:pt x="76" y="51"/>
                      <a:pt x="76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40" name="Rectangle 401">
                <a:extLst>
                  <a:ext uri="{FF2B5EF4-FFF2-40B4-BE49-F238E27FC236}">
                    <a16:creationId xmlns:a16="http://schemas.microsoft.com/office/drawing/2014/main" id="{E2834FBF-85CA-FFAD-99D7-9364E5A89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767" y="3147739"/>
                <a:ext cx="16187" cy="16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41" name="Rectangle 402">
                <a:extLst>
                  <a:ext uri="{FF2B5EF4-FFF2-40B4-BE49-F238E27FC236}">
                    <a16:creationId xmlns:a16="http://schemas.microsoft.com/office/drawing/2014/main" id="{A75118D8-86A6-8FB8-6738-CA0D09DDD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142" y="3147739"/>
                <a:ext cx="16187" cy="16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42" name="Rectangle 403">
                <a:extLst>
                  <a:ext uri="{FF2B5EF4-FFF2-40B4-BE49-F238E27FC236}">
                    <a16:creationId xmlns:a16="http://schemas.microsoft.com/office/drawing/2014/main" id="{C05FDB18-CD57-65D7-1665-923DC62E4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517" y="3147739"/>
                <a:ext cx="16187" cy="16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943" name="그룹 942">
              <a:extLst>
                <a:ext uri="{FF2B5EF4-FFF2-40B4-BE49-F238E27FC236}">
                  <a16:creationId xmlns:a16="http://schemas.microsoft.com/office/drawing/2014/main" id="{2B75F441-D618-81CF-CD91-6EE7B6EB8F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828680" y="3173058"/>
              <a:ext cx="347454" cy="210745"/>
              <a:chOff x="2340787" y="3739869"/>
              <a:chExt cx="542820" cy="423772"/>
            </a:xfrm>
            <a:solidFill>
              <a:srgbClr val="828282"/>
            </a:solidFill>
          </p:grpSpPr>
          <p:sp>
            <p:nvSpPr>
              <p:cNvPr id="944" name="Freeform 147">
                <a:extLst>
                  <a:ext uri="{FF2B5EF4-FFF2-40B4-BE49-F238E27FC236}">
                    <a16:creationId xmlns:a16="http://schemas.microsoft.com/office/drawing/2014/main" id="{58EFF958-9ED4-9B71-4153-98FBF18CE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4547" y="3773629"/>
                <a:ext cx="15991" cy="15991"/>
              </a:xfrm>
              <a:custGeom>
                <a:avLst/>
                <a:gdLst>
                  <a:gd name="T0" fmla="*/ 24 w 48"/>
                  <a:gd name="T1" fmla="*/ 48 h 48"/>
                  <a:gd name="T2" fmla="*/ 41 w 48"/>
                  <a:gd name="T3" fmla="*/ 41 h 48"/>
                  <a:gd name="T4" fmla="*/ 48 w 48"/>
                  <a:gd name="T5" fmla="*/ 24 h 48"/>
                  <a:gd name="T6" fmla="*/ 41 w 48"/>
                  <a:gd name="T7" fmla="*/ 7 h 48"/>
                  <a:gd name="T8" fmla="*/ 24 w 48"/>
                  <a:gd name="T9" fmla="*/ 0 h 48"/>
                  <a:gd name="T10" fmla="*/ 7 w 48"/>
                  <a:gd name="T11" fmla="*/ 7 h 48"/>
                  <a:gd name="T12" fmla="*/ 0 w 48"/>
                  <a:gd name="T13" fmla="*/ 24 h 48"/>
                  <a:gd name="T14" fmla="*/ 7 w 48"/>
                  <a:gd name="T15" fmla="*/ 41 h 48"/>
                  <a:gd name="T16" fmla="*/ 24 w 48"/>
                  <a:gd name="T17" fmla="*/ 48 h 48"/>
                  <a:gd name="T18" fmla="*/ 24 w 48"/>
                  <a:gd name="T19" fmla="*/ 48 h 48"/>
                  <a:gd name="T20" fmla="*/ 24 w 48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30" y="48"/>
                      <a:pt x="36" y="45"/>
                      <a:pt x="41" y="41"/>
                    </a:cubicBezTo>
                    <a:cubicBezTo>
                      <a:pt x="45" y="36"/>
                      <a:pt x="48" y="30"/>
                      <a:pt x="48" y="24"/>
                    </a:cubicBezTo>
                    <a:cubicBezTo>
                      <a:pt x="48" y="17"/>
                      <a:pt x="45" y="11"/>
                      <a:pt x="41" y="7"/>
                    </a:cubicBezTo>
                    <a:cubicBezTo>
                      <a:pt x="36" y="2"/>
                      <a:pt x="30" y="0"/>
                      <a:pt x="24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4"/>
                    </a:cubicBezTo>
                    <a:cubicBezTo>
                      <a:pt x="0" y="30"/>
                      <a:pt x="2" y="36"/>
                      <a:pt x="7" y="41"/>
                    </a:cubicBezTo>
                    <a:cubicBezTo>
                      <a:pt x="11" y="45"/>
                      <a:pt x="17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45" name="Freeform 148">
                <a:extLst>
                  <a:ext uri="{FF2B5EF4-FFF2-40B4-BE49-F238E27FC236}">
                    <a16:creationId xmlns:a16="http://schemas.microsoft.com/office/drawing/2014/main" id="{12AD89CB-939F-163E-412F-9612AA79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310" y="3773629"/>
                <a:ext cx="15991" cy="15991"/>
              </a:xfrm>
              <a:custGeom>
                <a:avLst/>
                <a:gdLst>
                  <a:gd name="T0" fmla="*/ 24 w 48"/>
                  <a:gd name="T1" fmla="*/ 48 h 48"/>
                  <a:gd name="T2" fmla="*/ 41 w 48"/>
                  <a:gd name="T3" fmla="*/ 41 h 48"/>
                  <a:gd name="T4" fmla="*/ 48 w 48"/>
                  <a:gd name="T5" fmla="*/ 24 h 48"/>
                  <a:gd name="T6" fmla="*/ 41 w 48"/>
                  <a:gd name="T7" fmla="*/ 7 h 48"/>
                  <a:gd name="T8" fmla="*/ 24 w 48"/>
                  <a:gd name="T9" fmla="*/ 0 h 48"/>
                  <a:gd name="T10" fmla="*/ 8 w 48"/>
                  <a:gd name="T11" fmla="*/ 7 h 48"/>
                  <a:gd name="T12" fmla="*/ 0 w 48"/>
                  <a:gd name="T13" fmla="*/ 24 h 48"/>
                  <a:gd name="T14" fmla="*/ 8 w 48"/>
                  <a:gd name="T15" fmla="*/ 41 h 48"/>
                  <a:gd name="T16" fmla="*/ 24 w 48"/>
                  <a:gd name="T17" fmla="*/ 48 h 48"/>
                  <a:gd name="T18" fmla="*/ 24 w 48"/>
                  <a:gd name="T19" fmla="*/ 48 h 48"/>
                  <a:gd name="T20" fmla="*/ 24 w 48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31" y="48"/>
                      <a:pt x="37" y="45"/>
                      <a:pt x="41" y="41"/>
                    </a:cubicBezTo>
                    <a:cubicBezTo>
                      <a:pt x="46" y="36"/>
                      <a:pt x="48" y="30"/>
                      <a:pt x="48" y="24"/>
                    </a:cubicBezTo>
                    <a:cubicBezTo>
                      <a:pt x="48" y="17"/>
                      <a:pt x="46" y="11"/>
                      <a:pt x="41" y="7"/>
                    </a:cubicBezTo>
                    <a:cubicBezTo>
                      <a:pt x="37" y="2"/>
                      <a:pt x="31" y="0"/>
                      <a:pt x="24" y="0"/>
                    </a:cubicBezTo>
                    <a:cubicBezTo>
                      <a:pt x="18" y="0"/>
                      <a:pt x="12" y="2"/>
                      <a:pt x="8" y="7"/>
                    </a:cubicBezTo>
                    <a:cubicBezTo>
                      <a:pt x="3" y="11"/>
                      <a:pt x="0" y="17"/>
                      <a:pt x="0" y="24"/>
                    </a:cubicBezTo>
                    <a:cubicBezTo>
                      <a:pt x="0" y="30"/>
                      <a:pt x="3" y="36"/>
                      <a:pt x="8" y="41"/>
                    </a:cubicBezTo>
                    <a:cubicBezTo>
                      <a:pt x="12" y="45"/>
                      <a:pt x="18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46" name="Freeform 149">
                <a:extLst>
                  <a:ext uri="{FF2B5EF4-FFF2-40B4-BE49-F238E27FC236}">
                    <a16:creationId xmlns:a16="http://schemas.microsoft.com/office/drawing/2014/main" id="{E8D41508-7956-29C4-B47B-C23AE85BC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075" y="3773629"/>
                <a:ext cx="15103" cy="15991"/>
              </a:xfrm>
              <a:custGeom>
                <a:avLst/>
                <a:gdLst>
                  <a:gd name="T0" fmla="*/ 24 w 48"/>
                  <a:gd name="T1" fmla="*/ 48 h 48"/>
                  <a:gd name="T2" fmla="*/ 41 w 48"/>
                  <a:gd name="T3" fmla="*/ 41 h 48"/>
                  <a:gd name="T4" fmla="*/ 48 w 48"/>
                  <a:gd name="T5" fmla="*/ 24 h 48"/>
                  <a:gd name="T6" fmla="*/ 41 w 48"/>
                  <a:gd name="T7" fmla="*/ 7 h 48"/>
                  <a:gd name="T8" fmla="*/ 24 w 48"/>
                  <a:gd name="T9" fmla="*/ 0 h 48"/>
                  <a:gd name="T10" fmla="*/ 7 w 48"/>
                  <a:gd name="T11" fmla="*/ 7 h 48"/>
                  <a:gd name="T12" fmla="*/ 0 w 48"/>
                  <a:gd name="T13" fmla="*/ 24 h 48"/>
                  <a:gd name="T14" fmla="*/ 7 w 48"/>
                  <a:gd name="T15" fmla="*/ 41 h 48"/>
                  <a:gd name="T16" fmla="*/ 24 w 48"/>
                  <a:gd name="T17" fmla="*/ 48 h 48"/>
                  <a:gd name="T18" fmla="*/ 24 w 48"/>
                  <a:gd name="T19" fmla="*/ 48 h 48"/>
                  <a:gd name="T20" fmla="*/ 24 w 48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31" y="48"/>
                      <a:pt x="37" y="45"/>
                      <a:pt x="41" y="41"/>
                    </a:cubicBezTo>
                    <a:cubicBezTo>
                      <a:pt x="46" y="36"/>
                      <a:pt x="48" y="30"/>
                      <a:pt x="48" y="24"/>
                    </a:cubicBezTo>
                    <a:cubicBezTo>
                      <a:pt x="48" y="17"/>
                      <a:pt x="46" y="11"/>
                      <a:pt x="41" y="7"/>
                    </a:cubicBezTo>
                    <a:cubicBezTo>
                      <a:pt x="37" y="2"/>
                      <a:pt x="31" y="0"/>
                      <a:pt x="24" y="0"/>
                    </a:cubicBezTo>
                    <a:cubicBezTo>
                      <a:pt x="18" y="0"/>
                      <a:pt x="12" y="2"/>
                      <a:pt x="7" y="7"/>
                    </a:cubicBezTo>
                    <a:cubicBezTo>
                      <a:pt x="3" y="11"/>
                      <a:pt x="0" y="17"/>
                      <a:pt x="0" y="24"/>
                    </a:cubicBezTo>
                    <a:cubicBezTo>
                      <a:pt x="0" y="30"/>
                      <a:pt x="3" y="36"/>
                      <a:pt x="7" y="41"/>
                    </a:cubicBezTo>
                    <a:cubicBezTo>
                      <a:pt x="12" y="45"/>
                      <a:pt x="18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47" name="Freeform 150">
                <a:extLst>
                  <a:ext uri="{FF2B5EF4-FFF2-40B4-BE49-F238E27FC236}">
                    <a16:creationId xmlns:a16="http://schemas.microsoft.com/office/drawing/2014/main" id="{0A70F410-B250-1A23-E53C-DBF5E7977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834" y="3773629"/>
                <a:ext cx="339373" cy="15991"/>
              </a:xfrm>
              <a:custGeom>
                <a:avLst/>
                <a:gdLst>
                  <a:gd name="T0" fmla="*/ 24 w 1020"/>
                  <a:gd name="T1" fmla="*/ 48 h 48"/>
                  <a:gd name="T2" fmla="*/ 996 w 1020"/>
                  <a:gd name="T3" fmla="*/ 48 h 48"/>
                  <a:gd name="T4" fmla="*/ 1020 w 1020"/>
                  <a:gd name="T5" fmla="*/ 24 h 48"/>
                  <a:gd name="T6" fmla="*/ 996 w 1020"/>
                  <a:gd name="T7" fmla="*/ 0 h 48"/>
                  <a:gd name="T8" fmla="*/ 24 w 1020"/>
                  <a:gd name="T9" fmla="*/ 0 h 48"/>
                  <a:gd name="T10" fmla="*/ 0 w 1020"/>
                  <a:gd name="T11" fmla="*/ 24 h 48"/>
                  <a:gd name="T12" fmla="*/ 24 w 1020"/>
                  <a:gd name="T13" fmla="*/ 48 h 48"/>
                  <a:gd name="T14" fmla="*/ 24 w 1020"/>
                  <a:gd name="T15" fmla="*/ 48 h 48"/>
                  <a:gd name="T16" fmla="*/ 24 w 1020"/>
                  <a:gd name="T1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0" h="48">
                    <a:moveTo>
                      <a:pt x="24" y="48"/>
                    </a:moveTo>
                    <a:cubicBezTo>
                      <a:pt x="996" y="48"/>
                      <a:pt x="996" y="48"/>
                      <a:pt x="996" y="48"/>
                    </a:cubicBezTo>
                    <a:cubicBezTo>
                      <a:pt x="1010" y="48"/>
                      <a:pt x="1020" y="37"/>
                      <a:pt x="1020" y="24"/>
                    </a:cubicBezTo>
                    <a:cubicBezTo>
                      <a:pt x="1020" y="10"/>
                      <a:pt x="1010" y="0"/>
                      <a:pt x="99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0"/>
                      <a:pt x="0" y="24"/>
                    </a:cubicBezTo>
                    <a:cubicBezTo>
                      <a:pt x="0" y="37"/>
                      <a:pt x="10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48" name="Freeform 151">
                <a:extLst>
                  <a:ext uri="{FF2B5EF4-FFF2-40B4-BE49-F238E27FC236}">
                    <a16:creationId xmlns:a16="http://schemas.microsoft.com/office/drawing/2014/main" id="{B14B8E13-9F22-018C-8C2C-428A1B643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6976" y="3773629"/>
                <a:ext cx="32872" cy="15991"/>
              </a:xfrm>
              <a:custGeom>
                <a:avLst/>
                <a:gdLst>
                  <a:gd name="T0" fmla="*/ 24 w 99"/>
                  <a:gd name="T1" fmla="*/ 48 h 48"/>
                  <a:gd name="T2" fmla="*/ 75 w 99"/>
                  <a:gd name="T3" fmla="*/ 48 h 48"/>
                  <a:gd name="T4" fmla="*/ 99 w 99"/>
                  <a:gd name="T5" fmla="*/ 24 h 48"/>
                  <a:gd name="T6" fmla="*/ 75 w 99"/>
                  <a:gd name="T7" fmla="*/ 0 h 48"/>
                  <a:gd name="T8" fmla="*/ 24 w 99"/>
                  <a:gd name="T9" fmla="*/ 0 h 48"/>
                  <a:gd name="T10" fmla="*/ 0 w 99"/>
                  <a:gd name="T11" fmla="*/ 24 h 48"/>
                  <a:gd name="T12" fmla="*/ 24 w 99"/>
                  <a:gd name="T13" fmla="*/ 48 h 48"/>
                  <a:gd name="T14" fmla="*/ 24 w 99"/>
                  <a:gd name="T15" fmla="*/ 48 h 48"/>
                  <a:gd name="T16" fmla="*/ 24 w 99"/>
                  <a:gd name="T1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48">
                    <a:moveTo>
                      <a:pt x="24" y="48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88" y="48"/>
                      <a:pt x="99" y="37"/>
                      <a:pt x="99" y="24"/>
                    </a:cubicBezTo>
                    <a:cubicBezTo>
                      <a:pt x="99" y="10"/>
                      <a:pt x="88" y="0"/>
                      <a:pt x="7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49" name="Freeform 152">
                <a:extLst>
                  <a:ext uri="{FF2B5EF4-FFF2-40B4-BE49-F238E27FC236}">
                    <a16:creationId xmlns:a16="http://schemas.microsoft.com/office/drawing/2014/main" id="{52D6D6AB-34E3-BA8D-3511-986319402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431" y="3858916"/>
                <a:ext cx="83511" cy="118159"/>
              </a:xfrm>
              <a:custGeom>
                <a:avLst/>
                <a:gdLst>
                  <a:gd name="T0" fmla="*/ 152 w 253"/>
                  <a:gd name="T1" fmla="*/ 0 h 355"/>
                  <a:gd name="T2" fmla="*/ 101 w 253"/>
                  <a:gd name="T3" fmla="*/ 0 h 355"/>
                  <a:gd name="T4" fmla="*/ 0 w 253"/>
                  <a:gd name="T5" fmla="*/ 100 h 355"/>
                  <a:gd name="T6" fmla="*/ 0 w 253"/>
                  <a:gd name="T7" fmla="*/ 254 h 355"/>
                  <a:gd name="T8" fmla="*/ 101 w 253"/>
                  <a:gd name="T9" fmla="*/ 355 h 355"/>
                  <a:gd name="T10" fmla="*/ 152 w 253"/>
                  <a:gd name="T11" fmla="*/ 355 h 355"/>
                  <a:gd name="T12" fmla="*/ 253 w 253"/>
                  <a:gd name="T13" fmla="*/ 254 h 355"/>
                  <a:gd name="T14" fmla="*/ 253 w 253"/>
                  <a:gd name="T15" fmla="*/ 100 h 355"/>
                  <a:gd name="T16" fmla="*/ 152 w 253"/>
                  <a:gd name="T17" fmla="*/ 0 h 355"/>
                  <a:gd name="T18" fmla="*/ 205 w 253"/>
                  <a:gd name="T19" fmla="*/ 254 h 355"/>
                  <a:gd name="T20" fmla="*/ 152 w 253"/>
                  <a:gd name="T21" fmla="*/ 307 h 355"/>
                  <a:gd name="T22" fmla="*/ 101 w 253"/>
                  <a:gd name="T23" fmla="*/ 307 h 355"/>
                  <a:gd name="T24" fmla="*/ 48 w 253"/>
                  <a:gd name="T25" fmla="*/ 254 h 355"/>
                  <a:gd name="T26" fmla="*/ 48 w 253"/>
                  <a:gd name="T27" fmla="*/ 100 h 355"/>
                  <a:gd name="T28" fmla="*/ 101 w 253"/>
                  <a:gd name="T29" fmla="*/ 48 h 355"/>
                  <a:gd name="T30" fmla="*/ 152 w 253"/>
                  <a:gd name="T31" fmla="*/ 48 h 355"/>
                  <a:gd name="T32" fmla="*/ 205 w 253"/>
                  <a:gd name="T33" fmla="*/ 100 h 355"/>
                  <a:gd name="T34" fmla="*/ 205 w 253"/>
                  <a:gd name="T35" fmla="*/ 254 h 355"/>
                  <a:gd name="T36" fmla="*/ 205 w 253"/>
                  <a:gd name="T37" fmla="*/ 254 h 355"/>
                  <a:gd name="T38" fmla="*/ 205 w 253"/>
                  <a:gd name="T39" fmla="*/ 254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3" h="355">
                    <a:moveTo>
                      <a:pt x="152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46" y="0"/>
                      <a:pt x="0" y="45"/>
                      <a:pt x="0" y="100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310"/>
                      <a:pt x="46" y="355"/>
                      <a:pt x="101" y="355"/>
                    </a:cubicBezTo>
                    <a:cubicBezTo>
                      <a:pt x="152" y="355"/>
                      <a:pt x="152" y="355"/>
                      <a:pt x="152" y="355"/>
                    </a:cubicBezTo>
                    <a:cubicBezTo>
                      <a:pt x="208" y="355"/>
                      <a:pt x="253" y="310"/>
                      <a:pt x="253" y="254"/>
                    </a:cubicBezTo>
                    <a:cubicBezTo>
                      <a:pt x="253" y="100"/>
                      <a:pt x="253" y="100"/>
                      <a:pt x="253" y="100"/>
                    </a:cubicBezTo>
                    <a:cubicBezTo>
                      <a:pt x="253" y="45"/>
                      <a:pt x="208" y="0"/>
                      <a:pt x="152" y="0"/>
                    </a:cubicBezTo>
                    <a:close/>
                    <a:moveTo>
                      <a:pt x="205" y="254"/>
                    </a:moveTo>
                    <a:cubicBezTo>
                      <a:pt x="205" y="283"/>
                      <a:pt x="181" y="307"/>
                      <a:pt x="152" y="307"/>
                    </a:cubicBezTo>
                    <a:cubicBezTo>
                      <a:pt x="101" y="307"/>
                      <a:pt x="101" y="307"/>
                      <a:pt x="101" y="307"/>
                    </a:cubicBezTo>
                    <a:cubicBezTo>
                      <a:pt x="72" y="307"/>
                      <a:pt x="48" y="283"/>
                      <a:pt x="48" y="254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8" y="71"/>
                      <a:pt x="72" y="48"/>
                      <a:pt x="101" y="48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81" y="48"/>
                      <a:pt x="205" y="71"/>
                      <a:pt x="205" y="100"/>
                    </a:cubicBezTo>
                    <a:lnTo>
                      <a:pt x="205" y="254"/>
                    </a:lnTo>
                    <a:close/>
                    <a:moveTo>
                      <a:pt x="205" y="254"/>
                    </a:moveTo>
                    <a:cubicBezTo>
                      <a:pt x="205" y="254"/>
                      <a:pt x="205" y="254"/>
                      <a:pt x="205" y="2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50" name="Freeform 153">
                <a:extLst>
                  <a:ext uri="{FF2B5EF4-FFF2-40B4-BE49-F238E27FC236}">
                    <a16:creationId xmlns:a16="http://schemas.microsoft.com/office/drawing/2014/main" id="{415B040E-BB5B-88DD-2FED-B49BC98F3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525" y="3858916"/>
                <a:ext cx="83511" cy="118159"/>
              </a:xfrm>
              <a:custGeom>
                <a:avLst/>
                <a:gdLst>
                  <a:gd name="T0" fmla="*/ 253 w 253"/>
                  <a:gd name="T1" fmla="*/ 254 h 355"/>
                  <a:gd name="T2" fmla="*/ 253 w 253"/>
                  <a:gd name="T3" fmla="*/ 100 h 355"/>
                  <a:gd name="T4" fmla="*/ 152 w 253"/>
                  <a:gd name="T5" fmla="*/ 0 h 355"/>
                  <a:gd name="T6" fmla="*/ 101 w 253"/>
                  <a:gd name="T7" fmla="*/ 0 h 355"/>
                  <a:gd name="T8" fmla="*/ 0 w 253"/>
                  <a:gd name="T9" fmla="*/ 100 h 355"/>
                  <a:gd name="T10" fmla="*/ 0 w 253"/>
                  <a:gd name="T11" fmla="*/ 254 h 355"/>
                  <a:gd name="T12" fmla="*/ 101 w 253"/>
                  <a:gd name="T13" fmla="*/ 355 h 355"/>
                  <a:gd name="T14" fmla="*/ 152 w 253"/>
                  <a:gd name="T15" fmla="*/ 355 h 355"/>
                  <a:gd name="T16" fmla="*/ 253 w 253"/>
                  <a:gd name="T17" fmla="*/ 254 h 355"/>
                  <a:gd name="T18" fmla="*/ 205 w 253"/>
                  <a:gd name="T19" fmla="*/ 254 h 355"/>
                  <a:gd name="T20" fmla="*/ 152 w 253"/>
                  <a:gd name="T21" fmla="*/ 307 h 355"/>
                  <a:gd name="T22" fmla="*/ 101 w 253"/>
                  <a:gd name="T23" fmla="*/ 307 h 355"/>
                  <a:gd name="T24" fmla="*/ 48 w 253"/>
                  <a:gd name="T25" fmla="*/ 254 h 355"/>
                  <a:gd name="T26" fmla="*/ 48 w 253"/>
                  <a:gd name="T27" fmla="*/ 100 h 355"/>
                  <a:gd name="T28" fmla="*/ 101 w 253"/>
                  <a:gd name="T29" fmla="*/ 48 h 355"/>
                  <a:gd name="T30" fmla="*/ 152 w 253"/>
                  <a:gd name="T31" fmla="*/ 48 h 355"/>
                  <a:gd name="T32" fmla="*/ 205 w 253"/>
                  <a:gd name="T33" fmla="*/ 100 h 355"/>
                  <a:gd name="T34" fmla="*/ 205 w 253"/>
                  <a:gd name="T35" fmla="*/ 254 h 355"/>
                  <a:gd name="T36" fmla="*/ 205 w 253"/>
                  <a:gd name="T37" fmla="*/ 254 h 355"/>
                  <a:gd name="T38" fmla="*/ 205 w 253"/>
                  <a:gd name="T39" fmla="*/ 254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3" h="355">
                    <a:moveTo>
                      <a:pt x="253" y="254"/>
                    </a:moveTo>
                    <a:cubicBezTo>
                      <a:pt x="253" y="100"/>
                      <a:pt x="253" y="100"/>
                      <a:pt x="253" y="100"/>
                    </a:cubicBezTo>
                    <a:cubicBezTo>
                      <a:pt x="253" y="45"/>
                      <a:pt x="208" y="0"/>
                      <a:pt x="152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310"/>
                      <a:pt x="45" y="355"/>
                      <a:pt x="101" y="355"/>
                    </a:cubicBezTo>
                    <a:cubicBezTo>
                      <a:pt x="152" y="355"/>
                      <a:pt x="152" y="355"/>
                      <a:pt x="152" y="355"/>
                    </a:cubicBezTo>
                    <a:cubicBezTo>
                      <a:pt x="208" y="355"/>
                      <a:pt x="253" y="310"/>
                      <a:pt x="253" y="254"/>
                    </a:cubicBezTo>
                    <a:close/>
                    <a:moveTo>
                      <a:pt x="205" y="254"/>
                    </a:moveTo>
                    <a:cubicBezTo>
                      <a:pt x="205" y="283"/>
                      <a:pt x="181" y="307"/>
                      <a:pt x="152" y="307"/>
                    </a:cubicBezTo>
                    <a:cubicBezTo>
                      <a:pt x="101" y="307"/>
                      <a:pt x="101" y="307"/>
                      <a:pt x="101" y="307"/>
                    </a:cubicBezTo>
                    <a:cubicBezTo>
                      <a:pt x="72" y="307"/>
                      <a:pt x="48" y="283"/>
                      <a:pt x="48" y="254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8" y="71"/>
                      <a:pt x="72" y="48"/>
                      <a:pt x="101" y="48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81" y="48"/>
                      <a:pt x="205" y="71"/>
                      <a:pt x="205" y="100"/>
                    </a:cubicBezTo>
                    <a:lnTo>
                      <a:pt x="205" y="254"/>
                    </a:lnTo>
                    <a:close/>
                    <a:moveTo>
                      <a:pt x="205" y="254"/>
                    </a:moveTo>
                    <a:cubicBezTo>
                      <a:pt x="205" y="254"/>
                      <a:pt x="205" y="254"/>
                      <a:pt x="205" y="2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51" name="Freeform 154">
                <a:extLst>
                  <a:ext uri="{FF2B5EF4-FFF2-40B4-BE49-F238E27FC236}">
                    <a16:creationId xmlns:a16="http://schemas.microsoft.com/office/drawing/2014/main" id="{0FAD2F94-8F91-F8AC-2575-065D84489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7830" y="3994843"/>
                <a:ext cx="84399" cy="118159"/>
              </a:xfrm>
              <a:custGeom>
                <a:avLst/>
                <a:gdLst>
                  <a:gd name="T0" fmla="*/ 152 w 253"/>
                  <a:gd name="T1" fmla="*/ 0 h 355"/>
                  <a:gd name="T2" fmla="*/ 101 w 253"/>
                  <a:gd name="T3" fmla="*/ 0 h 355"/>
                  <a:gd name="T4" fmla="*/ 0 w 253"/>
                  <a:gd name="T5" fmla="*/ 101 h 355"/>
                  <a:gd name="T6" fmla="*/ 0 w 253"/>
                  <a:gd name="T7" fmla="*/ 255 h 355"/>
                  <a:gd name="T8" fmla="*/ 101 w 253"/>
                  <a:gd name="T9" fmla="*/ 355 h 355"/>
                  <a:gd name="T10" fmla="*/ 152 w 253"/>
                  <a:gd name="T11" fmla="*/ 355 h 355"/>
                  <a:gd name="T12" fmla="*/ 253 w 253"/>
                  <a:gd name="T13" fmla="*/ 255 h 355"/>
                  <a:gd name="T14" fmla="*/ 253 w 253"/>
                  <a:gd name="T15" fmla="*/ 101 h 355"/>
                  <a:gd name="T16" fmla="*/ 152 w 253"/>
                  <a:gd name="T17" fmla="*/ 0 h 355"/>
                  <a:gd name="T18" fmla="*/ 205 w 253"/>
                  <a:gd name="T19" fmla="*/ 255 h 355"/>
                  <a:gd name="T20" fmla="*/ 152 w 253"/>
                  <a:gd name="T21" fmla="*/ 307 h 355"/>
                  <a:gd name="T22" fmla="*/ 101 w 253"/>
                  <a:gd name="T23" fmla="*/ 307 h 355"/>
                  <a:gd name="T24" fmla="*/ 48 w 253"/>
                  <a:gd name="T25" fmla="*/ 255 h 355"/>
                  <a:gd name="T26" fmla="*/ 48 w 253"/>
                  <a:gd name="T27" fmla="*/ 101 h 355"/>
                  <a:gd name="T28" fmla="*/ 101 w 253"/>
                  <a:gd name="T29" fmla="*/ 48 h 355"/>
                  <a:gd name="T30" fmla="*/ 152 w 253"/>
                  <a:gd name="T31" fmla="*/ 48 h 355"/>
                  <a:gd name="T32" fmla="*/ 205 w 253"/>
                  <a:gd name="T33" fmla="*/ 101 h 355"/>
                  <a:gd name="T34" fmla="*/ 205 w 253"/>
                  <a:gd name="T35" fmla="*/ 255 h 355"/>
                  <a:gd name="T36" fmla="*/ 205 w 253"/>
                  <a:gd name="T37" fmla="*/ 255 h 355"/>
                  <a:gd name="T38" fmla="*/ 205 w 253"/>
                  <a:gd name="T39" fmla="*/ 2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3" h="355">
                    <a:moveTo>
                      <a:pt x="152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46" y="0"/>
                      <a:pt x="0" y="45"/>
                      <a:pt x="0" y="101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310"/>
                      <a:pt x="46" y="355"/>
                      <a:pt x="101" y="355"/>
                    </a:cubicBezTo>
                    <a:cubicBezTo>
                      <a:pt x="152" y="355"/>
                      <a:pt x="152" y="355"/>
                      <a:pt x="152" y="355"/>
                    </a:cubicBezTo>
                    <a:cubicBezTo>
                      <a:pt x="208" y="355"/>
                      <a:pt x="253" y="310"/>
                      <a:pt x="253" y="255"/>
                    </a:cubicBezTo>
                    <a:cubicBezTo>
                      <a:pt x="253" y="101"/>
                      <a:pt x="253" y="101"/>
                      <a:pt x="253" y="101"/>
                    </a:cubicBezTo>
                    <a:cubicBezTo>
                      <a:pt x="253" y="45"/>
                      <a:pt x="208" y="0"/>
                      <a:pt x="152" y="0"/>
                    </a:cubicBezTo>
                    <a:close/>
                    <a:moveTo>
                      <a:pt x="205" y="255"/>
                    </a:moveTo>
                    <a:cubicBezTo>
                      <a:pt x="205" y="284"/>
                      <a:pt x="181" y="307"/>
                      <a:pt x="152" y="307"/>
                    </a:cubicBezTo>
                    <a:cubicBezTo>
                      <a:pt x="101" y="307"/>
                      <a:pt x="101" y="307"/>
                      <a:pt x="101" y="307"/>
                    </a:cubicBezTo>
                    <a:cubicBezTo>
                      <a:pt x="72" y="307"/>
                      <a:pt x="48" y="284"/>
                      <a:pt x="48" y="255"/>
                    </a:cubicBezTo>
                    <a:cubicBezTo>
                      <a:pt x="48" y="101"/>
                      <a:pt x="48" y="101"/>
                      <a:pt x="48" y="101"/>
                    </a:cubicBezTo>
                    <a:cubicBezTo>
                      <a:pt x="48" y="72"/>
                      <a:pt x="72" y="48"/>
                      <a:pt x="101" y="48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81" y="48"/>
                      <a:pt x="205" y="72"/>
                      <a:pt x="205" y="101"/>
                    </a:cubicBezTo>
                    <a:lnTo>
                      <a:pt x="205" y="255"/>
                    </a:lnTo>
                    <a:close/>
                    <a:moveTo>
                      <a:pt x="205" y="255"/>
                    </a:moveTo>
                    <a:cubicBezTo>
                      <a:pt x="205" y="255"/>
                      <a:pt x="205" y="255"/>
                      <a:pt x="205" y="2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52" name="Freeform 155">
                <a:extLst>
                  <a:ext uri="{FF2B5EF4-FFF2-40B4-BE49-F238E27FC236}">
                    <a16:creationId xmlns:a16="http://schemas.microsoft.com/office/drawing/2014/main" id="{A69280B4-9672-CA94-F6FD-7E2429041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9997" y="3994843"/>
                <a:ext cx="84399" cy="118159"/>
              </a:xfrm>
              <a:custGeom>
                <a:avLst/>
                <a:gdLst>
                  <a:gd name="T0" fmla="*/ 152 w 253"/>
                  <a:gd name="T1" fmla="*/ 0 h 355"/>
                  <a:gd name="T2" fmla="*/ 101 w 253"/>
                  <a:gd name="T3" fmla="*/ 0 h 355"/>
                  <a:gd name="T4" fmla="*/ 0 w 253"/>
                  <a:gd name="T5" fmla="*/ 101 h 355"/>
                  <a:gd name="T6" fmla="*/ 0 w 253"/>
                  <a:gd name="T7" fmla="*/ 255 h 355"/>
                  <a:gd name="T8" fmla="*/ 101 w 253"/>
                  <a:gd name="T9" fmla="*/ 355 h 355"/>
                  <a:gd name="T10" fmla="*/ 152 w 253"/>
                  <a:gd name="T11" fmla="*/ 355 h 355"/>
                  <a:gd name="T12" fmla="*/ 253 w 253"/>
                  <a:gd name="T13" fmla="*/ 255 h 355"/>
                  <a:gd name="T14" fmla="*/ 253 w 253"/>
                  <a:gd name="T15" fmla="*/ 101 h 355"/>
                  <a:gd name="T16" fmla="*/ 152 w 253"/>
                  <a:gd name="T17" fmla="*/ 0 h 355"/>
                  <a:gd name="T18" fmla="*/ 205 w 253"/>
                  <a:gd name="T19" fmla="*/ 255 h 355"/>
                  <a:gd name="T20" fmla="*/ 152 w 253"/>
                  <a:gd name="T21" fmla="*/ 307 h 355"/>
                  <a:gd name="T22" fmla="*/ 101 w 253"/>
                  <a:gd name="T23" fmla="*/ 307 h 355"/>
                  <a:gd name="T24" fmla="*/ 48 w 253"/>
                  <a:gd name="T25" fmla="*/ 255 h 355"/>
                  <a:gd name="T26" fmla="*/ 48 w 253"/>
                  <a:gd name="T27" fmla="*/ 101 h 355"/>
                  <a:gd name="T28" fmla="*/ 101 w 253"/>
                  <a:gd name="T29" fmla="*/ 48 h 355"/>
                  <a:gd name="T30" fmla="*/ 152 w 253"/>
                  <a:gd name="T31" fmla="*/ 48 h 355"/>
                  <a:gd name="T32" fmla="*/ 205 w 253"/>
                  <a:gd name="T33" fmla="*/ 101 h 355"/>
                  <a:gd name="T34" fmla="*/ 205 w 253"/>
                  <a:gd name="T35" fmla="*/ 255 h 355"/>
                  <a:gd name="T36" fmla="*/ 205 w 253"/>
                  <a:gd name="T37" fmla="*/ 255 h 355"/>
                  <a:gd name="T38" fmla="*/ 205 w 253"/>
                  <a:gd name="T39" fmla="*/ 2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3" h="355">
                    <a:moveTo>
                      <a:pt x="152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46" y="0"/>
                      <a:pt x="0" y="45"/>
                      <a:pt x="0" y="101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310"/>
                      <a:pt x="46" y="355"/>
                      <a:pt x="101" y="355"/>
                    </a:cubicBezTo>
                    <a:cubicBezTo>
                      <a:pt x="152" y="355"/>
                      <a:pt x="152" y="355"/>
                      <a:pt x="152" y="355"/>
                    </a:cubicBezTo>
                    <a:cubicBezTo>
                      <a:pt x="208" y="355"/>
                      <a:pt x="253" y="310"/>
                      <a:pt x="253" y="255"/>
                    </a:cubicBezTo>
                    <a:cubicBezTo>
                      <a:pt x="253" y="101"/>
                      <a:pt x="253" y="101"/>
                      <a:pt x="253" y="101"/>
                    </a:cubicBezTo>
                    <a:cubicBezTo>
                      <a:pt x="253" y="45"/>
                      <a:pt x="208" y="0"/>
                      <a:pt x="152" y="0"/>
                    </a:cubicBezTo>
                    <a:close/>
                    <a:moveTo>
                      <a:pt x="205" y="255"/>
                    </a:moveTo>
                    <a:cubicBezTo>
                      <a:pt x="205" y="284"/>
                      <a:pt x="182" y="307"/>
                      <a:pt x="152" y="307"/>
                    </a:cubicBezTo>
                    <a:cubicBezTo>
                      <a:pt x="101" y="307"/>
                      <a:pt x="101" y="307"/>
                      <a:pt x="101" y="307"/>
                    </a:cubicBezTo>
                    <a:cubicBezTo>
                      <a:pt x="72" y="307"/>
                      <a:pt x="48" y="284"/>
                      <a:pt x="48" y="255"/>
                    </a:cubicBezTo>
                    <a:cubicBezTo>
                      <a:pt x="48" y="101"/>
                      <a:pt x="48" y="101"/>
                      <a:pt x="48" y="101"/>
                    </a:cubicBezTo>
                    <a:cubicBezTo>
                      <a:pt x="48" y="72"/>
                      <a:pt x="72" y="48"/>
                      <a:pt x="101" y="48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82" y="48"/>
                      <a:pt x="205" y="72"/>
                      <a:pt x="205" y="101"/>
                    </a:cubicBezTo>
                    <a:lnTo>
                      <a:pt x="205" y="255"/>
                    </a:lnTo>
                    <a:close/>
                    <a:moveTo>
                      <a:pt x="205" y="255"/>
                    </a:moveTo>
                    <a:cubicBezTo>
                      <a:pt x="205" y="255"/>
                      <a:pt x="205" y="255"/>
                      <a:pt x="205" y="2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53" name="Freeform 156">
                <a:extLst>
                  <a:ext uri="{FF2B5EF4-FFF2-40B4-BE49-F238E27FC236}">
                    <a16:creationId xmlns:a16="http://schemas.microsoft.com/office/drawing/2014/main" id="{2ED4C57D-8EE7-E455-C6FB-09BC1037D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572" y="3994843"/>
                <a:ext cx="83511" cy="118159"/>
              </a:xfrm>
              <a:custGeom>
                <a:avLst/>
                <a:gdLst>
                  <a:gd name="T0" fmla="*/ 152 w 253"/>
                  <a:gd name="T1" fmla="*/ 0 h 355"/>
                  <a:gd name="T2" fmla="*/ 101 w 253"/>
                  <a:gd name="T3" fmla="*/ 0 h 355"/>
                  <a:gd name="T4" fmla="*/ 0 w 253"/>
                  <a:gd name="T5" fmla="*/ 101 h 355"/>
                  <a:gd name="T6" fmla="*/ 0 w 253"/>
                  <a:gd name="T7" fmla="*/ 255 h 355"/>
                  <a:gd name="T8" fmla="*/ 101 w 253"/>
                  <a:gd name="T9" fmla="*/ 355 h 355"/>
                  <a:gd name="T10" fmla="*/ 152 w 253"/>
                  <a:gd name="T11" fmla="*/ 355 h 355"/>
                  <a:gd name="T12" fmla="*/ 253 w 253"/>
                  <a:gd name="T13" fmla="*/ 255 h 355"/>
                  <a:gd name="T14" fmla="*/ 253 w 253"/>
                  <a:gd name="T15" fmla="*/ 101 h 355"/>
                  <a:gd name="T16" fmla="*/ 152 w 253"/>
                  <a:gd name="T17" fmla="*/ 0 h 355"/>
                  <a:gd name="T18" fmla="*/ 205 w 253"/>
                  <a:gd name="T19" fmla="*/ 255 h 355"/>
                  <a:gd name="T20" fmla="*/ 152 w 253"/>
                  <a:gd name="T21" fmla="*/ 307 h 355"/>
                  <a:gd name="T22" fmla="*/ 101 w 253"/>
                  <a:gd name="T23" fmla="*/ 307 h 355"/>
                  <a:gd name="T24" fmla="*/ 48 w 253"/>
                  <a:gd name="T25" fmla="*/ 255 h 355"/>
                  <a:gd name="T26" fmla="*/ 48 w 253"/>
                  <a:gd name="T27" fmla="*/ 101 h 355"/>
                  <a:gd name="T28" fmla="*/ 101 w 253"/>
                  <a:gd name="T29" fmla="*/ 48 h 355"/>
                  <a:gd name="T30" fmla="*/ 152 w 253"/>
                  <a:gd name="T31" fmla="*/ 48 h 355"/>
                  <a:gd name="T32" fmla="*/ 205 w 253"/>
                  <a:gd name="T33" fmla="*/ 101 h 355"/>
                  <a:gd name="T34" fmla="*/ 205 w 253"/>
                  <a:gd name="T35" fmla="*/ 255 h 355"/>
                  <a:gd name="T36" fmla="*/ 205 w 253"/>
                  <a:gd name="T37" fmla="*/ 255 h 355"/>
                  <a:gd name="T38" fmla="*/ 205 w 253"/>
                  <a:gd name="T39" fmla="*/ 2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3" h="355">
                    <a:moveTo>
                      <a:pt x="152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46" y="0"/>
                      <a:pt x="0" y="45"/>
                      <a:pt x="0" y="101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310"/>
                      <a:pt x="46" y="355"/>
                      <a:pt x="101" y="355"/>
                    </a:cubicBezTo>
                    <a:cubicBezTo>
                      <a:pt x="152" y="355"/>
                      <a:pt x="152" y="355"/>
                      <a:pt x="152" y="355"/>
                    </a:cubicBezTo>
                    <a:cubicBezTo>
                      <a:pt x="208" y="355"/>
                      <a:pt x="253" y="310"/>
                      <a:pt x="253" y="255"/>
                    </a:cubicBezTo>
                    <a:cubicBezTo>
                      <a:pt x="253" y="101"/>
                      <a:pt x="253" y="101"/>
                      <a:pt x="253" y="101"/>
                    </a:cubicBezTo>
                    <a:cubicBezTo>
                      <a:pt x="253" y="45"/>
                      <a:pt x="208" y="0"/>
                      <a:pt x="152" y="0"/>
                    </a:cubicBezTo>
                    <a:close/>
                    <a:moveTo>
                      <a:pt x="205" y="255"/>
                    </a:moveTo>
                    <a:cubicBezTo>
                      <a:pt x="205" y="284"/>
                      <a:pt x="182" y="307"/>
                      <a:pt x="152" y="307"/>
                    </a:cubicBezTo>
                    <a:cubicBezTo>
                      <a:pt x="101" y="307"/>
                      <a:pt x="101" y="307"/>
                      <a:pt x="101" y="307"/>
                    </a:cubicBezTo>
                    <a:cubicBezTo>
                      <a:pt x="72" y="307"/>
                      <a:pt x="48" y="284"/>
                      <a:pt x="48" y="255"/>
                    </a:cubicBezTo>
                    <a:cubicBezTo>
                      <a:pt x="48" y="101"/>
                      <a:pt x="48" y="101"/>
                      <a:pt x="48" y="101"/>
                    </a:cubicBezTo>
                    <a:cubicBezTo>
                      <a:pt x="48" y="72"/>
                      <a:pt x="72" y="48"/>
                      <a:pt x="101" y="48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182" y="48"/>
                      <a:pt x="205" y="72"/>
                      <a:pt x="205" y="101"/>
                    </a:cubicBezTo>
                    <a:lnTo>
                      <a:pt x="205" y="255"/>
                    </a:lnTo>
                    <a:close/>
                    <a:moveTo>
                      <a:pt x="205" y="255"/>
                    </a:moveTo>
                    <a:cubicBezTo>
                      <a:pt x="205" y="255"/>
                      <a:pt x="205" y="255"/>
                      <a:pt x="205" y="2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54" name="Freeform 157">
                <a:extLst>
                  <a:ext uri="{FF2B5EF4-FFF2-40B4-BE49-F238E27FC236}">
                    <a16:creationId xmlns:a16="http://schemas.microsoft.com/office/drawing/2014/main" id="{C573A391-3E1B-93EC-4933-BFB1C7A96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710" y="3858916"/>
                <a:ext cx="50640" cy="118159"/>
              </a:xfrm>
              <a:custGeom>
                <a:avLst/>
                <a:gdLst>
                  <a:gd name="T0" fmla="*/ 24 w 151"/>
                  <a:gd name="T1" fmla="*/ 307 h 355"/>
                  <a:gd name="T2" fmla="*/ 0 w 151"/>
                  <a:gd name="T3" fmla="*/ 331 h 355"/>
                  <a:gd name="T4" fmla="*/ 24 w 151"/>
                  <a:gd name="T5" fmla="*/ 355 h 355"/>
                  <a:gd name="T6" fmla="*/ 127 w 151"/>
                  <a:gd name="T7" fmla="*/ 355 h 355"/>
                  <a:gd name="T8" fmla="*/ 151 w 151"/>
                  <a:gd name="T9" fmla="*/ 331 h 355"/>
                  <a:gd name="T10" fmla="*/ 127 w 151"/>
                  <a:gd name="T11" fmla="*/ 307 h 355"/>
                  <a:gd name="T12" fmla="*/ 100 w 151"/>
                  <a:gd name="T13" fmla="*/ 307 h 355"/>
                  <a:gd name="T14" fmla="*/ 100 w 151"/>
                  <a:gd name="T15" fmla="*/ 24 h 355"/>
                  <a:gd name="T16" fmla="*/ 76 w 151"/>
                  <a:gd name="T17" fmla="*/ 0 h 355"/>
                  <a:gd name="T18" fmla="*/ 52 w 151"/>
                  <a:gd name="T19" fmla="*/ 24 h 355"/>
                  <a:gd name="T20" fmla="*/ 52 w 151"/>
                  <a:gd name="T21" fmla="*/ 51 h 355"/>
                  <a:gd name="T22" fmla="*/ 24 w 151"/>
                  <a:gd name="T23" fmla="*/ 51 h 355"/>
                  <a:gd name="T24" fmla="*/ 0 w 151"/>
                  <a:gd name="T25" fmla="*/ 75 h 355"/>
                  <a:gd name="T26" fmla="*/ 24 w 151"/>
                  <a:gd name="T27" fmla="*/ 99 h 355"/>
                  <a:gd name="T28" fmla="*/ 52 w 151"/>
                  <a:gd name="T29" fmla="*/ 99 h 355"/>
                  <a:gd name="T30" fmla="*/ 52 w 151"/>
                  <a:gd name="T31" fmla="*/ 307 h 355"/>
                  <a:gd name="T32" fmla="*/ 24 w 151"/>
                  <a:gd name="T33" fmla="*/ 307 h 355"/>
                  <a:gd name="T34" fmla="*/ 24 w 151"/>
                  <a:gd name="T35" fmla="*/ 307 h 355"/>
                  <a:gd name="T36" fmla="*/ 24 w 151"/>
                  <a:gd name="T37" fmla="*/ 30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355">
                    <a:moveTo>
                      <a:pt x="24" y="307"/>
                    </a:moveTo>
                    <a:cubicBezTo>
                      <a:pt x="11" y="307"/>
                      <a:pt x="0" y="317"/>
                      <a:pt x="0" y="331"/>
                    </a:cubicBezTo>
                    <a:cubicBezTo>
                      <a:pt x="0" y="344"/>
                      <a:pt x="11" y="355"/>
                      <a:pt x="24" y="355"/>
                    </a:cubicBezTo>
                    <a:cubicBezTo>
                      <a:pt x="127" y="355"/>
                      <a:pt x="127" y="355"/>
                      <a:pt x="127" y="355"/>
                    </a:cubicBezTo>
                    <a:cubicBezTo>
                      <a:pt x="140" y="355"/>
                      <a:pt x="151" y="344"/>
                      <a:pt x="151" y="331"/>
                    </a:cubicBezTo>
                    <a:cubicBezTo>
                      <a:pt x="151" y="317"/>
                      <a:pt x="140" y="307"/>
                      <a:pt x="127" y="307"/>
                    </a:cubicBezTo>
                    <a:cubicBezTo>
                      <a:pt x="100" y="307"/>
                      <a:pt x="100" y="307"/>
                      <a:pt x="100" y="307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10"/>
                      <a:pt x="89" y="0"/>
                      <a:pt x="76" y="0"/>
                    </a:cubicBezTo>
                    <a:cubicBezTo>
                      <a:pt x="62" y="0"/>
                      <a:pt x="52" y="10"/>
                      <a:pt x="52" y="24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11" y="51"/>
                      <a:pt x="0" y="61"/>
                      <a:pt x="0" y="75"/>
                    </a:cubicBezTo>
                    <a:cubicBezTo>
                      <a:pt x="0" y="88"/>
                      <a:pt x="11" y="99"/>
                      <a:pt x="24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307"/>
                      <a:pt x="52" y="307"/>
                      <a:pt x="52" y="307"/>
                    </a:cubicBezTo>
                    <a:lnTo>
                      <a:pt x="24" y="307"/>
                    </a:lnTo>
                    <a:close/>
                    <a:moveTo>
                      <a:pt x="24" y="307"/>
                    </a:moveTo>
                    <a:cubicBezTo>
                      <a:pt x="24" y="307"/>
                      <a:pt x="24" y="307"/>
                      <a:pt x="24" y="3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55" name="Freeform 158">
                <a:extLst>
                  <a:ext uri="{FF2B5EF4-FFF2-40B4-BE49-F238E27FC236}">
                    <a16:creationId xmlns:a16="http://schemas.microsoft.com/office/drawing/2014/main" id="{A3A91A16-6AF6-4F54-4835-7F39A0F1C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310" y="3994843"/>
                <a:ext cx="49751" cy="118159"/>
              </a:xfrm>
              <a:custGeom>
                <a:avLst/>
                <a:gdLst>
                  <a:gd name="T0" fmla="*/ 127 w 151"/>
                  <a:gd name="T1" fmla="*/ 307 h 355"/>
                  <a:gd name="T2" fmla="*/ 100 w 151"/>
                  <a:gd name="T3" fmla="*/ 307 h 355"/>
                  <a:gd name="T4" fmla="*/ 100 w 151"/>
                  <a:gd name="T5" fmla="*/ 24 h 355"/>
                  <a:gd name="T6" fmla="*/ 76 w 151"/>
                  <a:gd name="T7" fmla="*/ 0 h 355"/>
                  <a:gd name="T8" fmla="*/ 52 w 151"/>
                  <a:gd name="T9" fmla="*/ 24 h 355"/>
                  <a:gd name="T10" fmla="*/ 52 w 151"/>
                  <a:gd name="T11" fmla="*/ 51 h 355"/>
                  <a:gd name="T12" fmla="*/ 24 w 151"/>
                  <a:gd name="T13" fmla="*/ 51 h 355"/>
                  <a:gd name="T14" fmla="*/ 0 w 151"/>
                  <a:gd name="T15" fmla="*/ 75 h 355"/>
                  <a:gd name="T16" fmla="*/ 24 w 151"/>
                  <a:gd name="T17" fmla="*/ 99 h 355"/>
                  <a:gd name="T18" fmla="*/ 52 w 151"/>
                  <a:gd name="T19" fmla="*/ 99 h 355"/>
                  <a:gd name="T20" fmla="*/ 52 w 151"/>
                  <a:gd name="T21" fmla="*/ 307 h 355"/>
                  <a:gd name="T22" fmla="*/ 24 w 151"/>
                  <a:gd name="T23" fmla="*/ 307 h 355"/>
                  <a:gd name="T24" fmla="*/ 0 w 151"/>
                  <a:gd name="T25" fmla="*/ 331 h 355"/>
                  <a:gd name="T26" fmla="*/ 24 w 151"/>
                  <a:gd name="T27" fmla="*/ 355 h 355"/>
                  <a:gd name="T28" fmla="*/ 127 w 151"/>
                  <a:gd name="T29" fmla="*/ 355 h 355"/>
                  <a:gd name="T30" fmla="*/ 151 w 151"/>
                  <a:gd name="T31" fmla="*/ 331 h 355"/>
                  <a:gd name="T32" fmla="*/ 127 w 151"/>
                  <a:gd name="T33" fmla="*/ 307 h 355"/>
                  <a:gd name="T34" fmla="*/ 127 w 151"/>
                  <a:gd name="T35" fmla="*/ 307 h 355"/>
                  <a:gd name="T36" fmla="*/ 127 w 151"/>
                  <a:gd name="T37" fmla="*/ 30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355">
                    <a:moveTo>
                      <a:pt x="127" y="307"/>
                    </a:moveTo>
                    <a:cubicBezTo>
                      <a:pt x="100" y="307"/>
                      <a:pt x="100" y="307"/>
                      <a:pt x="100" y="307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11"/>
                      <a:pt x="89" y="0"/>
                      <a:pt x="76" y="0"/>
                    </a:cubicBezTo>
                    <a:cubicBezTo>
                      <a:pt x="62" y="0"/>
                      <a:pt x="52" y="11"/>
                      <a:pt x="52" y="24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11" y="51"/>
                      <a:pt x="0" y="62"/>
                      <a:pt x="0" y="75"/>
                    </a:cubicBezTo>
                    <a:cubicBezTo>
                      <a:pt x="0" y="89"/>
                      <a:pt x="11" y="99"/>
                      <a:pt x="24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307"/>
                      <a:pt x="52" y="307"/>
                      <a:pt x="52" y="307"/>
                    </a:cubicBezTo>
                    <a:cubicBezTo>
                      <a:pt x="24" y="307"/>
                      <a:pt x="24" y="307"/>
                      <a:pt x="24" y="307"/>
                    </a:cubicBezTo>
                    <a:cubicBezTo>
                      <a:pt x="11" y="307"/>
                      <a:pt x="0" y="318"/>
                      <a:pt x="0" y="331"/>
                    </a:cubicBezTo>
                    <a:cubicBezTo>
                      <a:pt x="0" y="345"/>
                      <a:pt x="11" y="355"/>
                      <a:pt x="24" y="355"/>
                    </a:cubicBezTo>
                    <a:cubicBezTo>
                      <a:pt x="127" y="355"/>
                      <a:pt x="127" y="355"/>
                      <a:pt x="127" y="355"/>
                    </a:cubicBezTo>
                    <a:cubicBezTo>
                      <a:pt x="140" y="355"/>
                      <a:pt x="151" y="345"/>
                      <a:pt x="151" y="331"/>
                    </a:cubicBezTo>
                    <a:cubicBezTo>
                      <a:pt x="151" y="318"/>
                      <a:pt x="140" y="307"/>
                      <a:pt x="127" y="307"/>
                    </a:cubicBezTo>
                    <a:close/>
                    <a:moveTo>
                      <a:pt x="127" y="307"/>
                    </a:moveTo>
                    <a:cubicBezTo>
                      <a:pt x="127" y="307"/>
                      <a:pt x="127" y="307"/>
                      <a:pt x="127" y="3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56" name="Freeform 159">
                <a:extLst>
                  <a:ext uri="{FF2B5EF4-FFF2-40B4-BE49-F238E27FC236}">
                    <a16:creationId xmlns:a16="http://schemas.microsoft.com/office/drawing/2014/main" id="{E205EA0E-41DE-1797-A1AB-6EDB780F0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164" y="3994843"/>
                <a:ext cx="50640" cy="118159"/>
              </a:xfrm>
              <a:custGeom>
                <a:avLst/>
                <a:gdLst>
                  <a:gd name="T0" fmla="*/ 126 w 150"/>
                  <a:gd name="T1" fmla="*/ 307 h 355"/>
                  <a:gd name="T2" fmla="*/ 99 w 150"/>
                  <a:gd name="T3" fmla="*/ 307 h 355"/>
                  <a:gd name="T4" fmla="*/ 99 w 150"/>
                  <a:gd name="T5" fmla="*/ 24 h 355"/>
                  <a:gd name="T6" fmla="*/ 75 w 150"/>
                  <a:gd name="T7" fmla="*/ 0 h 355"/>
                  <a:gd name="T8" fmla="*/ 51 w 150"/>
                  <a:gd name="T9" fmla="*/ 24 h 355"/>
                  <a:gd name="T10" fmla="*/ 51 w 150"/>
                  <a:gd name="T11" fmla="*/ 51 h 355"/>
                  <a:gd name="T12" fmla="*/ 24 w 150"/>
                  <a:gd name="T13" fmla="*/ 51 h 355"/>
                  <a:gd name="T14" fmla="*/ 0 w 150"/>
                  <a:gd name="T15" fmla="*/ 75 h 355"/>
                  <a:gd name="T16" fmla="*/ 24 w 150"/>
                  <a:gd name="T17" fmla="*/ 99 h 355"/>
                  <a:gd name="T18" fmla="*/ 51 w 150"/>
                  <a:gd name="T19" fmla="*/ 99 h 355"/>
                  <a:gd name="T20" fmla="*/ 51 w 150"/>
                  <a:gd name="T21" fmla="*/ 307 h 355"/>
                  <a:gd name="T22" fmla="*/ 24 w 150"/>
                  <a:gd name="T23" fmla="*/ 307 h 355"/>
                  <a:gd name="T24" fmla="*/ 0 w 150"/>
                  <a:gd name="T25" fmla="*/ 331 h 355"/>
                  <a:gd name="T26" fmla="*/ 24 w 150"/>
                  <a:gd name="T27" fmla="*/ 355 h 355"/>
                  <a:gd name="T28" fmla="*/ 126 w 150"/>
                  <a:gd name="T29" fmla="*/ 355 h 355"/>
                  <a:gd name="T30" fmla="*/ 150 w 150"/>
                  <a:gd name="T31" fmla="*/ 331 h 355"/>
                  <a:gd name="T32" fmla="*/ 126 w 150"/>
                  <a:gd name="T33" fmla="*/ 307 h 355"/>
                  <a:gd name="T34" fmla="*/ 126 w 150"/>
                  <a:gd name="T35" fmla="*/ 307 h 355"/>
                  <a:gd name="T36" fmla="*/ 126 w 150"/>
                  <a:gd name="T37" fmla="*/ 30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0" h="355">
                    <a:moveTo>
                      <a:pt x="126" y="307"/>
                    </a:moveTo>
                    <a:cubicBezTo>
                      <a:pt x="99" y="307"/>
                      <a:pt x="99" y="307"/>
                      <a:pt x="99" y="307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11"/>
                      <a:pt x="88" y="0"/>
                      <a:pt x="75" y="0"/>
                    </a:cubicBezTo>
                    <a:cubicBezTo>
                      <a:pt x="62" y="0"/>
                      <a:pt x="51" y="11"/>
                      <a:pt x="51" y="2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10" y="51"/>
                      <a:pt x="0" y="62"/>
                      <a:pt x="0" y="75"/>
                    </a:cubicBezTo>
                    <a:cubicBezTo>
                      <a:pt x="0" y="89"/>
                      <a:pt x="10" y="99"/>
                      <a:pt x="24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307"/>
                      <a:pt x="51" y="307"/>
                      <a:pt x="51" y="307"/>
                    </a:cubicBezTo>
                    <a:cubicBezTo>
                      <a:pt x="24" y="307"/>
                      <a:pt x="24" y="307"/>
                      <a:pt x="24" y="307"/>
                    </a:cubicBezTo>
                    <a:cubicBezTo>
                      <a:pt x="10" y="307"/>
                      <a:pt x="0" y="318"/>
                      <a:pt x="0" y="331"/>
                    </a:cubicBezTo>
                    <a:cubicBezTo>
                      <a:pt x="0" y="345"/>
                      <a:pt x="10" y="355"/>
                      <a:pt x="24" y="355"/>
                    </a:cubicBezTo>
                    <a:cubicBezTo>
                      <a:pt x="126" y="355"/>
                      <a:pt x="126" y="355"/>
                      <a:pt x="126" y="355"/>
                    </a:cubicBezTo>
                    <a:cubicBezTo>
                      <a:pt x="139" y="355"/>
                      <a:pt x="150" y="345"/>
                      <a:pt x="150" y="331"/>
                    </a:cubicBezTo>
                    <a:cubicBezTo>
                      <a:pt x="150" y="318"/>
                      <a:pt x="139" y="307"/>
                      <a:pt x="126" y="307"/>
                    </a:cubicBezTo>
                    <a:close/>
                    <a:moveTo>
                      <a:pt x="126" y="307"/>
                    </a:moveTo>
                    <a:cubicBezTo>
                      <a:pt x="126" y="307"/>
                      <a:pt x="126" y="307"/>
                      <a:pt x="126" y="3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57" name="Freeform 160">
                <a:extLst>
                  <a:ext uri="{FF2B5EF4-FFF2-40B4-BE49-F238E27FC236}">
                    <a16:creationId xmlns:a16="http://schemas.microsoft.com/office/drawing/2014/main" id="{59E085E8-BC34-54F5-04A7-24DDF6CDF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3117" y="3858916"/>
                <a:ext cx="50640" cy="118159"/>
              </a:xfrm>
              <a:custGeom>
                <a:avLst/>
                <a:gdLst>
                  <a:gd name="T0" fmla="*/ 127 w 151"/>
                  <a:gd name="T1" fmla="*/ 355 h 355"/>
                  <a:gd name="T2" fmla="*/ 151 w 151"/>
                  <a:gd name="T3" fmla="*/ 331 h 355"/>
                  <a:gd name="T4" fmla="*/ 127 w 151"/>
                  <a:gd name="T5" fmla="*/ 307 h 355"/>
                  <a:gd name="T6" fmla="*/ 99 w 151"/>
                  <a:gd name="T7" fmla="*/ 307 h 355"/>
                  <a:gd name="T8" fmla="*/ 99 w 151"/>
                  <a:gd name="T9" fmla="*/ 24 h 355"/>
                  <a:gd name="T10" fmla="*/ 75 w 151"/>
                  <a:gd name="T11" fmla="*/ 0 h 355"/>
                  <a:gd name="T12" fmla="*/ 51 w 151"/>
                  <a:gd name="T13" fmla="*/ 24 h 355"/>
                  <a:gd name="T14" fmla="*/ 51 w 151"/>
                  <a:gd name="T15" fmla="*/ 51 h 355"/>
                  <a:gd name="T16" fmla="*/ 24 w 151"/>
                  <a:gd name="T17" fmla="*/ 51 h 355"/>
                  <a:gd name="T18" fmla="*/ 0 w 151"/>
                  <a:gd name="T19" fmla="*/ 75 h 355"/>
                  <a:gd name="T20" fmla="*/ 24 w 151"/>
                  <a:gd name="T21" fmla="*/ 99 h 355"/>
                  <a:gd name="T22" fmla="*/ 51 w 151"/>
                  <a:gd name="T23" fmla="*/ 99 h 355"/>
                  <a:gd name="T24" fmla="*/ 51 w 151"/>
                  <a:gd name="T25" fmla="*/ 307 h 355"/>
                  <a:gd name="T26" fmla="*/ 24 w 151"/>
                  <a:gd name="T27" fmla="*/ 307 h 355"/>
                  <a:gd name="T28" fmla="*/ 0 w 151"/>
                  <a:gd name="T29" fmla="*/ 331 h 355"/>
                  <a:gd name="T30" fmla="*/ 24 w 151"/>
                  <a:gd name="T31" fmla="*/ 355 h 355"/>
                  <a:gd name="T32" fmla="*/ 127 w 151"/>
                  <a:gd name="T33" fmla="*/ 355 h 355"/>
                  <a:gd name="T34" fmla="*/ 127 w 151"/>
                  <a:gd name="T35" fmla="*/ 355 h 355"/>
                  <a:gd name="T36" fmla="*/ 127 w 151"/>
                  <a:gd name="T37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355">
                    <a:moveTo>
                      <a:pt x="127" y="355"/>
                    </a:moveTo>
                    <a:cubicBezTo>
                      <a:pt x="140" y="355"/>
                      <a:pt x="151" y="344"/>
                      <a:pt x="151" y="331"/>
                    </a:cubicBezTo>
                    <a:cubicBezTo>
                      <a:pt x="151" y="317"/>
                      <a:pt x="140" y="307"/>
                      <a:pt x="127" y="307"/>
                    </a:cubicBezTo>
                    <a:cubicBezTo>
                      <a:pt x="99" y="307"/>
                      <a:pt x="99" y="307"/>
                      <a:pt x="99" y="307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10"/>
                      <a:pt x="89" y="0"/>
                      <a:pt x="75" y="0"/>
                    </a:cubicBezTo>
                    <a:cubicBezTo>
                      <a:pt x="62" y="0"/>
                      <a:pt x="51" y="10"/>
                      <a:pt x="51" y="2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11" y="51"/>
                      <a:pt x="0" y="61"/>
                      <a:pt x="0" y="75"/>
                    </a:cubicBezTo>
                    <a:cubicBezTo>
                      <a:pt x="0" y="88"/>
                      <a:pt x="11" y="99"/>
                      <a:pt x="24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307"/>
                      <a:pt x="51" y="307"/>
                      <a:pt x="51" y="307"/>
                    </a:cubicBezTo>
                    <a:cubicBezTo>
                      <a:pt x="24" y="307"/>
                      <a:pt x="24" y="307"/>
                      <a:pt x="24" y="307"/>
                    </a:cubicBezTo>
                    <a:cubicBezTo>
                      <a:pt x="11" y="307"/>
                      <a:pt x="0" y="317"/>
                      <a:pt x="0" y="331"/>
                    </a:cubicBezTo>
                    <a:cubicBezTo>
                      <a:pt x="0" y="344"/>
                      <a:pt x="11" y="355"/>
                      <a:pt x="24" y="355"/>
                    </a:cubicBezTo>
                    <a:lnTo>
                      <a:pt x="127" y="355"/>
                    </a:lnTo>
                    <a:close/>
                    <a:moveTo>
                      <a:pt x="127" y="355"/>
                    </a:moveTo>
                    <a:cubicBezTo>
                      <a:pt x="127" y="355"/>
                      <a:pt x="127" y="355"/>
                      <a:pt x="127" y="3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58" name="Freeform 161">
                <a:extLst>
                  <a:ext uri="{FF2B5EF4-FFF2-40B4-BE49-F238E27FC236}">
                    <a16:creationId xmlns:a16="http://schemas.microsoft.com/office/drawing/2014/main" id="{7FE35AD7-F471-8EEB-60BA-1BA839AEC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692" y="3858916"/>
                <a:ext cx="49751" cy="118159"/>
              </a:xfrm>
              <a:custGeom>
                <a:avLst/>
                <a:gdLst>
                  <a:gd name="T0" fmla="*/ 127 w 151"/>
                  <a:gd name="T1" fmla="*/ 355 h 355"/>
                  <a:gd name="T2" fmla="*/ 151 w 151"/>
                  <a:gd name="T3" fmla="*/ 331 h 355"/>
                  <a:gd name="T4" fmla="*/ 127 w 151"/>
                  <a:gd name="T5" fmla="*/ 307 h 355"/>
                  <a:gd name="T6" fmla="*/ 99 w 151"/>
                  <a:gd name="T7" fmla="*/ 307 h 355"/>
                  <a:gd name="T8" fmla="*/ 99 w 151"/>
                  <a:gd name="T9" fmla="*/ 24 h 355"/>
                  <a:gd name="T10" fmla="*/ 75 w 151"/>
                  <a:gd name="T11" fmla="*/ 0 h 355"/>
                  <a:gd name="T12" fmla="*/ 51 w 151"/>
                  <a:gd name="T13" fmla="*/ 24 h 355"/>
                  <a:gd name="T14" fmla="*/ 51 w 151"/>
                  <a:gd name="T15" fmla="*/ 51 h 355"/>
                  <a:gd name="T16" fmla="*/ 24 w 151"/>
                  <a:gd name="T17" fmla="*/ 51 h 355"/>
                  <a:gd name="T18" fmla="*/ 0 w 151"/>
                  <a:gd name="T19" fmla="*/ 75 h 355"/>
                  <a:gd name="T20" fmla="*/ 24 w 151"/>
                  <a:gd name="T21" fmla="*/ 99 h 355"/>
                  <a:gd name="T22" fmla="*/ 51 w 151"/>
                  <a:gd name="T23" fmla="*/ 99 h 355"/>
                  <a:gd name="T24" fmla="*/ 51 w 151"/>
                  <a:gd name="T25" fmla="*/ 307 h 355"/>
                  <a:gd name="T26" fmla="*/ 24 w 151"/>
                  <a:gd name="T27" fmla="*/ 307 h 355"/>
                  <a:gd name="T28" fmla="*/ 0 w 151"/>
                  <a:gd name="T29" fmla="*/ 331 h 355"/>
                  <a:gd name="T30" fmla="*/ 24 w 151"/>
                  <a:gd name="T31" fmla="*/ 355 h 355"/>
                  <a:gd name="T32" fmla="*/ 127 w 151"/>
                  <a:gd name="T33" fmla="*/ 355 h 355"/>
                  <a:gd name="T34" fmla="*/ 127 w 151"/>
                  <a:gd name="T35" fmla="*/ 355 h 355"/>
                  <a:gd name="T36" fmla="*/ 127 w 151"/>
                  <a:gd name="T37" fmla="*/ 355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355">
                    <a:moveTo>
                      <a:pt x="127" y="355"/>
                    </a:moveTo>
                    <a:cubicBezTo>
                      <a:pt x="140" y="355"/>
                      <a:pt x="151" y="344"/>
                      <a:pt x="151" y="331"/>
                    </a:cubicBezTo>
                    <a:cubicBezTo>
                      <a:pt x="151" y="317"/>
                      <a:pt x="140" y="307"/>
                      <a:pt x="127" y="307"/>
                    </a:cubicBezTo>
                    <a:cubicBezTo>
                      <a:pt x="99" y="307"/>
                      <a:pt x="99" y="307"/>
                      <a:pt x="99" y="307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10"/>
                      <a:pt x="89" y="0"/>
                      <a:pt x="75" y="0"/>
                    </a:cubicBezTo>
                    <a:cubicBezTo>
                      <a:pt x="62" y="0"/>
                      <a:pt x="51" y="10"/>
                      <a:pt x="51" y="2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11" y="51"/>
                      <a:pt x="0" y="61"/>
                      <a:pt x="0" y="75"/>
                    </a:cubicBezTo>
                    <a:cubicBezTo>
                      <a:pt x="0" y="88"/>
                      <a:pt x="11" y="99"/>
                      <a:pt x="24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307"/>
                      <a:pt x="51" y="307"/>
                      <a:pt x="51" y="307"/>
                    </a:cubicBezTo>
                    <a:cubicBezTo>
                      <a:pt x="24" y="307"/>
                      <a:pt x="24" y="307"/>
                      <a:pt x="24" y="307"/>
                    </a:cubicBezTo>
                    <a:cubicBezTo>
                      <a:pt x="11" y="307"/>
                      <a:pt x="0" y="317"/>
                      <a:pt x="0" y="331"/>
                    </a:cubicBezTo>
                    <a:cubicBezTo>
                      <a:pt x="0" y="344"/>
                      <a:pt x="11" y="355"/>
                      <a:pt x="24" y="355"/>
                    </a:cubicBezTo>
                    <a:lnTo>
                      <a:pt x="127" y="355"/>
                    </a:lnTo>
                    <a:close/>
                    <a:moveTo>
                      <a:pt x="127" y="355"/>
                    </a:moveTo>
                    <a:cubicBezTo>
                      <a:pt x="127" y="355"/>
                      <a:pt x="127" y="355"/>
                      <a:pt x="127" y="3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59" name="Freeform 162">
                <a:extLst>
                  <a:ext uri="{FF2B5EF4-FFF2-40B4-BE49-F238E27FC236}">
                    <a16:creationId xmlns:a16="http://schemas.microsoft.com/office/drawing/2014/main" id="{48588CBF-91E6-9AFD-0E5A-6CA3C5277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212" y="3858916"/>
                <a:ext cx="49751" cy="118159"/>
              </a:xfrm>
              <a:custGeom>
                <a:avLst/>
                <a:gdLst>
                  <a:gd name="T0" fmla="*/ 126 w 150"/>
                  <a:gd name="T1" fmla="*/ 307 h 355"/>
                  <a:gd name="T2" fmla="*/ 99 w 150"/>
                  <a:gd name="T3" fmla="*/ 307 h 355"/>
                  <a:gd name="T4" fmla="*/ 99 w 150"/>
                  <a:gd name="T5" fmla="*/ 24 h 355"/>
                  <a:gd name="T6" fmla="*/ 75 w 150"/>
                  <a:gd name="T7" fmla="*/ 0 h 355"/>
                  <a:gd name="T8" fmla="*/ 51 w 150"/>
                  <a:gd name="T9" fmla="*/ 24 h 355"/>
                  <a:gd name="T10" fmla="*/ 51 w 150"/>
                  <a:gd name="T11" fmla="*/ 51 h 355"/>
                  <a:gd name="T12" fmla="*/ 24 w 150"/>
                  <a:gd name="T13" fmla="*/ 51 h 355"/>
                  <a:gd name="T14" fmla="*/ 0 w 150"/>
                  <a:gd name="T15" fmla="*/ 75 h 355"/>
                  <a:gd name="T16" fmla="*/ 24 w 150"/>
                  <a:gd name="T17" fmla="*/ 99 h 355"/>
                  <a:gd name="T18" fmla="*/ 51 w 150"/>
                  <a:gd name="T19" fmla="*/ 99 h 355"/>
                  <a:gd name="T20" fmla="*/ 51 w 150"/>
                  <a:gd name="T21" fmla="*/ 307 h 355"/>
                  <a:gd name="T22" fmla="*/ 24 w 150"/>
                  <a:gd name="T23" fmla="*/ 307 h 355"/>
                  <a:gd name="T24" fmla="*/ 0 w 150"/>
                  <a:gd name="T25" fmla="*/ 331 h 355"/>
                  <a:gd name="T26" fmla="*/ 24 w 150"/>
                  <a:gd name="T27" fmla="*/ 355 h 355"/>
                  <a:gd name="T28" fmla="*/ 126 w 150"/>
                  <a:gd name="T29" fmla="*/ 355 h 355"/>
                  <a:gd name="T30" fmla="*/ 150 w 150"/>
                  <a:gd name="T31" fmla="*/ 331 h 355"/>
                  <a:gd name="T32" fmla="*/ 126 w 150"/>
                  <a:gd name="T33" fmla="*/ 307 h 355"/>
                  <a:gd name="T34" fmla="*/ 126 w 150"/>
                  <a:gd name="T35" fmla="*/ 307 h 355"/>
                  <a:gd name="T36" fmla="*/ 126 w 150"/>
                  <a:gd name="T37" fmla="*/ 30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0" h="355">
                    <a:moveTo>
                      <a:pt x="126" y="307"/>
                    </a:moveTo>
                    <a:cubicBezTo>
                      <a:pt x="99" y="307"/>
                      <a:pt x="99" y="307"/>
                      <a:pt x="99" y="307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10"/>
                      <a:pt x="89" y="0"/>
                      <a:pt x="75" y="0"/>
                    </a:cubicBezTo>
                    <a:cubicBezTo>
                      <a:pt x="62" y="0"/>
                      <a:pt x="51" y="10"/>
                      <a:pt x="51" y="2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11" y="51"/>
                      <a:pt x="0" y="61"/>
                      <a:pt x="0" y="75"/>
                    </a:cubicBezTo>
                    <a:cubicBezTo>
                      <a:pt x="0" y="88"/>
                      <a:pt x="11" y="99"/>
                      <a:pt x="24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307"/>
                      <a:pt x="51" y="307"/>
                      <a:pt x="51" y="307"/>
                    </a:cubicBezTo>
                    <a:cubicBezTo>
                      <a:pt x="24" y="307"/>
                      <a:pt x="24" y="307"/>
                      <a:pt x="24" y="307"/>
                    </a:cubicBezTo>
                    <a:cubicBezTo>
                      <a:pt x="11" y="307"/>
                      <a:pt x="0" y="317"/>
                      <a:pt x="0" y="331"/>
                    </a:cubicBezTo>
                    <a:cubicBezTo>
                      <a:pt x="0" y="344"/>
                      <a:pt x="11" y="355"/>
                      <a:pt x="24" y="355"/>
                    </a:cubicBezTo>
                    <a:cubicBezTo>
                      <a:pt x="126" y="355"/>
                      <a:pt x="126" y="355"/>
                      <a:pt x="126" y="355"/>
                    </a:cubicBezTo>
                    <a:cubicBezTo>
                      <a:pt x="140" y="355"/>
                      <a:pt x="150" y="344"/>
                      <a:pt x="150" y="331"/>
                    </a:cubicBezTo>
                    <a:cubicBezTo>
                      <a:pt x="150" y="317"/>
                      <a:pt x="140" y="307"/>
                      <a:pt x="126" y="307"/>
                    </a:cubicBezTo>
                    <a:close/>
                    <a:moveTo>
                      <a:pt x="126" y="307"/>
                    </a:moveTo>
                    <a:cubicBezTo>
                      <a:pt x="126" y="307"/>
                      <a:pt x="126" y="307"/>
                      <a:pt x="126" y="3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60" name="Freeform 163">
                <a:extLst>
                  <a:ext uri="{FF2B5EF4-FFF2-40B4-BE49-F238E27FC236}">
                    <a16:creationId xmlns:a16="http://schemas.microsoft.com/office/drawing/2014/main" id="{395E470F-339C-E3F4-984E-047416B08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787" y="3739869"/>
                <a:ext cx="542820" cy="423772"/>
              </a:xfrm>
              <a:custGeom>
                <a:avLst/>
                <a:gdLst>
                  <a:gd name="T0" fmla="*/ 1509 w 1635"/>
                  <a:gd name="T1" fmla="*/ 0 h 1277"/>
                  <a:gd name="T2" fmla="*/ 127 w 1635"/>
                  <a:gd name="T3" fmla="*/ 0 h 1277"/>
                  <a:gd name="T4" fmla="*/ 0 w 1635"/>
                  <a:gd name="T5" fmla="*/ 127 h 1277"/>
                  <a:gd name="T6" fmla="*/ 0 w 1635"/>
                  <a:gd name="T7" fmla="*/ 1151 h 1277"/>
                  <a:gd name="T8" fmla="*/ 127 w 1635"/>
                  <a:gd name="T9" fmla="*/ 1277 h 1277"/>
                  <a:gd name="T10" fmla="*/ 1509 w 1635"/>
                  <a:gd name="T11" fmla="*/ 1277 h 1277"/>
                  <a:gd name="T12" fmla="*/ 1635 w 1635"/>
                  <a:gd name="T13" fmla="*/ 1151 h 1277"/>
                  <a:gd name="T14" fmla="*/ 1635 w 1635"/>
                  <a:gd name="T15" fmla="*/ 127 h 1277"/>
                  <a:gd name="T16" fmla="*/ 1509 w 1635"/>
                  <a:gd name="T17" fmla="*/ 0 h 1277"/>
                  <a:gd name="T18" fmla="*/ 127 w 1635"/>
                  <a:gd name="T19" fmla="*/ 48 h 1277"/>
                  <a:gd name="T20" fmla="*/ 1509 w 1635"/>
                  <a:gd name="T21" fmla="*/ 48 h 1277"/>
                  <a:gd name="T22" fmla="*/ 1587 w 1635"/>
                  <a:gd name="T23" fmla="*/ 127 h 1277"/>
                  <a:gd name="T24" fmla="*/ 1587 w 1635"/>
                  <a:gd name="T25" fmla="*/ 205 h 1277"/>
                  <a:gd name="T26" fmla="*/ 48 w 1635"/>
                  <a:gd name="T27" fmla="*/ 205 h 1277"/>
                  <a:gd name="T28" fmla="*/ 48 w 1635"/>
                  <a:gd name="T29" fmla="*/ 127 h 1277"/>
                  <a:gd name="T30" fmla="*/ 127 w 1635"/>
                  <a:gd name="T31" fmla="*/ 48 h 1277"/>
                  <a:gd name="T32" fmla="*/ 1509 w 1635"/>
                  <a:gd name="T33" fmla="*/ 1229 h 1277"/>
                  <a:gd name="T34" fmla="*/ 127 w 1635"/>
                  <a:gd name="T35" fmla="*/ 1229 h 1277"/>
                  <a:gd name="T36" fmla="*/ 48 w 1635"/>
                  <a:gd name="T37" fmla="*/ 1151 h 1277"/>
                  <a:gd name="T38" fmla="*/ 48 w 1635"/>
                  <a:gd name="T39" fmla="*/ 253 h 1277"/>
                  <a:gd name="T40" fmla="*/ 1587 w 1635"/>
                  <a:gd name="T41" fmla="*/ 253 h 1277"/>
                  <a:gd name="T42" fmla="*/ 1587 w 1635"/>
                  <a:gd name="T43" fmla="*/ 1151 h 1277"/>
                  <a:gd name="T44" fmla="*/ 1509 w 1635"/>
                  <a:gd name="T45" fmla="*/ 1229 h 1277"/>
                  <a:gd name="T46" fmla="*/ 1509 w 1635"/>
                  <a:gd name="T47" fmla="*/ 1229 h 1277"/>
                  <a:gd name="T48" fmla="*/ 1509 w 1635"/>
                  <a:gd name="T49" fmla="*/ 1229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35" h="1277">
                    <a:moveTo>
                      <a:pt x="1509" y="0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57" y="0"/>
                      <a:pt x="0" y="57"/>
                      <a:pt x="0" y="127"/>
                    </a:cubicBezTo>
                    <a:cubicBezTo>
                      <a:pt x="0" y="1151"/>
                      <a:pt x="0" y="1151"/>
                      <a:pt x="0" y="1151"/>
                    </a:cubicBezTo>
                    <a:cubicBezTo>
                      <a:pt x="0" y="1220"/>
                      <a:pt x="57" y="1277"/>
                      <a:pt x="127" y="1277"/>
                    </a:cubicBezTo>
                    <a:cubicBezTo>
                      <a:pt x="1509" y="1277"/>
                      <a:pt x="1509" y="1277"/>
                      <a:pt x="1509" y="1277"/>
                    </a:cubicBezTo>
                    <a:cubicBezTo>
                      <a:pt x="1579" y="1277"/>
                      <a:pt x="1635" y="1220"/>
                      <a:pt x="1635" y="1151"/>
                    </a:cubicBezTo>
                    <a:cubicBezTo>
                      <a:pt x="1635" y="127"/>
                      <a:pt x="1635" y="127"/>
                      <a:pt x="1635" y="127"/>
                    </a:cubicBezTo>
                    <a:cubicBezTo>
                      <a:pt x="1635" y="57"/>
                      <a:pt x="1579" y="0"/>
                      <a:pt x="1509" y="0"/>
                    </a:cubicBezTo>
                    <a:close/>
                    <a:moveTo>
                      <a:pt x="127" y="48"/>
                    </a:moveTo>
                    <a:cubicBezTo>
                      <a:pt x="1509" y="48"/>
                      <a:pt x="1509" y="48"/>
                      <a:pt x="1509" y="48"/>
                    </a:cubicBezTo>
                    <a:cubicBezTo>
                      <a:pt x="1552" y="48"/>
                      <a:pt x="1587" y="83"/>
                      <a:pt x="1587" y="127"/>
                    </a:cubicBezTo>
                    <a:cubicBezTo>
                      <a:pt x="1587" y="205"/>
                      <a:pt x="1587" y="205"/>
                      <a:pt x="1587" y="205"/>
                    </a:cubicBezTo>
                    <a:cubicBezTo>
                      <a:pt x="48" y="205"/>
                      <a:pt x="48" y="205"/>
                      <a:pt x="48" y="205"/>
                    </a:cubicBezTo>
                    <a:cubicBezTo>
                      <a:pt x="48" y="127"/>
                      <a:pt x="48" y="127"/>
                      <a:pt x="48" y="127"/>
                    </a:cubicBezTo>
                    <a:cubicBezTo>
                      <a:pt x="48" y="83"/>
                      <a:pt x="83" y="48"/>
                      <a:pt x="127" y="48"/>
                    </a:cubicBezTo>
                    <a:close/>
                    <a:moveTo>
                      <a:pt x="1509" y="1229"/>
                    </a:moveTo>
                    <a:cubicBezTo>
                      <a:pt x="127" y="1229"/>
                      <a:pt x="127" y="1229"/>
                      <a:pt x="127" y="1229"/>
                    </a:cubicBezTo>
                    <a:cubicBezTo>
                      <a:pt x="83" y="1229"/>
                      <a:pt x="48" y="1194"/>
                      <a:pt x="48" y="1151"/>
                    </a:cubicBezTo>
                    <a:cubicBezTo>
                      <a:pt x="48" y="253"/>
                      <a:pt x="48" y="253"/>
                      <a:pt x="48" y="253"/>
                    </a:cubicBezTo>
                    <a:cubicBezTo>
                      <a:pt x="1587" y="253"/>
                      <a:pt x="1587" y="253"/>
                      <a:pt x="1587" y="253"/>
                    </a:cubicBezTo>
                    <a:cubicBezTo>
                      <a:pt x="1587" y="1151"/>
                      <a:pt x="1587" y="1151"/>
                      <a:pt x="1587" y="1151"/>
                    </a:cubicBezTo>
                    <a:cubicBezTo>
                      <a:pt x="1587" y="1194"/>
                      <a:pt x="1552" y="1229"/>
                      <a:pt x="1509" y="1229"/>
                    </a:cubicBezTo>
                    <a:close/>
                    <a:moveTo>
                      <a:pt x="1509" y="1229"/>
                    </a:moveTo>
                    <a:cubicBezTo>
                      <a:pt x="1509" y="1229"/>
                      <a:pt x="1509" y="1229"/>
                      <a:pt x="1509" y="12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961" name="그룹 960">
              <a:extLst>
                <a:ext uri="{FF2B5EF4-FFF2-40B4-BE49-F238E27FC236}">
                  <a16:creationId xmlns:a16="http://schemas.microsoft.com/office/drawing/2014/main" id="{4D8B3DB8-683F-5590-68F4-CE5B0857FEA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843918" y="3632462"/>
              <a:ext cx="304920" cy="233038"/>
              <a:chOff x="2392018" y="4726060"/>
              <a:chExt cx="476368" cy="468600"/>
            </a:xfrm>
            <a:solidFill>
              <a:srgbClr val="828282"/>
            </a:solidFill>
          </p:grpSpPr>
          <p:sp>
            <p:nvSpPr>
              <p:cNvPr id="962" name="Rectangle 224">
                <a:extLst>
                  <a:ext uri="{FF2B5EF4-FFF2-40B4-BE49-F238E27FC236}">
                    <a16:creationId xmlns:a16="http://schemas.microsoft.com/office/drawing/2014/main" id="{31A8C67D-DF15-8E62-16CC-9C8CA57A6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808" y="5019474"/>
                <a:ext cx="15534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63" name="Rectangle 225">
                <a:extLst>
                  <a:ext uri="{FF2B5EF4-FFF2-40B4-BE49-F238E27FC236}">
                    <a16:creationId xmlns:a16="http://schemas.microsoft.com/office/drawing/2014/main" id="{C2CE1151-B154-7B0A-75F6-ADF5C17D2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876" y="5019474"/>
                <a:ext cx="15534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64" name="Rectangle 226">
                <a:extLst>
                  <a:ext uri="{FF2B5EF4-FFF2-40B4-BE49-F238E27FC236}">
                    <a16:creationId xmlns:a16="http://schemas.microsoft.com/office/drawing/2014/main" id="{BB82656F-007D-C460-5537-B80BC95DF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6946" y="5019474"/>
                <a:ext cx="15534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65" name="Rectangle 227">
                <a:extLst>
                  <a:ext uri="{FF2B5EF4-FFF2-40B4-BE49-F238E27FC236}">
                    <a16:creationId xmlns:a16="http://schemas.microsoft.com/office/drawing/2014/main" id="{DD39ABAD-2082-2214-9C4B-8D8C68B76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808" y="4940080"/>
                <a:ext cx="15534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66" name="Rectangle 228">
                <a:extLst>
                  <a:ext uri="{FF2B5EF4-FFF2-40B4-BE49-F238E27FC236}">
                    <a16:creationId xmlns:a16="http://schemas.microsoft.com/office/drawing/2014/main" id="{7F7DEE04-087F-5A3E-765E-21D5EFB3A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876" y="4940080"/>
                <a:ext cx="15534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67" name="Rectangle 229">
                <a:extLst>
                  <a:ext uri="{FF2B5EF4-FFF2-40B4-BE49-F238E27FC236}">
                    <a16:creationId xmlns:a16="http://schemas.microsoft.com/office/drawing/2014/main" id="{277B550C-6B96-A821-054D-B3D0394FB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6946" y="4940080"/>
                <a:ext cx="15534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68" name="Freeform 230">
                <a:extLst>
                  <a:ext uri="{FF2B5EF4-FFF2-40B4-BE49-F238E27FC236}">
                    <a16:creationId xmlns:a16="http://schemas.microsoft.com/office/drawing/2014/main" id="{5BFAF023-9EDF-5F64-4029-DDD99442C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018" y="4829618"/>
                <a:ext cx="206254" cy="277880"/>
              </a:xfrm>
              <a:custGeom>
                <a:avLst/>
                <a:gdLst>
                  <a:gd name="T0" fmla="*/ 614 w 665"/>
                  <a:gd name="T1" fmla="*/ 0 h 896"/>
                  <a:gd name="T2" fmla="*/ 51 w 665"/>
                  <a:gd name="T3" fmla="*/ 0 h 896"/>
                  <a:gd name="T4" fmla="*/ 0 w 665"/>
                  <a:gd name="T5" fmla="*/ 51 h 896"/>
                  <a:gd name="T6" fmla="*/ 0 w 665"/>
                  <a:gd name="T7" fmla="*/ 256 h 896"/>
                  <a:gd name="T8" fmla="*/ 7 w 665"/>
                  <a:gd name="T9" fmla="*/ 281 h 896"/>
                  <a:gd name="T10" fmla="*/ 0 w 665"/>
                  <a:gd name="T11" fmla="*/ 307 h 896"/>
                  <a:gd name="T12" fmla="*/ 0 w 665"/>
                  <a:gd name="T13" fmla="*/ 512 h 896"/>
                  <a:gd name="T14" fmla="*/ 7 w 665"/>
                  <a:gd name="T15" fmla="*/ 537 h 896"/>
                  <a:gd name="T16" fmla="*/ 0 w 665"/>
                  <a:gd name="T17" fmla="*/ 563 h 896"/>
                  <a:gd name="T18" fmla="*/ 0 w 665"/>
                  <a:gd name="T19" fmla="*/ 768 h 896"/>
                  <a:gd name="T20" fmla="*/ 51 w 665"/>
                  <a:gd name="T21" fmla="*/ 819 h 896"/>
                  <a:gd name="T22" fmla="*/ 51 w 665"/>
                  <a:gd name="T23" fmla="*/ 870 h 896"/>
                  <a:gd name="T24" fmla="*/ 76 w 665"/>
                  <a:gd name="T25" fmla="*/ 896 h 896"/>
                  <a:gd name="T26" fmla="*/ 588 w 665"/>
                  <a:gd name="T27" fmla="*/ 896 h 896"/>
                  <a:gd name="T28" fmla="*/ 614 w 665"/>
                  <a:gd name="T29" fmla="*/ 870 h 896"/>
                  <a:gd name="T30" fmla="*/ 614 w 665"/>
                  <a:gd name="T31" fmla="*/ 819 h 896"/>
                  <a:gd name="T32" fmla="*/ 665 w 665"/>
                  <a:gd name="T33" fmla="*/ 768 h 896"/>
                  <a:gd name="T34" fmla="*/ 665 w 665"/>
                  <a:gd name="T35" fmla="*/ 563 h 896"/>
                  <a:gd name="T36" fmla="*/ 658 w 665"/>
                  <a:gd name="T37" fmla="*/ 537 h 896"/>
                  <a:gd name="T38" fmla="*/ 665 w 665"/>
                  <a:gd name="T39" fmla="*/ 512 h 896"/>
                  <a:gd name="T40" fmla="*/ 665 w 665"/>
                  <a:gd name="T41" fmla="*/ 307 h 896"/>
                  <a:gd name="T42" fmla="*/ 658 w 665"/>
                  <a:gd name="T43" fmla="*/ 281 h 896"/>
                  <a:gd name="T44" fmla="*/ 665 w 665"/>
                  <a:gd name="T45" fmla="*/ 256 h 896"/>
                  <a:gd name="T46" fmla="*/ 665 w 665"/>
                  <a:gd name="T47" fmla="*/ 51 h 896"/>
                  <a:gd name="T48" fmla="*/ 614 w 665"/>
                  <a:gd name="T49" fmla="*/ 0 h 896"/>
                  <a:gd name="T50" fmla="*/ 563 w 665"/>
                  <a:gd name="T51" fmla="*/ 844 h 896"/>
                  <a:gd name="T52" fmla="*/ 102 w 665"/>
                  <a:gd name="T53" fmla="*/ 844 h 896"/>
                  <a:gd name="T54" fmla="*/ 102 w 665"/>
                  <a:gd name="T55" fmla="*/ 819 h 896"/>
                  <a:gd name="T56" fmla="*/ 563 w 665"/>
                  <a:gd name="T57" fmla="*/ 819 h 896"/>
                  <a:gd name="T58" fmla="*/ 563 w 665"/>
                  <a:gd name="T59" fmla="*/ 844 h 896"/>
                  <a:gd name="T60" fmla="*/ 614 w 665"/>
                  <a:gd name="T61" fmla="*/ 768 h 896"/>
                  <a:gd name="T62" fmla="*/ 51 w 665"/>
                  <a:gd name="T63" fmla="*/ 768 h 896"/>
                  <a:gd name="T64" fmla="*/ 51 w 665"/>
                  <a:gd name="T65" fmla="*/ 563 h 896"/>
                  <a:gd name="T66" fmla="*/ 614 w 665"/>
                  <a:gd name="T67" fmla="*/ 563 h 896"/>
                  <a:gd name="T68" fmla="*/ 614 w 665"/>
                  <a:gd name="T69" fmla="*/ 768 h 896"/>
                  <a:gd name="T70" fmla="*/ 614 w 665"/>
                  <a:gd name="T71" fmla="*/ 512 h 896"/>
                  <a:gd name="T72" fmla="*/ 51 w 665"/>
                  <a:gd name="T73" fmla="*/ 512 h 896"/>
                  <a:gd name="T74" fmla="*/ 51 w 665"/>
                  <a:gd name="T75" fmla="*/ 307 h 896"/>
                  <a:gd name="T76" fmla="*/ 614 w 665"/>
                  <a:gd name="T77" fmla="*/ 307 h 896"/>
                  <a:gd name="T78" fmla="*/ 614 w 665"/>
                  <a:gd name="T79" fmla="*/ 512 h 896"/>
                  <a:gd name="T80" fmla="*/ 614 w 665"/>
                  <a:gd name="T81" fmla="*/ 256 h 896"/>
                  <a:gd name="T82" fmla="*/ 51 w 665"/>
                  <a:gd name="T83" fmla="*/ 256 h 896"/>
                  <a:gd name="T84" fmla="*/ 51 w 665"/>
                  <a:gd name="T85" fmla="*/ 51 h 896"/>
                  <a:gd name="T86" fmla="*/ 614 w 665"/>
                  <a:gd name="T87" fmla="*/ 51 h 896"/>
                  <a:gd name="T88" fmla="*/ 614 w 665"/>
                  <a:gd name="T89" fmla="*/ 256 h 896"/>
                  <a:gd name="T90" fmla="*/ 614 w 665"/>
                  <a:gd name="T91" fmla="*/ 256 h 896"/>
                  <a:gd name="T92" fmla="*/ 614 w 665"/>
                  <a:gd name="T93" fmla="*/ 256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65" h="896">
                    <a:moveTo>
                      <a:pt x="614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2" y="0"/>
                      <a:pt x="0" y="22"/>
                      <a:pt x="0" y="51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0" y="265"/>
                      <a:pt x="2" y="273"/>
                      <a:pt x="7" y="281"/>
                    </a:cubicBezTo>
                    <a:cubicBezTo>
                      <a:pt x="2" y="289"/>
                      <a:pt x="0" y="298"/>
                      <a:pt x="0" y="307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0" y="521"/>
                      <a:pt x="2" y="529"/>
                      <a:pt x="7" y="537"/>
                    </a:cubicBezTo>
                    <a:cubicBezTo>
                      <a:pt x="2" y="545"/>
                      <a:pt x="0" y="554"/>
                      <a:pt x="0" y="563"/>
                    </a:cubicBezTo>
                    <a:cubicBezTo>
                      <a:pt x="0" y="768"/>
                      <a:pt x="0" y="768"/>
                      <a:pt x="0" y="768"/>
                    </a:cubicBezTo>
                    <a:cubicBezTo>
                      <a:pt x="0" y="796"/>
                      <a:pt x="22" y="819"/>
                      <a:pt x="51" y="819"/>
                    </a:cubicBezTo>
                    <a:cubicBezTo>
                      <a:pt x="51" y="870"/>
                      <a:pt x="51" y="870"/>
                      <a:pt x="51" y="870"/>
                    </a:cubicBezTo>
                    <a:cubicBezTo>
                      <a:pt x="51" y="884"/>
                      <a:pt x="62" y="896"/>
                      <a:pt x="76" y="896"/>
                    </a:cubicBezTo>
                    <a:cubicBezTo>
                      <a:pt x="588" y="896"/>
                      <a:pt x="588" y="896"/>
                      <a:pt x="588" y="896"/>
                    </a:cubicBezTo>
                    <a:cubicBezTo>
                      <a:pt x="602" y="896"/>
                      <a:pt x="614" y="884"/>
                      <a:pt x="614" y="870"/>
                    </a:cubicBezTo>
                    <a:cubicBezTo>
                      <a:pt x="614" y="819"/>
                      <a:pt x="614" y="819"/>
                      <a:pt x="614" y="819"/>
                    </a:cubicBezTo>
                    <a:cubicBezTo>
                      <a:pt x="642" y="819"/>
                      <a:pt x="665" y="796"/>
                      <a:pt x="665" y="768"/>
                    </a:cubicBezTo>
                    <a:cubicBezTo>
                      <a:pt x="665" y="563"/>
                      <a:pt x="665" y="563"/>
                      <a:pt x="665" y="563"/>
                    </a:cubicBezTo>
                    <a:cubicBezTo>
                      <a:pt x="665" y="554"/>
                      <a:pt x="663" y="545"/>
                      <a:pt x="658" y="537"/>
                    </a:cubicBezTo>
                    <a:cubicBezTo>
                      <a:pt x="663" y="529"/>
                      <a:pt x="665" y="521"/>
                      <a:pt x="665" y="512"/>
                    </a:cubicBezTo>
                    <a:cubicBezTo>
                      <a:pt x="665" y="307"/>
                      <a:pt x="665" y="307"/>
                      <a:pt x="665" y="307"/>
                    </a:cubicBezTo>
                    <a:cubicBezTo>
                      <a:pt x="665" y="298"/>
                      <a:pt x="663" y="289"/>
                      <a:pt x="658" y="281"/>
                    </a:cubicBezTo>
                    <a:cubicBezTo>
                      <a:pt x="663" y="273"/>
                      <a:pt x="665" y="265"/>
                      <a:pt x="665" y="256"/>
                    </a:cubicBezTo>
                    <a:cubicBezTo>
                      <a:pt x="665" y="51"/>
                      <a:pt x="665" y="51"/>
                      <a:pt x="665" y="51"/>
                    </a:cubicBezTo>
                    <a:cubicBezTo>
                      <a:pt x="665" y="22"/>
                      <a:pt x="642" y="0"/>
                      <a:pt x="614" y="0"/>
                    </a:cubicBezTo>
                    <a:close/>
                    <a:moveTo>
                      <a:pt x="563" y="844"/>
                    </a:moveTo>
                    <a:cubicBezTo>
                      <a:pt x="102" y="844"/>
                      <a:pt x="102" y="844"/>
                      <a:pt x="102" y="844"/>
                    </a:cubicBezTo>
                    <a:cubicBezTo>
                      <a:pt x="102" y="819"/>
                      <a:pt x="102" y="819"/>
                      <a:pt x="102" y="819"/>
                    </a:cubicBezTo>
                    <a:cubicBezTo>
                      <a:pt x="563" y="819"/>
                      <a:pt x="563" y="819"/>
                      <a:pt x="563" y="819"/>
                    </a:cubicBezTo>
                    <a:lnTo>
                      <a:pt x="563" y="844"/>
                    </a:lnTo>
                    <a:close/>
                    <a:moveTo>
                      <a:pt x="614" y="768"/>
                    </a:moveTo>
                    <a:cubicBezTo>
                      <a:pt x="51" y="768"/>
                      <a:pt x="51" y="768"/>
                      <a:pt x="51" y="768"/>
                    </a:cubicBezTo>
                    <a:cubicBezTo>
                      <a:pt x="51" y="563"/>
                      <a:pt x="51" y="563"/>
                      <a:pt x="51" y="563"/>
                    </a:cubicBezTo>
                    <a:cubicBezTo>
                      <a:pt x="614" y="563"/>
                      <a:pt x="614" y="563"/>
                      <a:pt x="614" y="563"/>
                    </a:cubicBezTo>
                    <a:lnTo>
                      <a:pt x="614" y="768"/>
                    </a:lnTo>
                    <a:close/>
                    <a:moveTo>
                      <a:pt x="614" y="512"/>
                    </a:moveTo>
                    <a:cubicBezTo>
                      <a:pt x="51" y="512"/>
                      <a:pt x="51" y="512"/>
                      <a:pt x="51" y="512"/>
                    </a:cubicBezTo>
                    <a:cubicBezTo>
                      <a:pt x="51" y="307"/>
                      <a:pt x="51" y="307"/>
                      <a:pt x="51" y="307"/>
                    </a:cubicBezTo>
                    <a:cubicBezTo>
                      <a:pt x="614" y="307"/>
                      <a:pt x="614" y="307"/>
                      <a:pt x="614" y="307"/>
                    </a:cubicBezTo>
                    <a:lnTo>
                      <a:pt x="614" y="512"/>
                    </a:lnTo>
                    <a:close/>
                    <a:moveTo>
                      <a:pt x="614" y="256"/>
                    </a:moveTo>
                    <a:cubicBezTo>
                      <a:pt x="51" y="256"/>
                      <a:pt x="51" y="256"/>
                      <a:pt x="51" y="25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614" y="51"/>
                      <a:pt x="614" y="51"/>
                      <a:pt x="614" y="51"/>
                    </a:cubicBezTo>
                    <a:lnTo>
                      <a:pt x="614" y="256"/>
                    </a:lnTo>
                    <a:close/>
                    <a:moveTo>
                      <a:pt x="614" y="256"/>
                    </a:moveTo>
                    <a:cubicBezTo>
                      <a:pt x="614" y="256"/>
                      <a:pt x="614" y="256"/>
                      <a:pt x="614" y="2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69" name="Rectangle 231">
                <a:extLst>
                  <a:ext uri="{FF2B5EF4-FFF2-40B4-BE49-F238E27FC236}">
                    <a16:creationId xmlns:a16="http://schemas.microsoft.com/office/drawing/2014/main" id="{C4937C7A-A145-422F-52CD-301BCD73C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808" y="4860686"/>
                <a:ext cx="15534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70" name="Rectangle 232">
                <a:extLst>
                  <a:ext uri="{FF2B5EF4-FFF2-40B4-BE49-F238E27FC236}">
                    <a16:creationId xmlns:a16="http://schemas.microsoft.com/office/drawing/2014/main" id="{0C935A61-D15A-522D-2103-8604F8587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876" y="4860686"/>
                <a:ext cx="15534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71" name="Rectangle 233">
                <a:extLst>
                  <a:ext uri="{FF2B5EF4-FFF2-40B4-BE49-F238E27FC236}">
                    <a16:creationId xmlns:a16="http://schemas.microsoft.com/office/drawing/2014/main" id="{3F27CA1E-BF51-EB6D-BEE9-0FB2498AC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6946" y="4860686"/>
                <a:ext cx="15534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72" name="Freeform 234">
                <a:extLst>
                  <a:ext uri="{FF2B5EF4-FFF2-40B4-BE49-F238E27FC236}">
                    <a16:creationId xmlns:a16="http://schemas.microsoft.com/office/drawing/2014/main" id="{9F379CDC-BAF2-395A-52E8-2EA282BCC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086" y="4852919"/>
                <a:ext cx="48327" cy="47464"/>
              </a:xfrm>
              <a:custGeom>
                <a:avLst/>
                <a:gdLst>
                  <a:gd name="T0" fmla="*/ 77 w 154"/>
                  <a:gd name="T1" fmla="*/ 154 h 154"/>
                  <a:gd name="T2" fmla="*/ 154 w 154"/>
                  <a:gd name="T3" fmla="*/ 77 h 154"/>
                  <a:gd name="T4" fmla="*/ 77 w 154"/>
                  <a:gd name="T5" fmla="*/ 0 h 154"/>
                  <a:gd name="T6" fmla="*/ 0 w 154"/>
                  <a:gd name="T7" fmla="*/ 77 h 154"/>
                  <a:gd name="T8" fmla="*/ 77 w 154"/>
                  <a:gd name="T9" fmla="*/ 154 h 154"/>
                  <a:gd name="T10" fmla="*/ 77 w 154"/>
                  <a:gd name="T11" fmla="*/ 52 h 154"/>
                  <a:gd name="T12" fmla="*/ 102 w 154"/>
                  <a:gd name="T13" fmla="*/ 77 h 154"/>
                  <a:gd name="T14" fmla="*/ 77 w 154"/>
                  <a:gd name="T15" fmla="*/ 103 h 154"/>
                  <a:gd name="T16" fmla="*/ 51 w 154"/>
                  <a:gd name="T17" fmla="*/ 77 h 154"/>
                  <a:gd name="T18" fmla="*/ 77 w 154"/>
                  <a:gd name="T19" fmla="*/ 52 h 154"/>
                  <a:gd name="T20" fmla="*/ 77 w 154"/>
                  <a:gd name="T21" fmla="*/ 52 h 154"/>
                  <a:gd name="T22" fmla="*/ 77 w 154"/>
                  <a:gd name="T23" fmla="*/ 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54">
                    <a:moveTo>
                      <a:pt x="77" y="154"/>
                    </a:moveTo>
                    <a:cubicBezTo>
                      <a:pt x="119" y="154"/>
                      <a:pt x="154" y="120"/>
                      <a:pt x="154" y="77"/>
                    </a:cubicBezTo>
                    <a:cubicBezTo>
                      <a:pt x="154" y="35"/>
                      <a:pt x="119" y="0"/>
                      <a:pt x="77" y="0"/>
                    </a:cubicBezTo>
                    <a:cubicBezTo>
                      <a:pt x="34" y="0"/>
                      <a:pt x="0" y="35"/>
                      <a:pt x="0" y="77"/>
                    </a:cubicBezTo>
                    <a:cubicBezTo>
                      <a:pt x="0" y="120"/>
                      <a:pt x="34" y="154"/>
                      <a:pt x="77" y="154"/>
                    </a:cubicBezTo>
                    <a:close/>
                    <a:moveTo>
                      <a:pt x="77" y="52"/>
                    </a:moveTo>
                    <a:cubicBezTo>
                      <a:pt x="91" y="52"/>
                      <a:pt x="102" y="63"/>
                      <a:pt x="102" y="77"/>
                    </a:cubicBezTo>
                    <a:cubicBezTo>
                      <a:pt x="102" y="91"/>
                      <a:pt x="91" y="103"/>
                      <a:pt x="77" y="103"/>
                    </a:cubicBezTo>
                    <a:cubicBezTo>
                      <a:pt x="63" y="103"/>
                      <a:pt x="51" y="91"/>
                      <a:pt x="51" y="77"/>
                    </a:cubicBezTo>
                    <a:cubicBezTo>
                      <a:pt x="51" y="63"/>
                      <a:pt x="63" y="52"/>
                      <a:pt x="77" y="52"/>
                    </a:cubicBezTo>
                    <a:close/>
                    <a:moveTo>
                      <a:pt x="77" y="52"/>
                    </a:moveTo>
                    <a:cubicBezTo>
                      <a:pt x="77" y="52"/>
                      <a:pt x="77" y="52"/>
                      <a:pt x="77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73" name="Freeform 235">
                <a:extLst>
                  <a:ext uri="{FF2B5EF4-FFF2-40B4-BE49-F238E27FC236}">
                    <a16:creationId xmlns:a16="http://schemas.microsoft.com/office/drawing/2014/main" id="{2D366B1B-43D1-EBC6-D2B3-37CFA7D88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086" y="4932313"/>
                <a:ext cx="48327" cy="47464"/>
              </a:xfrm>
              <a:custGeom>
                <a:avLst/>
                <a:gdLst>
                  <a:gd name="T0" fmla="*/ 77 w 154"/>
                  <a:gd name="T1" fmla="*/ 154 h 154"/>
                  <a:gd name="T2" fmla="*/ 154 w 154"/>
                  <a:gd name="T3" fmla="*/ 77 h 154"/>
                  <a:gd name="T4" fmla="*/ 77 w 154"/>
                  <a:gd name="T5" fmla="*/ 0 h 154"/>
                  <a:gd name="T6" fmla="*/ 0 w 154"/>
                  <a:gd name="T7" fmla="*/ 77 h 154"/>
                  <a:gd name="T8" fmla="*/ 77 w 154"/>
                  <a:gd name="T9" fmla="*/ 154 h 154"/>
                  <a:gd name="T10" fmla="*/ 77 w 154"/>
                  <a:gd name="T11" fmla="*/ 52 h 154"/>
                  <a:gd name="T12" fmla="*/ 102 w 154"/>
                  <a:gd name="T13" fmla="*/ 77 h 154"/>
                  <a:gd name="T14" fmla="*/ 77 w 154"/>
                  <a:gd name="T15" fmla="*/ 103 h 154"/>
                  <a:gd name="T16" fmla="*/ 51 w 154"/>
                  <a:gd name="T17" fmla="*/ 77 h 154"/>
                  <a:gd name="T18" fmla="*/ 77 w 154"/>
                  <a:gd name="T19" fmla="*/ 52 h 154"/>
                  <a:gd name="T20" fmla="*/ 77 w 154"/>
                  <a:gd name="T21" fmla="*/ 52 h 154"/>
                  <a:gd name="T22" fmla="*/ 77 w 154"/>
                  <a:gd name="T23" fmla="*/ 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54">
                    <a:moveTo>
                      <a:pt x="77" y="154"/>
                    </a:moveTo>
                    <a:cubicBezTo>
                      <a:pt x="119" y="154"/>
                      <a:pt x="154" y="120"/>
                      <a:pt x="154" y="77"/>
                    </a:cubicBezTo>
                    <a:cubicBezTo>
                      <a:pt x="154" y="35"/>
                      <a:pt x="119" y="0"/>
                      <a:pt x="77" y="0"/>
                    </a:cubicBezTo>
                    <a:cubicBezTo>
                      <a:pt x="34" y="0"/>
                      <a:pt x="0" y="35"/>
                      <a:pt x="0" y="77"/>
                    </a:cubicBezTo>
                    <a:cubicBezTo>
                      <a:pt x="0" y="120"/>
                      <a:pt x="34" y="154"/>
                      <a:pt x="77" y="154"/>
                    </a:cubicBezTo>
                    <a:close/>
                    <a:moveTo>
                      <a:pt x="77" y="52"/>
                    </a:moveTo>
                    <a:cubicBezTo>
                      <a:pt x="91" y="52"/>
                      <a:pt x="102" y="63"/>
                      <a:pt x="102" y="77"/>
                    </a:cubicBezTo>
                    <a:cubicBezTo>
                      <a:pt x="102" y="91"/>
                      <a:pt x="91" y="103"/>
                      <a:pt x="77" y="103"/>
                    </a:cubicBezTo>
                    <a:cubicBezTo>
                      <a:pt x="63" y="103"/>
                      <a:pt x="51" y="91"/>
                      <a:pt x="51" y="77"/>
                    </a:cubicBezTo>
                    <a:cubicBezTo>
                      <a:pt x="51" y="63"/>
                      <a:pt x="63" y="52"/>
                      <a:pt x="77" y="52"/>
                    </a:cubicBezTo>
                    <a:close/>
                    <a:moveTo>
                      <a:pt x="77" y="52"/>
                    </a:moveTo>
                    <a:cubicBezTo>
                      <a:pt x="77" y="52"/>
                      <a:pt x="77" y="52"/>
                      <a:pt x="77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74" name="Freeform 236">
                <a:extLst>
                  <a:ext uri="{FF2B5EF4-FFF2-40B4-BE49-F238E27FC236}">
                    <a16:creationId xmlns:a16="http://schemas.microsoft.com/office/drawing/2014/main" id="{71E2B939-CE2B-9731-74B9-06821A3CC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086" y="5011708"/>
                <a:ext cx="48327" cy="47464"/>
              </a:xfrm>
              <a:custGeom>
                <a:avLst/>
                <a:gdLst>
                  <a:gd name="T0" fmla="*/ 77 w 154"/>
                  <a:gd name="T1" fmla="*/ 154 h 154"/>
                  <a:gd name="T2" fmla="*/ 154 w 154"/>
                  <a:gd name="T3" fmla="*/ 77 h 154"/>
                  <a:gd name="T4" fmla="*/ 77 w 154"/>
                  <a:gd name="T5" fmla="*/ 0 h 154"/>
                  <a:gd name="T6" fmla="*/ 0 w 154"/>
                  <a:gd name="T7" fmla="*/ 77 h 154"/>
                  <a:gd name="T8" fmla="*/ 77 w 154"/>
                  <a:gd name="T9" fmla="*/ 154 h 154"/>
                  <a:gd name="T10" fmla="*/ 77 w 154"/>
                  <a:gd name="T11" fmla="*/ 52 h 154"/>
                  <a:gd name="T12" fmla="*/ 102 w 154"/>
                  <a:gd name="T13" fmla="*/ 77 h 154"/>
                  <a:gd name="T14" fmla="*/ 77 w 154"/>
                  <a:gd name="T15" fmla="*/ 103 h 154"/>
                  <a:gd name="T16" fmla="*/ 51 w 154"/>
                  <a:gd name="T17" fmla="*/ 77 h 154"/>
                  <a:gd name="T18" fmla="*/ 77 w 154"/>
                  <a:gd name="T19" fmla="*/ 52 h 154"/>
                  <a:gd name="T20" fmla="*/ 77 w 154"/>
                  <a:gd name="T21" fmla="*/ 52 h 154"/>
                  <a:gd name="T22" fmla="*/ 77 w 154"/>
                  <a:gd name="T23" fmla="*/ 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54">
                    <a:moveTo>
                      <a:pt x="77" y="154"/>
                    </a:moveTo>
                    <a:cubicBezTo>
                      <a:pt x="119" y="154"/>
                      <a:pt x="154" y="120"/>
                      <a:pt x="154" y="77"/>
                    </a:cubicBezTo>
                    <a:cubicBezTo>
                      <a:pt x="154" y="35"/>
                      <a:pt x="119" y="0"/>
                      <a:pt x="77" y="0"/>
                    </a:cubicBezTo>
                    <a:cubicBezTo>
                      <a:pt x="34" y="0"/>
                      <a:pt x="0" y="35"/>
                      <a:pt x="0" y="77"/>
                    </a:cubicBezTo>
                    <a:cubicBezTo>
                      <a:pt x="0" y="120"/>
                      <a:pt x="34" y="154"/>
                      <a:pt x="77" y="154"/>
                    </a:cubicBezTo>
                    <a:close/>
                    <a:moveTo>
                      <a:pt x="77" y="52"/>
                    </a:moveTo>
                    <a:cubicBezTo>
                      <a:pt x="91" y="52"/>
                      <a:pt x="102" y="63"/>
                      <a:pt x="102" y="77"/>
                    </a:cubicBezTo>
                    <a:cubicBezTo>
                      <a:pt x="102" y="91"/>
                      <a:pt x="91" y="103"/>
                      <a:pt x="77" y="103"/>
                    </a:cubicBezTo>
                    <a:cubicBezTo>
                      <a:pt x="63" y="103"/>
                      <a:pt x="51" y="91"/>
                      <a:pt x="51" y="77"/>
                    </a:cubicBezTo>
                    <a:cubicBezTo>
                      <a:pt x="51" y="63"/>
                      <a:pt x="63" y="52"/>
                      <a:pt x="77" y="52"/>
                    </a:cubicBezTo>
                    <a:close/>
                    <a:moveTo>
                      <a:pt x="77" y="52"/>
                    </a:moveTo>
                    <a:cubicBezTo>
                      <a:pt x="77" y="52"/>
                      <a:pt x="77" y="52"/>
                      <a:pt x="77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75" name="Freeform 237">
                <a:extLst>
                  <a:ext uri="{FF2B5EF4-FFF2-40B4-BE49-F238E27FC236}">
                    <a16:creationId xmlns:a16="http://schemas.microsoft.com/office/drawing/2014/main" id="{C27360AA-9A16-2697-31C9-59E34CBC0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060" y="4900382"/>
                <a:ext cx="111326" cy="111325"/>
              </a:xfrm>
              <a:custGeom>
                <a:avLst/>
                <a:gdLst>
                  <a:gd name="T0" fmla="*/ 333 w 359"/>
                  <a:gd name="T1" fmla="*/ 77 h 358"/>
                  <a:gd name="T2" fmla="*/ 205 w 359"/>
                  <a:gd name="T3" fmla="*/ 77 h 358"/>
                  <a:gd name="T4" fmla="*/ 205 w 359"/>
                  <a:gd name="T5" fmla="*/ 26 h 358"/>
                  <a:gd name="T6" fmla="*/ 179 w 359"/>
                  <a:gd name="T7" fmla="*/ 0 h 358"/>
                  <a:gd name="T8" fmla="*/ 26 w 359"/>
                  <a:gd name="T9" fmla="*/ 0 h 358"/>
                  <a:gd name="T10" fmla="*/ 0 w 359"/>
                  <a:gd name="T11" fmla="*/ 26 h 358"/>
                  <a:gd name="T12" fmla="*/ 0 w 359"/>
                  <a:gd name="T13" fmla="*/ 333 h 358"/>
                  <a:gd name="T14" fmla="*/ 26 w 359"/>
                  <a:gd name="T15" fmla="*/ 358 h 358"/>
                  <a:gd name="T16" fmla="*/ 333 w 359"/>
                  <a:gd name="T17" fmla="*/ 358 h 358"/>
                  <a:gd name="T18" fmla="*/ 359 w 359"/>
                  <a:gd name="T19" fmla="*/ 333 h 358"/>
                  <a:gd name="T20" fmla="*/ 359 w 359"/>
                  <a:gd name="T21" fmla="*/ 102 h 358"/>
                  <a:gd name="T22" fmla="*/ 333 w 359"/>
                  <a:gd name="T23" fmla="*/ 77 h 358"/>
                  <a:gd name="T24" fmla="*/ 307 w 359"/>
                  <a:gd name="T25" fmla="*/ 307 h 358"/>
                  <a:gd name="T26" fmla="*/ 51 w 359"/>
                  <a:gd name="T27" fmla="*/ 307 h 358"/>
                  <a:gd name="T28" fmla="*/ 51 w 359"/>
                  <a:gd name="T29" fmla="*/ 51 h 358"/>
                  <a:gd name="T30" fmla="*/ 154 w 359"/>
                  <a:gd name="T31" fmla="*/ 51 h 358"/>
                  <a:gd name="T32" fmla="*/ 154 w 359"/>
                  <a:gd name="T33" fmla="*/ 77 h 358"/>
                  <a:gd name="T34" fmla="*/ 103 w 359"/>
                  <a:gd name="T35" fmla="*/ 77 h 358"/>
                  <a:gd name="T36" fmla="*/ 103 w 359"/>
                  <a:gd name="T37" fmla="*/ 128 h 358"/>
                  <a:gd name="T38" fmla="*/ 307 w 359"/>
                  <a:gd name="T39" fmla="*/ 128 h 358"/>
                  <a:gd name="T40" fmla="*/ 307 w 359"/>
                  <a:gd name="T41" fmla="*/ 307 h 358"/>
                  <a:gd name="T42" fmla="*/ 307 w 359"/>
                  <a:gd name="T43" fmla="*/ 307 h 358"/>
                  <a:gd name="T44" fmla="*/ 307 w 359"/>
                  <a:gd name="T45" fmla="*/ 30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9" h="358">
                    <a:moveTo>
                      <a:pt x="333" y="77"/>
                    </a:moveTo>
                    <a:cubicBezTo>
                      <a:pt x="205" y="77"/>
                      <a:pt x="205" y="77"/>
                      <a:pt x="205" y="77"/>
                    </a:cubicBezTo>
                    <a:cubicBezTo>
                      <a:pt x="205" y="26"/>
                      <a:pt x="205" y="26"/>
                      <a:pt x="205" y="26"/>
                    </a:cubicBezTo>
                    <a:cubicBezTo>
                      <a:pt x="205" y="11"/>
                      <a:pt x="193" y="0"/>
                      <a:pt x="179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6"/>
                    </a:cubicBezTo>
                    <a:cubicBezTo>
                      <a:pt x="0" y="333"/>
                      <a:pt x="0" y="333"/>
                      <a:pt x="0" y="333"/>
                    </a:cubicBezTo>
                    <a:cubicBezTo>
                      <a:pt x="0" y="347"/>
                      <a:pt x="12" y="358"/>
                      <a:pt x="26" y="358"/>
                    </a:cubicBezTo>
                    <a:cubicBezTo>
                      <a:pt x="333" y="358"/>
                      <a:pt x="333" y="358"/>
                      <a:pt x="333" y="358"/>
                    </a:cubicBezTo>
                    <a:cubicBezTo>
                      <a:pt x="347" y="358"/>
                      <a:pt x="359" y="347"/>
                      <a:pt x="359" y="333"/>
                    </a:cubicBezTo>
                    <a:cubicBezTo>
                      <a:pt x="359" y="102"/>
                      <a:pt x="359" y="102"/>
                      <a:pt x="359" y="102"/>
                    </a:cubicBezTo>
                    <a:cubicBezTo>
                      <a:pt x="359" y="88"/>
                      <a:pt x="347" y="77"/>
                      <a:pt x="333" y="77"/>
                    </a:cubicBezTo>
                    <a:close/>
                    <a:moveTo>
                      <a:pt x="307" y="307"/>
                    </a:moveTo>
                    <a:cubicBezTo>
                      <a:pt x="51" y="307"/>
                      <a:pt x="51" y="307"/>
                      <a:pt x="51" y="307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154" y="51"/>
                      <a:pt x="154" y="51"/>
                      <a:pt x="154" y="51"/>
                    </a:cubicBezTo>
                    <a:cubicBezTo>
                      <a:pt x="154" y="77"/>
                      <a:pt x="154" y="77"/>
                      <a:pt x="154" y="77"/>
                    </a:cubicBezTo>
                    <a:cubicBezTo>
                      <a:pt x="103" y="77"/>
                      <a:pt x="103" y="77"/>
                      <a:pt x="103" y="77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307" y="128"/>
                      <a:pt x="307" y="128"/>
                      <a:pt x="307" y="128"/>
                    </a:cubicBezTo>
                    <a:lnTo>
                      <a:pt x="307" y="307"/>
                    </a:lnTo>
                    <a:close/>
                    <a:moveTo>
                      <a:pt x="307" y="307"/>
                    </a:moveTo>
                    <a:cubicBezTo>
                      <a:pt x="307" y="307"/>
                      <a:pt x="307" y="307"/>
                      <a:pt x="307" y="3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76" name="Freeform 238">
                <a:extLst>
                  <a:ext uri="{FF2B5EF4-FFF2-40B4-BE49-F238E27FC236}">
                    <a16:creationId xmlns:a16="http://schemas.microsoft.com/office/drawing/2014/main" id="{93FC30F9-0783-ABED-B96E-F2300DDD6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060" y="5083335"/>
                <a:ext cx="111326" cy="111325"/>
              </a:xfrm>
              <a:custGeom>
                <a:avLst/>
                <a:gdLst>
                  <a:gd name="T0" fmla="*/ 333 w 359"/>
                  <a:gd name="T1" fmla="*/ 77 h 358"/>
                  <a:gd name="T2" fmla="*/ 205 w 359"/>
                  <a:gd name="T3" fmla="*/ 77 h 358"/>
                  <a:gd name="T4" fmla="*/ 205 w 359"/>
                  <a:gd name="T5" fmla="*/ 25 h 358"/>
                  <a:gd name="T6" fmla="*/ 179 w 359"/>
                  <a:gd name="T7" fmla="*/ 0 h 358"/>
                  <a:gd name="T8" fmla="*/ 26 w 359"/>
                  <a:gd name="T9" fmla="*/ 0 h 358"/>
                  <a:gd name="T10" fmla="*/ 0 w 359"/>
                  <a:gd name="T11" fmla="*/ 25 h 358"/>
                  <a:gd name="T12" fmla="*/ 0 w 359"/>
                  <a:gd name="T13" fmla="*/ 333 h 358"/>
                  <a:gd name="T14" fmla="*/ 26 w 359"/>
                  <a:gd name="T15" fmla="*/ 358 h 358"/>
                  <a:gd name="T16" fmla="*/ 333 w 359"/>
                  <a:gd name="T17" fmla="*/ 358 h 358"/>
                  <a:gd name="T18" fmla="*/ 359 w 359"/>
                  <a:gd name="T19" fmla="*/ 333 h 358"/>
                  <a:gd name="T20" fmla="*/ 359 w 359"/>
                  <a:gd name="T21" fmla="*/ 102 h 358"/>
                  <a:gd name="T22" fmla="*/ 333 w 359"/>
                  <a:gd name="T23" fmla="*/ 77 h 358"/>
                  <a:gd name="T24" fmla="*/ 307 w 359"/>
                  <a:gd name="T25" fmla="*/ 307 h 358"/>
                  <a:gd name="T26" fmla="*/ 51 w 359"/>
                  <a:gd name="T27" fmla="*/ 307 h 358"/>
                  <a:gd name="T28" fmla="*/ 51 w 359"/>
                  <a:gd name="T29" fmla="*/ 51 h 358"/>
                  <a:gd name="T30" fmla="*/ 154 w 359"/>
                  <a:gd name="T31" fmla="*/ 51 h 358"/>
                  <a:gd name="T32" fmla="*/ 154 w 359"/>
                  <a:gd name="T33" fmla="*/ 77 h 358"/>
                  <a:gd name="T34" fmla="*/ 103 w 359"/>
                  <a:gd name="T35" fmla="*/ 77 h 358"/>
                  <a:gd name="T36" fmla="*/ 103 w 359"/>
                  <a:gd name="T37" fmla="*/ 128 h 358"/>
                  <a:gd name="T38" fmla="*/ 307 w 359"/>
                  <a:gd name="T39" fmla="*/ 128 h 358"/>
                  <a:gd name="T40" fmla="*/ 307 w 359"/>
                  <a:gd name="T41" fmla="*/ 307 h 358"/>
                  <a:gd name="T42" fmla="*/ 307 w 359"/>
                  <a:gd name="T43" fmla="*/ 307 h 358"/>
                  <a:gd name="T44" fmla="*/ 307 w 359"/>
                  <a:gd name="T45" fmla="*/ 30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9" h="358">
                    <a:moveTo>
                      <a:pt x="333" y="77"/>
                    </a:moveTo>
                    <a:cubicBezTo>
                      <a:pt x="205" y="77"/>
                      <a:pt x="205" y="77"/>
                      <a:pt x="205" y="77"/>
                    </a:cubicBezTo>
                    <a:cubicBezTo>
                      <a:pt x="205" y="25"/>
                      <a:pt x="205" y="25"/>
                      <a:pt x="205" y="25"/>
                    </a:cubicBezTo>
                    <a:cubicBezTo>
                      <a:pt x="205" y="11"/>
                      <a:pt x="193" y="0"/>
                      <a:pt x="179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33"/>
                      <a:pt x="0" y="333"/>
                      <a:pt x="0" y="333"/>
                    </a:cubicBezTo>
                    <a:cubicBezTo>
                      <a:pt x="0" y="347"/>
                      <a:pt x="12" y="358"/>
                      <a:pt x="26" y="358"/>
                    </a:cubicBezTo>
                    <a:cubicBezTo>
                      <a:pt x="333" y="358"/>
                      <a:pt x="333" y="358"/>
                      <a:pt x="333" y="358"/>
                    </a:cubicBezTo>
                    <a:cubicBezTo>
                      <a:pt x="347" y="358"/>
                      <a:pt x="359" y="347"/>
                      <a:pt x="359" y="333"/>
                    </a:cubicBezTo>
                    <a:cubicBezTo>
                      <a:pt x="359" y="102"/>
                      <a:pt x="359" y="102"/>
                      <a:pt x="359" y="102"/>
                    </a:cubicBezTo>
                    <a:cubicBezTo>
                      <a:pt x="359" y="88"/>
                      <a:pt x="347" y="77"/>
                      <a:pt x="333" y="77"/>
                    </a:cubicBezTo>
                    <a:close/>
                    <a:moveTo>
                      <a:pt x="307" y="307"/>
                    </a:moveTo>
                    <a:cubicBezTo>
                      <a:pt x="51" y="307"/>
                      <a:pt x="51" y="307"/>
                      <a:pt x="51" y="307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154" y="51"/>
                      <a:pt x="154" y="51"/>
                      <a:pt x="154" y="51"/>
                    </a:cubicBezTo>
                    <a:cubicBezTo>
                      <a:pt x="154" y="77"/>
                      <a:pt x="154" y="77"/>
                      <a:pt x="154" y="77"/>
                    </a:cubicBezTo>
                    <a:cubicBezTo>
                      <a:pt x="103" y="77"/>
                      <a:pt x="103" y="77"/>
                      <a:pt x="103" y="77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307" y="128"/>
                      <a:pt x="307" y="128"/>
                      <a:pt x="307" y="128"/>
                    </a:cubicBezTo>
                    <a:lnTo>
                      <a:pt x="307" y="307"/>
                    </a:lnTo>
                    <a:close/>
                    <a:moveTo>
                      <a:pt x="307" y="307"/>
                    </a:moveTo>
                    <a:cubicBezTo>
                      <a:pt x="307" y="307"/>
                      <a:pt x="307" y="307"/>
                      <a:pt x="307" y="3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77" name="Freeform 239">
                <a:extLst>
                  <a:ext uri="{FF2B5EF4-FFF2-40B4-BE49-F238E27FC236}">
                    <a16:creationId xmlns:a16="http://schemas.microsoft.com/office/drawing/2014/main" id="{667BD231-DBF0-C283-A78F-05B8967E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060" y="4726060"/>
                <a:ext cx="111326" cy="111325"/>
              </a:xfrm>
              <a:custGeom>
                <a:avLst/>
                <a:gdLst>
                  <a:gd name="T0" fmla="*/ 333 w 359"/>
                  <a:gd name="T1" fmla="*/ 77 h 358"/>
                  <a:gd name="T2" fmla="*/ 205 w 359"/>
                  <a:gd name="T3" fmla="*/ 77 h 358"/>
                  <a:gd name="T4" fmla="*/ 205 w 359"/>
                  <a:gd name="T5" fmla="*/ 25 h 358"/>
                  <a:gd name="T6" fmla="*/ 179 w 359"/>
                  <a:gd name="T7" fmla="*/ 0 h 358"/>
                  <a:gd name="T8" fmla="*/ 26 w 359"/>
                  <a:gd name="T9" fmla="*/ 0 h 358"/>
                  <a:gd name="T10" fmla="*/ 0 w 359"/>
                  <a:gd name="T11" fmla="*/ 25 h 358"/>
                  <a:gd name="T12" fmla="*/ 0 w 359"/>
                  <a:gd name="T13" fmla="*/ 333 h 358"/>
                  <a:gd name="T14" fmla="*/ 26 w 359"/>
                  <a:gd name="T15" fmla="*/ 358 h 358"/>
                  <a:gd name="T16" fmla="*/ 333 w 359"/>
                  <a:gd name="T17" fmla="*/ 358 h 358"/>
                  <a:gd name="T18" fmla="*/ 359 w 359"/>
                  <a:gd name="T19" fmla="*/ 333 h 358"/>
                  <a:gd name="T20" fmla="*/ 359 w 359"/>
                  <a:gd name="T21" fmla="*/ 102 h 358"/>
                  <a:gd name="T22" fmla="*/ 333 w 359"/>
                  <a:gd name="T23" fmla="*/ 77 h 358"/>
                  <a:gd name="T24" fmla="*/ 307 w 359"/>
                  <a:gd name="T25" fmla="*/ 307 h 358"/>
                  <a:gd name="T26" fmla="*/ 51 w 359"/>
                  <a:gd name="T27" fmla="*/ 307 h 358"/>
                  <a:gd name="T28" fmla="*/ 51 w 359"/>
                  <a:gd name="T29" fmla="*/ 51 h 358"/>
                  <a:gd name="T30" fmla="*/ 154 w 359"/>
                  <a:gd name="T31" fmla="*/ 51 h 358"/>
                  <a:gd name="T32" fmla="*/ 154 w 359"/>
                  <a:gd name="T33" fmla="*/ 77 h 358"/>
                  <a:gd name="T34" fmla="*/ 103 w 359"/>
                  <a:gd name="T35" fmla="*/ 77 h 358"/>
                  <a:gd name="T36" fmla="*/ 103 w 359"/>
                  <a:gd name="T37" fmla="*/ 128 h 358"/>
                  <a:gd name="T38" fmla="*/ 307 w 359"/>
                  <a:gd name="T39" fmla="*/ 128 h 358"/>
                  <a:gd name="T40" fmla="*/ 307 w 359"/>
                  <a:gd name="T41" fmla="*/ 307 h 358"/>
                  <a:gd name="T42" fmla="*/ 307 w 359"/>
                  <a:gd name="T43" fmla="*/ 307 h 358"/>
                  <a:gd name="T44" fmla="*/ 307 w 359"/>
                  <a:gd name="T45" fmla="*/ 30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9" h="358">
                    <a:moveTo>
                      <a:pt x="333" y="77"/>
                    </a:moveTo>
                    <a:cubicBezTo>
                      <a:pt x="205" y="77"/>
                      <a:pt x="205" y="77"/>
                      <a:pt x="205" y="77"/>
                    </a:cubicBezTo>
                    <a:cubicBezTo>
                      <a:pt x="205" y="25"/>
                      <a:pt x="205" y="25"/>
                      <a:pt x="205" y="25"/>
                    </a:cubicBezTo>
                    <a:cubicBezTo>
                      <a:pt x="205" y="11"/>
                      <a:pt x="193" y="0"/>
                      <a:pt x="179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33"/>
                      <a:pt x="0" y="333"/>
                      <a:pt x="0" y="333"/>
                    </a:cubicBezTo>
                    <a:cubicBezTo>
                      <a:pt x="0" y="347"/>
                      <a:pt x="12" y="358"/>
                      <a:pt x="26" y="358"/>
                    </a:cubicBezTo>
                    <a:cubicBezTo>
                      <a:pt x="333" y="358"/>
                      <a:pt x="333" y="358"/>
                      <a:pt x="333" y="358"/>
                    </a:cubicBezTo>
                    <a:cubicBezTo>
                      <a:pt x="347" y="358"/>
                      <a:pt x="359" y="347"/>
                      <a:pt x="359" y="333"/>
                    </a:cubicBezTo>
                    <a:cubicBezTo>
                      <a:pt x="359" y="102"/>
                      <a:pt x="359" y="102"/>
                      <a:pt x="359" y="102"/>
                    </a:cubicBezTo>
                    <a:cubicBezTo>
                      <a:pt x="359" y="88"/>
                      <a:pt x="347" y="77"/>
                      <a:pt x="333" y="77"/>
                    </a:cubicBezTo>
                    <a:close/>
                    <a:moveTo>
                      <a:pt x="307" y="307"/>
                    </a:moveTo>
                    <a:cubicBezTo>
                      <a:pt x="51" y="307"/>
                      <a:pt x="51" y="307"/>
                      <a:pt x="51" y="307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154" y="51"/>
                      <a:pt x="154" y="51"/>
                      <a:pt x="154" y="51"/>
                    </a:cubicBezTo>
                    <a:cubicBezTo>
                      <a:pt x="154" y="77"/>
                      <a:pt x="154" y="77"/>
                      <a:pt x="154" y="77"/>
                    </a:cubicBezTo>
                    <a:cubicBezTo>
                      <a:pt x="103" y="77"/>
                      <a:pt x="103" y="77"/>
                      <a:pt x="103" y="77"/>
                    </a:cubicBezTo>
                    <a:cubicBezTo>
                      <a:pt x="103" y="128"/>
                      <a:pt x="103" y="128"/>
                      <a:pt x="103" y="128"/>
                    </a:cubicBezTo>
                    <a:cubicBezTo>
                      <a:pt x="307" y="128"/>
                      <a:pt x="307" y="128"/>
                      <a:pt x="307" y="128"/>
                    </a:cubicBezTo>
                    <a:lnTo>
                      <a:pt x="307" y="307"/>
                    </a:lnTo>
                    <a:close/>
                    <a:moveTo>
                      <a:pt x="307" y="307"/>
                    </a:moveTo>
                    <a:cubicBezTo>
                      <a:pt x="307" y="307"/>
                      <a:pt x="307" y="307"/>
                      <a:pt x="307" y="3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78" name="Freeform 240">
                <a:extLst>
                  <a:ext uri="{FF2B5EF4-FFF2-40B4-BE49-F238E27FC236}">
                    <a16:creationId xmlns:a16="http://schemas.microsoft.com/office/drawing/2014/main" id="{D1EB5273-2C80-14C6-C2F2-3C207729C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666" y="4932313"/>
                <a:ext cx="47464" cy="47464"/>
              </a:xfrm>
              <a:custGeom>
                <a:avLst/>
                <a:gdLst>
                  <a:gd name="T0" fmla="*/ 77 w 154"/>
                  <a:gd name="T1" fmla="*/ 0 h 154"/>
                  <a:gd name="T2" fmla="*/ 0 w 154"/>
                  <a:gd name="T3" fmla="*/ 77 h 154"/>
                  <a:gd name="T4" fmla="*/ 77 w 154"/>
                  <a:gd name="T5" fmla="*/ 154 h 154"/>
                  <a:gd name="T6" fmla="*/ 154 w 154"/>
                  <a:gd name="T7" fmla="*/ 77 h 154"/>
                  <a:gd name="T8" fmla="*/ 77 w 154"/>
                  <a:gd name="T9" fmla="*/ 0 h 154"/>
                  <a:gd name="T10" fmla="*/ 77 w 154"/>
                  <a:gd name="T11" fmla="*/ 103 h 154"/>
                  <a:gd name="T12" fmla="*/ 51 w 154"/>
                  <a:gd name="T13" fmla="*/ 77 h 154"/>
                  <a:gd name="T14" fmla="*/ 77 w 154"/>
                  <a:gd name="T15" fmla="*/ 52 h 154"/>
                  <a:gd name="T16" fmla="*/ 103 w 154"/>
                  <a:gd name="T17" fmla="*/ 77 h 154"/>
                  <a:gd name="T18" fmla="*/ 77 w 154"/>
                  <a:gd name="T19" fmla="*/ 103 h 154"/>
                  <a:gd name="T20" fmla="*/ 77 w 154"/>
                  <a:gd name="T21" fmla="*/ 103 h 154"/>
                  <a:gd name="T22" fmla="*/ 77 w 154"/>
                  <a:gd name="T23" fmla="*/ 10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54">
                    <a:moveTo>
                      <a:pt x="77" y="0"/>
                    </a:moveTo>
                    <a:cubicBezTo>
                      <a:pt x="34" y="0"/>
                      <a:pt x="0" y="35"/>
                      <a:pt x="0" y="77"/>
                    </a:cubicBezTo>
                    <a:cubicBezTo>
                      <a:pt x="0" y="120"/>
                      <a:pt x="34" y="154"/>
                      <a:pt x="77" y="154"/>
                    </a:cubicBezTo>
                    <a:cubicBezTo>
                      <a:pt x="119" y="154"/>
                      <a:pt x="154" y="120"/>
                      <a:pt x="154" y="77"/>
                    </a:cubicBezTo>
                    <a:cubicBezTo>
                      <a:pt x="154" y="35"/>
                      <a:pt x="119" y="0"/>
                      <a:pt x="77" y="0"/>
                    </a:cubicBezTo>
                    <a:close/>
                    <a:moveTo>
                      <a:pt x="77" y="103"/>
                    </a:moveTo>
                    <a:cubicBezTo>
                      <a:pt x="63" y="103"/>
                      <a:pt x="51" y="91"/>
                      <a:pt x="51" y="77"/>
                    </a:cubicBezTo>
                    <a:cubicBezTo>
                      <a:pt x="51" y="63"/>
                      <a:pt x="63" y="52"/>
                      <a:pt x="77" y="52"/>
                    </a:cubicBezTo>
                    <a:cubicBezTo>
                      <a:pt x="91" y="52"/>
                      <a:pt x="103" y="63"/>
                      <a:pt x="103" y="77"/>
                    </a:cubicBezTo>
                    <a:cubicBezTo>
                      <a:pt x="103" y="91"/>
                      <a:pt x="91" y="103"/>
                      <a:pt x="77" y="103"/>
                    </a:cubicBezTo>
                    <a:close/>
                    <a:moveTo>
                      <a:pt x="77" y="103"/>
                    </a:moveTo>
                    <a:cubicBezTo>
                      <a:pt x="77" y="103"/>
                      <a:pt x="77" y="103"/>
                      <a:pt x="77" y="10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79" name="Rectangle 241">
                <a:extLst>
                  <a:ext uri="{FF2B5EF4-FFF2-40B4-BE49-F238E27FC236}">
                    <a16:creationId xmlns:a16="http://schemas.microsoft.com/office/drawing/2014/main" id="{688897E1-121D-CF5E-23F7-FD94D20B1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3805" y="4948710"/>
                <a:ext cx="16397" cy="15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0" name="Rectangle 242">
                <a:extLst>
                  <a:ext uri="{FF2B5EF4-FFF2-40B4-BE49-F238E27FC236}">
                    <a16:creationId xmlns:a16="http://schemas.microsoft.com/office/drawing/2014/main" id="{C5CE029E-B657-D7F6-C872-62BD7A35A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5736" y="4948710"/>
                <a:ext cx="15534" cy="15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1" name="Rectangle 243">
                <a:extLst>
                  <a:ext uri="{FF2B5EF4-FFF2-40B4-BE49-F238E27FC236}">
                    <a16:creationId xmlns:a16="http://schemas.microsoft.com/office/drawing/2014/main" id="{791E82C9-C270-EA77-551C-16DA055A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200" y="4996174"/>
                <a:ext cx="16397" cy="15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2" name="Rectangle 244">
                <a:extLst>
                  <a:ext uri="{FF2B5EF4-FFF2-40B4-BE49-F238E27FC236}">
                    <a16:creationId xmlns:a16="http://schemas.microsoft.com/office/drawing/2014/main" id="{5992C2B0-3551-894B-1FC2-DFDAD5D2C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200" y="5028104"/>
                <a:ext cx="16397" cy="15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3" name="Rectangle 245">
                <a:extLst>
                  <a:ext uri="{FF2B5EF4-FFF2-40B4-BE49-F238E27FC236}">
                    <a16:creationId xmlns:a16="http://schemas.microsoft.com/office/drawing/2014/main" id="{D2DCE0A6-06DE-6E00-AE7A-3FD8153FA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200" y="5059172"/>
                <a:ext cx="16397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4" name="Rectangle 246">
                <a:extLst>
                  <a:ext uri="{FF2B5EF4-FFF2-40B4-BE49-F238E27FC236}">
                    <a16:creationId xmlns:a16="http://schemas.microsoft.com/office/drawing/2014/main" id="{6AFBEDE6-FDEC-CA00-4161-E3A42E6A5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200" y="5091102"/>
                <a:ext cx="16397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5" name="Rectangle 247">
                <a:extLst>
                  <a:ext uri="{FF2B5EF4-FFF2-40B4-BE49-F238E27FC236}">
                    <a16:creationId xmlns:a16="http://schemas.microsoft.com/office/drawing/2014/main" id="{8E05AF4A-9F86-C862-310E-D11A3EDB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200" y="5123032"/>
                <a:ext cx="16397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6" name="Rectangle 248">
                <a:extLst>
                  <a:ext uri="{FF2B5EF4-FFF2-40B4-BE49-F238E27FC236}">
                    <a16:creationId xmlns:a16="http://schemas.microsoft.com/office/drawing/2014/main" id="{D0310A60-3DAC-C86E-4045-4FE3591E5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5130" y="5123032"/>
                <a:ext cx="16397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7" name="Rectangle 249">
                <a:extLst>
                  <a:ext uri="{FF2B5EF4-FFF2-40B4-BE49-F238E27FC236}">
                    <a16:creationId xmlns:a16="http://schemas.microsoft.com/office/drawing/2014/main" id="{25884AF2-8AF6-352C-E2EB-E80D40F54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897" y="4948710"/>
                <a:ext cx="16397" cy="15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8" name="Rectangle 250">
                <a:extLst>
                  <a:ext uri="{FF2B5EF4-FFF2-40B4-BE49-F238E27FC236}">
                    <a16:creationId xmlns:a16="http://schemas.microsoft.com/office/drawing/2014/main" id="{F2AFBBE7-B6FE-A84C-08D8-3450B35E1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200" y="4900382"/>
                <a:ext cx="16397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89" name="Rectangle 251">
                <a:extLst>
                  <a:ext uri="{FF2B5EF4-FFF2-40B4-BE49-F238E27FC236}">
                    <a16:creationId xmlns:a16="http://schemas.microsoft.com/office/drawing/2014/main" id="{0CDB5F7B-B10A-6EE8-6459-279BE4AB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200" y="4869315"/>
                <a:ext cx="16397" cy="15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90" name="Rectangle 252">
                <a:extLst>
                  <a:ext uri="{FF2B5EF4-FFF2-40B4-BE49-F238E27FC236}">
                    <a16:creationId xmlns:a16="http://schemas.microsoft.com/office/drawing/2014/main" id="{8B35679C-31EC-6B17-E1D3-7F0E36795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200" y="4837385"/>
                <a:ext cx="16397" cy="15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91" name="Rectangle 253">
                <a:extLst>
                  <a:ext uri="{FF2B5EF4-FFF2-40B4-BE49-F238E27FC236}">
                    <a16:creationId xmlns:a16="http://schemas.microsoft.com/office/drawing/2014/main" id="{25FCB3BA-4FE4-614F-7CC3-F24436DD0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200" y="4805454"/>
                <a:ext cx="16397" cy="155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92" name="Rectangle 254">
                <a:extLst>
                  <a:ext uri="{FF2B5EF4-FFF2-40B4-BE49-F238E27FC236}">
                    <a16:creationId xmlns:a16="http://schemas.microsoft.com/office/drawing/2014/main" id="{B33504AB-C7C0-411C-1A5F-4C9886D87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200" y="4773524"/>
                <a:ext cx="16397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993" name="Rectangle 255">
                <a:extLst>
                  <a:ext uri="{FF2B5EF4-FFF2-40B4-BE49-F238E27FC236}">
                    <a16:creationId xmlns:a16="http://schemas.microsoft.com/office/drawing/2014/main" id="{0A23D67F-AB1B-79A7-C041-4201BD071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5130" y="4773524"/>
                <a:ext cx="16397" cy="163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53" tIns="45727" rIns="91453" bIns="457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994" name="직사각형 993">
              <a:extLst>
                <a:ext uri="{FF2B5EF4-FFF2-40B4-BE49-F238E27FC236}">
                  <a16:creationId xmlns:a16="http://schemas.microsoft.com/office/drawing/2014/main" id="{A9385510-6A93-09F3-E81E-EEF176E40DA7}"/>
                </a:ext>
              </a:extLst>
            </p:cNvPr>
            <p:cNvSpPr>
              <a:spLocks/>
            </p:cNvSpPr>
            <p:nvPr/>
          </p:nvSpPr>
          <p:spPr>
            <a:xfrm>
              <a:off x="3725783" y="3921259"/>
              <a:ext cx="542074" cy="14085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en-US" altLang="ko-KR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TLS </a:t>
              </a: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종단</a:t>
              </a:r>
            </a:p>
          </p:txBody>
        </p:sp>
        <p:sp>
          <p:nvSpPr>
            <p:cNvPr id="995" name="직사각형 994">
              <a:extLst>
                <a:ext uri="{FF2B5EF4-FFF2-40B4-BE49-F238E27FC236}">
                  <a16:creationId xmlns:a16="http://schemas.microsoft.com/office/drawing/2014/main" id="{BCDCD19B-812B-64FC-E253-DEDC3885FEBD}"/>
                </a:ext>
              </a:extLst>
            </p:cNvPr>
            <p:cNvSpPr>
              <a:spLocks/>
            </p:cNvSpPr>
            <p:nvPr/>
          </p:nvSpPr>
          <p:spPr>
            <a:xfrm>
              <a:off x="3727560" y="4400698"/>
              <a:ext cx="542074" cy="14085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en-US" altLang="ko-KR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보안</a:t>
              </a:r>
            </a:p>
          </p:txBody>
        </p:sp>
        <p:sp>
          <p:nvSpPr>
            <p:cNvPr id="996" name="직사각형 995">
              <a:extLst>
                <a:ext uri="{FF2B5EF4-FFF2-40B4-BE49-F238E27FC236}">
                  <a16:creationId xmlns:a16="http://schemas.microsoft.com/office/drawing/2014/main" id="{9C663C98-32DA-770A-0519-EF187BBBE6D1}"/>
                </a:ext>
              </a:extLst>
            </p:cNvPr>
            <p:cNvSpPr>
              <a:spLocks/>
            </p:cNvSpPr>
            <p:nvPr/>
          </p:nvSpPr>
          <p:spPr>
            <a:xfrm>
              <a:off x="4334643" y="2473872"/>
              <a:ext cx="584937" cy="14170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ko-KR" altLang="en-US" sz="700" ker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인가</a:t>
              </a:r>
              <a:endParaRPr lang="en-US" altLang="ko-KR" sz="700" kern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97" name="직사각형 996">
              <a:extLst>
                <a:ext uri="{FF2B5EF4-FFF2-40B4-BE49-F238E27FC236}">
                  <a16:creationId xmlns:a16="http://schemas.microsoft.com/office/drawing/2014/main" id="{A346C98C-E80A-5DCC-513E-4F4E70685725}"/>
                </a:ext>
              </a:extLst>
            </p:cNvPr>
            <p:cNvSpPr>
              <a:spLocks/>
            </p:cNvSpPr>
            <p:nvPr/>
          </p:nvSpPr>
          <p:spPr>
            <a:xfrm>
              <a:off x="4334643" y="2686052"/>
              <a:ext cx="584937" cy="14170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en-US" altLang="ko-KR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998" name="직사각형 997">
              <a:extLst>
                <a:ext uri="{FF2B5EF4-FFF2-40B4-BE49-F238E27FC236}">
                  <a16:creationId xmlns:a16="http://schemas.microsoft.com/office/drawing/2014/main" id="{FAB6D2CE-B1E2-1C5F-BA9C-703ECC056858}"/>
                </a:ext>
              </a:extLst>
            </p:cNvPr>
            <p:cNvSpPr>
              <a:spLocks/>
            </p:cNvSpPr>
            <p:nvPr/>
          </p:nvSpPr>
          <p:spPr>
            <a:xfrm>
              <a:off x="4334643" y="2898232"/>
              <a:ext cx="584937" cy="14170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ko-KR" altLang="en-US" sz="700" ker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암호화</a:t>
              </a:r>
            </a:p>
          </p:txBody>
        </p:sp>
        <p:sp>
          <p:nvSpPr>
            <p:cNvPr id="999" name="직사각형 998">
              <a:extLst>
                <a:ext uri="{FF2B5EF4-FFF2-40B4-BE49-F238E27FC236}">
                  <a16:creationId xmlns:a16="http://schemas.microsoft.com/office/drawing/2014/main" id="{3571955C-B789-3EE3-2BFA-F0F4125B7A83}"/>
                </a:ext>
              </a:extLst>
            </p:cNvPr>
            <p:cNvSpPr>
              <a:spLocks/>
            </p:cNvSpPr>
            <p:nvPr/>
          </p:nvSpPr>
          <p:spPr>
            <a:xfrm>
              <a:off x="4334643" y="3110412"/>
              <a:ext cx="584937" cy="14170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서킷 </a:t>
              </a:r>
              <a:r>
                <a:rPr lang="ko-KR" altLang="en-US" sz="700" kern="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브레이커</a:t>
              </a:r>
              <a:endParaRPr lang="ko-KR" altLang="en-US" sz="700" kern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00" name="직사각형 999">
              <a:extLst>
                <a:ext uri="{FF2B5EF4-FFF2-40B4-BE49-F238E27FC236}">
                  <a16:creationId xmlns:a16="http://schemas.microsoft.com/office/drawing/2014/main" id="{E0153EF9-0277-4C60-06FD-E49EAB618500}"/>
                </a:ext>
              </a:extLst>
            </p:cNvPr>
            <p:cNvSpPr>
              <a:spLocks/>
            </p:cNvSpPr>
            <p:nvPr/>
          </p:nvSpPr>
          <p:spPr>
            <a:xfrm>
              <a:off x="4334643" y="3322592"/>
              <a:ext cx="584937" cy="14170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ko-KR" altLang="en-US" sz="700" kern="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트래픽</a:t>
              </a: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제어</a:t>
              </a:r>
            </a:p>
          </p:txBody>
        </p:sp>
        <p:sp>
          <p:nvSpPr>
            <p:cNvPr id="1001" name="직사각형 1000">
              <a:extLst>
                <a:ext uri="{FF2B5EF4-FFF2-40B4-BE49-F238E27FC236}">
                  <a16:creationId xmlns:a16="http://schemas.microsoft.com/office/drawing/2014/main" id="{37B7451C-D350-C8C3-807E-E18B3F7E90B3}"/>
                </a:ext>
              </a:extLst>
            </p:cNvPr>
            <p:cNvSpPr>
              <a:spLocks/>
            </p:cNvSpPr>
            <p:nvPr/>
          </p:nvSpPr>
          <p:spPr>
            <a:xfrm>
              <a:off x="4334643" y="3534772"/>
              <a:ext cx="584937" cy="14170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ko-KR" altLang="en-US" sz="700" kern="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커스텀</a:t>
              </a: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700" kern="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핸들러</a:t>
              </a:r>
              <a:endParaRPr lang="ko-KR" altLang="en-US" sz="700" kern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02" name="직사각형 1001">
              <a:extLst>
                <a:ext uri="{FF2B5EF4-FFF2-40B4-BE49-F238E27FC236}">
                  <a16:creationId xmlns:a16="http://schemas.microsoft.com/office/drawing/2014/main" id="{9CDC1C1F-5D3B-C107-1C90-50B45EFC0656}"/>
                </a:ext>
              </a:extLst>
            </p:cNvPr>
            <p:cNvSpPr>
              <a:spLocks/>
            </p:cNvSpPr>
            <p:nvPr/>
          </p:nvSpPr>
          <p:spPr>
            <a:xfrm>
              <a:off x="4334643" y="3746952"/>
              <a:ext cx="584937" cy="14170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서비스발견</a:t>
              </a:r>
            </a:p>
          </p:txBody>
        </p:sp>
        <p:sp>
          <p:nvSpPr>
            <p:cNvPr id="1003" name="직사각형 1002">
              <a:extLst>
                <a:ext uri="{FF2B5EF4-FFF2-40B4-BE49-F238E27FC236}">
                  <a16:creationId xmlns:a16="http://schemas.microsoft.com/office/drawing/2014/main" id="{F0775BFB-2BEA-E8F1-CF5A-0731030E2C1E}"/>
                </a:ext>
              </a:extLst>
            </p:cNvPr>
            <p:cNvSpPr>
              <a:spLocks/>
            </p:cNvSpPr>
            <p:nvPr/>
          </p:nvSpPr>
          <p:spPr>
            <a:xfrm>
              <a:off x="4334643" y="3959132"/>
              <a:ext cx="584937" cy="14170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프로토콜변환</a:t>
              </a:r>
            </a:p>
          </p:txBody>
        </p:sp>
        <p:sp>
          <p:nvSpPr>
            <p:cNvPr id="1004" name="직사각형 1003">
              <a:extLst>
                <a:ext uri="{FF2B5EF4-FFF2-40B4-BE49-F238E27FC236}">
                  <a16:creationId xmlns:a16="http://schemas.microsoft.com/office/drawing/2014/main" id="{FE9AB19E-5D3A-FFDD-B527-830451806413}"/>
                </a:ext>
              </a:extLst>
            </p:cNvPr>
            <p:cNvSpPr>
              <a:spLocks/>
            </p:cNvSpPr>
            <p:nvPr/>
          </p:nvSpPr>
          <p:spPr>
            <a:xfrm>
              <a:off x="4334643" y="4171312"/>
              <a:ext cx="584937" cy="14170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en-US" altLang="ko-KR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보안</a:t>
              </a:r>
            </a:p>
          </p:txBody>
        </p:sp>
        <p:sp>
          <p:nvSpPr>
            <p:cNvPr id="1005" name="직사각형 1004">
              <a:extLst>
                <a:ext uri="{FF2B5EF4-FFF2-40B4-BE49-F238E27FC236}">
                  <a16:creationId xmlns:a16="http://schemas.microsoft.com/office/drawing/2014/main" id="{CC54C9DC-D07D-4D8D-D51A-AA876F86DCAA}"/>
                </a:ext>
              </a:extLst>
            </p:cNvPr>
            <p:cNvSpPr>
              <a:spLocks/>
            </p:cNvSpPr>
            <p:nvPr/>
          </p:nvSpPr>
          <p:spPr>
            <a:xfrm>
              <a:off x="4334643" y="4383490"/>
              <a:ext cx="584937" cy="141701"/>
            </a:xfrm>
            <a:prstGeom prst="rect">
              <a:avLst/>
            </a:prstGeom>
            <a:solidFill>
              <a:srgbClr val="79839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lvl="1" algn="ctr" latinLnBrk="0">
                <a:tabLst>
                  <a:tab pos="973108" algn="l"/>
                  <a:tab pos="7784860" algn="r"/>
                </a:tabLst>
              </a:pPr>
              <a:r>
                <a:rPr lang="ko-KR" altLang="en-US" sz="700" kern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코드관리</a:t>
              </a:r>
            </a:p>
          </p:txBody>
        </p:sp>
        <p:grpSp>
          <p:nvGrpSpPr>
            <p:cNvPr id="1006" name="그룹 1005">
              <a:extLst>
                <a:ext uri="{FF2B5EF4-FFF2-40B4-BE49-F238E27FC236}">
                  <a16:creationId xmlns:a16="http://schemas.microsoft.com/office/drawing/2014/main" id="{E94838E6-FD3A-AE8D-8766-EA3600CDC5D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822797" y="4123206"/>
              <a:ext cx="348046" cy="243462"/>
              <a:chOff x="862294" y="4724436"/>
              <a:chExt cx="566472" cy="510028"/>
            </a:xfrm>
            <a:solidFill>
              <a:srgbClr val="828282"/>
            </a:solidFill>
          </p:grpSpPr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5BA835F5-7BEC-E810-1154-4C1246FA866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62294" y="4724436"/>
                <a:ext cx="566472" cy="510028"/>
                <a:chOff x="2557463" y="5084764"/>
                <a:chExt cx="876300" cy="788988"/>
              </a:xfrm>
              <a:grpFill/>
            </p:grpSpPr>
            <p:sp>
              <p:nvSpPr>
                <p:cNvPr id="1010" name="Freeform 324">
                  <a:extLst>
                    <a:ext uri="{FF2B5EF4-FFF2-40B4-BE49-F238E27FC236}">
                      <a16:creationId xmlns:a16="http://schemas.microsoft.com/office/drawing/2014/main" id="{BEC03C6F-6274-25C2-4889-817C2B719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7463" y="5084764"/>
                  <a:ext cx="876300" cy="788988"/>
                </a:xfrm>
                <a:custGeom>
                  <a:avLst/>
                  <a:gdLst>
                    <a:gd name="T0" fmla="*/ 1024 w 1536"/>
                    <a:gd name="T1" fmla="*/ 870 h 1382"/>
                    <a:gd name="T2" fmla="*/ 973 w 1536"/>
                    <a:gd name="T3" fmla="*/ 1050 h 1382"/>
                    <a:gd name="T4" fmla="*/ 794 w 1536"/>
                    <a:gd name="T5" fmla="*/ 998 h 1382"/>
                    <a:gd name="T6" fmla="*/ 1050 w 1536"/>
                    <a:gd name="T7" fmla="*/ 666 h 1382"/>
                    <a:gd name="T8" fmla="*/ 1074 w 1536"/>
                    <a:gd name="T9" fmla="*/ 206 h 1382"/>
                    <a:gd name="T10" fmla="*/ 642 w 1536"/>
                    <a:gd name="T11" fmla="*/ 174 h 1382"/>
                    <a:gd name="T12" fmla="*/ 257 w 1536"/>
                    <a:gd name="T13" fmla="*/ 505 h 1382"/>
                    <a:gd name="T14" fmla="*/ 742 w 1536"/>
                    <a:gd name="T15" fmla="*/ 666 h 1382"/>
                    <a:gd name="T16" fmla="*/ 691 w 1536"/>
                    <a:gd name="T17" fmla="*/ 1050 h 1382"/>
                    <a:gd name="T18" fmla="*/ 563 w 1536"/>
                    <a:gd name="T19" fmla="*/ 922 h 1382"/>
                    <a:gd name="T20" fmla="*/ 51 w 1536"/>
                    <a:gd name="T21" fmla="*/ 870 h 1382"/>
                    <a:gd name="T22" fmla="*/ 0 w 1536"/>
                    <a:gd name="T23" fmla="*/ 1229 h 1382"/>
                    <a:gd name="T24" fmla="*/ 205 w 1536"/>
                    <a:gd name="T25" fmla="*/ 1280 h 1382"/>
                    <a:gd name="T26" fmla="*/ 154 w 1536"/>
                    <a:gd name="T27" fmla="*/ 1331 h 1382"/>
                    <a:gd name="T28" fmla="*/ 410 w 1536"/>
                    <a:gd name="T29" fmla="*/ 1382 h 1382"/>
                    <a:gd name="T30" fmla="*/ 358 w 1536"/>
                    <a:gd name="T31" fmla="*/ 1331 h 1382"/>
                    <a:gd name="T32" fmla="*/ 512 w 1536"/>
                    <a:gd name="T33" fmla="*/ 1280 h 1382"/>
                    <a:gd name="T34" fmla="*/ 563 w 1536"/>
                    <a:gd name="T35" fmla="*/ 1101 h 1382"/>
                    <a:gd name="T36" fmla="*/ 742 w 1536"/>
                    <a:gd name="T37" fmla="*/ 1152 h 1382"/>
                    <a:gd name="T38" fmla="*/ 845 w 1536"/>
                    <a:gd name="T39" fmla="*/ 1101 h 1382"/>
                    <a:gd name="T40" fmla="*/ 973 w 1536"/>
                    <a:gd name="T41" fmla="*/ 1229 h 1382"/>
                    <a:gd name="T42" fmla="*/ 1178 w 1536"/>
                    <a:gd name="T43" fmla="*/ 1280 h 1382"/>
                    <a:gd name="T44" fmla="*/ 1126 w 1536"/>
                    <a:gd name="T45" fmla="*/ 1331 h 1382"/>
                    <a:gd name="T46" fmla="*/ 1382 w 1536"/>
                    <a:gd name="T47" fmla="*/ 1382 h 1382"/>
                    <a:gd name="T48" fmla="*/ 1331 w 1536"/>
                    <a:gd name="T49" fmla="*/ 1331 h 1382"/>
                    <a:gd name="T50" fmla="*/ 1485 w 1536"/>
                    <a:gd name="T51" fmla="*/ 1280 h 1382"/>
                    <a:gd name="T52" fmla="*/ 1536 w 1536"/>
                    <a:gd name="T53" fmla="*/ 922 h 1382"/>
                    <a:gd name="T54" fmla="*/ 307 w 1536"/>
                    <a:gd name="T55" fmla="*/ 1331 h 1382"/>
                    <a:gd name="T56" fmla="*/ 256 w 1536"/>
                    <a:gd name="T57" fmla="*/ 1280 h 1382"/>
                    <a:gd name="T58" fmla="*/ 307 w 1536"/>
                    <a:gd name="T59" fmla="*/ 1331 h 1382"/>
                    <a:gd name="T60" fmla="*/ 51 w 1536"/>
                    <a:gd name="T61" fmla="*/ 1229 h 1382"/>
                    <a:gd name="T62" fmla="*/ 512 w 1536"/>
                    <a:gd name="T63" fmla="*/ 922 h 1382"/>
                    <a:gd name="T64" fmla="*/ 435 w 1536"/>
                    <a:gd name="T65" fmla="*/ 614 h 1382"/>
                    <a:gd name="T66" fmla="*/ 435 w 1536"/>
                    <a:gd name="T67" fmla="*/ 358 h 1382"/>
                    <a:gd name="T68" fmla="*/ 460 w 1536"/>
                    <a:gd name="T69" fmla="*/ 340 h 1382"/>
                    <a:gd name="T70" fmla="*/ 691 w 1536"/>
                    <a:gd name="T71" fmla="*/ 239 h 1382"/>
                    <a:gd name="T72" fmla="*/ 845 w 1536"/>
                    <a:gd name="T73" fmla="*/ 51 h 1382"/>
                    <a:gd name="T74" fmla="*/ 1024 w 1536"/>
                    <a:gd name="T75" fmla="*/ 256 h 1382"/>
                    <a:gd name="T76" fmla="*/ 1229 w 1536"/>
                    <a:gd name="T77" fmla="*/ 435 h 1382"/>
                    <a:gd name="T78" fmla="*/ 435 w 1536"/>
                    <a:gd name="T79" fmla="*/ 614 h 1382"/>
                    <a:gd name="T80" fmla="*/ 742 w 1536"/>
                    <a:gd name="T81" fmla="*/ 1101 h 1382"/>
                    <a:gd name="T82" fmla="*/ 794 w 1536"/>
                    <a:gd name="T83" fmla="*/ 1050 h 1382"/>
                    <a:gd name="T84" fmla="*/ 1280 w 1536"/>
                    <a:gd name="T85" fmla="*/ 1331 h 1382"/>
                    <a:gd name="T86" fmla="*/ 1229 w 1536"/>
                    <a:gd name="T87" fmla="*/ 1280 h 1382"/>
                    <a:gd name="T88" fmla="*/ 1280 w 1536"/>
                    <a:gd name="T89" fmla="*/ 1331 h 1382"/>
                    <a:gd name="T90" fmla="*/ 1024 w 1536"/>
                    <a:gd name="T91" fmla="*/ 1229 h 1382"/>
                    <a:gd name="T92" fmla="*/ 1485 w 1536"/>
                    <a:gd name="T93" fmla="*/ 922 h 1382"/>
                    <a:gd name="T94" fmla="*/ 1485 w 1536"/>
                    <a:gd name="T95" fmla="*/ 1229 h 1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536" h="1382">
                      <a:moveTo>
                        <a:pt x="1485" y="870"/>
                      </a:moveTo>
                      <a:cubicBezTo>
                        <a:pt x="1024" y="870"/>
                        <a:pt x="1024" y="870"/>
                        <a:pt x="1024" y="870"/>
                      </a:cubicBezTo>
                      <a:cubicBezTo>
                        <a:pt x="996" y="870"/>
                        <a:pt x="973" y="893"/>
                        <a:pt x="973" y="922"/>
                      </a:cubicBezTo>
                      <a:cubicBezTo>
                        <a:pt x="973" y="1050"/>
                        <a:pt x="973" y="1050"/>
                        <a:pt x="973" y="1050"/>
                      </a:cubicBezTo>
                      <a:cubicBezTo>
                        <a:pt x="845" y="1050"/>
                        <a:pt x="845" y="1050"/>
                        <a:pt x="845" y="1050"/>
                      </a:cubicBezTo>
                      <a:cubicBezTo>
                        <a:pt x="845" y="1021"/>
                        <a:pt x="822" y="998"/>
                        <a:pt x="794" y="998"/>
                      </a:cubicBezTo>
                      <a:cubicBezTo>
                        <a:pt x="794" y="666"/>
                        <a:pt x="794" y="666"/>
                        <a:pt x="794" y="666"/>
                      </a:cubicBezTo>
                      <a:cubicBezTo>
                        <a:pt x="1050" y="666"/>
                        <a:pt x="1050" y="666"/>
                        <a:pt x="1050" y="666"/>
                      </a:cubicBezTo>
                      <a:cubicBezTo>
                        <a:pt x="1177" y="666"/>
                        <a:pt x="1280" y="562"/>
                        <a:pt x="1280" y="435"/>
                      </a:cubicBezTo>
                      <a:cubicBezTo>
                        <a:pt x="1280" y="317"/>
                        <a:pt x="1191" y="218"/>
                        <a:pt x="1074" y="206"/>
                      </a:cubicBezTo>
                      <a:cubicBezTo>
                        <a:pt x="1061" y="89"/>
                        <a:pt x="963" y="0"/>
                        <a:pt x="845" y="0"/>
                      </a:cubicBezTo>
                      <a:cubicBezTo>
                        <a:pt x="744" y="0"/>
                        <a:pt x="658" y="74"/>
                        <a:pt x="642" y="174"/>
                      </a:cubicBezTo>
                      <a:cubicBezTo>
                        <a:pt x="545" y="161"/>
                        <a:pt x="452" y="217"/>
                        <a:pt x="417" y="308"/>
                      </a:cubicBezTo>
                      <a:cubicBezTo>
                        <a:pt x="318" y="318"/>
                        <a:pt x="247" y="407"/>
                        <a:pt x="257" y="505"/>
                      </a:cubicBezTo>
                      <a:cubicBezTo>
                        <a:pt x="266" y="596"/>
                        <a:pt x="343" y="666"/>
                        <a:pt x="435" y="666"/>
                      </a:cubicBezTo>
                      <a:cubicBezTo>
                        <a:pt x="742" y="666"/>
                        <a:pt x="742" y="666"/>
                        <a:pt x="742" y="666"/>
                      </a:cubicBezTo>
                      <a:cubicBezTo>
                        <a:pt x="742" y="998"/>
                        <a:pt x="742" y="998"/>
                        <a:pt x="742" y="998"/>
                      </a:cubicBezTo>
                      <a:cubicBezTo>
                        <a:pt x="714" y="998"/>
                        <a:pt x="691" y="1021"/>
                        <a:pt x="691" y="1050"/>
                      </a:cubicBezTo>
                      <a:cubicBezTo>
                        <a:pt x="563" y="1050"/>
                        <a:pt x="563" y="1050"/>
                        <a:pt x="563" y="1050"/>
                      </a:cubicBezTo>
                      <a:cubicBezTo>
                        <a:pt x="563" y="922"/>
                        <a:pt x="563" y="922"/>
                        <a:pt x="563" y="922"/>
                      </a:cubicBezTo>
                      <a:cubicBezTo>
                        <a:pt x="563" y="893"/>
                        <a:pt x="540" y="870"/>
                        <a:pt x="512" y="870"/>
                      </a:cubicBezTo>
                      <a:cubicBezTo>
                        <a:pt x="51" y="870"/>
                        <a:pt x="51" y="870"/>
                        <a:pt x="51" y="870"/>
                      </a:cubicBezTo>
                      <a:cubicBezTo>
                        <a:pt x="23" y="870"/>
                        <a:pt x="0" y="893"/>
                        <a:pt x="0" y="922"/>
                      </a:cubicBezTo>
                      <a:cubicBezTo>
                        <a:pt x="0" y="1229"/>
                        <a:pt x="0" y="1229"/>
                        <a:pt x="0" y="1229"/>
                      </a:cubicBezTo>
                      <a:cubicBezTo>
                        <a:pt x="0" y="1257"/>
                        <a:pt x="23" y="1280"/>
                        <a:pt x="51" y="1280"/>
                      </a:cubicBezTo>
                      <a:cubicBezTo>
                        <a:pt x="205" y="1280"/>
                        <a:pt x="205" y="1280"/>
                        <a:pt x="205" y="1280"/>
                      </a:cubicBezTo>
                      <a:cubicBezTo>
                        <a:pt x="205" y="1331"/>
                        <a:pt x="205" y="1331"/>
                        <a:pt x="205" y="1331"/>
                      </a:cubicBezTo>
                      <a:cubicBezTo>
                        <a:pt x="154" y="1331"/>
                        <a:pt x="154" y="1331"/>
                        <a:pt x="154" y="1331"/>
                      </a:cubicBezTo>
                      <a:cubicBezTo>
                        <a:pt x="154" y="1382"/>
                        <a:pt x="154" y="1382"/>
                        <a:pt x="154" y="1382"/>
                      </a:cubicBezTo>
                      <a:cubicBezTo>
                        <a:pt x="410" y="1382"/>
                        <a:pt x="410" y="1382"/>
                        <a:pt x="410" y="1382"/>
                      </a:cubicBezTo>
                      <a:cubicBezTo>
                        <a:pt x="410" y="1331"/>
                        <a:pt x="410" y="1331"/>
                        <a:pt x="410" y="1331"/>
                      </a:cubicBezTo>
                      <a:cubicBezTo>
                        <a:pt x="358" y="1331"/>
                        <a:pt x="358" y="1331"/>
                        <a:pt x="358" y="1331"/>
                      </a:cubicBezTo>
                      <a:cubicBezTo>
                        <a:pt x="358" y="1280"/>
                        <a:pt x="358" y="1280"/>
                        <a:pt x="358" y="1280"/>
                      </a:cubicBezTo>
                      <a:cubicBezTo>
                        <a:pt x="512" y="1280"/>
                        <a:pt x="512" y="1280"/>
                        <a:pt x="512" y="1280"/>
                      </a:cubicBezTo>
                      <a:cubicBezTo>
                        <a:pt x="540" y="1280"/>
                        <a:pt x="563" y="1257"/>
                        <a:pt x="563" y="1229"/>
                      </a:cubicBezTo>
                      <a:cubicBezTo>
                        <a:pt x="563" y="1101"/>
                        <a:pt x="563" y="1101"/>
                        <a:pt x="563" y="1101"/>
                      </a:cubicBezTo>
                      <a:cubicBezTo>
                        <a:pt x="691" y="1101"/>
                        <a:pt x="691" y="1101"/>
                        <a:pt x="691" y="1101"/>
                      </a:cubicBezTo>
                      <a:cubicBezTo>
                        <a:pt x="691" y="1129"/>
                        <a:pt x="714" y="1152"/>
                        <a:pt x="742" y="1152"/>
                      </a:cubicBezTo>
                      <a:cubicBezTo>
                        <a:pt x="794" y="1152"/>
                        <a:pt x="794" y="1152"/>
                        <a:pt x="794" y="1152"/>
                      </a:cubicBezTo>
                      <a:cubicBezTo>
                        <a:pt x="822" y="1152"/>
                        <a:pt x="845" y="1129"/>
                        <a:pt x="845" y="1101"/>
                      </a:cubicBezTo>
                      <a:cubicBezTo>
                        <a:pt x="973" y="1101"/>
                        <a:pt x="973" y="1101"/>
                        <a:pt x="973" y="1101"/>
                      </a:cubicBezTo>
                      <a:cubicBezTo>
                        <a:pt x="973" y="1229"/>
                        <a:pt x="973" y="1229"/>
                        <a:pt x="973" y="1229"/>
                      </a:cubicBezTo>
                      <a:cubicBezTo>
                        <a:pt x="973" y="1257"/>
                        <a:pt x="996" y="1280"/>
                        <a:pt x="1024" y="1280"/>
                      </a:cubicBezTo>
                      <a:cubicBezTo>
                        <a:pt x="1178" y="1280"/>
                        <a:pt x="1178" y="1280"/>
                        <a:pt x="1178" y="1280"/>
                      </a:cubicBezTo>
                      <a:cubicBezTo>
                        <a:pt x="1178" y="1331"/>
                        <a:pt x="1178" y="1331"/>
                        <a:pt x="1178" y="1331"/>
                      </a:cubicBezTo>
                      <a:cubicBezTo>
                        <a:pt x="1126" y="1331"/>
                        <a:pt x="1126" y="1331"/>
                        <a:pt x="1126" y="1331"/>
                      </a:cubicBezTo>
                      <a:cubicBezTo>
                        <a:pt x="1126" y="1382"/>
                        <a:pt x="1126" y="1382"/>
                        <a:pt x="1126" y="1382"/>
                      </a:cubicBezTo>
                      <a:cubicBezTo>
                        <a:pt x="1382" y="1382"/>
                        <a:pt x="1382" y="1382"/>
                        <a:pt x="1382" y="1382"/>
                      </a:cubicBezTo>
                      <a:cubicBezTo>
                        <a:pt x="1382" y="1331"/>
                        <a:pt x="1382" y="1331"/>
                        <a:pt x="1382" y="1331"/>
                      </a:cubicBezTo>
                      <a:cubicBezTo>
                        <a:pt x="1331" y="1331"/>
                        <a:pt x="1331" y="1331"/>
                        <a:pt x="1331" y="1331"/>
                      </a:cubicBezTo>
                      <a:cubicBezTo>
                        <a:pt x="1331" y="1280"/>
                        <a:pt x="1331" y="1280"/>
                        <a:pt x="1331" y="1280"/>
                      </a:cubicBezTo>
                      <a:cubicBezTo>
                        <a:pt x="1485" y="1280"/>
                        <a:pt x="1485" y="1280"/>
                        <a:pt x="1485" y="1280"/>
                      </a:cubicBezTo>
                      <a:cubicBezTo>
                        <a:pt x="1513" y="1280"/>
                        <a:pt x="1536" y="1257"/>
                        <a:pt x="1536" y="1229"/>
                      </a:cubicBezTo>
                      <a:cubicBezTo>
                        <a:pt x="1536" y="922"/>
                        <a:pt x="1536" y="922"/>
                        <a:pt x="1536" y="922"/>
                      </a:cubicBezTo>
                      <a:cubicBezTo>
                        <a:pt x="1536" y="893"/>
                        <a:pt x="1513" y="870"/>
                        <a:pt x="1485" y="870"/>
                      </a:cubicBezTo>
                      <a:close/>
                      <a:moveTo>
                        <a:pt x="307" y="1331"/>
                      </a:moveTo>
                      <a:cubicBezTo>
                        <a:pt x="256" y="1331"/>
                        <a:pt x="256" y="1331"/>
                        <a:pt x="256" y="1331"/>
                      </a:cubicBezTo>
                      <a:cubicBezTo>
                        <a:pt x="256" y="1280"/>
                        <a:pt x="256" y="1280"/>
                        <a:pt x="256" y="1280"/>
                      </a:cubicBezTo>
                      <a:cubicBezTo>
                        <a:pt x="307" y="1280"/>
                        <a:pt x="307" y="1280"/>
                        <a:pt x="307" y="1280"/>
                      </a:cubicBezTo>
                      <a:lnTo>
                        <a:pt x="307" y="1331"/>
                      </a:lnTo>
                      <a:close/>
                      <a:moveTo>
                        <a:pt x="512" y="1229"/>
                      </a:moveTo>
                      <a:cubicBezTo>
                        <a:pt x="51" y="1229"/>
                        <a:pt x="51" y="1229"/>
                        <a:pt x="51" y="1229"/>
                      </a:cubicBezTo>
                      <a:cubicBezTo>
                        <a:pt x="51" y="922"/>
                        <a:pt x="51" y="922"/>
                        <a:pt x="51" y="922"/>
                      </a:cubicBezTo>
                      <a:cubicBezTo>
                        <a:pt x="512" y="922"/>
                        <a:pt x="512" y="922"/>
                        <a:pt x="512" y="922"/>
                      </a:cubicBezTo>
                      <a:lnTo>
                        <a:pt x="512" y="1229"/>
                      </a:lnTo>
                      <a:close/>
                      <a:moveTo>
                        <a:pt x="435" y="614"/>
                      </a:moveTo>
                      <a:cubicBezTo>
                        <a:pt x="365" y="614"/>
                        <a:pt x="307" y="557"/>
                        <a:pt x="307" y="486"/>
                      </a:cubicBezTo>
                      <a:cubicBezTo>
                        <a:pt x="307" y="416"/>
                        <a:pt x="365" y="358"/>
                        <a:pt x="435" y="358"/>
                      </a:cubicBezTo>
                      <a:cubicBezTo>
                        <a:pt x="455" y="358"/>
                        <a:pt x="455" y="358"/>
                        <a:pt x="455" y="358"/>
                      </a:cubicBezTo>
                      <a:cubicBezTo>
                        <a:pt x="460" y="340"/>
                        <a:pt x="460" y="340"/>
                        <a:pt x="460" y="340"/>
                      </a:cubicBezTo>
                      <a:cubicBezTo>
                        <a:pt x="484" y="254"/>
                        <a:pt x="573" y="205"/>
                        <a:pt x="659" y="229"/>
                      </a:cubicBezTo>
                      <a:cubicBezTo>
                        <a:pt x="691" y="239"/>
                        <a:pt x="691" y="239"/>
                        <a:pt x="691" y="239"/>
                      </a:cubicBezTo>
                      <a:cubicBezTo>
                        <a:pt x="691" y="205"/>
                        <a:pt x="691" y="205"/>
                        <a:pt x="691" y="205"/>
                      </a:cubicBezTo>
                      <a:cubicBezTo>
                        <a:pt x="691" y="120"/>
                        <a:pt x="760" y="51"/>
                        <a:pt x="845" y="51"/>
                      </a:cubicBezTo>
                      <a:cubicBezTo>
                        <a:pt x="944" y="51"/>
                        <a:pt x="1024" y="131"/>
                        <a:pt x="1024" y="230"/>
                      </a:cubicBezTo>
                      <a:cubicBezTo>
                        <a:pt x="1024" y="256"/>
                        <a:pt x="1024" y="256"/>
                        <a:pt x="1024" y="256"/>
                      </a:cubicBezTo>
                      <a:cubicBezTo>
                        <a:pt x="1050" y="256"/>
                        <a:pt x="1050" y="256"/>
                        <a:pt x="1050" y="256"/>
                      </a:cubicBezTo>
                      <a:cubicBezTo>
                        <a:pt x="1149" y="256"/>
                        <a:pt x="1229" y="336"/>
                        <a:pt x="1229" y="435"/>
                      </a:cubicBezTo>
                      <a:cubicBezTo>
                        <a:pt x="1229" y="534"/>
                        <a:pt x="1149" y="614"/>
                        <a:pt x="1050" y="614"/>
                      </a:cubicBezTo>
                      <a:lnTo>
                        <a:pt x="435" y="614"/>
                      </a:lnTo>
                      <a:close/>
                      <a:moveTo>
                        <a:pt x="794" y="1101"/>
                      </a:moveTo>
                      <a:cubicBezTo>
                        <a:pt x="742" y="1101"/>
                        <a:pt x="742" y="1101"/>
                        <a:pt x="742" y="1101"/>
                      </a:cubicBezTo>
                      <a:cubicBezTo>
                        <a:pt x="742" y="1050"/>
                        <a:pt x="742" y="1050"/>
                        <a:pt x="742" y="1050"/>
                      </a:cubicBezTo>
                      <a:cubicBezTo>
                        <a:pt x="794" y="1050"/>
                        <a:pt x="794" y="1050"/>
                        <a:pt x="794" y="1050"/>
                      </a:cubicBezTo>
                      <a:lnTo>
                        <a:pt x="794" y="1101"/>
                      </a:lnTo>
                      <a:close/>
                      <a:moveTo>
                        <a:pt x="1280" y="1331"/>
                      </a:moveTo>
                      <a:cubicBezTo>
                        <a:pt x="1229" y="1331"/>
                        <a:pt x="1229" y="1331"/>
                        <a:pt x="1229" y="1331"/>
                      </a:cubicBezTo>
                      <a:cubicBezTo>
                        <a:pt x="1229" y="1280"/>
                        <a:pt x="1229" y="1280"/>
                        <a:pt x="1229" y="1280"/>
                      </a:cubicBezTo>
                      <a:cubicBezTo>
                        <a:pt x="1280" y="1280"/>
                        <a:pt x="1280" y="1280"/>
                        <a:pt x="1280" y="1280"/>
                      </a:cubicBezTo>
                      <a:lnTo>
                        <a:pt x="1280" y="1331"/>
                      </a:lnTo>
                      <a:close/>
                      <a:moveTo>
                        <a:pt x="1485" y="1229"/>
                      </a:moveTo>
                      <a:cubicBezTo>
                        <a:pt x="1024" y="1229"/>
                        <a:pt x="1024" y="1229"/>
                        <a:pt x="1024" y="1229"/>
                      </a:cubicBezTo>
                      <a:cubicBezTo>
                        <a:pt x="1024" y="922"/>
                        <a:pt x="1024" y="922"/>
                        <a:pt x="1024" y="922"/>
                      </a:cubicBezTo>
                      <a:cubicBezTo>
                        <a:pt x="1485" y="922"/>
                        <a:pt x="1485" y="922"/>
                        <a:pt x="1485" y="922"/>
                      </a:cubicBezTo>
                      <a:lnTo>
                        <a:pt x="1485" y="1229"/>
                      </a:lnTo>
                      <a:close/>
                      <a:moveTo>
                        <a:pt x="1485" y="1229"/>
                      </a:moveTo>
                      <a:cubicBezTo>
                        <a:pt x="1485" y="1229"/>
                        <a:pt x="1485" y="1229"/>
                        <a:pt x="1485" y="122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53" tIns="45727" rIns="91453" bIns="457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00" b="0" i="0" u="none" strike="noStrike" kern="0" cap="none" spc="0" normalizeH="0" baseline="0" noProof="0">
                    <a:ln>
                      <a:solidFill>
                        <a:prstClr val="white">
                          <a:lumMod val="50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011" name="Rectangle 325">
                  <a:extLst>
                    <a:ext uri="{FF2B5EF4-FFF2-40B4-BE49-F238E27FC236}">
                      <a16:creationId xmlns:a16="http://schemas.microsoft.com/office/drawing/2014/main" id="{5E6465BE-7D67-B973-0301-1CE57C913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4188" y="5392739"/>
                  <a:ext cx="87313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53" tIns="45727" rIns="91453" bIns="457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00" b="0" i="0" u="none" strike="noStrike" kern="0" cap="none" spc="0" normalizeH="0" baseline="0" noProof="0">
                    <a:ln>
                      <a:solidFill>
                        <a:prstClr val="white">
                          <a:lumMod val="50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012" name="Rectangle 326">
                  <a:extLst>
                    <a:ext uri="{FF2B5EF4-FFF2-40B4-BE49-F238E27FC236}">
                      <a16:creationId xmlns:a16="http://schemas.microsoft.com/office/drawing/2014/main" id="{EC71F609-22BB-BC55-2BEA-0745D144A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1663" y="5392739"/>
                  <a:ext cx="28575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53" tIns="45727" rIns="91453" bIns="4572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00" b="0" i="0" u="none" strike="noStrike" kern="0" cap="none" spc="0" normalizeH="0" baseline="0" noProof="0">
                    <a:ln>
                      <a:solidFill>
                        <a:prstClr val="white">
                          <a:lumMod val="50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sp>
            <p:nvSpPr>
              <p:cNvPr id="1008" name="타원 1007">
                <a:extLst>
                  <a:ext uri="{FF2B5EF4-FFF2-40B4-BE49-F238E27FC236}">
                    <a16:creationId xmlns:a16="http://schemas.microsoft.com/office/drawing/2014/main" id="{25520907-ADD1-E9A8-83A3-7948D72497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6723" y="5095111"/>
                <a:ext cx="53752" cy="53752"/>
              </a:xfrm>
              <a:prstGeom prst="ellipse">
                <a:avLst/>
              </a:prstGeom>
              <a:noFill/>
              <a:ln w="15875" cap="flat" cmpd="sng" algn="ctr">
                <a:solidFill>
                  <a:srgbClr val="82828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09" name="곱하기 기호 567">
                <a:extLst>
                  <a:ext uri="{FF2B5EF4-FFF2-40B4-BE49-F238E27FC236}">
                    <a16:creationId xmlns:a16="http://schemas.microsoft.com/office/drawing/2014/main" id="{46C3F959-FA0E-8A87-99E9-6297B3400E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67028" y="5066734"/>
                <a:ext cx="109155" cy="109155"/>
              </a:xfrm>
              <a:prstGeom prst="mathMultiply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00" b="0" i="0" u="none" strike="noStrike" kern="0" cap="none" spc="0" normalizeH="0" baseline="0" noProof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cxnSp>
          <p:nvCxnSpPr>
            <p:cNvPr id="1013" name="꺾인 연결선 1030">
              <a:extLst>
                <a:ext uri="{FF2B5EF4-FFF2-40B4-BE49-F238E27FC236}">
                  <a16:creationId xmlns:a16="http://schemas.microsoft.com/office/drawing/2014/main" id="{77D47BED-FC4E-59DD-B242-7F4D622A0BFD}"/>
                </a:ext>
              </a:extLst>
            </p:cNvPr>
            <p:cNvCxnSpPr>
              <a:cxnSpLocks/>
              <a:stCxn id="1014" idx="1"/>
              <a:endCxn id="1005" idx="2"/>
            </p:cNvCxnSpPr>
            <p:nvPr/>
          </p:nvCxnSpPr>
          <p:spPr>
            <a:xfrm rot="5400000" flipH="1" flipV="1">
              <a:off x="4397837" y="4477020"/>
              <a:ext cx="181103" cy="27744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1014" name="원통 1045">
              <a:extLst>
                <a:ext uri="{FF2B5EF4-FFF2-40B4-BE49-F238E27FC236}">
                  <a16:creationId xmlns:a16="http://schemas.microsoft.com/office/drawing/2014/main" id="{14285364-4B0E-3263-AC4D-FB3C2C3D6F39}"/>
                </a:ext>
              </a:extLst>
            </p:cNvPr>
            <p:cNvSpPr>
              <a:spLocks/>
            </p:cNvSpPr>
            <p:nvPr/>
          </p:nvSpPr>
          <p:spPr>
            <a:xfrm>
              <a:off x="3980892" y="4706294"/>
              <a:ext cx="737546" cy="222118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ECAD2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algn="ctr" latinLnBrk="0">
                <a:tabLst>
                  <a:tab pos="914400" algn="l"/>
                  <a:tab pos="7315200" algn="r"/>
                </a:tabLst>
              </a:pPr>
              <a:r>
                <a:rPr lang="en-US" altLang="ko-KR" sz="700" b="1" kern="0" spc="-30" dirty="0">
                  <a:ln>
                    <a:solidFill>
                      <a:srgbClr val="ECEFF4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G/W DB</a:t>
              </a:r>
              <a:endParaRPr lang="ko-KR" altLang="en-US" sz="700" b="1" kern="0" spc="-30" dirty="0">
                <a:ln>
                  <a:solidFill>
                    <a:srgbClr val="ECEFF4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015" name="꺾인 연결선 1030">
              <a:extLst>
                <a:ext uri="{FF2B5EF4-FFF2-40B4-BE49-F238E27FC236}">
                  <a16:creationId xmlns:a16="http://schemas.microsoft.com/office/drawing/2014/main" id="{0D875776-3964-BAE7-5462-6FFF9545C358}"/>
                </a:ext>
              </a:extLst>
            </p:cNvPr>
            <p:cNvCxnSpPr>
              <a:cxnSpLocks/>
              <a:stCxn id="1014" idx="1"/>
              <a:endCxn id="995" idx="2"/>
            </p:cNvCxnSpPr>
            <p:nvPr/>
          </p:nvCxnSpPr>
          <p:spPr>
            <a:xfrm rot="16200000" flipV="1">
              <a:off x="4091759" y="4448388"/>
              <a:ext cx="164745" cy="3510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1016" name="직사각형 1015">
              <a:extLst>
                <a:ext uri="{FF2B5EF4-FFF2-40B4-BE49-F238E27FC236}">
                  <a16:creationId xmlns:a16="http://schemas.microsoft.com/office/drawing/2014/main" id="{87580D61-C129-53A0-0F53-EFC9C0BCA111}"/>
                </a:ext>
              </a:extLst>
            </p:cNvPr>
            <p:cNvSpPr>
              <a:spLocks/>
            </p:cNvSpPr>
            <p:nvPr/>
          </p:nvSpPr>
          <p:spPr>
            <a:xfrm>
              <a:off x="4321943" y="2160863"/>
              <a:ext cx="597637" cy="253891"/>
            </a:xfrm>
            <a:prstGeom prst="rect">
              <a:avLst/>
            </a:prstGeom>
            <a:solidFill>
              <a:srgbClr val="007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Core GW</a:t>
              </a:r>
            </a:p>
            <a:p>
              <a:pPr algn="ctr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(API </a:t>
              </a:r>
              <a:r>
                <a:rPr lang="ko-KR" altLang="en-US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제어</a:t>
              </a:r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</a:p>
          </p:txBody>
        </p:sp>
        <p:sp>
          <p:nvSpPr>
            <p:cNvPr id="1017" name="직사각형 746">
              <a:extLst>
                <a:ext uri="{FF2B5EF4-FFF2-40B4-BE49-F238E27FC236}">
                  <a16:creationId xmlns:a16="http://schemas.microsoft.com/office/drawing/2014/main" id="{07A22F68-3A4E-D90D-A760-F99478A2AC93}"/>
                </a:ext>
              </a:extLst>
            </p:cNvPr>
            <p:cNvSpPr>
              <a:spLocks/>
            </p:cNvSpPr>
            <p:nvPr/>
          </p:nvSpPr>
          <p:spPr>
            <a:xfrm>
              <a:off x="2595142" y="4227820"/>
              <a:ext cx="936656" cy="1088535"/>
            </a:xfrm>
            <a:prstGeom prst="rect">
              <a:avLst/>
            </a:prstGeom>
            <a:solidFill>
              <a:srgbClr val="8692A6">
                <a:alpha val="14902"/>
              </a:srgb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018" name="그룹 1017">
              <a:extLst>
                <a:ext uri="{FF2B5EF4-FFF2-40B4-BE49-F238E27FC236}">
                  <a16:creationId xmlns:a16="http://schemas.microsoft.com/office/drawing/2014/main" id="{5866B953-C8DB-DA29-0627-2885A8423F29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26247" y="4529751"/>
              <a:ext cx="888953" cy="692644"/>
              <a:chOff x="2626247" y="4347706"/>
              <a:chExt cx="888953" cy="692644"/>
            </a:xfrm>
          </p:grpSpPr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78066334-4812-588B-8D4A-952F394462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6219" y="4517695"/>
                <a:ext cx="258084" cy="145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r>
                  <a:rPr lang="en-US" altLang="ko-KR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Master</a:t>
                </a:r>
              </a:p>
              <a:p>
                <a:r>
                  <a:rPr lang="en-US" altLang="ko-KR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Node#3</a:t>
                </a:r>
              </a:p>
            </p:txBody>
          </p:sp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55F1889A-95BA-D81D-1E02-A5BB504C03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8217" y="4517695"/>
                <a:ext cx="258084" cy="145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r>
                  <a:rPr lang="en-US" altLang="ko-KR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Master</a:t>
                </a:r>
              </a:p>
              <a:p>
                <a:r>
                  <a:rPr lang="en-US" altLang="ko-KR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Node#1</a:t>
                </a:r>
              </a:p>
            </p:txBody>
          </p:sp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1917A74D-0751-D113-753D-D38A87BF3B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3923" y="4517695"/>
                <a:ext cx="258084" cy="145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Master</a:t>
                </a:r>
              </a:p>
              <a:p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Node#2</a:t>
                </a:r>
              </a:p>
            </p:txBody>
          </p:sp>
          <p:sp>
            <p:nvSpPr>
              <p:cNvPr id="1022" name="TextBox 1021">
                <a:extLst>
                  <a:ext uri="{FF2B5EF4-FFF2-40B4-BE49-F238E27FC236}">
                    <a16:creationId xmlns:a16="http://schemas.microsoft.com/office/drawing/2014/main" id="{BE140B59-9173-C8D9-BDB3-1FD9BF161B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6247" y="4895234"/>
                <a:ext cx="258084" cy="145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Data</a:t>
                </a:r>
              </a:p>
              <a:p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Node#1</a:t>
                </a:r>
              </a:p>
            </p:txBody>
          </p:sp>
          <p:sp>
            <p:nvSpPr>
              <p:cNvPr id="1023" name="TextBox 1022">
                <a:extLst>
                  <a:ext uri="{FF2B5EF4-FFF2-40B4-BE49-F238E27FC236}">
                    <a16:creationId xmlns:a16="http://schemas.microsoft.com/office/drawing/2014/main" id="{91F45978-480F-5306-4329-E4638368D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789" y="4895234"/>
                <a:ext cx="258084" cy="145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Data</a:t>
                </a:r>
              </a:p>
              <a:p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Node#2</a:t>
                </a:r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7035D4D1-5793-7704-0162-5B9F7EC5D2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7116" y="4895234"/>
                <a:ext cx="258084" cy="145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ko-KR"/>
                </a:defPPr>
                <a:lvl1pPr algn="ctr">
                  <a:lnSpc>
                    <a:spcPts val="600"/>
                  </a:lnSpc>
                  <a:defRPr sz="600" b="1" spc="-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Dotum Medium" pitchFamily="18" charset="-127"/>
                    <a:ea typeface="KoPubDotum Medium" pitchFamily="18" charset="-127"/>
                  </a:defRPr>
                </a:lvl1pPr>
              </a:lstStyle>
              <a:p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Data</a:t>
                </a:r>
              </a:p>
              <a:p>
                <a:r>
                  <a:rPr lang="en-US" sz="700" b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Node#3</a:t>
                </a:r>
              </a:p>
            </p:txBody>
          </p:sp>
          <p:pic>
            <p:nvPicPr>
              <p:cNvPr id="1025" name="Graphic 1" descr="OpenSearch Ingestion resource icon for the Amazon OpenSearch Service service.">
                <a:extLst>
                  <a:ext uri="{FF2B5EF4-FFF2-40B4-BE49-F238E27FC236}">
                    <a16:creationId xmlns:a16="http://schemas.microsoft.com/office/drawing/2014/main" id="{259FF0E6-6A30-B028-8948-855B4E9BF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2703346" y="4347706"/>
                <a:ext cx="118741" cy="145001"/>
              </a:xfrm>
              <a:prstGeom prst="rect">
                <a:avLst/>
              </a:prstGeom>
            </p:spPr>
          </p:pic>
          <p:pic>
            <p:nvPicPr>
              <p:cNvPr id="1026" name="Graphic 75" descr="OpenSearch Dashboards resource icon for the Amazon OpenSearch Service service.">
                <a:extLst>
                  <a:ext uri="{FF2B5EF4-FFF2-40B4-BE49-F238E27FC236}">
                    <a16:creationId xmlns:a16="http://schemas.microsoft.com/office/drawing/2014/main" id="{0AD43E48-88E9-3DD8-0A6B-68A259666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2695285" y="4718941"/>
                <a:ext cx="129064" cy="157608"/>
              </a:xfrm>
              <a:prstGeom prst="rect">
                <a:avLst/>
              </a:prstGeom>
            </p:spPr>
          </p:pic>
          <p:pic>
            <p:nvPicPr>
              <p:cNvPr id="1027" name="Graphic 75" descr="OpenSearch Dashboards resource icon for the Amazon OpenSearch Service service.">
                <a:extLst>
                  <a:ext uri="{FF2B5EF4-FFF2-40B4-BE49-F238E27FC236}">
                    <a16:creationId xmlns:a16="http://schemas.microsoft.com/office/drawing/2014/main" id="{78A1B2A4-7A86-B30B-9BF2-A41C3B4C1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012766" y="4718941"/>
                <a:ext cx="129064" cy="157608"/>
              </a:xfrm>
              <a:prstGeom prst="rect">
                <a:avLst/>
              </a:prstGeom>
            </p:spPr>
          </p:pic>
          <p:pic>
            <p:nvPicPr>
              <p:cNvPr id="1028" name="Graphic 75" descr="OpenSearch Dashboards resource icon for the Amazon OpenSearch Service service.">
                <a:extLst>
                  <a:ext uri="{FF2B5EF4-FFF2-40B4-BE49-F238E27FC236}">
                    <a16:creationId xmlns:a16="http://schemas.microsoft.com/office/drawing/2014/main" id="{94710270-EE54-97E7-6CD1-44485FA94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320756" y="4718941"/>
                <a:ext cx="129064" cy="157608"/>
              </a:xfrm>
              <a:prstGeom prst="rect">
                <a:avLst/>
              </a:prstGeom>
            </p:spPr>
          </p:pic>
          <p:pic>
            <p:nvPicPr>
              <p:cNvPr id="1029" name="Graphic 1" descr="OpenSearch Ingestion resource icon for the Amazon OpenSearch Service service.">
                <a:extLst>
                  <a:ext uri="{FF2B5EF4-FFF2-40B4-BE49-F238E27FC236}">
                    <a16:creationId xmlns:a16="http://schemas.microsoft.com/office/drawing/2014/main" id="{1F3A5513-0B58-CA08-6743-792348704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004037" y="4347706"/>
                <a:ext cx="118741" cy="145001"/>
              </a:xfrm>
              <a:prstGeom prst="rect">
                <a:avLst/>
              </a:prstGeom>
            </p:spPr>
          </p:pic>
          <p:pic>
            <p:nvPicPr>
              <p:cNvPr id="1030" name="Graphic 1" descr="OpenSearch Ingestion resource icon for the Amazon OpenSearch Service service.">
                <a:extLst>
                  <a:ext uri="{FF2B5EF4-FFF2-40B4-BE49-F238E27FC236}">
                    <a16:creationId xmlns:a16="http://schemas.microsoft.com/office/drawing/2014/main" id="{432DDFE1-C198-39D2-2A00-4250A8820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14742" y="4347706"/>
                <a:ext cx="118741" cy="145001"/>
              </a:xfrm>
              <a:prstGeom prst="rect">
                <a:avLst/>
              </a:prstGeom>
            </p:spPr>
          </p:pic>
        </p:grp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59E9716D-F911-305E-38CB-A7596B2E9E2A}"/>
                </a:ext>
              </a:extLst>
            </p:cNvPr>
            <p:cNvSpPr>
              <a:spLocks/>
            </p:cNvSpPr>
            <p:nvPr/>
          </p:nvSpPr>
          <p:spPr>
            <a:xfrm>
              <a:off x="2595142" y="3860798"/>
              <a:ext cx="936656" cy="379326"/>
            </a:xfrm>
            <a:prstGeom prst="rect">
              <a:avLst/>
            </a:prstGeom>
            <a:solidFill>
              <a:srgbClr val="007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비정형 데이터 검색</a:t>
              </a:r>
              <a:endParaRPr lang="en-US" altLang="ko-KR" sz="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en-US" altLang="ko-KR" sz="8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[OpenSearch]</a:t>
              </a:r>
            </a:p>
          </p:txBody>
        </p:sp>
        <p:sp>
          <p:nvSpPr>
            <p:cNvPr id="1032" name="직사각형 1031">
              <a:extLst>
                <a:ext uri="{FF2B5EF4-FFF2-40B4-BE49-F238E27FC236}">
                  <a16:creationId xmlns:a16="http://schemas.microsoft.com/office/drawing/2014/main" id="{EED242DF-559D-D96D-2ADA-D738673F3024}"/>
                </a:ext>
              </a:extLst>
            </p:cNvPr>
            <p:cNvSpPr>
              <a:spLocks/>
            </p:cNvSpPr>
            <p:nvPr/>
          </p:nvSpPr>
          <p:spPr>
            <a:xfrm>
              <a:off x="5173819" y="2177759"/>
              <a:ext cx="333296" cy="1066118"/>
            </a:xfrm>
            <a:prstGeom prst="rect">
              <a:avLst/>
            </a:prstGeom>
            <a:solidFill>
              <a:srgbClr val="0078B9"/>
            </a:solidFill>
            <a:ln w="3175">
              <a:solidFill>
                <a:srgbClr val="0078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SACP</a:t>
              </a:r>
              <a:endParaRPr kumimoji="0" lang="ko-KR" altLang="en-US" sz="900" b="0" i="0" u="none" strike="noStrike" kern="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33" name="양쪽 모서리가 둥근 사각형 299">
              <a:extLst>
                <a:ext uri="{FF2B5EF4-FFF2-40B4-BE49-F238E27FC236}">
                  <a16:creationId xmlns:a16="http://schemas.microsoft.com/office/drawing/2014/main" id="{30A8F54B-D7F1-4AB8-4E51-6E905BEA2BF4}"/>
                </a:ext>
              </a:extLst>
            </p:cNvPr>
            <p:cNvSpPr>
              <a:spLocks/>
            </p:cNvSpPr>
            <p:nvPr/>
          </p:nvSpPr>
          <p:spPr>
            <a:xfrm>
              <a:off x="5136638" y="1858355"/>
              <a:ext cx="1657541" cy="218416"/>
            </a:xfrm>
            <a:prstGeom prst="round2SameRect">
              <a:avLst/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실시간 </a:t>
              </a:r>
              <a:r>
                <a:rPr lang="en-US" altLang="ko-KR" sz="10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 </a:t>
              </a:r>
              <a:r>
                <a:rPr lang="ko-KR" altLang="en-US" sz="10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시스템 </a:t>
              </a:r>
              <a:r>
                <a:rPr lang="en-US" altLang="ko-KR" sz="10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WAS</a:t>
              </a:r>
            </a:p>
          </p:txBody>
        </p:sp>
        <p:grpSp>
          <p:nvGrpSpPr>
            <p:cNvPr id="1034" name="그룹 1033">
              <a:extLst>
                <a:ext uri="{FF2B5EF4-FFF2-40B4-BE49-F238E27FC236}">
                  <a16:creationId xmlns:a16="http://schemas.microsoft.com/office/drawing/2014/main" id="{288A92FB-665D-B557-C1CE-B6F9C89B16B7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44380" y="2224573"/>
              <a:ext cx="461665" cy="367150"/>
              <a:chOff x="7157141" y="2172903"/>
              <a:chExt cx="505616" cy="246320"/>
            </a:xfrm>
            <a:solidFill>
              <a:schemeClr val="bg1">
                <a:lumMod val="75000"/>
              </a:schemeClr>
            </a:solidFill>
          </p:grpSpPr>
          <p:sp>
            <p:nvSpPr>
              <p:cNvPr id="1035" name="원통 301">
                <a:extLst>
                  <a:ext uri="{FF2B5EF4-FFF2-40B4-BE49-F238E27FC236}">
                    <a16:creationId xmlns:a16="http://schemas.microsoft.com/office/drawing/2014/main" id="{FA95B4B6-9920-5FF1-0B09-95D53D4E8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141" y="2172903"/>
                <a:ext cx="505616" cy="246320"/>
              </a:xfrm>
              <a:prstGeom prst="can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30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BE1FC835-95E6-A875-F50B-7793FE4952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16831" y="2293161"/>
                <a:ext cx="386235" cy="59110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ts val="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학습모델</a:t>
                </a:r>
                <a:endParaRPr lang="en-US" altLang="ko-KR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C5931E00-F62C-BE94-D37C-F24E7B189810}"/>
                </a:ext>
              </a:extLst>
            </p:cNvPr>
            <p:cNvSpPr>
              <a:spLocks/>
            </p:cNvSpPr>
            <p:nvPr/>
          </p:nvSpPr>
          <p:spPr>
            <a:xfrm>
              <a:off x="5193362" y="4329100"/>
              <a:ext cx="331338" cy="530130"/>
            </a:xfrm>
            <a:prstGeom prst="rect">
              <a:avLst/>
            </a:prstGeom>
            <a:solidFill>
              <a:srgbClr val="0078B9"/>
            </a:solidFill>
            <a:ln w="3175">
              <a:solidFill>
                <a:srgbClr val="0078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Tick </a:t>
              </a:r>
              <a:r>
                <a:rPr kumimoji="0" lang="ko-KR" altLang="en-US" sz="900" b="0" i="0" u="none" strike="noStrike" kern="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</a:p>
          </p:txBody>
        </p:sp>
        <p:sp>
          <p:nvSpPr>
            <p:cNvPr id="1038" name="직사각형 746">
              <a:extLst>
                <a:ext uri="{FF2B5EF4-FFF2-40B4-BE49-F238E27FC236}">
                  <a16:creationId xmlns:a16="http://schemas.microsoft.com/office/drawing/2014/main" id="{D09A76C2-F194-A4E8-9934-DE3DAA505EE6}"/>
                </a:ext>
              </a:extLst>
            </p:cNvPr>
            <p:cNvSpPr>
              <a:spLocks/>
            </p:cNvSpPr>
            <p:nvPr/>
          </p:nvSpPr>
          <p:spPr>
            <a:xfrm>
              <a:off x="5524700" y="2185174"/>
              <a:ext cx="1275378" cy="106611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14902"/>
              </a:scheme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 latinLnBrk="0"/>
              <a:endParaRPr lang="ko-KR" altLang="en-US" sz="120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D9B4208D-2897-75C9-77BA-170AFD3F6FD6}"/>
                </a:ext>
              </a:extLst>
            </p:cNvPr>
            <p:cNvSpPr>
              <a:spLocks/>
            </p:cNvSpPr>
            <p:nvPr/>
          </p:nvSpPr>
          <p:spPr>
            <a:xfrm>
              <a:off x="5174536" y="3323119"/>
              <a:ext cx="332044" cy="931151"/>
            </a:xfrm>
            <a:prstGeom prst="rect">
              <a:avLst/>
            </a:prstGeom>
            <a:solidFill>
              <a:srgbClr val="0078B9"/>
            </a:solidFill>
            <a:ln w="3175">
              <a:solidFill>
                <a:srgbClr val="0078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  <a:endParaRPr lang="en-US" altLang="ko-KR" sz="900" kern="0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마트</a:t>
              </a:r>
              <a:endParaRPr lang="en-US" altLang="ko-KR" sz="900" kern="0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  <a:endParaRPr kumimoji="0" lang="ko-KR" altLang="en-US" sz="900" b="0" i="0" u="none" strike="noStrike" kern="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9F84C26A-2E70-C2A3-59F0-7D205A602D8D}"/>
                </a:ext>
              </a:extLst>
            </p:cNvPr>
            <p:cNvSpPr>
              <a:spLocks/>
            </p:cNvSpPr>
            <p:nvPr/>
          </p:nvSpPr>
          <p:spPr>
            <a:xfrm>
              <a:off x="5558419" y="2250049"/>
              <a:ext cx="287441" cy="4095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전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처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리</a:t>
              </a:r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5FBEF75-78D4-3AB7-4666-9220395A41B9}"/>
                </a:ext>
              </a:extLst>
            </p:cNvPr>
            <p:cNvSpPr>
              <a:spLocks/>
            </p:cNvSpPr>
            <p:nvPr/>
          </p:nvSpPr>
          <p:spPr>
            <a:xfrm>
              <a:off x="6412395" y="2746330"/>
              <a:ext cx="341272" cy="4095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벡터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  <a:b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  <a:b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조회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2E84E04A-DA1A-9A3D-D03A-D5BD5B9B9CB1}"/>
                </a:ext>
              </a:extLst>
            </p:cNvPr>
            <p:cNvSpPr>
              <a:spLocks/>
            </p:cNvSpPr>
            <p:nvPr/>
          </p:nvSpPr>
          <p:spPr>
            <a:xfrm>
              <a:off x="5953347" y="2746330"/>
              <a:ext cx="352422" cy="4095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벡터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응답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D09C244D-B523-799E-D1FB-E978F141E338}"/>
                </a:ext>
              </a:extLst>
            </p:cNvPr>
            <p:cNvSpPr>
              <a:spLocks/>
            </p:cNvSpPr>
            <p:nvPr/>
          </p:nvSpPr>
          <p:spPr>
            <a:xfrm>
              <a:off x="5558420" y="2746330"/>
              <a:ext cx="288301" cy="4095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LLM </a:t>
              </a: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질의</a:t>
              </a:r>
            </a:p>
          </p:txBody>
        </p:sp>
        <p:sp>
          <p:nvSpPr>
            <p:cNvPr id="1044" name="직사각형 1043">
              <a:extLst>
                <a:ext uri="{FF2B5EF4-FFF2-40B4-BE49-F238E27FC236}">
                  <a16:creationId xmlns:a16="http://schemas.microsoft.com/office/drawing/2014/main" id="{DB6B8884-E2DB-DEAB-F23D-159E59E39BA0}"/>
                </a:ext>
              </a:extLst>
            </p:cNvPr>
            <p:cNvSpPr>
              <a:spLocks/>
            </p:cNvSpPr>
            <p:nvPr/>
          </p:nvSpPr>
          <p:spPr>
            <a:xfrm>
              <a:off x="6412395" y="2250049"/>
              <a:ext cx="350966" cy="4095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학습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결과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8C7431E5-1084-BA59-D3CF-09B211398D62}"/>
                </a:ext>
              </a:extLst>
            </p:cNvPr>
            <p:cNvSpPr>
              <a:spLocks/>
            </p:cNvSpPr>
            <p:nvPr/>
          </p:nvSpPr>
          <p:spPr>
            <a:xfrm>
              <a:off x="5952801" y="2250049"/>
              <a:ext cx="320530" cy="4095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벡터 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  <a:b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변환</a:t>
              </a:r>
            </a:p>
          </p:txBody>
        </p:sp>
        <p:sp>
          <p:nvSpPr>
            <p:cNvPr id="1046" name="양쪽 모서리가 둥근 사각형 300">
              <a:extLst>
                <a:ext uri="{FF2B5EF4-FFF2-40B4-BE49-F238E27FC236}">
                  <a16:creationId xmlns:a16="http://schemas.microsoft.com/office/drawing/2014/main" id="{12112672-0A2E-979E-E64F-13341BD0B8D5}"/>
                </a:ext>
              </a:extLst>
            </p:cNvPr>
            <p:cNvSpPr>
              <a:spLocks/>
            </p:cNvSpPr>
            <p:nvPr/>
          </p:nvSpPr>
          <p:spPr>
            <a:xfrm>
              <a:off x="8752373" y="1858355"/>
              <a:ext cx="832295" cy="218416"/>
            </a:xfrm>
            <a:prstGeom prst="round2SameRect">
              <a:avLst/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행내 </a:t>
              </a:r>
              <a:r>
                <a:rPr kumimoji="0" lang="ko-KR" altLang="en-US" sz="10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시스템</a:t>
              </a: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C2768F04-9E81-0A35-9174-A0571B28A2B5}"/>
                </a:ext>
              </a:extLst>
            </p:cNvPr>
            <p:cNvSpPr txBox="1">
              <a:spLocks/>
            </p:cNvSpPr>
            <p:nvPr/>
          </p:nvSpPr>
          <p:spPr>
            <a:xfrm>
              <a:off x="8207955" y="1707508"/>
              <a:ext cx="442429" cy="13820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marR="0" lvl="0" indent="0" algn="ctr" defTabSz="106774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0" i="0" u="none" strike="noStrike" cap="none" spc="-50" normalizeH="0" baseline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effectLst/>
                  <a:uLnTx/>
                  <a:uFillTx/>
                  <a:latin typeface="HG꼬딕씨 60g" pitchFamily="18" charset="-127"/>
                  <a:ea typeface="HG꼬딕씨 60g" pitchFamily="18" charset="-127"/>
                </a:defRPr>
              </a:lvl1pPr>
              <a:lvl2pPr defTabSz="914400" latinLnBrk="1"/>
              <a:lvl3pPr defTabSz="914400" latinLnBrk="1"/>
              <a:lvl4pPr defTabSz="914400" latinLnBrk="1"/>
              <a:lvl5pPr defTabSz="914400" latinLnBrk="1"/>
              <a:lvl6pPr defTabSz="914400" latinLnBrk="1"/>
              <a:lvl7pPr defTabSz="914400" latinLnBrk="1"/>
              <a:lvl8pPr defTabSz="914400" latinLnBrk="1"/>
              <a:lvl9pPr defTabSz="914400" latinLnBrk="1"/>
            </a:lstStyle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대내연계</a:t>
              </a:r>
            </a:p>
          </p:txBody>
        </p:sp>
        <p:sp>
          <p:nvSpPr>
            <p:cNvPr id="1048" name="직사각형 10">
              <a:extLst>
                <a:ext uri="{FF2B5EF4-FFF2-40B4-BE49-F238E27FC236}">
                  <a16:creationId xmlns:a16="http://schemas.microsoft.com/office/drawing/2014/main" id="{2CCC39EA-2BDD-1DD4-1E7B-3AFF6083766F}"/>
                </a:ext>
              </a:extLst>
            </p:cNvPr>
            <p:cNvSpPr>
              <a:spLocks/>
            </p:cNvSpPr>
            <p:nvPr/>
          </p:nvSpPr>
          <p:spPr>
            <a:xfrm>
              <a:off x="8139589" y="1678819"/>
              <a:ext cx="557827" cy="68262"/>
            </a:xfrm>
            <a:custGeom>
              <a:avLst/>
              <a:gdLst>
                <a:gd name="connsiteX0" fmla="*/ 0 w 848907"/>
                <a:gd name="connsiteY0" fmla="*/ 0 h 126950"/>
                <a:gd name="connsiteX1" fmla="*/ 848907 w 848907"/>
                <a:gd name="connsiteY1" fmla="*/ 0 h 126950"/>
                <a:gd name="connsiteX2" fmla="*/ 848907 w 848907"/>
                <a:gd name="connsiteY2" fmla="*/ 126950 h 126950"/>
                <a:gd name="connsiteX3" fmla="*/ 0 w 848907"/>
                <a:gd name="connsiteY3" fmla="*/ 126950 h 126950"/>
                <a:gd name="connsiteX4" fmla="*/ 0 w 848907"/>
                <a:gd name="connsiteY4" fmla="*/ 0 h 126950"/>
                <a:gd name="connsiteX0" fmla="*/ 0 w 848907"/>
                <a:gd name="connsiteY0" fmla="*/ 0 h 126950"/>
                <a:gd name="connsiteX1" fmla="*/ 848907 w 848907"/>
                <a:gd name="connsiteY1" fmla="*/ 0 h 126950"/>
                <a:gd name="connsiteX2" fmla="*/ 848907 w 848907"/>
                <a:gd name="connsiteY2" fmla="*/ 126950 h 126950"/>
                <a:gd name="connsiteX3" fmla="*/ 477983 w 848907"/>
                <a:gd name="connsiteY3" fmla="*/ 120042 h 126950"/>
                <a:gd name="connsiteX4" fmla="*/ 0 w 848907"/>
                <a:gd name="connsiteY4" fmla="*/ 126950 h 126950"/>
                <a:gd name="connsiteX5" fmla="*/ 0 w 848907"/>
                <a:gd name="connsiteY5" fmla="*/ 0 h 126950"/>
                <a:gd name="connsiteX0" fmla="*/ 477983 w 848907"/>
                <a:gd name="connsiteY0" fmla="*/ 120042 h 211482"/>
                <a:gd name="connsiteX1" fmla="*/ 0 w 848907"/>
                <a:gd name="connsiteY1" fmla="*/ 126950 h 211482"/>
                <a:gd name="connsiteX2" fmla="*/ 0 w 848907"/>
                <a:gd name="connsiteY2" fmla="*/ 0 h 211482"/>
                <a:gd name="connsiteX3" fmla="*/ 848907 w 848907"/>
                <a:gd name="connsiteY3" fmla="*/ 0 h 211482"/>
                <a:gd name="connsiteX4" fmla="*/ 848907 w 848907"/>
                <a:gd name="connsiteY4" fmla="*/ 126950 h 211482"/>
                <a:gd name="connsiteX5" fmla="*/ 569423 w 848907"/>
                <a:gd name="connsiteY5" fmla="*/ 211482 h 211482"/>
                <a:gd name="connsiteX0" fmla="*/ 477983 w 848907"/>
                <a:gd name="connsiteY0" fmla="*/ 120042 h 126950"/>
                <a:gd name="connsiteX1" fmla="*/ 0 w 848907"/>
                <a:gd name="connsiteY1" fmla="*/ 126950 h 126950"/>
                <a:gd name="connsiteX2" fmla="*/ 0 w 848907"/>
                <a:gd name="connsiteY2" fmla="*/ 0 h 126950"/>
                <a:gd name="connsiteX3" fmla="*/ 848907 w 848907"/>
                <a:gd name="connsiteY3" fmla="*/ 0 h 126950"/>
                <a:gd name="connsiteX4" fmla="*/ 848907 w 848907"/>
                <a:gd name="connsiteY4" fmla="*/ 126950 h 126950"/>
                <a:gd name="connsiteX0" fmla="*/ 0 w 848907"/>
                <a:gd name="connsiteY0" fmla="*/ 126950 h 126950"/>
                <a:gd name="connsiteX1" fmla="*/ 0 w 848907"/>
                <a:gd name="connsiteY1" fmla="*/ 0 h 126950"/>
                <a:gd name="connsiteX2" fmla="*/ 848907 w 848907"/>
                <a:gd name="connsiteY2" fmla="*/ 0 h 126950"/>
                <a:gd name="connsiteX3" fmla="*/ 848907 w 848907"/>
                <a:gd name="connsiteY3" fmla="*/ 126950 h 12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07" h="126950">
                  <a:moveTo>
                    <a:pt x="0" y="126950"/>
                  </a:moveTo>
                  <a:lnTo>
                    <a:pt x="0" y="0"/>
                  </a:lnTo>
                  <a:lnTo>
                    <a:pt x="848907" y="0"/>
                  </a:lnTo>
                  <a:lnTo>
                    <a:pt x="848907" y="126950"/>
                  </a:lnTo>
                </a:path>
              </a:pathLst>
            </a:custGeom>
            <a:noFill/>
            <a:ln w="12700" cap="flat" cmpd="sng" algn="ctr">
              <a:solidFill>
                <a:srgbClr val="08176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49" name="양쪽 모서리가 둥근 사각형 333">
              <a:extLst>
                <a:ext uri="{FF2B5EF4-FFF2-40B4-BE49-F238E27FC236}">
                  <a16:creationId xmlns:a16="http://schemas.microsoft.com/office/drawing/2014/main" id="{7DDD2960-378D-9AA4-E7F4-4B4B3454F2FB}"/>
                </a:ext>
              </a:extLst>
            </p:cNvPr>
            <p:cNvSpPr>
              <a:spLocks/>
            </p:cNvSpPr>
            <p:nvPr/>
          </p:nvSpPr>
          <p:spPr>
            <a:xfrm>
              <a:off x="8139589" y="1858355"/>
              <a:ext cx="557827" cy="218416"/>
            </a:xfrm>
            <a:prstGeom prst="round2SameRect">
              <a:avLst/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연계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F213306D-6584-4DEA-765D-526F28CFD8D2}"/>
                </a:ext>
              </a:extLst>
            </p:cNvPr>
            <p:cNvSpPr txBox="1">
              <a:spLocks/>
            </p:cNvSpPr>
            <p:nvPr/>
          </p:nvSpPr>
          <p:spPr>
            <a:xfrm>
              <a:off x="8971285" y="1707508"/>
              <a:ext cx="367088" cy="13820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marR="0" lvl="0" indent="0" algn="ctr" defTabSz="106774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0" i="0" u="none" strike="noStrike" cap="none" spc="-50" normalizeH="0" baseline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effectLst/>
                  <a:uLnTx/>
                  <a:uFillTx/>
                  <a:latin typeface="HG꼬딕씨 60g" pitchFamily="18" charset="-127"/>
                  <a:ea typeface="HG꼬딕씨 60g" pitchFamily="18" charset="-127"/>
                </a:defRPr>
              </a:lvl1pPr>
              <a:lvl2pPr defTabSz="914400" latinLnBrk="1"/>
              <a:lvl3pPr defTabSz="914400" latinLnBrk="1"/>
              <a:lvl4pPr defTabSz="914400" latinLnBrk="1"/>
              <a:lvl5pPr defTabSz="914400" latinLnBrk="1"/>
              <a:lvl6pPr defTabSz="914400" latinLnBrk="1"/>
              <a:lvl7pPr defTabSz="914400" latinLnBrk="1"/>
              <a:lvl8pPr defTabSz="914400" latinLnBrk="1"/>
              <a:lvl9pPr defTabSz="914400" latinLnBrk="1"/>
            </a:lstStyle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err="1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레거시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</a:p>
          </p:txBody>
        </p:sp>
        <p:sp>
          <p:nvSpPr>
            <p:cNvPr id="1051" name="직사각형 10">
              <a:extLst>
                <a:ext uri="{FF2B5EF4-FFF2-40B4-BE49-F238E27FC236}">
                  <a16:creationId xmlns:a16="http://schemas.microsoft.com/office/drawing/2014/main" id="{CBFA1A45-3AB1-6251-2165-178D3B6C713C}"/>
                </a:ext>
              </a:extLst>
            </p:cNvPr>
            <p:cNvSpPr>
              <a:spLocks/>
            </p:cNvSpPr>
            <p:nvPr/>
          </p:nvSpPr>
          <p:spPr>
            <a:xfrm>
              <a:off x="8750232" y="1678819"/>
              <a:ext cx="847793" cy="68262"/>
            </a:xfrm>
            <a:custGeom>
              <a:avLst/>
              <a:gdLst>
                <a:gd name="connsiteX0" fmla="*/ 0 w 848907"/>
                <a:gd name="connsiteY0" fmla="*/ 0 h 126950"/>
                <a:gd name="connsiteX1" fmla="*/ 848907 w 848907"/>
                <a:gd name="connsiteY1" fmla="*/ 0 h 126950"/>
                <a:gd name="connsiteX2" fmla="*/ 848907 w 848907"/>
                <a:gd name="connsiteY2" fmla="*/ 126950 h 126950"/>
                <a:gd name="connsiteX3" fmla="*/ 0 w 848907"/>
                <a:gd name="connsiteY3" fmla="*/ 126950 h 126950"/>
                <a:gd name="connsiteX4" fmla="*/ 0 w 848907"/>
                <a:gd name="connsiteY4" fmla="*/ 0 h 126950"/>
                <a:gd name="connsiteX0" fmla="*/ 0 w 848907"/>
                <a:gd name="connsiteY0" fmla="*/ 0 h 126950"/>
                <a:gd name="connsiteX1" fmla="*/ 848907 w 848907"/>
                <a:gd name="connsiteY1" fmla="*/ 0 h 126950"/>
                <a:gd name="connsiteX2" fmla="*/ 848907 w 848907"/>
                <a:gd name="connsiteY2" fmla="*/ 126950 h 126950"/>
                <a:gd name="connsiteX3" fmla="*/ 477983 w 848907"/>
                <a:gd name="connsiteY3" fmla="*/ 120042 h 126950"/>
                <a:gd name="connsiteX4" fmla="*/ 0 w 848907"/>
                <a:gd name="connsiteY4" fmla="*/ 126950 h 126950"/>
                <a:gd name="connsiteX5" fmla="*/ 0 w 848907"/>
                <a:gd name="connsiteY5" fmla="*/ 0 h 126950"/>
                <a:gd name="connsiteX0" fmla="*/ 477983 w 848907"/>
                <a:gd name="connsiteY0" fmla="*/ 120042 h 211482"/>
                <a:gd name="connsiteX1" fmla="*/ 0 w 848907"/>
                <a:gd name="connsiteY1" fmla="*/ 126950 h 211482"/>
                <a:gd name="connsiteX2" fmla="*/ 0 w 848907"/>
                <a:gd name="connsiteY2" fmla="*/ 0 h 211482"/>
                <a:gd name="connsiteX3" fmla="*/ 848907 w 848907"/>
                <a:gd name="connsiteY3" fmla="*/ 0 h 211482"/>
                <a:gd name="connsiteX4" fmla="*/ 848907 w 848907"/>
                <a:gd name="connsiteY4" fmla="*/ 126950 h 211482"/>
                <a:gd name="connsiteX5" fmla="*/ 569423 w 848907"/>
                <a:gd name="connsiteY5" fmla="*/ 211482 h 211482"/>
                <a:gd name="connsiteX0" fmla="*/ 477983 w 848907"/>
                <a:gd name="connsiteY0" fmla="*/ 120042 h 126950"/>
                <a:gd name="connsiteX1" fmla="*/ 0 w 848907"/>
                <a:gd name="connsiteY1" fmla="*/ 126950 h 126950"/>
                <a:gd name="connsiteX2" fmla="*/ 0 w 848907"/>
                <a:gd name="connsiteY2" fmla="*/ 0 h 126950"/>
                <a:gd name="connsiteX3" fmla="*/ 848907 w 848907"/>
                <a:gd name="connsiteY3" fmla="*/ 0 h 126950"/>
                <a:gd name="connsiteX4" fmla="*/ 848907 w 848907"/>
                <a:gd name="connsiteY4" fmla="*/ 126950 h 126950"/>
                <a:gd name="connsiteX0" fmla="*/ 0 w 848907"/>
                <a:gd name="connsiteY0" fmla="*/ 126950 h 126950"/>
                <a:gd name="connsiteX1" fmla="*/ 0 w 848907"/>
                <a:gd name="connsiteY1" fmla="*/ 0 h 126950"/>
                <a:gd name="connsiteX2" fmla="*/ 848907 w 848907"/>
                <a:gd name="connsiteY2" fmla="*/ 0 h 126950"/>
                <a:gd name="connsiteX3" fmla="*/ 848907 w 848907"/>
                <a:gd name="connsiteY3" fmla="*/ 126950 h 12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07" h="126950">
                  <a:moveTo>
                    <a:pt x="0" y="126950"/>
                  </a:moveTo>
                  <a:lnTo>
                    <a:pt x="0" y="0"/>
                  </a:lnTo>
                  <a:lnTo>
                    <a:pt x="848907" y="0"/>
                  </a:lnTo>
                  <a:lnTo>
                    <a:pt x="848907" y="126950"/>
                  </a:lnTo>
                </a:path>
              </a:pathLst>
            </a:custGeom>
            <a:noFill/>
            <a:ln w="12700" cap="flat" cmpd="sng" algn="ctr">
              <a:solidFill>
                <a:srgbClr val="08176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052" name="그룹 1051">
              <a:extLst>
                <a:ext uri="{FF2B5EF4-FFF2-40B4-BE49-F238E27FC236}">
                  <a16:creationId xmlns:a16="http://schemas.microsoft.com/office/drawing/2014/main" id="{ADB30080-5E7B-8BF4-E69B-E8CC454AE3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8193500" y="2445612"/>
              <a:ext cx="408313" cy="214319"/>
              <a:chOff x="7351501" y="3930793"/>
              <a:chExt cx="539628" cy="214319"/>
            </a:xfrm>
          </p:grpSpPr>
          <p:sp>
            <p:nvSpPr>
              <p:cNvPr id="1053" name="Rectangle 34">
                <a:extLst>
                  <a:ext uri="{FF2B5EF4-FFF2-40B4-BE49-F238E27FC236}">
                    <a16:creationId xmlns:a16="http://schemas.microsoft.com/office/drawing/2014/main" id="{CE189763-0969-E72E-82FB-A51B266C1FAD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7514155" y="3768139"/>
                <a:ext cx="214319" cy="539628"/>
              </a:xfrm>
              <a:prstGeom prst="can">
                <a:avLst>
                  <a:gd name="adj" fmla="val 30404"/>
                </a:avLst>
              </a:prstGeom>
              <a:gradFill flip="none" rotWithShape="1">
                <a:gsLst>
                  <a:gs pos="22000">
                    <a:srgbClr val="B2BAC6"/>
                  </a:gs>
                  <a:gs pos="0">
                    <a:srgbClr val="8692A6"/>
                  </a:gs>
                  <a:gs pos="51000">
                    <a:srgbClr val="E0E4E9"/>
                  </a:gs>
                  <a:gs pos="100000">
                    <a:srgbClr val="8692A6"/>
                  </a:gs>
                </a:gsLst>
                <a:lin ang="10800000" scaled="1"/>
                <a:tileRect/>
              </a:gradFill>
              <a:ln>
                <a:noFill/>
              </a:ln>
              <a:effectLst/>
            </p:spPr>
            <p:txBody>
              <a:bodyPr wrap="square" lIns="0" tIns="0" rIns="0" bIns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74476" algn="l"/>
                    <a:tab pos="7795809" algn="r"/>
                  </a:tabLst>
                  <a:defRPr/>
                </a:pP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952B2016-CC02-F3A5-F429-28ABB4F344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5893" y="3976398"/>
                <a:ext cx="150841" cy="110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en-US"/>
                </a:defPPr>
                <a:lvl1pPr algn="ctr">
                  <a:buClr>
                    <a:srgbClr val="969696"/>
                  </a:buClr>
                  <a:tabLst>
                    <a:tab pos="914400" algn="l"/>
                    <a:tab pos="7315200" algn="r"/>
                  </a:tabLst>
                  <a:defRPr sz="800" b="1" spc="-7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69696"/>
                  </a:buClr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800" b="1" i="0" u="none" strike="noStrike" kern="1200" cap="none" spc="-7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EAI</a:t>
                </a:r>
              </a:p>
            </p:txBody>
          </p:sp>
        </p:grpSp>
        <p:grpSp>
          <p:nvGrpSpPr>
            <p:cNvPr id="1055" name="그룹 1054">
              <a:extLst>
                <a:ext uri="{FF2B5EF4-FFF2-40B4-BE49-F238E27FC236}">
                  <a16:creationId xmlns:a16="http://schemas.microsoft.com/office/drawing/2014/main" id="{3AE0724B-19AE-7B6E-9D80-A6A1EF8323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47686" y="4319462"/>
              <a:ext cx="863094" cy="153654"/>
              <a:chOff x="2647686" y="5111131"/>
              <a:chExt cx="863094" cy="153654"/>
            </a:xfrm>
          </p:grpSpPr>
          <p:grpSp>
            <p:nvGrpSpPr>
              <p:cNvPr id="1056" name="그룹 1055">
                <a:extLst>
                  <a:ext uri="{FF2B5EF4-FFF2-40B4-BE49-F238E27FC236}">
                    <a16:creationId xmlns:a16="http://schemas.microsoft.com/office/drawing/2014/main" id="{7DFDF808-3B68-E099-F843-917A55C1DD1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647686" y="5111131"/>
                <a:ext cx="338439" cy="153654"/>
                <a:chOff x="512971" y="2513810"/>
                <a:chExt cx="1269818" cy="275335"/>
              </a:xfrm>
            </p:grpSpPr>
            <p:sp>
              <p:nvSpPr>
                <p:cNvPr id="1063" name="모서리가 둥근 직사각형 43">
                  <a:extLst>
                    <a:ext uri="{FF2B5EF4-FFF2-40B4-BE49-F238E27FC236}">
                      <a16:creationId xmlns:a16="http://schemas.microsoft.com/office/drawing/2014/main" id="{A80FFBBE-F28A-5D0D-A616-6A71116C6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971" y="2513810"/>
                  <a:ext cx="1269818" cy="275335"/>
                </a:xfrm>
                <a:prstGeom prst="roundRect">
                  <a:avLst>
                    <a:gd name="adj" fmla="val 9341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064" name="모서리가 둥근 직사각형 43">
                  <a:extLst>
                    <a:ext uri="{FF2B5EF4-FFF2-40B4-BE49-F238E27FC236}">
                      <a16:creationId xmlns:a16="http://schemas.microsoft.com/office/drawing/2014/main" id="{871F3E0E-74B0-934E-0410-39F3BAC3F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464" y="2564046"/>
                  <a:ext cx="1178832" cy="174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 defTabSz="914400">
                    <a:defRPr/>
                  </a:pPr>
                  <a:r>
                    <a:rPr lang="ko-KR" altLang="en-US" sz="7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뉴스마트</a:t>
                  </a:r>
                  <a:endPara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1057" name="그룹 1056">
                <a:extLst>
                  <a:ext uri="{FF2B5EF4-FFF2-40B4-BE49-F238E27FC236}">
                    <a16:creationId xmlns:a16="http://schemas.microsoft.com/office/drawing/2014/main" id="{9699D3C0-1A25-C5AF-BB8C-EBAC38F4141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21948" y="5111131"/>
                <a:ext cx="338439" cy="153654"/>
                <a:chOff x="512971" y="2513810"/>
                <a:chExt cx="1269818" cy="275335"/>
              </a:xfrm>
            </p:grpSpPr>
            <p:sp>
              <p:nvSpPr>
                <p:cNvPr id="1061" name="모서리가 둥근 직사각형 43">
                  <a:extLst>
                    <a:ext uri="{FF2B5EF4-FFF2-40B4-BE49-F238E27FC236}">
                      <a16:creationId xmlns:a16="http://schemas.microsoft.com/office/drawing/2014/main" id="{311572C6-D598-DAAD-EB77-4D38AEE5A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971" y="2513810"/>
                  <a:ext cx="1269818" cy="275335"/>
                </a:xfrm>
                <a:prstGeom prst="roundRect">
                  <a:avLst>
                    <a:gd name="adj" fmla="val 9341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062" name="모서리가 둥근 직사각형 43">
                  <a:extLst>
                    <a:ext uri="{FF2B5EF4-FFF2-40B4-BE49-F238E27FC236}">
                      <a16:creationId xmlns:a16="http://schemas.microsoft.com/office/drawing/2014/main" id="{4AA14553-9092-22AA-B72E-DC8FCB9E1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460" y="2564046"/>
                  <a:ext cx="1178832" cy="174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 defTabSz="914400">
                    <a:defRPr/>
                  </a:pPr>
                  <a:r>
                    <a:rPr lang="ko-KR" altLang="en-US" sz="7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금융마트</a:t>
                  </a:r>
                  <a:endPara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1058" name="그룹 1057">
                <a:extLst>
                  <a:ext uri="{FF2B5EF4-FFF2-40B4-BE49-F238E27FC236}">
                    <a16:creationId xmlns:a16="http://schemas.microsoft.com/office/drawing/2014/main" id="{DCDF8642-38DA-C9B4-0975-3239815B914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383231" y="5111131"/>
                <a:ext cx="127549" cy="153654"/>
                <a:chOff x="512971" y="2513810"/>
                <a:chExt cx="1269818" cy="275335"/>
              </a:xfrm>
            </p:grpSpPr>
            <p:sp>
              <p:nvSpPr>
                <p:cNvPr id="1059" name="모서리가 둥근 직사각형 43">
                  <a:extLst>
                    <a:ext uri="{FF2B5EF4-FFF2-40B4-BE49-F238E27FC236}">
                      <a16:creationId xmlns:a16="http://schemas.microsoft.com/office/drawing/2014/main" id="{D6F2C82E-F113-B879-EC0B-CCF2D212B5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971" y="2513810"/>
                  <a:ext cx="1269818" cy="275335"/>
                </a:xfrm>
                <a:prstGeom prst="roundRect">
                  <a:avLst>
                    <a:gd name="adj" fmla="val 9341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1060" name="모서리가 둥근 직사각형 43">
                  <a:extLst>
                    <a:ext uri="{FF2B5EF4-FFF2-40B4-BE49-F238E27FC236}">
                      <a16:creationId xmlns:a16="http://schemas.microsoft.com/office/drawing/2014/main" id="{75C09297-E251-0A0C-F5C0-F1889DE8B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866" y="2564798"/>
                  <a:ext cx="766018" cy="1733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 defTabSz="914400">
                    <a:defRPr/>
                  </a:pPr>
                  <a:r>
                    <a:rPr lang="en-US" altLang="ko-KR" sz="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…</a:t>
                  </a:r>
                  <a:endPara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</p:grpSp>
        <p:sp>
          <p:nvSpPr>
            <p:cNvPr id="1065" name="직사각형 746">
              <a:extLst>
                <a:ext uri="{FF2B5EF4-FFF2-40B4-BE49-F238E27FC236}">
                  <a16:creationId xmlns:a16="http://schemas.microsoft.com/office/drawing/2014/main" id="{78CA5285-E591-D0BA-2E23-0B8E889CFE16}"/>
                </a:ext>
              </a:extLst>
            </p:cNvPr>
            <p:cNvSpPr>
              <a:spLocks/>
            </p:cNvSpPr>
            <p:nvPr/>
          </p:nvSpPr>
          <p:spPr>
            <a:xfrm>
              <a:off x="5524700" y="3323119"/>
              <a:ext cx="1275378" cy="954235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14902"/>
              </a:scheme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 latinLnBrk="0"/>
              <a:endParaRPr lang="ko-KR" altLang="en-US" sz="120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256E44B9-F26F-1F8E-9B13-4EE44F9E162A}"/>
                </a:ext>
              </a:extLst>
            </p:cNvPr>
            <p:cNvSpPr>
              <a:spLocks/>
            </p:cNvSpPr>
            <p:nvPr/>
          </p:nvSpPr>
          <p:spPr>
            <a:xfrm>
              <a:off x="5555107" y="3407379"/>
              <a:ext cx="616776" cy="371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실시간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금융 데이터</a:t>
              </a: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2A5A72B0-5409-E64B-1A1A-7EE290C54782}"/>
                </a:ext>
              </a:extLst>
            </p:cNvPr>
            <p:cNvSpPr>
              <a:spLocks/>
            </p:cNvSpPr>
            <p:nvPr/>
          </p:nvSpPr>
          <p:spPr>
            <a:xfrm>
              <a:off x="5555107" y="3841483"/>
              <a:ext cx="616776" cy="371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 마트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68" name="모서리가 둥근 직사각형 43">
              <a:extLst>
                <a:ext uri="{FF2B5EF4-FFF2-40B4-BE49-F238E27FC236}">
                  <a16:creationId xmlns:a16="http://schemas.microsoft.com/office/drawing/2014/main" id="{9EAD6F60-3727-6738-2FBB-34D763867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324" y="3421554"/>
              <a:ext cx="502786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주식</a:t>
              </a:r>
            </a:p>
          </p:txBody>
        </p:sp>
        <p:sp>
          <p:nvSpPr>
            <p:cNvPr id="1069" name="모서리가 둥근 직사각형 43">
              <a:extLst>
                <a:ext uri="{FF2B5EF4-FFF2-40B4-BE49-F238E27FC236}">
                  <a16:creationId xmlns:a16="http://schemas.microsoft.com/office/drawing/2014/main" id="{5A653BF3-E0CC-3AA2-1863-C42B9BB50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324" y="3638647"/>
              <a:ext cx="502786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환율</a:t>
              </a:r>
            </a:p>
          </p:txBody>
        </p:sp>
        <p:sp>
          <p:nvSpPr>
            <p:cNvPr id="1070" name="모서리가 둥근 직사각형 43">
              <a:extLst>
                <a:ext uri="{FF2B5EF4-FFF2-40B4-BE49-F238E27FC236}">
                  <a16:creationId xmlns:a16="http://schemas.microsoft.com/office/drawing/2014/main" id="{18B8FB5F-0BF9-A720-B670-B9C52C959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324" y="3855740"/>
              <a:ext cx="502786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지수</a:t>
              </a:r>
            </a:p>
          </p:txBody>
        </p:sp>
        <p:sp>
          <p:nvSpPr>
            <p:cNvPr id="1071" name="모서리가 둥근 직사각형 43">
              <a:extLst>
                <a:ext uri="{FF2B5EF4-FFF2-40B4-BE49-F238E27FC236}">
                  <a16:creationId xmlns:a16="http://schemas.microsoft.com/office/drawing/2014/main" id="{AC3D119D-1808-FAAC-0B06-C6C6E6AB3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324" y="4072832"/>
              <a:ext cx="521613" cy="147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트레이딩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072" name="그룹 1071">
              <a:extLst>
                <a:ext uri="{FF2B5EF4-FFF2-40B4-BE49-F238E27FC236}">
                  <a16:creationId xmlns:a16="http://schemas.microsoft.com/office/drawing/2014/main" id="{53A220D2-F3E5-145F-E9DA-44E1C24008EF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44380" y="2804082"/>
              <a:ext cx="461665" cy="367150"/>
              <a:chOff x="7157141" y="2172903"/>
              <a:chExt cx="505616" cy="246320"/>
            </a:xfrm>
            <a:solidFill>
              <a:schemeClr val="bg1">
                <a:lumMod val="75000"/>
              </a:schemeClr>
            </a:solidFill>
          </p:grpSpPr>
          <p:sp>
            <p:nvSpPr>
              <p:cNvPr id="1073" name="원통 301">
                <a:extLst>
                  <a:ext uri="{FF2B5EF4-FFF2-40B4-BE49-F238E27FC236}">
                    <a16:creationId xmlns:a16="http://schemas.microsoft.com/office/drawing/2014/main" id="{117828D2-35F7-0E18-20C1-B46613997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141" y="2172903"/>
                <a:ext cx="505616" cy="246320"/>
              </a:xfrm>
              <a:prstGeom prst="can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30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74" name="TextBox 1073">
                <a:extLst>
                  <a:ext uri="{FF2B5EF4-FFF2-40B4-BE49-F238E27FC236}">
                    <a16:creationId xmlns:a16="http://schemas.microsoft.com/office/drawing/2014/main" id="{F17112EF-43D7-F5C4-3B45-3D588D27AA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88813" y="2278144"/>
                <a:ext cx="242274" cy="113198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ts val="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SACP</a:t>
                </a:r>
                <a:br>
                  <a:rPr lang="en-US" altLang="ko-KR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ko-KR" altLang="en-US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</a:t>
                </a:r>
                <a:endParaRPr lang="en-US" altLang="ko-KR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075" name="그룹 1074">
              <a:extLst>
                <a:ext uri="{FF2B5EF4-FFF2-40B4-BE49-F238E27FC236}">
                  <a16:creationId xmlns:a16="http://schemas.microsoft.com/office/drawing/2014/main" id="{116FA362-8147-B2CF-3FE3-26FECF8C7629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44380" y="3394558"/>
              <a:ext cx="461665" cy="367150"/>
              <a:chOff x="7157141" y="2172903"/>
              <a:chExt cx="505616" cy="246320"/>
            </a:xfrm>
            <a:solidFill>
              <a:schemeClr val="bg1">
                <a:lumMod val="75000"/>
              </a:schemeClr>
            </a:solidFill>
          </p:grpSpPr>
          <p:sp>
            <p:nvSpPr>
              <p:cNvPr id="1076" name="원통 301">
                <a:extLst>
                  <a:ext uri="{FF2B5EF4-FFF2-40B4-BE49-F238E27FC236}">
                    <a16:creationId xmlns:a16="http://schemas.microsoft.com/office/drawing/2014/main" id="{622CAFFA-0DD5-9090-4F22-C43EF1DA7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141" y="2172903"/>
                <a:ext cx="505616" cy="246320"/>
              </a:xfrm>
              <a:prstGeom prst="can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30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77" name="TextBox 1076">
                <a:extLst>
                  <a:ext uri="{FF2B5EF4-FFF2-40B4-BE49-F238E27FC236}">
                    <a16:creationId xmlns:a16="http://schemas.microsoft.com/office/drawing/2014/main" id="{D9768CCB-37CB-0018-8CFB-8993C80D5B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5109" y="2293161"/>
                <a:ext cx="289676" cy="113198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ts val="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실시간</a:t>
                </a:r>
                <a:endParaRPr lang="en-US" altLang="ko-KR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ts val="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grpSp>
          <p:nvGrpSpPr>
            <p:cNvPr id="1078" name="그룹 1077">
              <a:extLst>
                <a:ext uri="{FF2B5EF4-FFF2-40B4-BE49-F238E27FC236}">
                  <a16:creationId xmlns:a16="http://schemas.microsoft.com/office/drawing/2014/main" id="{ADE87A54-3B9C-79BD-9FD9-8E703A44DD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44380" y="3877268"/>
              <a:ext cx="461665" cy="367150"/>
              <a:chOff x="7157141" y="2172903"/>
              <a:chExt cx="505616" cy="246320"/>
            </a:xfrm>
            <a:solidFill>
              <a:schemeClr val="bg1">
                <a:lumMod val="75000"/>
              </a:schemeClr>
            </a:solidFill>
          </p:grpSpPr>
          <p:sp>
            <p:nvSpPr>
              <p:cNvPr id="1079" name="원통 301">
                <a:extLst>
                  <a:ext uri="{FF2B5EF4-FFF2-40B4-BE49-F238E27FC236}">
                    <a16:creationId xmlns:a16="http://schemas.microsoft.com/office/drawing/2014/main" id="{103D87F1-F2C5-C7A7-F110-217755068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141" y="2172903"/>
                <a:ext cx="505616" cy="246320"/>
              </a:xfrm>
              <a:prstGeom prst="can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30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080" name="TextBox 1079">
                <a:extLst>
                  <a:ext uri="{FF2B5EF4-FFF2-40B4-BE49-F238E27FC236}">
                    <a16:creationId xmlns:a16="http://schemas.microsoft.com/office/drawing/2014/main" id="{45CD494E-918E-554F-64D4-43C7C48C4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3389" y="2293161"/>
                <a:ext cx="193117" cy="113198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ts val="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</a:t>
                </a:r>
                <a:endParaRPr lang="en-US" altLang="ko-KR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ts val="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마트</a:t>
                </a:r>
                <a:endParaRPr lang="en-US" altLang="ko-KR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1081" name="타원 1080">
              <a:extLst>
                <a:ext uri="{FF2B5EF4-FFF2-40B4-BE49-F238E27FC236}">
                  <a16:creationId xmlns:a16="http://schemas.microsoft.com/office/drawing/2014/main" id="{944D798C-EA5B-A5DE-22CE-AE17C0E2E09D}"/>
                </a:ext>
              </a:extLst>
            </p:cNvPr>
            <p:cNvSpPr>
              <a:spLocks/>
            </p:cNvSpPr>
            <p:nvPr/>
          </p:nvSpPr>
          <p:spPr>
            <a:xfrm>
              <a:off x="8858929" y="2278884"/>
              <a:ext cx="631775" cy="305744"/>
            </a:xfrm>
            <a:prstGeom prst="ellipse">
              <a:avLst/>
            </a:prstGeom>
            <a:solidFill>
              <a:srgbClr val="15608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외부 데이터</a:t>
              </a:r>
            </a:p>
          </p:txBody>
        </p:sp>
        <p:sp>
          <p:nvSpPr>
            <p:cNvPr id="1082" name="모서리가 둥근 직사각형 80">
              <a:extLst>
                <a:ext uri="{FF2B5EF4-FFF2-40B4-BE49-F238E27FC236}">
                  <a16:creationId xmlns:a16="http://schemas.microsoft.com/office/drawing/2014/main" id="{99AC3AD2-CFA1-1EE2-150A-6750AB8A5844}"/>
                </a:ext>
              </a:extLst>
            </p:cNvPr>
            <p:cNvSpPr>
              <a:spLocks/>
            </p:cNvSpPr>
            <p:nvPr/>
          </p:nvSpPr>
          <p:spPr>
            <a:xfrm>
              <a:off x="8858928" y="2687553"/>
              <a:ext cx="631775" cy="180000"/>
            </a:xfrm>
            <a:prstGeom prst="roundRect">
              <a:avLst>
                <a:gd name="adj" fmla="val 527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E284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ko-KR" altLang="en-US" sz="8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뉴스</a:t>
              </a:r>
            </a:p>
          </p:txBody>
        </p:sp>
        <p:sp>
          <p:nvSpPr>
            <p:cNvPr id="1083" name="모서리가 둥근 직사각형 81">
              <a:extLst>
                <a:ext uri="{FF2B5EF4-FFF2-40B4-BE49-F238E27FC236}">
                  <a16:creationId xmlns:a16="http://schemas.microsoft.com/office/drawing/2014/main" id="{65DCDAB4-6A4D-08D1-79A4-FEF735B3535A}"/>
                </a:ext>
              </a:extLst>
            </p:cNvPr>
            <p:cNvSpPr>
              <a:spLocks/>
            </p:cNvSpPr>
            <p:nvPr/>
          </p:nvSpPr>
          <p:spPr>
            <a:xfrm>
              <a:off x="8858928" y="2937586"/>
              <a:ext cx="631775" cy="180000"/>
            </a:xfrm>
            <a:prstGeom prst="roundRect">
              <a:avLst>
                <a:gd name="adj" fmla="val 527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E284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ko-KR" altLang="en-US" sz="8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금융</a:t>
              </a:r>
            </a:p>
          </p:txBody>
        </p:sp>
        <p:sp>
          <p:nvSpPr>
            <p:cNvPr id="1084" name="모서리가 둥근 직사각형 82">
              <a:extLst>
                <a:ext uri="{FF2B5EF4-FFF2-40B4-BE49-F238E27FC236}">
                  <a16:creationId xmlns:a16="http://schemas.microsoft.com/office/drawing/2014/main" id="{B486BC96-652A-1F11-6938-DC4AE1B55F0B}"/>
                </a:ext>
              </a:extLst>
            </p:cNvPr>
            <p:cNvSpPr>
              <a:spLocks/>
            </p:cNvSpPr>
            <p:nvPr/>
          </p:nvSpPr>
          <p:spPr>
            <a:xfrm>
              <a:off x="8858928" y="3187619"/>
              <a:ext cx="631775" cy="180000"/>
            </a:xfrm>
            <a:prstGeom prst="roundRect">
              <a:avLst>
                <a:gd name="adj" fmla="val 527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E284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ko-KR" altLang="en-US" sz="8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이벤트</a:t>
              </a:r>
            </a:p>
          </p:txBody>
        </p:sp>
        <p:sp>
          <p:nvSpPr>
            <p:cNvPr id="1085" name="모서리가 둥근 직사각형 82">
              <a:extLst>
                <a:ext uri="{FF2B5EF4-FFF2-40B4-BE49-F238E27FC236}">
                  <a16:creationId xmlns:a16="http://schemas.microsoft.com/office/drawing/2014/main" id="{4081AA66-1B92-BA88-15E0-EC7B02A8D935}"/>
                </a:ext>
              </a:extLst>
            </p:cNvPr>
            <p:cNvSpPr>
              <a:spLocks/>
            </p:cNvSpPr>
            <p:nvPr/>
          </p:nvSpPr>
          <p:spPr>
            <a:xfrm>
              <a:off x="8858928" y="3437652"/>
              <a:ext cx="631775" cy="180000"/>
            </a:xfrm>
            <a:prstGeom prst="roundRect">
              <a:avLst>
                <a:gd name="adj" fmla="val 527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E284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ko-KR" altLang="en-US" sz="8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재무제표</a:t>
              </a:r>
            </a:p>
          </p:txBody>
        </p:sp>
        <p:sp>
          <p:nvSpPr>
            <p:cNvPr id="1086" name="타원 1085">
              <a:extLst>
                <a:ext uri="{FF2B5EF4-FFF2-40B4-BE49-F238E27FC236}">
                  <a16:creationId xmlns:a16="http://schemas.microsoft.com/office/drawing/2014/main" id="{92554F5D-3B2D-1AC2-1528-3DE7C849222A}"/>
                </a:ext>
              </a:extLst>
            </p:cNvPr>
            <p:cNvSpPr>
              <a:spLocks/>
            </p:cNvSpPr>
            <p:nvPr/>
          </p:nvSpPr>
          <p:spPr>
            <a:xfrm>
              <a:off x="8844614" y="4958656"/>
              <a:ext cx="715206" cy="305744"/>
            </a:xfrm>
            <a:prstGeom prst="ellipse">
              <a:avLst/>
            </a:prstGeom>
            <a:solidFill>
              <a:srgbClr val="15608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외환</a:t>
              </a:r>
              <a:r>
                <a:rPr lang="en-US" altLang="ko-KR" sz="900" kern="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900" kern="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자본시장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87" name="모서리가 둥근 직사각형 80">
              <a:extLst>
                <a:ext uri="{FF2B5EF4-FFF2-40B4-BE49-F238E27FC236}">
                  <a16:creationId xmlns:a16="http://schemas.microsoft.com/office/drawing/2014/main" id="{777CDEBD-A5F7-FF4E-8FF8-552C12E49156}"/>
                </a:ext>
              </a:extLst>
            </p:cNvPr>
            <p:cNvSpPr>
              <a:spLocks/>
            </p:cNvSpPr>
            <p:nvPr/>
          </p:nvSpPr>
          <p:spPr>
            <a:xfrm>
              <a:off x="8858928" y="5318696"/>
              <a:ext cx="631775" cy="216000"/>
            </a:xfrm>
            <a:prstGeom prst="roundRect">
              <a:avLst>
                <a:gd name="adj" fmla="val 527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E284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800" kern="0" dirty="0" err="1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eFX</a:t>
              </a:r>
              <a:endPara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88" name="직사각형 746">
              <a:extLst>
                <a:ext uri="{FF2B5EF4-FFF2-40B4-BE49-F238E27FC236}">
                  <a16:creationId xmlns:a16="http://schemas.microsoft.com/office/drawing/2014/main" id="{9319FB9A-E8DF-0D1E-0080-EC8BE3E3F61A}"/>
                </a:ext>
              </a:extLst>
            </p:cNvPr>
            <p:cNvSpPr>
              <a:spLocks/>
            </p:cNvSpPr>
            <p:nvPr/>
          </p:nvSpPr>
          <p:spPr>
            <a:xfrm>
              <a:off x="8803486" y="2166844"/>
              <a:ext cx="762260" cy="1544344"/>
            </a:xfrm>
            <a:prstGeom prst="rect">
              <a:avLst/>
            </a:prstGeom>
            <a:noFill/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 defTabSz="868903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89" name="타원 1088">
              <a:extLst>
                <a:ext uri="{FF2B5EF4-FFF2-40B4-BE49-F238E27FC236}">
                  <a16:creationId xmlns:a16="http://schemas.microsoft.com/office/drawing/2014/main" id="{FAC7DCD9-37B9-30E7-D571-8AA3B49FCDD6}"/>
                </a:ext>
              </a:extLst>
            </p:cNvPr>
            <p:cNvSpPr>
              <a:spLocks/>
            </p:cNvSpPr>
            <p:nvPr/>
          </p:nvSpPr>
          <p:spPr>
            <a:xfrm>
              <a:off x="8886330" y="3875534"/>
              <a:ext cx="631775" cy="283006"/>
            </a:xfrm>
            <a:prstGeom prst="ellipse">
              <a:avLst/>
            </a:prstGeom>
            <a:solidFill>
              <a:srgbClr val="15608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내부 데이터</a:t>
              </a:r>
            </a:p>
          </p:txBody>
        </p:sp>
        <p:sp>
          <p:nvSpPr>
            <p:cNvPr id="1090" name="모서리가 둥근 직사각형 80">
              <a:extLst>
                <a:ext uri="{FF2B5EF4-FFF2-40B4-BE49-F238E27FC236}">
                  <a16:creationId xmlns:a16="http://schemas.microsoft.com/office/drawing/2014/main" id="{5FF82F34-9C98-C029-BE6B-604B9B10D597}"/>
                </a:ext>
              </a:extLst>
            </p:cNvPr>
            <p:cNvSpPr>
              <a:spLocks/>
            </p:cNvSpPr>
            <p:nvPr/>
          </p:nvSpPr>
          <p:spPr>
            <a:xfrm>
              <a:off x="8858928" y="4223955"/>
              <a:ext cx="631775" cy="158117"/>
            </a:xfrm>
            <a:prstGeom prst="roundRect">
              <a:avLst>
                <a:gd name="adj" fmla="val 527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E284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ko-KR" altLang="en-US" sz="8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행내 데이터</a:t>
              </a:r>
            </a:p>
          </p:txBody>
        </p:sp>
        <p:sp>
          <p:nvSpPr>
            <p:cNvPr id="1091" name="모서리가 둥근 직사각형 81">
              <a:extLst>
                <a:ext uri="{FF2B5EF4-FFF2-40B4-BE49-F238E27FC236}">
                  <a16:creationId xmlns:a16="http://schemas.microsoft.com/office/drawing/2014/main" id="{D376CC27-CB04-660D-4F78-C1E56B7DEA14}"/>
                </a:ext>
              </a:extLst>
            </p:cNvPr>
            <p:cNvSpPr>
              <a:spLocks/>
            </p:cNvSpPr>
            <p:nvPr/>
          </p:nvSpPr>
          <p:spPr>
            <a:xfrm>
              <a:off x="8858928" y="4405227"/>
              <a:ext cx="631775" cy="158117"/>
            </a:xfrm>
            <a:prstGeom prst="roundRect">
              <a:avLst>
                <a:gd name="adj" fmla="val 527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E284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8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DW</a:t>
              </a:r>
              <a:endPara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92" name="모서리가 둥근 직사각형 82">
              <a:extLst>
                <a:ext uri="{FF2B5EF4-FFF2-40B4-BE49-F238E27FC236}">
                  <a16:creationId xmlns:a16="http://schemas.microsoft.com/office/drawing/2014/main" id="{DD5C686D-BC4B-4304-A552-9027EB32D6CF}"/>
                </a:ext>
              </a:extLst>
            </p:cNvPr>
            <p:cNvSpPr>
              <a:spLocks/>
            </p:cNvSpPr>
            <p:nvPr/>
          </p:nvSpPr>
          <p:spPr>
            <a:xfrm>
              <a:off x="8858928" y="4586500"/>
              <a:ext cx="631775" cy="158117"/>
            </a:xfrm>
            <a:prstGeom prst="roundRect">
              <a:avLst>
                <a:gd name="adj" fmla="val 527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E284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8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RTDS</a:t>
              </a:r>
              <a:endParaRPr lang="ko-KR" altLang="en-US" sz="8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93" name="직사각형 746">
              <a:extLst>
                <a:ext uri="{FF2B5EF4-FFF2-40B4-BE49-F238E27FC236}">
                  <a16:creationId xmlns:a16="http://schemas.microsoft.com/office/drawing/2014/main" id="{1B57D62A-F705-C7EC-DC85-66447F21AA82}"/>
                </a:ext>
              </a:extLst>
            </p:cNvPr>
            <p:cNvSpPr>
              <a:spLocks/>
            </p:cNvSpPr>
            <p:nvPr/>
          </p:nvSpPr>
          <p:spPr>
            <a:xfrm>
              <a:off x="8803486" y="3820708"/>
              <a:ext cx="762260" cy="1011873"/>
            </a:xfrm>
            <a:prstGeom prst="rect">
              <a:avLst/>
            </a:prstGeom>
            <a:noFill/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 defTabSz="868903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94" name="직사각형 746">
              <a:extLst>
                <a:ext uri="{FF2B5EF4-FFF2-40B4-BE49-F238E27FC236}">
                  <a16:creationId xmlns:a16="http://schemas.microsoft.com/office/drawing/2014/main" id="{7D0692AC-C1FC-16EC-8F55-DAE72BCDD487}"/>
                </a:ext>
              </a:extLst>
            </p:cNvPr>
            <p:cNvSpPr>
              <a:spLocks/>
            </p:cNvSpPr>
            <p:nvPr/>
          </p:nvSpPr>
          <p:spPr>
            <a:xfrm>
              <a:off x="8803486" y="4921834"/>
              <a:ext cx="762260" cy="703834"/>
            </a:xfrm>
            <a:prstGeom prst="rect">
              <a:avLst/>
            </a:prstGeom>
            <a:noFill/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 defTabSz="868903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095" name="직사각형 746">
              <a:extLst>
                <a:ext uri="{FF2B5EF4-FFF2-40B4-BE49-F238E27FC236}">
                  <a16:creationId xmlns:a16="http://schemas.microsoft.com/office/drawing/2014/main" id="{CCD96B80-B933-25AB-E069-CB92C371B747}"/>
                </a:ext>
              </a:extLst>
            </p:cNvPr>
            <p:cNvSpPr>
              <a:spLocks/>
            </p:cNvSpPr>
            <p:nvPr/>
          </p:nvSpPr>
          <p:spPr>
            <a:xfrm>
              <a:off x="5524700" y="4329100"/>
              <a:ext cx="1275378" cy="53013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14902"/>
              </a:scheme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 latinLnBrk="0"/>
              <a:endParaRPr lang="ko-KR" altLang="en-US" sz="120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96" name="모서리가 둥근 직사각형 43">
              <a:extLst>
                <a:ext uri="{FF2B5EF4-FFF2-40B4-BE49-F238E27FC236}">
                  <a16:creationId xmlns:a16="http://schemas.microsoft.com/office/drawing/2014/main" id="{DE5B998F-126D-9B2F-832F-19CAF5197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747" y="4403204"/>
              <a:ext cx="360155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KOSPI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97" name="모서리가 둥근 직사각형 43">
              <a:extLst>
                <a:ext uri="{FF2B5EF4-FFF2-40B4-BE49-F238E27FC236}">
                  <a16:creationId xmlns:a16="http://schemas.microsoft.com/office/drawing/2014/main" id="{9BBC0FCA-287D-0E91-B873-0A069A67B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630" y="4398229"/>
              <a:ext cx="359009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KOSDAQ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98" name="모서리가 둥근 직사각형 43">
              <a:extLst>
                <a:ext uri="{FF2B5EF4-FFF2-40B4-BE49-F238E27FC236}">
                  <a16:creationId xmlns:a16="http://schemas.microsoft.com/office/drawing/2014/main" id="{E79E0343-A703-9BB5-17A8-DD71DA302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747" y="4617151"/>
              <a:ext cx="360155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NASDAQ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99" name="모서리가 둥근 직사각형 43">
              <a:extLst>
                <a:ext uri="{FF2B5EF4-FFF2-40B4-BE49-F238E27FC236}">
                  <a16:creationId xmlns:a16="http://schemas.microsoft.com/office/drawing/2014/main" id="{FCDB1F82-C539-B9C6-9D5A-FC7C02715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630" y="4612176"/>
              <a:ext cx="359009" cy="18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S&amp;P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100" name="그룹 1099">
              <a:extLst>
                <a:ext uri="{FF2B5EF4-FFF2-40B4-BE49-F238E27FC236}">
                  <a16:creationId xmlns:a16="http://schemas.microsoft.com/office/drawing/2014/main" id="{D91EF573-5DFD-47B9-D399-6DBB2CA9B1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44380" y="4419096"/>
              <a:ext cx="461665" cy="367150"/>
              <a:chOff x="7157141" y="2172903"/>
              <a:chExt cx="505616" cy="246320"/>
            </a:xfrm>
            <a:solidFill>
              <a:schemeClr val="bg1">
                <a:lumMod val="75000"/>
              </a:schemeClr>
            </a:solidFill>
          </p:grpSpPr>
          <p:sp>
            <p:nvSpPr>
              <p:cNvPr id="1101" name="원통 301">
                <a:extLst>
                  <a:ext uri="{FF2B5EF4-FFF2-40B4-BE49-F238E27FC236}">
                    <a16:creationId xmlns:a16="http://schemas.microsoft.com/office/drawing/2014/main" id="{B3941447-DA93-9999-539F-4E9234E18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141" y="2172903"/>
                <a:ext cx="505616" cy="246320"/>
              </a:xfrm>
              <a:prstGeom prst="can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305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-7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61819895-0848-91B2-5B82-9F0689411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5109" y="2269895"/>
                <a:ext cx="289676" cy="113198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ts val="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집계</a:t>
                </a:r>
                <a:endParaRPr lang="en-US" altLang="ko-KR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ts val="7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  <a:endParaRPr lang="en-US" altLang="ko-KR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103" name="그룹 1102">
              <a:extLst>
                <a:ext uri="{FF2B5EF4-FFF2-40B4-BE49-F238E27FC236}">
                  <a16:creationId xmlns:a16="http://schemas.microsoft.com/office/drawing/2014/main" id="{9B3076D9-56D5-6C20-D188-3A37CC53757E}"/>
                </a:ext>
              </a:extLst>
            </p:cNvPr>
            <p:cNvGrpSpPr>
              <a:grpSpLocks/>
            </p:cNvGrpSpPr>
            <p:nvPr/>
          </p:nvGrpSpPr>
          <p:grpSpPr>
            <a:xfrm>
              <a:off x="8193500" y="2896778"/>
              <a:ext cx="408313" cy="214319"/>
              <a:chOff x="7351501" y="3930793"/>
              <a:chExt cx="539628" cy="214319"/>
            </a:xfrm>
          </p:grpSpPr>
          <p:sp>
            <p:nvSpPr>
              <p:cNvPr id="1104" name="Rectangle 34">
                <a:extLst>
                  <a:ext uri="{FF2B5EF4-FFF2-40B4-BE49-F238E27FC236}">
                    <a16:creationId xmlns:a16="http://schemas.microsoft.com/office/drawing/2014/main" id="{C3BBFC11-5E24-447E-1B80-BB6079B4ABD1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7514155" y="3768139"/>
                <a:ext cx="214319" cy="539628"/>
              </a:xfrm>
              <a:prstGeom prst="can">
                <a:avLst>
                  <a:gd name="adj" fmla="val 30404"/>
                </a:avLst>
              </a:prstGeom>
              <a:gradFill flip="none" rotWithShape="1">
                <a:gsLst>
                  <a:gs pos="22000">
                    <a:srgbClr val="B2BAC6"/>
                  </a:gs>
                  <a:gs pos="0">
                    <a:srgbClr val="8692A6"/>
                  </a:gs>
                  <a:gs pos="51000">
                    <a:srgbClr val="E0E4E9"/>
                  </a:gs>
                  <a:gs pos="100000">
                    <a:srgbClr val="8692A6"/>
                  </a:gs>
                </a:gsLst>
                <a:lin ang="10800000" scaled="1"/>
                <a:tileRect/>
              </a:gradFill>
              <a:ln>
                <a:noFill/>
              </a:ln>
              <a:effectLst/>
            </p:spPr>
            <p:txBody>
              <a:bodyPr wrap="square" lIns="0" tIns="0" rIns="0" bIns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74476" algn="l"/>
                    <a:tab pos="7795809" algn="r"/>
                  </a:tabLst>
                  <a:defRPr/>
                </a:pP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F6065FB0-5776-C1E1-B338-31F73C59B2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2673" y="3976398"/>
                <a:ext cx="137283" cy="110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en-US"/>
                </a:defPPr>
                <a:lvl1pPr algn="ctr">
                  <a:buClr>
                    <a:srgbClr val="969696"/>
                  </a:buClr>
                  <a:tabLst>
                    <a:tab pos="914400" algn="l"/>
                    <a:tab pos="7315200" algn="r"/>
                  </a:tabLst>
                  <a:defRPr sz="800" b="1" spc="-7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69696"/>
                  </a:buClr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800" b="1" i="0" u="none" strike="noStrike" kern="1200" cap="none" spc="-7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grpSp>
          <p:nvGrpSpPr>
            <p:cNvPr id="1106" name="그룹 1105">
              <a:extLst>
                <a:ext uri="{FF2B5EF4-FFF2-40B4-BE49-F238E27FC236}">
                  <a16:creationId xmlns:a16="http://schemas.microsoft.com/office/drawing/2014/main" id="{27CE9D74-35EB-5B51-51C3-B9959A4B1D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8193500" y="3352146"/>
              <a:ext cx="408313" cy="214319"/>
              <a:chOff x="7351501" y="3930793"/>
              <a:chExt cx="539628" cy="214319"/>
            </a:xfrm>
          </p:grpSpPr>
          <p:sp>
            <p:nvSpPr>
              <p:cNvPr id="1107" name="Rectangle 34">
                <a:extLst>
                  <a:ext uri="{FF2B5EF4-FFF2-40B4-BE49-F238E27FC236}">
                    <a16:creationId xmlns:a16="http://schemas.microsoft.com/office/drawing/2014/main" id="{A39D2E80-4086-A9ED-48A9-5F9DCB98A170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7514155" y="3768139"/>
                <a:ext cx="214319" cy="539628"/>
              </a:xfrm>
              <a:prstGeom prst="can">
                <a:avLst>
                  <a:gd name="adj" fmla="val 30404"/>
                </a:avLst>
              </a:prstGeom>
              <a:gradFill flip="none" rotWithShape="1">
                <a:gsLst>
                  <a:gs pos="22000">
                    <a:srgbClr val="B2BAC6"/>
                  </a:gs>
                  <a:gs pos="0">
                    <a:srgbClr val="8692A6"/>
                  </a:gs>
                  <a:gs pos="51000">
                    <a:srgbClr val="E0E4E9"/>
                  </a:gs>
                  <a:gs pos="100000">
                    <a:srgbClr val="8692A6"/>
                  </a:gs>
                </a:gsLst>
                <a:lin ang="10800000" scaled="1"/>
                <a:tileRect/>
              </a:gradFill>
              <a:ln>
                <a:noFill/>
              </a:ln>
              <a:effectLst/>
            </p:spPr>
            <p:txBody>
              <a:bodyPr wrap="square" lIns="0" tIns="0" rIns="0" bIns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74476" algn="l"/>
                    <a:tab pos="7795809" algn="r"/>
                  </a:tabLst>
                  <a:defRPr/>
                </a:pP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A563E52E-A4A5-D410-0D25-E1248F1470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1108" y="3976398"/>
                <a:ext cx="200415" cy="110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en-US"/>
                </a:defPPr>
                <a:lvl1pPr algn="ctr">
                  <a:buClr>
                    <a:srgbClr val="969696"/>
                  </a:buClr>
                  <a:tabLst>
                    <a:tab pos="914400" algn="l"/>
                    <a:tab pos="7315200" algn="r"/>
                  </a:tabLst>
                  <a:defRPr sz="800" b="1" spc="-7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69696"/>
                  </a:buClr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800" b="1" i="0" u="none" strike="noStrike" kern="1200" cap="none" spc="-7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FILE</a:t>
                </a:r>
              </a:p>
            </p:txBody>
          </p:sp>
        </p:grpSp>
        <p:sp>
          <p:nvSpPr>
            <p:cNvPr id="1109" name="직사각형 1108">
              <a:extLst>
                <a:ext uri="{FF2B5EF4-FFF2-40B4-BE49-F238E27FC236}">
                  <a16:creationId xmlns:a16="http://schemas.microsoft.com/office/drawing/2014/main" id="{0B5E963F-EA05-A453-C59D-3383091713F8}"/>
                </a:ext>
              </a:extLst>
            </p:cNvPr>
            <p:cNvSpPr>
              <a:spLocks/>
            </p:cNvSpPr>
            <p:nvPr/>
          </p:nvSpPr>
          <p:spPr>
            <a:xfrm>
              <a:off x="7545288" y="2189556"/>
              <a:ext cx="461665" cy="2732276"/>
            </a:xfrm>
            <a:prstGeom prst="rect">
              <a:avLst/>
            </a:prstGeom>
            <a:solidFill>
              <a:srgbClr val="E7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9" tIns="45709" rIns="91419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10" name="원통 603">
              <a:extLst>
                <a:ext uri="{FF2B5EF4-FFF2-40B4-BE49-F238E27FC236}">
                  <a16:creationId xmlns:a16="http://schemas.microsoft.com/office/drawing/2014/main" id="{8E9DB9D6-AED1-6ABB-9474-0A2B8B26AC23}"/>
                </a:ext>
              </a:extLst>
            </p:cNvPr>
            <p:cNvSpPr>
              <a:spLocks/>
            </p:cNvSpPr>
            <p:nvPr/>
          </p:nvSpPr>
          <p:spPr>
            <a:xfrm>
              <a:off x="7581292" y="2790300"/>
              <a:ext cx="377905" cy="54928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9" tIns="45709" rIns="91419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11" name="Text Box 23">
              <a:extLst>
                <a:ext uri="{FF2B5EF4-FFF2-40B4-BE49-F238E27FC236}">
                  <a16:creationId xmlns:a16="http://schemas.microsoft.com/office/drawing/2014/main" id="{D8AE25D1-618C-C9D2-8A4B-79AC96577D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99832" y="3050730"/>
              <a:ext cx="314415" cy="110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>
              <a:defPPr>
                <a:defRPr lang="en-US"/>
              </a:defPPr>
              <a:lvl1pPr algn="ctr" defTabSz="914400"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r>
                <a:rPr lang="ko-KR" altLang="en-US" sz="800" b="1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비정형</a:t>
              </a:r>
            </a:p>
          </p:txBody>
        </p:sp>
        <p:sp>
          <p:nvSpPr>
            <p:cNvPr id="1112" name="원통 603">
              <a:extLst>
                <a:ext uri="{FF2B5EF4-FFF2-40B4-BE49-F238E27FC236}">
                  <a16:creationId xmlns:a16="http://schemas.microsoft.com/office/drawing/2014/main" id="{A15440D5-FAB0-3F4A-6D50-93BFC826A207}"/>
                </a:ext>
              </a:extLst>
            </p:cNvPr>
            <p:cNvSpPr>
              <a:spLocks/>
            </p:cNvSpPr>
            <p:nvPr/>
          </p:nvSpPr>
          <p:spPr>
            <a:xfrm>
              <a:off x="7581292" y="3476237"/>
              <a:ext cx="377905" cy="54928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9" tIns="45709" rIns="91419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13" name="Text Box 23">
              <a:extLst>
                <a:ext uri="{FF2B5EF4-FFF2-40B4-BE49-F238E27FC236}">
                  <a16:creationId xmlns:a16="http://schemas.microsoft.com/office/drawing/2014/main" id="{0CF5C14B-D056-6EEC-A355-FE68D7751E0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99832" y="3736667"/>
              <a:ext cx="314415" cy="110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>
              <a:defPPr>
                <a:defRPr lang="en-US"/>
              </a:defPPr>
              <a:lvl1pPr algn="ctr" defTabSz="914400"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r>
                <a:rPr lang="ko-KR" altLang="en-US" sz="800" b="1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정형</a:t>
              </a:r>
            </a:p>
          </p:txBody>
        </p:sp>
        <p:sp>
          <p:nvSpPr>
            <p:cNvPr id="1114" name="원통 603">
              <a:extLst>
                <a:ext uri="{FF2B5EF4-FFF2-40B4-BE49-F238E27FC236}">
                  <a16:creationId xmlns:a16="http://schemas.microsoft.com/office/drawing/2014/main" id="{2EA5F9EF-C465-B925-13A3-B4F8734761C4}"/>
                </a:ext>
              </a:extLst>
            </p:cNvPr>
            <p:cNvSpPr>
              <a:spLocks/>
            </p:cNvSpPr>
            <p:nvPr/>
          </p:nvSpPr>
          <p:spPr>
            <a:xfrm>
              <a:off x="7581292" y="4191997"/>
              <a:ext cx="377905" cy="54928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9" tIns="45709" rIns="91419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15" name="Text Box 23">
              <a:extLst>
                <a:ext uri="{FF2B5EF4-FFF2-40B4-BE49-F238E27FC236}">
                  <a16:creationId xmlns:a16="http://schemas.microsoft.com/office/drawing/2014/main" id="{BE787842-CDD5-385D-E234-1B3FDA7711B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99832" y="4397145"/>
              <a:ext cx="314415" cy="22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>
              <a:defPPr>
                <a:defRPr lang="en-US"/>
              </a:defPPr>
              <a:lvl1pPr algn="ctr" defTabSz="914400"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r>
                <a:rPr lang="en-US" altLang="ko-KR" sz="800" b="1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FILE/</a:t>
              </a:r>
            </a:p>
            <a:p>
              <a:r>
                <a:rPr lang="en-US" altLang="ko-KR" sz="800" b="1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  <a:endParaRPr lang="ko-KR" altLang="en-US" sz="8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116" name="그룹 1115">
              <a:extLst>
                <a:ext uri="{FF2B5EF4-FFF2-40B4-BE49-F238E27FC236}">
                  <a16:creationId xmlns:a16="http://schemas.microsoft.com/office/drawing/2014/main" id="{1300E8AC-00CB-5411-F989-C477BA82D00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5040" y="5361061"/>
              <a:ext cx="2977770" cy="246711"/>
              <a:chOff x="1955040" y="5361061"/>
              <a:chExt cx="3410660" cy="246711"/>
            </a:xfrm>
          </p:grpSpPr>
          <p:sp>
            <p:nvSpPr>
              <p:cNvPr id="1117" name="직사각형 1116">
                <a:extLst>
                  <a:ext uri="{FF2B5EF4-FFF2-40B4-BE49-F238E27FC236}">
                    <a16:creationId xmlns:a16="http://schemas.microsoft.com/office/drawing/2014/main" id="{A3C02DD1-6273-69C2-D2B2-7279EEE9B8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55040" y="5361061"/>
                <a:ext cx="3410660" cy="246711"/>
              </a:xfrm>
              <a:prstGeom prst="rect">
                <a:avLst/>
              </a:prstGeom>
              <a:solidFill>
                <a:srgbClr val="0078B9"/>
              </a:solidFill>
              <a:ln w="3175">
                <a:solidFill>
                  <a:srgbClr val="0078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100" normalizeH="0" baseline="0" noProof="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            </a:t>
                </a:r>
              </a:p>
            </p:txBody>
          </p:sp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B91235F8-8EF7-D64F-BBA3-BBC2C6E2FF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17353" y="5410402"/>
                <a:ext cx="418600" cy="1480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20C4F4"/>
                </a:solidFill>
              </a:ln>
              <a:effectLst>
                <a:innerShdw blurRad="114300">
                  <a:srgbClr val="D3D8DF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8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EKS</a:t>
                </a:r>
              </a:p>
            </p:txBody>
          </p:sp>
          <p:sp>
            <p:nvSpPr>
              <p:cNvPr id="1119" name="직사각형 1118">
                <a:extLst>
                  <a:ext uri="{FF2B5EF4-FFF2-40B4-BE49-F238E27FC236}">
                    <a16:creationId xmlns:a16="http://schemas.microsoft.com/office/drawing/2014/main" id="{A38B527C-1646-013B-456C-132BC859CF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17668" y="5410402"/>
                <a:ext cx="418600" cy="1480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20C4F4"/>
                </a:solidFill>
              </a:ln>
              <a:effectLst>
                <a:innerShdw blurRad="114300">
                  <a:srgbClr val="D3D8DF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8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AWS</a:t>
                </a:r>
              </a:p>
            </p:txBody>
          </p:sp>
          <p:sp>
            <p:nvSpPr>
              <p:cNvPr id="1120" name="직사각형 1119">
                <a:extLst>
                  <a:ext uri="{FF2B5EF4-FFF2-40B4-BE49-F238E27FC236}">
                    <a16:creationId xmlns:a16="http://schemas.microsoft.com/office/drawing/2014/main" id="{77697B83-DF6F-3353-0B00-42E4D1CD99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54037" y="5425639"/>
                <a:ext cx="612097" cy="1480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20C4F4"/>
                </a:solidFill>
              </a:ln>
              <a:effectLst>
                <a:innerShdw blurRad="114300">
                  <a:srgbClr val="D3D8DF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8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Spring Boot</a:t>
                </a:r>
              </a:p>
            </p:txBody>
          </p:sp>
          <p:sp>
            <p:nvSpPr>
              <p:cNvPr id="1121" name="직사각형 1120">
                <a:extLst>
                  <a:ext uri="{FF2B5EF4-FFF2-40B4-BE49-F238E27FC236}">
                    <a16:creationId xmlns:a16="http://schemas.microsoft.com/office/drawing/2014/main" id="{CAF86EF4-5ABF-4AA3-D21C-1F99F50DE9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22937" y="5415167"/>
                <a:ext cx="561828" cy="12438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-50" normalizeH="0" baseline="0" noProof="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기반 플랫폼</a:t>
                </a:r>
              </a:p>
            </p:txBody>
          </p:sp>
          <p:sp>
            <p:nvSpPr>
              <p:cNvPr id="1122" name="직사각형 1121">
                <a:extLst>
                  <a:ext uri="{FF2B5EF4-FFF2-40B4-BE49-F238E27FC236}">
                    <a16:creationId xmlns:a16="http://schemas.microsoft.com/office/drawing/2014/main" id="{F13CFE18-BEE0-1FCA-0192-6BAB78B76E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115237" y="5410402"/>
                <a:ext cx="637172" cy="1480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20C4F4"/>
                </a:solidFill>
              </a:ln>
              <a:effectLst>
                <a:innerShdw blurRad="114300">
                  <a:srgbClr val="D3D8DF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800" b="0" i="0" u="none" strike="noStrike" kern="1200" cap="none" spc="-3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OpenSearch</a:t>
                </a:r>
              </a:p>
            </p:txBody>
          </p:sp>
        </p:grpSp>
        <p:cxnSp>
          <p:nvCxnSpPr>
            <p:cNvPr id="1123" name="꺾인 연결선 554">
              <a:extLst>
                <a:ext uri="{FF2B5EF4-FFF2-40B4-BE49-F238E27FC236}">
                  <a16:creationId xmlns:a16="http://schemas.microsoft.com/office/drawing/2014/main" id="{9936394D-40DB-AD27-5B53-221F2DEA6D2F}"/>
                </a:ext>
              </a:extLst>
            </p:cNvPr>
            <p:cNvCxnSpPr>
              <a:cxnSpLocks/>
              <a:stCxn id="1088" idx="1"/>
              <a:endCxn id="1053" idx="3"/>
            </p:cNvCxnSpPr>
            <p:nvPr/>
          </p:nvCxnSpPr>
          <p:spPr>
            <a:xfrm rot="10800000">
              <a:off x="8601814" y="2552772"/>
              <a:ext cx="201673" cy="386244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8692A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꺾인 연결선 554">
              <a:extLst>
                <a:ext uri="{FF2B5EF4-FFF2-40B4-BE49-F238E27FC236}">
                  <a16:creationId xmlns:a16="http://schemas.microsoft.com/office/drawing/2014/main" id="{2D58DE85-2091-D3AF-25E7-F1B92EEB9932}"/>
                </a:ext>
              </a:extLst>
            </p:cNvPr>
            <p:cNvCxnSpPr>
              <a:cxnSpLocks/>
              <a:stCxn id="1088" idx="1"/>
              <a:endCxn id="1104" idx="3"/>
            </p:cNvCxnSpPr>
            <p:nvPr/>
          </p:nvCxnSpPr>
          <p:spPr>
            <a:xfrm rot="10800000" flipV="1">
              <a:off x="8601814" y="2939016"/>
              <a:ext cx="201673" cy="6492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8692A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꺾인 연결선 554">
              <a:extLst>
                <a:ext uri="{FF2B5EF4-FFF2-40B4-BE49-F238E27FC236}">
                  <a16:creationId xmlns:a16="http://schemas.microsoft.com/office/drawing/2014/main" id="{E83FFF08-C44C-25F0-D823-F2C20DEB4072}"/>
                </a:ext>
              </a:extLst>
            </p:cNvPr>
            <p:cNvCxnSpPr>
              <a:cxnSpLocks/>
              <a:stCxn id="1088" idx="1"/>
              <a:endCxn id="1107" idx="3"/>
            </p:cNvCxnSpPr>
            <p:nvPr/>
          </p:nvCxnSpPr>
          <p:spPr>
            <a:xfrm rot="10800000" flipV="1">
              <a:off x="8601814" y="2939016"/>
              <a:ext cx="201673" cy="520290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8692A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꺾인 연결선 554">
              <a:extLst>
                <a:ext uri="{FF2B5EF4-FFF2-40B4-BE49-F238E27FC236}">
                  <a16:creationId xmlns:a16="http://schemas.microsoft.com/office/drawing/2014/main" id="{9A1D6F61-73C1-B7E0-017F-3A911FBAFE05}"/>
                </a:ext>
              </a:extLst>
            </p:cNvPr>
            <p:cNvCxnSpPr>
              <a:cxnSpLocks/>
              <a:stCxn id="1093" idx="1"/>
              <a:endCxn id="1107" idx="3"/>
            </p:cNvCxnSpPr>
            <p:nvPr/>
          </p:nvCxnSpPr>
          <p:spPr>
            <a:xfrm rot="10800000">
              <a:off x="8601814" y="3459307"/>
              <a:ext cx="201673" cy="867339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8692A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꺾인 연결선 554">
              <a:extLst>
                <a:ext uri="{FF2B5EF4-FFF2-40B4-BE49-F238E27FC236}">
                  <a16:creationId xmlns:a16="http://schemas.microsoft.com/office/drawing/2014/main" id="{1307C384-FA3A-A52B-B2BB-1F64F04B8795}"/>
                </a:ext>
              </a:extLst>
            </p:cNvPr>
            <p:cNvCxnSpPr>
              <a:cxnSpLocks/>
              <a:stCxn id="1094" idx="1"/>
              <a:endCxn id="1107" idx="3"/>
            </p:cNvCxnSpPr>
            <p:nvPr/>
          </p:nvCxnSpPr>
          <p:spPr>
            <a:xfrm rot="10800000">
              <a:off x="8601814" y="3459307"/>
              <a:ext cx="201673" cy="1814445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8692A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꺾인 연결선 554">
              <a:extLst>
                <a:ext uri="{FF2B5EF4-FFF2-40B4-BE49-F238E27FC236}">
                  <a16:creationId xmlns:a16="http://schemas.microsoft.com/office/drawing/2014/main" id="{A21B5E85-2061-CCC4-80AB-BD3A16FDE81A}"/>
                </a:ext>
              </a:extLst>
            </p:cNvPr>
            <p:cNvCxnSpPr>
              <a:cxnSpLocks/>
              <a:stCxn id="1107" idx="1"/>
              <a:endCxn id="1110" idx="4"/>
            </p:cNvCxnSpPr>
            <p:nvPr/>
          </p:nvCxnSpPr>
          <p:spPr>
            <a:xfrm rot="10800000">
              <a:off x="7959198" y="3064944"/>
              <a:ext cx="234303" cy="394363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8692A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꺾인 연결선 554">
              <a:extLst>
                <a:ext uri="{FF2B5EF4-FFF2-40B4-BE49-F238E27FC236}">
                  <a16:creationId xmlns:a16="http://schemas.microsoft.com/office/drawing/2014/main" id="{8B9B3227-B659-6B3D-71A7-1F1483793DFD}"/>
                </a:ext>
              </a:extLst>
            </p:cNvPr>
            <p:cNvCxnSpPr>
              <a:cxnSpLocks/>
              <a:stCxn id="1053" idx="1"/>
              <a:endCxn id="1110" idx="4"/>
            </p:cNvCxnSpPr>
            <p:nvPr/>
          </p:nvCxnSpPr>
          <p:spPr>
            <a:xfrm rot="10800000" flipV="1">
              <a:off x="7959198" y="2552771"/>
              <a:ext cx="234303" cy="512171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8692A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꺾인 연결선 554">
              <a:extLst>
                <a:ext uri="{FF2B5EF4-FFF2-40B4-BE49-F238E27FC236}">
                  <a16:creationId xmlns:a16="http://schemas.microsoft.com/office/drawing/2014/main" id="{FF695E2F-4BFD-B0D6-C8C7-F93DE03C79D4}"/>
                </a:ext>
              </a:extLst>
            </p:cNvPr>
            <p:cNvCxnSpPr>
              <a:cxnSpLocks/>
              <a:stCxn id="1107" idx="1"/>
              <a:endCxn id="1114" idx="4"/>
            </p:cNvCxnSpPr>
            <p:nvPr/>
          </p:nvCxnSpPr>
          <p:spPr>
            <a:xfrm rot="10800000" flipV="1">
              <a:off x="7959198" y="3459306"/>
              <a:ext cx="234303" cy="1007334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8692A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꺾인 연결선 554">
              <a:extLst>
                <a:ext uri="{FF2B5EF4-FFF2-40B4-BE49-F238E27FC236}">
                  <a16:creationId xmlns:a16="http://schemas.microsoft.com/office/drawing/2014/main" id="{28635357-BE0F-E39F-0E1B-A7910530C9EC}"/>
                </a:ext>
              </a:extLst>
            </p:cNvPr>
            <p:cNvCxnSpPr>
              <a:cxnSpLocks/>
              <a:stCxn id="1104" idx="1"/>
              <a:endCxn id="1112" idx="4"/>
            </p:cNvCxnSpPr>
            <p:nvPr/>
          </p:nvCxnSpPr>
          <p:spPr>
            <a:xfrm rot="10800000" flipV="1">
              <a:off x="7959198" y="3003938"/>
              <a:ext cx="234303" cy="74694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8692A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꺾인 연결선 554">
              <a:extLst>
                <a:ext uri="{FF2B5EF4-FFF2-40B4-BE49-F238E27FC236}">
                  <a16:creationId xmlns:a16="http://schemas.microsoft.com/office/drawing/2014/main" id="{773F4E90-2FF4-6441-86B1-39C8DC904D68}"/>
                </a:ext>
              </a:extLst>
            </p:cNvPr>
            <p:cNvCxnSpPr>
              <a:cxnSpLocks/>
              <a:stCxn id="1109" idx="2"/>
              <a:endCxn id="1143" idx="3"/>
            </p:cNvCxnSpPr>
            <p:nvPr/>
          </p:nvCxnSpPr>
          <p:spPr>
            <a:xfrm rot="5400000">
              <a:off x="7506849" y="4878827"/>
              <a:ext cx="226268" cy="312277"/>
            </a:xfrm>
            <a:prstGeom prst="bentConnector2">
              <a:avLst/>
            </a:prstGeom>
            <a:ln w="12700">
              <a:solidFill>
                <a:srgbClr val="FFC00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꺾인 연결선 554">
              <a:extLst>
                <a:ext uri="{FF2B5EF4-FFF2-40B4-BE49-F238E27FC236}">
                  <a16:creationId xmlns:a16="http://schemas.microsoft.com/office/drawing/2014/main" id="{5E3482A2-A3F5-8F00-46A5-186B0A3449FC}"/>
                </a:ext>
              </a:extLst>
            </p:cNvPr>
            <p:cNvCxnSpPr>
              <a:cxnSpLocks/>
              <a:stCxn id="1143" idx="0"/>
              <a:endCxn id="1134" idx="2"/>
            </p:cNvCxnSpPr>
            <p:nvPr/>
          </p:nvCxnSpPr>
          <p:spPr>
            <a:xfrm rot="5400000" flipH="1" flipV="1">
              <a:off x="6977698" y="4888126"/>
              <a:ext cx="170984" cy="238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C00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4" name="직사각형 1133">
              <a:extLst>
                <a:ext uri="{FF2B5EF4-FFF2-40B4-BE49-F238E27FC236}">
                  <a16:creationId xmlns:a16="http://schemas.microsoft.com/office/drawing/2014/main" id="{236D47AC-BF19-002D-AF95-2EB3722BF70B}"/>
                </a:ext>
              </a:extLst>
            </p:cNvPr>
            <p:cNvSpPr>
              <a:spLocks/>
            </p:cNvSpPr>
            <p:nvPr/>
          </p:nvSpPr>
          <p:spPr>
            <a:xfrm>
              <a:off x="6919035" y="2162895"/>
              <a:ext cx="526709" cy="2758937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35" name="화살표: 왼쪽/오른쪽 1134">
              <a:extLst>
                <a:ext uri="{FF2B5EF4-FFF2-40B4-BE49-F238E27FC236}">
                  <a16:creationId xmlns:a16="http://schemas.microsoft.com/office/drawing/2014/main" id="{689FD278-4327-57B8-52B5-3120D8B1A312}"/>
                </a:ext>
              </a:extLst>
            </p:cNvPr>
            <p:cNvSpPr>
              <a:spLocks/>
            </p:cNvSpPr>
            <p:nvPr/>
          </p:nvSpPr>
          <p:spPr>
            <a:xfrm>
              <a:off x="6819273" y="2370745"/>
              <a:ext cx="200184" cy="120472"/>
            </a:xfrm>
            <a:prstGeom prst="leftRightArrow">
              <a:avLst/>
            </a:prstGeom>
            <a:gradFill flip="none" rotWithShape="1"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3500000" scaled="1"/>
              <a:tileRect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36" name="화살표: 왼쪽/오른쪽 1135">
              <a:extLst>
                <a:ext uri="{FF2B5EF4-FFF2-40B4-BE49-F238E27FC236}">
                  <a16:creationId xmlns:a16="http://schemas.microsoft.com/office/drawing/2014/main" id="{63FFB257-BCBF-D9E4-1D9D-7301B4C6766C}"/>
                </a:ext>
              </a:extLst>
            </p:cNvPr>
            <p:cNvSpPr>
              <a:spLocks/>
            </p:cNvSpPr>
            <p:nvPr/>
          </p:nvSpPr>
          <p:spPr>
            <a:xfrm>
              <a:off x="6819273" y="2962495"/>
              <a:ext cx="200184" cy="120472"/>
            </a:xfrm>
            <a:prstGeom prst="leftRightArrow">
              <a:avLst/>
            </a:prstGeom>
            <a:gradFill flip="none" rotWithShape="1"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3500000" scaled="1"/>
              <a:tileRect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37" name="화살표: 왼쪽/오른쪽 1136">
              <a:extLst>
                <a:ext uri="{FF2B5EF4-FFF2-40B4-BE49-F238E27FC236}">
                  <a16:creationId xmlns:a16="http://schemas.microsoft.com/office/drawing/2014/main" id="{F082F62F-AC27-BD18-7A05-F63B3DC8E2A5}"/>
                </a:ext>
              </a:extLst>
            </p:cNvPr>
            <p:cNvSpPr>
              <a:spLocks/>
            </p:cNvSpPr>
            <p:nvPr/>
          </p:nvSpPr>
          <p:spPr>
            <a:xfrm>
              <a:off x="6819273" y="3528584"/>
              <a:ext cx="200184" cy="120472"/>
            </a:xfrm>
            <a:prstGeom prst="leftRightArrow">
              <a:avLst/>
            </a:prstGeom>
            <a:gradFill flip="none" rotWithShape="1"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3500000" scaled="1"/>
              <a:tileRect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38" name="화살표: 왼쪽/오른쪽 1137">
              <a:extLst>
                <a:ext uri="{FF2B5EF4-FFF2-40B4-BE49-F238E27FC236}">
                  <a16:creationId xmlns:a16="http://schemas.microsoft.com/office/drawing/2014/main" id="{38CCE5C9-5A03-7639-2943-E2A4A003D74B}"/>
                </a:ext>
              </a:extLst>
            </p:cNvPr>
            <p:cNvSpPr>
              <a:spLocks/>
            </p:cNvSpPr>
            <p:nvPr/>
          </p:nvSpPr>
          <p:spPr>
            <a:xfrm>
              <a:off x="6819273" y="3980498"/>
              <a:ext cx="200184" cy="120472"/>
            </a:xfrm>
            <a:prstGeom prst="leftRightArrow">
              <a:avLst/>
            </a:prstGeom>
            <a:gradFill flip="none" rotWithShape="1"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3500000" scaled="1"/>
              <a:tileRect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139" name="꺾인 연결선 554">
              <a:extLst>
                <a:ext uri="{FF2B5EF4-FFF2-40B4-BE49-F238E27FC236}">
                  <a16:creationId xmlns:a16="http://schemas.microsoft.com/office/drawing/2014/main" id="{9369D669-9FB8-B80F-9EFD-BA31E9FE09EE}"/>
                </a:ext>
              </a:extLst>
            </p:cNvPr>
            <p:cNvCxnSpPr>
              <a:cxnSpLocks/>
              <a:stCxn id="1140" idx="2"/>
              <a:endCxn id="1143" idx="1"/>
            </p:cNvCxnSpPr>
            <p:nvPr/>
          </p:nvCxnSpPr>
          <p:spPr>
            <a:xfrm rot="16200000" flipH="1">
              <a:off x="6092122" y="4816084"/>
              <a:ext cx="226265" cy="437765"/>
            </a:xfrm>
            <a:prstGeom prst="bentConnector2">
              <a:avLst/>
            </a:prstGeom>
            <a:ln w="12700">
              <a:solidFill>
                <a:srgbClr val="FFC00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CDD2AD4A-AA9D-49BE-FE66-8496B0E59F6A}"/>
                </a:ext>
              </a:extLst>
            </p:cNvPr>
            <p:cNvSpPr>
              <a:spLocks/>
            </p:cNvSpPr>
            <p:nvPr/>
          </p:nvSpPr>
          <p:spPr>
            <a:xfrm>
              <a:off x="5135692" y="2162895"/>
              <a:ext cx="1701361" cy="275893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141" name="그룹 1140">
              <a:extLst>
                <a:ext uri="{FF2B5EF4-FFF2-40B4-BE49-F238E27FC236}">
                  <a16:creationId xmlns:a16="http://schemas.microsoft.com/office/drawing/2014/main" id="{6F533F83-5691-8EAD-91D2-61407171B421}"/>
                </a:ext>
              </a:extLst>
            </p:cNvPr>
            <p:cNvGrpSpPr>
              <a:grpSpLocks/>
            </p:cNvGrpSpPr>
            <p:nvPr/>
          </p:nvGrpSpPr>
          <p:grpSpPr>
            <a:xfrm>
              <a:off x="6288149" y="5047212"/>
              <a:ext cx="1311684" cy="214319"/>
              <a:chOff x="7351501" y="3930793"/>
              <a:chExt cx="539628" cy="214319"/>
            </a:xfrm>
          </p:grpSpPr>
          <p:sp>
            <p:nvSpPr>
              <p:cNvPr id="1142" name="Rectangle 34">
                <a:extLst>
                  <a:ext uri="{FF2B5EF4-FFF2-40B4-BE49-F238E27FC236}">
                    <a16:creationId xmlns:a16="http://schemas.microsoft.com/office/drawing/2014/main" id="{80AD86F9-0832-402E-2993-857696068C92}"/>
                  </a:ext>
                </a:extLst>
              </p:cNvPr>
              <p:cNvSpPr>
                <a:spLocks/>
              </p:cNvSpPr>
              <p:nvPr/>
            </p:nvSpPr>
            <p:spPr bwMode="gray">
              <a:xfrm rot="16200000">
                <a:off x="7514155" y="3768139"/>
                <a:ext cx="214319" cy="539628"/>
              </a:xfrm>
              <a:prstGeom prst="can">
                <a:avLst>
                  <a:gd name="adj" fmla="val 30404"/>
                </a:avLst>
              </a:prstGeom>
              <a:gradFill flip="none" rotWithShape="1">
                <a:gsLst>
                  <a:gs pos="22000">
                    <a:srgbClr val="B2BAC6"/>
                  </a:gs>
                  <a:gs pos="0">
                    <a:srgbClr val="8692A6"/>
                  </a:gs>
                  <a:gs pos="51000">
                    <a:srgbClr val="E0E4E9"/>
                  </a:gs>
                  <a:gs pos="100000">
                    <a:srgbClr val="8692A6"/>
                  </a:gs>
                </a:gsLst>
                <a:lin ang="10800000" scaled="1"/>
                <a:tileRect/>
              </a:gradFill>
              <a:ln>
                <a:noFill/>
              </a:ln>
              <a:effectLst/>
            </p:spPr>
            <p:txBody>
              <a:bodyPr wrap="square" lIns="0" tIns="0" rIns="0" bIns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974476" algn="l"/>
                    <a:tab pos="7795809" algn="r"/>
                  </a:tabLst>
                  <a:defRPr/>
                </a:pPr>
                <a:endParaRPr kumimoji="0" lang="ko-KR" altLang="en-US" sz="7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143" name="TextBox 1142">
                <a:extLst>
                  <a:ext uri="{FF2B5EF4-FFF2-40B4-BE49-F238E27FC236}">
                    <a16:creationId xmlns:a16="http://schemas.microsoft.com/office/drawing/2014/main" id="{355ADC82-F52F-51FE-40EE-0E310847F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7447" y="3976398"/>
                <a:ext cx="427736" cy="110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>
                <a:defPPr>
                  <a:defRPr lang="en-US"/>
                </a:defPPr>
                <a:lvl1pPr algn="ctr">
                  <a:buClr>
                    <a:srgbClr val="969696"/>
                  </a:buClr>
                  <a:tabLst>
                    <a:tab pos="914400" algn="l"/>
                    <a:tab pos="7315200" algn="r"/>
                  </a:tabLst>
                  <a:defRPr sz="800" b="1" spc="-7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69696"/>
                  </a:buClr>
                  <a:buSzTx/>
                  <a:buFontTx/>
                  <a:buNone/>
                  <a:tabLst>
                    <a:tab pos="914400" algn="l"/>
                    <a:tab pos="7315200" algn="r"/>
                  </a:tabLst>
                  <a:defRPr/>
                </a:pPr>
                <a:r>
                  <a:rPr kumimoji="0" lang="en-US" altLang="ko-KR" sz="800" b="1" i="0" u="none" strike="noStrike" kern="1200" cap="none" spc="-70" normalizeH="0" baseline="0" noProof="0" dirty="0">
                    <a:ln>
                      <a:solidFill>
                        <a:srgbClr val="156082">
                          <a:alpha val="0"/>
                        </a:srgb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ETL(NiFi)/ Python/ Springboot</a:t>
                </a:r>
              </a:p>
            </p:txBody>
          </p:sp>
        </p:grpSp>
        <p:sp>
          <p:nvSpPr>
            <p:cNvPr id="1144" name="직사각형 1143">
              <a:extLst>
                <a:ext uri="{FF2B5EF4-FFF2-40B4-BE49-F238E27FC236}">
                  <a16:creationId xmlns:a16="http://schemas.microsoft.com/office/drawing/2014/main" id="{D2A5AA80-DE0B-7E7C-5661-546E3961D6BA}"/>
                </a:ext>
              </a:extLst>
            </p:cNvPr>
            <p:cNvSpPr>
              <a:spLocks/>
            </p:cNvSpPr>
            <p:nvPr/>
          </p:nvSpPr>
          <p:spPr>
            <a:xfrm>
              <a:off x="7543644" y="2201950"/>
              <a:ext cx="448744" cy="340830"/>
            </a:xfrm>
            <a:prstGeom prst="rect">
              <a:avLst/>
            </a:prstGeom>
            <a:solidFill>
              <a:srgbClr val="0078B9"/>
            </a:solidFill>
            <a:ln w="3175">
              <a:solidFill>
                <a:srgbClr val="0078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baseline="0" noProof="0" dirty="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랜딩존</a:t>
              </a:r>
              <a:endParaRPr kumimoji="0" lang="ko-KR" altLang="en-US" sz="900" b="0" i="0" u="none" strike="noStrike" kern="0" cap="none" spc="-1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스토리지</a:t>
              </a: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D23F2E09-80EF-7D8D-D9F5-54B4AFB7D08D}"/>
                </a:ext>
              </a:extLst>
            </p:cNvPr>
            <p:cNvSpPr>
              <a:spLocks/>
            </p:cNvSpPr>
            <p:nvPr/>
          </p:nvSpPr>
          <p:spPr>
            <a:xfrm>
              <a:off x="5135692" y="5361061"/>
              <a:ext cx="3410660" cy="246711"/>
            </a:xfrm>
            <a:prstGeom prst="rect">
              <a:avLst/>
            </a:prstGeom>
            <a:solidFill>
              <a:srgbClr val="0078B9"/>
            </a:solidFill>
            <a:ln w="3175">
              <a:solidFill>
                <a:srgbClr val="0078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            </a:t>
              </a:r>
            </a:p>
          </p:txBody>
        </p:sp>
        <p:sp>
          <p:nvSpPr>
            <p:cNvPr id="1146" name="직사각형 1145">
              <a:extLst>
                <a:ext uri="{FF2B5EF4-FFF2-40B4-BE49-F238E27FC236}">
                  <a16:creationId xmlns:a16="http://schemas.microsoft.com/office/drawing/2014/main" id="{5D54FC27-98D9-18EA-A593-1DCCB5212130}"/>
                </a:ext>
              </a:extLst>
            </p:cNvPr>
            <p:cNvSpPr>
              <a:spLocks/>
            </p:cNvSpPr>
            <p:nvPr/>
          </p:nvSpPr>
          <p:spPr>
            <a:xfrm>
              <a:off x="5220977" y="5410402"/>
              <a:ext cx="628981" cy="1480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0C4F4"/>
              </a:solidFill>
            </a:ln>
            <a:effectLst>
              <a:innerShdw blurRad="114300">
                <a:srgbClr val="D3D8D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914400" algn="l"/>
                  <a:tab pos="7315200" algn="r"/>
                </a:tabLst>
                <a:defRPr/>
              </a:pPr>
              <a:r>
                <a:rPr kumimoji="0" lang="en-US" altLang="ko-KR" sz="8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On-Premise</a:t>
              </a:r>
            </a:p>
          </p:txBody>
        </p:sp>
        <p:sp>
          <p:nvSpPr>
            <p:cNvPr id="1147" name="직사각형 1146">
              <a:extLst>
                <a:ext uri="{FF2B5EF4-FFF2-40B4-BE49-F238E27FC236}">
                  <a16:creationId xmlns:a16="http://schemas.microsoft.com/office/drawing/2014/main" id="{4C286270-2607-37B9-1241-BE35B9DA3F24}"/>
                </a:ext>
              </a:extLst>
            </p:cNvPr>
            <p:cNvSpPr>
              <a:spLocks/>
            </p:cNvSpPr>
            <p:nvPr/>
          </p:nvSpPr>
          <p:spPr>
            <a:xfrm>
              <a:off x="7499971" y="5425639"/>
              <a:ext cx="846815" cy="1480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0C4F4"/>
              </a:solidFill>
            </a:ln>
            <a:effectLst>
              <a:innerShdw blurRad="114300">
                <a:srgbClr val="D3D8D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914400" algn="l"/>
                  <a:tab pos="7315200" algn="r"/>
                </a:tabLst>
                <a:defRPr/>
              </a:pPr>
              <a:r>
                <a:rPr kumimoji="0" lang="en-US" altLang="ko-KR" sz="800" b="0" i="0" u="none" strike="noStrike" kern="1200" cap="none" spc="-30" normalizeH="0" baseline="0" noProof="0" dirty="0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Spring Boot Batch</a:t>
              </a:r>
            </a:p>
          </p:txBody>
        </p:sp>
        <p:sp>
          <p:nvSpPr>
            <p:cNvPr id="1148" name="직사각형 1147">
              <a:extLst>
                <a:ext uri="{FF2B5EF4-FFF2-40B4-BE49-F238E27FC236}">
                  <a16:creationId xmlns:a16="http://schemas.microsoft.com/office/drawing/2014/main" id="{4B129448-71B9-E4B4-7A7E-7B5C90DDF192}"/>
                </a:ext>
              </a:extLst>
            </p:cNvPr>
            <p:cNvSpPr>
              <a:spLocks/>
            </p:cNvSpPr>
            <p:nvPr/>
          </p:nvSpPr>
          <p:spPr>
            <a:xfrm>
              <a:off x="6852830" y="5415167"/>
              <a:ext cx="490519" cy="1243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50" normalizeH="0" baseline="0" noProof="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기반 플랫폼</a:t>
              </a:r>
            </a:p>
          </p:txBody>
        </p:sp>
        <p:sp>
          <p:nvSpPr>
            <p:cNvPr id="1149" name="직사각형 1148">
              <a:extLst>
                <a:ext uri="{FF2B5EF4-FFF2-40B4-BE49-F238E27FC236}">
                  <a16:creationId xmlns:a16="http://schemas.microsoft.com/office/drawing/2014/main" id="{D9770352-6A68-A231-7CBC-F41479ABBFAD}"/>
                </a:ext>
              </a:extLst>
            </p:cNvPr>
            <p:cNvSpPr>
              <a:spLocks/>
            </p:cNvSpPr>
            <p:nvPr/>
          </p:nvSpPr>
          <p:spPr>
            <a:xfrm>
              <a:off x="5989887" y="5410402"/>
              <a:ext cx="637172" cy="1480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0C4F4"/>
              </a:solidFill>
            </a:ln>
            <a:effectLst>
              <a:innerShdw blurRad="114300">
                <a:srgbClr val="D3D8D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914400" algn="l"/>
                  <a:tab pos="7315200" algn="r"/>
                </a:tabLst>
                <a:defRPr/>
              </a:pPr>
              <a:r>
                <a:rPr kumimoji="0" lang="en-US" altLang="ko-KR" sz="800" b="0" i="0" u="none" strike="noStrike" kern="1200" cap="none" spc="-30" normalizeH="0" baseline="0" noProof="0" dirty="0" err="1">
                  <a:ln>
                    <a:solidFill>
                      <a:srgbClr val="156082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Jeus</a:t>
              </a:r>
              <a:endParaRPr kumimoji="0" lang="en-US" altLang="ko-KR" sz="800" b="0" i="0" u="none" strike="noStrike" kern="1200" cap="none" spc="-30" normalizeH="0" baseline="0" noProof="0" dirty="0">
                <a:ln>
                  <a:solidFill>
                    <a:srgbClr val="156082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150" name="직선 화살표 연결선 1149">
              <a:extLst>
                <a:ext uri="{FF2B5EF4-FFF2-40B4-BE49-F238E27FC236}">
                  <a16:creationId xmlns:a16="http://schemas.microsoft.com/office/drawing/2014/main" id="{9A60B5C9-EED5-F2B4-5BB8-8D50132EBC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3707" y="5244986"/>
              <a:ext cx="2703313" cy="21776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F17D7BC3-6EAE-F49C-270C-7328FA220B6F}"/>
                </a:ext>
              </a:extLst>
            </p:cNvPr>
            <p:cNvSpPr txBox="1">
              <a:spLocks/>
            </p:cNvSpPr>
            <p:nvPr/>
          </p:nvSpPr>
          <p:spPr>
            <a:xfrm>
              <a:off x="5215056" y="1707508"/>
              <a:ext cx="2761894" cy="13820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marR="0" lvl="0" indent="0" algn="ctr" defTabSz="106774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0" i="0" u="none" strike="noStrike" cap="none" spc="-50" normalizeH="0" baseline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effectLst/>
                  <a:uLnTx/>
                  <a:uFillTx/>
                  <a:latin typeface="HG꼬딕씨 60g" pitchFamily="18" charset="-127"/>
                  <a:ea typeface="HG꼬딕씨 60g" pitchFamily="18" charset="-127"/>
                </a:defRPr>
              </a:lvl1pPr>
              <a:lvl2pPr defTabSz="914400" latinLnBrk="1"/>
              <a:lvl3pPr defTabSz="914400" latinLnBrk="1"/>
              <a:lvl4pPr defTabSz="914400" latinLnBrk="1"/>
              <a:lvl5pPr defTabSz="914400" latinLnBrk="1"/>
              <a:lvl6pPr defTabSz="914400" latinLnBrk="1"/>
              <a:lvl7pPr defTabSz="914400" latinLnBrk="1"/>
              <a:lvl8pPr defTabSz="914400" latinLnBrk="1"/>
              <a:lvl9pPr defTabSz="914400" latinLnBrk="1"/>
            </a:lstStyle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spc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실시간 금융시장 </a:t>
              </a:r>
              <a:r>
                <a:rPr lang="en-US" altLang="ko-KR" sz="1000" spc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 </a:t>
              </a:r>
              <a:r>
                <a:rPr lang="ko-KR" altLang="en-US" sz="1000" spc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시스템</a:t>
              </a:r>
              <a:r>
                <a:rPr lang="en-US" altLang="ko-KR" sz="1000" spc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(On-Premise)</a:t>
              </a: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52" name="직사각형 10">
              <a:extLst>
                <a:ext uri="{FF2B5EF4-FFF2-40B4-BE49-F238E27FC236}">
                  <a16:creationId xmlns:a16="http://schemas.microsoft.com/office/drawing/2014/main" id="{6CBB0143-025A-007F-0ED5-15AE3FA26F6E}"/>
                </a:ext>
              </a:extLst>
            </p:cNvPr>
            <p:cNvSpPr>
              <a:spLocks/>
            </p:cNvSpPr>
            <p:nvPr/>
          </p:nvSpPr>
          <p:spPr>
            <a:xfrm>
              <a:off x="2589850" y="1678819"/>
              <a:ext cx="2396427" cy="68262"/>
            </a:xfrm>
            <a:custGeom>
              <a:avLst/>
              <a:gdLst>
                <a:gd name="connsiteX0" fmla="*/ 0 w 848907"/>
                <a:gd name="connsiteY0" fmla="*/ 0 h 126950"/>
                <a:gd name="connsiteX1" fmla="*/ 848907 w 848907"/>
                <a:gd name="connsiteY1" fmla="*/ 0 h 126950"/>
                <a:gd name="connsiteX2" fmla="*/ 848907 w 848907"/>
                <a:gd name="connsiteY2" fmla="*/ 126950 h 126950"/>
                <a:gd name="connsiteX3" fmla="*/ 0 w 848907"/>
                <a:gd name="connsiteY3" fmla="*/ 126950 h 126950"/>
                <a:gd name="connsiteX4" fmla="*/ 0 w 848907"/>
                <a:gd name="connsiteY4" fmla="*/ 0 h 126950"/>
                <a:gd name="connsiteX0" fmla="*/ 0 w 848907"/>
                <a:gd name="connsiteY0" fmla="*/ 0 h 126950"/>
                <a:gd name="connsiteX1" fmla="*/ 848907 w 848907"/>
                <a:gd name="connsiteY1" fmla="*/ 0 h 126950"/>
                <a:gd name="connsiteX2" fmla="*/ 848907 w 848907"/>
                <a:gd name="connsiteY2" fmla="*/ 126950 h 126950"/>
                <a:gd name="connsiteX3" fmla="*/ 477983 w 848907"/>
                <a:gd name="connsiteY3" fmla="*/ 120042 h 126950"/>
                <a:gd name="connsiteX4" fmla="*/ 0 w 848907"/>
                <a:gd name="connsiteY4" fmla="*/ 126950 h 126950"/>
                <a:gd name="connsiteX5" fmla="*/ 0 w 848907"/>
                <a:gd name="connsiteY5" fmla="*/ 0 h 126950"/>
                <a:gd name="connsiteX0" fmla="*/ 477983 w 848907"/>
                <a:gd name="connsiteY0" fmla="*/ 120042 h 211482"/>
                <a:gd name="connsiteX1" fmla="*/ 0 w 848907"/>
                <a:gd name="connsiteY1" fmla="*/ 126950 h 211482"/>
                <a:gd name="connsiteX2" fmla="*/ 0 w 848907"/>
                <a:gd name="connsiteY2" fmla="*/ 0 h 211482"/>
                <a:gd name="connsiteX3" fmla="*/ 848907 w 848907"/>
                <a:gd name="connsiteY3" fmla="*/ 0 h 211482"/>
                <a:gd name="connsiteX4" fmla="*/ 848907 w 848907"/>
                <a:gd name="connsiteY4" fmla="*/ 126950 h 211482"/>
                <a:gd name="connsiteX5" fmla="*/ 569423 w 848907"/>
                <a:gd name="connsiteY5" fmla="*/ 211482 h 211482"/>
                <a:gd name="connsiteX0" fmla="*/ 477983 w 848907"/>
                <a:gd name="connsiteY0" fmla="*/ 120042 h 126950"/>
                <a:gd name="connsiteX1" fmla="*/ 0 w 848907"/>
                <a:gd name="connsiteY1" fmla="*/ 126950 h 126950"/>
                <a:gd name="connsiteX2" fmla="*/ 0 w 848907"/>
                <a:gd name="connsiteY2" fmla="*/ 0 h 126950"/>
                <a:gd name="connsiteX3" fmla="*/ 848907 w 848907"/>
                <a:gd name="connsiteY3" fmla="*/ 0 h 126950"/>
                <a:gd name="connsiteX4" fmla="*/ 848907 w 848907"/>
                <a:gd name="connsiteY4" fmla="*/ 126950 h 126950"/>
                <a:gd name="connsiteX0" fmla="*/ 0 w 848907"/>
                <a:gd name="connsiteY0" fmla="*/ 126950 h 126950"/>
                <a:gd name="connsiteX1" fmla="*/ 0 w 848907"/>
                <a:gd name="connsiteY1" fmla="*/ 0 h 126950"/>
                <a:gd name="connsiteX2" fmla="*/ 848907 w 848907"/>
                <a:gd name="connsiteY2" fmla="*/ 0 h 126950"/>
                <a:gd name="connsiteX3" fmla="*/ 848907 w 848907"/>
                <a:gd name="connsiteY3" fmla="*/ 126950 h 12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07" h="126950">
                  <a:moveTo>
                    <a:pt x="0" y="126950"/>
                  </a:moveTo>
                  <a:lnTo>
                    <a:pt x="0" y="0"/>
                  </a:lnTo>
                  <a:lnTo>
                    <a:pt x="848907" y="0"/>
                  </a:lnTo>
                  <a:lnTo>
                    <a:pt x="848907" y="126950"/>
                  </a:lnTo>
                </a:path>
              </a:pathLst>
            </a:custGeom>
            <a:noFill/>
            <a:ln w="12700" cap="flat" cmpd="sng" algn="ctr">
              <a:solidFill>
                <a:srgbClr val="08176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53" name="TextBox 1152">
              <a:extLst>
                <a:ext uri="{FF2B5EF4-FFF2-40B4-BE49-F238E27FC236}">
                  <a16:creationId xmlns:a16="http://schemas.microsoft.com/office/drawing/2014/main" id="{3E546CBA-6DD9-8EF4-E053-1CE2ED84F339}"/>
                </a:ext>
              </a:extLst>
            </p:cNvPr>
            <p:cNvSpPr txBox="1">
              <a:spLocks/>
            </p:cNvSpPr>
            <p:nvPr/>
          </p:nvSpPr>
          <p:spPr>
            <a:xfrm>
              <a:off x="3480488" y="1707508"/>
              <a:ext cx="578684" cy="13820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marR="0" lvl="0" indent="0" algn="ctr" defTabSz="106774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0" i="0" u="none" strike="noStrike" cap="none" spc="-50" normalizeH="0" baseline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effectLst/>
                  <a:uLnTx/>
                  <a:uFillTx/>
                  <a:latin typeface="HG꼬딕씨 60g" pitchFamily="18" charset="-127"/>
                  <a:ea typeface="HG꼬딕씨 60g" pitchFamily="18" charset="-127"/>
                </a:defRPr>
              </a:lvl1pPr>
              <a:lvl2pPr defTabSz="914400" latinLnBrk="1"/>
              <a:lvl3pPr defTabSz="914400" latinLnBrk="1"/>
              <a:lvl4pPr defTabSz="914400" latinLnBrk="1"/>
              <a:lvl5pPr defTabSz="914400" latinLnBrk="1"/>
              <a:lvl6pPr defTabSz="914400" latinLnBrk="1"/>
              <a:lvl7pPr defTabSz="914400" latinLnBrk="1"/>
              <a:lvl8pPr defTabSz="914400" latinLnBrk="1"/>
              <a:lvl9pPr defTabSz="914400" latinLnBrk="1"/>
            </a:lstStyle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AWS Cloud</a:t>
              </a:r>
              <a:endParaRPr kumimoji="0" lang="ko-KR" altLang="en-US" sz="1000" b="0" i="0" u="none" strike="noStrike" kern="1200" cap="none" spc="0" normalizeH="0" baseline="0" noProof="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54" name="양쪽 모서리가 둥근 사각형 299">
              <a:extLst>
                <a:ext uri="{FF2B5EF4-FFF2-40B4-BE49-F238E27FC236}">
                  <a16:creationId xmlns:a16="http://schemas.microsoft.com/office/drawing/2014/main" id="{715F079C-B1D2-071B-33BA-1DB43AEC754C}"/>
                </a:ext>
              </a:extLst>
            </p:cNvPr>
            <p:cNvSpPr>
              <a:spLocks/>
            </p:cNvSpPr>
            <p:nvPr/>
          </p:nvSpPr>
          <p:spPr>
            <a:xfrm>
              <a:off x="6873880" y="1858355"/>
              <a:ext cx="557827" cy="218416"/>
            </a:xfrm>
            <a:prstGeom prst="round2SameRect">
              <a:avLst/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RDB</a:t>
              </a:r>
            </a:p>
          </p:txBody>
        </p:sp>
        <p:sp>
          <p:nvSpPr>
            <p:cNvPr id="1155" name="양쪽 모서리가 둥근 사각형 299">
              <a:extLst>
                <a:ext uri="{FF2B5EF4-FFF2-40B4-BE49-F238E27FC236}">
                  <a16:creationId xmlns:a16="http://schemas.microsoft.com/office/drawing/2014/main" id="{B38426D5-3256-A385-CECE-CC25FD7D2D09}"/>
                </a:ext>
              </a:extLst>
            </p:cNvPr>
            <p:cNvSpPr>
              <a:spLocks/>
            </p:cNvSpPr>
            <p:nvPr/>
          </p:nvSpPr>
          <p:spPr>
            <a:xfrm>
              <a:off x="7511408" y="1858355"/>
              <a:ext cx="495546" cy="218416"/>
            </a:xfrm>
            <a:prstGeom prst="round2SameRect">
              <a:avLst/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30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spc="-7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랜딩존</a:t>
              </a:r>
              <a:endParaRPr lang="en-US" altLang="ko-KR" sz="100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56" name="직사각형 10">
              <a:extLst>
                <a:ext uri="{FF2B5EF4-FFF2-40B4-BE49-F238E27FC236}">
                  <a16:creationId xmlns:a16="http://schemas.microsoft.com/office/drawing/2014/main" id="{24B7408A-865C-2908-5163-62757F969116}"/>
                </a:ext>
              </a:extLst>
            </p:cNvPr>
            <p:cNvSpPr>
              <a:spLocks/>
            </p:cNvSpPr>
            <p:nvPr/>
          </p:nvSpPr>
          <p:spPr>
            <a:xfrm>
              <a:off x="5120260" y="1678819"/>
              <a:ext cx="2948974" cy="68262"/>
            </a:xfrm>
            <a:custGeom>
              <a:avLst/>
              <a:gdLst>
                <a:gd name="connsiteX0" fmla="*/ 0 w 848907"/>
                <a:gd name="connsiteY0" fmla="*/ 0 h 126950"/>
                <a:gd name="connsiteX1" fmla="*/ 848907 w 848907"/>
                <a:gd name="connsiteY1" fmla="*/ 0 h 126950"/>
                <a:gd name="connsiteX2" fmla="*/ 848907 w 848907"/>
                <a:gd name="connsiteY2" fmla="*/ 126950 h 126950"/>
                <a:gd name="connsiteX3" fmla="*/ 0 w 848907"/>
                <a:gd name="connsiteY3" fmla="*/ 126950 h 126950"/>
                <a:gd name="connsiteX4" fmla="*/ 0 w 848907"/>
                <a:gd name="connsiteY4" fmla="*/ 0 h 126950"/>
                <a:gd name="connsiteX0" fmla="*/ 0 w 848907"/>
                <a:gd name="connsiteY0" fmla="*/ 0 h 126950"/>
                <a:gd name="connsiteX1" fmla="*/ 848907 w 848907"/>
                <a:gd name="connsiteY1" fmla="*/ 0 h 126950"/>
                <a:gd name="connsiteX2" fmla="*/ 848907 w 848907"/>
                <a:gd name="connsiteY2" fmla="*/ 126950 h 126950"/>
                <a:gd name="connsiteX3" fmla="*/ 477983 w 848907"/>
                <a:gd name="connsiteY3" fmla="*/ 120042 h 126950"/>
                <a:gd name="connsiteX4" fmla="*/ 0 w 848907"/>
                <a:gd name="connsiteY4" fmla="*/ 126950 h 126950"/>
                <a:gd name="connsiteX5" fmla="*/ 0 w 848907"/>
                <a:gd name="connsiteY5" fmla="*/ 0 h 126950"/>
                <a:gd name="connsiteX0" fmla="*/ 477983 w 848907"/>
                <a:gd name="connsiteY0" fmla="*/ 120042 h 211482"/>
                <a:gd name="connsiteX1" fmla="*/ 0 w 848907"/>
                <a:gd name="connsiteY1" fmla="*/ 126950 h 211482"/>
                <a:gd name="connsiteX2" fmla="*/ 0 w 848907"/>
                <a:gd name="connsiteY2" fmla="*/ 0 h 211482"/>
                <a:gd name="connsiteX3" fmla="*/ 848907 w 848907"/>
                <a:gd name="connsiteY3" fmla="*/ 0 h 211482"/>
                <a:gd name="connsiteX4" fmla="*/ 848907 w 848907"/>
                <a:gd name="connsiteY4" fmla="*/ 126950 h 211482"/>
                <a:gd name="connsiteX5" fmla="*/ 569423 w 848907"/>
                <a:gd name="connsiteY5" fmla="*/ 211482 h 211482"/>
                <a:gd name="connsiteX0" fmla="*/ 477983 w 848907"/>
                <a:gd name="connsiteY0" fmla="*/ 120042 h 126950"/>
                <a:gd name="connsiteX1" fmla="*/ 0 w 848907"/>
                <a:gd name="connsiteY1" fmla="*/ 126950 h 126950"/>
                <a:gd name="connsiteX2" fmla="*/ 0 w 848907"/>
                <a:gd name="connsiteY2" fmla="*/ 0 h 126950"/>
                <a:gd name="connsiteX3" fmla="*/ 848907 w 848907"/>
                <a:gd name="connsiteY3" fmla="*/ 0 h 126950"/>
                <a:gd name="connsiteX4" fmla="*/ 848907 w 848907"/>
                <a:gd name="connsiteY4" fmla="*/ 126950 h 126950"/>
                <a:gd name="connsiteX0" fmla="*/ 0 w 848907"/>
                <a:gd name="connsiteY0" fmla="*/ 126950 h 126950"/>
                <a:gd name="connsiteX1" fmla="*/ 0 w 848907"/>
                <a:gd name="connsiteY1" fmla="*/ 0 h 126950"/>
                <a:gd name="connsiteX2" fmla="*/ 848907 w 848907"/>
                <a:gd name="connsiteY2" fmla="*/ 0 h 126950"/>
                <a:gd name="connsiteX3" fmla="*/ 848907 w 848907"/>
                <a:gd name="connsiteY3" fmla="*/ 126950 h 12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907" h="126950">
                  <a:moveTo>
                    <a:pt x="0" y="126950"/>
                  </a:moveTo>
                  <a:lnTo>
                    <a:pt x="0" y="0"/>
                  </a:lnTo>
                  <a:lnTo>
                    <a:pt x="848907" y="0"/>
                  </a:lnTo>
                  <a:lnTo>
                    <a:pt x="848907" y="126950"/>
                  </a:lnTo>
                </a:path>
              </a:pathLst>
            </a:custGeom>
            <a:noFill/>
            <a:ln w="12700" cap="flat" cmpd="sng" algn="ctr">
              <a:solidFill>
                <a:srgbClr val="08176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57" name="모서리가 둥근 직사각형 43">
              <a:extLst>
                <a:ext uri="{FF2B5EF4-FFF2-40B4-BE49-F238E27FC236}">
                  <a16:creationId xmlns:a16="http://schemas.microsoft.com/office/drawing/2014/main" id="{3744848D-F53E-662E-3E6C-8110BE8AC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465" y="4398229"/>
              <a:ext cx="289284" cy="386948"/>
            </a:xfrm>
            <a:prstGeom prst="rect">
              <a:avLst/>
            </a:prstGeom>
            <a:solidFill>
              <a:srgbClr val="004FBC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Redis</a:t>
              </a:r>
            </a:p>
          </p:txBody>
        </p:sp>
        <p:cxnSp>
          <p:nvCxnSpPr>
            <p:cNvPr id="1158" name="꺾인 연결선 435">
              <a:extLst>
                <a:ext uri="{FF2B5EF4-FFF2-40B4-BE49-F238E27FC236}">
                  <a16:creationId xmlns:a16="http://schemas.microsoft.com/office/drawing/2014/main" id="{EF4BBFA5-9F9A-FCB3-4549-6ECFAA49CF44}"/>
                </a:ext>
              </a:extLst>
            </p:cNvPr>
            <p:cNvCxnSpPr>
              <a:cxnSpLocks/>
              <a:stCxn id="844" idx="1"/>
            </p:cNvCxnSpPr>
            <p:nvPr/>
          </p:nvCxnSpPr>
          <p:spPr>
            <a:xfrm flipV="1">
              <a:off x="1808318" y="2890234"/>
              <a:ext cx="202891" cy="102035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8B9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9" name="직사각형 1158">
              <a:extLst>
                <a:ext uri="{FF2B5EF4-FFF2-40B4-BE49-F238E27FC236}">
                  <a16:creationId xmlns:a16="http://schemas.microsoft.com/office/drawing/2014/main" id="{16E29FB0-75CD-7594-1FBB-239B9FC1C538}"/>
                </a:ext>
              </a:extLst>
            </p:cNvPr>
            <p:cNvSpPr>
              <a:spLocks/>
            </p:cNvSpPr>
            <p:nvPr/>
          </p:nvSpPr>
          <p:spPr>
            <a:xfrm>
              <a:off x="1991117" y="2136297"/>
              <a:ext cx="445278" cy="148135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60" name="직사각형 1159">
              <a:extLst>
                <a:ext uri="{FF2B5EF4-FFF2-40B4-BE49-F238E27FC236}">
                  <a16:creationId xmlns:a16="http://schemas.microsoft.com/office/drawing/2014/main" id="{1DE48F91-F937-6260-4FF0-F7CEECF94A42}"/>
                </a:ext>
              </a:extLst>
            </p:cNvPr>
            <p:cNvSpPr>
              <a:spLocks/>
            </p:cNvSpPr>
            <p:nvPr/>
          </p:nvSpPr>
          <p:spPr>
            <a:xfrm>
              <a:off x="1991117" y="3767748"/>
              <a:ext cx="445278" cy="148135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161" name="꺾인 연결선 435">
              <a:extLst>
                <a:ext uri="{FF2B5EF4-FFF2-40B4-BE49-F238E27FC236}">
                  <a16:creationId xmlns:a16="http://schemas.microsoft.com/office/drawing/2014/main" id="{85D9EF7B-3FC0-EF3D-9B44-43C8FD7E6D5B}"/>
                </a:ext>
              </a:extLst>
            </p:cNvPr>
            <p:cNvCxnSpPr>
              <a:cxnSpLocks/>
              <a:stCxn id="826" idx="1"/>
              <a:endCxn id="1160" idx="1"/>
            </p:cNvCxnSpPr>
            <p:nvPr/>
          </p:nvCxnSpPr>
          <p:spPr>
            <a:xfrm flipV="1">
              <a:off x="1808318" y="4508426"/>
              <a:ext cx="182799" cy="178915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8B9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꺾인 연결선 435">
              <a:extLst>
                <a:ext uri="{FF2B5EF4-FFF2-40B4-BE49-F238E27FC236}">
                  <a16:creationId xmlns:a16="http://schemas.microsoft.com/office/drawing/2014/main" id="{6C75E331-93EC-53AB-6E9C-A5F65996B823}"/>
                </a:ext>
              </a:extLst>
            </p:cNvPr>
            <p:cNvCxnSpPr>
              <a:cxnSpLocks/>
              <a:stCxn id="1159" idx="3"/>
              <a:endCxn id="903" idx="1"/>
            </p:cNvCxnSpPr>
            <p:nvPr/>
          </p:nvCxnSpPr>
          <p:spPr>
            <a:xfrm flipV="1">
              <a:off x="2436395" y="2845918"/>
              <a:ext cx="233274" cy="31057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8B9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꺾인 연결선 435">
              <a:extLst>
                <a:ext uri="{FF2B5EF4-FFF2-40B4-BE49-F238E27FC236}">
                  <a16:creationId xmlns:a16="http://schemas.microsoft.com/office/drawing/2014/main" id="{AA3240D3-1CD4-4695-1298-97CED4B5D2B5}"/>
                </a:ext>
              </a:extLst>
            </p:cNvPr>
            <p:cNvCxnSpPr>
              <a:cxnSpLocks/>
              <a:stCxn id="1160" idx="3"/>
              <a:endCxn id="903" idx="1"/>
            </p:cNvCxnSpPr>
            <p:nvPr/>
          </p:nvCxnSpPr>
          <p:spPr>
            <a:xfrm flipV="1">
              <a:off x="2436395" y="2845918"/>
              <a:ext cx="233274" cy="1662508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8B9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꺾인 연결선 435">
              <a:extLst>
                <a:ext uri="{FF2B5EF4-FFF2-40B4-BE49-F238E27FC236}">
                  <a16:creationId xmlns:a16="http://schemas.microsoft.com/office/drawing/2014/main" id="{0FF1F33A-8F4C-4112-4702-AAA1D85263AD}"/>
                </a:ext>
              </a:extLst>
            </p:cNvPr>
            <p:cNvCxnSpPr>
              <a:cxnSpLocks/>
              <a:stCxn id="903" idx="2"/>
              <a:endCxn id="1031" idx="0"/>
            </p:cNvCxnSpPr>
            <p:nvPr/>
          </p:nvCxnSpPr>
          <p:spPr>
            <a:xfrm rot="16200000" flipH="1">
              <a:off x="2948038" y="3745365"/>
              <a:ext cx="223217" cy="7647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8B9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5" name="아래쪽 화살표 924">
              <a:extLst>
                <a:ext uri="{FF2B5EF4-FFF2-40B4-BE49-F238E27FC236}">
                  <a16:creationId xmlns:a16="http://schemas.microsoft.com/office/drawing/2014/main" id="{2F41B209-1CCF-8C33-97EB-2EC4065B0221}"/>
                </a:ext>
              </a:extLst>
            </p:cNvPr>
            <p:cNvSpPr>
              <a:spLocks/>
            </p:cNvSpPr>
            <p:nvPr/>
          </p:nvSpPr>
          <p:spPr>
            <a:xfrm rot="16200000">
              <a:off x="6403485" y="4434756"/>
              <a:ext cx="102985" cy="123635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66" name="아래쪽 화살표 924">
              <a:extLst>
                <a:ext uri="{FF2B5EF4-FFF2-40B4-BE49-F238E27FC236}">
                  <a16:creationId xmlns:a16="http://schemas.microsoft.com/office/drawing/2014/main" id="{21D53B3C-4069-9A41-0CD5-3501504EC5A4}"/>
                </a:ext>
              </a:extLst>
            </p:cNvPr>
            <p:cNvSpPr>
              <a:spLocks/>
            </p:cNvSpPr>
            <p:nvPr/>
          </p:nvSpPr>
          <p:spPr>
            <a:xfrm rot="16200000">
              <a:off x="6403485" y="4644476"/>
              <a:ext cx="102985" cy="123635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67" name="아래쪽 화살표 924">
              <a:extLst>
                <a:ext uri="{FF2B5EF4-FFF2-40B4-BE49-F238E27FC236}">
                  <a16:creationId xmlns:a16="http://schemas.microsoft.com/office/drawing/2014/main" id="{CE4140FF-1955-69B7-7202-13CA81CDA3CB}"/>
                </a:ext>
              </a:extLst>
            </p:cNvPr>
            <p:cNvSpPr>
              <a:spLocks/>
            </p:cNvSpPr>
            <p:nvPr/>
          </p:nvSpPr>
          <p:spPr>
            <a:xfrm rot="16200000">
              <a:off x="6769132" y="4398162"/>
              <a:ext cx="102985" cy="196821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68" name="아래쪽 화살표 924">
              <a:extLst>
                <a:ext uri="{FF2B5EF4-FFF2-40B4-BE49-F238E27FC236}">
                  <a16:creationId xmlns:a16="http://schemas.microsoft.com/office/drawing/2014/main" id="{EB6BBA2C-94C7-D7E3-44D9-76975E298314}"/>
                </a:ext>
              </a:extLst>
            </p:cNvPr>
            <p:cNvSpPr>
              <a:spLocks/>
            </p:cNvSpPr>
            <p:nvPr/>
          </p:nvSpPr>
          <p:spPr>
            <a:xfrm rot="16200000">
              <a:off x="6769132" y="4607882"/>
              <a:ext cx="102985" cy="196821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69" name="직사각형 1168">
              <a:extLst>
                <a:ext uri="{FF2B5EF4-FFF2-40B4-BE49-F238E27FC236}">
                  <a16:creationId xmlns:a16="http://schemas.microsoft.com/office/drawing/2014/main" id="{3584139B-AC8F-F9A8-C391-9872BA629CA2}"/>
                </a:ext>
              </a:extLst>
            </p:cNvPr>
            <p:cNvSpPr>
              <a:spLocks/>
            </p:cNvSpPr>
            <p:nvPr/>
          </p:nvSpPr>
          <p:spPr>
            <a:xfrm>
              <a:off x="3467055" y="2800500"/>
              <a:ext cx="70529" cy="66132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  <a:alpha val="57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1183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70" name="직사각형 1169">
              <a:extLst>
                <a:ext uri="{FF2B5EF4-FFF2-40B4-BE49-F238E27FC236}">
                  <a16:creationId xmlns:a16="http://schemas.microsoft.com/office/drawing/2014/main" id="{53FBFEF4-FEFA-9570-F18E-1A374F22CCEC}"/>
                </a:ext>
              </a:extLst>
            </p:cNvPr>
            <p:cNvSpPr>
              <a:spLocks/>
            </p:cNvSpPr>
            <p:nvPr/>
          </p:nvSpPr>
          <p:spPr>
            <a:xfrm>
              <a:off x="3467054" y="2946113"/>
              <a:ext cx="70529" cy="66132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  <a:alpha val="57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1183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71" name="직사각형 1170">
              <a:extLst>
                <a:ext uri="{FF2B5EF4-FFF2-40B4-BE49-F238E27FC236}">
                  <a16:creationId xmlns:a16="http://schemas.microsoft.com/office/drawing/2014/main" id="{C8C75849-C7BD-65D3-EF9A-4103A45E9857}"/>
                </a:ext>
              </a:extLst>
            </p:cNvPr>
            <p:cNvSpPr>
              <a:spLocks/>
            </p:cNvSpPr>
            <p:nvPr/>
          </p:nvSpPr>
          <p:spPr>
            <a:xfrm>
              <a:off x="3467055" y="3111600"/>
              <a:ext cx="70529" cy="66132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  <a:alpha val="57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1183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172" name="꺾인 연결선 291">
              <a:extLst>
                <a:ext uri="{FF2B5EF4-FFF2-40B4-BE49-F238E27FC236}">
                  <a16:creationId xmlns:a16="http://schemas.microsoft.com/office/drawing/2014/main" id="{15D810A7-423C-8697-40EE-AD8EF5E458D9}"/>
                </a:ext>
              </a:extLst>
            </p:cNvPr>
            <p:cNvCxnSpPr>
              <a:cxnSpLocks/>
              <a:stCxn id="1170" idx="1"/>
              <a:endCxn id="1169" idx="1"/>
            </p:cNvCxnSpPr>
            <p:nvPr/>
          </p:nvCxnSpPr>
          <p:spPr>
            <a:xfrm rot="10800000" flipH="1">
              <a:off x="3467053" y="2833567"/>
              <a:ext cx="1" cy="145613"/>
            </a:xfrm>
            <a:prstGeom prst="bentConnector3">
              <a:avLst>
                <a:gd name="adj1" fmla="val -2147483647"/>
              </a:avLst>
            </a:prstGeom>
            <a:ln>
              <a:solidFill>
                <a:schemeClr val="accent6">
                  <a:lumMod val="60000"/>
                  <a:lumOff val="40000"/>
                  <a:alpha val="57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꺾인 연결선 293">
              <a:extLst>
                <a:ext uri="{FF2B5EF4-FFF2-40B4-BE49-F238E27FC236}">
                  <a16:creationId xmlns:a16="http://schemas.microsoft.com/office/drawing/2014/main" id="{EEA7AFF5-59A5-6E2A-63F0-204657FA4AE2}"/>
                </a:ext>
              </a:extLst>
            </p:cNvPr>
            <p:cNvCxnSpPr>
              <a:cxnSpLocks/>
              <a:stCxn id="1170" idx="1"/>
              <a:endCxn id="1171" idx="1"/>
            </p:cNvCxnSpPr>
            <p:nvPr/>
          </p:nvCxnSpPr>
          <p:spPr>
            <a:xfrm rot="10800000" flipH="1" flipV="1">
              <a:off x="3467053" y="2979178"/>
              <a:ext cx="1" cy="165487"/>
            </a:xfrm>
            <a:prstGeom prst="bentConnector3">
              <a:avLst>
                <a:gd name="adj1" fmla="val -2147483647"/>
              </a:avLst>
            </a:prstGeom>
            <a:ln>
              <a:solidFill>
                <a:schemeClr val="accent6">
                  <a:lumMod val="60000"/>
                  <a:lumOff val="40000"/>
                  <a:alpha val="57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꺾인 연결선 641">
              <a:extLst>
                <a:ext uri="{FF2B5EF4-FFF2-40B4-BE49-F238E27FC236}">
                  <a16:creationId xmlns:a16="http://schemas.microsoft.com/office/drawing/2014/main" id="{CA097206-7462-8E78-70D8-A68E98AA07C9}"/>
                </a:ext>
              </a:extLst>
            </p:cNvPr>
            <p:cNvCxnSpPr>
              <a:cxnSpLocks/>
              <a:stCxn id="1169" idx="3"/>
              <a:endCxn id="1175" idx="1"/>
            </p:cNvCxnSpPr>
            <p:nvPr/>
          </p:nvCxnSpPr>
          <p:spPr>
            <a:xfrm flipV="1">
              <a:off x="3537584" y="2330674"/>
              <a:ext cx="130322" cy="502892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  <a:alpha val="57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5" name="직사각형 1174">
              <a:extLst>
                <a:ext uri="{FF2B5EF4-FFF2-40B4-BE49-F238E27FC236}">
                  <a16:creationId xmlns:a16="http://schemas.microsoft.com/office/drawing/2014/main" id="{3035CF90-92BE-9080-3967-06A9603AD938}"/>
                </a:ext>
              </a:extLst>
            </p:cNvPr>
            <p:cNvSpPr>
              <a:spLocks/>
            </p:cNvSpPr>
            <p:nvPr/>
          </p:nvSpPr>
          <p:spPr>
            <a:xfrm>
              <a:off x="3667906" y="2286041"/>
              <a:ext cx="45719" cy="89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76" name="직사각형 1175">
              <a:extLst>
                <a:ext uri="{FF2B5EF4-FFF2-40B4-BE49-F238E27FC236}">
                  <a16:creationId xmlns:a16="http://schemas.microsoft.com/office/drawing/2014/main" id="{9BC3DD67-97F5-85D9-8B22-39C6324A80F1}"/>
                </a:ext>
              </a:extLst>
            </p:cNvPr>
            <p:cNvSpPr>
              <a:spLocks/>
            </p:cNvSpPr>
            <p:nvPr/>
          </p:nvSpPr>
          <p:spPr>
            <a:xfrm>
              <a:off x="3667906" y="2735641"/>
              <a:ext cx="45719" cy="89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77" name="직사각형 1176">
              <a:extLst>
                <a:ext uri="{FF2B5EF4-FFF2-40B4-BE49-F238E27FC236}">
                  <a16:creationId xmlns:a16="http://schemas.microsoft.com/office/drawing/2014/main" id="{A0DB3AD1-66BE-EC2D-EE68-EDED1AB26E1E}"/>
                </a:ext>
              </a:extLst>
            </p:cNvPr>
            <p:cNvSpPr>
              <a:spLocks/>
            </p:cNvSpPr>
            <p:nvPr/>
          </p:nvSpPr>
          <p:spPr>
            <a:xfrm>
              <a:off x="3667906" y="3158739"/>
              <a:ext cx="45719" cy="89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178" name="꺾인 연결선 641">
              <a:extLst>
                <a:ext uri="{FF2B5EF4-FFF2-40B4-BE49-F238E27FC236}">
                  <a16:creationId xmlns:a16="http://schemas.microsoft.com/office/drawing/2014/main" id="{9FDE7EDC-3E63-D531-5754-A3721D916299}"/>
                </a:ext>
              </a:extLst>
            </p:cNvPr>
            <p:cNvCxnSpPr>
              <a:cxnSpLocks/>
              <a:stCxn id="1170" idx="3"/>
              <a:endCxn id="1176" idx="1"/>
            </p:cNvCxnSpPr>
            <p:nvPr/>
          </p:nvCxnSpPr>
          <p:spPr>
            <a:xfrm flipV="1">
              <a:off x="3537583" y="2780274"/>
              <a:ext cx="130323" cy="198905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  <a:alpha val="57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꺾인 연결선 641">
              <a:extLst>
                <a:ext uri="{FF2B5EF4-FFF2-40B4-BE49-F238E27FC236}">
                  <a16:creationId xmlns:a16="http://schemas.microsoft.com/office/drawing/2014/main" id="{C9CBBDF5-88B3-150A-0EE6-585133F7E003}"/>
                </a:ext>
              </a:extLst>
            </p:cNvPr>
            <p:cNvCxnSpPr>
              <a:cxnSpLocks/>
              <a:stCxn id="1170" idx="3"/>
              <a:endCxn id="1177" idx="1"/>
            </p:cNvCxnSpPr>
            <p:nvPr/>
          </p:nvCxnSpPr>
          <p:spPr>
            <a:xfrm>
              <a:off x="3537583" y="2979179"/>
              <a:ext cx="130323" cy="224193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  <a:alpha val="57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꺾인 연결선 641">
              <a:extLst>
                <a:ext uri="{FF2B5EF4-FFF2-40B4-BE49-F238E27FC236}">
                  <a16:creationId xmlns:a16="http://schemas.microsoft.com/office/drawing/2014/main" id="{4B2E4314-9FB2-A16B-9FA7-E1D8A6C6FCAC}"/>
                </a:ext>
              </a:extLst>
            </p:cNvPr>
            <p:cNvCxnSpPr>
              <a:cxnSpLocks/>
              <a:stCxn id="1171" idx="3"/>
              <a:endCxn id="1181" idx="1"/>
            </p:cNvCxnSpPr>
            <p:nvPr/>
          </p:nvCxnSpPr>
          <p:spPr>
            <a:xfrm>
              <a:off x="3537584" y="3144666"/>
              <a:ext cx="130322" cy="577494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  <a:alpha val="57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1A92BE81-6EA6-A849-17C9-4CFAD018DC37}"/>
                </a:ext>
              </a:extLst>
            </p:cNvPr>
            <p:cNvSpPr>
              <a:spLocks/>
            </p:cNvSpPr>
            <p:nvPr/>
          </p:nvSpPr>
          <p:spPr>
            <a:xfrm>
              <a:off x="3667906" y="3677527"/>
              <a:ext cx="45719" cy="89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182" name="꺾인 연결선 641">
              <a:extLst>
                <a:ext uri="{FF2B5EF4-FFF2-40B4-BE49-F238E27FC236}">
                  <a16:creationId xmlns:a16="http://schemas.microsoft.com/office/drawing/2014/main" id="{6A82CB20-4B1F-B88C-D8DB-93189A689BEA}"/>
                </a:ext>
              </a:extLst>
            </p:cNvPr>
            <p:cNvCxnSpPr>
              <a:cxnSpLocks/>
              <a:stCxn id="999" idx="3"/>
              <a:endCxn id="1183" idx="1"/>
            </p:cNvCxnSpPr>
            <p:nvPr/>
          </p:nvCxnSpPr>
          <p:spPr>
            <a:xfrm flipV="1">
              <a:off x="4919580" y="2635446"/>
              <a:ext cx="221964" cy="545817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  <a:alpha val="5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0CECDCD2-D541-A208-DC92-199AC4F5D8FB}"/>
                </a:ext>
              </a:extLst>
            </p:cNvPr>
            <p:cNvSpPr>
              <a:spLocks/>
            </p:cNvSpPr>
            <p:nvPr/>
          </p:nvSpPr>
          <p:spPr>
            <a:xfrm>
              <a:off x="5141544" y="2590813"/>
              <a:ext cx="45719" cy="89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84" name="직사각형 1183">
              <a:extLst>
                <a:ext uri="{FF2B5EF4-FFF2-40B4-BE49-F238E27FC236}">
                  <a16:creationId xmlns:a16="http://schemas.microsoft.com/office/drawing/2014/main" id="{D6C97326-2A61-32CC-F200-42352F73AD08}"/>
                </a:ext>
              </a:extLst>
            </p:cNvPr>
            <p:cNvSpPr>
              <a:spLocks/>
            </p:cNvSpPr>
            <p:nvPr/>
          </p:nvSpPr>
          <p:spPr>
            <a:xfrm>
              <a:off x="5141544" y="3040413"/>
              <a:ext cx="45719" cy="89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85" name="직사각형 1184">
              <a:extLst>
                <a:ext uri="{FF2B5EF4-FFF2-40B4-BE49-F238E27FC236}">
                  <a16:creationId xmlns:a16="http://schemas.microsoft.com/office/drawing/2014/main" id="{30B9AA52-C394-BDB1-C257-B74E45B1459C}"/>
                </a:ext>
              </a:extLst>
            </p:cNvPr>
            <p:cNvSpPr>
              <a:spLocks/>
            </p:cNvSpPr>
            <p:nvPr/>
          </p:nvSpPr>
          <p:spPr>
            <a:xfrm>
              <a:off x="5141544" y="3463511"/>
              <a:ext cx="45719" cy="89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186" name="꺾인 연결선 641">
              <a:extLst>
                <a:ext uri="{FF2B5EF4-FFF2-40B4-BE49-F238E27FC236}">
                  <a16:creationId xmlns:a16="http://schemas.microsoft.com/office/drawing/2014/main" id="{CF3B80ED-6CBE-E045-3B99-01EB920AEE4A}"/>
                </a:ext>
              </a:extLst>
            </p:cNvPr>
            <p:cNvCxnSpPr>
              <a:cxnSpLocks/>
              <a:stCxn id="1000" idx="3"/>
              <a:endCxn id="1184" idx="1"/>
            </p:cNvCxnSpPr>
            <p:nvPr/>
          </p:nvCxnSpPr>
          <p:spPr>
            <a:xfrm flipV="1">
              <a:off x="4919580" y="3085046"/>
              <a:ext cx="221964" cy="308397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  <a:alpha val="5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꺾인 연결선 641">
              <a:extLst>
                <a:ext uri="{FF2B5EF4-FFF2-40B4-BE49-F238E27FC236}">
                  <a16:creationId xmlns:a16="http://schemas.microsoft.com/office/drawing/2014/main" id="{F7D305EC-4689-568B-DF2A-462BAB5B6355}"/>
                </a:ext>
              </a:extLst>
            </p:cNvPr>
            <p:cNvCxnSpPr>
              <a:cxnSpLocks/>
              <a:stCxn id="999" idx="3"/>
              <a:endCxn id="1185" idx="1"/>
            </p:cNvCxnSpPr>
            <p:nvPr/>
          </p:nvCxnSpPr>
          <p:spPr>
            <a:xfrm>
              <a:off x="4919580" y="3181263"/>
              <a:ext cx="221964" cy="326881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  <a:alpha val="5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꺾인 연결선 641">
              <a:extLst>
                <a:ext uri="{FF2B5EF4-FFF2-40B4-BE49-F238E27FC236}">
                  <a16:creationId xmlns:a16="http://schemas.microsoft.com/office/drawing/2014/main" id="{BC3B3211-D587-61A1-4517-0059F4817035}"/>
                </a:ext>
              </a:extLst>
            </p:cNvPr>
            <p:cNvCxnSpPr>
              <a:cxnSpLocks/>
              <a:stCxn id="1000" idx="3"/>
              <a:endCxn id="1189" idx="1"/>
            </p:cNvCxnSpPr>
            <p:nvPr/>
          </p:nvCxnSpPr>
          <p:spPr>
            <a:xfrm>
              <a:off x="4919580" y="3393443"/>
              <a:ext cx="221964" cy="63348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  <a:alpha val="5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9" name="직사각형 1188">
              <a:extLst>
                <a:ext uri="{FF2B5EF4-FFF2-40B4-BE49-F238E27FC236}">
                  <a16:creationId xmlns:a16="http://schemas.microsoft.com/office/drawing/2014/main" id="{AFCDA7E8-D161-C0D3-9CC4-EEC8B3B22877}"/>
                </a:ext>
              </a:extLst>
            </p:cNvPr>
            <p:cNvSpPr>
              <a:spLocks/>
            </p:cNvSpPr>
            <p:nvPr/>
          </p:nvSpPr>
          <p:spPr>
            <a:xfrm>
              <a:off x="5141544" y="3982299"/>
              <a:ext cx="45719" cy="89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90" name="직사각형 1189">
              <a:extLst>
                <a:ext uri="{FF2B5EF4-FFF2-40B4-BE49-F238E27FC236}">
                  <a16:creationId xmlns:a16="http://schemas.microsoft.com/office/drawing/2014/main" id="{C8CA421B-4DC9-1982-51E5-9FEC86B4DFE4}"/>
                </a:ext>
              </a:extLst>
            </p:cNvPr>
            <p:cNvSpPr/>
            <p:nvPr/>
          </p:nvSpPr>
          <p:spPr>
            <a:xfrm>
              <a:off x="327591" y="1837962"/>
              <a:ext cx="2188769" cy="3505231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algn="ctr"/>
              <a:endParaRPr lang="ko-KR" altLang="en-US">
                <a:ln>
                  <a:solidFill>
                    <a:srgbClr val="D9DEE5">
                      <a:alpha val="0"/>
                    </a:srgbClr>
                  </a:solidFill>
                </a:ln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91" name="Rectangle 12">
              <a:extLst>
                <a:ext uri="{FF2B5EF4-FFF2-40B4-BE49-F238E27FC236}">
                  <a16:creationId xmlns:a16="http://schemas.microsoft.com/office/drawing/2014/main" id="{50882F7D-E197-71EE-0072-C7A5170A3A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9539" y="5413094"/>
              <a:ext cx="1546898" cy="1105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marL="0" marR="0" lvl="0" indent="0" algn="l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spc="-50" dirty="0">
                  <a:ln>
                    <a:solidFill>
                      <a:srgbClr val="D9DEE5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※ </a:t>
              </a:r>
              <a:r>
                <a:rPr lang="ko-KR" altLang="en-US" sz="800" spc="-50" dirty="0">
                  <a:ln>
                    <a:solidFill>
                      <a:srgbClr val="D9DEE5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웹서버 위치는 고객사 협의 후 최종 확정</a:t>
              </a:r>
              <a:endParaRPr kumimoji="0" lang="ko-KR" altLang="en-US" sz="800" b="0" i="0" u="none" strike="noStrike" kern="1200" cap="none" spc="-50" normalizeH="0" baseline="0" noProof="0" dirty="0">
                <a:ln>
                  <a:solidFill>
                    <a:srgbClr val="D9DEE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62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A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(3/6)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2</a:t>
            </a:r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2.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AA83EC-4100-C5DC-BFC7-6419150070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9290050" cy="325315"/>
          </a:xfrm>
        </p:spPr>
        <p:txBody>
          <a:bodyPr/>
          <a:lstStyle/>
          <a:p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외부 비정형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/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정형 데이터를 파일 수집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전처리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하여 분석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벡터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DB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저장 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FE132-D4C5-1AEA-3ACD-E9965C68D18B}"/>
              </a:ext>
            </a:extLst>
          </p:cNvPr>
          <p:cNvSpPr/>
          <p:nvPr/>
        </p:nvSpPr>
        <p:spPr bwMode="auto">
          <a:xfrm>
            <a:off x="7678940" y="2096853"/>
            <a:ext cx="1893600" cy="3069009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E4E68-37F4-CE31-F818-E842B3310DA0}"/>
              </a:ext>
            </a:extLst>
          </p:cNvPr>
          <p:cNvSpPr/>
          <p:nvPr/>
        </p:nvSpPr>
        <p:spPr bwMode="auto">
          <a:xfrm>
            <a:off x="4953732" y="2096853"/>
            <a:ext cx="2648057" cy="3069009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ADD98A-26BB-3160-E3BB-2AD640575D5B}"/>
              </a:ext>
            </a:extLst>
          </p:cNvPr>
          <p:cNvSpPr/>
          <p:nvPr/>
        </p:nvSpPr>
        <p:spPr bwMode="auto">
          <a:xfrm>
            <a:off x="3106128" y="2096853"/>
            <a:ext cx="1775596" cy="3069009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DFE34-ED1B-A090-4EB4-C3A1332A3BAE}"/>
              </a:ext>
            </a:extLst>
          </p:cNvPr>
          <p:cNvSpPr/>
          <p:nvPr/>
        </p:nvSpPr>
        <p:spPr>
          <a:xfrm>
            <a:off x="3045520" y="3681029"/>
            <a:ext cx="658800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596">
            <a:extLst>
              <a:ext uri="{FF2B5EF4-FFF2-40B4-BE49-F238E27FC236}">
                <a16:creationId xmlns:a16="http://schemas.microsoft.com/office/drawing/2014/main" id="{32CDCF75-A347-B412-7408-0C38D507703A}"/>
              </a:ext>
            </a:extLst>
          </p:cNvPr>
          <p:cNvSpPr/>
          <p:nvPr/>
        </p:nvSpPr>
        <p:spPr>
          <a:xfrm rot="10800000" flipV="1">
            <a:off x="2109416" y="3321112"/>
            <a:ext cx="1006082" cy="811086"/>
          </a:xfrm>
          <a:custGeom>
            <a:avLst/>
            <a:gdLst>
              <a:gd name="connsiteX0" fmla="*/ 349755 w 485328"/>
              <a:gd name="connsiteY0" fmla="*/ 271147 h 271147"/>
              <a:gd name="connsiteX1" fmla="*/ 349755 w 485328"/>
              <a:gd name="connsiteY1" fmla="*/ 220628 h 271147"/>
              <a:gd name="connsiteX2" fmla="*/ 325297 w 485328"/>
              <a:gd name="connsiteY2" fmla="*/ 220628 h 271147"/>
              <a:gd name="connsiteX3" fmla="*/ 160031 w 485328"/>
              <a:gd name="connsiteY3" fmla="*/ 220628 h 271147"/>
              <a:gd name="connsiteX4" fmla="*/ 135573 w 485328"/>
              <a:gd name="connsiteY4" fmla="*/ 220628 h 271147"/>
              <a:gd name="connsiteX5" fmla="*/ 135573 w 485328"/>
              <a:gd name="connsiteY5" fmla="*/ 271147 h 271147"/>
              <a:gd name="connsiteX6" fmla="*/ 0 w 485328"/>
              <a:gd name="connsiteY6" fmla="*/ 135573 h 271147"/>
              <a:gd name="connsiteX7" fmla="*/ 135573 w 485328"/>
              <a:gd name="connsiteY7" fmla="*/ 0 h 271147"/>
              <a:gd name="connsiteX8" fmla="*/ 135573 w 485328"/>
              <a:gd name="connsiteY8" fmla="*/ 50519 h 271147"/>
              <a:gd name="connsiteX9" fmla="*/ 160031 w 485328"/>
              <a:gd name="connsiteY9" fmla="*/ 50519 h 271147"/>
              <a:gd name="connsiteX10" fmla="*/ 325297 w 485328"/>
              <a:gd name="connsiteY10" fmla="*/ 50519 h 271147"/>
              <a:gd name="connsiteX11" fmla="*/ 349755 w 485328"/>
              <a:gd name="connsiteY11" fmla="*/ 50519 h 271147"/>
              <a:gd name="connsiteX12" fmla="*/ 349755 w 485328"/>
              <a:gd name="connsiteY12" fmla="*/ 0 h 271147"/>
              <a:gd name="connsiteX13" fmla="*/ 485328 w 485328"/>
              <a:gd name="connsiteY13" fmla="*/ 135574 h 27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5328" h="271147">
                <a:moveTo>
                  <a:pt x="349755" y="271147"/>
                </a:moveTo>
                <a:lnTo>
                  <a:pt x="349755" y="220628"/>
                </a:lnTo>
                <a:lnTo>
                  <a:pt x="325297" y="220628"/>
                </a:lnTo>
                <a:lnTo>
                  <a:pt x="160031" y="220628"/>
                </a:lnTo>
                <a:lnTo>
                  <a:pt x="135573" y="220628"/>
                </a:lnTo>
                <a:lnTo>
                  <a:pt x="135573" y="271147"/>
                </a:lnTo>
                <a:lnTo>
                  <a:pt x="0" y="135573"/>
                </a:lnTo>
                <a:lnTo>
                  <a:pt x="135573" y="0"/>
                </a:lnTo>
                <a:lnTo>
                  <a:pt x="135573" y="50519"/>
                </a:lnTo>
                <a:lnTo>
                  <a:pt x="160031" y="50519"/>
                </a:lnTo>
                <a:lnTo>
                  <a:pt x="325297" y="50519"/>
                </a:lnTo>
                <a:lnTo>
                  <a:pt x="349755" y="50519"/>
                </a:lnTo>
                <a:lnTo>
                  <a:pt x="349755" y="0"/>
                </a:lnTo>
                <a:lnTo>
                  <a:pt x="485328" y="135574"/>
                </a:lnTo>
                <a:close/>
              </a:path>
            </a:pathLst>
          </a:custGeom>
          <a:gradFill>
            <a:gsLst>
              <a:gs pos="40000">
                <a:srgbClr val="0078B9">
                  <a:alpha val="0"/>
                </a:srgbClr>
              </a:gs>
              <a:gs pos="100000">
                <a:srgbClr val="0078B9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kern="0" dirty="0">
              <a:ln>
                <a:solidFill>
                  <a:srgbClr val="9BCFFF">
                    <a:alpha val="0"/>
                  </a:srgb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TextBox 551">
            <a:extLst>
              <a:ext uri="{FF2B5EF4-FFF2-40B4-BE49-F238E27FC236}">
                <a16:creationId xmlns:a16="http://schemas.microsoft.com/office/drawing/2014/main" id="{29B9CC5D-BD07-87AD-4058-47FEC9E9D9C7}"/>
              </a:ext>
            </a:extLst>
          </p:cNvPr>
          <p:cNvSpPr txBox="1"/>
          <p:nvPr/>
        </p:nvSpPr>
        <p:spPr>
          <a:xfrm>
            <a:off x="310877" y="2350042"/>
            <a:ext cx="466474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-50" normalizeH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defRPr>
            </a:lvl1pPr>
            <a:lvl2pPr marL="533872" defTabSz="1067745">
              <a:defRPr sz="2100"/>
            </a:lvl2pPr>
            <a:lvl3pPr marL="1067745" defTabSz="1067745">
              <a:defRPr sz="2100"/>
            </a:lvl3pPr>
            <a:lvl4pPr marL="1601617" defTabSz="1067745">
              <a:defRPr sz="2100"/>
            </a:lvl4pPr>
            <a:lvl5pPr marL="2135490" defTabSz="1067745">
              <a:defRPr sz="2100"/>
            </a:lvl5pPr>
            <a:lvl6pPr marL="2669362" defTabSz="1067745">
              <a:defRPr sz="2100"/>
            </a:lvl6pPr>
            <a:lvl7pPr marL="3203235" defTabSz="1067745">
              <a:defRPr sz="2100"/>
            </a:lvl7pPr>
            <a:lvl8pPr marL="3737107" defTabSz="1067745">
              <a:defRPr sz="2100"/>
            </a:lvl8pPr>
            <a:lvl9pPr marL="4270980" defTabSz="1067745">
              <a:defRPr sz="2100"/>
            </a:lvl9pPr>
          </a:lstStyle>
          <a:p>
            <a:r>
              <a:rPr lang="ko-KR" altLang="en-US" sz="1400" dirty="0">
                <a:solidFill>
                  <a:srgbClr val="004FBC"/>
                </a:solidFill>
              </a:rPr>
              <a:t>비정형</a:t>
            </a:r>
            <a:endParaRPr lang="en-US" altLang="ko-KR" sz="1400" dirty="0">
              <a:solidFill>
                <a:srgbClr val="004FBC"/>
              </a:solidFill>
            </a:endParaRPr>
          </a:p>
          <a:p>
            <a:r>
              <a:rPr lang="ko-KR" altLang="en-US" sz="1400" dirty="0">
                <a:solidFill>
                  <a:srgbClr val="004FBC"/>
                </a:solidFill>
              </a:rPr>
              <a:t>데이터</a:t>
            </a:r>
          </a:p>
        </p:txBody>
      </p:sp>
      <p:sp>
        <p:nvSpPr>
          <p:cNvPr id="12" name="TextBox 551">
            <a:extLst>
              <a:ext uri="{FF2B5EF4-FFF2-40B4-BE49-F238E27FC236}">
                <a16:creationId xmlns:a16="http://schemas.microsoft.com/office/drawing/2014/main" id="{73C0FD4B-BCD5-D05C-6157-4CEF918E3C0C}"/>
              </a:ext>
            </a:extLst>
          </p:cNvPr>
          <p:cNvSpPr txBox="1"/>
          <p:nvPr/>
        </p:nvSpPr>
        <p:spPr>
          <a:xfrm>
            <a:off x="310877" y="3790202"/>
            <a:ext cx="466474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-50" normalizeH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defRPr>
            </a:lvl1pPr>
            <a:lvl2pPr marL="533872" defTabSz="1067745">
              <a:defRPr sz="2100"/>
            </a:lvl2pPr>
            <a:lvl3pPr marL="1067745" defTabSz="1067745">
              <a:defRPr sz="2100"/>
            </a:lvl3pPr>
            <a:lvl4pPr marL="1601617" defTabSz="1067745">
              <a:defRPr sz="2100"/>
            </a:lvl4pPr>
            <a:lvl5pPr marL="2135490" defTabSz="1067745">
              <a:defRPr sz="2100"/>
            </a:lvl5pPr>
            <a:lvl6pPr marL="2669362" defTabSz="1067745">
              <a:defRPr sz="2100"/>
            </a:lvl6pPr>
            <a:lvl7pPr marL="3203235" defTabSz="1067745">
              <a:defRPr sz="2100"/>
            </a:lvl7pPr>
            <a:lvl8pPr marL="3737107" defTabSz="1067745">
              <a:defRPr sz="2100"/>
            </a:lvl8pPr>
            <a:lvl9pPr marL="4270980" defTabSz="1067745">
              <a:defRPr sz="2100"/>
            </a:lvl9pPr>
          </a:lstStyle>
          <a:p>
            <a:r>
              <a:rPr lang="ko-KR" altLang="en-US" sz="1400" dirty="0">
                <a:solidFill>
                  <a:srgbClr val="004FBC"/>
                </a:solidFill>
              </a:rPr>
              <a:t>정형</a:t>
            </a:r>
            <a:endParaRPr lang="en-US" altLang="ko-KR" sz="1400" dirty="0">
              <a:solidFill>
                <a:srgbClr val="004FBC"/>
              </a:solidFill>
            </a:endParaRPr>
          </a:p>
          <a:p>
            <a:r>
              <a:rPr lang="ko-KR" altLang="en-US" sz="1400" dirty="0">
                <a:solidFill>
                  <a:srgbClr val="004FBC"/>
                </a:solidFill>
              </a:rPr>
              <a:t>데이터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440B0D-0E11-0545-743B-6357F4B0F47D}"/>
              </a:ext>
            </a:extLst>
          </p:cNvPr>
          <p:cNvSpPr/>
          <p:nvPr/>
        </p:nvSpPr>
        <p:spPr bwMode="auto">
          <a:xfrm>
            <a:off x="956598" y="2132857"/>
            <a:ext cx="1499870" cy="3032745"/>
          </a:xfrm>
          <a:prstGeom prst="rect">
            <a:avLst/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모서리가 둥근 직사각형 120">
            <a:extLst>
              <a:ext uri="{FF2B5EF4-FFF2-40B4-BE49-F238E27FC236}">
                <a16:creationId xmlns:a16="http://schemas.microsoft.com/office/drawing/2014/main" id="{81A4ED22-93AF-49AA-9EDE-0E80D347E18C}"/>
              </a:ext>
            </a:extLst>
          </p:cNvPr>
          <p:cNvSpPr/>
          <p:nvPr/>
        </p:nvSpPr>
        <p:spPr>
          <a:xfrm>
            <a:off x="3271808" y="2276873"/>
            <a:ext cx="1453141" cy="110934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latinLnBrk="0"/>
            <a:endParaRPr lang="ko-KR" altLang="en-US" sz="1200" spc="-5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모서리가 둥근 직사각형 120">
            <a:extLst>
              <a:ext uri="{FF2B5EF4-FFF2-40B4-BE49-F238E27FC236}">
                <a16:creationId xmlns:a16="http://schemas.microsoft.com/office/drawing/2014/main" id="{2BC4024F-C478-3E4E-8067-AF9CD6951CFF}"/>
              </a:ext>
            </a:extLst>
          </p:cNvPr>
          <p:cNvSpPr/>
          <p:nvPr/>
        </p:nvSpPr>
        <p:spPr>
          <a:xfrm>
            <a:off x="3466506" y="2316000"/>
            <a:ext cx="1036582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/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뉴스 데이터</a:t>
            </a:r>
            <a:endParaRPr lang="en-US" altLang="ko-KR" sz="12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51D1F0-0BCD-5BA1-FEAE-652200E61DD1}"/>
              </a:ext>
            </a:extLst>
          </p:cNvPr>
          <p:cNvCxnSpPr>
            <a:cxnSpLocks/>
          </p:cNvCxnSpPr>
          <p:nvPr/>
        </p:nvCxnSpPr>
        <p:spPr bwMode="auto">
          <a:xfrm>
            <a:off x="3398825" y="2517534"/>
            <a:ext cx="1199106" cy="328"/>
          </a:xfrm>
          <a:prstGeom prst="line">
            <a:avLst/>
          </a:prstGeom>
          <a:noFill/>
          <a:ln w="6350">
            <a:solidFill>
              <a:srgbClr val="8692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모서리가 둥근 직사각형 321">
            <a:extLst>
              <a:ext uri="{FF2B5EF4-FFF2-40B4-BE49-F238E27FC236}">
                <a16:creationId xmlns:a16="http://schemas.microsoft.com/office/drawing/2014/main" id="{5AE897B1-D1FF-8F75-B7FF-411FB03E00DF}"/>
              </a:ext>
            </a:extLst>
          </p:cNvPr>
          <p:cNvSpPr/>
          <p:nvPr/>
        </p:nvSpPr>
        <p:spPr>
          <a:xfrm>
            <a:off x="3774614" y="2597823"/>
            <a:ext cx="440538" cy="621105"/>
          </a:xfrm>
          <a:prstGeom prst="roundRect">
            <a:avLst>
              <a:gd name="adj" fmla="val 485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모서리가 둥근 직사각형 120">
            <a:extLst>
              <a:ext uri="{FF2B5EF4-FFF2-40B4-BE49-F238E27FC236}">
                <a16:creationId xmlns:a16="http://schemas.microsoft.com/office/drawing/2014/main" id="{FFFAE4DF-15C8-2023-360E-52E4B2E91E94}"/>
              </a:ext>
            </a:extLst>
          </p:cNvPr>
          <p:cNvSpPr/>
          <p:nvPr/>
        </p:nvSpPr>
        <p:spPr>
          <a:xfrm>
            <a:off x="3777725" y="2634880"/>
            <a:ext cx="427953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매일경제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뉴스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B3C6A-D6B6-D8F9-DDD2-65E1C7C2BB81}"/>
              </a:ext>
            </a:extLst>
          </p:cNvPr>
          <p:cNvSpPr/>
          <p:nvPr/>
        </p:nvSpPr>
        <p:spPr>
          <a:xfrm>
            <a:off x="3857338" y="2931509"/>
            <a:ext cx="137545" cy="109798"/>
          </a:xfrm>
          <a:prstGeom prst="rect">
            <a:avLst/>
          </a:prstGeom>
          <a:solidFill>
            <a:srgbClr val="8692A6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r>
              <a:rPr lang="en-US" altLang="ko-KR" sz="700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F</a:t>
            </a: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1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498D83-6E13-CDE0-582C-E8B80AB468E5}"/>
              </a:ext>
            </a:extLst>
          </p:cNvPr>
          <p:cNvSpPr/>
          <p:nvPr/>
        </p:nvSpPr>
        <p:spPr>
          <a:xfrm>
            <a:off x="4014166" y="2931509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7C830D-5BAE-6F90-6F65-7B5DA61CA083}"/>
              </a:ext>
            </a:extLst>
          </p:cNvPr>
          <p:cNvSpPr/>
          <p:nvPr/>
        </p:nvSpPr>
        <p:spPr>
          <a:xfrm>
            <a:off x="3857338" y="3056623"/>
            <a:ext cx="137545" cy="1097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F53223-C14E-A3A5-1EA7-F022F84C86A9}"/>
              </a:ext>
            </a:extLst>
          </p:cNvPr>
          <p:cNvSpPr/>
          <p:nvPr/>
        </p:nvSpPr>
        <p:spPr>
          <a:xfrm>
            <a:off x="4014166" y="3056621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23" name="모서리가 둥근 직사각형 321">
            <a:extLst>
              <a:ext uri="{FF2B5EF4-FFF2-40B4-BE49-F238E27FC236}">
                <a16:creationId xmlns:a16="http://schemas.microsoft.com/office/drawing/2014/main" id="{72807EAE-FC72-14DA-7C90-E467B177FCCF}"/>
              </a:ext>
            </a:extLst>
          </p:cNvPr>
          <p:cNvSpPr/>
          <p:nvPr/>
        </p:nvSpPr>
        <p:spPr>
          <a:xfrm>
            <a:off x="3307460" y="2597095"/>
            <a:ext cx="440538" cy="621893"/>
          </a:xfrm>
          <a:prstGeom prst="roundRect">
            <a:avLst>
              <a:gd name="adj" fmla="val 485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4" name="모서리가 둥근 직사각형 120">
            <a:extLst>
              <a:ext uri="{FF2B5EF4-FFF2-40B4-BE49-F238E27FC236}">
                <a16:creationId xmlns:a16="http://schemas.microsoft.com/office/drawing/2014/main" id="{F035F4DE-0CF4-EB20-6800-5C8AF5CC5C86}"/>
              </a:ext>
            </a:extLst>
          </p:cNvPr>
          <p:cNvSpPr/>
          <p:nvPr/>
        </p:nvSpPr>
        <p:spPr>
          <a:xfrm>
            <a:off x="3310571" y="2634880"/>
            <a:ext cx="427953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연합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뉴스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9ACF03-33D0-E06F-C678-EA0EAF5A74F2}"/>
              </a:ext>
            </a:extLst>
          </p:cNvPr>
          <p:cNvSpPr/>
          <p:nvPr/>
        </p:nvSpPr>
        <p:spPr>
          <a:xfrm>
            <a:off x="3390184" y="2930802"/>
            <a:ext cx="137545" cy="109798"/>
          </a:xfrm>
          <a:prstGeom prst="rect">
            <a:avLst/>
          </a:prstGeom>
          <a:solidFill>
            <a:srgbClr val="8692A6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r>
              <a:rPr lang="en-US" altLang="ko-KR" sz="700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F</a:t>
            </a: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1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2686C7-B389-C373-A42B-436E080CC017}"/>
              </a:ext>
            </a:extLst>
          </p:cNvPr>
          <p:cNvSpPr/>
          <p:nvPr/>
        </p:nvSpPr>
        <p:spPr>
          <a:xfrm>
            <a:off x="3547012" y="2930802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98ACFE-7A7C-E7A5-6C37-EF6B43A26D21}"/>
              </a:ext>
            </a:extLst>
          </p:cNvPr>
          <p:cNvSpPr/>
          <p:nvPr/>
        </p:nvSpPr>
        <p:spPr>
          <a:xfrm>
            <a:off x="3390184" y="3055917"/>
            <a:ext cx="137545" cy="1097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7D1A5A-9699-3AC5-00D2-F279F6C79183}"/>
              </a:ext>
            </a:extLst>
          </p:cNvPr>
          <p:cNvSpPr/>
          <p:nvPr/>
        </p:nvSpPr>
        <p:spPr>
          <a:xfrm>
            <a:off x="3547012" y="3055914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29" name="모서리가 둥근 직사각형 321">
            <a:extLst>
              <a:ext uri="{FF2B5EF4-FFF2-40B4-BE49-F238E27FC236}">
                <a16:creationId xmlns:a16="http://schemas.microsoft.com/office/drawing/2014/main" id="{D4814505-1A35-24A4-09D4-466198A0F863}"/>
              </a:ext>
            </a:extLst>
          </p:cNvPr>
          <p:cNvSpPr/>
          <p:nvPr/>
        </p:nvSpPr>
        <p:spPr>
          <a:xfrm>
            <a:off x="4238966" y="2601432"/>
            <a:ext cx="440538" cy="617220"/>
          </a:xfrm>
          <a:prstGeom prst="roundRect">
            <a:avLst>
              <a:gd name="adj" fmla="val 485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30" name="모서리가 둥근 직사각형 120">
            <a:extLst>
              <a:ext uri="{FF2B5EF4-FFF2-40B4-BE49-F238E27FC236}">
                <a16:creationId xmlns:a16="http://schemas.microsoft.com/office/drawing/2014/main" id="{4EAAB5E7-FDBA-6823-D85A-3550C4D8E279}"/>
              </a:ext>
            </a:extLst>
          </p:cNvPr>
          <p:cNvSpPr/>
          <p:nvPr/>
        </p:nvSpPr>
        <p:spPr>
          <a:xfrm>
            <a:off x="4244439" y="2634880"/>
            <a:ext cx="427953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한국경제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뉴스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32E600-3370-15AE-1F67-269337FF9AFC}"/>
              </a:ext>
            </a:extLst>
          </p:cNvPr>
          <p:cNvSpPr/>
          <p:nvPr/>
        </p:nvSpPr>
        <p:spPr>
          <a:xfrm>
            <a:off x="4324053" y="2931444"/>
            <a:ext cx="137545" cy="109798"/>
          </a:xfrm>
          <a:prstGeom prst="rect">
            <a:avLst/>
          </a:prstGeom>
          <a:solidFill>
            <a:srgbClr val="8692A6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r>
              <a:rPr lang="en-US" altLang="ko-KR" sz="700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F</a:t>
            </a: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1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0E65DC-10C5-0A69-A699-22CB5A15C3DF}"/>
              </a:ext>
            </a:extLst>
          </p:cNvPr>
          <p:cNvSpPr/>
          <p:nvPr/>
        </p:nvSpPr>
        <p:spPr>
          <a:xfrm>
            <a:off x="4480881" y="2931444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49401C-A34B-C050-03F4-FED737D4DF05}"/>
              </a:ext>
            </a:extLst>
          </p:cNvPr>
          <p:cNvSpPr/>
          <p:nvPr/>
        </p:nvSpPr>
        <p:spPr>
          <a:xfrm>
            <a:off x="4324053" y="3056559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E8AE6F-D31E-F43A-F655-557C7B3B3900}"/>
              </a:ext>
            </a:extLst>
          </p:cNvPr>
          <p:cNvSpPr/>
          <p:nvPr/>
        </p:nvSpPr>
        <p:spPr>
          <a:xfrm>
            <a:off x="4480881" y="3056556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35" name="화살표: 오른쪽 498">
            <a:extLst>
              <a:ext uri="{FF2B5EF4-FFF2-40B4-BE49-F238E27FC236}">
                <a16:creationId xmlns:a16="http://schemas.microsoft.com/office/drawing/2014/main" id="{352C4671-BFA7-9F49-F5D4-B6FFB520528F}"/>
              </a:ext>
            </a:extLst>
          </p:cNvPr>
          <p:cNvSpPr/>
          <p:nvPr/>
        </p:nvSpPr>
        <p:spPr>
          <a:xfrm>
            <a:off x="7155403" y="2740070"/>
            <a:ext cx="426621" cy="251427"/>
          </a:xfrm>
          <a:prstGeom prst="rightArrow">
            <a:avLst>
              <a:gd name="adj1" fmla="val 61327"/>
              <a:gd name="adj2" fmla="val 50000"/>
            </a:avLst>
          </a:prstGeom>
          <a:gradFill>
            <a:gsLst>
              <a:gs pos="0">
                <a:srgbClr val="0078B9">
                  <a:alpha val="0"/>
                </a:srgbClr>
              </a:gs>
              <a:gs pos="67000">
                <a:srgbClr val="0078B9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en-US" altLang="ko-KR" sz="1400" kern="0">
              <a:ln>
                <a:solidFill>
                  <a:srgbClr val="9BCFFF">
                    <a:alpha val="0"/>
                  </a:srgb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모서리가 둥근 직사각형 120">
            <a:extLst>
              <a:ext uri="{FF2B5EF4-FFF2-40B4-BE49-F238E27FC236}">
                <a16:creationId xmlns:a16="http://schemas.microsoft.com/office/drawing/2014/main" id="{03E3F683-D344-DEBA-3173-EB00A764A56D}"/>
              </a:ext>
            </a:extLst>
          </p:cNvPr>
          <p:cNvSpPr/>
          <p:nvPr/>
        </p:nvSpPr>
        <p:spPr>
          <a:xfrm>
            <a:off x="5094875" y="2276873"/>
            <a:ext cx="1999444" cy="109438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latinLnBrk="0"/>
            <a:endParaRPr lang="ko-KR" altLang="en-US" sz="1200" spc="-5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37" name="모서리가 둥근 직사각형 120">
            <a:extLst>
              <a:ext uri="{FF2B5EF4-FFF2-40B4-BE49-F238E27FC236}">
                <a16:creationId xmlns:a16="http://schemas.microsoft.com/office/drawing/2014/main" id="{E2821B5E-D9F3-2C37-E811-7AFABB37ED5E}"/>
              </a:ext>
            </a:extLst>
          </p:cNvPr>
          <p:cNvSpPr/>
          <p:nvPr/>
        </p:nvSpPr>
        <p:spPr>
          <a:xfrm>
            <a:off x="5353360" y="2312467"/>
            <a:ext cx="148808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/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벡터 </a:t>
            </a:r>
            <a:r>
              <a:rPr lang="ko-KR" altLang="en-US" sz="1200" spc="-50" dirty="0" err="1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임베딩</a:t>
            </a:r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 데이터 가공</a:t>
            </a:r>
            <a:endParaRPr lang="en-US" altLang="ko-KR" sz="12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AD6B70B-4D9B-CA75-51F3-4DBAA3991C51}"/>
              </a:ext>
            </a:extLst>
          </p:cNvPr>
          <p:cNvCxnSpPr>
            <a:cxnSpLocks/>
          </p:cNvCxnSpPr>
          <p:nvPr/>
        </p:nvCxnSpPr>
        <p:spPr bwMode="auto">
          <a:xfrm>
            <a:off x="5194597" y="2519510"/>
            <a:ext cx="1800000" cy="298"/>
          </a:xfrm>
          <a:prstGeom prst="line">
            <a:avLst/>
          </a:prstGeom>
          <a:noFill/>
          <a:ln w="6350">
            <a:solidFill>
              <a:srgbClr val="8692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모서리가 둥근 직사각형 321">
            <a:extLst>
              <a:ext uri="{FF2B5EF4-FFF2-40B4-BE49-F238E27FC236}">
                <a16:creationId xmlns:a16="http://schemas.microsoft.com/office/drawing/2014/main" id="{3D909B18-E6B1-0DB5-D3FB-B3D3F4B6F5FB}"/>
              </a:ext>
            </a:extLst>
          </p:cNvPr>
          <p:cNvSpPr/>
          <p:nvPr/>
        </p:nvSpPr>
        <p:spPr>
          <a:xfrm>
            <a:off x="5203091" y="2603181"/>
            <a:ext cx="1783013" cy="597504"/>
          </a:xfrm>
          <a:prstGeom prst="roundRect">
            <a:avLst>
              <a:gd name="adj" fmla="val 485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40" name="모서리가 둥근 직사각형 120">
            <a:extLst>
              <a:ext uri="{FF2B5EF4-FFF2-40B4-BE49-F238E27FC236}">
                <a16:creationId xmlns:a16="http://schemas.microsoft.com/office/drawing/2014/main" id="{51A27D45-AAA2-1714-F5ED-B06C224F2DD8}"/>
              </a:ext>
            </a:extLst>
          </p:cNvPr>
          <p:cNvSpPr/>
          <p:nvPr/>
        </p:nvSpPr>
        <p:spPr>
          <a:xfrm>
            <a:off x="5619207" y="2616280"/>
            <a:ext cx="954706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데이터 변환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F631F6-68FC-F0AD-70AC-29B7F0A634C2}"/>
              </a:ext>
            </a:extLst>
          </p:cNvPr>
          <p:cNvGrpSpPr/>
          <p:nvPr/>
        </p:nvGrpSpPr>
        <p:grpSpPr>
          <a:xfrm>
            <a:off x="5442581" y="2763330"/>
            <a:ext cx="1297841" cy="185629"/>
            <a:chOff x="5455359" y="3485958"/>
            <a:chExt cx="1297841" cy="185629"/>
          </a:xfrm>
        </p:grpSpPr>
        <p:sp>
          <p:nvSpPr>
            <p:cNvPr id="42" name="모서리가 둥근 직사각형 80">
              <a:extLst>
                <a:ext uri="{FF2B5EF4-FFF2-40B4-BE49-F238E27FC236}">
                  <a16:creationId xmlns:a16="http://schemas.microsoft.com/office/drawing/2014/main" id="{785F6E69-D99A-E708-8D5B-0A72F95391F5}"/>
                </a:ext>
              </a:extLst>
            </p:cNvPr>
            <p:cNvSpPr/>
            <p:nvPr/>
          </p:nvSpPr>
          <p:spPr>
            <a:xfrm>
              <a:off x="5455359" y="3488087"/>
              <a:ext cx="219757" cy="183500"/>
            </a:xfrm>
            <a:prstGeom prst="roundRect">
              <a:avLst>
                <a:gd name="adj" fmla="val 5273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700" kern="0" dirty="0">
                  <a:solidFill>
                    <a:prstClr val="black"/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0.1</a:t>
              </a:r>
              <a:endParaRPr lang="ko-KR" altLang="en-US" sz="700" kern="0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43" name="모서리가 둥근 직사각형 80">
              <a:extLst>
                <a:ext uri="{FF2B5EF4-FFF2-40B4-BE49-F238E27FC236}">
                  <a16:creationId xmlns:a16="http://schemas.microsoft.com/office/drawing/2014/main" id="{5D7341DE-C358-E178-5B54-5D64B28483A7}"/>
                </a:ext>
              </a:extLst>
            </p:cNvPr>
            <p:cNvSpPr/>
            <p:nvPr/>
          </p:nvSpPr>
          <p:spPr>
            <a:xfrm>
              <a:off x="5693248" y="3485958"/>
              <a:ext cx="219757" cy="183500"/>
            </a:xfrm>
            <a:prstGeom prst="roundRect">
              <a:avLst>
                <a:gd name="adj" fmla="val 5273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700" kern="0" dirty="0">
                  <a:solidFill>
                    <a:prstClr val="black"/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0.2</a:t>
              </a:r>
              <a:endParaRPr lang="ko-KR" altLang="en-US" sz="700" kern="0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44" name="모서리가 둥근 직사각형 80">
              <a:extLst>
                <a:ext uri="{FF2B5EF4-FFF2-40B4-BE49-F238E27FC236}">
                  <a16:creationId xmlns:a16="http://schemas.microsoft.com/office/drawing/2014/main" id="{69351081-FD51-CD3D-73D9-F748CE52B1C2}"/>
                </a:ext>
              </a:extLst>
            </p:cNvPr>
            <p:cNvSpPr/>
            <p:nvPr/>
          </p:nvSpPr>
          <p:spPr>
            <a:xfrm>
              <a:off x="6290215" y="3485958"/>
              <a:ext cx="219757" cy="183500"/>
            </a:xfrm>
            <a:prstGeom prst="roundRect">
              <a:avLst>
                <a:gd name="adj" fmla="val 5273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700" kern="0" dirty="0">
                  <a:solidFill>
                    <a:prstClr val="black"/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0.3</a:t>
              </a:r>
              <a:endParaRPr lang="ko-KR" altLang="en-US" sz="700" kern="0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45" name="모서리가 둥근 직사각형 80">
              <a:extLst>
                <a:ext uri="{FF2B5EF4-FFF2-40B4-BE49-F238E27FC236}">
                  <a16:creationId xmlns:a16="http://schemas.microsoft.com/office/drawing/2014/main" id="{12201945-F445-03F7-7453-1A636EE6FED1}"/>
                </a:ext>
              </a:extLst>
            </p:cNvPr>
            <p:cNvSpPr/>
            <p:nvPr/>
          </p:nvSpPr>
          <p:spPr>
            <a:xfrm>
              <a:off x="6533443" y="3485958"/>
              <a:ext cx="219757" cy="183500"/>
            </a:xfrm>
            <a:prstGeom prst="roundRect">
              <a:avLst>
                <a:gd name="adj" fmla="val 5273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700" kern="0" dirty="0">
                  <a:solidFill>
                    <a:prstClr val="black"/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0.4</a:t>
              </a:r>
              <a:endParaRPr lang="ko-KR" altLang="en-US" sz="700" kern="0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cxnSp>
          <p:nvCxnSpPr>
            <p:cNvPr id="46" name="연결선: 구부러짐 458">
              <a:extLst>
                <a:ext uri="{FF2B5EF4-FFF2-40B4-BE49-F238E27FC236}">
                  <a16:creationId xmlns:a16="http://schemas.microsoft.com/office/drawing/2014/main" id="{91C30B8E-0282-3786-E72D-C3B59A5C79F1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5913005" y="3577708"/>
              <a:ext cx="375721" cy="12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8785D2-071F-7907-7FAF-AB8A06B3708B}"/>
                </a:ext>
              </a:extLst>
            </p:cNvPr>
            <p:cNvSpPr txBox="1"/>
            <p:nvPr/>
          </p:nvSpPr>
          <p:spPr>
            <a:xfrm>
              <a:off x="6042999" y="3498501"/>
              <a:ext cx="11633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0C4DA2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n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E5A8E8A-60D2-DF11-1AD8-E679BD6C6AA7}"/>
              </a:ext>
            </a:extLst>
          </p:cNvPr>
          <p:cNvGrpSpPr/>
          <p:nvPr/>
        </p:nvGrpSpPr>
        <p:grpSpPr>
          <a:xfrm>
            <a:off x="5442870" y="2967506"/>
            <a:ext cx="1297841" cy="185629"/>
            <a:chOff x="5455359" y="3485958"/>
            <a:chExt cx="1297841" cy="185629"/>
          </a:xfrm>
        </p:grpSpPr>
        <p:sp>
          <p:nvSpPr>
            <p:cNvPr id="49" name="모서리가 둥근 직사각형 80">
              <a:extLst>
                <a:ext uri="{FF2B5EF4-FFF2-40B4-BE49-F238E27FC236}">
                  <a16:creationId xmlns:a16="http://schemas.microsoft.com/office/drawing/2014/main" id="{70E84712-DB74-320F-F33C-39933C521D0E}"/>
                </a:ext>
              </a:extLst>
            </p:cNvPr>
            <p:cNvSpPr/>
            <p:nvPr/>
          </p:nvSpPr>
          <p:spPr>
            <a:xfrm>
              <a:off x="5455359" y="3488087"/>
              <a:ext cx="219757" cy="183500"/>
            </a:xfrm>
            <a:prstGeom prst="roundRect">
              <a:avLst>
                <a:gd name="adj" fmla="val 5273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700" kern="0" dirty="0">
                  <a:solidFill>
                    <a:prstClr val="black"/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1.1</a:t>
              </a:r>
              <a:endParaRPr lang="ko-KR" altLang="en-US" sz="700" kern="0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50" name="모서리가 둥근 직사각형 80">
              <a:extLst>
                <a:ext uri="{FF2B5EF4-FFF2-40B4-BE49-F238E27FC236}">
                  <a16:creationId xmlns:a16="http://schemas.microsoft.com/office/drawing/2014/main" id="{210C943E-CD42-096D-F9FC-D1BE4207C2C3}"/>
                </a:ext>
              </a:extLst>
            </p:cNvPr>
            <p:cNvSpPr/>
            <p:nvPr/>
          </p:nvSpPr>
          <p:spPr>
            <a:xfrm>
              <a:off x="5693248" y="3485958"/>
              <a:ext cx="219757" cy="183500"/>
            </a:xfrm>
            <a:prstGeom prst="roundRect">
              <a:avLst>
                <a:gd name="adj" fmla="val 5273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700" kern="0" dirty="0">
                  <a:solidFill>
                    <a:prstClr val="black"/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1.2</a:t>
              </a:r>
              <a:endParaRPr lang="ko-KR" altLang="en-US" sz="700" kern="0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51" name="모서리가 둥근 직사각형 80">
              <a:extLst>
                <a:ext uri="{FF2B5EF4-FFF2-40B4-BE49-F238E27FC236}">
                  <a16:creationId xmlns:a16="http://schemas.microsoft.com/office/drawing/2014/main" id="{5653255B-E5C0-F860-6D1D-28A785EF49D8}"/>
                </a:ext>
              </a:extLst>
            </p:cNvPr>
            <p:cNvSpPr/>
            <p:nvPr/>
          </p:nvSpPr>
          <p:spPr>
            <a:xfrm>
              <a:off x="6290215" y="3485958"/>
              <a:ext cx="219757" cy="183500"/>
            </a:xfrm>
            <a:prstGeom prst="roundRect">
              <a:avLst>
                <a:gd name="adj" fmla="val 5273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700" kern="0" dirty="0">
                  <a:solidFill>
                    <a:prstClr val="black"/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1.3</a:t>
              </a:r>
              <a:endParaRPr lang="ko-KR" altLang="en-US" sz="700" kern="0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52" name="모서리가 둥근 직사각형 80">
              <a:extLst>
                <a:ext uri="{FF2B5EF4-FFF2-40B4-BE49-F238E27FC236}">
                  <a16:creationId xmlns:a16="http://schemas.microsoft.com/office/drawing/2014/main" id="{A8CF8F53-A60F-E58A-ADB2-16010E68E9E0}"/>
                </a:ext>
              </a:extLst>
            </p:cNvPr>
            <p:cNvSpPr/>
            <p:nvPr/>
          </p:nvSpPr>
          <p:spPr>
            <a:xfrm>
              <a:off x="6533443" y="3485958"/>
              <a:ext cx="219757" cy="183500"/>
            </a:xfrm>
            <a:prstGeom prst="roundRect">
              <a:avLst>
                <a:gd name="adj" fmla="val 5273"/>
              </a:avLst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 latinLnBrk="0"/>
              <a:r>
                <a:rPr lang="en-US" altLang="ko-KR" sz="700" kern="0" dirty="0">
                  <a:solidFill>
                    <a:prstClr val="black"/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1.4</a:t>
              </a:r>
              <a:endParaRPr lang="ko-KR" altLang="en-US" sz="700" kern="0" dirty="0">
                <a:solidFill>
                  <a:prstClr val="black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cxnSp>
          <p:nvCxnSpPr>
            <p:cNvPr id="53" name="연결선: 구부러짐 458">
              <a:extLst>
                <a:ext uri="{FF2B5EF4-FFF2-40B4-BE49-F238E27FC236}">
                  <a16:creationId xmlns:a16="http://schemas.microsoft.com/office/drawing/2014/main" id="{61139766-EE51-C3B9-0F9B-B399F82588B3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5913005" y="3577708"/>
              <a:ext cx="375721" cy="12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8B8387-ECD4-5704-F106-9B9FA042C19D}"/>
                </a:ext>
              </a:extLst>
            </p:cNvPr>
            <p:cNvSpPr txBox="1"/>
            <p:nvPr/>
          </p:nvSpPr>
          <p:spPr>
            <a:xfrm>
              <a:off x="6042999" y="3508459"/>
              <a:ext cx="11633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b="1" dirty="0">
                  <a:ln>
                    <a:solidFill>
                      <a:srgbClr val="0C4DA2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n</a:t>
              </a:r>
            </a:p>
          </p:txBody>
        </p:sp>
      </p:grpSp>
      <p:sp>
        <p:nvSpPr>
          <p:cNvPr id="55" name="모서리가 둥근 직사각형 120">
            <a:extLst>
              <a:ext uri="{FF2B5EF4-FFF2-40B4-BE49-F238E27FC236}">
                <a16:creationId xmlns:a16="http://schemas.microsoft.com/office/drawing/2014/main" id="{AAC17654-8620-C90B-0B11-31BB502A1967}"/>
              </a:ext>
            </a:extLst>
          </p:cNvPr>
          <p:cNvSpPr/>
          <p:nvPr/>
        </p:nvSpPr>
        <p:spPr>
          <a:xfrm>
            <a:off x="7762045" y="2276873"/>
            <a:ext cx="1692188" cy="110934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latinLnBrk="0"/>
            <a:endParaRPr lang="ko-KR" altLang="en-US" sz="1200" spc="-5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6" name="모서리가 둥근 직사각형 120">
            <a:extLst>
              <a:ext uri="{FF2B5EF4-FFF2-40B4-BE49-F238E27FC236}">
                <a16:creationId xmlns:a16="http://schemas.microsoft.com/office/drawing/2014/main" id="{E349EC19-0853-9366-5F29-26894C6CA8D1}"/>
              </a:ext>
            </a:extLst>
          </p:cNvPr>
          <p:cNvSpPr/>
          <p:nvPr/>
        </p:nvSpPr>
        <p:spPr>
          <a:xfrm>
            <a:off x="7974797" y="2315603"/>
            <a:ext cx="1266684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/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벡터 </a:t>
            </a:r>
            <a:r>
              <a:rPr lang="en-US" altLang="ko-KR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DB </a:t>
            </a:r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적재</a:t>
            </a:r>
            <a:endParaRPr lang="en-US" altLang="ko-KR" sz="12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9FA1EDA-F771-1F35-970F-1FBA7EFCBCC7}"/>
              </a:ext>
            </a:extLst>
          </p:cNvPr>
          <p:cNvCxnSpPr>
            <a:cxnSpLocks/>
          </p:cNvCxnSpPr>
          <p:nvPr/>
        </p:nvCxnSpPr>
        <p:spPr bwMode="auto">
          <a:xfrm>
            <a:off x="7875497" y="2517137"/>
            <a:ext cx="1465285" cy="328"/>
          </a:xfrm>
          <a:prstGeom prst="line">
            <a:avLst/>
          </a:prstGeom>
          <a:noFill/>
          <a:ln w="6350">
            <a:solidFill>
              <a:srgbClr val="8692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모서리가 둥근 직사각형 120">
            <a:extLst>
              <a:ext uri="{FF2B5EF4-FFF2-40B4-BE49-F238E27FC236}">
                <a16:creationId xmlns:a16="http://schemas.microsoft.com/office/drawing/2014/main" id="{9D0463CA-49A5-56EE-53E6-F25A3B1CEC5A}"/>
              </a:ext>
            </a:extLst>
          </p:cNvPr>
          <p:cNvSpPr/>
          <p:nvPr/>
        </p:nvSpPr>
        <p:spPr>
          <a:xfrm>
            <a:off x="3278600" y="3842111"/>
            <a:ext cx="1453141" cy="123357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latinLnBrk="0"/>
            <a:endParaRPr lang="ko-KR" altLang="en-US" sz="1200" spc="-5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59" name="모서리가 둥근 직사각형 120">
            <a:extLst>
              <a:ext uri="{FF2B5EF4-FFF2-40B4-BE49-F238E27FC236}">
                <a16:creationId xmlns:a16="http://schemas.microsoft.com/office/drawing/2014/main" id="{789AA19F-A44F-2CB9-7FF8-0496035B008D}"/>
              </a:ext>
            </a:extLst>
          </p:cNvPr>
          <p:cNvSpPr/>
          <p:nvPr/>
        </p:nvSpPr>
        <p:spPr>
          <a:xfrm>
            <a:off x="3486879" y="3879882"/>
            <a:ext cx="1036582" cy="1830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/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주식</a:t>
            </a:r>
            <a:r>
              <a:rPr lang="en-US" altLang="ko-KR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/</a:t>
            </a:r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섹터</a:t>
            </a:r>
            <a:r>
              <a:rPr lang="en-US" altLang="ko-KR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/</a:t>
            </a:r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테마</a:t>
            </a:r>
            <a:endParaRPr lang="en-US" altLang="ko-KR" sz="12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15F15F-2D2B-5835-1432-EC95CD2F033A}"/>
              </a:ext>
            </a:extLst>
          </p:cNvPr>
          <p:cNvCxnSpPr>
            <a:cxnSpLocks/>
          </p:cNvCxnSpPr>
          <p:nvPr/>
        </p:nvCxnSpPr>
        <p:spPr bwMode="auto">
          <a:xfrm>
            <a:off x="3405617" y="4080517"/>
            <a:ext cx="1199106" cy="365"/>
          </a:xfrm>
          <a:prstGeom prst="line">
            <a:avLst/>
          </a:prstGeom>
          <a:noFill/>
          <a:ln w="6350">
            <a:solidFill>
              <a:srgbClr val="8692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모서리가 둥근 직사각형 321">
            <a:extLst>
              <a:ext uri="{FF2B5EF4-FFF2-40B4-BE49-F238E27FC236}">
                <a16:creationId xmlns:a16="http://schemas.microsoft.com/office/drawing/2014/main" id="{50483474-249B-8C3C-2680-1425038A8EDB}"/>
              </a:ext>
            </a:extLst>
          </p:cNvPr>
          <p:cNvSpPr/>
          <p:nvPr/>
        </p:nvSpPr>
        <p:spPr>
          <a:xfrm>
            <a:off x="3781406" y="4157523"/>
            <a:ext cx="440538" cy="697785"/>
          </a:xfrm>
          <a:prstGeom prst="roundRect">
            <a:avLst>
              <a:gd name="adj" fmla="val 485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63" name="모서리가 둥근 직사각형 120">
            <a:extLst>
              <a:ext uri="{FF2B5EF4-FFF2-40B4-BE49-F238E27FC236}">
                <a16:creationId xmlns:a16="http://schemas.microsoft.com/office/drawing/2014/main" id="{6C609251-CA64-E16B-96DA-3372F347E65F}"/>
              </a:ext>
            </a:extLst>
          </p:cNvPr>
          <p:cNvSpPr/>
          <p:nvPr/>
        </p:nvSpPr>
        <p:spPr>
          <a:xfrm>
            <a:off x="3784517" y="4228293"/>
            <a:ext cx="427953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해외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주식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7F168D6E-511C-C44B-49EE-EEABEB2F3061}"/>
              </a:ext>
            </a:extLst>
          </p:cNvPr>
          <p:cNvSpPr/>
          <p:nvPr/>
        </p:nvSpPr>
        <p:spPr>
          <a:xfrm>
            <a:off x="3864130" y="4530429"/>
            <a:ext cx="137545" cy="122095"/>
          </a:xfrm>
          <a:prstGeom prst="rect">
            <a:avLst/>
          </a:prstGeom>
          <a:solidFill>
            <a:srgbClr val="8692A6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r>
              <a:rPr lang="en-US" altLang="ko-KR" sz="700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F</a:t>
            </a: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1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E7D0206C-3859-AFCC-8AE1-87DDC8117D7E}"/>
              </a:ext>
            </a:extLst>
          </p:cNvPr>
          <p:cNvSpPr/>
          <p:nvPr/>
        </p:nvSpPr>
        <p:spPr>
          <a:xfrm>
            <a:off x="4020958" y="4530429"/>
            <a:ext cx="137545" cy="1220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09CFEF7B-0709-1D3A-5B80-37C45DEA71D4}"/>
              </a:ext>
            </a:extLst>
          </p:cNvPr>
          <p:cNvSpPr/>
          <p:nvPr/>
        </p:nvSpPr>
        <p:spPr>
          <a:xfrm>
            <a:off x="3864130" y="4669555"/>
            <a:ext cx="137545" cy="12209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620CC21B-8BCC-9DE2-B83A-6998F631C876}"/>
              </a:ext>
            </a:extLst>
          </p:cNvPr>
          <p:cNvSpPr/>
          <p:nvPr/>
        </p:nvSpPr>
        <p:spPr>
          <a:xfrm>
            <a:off x="4020958" y="4669552"/>
            <a:ext cx="137545" cy="1220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44" name="모서리가 둥근 직사각형 321">
            <a:extLst>
              <a:ext uri="{FF2B5EF4-FFF2-40B4-BE49-F238E27FC236}">
                <a16:creationId xmlns:a16="http://schemas.microsoft.com/office/drawing/2014/main" id="{D4DBD72C-1049-499A-C1D8-D2221D175773}"/>
              </a:ext>
            </a:extLst>
          </p:cNvPr>
          <p:cNvSpPr/>
          <p:nvPr/>
        </p:nvSpPr>
        <p:spPr>
          <a:xfrm>
            <a:off x="3314252" y="4157455"/>
            <a:ext cx="440538" cy="698671"/>
          </a:xfrm>
          <a:prstGeom prst="roundRect">
            <a:avLst>
              <a:gd name="adj" fmla="val 485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645" name="모서리가 둥근 직사각형 120">
            <a:extLst>
              <a:ext uri="{FF2B5EF4-FFF2-40B4-BE49-F238E27FC236}">
                <a16:creationId xmlns:a16="http://schemas.microsoft.com/office/drawing/2014/main" id="{3F8F279C-6F60-0312-6B36-B83F23DB9439}"/>
              </a:ext>
            </a:extLst>
          </p:cNvPr>
          <p:cNvSpPr/>
          <p:nvPr/>
        </p:nvSpPr>
        <p:spPr>
          <a:xfrm>
            <a:off x="3317363" y="4228293"/>
            <a:ext cx="427953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국내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주식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230D8FA1-A77D-875E-D792-EAFFFD10540B}"/>
              </a:ext>
            </a:extLst>
          </p:cNvPr>
          <p:cNvSpPr/>
          <p:nvPr/>
        </p:nvSpPr>
        <p:spPr>
          <a:xfrm>
            <a:off x="3396976" y="4529643"/>
            <a:ext cx="137545" cy="122095"/>
          </a:xfrm>
          <a:prstGeom prst="rect">
            <a:avLst/>
          </a:prstGeom>
          <a:solidFill>
            <a:srgbClr val="8692A6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r>
              <a:rPr lang="en-US" altLang="ko-KR" sz="700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F</a:t>
            </a: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1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753373BA-7896-C549-1418-879517610306}"/>
              </a:ext>
            </a:extLst>
          </p:cNvPr>
          <p:cNvSpPr/>
          <p:nvPr/>
        </p:nvSpPr>
        <p:spPr>
          <a:xfrm>
            <a:off x="3553804" y="4529643"/>
            <a:ext cx="137545" cy="1220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BBD33531-8863-CD0E-EE86-F43BA5262D27}"/>
              </a:ext>
            </a:extLst>
          </p:cNvPr>
          <p:cNvSpPr/>
          <p:nvPr/>
        </p:nvSpPr>
        <p:spPr>
          <a:xfrm>
            <a:off x="3396976" y="4668769"/>
            <a:ext cx="137545" cy="12209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C145FDDA-749C-22E0-0DF7-3644AF81CB9F}"/>
              </a:ext>
            </a:extLst>
          </p:cNvPr>
          <p:cNvSpPr/>
          <p:nvPr/>
        </p:nvSpPr>
        <p:spPr>
          <a:xfrm>
            <a:off x="3553804" y="4668766"/>
            <a:ext cx="137545" cy="1220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50" name="모서리가 둥근 직사각형 321">
            <a:extLst>
              <a:ext uri="{FF2B5EF4-FFF2-40B4-BE49-F238E27FC236}">
                <a16:creationId xmlns:a16="http://schemas.microsoft.com/office/drawing/2014/main" id="{F3658043-B208-00E3-A31A-F54767B9EE6C}"/>
              </a:ext>
            </a:extLst>
          </p:cNvPr>
          <p:cNvSpPr/>
          <p:nvPr/>
        </p:nvSpPr>
        <p:spPr>
          <a:xfrm>
            <a:off x="4245758" y="4157858"/>
            <a:ext cx="440538" cy="693420"/>
          </a:xfrm>
          <a:prstGeom prst="roundRect">
            <a:avLst>
              <a:gd name="adj" fmla="val 485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651" name="모서리가 둥근 직사각형 120">
            <a:extLst>
              <a:ext uri="{FF2B5EF4-FFF2-40B4-BE49-F238E27FC236}">
                <a16:creationId xmlns:a16="http://schemas.microsoft.com/office/drawing/2014/main" id="{7F3A23C2-6105-18F3-6059-B5246C59B32D}"/>
              </a:ext>
            </a:extLst>
          </p:cNvPr>
          <p:cNvSpPr/>
          <p:nvPr/>
        </p:nvSpPr>
        <p:spPr>
          <a:xfrm>
            <a:off x="4251231" y="4228293"/>
            <a:ext cx="427953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경제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algn="ctr" defTabSz="1067745" latinLnBrk="0"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지표</a:t>
            </a:r>
            <a:endParaRPr lang="en-US" altLang="ko-KR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6F89F081-5796-5A19-F4E9-605E64D9B32D}"/>
              </a:ext>
            </a:extLst>
          </p:cNvPr>
          <p:cNvSpPr/>
          <p:nvPr/>
        </p:nvSpPr>
        <p:spPr>
          <a:xfrm>
            <a:off x="4330845" y="4530355"/>
            <a:ext cx="137545" cy="122095"/>
          </a:xfrm>
          <a:prstGeom prst="rect">
            <a:avLst/>
          </a:prstGeom>
          <a:solidFill>
            <a:srgbClr val="8692A6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r>
              <a:rPr lang="en-US" altLang="ko-KR" sz="700" kern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F</a:t>
            </a: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bg1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A9EF7598-3933-7782-EE06-3B2A6129F372}"/>
              </a:ext>
            </a:extLst>
          </p:cNvPr>
          <p:cNvSpPr/>
          <p:nvPr/>
        </p:nvSpPr>
        <p:spPr>
          <a:xfrm>
            <a:off x="4487673" y="4530355"/>
            <a:ext cx="137545" cy="1220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54" name="직사각형 653">
            <a:extLst>
              <a:ext uri="{FF2B5EF4-FFF2-40B4-BE49-F238E27FC236}">
                <a16:creationId xmlns:a16="http://schemas.microsoft.com/office/drawing/2014/main" id="{1DB58A52-B6C5-563F-0C2A-3E35D3C3CD53}"/>
              </a:ext>
            </a:extLst>
          </p:cNvPr>
          <p:cNvSpPr/>
          <p:nvPr/>
        </p:nvSpPr>
        <p:spPr>
          <a:xfrm>
            <a:off x="4330845" y="4669482"/>
            <a:ext cx="137545" cy="1220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DCEF2C91-5A7E-BABF-5AA2-6277D27129C9}"/>
              </a:ext>
            </a:extLst>
          </p:cNvPr>
          <p:cNvSpPr/>
          <p:nvPr/>
        </p:nvSpPr>
        <p:spPr>
          <a:xfrm>
            <a:off x="4487673" y="4669478"/>
            <a:ext cx="137545" cy="1220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656" name="모서리가 둥근 직사각형 120">
            <a:extLst>
              <a:ext uri="{FF2B5EF4-FFF2-40B4-BE49-F238E27FC236}">
                <a16:creationId xmlns:a16="http://schemas.microsoft.com/office/drawing/2014/main" id="{4DD0C47B-6BCD-82C8-DE52-AA336BB08604}"/>
              </a:ext>
            </a:extLst>
          </p:cNvPr>
          <p:cNvSpPr/>
          <p:nvPr/>
        </p:nvSpPr>
        <p:spPr>
          <a:xfrm>
            <a:off x="5094874" y="3850946"/>
            <a:ext cx="4359357" cy="123307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latinLnBrk="0"/>
            <a:endParaRPr lang="ko-KR" altLang="en-US" sz="1200" spc="-5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657" name="모서리가 둥근 직사각형 120">
            <a:extLst>
              <a:ext uri="{FF2B5EF4-FFF2-40B4-BE49-F238E27FC236}">
                <a16:creationId xmlns:a16="http://schemas.microsoft.com/office/drawing/2014/main" id="{5153B7DF-EDA5-55DF-C8CA-D99D180AC627}"/>
              </a:ext>
            </a:extLst>
          </p:cNvPr>
          <p:cNvSpPr/>
          <p:nvPr/>
        </p:nvSpPr>
        <p:spPr>
          <a:xfrm>
            <a:off x="5681012" y="3878755"/>
            <a:ext cx="300390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/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분석 </a:t>
            </a:r>
            <a:r>
              <a:rPr lang="en-US" altLang="ko-KR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DB </a:t>
            </a:r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수집</a:t>
            </a:r>
            <a:r>
              <a:rPr lang="en-US" altLang="ko-KR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/</a:t>
            </a:r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가공</a:t>
            </a:r>
            <a:r>
              <a:rPr lang="en-US" altLang="ko-KR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/</a:t>
            </a:r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적재</a:t>
            </a:r>
            <a:endParaRPr lang="en-US" altLang="ko-KR" sz="12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658" name="직사각형 657">
            <a:extLst>
              <a:ext uri="{FF2B5EF4-FFF2-40B4-BE49-F238E27FC236}">
                <a16:creationId xmlns:a16="http://schemas.microsoft.com/office/drawing/2014/main" id="{6AAF738A-0A0F-6949-5ECE-849822F4B1CE}"/>
              </a:ext>
            </a:extLst>
          </p:cNvPr>
          <p:cNvSpPr/>
          <p:nvPr/>
        </p:nvSpPr>
        <p:spPr>
          <a:xfrm>
            <a:off x="4915329" y="3604528"/>
            <a:ext cx="1728000" cy="220596"/>
          </a:xfrm>
          <a:prstGeom prst="rect">
            <a:avLst/>
          </a:prstGeom>
          <a:solidFill>
            <a:srgbClr val="20C4F4"/>
          </a:solidFill>
          <a:ln>
            <a:noFill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ko-KR" altLang="en-US" sz="1200">
              <a:ln>
                <a:solidFill>
                  <a:srgbClr val="3E1C8D">
                    <a:alpha val="0"/>
                  </a:srgbClr>
                </a:solidFill>
              </a:ln>
              <a:solidFill>
                <a:prstClr val="white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grpSp>
        <p:nvGrpSpPr>
          <p:cNvPr id="659" name="그룹 658">
            <a:extLst>
              <a:ext uri="{FF2B5EF4-FFF2-40B4-BE49-F238E27FC236}">
                <a16:creationId xmlns:a16="http://schemas.microsoft.com/office/drawing/2014/main" id="{67D25EE8-376A-D436-0161-8B44714C3378}"/>
              </a:ext>
            </a:extLst>
          </p:cNvPr>
          <p:cNvGrpSpPr/>
          <p:nvPr/>
        </p:nvGrpSpPr>
        <p:grpSpPr>
          <a:xfrm>
            <a:off x="5493792" y="3623246"/>
            <a:ext cx="1119386" cy="171423"/>
            <a:chOff x="5377585" y="3839269"/>
            <a:chExt cx="1114863" cy="171423"/>
          </a:xfrm>
        </p:grpSpPr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0D7D32AD-E101-68B2-EDEE-ACAB3B191169}"/>
                </a:ext>
              </a:extLst>
            </p:cNvPr>
            <p:cNvSpPr/>
            <p:nvPr/>
          </p:nvSpPr>
          <p:spPr>
            <a:xfrm>
              <a:off x="5377585" y="3839269"/>
              <a:ext cx="250569" cy="171423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 defTabSz="50334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400" spc="-50" dirty="0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학습</a:t>
              </a:r>
              <a:endParaRPr lang="en-US" altLang="ko-KR" sz="400" spc="-50" dirty="0">
                <a:ln>
                  <a:solidFill>
                    <a:srgbClr val="94CC0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  <a:p>
              <a:pPr algn="ctr" defTabSz="50334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400" spc="-50" dirty="0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모델결과</a:t>
              </a:r>
              <a:endParaRPr lang="en-US" altLang="ko-KR" sz="400" spc="-50" dirty="0">
                <a:ln>
                  <a:solidFill>
                    <a:srgbClr val="94CC0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949AC02B-8B66-34AE-E260-D991A218BE18}"/>
                </a:ext>
              </a:extLst>
            </p:cNvPr>
            <p:cNvSpPr/>
            <p:nvPr/>
          </p:nvSpPr>
          <p:spPr>
            <a:xfrm>
              <a:off x="5665683" y="3839269"/>
              <a:ext cx="250569" cy="171423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 defTabSz="50334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400" spc="-50" dirty="0" err="1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ChatGPT</a:t>
              </a:r>
              <a:endParaRPr lang="en-US" altLang="ko-KR" sz="400" spc="-50" dirty="0">
                <a:ln>
                  <a:solidFill>
                    <a:srgbClr val="94CC0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  <a:p>
              <a:pPr algn="ctr" defTabSz="50334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400" spc="-50" dirty="0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질의</a:t>
              </a:r>
              <a:endParaRPr lang="en-US" altLang="ko-KR" sz="400" spc="-50" dirty="0">
                <a:ln>
                  <a:solidFill>
                    <a:srgbClr val="94CC0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5186CB43-18C9-3B8B-DD3E-96F47D10612B}"/>
                </a:ext>
              </a:extLst>
            </p:cNvPr>
            <p:cNvSpPr/>
            <p:nvPr/>
          </p:nvSpPr>
          <p:spPr>
            <a:xfrm>
              <a:off x="5953781" y="3839269"/>
              <a:ext cx="250569" cy="171423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 defTabSz="50334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400" spc="-50" dirty="0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벡터</a:t>
              </a:r>
              <a:r>
                <a:rPr lang="en-US" altLang="ko-KR" sz="400" spc="-50" dirty="0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DB</a:t>
              </a:r>
            </a:p>
            <a:p>
              <a:pPr algn="ctr" defTabSz="50334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400" spc="-50" dirty="0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응답 데이터</a:t>
              </a:r>
              <a:endParaRPr lang="en-US" altLang="ko-KR" sz="400" spc="-50" dirty="0">
                <a:ln>
                  <a:solidFill>
                    <a:srgbClr val="94CC0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60D9BD72-1C66-D299-11A6-04B435555052}"/>
                </a:ext>
              </a:extLst>
            </p:cNvPr>
            <p:cNvSpPr/>
            <p:nvPr/>
          </p:nvSpPr>
          <p:spPr>
            <a:xfrm>
              <a:off x="6241879" y="3839269"/>
              <a:ext cx="250569" cy="171423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 defTabSz="50334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400" spc="-50" dirty="0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벡터</a:t>
              </a:r>
              <a:r>
                <a:rPr lang="en-US" altLang="ko-KR" sz="400" spc="-50" dirty="0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DB</a:t>
              </a:r>
            </a:p>
            <a:p>
              <a:pPr algn="ctr" defTabSz="50334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400" spc="-50" dirty="0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데이터 </a:t>
              </a:r>
              <a:r>
                <a:rPr lang="ko-KR" altLang="en-US" sz="400" spc="-50" dirty="0" err="1">
                  <a:ln>
                    <a:solidFill>
                      <a:srgbClr val="94CC0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40g" panose="02020603020101020101" pitchFamily="18" charset="-127"/>
                  <a:ea typeface="HG꼬딕씨 40g" panose="02020603020101020101" pitchFamily="18" charset="-127"/>
                </a:rPr>
                <a:t>조희</a:t>
              </a:r>
              <a:endParaRPr lang="en-US" altLang="ko-KR" sz="400" spc="-50" dirty="0">
                <a:ln>
                  <a:solidFill>
                    <a:srgbClr val="94CC0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</p:grpSp>
      <p:sp>
        <p:nvSpPr>
          <p:cNvPr id="664" name="모서리가 둥근 직사각형 565">
            <a:extLst>
              <a:ext uri="{FF2B5EF4-FFF2-40B4-BE49-F238E27FC236}">
                <a16:creationId xmlns:a16="http://schemas.microsoft.com/office/drawing/2014/main" id="{99B5643C-2B2D-1407-E5CE-90F31EA31143}"/>
              </a:ext>
            </a:extLst>
          </p:cNvPr>
          <p:cNvSpPr/>
          <p:nvPr/>
        </p:nvSpPr>
        <p:spPr>
          <a:xfrm>
            <a:off x="4915329" y="3452734"/>
            <a:ext cx="1728000" cy="153698"/>
          </a:xfrm>
          <a:prstGeom prst="roundRect">
            <a:avLst>
              <a:gd name="adj" fmla="val 5482"/>
            </a:avLst>
          </a:prstGeom>
          <a:solidFill>
            <a:srgbClr val="20C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algn="ctr"/>
            <a:r>
              <a:rPr lang="en-US" altLang="ko-KR" sz="1000" b="1" dirty="0">
                <a:ln>
                  <a:solidFill>
                    <a:srgbClr val="00598A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SACP</a:t>
            </a:r>
            <a:endParaRPr lang="ko-KR" altLang="en-US" sz="1000" b="1" dirty="0">
              <a:ln>
                <a:solidFill>
                  <a:srgbClr val="00598A">
                    <a:alpha val="0"/>
                  </a:srgbClr>
                </a:solidFill>
              </a:ln>
              <a:solidFill>
                <a:schemeClr val="bg1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cxnSp>
        <p:nvCxnSpPr>
          <p:cNvPr id="665" name="꺾인 연결선 8">
            <a:extLst>
              <a:ext uri="{FF2B5EF4-FFF2-40B4-BE49-F238E27FC236}">
                <a16:creationId xmlns:a16="http://schemas.microsoft.com/office/drawing/2014/main" id="{1A49A940-E647-2D1D-6822-C9F57407AC58}"/>
              </a:ext>
            </a:extLst>
          </p:cNvPr>
          <p:cNvCxnSpPr>
            <a:cxnSpLocks/>
            <a:stCxn id="14" idx="2"/>
            <a:endCxn id="818" idx="1"/>
          </p:cNvCxnSpPr>
          <p:nvPr/>
        </p:nvCxnSpPr>
        <p:spPr>
          <a:xfrm rot="16200000" flipH="1">
            <a:off x="4341088" y="3043506"/>
            <a:ext cx="239397" cy="924815"/>
          </a:xfrm>
          <a:prstGeom prst="bentConnector2">
            <a:avLst/>
          </a:prstGeom>
          <a:ln w="6350">
            <a:solidFill>
              <a:srgbClr val="004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꺾인 연결선 587">
            <a:extLst>
              <a:ext uri="{FF2B5EF4-FFF2-40B4-BE49-F238E27FC236}">
                <a16:creationId xmlns:a16="http://schemas.microsoft.com/office/drawing/2014/main" id="{C73B4E9C-0013-70BE-B03B-2A68190B33A2}"/>
              </a:ext>
            </a:extLst>
          </p:cNvPr>
          <p:cNvCxnSpPr>
            <a:cxnSpLocks/>
            <a:stCxn id="820" idx="0"/>
            <a:endCxn id="39" idx="2"/>
          </p:cNvCxnSpPr>
          <p:nvPr/>
        </p:nvCxnSpPr>
        <p:spPr>
          <a:xfrm rot="5400000" flipH="1" flipV="1">
            <a:off x="5506846" y="2884332"/>
            <a:ext cx="271399" cy="904106"/>
          </a:xfrm>
          <a:prstGeom prst="bentConnector3">
            <a:avLst>
              <a:gd name="adj1" fmla="val 50000"/>
            </a:avLst>
          </a:prstGeom>
          <a:ln w="6350">
            <a:solidFill>
              <a:srgbClr val="004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모서리가 둥근 직사각형 43">
            <a:extLst>
              <a:ext uri="{FF2B5EF4-FFF2-40B4-BE49-F238E27FC236}">
                <a16:creationId xmlns:a16="http://schemas.microsoft.com/office/drawing/2014/main" id="{1B10360A-2204-37A9-BB1B-97FBA151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74" y="3787017"/>
            <a:ext cx="1111720" cy="1262164"/>
          </a:xfrm>
          <a:prstGeom prst="rect">
            <a:avLst/>
          </a:prstGeom>
          <a:solidFill>
            <a:schemeClr val="bg1"/>
          </a:solidFill>
          <a:ln w="6350">
            <a:solidFill>
              <a:srgbClr val="ADBA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latinLnBrk="0"/>
            <a:endParaRPr lang="ko-KR" altLang="en-US" sz="90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668" name="모서리가 둥근 직사각형 43">
            <a:extLst>
              <a:ext uri="{FF2B5EF4-FFF2-40B4-BE49-F238E27FC236}">
                <a16:creationId xmlns:a16="http://schemas.microsoft.com/office/drawing/2014/main" id="{49866165-FBFE-0A93-E49A-D6B73673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86" y="3870505"/>
            <a:ext cx="69926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lvl="0" algn="ctr" defTabSz="1067745" latinLnBrk="0">
              <a:defRPr/>
            </a:pPr>
            <a:r>
              <a:rPr lang="ko-KR" altLang="en-US" sz="1100" spc="-3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정형</a:t>
            </a:r>
          </a:p>
        </p:txBody>
      </p:sp>
      <p:sp>
        <p:nvSpPr>
          <p:cNvPr id="669" name="모서리가 둥근 직사각형 43">
            <a:extLst>
              <a:ext uri="{FF2B5EF4-FFF2-40B4-BE49-F238E27FC236}">
                <a16:creationId xmlns:a16="http://schemas.microsoft.com/office/drawing/2014/main" id="{BB22559F-73F1-08F3-C217-4A6607DB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95" y="4098807"/>
            <a:ext cx="900000" cy="232705"/>
          </a:xfrm>
          <a:prstGeom prst="rect">
            <a:avLst/>
          </a:prstGeom>
          <a:solidFill>
            <a:srgbClr val="D9DFE5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r>
              <a:rPr lang="ko-KR" altLang="en-US" sz="11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국내주식</a:t>
            </a:r>
          </a:p>
        </p:txBody>
      </p:sp>
      <p:sp>
        <p:nvSpPr>
          <p:cNvPr id="670" name="모서리가 둥근 직사각형 43">
            <a:extLst>
              <a:ext uri="{FF2B5EF4-FFF2-40B4-BE49-F238E27FC236}">
                <a16:creationId xmlns:a16="http://schemas.microsoft.com/office/drawing/2014/main" id="{0EB0C24E-507D-B4ED-F446-18C75AB9D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95" y="4368248"/>
            <a:ext cx="900000" cy="232705"/>
          </a:xfrm>
          <a:prstGeom prst="rect">
            <a:avLst/>
          </a:prstGeom>
          <a:solidFill>
            <a:srgbClr val="D9DFE5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r>
              <a:rPr lang="ko-KR" altLang="en-US" sz="11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해외주식</a:t>
            </a:r>
          </a:p>
        </p:txBody>
      </p:sp>
      <p:sp>
        <p:nvSpPr>
          <p:cNvPr id="671" name="모서리가 둥근 직사각형 43">
            <a:extLst>
              <a:ext uri="{FF2B5EF4-FFF2-40B4-BE49-F238E27FC236}">
                <a16:creationId xmlns:a16="http://schemas.microsoft.com/office/drawing/2014/main" id="{DD22C4A2-7C62-0C9E-C2C9-CE74D9A8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95" y="4637688"/>
            <a:ext cx="900000" cy="232705"/>
          </a:xfrm>
          <a:prstGeom prst="rect">
            <a:avLst/>
          </a:prstGeom>
          <a:solidFill>
            <a:srgbClr val="D9DFE5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r>
              <a:rPr lang="ko-KR" altLang="en-US" sz="11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경제지표</a:t>
            </a:r>
          </a:p>
        </p:txBody>
      </p:sp>
      <p:sp>
        <p:nvSpPr>
          <p:cNvPr id="672" name="모서리가 둥근 직사각형 43">
            <a:extLst>
              <a:ext uri="{FF2B5EF4-FFF2-40B4-BE49-F238E27FC236}">
                <a16:creationId xmlns:a16="http://schemas.microsoft.com/office/drawing/2014/main" id="{E0F18D8C-97AF-4838-9492-ADC4DB8C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296" y="2276873"/>
            <a:ext cx="1119248" cy="1270694"/>
          </a:xfrm>
          <a:prstGeom prst="rect">
            <a:avLst/>
          </a:prstGeom>
          <a:solidFill>
            <a:schemeClr val="bg1"/>
          </a:solidFill>
          <a:ln w="6350">
            <a:solidFill>
              <a:srgbClr val="ADBA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latinLnBrk="0"/>
            <a:endParaRPr lang="ko-KR" altLang="en-US" sz="90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673" name="모서리가 둥근 직사각형 43">
            <a:extLst>
              <a:ext uri="{FF2B5EF4-FFF2-40B4-BE49-F238E27FC236}">
                <a16:creationId xmlns:a16="http://schemas.microsoft.com/office/drawing/2014/main" id="{CFB4CB83-F3BB-C81C-A8F0-60D702C4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19" y="2350108"/>
            <a:ext cx="70400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R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spc="-3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비정형</a:t>
            </a:r>
          </a:p>
        </p:txBody>
      </p:sp>
      <p:sp>
        <p:nvSpPr>
          <p:cNvPr id="674" name="모서리가 둥근 직사각형 43">
            <a:extLst>
              <a:ext uri="{FF2B5EF4-FFF2-40B4-BE49-F238E27FC236}">
                <a16:creationId xmlns:a16="http://schemas.microsoft.com/office/drawing/2014/main" id="{D501E245-561C-02E1-AA9F-39E7E74D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95" y="2589465"/>
            <a:ext cx="900000" cy="232705"/>
          </a:xfrm>
          <a:prstGeom prst="rect">
            <a:avLst/>
          </a:prstGeom>
          <a:solidFill>
            <a:srgbClr val="D9DFE5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r>
              <a:rPr lang="ko-KR" altLang="en-US" sz="11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연합뉴스</a:t>
            </a:r>
          </a:p>
        </p:txBody>
      </p:sp>
      <p:sp>
        <p:nvSpPr>
          <p:cNvPr id="675" name="모서리가 둥근 직사각형 43">
            <a:extLst>
              <a:ext uri="{FF2B5EF4-FFF2-40B4-BE49-F238E27FC236}">
                <a16:creationId xmlns:a16="http://schemas.microsoft.com/office/drawing/2014/main" id="{B5373F33-C8E0-5C14-115D-F4C3ABED6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95" y="2858231"/>
            <a:ext cx="900000" cy="232705"/>
          </a:xfrm>
          <a:prstGeom prst="rect">
            <a:avLst/>
          </a:prstGeom>
          <a:solidFill>
            <a:srgbClr val="D9DFE5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r>
              <a:rPr lang="ko-KR" altLang="en-US" sz="1100" spc="-70" dirty="0" err="1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매일경제뉴스</a:t>
            </a:r>
            <a:endParaRPr lang="ko-KR" altLang="en-US" sz="11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6" name="모서리가 둥근 직사각형 43">
            <a:extLst>
              <a:ext uri="{FF2B5EF4-FFF2-40B4-BE49-F238E27FC236}">
                <a16:creationId xmlns:a16="http://schemas.microsoft.com/office/drawing/2014/main" id="{AE5D8FEF-7934-131F-4209-9B394C802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95" y="3128346"/>
            <a:ext cx="900000" cy="232705"/>
          </a:xfrm>
          <a:prstGeom prst="rect">
            <a:avLst/>
          </a:prstGeom>
          <a:solidFill>
            <a:srgbClr val="D9DFE5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r>
              <a:rPr lang="ko-KR" altLang="en-US" sz="11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한국경제뉴스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625B3BAA-78ED-F3E7-5954-3648A9F709E1}"/>
              </a:ext>
            </a:extLst>
          </p:cNvPr>
          <p:cNvSpPr txBox="1"/>
          <p:nvPr/>
        </p:nvSpPr>
        <p:spPr>
          <a:xfrm>
            <a:off x="1453424" y="3337057"/>
            <a:ext cx="2776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1400" b="0" i="0" spc="-30" baseline="0" dirty="0">
                <a:ln>
                  <a:solidFill>
                    <a:srgbClr val="D1D2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342764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685526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1028289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1371051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defTabSz="914217"/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……</a:t>
            </a:r>
            <a:endParaRPr lang="ko-KR" altLang="en-US" sz="1200" b="1" dirty="0">
              <a:solidFill>
                <a:prstClr val="black">
                  <a:lumMod val="95000"/>
                  <a:lumOff val="5000"/>
                </a:prst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706C0331-8A68-E5C5-8383-F4CEA35DDEDA}"/>
              </a:ext>
            </a:extLst>
          </p:cNvPr>
          <p:cNvSpPr txBox="1"/>
          <p:nvPr/>
        </p:nvSpPr>
        <p:spPr>
          <a:xfrm>
            <a:off x="1459267" y="4824307"/>
            <a:ext cx="2776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1400" b="0" i="0" spc="-30" baseline="0" dirty="0">
                <a:ln>
                  <a:solidFill>
                    <a:srgbClr val="D1D2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342764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685526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1028289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1371051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defTabSz="914217"/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……</a:t>
            </a:r>
            <a:endParaRPr lang="ko-KR" altLang="en-US" sz="1200" b="1" dirty="0">
              <a:solidFill>
                <a:prstClr val="black">
                  <a:lumMod val="95000"/>
                  <a:lumOff val="5000"/>
                </a:prst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grpSp>
        <p:nvGrpSpPr>
          <p:cNvPr id="679" name="그룹 678">
            <a:extLst>
              <a:ext uri="{FF2B5EF4-FFF2-40B4-BE49-F238E27FC236}">
                <a16:creationId xmlns:a16="http://schemas.microsoft.com/office/drawing/2014/main" id="{5E9AE5E0-B9CE-AEBA-E1A6-EE296017688D}"/>
              </a:ext>
            </a:extLst>
          </p:cNvPr>
          <p:cNvGrpSpPr/>
          <p:nvPr/>
        </p:nvGrpSpPr>
        <p:grpSpPr>
          <a:xfrm>
            <a:off x="2029162" y="2451618"/>
            <a:ext cx="581670" cy="2384825"/>
            <a:chOff x="2064434" y="2667641"/>
            <a:chExt cx="581670" cy="2384825"/>
          </a:xfrm>
        </p:grpSpPr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B793B2BE-954D-29BF-1629-6B47F4CE94CD}"/>
                </a:ext>
              </a:extLst>
            </p:cNvPr>
            <p:cNvSpPr/>
            <p:nvPr/>
          </p:nvSpPr>
          <p:spPr>
            <a:xfrm>
              <a:off x="2064434" y="2667641"/>
              <a:ext cx="581670" cy="504000"/>
            </a:xfrm>
            <a:prstGeom prst="rect">
              <a:avLst/>
            </a:prstGeom>
            <a:solidFill>
              <a:srgbClr val="0078B9"/>
            </a:solidFill>
            <a:ln>
              <a:solidFill>
                <a:srgbClr val="0078B9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r>
                <a:rPr lang="en-US" altLang="ko-KR" sz="1200" spc="-70" dirty="0">
                  <a:ln>
                    <a:solidFill>
                      <a:srgbClr val="5E6B8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itchFamily="18" charset="-127"/>
                  <a:ea typeface="KoPub돋움체 Bold" pitchFamily="18" charset="-127"/>
                </a:rPr>
                <a:t>EDM</a:t>
              </a:r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3A9026A0-9E21-581D-B64A-44D7B14E41EE}"/>
                </a:ext>
              </a:extLst>
            </p:cNvPr>
            <p:cNvSpPr/>
            <p:nvPr/>
          </p:nvSpPr>
          <p:spPr>
            <a:xfrm>
              <a:off x="2064434" y="3158811"/>
              <a:ext cx="581670" cy="18936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8B9"/>
              </a:solidFill>
              <a:prstDash val="sysDash"/>
            </a:ln>
            <a:effectLst>
              <a:innerShdw dist="38100" dir="2700000">
                <a:schemeClr val="bg1">
                  <a:lumMod val="85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algn="ctr" defTabSz="503349" latinLnBrk="0"/>
              <a:endParaRPr lang="ko-KR" altLang="en-US" sz="11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grpSp>
          <p:nvGrpSpPr>
            <p:cNvPr id="682" name="그룹 681">
              <a:extLst>
                <a:ext uri="{FF2B5EF4-FFF2-40B4-BE49-F238E27FC236}">
                  <a16:creationId xmlns:a16="http://schemas.microsoft.com/office/drawing/2014/main" id="{875BD15E-7B42-BF6E-60C3-92608E7E7F44}"/>
                </a:ext>
              </a:extLst>
            </p:cNvPr>
            <p:cNvGrpSpPr/>
            <p:nvPr/>
          </p:nvGrpSpPr>
          <p:grpSpPr>
            <a:xfrm>
              <a:off x="2234879" y="3268089"/>
              <a:ext cx="259323" cy="276559"/>
              <a:chOff x="162612" y="4735540"/>
              <a:chExt cx="259323" cy="276559"/>
            </a:xfrm>
          </p:grpSpPr>
          <p:grpSp>
            <p:nvGrpSpPr>
              <p:cNvPr id="789" name="그룹 788">
                <a:extLst>
                  <a:ext uri="{FF2B5EF4-FFF2-40B4-BE49-F238E27FC236}">
                    <a16:creationId xmlns:a16="http://schemas.microsoft.com/office/drawing/2014/main" id="{1D8CD794-1448-EB22-FF0A-F069B21AD96E}"/>
                  </a:ext>
                </a:extLst>
              </p:cNvPr>
              <p:cNvGrpSpPr/>
              <p:nvPr/>
            </p:nvGrpSpPr>
            <p:grpSpPr>
              <a:xfrm>
                <a:off x="219761" y="4787928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800" name="그룹 799">
                  <a:extLst>
                    <a:ext uri="{FF2B5EF4-FFF2-40B4-BE49-F238E27FC236}">
                      <a16:creationId xmlns:a16="http://schemas.microsoft.com/office/drawing/2014/main" id="{C892C406-B294-1C61-D810-4C2CF39CC19F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802" name="사각형: 잘린 한쪽 모서리 31">
                    <a:extLst>
                      <a:ext uri="{FF2B5EF4-FFF2-40B4-BE49-F238E27FC236}">
                        <a16:creationId xmlns:a16="http://schemas.microsoft.com/office/drawing/2014/main" id="{A068C324-822B-818D-6790-8DF3DE820638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803" name="그림 802">
                    <a:extLst>
                      <a:ext uri="{FF2B5EF4-FFF2-40B4-BE49-F238E27FC236}">
                        <a16:creationId xmlns:a16="http://schemas.microsoft.com/office/drawing/2014/main" id="{2BB60069-9507-A63A-D40F-051A2719AD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01" name="사각형: 둥근 모서리 110">
                  <a:extLst>
                    <a:ext uri="{FF2B5EF4-FFF2-40B4-BE49-F238E27FC236}">
                      <a16:creationId xmlns:a16="http://schemas.microsoft.com/office/drawing/2014/main" id="{3200A077-ED5C-E76C-70B2-9EF69799BCF8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790" name="그룹 789">
                <a:extLst>
                  <a:ext uri="{FF2B5EF4-FFF2-40B4-BE49-F238E27FC236}">
                    <a16:creationId xmlns:a16="http://schemas.microsoft.com/office/drawing/2014/main" id="{49F9D44C-4EC7-9A1E-17B5-4AA10D91D813}"/>
                  </a:ext>
                </a:extLst>
              </p:cNvPr>
              <p:cNvGrpSpPr/>
              <p:nvPr/>
            </p:nvGrpSpPr>
            <p:grpSpPr>
              <a:xfrm>
                <a:off x="191344" y="4762246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796" name="그룹 795">
                  <a:extLst>
                    <a:ext uri="{FF2B5EF4-FFF2-40B4-BE49-F238E27FC236}">
                      <a16:creationId xmlns:a16="http://schemas.microsoft.com/office/drawing/2014/main" id="{2C569687-7406-705C-B215-DC740666B15A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798" name="사각형: 잘린 한쪽 모서리 31">
                    <a:extLst>
                      <a:ext uri="{FF2B5EF4-FFF2-40B4-BE49-F238E27FC236}">
                        <a16:creationId xmlns:a16="http://schemas.microsoft.com/office/drawing/2014/main" id="{A63F3D3E-773D-4381-E4EE-27FB72E1C20E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99" name="그림 798">
                    <a:extLst>
                      <a:ext uri="{FF2B5EF4-FFF2-40B4-BE49-F238E27FC236}">
                        <a16:creationId xmlns:a16="http://schemas.microsoft.com/office/drawing/2014/main" id="{B639A630-58A4-5173-751E-15AFA9C344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97" name="사각형: 둥근 모서리 110">
                  <a:extLst>
                    <a:ext uri="{FF2B5EF4-FFF2-40B4-BE49-F238E27FC236}">
                      <a16:creationId xmlns:a16="http://schemas.microsoft.com/office/drawing/2014/main" id="{BE9B2048-AB69-73EA-8951-4531E7AF55A9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791" name="그룹 790">
                <a:extLst>
                  <a:ext uri="{FF2B5EF4-FFF2-40B4-BE49-F238E27FC236}">
                    <a16:creationId xmlns:a16="http://schemas.microsoft.com/office/drawing/2014/main" id="{677141F4-DE22-5C08-588D-1DF25E83FB3B}"/>
                  </a:ext>
                </a:extLst>
              </p:cNvPr>
              <p:cNvGrpSpPr/>
              <p:nvPr/>
            </p:nvGrpSpPr>
            <p:grpSpPr>
              <a:xfrm>
                <a:off x="162612" y="4735540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792" name="그룹 791">
                  <a:extLst>
                    <a:ext uri="{FF2B5EF4-FFF2-40B4-BE49-F238E27FC236}">
                      <a16:creationId xmlns:a16="http://schemas.microsoft.com/office/drawing/2014/main" id="{2696157A-8809-80C7-5160-E699F64C9B4D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794" name="사각형: 잘린 한쪽 모서리 31">
                    <a:extLst>
                      <a:ext uri="{FF2B5EF4-FFF2-40B4-BE49-F238E27FC236}">
                        <a16:creationId xmlns:a16="http://schemas.microsoft.com/office/drawing/2014/main" id="{11B1A709-0484-1DDA-3271-39F6E6F6CED9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95" name="그림 794">
                    <a:extLst>
                      <a:ext uri="{FF2B5EF4-FFF2-40B4-BE49-F238E27FC236}">
                        <a16:creationId xmlns:a16="http://schemas.microsoft.com/office/drawing/2014/main" id="{5F72B71B-2621-6A4B-06DE-6C8F927B10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93" name="사각형: 둥근 모서리 110">
                  <a:extLst>
                    <a:ext uri="{FF2B5EF4-FFF2-40B4-BE49-F238E27FC236}">
                      <a16:creationId xmlns:a16="http://schemas.microsoft.com/office/drawing/2014/main" id="{B6156448-7D6D-FB3F-5A75-70EC9CC09BA0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rgbClr val="5E6B80"/>
                </a:solidFill>
                <a:ln w="9525">
                  <a:solidFill>
                    <a:srgbClr val="5E6B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grpSp>
          <p:nvGrpSpPr>
            <p:cNvPr id="683" name="그룹 682">
              <a:extLst>
                <a:ext uri="{FF2B5EF4-FFF2-40B4-BE49-F238E27FC236}">
                  <a16:creationId xmlns:a16="http://schemas.microsoft.com/office/drawing/2014/main" id="{D26F089F-6CD5-C0B6-47EA-CFD463CF320E}"/>
                </a:ext>
              </a:extLst>
            </p:cNvPr>
            <p:cNvGrpSpPr/>
            <p:nvPr/>
          </p:nvGrpSpPr>
          <p:grpSpPr>
            <a:xfrm>
              <a:off x="2235036" y="3635330"/>
              <a:ext cx="259323" cy="276559"/>
              <a:chOff x="162612" y="4735540"/>
              <a:chExt cx="259323" cy="276559"/>
            </a:xfrm>
          </p:grpSpPr>
          <p:grpSp>
            <p:nvGrpSpPr>
              <p:cNvPr id="774" name="그룹 773">
                <a:extLst>
                  <a:ext uri="{FF2B5EF4-FFF2-40B4-BE49-F238E27FC236}">
                    <a16:creationId xmlns:a16="http://schemas.microsoft.com/office/drawing/2014/main" id="{DE25C8D1-704D-3427-93EE-29467531C133}"/>
                  </a:ext>
                </a:extLst>
              </p:cNvPr>
              <p:cNvGrpSpPr/>
              <p:nvPr/>
            </p:nvGrpSpPr>
            <p:grpSpPr>
              <a:xfrm>
                <a:off x="219761" y="4787928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785" name="그룹 784">
                  <a:extLst>
                    <a:ext uri="{FF2B5EF4-FFF2-40B4-BE49-F238E27FC236}">
                      <a16:creationId xmlns:a16="http://schemas.microsoft.com/office/drawing/2014/main" id="{B6781074-AB27-B272-2FD2-81B314B9E153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787" name="사각형: 잘린 한쪽 모서리 31">
                    <a:extLst>
                      <a:ext uri="{FF2B5EF4-FFF2-40B4-BE49-F238E27FC236}">
                        <a16:creationId xmlns:a16="http://schemas.microsoft.com/office/drawing/2014/main" id="{2A6A86B9-F65F-0972-AB78-D1922D295BCF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88" name="그림 787">
                    <a:extLst>
                      <a:ext uri="{FF2B5EF4-FFF2-40B4-BE49-F238E27FC236}">
                        <a16:creationId xmlns:a16="http://schemas.microsoft.com/office/drawing/2014/main" id="{6B15742F-BE5F-5EE6-27F1-B8FC089CAD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6" name="사각형: 둥근 모서리 110">
                  <a:extLst>
                    <a:ext uri="{FF2B5EF4-FFF2-40B4-BE49-F238E27FC236}">
                      <a16:creationId xmlns:a16="http://schemas.microsoft.com/office/drawing/2014/main" id="{920A88BD-08C8-4E79-01CA-0F05D9BED4DD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775" name="그룹 774">
                <a:extLst>
                  <a:ext uri="{FF2B5EF4-FFF2-40B4-BE49-F238E27FC236}">
                    <a16:creationId xmlns:a16="http://schemas.microsoft.com/office/drawing/2014/main" id="{3690403A-895C-4209-829C-39B97A3EDE36}"/>
                  </a:ext>
                </a:extLst>
              </p:cNvPr>
              <p:cNvGrpSpPr/>
              <p:nvPr/>
            </p:nvGrpSpPr>
            <p:grpSpPr>
              <a:xfrm>
                <a:off x="191344" y="4762246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781" name="그룹 780">
                  <a:extLst>
                    <a:ext uri="{FF2B5EF4-FFF2-40B4-BE49-F238E27FC236}">
                      <a16:creationId xmlns:a16="http://schemas.microsoft.com/office/drawing/2014/main" id="{AC4C504B-19D9-D944-8BC0-7D0B41C61CEC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783" name="사각형: 잘린 한쪽 모서리 31">
                    <a:extLst>
                      <a:ext uri="{FF2B5EF4-FFF2-40B4-BE49-F238E27FC236}">
                        <a16:creationId xmlns:a16="http://schemas.microsoft.com/office/drawing/2014/main" id="{F3AA7AFF-E324-F4D0-779D-66C89E3F1512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84" name="그림 783">
                    <a:extLst>
                      <a:ext uri="{FF2B5EF4-FFF2-40B4-BE49-F238E27FC236}">
                        <a16:creationId xmlns:a16="http://schemas.microsoft.com/office/drawing/2014/main" id="{154D7193-1F6E-F3E6-8A53-89BBE92D5E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2" name="사각형: 둥근 모서리 110">
                  <a:extLst>
                    <a:ext uri="{FF2B5EF4-FFF2-40B4-BE49-F238E27FC236}">
                      <a16:creationId xmlns:a16="http://schemas.microsoft.com/office/drawing/2014/main" id="{EB708DC1-798E-4B97-5508-6BB52D1CB18E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776" name="그룹 775">
                <a:extLst>
                  <a:ext uri="{FF2B5EF4-FFF2-40B4-BE49-F238E27FC236}">
                    <a16:creationId xmlns:a16="http://schemas.microsoft.com/office/drawing/2014/main" id="{5BAFDBAD-BFE6-9813-CBC7-7963556C632F}"/>
                  </a:ext>
                </a:extLst>
              </p:cNvPr>
              <p:cNvGrpSpPr/>
              <p:nvPr/>
            </p:nvGrpSpPr>
            <p:grpSpPr>
              <a:xfrm>
                <a:off x="162612" y="4735540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777" name="그룹 776">
                  <a:extLst>
                    <a:ext uri="{FF2B5EF4-FFF2-40B4-BE49-F238E27FC236}">
                      <a16:creationId xmlns:a16="http://schemas.microsoft.com/office/drawing/2014/main" id="{F6F6B266-75F4-A416-FE8C-471EFC0ACEE9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779" name="사각형: 잘린 한쪽 모서리 31">
                    <a:extLst>
                      <a:ext uri="{FF2B5EF4-FFF2-40B4-BE49-F238E27FC236}">
                        <a16:creationId xmlns:a16="http://schemas.microsoft.com/office/drawing/2014/main" id="{C235C5BF-B9EA-BEB3-47B3-B5ED196F9918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80" name="그림 779">
                    <a:extLst>
                      <a:ext uri="{FF2B5EF4-FFF2-40B4-BE49-F238E27FC236}">
                        <a16:creationId xmlns:a16="http://schemas.microsoft.com/office/drawing/2014/main" id="{976BE040-403B-1A34-DBA4-3417F6CF25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8" name="사각형: 둥근 모서리 110">
                  <a:extLst>
                    <a:ext uri="{FF2B5EF4-FFF2-40B4-BE49-F238E27FC236}">
                      <a16:creationId xmlns:a16="http://schemas.microsoft.com/office/drawing/2014/main" id="{27614D31-3860-F03C-03B2-E6329FB8C56C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rgbClr val="5E6B80"/>
                </a:solidFill>
                <a:ln w="9525">
                  <a:solidFill>
                    <a:srgbClr val="5E6B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TXT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grpSp>
          <p:nvGrpSpPr>
            <p:cNvPr id="684" name="그룹 683">
              <a:extLst>
                <a:ext uri="{FF2B5EF4-FFF2-40B4-BE49-F238E27FC236}">
                  <a16:creationId xmlns:a16="http://schemas.microsoft.com/office/drawing/2014/main" id="{D4E5B6D5-72FF-F004-562B-4150ECCE87AF}"/>
                </a:ext>
              </a:extLst>
            </p:cNvPr>
            <p:cNvGrpSpPr/>
            <p:nvPr/>
          </p:nvGrpSpPr>
          <p:grpSpPr>
            <a:xfrm>
              <a:off x="2235036" y="3977169"/>
              <a:ext cx="259323" cy="276559"/>
              <a:chOff x="162612" y="4735540"/>
              <a:chExt cx="259323" cy="276559"/>
            </a:xfrm>
          </p:grpSpPr>
          <p:grpSp>
            <p:nvGrpSpPr>
              <p:cNvPr id="1207" name="그룹 1206">
                <a:extLst>
                  <a:ext uri="{FF2B5EF4-FFF2-40B4-BE49-F238E27FC236}">
                    <a16:creationId xmlns:a16="http://schemas.microsoft.com/office/drawing/2014/main" id="{9B0F326A-DB73-D70D-52D6-D80F75DB63DE}"/>
                  </a:ext>
                </a:extLst>
              </p:cNvPr>
              <p:cNvGrpSpPr/>
              <p:nvPr/>
            </p:nvGrpSpPr>
            <p:grpSpPr>
              <a:xfrm>
                <a:off x="219761" y="4787928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770" name="그룹 769">
                  <a:extLst>
                    <a:ext uri="{FF2B5EF4-FFF2-40B4-BE49-F238E27FC236}">
                      <a16:creationId xmlns:a16="http://schemas.microsoft.com/office/drawing/2014/main" id="{2CF97E8F-BCD9-BB63-5B54-9FA51EBE64D4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772" name="사각형: 잘린 한쪽 모서리 31">
                    <a:extLst>
                      <a:ext uri="{FF2B5EF4-FFF2-40B4-BE49-F238E27FC236}">
                        <a16:creationId xmlns:a16="http://schemas.microsoft.com/office/drawing/2014/main" id="{76D9ECDC-9062-9C0A-FEAD-E608CBF05928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73" name="그림 772">
                    <a:extLst>
                      <a:ext uri="{FF2B5EF4-FFF2-40B4-BE49-F238E27FC236}">
                        <a16:creationId xmlns:a16="http://schemas.microsoft.com/office/drawing/2014/main" id="{CC82BB5A-9C35-7DAC-564D-CCB770D8C2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1" name="사각형: 둥근 모서리 110">
                  <a:extLst>
                    <a:ext uri="{FF2B5EF4-FFF2-40B4-BE49-F238E27FC236}">
                      <a16:creationId xmlns:a16="http://schemas.microsoft.com/office/drawing/2014/main" id="{A1C15154-0266-3FD1-4052-592085DDDB2B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208" name="그룹 1207">
                <a:extLst>
                  <a:ext uri="{FF2B5EF4-FFF2-40B4-BE49-F238E27FC236}">
                    <a16:creationId xmlns:a16="http://schemas.microsoft.com/office/drawing/2014/main" id="{35D58BF1-E633-5572-6F25-607C6D6343EF}"/>
                  </a:ext>
                </a:extLst>
              </p:cNvPr>
              <p:cNvGrpSpPr/>
              <p:nvPr/>
            </p:nvGrpSpPr>
            <p:grpSpPr>
              <a:xfrm>
                <a:off x="191344" y="4762246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214" name="그룹 1213">
                  <a:extLst>
                    <a:ext uri="{FF2B5EF4-FFF2-40B4-BE49-F238E27FC236}">
                      <a16:creationId xmlns:a16="http://schemas.microsoft.com/office/drawing/2014/main" id="{E6AE7025-2AE2-78CE-BDF1-3C0111A53BD9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768" name="사각형: 잘린 한쪽 모서리 31">
                    <a:extLst>
                      <a:ext uri="{FF2B5EF4-FFF2-40B4-BE49-F238E27FC236}">
                        <a16:creationId xmlns:a16="http://schemas.microsoft.com/office/drawing/2014/main" id="{4C659179-A3A8-4DD9-C33B-FAB4AF158159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69" name="그림 768">
                    <a:extLst>
                      <a:ext uri="{FF2B5EF4-FFF2-40B4-BE49-F238E27FC236}">
                        <a16:creationId xmlns:a16="http://schemas.microsoft.com/office/drawing/2014/main" id="{779A41FB-6E53-4510-EDE5-DBA4A6FB32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15" name="사각형: 둥근 모서리 110">
                  <a:extLst>
                    <a:ext uri="{FF2B5EF4-FFF2-40B4-BE49-F238E27FC236}">
                      <a16:creationId xmlns:a16="http://schemas.microsoft.com/office/drawing/2014/main" id="{F0216491-3ABC-EAB7-FD00-2D9392F4EB93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209" name="그룹 1208">
                <a:extLst>
                  <a:ext uri="{FF2B5EF4-FFF2-40B4-BE49-F238E27FC236}">
                    <a16:creationId xmlns:a16="http://schemas.microsoft.com/office/drawing/2014/main" id="{0AAD5F98-2F83-CBF0-0A1D-05453E5306F5}"/>
                  </a:ext>
                </a:extLst>
              </p:cNvPr>
              <p:cNvGrpSpPr/>
              <p:nvPr/>
            </p:nvGrpSpPr>
            <p:grpSpPr>
              <a:xfrm>
                <a:off x="162612" y="4735540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210" name="그룹 1209">
                  <a:extLst>
                    <a:ext uri="{FF2B5EF4-FFF2-40B4-BE49-F238E27FC236}">
                      <a16:creationId xmlns:a16="http://schemas.microsoft.com/office/drawing/2014/main" id="{0D07F670-E84F-051E-7B48-A1535F77DC67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212" name="사각형: 잘린 한쪽 모서리 31">
                    <a:extLst>
                      <a:ext uri="{FF2B5EF4-FFF2-40B4-BE49-F238E27FC236}">
                        <a16:creationId xmlns:a16="http://schemas.microsoft.com/office/drawing/2014/main" id="{26659240-386B-03D9-8E59-374CE4E46531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13" name="그림 1212">
                    <a:extLst>
                      <a:ext uri="{FF2B5EF4-FFF2-40B4-BE49-F238E27FC236}">
                        <a16:creationId xmlns:a16="http://schemas.microsoft.com/office/drawing/2014/main" id="{F816B291-7094-5C93-6E9C-321A3C3986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11" name="사각형: 둥근 모서리 110">
                  <a:extLst>
                    <a:ext uri="{FF2B5EF4-FFF2-40B4-BE49-F238E27FC236}">
                      <a16:creationId xmlns:a16="http://schemas.microsoft.com/office/drawing/2014/main" id="{3F634D34-D487-97D9-F619-3E8FA3B8AC60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rgbClr val="5E6B80"/>
                </a:solidFill>
                <a:ln w="9525">
                  <a:solidFill>
                    <a:srgbClr val="5E6B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JSON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grpSp>
          <p:nvGrpSpPr>
            <p:cNvPr id="685" name="그룹 684">
              <a:extLst>
                <a:ext uri="{FF2B5EF4-FFF2-40B4-BE49-F238E27FC236}">
                  <a16:creationId xmlns:a16="http://schemas.microsoft.com/office/drawing/2014/main" id="{D44F222F-527F-2F18-C10F-3E18947F88A1}"/>
                </a:ext>
              </a:extLst>
            </p:cNvPr>
            <p:cNvGrpSpPr/>
            <p:nvPr/>
          </p:nvGrpSpPr>
          <p:grpSpPr>
            <a:xfrm>
              <a:off x="2235036" y="4326156"/>
              <a:ext cx="259323" cy="276559"/>
              <a:chOff x="162612" y="4735540"/>
              <a:chExt cx="259323" cy="276559"/>
            </a:xfrm>
          </p:grpSpPr>
          <p:grpSp>
            <p:nvGrpSpPr>
              <p:cNvPr id="703" name="그룹 702">
                <a:extLst>
                  <a:ext uri="{FF2B5EF4-FFF2-40B4-BE49-F238E27FC236}">
                    <a16:creationId xmlns:a16="http://schemas.microsoft.com/office/drawing/2014/main" id="{ABA8D79A-56C6-A0F1-D6F7-A9EC6D2DBA08}"/>
                  </a:ext>
                </a:extLst>
              </p:cNvPr>
              <p:cNvGrpSpPr/>
              <p:nvPr/>
            </p:nvGrpSpPr>
            <p:grpSpPr>
              <a:xfrm>
                <a:off x="219761" y="4787928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203" name="그룹 1202">
                  <a:extLst>
                    <a:ext uri="{FF2B5EF4-FFF2-40B4-BE49-F238E27FC236}">
                      <a16:creationId xmlns:a16="http://schemas.microsoft.com/office/drawing/2014/main" id="{1ACBE125-DC89-0DF7-7021-462793E370B4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205" name="사각형: 잘린 한쪽 모서리 31">
                    <a:extLst>
                      <a:ext uri="{FF2B5EF4-FFF2-40B4-BE49-F238E27FC236}">
                        <a16:creationId xmlns:a16="http://schemas.microsoft.com/office/drawing/2014/main" id="{54F0BEAE-C023-3745-9BA4-4ADBA09A71CD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06" name="그림 1205">
                    <a:extLst>
                      <a:ext uri="{FF2B5EF4-FFF2-40B4-BE49-F238E27FC236}">
                        <a16:creationId xmlns:a16="http://schemas.microsoft.com/office/drawing/2014/main" id="{3669A387-C586-D7D8-8144-351D75E0F5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04" name="사각형: 둥근 모서리 110">
                  <a:extLst>
                    <a:ext uri="{FF2B5EF4-FFF2-40B4-BE49-F238E27FC236}">
                      <a16:creationId xmlns:a16="http://schemas.microsoft.com/office/drawing/2014/main" id="{5EC9CF0A-6C1A-9D3D-059D-B0FD2E7D5E4C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193" name="그룹 1192">
                <a:extLst>
                  <a:ext uri="{FF2B5EF4-FFF2-40B4-BE49-F238E27FC236}">
                    <a16:creationId xmlns:a16="http://schemas.microsoft.com/office/drawing/2014/main" id="{3D2E1895-7FE0-F71F-620A-D8BF791DFE5F}"/>
                  </a:ext>
                </a:extLst>
              </p:cNvPr>
              <p:cNvGrpSpPr/>
              <p:nvPr/>
            </p:nvGrpSpPr>
            <p:grpSpPr>
              <a:xfrm>
                <a:off x="191344" y="4762246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199" name="그룹 1198">
                  <a:extLst>
                    <a:ext uri="{FF2B5EF4-FFF2-40B4-BE49-F238E27FC236}">
                      <a16:creationId xmlns:a16="http://schemas.microsoft.com/office/drawing/2014/main" id="{21E01719-A69A-37CB-DEF8-7EC5A453470A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201" name="사각형: 잘린 한쪽 모서리 31">
                    <a:extLst>
                      <a:ext uri="{FF2B5EF4-FFF2-40B4-BE49-F238E27FC236}">
                        <a16:creationId xmlns:a16="http://schemas.microsoft.com/office/drawing/2014/main" id="{C90FC5BE-EDA3-50FA-E9AD-F3F240D6499C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02" name="그림 1201">
                    <a:extLst>
                      <a:ext uri="{FF2B5EF4-FFF2-40B4-BE49-F238E27FC236}">
                        <a16:creationId xmlns:a16="http://schemas.microsoft.com/office/drawing/2014/main" id="{4D0110E4-3600-86F9-B797-0ED3DE55DE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00" name="사각형: 둥근 모서리 110">
                  <a:extLst>
                    <a:ext uri="{FF2B5EF4-FFF2-40B4-BE49-F238E27FC236}">
                      <a16:creationId xmlns:a16="http://schemas.microsoft.com/office/drawing/2014/main" id="{8DAA2402-7617-12CD-88D1-C115E03BB543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194" name="그룹 1193">
                <a:extLst>
                  <a:ext uri="{FF2B5EF4-FFF2-40B4-BE49-F238E27FC236}">
                    <a16:creationId xmlns:a16="http://schemas.microsoft.com/office/drawing/2014/main" id="{CC59014A-7512-396D-E059-294C208AD7CE}"/>
                  </a:ext>
                </a:extLst>
              </p:cNvPr>
              <p:cNvGrpSpPr/>
              <p:nvPr/>
            </p:nvGrpSpPr>
            <p:grpSpPr>
              <a:xfrm>
                <a:off x="162612" y="4735540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195" name="그룹 1194">
                  <a:extLst>
                    <a:ext uri="{FF2B5EF4-FFF2-40B4-BE49-F238E27FC236}">
                      <a16:creationId xmlns:a16="http://schemas.microsoft.com/office/drawing/2014/main" id="{C34B7B4D-C673-DD04-02D2-A27E84A68211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197" name="사각형: 잘린 한쪽 모서리 31">
                    <a:extLst>
                      <a:ext uri="{FF2B5EF4-FFF2-40B4-BE49-F238E27FC236}">
                        <a16:creationId xmlns:a16="http://schemas.microsoft.com/office/drawing/2014/main" id="{1D810582-0860-8CE0-3E69-BDF2D8E9B9E2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98" name="그림 1197">
                    <a:extLst>
                      <a:ext uri="{FF2B5EF4-FFF2-40B4-BE49-F238E27FC236}">
                        <a16:creationId xmlns:a16="http://schemas.microsoft.com/office/drawing/2014/main" id="{A4686B97-D31C-E94B-3EDE-9C5CAB88E7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96" name="사각형: 둥근 모서리 110">
                  <a:extLst>
                    <a:ext uri="{FF2B5EF4-FFF2-40B4-BE49-F238E27FC236}">
                      <a16:creationId xmlns:a16="http://schemas.microsoft.com/office/drawing/2014/main" id="{1FD14CE9-E979-65AF-263A-7838C9672BA4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rgbClr val="5E6B80"/>
                </a:solidFill>
                <a:ln w="9525">
                  <a:solidFill>
                    <a:srgbClr val="5E6B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XML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grpSp>
          <p:nvGrpSpPr>
            <p:cNvPr id="686" name="그룹 685">
              <a:extLst>
                <a:ext uri="{FF2B5EF4-FFF2-40B4-BE49-F238E27FC236}">
                  <a16:creationId xmlns:a16="http://schemas.microsoft.com/office/drawing/2014/main" id="{72AD6701-976B-8197-8D5E-AAC7E69BA344}"/>
                </a:ext>
              </a:extLst>
            </p:cNvPr>
            <p:cNvGrpSpPr/>
            <p:nvPr/>
          </p:nvGrpSpPr>
          <p:grpSpPr>
            <a:xfrm>
              <a:off x="2235036" y="4655158"/>
              <a:ext cx="259323" cy="276559"/>
              <a:chOff x="162612" y="4735540"/>
              <a:chExt cx="259323" cy="276559"/>
            </a:xfrm>
          </p:grpSpPr>
          <p:grpSp>
            <p:nvGrpSpPr>
              <p:cNvPr id="687" name="그룹 686">
                <a:extLst>
                  <a:ext uri="{FF2B5EF4-FFF2-40B4-BE49-F238E27FC236}">
                    <a16:creationId xmlns:a16="http://schemas.microsoft.com/office/drawing/2014/main" id="{B65D138D-8BA9-5990-024F-540F13043652}"/>
                  </a:ext>
                </a:extLst>
              </p:cNvPr>
              <p:cNvGrpSpPr/>
              <p:nvPr/>
            </p:nvGrpSpPr>
            <p:grpSpPr>
              <a:xfrm>
                <a:off x="219761" y="4787928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698" name="그룹 697">
                  <a:extLst>
                    <a:ext uri="{FF2B5EF4-FFF2-40B4-BE49-F238E27FC236}">
                      <a16:creationId xmlns:a16="http://schemas.microsoft.com/office/drawing/2014/main" id="{CC71B488-AD33-16C2-4259-E9BDE21ED698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700" name="사각형: 잘린 한쪽 모서리 31">
                    <a:extLst>
                      <a:ext uri="{FF2B5EF4-FFF2-40B4-BE49-F238E27FC236}">
                        <a16:creationId xmlns:a16="http://schemas.microsoft.com/office/drawing/2014/main" id="{A4A7FC82-29F5-DF4C-C99C-2B58138602CA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01" name="그림 700">
                    <a:extLst>
                      <a:ext uri="{FF2B5EF4-FFF2-40B4-BE49-F238E27FC236}">
                        <a16:creationId xmlns:a16="http://schemas.microsoft.com/office/drawing/2014/main" id="{30191F05-B5C4-D383-C1C7-C36750535F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9" name="사각형: 둥근 모서리 110">
                  <a:extLst>
                    <a:ext uri="{FF2B5EF4-FFF2-40B4-BE49-F238E27FC236}">
                      <a16:creationId xmlns:a16="http://schemas.microsoft.com/office/drawing/2014/main" id="{41FA43B0-1C9A-9B2E-25B4-F1D4574E3C71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688" name="그룹 687">
                <a:extLst>
                  <a:ext uri="{FF2B5EF4-FFF2-40B4-BE49-F238E27FC236}">
                    <a16:creationId xmlns:a16="http://schemas.microsoft.com/office/drawing/2014/main" id="{9B516FC5-A178-27A7-A95B-6173A004FDA3}"/>
                  </a:ext>
                </a:extLst>
              </p:cNvPr>
              <p:cNvGrpSpPr/>
              <p:nvPr/>
            </p:nvGrpSpPr>
            <p:grpSpPr>
              <a:xfrm>
                <a:off x="191344" y="4762246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694" name="그룹 693">
                  <a:extLst>
                    <a:ext uri="{FF2B5EF4-FFF2-40B4-BE49-F238E27FC236}">
                      <a16:creationId xmlns:a16="http://schemas.microsoft.com/office/drawing/2014/main" id="{2AFFB4D2-83FB-8709-7865-E4A7FD992417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696" name="사각형: 잘린 한쪽 모서리 31">
                    <a:extLst>
                      <a:ext uri="{FF2B5EF4-FFF2-40B4-BE49-F238E27FC236}">
                        <a16:creationId xmlns:a16="http://schemas.microsoft.com/office/drawing/2014/main" id="{C598A303-593A-FE6D-14FE-655597F1C253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697" name="그림 696">
                    <a:extLst>
                      <a:ext uri="{FF2B5EF4-FFF2-40B4-BE49-F238E27FC236}">
                        <a16:creationId xmlns:a16="http://schemas.microsoft.com/office/drawing/2014/main" id="{43AD6E49-24B3-AC8A-4D2F-F80F77C49A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5" name="사각형: 둥근 모서리 110">
                  <a:extLst>
                    <a:ext uri="{FF2B5EF4-FFF2-40B4-BE49-F238E27FC236}">
                      <a16:creationId xmlns:a16="http://schemas.microsoft.com/office/drawing/2014/main" id="{99BCE41B-C38E-A25C-87E6-F53E29B5DC83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689" name="그룹 688">
                <a:extLst>
                  <a:ext uri="{FF2B5EF4-FFF2-40B4-BE49-F238E27FC236}">
                    <a16:creationId xmlns:a16="http://schemas.microsoft.com/office/drawing/2014/main" id="{ED1AB8EA-DDE1-F124-97A0-93C6020C9A69}"/>
                  </a:ext>
                </a:extLst>
              </p:cNvPr>
              <p:cNvGrpSpPr/>
              <p:nvPr/>
            </p:nvGrpSpPr>
            <p:grpSpPr>
              <a:xfrm>
                <a:off x="162612" y="4735540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690" name="그룹 689">
                  <a:extLst>
                    <a:ext uri="{FF2B5EF4-FFF2-40B4-BE49-F238E27FC236}">
                      <a16:creationId xmlns:a16="http://schemas.microsoft.com/office/drawing/2014/main" id="{90C7A6AA-6D54-6827-B1DD-EDFFC8AD8E02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692" name="사각형: 잘린 한쪽 모서리 31">
                    <a:extLst>
                      <a:ext uri="{FF2B5EF4-FFF2-40B4-BE49-F238E27FC236}">
                        <a16:creationId xmlns:a16="http://schemas.microsoft.com/office/drawing/2014/main" id="{A7017960-4F5B-3377-1B65-C9AF75FD7469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693" name="그림 692">
                    <a:extLst>
                      <a:ext uri="{FF2B5EF4-FFF2-40B4-BE49-F238E27FC236}">
                        <a16:creationId xmlns:a16="http://schemas.microsoft.com/office/drawing/2014/main" id="{190A26DD-4CB3-ADDB-5E5A-6A3C41FC56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1" name="사각형: 둥근 모서리 110">
                  <a:extLst>
                    <a:ext uri="{FF2B5EF4-FFF2-40B4-BE49-F238E27FC236}">
                      <a16:creationId xmlns:a16="http://schemas.microsoft.com/office/drawing/2014/main" id="{EE97DF72-18E0-D8CE-DA21-8B9F1D089DCA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rgbClr val="5E6B80"/>
                </a:solidFill>
                <a:ln w="9525">
                  <a:solidFill>
                    <a:srgbClr val="5E6B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IMG</a:t>
                  </a:r>
                  <a:endParaRPr lang="ko-KR" altLang="en-US" sz="500" b="1" dirty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</p:grpSp>
      <p:grpSp>
        <p:nvGrpSpPr>
          <p:cNvPr id="804" name="그룹 803">
            <a:extLst>
              <a:ext uri="{FF2B5EF4-FFF2-40B4-BE49-F238E27FC236}">
                <a16:creationId xmlns:a16="http://schemas.microsoft.com/office/drawing/2014/main" id="{AAE1512F-E659-6C30-6E31-071246F703F0}"/>
              </a:ext>
            </a:extLst>
          </p:cNvPr>
          <p:cNvGrpSpPr/>
          <p:nvPr/>
        </p:nvGrpSpPr>
        <p:grpSpPr>
          <a:xfrm>
            <a:off x="4366104" y="3309654"/>
            <a:ext cx="291190" cy="217007"/>
            <a:chOff x="4953001" y="5834130"/>
            <a:chExt cx="919570" cy="437812"/>
          </a:xfrm>
        </p:grpSpPr>
        <p:sp>
          <p:nvSpPr>
            <p:cNvPr id="805" name="원통 659">
              <a:extLst>
                <a:ext uri="{FF2B5EF4-FFF2-40B4-BE49-F238E27FC236}">
                  <a16:creationId xmlns:a16="http://schemas.microsoft.com/office/drawing/2014/main" id="{1FBC600F-F0AC-2A63-20A0-20968585EFCF}"/>
                </a:ext>
              </a:extLst>
            </p:cNvPr>
            <p:cNvSpPr/>
            <p:nvPr/>
          </p:nvSpPr>
          <p:spPr>
            <a:xfrm>
              <a:off x="4953001" y="5834130"/>
              <a:ext cx="919570" cy="437812"/>
            </a:xfrm>
            <a:prstGeom prst="can">
              <a:avLst>
                <a:gd name="adj" fmla="val 27702"/>
              </a:avLst>
            </a:prstGeom>
            <a:solidFill>
              <a:schemeClr val="bg1"/>
            </a:solidFill>
            <a:ln w="6350" cap="flat" cmpd="sng" algn="ctr">
              <a:solidFill>
                <a:srgbClr val="5E6B8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latinLnBrk="0"/>
              <a:endParaRPr lang="ko-KR" altLang="en-US" sz="1800" kern="0"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3394D6C3-5AC1-FF32-2369-C7640D589C70}"/>
                </a:ext>
              </a:extLst>
            </p:cNvPr>
            <p:cNvSpPr txBox="1"/>
            <p:nvPr/>
          </p:nvSpPr>
          <p:spPr>
            <a:xfrm>
              <a:off x="4995447" y="6012330"/>
              <a:ext cx="812073" cy="175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kumimoji="1" lang="ko-KR" altLang="en-US" sz="1400" b="0" i="0" spc="-30" baseline="0" dirty="0">
                  <a:ln>
                    <a:solidFill>
                      <a:srgbClr val="D1D2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342764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685526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1028289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1371051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defTabSz="914217"/>
              <a:r>
                <a:rPr lang="en-US" altLang="ko-KR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 Storage</a:t>
              </a:r>
            </a:p>
          </p:txBody>
        </p:sp>
      </p:grpSp>
      <p:grpSp>
        <p:nvGrpSpPr>
          <p:cNvPr id="807" name="그룹 806">
            <a:extLst>
              <a:ext uri="{FF2B5EF4-FFF2-40B4-BE49-F238E27FC236}">
                <a16:creationId xmlns:a16="http://schemas.microsoft.com/office/drawing/2014/main" id="{C68F5B96-3F2F-D8E2-035C-6415CE31171F}"/>
              </a:ext>
            </a:extLst>
          </p:cNvPr>
          <p:cNvGrpSpPr/>
          <p:nvPr/>
        </p:nvGrpSpPr>
        <p:grpSpPr>
          <a:xfrm>
            <a:off x="6704469" y="3309653"/>
            <a:ext cx="291190" cy="217007"/>
            <a:chOff x="4953001" y="5834130"/>
            <a:chExt cx="919570" cy="437812"/>
          </a:xfrm>
        </p:grpSpPr>
        <p:sp>
          <p:nvSpPr>
            <p:cNvPr id="808" name="원통 662">
              <a:extLst>
                <a:ext uri="{FF2B5EF4-FFF2-40B4-BE49-F238E27FC236}">
                  <a16:creationId xmlns:a16="http://schemas.microsoft.com/office/drawing/2014/main" id="{7A167675-B8FE-3123-6405-B9EDE60BD551}"/>
                </a:ext>
              </a:extLst>
            </p:cNvPr>
            <p:cNvSpPr/>
            <p:nvPr/>
          </p:nvSpPr>
          <p:spPr>
            <a:xfrm>
              <a:off x="4953001" y="5834130"/>
              <a:ext cx="919570" cy="437812"/>
            </a:xfrm>
            <a:prstGeom prst="can">
              <a:avLst>
                <a:gd name="adj" fmla="val 27702"/>
              </a:avLst>
            </a:prstGeom>
            <a:solidFill>
              <a:schemeClr val="bg1"/>
            </a:solidFill>
            <a:ln w="6350" cap="flat" cmpd="sng" algn="ctr">
              <a:solidFill>
                <a:srgbClr val="5E6B8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B4AE858D-E56C-B332-F67C-384A03D33B62}"/>
                </a:ext>
              </a:extLst>
            </p:cNvPr>
            <p:cNvSpPr txBox="1"/>
            <p:nvPr/>
          </p:nvSpPr>
          <p:spPr>
            <a:xfrm>
              <a:off x="4995447" y="6012330"/>
              <a:ext cx="812073" cy="175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kumimoji="1" lang="ko-KR" altLang="en-US" sz="1400" b="0" i="0" spc="-30" baseline="0" dirty="0">
                  <a:ln>
                    <a:solidFill>
                      <a:srgbClr val="D1D2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342764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685526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1028289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1371051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defTabSz="914217"/>
              <a:r>
                <a:rPr lang="en-US" altLang="ko-KR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 Storage</a:t>
              </a:r>
            </a:p>
          </p:txBody>
        </p:sp>
      </p:grpSp>
      <p:grpSp>
        <p:nvGrpSpPr>
          <p:cNvPr id="810" name="그룹 809">
            <a:extLst>
              <a:ext uri="{FF2B5EF4-FFF2-40B4-BE49-F238E27FC236}">
                <a16:creationId xmlns:a16="http://schemas.microsoft.com/office/drawing/2014/main" id="{307E6450-1197-7B79-356B-00A16B2D0044}"/>
              </a:ext>
            </a:extLst>
          </p:cNvPr>
          <p:cNvGrpSpPr/>
          <p:nvPr/>
        </p:nvGrpSpPr>
        <p:grpSpPr>
          <a:xfrm>
            <a:off x="4357493" y="4909440"/>
            <a:ext cx="291190" cy="217007"/>
            <a:chOff x="4953001" y="5834130"/>
            <a:chExt cx="919570" cy="437812"/>
          </a:xfrm>
        </p:grpSpPr>
        <p:sp>
          <p:nvSpPr>
            <p:cNvPr id="811" name="원통 665">
              <a:extLst>
                <a:ext uri="{FF2B5EF4-FFF2-40B4-BE49-F238E27FC236}">
                  <a16:creationId xmlns:a16="http://schemas.microsoft.com/office/drawing/2014/main" id="{AFFEFBFC-103C-31BE-22D5-81F3D3FE003F}"/>
                </a:ext>
              </a:extLst>
            </p:cNvPr>
            <p:cNvSpPr/>
            <p:nvPr/>
          </p:nvSpPr>
          <p:spPr>
            <a:xfrm>
              <a:off x="4953001" y="5834130"/>
              <a:ext cx="919570" cy="437812"/>
            </a:xfrm>
            <a:prstGeom prst="can">
              <a:avLst>
                <a:gd name="adj" fmla="val 27702"/>
              </a:avLst>
            </a:prstGeom>
            <a:solidFill>
              <a:schemeClr val="bg1"/>
            </a:solidFill>
            <a:ln w="6350" cap="flat" cmpd="sng" algn="ctr">
              <a:solidFill>
                <a:srgbClr val="5E6B8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AF673511-2AAB-19E8-EFC3-E2ADCEEC9096}"/>
                </a:ext>
              </a:extLst>
            </p:cNvPr>
            <p:cNvSpPr txBox="1"/>
            <p:nvPr/>
          </p:nvSpPr>
          <p:spPr>
            <a:xfrm>
              <a:off x="4995447" y="6012330"/>
              <a:ext cx="812073" cy="175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kumimoji="1" lang="ko-KR" altLang="en-US" sz="1400" b="0" i="0" spc="-30" baseline="0" dirty="0">
                  <a:ln>
                    <a:solidFill>
                      <a:srgbClr val="D1D2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342764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685526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1028289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1371051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defTabSz="914217"/>
              <a:r>
                <a:rPr lang="en-US" altLang="ko-KR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 Storage</a:t>
              </a:r>
            </a:p>
          </p:txBody>
        </p:sp>
      </p:grpSp>
      <p:pic>
        <p:nvPicPr>
          <p:cNvPr id="813" name="Picture 17" descr="D:\서울교육청\장비_15.png">
            <a:extLst>
              <a:ext uri="{FF2B5EF4-FFF2-40B4-BE49-F238E27FC236}">
                <a16:creationId xmlns:a16="http://schemas.microsoft.com/office/drawing/2014/main" id="{5B131190-3651-5878-03A2-92EDD96E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7100" y="3314840"/>
            <a:ext cx="296075" cy="2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" name="그림 813">
            <a:extLst>
              <a:ext uri="{FF2B5EF4-FFF2-40B4-BE49-F238E27FC236}">
                <a16:creationId xmlns:a16="http://schemas.microsoft.com/office/drawing/2014/main" id="{E20D82FB-93ED-05C4-D0E2-706D868985E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0877" y="3305598"/>
            <a:ext cx="269382" cy="119606"/>
          </a:xfrm>
          <a:prstGeom prst="rect">
            <a:avLst/>
          </a:prstGeom>
        </p:spPr>
      </p:pic>
      <p:pic>
        <p:nvPicPr>
          <p:cNvPr id="815" name="Picture 10" descr="Etl Special Lineal color icon">
            <a:extLst>
              <a:ext uri="{FF2B5EF4-FFF2-40B4-BE49-F238E27FC236}">
                <a16:creationId xmlns:a16="http://schemas.microsoft.com/office/drawing/2014/main" id="{E8A42AE1-C04E-EC0A-8BF7-29557358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alphaModFix amt="70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6599" y="3527130"/>
            <a:ext cx="239298" cy="2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6" name="그림 815">
            <a:extLst>
              <a:ext uri="{FF2B5EF4-FFF2-40B4-BE49-F238E27FC236}">
                <a16:creationId xmlns:a16="http://schemas.microsoft.com/office/drawing/2014/main" id="{40C8D384-EE9C-8786-5C79-1F3B3E6F76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2008" y="4964599"/>
            <a:ext cx="269382" cy="119606"/>
          </a:xfrm>
          <a:prstGeom prst="rect">
            <a:avLst/>
          </a:prstGeom>
        </p:spPr>
      </p:pic>
      <p:pic>
        <p:nvPicPr>
          <p:cNvPr id="817" name="Picture 10" descr="Etl Special Lineal color icon">
            <a:extLst>
              <a:ext uri="{FF2B5EF4-FFF2-40B4-BE49-F238E27FC236}">
                <a16:creationId xmlns:a16="http://schemas.microsoft.com/office/drawing/2014/main" id="{20ECDA1D-92F7-DBA1-5EB3-5F6A88EF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biLevel thresh="25000"/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6684" y="3188212"/>
            <a:ext cx="239298" cy="2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8" name="모서리가 둥근 직사각형 43">
            <a:extLst>
              <a:ext uri="{FF2B5EF4-FFF2-40B4-BE49-F238E27FC236}">
                <a16:creationId xmlns:a16="http://schemas.microsoft.com/office/drawing/2014/main" id="{9270F71F-8038-21E2-1552-F11A491EA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194" y="3449731"/>
            <a:ext cx="534594" cy="351763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12700">
            <a:solidFill>
              <a:srgbClr val="004FBC"/>
            </a:solidFill>
            <a:prstDash val="sysDash"/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pic>
        <p:nvPicPr>
          <p:cNvPr id="819" name="그림 818">
            <a:extLst>
              <a:ext uri="{FF2B5EF4-FFF2-40B4-BE49-F238E27FC236}">
                <a16:creationId xmlns:a16="http://schemas.microsoft.com/office/drawing/2014/main" id="{E822C4F1-5227-9712-CB9F-2CACB7690D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7492" y="3582657"/>
            <a:ext cx="226000" cy="197744"/>
          </a:xfrm>
          <a:prstGeom prst="rect">
            <a:avLst/>
          </a:prstGeom>
        </p:spPr>
      </p:pic>
      <p:sp>
        <p:nvSpPr>
          <p:cNvPr id="820" name="직사각형 25">
            <a:extLst>
              <a:ext uri="{FF2B5EF4-FFF2-40B4-BE49-F238E27FC236}">
                <a16:creationId xmlns:a16="http://schemas.microsoft.com/office/drawing/2014/main" id="{F1B5B515-8C0F-13F3-BE34-022CF3DD66D6}"/>
              </a:ext>
            </a:extLst>
          </p:cNvPr>
          <p:cNvSpPr/>
          <p:nvPr/>
        </p:nvSpPr>
        <p:spPr bwMode="auto">
          <a:xfrm>
            <a:off x="4947285" y="3472084"/>
            <a:ext cx="486413" cy="100933"/>
          </a:xfrm>
          <a:prstGeom prst="rect">
            <a:avLst/>
          </a:prstGeom>
          <a:solidFill>
            <a:srgbClr val="004FBC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67745" latinLnBrk="0"/>
            <a:r>
              <a:rPr lang="ko-KR" altLang="en-US" sz="55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rgbClr val="FFFF00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벡터</a:t>
            </a:r>
            <a:r>
              <a:rPr lang="en-US" altLang="ko-KR" sz="55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rgbClr val="FFFF00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 </a:t>
            </a:r>
            <a:r>
              <a:rPr lang="ko-KR" altLang="en-US" sz="550" spc="-50" dirty="0" err="1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rgbClr val="FFFF00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임베딩모델</a:t>
            </a:r>
            <a:endParaRPr lang="ko-KR" altLang="en-US" sz="55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rgbClr val="FFFF00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grpSp>
        <p:nvGrpSpPr>
          <p:cNvPr id="821" name="그룹 820">
            <a:extLst>
              <a:ext uri="{FF2B5EF4-FFF2-40B4-BE49-F238E27FC236}">
                <a16:creationId xmlns:a16="http://schemas.microsoft.com/office/drawing/2014/main" id="{A4D01857-1B4C-5B31-C036-3DF76BA59C6A}"/>
              </a:ext>
            </a:extLst>
          </p:cNvPr>
          <p:cNvGrpSpPr/>
          <p:nvPr/>
        </p:nvGrpSpPr>
        <p:grpSpPr>
          <a:xfrm>
            <a:off x="957288" y="1556792"/>
            <a:ext cx="1499180" cy="287172"/>
            <a:chOff x="4098811" y="2413627"/>
            <a:chExt cx="2753706" cy="232718"/>
          </a:xfrm>
        </p:grpSpPr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2DDD503B-A21B-9BC8-BEB8-A0380469D531}"/>
                </a:ext>
              </a:extLst>
            </p:cNvPr>
            <p:cNvSpPr txBox="1"/>
            <p:nvPr/>
          </p:nvSpPr>
          <p:spPr>
            <a:xfrm>
              <a:off x="4606181" y="2446813"/>
              <a:ext cx="1738967" cy="1995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pPr lvl="0">
                <a:defRPr/>
              </a:pPr>
              <a:r>
                <a:rPr lang="ko-KR" altLang="en-US" sz="1600" spc="-30" dirty="0">
                  <a:ln>
                    <a:solidFill>
                      <a:srgbClr val="5E6B8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원천 데이터</a:t>
              </a:r>
            </a:p>
          </p:txBody>
        </p:sp>
        <p:sp>
          <p:nvSpPr>
            <p:cNvPr id="823" name="자유형: 도형 52">
              <a:extLst>
                <a:ext uri="{FF2B5EF4-FFF2-40B4-BE49-F238E27FC236}">
                  <a16:creationId xmlns:a16="http://schemas.microsoft.com/office/drawing/2014/main" id="{44DF05F6-95F3-4F5C-7C8E-655CF20FCA40}"/>
                </a:ext>
              </a:extLst>
            </p:cNvPr>
            <p:cNvSpPr/>
            <p:nvPr/>
          </p:nvSpPr>
          <p:spPr>
            <a:xfrm rot="5400000" flipV="1">
              <a:off x="4709458" y="1802981"/>
              <a:ext cx="216000" cy="1437293"/>
            </a:xfrm>
            <a:custGeom>
              <a:avLst/>
              <a:gdLst>
                <a:gd name="connsiteX0" fmla="*/ 374650 w 374650"/>
                <a:gd name="connsiteY0" fmla="*/ 0 h 749300"/>
                <a:gd name="connsiteX1" fmla="*/ 0 w 374650"/>
                <a:gd name="connsiteY1" fmla="*/ 0 h 749300"/>
                <a:gd name="connsiteX2" fmla="*/ 0 w 374650"/>
                <a:gd name="connsiteY2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749300">
                  <a:moveTo>
                    <a:pt x="374650" y="0"/>
                  </a:moveTo>
                  <a:lnTo>
                    <a:pt x="0" y="0"/>
                  </a:lnTo>
                  <a:lnTo>
                    <a:pt x="0" y="749300"/>
                  </a:lnTo>
                </a:path>
              </a:pathLst>
            </a:custGeom>
            <a:noFill/>
            <a:ln w="25400">
              <a:solidFill>
                <a:srgbClr val="5E6B8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-30" normalizeH="0" noProof="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24" name="자유형: 도형 53">
              <a:extLst>
                <a:ext uri="{FF2B5EF4-FFF2-40B4-BE49-F238E27FC236}">
                  <a16:creationId xmlns:a16="http://schemas.microsoft.com/office/drawing/2014/main" id="{04774901-BAE8-9B2B-3F34-8C9BFE7CA517}"/>
                </a:ext>
              </a:extLst>
            </p:cNvPr>
            <p:cNvSpPr/>
            <p:nvPr/>
          </p:nvSpPr>
          <p:spPr>
            <a:xfrm rot="5400000">
              <a:off x="6025871" y="1802981"/>
              <a:ext cx="216000" cy="1437292"/>
            </a:xfrm>
            <a:custGeom>
              <a:avLst/>
              <a:gdLst>
                <a:gd name="connsiteX0" fmla="*/ 374650 w 374650"/>
                <a:gd name="connsiteY0" fmla="*/ 0 h 749300"/>
                <a:gd name="connsiteX1" fmla="*/ 0 w 374650"/>
                <a:gd name="connsiteY1" fmla="*/ 0 h 749300"/>
                <a:gd name="connsiteX2" fmla="*/ 0 w 374650"/>
                <a:gd name="connsiteY2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749300">
                  <a:moveTo>
                    <a:pt x="374650" y="0"/>
                  </a:moveTo>
                  <a:lnTo>
                    <a:pt x="0" y="0"/>
                  </a:lnTo>
                  <a:lnTo>
                    <a:pt x="0" y="749300"/>
                  </a:lnTo>
                </a:path>
              </a:pathLst>
            </a:custGeom>
            <a:noFill/>
            <a:ln w="25400">
              <a:solidFill>
                <a:srgbClr val="5E6B8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-30" normalizeH="0" noProof="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sp>
        <p:nvSpPr>
          <p:cNvPr id="1216" name="Rectangle 117">
            <a:extLst>
              <a:ext uri="{FF2B5EF4-FFF2-40B4-BE49-F238E27FC236}">
                <a16:creationId xmlns:a16="http://schemas.microsoft.com/office/drawing/2014/main" id="{6F1C8301-3E30-4A08-0892-53690D9F2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88" y="1916865"/>
            <a:ext cx="1499180" cy="288000"/>
          </a:xfrm>
          <a:prstGeom prst="rect">
            <a:avLst/>
          </a:prstGeom>
          <a:solidFill>
            <a:srgbClr val="5E6B8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h="0"/>
            </a:sp3d>
          </a:bodyPr>
          <a:lstStyle/>
          <a:p>
            <a:pPr algn="ctr" defTabSz="913059"/>
            <a:r>
              <a:rPr lang="ko-KR" altLang="en-US" sz="14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 수집</a:t>
            </a:r>
          </a:p>
        </p:txBody>
      </p:sp>
      <p:grpSp>
        <p:nvGrpSpPr>
          <p:cNvPr id="1217" name="그룹 1216">
            <a:extLst>
              <a:ext uri="{FF2B5EF4-FFF2-40B4-BE49-F238E27FC236}">
                <a16:creationId xmlns:a16="http://schemas.microsoft.com/office/drawing/2014/main" id="{FF06EF66-1A83-EF62-B006-14DADCB9BD54}"/>
              </a:ext>
            </a:extLst>
          </p:cNvPr>
          <p:cNvGrpSpPr/>
          <p:nvPr/>
        </p:nvGrpSpPr>
        <p:grpSpPr>
          <a:xfrm>
            <a:off x="3106128" y="1556792"/>
            <a:ext cx="6456116" cy="287172"/>
            <a:chOff x="4098811" y="2413627"/>
            <a:chExt cx="2753706" cy="232718"/>
          </a:xfrm>
        </p:grpSpPr>
        <p:sp>
          <p:nvSpPr>
            <p:cNvPr id="1218" name="TextBox 1217">
              <a:extLst>
                <a:ext uri="{FF2B5EF4-FFF2-40B4-BE49-F238E27FC236}">
                  <a16:creationId xmlns:a16="http://schemas.microsoft.com/office/drawing/2014/main" id="{DE187ECD-2E1A-C993-AD89-8678A38A9477}"/>
                </a:ext>
              </a:extLst>
            </p:cNvPr>
            <p:cNvSpPr txBox="1"/>
            <p:nvPr/>
          </p:nvSpPr>
          <p:spPr>
            <a:xfrm>
              <a:off x="5038765" y="2446813"/>
              <a:ext cx="873799" cy="1995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ko-KR" altLang="en-US" sz="1600" dirty="0">
                  <a:sym typeface="Arial"/>
                </a:rPr>
                <a:t>실시간 금융시장 </a:t>
              </a:r>
              <a:r>
                <a:rPr lang="en-US" altLang="ko-KR" sz="1600" dirty="0">
                  <a:sym typeface="Arial"/>
                </a:rPr>
                <a:t>AI </a:t>
              </a:r>
              <a:r>
                <a:rPr lang="ko-KR" altLang="en-US" sz="1600" dirty="0">
                  <a:sym typeface="Arial"/>
                </a:rPr>
                <a:t>시스템</a:t>
              </a:r>
            </a:p>
          </p:txBody>
        </p:sp>
        <p:sp>
          <p:nvSpPr>
            <p:cNvPr id="1219" name="자유형: 도형 52">
              <a:extLst>
                <a:ext uri="{FF2B5EF4-FFF2-40B4-BE49-F238E27FC236}">
                  <a16:creationId xmlns:a16="http://schemas.microsoft.com/office/drawing/2014/main" id="{CCC80183-5C80-4BCC-5634-A4D818DC106E}"/>
                </a:ext>
              </a:extLst>
            </p:cNvPr>
            <p:cNvSpPr/>
            <p:nvPr/>
          </p:nvSpPr>
          <p:spPr>
            <a:xfrm rot="5400000" flipV="1">
              <a:off x="4709458" y="1802981"/>
              <a:ext cx="216000" cy="1437293"/>
            </a:xfrm>
            <a:custGeom>
              <a:avLst/>
              <a:gdLst>
                <a:gd name="connsiteX0" fmla="*/ 374650 w 374650"/>
                <a:gd name="connsiteY0" fmla="*/ 0 h 749300"/>
                <a:gd name="connsiteX1" fmla="*/ 0 w 374650"/>
                <a:gd name="connsiteY1" fmla="*/ 0 h 749300"/>
                <a:gd name="connsiteX2" fmla="*/ 0 w 374650"/>
                <a:gd name="connsiteY2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749300">
                  <a:moveTo>
                    <a:pt x="374650" y="0"/>
                  </a:moveTo>
                  <a:lnTo>
                    <a:pt x="0" y="0"/>
                  </a:lnTo>
                  <a:lnTo>
                    <a:pt x="0" y="749300"/>
                  </a:lnTo>
                </a:path>
              </a:pathLst>
            </a:custGeom>
            <a:noFill/>
            <a:ln w="25400">
              <a:solidFill>
                <a:srgbClr val="004FBC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-30" normalizeH="0" noProof="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220" name="자유형: 도형 53">
              <a:extLst>
                <a:ext uri="{FF2B5EF4-FFF2-40B4-BE49-F238E27FC236}">
                  <a16:creationId xmlns:a16="http://schemas.microsoft.com/office/drawing/2014/main" id="{182F015C-856C-043B-841F-A6A7EB5C1EAD}"/>
                </a:ext>
              </a:extLst>
            </p:cNvPr>
            <p:cNvSpPr/>
            <p:nvPr/>
          </p:nvSpPr>
          <p:spPr>
            <a:xfrm rot="5400000">
              <a:off x="6025871" y="1802981"/>
              <a:ext cx="216000" cy="1437292"/>
            </a:xfrm>
            <a:custGeom>
              <a:avLst/>
              <a:gdLst>
                <a:gd name="connsiteX0" fmla="*/ 374650 w 374650"/>
                <a:gd name="connsiteY0" fmla="*/ 0 h 749300"/>
                <a:gd name="connsiteX1" fmla="*/ 0 w 374650"/>
                <a:gd name="connsiteY1" fmla="*/ 0 h 749300"/>
                <a:gd name="connsiteX2" fmla="*/ 0 w 374650"/>
                <a:gd name="connsiteY2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749300">
                  <a:moveTo>
                    <a:pt x="374650" y="0"/>
                  </a:moveTo>
                  <a:lnTo>
                    <a:pt x="0" y="0"/>
                  </a:lnTo>
                  <a:lnTo>
                    <a:pt x="0" y="749300"/>
                  </a:lnTo>
                </a:path>
              </a:pathLst>
            </a:custGeom>
            <a:noFill/>
            <a:ln w="25400">
              <a:solidFill>
                <a:srgbClr val="004FBC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-30" normalizeH="0" noProof="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sp>
        <p:nvSpPr>
          <p:cNvPr id="1221" name="Rectangle 117">
            <a:extLst>
              <a:ext uri="{FF2B5EF4-FFF2-40B4-BE49-F238E27FC236}">
                <a16:creationId xmlns:a16="http://schemas.microsoft.com/office/drawing/2014/main" id="{551D926E-D0A8-E895-158A-61C37EDC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128" y="1916865"/>
            <a:ext cx="1776071" cy="288000"/>
          </a:xfrm>
          <a:prstGeom prst="rect">
            <a:avLst/>
          </a:prstGeom>
          <a:solidFill>
            <a:srgbClr val="004FB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h="0"/>
            </a:sp3d>
          </a:bodyPr>
          <a:lstStyle/>
          <a:p>
            <a:pPr algn="ctr" defTabSz="913059"/>
            <a:r>
              <a:rPr lang="ko-KR" altLang="en-US" sz="14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 수집</a:t>
            </a:r>
            <a:r>
              <a:rPr lang="en-US" altLang="ko-KR" sz="14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/</a:t>
            </a:r>
            <a:r>
              <a:rPr lang="ko-KR" altLang="en-US" sz="14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적재</a:t>
            </a:r>
          </a:p>
        </p:txBody>
      </p:sp>
      <p:sp>
        <p:nvSpPr>
          <p:cNvPr id="1222" name="Rectangle 117">
            <a:extLst>
              <a:ext uri="{FF2B5EF4-FFF2-40B4-BE49-F238E27FC236}">
                <a16:creationId xmlns:a16="http://schemas.microsoft.com/office/drawing/2014/main" id="{CEA08360-6BF7-DE88-DCBA-DBF234DE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769" y="1916865"/>
            <a:ext cx="2647216" cy="288000"/>
          </a:xfrm>
          <a:prstGeom prst="rect">
            <a:avLst/>
          </a:prstGeom>
          <a:solidFill>
            <a:srgbClr val="004FB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h="0"/>
            </a:sp3d>
          </a:bodyPr>
          <a:lstStyle/>
          <a:p>
            <a:pPr marL="88900" algn="ctr" defTabSz="913059"/>
            <a:r>
              <a:rPr lang="ko-KR" altLang="en-US" sz="14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 </a:t>
            </a:r>
            <a:r>
              <a:rPr lang="ko-KR" altLang="en-US" sz="1400" spc="-70" dirty="0" err="1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전처리</a:t>
            </a:r>
            <a:r>
              <a:rPr lang="en-US" altLang="ko-KR" sz="14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/DB </a:t>
            </a:r>
            <a:r>
              <a:rPr lang="ko-KR" altLang="en-US" sz="14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 가공</a:t>
            </a:r>
          </a:p>
        </p:txBody>
      </p:sp>
      <p:sp>
        <p:nvSpPr>
          <p:cNvPr id="1223" name="Rectangle 117">
            <a:extLst>
              <a:ext uri="{FF2B5EF4-FFF2-40B4-BE49-F238E27FC236}">
                <a16:creationId xmlns:a16="http://schemas.microsoft.com/office/drawing/2014/main" id="{0B1A0529-BC38-B4AB-1231-2A8ED591C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940" y="1916865"/>
            <a:ext cx="1893338" cy="288000"/>
          </a:xfrm>
          <a:prstGeom prst="rect">
            <a:avLst/>
          </a:prstGeom>
          <a:solidFill>
            <a:srgbClr val="004FB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h="0"/>
            </a:sp3d>
          </a:bodyPr>
          <a:lstStyle/>
          <a:p>
            <a:pPr algn="ctr" defTabSz="913059"/>
            <a:r>
              <a:rPr lang="en-US" altLang="ko-KR" sz="14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DB </a:t>
            </a:r>
            <a:r>
              <a:rPr lang="ko-KR" altLang="en-US" sz="1400" spc="-7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 적재</a:t>
            </a:r>
          </a:p>
        </p:txBody>
      </p:sp>
      <p:grpSp>
        <p:nvGrpSpPr>
          <p:cNvPr id="1224" name="그룹 1223">
            <a:extLst>
              <a:ext uri="{FF2B5EF4-FFF2-40B4-BE49-F238E27FC236}">
                <a16:creationId xmlns:a16="http://schemas.microsoft.com/office/drawing/2014/main" id="{A6E1819D-977E-7A6B-DBA3-4509BA6C08E3}"/>
              </a:ext>
            </a:extLst>
          </p:cNvPr>
          <p:cNvGrpSpPr/>
          <p:nvPr/>
        </p:nvGrpSpPr>
        <p:grpSpPr>
          <a:xfrm>
            <a:off x="3106129" y="1916865"/>
            <a:ext cx="320021" cy="288000"/>
            <a:chOff x="3141401" y="2081632"/>
            <a:chExt cx="320021" cy="288000"/>
          </a:xfrm>
        </p:grpSpPr>
        <p:sp>
          <p:nvSpPr>
            <p:cNvPr id="1225" name="자유형: 도형 1224">
              <a:extLst>
                <a:ext uri="{FF2B5EF4-FFF2-40B4-BE49-F238E27FC236}">
                  <a16:creationId xmlns:a16="http://schemas.microsoft.com/office/drawing/2014/main" id="{1C58907D-7D8F-FF66-ACBD-66698D4ABAD4}"/>
                </a:ext>
              </a:extLst>
            </p:cNvPr>
            <p:cNvSpPr/>
            <p:nvPr/>
          </p:nvSpPr>
          <p:spPr>
            <a:xfrm>
              <a:off x="3141401" y="2081632"/>
              <a:ext cx="320021" cy="288000"/>
            </a:xfrm>
            <a:custGeom>
              <a:avLst/>
              <a:gdLst>
                <a:gd name="connsiteX0" fmla="*/ 0 w 320021"/>
                <a:gd name="connsiteY0" fmla="*/ 0 h 288000"/>
                <a:gd name="connsiteX1" fmla="*/ 320021 w 320021"/>
                <a:gd name="connsiteY1" fmla="*/ 0 h 288000"/>
                <a:gd name="connsiteX2" fmla="*/ 205043 w 320021"/>
                <a:gd name="connsiteY2" fmla="*/ 288000 h 288000"/>
                <a:gd name="connsiteX3" fmla="*/ 0 w 320021"/>
                <a:gd name="connsiteY3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21" h="288000">
                  <a:moveTo>
                    <a:pt x="0" y="0"/>
                  </a:moveTo>
                  <a:lnTo>
                    <a:pt x="320021" y="0"/>
                  </a:lnTo>
                  <a:lnTo>
                    <a:pt x="205043" y="28800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algn="ctr" defTabSz="913059"/>
              <a:endParaRPr lang="ko-KR" altLang="en-US" sz="1400" spc="-7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</p:txBody>
        </p:sp>
        <p:sp>
          <p:nvSpPr>
            <p:cNvPr id="1226" name="TextBox 1225">
              <a:extLst>
                <a:ext uri="{FF2B5EF4-FFF2-40B4-BE49-F238E27FC236}">
                  <a16:creationId xmlns:a16="http://schemas.microsoft.com/office/drawing/2014/main" id="{32A340A5-F88D-DD62-5661-C765CFF2B523}"/>
                </a:ext>
              </a:extLst>
            </p:cNvPr>
            <p:cNvSpPr txBox="1"/>
            <p:nvPr/>
          </p:nvSpPr>
          <p:spPr>
            <a:xfrm>
              <a:off x="3241762" y="2096852"/>
              <a:ext cx="6412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en-US" altLang="ko-KR" sz="1600">
                  <a:solidFill>
                    <a:srgbClr val="20C4F4"/>
                  </a:solidFill>
                  <a:sym typeface="Arial"/>
                </a:rPr>
                <a:t>1</a:t>
              </a:r>
              <a:endParaRPr lang="ko-KR" altLang="en-US" sz="1600" dirty="0">
                <a:solidFill>
                  <a:srgbClr val="20C4F4"/>
                </a:solidFill>
                <a:sym typeface="Arial"/>
              </a:endParaRPr>
            </a:p>
          </p:txBody>
        </p:sp>
      </p:grpSp>
      <p:grpSp>
        <p:nvGrpSpPr>
          <p:cNvPr id="1227" name="그룹 1226">
            <a:extLst>
              <a:ext uri="{FF2B5EF4-FFF2-40B4-BE49-F238E27FC236}">
                <a16:creationId xmlns:a16="http://schemas.microsoft.com/office/drawing/2014/main" id="{3A6C0070-46B5-2974-67D4-A9FDBC60830A}"/>
              </a:ext>
            </a:extLst>
          </p:cNvPr>
          <p:cNvGrpSpPr/>
          <p:nvPr/>
        </p:nvGrpSpPr>
        <p:grpSpPr>
          <a:xfrm>
            <a:off x="4953732" y="1916865"/>
            <a:ext cx="320021" cy="288000"/>
            <a:chOff x="3141401" y="2081632"/>
            <a:chExt cx="320021" cy="288000"/>
          </a:xfrm>
        </p:grpSpPr>
        <p:sp>
          <p:nvSpPr>
            <p:cNvPr id="1228" name="자유형: 도형 1227">
              <a:extLst>
                <a:ext uri="{FF2B5EF4-FFF2-40B4-BE49-F238E27FC236}">
                  <a16:creationId xmlns:a16="http://schemas.microsoft.com/office/drawing/2014/main" id="{02CE22DB-4BE5-29C5-5133-1F1A5D6D094B}"/>
                </a:ext>
              </a:extLst>
            </p:cNvPr>
            <p:cNvSpPr/>
            <p:nvPr/>
          </p:nvSpPr>
          <p:spPr>
            <a:xfrm>
              <a:off x="3141401" y="2081632"/>
              <a:ext cx="320021" cy="288000"/>
            </a:xfrm>
            <a:custGeom>
              <a:avLst/>
              <a:gdLst>
                <a:gd name="connsiteX0" fmla="*/ 0 w 320021"/>
                <a:gd name="connsiteY0" fmla="*/ 0 h 288000"/>
                <a:gd name="connsiteX1" fmla="*/ 320021 w 320021"/>
                <a:gd name="connsiteY1" fmla="*/ 0 h 288000"/>
                <a:gd name="connsiteX2" fmla="*/ 205043 w 320021"/>
                <a:gd name="connsiteY2" fmla="*/ 288000 h 288000"/>
                <a:gd name="connsiteX3" fmla="*/ 0 w 320021"/>
                <a:gd name="connsiteY3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21" h="288000">
                  <a:moveTo>
                    <a:pt x="0" y="0"/>
                  </a:moveTo>
                  <a:lnTo>
                    <a:pt x="320021" y="0"/>
                  </a:lnTo>
                  <a:lnTo>
                    <a:pt x="205043" y="28800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algn="ctr" defTabSz="913059"/>
              <a:endParaRPr lang="ko-KR" altLang="en-US" sz="1400" spc="-7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</p:txBody>
        </p:sp>
        <p:sp>
          <p:nvSpPr>
            <p:cNvPr id="1229" name="TextBox 1228">
              <a:extLst>
                <a:ext uri="{FF2B5EF4-FFF2-40B4-BE49-F238E27FC236}">
                  <a16:creationId xmlns:a16="http://schemas.microsoft.com/office/drawing/2014/main" id="{C10CDF63-4217-1240-07C4-9BF514B6BDA5}"/>
                </a:ext>
              </a:extLst>
            </p:cNvPr>
            <p:cNvSpPr txBox="1"/>
            <p:nvPr/>
          </p:nvSpPr>
          <p:spPr>
            <a:xfrm>
              <a:off x="3224930" y="2096852"/>
              <a:ext cx="9778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en-US" altLang="ko-KR" sz="1600" dirty="0">
                  <a:solidFill>
                    <a:srgbClr val="20C4F4"/>
                  </a:solidFill>
                  <a:sym typeface="Arial"/>
                </a:rPr>
                <a:t>2</a:t>
              </a:r>
              <a:endParaRPr lang="ko-KR" altLang="en-US" sz="1600" dirty="0">
                <a:solidFill>
                  <a:srgbClr val="20C4F4"/>
                </a:solidFill>
                <a:sym typeface="Arial"/>
              </a:endParaRPr>
            </a:p>
          </p:txBody>
        </p:sp>
      </p:grpSp>
      <p:grpSp>
        <p:nvGrpSpPr>
          <p:cNvPr id="1230" name="그룹 1229">
            <a:extLst>
              <a:ext uri="{FF2B5EF4-FFF2-40B4-BE49-F238E27FC236}">
                <a16:creationId xmlns:a16="http://schemas.microsoft.com/office/drawing/2014/main" id="{EB8BE6FF-2A98-FE00-B391-3EEF73964CA6}"/>
              </a:ext>
            </a:extLst>
          </p:cNvPr>
          <p:cNvGrpSpPr/>
          <p:nvPr/>
        </p:nvGrpSpPr>
        <p:grpSpPr>
          <a:xfrm>
            <a:off x="7678940" y="1916865"/>
            <a:ext cx="320021" cy="288000"/>
            <a:chOff x="3141401" y="2081632"/>
            <a:chExt cx="320021" cy="288000"/>
          </a:xfrm>
        </p:grpSpPr>
        <p:sp>
          <p:nvSpPr>
            <p:cNvPr id="1231" name="자유형: 도형 1230">
              <a:extLst>
                <a:ext uri="{FF2B5EF4-FFF2-40B4-BE49-F238E27FC236}">
                  <a16:creationId xmlns:a16="http://schemas.microsoft.com/office/drawing/2014/main" id="{871D2998-4CD2-0E73-4DBB-A5741A3C94AA}"/>
                </a:ext>
              </a:extLst>
            </p:cNvPr>
            <p:cNvSpPr/>
            <p:nvPr/>
          </p:nvSpPr>
          <p:spPr>
            <a:xfrm>
              <a:off x="3141401" y="2081632"/>
              <a:ext cx="320021" cy="288000"/>
            </a:xfrm>
            <a:custGeom>
              <a:avLst/>
              <a:gdLst>
                <a:gd name="connsiteX0" fmla="*/ 0 w 320021"/>
                <a:gd name="connsiteY0" fmla="*/ 0 h 288000"/>
                <a:gd name="connsiteX1" fmla="*/ 320021 w 320021"/>
                <a:gd name="connsiteY1" fmla="*/ 0 h 288000"/>
                <a:gd name="connsiteX2" fmla="*/ 205043 w 320021"/>
                <a:gd name="connsiteY2" fmla="*/ 288000 h 288000"/>
                <a:gd name="connsiteX3" fmla="*/ 0 w 320021"/>
                <a:gd name="connsiteY3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21" h="288000">
                  <a:moveTo>
                    <a:pt x="0" y="0"/>
                  </a:moveTo>
                  <a:lnTo>
                    <a:pt x="320021" y="0"/>
                  </a:lnTo>
                  <a:lnTo>
                    <a:pt x="205043" y="28800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algn="ctr" defTabSz="913059"/>
              <a:endParaRPr lang="ko-KR" altLang="en-US" sz="1400" spc="-7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8B63959B-FDDA-56A3-32AC-8F76A11E75AE}"/>
                </a:ext>
              </a:extLst>
            </p:cNvPr>
            <p:cNvSpPr txBox="1"/>
            <p:nvPr/>
          </p:nvSpPr>
          <p:spPr>
            <a:xfrm>
              <a:off x="3224129" y="2096852"/>
              <a:ext cx="9938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en-US" altLang="ko-KR" sz="1600" dirty="0">
                  <a:solidFill>
                    <a:srgbClr val="20C4F4"/>
                  </a:solidFill>
                  <a:sym typeface="Arial"/>
                </a:rPr>
                <a:t>3</a:t>
              </a:r>
              <a:endParaRPr lang="ko-KR" altLang="en-US" sz="1600" dirty="0">
                <a:solidFill>
                  <a:srgbClr val="20C4F4"/>
                </a:solidFill>
                <a:sym typeface="Arial"/>
              </a:endParaRPr>
            </a:p>
          </p:txBody>
        </p:sp>
      </p:grpSp>
      <p:grpSp>
        <p:nvGrpSpPr>
          <p:cNvPr id="1233" name="그룹 1232">
            <a:extLst>
              <a:ext uri="{FF2B5EF4-FFF2-40B4-BE49-F238E27FC236}">
                <a16:creationId xmlns:a16="http://schemas.microsoft.com/office/drawing/2014/main" id="{E851BEF0-BBB3-6FA8-72DD-941561844A62}"/>
              </a:ext>
            </a:extLst>
          </p:cNvPr>
          <p:cNvGrpSpPr/>
          <p:nvPr/>
        </p:nvGrpSpPr>
        <p:grpSpPr>
          <a:xfrm>
            <a:off x="274799" y="5265205"/>
            <a:ext cx="754497" cy="977630"/>
            <a:chOff x="310071" y="5445224"/>
            <a:chExt cx="754497" cy="1013634"/>
          </a:xfrm>
        </p:grpSpPr>
        <p:sp>
          <p:nvSpPr>
            <p:cNvPr id="1234" name="직사각형 348">
              <a:extLst>
                <a:ext uri="{FF2B5EF4-FFF2-40B4-BE49-F238E27FC236}">
                  <a16:creationId xmlns:a16="http://schemas.microsoft.com/office/drawing/2014/main" id="{D6525437-E3A7-577D-459D-B36E07EE4385}"/>
                </a:ext>
              </a:extLst>
            </p:cNvPr>
            <p:cNvSpPr/>
            <p:nvPr/>
          </p:nvSpPr>
          <p:spPr>
            <a:xfrm>
              <a:off x="310071" y="5445224"/>
              <a:ext cx="754497" cy="1013634"/>
            </a:xfrm>
            <a:prstGeom prst="round1Rect">
              <a:avLst/>
            </a:prstGeom>
            <a:gradFill>
              <a:gsLst>
                <a:gs pos="0">
                  <a:srgbClr val="08176B"/>
                </a:gs>
                <a:gs pos="100000">
                  <a:srgbClr val="004FB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35" name="TextBox 66">
              <a:extLst>
                <a:ext uri="{FF2B5EF4-FFF2-40B4-BE49-F238E27FC236}">
                  <a16:creationId xmlns:a16="http://schemas.microsoft.com/office/drawing/2014/main" id="{CC074323-BB9B-E210-53CA-78D4F40AECC5}"/>
                </a:ext>
              </a:extLst>
            </p:cNvPr>
            <p:cNvSpPr txBox="1"/>
            <p:nvPr/>
          </p:nvSpPr>
          <p:spPr>
            <a:xfrm>
              <a:off x="509386" y="5582708"/>
              <a:ext cx="35586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lvl="0" algn="ctr" defTabSz="1067745" latinLnBrk="0">
                <a:defRPr sz="1700"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ko-KR" altLang="en-US" sz="1600" dirty="0">
                  <a:sym typeface="Arial"/>
                </a:rPr>
                <a:t>구축</a:t>
              </a:r>
              <a:endParaRPr lang="en-US" altLang="ko-KR" sz="1600" dirty="0">
                <a:sym typeface="Arial"/>
              </a:endParaRPr>
            </a:p>
            <a:p>
              <a:r>
                <a:rPr lang="ko-KR" altLang="en-US" sz="1600" dirty="0">
                  <a:sym typeface="Arial"/>
                </a:rPr>
                <a:t>상세</a:t>
              </a:r>
              <a:endParaRPr lang="en-US" altLang="ko-KR" sz="1600" dirty="0">
                <a:sym typeface="Arial"/>
              </a:endParaRPr>
            </a:p>
            <a:p>
              <a:r>
                <a:rPr lang="ko-KR" altLang="en-US" sz="1600" dirty="0">
                  <a:sym typeface="Arial"/>
                </a:rPr>
                <a:t>내용</a:t>
              </a:r>
            </a:p>
          </p:txBody>
        </p:sp>
      </p:grpSp>
      <p:grpSp>
        <p:nvGrpSpPr>
          <p:cNvPr id="1236" name="그룹 1235">
            <a:extLst>
              <a:ext uri="{FF2B5EF4-FFF2-40B4-BE49-F238E27FC236}">
                <a16:creationId xmlns:a16="http://schemas.microsoft.com/office/drawing/2014/main" id="{B1463E15-AFBB-B8B9-F86D-D385E38A633E}"/>
              </a:ext>
            </a:extLst>
          </p:cNvPr>
          <p:cNvGrpSpPr/>
          <p:nvPr/>
        </p:nvGrpSpPr>
        <p:grpSpPr>
          <a:xfrm>
            <a:off x="1163799" y="5265205"/>
            <a:ext cx="8398445" cy="921345"/>
            <a:chOff x="1199071" y="5481228"/>
            <a:chExt cx="8398445" cy="921345"/>
          </a:xfrm>
        </p:grpSpPr>
        <p:sp>
          <p:nvSpPr>
            <p:cNvPr id="1237" name="직사각형 1236">
              <a:extLst>
                <a:ext uri="{FF2B5EF4-FFF2-40B4-BE49-F238E27FC236}">
                  <a16:creationId xmlns:a16="http://schemas.microsoft.com/office/drawing/2014/main" id="{B59AB369-9F66-3AC7-1B80-A0904228B3BC}"/>
                </a:ext>
              </a:extLst>
            </p:cNvPr>
            <p:cNvSpPr/>
            <p:nvPr/>
          </p:nvSpPr>
          <p:spPr>
            <a:xfrm>
              <a:off x="1203310" y="5787020"/>
              <a:ext cx="2533561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EDM </a:t>
              </a:r>
              <a:r>
                <a:rPr lang="ko-KR" altLang="en-US" sz="1000" spc="-3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→ </a:t>
              </a: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EAI 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 </a:t>
              </a:r>
              <a:r>
                <a:rPr lang="ko-KR" altLang="en-US" sz="1000" spc="-3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통해 </a:t>
              </a:r>
              <a:r>
                <a:rPr lang="en-US" altLang="ko-KR" sz="1000" spc="-30" dirty="0" err="1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NiFi</a:t>
              </a:r>
              <a:r>
                <a:rPr lang="ko-KR" altLang="en-US" sz="1000" spc="-30" dirty="0" err="1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활용해 파일을 스토리지로 적재  </a:t>
              </a:r>
            </a:p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파일에 대한 보관 정책 및 </a:t>
              </a:r>
              <a:r>
                <a:rPr lang="ko-KR" altLang="en-US" sz="1000" spc="-3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주기 관리</a:t>
              </a:r>
              <a:endParaRPr lang="en-US" altLang="ko-KR" sz="1000" spc="-3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38" name="직사각형 1237">
              <a:extLst>
                <a:ext uri="{FF2B5EF4-FFF2-40B4-BE49-F238E27FC236}">
                  <a16:creationId xmlns:a16="http://schemas.microsoft.com/office/drawing/2014/main" id="{72A7AB10-127D-8F59-93E1-290E31328954}"/>
                </a:ext>
              </a:extLst>
            </p:cNvPr>
            <p:cNvSpPr/>
            <p:nvPr/>
          </p:nvSpPr>
          <p:spPr>
            <a:xfrm>
              <a:off x="3688885" y="5787020"/>
              <a:ext cx="298317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ko-KR" altLang="en-US" sz="1000" spc="-6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벡터 저장 데이터는 </a:t>
              </a:r>
              <a:r>
                <a:rPr lang="en-US" altLang="ko-KR" sz="1000" spc="-6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SACP </a:t>
              </a:r>
              <a:r>
                <a:rPr lang="ko-KR" altLang="en-US" sz="1000" spc="-60" dirty="0" err="1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임베딩</a:t>
              </a:r>
              <a:r>
                <a:rPr lang="ko-KR" altLang="en-US" sz="1000" spc="-6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모델을 통한 데이터 전처리</a:t>
              </a:r>
            </a:p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DB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수집에는 원천 데이터 기준 </a:t>
              </a: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1:1 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저장</a:t>
              </a:r>
              <a:endParaRPr lang="en-US" altLang="ko-KR" sz="1000" spc="-3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DB 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저장에는 최적화된 정규화 데이터 모델로 변환</a:t>
              </a: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적재 </a:t>
              </a: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파싱</a:t>
              </a: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정제 포함</a:t>
              </a: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</a:p>
          </p:txBody>
        </p:sp>
        <p:sp>
          <p:nvSpPr>
            <p:cNvPr id="1239" name="직사각형 1238">
              <a:extLst>
                <a:ext uri="{FF2B5EF4-FFF2-40B4-BE49-F238E27FC236}">
                  <a16:creationId xmlns:a16="http://schemas.microsoft.com/office/drawing/2014/main" id="{8F727051-7A92-1478-0A9C-03F8A8B9DA34}"/>
                </a:ext>
              </a:extLst>
            </p:cNvPr>
            <p:cNvSpPr/>
            <p:nvPr/>
          </p:nvSpPr>
          <p:spPr>
            <a:xfrm>
              <a:off x="6894773" y="5787020"/>
              <a:ext cx="2673403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벡터 </a:t>
              </a:r>
              <a:r>
                <a:rPr lang="ko-KR" altLang="en-US" sz="1000" spc="-30" dirty="0" err="1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임베딩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전처리 데이터에 대해서 </a:t>
              </a:r>
              <a:r>
                <a:rPr lang="ko-KR" altLang="en-US" sz="1000" spc="-3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벡터 </a:t>
              </a: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DB 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적재</a:t>
              </a:r>
            </a:p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분석 비즈니스 모델에 </a:t>
              </a:r>
              <a:r>
                <a:rPr lang="ko-KR" altLang="en-US" sz="1000" spc="-3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적합한 주식마트</a:t>
              </a:r>
              <a:r>
                <a:rPr lang="en-US" altLang="ko-KR" sz="1000" spc="-3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b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Feature</a:t>
              </a: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마트 </a:t>
              </a:r>
              <a:r>
                <a:rPr lang="ko-KR" altLang="en-US" sz="1000" spc="-3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등 생성</a:t>
              </a:r>
              <a:endParaRPr lang="en-US" altLang="ko-KR" sz="1000" spc="-3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ko-KR" altLang="en-US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전체 </a:t>
              </a:r>
              <a:r>
                <a:rPr lang="ko-KR" altLang="en-US" sz="1000" spc="-3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파이프라인은 </a:t>
              </a:r>
              <a:r>
                <a:rPr lang="en-US" altLang="ko-KR" sz="1000" spc="-3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Airflow</a:t>
              </a:r>
              <a:r>
                <a:rPr lang="ko-KR" altLang="en-US" sz="1000" spc="-3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로 구성</a:t>
              </a:r>
              <a:endParaRPr lang="en-US" altLang="ko-KR" sz="1000" spc="-3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40" name="직사각형 348">
              <a:extLst>
                <a:ext uri="{FF2B5EF4-FFF2-40B4-BE49-F238E27FC236}">
                  <a16:creationId xmlns:a16="http://schemas.microsoft.com/office/drawing/2014/main" id="{FBACD4AD-159E-A17E-1B76-F1C7B4B244EA}"/>
                </a:ext>
              </a:extLst>
            </p:cNvPr>
            <p:cNvSpPr/>
            <p:nvPr/>
          </p:nvSpPr>
          <p:spPr>
            <a:xfrm>
              <a:off x="1199071" y="5481228"/>
              <a:ext cx="2277765" cy="252028"/>
            </a:xfrm>
            <a:prstGeom prst="roundRect">
              <a:avLst>
                <a:gd name="adj" fmla="val 5000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41" name="직사각형 348">
              <a:extLst>
                <a:ext uri="{FF2B5EF4-FFF2-40B4-BE49-F238E27FC236}">
                  <a16:creationId xmlns:a16="http://schemas.microsoft.com/office/drawing/2014/main" id="{C01F0192-1029-AE7C-76E3-1299F1F4DF50}"/>
                </a:ext>
              </a:extLst>
            </p:cNvPr>
            <p:cNvSpPr/>
            <p:nvPr/>
          </p:nvSpPr>
          <p:spPr>
            <a:xfrm>
              <a:off x="3657718" y="5481228"/>
              <a:ext cx="3005621" cy="252028"/>
            </a:xfrm>
            <a:prstGeom prst="roundRect">
              <a:avLst>
                <a:gd name="adj" fmla="val 5000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42" name="직사각형 348">
              <a:extLst>
                <a:ext uri="{FF2B5EF4-FFF2-40B4-BE49-F238E27FC236}">
                  <a16:creationId xmlns:a16="http://schemas.microsoft.com/office/drawing/2014/main" id="{5D935166-CFA4-5CD9-9FB3-DF8B64C32202}"/>
                </a:ext>
              </a:extLst>
            </p:cNvPr>
            <p:cNvSpPr/>
            <p:nvPr/>
          </p:nvSpPr>
          <p:spPr>
            <a:xfrm>
              <a:off x="6844221" y="5481228"/>
              <a:ext cx="2753295" cy="252028"/>
            </a:xfrm>
            <a:prstGeom prst="roundRect">
              <a:avLst>
                <a:gd name="adj" fmla="val 5000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43" name="직사각형 10">
              <a:extLst>
                <a:ext uri="{FF2B5EF4-FFF2-40B4-BE49-F238E27FC236}">
                  <a16:creationId xmlns:a16="http://schemas.microsoft.com/office/drawing/2014/main" id="{8DB0DCDF-03E7-8A2B-B723-F556C0655A3B}"/>
                </a:ext>
              </a:extLst>
            </p:cNvPr>
            <p:cNvSpPr/>
            <p:nvPr/>
          </p:nvSpPr>
          <p:spPr>
            <a:xfrm>
              <a:off x="1635584" y="5514909"/>
              <a:ext cx="142667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067745" latinLnBrk="0"/>
              <a:r>
                <a:rPr lang="ko-KR" altLang="en-US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비정형</a:t>
              </a:r>
              <a:r>
                <a:rPr lang="en-US" altLang="ko-KR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/</a:t>
              </a:r>
              <a:r>
                <a:rPr lang="ko-KR" altLang="en-US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정형 데이터 수집</a:t>
              </a:r>
              <a:endParaRPr lang="en-US" altLang="ko-KR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</p:txBody>
        </p:sp>
        <p:sp>
          <p:nvSpPr>
            <p:cNvPr id="1244" name="직사각형 10">
              <a:extLst>
                <a:ext uri="{FF2B5EF4-FFF2-40B4-BE49-F238E27FC236}">
                  <a16:creationId xmlns:a16="http://schemas.microsoft.com/office/drawing/2014/main" id="{A1DAFC05-1CC8-5512-E945-039104290CA4}"/>
                </a:ext>
              </a:extLst>
            </p:cNvPr>
            <p:cNvSpPr/>
            <p:nvPr/>
          </p:nvSpPr>
          <p:spPr>
            <a:xfrm>
              <a:off x="4122115" y="5514909"/>
              <a:ext cx="208871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067745" latinLnBrk="0"/>
              <a:r>
                <a:rPr lang="ko-KR" altLang="en-US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데이터 전처리 및 </a:t>
              </a:r>
              <a:r>
                <a:rPr lang="en-US" altLang="ko-KR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DB </a:t>
              </a:r>
              <a:r>
                <a:rPr lang="ko-KR" altLang="en-US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수집</a:t>
              </a:r>
              <a:r>
                <a:rPr lang="en-US" altLang="ko-KR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/</a:t>
              </a:r>
              <a:r>
                <a:rPr lang="ko-KR" altLang="en-US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가공</a:t>
              </a:r>
              <a:r>
                <a:rPr lang="en-US" altLang="ko-KR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/</a:t>
              </a:r>
              <a:r>
                <a:rPr lang="ko-KR" altLang="en-US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적재</a:t>
              </a:r>
              <a:endParaRPr lang="en-US" altLang="ko-KR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</p:txBody>
        </p:sp>
        <p:sp>
          <p:nvSpPr>
            <p:cNvPr id="1245" name="직사각형 10">
              <a:extLst>
                <a:ext uri="{FF2B5EF4-FFF2-40B4-BE49-F238E27FC236}">
                  <a16:creationId xmlns:a16="http://schemas.microsoft.com/office/drawing/2014/main" id="{E8825863-68A0-EAF5-EBCF-58DCDD90A88A}"/>
                </a:ext>
              </a:extLst>
            </p:cNvPr>
            <p:cNvSpPr/>
            <p:nvPr/>
          </p:nvSpPr>
          <p:spPr>
            <a:xfrm>
              <a:off x="7409749" y="5514909"/>
              <a:ext cx="162223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067745" latinLnBrk="0"/>
              <a:r>
                <a:rPr lang="ko-KR" altLang="en-US" sz="1200" spc="-50" dirty="0" err="1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마트</a:t>
              </a:r>
              <a:r>
                <a:rPr lang="ko-KR" altLang="en-US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 가공 및 </a:t>
              </a:r>
              <a:r>
                <a:rPr lang="en-US" altLang="ko-KR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DB </a:t>
              </a:r>
              <a:r>
                <a:rPr lang="ko-KR" altLang="en-US" sz="12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데이터 적재</a:t>
              </a:r>
              <a:endParaRPr lang="en-US" altLang="ko-KR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</p:txBody>
        </p:sp>
      </p:grpSp>
      <p:sp>
        <p:nvSpPr>
          <p:cNvPr id="1246" name="자유형: 도형 1245">
            <a:extLst>
              <a:ext uri="{FF2B5EF4-FFF2-40B4-BE49-F238E27FC236}">
                <a16:creationId xmlns:a16="http://schemas.microsoft.com/office/drawing/2014/main" id="{E70D5E70-CF2B-F638-2A23-A02520B3A704}"/>
              </a:ext>
            </a:extLst>
          </p:cNvPr>
          <p:cNvSpPr/>
          <p:nvPr/>
        </p:nvSpPr>
        <p:spPr>
          <a:xfrm>
            <a:off x="277414" y="3708277"/>
            <a:ext cx="533400" cy="0"/>
          </a:xfrm>
          <a:custGeom>
            <a:avLst/>
            <a:gdLst>
              <a:gd name="connsiteX0" fmla="*/ 0 w 533400"/>
              <a:gd name="connsiteY0" fmla="*/ 0 h 0"/>
              <a:gd name="connsiteX1" fmla="*/ 533400 w 533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w="19050">
            <a:solidFill>
              <a:srgbClr val="004F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4FBC"/>
              </a:solidFill>
            </a:endParaRPr>
          </a:p>
        </p:txBody>
      </p:sp>
      <p:sp>
        <p:nvSpPr>
          <p:cNvPr id="1247" name="자유형: 도형 1246">
            <a:extLst>
              <a:ext uri="{FF2B5EF4-FFF2-40B4-BE49-F238E27FC236}">
                <a16:creationId xmlns:a16="http://schemas.microsoft.com/office/drawing/2014/main" id="{4201669C-88A6-F67F-764E-03A18355CBE8}"/>
              </a:ext>
            </a:extLst>
          </p:cNvPr>
          <p:cNvSpPr/>
          <p:nvPr/>
        </p:nvSpPr>
        <p:spPr>
          <a:xfrm>
            <a:off x="277414" y="2247777"/>
            <a:ext cx="533400" cy="0"/>
          </a:xfrm>
          <a:custGeom>
            <a:avLst/>
            <a:gdLst>
              <a:gd name="connsiteX0" fmla="*/ 0 w 533400"/>
              <a:gd name="connsiteY0" fmla="*/ 0 h 0"/>
              <a:gd name="connsiteX1" fmla="*/ 533400 w 533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w="19050">
            <a:solidFill>
              <a:srgbClr val="004F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4FBC"/>
              </a:solidFill>
            </a:endParaRPr>
          </a:p>
        </p:txBody>
      </p:sp>
      <p:grpSp>
        <p:nvGrpSpPr>
          <p:cNvPr id="1248" name="그룹 1247">
            <a:extLst>
              <a:ext uri="{FF2B5EF4-FFF2-40B4-BE49-F238E27FC236}">
                <a16:creationId xmlns:a16="http://schemas.microsoft.com/office/drawing/2014/main" id="{D4F28FB6-4742-A195-FD20-9638DCD45462}"/>
              </a:ext>
            </a:extLst>
          </p:cNvPr>
          <p:cNvGrpSpPr/>
          <p:nvPr/>
        </p:nvGrpSpPr>
        <p:grpSpPr>
          <a:xfrm>
            <a:off x="1140385" y="5500279"/>
            <a:ext cx="8403772" cy="740229"/>
            <a:chOff x="1175657" y="5747657"/>
            <a:chExt cx="8403772" cy="740229"/>
          </a:xfrm>
        </p:grpSpPr>
        <p:sp>
          <p:nvSpPr>
            <p:cNvPr id="1249" name="자유형: 도형 1248">
              <a:extLst>
                <a:ext uri="{FF2B5EF4-FFF2-40B4-BE49-F238E27FC236}">
                  <a16:creationId xmlns:a16="http://schemas.microsoft.com/office/drawing/2014/main" id="{CD7C5076-691A-4322-04E9-A5E4688FE354}"/>
                </a:ext>
              </a:extLst>
            </p:cNvPr>
            <p:cNvSpPr/>
            <p:nvPr/>
          </p:nvSpPr>
          <p:spPr>
            <a:xfrm>
              <a:off x="1175657" y="6487886"/>
              <a:ext cx="8403772" cy="0"/>
            </a:xfrm>
            <a:custGeom>
              <a:avLst/>
              <a:gdLst>
                <a:gd name="connsiteX0" fmla="*/ 0 w 8403772"/>
                <a:gd name="connsiteY0" fmla="*/ 0 h 0"/>
                <a:gd name="connsiteX1" fmla="*/ 8403772 w 840377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03772">
                  <a:moveTo>
                    <a:pt x="0" y="0"/>
                  </a:moveTo>
                  <a:lnTo>
                    <a:pt x="8403772" y="0"/>
                  </a:lnTo>
                </a:path>
              </a:pathLst>
            </a:custGeom>
            <a:noFill/>
            <a:ln w="9525">
              <a:solidFill>
                <a:srgbClr val="ADBA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0" name="자유형: 도형 1249">
              <a:extLst>
                <a:ext uri="{FF2B5EF4-FFF2-40B4-BE49-F238E27FC236}">
                  <a16:creationId xmlns:a16="http://schemas.microsoft.com/office/drawing/2014/main" id="{43CDDC78-DD2F-2CE2-F415-245EB51DB1C6}"/>
                </a:ext>
              </a:extLst>
            </p:cNvPr>
            <p:cNvSpPr/>
            <p:nvPr/>
          </p:nvSpPr>
          <p:spPr>
            <a:xfrm>
              <a:off x="3570514" y="5747657"/>
              <a:ext cx="0" cy="740229"/>
            </a:xfrm>
            <a:custGeom>
              <a:avLst/>
              <a:gdLst>
                <a:gd name="connsiteX0" fmla="*/ 0 w 0"/>
                <a:gd name="connsiteY0" fmla="*/ 0 h 740229"/>
                <a:gd name="connsiteX1" fmla="*/ 0 w 0"/>
                <a:gd name="connsiteY1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40229">
                  <a:moveTo>
                    <a:pt x="0" y="0"/>
                  </a:moveTo>
                  <a:lnTo>
                    <a:pt x="0" y="740229"/>
                  </a:lnTo>
                </a:path>
              </a:pathLst>
            </a:custGeom>
            <a:noFill/>
            <a:ln w="9525">
              <a:solidFill>
                <a:srgbClr val="ADBA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1" name="자유형: 도형 1250">
              <a:extLst>
                <a:ext uri="{FF2B5EF4-FFF2-40B4-BE49-F238E27FC236}">
                  <a16:creationId xmlns:a16="http://schemas.microsoft.com/office/drawing/2014/main" id="{0E12C959-CB58-2A7A-53C8-E9C5D7D96AAE}"/>
                </a:ext>
              </a:extLst>
            </p:cNvPr>
            <p:cNvSpPr/>
            <p:nvPr/>
          </p:nvSpPr>
          <p:spPr>
            <a:xfrm>
              <a:off x="6749142" y="5747657"/>
              <a:ext cx="0" cy="740229"/>
            </a:xfrm>
            <a:custGeom>
              <a:avLst/>
              <a:gdLst>
                <a:gd name="connsiteX0" fmla="*/ 0 w 0"/>
                <a:gd name="connsiteY0" fmla="*/ 0 h 740229"/>
                <a:gd name="connsiteX1" fmla="*/ 0 w 0"/>
                <a:gd name="connsiteY1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40229">
                  <a:moveTo>
                    <a:pt x="0" y="0"/>
                  </a:moveTo>
                  <a:lnTo>
                    <a:pt x="0" y="740229"/>
                  </a:lnTo>
                </a:path>
              </a:pathLst>
            </a:custGeom>
            <a:noFill/>
            <a:ln w="9525">
              <a:solidFill>
                <a:srgbClr val="ADBA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2" name="화살표: 오른쪽 498">
            <a:extLst>
              <a:ext uri="{FF2B5EF4-FFF2-40B4-BE49-F238E27FC236}">
                <a16:creationId xmlns:a16="http://schemas.microsoft.com/office/drawing/2014/main" id="{17BF52C8-FB0A-E34C-B714-3F63AF60078E}"/>
              </a:ext>
            </a:extLst>
          </p:cNvPr>
          <p:cNvSpPr/>
          <p:nvPr/>
        </p:nvSpPr>
        <p:spPr>
          <a:xfrm>
            <a:off x="4729703" y="4330785"/>
            <a:ext cx="426621" cy="251427"/>
          </a:xfrm>
          <a:prstGeom prst="rightArrow">
            <a:avLst>
              <a:gd name="adj1" fmla="val 61327"/>
              <a:gd name="adj2" fmla="val 50000"/>
            </a:avLst>
          </a:prstGeom>
          <a:gradFill>
            <a:gsLst>
              <a:gs pos="0">
                <a:srgbClr val="0078B9">
                  <a:alpha val="0"/>
                </a:srgbClr>
              </a:gs>
              <a:gs pos="67000">
                <a:srgbClr val="0078B9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en-US" altLang="ko-KR" sz="1400" kern="0">
              <a:ln>
                <a:solidFill>
                  <a:srgbClr val="9BCFFF">
                    <a:alpha val="0"/>
                  </a:srgb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253" name="그룹 1252">
            <a:extLst>
              <a:ext uri="{FF2B5EF4-FFF2-40B4-BE49-F238E27FC236}">
                <a16:creationId xmlns:a16="http://schemas.microsoft.com/office/drawing/2014/main" id="{CD705A27-04E7-1F41-B191-7F1ED197DAE8}"/>
              </a:ext>
            </a:extLst>
          </p:cNvPr>
          <p:cNvGrpSpPr/>
          <p:nvPr/>
        </p:nvGrpSpPr>
        <p:grpSpPr>
          <a:xfrm>
            <a:off x="2649476" y="3432415"/>
            <a:ext cx="414209" cy="536646"/>
            <a:chOff x="-857765" y="2599296"/>
            <a:chExt cx="637723" cy="473095"/>
          </a:xfrm>
        </p:grpSpPr>
        <p:pic>
          <p:nvPicPr>
            <p:cNvPr id="1254" name="Picture 8" descr="서버, 컴퓨터, 데이터 서버 아이콘">
              <a:extLst>
                <a:ext uri="{FF2B5EF4-FFF2-40B4-BE49-F238E27FC236}">
                  <a16:creationId xmlns:a16="http://schemas.microsoft.com/office/drawing/2014/main" id="{AADF54FD-79E3-1322-9E7D-80926AF3C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57765" y="2766215"/>
              <a:ext cx="637723" cy="306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DF2D1E48-9E14-31FF-8CDA-045638964F43}"/>
                </a:ext>
              </a:extLst>
            </p:cNvPr>
            <p:cNvSpPr txBox="1"/>
            <p:nvPr/>
          </p:nvSpPr>
          <p:spPr>
            <a:xfrm>
              <a:off x="-742357" y="2599296"/>
              <a:ext cx="39442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buClr>
                  <a:srgbClr val="969696"/>
                </a:buClr>
                <a:tabLst>
                  <a:tab pos="914400" algn="l"/>
                  <a:tab pos="7315200" algn="r"/>
                </a:tabLst>
              </a:pPr>
              <a:r>
                <a:rPr lang="en-US" altLang="ko-KR" sz="1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EAI</a:t>
              </a:r>
              <a:r>
                <a:rPr lang="en-US" altLang="ko-KR" sz="1000" b="1" spc="-7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 </a:t>
              </a:r>
            </a:p>
          </p:txBody>
        </p:sp>
      </p:grpSp>
      <p:pic>
        <p:nvPicPr>
          <p:cNvPr id="1256" name="Picture 3" descr="C:\Users\YELIMKOOK\Desktop\PNG\비지니스02.png">
            <a:extLst>
              <a:ext uri="{FF2B5EF4-FFF2-40B4-BE49-F238E27FC236}">
                <a16:creationId xmlns:a16="http://schemas.microsoft.com/office/drawing/2014/main" id="{1AE57DB0-38D7-5DC7-9DC5-5DD88ADDC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98048" y="2553244"/>
            <a:ext cx="1008112" cy="7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7" name="모서리가 둥근 직사각형 120">
            <a:extLst>
              <a:ext uri="{FF2B5EF4-FFF2-40B4-BE49-F238E27FC236}">
                <a16:creationId xmlns:a16="http://schemas.microsoft.com/office/drawing/2014/main" id="{0651DC65-9622-4121-5EAE-ACA469EBFB54}"/>
              </a:ext>
            </a:extLst>
          </p:cNvPr>
          <p:cNvSpPr/>
          <p:nvPr/>
        </p:nvSpPr>
        <p:spPr>
          <a:xfrm>
            <a:off x="8734152" y="2723972"/>
            <a:ext cx="64807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/>
            <a:r>
              <a:rPr lang="en-US" altLang="ko-KR" sz="80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OpenSearch</a:t>
            </a:r>
          </a:p>
          <a:p>
            <a:pPr algn="ctr" defTabSz="1067745" latinLnBrk="0"/>
            <a:r>
              <a:rPr lang="en-US" altLang="ko-KR" sz="80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(Vector Database)</a:t>
            </a:r>
          </a:p>
        </p:txBody>
      </p:sp>
      <p:sp>
        <p:nvSpPr>
          <p:cNvPr id="1258" name="모서리가 둥근 직사각형 43">
            <a:extLst>
              <a:ext uri="{FF2B5EF4-FFF2-40B4-BE49-F238E27FC236}">
                <a16:creationId xmlns:a16="http://schemas.microsoft.com/office/drawing/2014/main" id="{BDD54D0D-CD0B-AAB4-612F-D9DE8597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756" y="4121073"/>
            <a:ext cx="2556284" cy="914354"/>
          </a:xfrm>
          <a:prstGeom prst="rect">
            <a:avLst/>
          </a:prstGeom>
          <a:solidFill>
            <a:srgbClr val="D9DFE5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59" name="모서리가 둥근 직사각형 43">
            <a:extLst>
              <a:ext uri="{FF2B5EF4-FFF2-40B4-BE49-F238E27FC236}">
                <a16:creationId xmlns:a16="http://schemas.microsoft.com/office/drawing/2014/main" id="{01BB069D-D2B2-E59F-4EEC-45C3522C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410" y="4121073"/>
            <a:ext cx="1433810" cy="914354"/>
          </a:xfrm>
          <a:prstGeom prst="rect">
            <a:avLst/>
          </a:prstGeom>
          <a:solidFill>
            <a:srgbClr val="D9DFE5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1260" name="직선 연결선 1259">
            <a:extLst>
              <a:ext uri="{FF2B5EF4-FFF2-40B4-BE49-F238E27FC236}">
                <a16:creationId xmlns:a16="http://schemas.microsoft.com/office/drawing/2014/main" id="{F1D63022-509E-89A1-DD2A-199EE5072698}"/>
              </a:ext>
            </a:extLst>
          </p:cNvPr>
          <p:cNvCxnSpPr>
            <a:cxnSpLocks/>
          </p:cNvCxnSpPr>
          <p:nvPr/>
        </p:nvCxnSpPr>
        <p:spPr bwMode="auto">
          <a:xfrm>
            <a:off x="5186320" y="4080517"/>
            <a:ext cx="4176464" cy="0"/>
          </a:xfrm>
          <a:prstGeom prst="line">
            <a:avLst/>
          </a:prstGeom>
          <a:noFill/>
          <a:ln w="6350">
            <a:solidFill>
              <a:srgbClr val="8692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1" name="모서리가 둥근 직사각형 43">
            <a:extLst>
              <a:ext uri="{FF2B5EF4-FFF2-40B4-BE49-F238E27FC236}">
                <a16:creationId xmlns:a16="http://schemas.microsoft.com/office/drawing/2014/main" id="{038AEF17-3DC7-ED2B-2A2C-7D0981161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613" y="4178427"/>
            <a:ext cx="818037" cy="7996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62" name="모서리가 둥근 직사각형 43">
            <a:extLst>
              <a:ext uri="{FF2B5EF4-FFF2-40B4-BE49-F238E27FC236}">
                <a16:creationId xmlns:a16="http://schemas.microsoft.com/office/drawing/2014/main" id="{2E1A633C-F10D-06EA-5E21-9E76D77B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56" y="4227040"/>
            <a:ext cx="58934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수집 </a:t>
            </a:r>
            <a:r>
              <a:rPr lang="en-US" altLang="ko-KR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Tier</a:t>
            </a:r>
            <a:endParaRPr lang="ko-KR" altLang="en-US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1263" name="모서리가 둥근 직사각형 43">
            <a:extLst>
              <a:ext uri="{FF2B5EF4-FFF2-40B4-BE49-F238E27FC236}">
                <a16:creationId xmlns:a16="http://schemas.microsoft.com/office/drawing/2014/main" id="{E46CC6E6-0727-F5AF-1D2B-37060E45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376" y="4376364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ln>
                  <a:solidFill>
                    <a:srgbClr val="ADBAC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국내주식</a:t>
            </a:r>
            <a:endParaRPr kumimoji="0" lang="ko-KR" altLang="en-US" sz="800" i="0" u="none" strike="noStrike" kern="0" cap="none" spc="0" normalizeH="0" baseline="0" noProof="0" dirty="0">
              <a:ln>
                <a:solidFill>
                  <a:srgbClr val="ADBAC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64" name="모서리가 둥근 직사각형 43">
            <a:extLst>
              <a:ext uri="{FF2B5EF4-FFF2-40B4-BE49-F238E27FC236}">
                <a16:creationId xmlns:a16="http://schemas.microsoft.com/office/drawing/2014/main" id="{CD9E9562-0793-48BC-88A7-75626A9B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376" y="4571730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solidFill>
                    <a:srgbClr val="ADBAC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해외주식</a:t>
            </a:r>
          </a:p>
        </p:txBody>
      </p:sp>
      <p:sp>
        <p:nvSpPr>
          <p:cNvPr id="1265" name="모서리가 둥근 직사각형 43">
            <a:extLst>
              <a:ext uri="{FF2B5EF4-FFF2-40B4-BE49-F238E27FC236}">
                <a16:creationId xmlns:a16="http://schemas.microsoft.com/office/drawing/2014/main" id="{4F87C25A-A248-14C4-BE44-5636603C5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376" y="4762403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ln>
                  <a:solidFill>
                    <a:srgbClr val="ADBAC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경제지표</a:t>
            </a:r>
            <a:endParaRPr kumimoji="0" lang="ko-KR" altLang="en-US" sz="800" i="0" u="none" strike="noStrike" kern="0" cap="none" spc="0" normalizeH="0" baseline="0" noProof="0" dirty="0">
              <a:ln>
                <a:solidFill>
                  <a:srgbClr val="ADBAC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66" name="모서리가 둥근 직사각형 43">
            <a:extLst>
              <a:ext uri="{FF2B5EF4-FFF2-40B4-BE49-F238E27FC236}">
                <a16:creationId xmlns:a16="http://schemas.microsoft.com/office/drawing/2014/main" id="{02B3F4CE-4646-121F-1E6D-9DCD97ED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586" y="4181873"/>
            <a:ext cx="818037" cy="7996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67" name="모서리가 둥근 직사각형 43">
            <a:extLst>
              <a:ext uri="{FF2B5EF4-FFF2-40B4-BE49-F238E27FC236}">
                <a16:creationId xmlns:a16="http://schemas.microsoft.com/office/drawing/2014/main" id="{CE0CD796-DC30-6D0E-0AE9-6BAB8D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929" y="4227040"/>
            <a:ext cx="58934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저장 </a:t>
            </a:r>
            <a:r>
              <a:rPr lang="en-US" altLang="ko-KR" sz="8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Tier</a:t>
            </a:r>
            <a:endParaRPr lang="ko-KR" altLang="en-US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1268" name="모서리가 둥근 직사각형 43">
            <a:extLst>
              <a:ext uri="{FF2B5EF4-FFF2-40B4-BE49-F238E27FC236}">
                <a16:creationId xmlns:a16="http://schemas.microsoft.com/office/drawing/2014/main" id="{7DB63E29-945C-DD2F-4FBD-5CFBA0E57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349" y="4376364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ln>
                  <a:solidFill>
                    <a:srgbClr val="ADBAC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국내주식</a:t>
            </a:r>
            <a:endParaRPr kumimoji="0" lang="ko-KR" altLang="en-US" sz="800" i="0" u="none" strike="noStrike" kern="0" cap="none" spc="0" normalizeH="0" baseline="0" noProof="0" dirty="0">
              <a:ln>
                <a:solidFill>
                  <a:srgbClr val="ADBAC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69" name="모서리가 둥근 직사각형 43">
            <a:extLst>
              <a:ext uri="{FF2B5EF4-FFF2-40B4-BE49-F238E27FC236}">
                <a16:creationId xmlns:a16="http://schemas.microsoft.com/office/drawing/2014/main" id="{9C9870BC-FB8D-B126-E897-7F6386EA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349" y="4571730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solidFill>
                    <a:srgbClr val="ADBAC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해외주식</a:t>
            </a:r>
          </a:p>
        </p:txBody>
      </p:sp>
      <p:sp>
        <p:nvSpPr>
          <p:cNvPr id="1270" name="모서리가 둥근 직사각형 43">
            <a:extLst>
              <a:ext uri="{FF2B5EF4-FFF2-40B4-BE49-F238E27FC236}">
                <a16:creationId xmlns:a16="http://schemas.microsoft.com/office/drawing/2014/main" id="{58C1BD4D-435B-6B6E-0293-869DF20B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349" y="4762403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0" dirty="0">
                <a:ln>
                  <a:solidFill>
                    <a:srgbClr val="ADBAC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경제지표</a:t>
            </a:r>
            <a:endParaRPr kumimoji="0" lang="ko-KR" altLang="en-US" sz="800" i="0" u="none" strike="noStrike" kern="0" cap="none" spc="0" normalizeH="0" baseline="0" noProof="0" dirty="0">
              <a:ln>
                <a:solidFill>
                  <a:srgbClr val="ADBAC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71" name="모서리가 둥근 직사각형 43">
            <a:extLst>
              <a:ext uri="{FF2B5EF4-FFF2-40B4-BE49-F238E27FC236}">
                <a16:creationId xmlns:a16="http://schemas.microsoft.com/office/drawing/2014/main" id="{E94F51C1-37BB-7DF3-EA0E-A16CB74E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83" y="4177890"/>
            <a:ext cx="818037" cy="7996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rgbClr val="5E6B8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72" name="모서리가 둥근 직사각형 43">
            <a:extLst>
              <a:ext uri="{FF2B5EF4-FFF2-40B4-BE49-F238E27FC236}">
                <a16:creationId xmlns:a16="http://schemas.microsoft.com/office/drawing/2014/main" id="{90D82F3C-FDA5-8745-15B4-6A9A6AFF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526" y="4227040"/>
            <a:ext cx="58934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50" dirty="0" err="1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마트</a:t>
            </a:r>
            <a:endParaRPr lang="ko-KR" altLang="en-US" sz="8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1273" name="모서리가 둥근 직사각형 43">
            <a:extLst>
              <a:ext uri="{FF2B5EF4-FFF2-40B4-BE49-F238E27FC236}">
                <a16:creationId xmlns:a16="http://schemas.microsoft.com/office/drawing/2014/main" id="{E28C3D82-427F-9D51-6D8E-5DAA8DB8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567" y="4374104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800" kern="0" dirty="0" err="1">
                <a:ln>
                  <a:solidFill>
                    <a:srgbClr val="ADBAC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주식마트</a:t>
            </a:r>
            <a:endParaRPr lang="ko-KR" altLang="en-US" sz="800" kern="0" dirty="0">
              <a:ln>
                <a:solidFill>
                  <a:srgbClr val="ADBAC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74" name="모서리가 둥근 직사각형 43">
            <a:extLst>
              <a:ext uri="{FF2B5EF4-FFF2-40B4-BE49-F238E27FC236}">
                <a16:creationId xmlns:a16="http://schemas.microsoft.com/office/drawing/2014/main" id="{7BC3E8AF-8403-AC6F-0B57-71599F82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228" y="4645670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 latinLnBrk="0">
              <a:spcAft>
                <a:spcPct val="0"/>
              </a:spcAft>
            </a:pPr>
            <a:r>
              <a:rPr lang="en-US" altLang="ko-KR" sz="800" kern="0" dirty="0">
                <a:ln>
                  <a:solidFill>
                    <a:srgbClr val="ADBAC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</a:t>
            </a:r>
            <a:r>
              <a:rPr lang="ko-KR" altLang="en-US" sz="800" kern="0" dirty="0" err="1">
                <a:ln>
                  <a:solidFill>
                    <a:srgbClr val="ADBAC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마트</a:t>
            </a:r>
            <a:endParaRPr lang="ko-KR" altLang="en-US" sz="800" kern="0" dirty="0">
              <a:ln>
                <a:solidFill>
                  <a:srgbClr val="ADBAC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75" name="TextBox 1274">
            <a:extLst>
              <a:ext uri="{FF2B5EF4-FFF2-40B4-BE49-F238E27FC236}">
                <a16:creationId xmlns:a16="http://schemas.microsoft.com/office/drawing/2014/main" id="{A7A237F2-C3DF-38FE-99E3-58B7A4559E5A}"/>
              </a:ext>
            </a:extLst>
          </p:cNvPr>
          <p:cNvSpPr txBox="1"/>
          <p:nvPr/>
        </p:nvSpPr>
        <p:spPr>
          <a:xfrm>
            <a:off x="8251992" y="4783261"/>
            <a:ext cx="2776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1400" b="0" i="0" spc="-30" baseline="0" dirty="0">
                <a:ln>
                  <a:solidFill>
                    <a:srgbClr val="D1D2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342764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685526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1028289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1371051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defTabSz="914217"/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……</a:t>
            </a:r>
            <a:endParaRPr lang="ko-KR" altLang="en-US" sz="1200" b="1" dirty="0">
              <a:solidFill>
                <a:prstClr val="black">
                  <a:lumMod val="95000"/>
                  <a:lumOff val="5000"/>
                </a:prst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cxnSp>
        <p:nvCxnSpPr>
          <p:cNvPr id="1276" name="직선 연결선 1275">
            <a:extLst>
              <a:ext uri="{FF2B5EF4-FFF2-40B4-BE49-F238E27FC236}">
                <a16:creationId xmlns:a16="http://schemas.microsoft.com/office/drawing/2014/main" id="{93B2A4E6-45B2-A071-104C-B008B9BF36EE}"/>
              </a:ext>
            </a:extLst>
          </p:cNvPr>
          <p:cNvCxnSpPr>
            <a:stCxn id="1268" idx="3"/>
            <a:endCxn id="1273" idx="1"/>
          </p:cNvCxnSpPr>
          <p:nvPr/>
        </p:nvCxnSpPr>
        <p:spPr>
          <a:xfrm flipV="1">
            <a:off x="7578517" y="4452790"/>
            <a:ext cx="492050" cy="2260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직선 연결선 1276">
            <a:extLst>
              <a:ext uri="{FF2B5EF4-FFF2-40B4-BE49-F238E27FC236}">
                <a16:creationId xmlns:a16="http://schemas.microsoft.com/office/drawing/2014/main" id="{46B76FDC-C36E-1FCF-5C2D-25B51F3D5195}"/>
              </a:ext>
            </a:extLst>
          </p:cNvPr>
          <p:cNvCxnSpPr>
            <a:stCxn id="1269" idx="3"/>
            <a:endCxn id="1273" idx="1"/>
          </p:cNvCxnSpPr>
          <p:nvPr/>
        </p:nvCxnSpPr>
        <p:spPr>
          <a:xfrm flipV="1">
            <a:off x="7578517" y="4452790"/>
            <a:ext cx="492050" cy="197626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직선 연결선 1277">
            <a:extLst>
              <a:ext uri="{FF2B5EF4-FFF2-40B4-BE49-F238E27FC236}">
                <a16:creationId xmlns:a16="http://schemas.microsoft.com/office/drawing/2014/main" id="{6D1399FE-11E9-96FA-ACFC-21217E5E0835}"/>
              </a:ext>
            </a:extLst>
          </p:cNvPr>
          <p:cNvCxnSpPr>
            <a:stCxn id="1270" idx="3"/>
            <a:endCxn id="1273" idx="1"/>
          </p:cNvCxnSpPr>
          <p:nvPr/>
        </p:nvCxnSpPr>
        <p:spPr>
          <a:xfrm flipV="1">
            <a:off x="7578517" y="4452790"/>
            <a:ext cx="492050" cy="388299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직선 연결선 1278">
            <a:extLst>
              <a:ext uri="{FF2B5EF4-FFF2-40B4-BE49-F238E27FC236}">
                <a16:creationId xmlns:a16="http://schemas.microsoft.com/office/drawing/2014/main" id="{A0425603-3CC2-231B-D013-8F95E98C5F53}"/>
              </a:ext>
            </a:extLst>
          </p:cNvPr>
          <p:cNvCxnSpPr/>
          <p:nvPr/>
        </p:nvCxnSpPr>
        <p:spPr>
          <a:xfrm>
            <a:off x="7581358" y="4460007"/>
            <a:ext cx="444178" cy="272563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직선 연결선 1279">
            <a:extLst>
              <a:ext uri="{FF2B5EF4-FFF2-40B4-BE49-F238E27FC236}">
                <a16:creationId xmlns:a16="http://schemas.microsoft.com/office/drawing/2014/main" id="{454B4909-E23C-CF57-346F-3FC88DE4BE68}"/>
              </a:ext>
            </a:extLst>
          </p:cNvPr>
          <p:cNvCxnSpPr>
            <a:stCxn id="1269" idx="3"/>
            <a:endCxn id="1274" idx="1"/>
          </p:cNvCxnSpPr>
          <p:nvPr/>
        </p:nvCxnSpPr>
        <p:spPr>
          <a:xfrm>
            <a:off x="7578517" y="4650416"/>
            <a:ext cx="489711" cy="73940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직선 연결선 1280">
            <a:extLst>
              <a:ext uri="{FF2B5EF4-FFF2-40B4-BE49-F238E27FC236}">
                <a16:creationId xmlns:a16="http://schemas.microsoft.com/office/drawing/2014/main" id="{0BABCAC9-6A74-09D8-8CAA-D37D1365668B}"/>
              </a:ext>
            </a:extLst>
          </p:cNvPr>
          <p:cNvCxnSpPr>
            <a:stCxn id="1270" idx="3"/>
            <a:endCxn id="1274" idx="1"/>
          </p:cNvCxnSpPr>
          <p:nvPr/>
        </p:nvCxnSpPr>
        <p:spPr>
          <a:xfrm flipV="1">
            <a:off x="7578517" y="4724356"/>
            <a:ext cx="489711" cy="116733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직선 연결선 1281">
            <a:extLst>
              <a:ext uri="{FF2B5EF4-FFF2-40B4-BE49-F238E27FC236}">
                <a16:creationId xmlns:a16="http://schemas.microsoft.com/office/drawing/2014/main" id="{864CF5D0-F425-AE27-B933-3A55EA67A0D9}"/>
              </a:ext>
            </a:extLst>
          </p:cNvPr>
          <p:cNvCxnSpPr>
            <a:stCxn id="1263" idx="3"/>
            <a:endCxn id="1268" idx="1"/>
          </p:cNvCxnSpPr>
          <p:nvPr/>
        </p:nvCxnSpPr>
        <p:spPr>
          <a:xfrm>
            <a:off x="6444544" y="4455050"/>
            <a:ext cx="488805" cy="0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직선 연결선 1282">
            <a:extLst>
              <a:ext uri="{FF2B5EF4-FFF2-40B4-BE49-F238E27FC236}">
                <a16:creationId xmlns:a16="http://schemas.microsoft.com/office/drawing/2014/main" id="{21020033-58B4-2423-5FB0-8CC3269BF507}"/>
              </a:ext>
            </a:extLst>
          </p:cNvPr>
          <p:cNvCxnSpPr>
            <a:stCxn id="1264" idx="3"/>
            <a:endCxn id="1269" idx="1"/>
          </p:cNvCxnSpPr>
          <p:nvPr/>
        </p:nvCxnSpPr>
        <p:spPr>
          <a:xfrm>
            <a:off x="6444544" y="4650416"/>
            <a:ext cx="488805" cy="0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직선 연결선 1283">
            <a:extLst>
              <a:ext uri="{FF2B5EF4-FFF2-40B4-BE49-F238E27FC236}">
                <a16:creationId xmlns:a16="http://schemas.microsoft.com/office/drawing/2014/main" id="{0C2191C6-131C-97DD-D579-E0A2AAF786EB}"/>
              </a:ext>
            </a:extLst>
          </p:cNvPr>
          <p:cNvCxnSpPr>
            <a:stCxn id="1265" idx="3"/>
            <a:endCxn id="1270" idx="1"/>
          </p:cNvCxnSpPr>
          <p:nvPr/>
        </p:nvCxnSpPr>
        <p:spPr>
          <a:xfrm>
            <a:off x="6444544" y="4841089"/>
            <a:ext cx="488805" cy="0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Rectangle 66">
            <a:extLst>
              <a:ext uri="{FF2B5EF4-FFF2-40B4-BE49-F238E27FC236}">
                <a16:creationId xmlns:a16="http://schemas.microsoft.com/office/drawing/2014/main" id="{8866B36D-372A-D0DA-415A-F27BE23135C5}"/>
              </a:ext>
            </a:extLst>
          </p:cNvPr>
          <p:cNvSpPr/>
          <p:nvPr/>
        </p:nvSpPr>
        <p:spPr bwMode="auto">
          <a:xfrm>
            <a:off x="5296880" y="4301251"/>
            <a:ext cx="344748" cy="5539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ko-KR" altLang="en-US" sz="900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수집 </a:t>
            </a:r>
            <a:r>
              <a:rPr lang="en-US" altLang="ko-KR" sz="900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/ </a:t>
            </a:r>
            <a:r>
              <a:rPr lang="ko-KR" altLang="en-US" sz="900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저장</a:t>
            </a:r>
            <a:br>
              <a:rPr lang="en-US" altLang="ko-KR" sz="900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</a:br>
            <a:r>
              <a:rPr lang="en-US" altLang="ko-KR" sz="900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전처리</a:t>
            </a:r>
            <a:r>
              <a:rPr lang="en-US" altLang="ko-KR" sz="900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900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통합</a:t>
            </a:r>
            <a:r>
              <a:rPr lang="en-US" altLang="ko-KR" sz="900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)</a:t>
            </a:r>
            <a:endParaRPr lang="ko-KR" altLang="en-US" sz="900" dirty="0">
              <a:ln>
                <a:solidFill>
                  <a:srgbClr val="3E1C8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G꼬딕씨 80g" panose="02020603020101020101" pitchFamily="18" charset="-127"/>
              <a:ea typeface="HG꼬딕씨 80g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286" name="Picture 10" descr="Etl Special Lineal color icon">
            <a:extLst>
              <a:ext uri="{FF2B5EF4-FFF2-40B4-BE49-F238E27FC236}">
                <a16:creationId xmlns:a16="http://schemas.microsoft.com/office/drawing/2014/main" id="{0B647DFC-041C-8F0F-CF76-08F283B7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biLevel thresh="25000"/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657" y="4836366"/>
            <a:ext cx="239298" cy="2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7" name="Picture 10" descr="Etl Special Lineal color icon">
            <a:extLst>
              <a:ext uri="{FF2B5EF4-FFF2-40B4-BE49-F238E27FC236}">
                <a16:creationId xmlns:a16="http://schemas.microsoft.com/office/drawing/2014/main" id="{1AC03E3E-728E-8F4C-A45C-D2239B7AE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biLevel thresh="25000"/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6606" y="4839844"/>
            <a:ext cx="239298" cy="2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8" name="화살표: 오른쪽 498">
            <a:extLst>
              <a:ext uri="{FF2B5EF4-FFF2-40B4-BE49-F238E27FC236}">
                <a16:creationId xmlns:a16="http://schemas.microsoft.com/office/drawing/2014/main" id="{295BB2E2-86DF-EF1E-6DF8-177B2074A798}"/>
              </a:ext>
            </a:extLst>
          </p:cNvPr>
          <p:cNvSpPr/>
          <p:nvPr/>
        </p:nvSpPr>
        <p:spPr>
          <a:xfrm>
            <a:off x="6559963" y="4577593"/>
            <a:ext cx="290686" cy="155280"/>
          </a:xfrm>
          <a:prstGeom prst="rightArrow">
            <a:avLst>
              <a:gd name="adj1" fmla="val 61327"/>
              <a:gd name="adj2" fmla="val 50000"/>
            </a:avLst>
          </a:prstGeom>
          <a:gradFill>
            <a:gsLst>
              <a:gs pos="0">
                <a:srgbClr val="0078B9">
                  <a:alpha val="0"/>
                </a:srgbClr>
              </a:gs>
              <a:gs pos="67000">
                <a:srgbClr val="0078B9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en-US" altLang="ko-KR" sz="1400" kern="0">
              <a:ln>
                <a:solidFill>
                  <a:srgbClr val="9BCFFF">
                    <a:alpha val="0"/>
                  </a:srgb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89" name="화살표: 오른쪽 498">
            <a:extLst>
              <a:ext uri="{FF2B5EF4-FFF2-40B4-BE49-F238E27FC236}">
                <a16:creationId xmlns:a16="http://schemas.microsoft.com/office/drawing/2014/main" id="{7FFA1B18-1C01-A77B-79AD-B791F15D6043}"/>
              </a:ext>
            </a:extLst>
          </p:cNvPr>
          <p:cNvSpPr/>
          <p:nvPr/>
        </p:nvSpPr>
        <p:spPr>
          <a:xfrm>
            <a:off x="7703841" y="4577593"/>
            <a:ext cx="290686" cy="155280"/>
          </a:xfrm>
          <a:prstGeom prst="rightArrow">
            <a:avLst>
              <a:gd name="adj1" fmla="val 61327"/>
              <a:gd name="adj2" fmla="val 50000"/>
            </a:avLst>
          </a:prstGeom>
          <a:gradFill>
            <a:gsLst>
              <a:gs pos="0">
                <a:srgbClr val="0078B9">
                  <a:alpha val="0"/>
                </a:srgbClr>
              </a:gs>
              <a:gs pos="67000">
                <a:srgbClr val="0078B9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en-US" altLang="ko-KR" sz="1400" kern="0">
              <a:ln>
                <a:solidFill>
                  <a:srgbClr val="9BCFFF">
                    <a:alpha val="0"/>
                  </a:srgb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90" name="Rectangle 66">
            <a:extLst>
              <a:ext uri="{FF2B5EF4-FFF2-40B4-BE49-F238E27FC236}">
                <a16:creationId xmlns:a16="http://schemas.microsoft.com/office/drawing/2014/main" id="{E86E68BD-1CBD-FD04-5FCE-A5D2F080EFE2}"/>
              </a:ext>
            </a:extLst>
          </p:cNvPr>
          <p:cNvSpPr/>
          <p:nvPr/>
        </p:nvSpPr>
        <p:spPr bwMode="auto">
          <a:xfrm>
            <a:off x="8893421" y="4370501"/>
            <a:ext cx="352468" cy="4154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마트 가공 적재</a:t>
            </a:r>
          </a:p>
        </p:txBody>
      </p:sp>
      <p:pic>
        <p:nvPicPr>
          <p:cNvPr id="1291" name="Picture 17" descr="D:\서울교육청\장비_15.png">
            <a:extLst>
              <a:ext uri="{FF2B5EF4-FFF2-40B4-BE49-F238E27FC236}">
                <a16:creationId xmlns:a16="http://schemas.microsoft.com/office/drawing/2014/main" id="{5A594215-8A56-F3F9-2A42-C352838D6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1775" y="4836366"/>
            <a:ext cx="296075" cy="2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2" name="그림 1291">
            <a:extLst>
              <a:ext uri="{FF2B5EF4-FFF2-40B4-BE49-F238E27FC236}">
                <a16:creationId xmlns:a16="http://schemas.microsoft.com/office/drawing/2014/main" id="{F44A0DF7-C0FB-E37C-C3C5-937ABCBE795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1204" y="2567401"/>
            <a:ext cx="246646" cy="2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7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A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(4/6)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2</a:t>
            </a:r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2.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AA83EC-4100-C5DC-BFC7-6419150070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9290050" cy="325315"/>
          </a:xfrm>
        </p:spPr>
        <p:txBody>
          <a:bodyPr/>
          <a:lstStyle/>
          <a:p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대내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/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외 데이터 수집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/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적재는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Tick Data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를 고려한 분석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벡터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DB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저장 구성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779879-8807-EA91-E198-F5A87596DAD7}"/>
              </a:ext>
            </a:extLst>
          </p:cNvPr>
          <p:cNvSpPr/>
          <p:nvPr/>
        </p:nvSpPr>
        <p:spPr bwMode="auto">
          <a:xfrm>
            <a:off x="7676621" y="2168862"/>
            <a:ext cx="1893600" cy="3024336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511B3FCB-5402-EE97-2B56-DB9D78E54BFD}"/>
              </a:ext>
            </a:extLst>
          </p:cNvPr>
          <p:cNvSpPr/>
          <p:nvPr/>
        </p:nvSpPr>
        <p:spPr bwMode="auto">
          <a:xfrm>
            <a:off x="4951413" y="2168862"/>
            <a:ext cx="2648057" cy="3024336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22A8E982-488B-27E1-CA3A-C6731801DC08}"/>
              </a:ext>
            </a:extLst>
          </p:cNvPr>
          <p:cNvSpPr/>
          <p:nvPr/>
        </p:nvSpPr>
        <p:spPr bwMode="auto">
          <a:xfrm>
            <a:off x="3103809" y="2168862"/>
            <a:ext cx="1775596" cy="3024336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D894DDA-5A4F-C18A-6BAC-14C13052CD3D}"/>
              </a:ext>
            </a:extLst>
          </p:cNvPr>
          <p:cNvSpPr/>
          <p:nvPr/>
        </p:nvSpPr>
        <p:spPr>
          <a:xfrm>
            <a:off x="3043201" y="3705372"/>
            <a:ext cx="658800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</a:endParaRPr>
          </a:p>
        </p:txBody>
      </p:sp>
      <p:sp>
        <p:nvSpPr>
          <p:cNvPr id="1154" name="자유형: 도형 596">
            <a:extLst>
              <a:ext uri="{FF2B5EF4-FFF2-40B4-BE49-F238E27FC236}">
                <a16:creationId xmlns:a16="http://schemas.microsoft.com/office/drawing/2014/main" id="{D482D5D8-9491-F145-E0C5-FBB5A300D795}"/>
              </a:ext>
            </a:extLst>
          </p:cNvPr>
          <p:cNvSpPr/>
          <p:nvPr/>
        </p:nvSpPr>
        <p:spPr>
          <a:xfrm rot="10800000" flipV="1">
            <a:off x="2107097" y="3349990"/>
            <a:ext cx="1006082" cy="811086"/>
          </a:xfrm>
          <a:custGeom>
            <a:avLst/>
            <a:gdLst>
              <a:gd name="connsiteX0" fmla="*/ 349755 w 485328"/>
              <a:gd name="connsiteY0" fmla="*/ 271147 h 271147"/>
              <a:gd name="connsiteX1" fmla="*/ 349755 w 485328"/>
              <a:gd name="connsiteY1" fmla="*/ 220628 h 271147"/>
              <a:gd name="connsiteX2" fmla="*/ 325297 w 485328"/>
              <a:gd name="connsiteY2" fmla="*/ 220628 h 271147"/>
              <a:gd name="connsiteX3" fmla="*/ 160031 w 485328"/>
              <a:gd name="connsiteY3" fmla="*/ 220628 h 271147"/>
              <a:gd name="connsiteX4" fmla="*/ 135573 w 485328"/>
              <a:gd name="connsiteY4" fmla="*/ 220628 h 271147"/>
              <a:gd name="connsiteX5" fmla="*/ 135573 w 485328"/>
              <a:gd name="connsiteY5" fmla="*/ 271147 h 271147"/>
              <a:gd name="connsiteX6" fmla="*/ 0 w 485328"/>
              <a:gd name="connsiteY6" fmla="*/ 135573 h 271147"/>
              <a:gd name="connsiteX7" fmla="*/ 135573 w 485328"/>
              <a:gd name="connsiteY7" fmla="*/ 0 h 271147"/>
              <a:gd name="connsiteX8" fmla="*/ 135573 w 485328"/>
              <a:gd name="connsiteY8" fmla="*/ 50519 h 271147"/>
              <a:gd name="connsiteX9" fmla="*/ 160031 w 485328"/>
              <a:gd name="connsiteY9" fmla="*/ 50519 h 271147"/>
              <a:gd name="connsiteX10" fmla="*/ 325297 w 485328"/>
              <a:gd name="connsiteY10" fmla="*/ 50519 h 271147"/>
              <a:gd name="connsiteX11" fmla="*/ 349755 w 485328"/>
              <a:gd name="connsiteY11" fmla="*/ 50519 h 271147"/>
              <a:gd name="connsiteX12" fmla="*/ 349755 w 485328"/>
              <a:gd name="connsiteY12" fmla="*/ 0 h 271147"/>
              <a:gd name="connsiteX13" fmla="*/ 485328 w 485328"/>
              <a:gd name="connsiteY13" fmla="*/ 135574 h 27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5328" h="271147">
                <a:moveTo>
                  <a:pt x="349755" y="271147"/>
                </a:moveTo>
                <a:lnTo>
                  <a:pt x="349755" y="220628"/>
                </a:lnTo>
                <a:lnTo>
                  <a:pt x="325297" y="220628"/>
                </a:lnTo>
                <a:lnTo>
                  <a:pt x="160031" y="220628"/>
                </a:lnTo>
                <a:lnTo>
                  <a:pt x="135573" y="220628"/>
                </a:lnTo>
                <a:lnTo>
                  <a:pt x="135573" y="271147"/>
                </a:lnTo>
                <a:lnTo>
                  <a:pt x="0" y="135573"/>
                </a:lnTo>
                <a:lnTo>
                  <a:pt x="135573" y="0"/>
                </a:lnTo>
                <a:lnTo>
                  <a:pt x="135573" y="50519"/>
                </a:lnTo>
                <a:lnTo>
                  <a:pt x="160031" y="50519"/>
                </a:lnTo>
                <a:lnTo>
                  <a:pt x="325297" y="50519"/>
                </a:lnTo>
                <a:lnTo>
                  <a:pt x="349755" y="50519"/>
                </a:lnTo>
                <a:lnTo>
                  <a:pt x="349755" y="0"/>
                </a:lnTo>
                <a:lnTo>
                  <a:pt x="485328" y="135574"/>
                </a:lnTo>
                <a:close/>
              </a:path>
            </a:pathLst>
          </a:custGeom>
          <a:gradFill>
            <a:gsLst>
              <a:gs pos="40000">
                <a:srgbClr val="0078B9">
                  <a:alpha val="0"/>
                </a:srgbClr>
              </a:gs>
              <a:gs pos="100000">
                <a:srgbClr val="0078B9"/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55" name="TextBox 551">
            <a:extLst>
              <a:ext uri="{FF2B5EF4-FFF2-40B4-BE49-F238E27FC236}">
                <a16:creationId xmlns:a16="http://schemas.microsoft.com/office/drawing/2014/main" id="{A7380010-1035-8DA9-9070-ED955A53E5A6}"/>
              </a:ext>
            </a:extLst>
          </p:cNvPr>
          <p:cNvSpPr txBox="1"/>
          <p:nvPr/>
        </p:nvSpPr>
        <p:spPr>
          <a:xfrm>
            <a:off x="308558" y="2458634"/>
            <a:ext cx="466474" cy="6463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-50" normalizeH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defRPr>
            </a:lvl1pPr>
            <a:lvl2pPr marL="533872" defTabSz="1067745">
              <a:defRPr sz="2100"/>
            </a:lvl2pPr>
            <a:lvl3pPr marL="1067745" defTabSz="1067745">
              <a:defRPr sz="2100"/>
            </a:lvl3pPr>
            <a:lvl4pPr marL="1601617" defTabSz="1067745">
              <a:defRPr sz="2100"/>
            </a:lvl4pPr>
            <a:lvl5pPr marL="2135490" defTabSz="1067745">
              <a:defRPr sz="2100"/>
            </a:lvl5pPr>
            <a:lvl6pPr marL="2669362" defTabSz="1067745">
              <a:defRPr sz="2100"/>
            </a:lvl6pPr>
            <a:lvl7pPr marL="3203235" defTabSz="1067745">
              <a:defRPr sz="2100"/>
            </a:lvl7pPr>
            <a:lvl8pPr marL="3737107" defTabSz="1067745">
              <a:defRPr sz="2100"/>
            </a:lvl8pPr>
            <a:lvl9pPr marL="4270980" defTabSz="1067745">
              <a:defRPr sz="2100"/>
            </a:lvl9pPr>
          </a:lstStyle>
          <a:p>
            <a:r>
              <a:rPr lang="ko-KR" altLang="en-US" sz="14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004FBC"/>
                </a:solidFill>
              </a:rPr>
              <a:t>금융</a:t>
            </a:r>
            <a:endParaRPr lang="en-US" altLang="ko-KR" sz="140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rgbClr val="004FBC"/>
              </a:solidFill>
            </a:endParaRPr>
          </a:p>
          <a:p>
            <a:r>
              <a:rPr lang="ko-KR" altLang="en-US" sz="14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004FBC"/>
                </a:solidFill>
              </a:rPr>
              <a:t>시장</a:t>
            </a:r>
          </a:p>
          <a:p>
            <a:r>
              <a:rPr lang="ko-KR" altLang="en-US" sz="14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004FBC"/>
                </a:solidFill>
              </a:rPr>
              <a:t>데이터</a:t>
            </a:r>
          </a:p>
        </p:txBody>
      </p:sp>
      <p:sp>
        <p:nvSpPr>
          <p:cNvPr id="1156" name="TextBox 551">
            <a:extLst>
              <a:ext uri="{FF2B5EF4-FFF2-40B4-BE49-F238E27FC236}">
                <a16:creationId xmlns:a16="http://schemas.microsoft.com/office/drawing/2014/main" id="{E66A8666-5BF7-DA34-F66F-7C1FB5C71582}"/>
              </a:ext>
            </a:extLst>
          </p:cNvPr>
          <p:cNvSpPr txBox="1"/>
          <p:nvPr/>
        </p:nvSpPr>
        <p:spPr>
          <a:xfrm>
            <a:off x="386303" y="3833801"/>
            <a:ext cx="310983" cy="64633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-50" normalizeH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</a:defRPr>
            </a:lvl1pPr>
            <a:lvl2pPr marL="533872" defTabSz="1067745">
              <a:defRPr sz="2100"/>
            </a:lvl2pPr>
            <a:lvl3pPr marL="1067745" defTabSz="1067745">
              <a:defRPr sz="2100"/>
            </a:lvl3pPr>
            <a:lvl4pPr marL="1601617" defTabSz="1067745">
              <a:defRPr sz="2100"/>
            </a:lvl4pPr>
            <a:lvl5pPr marL="2135490" defTabSz="1067745">
              <a:defRPr sz="2100"/>
            </a:lvl5pPr>
            <a:lvl6pPr marL="2669362" defTabSz="1067745">
              <a:defRPr sz="2100"/>
            </a:lvl6pPr>
            <a:lvl7pPr marL="3203235" defTabSz="1067745">
              <a:defRPr sz="2100"/>
            </a:lvl7pPr>
            <a:lvl8pPr marL="3737107" defTabSz="1067745">
              <a:defRPr sz="2100"/>
            </a:lvl8pPr>
            <a:lvl9pPr marL="4270980" defTabSz="1067745">
              <a:defRPr sz="2100"/>
            </a:lvl9pPr>
          </a:lstStyle>
          <a:p>
            <a:r>
              <a:rPr lang="ko-KR" altLang="en-US" sz="14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004FBC"/>
                </a:solidFill>
              </a:rPr>
              <a:t>금융</a:t>
            </a:r>
          </a:p>
          <a:p>
            <a:r>
              <a:rPr lang="en-US" altLang="ko-KR" sz="14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004FBC"/>
                </a:solidFill>
              </a:rPr>
              <a:t>Tick</a:t>
            </a:r>
          </a:p>
          <a:p>
            <a:r>
              <a:rPr lang="en-US" altLang="ko-KR" sz="14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004FBC"/>
                </a:solidFill>
              </a:rPr>
              <a:t>Data</a:t>
            </a:r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F1D49E5A-0A99-F562-E936-EE2FD0305C1F}"/>
              </a:ext>
            </a:extLst>
          </p:cNvPr>
          <p:cNvSpPr/>
          <p:nvPr/>
        </p:nvSpPr>
        <p:spPr bwMode="auto">
          <a:xfrm>
            <a:off x="954279" y="2204866"/>
            <a:ext cx="1499870" cy="2988600"/>
          </a:xfrm>
          <a:prstGeom prst="rect">
            <a:avLst/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58" name="모서리가 둥근 직사각형 120">
            <a:extLst>
              <a:ext uri="{FF2B5EF4-FFF2-40B4-BE49-F238E27FC236}">
                <a16:creationId xmlns:a16="http://schemas.microsoft.com/office/drawing/2014/main" id="{223751E6-BF4A-BA92-44DE-958E9E13BEC8}"/>
              </a:ext>
            </a:extLst>
          </p:cNvPr>
          <p:cNvSpPr/>
          <p:nvPr/>
        </p:nvSpPr>
        <p:spPr>
          <a:xfrm>
            <a:off x="3269489" y="2348881"/>
            <a:ext cx="1453141" cy="110934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latinLnBrk="0"/>
            <a:endParaRPr lang="ko-KR" altLang="en-US" sz="1200" spc="-5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59" name="모서리가 둥근 직사각형 120">
            <a:extLst>
              <a:ext uri="{FF2B5EF4-FFF2-40B4-BE49-F238E27FC236}">
                <a16:creationId xmlns:a16="http://schemas.microsoft.com/office/drawing/2014/main" id="{DA6DC9EE-323B-5B8D-46DF-9FE4EE24F6E7}"/>
              </a:ext>
            </a:extLst>
          </p:cNvPr>
          <p:cNvSpPr/>
          <p:nvPr/>
        </p:nvSpPr>
        <p:spPr>
          <a:xfrm>
            <a:off x="3464187" y="2388008"/>
            <a:ext cx="1036582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/>
            <a:r>
              <a:rPr lang="ko-KR" altLang="en-US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파일 수집</a:t>
            </a:r>
            <a:endParaRPr lang="en-US" altLang="ko-KR" sz="1200" spc="-5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cxnSp>
        <p:nvCxnSpPr>
          <p:cNvPr id="1160" name="직선 연결선 1159">
            <a:extLst>
              <a:ext uri="{FF2B5EF4-FFF2-40B4-BE49-F238E27FC236}">
                <a16:creationId xmlns:a16="http://schemas.microsoft.com/office/drawing/2014/main" id="{7BC00F5E-87BE-F9D0-FA94-5BBABCB196EB}"/>
              </a:ext>
            </a:extLst>
          </p:cNvPr>
          <p:cNvCxnSpPr>
            <a:cxnSpLocks/>
          </p:cNvCxnSpPr>
          <p:nvPr/>
        </p:nvCxnSpPr>
        <p:spPr bwMode="auto">
          <a:xfrm>
            <a:off x="3396506" y="2589542"/>
            <a:ext cx="1199106" cy="328"/>
          </a:xfrm>
          <a:prstGeom prst="line">
            <a:avLst/>
          </a:prstGeom>
          <a:noFill/>
          <a:ln w="6350">
            <a:solidFill>
              <a:srgbClr val="8692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1" name="모서리가 둥근 직사각형 321">
            <a:extLst>
              <a:ext uri="{FF2B5EF4-FFF2-40B4-BE49-F238E27FC236}">
                <a16:creationId xmlns:a16="http://schemas.microsoft.com/office/drawing/2014/main" id="{8FE0FC74-A059-9D1F-FE8F-BBA26364F8AB}"/>
              </a:ext>
            </a:extLst>
          </p:cNvPr>
          <p:cNvSpPr/>
          <p:nvPr/>
        </p:nvSpPr>
        <p:spPr>
          <a:xfrm>
            <a:off x="3772295" y="2669831"/>
            <a:ext cx="440538" cy="621105"/>
          </a:xfrm>
          <a:prstGeom prst="roundRect">
            <a:avLst>
              <a:gd name="adj" fmla="val 485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62" name="모서리가 둥근 직사각형 120">
            <a:extLst>
              <a:ext uri="{FF2B5EF4-FFF2-40B4-BE49-F238E27FC236}">
                <a16:creationId xmlns:a16="http://schemas.microsoft.com/office/drawing/2014/main" id="{F8EF1C16-782F-4B34-80C6-3F9D440412D4}"/>
              </a:ext>
            </a:extLst>
          </p:cNvPr>
          <p:cNvSpPr/>
          <p:nvPr/>
        </p:nvSpPr>
        <p:spPr>
          <a:xfrm>
            <a:off x="3775406" y="2754169"/>
            <a:ext cx="427953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>
              <a:defRPr/>
            </a:pPr>
            <a:r>
              <a:rPr lang="en-US" altLang="ko-KR" sz="8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RTDS</a:t>
            </a:r>
          </a:p>
        </p:txBody>
      </p: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C3C03806-59C1-7DE6-18CA-B863BA887765}"/>
              </a:ext>
            </a:extLst>
          </p:cNvPr>
          <p:cNvSpPr/>
          <p:nvPr/>
        </p:nvSpPr>
        <p:spPr>
          <a:xfrm>
            <a:off x="3855019" y="3003517"/>
            <a:ext cx="137545" cy="109798"/>
          </a:xfrm>
          <a:prstGeom prst="rect">
            <a:avLst/>
          </a:prstGeom>
          <a:solidFill>
            <a:srgbClr val="8692A6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r>
              <a:rPr lang="en-US" altLang="ko-KR" sz="7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F</a:t>
            </a: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bg1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64" name="직사각형 1163">
            <a:extLst>
              <a:ext uri="{FF2B5EF4-FFF2-40B4-BE49-F238E27FC236}">
                <a16:creationId xmlns:a16="http://schemas.microsoft.com/office/drawing/2014/main" id="{6BD57767-40E6-95BE-902B-0B57FA8A27AD}"/>
              </a:ext>
            </a:extLst>
          </p:cNvPr>
          <p:cNvSpPr/>
          <p:nvPr/>
        </p:nvSpPr>
        <p:spPr>
          <a:xfrm>
            <a:off x="4011847" y="3003517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65" name="직사각형 1164">
            <a:extLst>
              <a:ext uri="{FF2B5EF4-FFF2-40B4-BE49-F238E27FC236}">
                <a16:creationId xmlns:a16="http://schemas.microsoft.com/office/drawing/2014/main" id="{ADD72EC2-5AAE-E6C9-E2A1-C1BF73B69711}"/>
              </a:ext>
            </a:extLst>
          </p:cNvPr>
          <p:cNvSpPr/>
          <p:nvPr/>
        </p:nvSpPr>
        <p:spPr>
          <a:xfrm>
            <a:off x="3855019" y="3128631"/>
            <a:ext cx="137545" cy="1097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6AE1A53D-D482-77B5-1079-7F04D9332CD2}"/>
              </a:ext>
            </a:extLst>
          </p:cNvPr>
          <p:cNvSpPr/>
          <p:nvPr/>
        </p:nvSpPr>
        <p:spPr>
          <a:xfrm>
            <a:off x="4011847" y="3128629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67" name="모서리가 둥근 직사각형 321">
            <a:extLst>
              <a:ext uri="{FF2B5EF4-FFF2-40B4-BE49-F238E27FC236}">
                <a16:creationId xmlns:a16="http://schemas.microsoft.com/office/drawing/2014/main" id="{F8C80667-4E50-1757-A8EF-EDF594DE0BDE}"/>
              </a:ext>
            </a:extLst>
          </p:cNvPr>
          <p:cNvSpPr/>
          <p:nvPr/>
        </p:nvSpPr>
        <p:spPr>
          <a:xfrm>
            <a:off x="3305141" y="2669103"/>
            <a:ext cx="440538" cy="621893"/>
          </a:xfrm>
          <a:prstGeom prst="roundRect">
            <a:avLst>
              <a:gd name="adj" fmla="val 485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68" name="모서리가 둥근 직사각형 120">
            <a:extLst>
              <a:ext uri="{FF2B5EF4-FFF2-40B4-BE49-F238E27FC236}">
                <a16:creationId xmlns:a16="http://schemas.microsoft.com/office/drawing/2014/main" id="{474597B7-3B26-D6DB-BD6B-0B86CD30FD1B}"/>
              </a:ext>
            </a:extLst>
          </p:cNvPr>
          <p:cNvSpPr/>
          <p:nvPr/>
        </p:nvSpPr>
        <p:spPr>
          <a:xfrm>
            <a:off x="3308252" y="2754169"/>
            <a:ext cx="427953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>
              <a:defRPr/>
            </a:pPr>
            <a:r>
              <a:rPr lang="en-US" altLang="ko-KR" sz="800" spc="-50" dirty="0" err="1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eFX</a:t>
            </a:r>
            <a:endParaRPr lang="en-US" altLang="ko-KR" sz="800" spc="-5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1169" name="직사각형 1168">
            <a:extLst>
              <a:ext uri="{FF2B5EF4-FFF2-40B4-BE49-F238E27FC236}">
                <a16:creationId xmlns:a16="http://schemas.microsoft.com/office/drawing/2014/main" id="{B37B4036-DD60-9FA2-25F5-061CD6EBC7E5}"/>
              </a:ext>
            </a:extLst>
          </p:cNvPr>
          <p:cNvSpPr/>
          <p:nvPr/>
        </p:nvSpPr>
        <p:spPr>
          <a:xfrm>
            <a:off x="3387865" y="3002810"/>
            <a:ext cx="137545" cy="109798"/>
          </a:xfrm>
          <a:prstGeom prst="rect">
            <a:avLst/>
          </a:prstGeom>
          <a:solidFill>
            <a:srgbClr val="8692A6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r>
              <a:rPr lang="en-US" altLang="ko-KR" sz="7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F</a:t>
            </a: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bg1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890A9E23-CF41-6FEE-D47B-0666537E4C71}"/>
              </a:ext>
            </a:extLst>
          </p:cNvPr>
          <p:cNvSpPr/>
          <p:nvPr/>
        </p:nvSpPr>
        <p:spPr>
          <a:xfrm>
            <a:off x="3544693" y="3002810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71" name="직사각형 1170">
            <a:extLst>
              <a:ext uri="{FF2B5EF4-FFF2-40B4-BE49-F238E27FC236}">
                <a16:creationId xmlns:a16="http://schemas.microsoft.com/office/drawing/2014/main" id="{C42BCC44-E054-75BC-9B19-0A54FA4E0BEE}"/>
              </a:ext>
            </a:extLst>
          </p:cNvPr>
          <p:cNvSpPr/>
          <p:nvPr/>
        </p:nvSpPr>
        <p:spPr>
          <a:xfrm>
            <a:off x="3387865" y="3127925"/>
            <a:ext cx="137545" cy="10979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9A63329C-BD35-0807-BBD0-34C3C78648D5}"/>
              </a:ext>
            </a:extLst>
          </p:cNvPr>
          <p:cNvSpPr/>
          <p:nvPr/>
        </p:nvSpPr>
        <p:spPr>
          <a:xfrm>
            <a:off x="3544693" y="3127922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73" name="모서리가 둥근 직사각형 321">
            <a:extLst>
              <a:ext uri="{FF2B5EF4-FFF2-40B4-BE49-F238E27FC236}">
                <a16:creationId xmlns:a16="http://schemas.microsoft.com/office/drawing/2014/main" id="{7A7377BC-6808-141D-D17C-EBF5B92FF9C6}"/>
              </a:ext>
            </a:extLst>
          </p:cNvPr>
          <p:cNvSpPr/>
          <p:nvPr/>
        </p:nvSpPr>
        <p:spPr>
          <a:xfrm>
            <a:off x="4236647" y="2673440"/>
            <a:ext cx="440538" cy="617220"/>
          </a:xfrm>
          <a:prstGeom prst="roundRect">
            <a:avLst>
              <a:gd name="adj" fmla="val 485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74" name="모서리가 둥근 직사각형 120">
            <a:extLst>
              <a:ext uri="{FF2B5EF4-FFF2-40B4-BE49-F238E27FC236}">
                <a16:creationId xmlns:a16="http://schemas.microsoft.com/office/drawing/2014/main" id="{34536AFC-AC2E-4544-F1CB-426098CFE940}"/>
              </a:ext>
            </a:extLst>
          </p:cNvPr>
          <p:cNvSpPr/>
          <p:nvPr/>
        </p:nvSpPr>
        <p:spPr>
          <a:xfrm>
            <a:off x="4242120" y="2754169"/>
            <a:ext cx="427953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>
              <a:defRPr/>
            </a:pPr>
            <a:r>
              <a:rPr lang="en-US" altLang="ko-KR" sz="8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DSS/DLL</a:t>
            </a:r>
          </a:p>
        </p:txBody>
      </p:sp>
      <p:sp>
        <p:nvSpPr>
          <p:cNvPr id="1175" name="직사각형 1174">
            <a:extLst>
              <a:ext uri="{FF2B5EF4-FFF2-40B4-BE49-F238E27FC236}">
                <a16:creationId xmlns:a16="http://schemas.microsoft.com/office/drawing/2014/main" id="{41BBB65B-E7F2-B439-707C-F8FB0BA05891}"/>
              </a:ext>
            </a:extLst>
          </p:cNvPr>
          <p:cNvSpPr/>
          <p:nvPr/>
        </p:nvSpPr>
        <p:spPr>
          <a:xfrm>
            <a:off x="4321734" y="3003452"/>
            <a:ext cx="137545" cy="109798"/>
          </a:xfrm>
          <a:prstGeom prst="rect">
            <a:avLst/>
          </a:prstGeom>
          <a:solidFill>
            <a:srgbClr val="8692A6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r>
              <a:rPr lang="en-US" altLang="ko-KR" sz="7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bg1"/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F</a:t>
            </a: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bg1"/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DA6EF6DA-A4EB-51A5-04A8-D665BBB45117}"/>
              </a:ext>
            </a:extLst>
          </p:cNvPr>
          <p:cNvSpPr/>
          <p:nvPr/>
        </p:nvSpPr>
        <p:spPr>
          <a:xfrm>
            <a:off x="4478562" y="3003452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77" name="직사각형 1176">
            <a:extLst>
              <a:ext uri="{FF2B5EF4-FFF2-40B4-BE49-F238E27FC236}">
                <a16:creationId xmlns:a16="http://schemas.microsoft.com/office/drawing/2014/main" id="{B8542DF0-7093-4474-4574-611F3262462C}"/>
              </a:ext>
            </a:extLst>
          </p:cNvPr>
          <p:cNvSpPr/>
          <p:nvPr/>
        </p:nvSpPr>
        <p:spPr>
          <a:xfrm>
            <a:off x="4321734" y="3128567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E3A0246E-F8BB-D805-D159-1ABA34A1DBA0}"/>
              </a:ext>
            </a:extLst>
          </p:cNvPr>
          <p:cNvSpPr/>
          <p:nvPr/>
        </p:nvSpPr>
        <p:spPr>
          <a:xfrm>
            <a:off x="4478562" y="3128564"/>
            <a:ext cx="137545" cy="1097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692A6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5172" algn="ctr" fontAlgn="base" latinLnBrk="0">
              <a:spcAft>
                <a:spcPts val="246"/>
              </a:spcAft>
            </a:pPr>
            <a:endParaRPr lang="ko-KR" altLang="en-US" sz="7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179" name="모서리가 둥근 직사각형 120">
            <a:extLst>
              <a:ext uri="{FF2B5EF4-FFF2-40B4-BE49-F238E27FC236}">
                <a16:creationId xmlns:a16="http://schemas.microsoft.com/office/drawing/2014/main" id="{03C2CEEE-2B33-5E96-475E-B2C9A49CF7A6}"/>
              </a:ext>
            </a:extLst>
          </p:cNvPr>
          <p:cNvSpPr/>
          <p:nvPr/>
        </p:nvSpPr>
        <p:spPr>
          <a:xfrm>
            <a:off x="5092555" y="2360524"/>
            <a:ext cx="4359357" cy="123307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latinLnBrk="0"/>
            <a:endParaRPr lang="ko-KR" altLang="en-US" sz="1200" spc="-5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80" name="모서리가 둥근 직사각형 120">
            <a:extLst>
              <a:ext uri="{FF2B5EF4-FFF2-40B4-BE49-F238E27FC236}">
                <a16:creationId xmlns:a16="http://schemas.microsoft.com/office/drawing/2014/main" id="{40F6AA22-A0DD-1AE2-C22B-0F2D7E0256D3}"/>
              </a:ext>
            </a:extLst>
          </p:cNvPr>
          <p:cNvSpPr/>
          <p:nvPr/>
        </p:nvSpPr>
        <p:spPr>
          <a:xfrm>
            <a:off x="5678693" y="2388333"/>
            <a:ext cx="300390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067745" latinLnBrk="0"/>
            <a:r>
              <a:rPr lang="ko-KR" altLang="en-US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분석 </a:t>
            </a:r>
            <a:r>
              <a:rPr lang="en-US" altLang="ko-KR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DB </a:t>
            </a:r>
            <a:r>
              <a:rPr lang="ko-KR" altLang="en-US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수집</a:t>
            </a:r>
            <a:r>
              <a:rPr lang="en-US" altLang="ko-KR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/</a:t>
            </a:r>
            <a:r>
              <a:rPr lang="ko-KR" altLang="en-US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가공</a:t>
            </a:r>
            <a:r>
              <a:rPr lang="en-US" altLang="ko-KR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/</a:t>
            </a:r>
            <a:r>
              <a:rPr lang="ko-KR" altLang="en-US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적재</a:t>
            </a:r>
            <a:endParaRPr lang="en-US" altLang="ko-KR" sz="1200" spc="-5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grpSp>
        <p:nvGrpSpPr>
          <p:cNvPr id="1181" name="그룹 1180">
            <a:extLst>
              <a:ext uri="{FF2B5EF4-FFF2-40B4-BE49-F238E27FC236}">
                <a16:creationId xmlns:a16="http://schemas.microsoft.com/office/drawing/2014/main" id="{6B5E528F-9F28-66F5-1C40-9DCB5015F5E9}"/>
              </a:ext>
            </a:extLst>
          </p:cNvPr>
          <p:cNvGrpSpPr/>
          <p:nvPr/>
        </p:nvGrpSpPr>
        <p:grpSpPr>
          <a:xfrm>
            <a:off x="1026977" y="2348881"/>
            <a:ext cx="1188000" cy="2710854"/>
            <a:chOff x="1064568" y="2492896"/>
            <a:chExt cx="1119248" cy="2710854"/>
          </a:xfrm>
        </p:grpSpPr>
        <p:sp>
          <p:nvSpPr>
            <p:cNvPr id="1182" name="모서리가 둥근 직사각형 43">
              <a:extLst>
                <a:ext uri="{FF2B5EF4-FFF2-40B4-BE49-F238E27FC236}">
                  <a16:creationId xmlns:a16="http://schemas.microsoft.com/office/drawing/2014/main" id="{3B7C1A5E-67BD-0A15-0C06-3BC7A00CC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046" y="3941586"/>
              <a:ext cx="1111720" cy="12621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ADBAC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67745" latinLnBrk="0"/>
              <a:endParaRPr lang="ko-KR" altLang="en-US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183" name="모서리가 둥근 직사각형 43">
              <a:extLst>
                <a:ext uri="{FF2B5EF4-FFF2-40B4-BE49-F238E27FC236}">
                  <a16:creationId xmlns:a16="http://schemas.microsoft.com/office/drawing/2014/main" id="{4FBDD7D0-997B-5B97-8154-1528339EB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958" y="4025074"/>
              <a:ext cx="69926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vl="0" algn="ctr" defTabSz="1067745" latinLnBrk="0">
                <a:defRPr/>
              </a:pPr>
              <a:r>
                <a:rPr lang="en-US" altLang="ko-KR" sz="11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Tick Data</a:t>
              </a:r>
            </a:p>
          </p:txBody>
        </p:sp>
        <p:sp>
          <p:nvSpPr>
            <p:cNvPr id="1184" name="모서리가 둥근 직사각형 43">
              <a:extLst>
                <a:ext uri="{FF2B5EF4-FFF2-40B4-BE49-F238E27FC236}">
                  <a16:creationId xmlns:a16="http://schemas.microsoft.com/office/drawing/2014/main" id="{D495294F-1A74-CD2C-7047-1916D2DA3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767" y="4253376"/>
              <a:ext cx="900000" cy="232705"/>
            </a:xfrm>
            <a:prstGeom prst="rect">
              <a:avLst/>
            </a:prstGeom>
            <a:solidFill>
              <a:srgbClr val="D9DFE5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r>
                <a:rPr lang="en-US" altLang="ko-KR" sz="110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KOSPI/KOSDAQ</a:t>
              </a:r>
            </a:p>
          </p:txBody>
        </p:sp>
        <p:sp>
          <p:nvSpPr>
            <p:cNvPr id="1185" name="모서리가 둥근 직사각형 43">
              <a:extLst>
                <a:ext uri="{FF2B5EF4-FFF2-40B4-BE49-F238E27FC236}">
                  <a16:creationId xmlns:a16="http://schemas.microsoft.com/office/drawing/2014/main" id="{6614DFA4-3C07-B219-145F-D65C0F3E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767" y="4522817"/>
              <a:ext cx="900000" cy="232705"/>
            </a:xfrm>
            <a:prstGeom prst="rect">
              <a:avLst/>
            </a:prstGeom>
            <a:solidFill>
              <a:srgbClr val="D9DFE5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r>
                <a:rPr lang="en-US" altLang="ko-KR" sz="1100" spc="-7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S&amp;P/NASDAQ</a:t>
              </a:r>
            </a:p>
          </p:txBody>
        </p:sp>
        <p:sp>
          <p:nvSpPr>
            <p:cNvPr id="1186" name="모서리가 둥근 직사각형 43">
              <a:extLst>
                <a:ext uri="{FF2B5EF4-FFF2-40B4-BE49-F238E27FC236}">
                  <a16:creationId xmlns:a16="http://schemas.microsoft.com/office/drawing/2014/main" id="{21F24501-8F84-D774-2E8E-F0C26F6A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767" y="4792257"/>
              <a:ext cx="900000" cy="232705"/>
            </a:xfrm>
            <a:prstGeom prst="rect">
              <a:avLst/>
            </a:prstGeom>
            <a:solidFill>
              <a:srgbClr val="D9DFE5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r>
                <a:rPr lang="en-US" altLang="ko-KR" sz="1100" spc="-7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……</a:t>
              </a:r>
            </a:p>
          </p:txBody>
        </p:sp>
        <p:sp>
          <p:nvSpPr>
            <p:cNvPr id="1187" name="모서리가 둥근 직사각형 43">
              <a:extLst>
                <a:ext uri="{FF2B5EF4-FFF2-40B4-BE49-F238E27FC236}">
                  <a16:creationId xmlns:a16="http://schemas.microsoft.com/office/drawing/2014/main" id="{17948EC8-49EC-0AE8-8B33-8B14B30E2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568" y="2492896"/>
              <a:ext cx="1119248" cy="12706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ADBAC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67745" latinLnBrk="0"/>
              <a:endParaRPr lang="ko-KR" altLang="en-US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188" name="모서리가 둥근 직사각형 43">
              <a:extLst>
                <a:ext uri="{FF2B5EF4-FFF2-40B4-BE49-F238E27FC236}">
                  <a16:creationId xmlns:a16="http://schemas.microsoft.com/office/drawing/2014/main" id="{56FE50E4-6A85-B3A5-BE6E-5CD0AEC56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591" y="2566131"/>
              <a:ext cx="70400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R="0" indent="0" algn="ctr" defTabSz="1067745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정형</a:t>
              </a:r>
              <a:r>
                <a:rPr lang="en-US" altLang="ko-KR" sz="11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/</a:t>
              </a:r>
              <a:r>
                <a:rPr lang="ko-KR" altLang="en-US" sz="11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비정형</a:t>
              </a:r>
            </a:p>
          </p:txBody>
        </p:sp>
        <p:sp>
          <p:nvSpPr>
            <p:cNvPr id="1189" name="모서리가 둥근 직사각형 43">
              <a:extLst>
                <a:ext uri="{FF2B5EF4-FFF2-40B4-BE49-F238E27FC236}">
                  <a16:creationId xmlns:a16="http://schemas.microsoft.com/office/drawing/2014/main" id="{C8B9F336-7CC4-1A24-A101-D126B8E7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767" y="2805488"/>
              <a:ext cx="900000" cy="232705"/>
            </a:xfrm>
            <a:prstGeom prst="rect">
              <a:avLst/>
            </a:prstGeom>
            <a:solidFill>
              <a:srgbClr val="D9DFE5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r>
                <a:rPr lang="en-US" altLang="ko-KR" sz="1100" spc="-7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RTDS</a:t>
              </a:r>
            </a:p>
          </p:txBody>
        </p:sp>
        <p:sp>
          <p:nvSpPr>
            <p:cNvPr id="1190" name="모서리가 둥근 직사각형 43">
              <a:extLst>
                <a:ext uri="{FF2B5EF4-FFF2-40B4-BE49-F238E27FC236}">
                  <a16:creationId xmlns:a16="http://schemas.microsoft.com/office/drawing/2014/main" id="{4C8B0FDD-DE84-84E4-2664-1F7D6003B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767" y="3074254"/>
              <a:ext cx="900000" cy="232705"/>
            </a:xfrm>
            <a:prstGeom prst="rect">
              <a:avLst/>
            </a:prstGeom>
            <a:solidFill>
              <a:srgbClr val="D9DFE5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r>
                <a:rPr lang="en-US" altLang="ko-KR" sz="1100" spc="-70" dirty="0" err="1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eFX</a:t>
              </a:r>
              <a:endParaRPr lang="en-US" altLang="ko-KR" sz="11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91" name="모서리가 둥근 직사각형 43">
              <a:extLst>
                <a:ext uri="{FF2B5EF4-FFF2-40B4-BE49-F238E27FC236}">
                  <a16:creationId xmlns:a16="http://schemas.microsoft.com/office/drawing/2014/main" id="{101AD938-7C1A-66A1-D864-345E4C915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767" y="3344369"/>
              <a:ext cx="900000" cy="232705"/>
            </a:xfrm>
            <a:prstGeom prst="rect">
              <a:avLst/>
            </a:prstGeom>
            <a:solidFill>
              <a:srgbClr val="D9DFE5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r>
                <a:rPr lang="en-US" altLang="ko-KR" sz="1100" spc="-70" dirty="0" err="1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kDB</a:t>
              </a:r>
              <a:endParaRPr lang="en-US" altLang="ko-KR" sz="11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86EC8785-6D7B-C3CC-48A0-64CBED760ED4}"/>
                </a:ext>
              </a:extLst>
            </p:cNvPr>
            <p:cNvSpPr txBox="1"/>
            <p:nvPr/>
          </p:nvSpPr>
          <p:spPr>
            <a:xfrm>
              <a:off x="1488696" y="3553080"/>
              <a:ext cx="27763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kumimoji="1" lang="ko-KR" altLang="en-US" sz="1400" b="0" i="0" spc="-30" baseline="0" dirty="0">
                  <a:ln>
                    <a:solidFill>
                      <a:srgbClr val="D1D2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342764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685526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1028289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1371051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defTabSz="914217"/>
              <a:r>
                <a:rPr lang="en-US" altLang="ko-KR" sz="1200" b="1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……</a:t>
              </a:r>
              <a:endParaRPr lang="ko-KR" altLang="en-US" sz="1200" b="1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B6664124-246D-0200-7326-EC399732E189}"/>
                </a:ext>
              </a:extLst>
            </p:cNvPr>
            <p:cNvSpPr txBox="1"/>
            <p:nvPr/>
          </p:nvSpPr>
          <p:spPr>
            <a:xfrm>
              <a:off x="1494539" y="4978876"/>
              <a:ext cx="27764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kumimoji="1" lang="ko-KR" altLang="en-US" sz="1400" b="0" i="0" spc="-30" baseline="0" dirty="0">
                  <a:ln>
                    <a:solidFill>
                      <a:srgbClr val="D1D2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342764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685526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1028289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1371051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defTabSz="914217"/>
              <a:r>
                <a:rPr lang="en-US" altLang="ko-KR" sz="1200" b="1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……</a:t>
              </a:r>
              <a:endParaRPr lang="ko-KR" altLang="en-US" sz="1200" b="1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</p:grpSp>
      <p:grpSp>
        <p:nvGrpSpPr>
          <p:cNvPr id="826" name="그룹 825">
            <a:extLst>
              <a:ext uri="{FF2B5EF4-FFF2-40B4-BE49-F238E27FC236}">
                <a16:creationId xmlns:a16="http://schemas.microsoft.com/office/drawing/2014/main" id="{19189357-1661-0B2E-8256-A6BE9E20F991}"/>
              </a:ext>
            </a:extLst>
          </p:cNvPr>
          <p:cNvGrpSpPr/>
          <p:nvPr/>
        </p:nvGrpSpPr>
        <p:grpSpPr>
          <a:xfrm>
            <a:off x="4358485" y="3333997"/>
            <a:ext cx="296491" cy="217007"/>
            <a:chOff x="4936261" y="5834130"/>
            <a:chExt cx="936310" cy="437812"/>
          </a:xfrm>
        </p:grpSpPr>
        <p:sp>
          <p:nvSpPr>
            <p:cNvPr id="827" name="원통 659">
              <a:extLst>
                <a:ext uri="{FF2B5EF4-FFF2-40B4-BE49-F238E27FC236}">
                  <a16:creationId xmlns:a16="http://schemas.microsoft.com/office/drawing/2014/main" id="{2A151999-8B71-3FE1-1143-9FF3F5B8F360}"/>
                </a:ext>
              </a:extLst>
            </p:cNvPr>
            <p:cNvSpPr/>
            <p:nvPr/>
          </p:nvSpPr>
          <p:spPr>
            <a:xfrm>
              <a:off x="4953001" y="5834130"/>
              <a:ext cx="919570" cy="437812"/>
            </a:xfrm>
            <a:prstGeom prst="can">
              <a:avLst>
                <a:gd name="adj" fmla="val 27702"/>
              </a:avLst>
            </a:prstGeom>
            <a:solidFill>
              <a:schemeClr val="bg1"/>
            </a:solidFill>
            <a:ln w="6350" cap="flat" cmpd="sng" algn="ctr">
              <a:solidFill>
                <a:srgbClr val="5E6B8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 latinLnBrk="0"/>
              <a:endParaRPr lang="ko-KR" altLang="en-US" sz="1800" kern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69504F82-9031-E8F9-603F-EA9F1157F414}"/>
                </a:ext>
              </a:extLst>
            </p:cNvPr>
            <p:cNvSpPr txBox="1"/>
            <p:nvPr/>
          </p:nvSpPr>
          <p:spPr>
            <a:xfrm>
              <a:off x="4936261" y="5991316"/>
              <a:ext cx="930440" cy="217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kumimoji="1" lang="ko-KR" altLang="en-US" sz="1400" b="0" i="0" spc="-30" baseline="0" dirty="0">
                  <a:ln>
                    <a:solidFill>
                      <a:srgbClr val="D1D2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342764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685526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1028289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1371051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defTabSz="914217"/>
              <a:r>
                <a:rPr lang="en-US" altLang="ko-KR" sz="700" b="1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 Storage</a:t>
              </a:r>
            </a:p>
          </p:txBody>
        </p:sp>
      </p:grpSp>
      <p:pic>
        <p:nvPicPr>
          <p:cNvPr id="829" name="그림 828">
            <a:extLst>
              <a:ext uri="{FF2B5EF4-FFF2-40B4-BE49-F238E27FC236}">
                <a16:creationId xmlns:a16="http://schemas.microsoft.com/office/drawing/2014/main" id="{2F8EE90A-0BC0-2FD0-936E-8C08EC91A8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558" y="3377606"/>
            <a:ext cx="269382" cy="119606"/>
          </a:xfrm>
          <a:prstGeom prst="rect">
            <a:avLst/>
          </a:prstGeom>
        </p:spPr>
      </p:pic>
      <p:grpSp>
        <p:nvGrpSpPr>
          <p:cNvPr id="830" name="그룹 829">
            <a:extLst>
              <a:ext uri="{FF2B5EF4-FFF2-40B4-BE49-F238E27FC236}">
                <a16:creationId xmlns:a16="http://schemas.microsoft.com/office/drawing/2014/main" id="{716863F5-3D48-3EEE-FD78-CF3D3FA9E8F4}"/>
              </a:ext>
            </a:extLst>
          </p:cNvPr>
          <p:cNvGrpSpPr/>
          <p:nvPr/>
        </p:nvGrpSpPr>
        <p:grpSpPr>
          <a:xfrm>
            <a:off x="954969" y="1628800"/>
            <a:ext cx="1499180" cy="287172"/>
            <a:chOff x="4098811" y="2413627"/>
            <a:chExt cx="2753706" cy="232718"/>
          </a:xfrm>
        </p:grpSpPr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39C46747-C4CA-EC83-4100-8177C77F4980}"/>
                </a:ext>
              </a:extLst>
            </p:cNvPr>
            <p:cNvSpPr txBox="1"/>
            <p:nvPr/>
          </p:nvSpPr>
          <p:spPr>
            <a:xfrm>
              <a:off x="4606181" y="2446813"/>
              <a:ext cx="1738967" cy="1995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pPr lvl="0">
                <a:defRPr/>
              </a:pPr>
              <a:r>
                <a:rPr lang="ko-KR" altLang="en-US" sz="1600" spc="-30" dirty="0">
                  <a:ln>
                    <a:solidFill>
                      <a:srgbClr val="5E6B80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원천 데이터</a:t>
              </a:r>
            </a:p>
          </p:txBody>
        </p:sp>
        <p:sp>
          <p:nvSpPr>
            <p:cNvPr id="1293" name="자유형: 도형 52">
              <a:extLst>
                <a:ext uri="{FF2B5EF4-FFF2-40B4-BE49-F238E27FC236}">
                  <a16:creationId xmlns:a16="http://schemas.microsoft.com/office/drawing/2014/main" id="{DCC80365-922F-1D42-E6E1-94A0E68F1EB1}"/>
                </a:ext>
              </a:extLst>
            </p:cNvPr>
            <p:cNvSpPr/>
            <p:nvPr/>
          </p:nvSpPr>
          <p:spPr>
            <a:xfrm rot="5400000" flipV="1">
              <a:off x="4709458" y="1802981"/>
              <a:ext cx="216000" cy="1437293"/>
            </a:xfrm>
            <a:custGeom>
              <a:avLst/>
              <a:gdLst>
                <a:gd name="connsiteX0" fmla="*/ 374650 w 374650"/>
                <a:gd name="connsiteY0" fmla="*/ 0 h 749300"/>
                <a:gd name="connsiteX1" fmla="*/ 0 w 374650"/>
                <a:gd name="connsiteY1" fmla="*/ 0 h 749300"/>
                <a:gd name="connsiteX2" fmla="*/ 0 w 374650"/>
                <a:gd name="connsiteY2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749300">
                  <a:moveTo>
                    <a:pt x="374650" y="0"/>
                  </a:moveTo>
                  <a:lnTo>
                    <a:pt x="0" y="0"/>
                  </a:lnTo>
                  <a:lnTo>
                    <a:pt x="0" y="749300"/>
                  </a:lnTo>
                </a:path>
              </a:pathLst>
            </a:custGeom>
            <a:noFill/>
            <a:ln w="25400">
              <a:solidFill>
                <a:srgbClr val="5E6B8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-30" normalizeH="0" noProof="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294" name="자유형: 도형 53">
              <a:extLst>
                <a:ext uri="{FF2B5EF4-FFF2-40B4-BE49-F238E27FC236}">
                  <a16:creationId xmlns:a16="http://schemas.microsoft.com/office/drawing/2014/main" id="{235463D6-E555-B4C2-26BB-576E66B9DA00}"/>
                </a:ext>
              </a:extLst>
            </p:cNvPr>
            <p:cNvSpPr/>
            <p:nvPr/>
          </p:nvSpPr>
          <p:spPr>
            <a:xfrm rot="5400000">
              <a:off x="6025871" y="1802981"/>
              <a:ext cx="216000" cy="1437292"/>
            </a:xfrm>
            <a:custGeom>
              <a:avLst/>
              <a:gdLst>
                <a:gd name="connsiteX0" fmla="*/ 374650 w 374650"/>
                <a:gd name="connsiteY0" fmla="*/ 0 h 749300"/>
                <a:gd name="connsiteX1" fmla="*/ 0 w 374650"/>
                <a:gd name="connsiteY1" fmla="*/ 0 h 749300"/>
                <a:gd name="connsiteX2" fmla="*/ 0 w 374650"/>
                <a:gd name="connsiteY2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749300">
                  <a:moveTo>
                    <a:pt x="374650" y="0"/>
                  </a:moveTo>
                  <a:lnTo>
                    <a:pt x="0" y="0"/>
                  </a:lnTo>
                  <a:lnTo>
                    <a:pt x="0" y="749300"/>
                  </a:lnTo>
                </a:path>
              </a:pathLst>
            </a:custGeom>
            <a:noFill/>
            <a:ln w="25400">
              <a:solidFill>
                <a:srgbClr val="5E6B8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-30" normalizeH="0" noProof="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sp>
        <p:nvSpPr>
          <p:cNvPr id="1295" name="Rectangle 117">
            <a:extLst>
              <a:ext uri="{FF2B5EF4-FFF2-40B4-BE49-F238E27FC236}">
                <a16:creationId xmlns:a16="http://schemas.microsoft.com/office/drawing/2014/main" id="{4569AC9E-221D-F04E-0931-CD43D3FC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969" y="1988873"/>
            <a:ext cx="1499180" cy="288000"/>
          </a:xfrm>
          <a:prstGeom prst="rect">
            <a:avLst/>
          </a:prstGeom>
          <a:solidFill>
            <a:srgbClr val="5E6B8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h="0"/>
            </a:sp3d>
          </a:bodyPr>
          <a:lstStyle/>
          <a:p>
            <a:pPr algn="ctr" defTabSz="913059"/>
            <a:r>
              <a:rPr lang="ko-KR" altLang="en-US" sz="14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 수집</a:t>
            </a:r>
          </a:p>
        </p:txBody>
      </p:sp>
      <p:grpSp>
        <p:nvGrpSpPr>
          <p:cNvPr id="1296" name="그룹 1295">
            <a:extLst>
              <a:ext uri="{FF2B5EF4-FFF2-40B4-BE49-F238E27FC236}">
                <a16:creationId xmlns:a16="http://schemas.microsoft.com/office/drawing/2014/main" id="{B00E5350-C04D-47B7-66D9-00B1A669DE92}"/>
              </a:ext>
            </a:extLst>
          </p:cNvPr>
          <p:cNvGrpSpPr/>
          <p:nvPr/>
        </p:nvGrpSpPr>
        <p:grpSpPr>
          <a:xfrm>
            <a:off x="3103809" y="1628800"/>
            <a:ext cx="6456116" cy="287172"/>
            <a:chOff x="4098811" y="2413627"/>
            <a:chExt cx="2753706" cy="232718"/>
          </a:xfrm>
        </p:grpSpPr>
        <p:sp>
          <p:nvSpPr>
            <p:cNvPr id="1297" name="TextBox 1296">
              <a:extLst>
                <a:ext uri="{FF2B5EF4-FFF2-40B4-BE49-F238E27FC236}">
                  <a16:creationId xmlns:a16="http://schemas.microsoft.com/office/drawing/2014/main" id="{F64B89D4-90C8-57B7-C6A0-759C969EA6B3}"/>
                </a:ext>
              </a:extLst>
            </p:cNvPr>
            <p:cNvSpPr txBox="1"/>
            <p:nvPr/>
          </p:nvSpPr>
          <p:spPr>
            <a:xfrm>
              <a:off x="5038765" y="2446813"/>
              <a:ext cx="873799" cy="1995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ko-KR" altLang="en-US" sz="1600" dirty="0">
                  <a:sym typeface="Arial"/>
                </a:rPr>
                <a:t>실시간 금융시장 </a:t>
              </a:r>
              <a:r>
                <a:rPr lang="en-US" altLang="ko-KR" sz="1600" dirty="0">
                  <a:sym typeface="Arial"/>
                </a:rPr>
                <a:t>AI </a:t>
              </a:r>
              <a:r>
                <a:rPr lang="ko-KR" altLang="en-US" sz="1600" dirty="0">
                  <a:sym typeface="Arial"/>
                </a:rPr>
                <a:t>시스템</a:t>
              </a:r>
            </a:p>
          </p:txBody>
        </p:sp>
        <p:sp>
          <p:nvSpPr>
            <p:cNvPr id="1298" name="자유형: 도형 52">
              <a:extLst>
                <a:ext uri="{FF2B5EF4-FFF2-40B4-BE49-F238E27FC236}">
                  <a16:creationId xmlns:a16="http://schemas.microsoft.com/office/drawing/2014/main" id="{FC314129-B482-5E17-0557-724EAA2C31D0}"/>
                </a:ext>
              </a:extLst>
            </p:cNvPr>
            <p:cNvSpPr/>
            <p:nvPr/>
          </p:nvSpPr>
          <p:spPr>
            <a:xfrm rot="5400000" flipV="1">
              <a:off x="4709458" y="1802981"/>
              <a:ext cx="216000" cy="1437293"/>
            </a:xfrm>
            <a:custGeom>
              <a:avLst/>
              <a:gdLst>
                <a:gd name="connsiteX0" fmla="*/ 374650 w 374650"/>
                <a:gd name="connsiteY0" fmla="*/ 0 h 749300"/>
                <a:gd name="connsiteX1" fmla="*/ 0 w 374650"/>
                <a:gd name="connsiteY1" fmla="*/ 0 h 749300"/>
                <a:gd name="connsiteX2" fmla="*/ 0 w 374650"/>
                <a:gd name="connsiteY2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749300">
                  <a:moveTo>
                    <a:pt x="374650" y="0"/>
                  </a:moveTo>
                  <a:lnTo>
                    <a:pt x="0" y="0"/>
                  </a:lnTo>
                  <a:lnTo>
                    <a:pt x="0" y="749300"/>
                  </a:lnTo>
                </a:path>
              </a:pathLst>
            </a:custGeom>
            <a:noFill/>
            <a:ln w="25400">
              <a:solidFill>
                <a:srgbClr val="004FBC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-30" normalizeH="0" noProof="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299" name="자유형: 도형 53">
              <a:extLst>
                <a:ext uri="{FF2B5EF4-FFF2-40B4-BE49-F238E27FC236}">
                  <a16:creationId xmlns:a16="http://schemas.microsoft.com/office/drawing/2014/main" id="{5DE57739-1E86-39AA-98C9-C7E1646D1713}"/>
                </a:ext>
              </a:extLst>
            </p:cNvPr>
            <p:cNvSpPr/>
            <p:nvPr/>
          </p:nvSpPr>
          <p:spPr>
            <a:xfrm rot="5400000">
              <a:off x="6025871" y="1802981"/>
              <a:ext cx="216000" cy="1437292"/>
            </a:xfrm>
            <a:custGeom>
              <a:avLst/>
              <a:gdLst>
                <a:gd name="connsiteX0" fmla="*/ 374650 w 374650"/>
                <a:gd name="connsiteY0" fmla="*/ 0 h 749300"/>
                <a:gd name="connsiteX1" fmla="*/ 0 w 374650"/>
                <a:gd name="connsiteY1" fmla="*/ 0 h 749300"/>
                <a:gd name="connsiteX2" fmla="*/ 0 w 374650"/>
                <a:gd name="connsiteY2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" h="749300">
                  <a:moveTo>
                    <a:pt x="374650" y="0"/>
                  </a:moveTo>
                  <a:lnTo>
                    <a:pt x="0" y="0"/>
                  </a:lnTo>
                  <a:lnTo>
                    <a:pt x="0" y="749300"/>
                  </a:lnTo>
                </a:path>
              </a:pathLst>
            </a:custGeom>
            <a:noFill/>
            <a:ln w="25400">
              <a:solidFill>
                <a:srgbClr val="004FBC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-30" normalizeH="0" noProof="0" dirty="0">
                <a:ln>
                  <a:solidFill>
                    <a:srgbClr val="5E6B8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sp>
        <p:nvSpPr>
          <p:cNvPr id="1300" name="Rectangle 117">
            <a:extLst>
              <a:ext uri="{FF2B5EF4-FFF2-40B4-BE49-F238E27FC236}">
                <a16:creationId xmlns:a16="http://schemas.microsoft.com/office/drawing/2014/main" id="{C21FEA7A-F3FA-F052-DCAE-5A39412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809" y="1988873"/>
            <a:ext cx="1776071" cy="288000"/>
          </a:xfrm>
          <a:prstGeom prst="rect">
            <a:avLst/>
          </a:prstGeom>
          <a:solidFill>
            <a:srgbClr val="004FB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h="0"/>
            </a:sp3d>
          </a:bodyPr>
          <a:lstStyle/>
          <a:p>
            <a:pPr marL="177800" algn="ctr" defTabSz="913059"/>
            <a:r>
              <a:rPr lang="ko-KR" altLang="en-US" sz="14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 수집</a:t>
            </a:r>
            <a:r>
              <a:rPr lang="en-US" altLang="ko-KR" sz="14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/</a:t>
            </a:r>
            <a:r>
              <a:rPr lang="ko-KR" altLang="en-US" sz="14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적재</a:t>
            </a:r>
          </a:p>
        </p:txBody>
      </p:sp>
      <p:sp>
        <p:nvSpPr>
          <p:cNvPr id="1301" name="Rectangle 117">
            <a:extLst>
              <a:ext uri="{FF2B5EF4-FFF2-40B4-BE49-F238E27FC236}">
                <a16:creationId xmlns:a16="http://schemas.microsoft.com/office/drawing/2014/main" id="{5FDC242D-2D96-C6DA-FF95-8523212C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50" y="1988873"/>
            <a:ext cx="2647216" cy="288000"/>
          </a:xfrm>
          <a:prstGeom prst="rect">
            <a:avLst/>
          </a:prstGeom>
          <a:solidFill>
            <a:srgbClr val="004FB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h="0"/>
            </a:sp3d>
          </a:bodyPr>
          <a:lstStyle/>
          <a:p>
            <a:pPr marL="88900" algn="ctr" defTabSz="913059"/>
            <a:r>
              <a:rPr lang="ko-KR" altLang="en-US" sz="14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 </a:t>
            </a:r>
            <a:r>
              <a:rPr lang="ko-KR" altLang="en-US" sz="1400" spc="-70" dirty="0" err="1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전처리</a:t>
            </a:r>
            <a:r>
              <a:rPr lang="en-US" altLang="ko-KR" sz="14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/DB </a:t>
            </a:r>
            <a:r>
              <a:rPr lang="ko-KR" altLang="en-US" sz="14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 가공</a:t>
            </a:r>
          </a:p>
        </p:txBody>
      </p:sp>
      <p:sp>
        <p:nvSpPr>
          <p:cNvPr id="1302" name="Rectangle 117">
            <a:extLst>
              <a:ext uri="{FF2B5EF4-FFF2-40B4-BE49-F238E27FC236}">
                <a16:creationId xmlns:a16="http://schemas.microsoft.com/office/drawing/2014/main" id="{B22C3309-6FDE-4E4B-DF03-7771FEDC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621" y="1988873"/>
            <a:ext cx="1893338" cy="288000"/>
          </a:xfrm>
          <a:prstGeom prst="rect">
            <a:avLst/>
          </a:prstGeom>
          <a:solidFill>
            <a:srgbClr val="004FBC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>
            <a:scene3d>
              <a:camera prst="orthographicFront"/>
              <a:lightRig rig="threePt" dir="t"/>
            </a:scene3d>
            <a:sp3d>
              <a:bevelT h="0"/>
            </a:sp3d>
          </a:bodyPr>
          <a:lstStyle/>
          <a:p>
            <a:pPr algn="ctr" defTabSz="913059"/>
            <a:r>
              <a:rPr lang="en-US" altLang="ko-KR" sz="14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DB </a:t>
            </a:r>
            <a:r>
              <a:rPr lang="ko-KR" altLang="en-US" sz="14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데이터 적재</a:t>
            </a:r>
          </a:p>
        </p:txBody>
      </p:sp>
      <p:grpSp>
        <p:nvGrpSpPr>
          <p:cNvPr id="1303" name="그룹 1302">
            <a:extLst>
              <a:ext uri="{FF2B5EF4-FFF2-40B4-BE49-F238E27FC236}">
                <a16:creationId xmlns:a16="http://schemas.microsoft.com/office/drawing/2014/main" id="{422FF654-673C-48C4-5199-75EC736A085D}"/>
              </a:ext>
            </a:extLst>
          </p:cNvPr>
          <p:cNvGrpSpPr/>
          <p:nvPr/>
        </p:nvGrpSpPr>
        <p:grpSpPr>
          <a:xfrm>
            <a:off x="3103810" y="1988873"/>
            <a:ext cx="320021" cy="288000"/>
            <a:chOff x="3141401" y="2081632"/>
            <a:chExt cx="320021" cy="288000"/>
          </a:xfrm>
        </p:grpSpPr>
        <p:sp>
          <p:nvSpPr>
            <p:cNvPr id="1304" name="자유형: 도형 1303">
              <a:extLst>
                <a:ext uri="{FF2B5EF4-FFF2-40B4-BE49-F238E27FC236}">
                  <a16:creationId xmlns:a16="http://schemas.microsoft.com/office/drawing/2014/main" id="{DBA69B19-8680-ED5A-2291-620519297ED0}"/>
                </a:ext>
              </a:extLst>
            </p:cNvPr>
            <p:cNvSpPr/>
            <p:nvPr/>
          </p:nvSpPr>
          <p:spPr>
            <a:xfrm>
              <a:off x="3141401" y="2081632"/>
              <a:ext cx="320021" cy="288000"/>
            </a:xfrm>
            <a:custGeom>
              <a:avLst/>
              <a:gdLst>
                <a:gd name="connsiteX0" fmla="*/ 0 w 320021"/>
                <a:gd name="connsiteY0" fmla="*/ 0 h 288000"/>
                <a:gd name="connsiteX1" fmla="*/ 320021 w 320021"/>
                <a:gd name="connsiteY1" fmla="*/ 0 h 288000"/>
                <a:gd name="connsiteX2" fmla="*/ 205043 w 320021"/>
                <a:gd name="connsiteY2" fmla="*/ 288000 h 288000"/>
                <a:gd name="connsiteX3" fmla="*/ 0 w 320021"/>
                <a:gd name="connsiteY3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21" h="288000">
                  <a:moveTo>
                    <a:pt x="0" y="0"/>
                  </a:moveTo>
                  <a:lnTo>
                    <a:pt x="320021" y="0"/>
                  </a:lnTo>
                  <a:lnTo>
                    <a:pt x="205043" y="28800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algn="ctr" defTabSz="913059"/>
              <a:endParaRPr lang="ko-KR" altLang="en-US" sz="1400" spc="-7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BBD96D1D-3808-E09C-8232-A8CD1EF60046}"/>
                </a:ext>
              </a:extLst>
            </p:cNvPr>
            <p:cNvSpPr txBox="1"/>
            <p:nvPr/>
          </p:nvSpPr>
          <p:spPr>
            <a:xfrm>
              <a:off x="3241762" y="2096852"/>
              <a:ext cx="6412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en-US" altLang="ko-KR" sz="160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rgbClr val="20C4F4"/>
                  </a:solidFill>
                  <a:sym typeface="Arial"/>
                </a:rPr>
                <a:t>1</a:t>
              </a:r>
              <a:endParaRPr lang="ko-KR" altLang="en-US" sz="16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20C4F4"/>
                </a:solidFill>
                <a:sym typeface="Arial"/>
              </a:endParaRPr>
            </a:p>
          </p:txBody>
        </p:sp>
      </p:grpSp>
      <p:grpSp>
        <p:nvGrpSpPr>
          <p:cNvPr id="1306" name="그룹 1305">
            <a:extLst>
              <a:ext uri="{FF2B5EF4-FFF2-40B4-BE49-F238E27FC236}">
                <a16:creationId xmlns:a16="http://schemas.microsoft.com/office/drawing/2014/main" id="{7D3EE38C-DEAC-D39F-2617-9586A7138F6A}"/>
              </a:ext>
            </a:extLst>
          </p:cNvPr>
          <p:cNvGrpSpPr/>
          <p:nvPr/>
        </p:nvGrpSpPr>
        <p:grpSpPr>
          <a:xfrm>
            <a:off x="4951413" y="1988873"/>
            <a:ext cx="320021" cy="288000"/>
            <a:chOff x="3141401" y="2081632"/>
            <a:chExt cx="320021" cy="288000"/>
          </a:xfrm>
        </p:grpSpPr>
        <p:sp>
          <p:nvSpPr>
            <p:cNvPr id="1307" name="자유형: 도형 1306">
              <a:extLst>
                <a:ext uri="{FF2B5EF4-FFF2-40B4-BE49-F238E27FC236}">
                  <a16:creationId xmlns:a16="http://schemas.microsoft.com/office/drawing/2014/main" id="{5899672C-CD1B-A54D-049E-E2CCA4DC3C19}"/>
                </a:ext>
              </a:extLst>
            </p:cNvPr>
            <p:cNvSpPr/>
            <p:nvPr/>
          </p:nvSpPr>
          <p:spPr>
            <a:xfrm>
              <a:off x="3141401" y="2081632"/>
              <a:ext cx="320021" cy="288000"/>
            </a:xfrm>
            <a:custGeom>
              <a:avLst/>
              <a:gdLst>
                <a:gd name="connsiteX0" fmla="*/ 0 w 320021"/>
                <a:gd name="connsiteY0" fmla="*/ 0 h 288000"/>
                <a:gd name="connsiteX1" fmla="*/ 320021 w 320021"/>
                <a:gd name="connsiteY1" fmla="*/ 0 h 288000"/>
                <a:gd name="connsiteX2" fmla="*/ 205043 w 320021"/>
                <a:gd name="connsiteY2" fmla="*/ 288000 h 288000"/>
                <a:gd name="connsiteX3" fmla="*/ 0 w 320021"/>
                <a:gd name="connsiteY3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21" h="288000">
                  <a:moveTo>
                    <a:pt x="0" y="0"/>
                  </a:moveTo>
                  <a:lnTo>
                    <a:pt x="320021" y="0"/>
                  </a:lnTo>
                  <a:lnTo>
                    <a:pt x="205043" y="28800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algn="ctr" defTabSz="913059"/>
              <a:endParaRPr lang="ko-KR" altLang="en-US" sz="1400" spc="-7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8A9A91FF-C6B8-BD8A-EFF0-4EC08BD99FE7}"/>
                </a:ext>
              </a:extLst>
            </p:cNvPr>
            <p:cNvSpPr txBox="1"/>
            <p:nvPr/>
          </p:nvSpPr>
          <p:spPr>
            <a:xfrm>
              <a:off x="3224930" y="2096852"/>
              <a:ext cx="9778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en-US" altLang="ko-KR" sz="16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rgbClr val="20C4F4"/>
                  </a:solidFill>
                  <a:sym typeface="Arial"/>
                </a:rPr>
                <a:t>2</a:t>
              </a:r>
              <a:endParaRPr lang="ko-KR" altLang="en-US" sz="16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20C4F4"/>
                </a:solidFill>
                <a:sym typeface="Arial"/>
              </a:endParaRPr>
            </a:p>
          </p:txBody>
        </p:sp>
      </p:grpSp>
      <p:grpSp>
        <p:nvGrpSpPr>
          <p:cNvPr id="1309" name="그룹 1308">
            <a:extLst>
              <a:ext uri="{FF2B5EF4-FFF2-40B4-BE49-F238E27FC236}">
                <a16:creationId xmlns:a16="http://schemas.microsoft.com/office/drawing/2014/main" id="{4AB2DF81-7EED-616E-FD2D-AAA417130744}"/>
              </a:ext>
            </a:extLst>
          </p:cNvPr>
          <p:cNvGrpSpPr/>
          <p:nvPr/>
        </p:nvGrpSpPr>
        <p:grpSpPr>
          <a:xfrm>
            <a:off x="7676621" y="1988873"/>
            <a:ext cx="320021" cy="288000"/>
            <a:chOff x="3141401" y="2081632"/>
            <a:chExt cx="320021" cy="288000"/>
          </a:xfrm>
        </p:grpSpPr>
        <p:sp>
          <p:nvSpPr>
            <p:cNvPr id="1310" name="자유형: 도형 1309">
              <a:extLst>
                <a:ext uri="{FF2B5EF4-FFF2-40B4-BE49-F238E27FC236}">
                  <a16:creationId xmlns:a16="http://schemas.microsoft.com/office/drawing/2014/main" id="{4C9C14A6-62B5-E0DC-1775-B461A73A0CB9}"/>
                </a:ext>
              </a:extLst>
            </p:cNvPr>
            <p:cNvSpPr/>
            <p:nvPr/>
          </p:nvSpPr>
          <p:spPr>
            <a:xfrm>
              <a:off x="3141401" y="2081632"/>
              <a:ext cx="320021" cy="288000"/>
            </a:xfrm>
            <a:custGeom>
              <a:avLst/>
              <a:gdLst>
                <a:gd name="connsiteX0" fmla="*/ 0 w 320021"/>
                <a:gd name="connsiteY0" fmla="*/ 0 h 288000"/>
                <a:gd name="connsiteX1" fmla="*/ 320021 w 320021"/>
                <a:gd name="connsiteY1" fmla="*/ 0 h 288000"/>
                <a:gd name="connsiteX2" fmla="*/ 205043 w 320021"/>
                <a:gd name="connsiteY2" fmla="*/ 288000 h 288000"/>
                <a:gd name="connsiteX3" fmla="*/ 0 w 320021"/>
                <a:gd name="connsiteY3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021" h="288000">
                  <a:moveTo>
                    <a:pt x="0" y="0"/>
                  </a:moveTo>
                  <a:lnTo>
                    <a:pt x="320021" y="0"/>
                  </a:lnTo>
                  <a:lnTo>
                    <a:pt x="205043" y="28800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/>
            <a:p>
              <a:pPr algn="ctr" defTabSz="913059"/>
              <a:endParaRPr lang="ko-KR" altLang="en-US" sz="1400" spc="-7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</p:txBody>
        </p:sp>
        <p:sp>
          <p:nvSpPr>
            <p:cNvPr id="1311" name="TextBox 1310">
              <a:extLst>
                <a:ext uri="{FF2B5EF4-FFF2-40B4-BE49-F238E27FC236}">
                  <a16:creationId xmlns:a16="http://schemas.microsoft.com/office/drawing/2014/main" id="{CEF4495B-ABC4-1C7D-CEC6-1AE08826B387}"/>
                </a:ext>
              </a:extLst>
            </p:cNvPr>
            <p:cNvSpPr txBox="1"/>
            <p:nvPr/>
          </p:nvSpPr>
          <p:spPr>
            <a:xfrm>
              <a:off x="3224129" y="2096852"/>
              <a:ext cx="9938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h="0"/>
              </a:sp3d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en-US" altLang="ko-KR" sz="16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rgbClr val="20C4F4"/>
                  </a:solidFill>
                  <a:sym typeface="Arial"/>
                </a:rPr>
                <a:t>3</a:t>
              </a:r>
              <a:endParaRPr lang="ko-KR" altLang="en-US" sz="16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20C4F4"/>
                </a:solidFill>
                <a:sym typeface="Arial"/>
              </a:endParaRPr>
            </a:p>
          </p:txBody>
        </p:sp>
      </p:grpSp>
      <p:grpSp>
        <p:nvGrpSpPr>
          <p:cNvPr id="1312" name="그룹 1311">
            <a:extLst>
              <a:ext uri="{FF2B5EF4-FFF2-40B4-BE49-F238E27FC236}">
                <a16:creationId xmlns:a16="http://schemas.microsoft.com/office/drawing/2014/main" id="{E10005CC-0FC7-7C78-E45B-CFFF9FEA5D97}"/>
              </a:ext>
            </a:extLst>
          </p:cNvPr>
          <p:cNvGrpSpPr/>
          <p:nvPr/>
        </p:nvGrpSpPr>
        <p:grpSpPr>
          <a:xfrm>
            <a:off x="272480" y="5265205"/>
            <a:ext cx="754497" cy="1044116"/>
            <a:chOff x="310071" y="5445224"/>
            <a:chExt cx="754497" cy="1013634"/>
          </a:xfrm>
        </p:grpSpPr>
        <p:sp>
          <p:nvSpPr>
            <p:cNvPr id="1313" name="직사각형 348">
              <a:extLst>
                <a:ext uri="{FF2B5EF4-FFF2-40B4-BE49-F238E27FC236}">
                  <a16:creationId xmlns:a16="http://schemas.microsoft.com/office/drawing/2014/main" id="{B701DC63-6898-A86F-E2A0-449B8E3F038C}"/>
                </a:ext>
              </a:extLst>
            </p:cNvPr>
            <p:cNvSpPr/>
            <p:nvPr/>
          </p:nvSpPr>
          <p:spPr>
            <a:xfrm>
              <a:off x="310071" y="5445224"/>
              <a:ext cx="754497" cy="1013634"/>
            </a:xfrm>
            <a:prstGeom prst="round1Rect">
              <a:avLst/>
            </a:prstGeom>
            <a:gradFill>
              <a:gsLst>
                <a:gs pos="0">
                  <a:srgbClr val="08176B"/>
                </a:gs>
                <a:gs pos="100000">
                  <a:srgbClr val="004FB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314" name="TextBox 66">
              <a:extLst>
                <a:ext uri="{FF2B5EF4-FFF2-40B4-BE49-F238E27FC236}">
                  <a16:creationId xmlns:a16="http://schemas.microsoft.com/office/drawing/2014/main" id="{AB6A2D63-7C78-A7C8-63D5-F96A3CC0ADD2}"/>
                </a:ext>
              </a:extLst>
            </p:cNvPr>
            <p:cNvSpPr txBox="1"/>
            <p:nvPr/>
          </p:nvSpPr>
          <p:spPr>
            <a:xfrm>
              <a:off x="509386" y="5582708"/>
              <a:ext cx="35586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lvl="0" algn="ctr" defTabSz="1067745" latinLnBrk="0">
                <a:defRPr sz="1700"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ko-KR" altLang="en-US" sz="16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ym typeface="Arial"/>
                </a:rPr>
                <a:t>구축</a:t>
              </a:r>
              <a:endParaRPr lang="en-US" altLang="ko-KR" sz="16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ym typeface="Arial"/>
              </a:endParaRPr>
            </a:p>
            <a:p>
              <a:r>
                <a:rPr lang="ko-KR" altLang="en-US" sz="16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ym typeface="Arial"/>
                </a:rPr>
                <a:t>상세</a:t>
              </a:r>
              <a:endParaRPr lang="en-US" altLang="ko-KR" sz="16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ym typeface="Arial"/>
              </a:endParaRPr>
            </a:p>
            <a:p>
              <a:r>
                <a:rPr lang="ko-KR" altLang="en-US" sz="16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ym typeface="Arial"/>
                </a:rPr>
                <a:t>내용</a:t>
              </a:r>
            </a:p>
          </p:txBody>
        </p:sp>
      </p:grpSp>
      <p:grpSp>
        <p:nvGrpSpPr>
          <p:cNvPr id="1315" name="그룹 1314">
            <a:extLst>
              <a:ext uri="{FF2B5EF4-FFF2-40B4-BE49-F238E27FC236}">
                <a16:creationId xmlns:a16="http://schemas.microsoft.com/office/drawing/2014/main" id="{341ECBDD-7DD9-C361-7FF3-A1DAE69B14E5}"/>
              </a:ext>
            </a:extLst>
          </p:cNvPr>
          <p:cNvGrpSpPr/>
          <p:nvPr/>
        </p:nvGrpSpPr>
        <p:grpSpPr>
          <a:xfrm>
            <a:off x="1161479" y="5265205"/>
            <a:ext cx="8398446" cy="1019001"/>
            <a:chOff x="1199070" y="5481228"/>
            <a:chExt cx="8398446" cy="1019001"/>
          </a:xfrm>
        </p:grpSpPr>
        <p:sp>
          <p:nvSpPr>
            <p:cNvPr id="1316" name="직사각형 1315">
              <a:extLst>
                <a:ext uri="{FF2B5EF4-FFF2-40B4-BE49-F238E27FC236}">
                  <a16:creationId xmlns:a16="http://schemas.microsoft.com/office/drawing/2014/main" id="{EEDA22A9-FB40-A6C6-47BD-6C1BC2524BC0}"/>
                </a:ext>
              </a:extLst>
            </p:cNvPr>
            <p:cNvSpPr/>
            <p:nvPr/>
          </p:nvSpPr>
          <p:spPr>
            <a:xfrm>
              <a:off x="1311322" y="5769260"/>
              <a:ext cx="2489550" cy="73096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외부 데이터는 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EDM → EAI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 </a:t>
              </a:r>
              <a:r>
                <a:rPr lang="en-US" altLang="ko-KR" sz="950" spc="-100" dirty="0" err="1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NiFi</a:t>
              </a:r>
              <a:r>
                <a:rPr lang="ko-KR" altLang="en-US" sz="950" spc="-100" dirty="0" err="1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활용해 파일을 스토리지 적재</a:t>
              </a:r>
            </a:p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내부 데이터는 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EAI 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및 </a:t>
              </a:r>
              <a:r>
                <a:rPr lang="en-US" altLang="ko-KR" sz="950" spc="-100" dirty="0" err="1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NiFi</a:t>
              </a:r>
              <a:r>
                <a:rPr lang="ko-KR" altLang="en-US" sz="950" spc="-100" dirty="0" err="1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활용해 파일은 스토리지 및 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DB 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데이터는 분석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DB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 적재</a:t>
              </a:r>
            </a:p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파일에 대한 보관 정책 및 주기 관리</a:t>
              </a:r>
            </a:p>
          </p:txBody>
        </p:sp>
        <p:sp>
          <p:nvSpPr>
            <p:cNvPr id="1317" name="직사각형 1316">
              <a:extLst>
                <a:ext uri="{FF2B5EF4-FFF2-40B4-BE49-F238E27FC236}">
                  <a16:creationId xmlns:a16="http://schemas.microsoft.com/office/drawing/2014/main" id="{3F844D76-6F7D-17E2-DD74-E98D7D868C84}"/>
                </a:ext>
              </a:extLst>
            </p:cNvPr>
            <p:cNvSpPr/>
            <p:nvPr/>
          </p:nvSpPr>
          <p:spPr>
            <a:xfrm>
              <a:off x="4052900" y="5769260"/>
              <a:ext cx="2664296" cy="73096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DB 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수집에는 원천 데이터 기준 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1:1 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저장</a:t>
              </a:r>
            </a:p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DB 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저장에는 최적화된 정규화 데이터 모델로 변환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적재 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파싱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정제 포함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</a:p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Tick Data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는 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Redis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 시계열 데이터 적재 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슬라이딩 윈도우 기법 적용</a:t>
              </a:r>
              <a:r>
                <a:rPr lang="en-US" altLang="ko-KR" sz="950" spc="-10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</a:p>
          </p:txBody>
        </p:sp>
        <p:sp>
          <p:nvSpPr>
            <p:cNvPr id="1318" name="직사각형 1317">
              <a:extLst>
                <a:ext uri="{FF2B5EF4-FFF2-40B4-BE49-F238E27FC236}">
                  <a16:creationId xmlns:a16="http://schemas.microsoft.com/office/drawing/2014/main" id="{964404E2-E00D-60AE-0F17-FE3E4295D3C0}"/>
                </a:ext>
              </a:extLst>
            </p:cNvPr>
            <p:cNvSpPr/>
            <p:nvPr/>
          </p:nvSpPr>
          <p:spPr>
            <a:xfrm>
              <a:off x="6894773" y="5769260"/>
              <a:ext cx="2673403" cy="446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en-US" altLang="ko-KR" sz="10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Tick Data </a:t>
              </a:r>
              <a:r>
                <a:rPr lang="ko-KR" altLang="en-US" sz="10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실시간 집계를  통해 벡터 </a:t>
              </a:r>
              <a:r>
                <a:rPr lang="en-US" altLang="ko-KR" sz="10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DB</a:t>
              </a:r>
              <a:r>
                <a:rPr lang="ko-KR" altLang="en-US" sz="10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 적재</a:t>
              </a:r>
            </a:p>
            <a:p>
              <a:pPr marL="123825" indent="-123825" defTabSz="503349" latinLnBrk="0">
                <a:buSzPct val="90000"/>
                <a:buFont typeface="Wingdings" panose="05000000000000000000" pitchFamily="2" charset="2"/>
                <a:buChar char="§"/>
              </a:pPr>
              <a:r>
                <a:rPr lang="ko-KR" altLang="en-US" sz="10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시계열 데이터의 경우 분석 </a:t>
              </a:r>
              <a:r>
                <a:rPr lang="en-US" altLang="ko-KR" sz="10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DB </a:t>
              </a:r>
              <a:r>
                <a:rPr lang="ko-KR" altLang="en-US" sz="10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적재</a:t>
              </a:r>
            </a:p>
            <a:p>
              <a:pPr defTabSz="503349" latinLnBrk="0">
                <a:buSzPct val="90000"/>
              </a:pPr>
              <a:r>
                <a:rPr lang="ko-KR" altLang="en-US" sz="9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   </a:t>
              </a:r>
              <a:r>
                <a:rPr lang="en-US" altLang="ko-KR" sz="9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※ </a:t>
              </a:r>
              <a:r>
                <a:rPr lang="ko-KR" altLang="en-US" sz="900" spc="-3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서비스를 위한 보관 주기 정책 등 정의 필요</a:t>
              </a:r>
            </a:p>
          </p:txBody>
        </p:sp>
        <p:sp>
          <p:nvSpPr>
            <p:cNvPr id="1319" name="직사각형 348">
              <a:extLst>
                <a:ext uri="{FF2B5EF4-FFF2-40B4-BE49-F238E27FC236}">
                  <a16:creationId xmlns:a16="http://schemas.microsoft.com/office/drawing/2014/main" id="{26DAA74C-FAD4-5A08-6F12-05511DB657BD}"/>
                </a:ext>
              </a:extLst>
            </p:cNvPr>
            <p:cNvSpPr/>
            <p:nvPr/>
          </p:nvSpPr>
          <p:spPr>
            <a:xfrm>
              <a:off x="1199070" y="5481228"/>
              <a:ext cx="2736000" cy="252028"/>
            </a:xfrm>
            <a:prstGeom prst="roundRect">
              <a:avLst>
                <a:gd name="adj" fmla="val 5000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ko-KR" altLang="en-US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20" name="직사각형 348">
              <a:extLst>
                <a:ext uri="{FF2B5EF4-FFF2-40B4-BE49-F238E27FC236}">
                  <a16:creationId xmlns:a16="http://schemas.microsoft.com/office/drawing/2014/main" id="{1EDD32E1-186D-EFEC-5C5D-876CC1C21B5A}"/>
                </a:ext>
              </a:extLst>
            </p:cNvPr>
            <p:cNvSpPr/>
            <p:nvPr/>
          </p:nvSpPr>
          <p:spPr>
            <a:xfrm>
              <a:off x="4030293" y="5481228"/>
              <a:ext cx="2736000" cy="252028"/>
            </a:xfrm>
            <a:prstGeom prst="roundRect">
              <a:avLst>
                <a:gd name="adj" fmla="val 5000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ko-KR" altLang="en-US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21" name="직사각형 348">
              <a:extLst>
                <a:ext uri="{FF2B5EF4-FFF2-40B4-BE49-F238E27FC236}">
                  <a16:creationId xmlns:a16="http://schemas.microsoft.com/office/drawing/2014/main" id="{26A087F2-49B7-59F9-23E2-F6A6821AF54F}"/>
                </a:ext>
              </a:extLst>
            </p:cNvPr>
            <p:cNvSpPr/>
            <p:nvPr/>
          </p:nvSpPr>
          <p:spPr>
            <a:xfrm>
              <a:off x="6861516" y="5481228"/>
              <a:ext cx="2736000" cy="252028"/>
            </a:xfrm>
            <a:prstGeom prst="roundRect">
              <a:avLst>
                <a:gd name="adj" fmla="val 5000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ko-KR" altLang="en-US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22" name="직사각형 10">
              <a:extLst>
                <a:ext uri="{FF2B5EF4-FFF2-40B4-BE49-F238E27FC236}">
                  <a16:creationId xmlns:a16="http://schemas.microsoft.com/office/drawing/2014/main" id="{C864D0FD-A4AE-1286-FD10-F9229A553C98}"/>
                </a:ext>
              </a:extLst>
            </p:cNvPr>
            <p:cNvSpPr/>
            <p:nvPr/>
          </p:nvSpPr>
          <p:spPr>
            <a:xfrm>
              <a:off x="1919457" y="5514909"/>
              <a:ext cx="129522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067745" latinLnBrk="0"/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정형</a:t>
              </a:r>
              <a:r>
                <a:rPr lang="en-US" altLang="ko-KR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/</a:t>
              </a:r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비정형 파일 수집</a:t>
              </a:r>
            </a:p>
          </p:txBody>
        </p:sp>
        <p:sp>
          <p:nvSpPr>
            <p:cNvPr id="1323" name="직사각형 10">
              <a:extLst>
                <a:ext uri="{FF2B5EF4-FFF2-40B4-BE49-F238E27FC236}">
                  <a16:creationId xmlns:a16="http://schemas.microsoft.com/office/drawing/2014/main" id="{0379FADC-917C-7549-48B1-C8A79AC9FABA}"/>
                </a:ext>
              </a:extLst>
            </p:cNvPr>
            <p:cNvSpPr/>
            <p:nvPr/>
          </p:nvSpPr>
          <p:spPr>
            <a:xfrm>
              <a:off x="4526260" y="5514909"/>
              <a:ext cx="174406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067745" latinLnBrk="0"/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데이터 </a:t>
              </a:r>
              <a:r>
                <a:rPr lang="ko-KR" altLang="en-US" sz="1200" spc="-50" dirty="0" err="1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전처리</a:t>
              </a:r>
              <a:r>
                <a:rPr lang="en-US" altLang="ko-KR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/DB </a:t>
              </a:r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데이터 가공</a:t>
              </a:r>
            </a:p>
          </p:txBody>
        </p:sp>
        <p:sp>
          <p:nvSpPr>
            <p:cNvPr id="1324" name="직사각형 10">
              <a:extLst>
                <a:ext uri="{FF2B5EF4-FFF2-40B4-BE49-F238E27FC236}">
                  <a16:creationId xmlns:a16="http://schemas.microsoft.com/office/drawing/2014/main" id="{16D0A694-644B-26B8-1A02-CB2D29D49766}"/>
                </a:ext>
              </a:extLst>
            </p:cNvPr>
            <p:cNvSpPr/>
            <p:nvPr/>
          </p:nvSpPr>
          <p:spPr>
            <a:xfrm>
              <a:off x="7409749" y="5514909"/>
              <a:ext cx="162223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067745" latinLnBrk="0"/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마트 가공 및 </a:t>
              </a:r>
              <a:r>
                <a:rPr lang="en-US" altLang="ko-KR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DB </a:t>
              </a:r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데이터 적재</a:t>
              </a:r>
            </a:p>
          </p:txBody>
        </p:sp>
      </p:grpSp>
      <p:sp>
        <p:nvSpPr>
          <p:cNvPr id="1325" name="자유형: 도형 1324">
            <a:extLst>
              <a:ext uri="{FF2B5EF4-FFF2-40B4-BE49-F238E27FC236}">
                <a16:creationId xmlns:a16="http://schemas.microsoft.com/office/drawing/2014/main" id="{D190F7A2-C678-C5E4-B28B-15C5EC87DDD2}"/>
              </a:ext>
            </a:extLst>
          </p:cNvPr>
          <p:cNvSpPr/>
          <p:nvPr/>
        </p:nvSpPr>
        <p:spPr>
          <a:xfrm>
            <a:off x="275095" y="3717033"/>
            <a:ext cx="533400" cy="0"/>
          </a:xfrm>
          <a:custGeom>
            <a:avLst/>
            <a:gdLst>
              <a:gd name="connsiteX0" fmla="*/ 0 w 533400"/>
              <a:gd name="connsiteY0" fmla="*/ 0 h 0"/>
              <a:gd name="connsiteX1" fmla="*/ 533400 w 533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w="19050">
            <a:solidFill>
              <a:srgbClr val="004F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rgbClr val="004FBC"/>
              </a:solidFill>
            </a:endParaRPr>
          </a:p>
        </p:txBody>
      </p:sp>
      <p:sp>
        <p:nvSpPr>
          <p:cNvPr id="1326" name="자유형: 도형 1325">
            <a:extLst>
              <a:ext uri="{FF2B5EF4-FFF2-40B4-BE49-F238E27FC236}">
                <a16:creationId xmlns:a16="http://schemas.microsoft.com/office/drawing/2014/main" id="{DE717BD9-26FD-F538-1FD7-791E3DC08236}"/>
              </a:ext>
            </a:extLst>
          </p:cNvPr>
          <p:cNvSpPr/>
          <p:nvPr/>
        </p:nvSpPr>
        <p:spPr>
          <a:xfrm>
            <a:off x="275095" y="2319785"/>
            <a:ext cx="533400" cy="0"/>
          </a:xfrm>
          <a:custGeom>
            <a:avLst/>
            <a:gdLst>
              <a:gd name="connsiteX0" fmla="*/ 0 w 533400"/>
              <a:gd name="connsiteY0" fmla="*/ 0 h 0"/>
              <a:gd name="connsiteX1" fmla="*/ 533400 w 533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w="19050">
            <a:solidFill>
              <a:srgbClr val="004F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rgbClr val="004FBC"/>
              </a:solidFill>
            </a:endParaRPr>
          </a:p>
        </p:txBody>
      </p:sp>
      <p:grpSp>
        <p:nvGrpSpPr>
          <p:cNvPr id="1327" name="그룹 1326">
            <a:extLst>
              <a:ext uri="{FF2B5EF4-FFF2-40B4-BE49-F238E27FC236}">
                <a16:creationId xmlns:a16="http://schemas.microsoft.com/office/drawing/2014/main" id="{BB72C6B7-5B95-A3AF-73FB-CA3D8E87FD72}"/>
              </a:ext>
            </a:extLst>
          </p:cNvPr>
          <p:cNvGrpSpPr/>
          <p:nvPr/>
        </p:nvGrpSpPr>
        <p:grpSpPr>
          <a:xfrm>
            <a:off x="1138066" y="5569092"/>
            <a:ext cx="8403772" cy="740229"/>
            <a:chOff x="1175657" y="5747657"/>
            <a:chExt cx="8403772" cy="740229"/>
          </a:xfrm>
        </p:grpSpPr>
        <p:sp>
          <p:nvSpPr>
            <p:cNvPr id="1328" name="자유형: 도형 1327">
              <a:extLst>
                <a:ext uri="{FF2B5EF4-FFF2-40B4-BE49-F238E27FC236}">
                  <a16:creationId xmlns:a16="http://schemas.microsoft.com/office/drawing/2014/main" id="{9E85D13E-CBE5-4075-F09D-40B794C4A278}"/>
                </a:ext>
              </a:extLst>
            </p:cNvPr>
            <p:cNvSpPr/>
            <p:nvPr/>
          </p:nvSpPr>
          <p:spPr>
            <a:xfrm>
              <a:off x="1175657" y="6487886"/>
              <a:ext cx="8403772" cy="0"/>
            </a:xfrm>
            <a:custGeom>
              <a:avLst/>
              <a:gdLst>
                <a:gd name="connsiteX0" fmla="*/ 0 w 8403772"/>
                <a:gd name="connsiteY0" fmla="*/ 0 h 0"/>
                <a:gd name="connsiteX1" fmla="*/ 8403772 w 840377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03772">
                  <a:moveTo>
                    <a:pt x="0" y="0"/>
                  </a:moveTo>
                  <a:lnTo>
                    <a:pt x="8403772" y="0"/>
                  </a:lnTo>
                </a:path>
              </a:pathLst>
            </a:custGeom>
            <a:noFill/>
            <a:ln w="9525">
              <a:solidFill>
                <a:srgbClr val="ADBA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</a:endParaRPr>
            </a:p>
          </p:txBody>
        </p:sp>
        <p:sp>
          <p:nvSpPr>
            <p:cNvPr id="1329" name="자유형: 도형 1328">
              <a:extLst>
                <a:ext uri="{FF2B5EF4-FFF2-40B4-BE49-F238E27FC236}">
                  <a16:creationId xmlns:a16="http://schemas.microsoft.com/office/drawing/2014/main" id="{952F02B2-A50A-0676-3606-586CA0B11590}"/>
                </a:ext>
              </a:extLst>
            </p:cNvPr>
            <p:cNvSpPr/>
            <p:nvPr/>
          </p:nvSpPr>
          <p:spPr>
            <a:xfrm>
              <a:off x="3980892" y="5747657"/>
              <a:ext cx="0" cy="740229"/>
            </a:xfrm>
            <a:custGeom>
              <a:avLst/>
              <a:gdLst>
                <a:gd name="connsiteX0" fmla="*/ 0 w 0"/>
                <a:gd name="connsiteY0" fmla="*/ 0 h 740229"/>
                <a:gd name="connsiteX1" fmla="*/ 0 w 0"/>
                <a:gd name="connsiteY1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40229">
                  <a:moveTo>
                    <a:pt x="0" y="0"/>
                  </a:moveTo>
                  <a:lnTo>
                    <a:pt x="0" y="740229"/>
                  </a:lnTo>
                </a:path>
              </a:pathLst>
            </a:custGeom>
            <a:noFill/>
            <a:ln w="9525">
              <a:solidFill>
                <a:srgbClr val="ADBA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</a:endParaRPr>
            </a:p>
          </p:txBody>
        </p:sp>
        <p:sp>
          <p:nvSpPr>
            <p:cNvPr id="1330" name="자유형: 도형 1329">
              <a:extLst>
                <a:ext uri="{FF2B5EF4-FFF2-40B4-BE49-F238E27FC236}">
                  <a16:creationId xmlns:a16="http://schemas.microsoft.com/office/drawing/2014/main" id="{0B96DF63-8C6B-FAC3-6354-F3EF664A2071}"/>
                </a:ext>
              </a:extLst>
            </p:cNvPr>
            <p:cNvSpPr/>
            <p:nvPr/>
          </p:nvSpPr>
          <p:spPr>
            <a:xfrm>
              <a:off x="6749142" y="5747657"/>
              <a:ext cx="0" cy="740229"/>
            </a:xfrm>
            <a:custGeom>
              <a:avLst/>
              <a:gdLst>
                <a:gd name="connsiteX0" fmla="*/ 0 w 0"/>
                <a:gd name="connsiteY0" fmla="*/ 0 h 740229"/>
                <a:gd name="connsiteX1" fmla="*/ 0 w 0"/>
                <a:gd name="connsiteY1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40229">
                  <a:moveTo>
                    <a:pt x="0" y="0"/>
                  </a:moveTo>
                  <a:lnTo>
                    <a:pt x="0" y="740229"/>
                  </a:lnTo>
                </a:path>
              </a:pathLst>
            </a:custGeom>
            <a:noFill/>
            <a:ln w="9525">
              <a:solidFill>
                <a:srgbClr val="ADBA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</a:endParaRPr>
            </a:p>
          </p:txBody>
        </p:sp>
      </p:grpSp>
      <p:sp>
        <p:nvSpPr>
          <p:cNvPr id="1331" name="화살표: 오른쪽 498">
            <a:extLst>
              <a:ext uri="{FF2B5EF4-FFF2-40B4-BE49-F238E27FC236}">
                <a16:creationId xmlns:a16="http://schemas.microsoft.com/office/drawing/2014/main" id="{39DB9500-8072-8E52-B70D-62961BE37A4F}"/>
              </a:ext>
            </a:extLst>
          </p:cNvPr>
          <p:cNvSpPr/>
          <p:nvPr/>
        </p:nvSpPr>
        <p:spPr>
          <a:xfrm>
            <a:off x="4727384" y="2840363"/>
            <a:ext cx="426621" cy="251427"/>
          </a:xfrm>
          <a:prstGeom prst="rightArrow">
            <a:avLst>
              <a:gd name="adj1" fmla="val 61327"/>
              <a:gd name="adj2" fmla="val 50000"/>
            </a:avLst>
          </a:prstGeom>
          <a:gradFill>
            <a:gsLst>
              <a:gs pos="0">
                <a:srgbClr val="0078B9">
                  <a:alpha val="0"/>
                </a:srgbClr>
              </a:gs>
              <a:gs pos="67000">
                <a:srgbClr val="0078B9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en-US" altLang="ko-KR" sz="1400" kern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332" name="그룹 1331">
            <a:extLst>
              <a:ext uri="{FF2B5EF4-FFF2-40B4-BE49-F238E27FC236}">
                <a16:creationId xmlns:a16="http://schemas.microsoft.com/office/drawing/2014/main" id="{A8594EDB-2CE6-A631-C091-4EDD1C095B1D}"/>
              </a:ext>
            </a:extLst>
          </p:cNvPr>
          <p:cNvGrpSpPr/>
          <p:nvPr/>
        </p:nvGrpSpPr>
        <p:grpSpPr>
          <a:xfrm>
            <a:off x="2690164" y="3451997"/>
            <a:ext cx="414209" cy="536646"/>
            <a:chOff x="-857765" y="2599296"/>
            <a:chExt cx="637723" cy="473095"/>
          </a:xfrm>
        </p:grpSpPr>
        <p:pic>
          <p:nvPicPr>
            <p:cNvPr id="1333" name="Picture 8" descr="서버, 컴퓨터, 데이터 서버 아이콘">
              <a:extLst>
                <a:ext uri="{FF2B5EF4-FFF2-40B4-BE49-F238E27FC236}">
                  <a16:creationId xmlns:a16="http://schemas.microsoft.com/office/drawing/2014/main" id="{05C9EF9D-94E8-F83E-9644-6F6EA10AC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57765" y="2766215"/>
              <a:ext cx="637723" cy="306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4" name="TextBox 1333">
              <a:extLst>
                <a:ext uri="{FF2B5EF4-FFF2-40B4-BE49-F238E27FC236}">
                  <a16:creationId xmlns:a16="http://schemas.microsoft.com/office/drawing/2014/main" id="{87EAB423-ED1D-5A9B-42DA-8325AC22E438}"/>
                </a:ext>
              </a:extLst>
            </p:cNvPr>
            <p:cNvSpPr txBox="1"/>
            <p:nvPr/>
          </p:nvSpPr>
          <p:spPr>
            <a:xfrm>
              <a:off x="-742357" y="2599296"/>
              <a:ext cx="394427" cy="135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buClr>
                  <a:srgbClr val="969696"/>
                </a:buClr>
                <a:tabLst>
                  <a:tab pos="914400" algn="l"/>
                  <a:tab pos="7315200" algn="r"/>
                </a:tabLst>
              </a:pPr>
              <a:r>
                <a:rPr lang="en-US" altLang="ko-KR" sz="1000" b="1" kern="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EAI</a:t>
              </a:r>
              <a:r>
                <a:rPr lang="en-US" altLang="ko-KR" sz="1000" b="1" spc="-7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 </a:t>
              </a:r>
            </a:p>
          </p:txBody>
        </p:sp>
      </p:grpSp>
      <p:sp>
        <p:nvSpPr>
          <p:cNvPr id="1335" name="모서리가 둥근 직사각형 43">
            <a:extLst>
              <a:ext uri="{FF2B5EF4-FFF2-40B4-BE49-F238E27FC236}">
                <a16:creationId xmlns:a16="http://schemas.microsoft.com/office/drawing/2014/main" id="{7024BC27-2CAC-4388-09B3-EE5BEDB8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437" y="2630651"/>
            <a:ext cx="2556284" cy="914354"/>
          </a:xfrm>
          <a:prstGeom prst="rect">
            <a:avLst/>
          </a:prstGeom>
          <a:solidFill>
            <a:srgbClr val="D9DFE5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endParaRPr lang="ko-KR" altLang="en-US" sz="1200" spc="-7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36" name="모서리가 둥근 직사각형 43">
            <a:extLst>
              <a:ext uri="{FF2B5EF4-FFF2-40B4-BE49-F238E27FC236}">
                <a16:creationId xmlns:a16="http://schemas.microsoft.com/office/drawing/2014/main" id="{C6294BEB-A49B-BB70-A2C6-CE5B44967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91" y="2630651"/>
            <a:ext cx="1433810" cy="914354"/>
          </a:xfrm>
          <a:prstGeom prst="rect">
            <a:avLst/>
          </a:prstGeom>
          <a:solidFill>
            <a:srgbClr val="D9DFE5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endParaRPr lang="ko-KR" altLang="en-US" sz="1200" spc="-7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1337" name="직선 연결선 1336">
            <a:extLst>
              <a:ext uri="{FF2B5EF4-FFF2-40B4-BE49-F238E27FC236}">
                <a16:creationId xmlns:a16="http://schemas.microsoft.com/office/drawing/2014/main" id="{1050E27E-926B-3C24-AFD0-DCBE1D062AB6}"/>
              </a:ext>
            </a:extLst>
          </p:cNvPr>
          <p:cNvCxnSpPr>
            <a:cxnSpLocks/>
          </p:cNvCxnSpPr>
          <p:nvPr/>
        </p:nvCxnSpPr>
        <p:spPr bwMode="auto">
          <a:xfrm>
            <a:off x="5184001" y="2590095"/>
            <a:ext cx="4176464" cy="0"/>
          </a:xfrm>
          <a:prstGeom prst="line">
            <a:avLst/>
          </a:prstGeom>
          <a:noFill/>
          <a:ln w="6350">
            <a:solidFill>
              <a:srgbClr val="8692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8" name="모서리가 둥근 직사각형 43">
            <a:extLst>
              <a:ext uri="{FF2B5EF4-FFF2-40B4-BE49-F238E27FC236}">
                <a16:creationId xmlns:a16="http://schemas.microsoft.com/office/drawing/2014/main" id="{34D93BEF-6A6A-0169-F475-6A1D5693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94" y="2688005"/>
            <a:ext cx="818037" cy="7996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39" name="모서리가 둥근 직사각형 43">
            <a:extLst>
              <a:ext uri="{FF2B5EF4-FFF2-40B4-BE49-F238E27FC236}">
                <a16:creationId xmlns:a16="http://schemas.microsoft.com/office/drawing/2014/main" id="{CAAE9767-EC47-6742-A24D-33C471E52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637" y="2736618"/>
            <a:ext cx="58934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수집 </a:t>
            </a:r>
            <a:r>
              <a:rPr lang="en-US" altLang="ko-KR" sz="8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Tier</a:t>
            </a:r>
            <a:endParaRPr lang="ko-KR" altLang="en-US" sz="800" spc="-5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1340" name="모서리가 둥근 직사각형 43">
            <a:extLst>
              <a:ext uri="{FF2B5EF4-FFF2-40B4-BE49-F238E27FC236}">
                <a16:creationId xmlns:a16="http://schemas.microsoft.com/office/drawing/2014/main" id="{A3821D5E-7091-D60A-32C4-FFA57AC9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057" y="2885942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8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가격</a:t>
            </a:r>
          </a:p>
        </p:txBody>
      </p:sp>
      <p:sp>
        <p:nvSpPr>
          <p:cNvPr id="1341" name="모서리가 둥근 직사각형 43">
            <a:extLst>
              <a:ext uri="{FF2B5EF4-FFF2-40B4-BE49-F238E27FC236}">
                <a16:creationId xmlns:a16="http://schemas.microsoft.com/office/drawing/2014/main" id="{6F65AA96-5C39-E0DE-BA4A-2E50BB26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057" y="3081308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8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거래량</a:t>
            </a:r>
          </a:p>
        </p:txBody>
      </p:sp>
      <p:sp>
        <p:nvSpPr>
          <p:cNvPr id="1342" name="모서리가 둥근 직사각형 43">
            <a:extLst>
              <a:ext uri="{FF2B5EF4-FFF2-40B4-BE49-F238E27FC236}">
                <a16:creationId xmlns:a16="http://schemas.microsoft.com/office/drawing/2014/main" id="{A1D00270-BC24-CBB4-4AB0-38E4AAC34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057" y="3271981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8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지수</a:t>
            </a:r>
          </a:p>
        </p:txBody>
      </p:sp>
      <p:sp>
        <p:nvSpPr>
          <p:cNvPr id="1343" name="모서리가 둥근 직사각형 43">
            <a:extLst>
              <a:ext uri="{FF2B5EF4-FFF2-40B4-BE49-F238E27FC236}">
                <a16:creationId xmlns:a16="http://schemas.microsoft.com/office/drawing/2014/main" id="{E618FD4E-2F6E-0C97-FF79-13D72282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67" y="2691451"/>
            <a:ext cx="818037" cy="7996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44" name="모서리가 둥근 직사각형 43">
            <a:extLst>
              <a:ext uri="{FF2B5EF4-FFF2-40B4-BE49-F238E27FC236}">
                <a16:creationId xmlns:a16="http://schemas.microsoft.com/office/drawing/2014/main" id="{74192489-C602-6178-B3F8-62E855E93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610" y="2736618"/>
            <a:ext cx="58934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저장 </a:t>
            </a:r>
            <a:r>
              <a:rPr lang="en-US" altLang="ko-KR" sz="8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Tier</a:t>
            </a:r>
            <a:endParaRPr lang="ko-KR" altLang="en-US" sz="800" spc="-5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1345" name="모서리가 둥근 직사각형 43">
            <a:extLst>
              <a:ext uri="{FF2B5EF4-FFF2-40B4-BE49-F238E27FC236}">
                <a16:creationId xmlns:a16="http://schemas.microsoft.com/office/drawing/2014/main" id="{5BEBD826-2BBA-2860-039E-163A3EA4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30" y="2885942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8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가격</a:t>
            </a:r>
          </a:p>
        </p:txBody>
      </p:sp>
      <p:sp>
        <p:nvSpPr>
          <p:cNvPr id="1346" name="모서리가 둥근 직사각형 43">
            <a:extLst>
              <a:ext uri="{FF2B5EF4-FFF2-40B4-BE49-F238E27FC236}">
                <a16:creationId xmlns:a16="http://schemas.microsoft.com/office/drawing/2014/main" id="{6F82B159-DB20-4F54-E0A1-6BA7B2CD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30" y="3081308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8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거래량</a:t>
            </a:r>
          </a:p>
        </p:txBody>
      </p:sp>
      <p:sp>
        <p:nvSpPr>
          <p:cNvPr id="1347" name="모서리가 둥근 직사각형 43">
            <a:extLst>
              <a:ext uri="{FF2B5EF4-FFF2-40B4-BE49-F238E27FC236}">
                <a16:creationId xmlns:a16="http://schemas.microsoft.com/office/drawing/2014/main" id="{D269FF1E-4424-62E3-1D7B-5EA5FD4A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30" y="3271981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8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지수</a:t>
            </a:r>
          </a:p>
        </p:txBody>
      </p:sp>
      <p:sp>
        <p:nvSpPr>
          <p:cNvPr id="1348" name="모서리가 둥근 직사각형 43">
            <a:extLst>
              <a:ext uri="{FF2B5EF4-FFF2-40B4-BE49-F238E27FC236}">
                <a16:creationId xmlns:a16="http://schemas.microsoft.com/office/drawing/2014/main" id="{7EEFD13E-4A97-1903-ACD6-03A284D9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864" y="2687468"/>
            <a:ext cx="818037" cy="7996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49" name="모서리가 둥근 직사각형 43">
            <a:extLst>
              <a:ext uri="{FF2B5EF4-FFF2-40B4-BE49-F238E27FC236}">
                <a16:creationId xmlns:a16="http://schemas.microsoft.com/office/drawing/2014/main" id="{B220ECFD-AD7A-2297-4BC0-33F28996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207" y="2736618"/>
            <a:ext cx="58934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50" dirty="0" err="1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마트</a:t>
            </a:r>
            <a:endParaRPr lang="ko-KR" altLang="en-US" sz="800" spc="-5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1350" name="모서리가 둥근 직사각형 43">
            <a:extLst>
              <a:ext uri="{FF2B5EF4-FFF2-40B4-BE49-F238E27FC236}">
                <a16:creationId xmlns:a16="http://schemas.microsoft.com/office/drawing/2014/main" id="{5FA3191F-910C-B0F3-AF22-AE87037A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248" y="2883682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8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거래내역</a:t>
            </a:r>
          </a:p>
        </p:txBody>
      </p:sp>
      <p:sp>
        <p:nvSpPr>
          <p:cNvPr id="1351" name="모서리가 둥근 직사각형 43">
            <a:extLst>
              <a:ext uri="{FF2B5EF4-FFF2-40B4-BE49-F238E27FC236}">
                <a16:creationId xmlns:a16="http://schemas.microsoft.com/office/drawing/2014/main" id="{F74AE68B-8649-9CE1-777D-1B17D667F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909" y="3155248"/>
            <a:ext cx="645168" cy="15737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ADBAC7"/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8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외환환율</a:t>
            </a:r>
          </a:p>
        </p:txBody>
      </p:sp>
      <p:sp>
        <p:nvSpPr>
          <p:cNvPr id="1352" name="TextBox 1351">
            <a:extLst>
              <a:ext uri="{FF2B5EF4-FFF2-40B4-BE49-F238E27FC236}">
                <a16:creationId xmlns:a16="http://schemas.microsoft.com/office/drawing/2014/main" id="{791D34DA-9E63-7353-FB4F-608B9BC4407D}"/>
              </a:ext>
            </a:extLst>
          </p:cNvPr>
          <p:cNvSpPr txBox="1"/>
          <p:nvPr/>
        </p:nvSpPr>
        <p:spPr>
          <a:xfrm>
            <a:off x="8249673" y="3292839"/>
            <a:ext cx="2776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1400" b="0" i="0" spc="-30" baseline="0" dirty="0">
                <a:ln>
                  <a:solidFill>
                    <a:srgbClr val="D1D2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342764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685526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1028289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1371051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defTabSz="914217"/>
            <a:r>
              <a:rPr lang="en-US" altLang="ko-KR" sz="1200" b="1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……</a:t>
            </a:r>
            <a:endParaRPr lang="ko-KR" altLang="en-US" sz="1200" b="1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cxnSp>
        <p:nvCxnSpPr>
          <p:cNvPr id="1353" name="직선 연결선 1352">
            <a:extLst>
              <a:ext uri="{FF2B5EF4-FFF2-40B4-BE49-F238E27FC236}">
                <a16:creationId xmlns:a16="http://schemas.microsoft.com/office/drawing/2014/main" id="{D65A1FF7-3707-5DE9-346C-860774A911F9}"/>
              </a:ext>
            </a:extLst>
          </p:cNvPr>
          <p:cNvCxnSpPr>
            <a:stCxn id="1345" idx="3"/>
            <a:endCxn id="1350" idx="1"/>
          </p:cNvCxnSpPr>
          <p:nvPr/>
        </p:nvCxnSpPr>
        <p:spPr>
          <a:xfrm flipV="1">
            <a:off x="7576198" y="2962368"/>
            <a:ext cx="492050" cy="2260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직선 연결선 1353">
            <a:extLst>
              <a:ext uri="{FF2B5EF4-FFF2-40B4-BE49-F238E27FC236}">
                <a16:creationId xmlns:a16="http://schemas.microsoft.com/office/drawing/2014/main" id="{698C14B3-4C65-E438-7C96-9DD50D9DE704}"/>
              </a:ext>
            </a:extLst>
          </p:cNvPr>
          <p:cNvCxnSpPr>
            <a:stCxn id="1346" idx="3"/>
            <a:endCxn id="1350" idx="1"/>
          </p:cNvCxnSpPr>
          <p:nvPr/>
        </p:nvCxnSpPr>
        <p:spPr>
          <a:xfrm flipV="1">
            <a:off x="7576198" y="2962368"/>
            <a:ext cx="492050" cy="197626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직선 연결선 1354">
            <a:extLst>
              <a:ext uri="{FF2B5EF4-FFF2-40B4-BE49-F238E27FC236}">
                <a16:creationId xmlns:a16="http://schemas.microsoft.com/office/drawing/2014/main" id="{EC88CF34-62D8-9B35-FA68-37D4729F232E}"/>
              </a:ext>
            </a:extLst>
          </p:cNvPr>
          <p:cNvCxnSpPr>
            <a:stCxn id="1347" idx="3"/>
            <a:endCxn id="1350" idx="1"/>
          </p:cNvCxnSpPr>
          <p:nvPr/>
        </p:nvCxnSpPr>
        <p:spPr>
          <a:xfrm flipV="1">
            <a:off x="7576198" y="2962368"/>
            <a:ext cx="492050" cy="388299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직선 연결선 1355">
            <a:extLst>
              <a:ext uri="{FF2B5EF4-FFF2-40B4-BE49-F238E27FC236}">
                <a16:creationId xmlns:a16="http://schemas.microsoft.com/office/drawing/2014/main" id="{51F32B49-339E-A837-4D14-E34F2D413CC7}"/>
              </a:ext>
            </a:extLst>
          </p:cNvPr>
          <p:cNvCxnSpPr/>
          <p:nvPr/>
        </p:nvCxnSpPr>
        <p:spPr>
          <a:xfrm>
            <a:off x="7579039" y="2969585"/>
            <a:ext cx="444178" cy="272563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직선 연결선 1356">
            <a:extLst>
              <a:ext uri="{FF2B5EF4-FFF2-40B4-BE49-F238E27FC236}">
                <a16:creationId xmlns:a16="http://schemas.microsoft.com/office/drawing/2014/main" id="{AC9E7ACF-9BB9-337D-4503-A134A7BE0CE7}"/>
              </a:ext>
            </a:extLst>
          </p:cNvPr>
          <p:cNvCxnSpPr>
            <a:stCxn id="1346" idx="3"/>
            <a:endCxn id="1351" idx="1"/>
          </p:cNvCxnSpPr>
          <p:nvPr/>
        </p:nvCxnSpPr>
        <p:spPr>
          <a:xfrm>
            <a:off x="7576198" y="3159994"/>
            <a:ext cx="489711" cy="73940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직선 연결선 1357">
            <a:extLst>
              <a:ext uri="{FF2B5EF4-FFF2-40B4-BE49-F238E27FC236}">
                <a16:creationId xmlns:a16="http://schemas.microsoft.com/office/drawing/2014/main" id="{93084467-A9BA-0B44-92F9-FAD393FF59BA}"/>
              </a:ext>
            </a:extLst>
          </p:cNvPr>
          <p:cNvCxnSpPr>
            <a:stCxn id="1347" idx="3"/>
            <a:endCxn id="1351" idx="1"/>
          </p:cNvCxnSpPr>
          <p:nvPr/>
        </p:nvCxnSpPr>
        <p:spPr>
          <a:xfrm flipV="1">
            <a:off x="7576198" y="3233934"/>
            <a:ext cx="489711" cy="116733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직선 연결선 1358">
            <a:extLst>
              <a:ext uri="{FF2B5EF4-FFF2-40B4-BE49-F238E27FC236}">
                <a16:creationId xmlns:a16="http://schemas.microsoft.com/office/drawing/2014/main" id="{585B713C-8EF8-2987-EA95-56D83BE7D423}"/>
              </a:ext>
            </a:extLst>
          </p:cNvPr>
          <p:cNvCxnSpPr>
            <a:stCxn id="1340" idx="3"/>
            <a:endCxn id="1345" idx="1"/>
          </p:cNvCxnSpPr>
          <p:nvPr/>
        </p:nvCxnSpPr>
        <p:spPr>
          <a:xfrm>
            <a:off x="6442225" y="2964628"/>
            <a:ext cx="488805" cy="0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직선 연결선 1359">
            <a:extLst>
              <a:ext uri="{FF2B5EF4-FFF2-40B4-BE49-F238E27FC236}">
                <a16:creationId xmlns:a16="http://schemas.microsoft.com/office/drawing/2014/main" id="{C084D764-F5A8-BB13-56D3-A840FEE85994}"/>
              </a:ext>
            </a:extLst>
          </p:cNvPr>
          <p:cNvCxnSpPr>
            <a:stCxn id="1341" idx="3"/>
            <a:endCxn id="1346" idx="1"/>
          </p:cNvCxnSpPr>
          <p:nvPr/>
        </p:nvCxnSpPr>
        <p:spPr>
          <a:xfrm>
            <a:off x="6442225" y="3159994"/>
            <a:ext cx="488805" cy="0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직선 연결선 1360">
            <a:extLst>
              <a:ext uri="{FF2B5EF4-FFF2-40B4-BE49-F238E27FC236}">
                <a16:creationId xmlns:a16="http://schemas.microsoft.com/office/drawing/2014/main" id="{B5E0411F-B0D4-727D-9E60-C42E60082E65}"/>
              </a:ext>
            </a:extLst>
          </p:cNvPr>
          <p:cNvCxnSpPr>
            <a:stCxn id="1342" idx="3"/>
            <a:endCxn id="1347" idx="1"/>
          </p:cNvCxnSpPr>
          <p:nvPr/>
        </p:nvCxnSpPr>
        <p:spPr>
          <a:xfrm>
            <a:off x="6442225" y="3350667"/>
            <a:ext cx="488805" cy="0"/>
          </a:xfrm>
          <a:prstGeom prst="line">
            <a:avLst/>
          </a:prstGeom>
          <a:ln w="3175">
            <a:solidFill>
              <a:srgbClr val="5E6B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" name="Rectangle 66">
            <a:extLst>
              <a:ext uri="{FF2B5EF4-FFF2-40B4-BE49-F238E27FC236}">
                <a16:creationId xmlns:a16="http://schemas.microsoft.com/office/drawing/2014/main" id="{3EF282D3-4897-E0E3-C500-BA25CD976B31}"/>
              </a:ext>
            </a:extLst>
          </p:cNvPr>
          <p:cNvSpPr/>
          <p:nvPr/>
        </p:nvSpPr>
        <p:spPr bwMode="auto">
          <a:xfrm>
            <a:off x="5294561" y="2810829"/>
            <a:ext cx="344748" cy="5539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ko-KR" altLang="en-US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수집 </a:t>
            </a:r>
            <a:r>
              <a:rPr lang="en-US" altLang="ko-KR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/ </a:t>
            </a:r>
            <a:r>
              <a:rPr lang="ko-KR" altLang="en-US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저장</a:t>
            </a:r>
            <a:br>
              <a:rPr lang="en-US" altLang="ko-KR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</a:br>
            <a:r>
              <a:rPr lang="en-US" altLang="ko-KR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전처리</a:t>
            </a:r>
            <a:r>
              <a:rPr lang="en-US" altLang="ko-KR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통합</a:t>
            </a:r>
            <a:r>
              <a:rPr lang="en-US" altLang="ko-KR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)</a:t>
            </a:r>
            <a:endParaRPr lang="ko-KR" altLang="en-US" sz="90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G꼬딕씨 80g" panose="02020603020101020101" pitchFamily="18" charset="-127"/>
              <a:ea typeface="HG꼬딕씨 80g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363" name="Picture 10" descr="Etl Special Lineal color icon">
            <a:extLst>
              <a:ext uri="{FF2B5EF4-FFF2-40B4-BE49-F238E27FC236}">
                <a16:creationId xmlns:a16="http://schemas.microsoft.com/office/drawing/2014/main" id="{22D6D407-F5EB-1AF0-0038-D7A82BC9F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biLevel thresh="25000"/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3338" y="3347683"/>
            <a:ext cx="239298" cy="2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4" name="Picture 10" descr="Etl Special Lineal color icon">
            <a:extLst>
              <a:ext uri="{FF2B5EF4-FFF2-40B4-BE49-F238E27FC236}">
                <a16:creationId xmlns:a16="http://schemas.microsoft.com/office/drawing/2014/main" id="{E1061A0D-A6FA-5BD6-56E0-4616BC62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biLevel thresh="25000"/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4287" y="3347683"/>
            <a:ext cx="239298" cy="2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5" name="화살표: 오른쪽 498">
            <a:extLst>
              <a:ext uri="{FF2B5EF4-FFF2-40B4-BE49-F238E27FC236}">
                <a16:creationId xmlns:a16="http://schemas.microsoft.com/office/drawing/2014/main" id="{B26C9CCE-FAE3-0777-0967-3707A751C387}"/>
              </a:ext>
            </a:extLst>
          </p:cNvPr>
          <p:cNvSpPr/>
          <p:nvPr/>
        </p:nvSpPr>
        <p:spPr>
          <a:xfrm>
            <a:off x="6557644" y="3087171"/>
            <a:ext cx="290686" cy="155280"/>
          </a:xfrm>
          <a:prstGeom prst="rightArrow">
            <a:avLst>
              <a:gd name="adj1" fmla="val 61327"/>
              <a:gd name="adj2" fmla="val 50000"/>
            </a:avLst>
          </a:prstGeom>
          <a:gradFill>
            <a:gsLst>
              <a:gs pos="0">
                <a:srgbClr val="0078B9">
                  <a:alpha val="0"/>
                </a:srgbClr>
              </a:gs>
              <a:gs pos="67000">
                <a:srgbClr val="0078B9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en-US" altLang="ko-KR" sz="1400" kern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66" name="화살표: 오른쪽 498">
            <a:extLst>
              <a:ext uri="{FF2B5EF4-FFF2-40B4-BE49-F238E27FC236}">
                <a16:creationId xmlns:a16="http://schemas.microsoft.com/office/drawing/2014/main" id="{F98D2C3C-9304-E75C-2054-E0E45526C48F}"/>
              </a:ext>
            </a:extLst>
          </p:cNvPr>
          <p:cNvSpPr/>
          <p:nvPr/>
        </p:nvSpPr>
        <p:spPr>
          <a:xfrm>
            <a:off x="7701522" y="3087171"/>
            <a:ext cx="290686" cy="155280"/>
          </a:xfrm>
          <a:prstGeom prst="rightArrow">
            <a:avLst>
              <a:gd name="adj1" fmla="val 61327"/>
              <a:gd name="adj2" fmla="val 50000"/>
            </a:avLst>
          </a:prstGeom>
          <a:gradFill>
            <a:gsLst>
              <a:gs pos="0">
                <a:srgbClr val="0078B9">
                  <a:alpha val="0"/>
                </a:srgbClr>
              </a:gs>
              <a:gs pos="67000">
                <a:srgbClr val="0078B9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en-US" altLang="ko-KR" sz="1400" kern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67" name="Rectangle 66">
            <a:extLst>
              <a:ext uri="{FF2B5EF4-FFF2-40B4-BE49-F238E27FC236}">
                <a16:creationId xmlns:a16="http://schemas.microsoft.com/office/drawing/2014/main" id="{60C64A0E-9272-42A4-3AC8-2975AE4C34AD}"/>
              </a:ext>
            </a:extLst>
          </p:cNvPr>
          <p:cNvSpPr/>
          <p:nvPr/>
        </p:nvSpPr>
        <p:spPr bwMode="auto">
          <a:xfrm>
            <a:off x="8891102" y="2880079"/>
            <a:ext cx="352468" cy="4154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G꼬딕씨 80g" panose="02020603020101020101" pitchFamily="18" charset="-127"/>
                <a:ea typeface="HG꼬딕씨 80g" panose="02020603020101020101" pitchFamily="18" charset="-127"/>
                <a:cs typeface="Arial" panose="020B0604020202020204" pitchFamily="34" charset="0"/>
              </a:rPr>
              <a:t>마트 가공 적재</a:t>
            </a:r>
          </a:p>
        </p:txBody>
      </p:sp>
      <p:pic>
        <p:nvPicPr>
          <p:cNvPr id="1368" name="Picture 17" descr="D:\서울교육청\장비_15.png">
            <a:extLst>
              <a:ext uri="{FF2B5EF4-FFF2-40B4-BE49-F238E27FC236}">
                <a16:creationId xmlns:a16="http://schemas.microsoft.com/office/drawing/2014/main" id="{201F458F-E92F-8224-A8F9-70A353D76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6221" y="3364506"/>
            <a:ext cx="296075" cy="2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9" name="그룹 1368">
            <a:extLst>
              <a:ext uri="{FF2B5EF4-FFF2-40B4-BE49-F238E27FC236}">
                <a16:creationId xmlns:a16="http://schemas.microsoft.com/office/drawing/2014/main" id="{3211B9EA-BFF7-33D7-2698-1521ACC737F7}"/>
              </a:ext>
            </a:extLst>
          </p:cNvPr>
          <p:cNvGrpSpPr/>
          <p:nvPr/>
        </p:nvGrpSpPr>
        <p:grpSpPr>
          <a:xfrm>
            <a:off x="2287117" y="2359041"/>
            <a:ext cx="581670" cy="1084766"/>
            <a:chOff x="2324708" y="2503056"/>
            <a:chExt cx="581670" cy="1084766"/>
          </a:xfrm>
        </p:grpSpPr>
        <p:sp>
          <p:nvSpPr>
            <p:cNvPr id="1370" name="직사각형 1369">
              <a:extLst>
                <a:ext uri="{FF2B5EF4-FFF2-40B4-BE49-F238E27FC236}">
                  <a16:creationId xmlns:a16="http://schemas.microsoft.com/office/drawing/2014/main" id="{879806EC-B7C1-007D-A4E6-80F7689557C5}"/>
                </a:ext>
              </a:extLst>
            </p:cNvPr>
            <p:cNvSpPr/>
            <p:nvPr/>
          </p:nvSpPr>
          <p:spPr>
            <a:xfrm>
              <a:off x="2324708" y="2503056"/>
              <a:ext cx="581670" cy="293255"/>
            </a:xfrm>
            <a:prstGeom prst="rect">
              <a:avLst/>
            </a:prstGeom>
            <a:solidFill>
              <a:srgbClr val="0078B9"/>
            </a:solidFill>
            <a:ln>
              <a:solidFill>
                <a:srgbClr val="0078B9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r>
                <a:rPr lang="en-US" altLang="ko-KR" sz="1200" spc="-7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white"/>
                  </a:solidFill>
                  <a:latin typeface="KoPub돋움체 Bold" pitchFamily="18" charset="-127"/>
                  <a:ea typeface="KoPub돋움체 Bold" pitchFamily="18" charset="-127"/>
                </a:rPr>
                <a:t>EDM</a:t>
              </a:r>
            </a:p>
          </p:txBody>
        </p:sp>
        <p:sp>
          <p:nvSpPr>
            <p:cNvPr id="1371" name="직사각형 1370">
              <a:extLst>
                <a:ext uri="{FF2B5EF4-FFF2-40B4-BE49-F238E27FC236}">
                  <a16:creationId xmlns:a16="http://schemas.microsoft.com/office/drawing/2014/main" id="{55E5F65E-B314-FBAF-5944-7849F5500831}"/>
                </a:ext>
              </a:extLst>
            </p:cNvPr>
            <p:cNvSpPr/>
            <p:nvPr/>
          </p:nvSpPr>
          <p:spPr>
            <a:xfrm>
              <a:off x="2324708" y="2783483"/>
              <a:ext cx="581670" cy="7996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8B9"/>
              </a:solidFill>
              <a:prstDash val="sysDash"/>
            </a:ln>
            <a:effectLst>
              <a:innerShdw dist="38100" dir="2700000">
                <a:schemeClr val="bg1">
                  <a:lumMod val="85000"/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algn="ctr" defTabSz="503349" latinLnBrk="0"/>
              <a:endParaRPr lang="ko-KR" altLang="en-US" sz="11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grpSp>
          <p:nvGrpSpPr>
            <p:cNvPr id="1372" name="그룹 1371">
              <a:extLst>
                <a:ext uri="{FF2B5EF4-FFF2-40B4-BE49-F238E27FC236}">
                  <a16:creationId xmlns:a16="http://schemas.microsoft.com/office/drawing/2014/main" id="{988787FC-5469-458F-5EC4-1DCE06DB17BB}"/>
                </a:ext>
              </a:extLst>
            </p:cNvPr>
            <p:cNvGrpSpPr/>
            <p:nvPr/>
          </p:nvGrpSpPr>
          <p:grpSpPr>
            <a:xfrm>
              <a:off x="2360712" y="2827092"/>
              <a:ext cx="259323" cy="276559"/>
              <a:chOff x="162612" y="4735540"/>
              <a:chExt cx="259323" cy="276559"/>
            </a:xfrm>
          </p:grpSpPr>
          <p:grpSp>
            <p:nvGrpSpPr>
              <p:cNvPr id="1422" name="그룹 1421">
                <a:extLst>
                  <a:ext uri="{FF2B5EF4-FFF2-40B4-BE49-F238E27FC236}">
                    <a16:creationId xmlns:a16="http://schemas.microsoft.com/office/drawing/2014/main" id="{3FD6D0AE-0804-AF8F-FBDC-96AB79192DD4}"/>
                  </a:ext>
                </a:extLst>
              </p:cNvPr>
              <p:cNvGrpSpPr/>
              <p:nvPr/>
            </p:nvGrpSpPr>
            <p:grpSpPr>
              <a:xfrm>
                <a:off x="219761" y="4787928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433" name="그룹 1432">
                  <a:extLst>
                    <a:ext uri="{FF2B5EF4-FFF2-40B4-BE49-F238E27FC236}">
                      <a16:creationId xmlns:a16="http://schemas.microsoft.com/office/drawing/2014/main" id="{D4AC5498-D7C9-4446-9C88-C7321FF4D053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435" name="사각형: 잘린 한쪽 모서리 31">
                    <a:extLst>
                      <a:ext uri="{FF2B5EF4-FFF2-40B4-BE49-F238E27FC236}">
                        <a16:creationId xmlns:a16="http://schemas.microsoft.com/office/drawing/2014/main" id="{F8BD551F-4ED3-AF1B-7C7C-7EE3E2C44C0B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436" name="그림 1435">
                    <a:extLst>
                      <a:ext uri="{FF2B5EF4-FFF2-40B4-BE49-F238E27FC236}">
                        <a16:creationId xmlns:a16="http://schemas.microsoft.com/office/drawing/2014/main" id="{C0880091-96D7-FC9E-C86D-AE733FD8CA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34" name="사각형: 둥근 모서리 110">
                  <a:extLst>
                    <a:ext uri="{FF2B5EF4-FFF2-40B4-BE49-F238E27FC236}">
                      <a16:creationId xmlns:a16="http://schemas.microsoft.com/office/drawing/2014/main" id="{7607E517-17E9-19CB-2E76-EBC9C85C5BBF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423" name="그룹 1422">
                <a:extLst>
                  <a:ext uri="{FF2B5EF4-FFF2-40B4-BE49-F238E27FC236}">
                    <a16:creationId xmlns:a16="http://schemas.microsoft.com/office/drawing/2014/main" id="{100932AC-47AD-25D1-C15A-A011101CE65C}"/>
                  </a:ext>
                </a:extLst>
              </p:cNvPr>
              <p:cNvGrpSpPr/>
              <p:nvPr/>
            </p:nvGrpSpPr>
            <p:grpSpPr>
              <a:xfrm>
                <a:off x="191344" y="4762246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429" name="그룹 1428">
                  <a:extLst>
                    <a:ext uri="{FF2B5EF4-FFF2-40B4-BE49-F238E27FC236}">
                      <a16:creationId xmlns:a16="http://schemas.microsoft.com/office/drawing/2014/main" id="{930961D5-FE4E-0954-9D95-E5EAFB8B7426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431" name="사각형: 잘린 한쪽 모서리 31">
                    <a:extLst>
                      <a:ext uri="{FF2B5EF4-FFF2-40B4-BE49-F238E27FC236}">
                        <a16:creationId xmlns:a16="http://schemas.microsoft.com/office/drawing/2014/main" id="{369F3A7D-300C-575F-FB18-BB05DFF7D3F1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432" name="그림 1431">
                    <a:extLst>
                      <a:ext uri="{FF2B5EF4-FFF2-40B4-BE49-F238E27FC236}">
                        <a16:creationId xmlns:a16="http://schemas.microsoft.com/office/drawing/2014/main" id="{F81754CE-B9A6-C712-3E2E-B5A3BFDA99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30" name="사각형: 둥근 모서리 110">
                  <a:extLst>
                    <a:ext uri="{FF2B5EF4-FFF2-40B4-BE49-F238E27FC236}">
                      <a16:creationId xmlns:a16="http://schemas.microsoft.com/office/drawing/2014/main" id="{51FEDCF3-431B-97EE-9319-3E669C8965BB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424" name="그룹 1423">
                <a:extLst>
                  <a:ext uri="{FF2B5EF4-FFF2-40B4-BE49-F238E27FC236}">
                    <a16:creationId xmlns:a16="http://schemas.microsoft.com/office/drawing/2014/main" id="{9EEE7A47-7E98-6EF8-05F2-FE8977F61D06}"/>
                  </a:ext>
                </a:extLst>
              </p:cNvPr>
              <p:cNvGrpSpPr/>
              <p:nvPr/>
            </p:nvGrpSpPr>
            <p:grpSpPr>
              <a:xfrm>
                <a:off x="162612" y="4735540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425" name="그룹 1424">
                  <a:extLst>
                    <a:ext uri="{FF2B5EF4-FFF2-40B4-BE49-F238E27FC236}">
                      <a16:creationId xmlns:a16="http://schemas.microsoft.com/office/drawing/2014/main" id="{2BBA7560-CCB3-F768-F220-3ED0FA03429A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427" name="사각형: 잘린 한쪽 모서리 31">
                    <a:extLst>
                      <a:ext uri="{FF2B5EF4-FFF2-40B4-BE49-F238E27FC236}">
                        <a16:creationId xmlns:a16="http://schemas.microsoft.com/office/drawing/2014/main" id="{2D7FAEEE-5C6E-340B-057D-743DB00F8310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428" name="그림 1427">
                    <a:extLst>
                      <a:ext uri="{FF2B5EF4-FFF2-40B4-BE49-F238E27FC236}">
                        <a16:creationId xmlns:a16="http://schemas.microsoft.com/office/drawing/2014/main" id="{8D6B45DD-D77D-E40E-29B5-D6A4DA7272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26" name="사각형: 둥근 모서리 110">
                  <a:extLst>
                    <a:ext uri="{FF2B5EF4-FFF2-40B4-BE49-F238E27FC236}">
                      <a16:creationId xmlns:a16="http://schemas.microsoft.com/office/drawing/2014/main" id="{EAA7315A-677E-0117-EFDB-3393328ABA4D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rgbClr val="5E6B80"/>
                </a:solidFill>
                <a:ln w="9525">
                  <a:solidFill>
                    <a:srgbClr val="5E6B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grpSp>
          <p:nvGrpSpPr>
            <p:cNvPr id="1373" name="그룹 1372">
              <a:extLst>
                <a:ext uri="{FF2B5EF4-FFF2-40B4-BE49-F238E27FC236}">
                  <a16:creationId xmlns:a16="http://schemas.microsoft.com/office/drawing/2014/main" id="{7F760F22-38BE-3EDA-A0CD-B0259A2AA082}"/>
                </a:ext>
              </a:extLst>
            </p:cNvPr>
            <p:cNvGrpSpPr/>
            <p:nvPr/>
          </p:nvGrpSpPr>
          <p:grpSpPr>
            <a:xfrm>
              <a:off x="2612740" y="2827092"/>
              <a:ext cx="259323" cy="276559"/>
              <a:chOff x="162612" y="4735540"/>
              <a:chExt cx="259323" cy="276559"/>
            </a:xfrm>
          </p:grpSpPr>
          <p:grpSp>
            <p:nvGrpSpPr>
              <p:cNvPr id="1407" name="그룹 1406">
                <a:extLst>
                  <a:ext uri="{FF2B5EF4-FFF2-40B4-BE49-F238E27FC236}">
                    <a16:creationId xmlns:a16="http://schemas.microsoft.com/office/drawing/2014/main" id="{FB4048DD-FFA6-5566-E56D-D6A8A1DAC7CC}"/>
                  </a:ext>
                </a:extLst>
              </p:cNvPr>
              <p:cNvGrpSpPr/>
              <p:nvPr/>
            </p:nvGrpSpPr>
            <p:grpSpPr>
              <a:xfrm>
                <a:off x="219761" y="4787928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418" name="그룹 1417">
                  <a:extLst>
                    <a:ext uri="{FF2B5EF4-FFF2-40B4-BE49-F238E27FC236}">
                      <a16:creationId xmlns:a16="http://schemas.microsoft.com/office/drawing/2014/main" id="{1AFC35FF-8D45-31E0-B3AA-99D5BFE7CDB5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420" name="사각형: 잘린 한쪽 모서리 31">
                    <a:extLst>
                      <a:ext uri="{FF2B5EF4-FFF2-40B4-BE49-F238E27FC236}">
                        <a16:creationId xmlns:a16="http://schemas.microsoft.com/office/drawing/2014/main" id="{113488CC-03AC-FC45-89B3-2F5F27A9E7D9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421" name="그림 1420">
                    <a:extLst>
                      <a:ext uri="{FF2B5EF4-FFF2-40B4-BE49-F238E27FC236}">
                        <a16:creationId xmlns:a16="http://schemas.microsoft.com/office/drawing/2014/main" id="{873045B3-5FA7-FDD9-7DFD-68416647A4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19" name="사각형: 둥근 모서리 110">
                  <a:extLst>
                    <a:ext uri="{FF2B5EF4-FFF2-40B4-BE49-F238E27FC236}">
                      <a16:creationId xmlns:a16="http://schemas.microsoft.com/office/drawing/2014/main" id="{58ACBE3B-08A3-673F-2D06-A2F6C3801A8D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408" name="그룹 1407">
                <a:extLst>
                  <a:ext uri="{FF2B5EF4-FFF2-40B4-BE49-F238E27FC236}">
                    <a16:creationId xmlns:a16="http://schemas.microsoft.com/office/drawing/2014/main" id="{63CC2621-5726-B730-E89A-F36911CAF0E7}"/>
                  </a:ext>
                </a:extLst>
              </p:cNvPr>
              <p:cNvGrpSpPr/>
              <p:nvPr/>
            </p:nvGrpSpPr>
            <p:grpSpPr>
              <a:xfrm>
                <a:off x="191344" y="4762246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414" name="그룹 1413">
                  <a:extLst>
                    <a:ext uri="{FF2B5EF4-FFF2-40B4-BE49-F238E27FC236}">
                      <a16:creationId xmlns:a16="http://schemas.microsoft.com/office/drawing/2014/main" id="{B1B4D5A2-21C6-B807-4219-AA17D15655E3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416" name="사각형: 잘린 한쪽 모서리 31">
                    <a:extLst>
                      <a:ext uri="{FF2B5EF4-FFF2-40B4-BE49-F238E27FC236}">
                        <a16:creationId xmlns:a16="http://schemas.microsoft.com/office/drawing/2014/main" id="{994E81A0-4616-784E-3649-34DFD496A1A0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417" name="그림 1416">
                    <a:extLst>
                      <a:ext uri="{FF2B5EF4-FFF2-40B4-BE49-F238E27FC236}">
                        <a16:creationId xmlns:a16="http://schemas.microsoft.com/office/drawing/2014/main" id="{C6C752DD-53AA-73A7-BFC9-5BC589EC7A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15" name="사각형: 둥근 모서리 110">
                  <a:extLst>
                    <a:ext uri="{FF2B5EF4-FFF2-40B4-BE49-F238E27FC236}">
                      <a16:creationId xmlns:a16="http://schemas.microsoft.com/office/drawing/2014/main" id="{508656E9-6A13-2EA5-F405-ECDA502726D7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409" name="그룹 1408">
                <a:extLst>
                  <a:ext uri="{FF2B5EF4-FFF2-40B4-BE49-F238E27FC236}">
                    <a16:creationId xmlns:a16="http://schemas.microsoft.com/office/drawing/2014/main" id="{FA85413A-2A42-DC4E-8A73-43F244646757}"/>
                  </a:ext>
                </a:extLst>
              </p:cNvPr>
              <p:cNvGrpSpPr/>
              <p:nvPr/>
            </p:nvGrpSpPr>
            <p:grpSpPr>
              <a:xfrm>
                <a:off x="162612" y="4735540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410" name="그룹 1409">
                  <a:extLst>
                    <a:ext uri="{FF2B5EF4-FFF2-40B4-BE49-F238E27FC236}">
                      <a16:creationId xmlns:a16="http://schemas.microsoft.com/office/drawing/2014/main" id="{E2C9CD44-0FEF-7E09-3C1B-2B77D5894F39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412" name="사각형: 잘린 한쪽 모서리 31">
                    <a:extLst>
                      <a:ext uri="{FF2B5EF4-FFF2-40B4-BE49-F238E27FC236}">
                        <a16:creationId xmlns:a16="http://schemas.microsoft.com/office/drawing/2014/main" id="{E297F2C7-6478-27F9-E41A-4453F8D6218E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413" name="그림 1412">
                    <a:extLst>
                      <a:ext uri="{FF2B5EF4-FFF2-40B4-BE49-F238E27FC236}">
                        <a16:creationId xmlns:a16="http://schemas.microsoft.com/office/drawing/2014/main" id="{44993DEB-1E0D-4C36-E046-8F4EE587C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11" name="사각형: 둥근 모서리 110">
                  <a:extLst>
                    <a:ext uri="{FF2B5EF4-FFF2-40B4-BE49-F238E27FC236}">
                      <a16:creationId xmlns:a16="http://schemas.microsoft.com/office/drawing/2014/main" id="{B303DF7A-FF9A-569A-01CE-D67785C19E7C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rgbClr val="5E6B80"/>
                </a:solidFill>
                <a:ln w="9525">
                  <a:solidFill>
                    <a:srgbClr val="5E6B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TXT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grpSp>
          <p:nvGrpSpPr>
            <p:cNvPr id="1374" name="그룹 1373">
              <a:extLst>
                <a:ext uri="{FF2B5EF4-FFF2-40B4-BE49-F238E27FC236}">
                  <a16:creationId xmlns:a16="http://schemas.microsoft.com/office/drawing/2014/main" id="{75B363E5-1457-9A32-A5A8-F0DBFAA39378}"/>
                </a:ext>
              </a:extLst>
            </p:cNvPr>
            <p:cNvGrpSpPr/>
            <p:nvPr/>
          </p:nvGrpSpPr>
          <p:grpSpPr>
            <a:xfrm>
              <a:off x="2360712" y="3151128"/>
              <a:ext cx="259323" cy="276559"/>
              <a:chOff x="162612" y="4735540"/>
              <a:chExt cx="259323" cy="276559"/>
            </a:xfrm>
          </p:grpSpPr>
          <p:grpSp>
            <p:nvGrpSpPr>
              <p:cNvPr id="1392" name="그룹 1391">
                <a:extLst>
                  <a:ext uri="{FF2B5EF4-FFF2-40B4-BE49-F238E27FC236}">
                    <a16:creationId xmlns:a16="http://schemas.microsoft.com/office/drawing/2014/main" id="{CD045DA9-2A0A-979A-D521-762A5EC38633}"/>
                  </a:ext>
                </a:extLst>
              </p:cNvPr>
              <p:cNvGrpSpPr/>
              <p:nvPr/>
            </p:nvGrpSpPr>
            <p:grpSpPr>
              <a:xfrm>
                <a:off x="219761" y="4787928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403" name="그룹 1402">
                  <a:extLst>
                    <a:ext uri="{FF2B5EF4-FFF2-40B4-BE49-F238E27FC236}">
                      <a16:creationId xmlns:a16="http://schemas.microsoft.com/office/drawing/2014/main" id="{43842719-DB35-021A-C640-0A946A78290D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405" name="사각형: 잘린 한쪽 모서리 31">
                    <a:extLst>
                      <a:ext uri="{FF2B5EF4-FFF2-40B4-BE49-F238E27FC236}">
                        <a16:creationId xmlns:a16="http://schemas.microsoft.com/office/drawing/2014/main" id="{2C72B1BC-65D6-CF22-9045-B35172C2FCD4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406" name="그림 1405">
                    <a:extLst>
                      <a:ext uri="{FF2B5EF4-FFF2-40B4-BE49-F238E27FC236}">
                        <a16:creationId xmlns:a16="http://schemas.microsoft.com/office/drawing/2014/main" id="{720DB4AF-11FC-6D4F-E20A-9761874E58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04" name="사각형: 둥근 모서리 110">
                  <a:extLst>
                    <a:ext uri="{FF2B5EF4-FFF2-40B4-BE49-F238E27FC236}">
                      <a16:creationId xmlns:a16="http://schemas.microsoft.com/office/drawing/2014/main" id="{693151C5-7C76-3F41-7692-93CCA61E08C6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393" name="그룹 1392">
                <a:extLst>
                  <a:ext uri="{FF2B5EF4-FFF2-40B4-BE49-F238E27FC236}">
                    <a16:creationId xmlns:a16="http://schemas.microsoft.com/office/drawing/2014/main" id="{C12FDB5B-C2E4-D61F-01AD-FC3FF9DB4B76}"/>
                  </a:ext>
                </a:extLst>
              </p:cNvPr>
              <p:cNvGrpSpPr/>
              <p:nvPr/>
            </p:nvGrpSpPr>
            <p:grpSpPr>
              <a:xfrm>
                <a:off x="191344" y="4762246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399" name="그룹 1398">
                  <a:extLst>
                    <a:ext uri="{FF2B5EF4-FFF2-40B4-BE49-F238E27FC236}">
                      <a16:creationId xmlns:a16="http://schemas.microsoft.com/office/drawing/2014/main" id="{F258C084-606F-C403-9983-DD682390563B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401" name="사각형: 잘린 한쪽 모서리 31">
                    <a:extLst>
                      <a:ext uri="{FF2B5EF4-FFF2-40B4-BE49-F238E27FC236}">
                        <a16:creationId xmlns:a16="http://schemas.microsoft.com/office/drawing/2014/main" id="{0585338E-4DD4-3198-AE43-C50E7C5DB206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402" name="그림 1401">
                    <a:extLst>
                      <a:ext uri="{FF2B5EF4-FFF2-40B4-BE49-F238E27FC236}">
                        <a16:creationId xmlns:a16="http://schemas.microsoft.com/office/drawing/2014/main" id="{16EC94E4-0360-D7EC-F5AC-38EA0E6FD6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00" name="사각형: 둥근 모서리 110">
                  <a:extLst>
                    <a:ext uri="{FF2B5EF4-FFF2-40B4-BE49-F238E27FC236}">
                      <a16:creationId xmlns:a16="http://schemas.microsoft.com/office/drawing/2014/main" id="{01319C4F-10DB-1E9B-D73C-4DB75E76CDA2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394" name="그룹 1393">
                <a:extLst>
                  <a:ext uri="{FF2B5EF4-FFF2-40B4-BE49-F238E27FC236}">
                    <a16:creationId xmlns:a16="http://schemas.microsoft.com/office/drawing/2014/main" id="{E615418E-26CF-1996-F6DE-649BED1813FA}"/>
                  </a:ext>
                </a:extLst>
              </p:cNvPr>
              <p:cNvGrpSpPr/>
              <p:nvPr/>
            </p:nvGrpSpPr>
            <p:grpSpPr>
              <a:xfrm>
                <a:off x="162612" y="4735540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395" name="그룹 1394">
                  <a:extLst>
                    <a:ext uri="{FF2B5EF4-FFF2-40B4-BE49-F238E27FC236}">
                      <a16:creationId xmlns:a16="http://schemas.microsoft.com/office/drawing/2014/main" id="{8A81DD36-82A5-AD81-1DB9-125762BEC043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397" name="사각형: 잘린 한쪽 모서리 31">
                    <a:extLst>
                      <a:ext uri="{FF2B5EF4-FFF2-40B4-BE49-F238E27FC236}">
                        <a16:creationId xmlns:a16="http://schemas.microsoft.com/office/drawing/2014/main" id="{9B1424C9-F3B2-D079-E7AF-9020667126AB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398" name="그림 1397">
                    <a:extLst>
                      <a:ext uri="{FF2B5EF4-FFF2-40B4-BE49-F238E27FC236}">
                        <a16:creationId xmlns:a16="http://schemas.microsoft.com/office/drawing/2014/main" id="{84DF722E-A953-017C-9E84-9763B308E9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96" name="사각형: 둥근 모서리 110">
                  <a:extLst>
                    <a:ext uri="{FF2B5EF4-FFF2-40B4-BE49-F238E27FC236}">
                      <a16:creationId xmlns:a16="http://schemas.microsoft.com/office/drawing/2014/main" id="{3C6BAB26-F292-5E98-6A99-0DCF3C2FE750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rgbClr val="5E6B80"/>
                </a:solidFill>
                <a:ln w="9525">
                  <a:solidFill>
                    <a:srgbClr val="5E6B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JSON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grpSp>
          <p:nvGrpSpPr>
            <p:cNvPr id="1375" name="그룹 1374">
              <a:extLst>
                <a:ext uri="{FF2B5EF4-FFF2-40B4-BE49-F238E27FC236}">
                  <a16:creationId xmlns:a16="http://schemas.microsoft.com/office/drawing/2014/main" id="{A44065D2-9DEB-A5DF-AE27-09D37D4C6709}"/>
                </a:ext>
              </a:extLst>
            </p:cNvPr>
            <p:cNvGrpSpPr/>
            <p:nvPr/>
          </p:nvGrpSpPr>
          <p:grpSpPr>
            <a:xfrm>
              <a:off x="2612740" y="3151128"/>
              <a:ext cx="259323" cy="276559"/>
              <a:chOff x="162612" y="4735540"/>
              <a:chExt cx="259323" cy="276559"/>
            </a:xfrm>
          </p:grpSpPr>
          <p:grpSp>
            <p:nvGrpSpPr>
              <p:cNvPr id="1377" name="그룹 1376">
                <a:extLst>
                  <a:ext uri="{FF2B5EF4-FFF2-40B4-BE49-F238E27FC236}">
                    <a16:creationId xmlns:a16="http://schemas.microsoft.com/office/drawing/2014/main" id="{72EBE787-0F2B-5C07-C0C0-D0471EACCFBB}"/>
                  </a:ext>
                </a:extLst>
              </p:cNvPr>
              <p:cNvGrpSpPr/>
              <p:nvPr/>
            </p:nvGrpSpPr>
            <p:grpSpPr>
              <a:xfrm>
                <a:off x="219761" y="4787928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388" name="그룹 1387">
                  <a:extLst>
                    <a:ext uri="{FF2B5EF4-FFF2-40B4-BE49-F238E27FC236}">
                      <a16:creationId xmlns:a16="http://schemas.microsoft.com/office/drawing/2014/main" id="{342D71D1-78FE-8416-B569-69241A1C5429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390" name="사각형: 잘린 한쪽 모서리 31">
                    <a:extLst>
                      <a:ext uri="{FF2B5EF4-FFF2-40B4-BE49-F238E27FC236}">
                        <a16:creationId xmlns:a16="http://schemas.microsoft.com/office/drawing/2014/main" id="{26A9CE30-77B7-2DFF-2A9F-5633ACDE6F63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391" name="그림 1390">
                    <a:extLst>
                      <a:ext uri="{FF2B5EF4-FFF2-40B4-BE49-F238E27FC236}">
                        <a16:creationId xmlns:a16="http://schemas.microsoft.com/office/drawing/2014/main" id="{D14200A6-C419-17BC-9C91-C94B4A5607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89" name="사각형: 둥근 모서리 110">
                  <a:extLst>
                    <a:ext uri="{FF2B5EF4-FFF2-40B4-BE49-F238E27FC236}">
                      <a16:creationId xmlns:a16="http://schemas.microsoft.com/office/drawing/2014/main" id="{341A86D8-33F2-AADC-BC9B-6A847C720A42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378" name="그룹 1377">
                <a:extLst>
                  <a:ext uri="{FF2B5EF4-FFF2-40B4-BE49-F238E27FC236}">
                    <a16:creationId xmlns:a16="http://schemas.microsoft.com/office/drawing/2014/main" id="{6704E347-DD8A-739C-6F1A-1BF11EDBF24C}"/>
                  </a:ext>
                </a:extLst>
              </p:cNvPr>
              <p:cNvGrpSpPr/>
              <p:nvPr/>
            </p:nvGrpSpPr>
            <p:grpSpPr>
              <a:xfrm>
                <a:off x="191344" y="4762246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384" name="그룹 1383">
                  <a:extLst>
                    <a:ext uri="{FF2B5EF4-FFF2-40B4-BE49-F238E27FC236}">
                      <a16:creationId xmlns:a16="http://schemas.microsoft.com/office/drawing/2014/main" id="{402FF510-0E5C-422E-F008-0267D4423907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386" name="사각형: 잘린 한쪽 모서리 31">
                    <a:extLst>
                      <a:ext uri="{FF2B5EF4-FFF2-40B4-BE49-F238E27FC236}">
                        <a16:creationId xmlns:a16="http://schemas.microsoft.com/office/drawing/2014/main" id="{5F13ED61-7724-6102-F1B2-DF4A6C5D2564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387" name="그림 1386">
                    <a:extLst>
                      <a:ext uri="{FF2B5EF4-FFF2-40B4-BE49-F238E27FC236}">
                        <a16:creationId xmlns:a16="http://schemas.microsoft.com/office/drawing/2014/main" id="{6CDC7D00-C64D-B70D-7C93-FC5B6C5179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85" name="사각형: 둥근 모서리 110">
                  <a:extLst>
                    <a:ext uri="{FF2B5EF4-FFF2-40B4-BE49-F238E27FC236}">
                      <a16:creationId xmlns:a16="http://schemas.microsoft.com/office/drawing/2014/main" id="{8E00D0D3-BB5A-D139-0A2E-A34E6571F854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CSV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grpSp>
            <p:nvGrpSpPr>
              <p:cNvPr id="1379" name="그룹 1378">
                <a:extLst>
                  <a:ext uri="{FF2B5EF4-FFF2-40B4-BE49-F238E27FC236}">
                    <a16:creationId xmlns:a16="http://schemas.microsoft.com/office/drawing/2014/main" id="{EA1A5766-20F9-C4FA-3CCB-82FB3C0B83DB}"/>
                  </a:ext>
                </a:extLst>
              </p:cNvPr>
              <p:cNvGrpSpPr/>
              <p:nvPr/>
            </p:nvGrpSpPr>
            <p:grpSpPr>
              <a:xfrm>
                <a:off x="162612" y="4735540"/>
                <a:ext cx="202174" cy="224171"/>
                <a:chOff x="711605" y="3217165"/>
                <a:chExt cx="1020476" cy="1001728"/>
              </a:xfrm>
            </p:grpSpPr>
            <p:grpSp>
              <p:nvGrpSpPr>
                <p:cNvPr id="1380" name="그룹 1379">
                  <a:extLst>
                    <a:ext uri="{FF2B5EF4-FFF2-40B4-BE49-F238E27FC236}">
                      <a16:creationId xmlns:a16="http://schemas.microsoft.com/office/drawing/2014/main" id="{619442A5-0A6D-A211-637B-89E9BB71BD52}"/>
                    </a:ext>
                  </a:extLst>
                </p:cNvPr>
                <p:cNvGrpSpPr/>
                <p:nvPr/>
              </p:nvGrpSpPr>
              <p:grpSpPr>
                <a:xfrm>
                  <a:off x="711605" y="3217165"/>
                  <a:ext cx="1020476" cy="1001728"/>
                  <a:chOff x="3544475" y="2537767"/>
                  <a:chExt cx="356294" cy="356292"/>
                </a:xfrm>
              </p:grpSpPr>
              <p:sp>
                <p:nvSpPr>
                  <p:cNvPr id="1382" name="사각형: 잘린 한쪽 모서리 31">
                    <a:extLst>
                      <a:ext uri="{FF2B5EF4-FFF2-40B4-BE49-F238E27FC236}">
                        <a16:creationId xmlns:a16="http://schemas.microsoft.com/office/drawing/2014/main" id="{53966AAB-7EA7-B23E-524B-CE020C6ABE6F}"/>
                      </a:ext>
                    </a:extLst>
                  </p:cNvPr>
                  <p:cNvSpPr/>
                  <p:nvPr/>
                </p:nvSpPr>
                <p:spPr>
                  <a:xfrm>
                    <a:off x="3612518" y="2544910"/>
                    <a:ext cx="254014" cy="332255"/>
                  </a:xfrm>
                  <a:prstGeom prst="snip1Rect">
                    <a:avLst>
                      <a:gd name="adj" fmla="val 3260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</a:endParaRPr>
                  </a:p>
                </p:txBody>
              </p:sp>
              <p:pic>
                <p:nvPicPr>
                  <p:cNvPr id="1383" name="그림 1382">
                    <a:extLst>
                      <a:ext uri="{FF2B5EF4-FFF2-40B4-BE49-F238E27FC236}">
                        <a16:creationId xmlns:a16="http://schemas.microsoft.com/office/drawing/2014/main" id="{D1DE34DB-924C-5DE7-D216-C5623B1E7C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email">
                    <a:alphaModFix amt="7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44475" y="2537767"/>
                    <a:ext cx="356294" cy="3562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81" name="사각형: 둥근 모서리 110">
                  <a:extLst>
                    <a:ext uri="{FF2B5EF4-FFF2-40B4-BE49-F238E27FC236}">
                      <a16:creationId xmlns:a16="http://schemas.microsoft.com/office/drawing/2014/main" id="{EEDEFB36-B888-3629-C740-DA481FB9F27F}"/>
                    </a:ext>
                  </a:extLst>
                </p:cNvPr>
                <p:cNvSpPr/>
                <p:nvPr/>
              </p:nvSpPr>
              <p:spPr>
                <a:xfrm>
                  <a:off x="808427" y="3642469"/>
                  <a:ext cx="685709" cy="339122"/>
                </a:xfrm>
                <a:prstGeom prst="roundRect">
                  <a:avLst/>
                </a:prstGeom>
                <a:solidFill>
                  <a:srgbClr val="5E6B80"/>
                </a:solidFill>
                <a:ln w="9525">
                  <a:solidFill>
                    <a:srgbClr val="5E6B80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pPr marL="180975" indent="-180975" algn="ctr" eaLnBrk="0" latinLnBrk="0" hangingPunct="0">
                    <a:lnSpc>
                      <a:spcPct val="110000"/>
                    </a:lnSpc>
                    <a:buClr>
                      <a:srgbClr val="3271AA"/>
                    </a:buClr>
                    <a:buSzPct val="140000"/>
                    <a:tabLst>
                      <a:tab pos="814388" algn="l"/>
                    </a:tabLst>
                  </a:pPr>
                  <a:r>
                    <a:rPr lang="en-US" altLang="ko-KR" sz="500" b="1" dirty="0">
                      <a:ln>
                        <a:solidFill>
                          <a:sysClr val="window" lastClr="FFFFFF">
                            <a:lumMod val="50000"/>
                            <a:alpha val="0"/>
                          </a:sys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XML</a:t>
                  </a:r>
                  <a:endParaRPr lang="ko-KR" altLang="en-US" sz="500" b="1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sp>
          <p:nvSpPr>
            <p:cNvPr id="1376" name="TextBox 1375">
              <a:extLst>
                <a:ext uri="{FF2B5EF4-FFF2-40B4-BE49-F238E27FC236}">
                  <a16:creationId xmlns:a16="http://schemas.microsoft.com/office/drawing/2014/main" id="{0E33AFFC-E3B4-EFA9-CED8-636681E5BFDC}"/>
                </a:ext>
              </a:extLst>
            </p:cNvPr>
            <p:cNvSpPr txBox="1"/>
            <p:nvPr/>
          </p:nvSpPr>
          <p:spPr>
            <a:xfrm>
              <a:off x="2468724" y="3403156"/>
              <a:ext cx="27764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kumimoji="1" lang="ko-KR" altLang="en-US" sz="1400" b="0" i="0" spc="-30" baseline="0" dirty="0">
                  <a:ln>
                    <a:solidFill>
                      <a:srgbClr val="D1D2D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342764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685526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1028289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1371051" fontAlgn="base">
                <a:spcBef>
                  <a:spcPct val="0"/>
                </a:spcBef>
                <a:spcAft>
                  <a:spcPct val="0"/>
                </a:spcAft>
                <a:defRPr sz="1650" b="1"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defTabSz="914217"/>
              <a:r>
                <a:rPr lang="en-US" altLang="ko-KR" sz="1200" b="1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……</a:t>
              </a:r>
              <a:endParaRPr lang="ko-KR" altLang="en-US" sz="1200" b="1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</p:grpSp>
      <p:sp>
        <p:nvSpPr>
          <p:cNvPr id="1437" name="AutoShape 53">
            <a:extLst>
              <a:ext uri="{FF2B5EF4-FFF2-40B4-BE49-F238E27FC236}">
                <a16:creationId xmlns:a16="http://schemas.microsoft.com/office/drawing/2014/main" id="{DA682A0B-3522-5E72-EA4F-A8D932D556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22238" y="3548556"/>
            <a:ext cx="600142" cy="480875"/>
          </a:xfrm>
          <a:prstGeom prst="flowChartDecision">
            <a:avLst/>
          </a:prstGeom>
          <a:solidFill>
            <a:srgbClr val="5E6B80">
              <a:alpha val="63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b="1" kern="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데이터</a:t>
            </a:r>
            <a:endParaRPr lang="en-US" altLang="ko-KR" sz="600" b="1" kern="0" spc="-5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b="1" kern="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형태 분류</a:t>
            </a:r>
            <a:endParaRPr lang="en-US" altLang="ko-KR" sz="600" b="1" kern="0" spc="-5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1" kern="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(File, DB)</a:t>
            </a:r>
          </a:p>
        </p:txBody>
      </p:sp>
      <p:cxnSp>
        <p:nvCxnSpPr>
          <p:cNvPr id="1438" name="꺾인 연결선 441">
            <a:extLst>
              <a:ext uri="{FF2B5EF4-FFF2-40B4-BE49-F238E27FC236}">
                <a16:creationId xmlns:a16="http://schemas.microsoft.com/office/drawing/2014/main" id="{1F27255B-5963-57EA-272A-2EAE9B553C4B}"/>
              </a:ext>
            </a:extLst>
          </p:cNvPr>
          <p:cNvCxnSpPr>
            <a:stCxn id="1437" idx="0"/>
          </p:cNvCxnSpPr>
          <p:nvPr/>
        </p:nvCxnSpPr>
        <p:spPr>
          <a:xfrm rot="5400000" flipH="1" flipV="1">
            <a:off x="3798967" y="3296326"/>
            <a:ext cx="275573" cy="228888"/>
          </a:xfrm>
          <a:prstGeom prst="bentConnector3">
            <a:avLst>
              <a:gd name="adj1" fmla="val 50000"/>
            </a:avLst>
          </a:prstGeom>
          <a:ln w="6350">
            <a:solidFill>
              <a:srgbClr val="004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꺾인 연결선 444">
            <a:extLst>
              <a:ext uri="{FF2B5EF4-FFF2-40B4-BE49-F238E27FC236}">
                <a16:creationId xmlns:a16="http://schemas.microsoft.com/office/drawing/2014/main" id="{0DA5DFBD-2977-0333-FBFF-E138637A09E8}"/>
              </a:ext>
            </a:extLst>
          </p:cNvPr>
          <p:cNvCxnSpPr>
            <a:stCxn id="1437" idx="1"/>
          </p:cNvCxnSpPr>
          <p:nvPr/>
        </p:nvCxnSpPr>
        <p:spPr>
          <a:xfrm flipV="1">
            <a:off x="4122380" y="3472832"/>
            <a:ext cx="1986174" cy="316162"/>
          </a:xfrm>
          <a:prstGeom prst="bentConnector2">
            <a:avLst/>
          </a:prstGeom>
          <a:ln w="6350">
            <a:solidFill>
              <a:srgbClr val="004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0" name="TextBox 1439">
            <a:extLst>
              <a:ext uri="{FF2B5EF4-FFF2-40B4-BE49-F238E27FC236}">
                <a16:creationId xmlns:a16="http://schemas.microsoft.com/office/drawing/2014/main" id="{E9753AF6-B958-A0FE-F2D0-4975DBB12B3B}"/>
              </a:ext>
            </a:extLst>
          </p:cNvPr>
          <p:cNvSpPr txBox="1"/>
          <p:nvPr/>
        </p:nvSpPr>
        <p:spPr>
          <a:xfrm>
            <a:off x="3847883" y="3445650"/>
            <a:ext cx="10643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1400" b="0" i="0" spc="-30" baseline="0" dirty="0">
                <a:ln>
                  <a:solidFill>
                    <a:srgbClr val="D1D2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342764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685526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1028289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1371051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defTabSz="914217"/>
            <a:r>
              <a:rPr lang="en-US" altLang="ko-KR" sz="7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File</a:t>
            </a:r>
            <a:endParaRPr lang="ko-KR" altLang="en-US" sz="70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sp>
        <p:nvSpPr>
          <p:cNvPr id="1441" name="TextBox 1440">
            <a:extLst>
              <a:ext uri="{FF2B5EF4-FFF2-40B4-BE49-F238E27FC236}">
                <a16:creationId xmlns:a16="http://schemas.microsoft.com/office/drawing/2014/main" id="{EDD3FDDA-8BCB-D0B2-6F2B-B3C23F1BF241}"/>
              </a:ext>
            </a:extLst>
          </p:cNvPr>
          <p:cNvSpPr txBox="1"/>
          <p:nvPr/>
        </p:nvSpPr>
        <p:spPr>
          <a:xfrm>
            <a:off x="4150862" y="3669145"/>
            <a:ext cx="91692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kumimoji="1" lang="ko-KR" altLang="en-US" sz="1400" b="0" i="0" spc="-30" baseline="0" dirty="0">
                <a:ln>
                  <a:solidFill>
                    <a:srgbClr val="D1D2D6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342764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685526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1028289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1371051" fontAlgn="base">
              <a:spcBef>
                <a:spcPct val="0"/>
              </a:spcBef>
              <a:spcAft>
                <a:spcPct val="0"/>
              </a:spcAft>
              <a:defRPr sz="1650" b="1"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defTabSz="914217"/>
            <a:r>
              <a:rPr lang="en-US" altLang="ko-KR" sz="7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rPr>
              <a:t>DB</a:t>
            </a:r>
            <a:endParaRPr lang="ko-KR" altLang="en-US" sz="70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grpSp>
        <p:nvGrpSpPr>
          <p:cNvPr id="1442" name="그룹 1441">
            <a:extLst>
              <a:ext uri="{FF2B5EF4-FFF2-40B4-BE49-F238E27FC236}">
                <a16:creationId xmlns:a16="http://schemas.microsoft.com/office/drawing/2014/main" id="{2921BDDC-A366-FDEC-CA03-1C0079C69310}"/>
              </a:ext>
            </a:extLst>
          </p:cNvPr>
          <p:cNvGrpSpPr/>
          <p:nvPr/>
        </p:nvGrpSpPr>
        <p:grpSpPr>
          <a:xfrm>
            <a:off x="5157301" y="3844464"/>
            <a:ext cx="2006980" cy="1265064"/>
            <a:chOff x="3191025" y="2694951"/>
            <a:chExt cx="1457867" cy="1276428"/>
          </a:xfrm>
        </p:grpSpPr>
        <p:sp>
          <p:nvSpPr>
            <p:cNvPr id="1443" name="모서리가 둥근 직사각형 120">
              <a:extLst>
                <a:ext uri="{FF2B5EF4-FFF2-40B4-BE49-F238E27FC236}">
                  <a16:creationId xmlns:a16="http://schemas.microsoft.com/office/drawing/2014/main" id="{8DADC460-065E-E1F9-ADB4-6B5C5FC8E531}"/>
                </a:ext>
              </a:extLst>
            </p:cNvPr>
            <p:cNvSpPr/>
            <p:nvPr/>
          </p:nvSpPr>
          <p:spPr>
            <a:xfrm>
              <a:off x="3191025" y="2694951"/>
              <a:ext cx="1457867" cy="12764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67745" latinLnBrk="0"/>
              <a:endParaRPr lang="ko-KR" altLang="en-US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44" name="모서리가 둥근 직사각형 120">
              <a:extLst>
                <a:ext uri="{FF2B5EF4-FFF2-40B4-BE49-F238E27FC236}">
                  <a16:creationId xmlns:a16="http://schemas.microsoft.com/office/drawing/2014/main" id="{94DACD3D-4067-7B6E-6305-881DC7F24C07}"/>
                </a:ext>
              </a:extLst>
            </p:cNvPr>
            <p:cNvSpPr/>
            <p:nvPr/>
          </p:nvSpPr>
          <p:spPr>
            <a:xfrm>
              <a:off x="3399982" y="2723010"/>
              <a:ext cx="1039953" cy="18632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067745" latinLnBrk="0"/>
              <a:r>
                <a:rPr lang="en-US" altLang="ko-KR" sz="1200" spc="-50" dirty="0" err="1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Redis</a:t>
              </a:r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DB </a:t>
              </a:r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수집</a:t>
              </a:r>
              <a:r>
                <a:rPr lang="en-US" altLang="ko-KR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/</a:t>
              </a:r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가공</a:t>
              </a:r>
              <a:endParaRPr lang="en-US" altLang="ko-KR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2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cxnSp>
          <p:nvCxnSpPr>
            <p:cNvPr id="1445" name="직선 연결선 1444">
              <a:extLst>
                <a:ext uri="{FF2B5EF4-FFF2-40B4-BE49-F238E27FC236}">
                  <a16:creationId xmlns:a16="http://schemas.microsoft.com/office/drawing/2014/main" id="{DFD37951-A6BC-CE46-EF4F-E7F1C737479D}"/>
                </a:ext>
              </a:extLst>
            </p:cNvPr>
            <p:cNvCxnSpPr/>
            <p:nvPr/>
          </p:nvCxnSpPr>
          <p:spPr bwMode="auto">
            <a:xfrm>
              <a:off x="3304578" y="2941346"/>
              <a:ext cx="1203006" cy="368"/>
            </a:xfrm>
            <a:prstGeom prst="line">
              <a:avLst/>
            </a:prstGeom>
            <a:noFill/>
            <a:ln w="6350">
              <a:solidFill>
                <a:srgbClr val="8692A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46" name="꺾인 연결선 468">
            <a:extLst>
              <a:ext uri="{FF2B5EF4-FFF2-40B4-BE49-F238E27FC236}">
                <a16:creationId xmlns:a16="http://schemas.microsoft.com/office/drawing/2014/main" id="{EE84FF2C-9836-F056-78A3-A2B037ACC8DB}"/>
              </a:ext>
            </a:extLst>
          </p:cNvPr>
          <p:cNvCxnSpPr>
            <a:cxnSpLocks/>
            <a:stCxn id="1437" idx="2"/>
          </p:cNvCxnSpPr>
          <p:nvPr/>
        </p:nvCxnSpPr>
        <p:spPr>
          <a:xfrm rot="16200000" flipH="1">
            <a:off x="3991617" y="3860123"/>
            <a:ext cx="468735" cy="807350"/>
          </a:xfrm>
          <a:prstGeom prst="bentConnector2">
            <a:avLst/>
          </a:prstGeom>
          <a:ln w="6350">
            <a:solidFill>
              <a:srgbClr val="004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7" name="그룹 1446">
            <a:extLst>
              <a:ext uri="{FF2B5EF4-FFF2-40B4-BE49-F238E27FC236}">
                <a16:creationId xmlns:a16="http://schemas.microsoft.com/office/drawing/2014/main" id="{38DDD464-A975-B4F1-43B9-5CEB52F2154B}"/>
              </a:ext>
            </a:extLst>
          </p:cNvPr>
          <p:cNvGrpSpPr/>
          <p:nvPr/>
        </p:nvGrpSpPr>
        <p:grpSpPr>
          <a:xfrm>
            <a:off x="4629659" y="4173424"/>
            <a:ext cx="792121" cy="619171"/>
            <a:chOff x="10323885" y="5312198"/>
            <a:chExt cx="792121" cy="619171"/>
          </a:xfrm>
        </p:grpSpPr>
        <p:sp>
          <p:nvSpPr>
            <p:cNvPr id="1448" name="모서리가 둥근 직사각형 321">
              <a:extLst>
                <a:ext uri="{FF2B5EF4-FFF2-40B4-BE49-F238E27FC236}">
                  <a16:creationId xmlns:a16="http://schemas.microsoft.com/office/drawing/2014/main" id="{3DA0A4FA-B8F3-4150-6BC3-59537B3C7432}"/>
                </a:ext>
              </a:extLst>
            </p:cNvPr>
            <p:cNvSpPr/>
            <p:nvPr/>
          </p:nvSpPr>
          <p:spPr>
            <a:xfrm>
              <a:off x="10323885" y="5312198"/>
              <a:ext cx="792121" cy="619171"/>
            </a:xfrm>
            <a:prstGeom prst="rect">
              <a:avLst/>
            </a:prstGeom>
            <a:solidFill>
              <a:srgbClr val="E0E4E9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 latinLnBrk="0"/>
              <a:endParaRPr lang="ko-KR" altLang="en-US" sz="12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49" name="모서리가 둥근 직사각형 120">
              <a:extLst>
                <a:ext uri="{FF2B5EF4-FFF2-40B4-BE49-F238E27FC236}">
                  <a16:creationId xmlns:a16="http://schemas.microsoft.com/office/drawing/2014/main" id="{F4A92ADA-12B9-017F-F6B9-CCA46F252092}"/>
                </a:ext>
              </a:extLst>
            </p:cNvPr>
            <p:cNvSpPr/>
            <p:nvPr/>
          </p:nvSpPr>
          <p:spPr>
            <a:xfrm>
              <a:off x="10513160" y="5370845"/>
              <a:ext cx="427953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067745" latinLnBrk="0">
                <a:defRPr/>
              </a:pPr>
              <a:r>
                <a:rPr lang="en-US" altLang="ko-KR" sz="8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Tick Data</a:t>
              </a:r>
            </a:p>
          </p:txBody>
        </p:sp>
        <p:grpSp>
          <p:nvGrpSpPr>
            <p:cNvPr id="1450" name="그룹 1449">
              <a:extLst>
                <a:ext uri="{FF2B5EF4-FFF2-40B4-BE49-F238E27FC236}">
                  <a16:creationId xmlns:a16="http://schemas.microsoft.com/office/drawing/2014/main" id="{57FE5337-FD24-2928-4F38-2C9BE2A586F6}"/>
                </a:ext>
              </a:extLst>
            </p:cNvPr>
            <p:cNvGrpSpPr/>
            <p:nvPr/>
          </p:nvGrpSpPr>
          <p:grpSpPr>
            <a:xfrm>
              <a:off x="10360247" y="5583887"/>
              <a:ext cx="722298" cy="276308"/>
              <a:chOff x="11287757" y="5698018"/>
              <a:chExt cx="722298" cy="276308"/>
            </a:xfrm>
          </p:grpSpPr>
          <p:sp>
            <p:nvSpPr>
              <p:cNvPr id="1451" name="직사각형 1450">
                <a:extLst>
                  <a:ext uri="{FF2B5EF4-FFF2-40B4-BE49-F238E27FC236}">
                    <a16:creationId xmlns:a16="http://schemas.microsoft.com/office/drawing/2014/main" id="{BFD7804F-784E-0879-8C1B-0C9CB559F8C8}"/>
                  </a:ext>
                </a:extLst>
              </p:cNvPr>
              <p:cNvSpPr/>
              <p:nvPr/>
            </p:nvSpPr>
            <p:spPr>
              <a:xfrm>
                <a:off x="11287757" y="5698018"/>
                <a:ext cx="161711" cy="12172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 anchorCtr="0"/>
              <a:lstStyle/>
              <a:p>
                <a:pPr indent="-185172" algn="ctr" fontAlgn="base" latinLnBrk="0">
                  <a:spcAft>
                    <a:spcPts val="246"/>
                  </a:spcAft>
                </a:pPr>
                <a:r>
                  <a:rPr lang="en-US" altLang="ko-KR" sz="700" kern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T</a:t>
                </a:r>
                <a:endParaRPr lang="ko-KR" altLang="en-US" sz="700" kern="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52" name="직사각형 1451">
                <a:extLst>
                  <a:ext uri="{FF2B5EF4-FFF2-40B4-BE49-F238E27FC236}">
                    <a16:creationId xmlns:a16="http://schemas.microsoft.com/office/drawing/2014/main" id="{BCD06699-5A49-F0A1-DDA8-7A2764C16E3E}"/>
                  </a:ext>
                </a:extLst>
              </p:cNvPr>
              <p:cNvSpPr/>
              <p:nvPr/>
            </p:nvSpPr>
            <p:spPr>
              <a:xfrm>
                <a:off x="11478473" y="5698018"/>
                <a:ext cx="161711" cy="121719"/>
              </a:xfrm>
              <a:prstGeom prst="rect">
                <a:avLst/>
              </a:prstGeom>
              <a:solidFill>
                <a:srgbClr val="8692A6"/>
              </a:solidFill>
              <a:ln w="6350" cap="flat" cmpd="sng" algn="ctr">
                <a:solidFill>
                  <a:srgbClr val="8692A6"/>
                </a:solidFill>
                <a:prstDash val="solid"/>
              </a:ln>
              <a:effectLst/>
            </p:spPr>
            <p:txBody>
              <a:bodyPr lIns="0" tIns="0" rIns="0" bIns="0" rtlCol="0" anchor="ctr" anchorCtr="0"/>
              <a:lstStyle/>
              <a:p>
                <a:pPr indent="-185172" algn="ctr" fontAlgn="base" latinLnBrk="0">
                  <a:spcAft>
                    <a:spcPts val="246"/>
                  </a:spcAft>
                </a:pPr>
                <a:r>
                  <a:rPr lang="en-US" altLang="ko-KR" sz="700" kern="0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T</a:t>
                </a:r>
                <a:endParaRPr lang="ko-KR" altLang="en-US" sz="700" kern="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53" name="직사각형 1452">
                <a:extLst>
                  <a:ext uri="{FF2B5EF4-FFF2-40B4-BE49-F238E27FC236}">
                    <a16:creationId xmlns:a16="http://schemas.microsoft.com/office/drawing/2014/main" id="{240FC003-488E-B66C-D4DF-35E675DB4A89}"/>
                  </a:ext>
                </a:extLst>
              </p:cNvPr>
              <p:cNvSpPr/>
              <p:nvPr/>
            </p:nvSpPr>
            <p:spPr>
              <a:xfrm>
                <a:off x="11662855" y="5698019"/>
                <a:ext cx="161711" cy="121719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 anchorCtr="0"/>
              <a:lstStyle/>
              <a:p>
                <a:pPr indent="-185172" algn="ctr" fontAlgn="base" latinLnBrk="0">
                  <a:spcAft>
                    <a:spcPts val="246"/>
                  </a:spcAft>
                </a:pPr>
                <a:r>
                  <a:rPr lang="en-US" altLang="ko-KR" sz="700" kern="0" dirty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T</a:t>
                </a:r>
                <a:endParaRPr lang="ko-KR" altLang="en-US" sz="700" kern="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54" name="직사각형 1453">
                <a:extLst>
                  <a:ext uri="{FF2B5EF4-FFF2-40B4-BE49-F238E27FC236}">
                    <a16:creationId xmlns:a16="http://schemas.microsoft.com/office/drawing/2014/main" id="{D6CAD36C-29B2-E9A6-AA81-7795E552A5DC}"/>
                  </a:ext>
                </a:extLst>
              </p:cNvPr>
              <p:cNvSpPr/>
              <p:nvPr/>
            </p:nvSpPr>
            <p:spPr>
              <a:xfrm>
                <a:off x="11848344" y="5698019"/>
                <a:ext cx="161711" cy="121719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 anchorCtr="0"/>
              <a:lstStyle/>
              <a:p>
                <a:pPr indent="-185172" algn="ctr" fontAlgn="base" latinLnBrk="0">
                  <a:spcAft>
                    <a:spcPts val="246"/>
                  </a:spcAft>
                </a:pPr>
                <a:r>
                  <a:rPr lang="en-US" altLang="ko-KR" sz="700" kern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T</a:t>
                </a:r>
                <a:endParaRPr lang="ko-KR" altLang="en-US" sz="700" kern="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55" name="직사각형 1454">
                <a:extLst>
                  <a:ext uri="{FF2B5EF4-FFF2-40B4-BE49-F238E27FC236}">
                    <a16:creationId xmlns:a16="http://schemas.microsoft.com/office/drawing/2014/main" id="{CE281897-1E6D-9DD9-6FA2-2EC890E3B554}"/>
                  </a:ext>
                </a:extLst>
              </p:cNvPr>
              <p:cNvSpPr/>
              <p:nvPr/>
            </p:nvSpPr>
            <p:spPr>
              <a:xfrm>
                <a:off x="11287757" y="5852606"/>
                <a:ext cx="161711" cy="12172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 anchorCtr="0"/>
              <a:lstStyle/>
              <a:p>
                <a:pPr indent="-185172" algn="ctr" fontAlgn="base" latinLnBrk="0">
                  <a:spcAft>
                    <a:spcPts val="246"/>
                  </a:spcAft>
                </a:pPr>
                <a:r>
                  <a:rPr lang="en-US" altLang="ko-KR" sz="700" kern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T</a:t>
                </a:r>
                <a:endParaRPr lang="ko-KR" altLang="en-US" sz="700" kern="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56" name="직사각형 1455">
                <a:extLst>
                  <a:ext uri="{FF2B5EF4-FFF2-40B4-BE49-F238E27FC236}">
                    <a16:creationId xmlns:a16="http://schemas.microsoft.com/office/drawing/2014/main" id="{4A593EAA-249A-2C43-9609-2AF8FA9DCE46}"/>
                  </a:ext>
                </a:extLst>
              </p:cNvPr>
              <p:cNvSpPr/>
              <p:nvPr/>
            </p:nvSpPr>
            <p:spPr>
              <a:xfrm>
                <a:off x="11478473" y="5852606"/>
                <a:ext cx="161711" cy="121719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 anchorCtr="0"/>
              <a:lstStyle/>
              <a:p>
                <a:pPr indent="-185172" algn="ctr" fontAlgn="base" latinLnBrk="0">
                  <a:spcAft>
                    <a:spcPts val="246"/>
                  </a:spcAft>
                </a:pPr>
                <a:r>
                  <a:rPr lang="en-US" altLang="ko-KR" sz="700" kern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T</a:t>
                </a:r>
                <a:endParaRPr lang="ko-KR" altLang="en-US" sz="700" kern="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57" name="직사각형 1456">
                <a:extLst>
                  <a:ext uri="{FF2B5EF4-FFF2-40B4-BE49-F238E27FC236}">
                    <a16:creationId xmlns:a16="http://schemas.microsoft.com/office/drawing/2014/main" id="{D21D73BE-87E7-3FFD-386A-2B1318D0CD3B}"/>
                  </a:ext>
                </a:extLst>
              </p:cNvPr>
              <p:cNvSpPr/>
              <p:nvPr/>
            </p:nvSpPr>
            <p:spPr>
              <a:xfrm>
                <a:off x="11662855" y="5852607"/>
                <a:ext cx="161711" cy="121719"/>
              </a:xfrm>
              <a:prstGeom prst="rect">
                <a:avLst/>
              </a:prstGeom>
              <a:solidFill>
                <a:srgbClr val="8692A6"/>
              </a:solidFill>
              <a:ln w="6350" cap="flat" cmpd="sng" algn="ctr">
                <a:solidFill>
                  <a:srgbClr val="8692A6"/>
                </a:solidFill>
                <a:prstDash val="solid"/>
              </a:ln>
              <a:effectLst/>
            </p:spPr>
            <p:txBody>
              <a:bodyPr lIns="0" tIns="0" rIns="0" bIns="0" rtlCol="0" anchor="ctr" anchorCtr="0"/>
              <a:lstStyle/>
              <a:p>
                <a:pPr indent="-185172" algn="ctr" fontAlgn="base" latinLnBrk="0">
                  <a:spcAft>
                    <a:spcPts val="246"/>
                  </a:spcAft>
                </a:pPr>
                <a:r>
                  <a:rPr lang="en-US" altLang="ko-KR" sz="700" kern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T</a:t>
                </a:r>
                <a:endParaRPr lang="ko-KR" altLang="en-US" sz="700" kern="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458" name="직사각형 1457">
                <a:extLst>
                  <a:ext uri="{FF2B5EF4-FFF2-40B4-BE49-F238E27FC236}">
                    <a16:creationId xmlns:a16="http://schemas.microsoft.com/office/drawing/2014/main" id="{689F349E-ABEF-0CD2-CA61-6FF5233A41B8}"/>
                  </a:ext>
                </a:extLst>
              </p:cNvPr>
              <p:cNvSpPr/>
              <p:nvPr/>
            </p:nvSpPr>
            <p:spPr>
              <a:xfrm>
                <a:off x="11848344" y="5852607"/>
                <a:ext cx="161711" cy="121719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 anchorCtr="0"/>
              <a:lstStyle/>
              <a:p>
                <a:pPr indent="-185172" algn="ctr" fontAlgn="base" latinLnBrk="0">
                  <a:spcAft>
                    <a:spcPts val="246"/>
                  </a:spcAft>
                </a:pPr>
                <a:r>
                  <a:rPr lang="en-US" altLang="ko-KR" sz="700" kern="0">
                    <a:ln>
                      <a:solidFill>
                        <a:sysClr val="window" lastClr="FFFFFF">
                          <a:lumMod val="50000"/>
                          <a:alpha val="0"/>
                        </a:sys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T</a:t>
                </a:r>
                <a:endParaRPr lang="ko-KR" altLang="en-US" sz="700" kern="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  <p:sp>
        <p:nvSpPr>
          <p:cNvPr id="1459" name="모서리가 둥근 직사각형 43">
            <a:extLst>
              <a:ext uri="{FF2B5EF4-FFF2-40B4-BE49-F238E27FC236}">
                <a16:creationId xmlns:a16="http://schemas.microsoft.com/office/drawing/2014/main" id="{11C576B3-796A-0979-74D2-F2128CDA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009" y="4137420"/>
            <a:ext cx="818037" cy="828091"/>
          </a:xfrm>
          <a:prstGeom prst="roundRect">
            <a:avLst>
              <a:gd name="adj" fmla="val 0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ko-KR" altLang="en-US" sz="1200" spc="-7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60" name="모서리가 둥근 직사각형 43">
            <a:extLst>
              <a:ext uri="{FF2B5EF4-FFF2-40B4-BE49-F238E27FC236}">
                <a16:creationId xmlns:a16="http://schemas.microsoft.com/office/drawing/2014/main" id="{17FF0CCB-AAE4-55CA-F667-96C723E9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707" y="4627971"/>
            <a:ext cx="648000" cy="248580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>
                <a:lumMod val="50000"/>
              </a:sys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kern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 Value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i="0" u="none" strike="noStrike" kern="0" cap="none" spc="0" normalizeH="0" baseline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{</a:t>
            </a:r>
            <a:r>
              <a:rPr lang="en-US" altLang="ko-KR" sz="5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Key-1,Value1</a:t>
            </a:r>
            <a:r>
              <a:rPr kumimoji="0" lang="en-US" altLang="ko-KR" sz="500" i="0" u="none" strike="noStrike" kern="0" cap="none" spc="0" normalizeH="0" baseline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}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kern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{Key-2,Value2}</a:t>
            </a:r>
            <a:endParaRPr kumimoji="0" lang="ko-KR" altLang="en-US" sz="500" i="0" u="none" strike="noStrike" kern="0" cap="none" spc="0" normalizeH="0" baseline="0" noProof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61" name="모서리가 둥근 직사각형 43">
            <a:extLst>
              <a:ext uri="{FF2B5EF4-FFF2-40B4-BE49-F238E27FC236}">
                <a16:creationId xmlns:a16="http://schemas.microsoft.com/office/drawing/2014/main" id="{CC219E27-F299-FE75-FA2A-738E93AD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353" y="4170005"/>
            <a:ext cx="58934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R="0" lvl="0" indent="0" algn="ctr" defTabSz="1067745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Raw Data</a:t>
            </a:r>
            <a:endParaRPr lang="ko-KR" altLang="en-US" sz="80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1462" name="모서리가 둥근 직사각형 43">
            <a:extLst>
              <a:ext uri="{FF2B5EF4-FFF2-40B4-BE49-F238E27FC236}">
                <a16:creationId xmlns:a16="http://schemas.microsoft.com/office/drawing/2014/main" id="{B7201E0B-B5F3-3DDB-2C52-291D6F1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707" y="4308816"/>
            <a:ext cx="648000" cy="12028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>
                <a:lumMod val="50000"/>
              </a:sys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타임</a:t>
            </a:r>
            <a:r>
              <a:rPr kumimoji="0" lang="en-US" altLang="ko-KR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1,</a:t>
            </a:r>
            <a:r>
              <a:rPr kumimoji="0" lang="ko-KR" altLang="en-US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종목</a:t>
            </a:r>
            <a:r>
              <a:rPr kumimoji="0" lang="en-US" altLang="ko-KR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1,</a:t>
            </a:r>
            <a:r>
              <a:rPr kumimoji="0" lang="ko-KR" altLang="en-US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거래량</a:t>
            </a:r>
            <a:r>
              <a:rPr kumimoji="0" lang="en-US" altLang="ko-KR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</a:t>
            </a:r>
            <a:endParaRPr kumimoji="0" lang="ko-KR" altLang="en-US" sz="500" i="0" u="none" strike="noStrike" kern="0" cap="none" spc="0" normalizeH="0" baseline="0" noProof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63" name="모서리가 둥근 직사각형 43">
            <a:extLst>
              <a:ext uri="{FF2B5EF4-FFF2-40B4-BE49-F238E27FC236}">
                <a16:creationId xmlns:a16="http://schemas.microsoft.com/office/drawing/2014/main" id="{D0FA8AF1-61C2-F00F-4C41-406A42BD8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707" y="4456438"/>
            <a:ext cx="648000" cy="12028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>
                <a:lumMod val="50000"/>
              </a:sys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타임</a:t>
            </a:r>
            <a:r>
              <a:rPr kumimoji="0" lang="en-US" altLang="ko-KR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1,</a:t>
            </a:r>
            <a:r>
              <a:rPr kumimoji="0" lang="ko-KR" altLang="en-US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종목</a:t>
            </a:r>
            <a:r>
              <a:rPr kumimoji="0" lang="en-US" altLang="ko-KR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1,</a:t>
            </a:r>
            <a:r>
              <a:rPr kumimoji="0" lang="ko-KR" altLang="en-US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거래량</a:t>
            </a:r>
            <a:r>
              <a:rPr kumimoji="0" lang="en-US" altLang="ko-KR" sz="50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</a:t>
            </a:r>
            <a:endParaRPr kumimoji="0" lang="ko-KR" altLang="en-US" sz="500" i="0" u="none" strike="noStrike" kern="0" cap="none" spc="0" normalizeH="0" baseline="0" noProof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464" name="그룹 1463">
            <a:extLst>
              <a:ext uri="{FF2B5EF4-FFF2-40B4-BE49-F238E27FC236}">
                <a16:creationId xmlns:a16="http://schemas.microsoft.com/office/drawing/2014/main" id="{0B5B2E0F-D41C-8198-9284-12539FC3FE7C}"/>
              </a:ext>
            </a:extLst>
          </p:cNvPr>
          <p:cNvGrpSpPr/>
          <p:nvPr/>
        </p:nvGrpSpPr>
        <p:grpSpPr>
          <a:xfrm>
            <a:off x="5350406" y="4639217"/>
            <a:ext cx="484861" cy="434755"/>
            <a:chOff x="5305815" y="4725922"/>
            <a:chExt cx="484861" cy="434755"/>
          </a:xfrm>
        </p:grpSpPr>
        <p:sp>
          <p:nvSpPr>
            <p:cNvPr id="1465" name="모서리가 둥근 직사각형 43">
              <a:extLst>
                <a:ext uri="{FF2B5EF4-FFF2-40B4-BE49-F238E27FC236}">
                  <a16:creationId xmlns:a16="http://schemas.microsoft.com/office/drawing/2014/main" id="{CE017538-A5B5-A6FB-4BBE-7E0727104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815" y="4725922"/>
              <a:ext cx="484861" cy="43475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>
              <a:solidFill>
                <a:srgbClr val="004FBC"/>
              </a:solidFill>
              <a:prstDash val="sysDash"/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1466" name="직사각형 25">
              <a:extLst>
                <a:ext uri="{FF2B5EF4-FFF2-40B4-BE49-F238E27FC236}">
                  <a16:creationId xmlns:a16="http://schemas.microsoft.com/office/drawing/2014/main" id="{530C9424-2C6D-A344-93C5-FBCDC4020B19}"/>
                </a:ext>
              </a:extLst>
            </p:cNvPr>
            <p:cNvSpPr/>
            <p:nvPr/>
          </p:nvSpPr>
          <p:spPr bwMode="auto">
            <a:xfrm>
              <a:off x="5329595" y="4748509"/>
              <a:ext cx="441991" cy="169277"/>
            </a:xfrm>
            <a:prstGeom prst="rect">
              <a:avLst/>
            </a:prstGeom>
            <a:solidFill>
              <a:srgbClr val="004FBC"/>
            </a:solidFill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067745" latinLnBrk="0"/>
              <a:r>
                <a:rPr lang="ko-KR" altLang="en-US" sz="550" spc="-5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rgbClr val="FFFF00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슬라이딩</a:t>
              </a:r>
              <a:endParaRPr lang="en-US" altLang="ko-KR" sz="55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FFFF00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  <a:p>
              <a:pPr algn="ctr" defTabSz="1067745" latinLnBrk="0"/>
              <a:r>
                <a:rPr lang="ko-KR" altLang="en-US" sz="550" spc="-5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rgbClr val="FFFF00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윈도우</a:t>
              </a:r>
              <a:endParaRPr lang="en-US" altLang="ko-KR" sz="55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rgbClr val="FFFF00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</p:txBody>
        </p:sp>
        <p:pic>
          <p:nvPicPr>
            <p:cNvPr id="1467" name="그림 1466">
              <a:extLst>
                <a:ext uri="{FF2B5EF4-FFF2-40B4-BE49-F238E27FC236}">
                  <a16:creationId xmlns:a16="http://schemas.microsoft.com/office/drawing/2014/main" id="{A57EB3CD-D2AF-78EC-05D2-08F6D475C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29595" y="4923923"/>
              <a:ext cx="441991" cy="219031"/>
            </a:xfrm>
            <a:prstGeom prst="rect">
              <a:avLst/>
            </a:prstGeom>
          </p:spPr>
        </p:pic>
      </p:grpSp>
      <p:grpSp>
        <p:nvGrpSpPr>
          <p:cNvPr id="1468" name="그룹 1467">
            <a:extLst>
              <a:ext uri="{FF2B5EF4-FFF2-40B4-BE49-F238E27FC236}">
                <a16:creationId xmlns:a16="http://schemas.microsoft.com/office/drawing/2014/main" id="{7C15ED1D-CFA9-CBEE-8F3B-E9795969C933}"/>
              </a:ext>
            </a:extLst>
          </p:cNvPr>
          <p:cNvGrpSpPr/>
          <p:nvPr/>
        </p:nvGrpSpPr>
        <p:grpSpPr>
          <a:xfrm>
            <a:off x="7789302" y="3837420"/>
            <a:ext cx="1662611" cy="588650"/>
            <a:chOff x="3263602" y="2694952"/>
            <a:chExt cx="1457867" cy="660181"/>
          </a:xfrm>
        </p:grpSpPr>
        <p:sp>
          <p:nvSpPr>
            <p:cNvPr id="1469" name="모서리가 둥근 직사각형 120">
              <a:extLst>
                <a:ext uri="{FF2B5EF4-FFF2-40B4-BE49-F238E27FC236}">
                  <a16:creationId xmlns:a16="http://schemas.microsoft.com/office/drawing/2014/main" id="{2FFFC959-0CC7-F16E-C992-C16388805951}"/>
                </a:ext>
              </a:extLst>
            </p:cNvPr>
            <p:cNvSpPr/>
            <p:nvPr/>
          </p:nvSpPr>
          <p:spPr>
            <a:xfrm>
              <a:off x="3263602" y="2694952"/>
              <a:ext cx="1457867" cy="6601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67745" latinLnBrk="0"/>
              <a:endParaRPr lang="ko-KR" altLang="en-US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70" name="모서리가 둥근 직사각형 120">
              <a:extLst>
                <a:ext uri="{FF2B5EF4-FFF2-40B4-BE49-F238E27FC236}">
                  <a16:creationId xmlns:a16="http://schemas.microsoft.com/office/drawing/2014/main" id="{643AE218-4587-4571-F0E5-54C6B59207A1}"/>
                </a:ext>
              </a:extLst>
            </p:cNvPr>
            <p:cNvSpPr/>
            <p:nvPr/>
          </p:nvSpPr>
          <p:spPr>
            <a:xfrm>
              <a:off x="3472559" y="2738387"/>
              <a:ext cx="1039953" cy="2071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067745" latinLnBrk="0"/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벡터 </a:t>
              </a:r>
              <a:r>
                <a:rPr lang="en-US" altLang="ko-KR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DB </a:t>
              </a:r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적재</a:t>
              </a:r>
              <a:endParaRPr lang="en-US" altLang="ko-KR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2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cxnSp>
          <p:nvCxnSpPr>
            <p:cNvPr id="1471" name="직선 연결선 1470">
              <a:extLst>
                <a:ext uri="{FF2B5EF4-FFF2-40B4-BE49-F238E27FC236}">
                  <a16:creationId xmlns:a16="http://schemas.microsoft.com/office/drawing/2014/main" id="{021890C9-1762-DF0D-728C-8B98A3CEAE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1035" y="2964411"/>
              <a:ext cx="1203006" cy="368"/>
            </a:xfrm>
            <a:prstGeom prst="line">
              <a:avLst/>
            </a:prstGeom>
            <a:noFill/>
            <a:ln w="6350">
              <a:solidFill>
                <a:srgbClr val="8692A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72" name="그룹 1471">
            <a:extLst>
              <a:ext uri="{FF2B5EF4-FFF2-40B4-BE49-F238E27FC236}">
                <a16:creationId xmlns:a16="http://schemas.microsoft.com/office/drawing/2014/main" id="{C715B6DD-B411-0696-BBBC-1745E10B80E0}"/>
              </a:ext>
            </a:extLst>
          </p:cNvPr>
          <p:cNvGrpSpPr/>
          <p:nvPr/>
        </p:nvGrpSpPr>
        <p:grpSpPr>
          <a:xfrm>
            <a:off x="7789302" y="4497538"/>
            <a:ext cx="1662611" cy="611992"/>
            <a:chOff x="3263602" y="2694952"/>
            <a:chExt cx="1457867" cy="686359"/>
          </a:xfrm>
        </p:grpSpPr>
        <p:sp>
          <p:nvSpPr>
            <p:cNvPr id="1473" name="모서리가 둥근 직사각형 120">
              <a:extLst>
                <a:ext uri="{FF2B5EF4-FFF2-40B4-BE49-F238E27FC236}">
                  <a16:creationId xmlns:a16="http://schemas.microsoft.com/office/drawing/2014/main" id="{C5B77DD7-C2B2-D117-EB67-0768D12A123E}"/>
                </a:ext>
              </a:extLst>
            </p:cNvPr>
            <p:cNvSpPr/>
            <p:nvPr/>
          </p:nvSpPr>
          <p:spPr>
            <a:xfrm>
              <a:off x="3263602" y="2694952"/>
              <a:ext cx="1457867" cy="6863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67745" latinLnBrk="0"/>
              <a:endParaRPr lang="ko-KR" altLang="en-US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74" name="모서리가 둥근 직사각형 120">
              <a:extLst>
                <a:ext uri="{FF2B5EF4-FFF2-40B4-BE49-F238E27FC236}">
                  <a16:creationId xmlns:a16="http://schemas.microsoft.com/office/drawing/2014/main" id="{690C62CF-D587-A058-39E0-2FB773FF8E21}"/>
                </a:ext>
              </a:extLst>
            </p:cNvPr>
            <p:cNvSpPr/>
            <p:nvPr/>
          </p:nvSpPr>
          <p:spPr>
            <a:xfrm>
              <a:off x="3472559" y="2738387"/>
              <a:ext cx="1039953" cy="2071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067745" latinLnBrk="0"/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분석 </a:t>
              </a:r>
              <a:r>
                <a:rPr lang="en-US" altLang="ko-KR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DB </a:t>
              </a:r>
              <a:r>
                <a:rPr lang="ko-KR" altLang="en-US" sz="12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2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적재</a:t>
              </a:r>
              <a:endParaRPr lang="en-US" altLang="ko-KR" sz="12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2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cxnSp>
          <p:nvCxnSpPr>
            <p:cNvPr id="1475" name="직선 연결선 1474">
              <a:extLst>
                <a:ext uri="{FF2B5EF4-FFF2-40B4-BE49-F238E27FC236}">
                  <a16:creationId xmlns:a16="http://schemas.microsoft.com/office/drawing/2014/main" id="{947AA4BA-2042-1118-1523-79F937C08C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1035" y="2964411"/>
              <a:ext cx="1203006" cy="368"/>
            </a:xfrm>
            <a:prstGeom prst="line">
              <a:avLst/>
            </a:prstGeom>
            <a:noFill/>
            <a:ln w="6350">
              <a:solidFill>
                <a:srgbClr val="8692A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76" name="모서리가 둥근 직사각형 43">
            <a:extLst>
              <a:ext uri="{FF2B5EF4-FFF2-40B4-BE49-F238E27FC236}">
                <a16:creationId xmlns:a16="http://schemas.microsoft.com/office/drawing/2014/main" id="{0D3A9252-2D60-FB96-F71C-DE04A932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725" y="4173175"/>
            <a:ext cx="645168" cy="157371"/>
          </a:xfrm>
          <a:prstGeom prst="rect">
            <a:avLst/>
          </a:prstGeom>
          <a:noFill/>
          <a:ln w="6350">
            <a:noFill/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R="0" lvl="0" indent="0" algn="ctr" fontAlgn="base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집계 데이터</a:t>
            </a:r>
          </a:p>
        </p:txBody>
      </p:sp>
      <p:sp>
        <p:nvSpPr>
          <p:cNvPr id="1477" name="모서리가 둥근 직사각형 43">
            <a:extLst>
              <a:ext uri="{FF2B5EF4-FFF2-40B4-BE49-F238E27FC236}">
                <a16:creationId xmlns:a16="http://schemas.microsoft.com/office/drawing/2014/main" id="{8D19CE3E-EBB4-B27E-6A1E-6D2F8515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725" y="4840611"/>
            <a:ext cx="645168" cy="157371"/>
          </a:xfrm>
          <a:prstGeom prst="rect">
            <a:avLst/>
          </a:prstGeom>
          <a:noFill/>
          <a:ln w="6350">
            <a:noFill/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marR="0" lvl="0" indent="0" algn="ctr" fontAlgn="base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Raw Data</a:t>
            </a:r>
            <a:endParaRPr lang="ko-KR" altLang="en-US" sz="900" kern="0" dirty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478" name="Picture 17" descr="D:\서울교육청\장비_15.png">
            <a:extLst>
              <a:ext uri="{FF2B5EF4-FFF2-40B4-BE49-F238E27FC236}">
                <a16:creationId xmlns:a16="http://schemas.microsoft.com/office/drawing/2014/main" id="{3216A399-A498-5EED-E4BB-5202FE9E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2450" y="4770745"/>
            <a:ext cx="299908" cy="27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" name="Picture 10" descr="Etl Special Lineal color icon">
            <a:extLst>
              <a:ext uri="{FF2B5EF4-FFF2-40B4-BE49-F238E27FC236}">
                <a16:creationId xmlns:a16="http://schemas.microsoft.com/office/drawing/2014/main" id="{A16E9BCA-1C0A-3DFB-BCB6-277013A4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alphaModFix amt="70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1142" y="4906234"/>
            <a:ext cx="239298" cy="2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0" name="그룹 1479">
            <a:extLst>
              <a:ext uri="{FF2B5EF4-FFF2-40B4-BE49-F238E27FC236}">
                <a16:creationId xmlns:a16="http://schemas.microsoft.com/office/drawing/2014/main" id="{914E3AD8-E0C2-D05E-DCEE-DBA49D5B6E91}"/>
              </a:ext>
            </a:extLst>
          </p:cNvPr>
          <p:cNvGrpSpPr/>
          <p:nvPr/>
        </p:nvGrpSpPr>
        <p:grpSpPr>
          <a:xfrm>
            <a:off x="7042256" y="4044702"/>
            <a:ext cx="495586" cy="632779"/>
            <a:chOff x="10854225" y="5490834"/>
            <a:chExt cx="525837" cy="771154"/>
          </a:xfrm>
        </p:grpSpPr>
        <p:sp>
          <p:nvSpPr>
            <p:cNvPr id="1481" name="모서리가 둥근 직사각형 321">
              <a:extLst>
                <a:ext uri="{FF2B5EF4-FFF2-40B4-BE49-F238E27FC236}">
                  <a16:creationId xmlns:a16="http://schemas.microsoft.com/office/drawing/2014/main" id="{BA164A7D-E0B1-9231-28E4-736354CD1544}"/>
                </a:ext>
              </a:extLst>
            </p:cNvPr>
            <p:cNvSpPr/>
            <p:nvPr/>
          </p:nvSpPr>
          <p:spPr>
            <a:xfrm>
              <a:off x="10854225" y="5490834"/>
              <a:ext cx="525837" cy="771154"/>
            </a:xfrm>
            <a:prstGeom prst="roundRect">
              <a:avLst>
                <a:gd name="adj" fmla="val 4857"/>
              </a:avLst>
            </a:prstGeom>
            <a:solidFill>
              <a:srgbClr val="20C4F4"/>
            </a:solidFill>
            <a:ln>
              <a:solidFill>
                <a:srgbClr val="004FBC"/>
              </a:solidFill>
              <a:prstDash val="sysDash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ko-KR" altLang="en-US" sz="1200" spc="-7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82" name="모서리가 둥근 직사각형 120">
              <a:extLst>
                <a:ext uri="{FF2B5EF4-FFF2-40B4-BE49-F238E27FC236}">
                  <a16:creationId xmlns:a16="http://schemas.microsoft.com/office/drawing/2014/main" id="{13F96FAA-16EB-1705-8BB7-38EFCD9FAE6D}"/>
                </a:ext>
              </a:extLst>
            </p:cNvPr>
            <p:cNvSpPr/>
            <p:nvPr/>
          </p:nvSpPr>
          <p:spPr>
            <a:xfrm>
              <a:off x="10896433" y="5527439"/>
              <a:ext cx="427953" cy="13127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067745" latinLnBrk="0"/>
              <a:r>
                <a:rPr lang="ko-KR" altLang="en-US" sz="7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데이터</a:t>
              </a:r>
              <a:r>
                <a:rPr lang="en-US" altLang="ko-KR" sz="7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 </a:t>
              </a:r>
              <a:r>
                <a:rPr lang="ko-KR" altLang="en-US" sz="700" spc="-50" dirty="0">
                  <a:ln>
                    <a:solidFill>
                      <a:sysClr val="window" lastClr="FFFFFF">
                        <a:lumMod val="50000"/>
                        <a:alpha val="0"/>
                      </a:sys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집계</a:t>
              </a:r>
              <a:endParaRPr lang="en-US" altLang="ko-KR" sz="700" spc="-5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sp>
          <p:nvSpPr>
            <p:cNvPr id="1483" name="직사각형 1482">
              <a:extLst>
                <a:ext uri="{FF2B5EF4-FFF2-40B4-BE49-F238E27FC236}">
                  <a16:creationId xmlns:a16="http://schemas.microsoft.com/office/drawing/2014/main" id="{480F5A64-2DA1-E836-E799-86F9A74B2168}"/>
                </a:ext>
              </a:extLst>
            </p:cNvPr>
            <p:cNvSpPr/>
            <p:nvPr/>
          </p:nvSpPr>
          <p:spPr>
            <a:xfrm>
              <a:off x="11196105" y="5825723"/>
              <a:ext cx="137545" cy="1220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indent="-185172" algn="ctr" fontAlgn="base" latinLnBrk="0">
                <a:spcAft>
                  <a:spcPts val="246"/>
                </a:spcAft>
              </a:pPr>
              <a:endParaRPr lang="ko-KR" altLang="en-US" sz="7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1484" name="직사각형 1483">
              <a:extLst>
                <a:ext uri="{FF2B5EF4-FFF2-40B4-BE49-F238E27FC236}">
                  <a16:creationId xmlns:a16="http://schemas.microsoft.com/office/drawing/2014/main" id="{48565EFF-E4D7-31CA-06FF-8813310C67F8}"/>
                </a:ext>
              </a:extLst>
            </p:cNvPr>
            <p:cNvSpPr/>
            <p:nvPr/>
          </p:nvSpPr>
          <p:spPr>
            <a:xfrm>
              <a:off x="10895188" y="5675847"/>
              <a:ext cx="137545" cy="12209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indent="-185172" algn="ctr" fontAlgn="base" latinLnBrk="0">
                <a:spcAft>
                  <a:spcPts val="246"/>
                </a:spcAft>
              </a:pPr>
              <a:endParaRPr lang="ko-KR" altLang="en-US" sz="7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1485" name="직사각형 1484">
              <a:extLst>
                <a:ext uri="{FF2B5EF4-FFF2-40B4-BE49-F238E27FC236}">
                  <a16:creationId xmlns:a16="http://schemas.microsoft.com/office/drawing/2014/main" id="{6D5D5751-D374-DACC-6E7B-5BC7D1A8DF5C}"/>
                </a:ext>
              </a:extLst>
            </p:cNvPr>
            <p:cNvSpPr/>
            <p:nvPr/>
          </p:nvSpPr>
          <p:spPr>
            <a:xfrm>
              <a:off x="10895188" y="5829401"/>
              <a:ext cx="137545" cy="12209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indent="-185172" algn="ctr" fontAlgn="base" latinLnBrk="0">
                <a:spcAft>
                  <a:spcPts val="246"/>
                </a:spcAft>
              </a:pPr>
              <a:endParaRPr lang="ko-KR" altLang="en-US" sz="7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sp>
          <p:nvSpPr>
            <p:cNvPr id="1486" name="직사각형 1485">
              <a:extLst>
                <a:ext uri="{FF2B5EF4-FFF2-40B4-BE49-F238E27FC236}">
                  <a16:creationId xmlns:a16="http://schemas.microsoft.com/office/drawing/2014/main" id="{508296F1-9AAA-96D5-B6D0-B4B1EF5225BD}"/>
                </a:ext>
              </a:extLst>
            </p:cNvPr>
            <p:cNvSpPr/>
            <p:nvPr/>
          </p:nvSpPr>
          <p:spPr>
            <a:xfrm>
              <a:off x="10895188" y="5982955"/>
              <a:ext cx="137545" cy="12209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indent="-185172" algn="ctr" fontAlgn="base" latinLnBrk="0">
                <a:spcAft>
                  <a:spcPts val="246"/>
                </a:spcAft>
              </a:pPr>
              <a:endParaRPr lang="ko-KR" altLang="en-US" sz="700" kern="0" dirty="0">
                <a:ln>
                  <a:solidFill>
                    <a:sysClr val="window" lastClr="FFFFFF">
                      <a:lumMod val="50000"/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40g" panose="02020603020101020101" pitchFamily="18" charset="-127"/>
                <a:ea typeface="HG꼬딕씨 40g" panose="02020603020101020101" pitchFamily="18" charset="-127"/>
              </a:endParaRPr>
            </a:p>
          </p:txBody>
        </p:sp>
        <p:cxnSp>
          <p:nvCxnSpPr>
            <p:cNvPr id="1487" name="직선 연결선 1486">
              <a:extLst>
                <a:ext uri="{FF2B5EF4-FFF2-40B4-BE49-F238E27FC236}">
                  <a16:creationId xmlns:a16="http://schemas.microsoft.com/office/drawing/2014/main" id="{0F6D305E-D5A6-855B-6507-AC78098D2C43}"/>
                </a:ext>
              </a:extLst>
            </p:cNvPr>
            <p:cNvCxnSpPr>
              <a:stCxn id="1484" idx="3"/>
              <a:endCxn id="1483" idx="1"/>
            </p:cNvCxnSpPr>
            <p:nvPr/>
          </p:nvCxnSpPr>
          <p:spPr>
            <a:xfrm>
              <a:off x="11032733" y="5736895"/>
              <a:ext cx="163372" cy="149876"/>
            </a:xfrm>
            <a:prstGeom prst="line">
              <a:avLst/>
            </a:prstGeom>
            <a:ln w="3175">
              <a:solidFill>
                <a:srgbClr val="5E6B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직선 연결선 1487">
              <a:extLst>
                <a:ext uri="{FF2B5EF4-FFF2-40B4-BE49-F238E27FC236}">
                  <a16:creationId xmlns:a16="http://schemas.microsoft.com/office/drawing/2014/main" id="{33C0EB32-3239-07C3-5056-C0D45C08E7CF}"/>
                </a:ext>
              </a:extLst>
            </p:cNvPr>
            <p:cNvCxnSpPr>
              <a:stCxn id="1485" idx="3"/>
              <a:endCxn id="1483" idx="1"/>
            </p:cNvCxnSpPr>
            <p:nvPr/>
          </p:nvCxnSpPr>
          <p:spPr>
            <a:xfrm flipV="1">
              <a:off x="11032732" y="5886770"/>
              <a:ext cx="163373" cy="3678"/>
            </a:xfrm>
            <a:prstGeom prst="line">
              <a:avLst/>
            </a:prstGeom>
            <a:ln w="3175">
              <a:solidFill>
                <a:srgbClr val="5E6B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9" name="직선 연결선 1488">
              <a:extLst>
                <a:ext uri="{FF2B5EF4-FFF2-40B4-BE49-F238E27FC236}">
                  <a16:creationId xmlns:a16="http://schemas.microsoft.com/office/drawing/2014/main" id="{00F6756F-CE2B-1353-8D32-1BA2AE0138E2}"/>
                </a:ext>
              </a:extLst>
            </p:cNvPr>
            <p:cNvCxnSpPr>
              <a:stCxn id="1486" idx="3"/>
              <a:endCxn id="1483" idx="1"/>
            </p:cNvCxnSpPr>
            <p:nvPr/>
          </p:nvCxnSpPr>
          <p:spPr>
            <a:xfrm flipV="1">
              <a:off x="11032733" y="5886771"/>
              <a:ext cx="163372" cy="157232"/>
            </a:xfrm>
            <a:prstGeom prst="line">
              <a:avLst/>
            </a:prstGeom>
            <a:ln w="3175">
              <a:solidFill>
                <a:srgbClr val="5E6B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90" name="Picture 2" descr="pandas - Python Data Analysis Library">
            <a:extLst>
              <a:ext uri="{FF2B5EF4-FFF2-40B4-BE49-F238E27FC236}">
                <a16:creationId xmlns:a16="http://schemas.microsoft.com/office/drawing/2014/main" id="{2B1B2783-0439-C43F-95E5-6D0D4AA6F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7231" y="4462587"/>
            <a:ext cx="276591" cy="19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1" name="꺾인 연결선 528">
            <a:extLst>
              <a:ext uri="{FF2B5EF4-FFF2-40B4-BE49-F238E27FC236}">
                <a16:creationId xmlns:a16="http://schemas.microsoft.com/office/drawing/2014/main" id="{E09889E3-45F1-889C-450F-7EC1FEEF5401}"/>
              </a:ext>
            </a:extLst>
          </p:cNvPr>
          <p:cNvCxnSpPr>
            <a:cxnSpLocks/>
            <a:stCxn id="1459" idx="3"/>
            <a:endCxn id="1481" idx="1"/>
          </p:cNvCxnSpPr>
          <p:nvPr/>
        </p:nvCxnSpPr>
        <p:spPr>
          <a:xfrm flipV="1">
            <a:off x="6571046" y="4361092"/>
            <a:ext cx="471210" cy="190374"/>
          </a:xfrm>
          <a:prstGeom prst="bentConnector3">
            <a:avLst>
              <a:gd name="adj1" fmla="val 50000"/>
            </a:avLst>
          </a:prstGeom>
          <a:ln w="6350">
            <a:solidFill>
              <a:srgbClr val="004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꺾인 연결선 531">
            <a:extLst>
              <a:ext uri="{FF2B5EF4-FFF2-40B4-BE49-F238E27FC236}">
                <a16:creationId xmlns:a16="http://schemas.microsoft.com/office/drawing/2014/main" id="{95083B78-13EC-6B38-A1BE-3F0F771D5167}"/>
              </a:ext>
            </a:extLst>
          </p:cNvPr>
          <p:cNvCxnSpPr>
            <a:cxnSpLocks/>
            <a:stCxn id="1459" idx="3"/>
            <a:endCxn id="1478" idx="1"/>
          </p:cNvCxnSpPr>
          <p:nvPr/>
        </p:nvCxnSpPr>
        <p:spPr>
          <a:xfrm>
            <a:off x="6571046" y="4551466"/>
            <a:ext cx="1751404" cy="354769"/>
          </a:xfrm>
          <a:prstGeom prst="bentConnector3">
            <a:avLst>
              <a:gd name="adj1" fmla="val 13562"/>
            </a:avLst>
          </a:prstGeom>
          <a:ln w="6350">
            <a:solidFill>
              <a:srgbClr val="004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3" name="그림 1492">
            <a:extLst>
              <a:ext uri="{FF2B5EF4-FFF2-40B4-BE49-F238E27FC236}">
                <a16:creationId xmlns:a16="http://schemas.microsoft.com/office/drawing/2014/main" id="{310E5C4C-6C4E-5FC0-14E5-20FD08DAD8D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9045" y="4857499"/>
            <a:ext cx="343154" cy="300765"/>
          </a:xfrm>
          <a:prstGeom prst="rect">
            <a:avLst/>
          </a:prstGeom>
        </p:spPr>
      </p:pic>
      <p:cxnSp>
        <p:nvCxnSpPr>
          <p:cNvPr id="1494" name="꺾인 연결선 539">
            <a:extLst>
              <a:ext uri="{FF2B5EF4-FFF2-40B4-BE49-F238E27FC236}">
                <a16:creationId xmlns:a16="http://schemas.microsoft.com/office/drawing/2014/main" id="{0EC5E340-8E6B-96BE-576E-AFC64497E386}"/>
              </a:ext>
            </a:extLst>
          </p:cNvPr>
          <p:cNvCxnSpPr>
            <a:cxnSpLocks/>
            <a:stCxn id="1481" idx="3"/>
          </p:cNvCxnSpPr>
          <p:nvPr/>
        </p:nvCxnSpPr>
        <p:spPr>
          <a:xfrm flipV="1">
            <a:off x="7537842" y="4244466"/>
            <a:ext cx="784607" cy="0"/>
          </a:xfrm>
          <a:prstGeom prst="bentConnector3">
            <a:avLst>
              <a:gd name="adj1" fmla="val 50000"/>
            </a:avLst>
          </a:prstGeom>
          <a:ln w="6350">
            <a:solidFill>
              <a:srgbClr val="004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5" name="화살표: 오른쪽 498">
            <a:extLst>
              <a:ext uri="{FF2B5EF4-FFF2-40B4-BE49-F238E27FC236}">
                <a16:creationId xmlns:a16="http://schemas.microsoft.com/office/drawing/2014/main" id="{E4D80CA5-5419-10E3-3163-F48EBCD51F24}"/>
              </a:ext>
            </a:extLst>
          </p:cNvPr>
          <p:cNvSpPr/>
          <p:nvPr/>
        </p:nvSpPr>
        <p:spPr>
          <a:xfrm>
            <a:off x="5419465" y="4425452"/>
            <a:ext cx="290686" cy="155280"/>
          </a:xfrm>
          <a:prstGeom prst="rightArrow">
            <a:avLst>
              <a:gd name="adj1" fmla="val 61327"/>
              <a:gd name="adj2" fmla="val 50000"/>
            </a:avLst>
          </a:prstGeom>
          <a:gradFill>
            <a:gsLst>
              <a:gs pos="0">
                <a:srgbClr val="0078B9">
                  <a:alpha val="0"/>
                </a:srgbClr>
              </a:gs>
              <a:gs pos="67000">
                <a:srgbClr val="0078B9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en-US" altLang="ko-KR" sz="1400" kern="0">
              <a:ln>
                <a:solidFill>
                  <a:sysClr val="window" lastClr="FFFFFF">
                    <a:lumMod val="50000"/>
                    <a:alpha val="0"/>
                  </a:sys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496" name="Picture 3" descr="C:\Users\YELIMKOOK\Desktop\PNG\비지니스02.png">
            <a:extLst>
              <a:ext uri="{FF2B5EF4-FFF2-40B4-BE49-F238E27FC236}">
                <a16:creationId xmlns:a16="http://schemas.microsoft.com/office/drawing/2014/main" id="{21A9CAD1-2B85-637B-3F1E-42BDF98ED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92322" y="4109244"/>
            <a:ext cx="364531" cy="28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7" name="그림 1496">
            <a:extLst>
              <a:ext uri="{FF2B5EF4-FFF2-40B4-BE49-F238E27FC236}">
                <a16:creationId xmlns:a16="http://schemas.microsoft.com/office/drawing/2014/main" id="{FBE6F862-3493-302A-8931-B795EAE4F95C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9684" y="4110223"/>
            <a:ext cx="101137" cy="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4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A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(5/6)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2</a:t>
            </a:r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2.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AA83EC-4100-C5DC-BFC7-6419150070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9290050" cy="325315"/>
          </a:xfrm>
        </p:spPr>
        <p:txBody>
          <a:bodyPr/>
          <a:lstStyle/>
          <a:p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실시간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Tick Data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의 시계열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/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집계데이터 분리 저장구조로 데이터 활용 가치 강화</a:t>
            </a:r>
          </a:p>
        </p:txBody>
      </p:sp>
      <p:sp>
        <p:nvSpPr>
          <p:cNvPr id="6" name="자유형 325">
            <a:extLst>
              <a:ext uri="{FF2B5EF4-FFF2-40B4-BE49-F238E27FC236}">
                <a16:creationId xmlns:a16="http://schemas.microsoft.com/office/drawing/2014/main" id="{03E2C20E-EBE0-82B1-E97F-7C553EAE6750}"/>
              </a:ext>
            </a:extLst>
          </p:cNvPr>
          <p:cNvSpPr/>
          <p:nvPr/>
        </p:nvSpPr>
        <p:spPr>
          <a:xfrm>
            <a:off x="3436620" y="3075090"/>
            <a:ext cx="2956560" cy="1028700"/>
          </a:xfrm>
          <a:custGeom>
            <a:avLst/>
            <a:gdLst>
              <a:gd name="connsiteX0" fmla="*/ 1059180 w 2956560"/>
              <a:gd name="connsiteY0" fmla="*/ 0 h 1028700"/>
              <a:gd name="connsiteX1" fmla="*/ 0 w 2956560"/>
              <a:gd name="connsiteY1" fmla="*/ 1028700 h 1028700"/>
              <a:gd name="connsiteX2" fmla="*/ 2956560 w 2956560"/>
              <a:gd name="connsiteY2" fmla="*/ 1028700 h 1028700"/>
              <a:gd name="connsiteX3" fmla="*/ 1783080 w 2956560"/>
              <a:gd name="connsiteY3" fmla="*/ 38100 h 1028700"/>
              <a:gd name="connsiteX4" fmla="*/ 1089660 w 2956560"/>
              <a:gd name="connsiteY4" fmla="*/ 38100 h 1028700"/>
              <a:gd name="connsiteX5" fmla="*/ 1059180 w 2956560"/>
              <a:gd name="connsiteY5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560" h="1028700">
                <a:moveTo>
                  <a:pt x="1059180" y="0"/>
                </a:moveTo>
                <a:lnTo>
                  <a:pt x="0" y="1028700"/>
                </a:lnTo>
                <a:lnTo>
                  <a:pt x="2956560" y="1028700"/>
                </a:lnTo>
                <a:lnTo>
                  <a:pt x="1783080" y="38100"/>
                </a:lnTo>
                <a:lnTo>
                  <a:pt x="1089660" y="38100"/>
                </a:lnTo>
                <a:lnTo>
                  <a:pt x="10591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8692A6">
                  <a:alpha val="42000"/>
                  <a:lumMod val="7900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400" ker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모서리가 둥근 직사각형 64">
            <a:extLst>
              <a:ext uri="{FF2B5EF4-FFF2-40B4-BE49-F238E27FC236}">
                <a16:creationId xmlns:a16="http://schemas.microsoft.com/office/drawing/2014/main" id="{7F43BDD0-02C4-C7AC-EC72-577D467F9802}"/>
              </a:ext>
            </a:extLst>
          </p:cNvPr>
          <p:cNvSpPr/>
          <p:nvPr/>
        </p:nvSpPr>
        <p:spPr>
          <a:xfrm>
            <a:off x="5470536" y="2141431"/>
            <a:ext cx="938878" cy="1599793"/>
          </a:xfrm>
          <a:prstGeom prst="roundRect">
            <a:avLst>
              <a:gd name="adj" fmla="val 154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en-US" altLang="ko-KR" sz="1200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8" name="모서리가 둥근 직사각형 64">
            <a:extLst>
              <a:ext uri="{FF2B5EF4-FFF2-40B4-BE49-F238E27FC236}">
                <a16:creationId xmlns:a16="http://schemas.microsoft.com/office/drawing/2014/main" id="{5AB0FDAE-A9AC-1023-1841-4AC3DF9F875D}"/>
              </a:ext>
            </a:extLst>
          </p:cNvPr>
          <p:cNvSpPr/>
          <p:nvPr/>
        </p:nvSpPr>
        <p:spPr>
          <a:xfrm>
            <a:off x="320820" y="2144500"/>
            <a:ext cx="938878" cy="1098230"/>
          </a:xfrm>
          <a:prstGeom prst="roundRect">
            <a:avLst>
              <a:gd name="adj" fmla="val 154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en-US" altLang="ko-KR" sz="1200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9" name="모서리가 둥근 직사각형 64">
            <a:extLst>
              <a:ext uri="{FF2B5EF4-FFF2-40B4-BE49-F238E27FC236}">
                <a16:creationId xmlns:a16="http://schemas.microsoft.com/office/drawing/2014/main" id="{6DDDB1F5-CD53-BF76-F0B4-CCB11C112E85}"/>
              </a:ext>
            </a:extLst>
          </p:cNvPr>
          <p:cNvSpPr/>
          <p:nvPr/>
        </p:nvSpPr>
        <p:spPr>
          <a:xfrm>
            <a:off x="1416482" y="2144500"/>
            <a:ext cx="3897270" cy="1098230"/>
          </a:xfrm>
          <a:prstGeom prst="roundRect">
            <a:avLst>
              <a:gd name="adj" fmla="val 1547"/>
            </a:avLst>
          </a:prstGeom>
          <a:solidFill>
            <a:srgbClr val="D3D8DF">
              <a:alpha val="70000"/>
            </a:srgb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 latinLnBrk="0"/>
            <a:endParaRPr lang="en-US" altLang="ko-KR" sz="1200" spc="-7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사각형: 둥근 위쪽 모서리 287">
            <a:extLst>
              <a:ext uri="{FF2B5EF4-FFF2-40B4-BE49-F238E27FC236}">
                <a16:creationId xmlns:a16="http://schemas.microsoft.com/office/drawing/2014/main" id="{5D2F2A26-3BF1-09D8-8C92-79A4DEB4D538}"/>
              </a:ext>
            </a:extLst>
          </p:cNvPr>
          <p:cNvSpPr/>
          <p:nvPr/>
        </p:nvSpPr>
        <p:spPr>
          <a:xfrm>
            <a:off x="1416559" y="2015007"/>
            <a:ext cx="3892536" cy="271239"/>
          </a:xfrm>
          <a:prstGeom prst="round2SameRect">
            <a:avLst/>
          </a:prstGeom>
          <a:solidFill>
            <a:srgbClr val="004FBC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집계 처리 서비스</a:t>
            </a:r>
          </a:p>
        </p:txBody>
      </p:sp>
      <p:sp>
        <p:nvSpPr>
          <p:cNvPr id="11" name="사각형: 둥근 위쪽 모서리 287">
            <a:extLst>
              <a:ext uri="{FF2B5EF4-FFF2-40B4-BE49-F238E27FC236}">
                <a16:creationId xmlns:a16="http://schemas.microsoft.com/office/drawing/2014/main" id="{F0B87D18-E933-76C5-CEA8-23D479806A47}"/>
              </a:ext>
            </a:extLst>
          </p:cNvPr>
          <p:cNvSpPr/>
          <p:nvPr/>
        </p:nvSpPr>
        <p:spPr>
          <a:xfrm>
            <a:off x="5470535" y="2015007"/>
            <a:ext cx="938878" cy="271239"/>
          </a:xfrm>
          <a:prstGeom prst="round2SameRect">
            <a:avLst/>
          </a:prstGeom>
          <a:solidFill>
            <a:srgbClr val="004FBC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분석 </a:t>
            </a:r>
            <a:r>
              <a:rPr lang="en-US" altLang="ko-KR" sz="140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DB</a:t>
            </a:r>
            <a:endParaRPr lang="ko-KR" altLang="en-US" sz="1400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bg1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12" name="사각형: 둥근 위쪽 모서리 287">
            <a:extLst>
              <a:ext uri="{FF2B5EF4-FFF2-40B4-BE49-F238E27FC236}">
                <a16:creationId xmlns:a16="http://schemas.microsoft.com/office/drawing/2014/main" id="{766B0AAF-EB3F-8852-401D-7409658C8A78}"/>
              </a:ext>
            </a:extLst>
          </p:cNvPr>
          <p:cNvSpPr/>
          <p:nvPr/>
        </p:nvSpPr>
        <p:spPr>
          <a:xfrm>
            <a:off x="320820" y="2015007"/>
            <a:ext cx="938878" cy="271239"/>
          </a:xfrm>
          <a:prstGeom prst="round2SameRect">
            <a:avLst/>
          </a:prstGeom>
          <a:solidFill>
            <a:srgbClr val="004FBC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수집 </a:t>
            </a:r>
            <a:r>
              <a:rPr lang="en-US" altLang="ko-KR" sz="140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DB</a:t>
            </a:r>
            <a:endParaRPr lang="ko-KR" altLang="en-US" sz="1400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bg1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13" name="모서리가 둥근 직사각형 43">
            <a:extLst>
              <a:ext uri="{FF2B5EF4-FFF2-40B4-BE49-F238E27FC236}">
                <a16:creationId xmlns:a16="http://schemas.microsoft.com/office/drawing/2014/main" id="{46339A55-B468-9D48-5A56-94F6D257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672" y="3033216"/>
            <a:ext cx="742606" cy="630733"/>
          </a:xfrm>
          <a:prstGeom prst="rect">
            <a:avLst/>
          </a:prstGeom>
          <a:solidFill>
            <a:schemeClr val="bg1"/>
          </a:solidFill>
          <a:ln w="6350">
            <a:solidFill>
              <a:srgbClr val="8692A6"/>
            </a:solidFill>
          </a:ln>
          <a:effectLst>
            <a:innerShdw blurRad="114300">
              <a:srgbClr val="D3D8D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fontAlgn="base" latinLnBrk="0">
              <a:spcAft>
                <a:spcPct val="0"/>
              </a:spcAft>
            </a:pPr>
            <a:endParaRPr lang="ko-KR" altLang="en-US" sz="90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모서리가 둥근 직사각형 43">
            <a:extLst>
              <a:ext uri="{FF2B5EF4-FFF2-40B4-BE49-F238E27FC236}">
                <a16:creationId xmlns:a16="http://schemas.microsoft.com/office/drawing/2014/main" id="{B6FB3846-F5C3-40D9-BA81-0811DD972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672" y="2369091"/>
            <a:ext cx="742606" cy="605032"/>
          </a:xfrm>
          <a:prstGeom prst="rect">
            <a:avLst/>
          </a:prstGeom>
          <a:solidFill>
            <a:schemeClr val="bg1"/>
          </a:solidFill>
          <a:ln w="6350">
            <a:solidFill>
              <a:srgbClr val="8692A6"/>
            </a:solidFill>
          </a:ln>
          <a:effectLst>
            <a:innerShdw blurRad="114300">
              <a:srgbClr val="D3D8D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fontAlgn="base" latinLnBrk="0">
              <a:spcAft>
                <a:spcPct val="0"/>
              </a:spcAft>
            </a:pPr>
            <a:endParaRPr lang="ko-KR" altLang="en-US" sz="90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5" name="Picture 56" descr="C:\Users\kim\Desktop\Untitled-1.png">
            <a:extLst>
              <a:ext uri="{FF2B5EF4-FFF2-40B4-BE49-F238E27FC236}">
                <a16:creationId xmlns:a16="http://schemas.microsoft.com/office/drawing/2014/main" id="{A90AC17F-7C41-34FE-104B-FFDE9C160C0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duotone>
              <a:srgbClr val="EEECE1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 rot="5400000" flipH="1">
            <a:off x="4380879" y="3814152"/>
            <a:ext cx="4538659" cy="30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EC7920-16C4-2199-7AE7-D2C4F510D90A}"/>
              </a:ext>
            </a:extLst>
          </p:cNvPr>
          <p:cNvSpPr/>
          <p:nvPr/>
        </p:nvSpPr>
        <p:spPr>
          <a:xfrm flipH="1">
            <a:off x="6788719" y="1571728"/>
            <a:ext cx="2772000" cy="4666827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913059"/>
            <a:endParaRPr lang="ko-KR" altLang="en-US" sz="1200" spc="-7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모서리가 둥근 직사각형 372">
            <a:extLst>
              <a:ext uri="{FF2B5EF4-FFF2-40B4-BE49-F238E27FC236}">
                <a16:creationId xmlns:a16="http://schemas.microsoft.com/office/drawing/2014/main" id="{D211220E-28FC-ACCF-4610-2AC4DC9A2075}"/>
              </a:ext>
            </a:extLst>
          </p:cNvPr>
          <p:cNvSpPr/>
          <p:nvPr/>
        </p:nvSpPr>
        <p:spPr>
          <a:xfrm>
            <a:off x="6918706" y="2075362"/>
            <a:ext cx="2520000" cy="270000"/>
          </a:xfrm>
          <a:prstGeom prst="roundRect">
            <a:avLst/>
          </a:prstGeom>
          <a:solidFill>
            <a:srgbClr val="D3D8DF"/>
          </a:solidFill>
          <a:ln w="6350">
            <a:solidFill>
              <a:srgbClr val="B2BAC6"/>
            </a:solidFill>
          </a:ln>
          <a:effectLst>
            <a:innerShdw blurRad="114300">
              <a:srgbClr val="5E6B8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24000" tIns="0" rIns="0" bIns="0" rtlCol="0" anchor="ctr"/>
          <a:lstStyle/>
          <a:p>
            <a:pPr defTabSz="1067745" latinLnBrk="0">
              <a:defRPr/>
            </a:pPr>
            <a:r>
              <a:rPr lang="en-US" altLang="ko-KR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Tick Data </a:t>
            </a:r>
            <a:r>
              <a: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수집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4302380-5F1A-7BA1-5E5E-75551227977A}"/>
              </a:ext>
            </a:extLst>
          </p:cNvPr>
          <p:cNvSpPr/>
          <p:nvPr/>
        </p:nvSpPr>
        <p:spPr>
          <a:xfrm>
            <a:off x="6974135" y="2115530"/>
            <a:ext cx="178210" cy="178208"/>
          </a:xfrm>
          <a:prstGeom prst="ellipse">
            <a:avLst/>
          </a:prstGeom>
          <a:solidFill>
            <a:srgbClr val="2F364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305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1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3E01AA-D806-5063-148F-02C4934EC4F3}"/>
              </a:ext>
            </a:extLst>
          </p:cNvPr>
          <p:cNvSpPr/>
          <p:nvPr/>
        </p:nvSpPr>
        <p:spPr>
          <a:xfrm>
            <a:off x="7044677" y="2399398"/>
            <a:ext cx="2264808" cy="71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88900" indent="-88900" fontAlgn="base" latinLnBrk="0">
              <a:lnSpc>
                <a:spcPts val="1400"/>
              </a:lnSpc>
              <a:spcBef>
                <a:spcPts val="300"/>
              </a:spcBef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§"/>
              <a:tabLst>
                <a:tab pos="522604" algn="l"/>
              </a:tabLst>
            </a:pPr>
            <a:r>
              <a:rPr lang="ko-KR" altLang="en-US" sz="110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itchFamily="18" charset="-127"/>
                <a:ea typeface="KoPub돋움체 Medium" pitchFamily="18" charset="-127"/>
              </a:rPr>
              <a:t>다양한 원천 데이터 형태에 알맞은 인터페이스를 사용하여 슬라이딩 기법을 활용하는 집계 처리 서비스로 </a:t>
            </a:r>
            <a:r>
              <a:rPr lang="en-US" altLang="ko-KR" sz="110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itchFamily="18" charset="-127"/>
                <a:ea typeface="KoPub돋움체 Medium" pitchFamily="18" charset="-127"/>
              </a:rPr>
              <a:t>Tick Data </a:t>
            </a:r>
            <a:r>
              <a:rPr lang="ko-KR" altLang="en-US" sz="110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itchFamily="18" charset="-127"/>
                <a:ea typeface="KoPub돋움체 Medium" pitchFamily="18" charset="-127"/>
              </a:rPr>
              <a:t>수집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936CB2-E6C2-7977-E2E3-55B78EB9B55C}"/>
              </a:ext>
            </a:extLst>
          </p:cNvPr>
          <p:cNvGrpSpPr/>
          <p:nvPr/>
        </p:nvGrpSpPr>
        <p:grpSpPr>
          <a:xfrm>
            <a:off x="6918706" y="3339913"/>
            <a:ext cx="2520000" cy="1260190"/>
            <a:chOff x="6918706" y="3902447"/>
            <a:chExt cx="2520000" cy="1260190"/>
          </a:xfrm>
        </p:grpSpPr>
        <p:sp>
          <p:nvSpPr>
            <p:cNvPr id="21" name="모서리가 둥근 직사각형 372">
              <a:extLst>
                <a:ext uri="{FF2B5EF4-FFF2-40B4-BE49-F238E27FC236}">
                  <a16:creationId xmlns:a16="http://schemas.microsoft.com/office/drawing/2014/main" id="{84E73375-9AAE-5408-FA0F-F2A6E698EFBC}"/>
                </a:ext>
              </a:extLst>
            </p:cNvPr>
            <p:cNvSpPr/>
            <p:nvPr/>
          </p:nvSpPr>
          <p:spPr>
            <a:xfrm>
              <a:off x="6918706" y="3902447"/>
              <a:ext cx="2520000" cy="270000"/>
            </a:xfrm>
            <a:prstGeom prst="roundRect">
              <a:avLst/>
            </a:prstGeom>
            <a:solidFill>
              <a:srgbClr val="D3D8DF"/>
            </a:solidFill>
            <a:ln w="6350">
              <a:solidFill>
                <a:srgbClr val="B2BAC6"/>
              </a:solidFill>
            </a:ln>
            <a:effectLst>
              <a:innerShdw blurRad="114300">
                <a:srgbClr val="5E6B8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0" rIns="0" bIns="0" rtlCol="0" anchor="ctr"/>
            <a:lstStyle/>
            <a:p>
              <a:pPr defTabSz="1067745" latinLnBrk="0">
                <a:defRPr/>
              </a:pP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Tick Data 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집계 처리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1B79448-789B-1012-2B66-80FB23FDCA2F}"/>
                </a:ext>
              </a:extLst>
            </p:cNvPr>
            <p:cNvSpPr/>
            <p:nvPr/>
          </p:nvSpPr>
          <p:spPr>
            <a:xfrm>
              <a:off x="6974135" y="3942615"/>
              <a:ext cx="178210" cy="178208"/>
            </a:xfrm>
            <a:prstGeom prst="ellipse">
              <a:avLst/>
            </a:prstGeom>
            <a:solidFill>
              <a:srgbClr val="2F3641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305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2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0D6E09-58C8-AE6B-F575-A69B27C700D5}"/>
                </a:ext>
              </a:extLst>
            </p:cNvPr>
            <p:cNvSpPr/>
            <p:nvPr/>
          </p:nvSpPr>
          <p:spPr>
            <a:xfrm>
              <a:off x="7044677" y="4226483"/>
              <a:ext cx="2348706" cy="936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8900" indent="-88900" fontAlgn="base" latinLnBrk="0">
                <a:lnSpc>
                  <a:spcPts val="1400"/>
                </a:lnSpc>
                <a:spcBef>
                  <a:spcPts val="3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90000"/>
                <a:buFont typeface="Wingdings" pitchFamily="2" charset="2"/>
                <a:buChar char="§"/>
                <a:tabLst>
                  <a:tab pos="522604" algn="l"/>
                </a:tabLst>
              </a:pP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수집된 </a:t>
              </a:r>
              <a:r>
                <a:rPr lang="en-US" altLang="ko-KR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Tick Data</a:t>
              </a: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를 </a:t>
              </a:r>
              <a:r>
                <a:rPr lang="en-US" altLang="ko-KR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Pandas</a:t>
              </a: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를 사용하여 데이터 집계에 효율적인 </a:t>
              </a:r>
              <a:r>
                <a:rPr lang="en-US" altLang="ko-KR" sz="1100" spc="-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Dataframe</a:t>
              </a:r>
              <a:r>
                <a:rPr lang="en-US" altLang="ko-KR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 </a:t>
              </a: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형태로 변경</a:t>
              </a:r>
            </a:p>
            <a:p>
              <a:pPr marL="88900" indent="-88900" fontAlgn="base" latinLnBrk="0">
                <a:lnSpc>
                  <a:spcPts val="1400"/>
                </a:lnSpc>
                <a:spcBef>
                  <a:spcPts val="3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90000"/>
                <a:buFont typeface="Wingdings" pitchFamily="2" charset="2"/>
                <a:buChar char="§"/>
                <a:tabLst>
                  <a:tab pos="522604" algn="l"/>
                </a:tabLst>
              </a:pPr>
              <a:r>
                <a:rPr lang="en-US" altLang="ko-KR" sz="1100" spc="-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Pandasql</a:t>
              </a: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을 사용하여 </a:t>
              </a:r>
              <a:r>
                <a:rPr lang="en-US" altLang="ko-KR" sz="1100" spc="-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Dataframe</a:t>
              </a:r>
              <a:r>
                <a:rPr lang="ko-KR" altLang="en-US" sz="1100" spc="-5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에서 데이터 </a:t>
              </a: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집계 처리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E81A3B-A893-A256-50BA-C23538D0089D}"/>
              </a:ext>
            </a:extLst>
          </p:cNvPr>
          <p:cNvGrpSpPr/>
          <p:nvPr/>
        </p:nvGrpSpPr>
        <p:grpSpPr>
          <a:xfrm>
            <a:off x="6918706" y="4828884"/>
            <a:ext cx="2520000" cy="1260190"/>
            <a:chOff x="6918706" y="5342607"/>
            <a:chExt cx="2520000" cy="1260190"/>
          </a:xfrm>
        </p:grpSpPr>
        <p:sp>
          <p:nvSpPr>
            <p:cNvPr id="25" name="모서리가 둥근 직사각형 372">
              <a:extLst>
                <a:ext uri="{FF2B5EF4-FFF2-40B4-BE49-F238E27FC236}">
                  <a16:creationId xmlns:a16="http://schemas.microsoft.com/office/drawing/2014/main" id="{B4D2EB4D-5F4B-D5DA-FD0E-86F8D4FBFB4C}"/>
                </a:ext>
              </a:extLst>
            </p:cNvPr>
            <p:cNvSpPr/>
            <p:nvPr/>
          </p:nvSpPr>
          <p:spPr>
            <a:xfrm>
              <a:off x="6918706" y="5342607"/>
              <a:ext cx="2520000" cy="270000"/>
            </a:xfrm>
            <a:prstGeom prst="roundRect">
              <a:avLst/>
            </a:prstGeom>
            <a:solidFill>
              <a:srgbClr val="D3D8DF"/>
            </a:solidFill>
            <a:ln w="6350">
              <a:solidFill>
                <a:srgbClr val="B2BAC6"/>
              </a:solidFill>
            </a:ln>
            <a:effectLst>
              <a:innerShdw blurRad="114300">
                <a:srgbClr val="5E6B8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4000" tIns="0" rIns="0" bIns="0" rtlCol="0" anchor="ctr"/>
            <a:lstStyle/>
            <a:p>
              <a:pPr defTabSz="1067745" latinLnBrk="0">
                <a:defRPr/>
              </a:pP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분리 저장 구조로 </a:t>
              </a:r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Tick Data </a:t>
              </a:r>
              <a:r>
                <a:rPr lang="ko-KR" altLang="en-US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저장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D354198-016B-EE72-7441-F290481F4C25}"/>
                </a:ext>
              </a:extLst>
            </p:cNvPr>
            <p:cNvSpPr/>
            <p:nvPr/>
          </p:nvSpPr>
          <p:spPr>
            <a:xfrm>
              <a:off x="6974135" y="5382775"/>
              <a:ext cx="178210" cy="178208"/>
            </a:xfrm>
            <a:prstGeom prst="ellipse">
              <a:avLst/>
            </a:prstGeom>
            <a:solidFill>
              <a:srgbClr val="2F3641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305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60g" panose="02020603020101020101" pitchFamily="18" charset="-127"/>
                  <a:ea typeface="HG꼬딕씨 60g" panose="02020603020101020101" pitchFamily="18" charset="-127"/>
                  <a:cs typeface="+mn-cs"/>
                </a:rPr>
                <a:t>3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23E28CC-B36C-DECF-7089-4EDE73F1D96D}"/>
                </a:ext>
              </a:extLst>
            </p:cNvPr>
            <p:cNvSpPr/>
            <p:nvPr/>
          </p:nvSpPr>
          <p:spPr>
            <a:xfrm>
              <a:off x="7044677" y="5666643"/>
              <a:ext cx="2250293" cy="936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8900" indent="-88900" fontAlgn="base" latinLnBrk="0">
                <a:lnSpc>
                  <a:spcPts val="1400"/>
                </a:lnSpc>
                <a:spcBef>
                  <a:spcPts val="3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90000"/>
                <a:buFont typeface="Wingdings" pitchFamily="2" charset="2"/>
                <a:buChar char="§"/>
                <a:tabLst>
                  <a:tab pos="522604" algn="l"/>
                </a:tabLst>
              </a:pP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집계된 데이터를 벡터</a:t>
              </a:r>
              <a:r>
                <a:rPr lang="en-US" altLang="ko-KR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DB</a:t>
              </a: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에 저장하여 다양한 실시간 서비스 요청에 대응</a:t>
              </a:r>
            </a:p>
            <a:p>
              <a:pPr marL="88900" indent="-88900" fontAlgn="base" latinLnBrk="0">
                <a:lnSpc>
                  <a:spcPts val="1400"/>
                </a:lnSpc>
                <a:spcBef>
                  <a:spcPts val="3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90000"/>
                <a:buFont typeface="Wingdings" pitchFamily="2" charset="2"/>
                <a:buChar char="§"/>
                <a:tabLst>
                  <a:tab pos="522604" algn="l"/>
                </a:tabLst>
              </a:pPr>
              <a:r>
                <a:rPr lang="ko-KR" altLang="en-US" sz="1100" spc="-5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시계열</a:t>
              </a: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 형태의 </a:t>
              </a:r>
              <a:r>
                <a:rPr lang="en-US" altLang="ko-KR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Tick Data</a:t>
              </a: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를 </a:t>
              </a:r>
              <a:r>
                <a:rPr lang="en-US" altLang="ko-KR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ETL</a:t>
              </a: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을 통해 분석 </a:t>
              </a:r>
              <a:r>
                <a:rPr lang="en-US" altLang="ko-KR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DB</a:t>
              </a:r>
              <a:r>
                <a:rPr lang="ko-KR" altLang="en-US" sz="11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로 저장하여 다양한 실시간 서비스 요청에 대응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183650-A75F-2257-D5D1-26BB3EFF3F76}"/>
              </a:ext>
            </a:extLst>
          </p:cNvPr>
          <p:cNvGrpSpPr/>
          <p:nvPr/>
        </p:nvGrpSpPr>
        <p:grpSpPr>
          <a:xfrm>
            <a:off x="309000" y="1520788"/>
            <a:ext cx="6084160" cy="384341"/>
            <a:chOff x="380794" y="1937954"/>
            <a:chExt cx="9144412" cy="38434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F61762E-2B3E-5A7B-3301-86B845C6A28E}"/>
                </a:ext>
              </a:extLst>
            </p:cNvPr>
            <p:cNvGrpSpPr/>
            <p:nvPr/>
          </p:nvGrpSpPr>
          <p:grpSpPr>
            <a:xfrm>
              <a:off x="380794" y="1937954"/>
              <a:ext cx="9144412" cy="302330"/>
              <a:chOff x="354993" y="1579721"/>
              <a:chExt cx="9196017" cy="30233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ED5F7EC-ADD3-C4C4-47D5-6B6BA51E9A92}"/>
                  </a:ext>
                </a:extLst>
              </p:cNvPr>
              <p:cNvSpPr/>
              <p:nvPr/>
            </p:nvSpPr>
            <p:spPr>
              <a:xfrm>
                <a:off x="360655" y="1579721"/>
                <a:ext cx="9184690" cy="45719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98EBE0C5-9E03-5B49-D0A0-E66C4E2E9BB9}"/>
                  </a:ext>
                </a:extLst>
              </p:cNvPr>
              <p:cNvGrpSpPr/>
              <p:nvPr/>
            </p:nvGrpSpPr>
            <p:grpSpPr>
              <a:xfrm rot="5400000">
                <a:off x="4828844" y="-2840116"/>
                <a:ext cx="248316" cy="9196017"/>
                <a:chOff x="351595" y="2791327"/>
                <a:chExt cx="318250" cy="1581150"/>
              </a:xfrm>
            </p:grpSpPr>
            <p:sp>
              <p:nvSpPr>
                <p:cNvPr id="33" name="자유형: 도형 52">
                  <a:extLst>
                    <a:ext uri="{FF2B5EF4-FFF2-40B4-BE49-F238E27FC236}">
                      <a16:creationId xmlns:a16="http://schemas.microsoft.com/office/drawing/2014/main" id="{D338143C-C04A-67D3-E4F9-C818671C04C6}"/>
                    </a:ext>
                  </a:extLst>
                </p:cNvPr>
                <p:cNvSpPr/>
                <p:nvPr/>
              </p:nvSpPr>
              <p:spPr>
                <a:xfrm flipV="1">
                  <a:off x="351596" y="3547198"/>
                  <a:ext cx="318249" cy="825279"/>
                </a:xfrm>
                <a:custGeom>
                  <a:avLst/>
                  <a:gdLst>
                    <a:gd name="connsiteX0" fmla="*/ 374650 w 374650"/>
                    <a:gd name="connsiteY0" fmla="*/ 0 h 749300"/>
                    <a:gd name="connsiteX1" fmla="*/ 0 w 374650"/>
                    <a:gd name="connsiteY1" fmla="*/ 0 h 749300"/>
                    <a:gd name="connsiteX2" fmla="*/ 0 w 374650"/>
                    <a:gd name="connsiteY2" fmla="*/ 749300 h 74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4650" h="7493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749300"/>
                      </a:lnTo>
                    </a:path>
                  </a:pathLst>
                </a:custGeom>
                <a:noFill/>
                <a:ln w="28575">
                  <a:solidFill>
                    <a:srgbClr val="004FBC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ln>
                      <a:solidFill>
                        <a:srgbClr val="9BC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4" name="자유형: 도형 53">
                  <a:extLst>
                    <a:ext uri="{FF2B5EF4-FFF2-40B4-BE49-F238E27FC236}">
                      <a16:creationId xmlns:a16="http://schemas.microsoft.com/office/drawing/2014/main" id="{A4F3622C-4A2D-0FA9-3E05-E293854AF5D7}"/>
                    </a:ext>
                  </a:extLst>
                </p:cNvPr>
                <p:cNvSpPr/>
                <p:nvPr/>
              </p:nvSpPr>
              <p:spPr>
                <a:xfrm>
                  <a:off x="351595" y="2791327"/>
                  <a:ext cx="318249" cy="825279"/>
                </a:xfrm>
                <a:custGeom>
                  <a:avLst/>
                  <a:gdLst>
                    <a:gd name="connsiteX0" fmla="*/ 374650 w 374650"/>
                    <a:gd name="connsiteY0" fmla="*/ 0 h 749300"/>
                    <a:gd name="connsiteX1" fmla="*/ 0 w 374650"/>
                    <a:gd name="connsiteY1" fmla="*/ 0 h 749300"/>
                    <a:gd name="connsiteX2" fmla="*/ 0 w 374650"/>
                    <a:gd name="connsiteY2" fmla="*/ 749300 h 74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4650" h="749300">
                      <a:moveTo>
                        <a:pt x="374650" y="0"/>
                      </a:moveTo>
                      <a:lnTo>
                        <a:pt x="0" y="0"/>
                      </a:lnTo>
                      <a:lnTo>
                        <a:pt x="0" y="749300"/>
                      </a:lnTo>
                    </a:path>
                  </a:pathLst>
                </a:custGeom>
                <a:noFill/>
                <a:ln w="28575">
                  <a:solidFill>
                    <a:srgbClr val="004FBC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ln>
                      <a:solidFill>
                        <a:srgbClr val="9BCFFF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5A2F6C-DC08-2F58-1319-68E24D9C7130}"/>
                </a:ext>
              </a:extLst>
            </p:cNvPr>
            <p:cNvSpPr txBox="1"/>
            <p:nvPr/>
          </p:nvSpPr>
          <p:spPr>
            <a:xfrm>
              <a:off x="2828004" y="2045296"/>
              <a:ext cx="424999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1067745" latinLnBrk="0">
                <a:defRPr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rgbClr val="004FBC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en-US" altLang="ko-KR" dirty="0"/>
                <a:t>Tick Data </a:t>
              </a:r>
              <a:r>
                <a:rPr lang="ko-KR" altLang="en-US" dirty="0"/>
                <a:t>실시간 집계 처리 구조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CB3A23-B7CB-91AE-832A-EBFCCA95505E}"/>
              </a:ext>
            </a:extLst>
          </p:cNvPr>
          <p:cNvGrpSpPr/>
          <p:nvPr/>
        </p:nvGrpSpPr>
        <p:grpSpPr>
          <a:xfrm>
            <a:off x="6609184" y="1560628"/>
            <a:ext cx="2978231" cy="455205"/>
            <a:chOff x="6375240" y="2395395"/>
            <a:chExt cx="2978231" cy="455205"/>
          </a:xfrm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85A52F72-3059-506F-FBC5-27018F715C6A}"/>
                </a:ext>
              </a:extLst>
            </p:cNvPr>
            <p:cNvSpPr/>
            <p:nvPr/>
          </p:nvSpPr>
          <p:spPr>
            <a:xfrm>
              <a:off x="7553471" y="2406236"/>
              <a:ext cx="1800000" cy="324037"/>
            </a:xfrm>
            <a:prstGeom prst="parallelogram">
              <a:avLst>
                <a:gd name="adj" fmla="val 32839"/>
              </a:avLst>
            </a:prstGeom>
            <a:solidFill>
              <a:srgbClr val="004FB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059"/>
              <a:endParaRPr lang="ko-KR" altLang="en-US" sz="1200" spc="-7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02621BE-52DD-6CBF-F5ED-4E5480CD5AAC}"/>
                </a:ext>
              </a:extLst>
            </p:cNvPr>
            <p:cNvSpPr/>
            <p:nvPr/>
          </p:nvSpPr>
          <p:spPr>
            <a:xfrm rot="16200000">
              <a:off x="6364531" y="2620271"/>
              <a:ext cx="180020" cy="158601"/>
            </a:xfrm>
            <a:prstGeom prst="rect">
              <a:avLst/>
            </a:prstGeom>
            <a:solidFill>
              <a:srgbClr val="081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8" name="사각형: 둥근 위쪽 모서리 1119">
              <a:extLst>
                <a:ext uri="{FF2B5EF4-FFF2-40B4-BE49-F238E27FC236}">
                  <a16:creationId xmlns:a16="http://schemas.microsoft.com/office/drawing/2014/main" id="{5B19EDF0-BB1A-7BF6-926E-FEC17B18A5A7}"/>
                </a:ext>
              </a:extLst>
            </p:cNvPr>
            <p:cNvSpPr/>
            <p:nvPr/>
          </p:nvSpPr>
          <p:spPr>
            <a:xfrm rot="16200000">
              <a:off x="6394377" y="2711136"/>
              <a:ext cx="120327" cy="158602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8176B"/>
                </a:gs>
                <a:gs pos="100000">
                  <a:schemeClr val="tx1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사각형: 둥근 한쪽 모서리 1120">
              <a:extLst>
                <a:ext uri="{FF2B5EF4-FFF2-40B4-BE49-F238E27FC236}">
                  <a16:creationId xmlns:a16="http://schemas.microsoft.com/office/drawing/2014/main" id="{CFEC87E8-0FE0-D8B3-140F-45601FE9BC0B}"/>
                </a:ext>
              </a:extLst>
            </p:cNvPr>
            <p:cNvSpPr/>
            <p:nvPr/>
          </p:nvSpPr>
          <p:spPr>
            <a:xfrm rot="16200000">
              <a:off x="7653222" y="1128255"/>
              <a:ext cx="324037" cy="2880000"/>
            </a:xfrm>
            <a:custGeom>
              <a:avLst/>
              <a:gdLst/>
              <a:ahLst/>
              <a:cxnLst/>
              <a:rect l="l" t="t" r="r" b="b"/>
              <a:pathLst>
                <a:path w="324037" h="2997359">
                  <a:moveTo>
                    <a:pt x="324037" y="1086521"/>
                  </a:moveTo>
                  <a:lnTo>
                    <a:pt x="324037" y="2997359"/>
                  </a:lnTo>
                  <a:lnTo>
                    <a:pt x="0" y="2890948"/>
                  </a:lnTo>
                  <a:lnTo>
                    <a:pt x="0" y="1742776"/>
                  </a:lnTo>
                  <a:lnTo>
                    <a:pt x="0" y="980110"/>
                  </a:lnTo>
                  <a:lnTo>
                    <a:pt x="0" y="0"/>
                  </a:lnTo>
                  <a:lnTo>
                    <a:pt x="225720" y="0"/>
                  </a:lnTo>
                  <a:cubicBezTo>
                    <a:pt x="280018" y="0"/>
                    <a:pt x="324036" y="44018"/>
                    <a:pt x="324036" y="98316"/>
                  </a:cubicBezTo>
                  <a:lnTo>
                    <a:pt x="324036" y="108652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8176B"/>
                </a:gs>
                <a:gs pos="100000">
                  <a:srgbClr val="004FBC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059"/>
              <a:endParaRPr lang="ko-KR" altLang="en-US" sz="1200" spc="-7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40" name="직사각형 61">
              <a:extLst>
                <a:ext uri="{FF2B5EF4-FFF2-40B4-BE49-F238E27FC236}">
                  <a16:creationId xmlns:a16="http://schemas.microsoft.com/office/drawing/2014/main" id="{B2BF8FED-6B36-D8F4-3C62-33964FD1AF6B}"/>
                </a:ext>
              </a:extLst>
            </p:cNvPr>
            <p:cNvSpPr/>
            <p:nvPr/>
          </p:nvSpPr>
          <p:spPr>
            <a:xfrm>
              <a:off x="6375240" y="2406236"/>
              <a:ext cx="704447" cy="324037"/>
            </a:xfrm>
            <a:custGeom>
              <a:avLst/>
              <a:gdLst>
                <a:gd name="connsiteX0" fmla="*/ 0 w 2952328"/>
                <a:gd name="connsiteY0" fmla="*/ 0 h 429391"/>
                <a:gd name="connsiteX1" fmla="*/ 2952328 w 2952328"/>
                <a:gd name="connsiteY1" fmla="*/ 0 h 429391"/>
                <a:gd name="connsiteX2" fmla="*/ 2952328 w 2952328"/>
                <a:gd name="connsiteY2" fmla="*/ 429391 h 429391"/>
                <a:gd name="connsiteX3" fmla="*/ 0 w 2952328"/>
                <a:gd name="connsiteY3" fmla="*/ 429391 h 429391"/>
                <a:gd name="connsiteX4" fmla="*/ 0 w 2952328"/>
                <a:gd name="connsiteY4" fmla="*/ 0 h 429391"/>
                <a:gd name="connsiteX0" fmla="*/ 0 w 2952328"/>
                <a:gd name="connsiteY0" fmla="*/ 0 h 429391"/>
                <a:gd name="connsiteX1" fmla="*/ 2952328 w 2952328"/>
                <a:gd name="connsiteY1" fmla="*/ 0 h 429391"/>
                <a:gd name="connsiteX2" fmla="*/ 0 w 2952328"/>
                <a:gd name="connsiteY2" fmla="*/ 429391 h 429391"/>
                <a:gd name="connsiteX3" fmla="*/ 0 w 2952328"/>
                <a:gd name="connsiteY3" fmla="*/ 0 h 4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328" h="429391">
                  <a:moveTo>
                    <a:pt x="0" y="0"/>
                  </a:moveTo>
                  <a:lnTo>
                    <a:pt x="2952328" y="0"/>
                  </a:lnTo>
                  <a:lnTo>
                    <a:pt x="0" y="42939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2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p:spPr>
          <p:txBody>
            <a:bodyPr wrap="none" lIns="81933" tIns="40965" rIns="81933" bIns="40965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1932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-30" normalizeH="0" baseline="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itchFamily="2" charset="-127"/>
                <a:ea typeface="KoPub돋움체 Bold" pitchFamily="2" charset="-127"/>
                <a:cs typeface="+mn-cs"/>
              </a:endParaRPr>
            </a:p>
          </p:txBody>
        </p:sp>
        <p:pic>
          <p:nvPicPr>
            <p:cNvPr id="41" name="Picture 24" descr="악세사리">
              <a:extLst>
                <a:ext uri="{FF2B5EF4-FFF2-40B4-BE49-F238E27FC236}">
                  <a16:creationId xmlns:a16="http://schemas.microsoft.com/office/drawing/2014/main" id="{5F0652FE-7C91-6CDD-38D6-DA1B016203E7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 cstate="email">
              <a:grayscl/>
              <a:lum bright="-100000" contras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7277192" y="2635682"/>
              <a:ext cx="705854" cy="101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2" name="TextBox 66">
              <a:extLst>
                <a:ext uri="{FF2B5EF4-FFF2-40B4-BE49-F238E27FC236}">
                  <a16:creationId xmlns:a16="http://schemas.microsoft.com/office/drawing/2014/main" id="{01985BE0-249B-3A98-2E90-1A878961336C}"/>
                </a:ext>
              </a:extLst>
            </p:cNvPr>
            <p:cNvSpPr txBox="1"/>
            <p:nvPr/>
          </p:nvSpPr>
          <p:spPr>
            <a:xfrm>
              <a:off x="7084697" y="2443373"/>
              <a:ext cx="92333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marL="0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3872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67745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1617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35490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69362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3235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37107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0980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6774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50" normalizeH="0" baseline="0" noProof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80g" panose="02020603020101020101" pitchFamily="18" charset="-127"/>
                  <a:ea typeface="HG꼬딕씨 80g" panose="02020603020101020101" pitchFamily="18" charset="-127"/>
                  <a:cs typeface="+mn-cs"/>
                </a:rPr>
                <a:t>구</a:t>
              </a:r>
              <a:r>
                <a:rPr kumimoji="0" lang="en-US" altLang="ko-KR" sz="1600" b="0" i="0" u="none" strike="noStrike" kern="1200" cap="none" spc="-5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80g" panose="02020603020101020101" pitchFamily="18" charset="-127"/>
                  <a:ea typeface="HG꼬딕씨 80g" panose="02020603020101020101" pitchFamily="18" charset="-127"/>
                  <a:cs typeface="+mn-cs"/>
                </a:rPr>
                <a:t>/</a:t>
              </a:r>
              <a:r>
                <a:rPr kumimoji="0" lang="ko-KR" altLang="en-US" sz="1600" b="0" i="0" u="none" strike="noStrike" kern="1200" cap="none" spc="-5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80g" panose="02020603020101020101" pitchFamily="18" charset="-127"/>
                  <a:ea typeface="HG꼬딕씨 80g" panose="02020603020101020101" pitchFamily="18" charset="-127"/>
                  <a:cs typeface="+mn-cs"/>
                </a:rPr>
                <a:t>현</a:t>
              </a:r>
              <a:r>
                <a:rPr kumimoji="0" lang="en-US" altLang="ko-KR" sz="1600" b="0" i="0" u="none" strike="noStrike" kern="1200" cap="none" spc="-5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80g" panose="02020603020101020101" pitchFamily="18" charset="-127"/>
                  <a:ea typeface="HG꼬딕씨 80g" panose="02020603020101020101" pitchFamily="18" charset="-127"/>
                  <a:cs typeface="+mn-cs"/>
                </a:rPr>
                <a:t>/</a:t>
              </a:r>
              <a:r>
                <a:rPr kumimoji="0" lang="ko-KR" altLang="en-US" sz="1600" b="0" i="0" u="none" strike="noStrike" kern="1200" cap="none" spc="-5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80g" panose="02020603020101020101" pitchFamily="18" charset="-127"/>
                  <a:ea typeface="HG꼬딕씨 80g" panose="02020603020101020101" pitchFamily="18" charset="-127"/>
                  <a:cs typeface="+mn-cs"/>
                </a:rPr>
                <a:t>방</a:t>
              </a:r>
              <a:r>
                <a:rPr kumimoji="0" lang="en-US" altLang="ko-KR" sz="1600" b="0" i="0" u="none" strike="noStrike" kern="1200" cap="none" spc="-5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80g" panose="02020603020101020101" pitchFamily="18" charset="-127"/>
                  <a:ea typeface="HG꼬딕씨 80g" panose="02020603020101020101" pitchFamily="18" charset="-127"/>
                  <a:cs typeface="+mn-cs"/>
                </a:rPr>
                <a:t>/</a:t>
              </a:r>
              <a:r>
                <a:rPr kumimoji="0" lang="ko-KR" altLang="en-US" sz="1600" b="0" i="0" u="none" strike="noStrike" kern="1200" cap="none" spc="-50" normalizeH="0" baseline="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G꼬딕씨 80g" panose="02020603020101020101" pitchFamily="18" charset="-127"/>
                  <a:ea typeface="HG꼬딕씨 80g" panose="02020603020101020101" pitchFamily="18" charset="-127"/>
                  <a:cs typeface="+mn-cs"/>
                </a:rPr>
                <a:t>안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6F1F1C0-F2F2-EE3A-BAD3-66A3340FAA75}"/>
                </a:ext>
              </a:extLst>
            </p:cNvPr>
            <p:cNvGrpSpPr/>
            <p:nvPr/>
          </p:nvGrpSpPr>
          <p:grpSpPr>
            <a:xfrm>
              <a:off x="6432895" y="2395395"/>
              <a:ext cx="705854" cy="342175"/>
              <a:chOff x="6557302" y="3134277"/>
              <a:chExt cx="720000" cy="351873"/>
            </a:xfrm>
          </p:grpSpPr>
          <p:pic>
            <p:nvPicPr>
              <p:cNvPr id="44" name="Picture 51" descr="TextEdit-128">
                <a:extLst>
                  <a:ext uri="{FF2B5EF4-FFF2-40B4-BE49-F238E27FC236}">
                    <a16:creationId xmlns:a16="http://schemas.microsoft.com/office/drawing/2014/main" id="{96F1DABA-64BC-9BA0-4741-6BD5A3AFA5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6651180" y="3134277"/>
                <a:ext cx="532244" cy="351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24" descr="악세사리">
                <a:extLst>
                  <a:ext uri="{FF2B5EF4-FFF2-40B4-BE49-F238E27FC236}">
                    <a16:creationId xmlns:a16="http://schemas.microsoft.com/office/drawing/2014/main" id="{A5806060-468A-8F08-7B71-A93D18166AE2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4" cstate="email">
                <a:grayscl/>
                <a:lum bright="-100000" contrast="10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 flipV="1">
                <a:off x="6557302" y="3381374"/>
                <a:ext cx="720000" cy="10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46" name="Picture 17" descr="D:\서울교육청\장비_15.png">
            <a:extLst>
              <a:ext uri="{FF2B5EF4-FFF2-40B4-BE49-F238E27FC236}">
                <a16:creationId xmlns:a16="http://schemas.microsoft.com/office/drawing/2014/main" id="{16B1EDC5-71C7-D028-49B9-A51DAA89A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3000" y="3137092"/>
            <a:ext cx="273950" cy="2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C21361B-A6F5-C481-8B90-68271CAD5C78}"/>
              </a:ext>
            </a:extLst>
          </p:cNvPr>
          <p:cNvSpPr txBox="1"/>
          <p:nvPr/>
        </p:nvSpPr>
        <p:spPr>
          <a:xfrm>
            <a:off x="5759637" y="3416577"/>
            <a:ext cx="360676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 defTabSz="1067745" latinLnBrk="0">
              <a:defRPr sz="90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533872" defTabSz="1067745">
              <a:defRPr sz="2100"/>
            </a:lvl2pPr>
            <a:lvl3pPr marL="1067745" defTabSz="1067745">
              <a:defRPr sz="2100"/>
            </a:lvl3pPr>
            <a:lvl4pPr marL="1601617" defTabSz="1067745">
              <a:defRPr sz="2100"/>
            </a:lvl4pPr>
            <a:lvl5pPr marL="2135490" defTabSz="1067745">
              <a:defRPr sz="2100"/>
            </a:lvl5pPr>
            <a:lvl6pPr marL="2669362" defTabSz="1067745">
              <a:defRPr sz="2100"/>
            </a:lvl6pPr>
            <a:lvl7pPr marL="3203235" defTabSz="1067745">
              <a:defRPr sz="2100"/>
            </a:lvl7pPr>
            <a:lvl8pPr marL="3737107" defTabSz="1067745">
              <a:defRPr sz="2100"/>
            </a:lvl8pPr>
            <a:lvl9pPr marL="4270980" defTabSz="1067745">
              <a:defRPr sz="2100"/>
            </a:lvl9pPr>
          </a:lstStyle>
          <a:p>
            <a:pPr>
              <a:defRPr/>
            </a:pPr>
            <a:r>
              <a:rPr lang="ko-KR" altLang="en-US" dirty="0"/>
              <a:t>분석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2A582A-DD29-24F0-ACC3-3EF425AF8AF4}"/>
              </a:ext>
            </a:extLst>
          </p:cNvPr>
          <p:cNvSpPr txBox="1"/>
          <p:nvPr/>
        </p:nvSpPr>
        <p:spPr>
          <a:xfrm>
            <a:off x="5623382" y="2676345"/>
            <a:ext cx="63318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 defTabSz="1067745" latinLnBrk="0">
              <a:defRPr sz="90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defRPr>
            </a:lvl1pPr>
            <a:lvl2pPr marL="533872" defTabSz="1067745">
              <a:defRPr sz="2100"/>
            </a:lvl2pPr>
            <a:lvl3pPr marL="1067745" defTabSz="1067745">
              <a:defRPr sz="2100"/>
            </a:lvl3pPr>
            <a:lvl4pPr marL="1601617" defTabSz="1067745">
              <a:defRPr sz="2100"/>
            </a:lvl4pPr>
            <a:lvl5pPr marL="2135490" defTabSz="1067745">
              <a:defRPr sz="2100"/>
            </a:lvl5pPr>
            <a:lvl6pPr marL="2669362" defTabSz="1067745">
              <a:defRPr sz="2100"/>
            </a:lvl6pPr>
            <a:lvl7pPr marL="3203235" defTabSz="1067745">
              <a:defRPr sz="2100"/>
            </a:lvl7pPr>
            <a:lvl8pPr marL="3737107" defTabSz="1067745">
              <a:defRPr sz="2100"/>
            </a:lvl8pPr>
            <a:lvl9pPr marL="4270980" defTabSz="1067745">
              <a:defRPr sz="2100"/>
            </a:lvl9pPr>
          </a:lstStyle>
          <a:p>
            <a:pPr>
              <a:defRPr/>
            </a:pPr>
            <a:r>
              <a:rPr lang="en-US" altLang="ko-KR" dirty="0"/>
              <a:t>OpenSearch</a:t>
            </a:r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/>
              <a:t>DB)</a:t>
            </a:r>
          </a:p>
        </p:txBody>
      </p:sp>
      <p:sp>
        <p:nvSpPr>
          <p:cNvPr id="49" name="오른쪽 화살표 315">
            <a:extLst>
              <a:ext uri="{FF2B5EF4-FFF2-40B4-BE49-F238E27FC236}">
                <a16:creationId xmlns:a16="http://schemas.microsoft.com/office/drawing/2014/main" id="{742EAD1F-188F-53D5-FE42-1B5D70FAA8BA}"/>
              </a:ext>
            </a:extLst>
          </p:cNvPr>
          <p:cNvSpPr/>
          <p:nvPr/>
        </p:nvSpPr>
        <p:spPr>
          <a:xfrm>
            <a:off x="632461" y="2571278"/>
            <a:ext cx="4936212" cy="2261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rgbClr val="20C4F4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400" ker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212BC66-1D54-0B6B-CD0E-521CCFE0C6A0}"/>
              </a:ext>
            </a:extLst>
          </p:cNvPr>
          <p:cNvGrpSpPr/>
          <p:nvPr/>
        </p:nvGrpSpPr>
        <p:grpSpPr>
          <a:xfrm>
            <a:off x="419459" y="2369091"/>
            <a:ext cx="4809088" cy="741609"/>
            <a:chOff x="419459" y="2773568"/>
            <a:chExt cx="4809088" cy="741609"/>
          </a:xfrm>
        </p:grpSpPr>
        <p:sp>
          <p:nvSpPr>
            <p:cNvPr id="51" name="모서리가 둥근 직사각형 43">
              <a:extLst>
                <a:ext uri="{FF2B5EF4-FFF2-40B4-BE49-F238E27FC236}">
                  <a16:creationId xmlns:a16="http://schemas.microsoft.com/office/drawing/2014/main" id="{8E9D4473-1A48-2C5B-1054-C9F9A47D2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59" y="2773577"/>
              <a:ext cx="741600" cy="741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692A6"/>
              </a:solidFill>
            </a:ln>
            <a:effectLst>
              <a:innerShdw blurRad="114300">
                <a:srgbClr val="D3D8D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67745" fontAlgn="base" latinLnBrk="0">
                <a:spcAft>
                  <a:spcPct val="0"/>
                </a:spcAft>
              </a:pPr>
              <a:r>
                <a:rPr lang="ko-KR" altLang="en-US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실시간</a:t>
              </a:r>
              <a:endParaRPr lang="en-US" altLang="ko-KR" sz="90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  <a:p>
              <a:pPr algn="ctr" defTabSz="1067745" fontAlgn="base" latinLnBrk="0">
                <a:spcAft>
                  <a:spcPct val="0"/>
                </a:spcAft>
              </a:pPr>
              <a:r>
                <a:rPr lang="en-US" altLang="ko-KR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Tick</a:t>
              </a:r>
            </a:p>
            <a:p>
              <a:pPr algn="ctr" defTabSz="1067745" fontAlgn="base" latinLnBrk="0">
                <a:spcAft>
                  <a:spcPct val="0"/>
                </a:spcAft>
              </a:pPr>
              <a:r>
                <a:rPr lang="en-US" altLang="ko-KR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Data</a:t>
              </a:r>
              <a:endParaRPr lang="ko-KR" altLang="en-US" sz="90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52" name="모서리가 둥근 직사각형 43">
              <a:extLst>
                <a:ext uri="{FF2B5EF4-FFF2-40B4-BE49-F238E27FC236}">
                  <a16:creationId xmlns:a16="http://schemas.microsoft.com/office/drawing/2014/main" id="{7711846D-A915-4883-31C2-625915D8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382" y="2773575"/>
              <a:ext cx="741600" cy="741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692A6"/>
              </a:solidFill>
            </a:ln>
            <a:effectLst>
              <a:innerShdw blurRad="114300">
                <a:srgbClr val="D3D8D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67745" fontAlgn="base" latinLnBrk="0">
                <a:spcAft>
                  <a:spcPct val="0"/>
                </a:spcAft>
              </a:pPr>
              <a:r>
                <a:rPr lang="en-US" altLang="ko-KR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Data</a:t>
              </a:r>
            </a:p>
            <a:p>
              <a:pPr algn="ctr" defTabSz="1067745" fontAlgn="base" latinLnBrk="0">
                <a:spcAft>
                  <a:spcPct val="0"/>
                </a:spcAft>
              </a:pPr>
              <a:r>
                <a:rPr lang="en-US" altLang="ko-KR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Frame</a:t>
              </a:r>
              <a:endParaRPr lang="ko-KR" altLang="en-US" sz="90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190C52-F188-D611-929A-624F401E30A7}"/>
                </a:ext>
              </a:extLst>
            </p:cNvPr>
            <p:cNvSpPr txBox="1"/>
            <p:nvPr/>
          </p:nvSpPr>
          <p:spPr>
            <a:xfrm>
              <a:off x="3956331" y="2837256"/>
              <a:ext cx="46326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 defTabSz="1067745" latinLnBrk="0">
                <a:defRPr sz="90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1pPr>
              <a:lvl2pPr marL="533872" defTabSz="1067745">
                <a:defRPr sz="2100"/>
              </a:lvl2pPr>
              <a:lvl3pPr marL="1067745" defTabSz="1067745">
                <a:defRPr sz="2100"/>
              </a:lvl3pPr>
              <a:lvl4pPr marL="1601617" defTabSz="1067745">
                <a:defRPr sz="2100"/>
              </a:lvl4pPr>
              <a:lvl5pPr marL="2135490" defTabSz="1067745">
                <a:defRPr sz="2100"/>
              </a:lvl5pPr>
              <a:lvl6pPr marL="2669362" defTabSz="1067745">
                <a:defRPr sz="2100"/>
              </a:lvl6pPr>
              <a:lvl7pPr marL="3203235" defTabSz="1067745">
                <a:defRPr sz="2100"/>
              </a:lvl7pPr>
              <a:lvl8pPr marL="3737107" defTabSz="1067745">
                <a:defRPr sz="2100"/>
              </a:lvl8pPr>
              <a:lvl9pPr marL="4270980" defTabSz="1067745">
                <a:defRPr sz="2100"/>
              </a:lvl9pPr>
            </a:lstStyle>
            <a:p>
              <a:r>
                <a:rPr lang="en-US" altLang="ko-KR" dirty="0" err="1"/>
                <a:t>Pandasql</a:t>
              </a:r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234747-D54F-2A82-72D1-FC84344702AE}"/>
                </a:ext>
              </a:extLst>
            </p:cNvPr>
            <p:cNvGrpSpPr/>
            <p:nvPr/>
          </p:nvGrpSpPr>
          <p:grpSpPr>
            <a:xfrm>
              <a:off x="1483764" y="2773568"/>
              <a:ext cx="741600" cy="741600"/>
              <a:chOff x="1529484" y="2773568"/>
              <a:chExt cx="741600" cy="741600"/>
            </a:xfrm>
          </p:grpSpPr>
          <p:sp>
            <p:nvSpPr>
              <p:cNvPr id="59" name="모서리가 둥근 직사각형 43">
                <a:extLst>
                  <a:ext uri="{FF2B5EF4-FFF2-40B4-BE49-F238E27FC236}">
                    <a16:creationId xmlns:a16="http://schemas.microsoft.com/office/drawing/2014/main" id="{9302B8E6-F0FF-6CD1-87D1-4B8B2B34E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484" y="2773568"/>
                <a:ext cx="741600" cy="741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692A6"/>
                </a:solidFill>
              </a:ln>
              <a:effectLst>
                <a:innerShdw blurRad="114300">
                  <a:srgbClr val="D3D8DF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0" rtlCol="0" anchor="t" anchorCtr="0"/>
              <a:lstStyle/>
              <a:p>
                <a:pPr algn="ctr" defTabSz="1067745" fontAlgn="base" latinLnBrk="0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9BCFFF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Bold" pitchFamily="18" charset="-127"/>
                    <a:ea typeface="KoPub돋움체 Bold" pitchFamily="18" charset="-127"/>
                  </a:rPr>
                  <a:t>슬라이딩 </a:t>
                </a:r>
                <a:endParaRPr lang="en-US" altLang="ko-KR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endParaRPr>
              </a:p>
              <a:p>
                <a:pPr algn="ctr" defTabSz="1067745" fontAlgn="base" latinLnBrk="0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rgbClr val="9BCFFF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Bold" pitchFamily="18" charset="-127"/>
                    <a:ea typeface="KoPub돋움체 Bold" pitchFamily="18" charset="-127"/>
                  </a:rPr>
                  <a:t>윈도우 기법</a:t>
                </a:r>
              </a:p>
            </p:txBody>
          </p:sp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03F0CF34-4916-61D3-FFDD-443B435826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33877" y="3134606"/>
                <a:ext cx="340894" cy="330398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8DE6DAD-0F63-9F5B-A272-81A4D66BB650}"/>
                </a:ext>
              </a:extLst>
            </p:cNvPr>
            <p:cNvGrpSpPr/>
            <p:nvPr/>
          </p:nvGrpSpPr>
          <p:grpSpPr>
            <a:xfrm>
              <a:off x="2315573" y="2773575"/>
              <a:ext cx="741600" cy="741600"/>
              <a:chOff x="2315948" y="2773575"/>
              <a:chExt cx="741600" cy="741600"/>
            </a:xfrm>
          </p:grpSpPr>
          <p:sp>
            <p:nvSpPr>
              <p:cNvPr id="57" name="모서리가 둥근 직사각형 43">
                <a:extLst>
                  <a:ext uri="{FF2B5EF4-FFF2-40B4-BE49-F238E27FC236}">
                    <a16:creationId xmlns:a16="http://schemas.microsoft.com/office/drawing/2014/main" id="{F187F6FB-5321-0276-31D7-1D3882E2B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948" y="2773575"/>
                <a:ext cx="741600" cy="741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692A6"/>
                </a:solidFill>
              </a:ln>
              <a:effectLst>
                <a:innerShdw blurRad="114300">
                  <a:srgbClr val="D3D8DF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0" rtlCol="0" anchor="t" anchorCtr="0"/>
              <a:lstStyle/>
              <a:p>
                <a:pPr algn="ctr" defTabSz="1067745" fontAlgn="base" latinLnBrk="0">
                  <a:spcAft>
                    <a:spcPct val="0"/>
                  </a:spcAft>
                </a:pPr>
                <a:endParaRPr lang="ko-KR" altLang="en-US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  <p:pic>
            <p:nvPicPr>
              <p:cNvPr id="58" name="Picture 2" descr="pandas - Python Data Analysis Library">
                <a:extLst>
                  <a:ext uri="{FF2B5EF4-FFF2-40B4-BE49-F238E27FC236}">
                    <a16:creationId xmlns:a16="http://schemas.microsoft.com/office/drawing/2014/main" id="{2AA8B76F-6525-5185-2DB6-D5C36108EC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3353" y="2895465"/>
                <a:ext cx="546790" cy="497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모서리가 둥근 직사각형 43">
              <a:extLst>
                <a:ext uri="{FF2B5EF4-FFF2-40B4-BE49-F238E27FC236}">
                  <a16:creationId xmlns:a16="http://schemas.microsoft.com/office/drawing/2014/main" id="{62A4C0BD-A0EE-77BE-D63F-C884D9ABE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947" y="2773576"/>
              <a:ext cx="741600" cy="74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0C4F4"/>
              </a:solidFill>
            </a:ln>
            <a:effectLst>
              <a:innerShdw blurRad="114300">
                <a:srgbClr val="D3D8D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67745" latinLnBrk="0">
                <a:defRPr/>
              </a:pPr>
              <a:r>
                <a:rPr lang="ko-KR" altLang="en-US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집계</a:t>
              </a:r>
              <a:endParaRPr lang="en-US" altLang="ko-KR" sz="90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endParaRPr>
            </a:p>
            <a:p>
              <a:pPr algn="ctr" defTabSz="1067745" latinLnBrk="0">
                <a:defRPr/>
              </a:pPr>
              <a:r>
                <a:rPr lang="ko-KR" altLang="en-US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rPr>
                <a:t>데이터</a:t>
              </a:r>
            </a:p>
          </p:txBody>
        </p:sp>
      </p:grpSp>
      <p:sp>
        <p:nvSpPr>
          <p:cNvPr id="62" name="자유형 323">
            <a:extLst>
              <a:ext uri="{FF2B5EF4-FFF2-40B4-BE49-F238E27FC236}">
                <a16:creationId xmlns:a16="http://schemas.microsoft.com/office/drawing/2014/main" id="{A48BCDD0-3CF1-2E53-BBD6-CB8293B271DB}"/>
              </a:ext>
            </a:extLst>
          </p:cNvPr>
          <p:cNvSpPr/>
          <p:nvPr/>
        </p:nvSpPr>
        <p:spPr>
          <a:xfrm>
            <a:off x="327660" y="3082710"/>
            <a:ext cx="2941320" cy="1005840"/>
          </a:xfrm>
          <a:custGeom>
            <a:avLst/>
            <a:gdLst>
              <a:gd name="connsiteX0" fmla="*/ 1181100 w 2941320"/>
              <a:gd name="connsiteY0" fmla="*/ 0 h 1005840"/>
              <a:gd name="connsiteX1" fmla="*/ 0 w 2941320"/>
              <a:gd name="connsiteY1" fmla="*/ 1005840 h 1005840"/>
              <a:gd name="connsiteX2" fmla="*/ 2941320 w 2941320"/>
              <a:gd name="connsiteY2" fmla="*/ 1005840 h 1005840"/>
              <a:gd name="connsiteX3" fmla="*/ 1882140 w 2941320"/>
              <a:gd name="connsiteY3" fmla="*/ 15240 h 1005840"/>
              <a:gd name="connsiteX4" fmla="*/ 1181100 w 2941320"/>
              <a:gd name="connsiteY4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1320" h="1005840">
                <a:moveTo>
                  <a:pt x="1181100" y="0"/>
                </a:moveTo>
                <a:lnTo>
                  <a:pt x="0" y="1005840"/>
                </a:lnTo>
                <a:lnTo>
                  <a:pt x="2941320" y="1005840"/>
                </a:lnTo>
                <a:lnTo>
                  <a:pt x="1882140" y="15240"/>
                </a:lnTo>
                <a:lnTo>
                  <a:pt x="118110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8692A6">
                  <a:alpha val="42000"/>
                  <a:lumMod val="7900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400" ker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3" name="모서리가 둥근 직사각형 120">
            <a:extLst>
              <a:ext uri="{FF2B5EF4-FFF2-40B4-BE49-F238E27FC236}">
                <a16:creationId xmlns:a16="http://schemas.microsoft.com/office/drawing/2014/main" id="{5425DBD1-5E42-17DE-D7D5-C6DE6BB3FA4C}"/>
              </a:ext>
            </a:extLst>
          </p:cNvPr>
          <p:cNvSpPr/>
          <p:nvPr/>
        </p:nvSpPr>
        <p:spPr>
          <a:xfrm>
            <a:off x="300038" y="4085192"/>
            <a:ext cx="2993158" cy="285489"/>
          </a:xfrm>
          <a:prstGeom prst="round2SameRect">
            <a:avLst/>
          </a:prstGeom>
          <a:solidFill>
            <a:srgbClr val="0078B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059" latinLnBrk="0"/>
            <a:endParaRPr lang="ko-KR" altLang="en-US" sz="120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HG꼬딕씨 80g" pitchFamily="18" charset="-127"/>
              <a:ea typeface="HG꼬딕씨 80g" pitchFamily="18" charset="-127"/>
            </a:endParaRPr>
          </a:p>
        </p:txBody>
      </p:sp>
      <p:sp>
        <p:nvSpPr>
          <p:cNvPr id="1498" name="직사각형 1497">
            <a:extLst>
              <a:ext uri="{FF2B5EF4-FFF2-40B4-BE49-F238E27FC236}">
                <a16:creationId xmlns:a16="http://schemas.microsoft.com/office/drawing/2014/main" id="{390A8277-BBC8-5BB8-C577-69AA70E86B41}"/>
              </a:ext>
            </a:extLst>
          </p:cNvPr>
          <p:cNvSpPr/>
          <p:nvPr/>
        </p:nvSpPr>
        <p:spPr>
          <a:xfrm>
            <a:off x="1570126" y="4498451"/>
            <a:ext cx="1632711" cy="1474263"/>
          </a:xfrm>
          <a:prstGeom prst="rect">
            <a:avLst/>
          </a:prstGeom>
          <a:solidFill>
            <a:schemeClr val="bg1">
              <a:lumMod val="75000"/>
              <a:alpha val="14000"/>
            </a:schemeClr>
          </a:solidFill>
          <a:ln w="9525">
            <a:solidFill>
              <a:srgbClr val="8692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C4DA2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99" name="모서리가 둥근 직사각형 120">
            <a:extLst>
              <a:ext uri="{FF2B5EF4-FFF2-40B4-BE49-F238E27FC236}">
                <a16:creationId xmlns:a16="http://schemas.microsoft.com/office/drawing/2014/main" id="{B51EDED7-AE2C-28C5-0429-6F326BCC7CE2}"/>
              </a:ext>
            </a:extLst>
          </p:cNvPr>
          <p:cNvSpPr/>
          <p:nvPr/>
        </p:nvSpPr>
        <p:spPr>
          <a:xfrm>
            <a:off x="3416256" y="4085192"/>
            <a:ext cx="2993158" cy="285489"/>
          </a:xfrm>
          <a:prstGeom prst="round2SameRect">
            <a:avLst/>
          </a:prstGeom>
          <a:solidFill>
            <a:srgbClr val="0078B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059" latinLnBrk="0"/>
            <a:endParaRPr lang="ko-KR" altLang="en-US" sz="120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HG꼬딕씨 80g" pitchFamily="18" charset="-127"/>
              <a:ea typeface="HG꼬딕씨 80g" pitchFamily="18" charset="-127"/>
            </a:endParaRPr>
          </a:p>
        </p:txBody>
      </p:sp>
      <p:sp>
        <p:nvSpPr>
          <p:cNvPr id="1500" name="직사각형 1499">
            <a:extLst>
              <a:ext uri="{FF2B5EF4-FFF2-40B4-BE49-F238E27FC236}">
                <a16:creationId xmlns:a16="http://schemas.microsoft.com/office/drawing/2014/main" id="{DDF44057-C7A6-17A1-3975-D6CD083F1AC5}"/>
              </a:ext>
            </a:extLst>
          </p:cNvPr>
          <p:cNvSpPr/>
          <p:nvPr/>
        </p:nvSpPr>
        <p:spPr>
          <a:xfrm>
            <a:off x="3860054" y="6093961"/>
            <a:ext cx="25571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ln>
                  <a:solidFill>
                    <a:srgbClr val="0C4DA2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※ 1</a:t>
            </a:r>
            <a:r>
              <a:rPr lang="ko-KR" altLang="en-US" sz="700" dirty="0">
                <a:ln>
                  <a:solidFill>
                    <a:srgbClr val="0C4DA2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 단위 </a:t>
            </a:r>
            <a:r>
              <a:rPr lang="en-US" altLang="ko-KR" sz="700" dirty="0">
                <a:ln>
                  <a:solidFill>
                    <a:srgbClr val="0C4DA2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Tick Data</a:t>
            </a:r>
            <a:r>
              <a:rPr lang="ko-KR" altLang="en-US" sz="700" dirty="0">
                <a:ln>
                  <a:solidFill>
                    <a:srgbClr val="0C4DA2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종목별 </a:t>
            </a:r>
            <a:r>
              <a:rPr lang="en-US" altLang="ko-KR" sz="700" dirty="0">
                <a:ln>
                  <a:solidFill>
                    <a:srgbClr val="0C4DA2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z="700" dirty="0">
                <a:ln>
                  <a:solidFill>
                    <a:srgbClr val="0C4DA2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 구간 실시간 집계 예시</a:t>
            </a:r>
            <a:endParaRPr lang="ko-KR" altLang="en-US" sz="7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1" name="모서리가 둥근 직사각형 120">
            <a:extLst>
              <a:ext uri="{FF2B5EF4-FFF2-40B4-BE49-F238E27FC236}">
                <a16:creationId xmlns:a16="http://schemas.microsoft.com/office/drawing/2014/main" id="{80C89276-E8FD-7AE1-9DD2-5B7E3E6A52DA}"/>
              </a:ext>
            </a:extLst>
          </p:cNvPr>
          <p:cNvSpPr/>
          <p:nvPr/>
        </p:nvSpPr>
        <p:spPr>
          <a:xfrm>
            <a:off x="4391860" y="4135603"/>
            <a:ext cx="1041952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067745"/>
            <a:r>
              <a:rPr lang="ko-KR" altLang="en-US" sz="12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집계 데이터 생성 </a:t>
            </a:r>
            <a:endParaRPr lang="en-US" altLang="ko-KR" sz="12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bg1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graphicFrame>
        <p:nvGraphicFramePr>
          <p:cNvPr id="1502" name="표 1501">
            <a:extLst>
              <a:ext uri="{FF2B5EF4-FFF2-40B4-BE49-F238E27FC236}">
                <a16:creationId xmlns:a16="http://schemas.microsoft.com/office/drawing/2014/main" id="{E4DF679C-FEF3-DAB5-6EB2-6F6FC07D3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07572"/>
              </p:ext>
            </p:extLst>
          </p:nvPr>
        </p:nvGraphicFramePr>
        <p:xfrm>
          <a:off x="3485617" y="4498450"/>
          <a:ext cx="2854437" cy="1474263"/>
        </p:xfrm>
        <a:graphic>
          <a:graphicData uri="http://schemas.openxmlformats.org/drawingml/2006/table">
            <a:tbl>
              <a:tblPr/>
              <a:tblGrid>
                <a:gridCol w="43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4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심볼</a:t>
                      </a:r>
                      <a:endParaRPr lang="en-US" altLang="ko-KR" sz="700" b="0" i="0" u="none" strike="noStrike" baseline="0" dirty="0">
                        <a:solidFill>
                          <a:schemeClr val="bg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(</a:t>
                      </a:r>
                      <a:r>
                        <a:rPr lang="ko-KR" altLang="en-US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종목</a:t>
                      </a:r>
                      <a:r>
                        <a:rPr lang="en-US" altLang="ko-KR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)</a:t>
                      </a:r>
                      <a:endParaRPr lang="ko-KR" altLang="en-US" sz="700" b="0" i="0" u="none" strike="noStrike" baseline="0" dirty="0">
                        <a:solidFill>
                          <a:schemeClr val="bg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가격</a:t>
                      </a:r>
                      <a:endParaRPr lang="en-US" altLang="ko-KR" sz="700" b="0" i="0" u="none" strike="noStrike" baseline="0" dirty="0">
                        <a:solidFill>
                          <a:schemeClr val="bg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평균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거래량 </a:t>
                      </a:r>
                      <a:endParaRPr lang="en-US" altLang="ko-KR" sz="700" b="0" i="0" u="none" strike="noStrike" baseline="0" dirty="0">
                        <a:solidFill>
                          <a:schemeClr val="bg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평균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시작 시간</a:t>
                      </a:r>
                      <a:endParaRPr lang="en-US" altLang="ko-KR" sz="700" b="0" i="0" u="none" strike="noStrike" baseline="0" dirty="0">
                        <a:solidFill>
                          <a:schemeClr val="bg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종료 시간</a:t>
                      </a:r>
                      <a:endParaRPr lang="en-US" altLang="ko-KR" sz="700" b="0" i="0" u="none" strike="noStrike" baseline="0" dirty="0">
                        <a:solidFill>
                          <a:schemeClr val="bg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70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A000001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12,500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09:00:00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09:10:00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70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A000001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12,980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46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09:10:00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09:20:00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270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A000001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13,510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33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09:20:00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09:30:00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70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A000001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12,400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09:30:00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09:40:00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270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A000900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10,066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290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09:00:00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09:10:00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….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270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A000900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12,070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620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09:10:00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09:20:00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186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7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03" name="모서리가 둥근 직사각형 120">
            <a:extLst>
              <a:ext uri="{FF2B5EF4-FFF2-40B4-BE49-F238E27FC236}">
                <a16:creationId xmlns:a16="http://schemas.microsoft.com/office/drawing/2014/main" id="{D9398000-6E3D-585D-F2D3-605D1EE03B15}"/>
              </a:ext>
            </a:extLst>
          </p:cNvPr>
          <p:cNvSpPr/>
          <p:nvPr/>
        </p:nvSpPr>
        <p:spPr>
          <a:xfrm>
            <a:off x="565043" y="4127909"/>
            <a:ext cx="2468625" cy="20005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067745"/>
            <a:r>
              <a:rPr lang="ko-KR" altLang="en-US" sz="13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슬라이딩 윈도우 기법으로 데이터 수집 </a:t>
            </a:r>
            <a:endParaRPr lang="en-US" altLang="ko-KR" sz="1300" spc="-50" dirty="0">
              <a:ln>
                <a:solidFill>
                  <a:srgbClr val="9BCFFF">
                    <a:alpha val="0"/>
                  </a:srgbClr>
                </a:solidFill>
              </a:ln>
              <a:solidFill>
                <a:schemeClr val="bg1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graphicFrame>
        <p:nvGraphicFramePr>
          <p:cNvPr id="1504" name="표 1503">
            <a:extLst>
              <a:ext uri="{FF2B5EF4-FFF2-40B4-BE49-F238E27FC236}">
                <a16:creationId xmlns:a16="http://schemas.microsoft.com/office/drawing/2014/main" id="{C6EA9545-8C94-13F1-EEF4-FA20F4CC9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10341"/>
              </p:ext>
            </p:extLst>
          </p:nvPr>
        </p:nvGraphicFramePr>
        <p:xfrm>
          <a:off x="1643999" y="4799117"/>
          <a:ext cx="1484964" cy="838044"/>
        </p:xfrm>
        <a:graphic>
          <a:graphicData uri="http://schemas.openxmlformats.org/drawingml/2006/table">
            <a:tbl>
              <a:tblPr/>
              <a:tblGrid>
                <a:gridCol w="32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6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심볼</a:t>
                      </a:r>
                      <a:endParaRPr lang="en-US" altLang="ko-KR" sz="500" b="0" i="0" u="none" strike="noStrike" baseline="0" dirty="0">
                        <a:solidFill>
                          <a:schemeClr val="bg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5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(</a:t>
                      </a:r>
                      <a:r>
                        <a:rPr lang="ko-KR" altLang="en-US" sz="5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종목</a:t>
                      </a:r>
                      <a:r>
                        <a:rPr lang="en-US" altLang="ko-KR" sz="5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)</a:t>
                      </a:r>
                      <a:endParaRPr lang="ko-KR" altLang="en-US" sz="500" b="0" i="0" u="none" strike="noStrike" baseline="0" dirty="0">
                        <a:solidFill>
                          <a:schemeClr val="bg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가격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거래량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윈도우</a:t>
                      </a:r>
                      <a:r>
                        <a:rPr lang="en-US" altLang="ko-KR" sz="5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#1</a:t>
                      </a:r>
                      <a:endParaRPr lang="en-US" sz="500" b="0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09:01:00~09:10:00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2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A000001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12,500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09:01:00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A000001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12,480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60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09:02:00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A000001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12,510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90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09:03:00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A000001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b="0" i="0" u="none" strike="noStrike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11,802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300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00" b="0" i="0" u="none" strike="noStrike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09:10:00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05" name="표 1504">
            <a:extLst>
              <a:ext uri="{FF2B5EF4-FFF2-40B4-BE49-F238E27FC236}">
                <a16:creationId xmlns:a16="http://schemas.microsoft.com/office/drawing/2014/main" id="{5FD1D25F-508F-6A03-9AD8-E0D661D94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16176"/>
              </p:ext>
            </p:extLst>
          </p:nvPr>
        </p:nvGraphicFramePr>
        <p:xfrm>
          <a:off x="1642430" y="5801850"/>
          <a:ext cx="1488103" cy="118039"/>
        </p:xfrm>
        <a:graphic>
          <a:graphicData uri="http://schemas.openxmlformats.org/drawingml/2006/table">
            <a:tbl>
              <a:tblPr/>
              <a:tblGrid>
                <a:gridCol w="32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A000001</a:t>
                      </a:r>
                    </a:p>
                  </a:txBody>
                  <a:tcPr marL="18000" marR="18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11,802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5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00" b="0" i="0" u="none" strike="noStrike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09:10:00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6" name="사각형: 둥근 모서리 237">
            <a:extLst>
              <a:ext uri="{FF2B5EF4-FFF2-40B4-BE49-F238E27FC236}">
                <a16:creationId xmlns:a16="http://schemas.microsoft.com/office/drawing/2014/main" id="{94FA23A7-606E-F411-807D-B251E154E4C4}"/>
              </a:ext>
            </a:extLst>
          </p:cNvPr>
          <p:cNvSpPr/>
          <p:nvPr/>
        </p:nvSpPr>
        <p:spPr bwMode="auto">
          <a:xfrm>
            <a:off x="1909289" y="4538919"/>
            <a:ext cx="898425" cy="168227"/>
          </a:xfrm>
          <a:prstGeom prst="roundRect">
            <a:avLst>
              <a:gd name="adj" fmla="val 5000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 defTabSz="913059" latinLnBrk="0"/>
            <a:r>
              <a:rPr lang="ko-KR" altLang="en-US" sz="1200" spc="-7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itchFamily="18" charset="-127"/>
                <a:ea typeface="HG꼬딕씨 60g" pitchFamily="18" charset="-127"/>
              </a:rPr>
              <a:t>시계열</a:t>
            </a:r>
            <a:r>
              <a:rPr lang="ko-KR" altLang="en-US" sz="120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G꼬딕씨 60g" pitchFamily="18" charset="-127"/>
                <a:ea typeface="HG꼬딕씨 60g" pitchFamily="18" charset="-127"/>
              </a:rPr>
              <a:t> 데이터</a:t>
            </a:r>
          </a:p>
        </p:txBody>
      </p:sp>
      <p:grpSp>
        <p:nvGrpSpPr>
          <p:cNvPr id="1507" name="그룹 1506">
            <a:extLst>
              <a:ext uri="{FF2B5EF4-FFF2-40B4-BE49-F238E27FC236}">
                <a16:creationId xmlns:a16="http://schemas.microsoft.com/office/drawing/2014/main" id="{7ED72302-1736-5093-654D-4733F5011040}"/>
              </a:ext>
            </a:extLst>
          </p:cNvPr>
          <p:cNvGrpSpPr/>
          <p:nvPr/>
        </p:nvGrpSpPr>
        <p:grpSpPr>
          <a:xfrm>
            <a:off x="390398" y="4498451"/>
            <a:ext cx="1013945" cy="1494464"/>
            <a:chOff x="362418" y="4699961"/>
            <a:chExt cx="1083687" cy="1494464"/>
          </a:xfrm>
        </p:grpSpPr>
        <p:sp>
          <p:nvSpPr>
            <p:cNvPr id="1508" name="직사각형 1507">
              <a:extLst>
                <a:ext uri="{FF2B5EF4-FFF2-40B4-BE49-F238E27FC236}">
                  <a16:creationId xmlns:a16="http://schemas.microsoft.com/office/drawing/2014/main" id="{2B9F83EF-68CE-1B8A-55C1-47D66A095B4E}"/>
                </a:ext>
              </a:extLst>
            </p:cNvPr>
            <p:cNvSpPr/>
            <p:nvPr/>
          </p:nvSpPr>
          <p:spPr>
            <a:xfrm>
              <a:off x="362418" y="4699961"/>
              <a:ext cx="1083687" cy="1494464"/>
            </a:xfrm>
            <a:prstGeom prst="rect">
              <a:avLst/>
            </a:prstGeom>
            <a:solidFill>
              <a:srgbClr val="E0E4E9"/>
            </a:solidFill>
            <a:ln>
              <a:noFill/>
            </a:ln>
          </p:spPr>
          <p:txBody>
            <a:bodyPr wrap="square" lIns="0" tIns="36000" rIns="0" bIns="0" rtlCol="0" anchor="t" anchorCtr="0">
              <a:noAutofit/>
            </a:bodyPr>
            <a:lstStyle/>
            <a:p>
              <a:pPr algn="ctr" defTabSz="913059" latinLnBrk="0"/>
              <a:r>
                <a:rPr lang="ko-KR" altLang="en-US" sz="12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G꼬딕씨 60g" pitchFamily="18" charset="-127"/>
                  <a:ea typeface="HG꼬딕씨 60g" pitchFamily="18" charset="-127"/>
                </a:rPr>
                <a:t>기법 설정</a:t>
              </a:r>
            </a:p>
          </p:txBody>
        </p:sp>
        <p:sp>
          <p:nvSpPr>
            <p:cNvPr id="1509" name="직사각형 1508">
              <a:extLst>
                <a:ext uri="{FF2B5EF4-FFF2-40B4-BE49-F238E27FC236}">
                  <a16:creationId xmlns:a16="http://schemas.microsoft.com/office/drawing/2014/main" id="{3F111546-4FA6-7944-CF2B-42B418572463}"/>
                </a:ext>
              </a:extLst>
            </p:cNvPr>
            <p:cNvSpPr/>
            <p:nvPr/>
          </p:nvSpPr>
          <p:spPr>
            <a:xfrm>
              <a:off x="438902" y="4991100"/>
              <a:ext cx="930718" cy="3474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1067745" fontAlgn="base" latinLnBrk="0">
                <a:spcAft>
                  <a:spcPct val="0"/>
                </a:spcAft>
              </a:pPr>
              <a:r>
                <a:rPr lang="en-US" altLang="ko-KR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WINDOW_SIZE</a:t>
              </a:r>
            </a:p>
            <a:p>
              <a:pPr algn="ctr" defTabSz="1067745" fontAlgn="base" latinLnBrk="0">
                <a:spcAft>
                  <a:spcPct val="0"/>
                </a:spcAft>
              </a:pPr>
              <a:r>
                <a:rPr lang="en-US" altLang="ko-KR" sz="6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6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집계할 시간 창의 크기</a:t>
              </a:r>
              <a:r>
                <a:rPr lang="en-US" altLang="ko-KR" sz="6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  <a:endParaRPr lang="ko-KR" altLang="en-US" sz="6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10" name="직사각형 1509">
              <a:extLst>
                <a:ext uri="{FF2B5EF4-FFF2-40B4-BE49-F238E27FC236}">
                  <a16:creationId xmlns:a16="http://schemas.microsoft.com/office/drawing/2014/main" id="{DF7EC6AD-7CE9-7ED3-A4FE-687AAFD41963}"/>
                </a:ext>
              </a:extLst>
            </p:cNvPr>
            <p:cNvSpPr/>
            <p:nvPr/>
          </p:nvSpPr>
          <p:spPr>
            <a:xfrm>
              <a:off x="438902" y="5387305"/>
              <a:ext cx="930718" cy="3474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1067745" fontAlgn="base" latinLnBrk="0">
                <a:spcAft>
                  <a:spcPct val="0"/>
                </a:spcAft>
              </a:pPr>
              <a:r>
                <a:rPr lang="en-US" altLang="ko-KR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BUCKET_SIZE</a:t>
              </a:r>
            </a:p>
            <a:p>
              <a:pPr algn="ctr" defTabSz="1067745" fontAlgn="base" latinLnBrk="0">
                <a:spcAft>
                  <a:spcPct val="0"/>
                </a:spcAft>
              </a:pPr>
              <a:r>
                <a:rPr lang="en-US" altLang="ko-KR" sz="6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6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각 윈도우를 나눌 시간 단위</a:t>
              </a:r>
              <a:r>
                <a:rPr lang="en-US" altLang="ko-KR" sz="6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  <a:endParaRPr lang="ko-KR" altLang="en-US" sz="6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11" name="직사각형 1510">
              <a:extLst>
                <a:ext uri="{FF2B5EF4-FFF2-40B4-BE49-F238E27FC236}">
                  <a16:creationId xmlns:a16="http://schemas.microsoft.com/office/drawing/2014/main" id="{2CF614D3-5F5C-DCF7-5D2C-D18507F98056}"/>
                </a:ext>
              </a:extLst>
            </p:cNvPr>
            <p:cNvSpPr/>
            <p:nvPr/>
          </p:nvSpPr>
          <p:spPr>
            <a:xfrm>
              <a:off x="438902" y="5783510"/>
              <a:ext cx="930718" cy="3474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1067745" fontAlgn="base" latinLnBrk="0">
                <a:spcAft>
                  <a:spcPct val="0"/>
                </a:spcAft>
              </a:pPr>
              <a:r>
                <a:rPr lang="en-US" altLang="ko-KR" sz="90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NUM_BUCKETS</a:t>
              </a:r>
            </a:p>
            <a:p>
              <a:pPr algn="ctr" defTabSz="1067745" fontAlgn="base" latinLnBrk="0">
                <a:spcAft>
                  <a:spcPct val="0"/>
                </a:spcAft>
              </a:pPr>
              <a:r>
                <a:rPr lang="en-US" altLang="ko-KR" sz="6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6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전체 윈도우를 나누는 </a:t>
              </a:r>
              <a:r>
                <a:rPr lang="ko-KR" altLang="en-US" sz="600" spc="-50" dirty="0" err="1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버킷</a:t>
              </a:r>
              <a:r>
                <a:rPr lang="ko-KR" altLang="en-US" sz="6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수</a:t>
              </a:r>
              <a:r>
                <a:rPr lang="en-US" altLang="ko-KR" sz="600" spc="-50" dirty="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  <a:endParaRPr lang="ko-KR" altLang="en-US" sz="600" spc="-50" dirty="0">
                <a:ln>
                  <a:solidFill>
                    <a:srgbClr val="9BCFFF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512" name="화살표: 오른쪽 498">
            <a:extLst>
              <a:ext uri="{FF2B5EF4-FFF2-40B4-BE49-F238E27FC236}">
                <a16:creationId xmlns:a16="http://schemas.microsoft.com/office/drawing/2014/main" id="{52D8F111-FCFE-3336-0A11-08A3DE692F57}"/>
              </a:ext>
            </a:extLst>
          </p:cNvPr>
          <p:cNvSpPr/>
          <p:nvPr/>
        </p:nvSpPr>
        <p:spPr>
          <a:xfrm>
            <a:off x="1261494" y="5146388"/>
            <a:ext cx="267990" cy="197744"/>
          </a:xfrm>
          <a:prstGeom prst="rightArrow">
            <a:avLst>
              <a:gd name="adj1" fmla="val 61327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1700">
                <a:srgbClr val="7A8597"/>
              </a:gs>
              <a:gs pos="100000">
                <a:srgbClr val="5E6B80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en-US" altLang="ko-KR" sz="1400" ker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513" name="구부러진 연결선 69">
            <a:extLst>
              <a:ext uri="{FF2B5EF4-FFF2-40B4-BE49-F238E27FC236}">
                <a16:creationId xmlns:a16="http://schemas.microsoft.com/office/drawing/2014/main" id="{CED2BCF1-749E-AA8C-AD2E-0DC6EE63E253}"/>
              </a:ext>
            </a:extLst>
          </p:cNvPr>
          <p:cNvCxnSpPr>
            <a:stCxn id="1498" idx="3"/>
            <a:endCxn id="1522" idx="1"/>
          </p:cNvCxnSpPr>
          <p:nvPr/>
        </p:nvCxnSpPr>
        <p:spPr>
          <a:xfrm flipV="1">
            <a:off x="3202837" y="4903788"/>
            <a:ext cx="282779" cy="331795"/>
          </a:xfrm>
          <a:prstGeom prst="curvedConnector3">
            <a:avLst>
              <a:gd name="adj1" fmla="val 50000"/>
            </a:avLst>
          </a:prstGeom>
          <a:ln w="254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4" name="그림 1513">
            <a:extLst>
              <a:ext uri="{FF2B5EF4-FFF2-40B4-BE49-F238E27FC236}">
                <a16:creationId xmlns:a16="http://schemas.microsoft.com/office/drawing/2014/main" id="{3B189E73-5D04-39CB-A021-3C2039F55B2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035" y="5487736"/>
            <a:ext cx="126466" cy="127088"/>
          </a:xfrm>
          <a:prstGeom prst="rect">
            <a:avLst/>
          </a:prstGeom>
        </p:spPr>
      </p:pic>
      <p:pic>
        <p:nvPicPr>
          <p:cNvPr id="1515" name="그림 1514">
            <a:extLst>
              <a:ext uri="{FF2B5EF4-FFF2-40B4-BE49-F238E27FC236}">
                <a16:creationId xmlns:a16="http://schemas.microsoft.com/office/drawing/2014/main" id="{7C1C5D97-B4F0-61D2-1A73-FACAFEAB6EF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035" y="5101973"/>
            <a:ext cx="126466" cy="127088"/>
          </a:xfrm>
          <a:prstGeom prst="rect">
            <a:avLst/>
          </a:prstGeom>
        </p:spPr>
      </p:pic>
      <p:cxnSp>
        <p:nvCxnSpPr>
          <p:cNvPr id="1516" name="직선 연결선 1515">
            <a:extLst>
              <a:ext uri="{FF2B5EF4-FFF2-40B4-BE49-F238E27FC236}">
                <a16:creationId xmlns:a16="http://schemas.microsoft.com/office/drawing/2014/main" id="{8DCE2785-9F6D-297E-88E2-9913A6D8A62D}"/>
              </a:ext>
            </a:extLst>
          </p:cNvPr>
          <p:cNvCxnSpPr/>
          <p:nvPr/>
        </p:nvCxnSpPr>
        <p:spPr>
          <a:xfrm>
            <a:off x="2386481" y="5675415"/>
            <a:ext cx="0" cy="76200"/>
          </a:xfrm>
          <a:prstGeom prst="line">
            <a:avLst/>
          </a:prstGeom>
          <a:solidFill>
            <a:schemeClr val="bg1">
              <a:lumMod val="75000"/>
              <a:alpha val="14000"/>
            </a:schemeClr>
          </a:solidFill>
          <a:ln w="12700" cap="rnd">
            <a:solidFill>
              <a:srgbClr val="8692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17" name="그룹 1516">
            <a:extLst>
              <a:ext uri="{FF2B5EF4-FFF2-40B4-BE49-F238E27FC236}">
                <a16:creationId xmlns:a16="http://schemas.microsoft.com/office/drawing/2014/main" id="{E04BE081-A424-7E0A-2551-D116D8E3E9A6}"/>
              </a:ext>
            </a:extLst>
          </p:cNvPr>
          <p:cNvGrpSpPr/>
          <p:nvPr/>
        </p:nvGrpSpPr>
        <p:grpSpPr>
          <a:xfrm>
            <a:off x="3284879" y="4140291"/>
            <a:ext cx="143337" cy="2111156"/>
            <a:chOff x="3284879" y="3532453"/>
            <a:chExt cx="143337" cy="2920504"/>
          </a:xfrm>
        </p:grpSpPr>
        <p:pic>
          <p:nvPicPr>
            <p:cNvPr id="1518" name="Picture 125" descr="악세사리">
              <a:extLst>
                <a:ext uri="{FF2B5EF4-FFF2-40B4-BE49-F238E27FC236}">
                  <a16:creationId xmlns:a16="http://schemas.microsoft.com/office/drawing/2014/main" id="{57D33943-4551-6649-EFE6-31E6D2D758CE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0" cstate="email">
              <a:lum bright="-6000" contras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 flipV="1">
              <a:off x="1902277" y="4927015"/>
              <a:ext cx="2920502" cy="131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19" name="Picture 125" descr="악세사리">
              <a:extLst>
                <a:ext uri="{FF2B5EF4-FFF2-40B4-BE49-F238E27FC236}">
                  <a16:creationId xmlns:a16="http://schemas.microsoft.com/office/drawing/2014/main" id="{D0947AF4-C4BF-5FA3-501F-1BDE2B4AFE8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0" cstate="email">
              <a:lum bright="-6000" contras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1890317" y="4927017"/>
              <a:ext cx="2920502" cy="131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0" name="그룹 1519">
            <a:extLst>
              <a:ext uri="{FF2B5EF4-FFF2-40B4-BE49-F238E27FC236}">
                <a16:creationId xmlns:a16="http://schemas.microsoft.com/office/drawing/2014/main" id="{9ADE44EB-D529-E939-566F-67FB6BF8A29A}"/>
              </a:ext>
            </a:extLst>
          </p:cNvPr>
          <p:cNvGrpSpPr/>
          <p:nvPr/>
        </p:nvGrpSpPr>
        <p:grpSpPr>
          <a:xfrm>
            <a:off x="3485616" y="4825595"/>
            <a:ext cx="2854437" cy="156386"/>
            <a:chOff x="-2337606" y="4012281"/>
            <a:chExt cx="1152128" cy="156386"/>
          </a:xfrm>
        </p:grpSpPr>
        <p:sp>
          <p:nvSpPr>
            <p:cNvPr id="1521" name="직사각형 1520">
              <a:extLst>
                <a:ext uri="{FF2B5EF4-FFF2-40B4-BE49-F238E27FC236}">
                  <a16:creationId xmlns:a16="http://schemas.microsoft.com/office/drawing/2014/main" id="{56469EB3-E7C1-0887-36CF-750A1146ABF1}"/>
                </a:ext>
              </a:extLst>
            </p:cNvPr>
            <p:cNvSpPr/>
            <p:nvPr/>
          </p:nvSpPr>
          <p:spPr>
            <a:xfrm>
              <a:off x="-2337606" y="4012281"/>
              <a:ext cx="1152128" cy="156386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2" name="직사각형 1521">
              <a:extLst>
                <a:ext uri="{FF2B5EF4-FFF2-40B4-BE49-F238E27FC236}">
                  <a16:creationId xmlns:a16="http://schemas.microsoft.com/office/drawing/2014/main" id="{06589234-BDDB-4DE0-22D3-991C887967B4}"/>
                </a:ext>
              </a:extLst>
            </p:cNvPr>
            <p:cNvSpPr/>
            <p:nvPr/>
          </p:nvSpPr>
          <p:spPr>
            <a:xfrm>
              <a:off x="-2337606" y="4012281"/>
              <a:ext cx="1152128" cy="156386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3" name="그룹 1522">
            <a:extLst>
              <a:ext uri="{FF2B5EF4-FFF2-40B4-BE49-F238E27FC236}">
                <a16:creationId xmlns:a16="http://schemas.microsoft.com/office/drawing/2014/main" id="{B66A7D3D-DD44-EE60-EED3-9535FA1A6673}"/>
              </a:ext>
            </a:extLst>
          </p:cNvPr>
          <p:cNvGrpSpPr/>
          <p:nvPr/>
        </p:nvGrpSpPr>
        <p:grpSpPr>
          <a:xfrm>
            <a:off x="5660224" y="5099366"/>
            <a:ext cx="920178" cy="920174"/>
            <a:chOff x="-807000" y="978382"/>
            <a:chExt cx="923948" cy="923946"/>
          </a:xfrm>
        </p:grpSpPr>
        <p:sp>
          <p:nvSpPr>
            <p:cNvPr id="1524" name="도넛 159">
              <a:extLst>
                <a:ext uri="{FF2B5EF4-FFF2-40B4-BE49-F238E27FC236}">
                  <a16:creationId xmlns:a16="http://schemas.microsoft.com/office/drawing/2014/main" id="{91C7DE20-3F94-F3C3-6DB1-970EEFD2C3BD}"/>
                </a:ext>
              </a:extLst>
            </p:cNvPr>
            <p:cNvSpPr/>
            <p:nvPr/>
          </p:nvSpPr>
          <p:spPr>
            <a:xfrm>
              <a:off x="-807000" y="978382"/>
              <a:ext cx="923948" cy="923946"/>
            </a:xfrm>
            <a:prstGeom prst="ellipse">
              <a:avLst/>
            </a:prstGeom>
            <a:solidFill>
              <a:srgbClr val="0078B9"/>
            </a:solidFill>
            <a:ln w="19050" cap="flat" cmpd="sng" algn="ctr">
              <a:gradFill>
                <a:gsLst>
                  <a:gs pos="43000">
                    <a:srgbClr val="20C4F4"/>
                  </a:gs>
                  <a:gs pos="50000">
                    <a:sysClr val="window" lastClr="FFFFFF"/>
                  </a:gs>
                  <a:gs pos="57000">
                    <a:srgbClr val="034DB8"/>
                  </a:gs>
                </a:gsLst>
                <a:lin ang="2700000" scaled="0"/>
              </a:gradFill>
              <a:prstDash val="solid"/>
              <a:miter lim="800000"/>
            </a:ln>
            <a:effectLst>
              <a:outerShdw sx="110000" sy="110000" algn="ctr" rotWithShape="0">
                <a:srgbClr val="20C4F4">
                  <a:alpha val="30000"/>
                </a:srgbClr>
              </a:outerShdw>
            </a:effectLst>
          </p:spPr>
          <p:txBody>
            <a:bodyPr wrap="none" lIns="0" tIns="0" rIns="0" bIns="0" rtlCol="0" anchor="ctr"/>
            <a:lstStyle/>
            <a:p>
              <a:pPr algn="ctr" defTabSz="1067745"/>
              <a:endParaRPr lang="ko-KR" altLang="en-US" sz="80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pic>
          <p:nvPicPr>
            <p:cNvPr id="1525" name="그림 1524">
              <a:extLst>
                <a:ext uri="{FF2B5EF4-FFF2-40B4-BE49-F238E27FC236}">
                  <a16:creationId xmlns:a16="http://schemas.microsoft.com/office/drawing/2014/main" id="{116BA23B-ADD1-9386-5986-BF20D9C32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626" r="11904" b="-45974"/>
            <a:stretch/>
          </p:blipFill>
          <p:spPr>
            <a:xfrm>
              <a:off x="-754041" y="1008436"/>
              <a:ext cx="827100" cy="781051"/>
            </a:xfrm>
            <a:prstGeom prst="ellipse">
              <a:avLst/>
            </a:prstGeom>
          </p:spPr>
        </p:pic>
        <p:sp>
          <p:nvSpPr>
            <p:cNvPr id="1526" name="TextBox 1525">
              <a:extLst>
                <a:ext uri="{FF2B5EF4-FFF2-40B4-BE49-F238E27FC236}">
                  <a16:creationId xmlns:a16="http://schemas.microsoft.com/office/drawing/2014/main" id="{68EAF45F-E82A-F5F7-C7F8-39C2AA696804}"/>
                </a:ext>
              </a:extLst>
            </p:cNvPr>
            <p:cNvSpPr txBox="1"/>
            <p:nvPr/>
          </p:nvSpPr>
          <p:spPr>
            <a:xfrm>
              <a:off x="-711694" y="1215932"/>
              <a:ext cx="733337" cy="44884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spc="-5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 sz="1000" b="0" spc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슬라이딩</a:t>
              </a:r>
              <a:br>
                <a:rPr lang="en-US" altLang="ko-KR" sz="1000" b="0" spc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</a:br>
              <a:r>
                <a:rPr lang="ko-KR" altLang="en-US" sz="1000" b="0" spc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윈도우</a:t>
              </a:r>
            </a:p>
            <a:p>
              <a:pPr lvl="0">
                <a:defRPr/>
              </a:pPr>
              <a:r>
                <a:rPr lang="ko-KR" altLang="en-US" sz="1000" b="0" spc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구간 단위</a:t>
              </a:r>
            </a:p>
            <a:p>
              <a:pPr lvl="0">
                <a:defRPr/>
              </a:pPr>
              <a:r>
                <a:rPr lang="ko-KR" altLang="en-US" sz="1000" b="0" spc="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시계열</a:t>
              </a:r>
              <a:r>
                <a:rPr lang="ko-KR" altLang="en-US" sz="1000" b="0" spc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 데이터</a:t>
              </a:r>
            </a:p>
            <a:p>
              <a:pPr lvl="0">
                <a:defRPr/>
              </a:pPr>
              <a:r>
                <a:rPr lang="ko-KR" altLang="en-US" sz="1000" b="0" spc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집계 생성</a:t>
              </a:r>
            </a:p>
          </p:txBody>
        </p:sp>
      </p:grpSp>
      <p:grpSp>
        <p:nvGrpSpPr>
          <p:cNvPr id="1527" name="그룹 1526">
            <a:extLst>
              <a:ext uri="{FF2B5EF4-FFF2-40B4-BE49-F238E27FC236}">
                <a16:creationId xmlns:a16="http://schemas.microsoft.com/office/drawing/2014/main" id="{B2941501-B679-A520-255B-92479B2FB04B}"/>
              </a:ext>
            </a:extLst>
          </p:cNvPr>
          <p:cNvGrpSpPr/>
          <p:nvPr/>
        </p:nvGrpSpPr>
        <p:grpSpPr>
          <a:xfrm>
            <a:off x="1901145" y="5091480"/>
            <a:ext cx="920178" cy="920174"/>
            <a:chOff x="-807000" y="978382"/>
            <a:chExt cx="923948" cy="923946"/>
          </a:xfrm>
        </p:grpSpPr>
        <p:sp>
          <p:nvSpPr>
            <p:cNvPr id="1528" name="도넛 159">
              <a:extLst>
                <a:ext uri="{FF2B5EF4-FFF2-40B4-BE49-F238E27FC236}">
                  <a16:creationId xmlns:a16="http://schemas.microsoft.com/office/drawing/2014/main" id="{D3E4D939-22C8-CCD0-EEB0-09CD27BF0F55}"/>
                </a:ext>
              </a:extLst>
            </p:cNvPr>
            <p:cNvSpPr/>
            <p:nvPr/>
          </p:nvSpPr>
          <p:spPr>
            <a:xfrm>
              <a:off x="-807000" y="978382"/>
              <a:ext cx="923948" cy="923946"/>
            </a:xfrm>
            <a:prstGeom prst="ellipse">
              <a:avLst/>
            </a:prstGeom>
            <a:solidFill>
              <a:srgbClr val="0078B9"/>
            </a:solidFill>
            <a:ln w="19050" cap="flat" cmpd="sng" algn="ctr">
              <a:gradFill>
                <a:gsLst>
                  <a:gs pos="43000">
                    <a:srgbClr val="20C4F4"/>
                  </a:gs>
                  <a:gs pos="50000">
                    <a:sysClr val="window" lastClr="FFFFFF"/>
                  </a:gs>
                  <a:gs pos="57000">
                    <a:srgbClr val="034DB8"/>
                  </a:gs>
                </a:gsLst>
                <a:lin ang="2700000" scaled="0"/>
              </a:gradFill>
              <a:prstDash val="solid"/>
              <a:miter lim="800000"/>
            </a:ln>
            <a:effectLst>
              <a:outerShdw sx="110000" sy="110000" algn="ctr" rotWithShape="0">
                <a:srgbClr val="20C4F4">
                  <a:alpha val="30000"/>
                </a:srgbClr>
              </a:outerShdw>
            </a:effectLst>
          </p:spPr>
          <p:txBody>
            <a:bodyPr wrap="none" lIns="0" tIns="0" rIns="0" bIns="0" rtlCol="0" anchor="ctr"/>
            <a:lstStyle/>
            <a:p>
              <a:pPr algn="ctr" defTabSz="1067745"/>
              <a:endParaRPr lang="ko-KR" altLang="en-US" sz="80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pic>
          <p:nvPicPr>
            <p:cNvPr id="1529" name="그림 1528">
              <a:extLst>
                <a:ext uri="{FF2B5EF4-FFF2-40B4-BE49-F238E27FC236}">
                  <a16:creationId xmlns:a16="http://schemas.microsoft.com/office/drawing/2014/main" id="{EABE6D92-8472-AFDC-CE42-466D417A7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626" r="11904" b="-45974"/>
            <a:stretch/>
          </p:blipFill>
          <p:spPr>
            <a:xfrm>
              <a:off x="-754041" y="1008436"/>
              <a:ext cx="827100" cy="781051"/>
            </a:xfrm>
            <a:prstGeom prst="ellipse">
              <a:avLst/>
            </a:prstGeom>
          </p:spPr>
        </p:pic>
        <p:sp>
          <p:nvSpPr>
            <p:cNvPr id="1530" name="TextBox 1529">
              <a:extLst>
                <a:ext uri="{FF2B5EF4-FFF2-40B4-BE49-F238E27FC236}">
                  <a16:creationId xmlns:a16="http://schemas.microsoft.com/office/drawing/2014/main" id="{8E282122-AA48-8885-8061-BA011E71F59C}"/>
                </a:ext>
              </a:extLst>
            </p:cNvPr>
            <p:cNvSpPr txBox="1"/>
            <p:nvPr/>
          </p:nvSpPr>
          <p:spPr>
            <a:xfrm>
              <a:off x="-711694" y="1215932"/>
              <a:ext cx="733337" cy="44884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algn="ctr">
                <a:defRPr sz="1200" b="1" spc="-5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 sz="1000" b="0" spc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슬라이딩</a:t>
              </a:r>
            </a:p>
            <a:p>
              <a:pPr lvl="0">
                <a:defRPr/>
              </a:pPr>
              <a:r>
                <a:rPr lang="ko-KR" altLang="en-US" sz="1000" b="0" spc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윈도우 구성</a:t>
              </a:r>
              <a:endParaRPr lang="en-US" altLang="ko-KR" sz="1000" b="0" spc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endParaRPr>
            </a:p>
            <a:p>
              <a:pPr lvl="0">
                <a:defRPr/>
              </a:pPr>
              <a:r>
                <a:rPr lang="ko-KR" altLang="en-US" sz="1000" b="0" spc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데이터 수집</a:t>
              </a:r>
            </a:p>
          </p:txBody>
        </p:sp>
      </p:grpSp>
      <p:sp>
        <p:nvSpPr>
          <p:cNvPr id="1531" name="직사각형 320">
            <a:extLst>
              <a:ext uri="{FF2B5EF4-FFF2-40B4-BE49-F238E27FC236}">
                <a16:creationId xmlns:a16="http://schemas.microsoft.com/office/drawing/2014/main" id="{D2946E86-F0FD-1499-D762-CB7B630831FC}"/>
              </a:ext>
            </a:extLst>
          </p:cNvPr>
          <p:cNvSpPr/>
          <p:nvPr/>
        </p:nvSpPr>
        <p:spPr>
          <a:xfrm>
            <a:off x="726695" y="3110691"/>
            <a:ext cx="5345493" cy="829846"/>
          </a:xfrm>
          <a:custGeom>
            <a:avLst/>
            <a:gdLst/>
            <a:ahLst/>
            <a:cxnLst/>
            <a:rect l="l" t="t" r="r" b="b"/>
            <a:pathLst>
              <a:path w="5345493" h="829846">
                <a:moveTo>
                  <a:pt x="0" y="0"/>
                </a:moveTo>
                <a:lnTo>
                  <a:pt x="113968" y="0"/>
                </a:lnTo>
                <a:lnTo>
                  <a:pt x="113968" y="373974"/>
                </a:lnTo>
                <a:lnTo>
                  <a:pt x="113968" y="601910"/>
                </a:lnTo>
                <a:lnTo>
                  <a:pt x="113968" y="630402"/>
                </a:lnTo>
                <a:cubicBezTo>
                  <a:pt x="113968" y="677609"/>
                  <a:pt x="152237" y="715878"/>
                  <a:pt x="199444" y="715878"/>
                </a:cubicBezTo>
                <a:lnTo>
                  <a:pt x="5089065" y="715878"/>
                </a:lnTo>
                <a:cubicBezTo>
                  <a:pt x="5136272" y="715878"/>
                  <a:pt x="5174541" y="677609"/>
                  <a:pt x="5174541" y="630402"/>
                </a:cubicBezTo>
                <a:lnTo>
                  <a:pt x="5174541" y="601910"/>
                </a:lnTo>
                <a:lnTo>
                  <a:pt x="5117557" y="601910"/>
                </a:lnTo>
                <a:lnTo>
                  <a:pt x="5231525" y="487942"/>
                </a:lnTo>
                <a:lnTo>
                  <a:pt x="5345493" y="601910"/>
                </a:lnTo>
                <a:lnTo>
                  <a:pt x="5288509" y="601910"/>
                </a:lnTo>
                <a:lnTo>
                  <a:pt x="5288509" y="630402"/>
                </a:lnTo>
                <a:cubicBezTo>
                  <a:pt x="5288509" y="740552"/>
                  <a:pt x="5199215" y="829846"/>
                  <a:pt x="5089065" y="829846"/>
                </a:cubicBezTo>
                <a:lnTo>
                  <a:pt x="199444" y="829846"/>
                </a:lnTo>
                <a:cubicBezTo>
                  <a:pt x="89294" y="829846"/>
                  <a:pt x="0" y="740552"/>
                  <a:pt x="0" y="630402"/>
                </a:cubicBezTo>
                <a:lnTo>
                  <a:pt x="0" y="601910"/>
                </a:lnTo>
                <a:lnTo>
                  <a:pt x="0" y="37397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rgbClr val="20C4F4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4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32" name="오른쪽 화살표 98">
            <a:extLst>
              <a:ext uri="{FF2B5EF4-FFF2-40B4-BE49-F238E27FC236}">
                <a16:creationId xmlns:a16="http://schemas.microsoft.com/office/drawing/2014/main" id="{462848C4-9FD9-4B98-32A4-C95266613F8B}"/>
              </a:ext>
            </a:extLst>
          </p:cNvPr>
          <p:cNvSpPr/>
          <p:nvPr/>
        </p:nvSpPr>
        <p:spPr>
          <a:xfrm>
            <a:off x="2922303" y="5454501"/>
            <a:ext cx="2611373" cy="2261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rgbClr val="20C4F4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endParaRPr lang="ko-KR" altLang="en-US" sz="1400" ker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533" name="Picture 3" descr="C:\Users\YELIMKOOK\Desktop\PNG\비지니스02.png">
            <a:extLst>
              <a:ext uri="{FF2B5EF4-FFF2-40B4-BE49-F238E27FC236}">
                <a16:creationId xmlns:a16="http://schemas.microsoft.com/office/drawing/2014/main" id="{409311D5-1C5F-2F3F-4FD3-62F2325EC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195" y="2380638"/>
            <a:ext cx="384056" cy="30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4" name="그림 1533">
            <a:extLst>
              <a:ext uri="{FF2B5EF4-FFF2-40B4-BE49-F238E27FC236}">
                <a16:creationId xmlns:a16="http://schemas.microsoft.com/office/drawing/2014/main" id="{F08A7906-B840-D77A-6815-EDF4E8BE09F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8079" y="2384039"/>
            <a:ext cx="101137" cy="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2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A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(6/6)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2</a:t>
            </a:r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2.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제안 사례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AA83EC-4100-C5DC-BFC7-6419150070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9290050" cy="325315"/>
          </a:xfrm>
        </p:spPr>
        <p:txBody>
          <a:bodyPr/>
          <a:lstStyle/>
          <a:p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정확도 높은 검색 결과를 최단시간에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LLM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에 제공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721CF6-5214-62D4-0F42-268D5A65D054}"/>
              </a:ext>
            </a:extLst>
          </p:cNvPr>
          <p:cNvGrpSpPr/>
          <p:nvPr/>
        </p:nvGrpSpPr>
        <p:grpSpPr>
          <a:xfrm>
            <a:off x="307973" y="1592796"/>
            <a:ext cx="9281548" cy="4727114"/>
            <a:chOff x="307973" y="1726074"/>
            <a:chExt cx="9281548" cy="4727114"/>
          </a:xfrm>
        </p:grpSpPr>
        <p:sp>
          <p:nvSpPr>
            <p:cNvPr id="1472" name="직사각형 1471">
              <a:extLst>
                <a:ext uri="{FF2B5EF4-FFF2-40B4-BE49-F238E27FC236}">
                  <a16:creationId xmlns:a16="http://schemas.microsoft.com/office/drawing/2014/main" id="{D095AB91-3E6E-3AC9-408F-11C331A2996F}"/>
                </a:ext>
              </a:extLst>
            </p:cNvPr>
            <p:cNvSpPr/>
            <p:nvPr/>
          </p:nvSpPr>
          <p:spPr>
            <a:xfrm>
              <a:off x="2642017" y="2121980"/>
              <a:ext cx="4621966" cy="4331208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3059"/>
              <a:endParaRPr lang="ko-KR" altLang="en-US" sz="120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grpSp>
          <p:nvGrpSpPr>
            <p:cNvPr id="1473" name="그룹 1472">
              <a:extLst>
                <a:ext uri="{FF2B5EF4-FFF2-40B4-BE49-F238E27FC236}">
                  <a16:creationId xmlns:a16="http://schemas.microsoft.com/office/drawing/2014/main" id="{F1D9E04C-1671-E55E-A034-ABF4BE700D59}"/>
                </a:ext>
              </a:extLst>
            </p:cNvPr>
            <p:cNvGrpSpPr/>
            <p:nvPr/>
          </p:nvGrpSpPr>
          <p:grpSpPr>
            <a:xfrm>
              <a:off x="2660931" y="2121980"/>
              <a:ext cx="4584139" cy="4331208"/>
              <a:chOff x="2641582" y="2204720"/>
              <a:chExt cx="4584139" cy="4151630"/>
            </a:xfrm>
          </p:grpSpPr>
          <p:pic>
            <p:nvPicPr>
              <p:cNvPr id="1627" name="Picture 125" descr="악세사리">
                <a:extLst>
                  <a:ext uri="{FF2B5EF4-FFF2-40B4-BE49-F238E27FC236}">
                    <a16:creationId xmlns:a16="http://schemas.microsoft.com/office/drawing/2014/main" id="{81333B94-509F-7BC8-6C86-08AFB8A12893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3" cstate="email">
                <a:lum bright="-6000" contrast="12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5041906" y="4172535"/>
                <a:ext cx="4151630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28" name="Picture 125" descr="악세사리">
                <a:extLst>
                  <a:ext uri="{FF2B5EF4-FFF2-40B4-BE49-F238E27FC236}">
                    <a16:creationId xmlns:a16="http://schemas.microsoft.com/office/drawing/2014/main" id="{4B547BDC-63D3-0C3F-A215-9423114D2F2E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3" cstate="email">
                <a:lum bright="-6000" contrast="12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H="1" flipV="1">
                <a:off x="673767" y="4172535"/>
                <a:ext cx="4151630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74" name="그룹 1473">
              <a:extLst>
                <a:ext uri="{FF2B5EF4-FFF2-40B4-BE49-F238E27FC236}">
                  <a16:creationId xmlns:a16="http://schemas.microsoft.com/office/drawing/2014/main" id="{2B4D36C5-050C-707A-C8FF-77529B4DB298}"/>
                </a:ext>
              </a:extLst>
            </p:cNvPr>
            <p:cNvGrpSpPr/>
            <p:nvPr/>
          </p:nvGrpSpPr>
          <p:grpSpPr>
            <a:xfrm>
              <a:off x="307973" y="1726074"/>
              <a:ext cx="2352677" cy="4727114"/>
              <a:chOff x="307973" y="1726074"/>
              <a:chExt cx="2352677" cy="4727114"/>
            </a:xfrm>
          </p:grpSpPr>
          <p:sp>
            <p:nvSpPr>
              <p:cNvPr id="1598" name="직사각형 1597">
                <a:extLst>
                  <a:ext uri="{FF2B5EF4-FFF2-40B4-BE49-F238E27FC236}">
                    <a16:creationId xmlns:a16="http://schemas.microsoft.com/office/drawing/2014/main" id="{331B1CC3-1CFC-AC28-5B44-30F1C5CCFFB9}"/>
                  </a:ext>
                </a:extLst>
              </p:cNvPr>
              <p:cNvSpPr/>
              <p:nvPr/>
            </p:nvSpPr>
            <p:spPr>
              <a:xfrm flipH="1">
                <a:off x="307973" y="2018201"/>
                <a:ext cx="2352677" cy="4434987"/>
              </a:xfrm>
              <a:prstGeom prst="rect">
                <a:avLst/>
              </a:prstGeom>
              <a:solidFill>
                <a:srgbClr val="004F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/>
                <a:endParaRPr lang="ko-KR" altLang="en-US" dirty="0">
                  <a:ln>
                    <a:solidFill>
                      <a:srgbClr val="0070C0">
                        <a:alpha val="0"/>
                      </a:srgb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1599" name="Rectangle 598">
                <a:extLst>
                  <a:ext uri="{FF2B5EF4-FFF2-40B4-BE49-F238E27FC236}">
                    <a16:creationId xmlns:a16="http://schemas.microsoft.com/office/drawing/2014/main" id="{73A73693-DE33-64F6-2778-535E318DF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7973" y="2070090"/>
                <a:ext cx="2287907" cy="433120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noFill/>
                <a:miter lim="800000"/>
                <a:headEnd/>
                <a:tailEnd/>
              </a:ln>
              <a:effectLst>
                <a:outerShdw dist="254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lIns="97643" tIns="97643" rIns="97643" bIns="97643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marL="92761" marR="0" lvl="0" indent="-92761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3"/>
                  </a:spcAft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solidFill>
                      <a:srgbClr val="0070C0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스퀘어" pitchFamily="50" charset="-127"/>
                  <a:ea typeface="나눔스퀘어" pitchFamily="50" charset="-127"/>
                  <a:cs typeface="+mn-cs"/>
                </a:endParaRPr>
              </a:p>
            </p:txBody>
          </p:sp>
          <p:cxnSp>
            <p:nvCxnSpPr>
              <p:cNvPr id="1600" name="직선 연결선 1599">
                <a:extLst>
                  <a:ext uri="{FF2B5EF4-FFF2-40B4-BE49-F238E27FC236}">
                    <a16:creationId xmlns:a16="http://schemas.microsoft.com/office/drawing/2014/main" id="{5D3C31B1-1BF7-F624-8F00-6B473F92B1BA}"/>
                  </a:ext>
                </a:extLst>
              </p:cNvPr>
              <p:cNvCxnSpPr/>
              <p:nvPr/>
            </p:nvCxnSpPr>
            <p:spPr>
              <a:xfrm flipV="1">
                <a:off x="307975" y="1896698"/>
                <a:ext cx="153863" cy="121503"/>
              </a:xfrm>
              <a:prstGeom prst="line">
                <a:avLst/>
              </a:prstGeom>
              <a:ln>
                <a:solidFill>
                  <a:srgbClr val="004F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1" name="TextBox 1600">
                <a:extLst>
                  <a:ext uri="{FF2B5EF4-FFF2-40B4-BE49-F238E27FC236}">
                    <a16:creationId xmlns:a16="http://schemas.microsoft.com/office/drawing/2014/main" id="{F102D41F-EAF6-C06E-8DDF-738450D36896}"/>
                  </a:ext>
                </a:extLst>
              </p:cNvPr>
              <p:cNvSpPr txBox="1"/>
              <p:nvPr/>
            </p:nvSpPr>
            <p:spPr>
              <a:xfrm>
                <a:off x="515340" y="1726074"/>
                <a:ext cx="856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ko-KR"/>
                </a:defPPr>
                <a:lvl1pPr algn="ctr" defTabSz="1067745" latinLnBrk="0">
                  <a:defRPr spc="-50">
                    <a:ln>
                      <a:solidFill>
                        <a:srgbClr val="9BCFFF">
                          <a:alpha val="0"/>
                        </a:srgbClr>
                      </a:solidFill>
                    </a:ln>
                    <a:solidFill>
                      <a:srgbClr val="004FBC"/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  <a:lvl2pPr marL="533872" defTabSz="1067745">
                  <a:defRPr sz="2100"/>
                </a:lvl2pPr>
                <a:lvl3pPr marL="1067745" defTabSz="1067745">
                  <a:defRPr sz="2100"/>
                </a:lvl3pPr>
                <a:lvl4pPr marL="1601617" defTabSz="1067745">
                  <a:defRPr sz="2100"/>
                </a:lvl4pPr>
                <a:lvl5pPr marL="2135490" defTabSz="1067745">
                  <a:defRPr sz="2100"/>
                </a:lvl5pPr>
                <a:lvl6pPr marL="2669362" defTabSz="1067745">
                  <a:defRPr sz="2100"/>
                </a:lvl6pPr>
                <a:lvl7pPr marL="3203235" defTabSz="1067745">
                  <a:defRPr sz="2100"/>
                </a:lvl7pPr>
                <a:lvl8pPr marL="3737107" defTabSz="1067745">
                  <a:defRPr sz="2100"/>
                </a:lvl8pPr>
                <a:lvl9pPr marL="4270980" defTabSz="1067745">
                  <a:defRPr sz="2100"/>
                </a:lvl9pPr>
              </a:lstStyle>
              <a:p>
                <a:pPr algn="l">
                  <a:defRPr/>
                </a:pPr>
                <a:r>
                  <a:rPr lang="ko-KR" altLang="en-US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</a:rPr>
                  <a:t>구현 방안</a:t>
                </a:r>
              </a:p>
            </p:txBody>
          </p:sp>
          <p:grpSp>
            <p:nvGrpSpPr>
              <p:cNvPr id="1602" name="그룹 1601">
                <a:extLst>
                  <a:ext uri="{FF2B5EF4-FFF2-40B4-BE49-F238E27FC236}">
                    <a16:creationId xmlns:a16="http://schemas.microsoft.com/office/drawing/2014/main" id="{BF59BD69-96EB-566E-F88E-2A5EE41BE3F8}"/>
                  </a:ext>
                </a:extLst>
              </p:cNvPr>
              <p:cNvGrpSpPr/>
              <p:nvPr/>
            </p:nvGrpSpPr>
            <p:grpSpPr>
              <a:xfrm>
                <a:off x="320463" y="2123726"/>
                <a:ext cx="2232000" cy="602832"/>
                <a:chOff x="6638648" y="2976392"/>
                <a:chExt cx="2719140" cy="734401"/>
              </a:xfrm>
            </p:grpSpPr>
            <p:grpSp>
              <p:nvGrpSpPr>
                <p:cNvPr id="1623" name="그룹 1622">
                  <a:extLst>
                    <a:ext uri="{FF2B5EF4-FFF2-40B4-BE49-F238E27FC236}">
                      <a16:creationId xmlns:a16="http://schemas.microsoft.com/office/drawing/2014/main" id="{F591E1DF-DDBB-CC55-AE1E-A2F8EB9E03A1}"/>
                    </a:ext>
                  </a:extLst>
                </p:cNvPr>
                <p:cNvGrpSpPr/>
                <p:nvPr/>
              </p:nvGrpSpPr>
              <p:grpSpPr>
                <a:xfrm>
                  <a:off x="6638648" y="2976392"/>
                  <a:ext cx="2719140" cy="263142"/>
                  <a:chOff x="6638648" y="2976392"/>
                  <a:chExt cx="2719140" cy="263142"/>
                </a:xfrm>
              </p:grpSpPr>
              <p:sp>
                <p:nvSpPr>
                  <p:cNvPr id="1625" name="모서리가 둥근 직사각형 372">
                    <a:extLst>
                      <a:ext uri="{FF2B5EF4-FFF2-40B4-BE49-F238E27FC236}">
                        <a16:creationId xmlns:a16="http://schemas.microsoft.com/office/drawing/2014/main" id="{D5488B8C-B612-7234-C1FA-317B36B21B27}"/>
                      </a:ext>
                    </a:extLst>
                  </p:cNvPr>
                  <p:cNvSpPr/>
                  <p:nvPr/>
                </p:nvSpPr>
                <p:spPr>
                  <a:xfrm>
                    <a:off x="6638648" y="2976392"/>
                    <a:ext cx="2719140" cy="263142"/>
                  </a:xfrm>
                  <a:prstGeom prst="roundRect">
                    <a:avLst/>
                  </a:prstGeom>
                  <a:solidFill>
                    <a:srgbClr val="E2F7FE"/>
                  </a:solidFill>
                  <a:ln w="6350">
                    <a:solidFill>
                      <a:srgbClr val="B2BAC6"/>
                    </a:solidFill>
                  </a:ln>
                  <a:effectLst>
                    <a:innerShdw blurRad="114300">
                      <a:srgbClr val="20C4F4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288000" tIns="0" rIns="0" bIns="0" rtlCol="0" anchor="ctr"/>
                  <a:lstStyle/>
                  <a:p>
                    <a:pPr defTabSz="1067745" latinLnBrk="0">
                      <a:defRPr/>
                    </a:pPr>
                    <a:r>
                      <a:rPr lang="ko-KR" altLang="en-US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사용자 검색 요청</a:t>
                    </a:r>
                  </a:p>
                </p:txBody>
              </p:sp>
              <p:sp>
                <p:nvSpPr>
                  <p:cNvPr id="1626" name="타원 1625">
                    <a:extLst>
                      <a:ext uri="{FF2B5EF4-FFF2-40B4-BE49-F238E27FC236}">
                        <a16:creationId xmlns:a16="http://schemas.microsoft.com/office/drawing/2014/main" id="{E28907AA-A996-6616-B199-F1E7F70130B2}"/>
                      </a:ext>
                    </a:extLst>
                  </p:cNvPr>
                  <p:cNvSpPr/>
                  <p:nvPr/>
                </p:nvSpPr>
                <p:spPr>
                  <a:xfrm>
                    <a:off x="6700573" y="3002394"/>
                    <a:ext cx="206542" cy="206540"/>
                  </a:xfrm>
                  <a:prstGeom prst="ellipse">
                    <a:avLst/>
                  </a:prstGeom>
                  <a:solidFill>
                    <a:srgbClr val="2F3641"/>
                  </a:solidFill>
                  <a:ln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913059">
                      <a:defRPr/>
                    </a:pPr>
                    <a:r>
                      <a:rPr lang="en-US" altLang="ko-KR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1</a:t>
                    </a:r>
                    <a:endParaRPr lang="ko-KR" altLang="en-US" sz="11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endParaRPr>
                  </a:p>
                </p:txBody>
              </p:sp>
            </p:grpSp>
            <p:sp>
              <p:nvSpPr>
                <p:cNvPr id="1624" name="직사각형 1623">
                  <a:extLst>
                    <a:ext uri="{FF2B5EF4-FFF2-40B4-BE49-F238E27FC236}">
                      <a16:creationId xmlns:a16="http://schemas.microsoft.com/office/drawing/2014/main" id="{094DCE30-053C-FA75-EF11-EDD8D148C905}"/>
                    </a:ext>
                  </a:extLst>
                </p:cNvPr>
                <p:cNvSpPr/>
                <p:nvPr/>
              </p:nvSpPr>
              <p:spPr>
                <a:xfrm>
                  <a:off x="6764620" y="3335843"/>
                  <a:ext cx="2501789" cy="374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사용자의 자연어 질문을 입력 받아 </a:t>
                  </a: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WAS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로 전달</a:t>
                  </a:r>
                </a:p>
              </p:txBody>
            </p:sp>
          </p:grpSp>
          <p:grpSp>
            <p:nvGrpSpPr>
              <p:cNvPr id="1603" name="그룹 1602">
                <a:extLst>
                  <a:ext uri="{FF2B5EF4-FFF2-40B4-BE49-F238E27FC236}">
                    <a16:creationId xmlns:a16="http://schemas.microsoft.com/office/drawing/2014/main" id="{AB419020-C1D8-1ABF-1C44-D369EC1F93C8}"/>
                  </a:ext>
                </a:extLst>
              </p:cNvPr>
              <p:cNvGrpSpPr/>
              <p:nvPr/>
            </p:nvGrpSpPr>
            <p:grpSpPr>
              <a:xfrm>
                <a:off x="320463" y="2886627"/>
                <a:ext cx="2232000" cy="756720"/>
                <a:chOff x="6638648" y="2976392"/>
                <a:chExt cx="2719140" cy="921875"/>
              </a:xfrm>
            </p:grpSpPr>
            <p:grpSp>
              <p:nvGrpSpPr>
                <p:cNvPr id="1619" name="그룹 1618">
                  <a:extLst>
                    <a:ext uri="{FF2B5EF4-FFF2-40B4-BE49-F238E27FC236}">
                      <a16:creationId xmlns:a16="http://schemas.microsoft.com/office/drawing/2014/main" id="{8DAD370E-A458-758D-66A1-DBAFD4AE67DE}"/>
                    </a:ext>
                  </a:extLst>
                </p:cNvPr>
                <p:cNvGrpSpPr/>
                <p:nvPr/>
              </p:nvGrpSpPr>
              <p:grpSpPr>
                <a:xfrm>
                  <a:off x="6638648" y="2976392"/>
                  <a:ext cx="2719140" cy="263142"/>
                  <a:chOff x="6638648" y="2976392"/>
                  <a:chExt cx="2719140" cy="263142"/>
                </a:xfrm>
              </p:grpSpPr>
              <p:sp>
                <p:nvSpPr>
                  <p:cNvPr id="1621" name="모서리가 둥근 직사각형 372">
                    <a:extLst>
                      <a:ext uri="{FF2B5EF4-FFF2-40B4-BE49-F238E27FC236}">
                        <a16:creationId xmlns:a16="http://schemas.microsoft.com/office/drawing/2014/main" id="{7046ECE5-2355-E28D-2462-FF7E7F88DB2B}"/>
                      </a:ext>
                    </a:extLst>
                  </p:cNvPr>
                  <p:cNvSpPr/>
                  <p:nvPr/>
                </p:nvSpPr>
                <p:spPr>
                  <a:xfrm>
                    <a:off x="6638648" y="2976392"/>
                    <a:ext cx="2719140" cy="263142"/>
                  </a:xfrm>
                  <a:prstGeom prst="roundRect">
                    <a:avLst/>
                  </a:prstGeom>
                  <a:solidFill>
                    <a:srgbClr val="E2F7FE"/>
                  </a:solidFill>
                  <a:ln w="6350">
                    <a:solidFill>
                      <a:srgbClr val="B2BAC6"/>
                    </a:solidFill>
                  </a:ln>
                  <a:effectLst>
                    <a:innerShdw blurRad="114300">
                      <a:srgbClr val="20C4F4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288000" tIns="0" rIns="0" bIns="0" rtlCol="0" anchor="ctr"/>
                  <a:lstStyle/>
                  <a:p>
                    <a:pPr defTabSz="1067745" latinLnBrk="0">
                      <a:defRPr/>
                    </a:pPr>
                    <a:r>
                      <a:rPr lang="ko-KR" altLang="en-US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사용자 검색 요청</a:t>
                    </a:r>
                  </a:p>
                </p:txBody>
              </p:sp>
              <p:sp>
                <p:nvSpPr>
                  <p:cNvPr id="1622" name="타원 1621">
                    <a:extLst>
                      <a:ext uri="{FF2B5EF4-FFF2-40B4-BE49-F238E27FC236}">
                        <a16:creationId xmlns:a16="http://schemas.microsoft.com/office/drawing/2014/main" id="{F7C7E4CC-B19D-5AEF-1EAF-E2B6015B38F5}"/>
                      </a:ext>
                    </a:extLst>
                  </p:cNvPr>
                  <p:cNvSpPr/>
                  <p:nvPr/>
                </p:nvSpPr>
                <p:spPr>
                  <a:xfrm>
                    <a:off x="6700573" y="3002394"/>
                    <a:ext cx="206542" cy="206540"/>
                  </a:xfrm>
                  <a:prstGeom prst="ellipse">
                    <a:avLst/>
                  </a:prstGeom>
                  <a:solidFill>
                    <a:srgbClr val="2F3641"/>
                  </a:solidFill>
                  <a:ln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913059">
                      <a:defRPr/>
                    </a:pPr>
                    <a:r>
                      <a:rPr lang="en-US" altLang="ko-KR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2</a:t>
                    </a:r>
                    <a:endParaRPr lang="ko-KR" altLang="en-US" sz="11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endParaRPr>
                  </a:p>
                </p:txBody>
              </p:sp>
            </p:grpSp>
            <p:sp>
              <p:nvSpPr>
                <p:cNvPr id="1620" name="직사각형 1619">
                  <a:extLst>
                    <a:ext uri="{FF2B5EF4-FFF2-40B4-BE49-F238E27FC236}">
                      <a16:creationId xmlns:a16="http://schemas.microsoft.com/office/drawing/2014/main" id="{442D2696-AB07-83DF-0A2D-C8F7884CE972}"/>
                    </a:ext>
                  </a:extLst>
                </p:cNvPr>
                <p:cNvSpPr/>
                <p:nvPr/>
              </p:nvSpPr>
              <p:spPr>
                <a:xfrm>
                  <a:off x="6764620" y="3335843"/>
                  <a:ext cx="2501789" cy="5624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검색 품질 향상을 위해 검색 대상 데이터의 선별 및 언어 모델 추론에 적합한 형태로 </a:t>
                  </a:r>
                  <a:r>
                    <a:rPr lang="ko-KR" altLang="en-US" sz="1000" dirty="0" err="1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전처리</a:t>
                  </a:r>
                  <a:endParaRPr lang="ko-KR" altLang="en-US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itchFamily="18" charset="-127"/>
                    <a:ea typeface="KoPub돋움체 Medium" pitchFamily="18" charset="-127"/>
                  </a:endParaRPr>
                </a:p>
              </p:txBody>
            </p:sp>
          </p:grpSp>
          <p:grpSp>
            <p:nvGrpSpPr>
              <p:cNvPr id="1604" name="그룹 1603">
                <a:extLst>
                  <a:ext uri="{FF2B5EF4-FFF2-40B4-BE49-F238E27FC236}">
                    <a16:creationId xmlns:a16="http://schemas.microsoft.com/office/drawing/2014/main" id="{FCFD8106-B343-EF61-2B60-37B427A5E0CB}"/>
                  </a:ext>
                </a:extLst>
              </p:cNvPr>
              <p:cNvGrpSpPr/>
              <p:nvPr/>
            </p:nvGrpSpPr>
            <p:grpSpPr>
              <a:xfrm>
                <a:off x="320463" y="3803416"/>
                <a:ext cx="2232000" cy="602832"/>
                <a:chOff x="6638648" y="2976392"/>
                <a:chExt cx="2719140" cy="734401"/>
              </a:xfrm>
            </p:grpSpPr>
            <p:grpSp>
              <p:nvGrpSpPr>
                <p:cNvPr id="1615" name="그룹 1614">
                  <a:extLst>
                    <a:ext uri="{FF2B5EF4-FFF2-40B4-BE49-F238E27FC236}">
                      <a16:creationId xmlns:a16="http://schemas.microsoft.com/office/drawing/2014/main" id="{FEB774E0-B35C-91E4-A0AA-B91610A6A108}"/>
                    </a:ext>
                  </a:extLst>
                </p:cNvPr>
                <p:cNvGrpSpPr/>
                <p:nvPr/>
              </p:nvGrpSpPr>
              <p:grpSpPr>
                <a:xfrm>
                  <a:off x="6638648" y="2976392"/>
                  <a:ext cx="2719140" cy="263142"/>
                  <a:chOff x="6638648" y="2976392"/>
                  <a:chExt cx="2719140" cy="263142"/>
                </a:xfrm>
              </p:grpSpPr>
              <p:sp>
                <p:nvSpPr>
                  <p:cNvPr id="1617" name="모서리가 둥근 직사각형 372">
                    <a:extLst>
                      <a:ext uri="{FF2B5EF4-FFF2-40B4-BE49-F238E27FC236}">
                        <a16:creationId xmlns:a16="http://schemas.microsoft.com/office/drawing/2014/main" id="{483E31F5-CF86-02C8-152D-7D8E387124BC}"/>
                      </a:ext>
                    </a:extLst>
                  </p:cNvPr>
                  <p:cNvSpPr/>
                  <p:nvPr/>
                </p:nvSpPr>
                <p:spPr>
                  <a:xfrm>
                    <a:off x="6638648" y="2976392"/>
                    <a:ext cx="2719140" cy="263142"/>
                  </a:xfrm>
                  <a:prstGeom prst="roundRect">
                    <a:avLst/>
                  </a:prstGeom>
                  <a:solidFill>
                    <a:srgbClr val="E2F7FE"/>
                  </a:solidFill>
                  <a:ln w="6350">
                    <a:solidFill>
                      <a:srgbClr val="B2BAC6"/>
                    </a:solidFill>
                  </a:ln>
                  <a:effectLst>
                    <a:innerShdw blurRad="114300">
                      <a:srgbClr val="20C4F4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288000" tIns="0" rIns="0" bIns="0" rtlCol="0" anchor="ctr"/>
                  <a:lstStyle/>
                  <a:p>
                    <a:pPr defTabSz="1067745" latinLnBrk="0">
                      <a:defRPr/>
                    </a:pPr>
                    <a:r>
                      <a:rPr lang="ko-KR" altLang="en-US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사용자 검색 요청</a:t>
                    </a:r>
                  </a:p>
                </p:txBody>
              </p:sp>
              <p:sp>
                <p:nvSpPr>
                  <p:cNvPr id="1618" name="타원 1617">
                    <a:extLst>
                      <a:ext uri="{FF2B5EF4-FFF2-40B4-BE49-F238E27FC236}">
                        <a16:creationId xmlns:a16="http://schemas.microsoft.com/office/drawing/2014/main" id="{49A456D7-959C-257D-7C02-FC56EF7D7AF0}"/>
                      </a:ext>
                    </a:extLst>
                  </p:cNvPr>
                  <p:cNvSpPr/>
                  <p:nvPr/>
                </p:nvSpPr>
                <p:spPr>
                  <a:xfrm>
                    <a:off x="6700573" y="3002394"/>
                    <a:ext cx="206542" cy="206540"/>
                  </a:xfrm>
                  <a:prstGeom prst="ellipse">
                    <a:avLst/>
                  </a:prstGeom>
                  <a:solidFill>
                    <a:srgbClr val="2F3641"/>
                  </a:solidFill>
                  <a:ln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913059">
                      <a:defRPr/>
                    </a:pPr>
                    <a:r>
                      <a:rPr lang="en-US" altLang="ko-KR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3</a:t>
                    </a:r>
                    <a:endParaRPr lang="ko-KR" altLang="en-US" sz="11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endParaRPr>
                  </a:p>
                </p:txBody>
              </p:sp>
            </p:grpSp>
            <p:sp>
              <p:nvSpPr>
                <p:cNvPr id="1616" name="직사각형 1615">
                  <a:extLst>
                    <a:ext uri="{FF2B5EF4-FFF2-40B4-BE49-F238E27FC236}">
                      <a16:creationId xmlns:a16="http://schemas.microsoft.com/office/drawing/2014/main" id="{12B6ED3D-4131-46D5-EB2D-33DB25B01A79}"/>
                    </a:ext>
                  </a:extLst>
                </p:cNvPr>
                <p:cNvSpPr/>
                <p:nvPr/>
              </p:nvSpPr>
              <p:spPr>
                <a:xfrm>
                  <a:off x="6764620" y="3335843"/>
                  <a:ext cx="2501789" cy="374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추론을 수행할 데이터의 정규화 및 </a:t>
                  </a:r>
                  <a:r>
                    <a:rPr lang="ko-KR" altLang="en-US" sz="1000" dirty="0" err="1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라벨링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 후 언어 모델로 전달</a:t>
                  </a:r>
                </a:p>
              </p:txBody>
            </p:sp>
          </p:grpSp>
          <p:grpSp>
            <p:nvGrpSpPr>
              <p:cNvPr id="1605" name="그룹 1604">
                <a:extLst>
                  <a:ext uri="{FF2B5EF4-FFF2-40B4-BE49-F238E27FC236}">
                    <a16:creationId xmlns:a16="http://schemas.microsoft.com/office/drawing/2014/main" id="{A613241D-C3FF-C1BF-5C11-4C61805BA8CE}"/>
                  </a:ext>
                </a:extLst>
              </p:cNvPr>
              <p:cNvGrpSpPr/>
              <p:nvPr/>
            </p:nvGrpSpPr>
            <p:grpSpPr>
              <a:xfrm>
                <a:off x="320463" y="4566317"/>
                <a:ext cx="2232000" cy="641304"/>
                <a:chOff x="6638648" y="2976392"/>
                <a:chExt cx="2719140" cy="781269"/>
              </a:xfrm>
            </p:grpSpPr>
            <p:grpSp>
              <p:nvGrpSpPr>
                <p:cNvPr id="1611" name="그룹 1610">
                  <a:extLst>
                    <a:ext uri="{FF2B5EF4-FFF2-40B4-BE49-F238E27FC236}">
                      <a16:creationId xmlns:a16="http://schemas.microsoft.com/office/drawing/2014/main" id="{1413A136-C93B-4545-D1EC-46EEFCD41383}"/>
                    </a:ext>
                  </a:extLst>
                </p:cNvPr>
                <p:cNvGrpSpPr/>
                <p:nvPr/>
              </p:nvGrpSpPr>
              <p:grpSpPr>
                <a:xfrm>
                  <a:off x="6638648" y="2976392"/>
                  <a:ext cx="2719140" cy="263142"/>
                  <a:chOff x="6638648" y="2976392"/>
                  <a:chExt cx="2719140" cy="263142"/>
                </a:xfrm>
              </p:grpSpPr>
              <p:sp>
                <p:nvSpPr>
                  <p:cNvPr id="1613" name="모서리가 둥근 직사각형 372">
                    <a:extLst>
                      <a:ext uri="{FF2B5EF4-FFF2-40B4-BE49-F238E27FC236}">
                        <a16:creationId xmlns:a16="http://schemas.microsoft.com/office/drawing/2014/main" id="{EF3B06CB-9920-FD2D-881C-81676688FAD6}"/>
                      </a:ext>
                    </a:extLst>
                  </p:cNvPr>
                  <p:cNvSpPr/>
                  <p:nvPr/>
                </p:nvSpPr>
                <p:spPr>
                  <a:xfrm>
                    <a:off x="6638648" y="2976392"/>
                    <a:ext cx="2719140" cy="263142"/>
                  </a:xfrm>
                  <a:prstGeom prst="roundRect">
                    <a:avLst/>
                  </a:prstGeom>
                  <a:solidFill>
                    <a:srgbClr val="E2F7FE"/>
                  </a:solidFill>
                  <a:ln w="6350">
                    <a:solidFill>
                      <a:srgbClr val="B2BAC6"/>
                    </a:solidFill>
                  </a:ln>
                  <a:effectLst>
                    <a:innerShdw blurRad="114300">
                      <a:srgbClr val="20C4F4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288000" tIns="0" rIns="0" bIns="0" rtlCol="0" anchor="ctr"/>
                  <a:lstStyle/>
                  <a:p>
                    <a:pPr defTabSz="1067745" latinLnBrk="0">
                      <a:defRPr/>
                    </a:pPr>
                    <a:r>
                      <a:rPr lang="ko-KR" altLang="en-US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사용자 검색 요청</a:t>
                    </a:r>
                  </a:p>
                </p:txBody>
              </p:sp>
              <p:sp>
                <p:nvSpPr>
                  <p:cNvPr id="1614" name="타원 1613">
                    <a:extLst>
                      <a:ext uri="{FF2B5EF4-FFF2-40B4-BE49-F238E27FC236}">
                        <a16:creationId xmlns:a16="http://schemas.microsoft.com/office/drawing/2014/main" id="{2C8A143C-2B66-5882-BA82-9E3F8F85F79A}"/>
                      </a:ext>
                    </a:extLst>
                  </p:cNvPr>
                  <p:cNvSpPr/>
                  <p:nvPr/>
                </p:nvSpPr>
                <p:spPr>
                  <a:xfrm>
                    <a:off x="6700573" y="3002394"/>
                    <a:ext cx="206542" cy="206540"/>
                  </a:xfrm>
                  <a:prstGeom prst="ellipse">
                    <a:avLst/>
                  </a:prstGeom>
                  <a:solidFill>
                    <a:srgbClr val="2F3641"/>
                  </a:solidFill>
                  <a:ln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913059">
                      <a:defRPr/>
                    </a:pPr>
                    <a:r>
                      <a:rPr lang="en-US" altLang="ko-KR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4</a:t>
                    </a:r>
                    <a:endParaRPr lang="ko-KR" altLang="en-US" sz="11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endParaRPr>
                  </a:p>
                </p:txBody>
              </p:sp>
            </p:grpSp>
            <p:sp>
              <p:nvSpPr>
                <p:cNvPr id="1612" name="직사각형 1611">
                  <a:extLst>
                    <a:ext uri="{FF2B5EF4-FFF2-40B4-BE49-F238E27FC236}">
                      <a16:creationId xmlns:a16="http://schemas.microsoft.com/office/drawing/2014/main" id="{99FA5A17-4AB0-75CD-71FB-55245B71D5E5}"/>
                    </a:ext>
                  </a:extLst>
                </p:cNvPr>
                <p:cNvSpPr/>
                <p:nvPr/>
              </p:nvSpPr>
              <p:spPr>
                <a:xfrm>
                  <a:off x="6764620" y="3335843"/>
                  <a:ext cx="2501789" cy="4218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정제된 데이터의 벡터 </a:t>
                  </a:r>
                  <a:r>
                    <a:rPr lang="ko-KR" altLang="en-US" sz="1000" dirty="0" err="1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임베딩</a:t>
                  </a:r>
                  <a:endParaRPr lang="ko-KR" altLang="en-US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itchFamily="18" charset="-127"/>
                    <a:ea typeface="KoPub돋움체 Medium" pitchFamily="18" charset="-127"/>
                  </a:endParaRPr>
                </a:p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ko-KR" altLang="en-US" sz="1000" dirty="0" err="1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임베딩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 결과를 </a:t>
                  </a: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WAS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에 전달</a:t>
                  </a:r>
                </a:p>
              </p:txBody>
            </p:sp>
          </p:grpSp>
          <p:grpSp>
            <p:nvGrpSpPr>
              <p:cNvPr id="1606" name="그룹 1605">
                <a:extLst>
                  <a:ext uri="{FF2B5EF4-FFF2-40B4-BE49-F238E27FC236}">
                    <a16:creationId xmlns:a16="http://schemas.microsoft.com/office/drawing/2014/main" id="{07BF7D67-D844-2F8E-FB29-4660C7781E3A}"/>
                  </a:ext>
                </a:extLst>
              </p:cNvPr>
              <p:cNvGrpSpPr/>
              <p:nvPr/>
            </p:nvGrpSpPr>
            <p:grpSpPr>
              <a:xfrm>
                <a:off x="320462" y="5367690"/>
                <a:ext cx="2232000" cy="910608"/>
                <a:chOff x="6638648" y="2976392"/>
                <a:chExt cx="2719140" cy="1109349"/>
              </a:xfrm>
            </p:grpSpPr>
            <p:grpSp>
              <p:nvGrpSpPr>
                <p:cNvPr id="1607" name="그룹 1606">
                  <a:extLst>
                    <a:ext uri="{FF2B5EF4-FFF2-40B4-BE49-F238E27FC236}">
                      <a16:creationId xmlns:a16="http://schemas.microsoft.com/office/drawing/2014/main" id="{7182C9CA-41B7-20DD-7745-7D0BC75EFA46}"/>
                    </a:ext>
                  </a:extLst>
                </p:cNvPr>
                <p:cNvGrpSpPr/>
                <p:nvPr/>
              </p:nvGrpSpPr>
              <p:grpSpPr>
                <a:xfrm>
                  <a:off x="6638648" y="2976392"/>
                  <a:ext cx="2719140" cy="263142"/>
                  <a:chOff x="6638648" y="2976392"/>
                  <a:chExt cx="2719140" cy="263142"/>
                </a:xfrm>
              </p:grpSpPr>
              <p:sp>
                <p:nvSpPr>
                  <p:cNvPr id="1609" name="모서리가 둥근 직사각형 372">
                    <a:extLst>
                      <a:ext uri="{FF2B5EF4-FFF2-40B4-BE49-F238E27FC236}">
                        <a16:creationId xmlns:a16="http://schemas.microsoft.com/office/drawing/2014/main" id="{ED9E88A3-3CC8-FF7F-EF25-5AC391BE0B41}"/>
                      </a:ext>
                    </a:extLst>
                  </p:cNvPr>
                  <p:cNvSpPr/>
                  <p:nvPr/>
                </p:nvSpPr>
                <p:spPr>
                  <a:xfrm>
                    <a:off x="6638648" y="2976392"/>
                    <a:ext cx="2719140" cy="263142"/>
                  </a:xfrm>
                  <a:prstGeom prst="roundRect">
                    <a:avLst/>
                  </a:prstGeom>
                  <a:solidFill>
                    <a:srgbClr val="FF6600"/>
                  </a:solidFill>
                  <a:ln w="6350">
                    <a:solidFill>
                      <a:srgbClr val="B2BAC6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288000" tIns="0" rIns="0" bIns="0" rtlCol="0" anchor="ctr"/>
                  <a:lstStyle/>
                  <a:p>
                    <a:pPr defTabSz="1067745" latinLnBrk="0">
                      <a:defRPr/>
                    </a:pPr>
                    <a:r>
                      <a:rPr lang="ko-KR" altLang="en-US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사용자 검색 요청</a:t>
                    </a:r>
                  </a:p>
                </p:txBody>
              </p:sp>
              <p:sp>
                <p:nvSpPr>
                  <p:cNvPr id="1610" name="타원 1609">
                    <a:extLst>
                      <a:ext uri="{FF2B5EF4-FFF2-40B4-BE49-F238E27FC236}">
                        <a16:creationId xmlns:a16="http://schemas.microsoft.com/office/drawing/2014/main" id="{E48F79EA-28B6-0950-29C1-E852049AF96F}"/>
                      </a:ext>
                    </a:extLst>
                  </p:cNvPr>
                  <p:cNvSpPr/>
                  <p:nvPr/>
                </p:nvSpPr>
                <p:spPr>
                  <a:xfrm>
                    <a:off x="6700573" y="3002394"/>
                    <a:ext cx="206542" cy="206540"/>
                  </a:xfrm>
                  <a:prstGeom prst="ellipse">
                    <a:avLst/>
                  </a:prstGeom>
                  <a:solidFill>
                    <a:srgbClr val="2F3641"/>
                  </a:solidFill>
                  <a:ln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913059">
                      <a:defRPr/>
                    </a:pPr>
                    <a:r>
                      <a:rPr lang="en-US" altLang="ko-KR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5</a:t>
                    </a:r>
                    <a:endParaRPr lang="ko-KR" altLang="en-US" sz="11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endParaRPr>
                  </a:p>
                </p:txBody>
              </p:sp>
            </p:grpSp>
            <p:sp>
              <p:nvSpPr>
                <p:cNvPr id="1608" name="직사각형 1607">
                  <a:extLst>
                    <a:ext uri="{FF2B5EF4-FFF2-40B4-BE49-F238E27FC236}">
                      <a16:creationId xmlns:a16="http://schemas.microsoft.com/office/drawing/2014/main" id="{0BC5C044-03FD-18B7-FAD7-C028B36AAE44}"/>
                    </a:ext>
                  </a:extLst>
                </p:cNvPr>
                <p:cNvSpPr/>
                <p:nvPr/>
              </p:nvSpPr>
              <p:spPr>
                <a:xfrm>
                  <a:off x="6764620" y="3335843"/>
                  <a:ext cx="2575972" cy="7498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ko-KR" altLang="en-US" sz="1000" spc="-5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이전 생성된 답변을 재활용하기 위해 질문이 동일하거나 유사한지 확인하고 </a:t>
                  </a:r>
                  <a:r>
                    <a:rPr lang="ko-KR" altLang="en-US" sz="1000" spc="-50" dirty="0" err="1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캐싱된</a:t>
                  </a:r>
                  <a:r>
                    <a:rPr lang="ko-KR" altLang="en-US" sz="1000" spc="-5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 데이터가 아닌 경우 벡터</a:t>
                  </a:r>
                  <a:r>
                    <a:rPr lang="en-US" altLang="ko-KR" sz="1000" spc="-5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DB </a:t>
                  </a:r>
                  <a:r>
                    <a:rPr lang="ko-KR" altLang="en-US" sz="1000" spc="-5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적재된 데이터를 대상으로 문서 검색을 수행</a:t>
                  </a:r>
                </a:p>
              </p:txBody>
            </p:sp>
          </p:grpSp>
        </p:grpSp>
        <p:grpSp>
          <p:nvGrpSpPr>
            <p:cNvPr id="1475" name="그룹 1474">
              <a:extLst>
                <a:ext uri="{FF2B5EF4-FFF2-40B4-BE49-F238E27FC236}">
                  <a16:creationId xmlns:a16="http://schemas.microsoft.com/office/drawing/2014/main" id="{1A2166E4-2059-FC97-AA4A-F4C5C12FFE24}"/>
                </a:ext>
              </a:extLst>
            </p:cNvPr>
            <p:cNvGrpSpPr/>
            <p:nvPr/>
          </p:nvGrpSpPr>
          <p:grpSpPr>
            <a:xfrm>
              <a:off x="7233445" y="1726074"/>
              <a:ext cx="2356076" cy="4727114"/>
              <a:chOff x="7129339" y="1726074"/>
              <a:chExt cx="2356076" cy="4727114"/>
            </a:xfrm>
          </p:grpSpPr>
          <p:grpSp>
            <p:nvGrpSpPr>
              <p:cNvPr id="1573" name="그룹 1572">
                <a:extLst>
                  <a:ext uri="{FF2B5EF4-FFF2-40B4-BE49-F238E27FC236}">
                    <a16:creationId xmlns:a16="http://schemas.microsoft.com/office/drawing/2014/main" id="{3308E3E2-CD1E-AA2E-91C8-62686AE01DB7}"/>
                  </a:ext>
                </a:extLst>
              </p:cNvPr>
              <p:cNvGrpSpPr/>
              <p:nvPr/>
            </p:nvGrpSpPr>
            <p:grpSpPr>
              <a:xfrm flipH="1">
                <a:off x="7129339" y="1726074"/>
                <a:ext cx="2353423" cy="4727114"/>
                <a:chOff x="7248325" y="1726074"/>
                <a:chExt cx="2353423" cy="4727114"/>
              </a:xfrm>
            </p:grpSpPr>
            <p:sp>
              <p:nvSpPr>
                <p:cNvPr id="1594" name="직사각형 1593">
                  <a:extLst>
                    <a:ext uri="{FF2B5EF4-FFF2-40B4-BE49-F238E27FC236}">
                      <a16:creationId xmlns:a16="http://schemas.microsoft.com/office/drawing/2014/main" id="{92A3EDBA-65D5-8D44-065F-61F529B6119C}"/>
                    </a:ext>
                  </a:extLst>
                </p:cNvPr>
                <p:cNvSpPr/>
                <p:nvPr/>
              </p:nvSpPr>
              <p:spPr>
                <a:xfrm flipH="1">
                  <a:off x="7249071" y="2018201"/>
                  <a:ext cx="2352677" cy="4434987"/>
                </a:xfrm>
                <a:prstGeom prst="rect">
                  <a:avLst/>
                </a:prstGeom>
                <a:solidFill>
                  <a:srgbClr val="004F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algn="ctr"/>
                  <a:endParaRPr lang="ko-KR" altLang="en-US" dirty="0">
                    <a:ln>
                      <a:solidFill>
                        <a:srgbClr val="0070C0">
                          <a:alpha val="0"/>
                        </a:srgb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1595" name="Rectangle 598">
                  <a:extLst>
                    <a:ext uri="{FF2B5EF4-FFF2-40B4-BE49-F238E27FC236}">
                      <a16:creationId xmlns:a16="http://schemas.microsoft.com/office/drawing/2014/main" id="{4E23F4E9-03FF-9CC1-BABE-A53AA9ACE6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7248325" y="2070090"/>
                  <a:ext cx="2287907" cy="4331208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noFill/>
                  <a:miter lim="800000"/>
                  <a:headEnd/>
                  <a:tailEnd/>
                </a:ln>
                <a:effectLst>
                  <a:outerShdw dist="25400" dir="8100000" algn="tl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lIns="97643" tIns="97643" rIns="97643" bIns="97643">
                  <a:scene3d>
                    <a:camera prst="orthographicFront"/>
                    <a:lightRig rig="threePt" dir="t"/>
                  </a:scene3d>
                  <a:sp3d>
                    <a:bevelT w="0" h="0"/>
                    <a:bevelB w="0" h="0"/>
                  </a:sp3d>
                </a:bodyPr>
                <a:lstStyle/>
                <a:p>
                  <a:pPr marL="92761" marR="0" lvl="0" indent="-92761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303"/>
                    </a:spcAft>
                    <a:buClr>
                      <a:prstClr val="white">
                        <a:lumMod val="50000"/>
                      </a:prstClr>
                    </a:buClr>
                    <a:buSzPct val="80000"/>
                    <a:buFont typeface="Wingdings" pitchFamily="2" charset="2"/>
                    <a:buChar char="§"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solidFill>
                        <a:srgbClr val="0070C0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나눔스퀘어" pitchFamily="50" charset="-127"/>
                    <a:ea typeface="나눔스퀘어" pitchFamily="50" charset="-127"/>
                    <a:cs typeface="+mn-cs"/>
                  </a:endParaRPr>
                </a:p>
              </p:txBody>
            </p:sp>
            <p:cxnSp>
              <p:nvCxnSpPr>
                <p:cNvPr id="1596" name="직선 연결선 1595">
                  <a:extLst>
                    <a:ext uri="{FF2B5EF4-FFF2-40B4-BE49-F238E27FC236}">
                      <a16:creationId xmlns:a16="http://schemas.microsoft.com/office/drawing/2014/main" id="{2AC0575A-584A-A2EC-9F97-94E7C2ACC8AD}"/>
                    </a:ext>
                  </a:extLst>
                </p:cNvPr>
                <p:cNvCxnSpPr/>
                <p:nvPr/>
              </p:nvCxnSpPr>
              <p:spPr>
                <a:xfrm flipV="1">
                  <a:off x="7256999" y="1896698"/>
                  <a:ext cx="153863" cy="121503"/>
                </a:xfrm>
                <a:prstGeom prst="line">
                  <a:avLst/>
                </a:prstGeom>
                <a:ln>
                  <a:solidFill>
                    <a:srgbClr val="004F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7" name="TextBox 1596">
                  <a:extLst>
                    <a:ext uri="{FF2B5EF4-FFF2-40B4-BE49-F238E27FC236}">
                      <a16:creationId xmlns:a16="http://schemas.microsoft.com/office/drawing/2014/main" id="{D92691F3-171C-C34C-A522-7CA00D03BE42}"/>
                    </a:ext>
                  </a:extLst>
                </p:cNvPr>
                <p:cNvSpPr txBox="1"/>
                <p:nvPr/>
              </p:nvSpPr>
              <p:spPr>
                <a:xfrm>
                  <a:off x="7464364" y="1726074"/>
                  <a:ext cx="856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>
                  <a:defPPr>
                    <a:defRPr lang="ko-KR"/>
                  </a:defPPr>
                  <a:lvl1pPr algn="ctr" defTabSz="1067745" latinLnBrk="0">
                    <a:defRPr spc="-50">
                      <a:ln>
                        <a:solidFill>
                          <a:srgbClr val="9BCFFF">
                            <a:alpha val="0"/>
                          </a:srgbClr>
                        </a:solidFill>
                      </a:ln>
                      <a:solidFill>
                        <a:srgbClr val="004FBC"/>
                      </a:solidFill>
                      <a:latin typeface="HG꼬딕씨 80g" panose="02020603020101020101" pitchFamily="18" charset="-127"/>
                      <a:ea typeface="HG꼬딕씨 80g" panose="02020603020101020101" pitchFamily="18" charset="-127"/>
                    </a:defRPr>
                  </a:lvl1pPr>
                  <a:lvl2pPr marL="533872" defTabSz="1067745">
                    <a:defRPr sz="2100"/>
                  </a:lvl2pPr>
                  <a:lvl3pPr marL="1067745" defTabSz="1067745">
                    <a:defRPr sz="2100"/>
                  </a:lvl3pPr>
                  <a:lvl4pPr marL="1601617" defTabSz="1067745">
                    <a:defRPr sz="2100"/>
                  </a:lvl4pPr>
                  <a:lvl5pPr marL="2135490" defTabSz="1067745">
                    <a:defRPr sz="2100"/>
                  </a:lvl5pPr>
                  <a:lvl6pPr marL="2669362" defTabSz="1067745">
                    <a:defRPr sz="2100"/>
                  </a:lvl6pPr>
                  <a:lvl7pPr marL="3203235" defTabSz="1067745">
                    <a:defRPr sz="2100"/>
                  </a:lvl7pPr>
                  <a:lvl8pPr marL="3737107" defTabSz="1067745">
                    <a:defRPr sz="2100"/>
                  </a:lvl8pPr>
                  <a:lvl9pPr marL="4270980" defTabSz="1067745">
                    <a:defRPr sz="2100"/>
                  </a:lvl9pPr>
                </a:lstStyle>
                <a:p>
                  <a:pPr algn="l">
                    <a:defRPr/>
                  </a:pPr>
                  <a:r>
                    <a:rPr lang="ko-KR" altLang="en-US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</a:rPr>
                    <a:t>구현 방안</a:t>
                  </a:r>
                </a:p>
              </p:txBody>
            </p:sp>
          </p:grpSp>
          <p:grpSp>
            <p:nvGrpSpPr>
              <p:cNvPr id="1574" name="그룹 1573">
                <a:extLst>
                  <a:ext uri="{FF2B5EF4-FFF2-40B4-BE49-F238E27FC236}">
                    <a16:creationId xmlns:a16="http://schemas.microsoft.com/office/drawing/2014/main" id="{0F4FBDBC-A891-1547-28E7-BEA9293EB5A4}"/>
                  </a:ext>
                </a:extLst>
              </p:cNvPr>
              <p:cNvGrpSpPr/>
              <p:nvPr/>
            </p:nvGrpSpPr>
            <p:grpSpPr>
              <a:xfrm>
                <a:off x="7253415" y="2123729"/>
                <a:ext cx="2232000" cy="1410745"/>
                <a:chOff x="6638648" y="2976392"/>
                <a:chExt cx="2719140" cy="1718640"/>
              </a:xfrm>
            </p:grpSpPr>
            <p:grpSp>
              <p:nvGrpSpPr>
                <p:cNvPr id="1590" name="그룹 1589">
                  <a:extLst>
                    <a:ext uri="{FF2B5EF4-FFF2-40B4-BE49-F238E27FC236}">
                      <a16:creationId xmlns:a16="http://schemas.microsoft.com/office/drawing/2014/main" id="{D8D61845-FEE8-A92F-F177-527C95CFD036}"/>
                    </a:ext>
                  </a:extLst>
                </p:cNvPr>
                <p:cNvGrpSpPr/>
                <p:nvPr/>
              </p:nvGrpSpPr>
              <p:grpSpPr>
                <a:xfrm>
                  <a:off x="6638648" y="2976392"/>
                  <a:ext cx="2719140" cy="263142"/>
                  <a:chOff x="6638648" y="2976392"/>
                  <a:chExt cx="2719140" cy="263142"/>
                </a:xfrm>
              </p:grpSpPr>
              <p:sp>
                <p:nvSpPr>
                  <p:cNvPr id="1592" name="모서리가 둥근 직사각형 372">
                    <a:extLst>
                      <a:ext uri="{FF2B5EF4-FFF2-40B4-BE49-F238E27FC236}">
                        <a16:creationId xmlns:a16="http://schemas.microsoft.com/office/drawing/2014/main" id="{FCBA3D0F-D554-1E52-654F-02D661AF13BA}"/>
                      </a:ext>
                    </a:extLst>
                  </p:cNvPr>
                  <p:cNvSpPr/>
                  <p:nvPr/>
                </p:nvSpPr>
                <p:spPr>
                  <a:xfrm>
                    <a:off x="6638648" y="2976392"/>
                    <a:ext cx="2719140" cy="263142"/>
                  </a:xfrm>
                  <a:prstGeom prst="roundRect">
                    <a:avLst/>
                  </a:prstGeom>
                  <a:solidFill>
                    <a:srgbClr val="FF6600"/>
                  </a:solidFill>
                  <a:ln w="6350">
                    <a:solidFill>
                      <a:srgbClr val="B2BAC6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288000" tIns="0" rIns="0" bIns="0" rtlCol="0" anchor="ctr"/>
                  <a:lstStyle/>
                  <a:p>
                    <a:pPr defTabSz="1067745" latinLnBrk="0"/>
                    <a:r>
                      <a:rPr lang="ko-KR" altLang="en-US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검색 결과 전달</a:t>
                    </a:r>
                  </a:p>
                </p:txBody>
              </p:sp>
              <p:sp>
                <p:nvSpPr>
                  <p:cNvPr id="1593" name="타원 1592">
                    <a:extLst>
                      <a:ext uri="{FF2B5EF4-FFF2-40B4-BE49-F238E27FC236}">
                        <a16:creationId xmlns:a16="http://schemas.microsoft.com/office/drawing/2014/main" id="{B6C49FBE-7BDF-458A-515B-E19222E670B5}"/>
                      </a:ext>
                    </a:extLst>
                  </p:cNvPr>
                  <p:cNvSpPr/>
                  <p:nvPr/>
                </p:nvSpPr>
                <p:spPr>
                  <a:xfrm>
                    <a:off x="6700573" y="3002394"/>
                    <a:ext cx="206542" cy="206540"/>
                  </a:xfrm>
                  <a:prstGeom prst="ellipse">
                    <a:avLst/>
                  </a:prstGeom>
                  <a:solidFill>
                    <a:srgbClr val="2F3641"/>
                  </a:solidFill>
                  <a:ln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913059">
                      <a:defRPr/>
                    </a:pPr>
                    <a:r>
                      <a:rPr lang="en-US" altLang="ko-KR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6</a:t>
                    </a:r>
                    <a:endParaRPr lang="ko-KR" altLang="en-US" sz="11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endParaRPr>
                  </a:p>
                </p:txBody>
              </p:sp>
            </p:grpSp>
            <p:sp>
              <p:nvSpPr>
                <p:cNvPr id="1591" name="직사각형 1590">
                  <a:extLst>
                    <a:ext uri="{FF2B5EF4-FFF2-40B4-BE49-F238E27FC236}">
                      <a16:creationId xmlns:a16="http://schemas.microsoft.com/office/drawing/2014/main" id="{BC71F928-77EF-9285-0C40-7FEDB22DBF82}"/>
                    </a:ext>
                  </a:extLst>
                </p:cNvPr>
                <p:cNvSpPr/>
                <p:nvPr/>
              </p:nvSpPr>
              <p:spPr>
                <a:xfrm>
                  <a:off x="6764620" y="3335843"/>
                  <a:ext cx="2501789" cy="1359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키워드 검색 및 의미 검색 결과를 정렬해서 </a:t>
                  </a: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WAS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로 전달</a:t>
                  </a:r>
                  <a:endParaRPr lang="en-US" altLang="ko-KR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Medium" pitchFamily="18" charset="-127"/>
                    <a:ea typeface="KoPub돋움체 Medium" pitchFamily="18" charset="-127"/>
                  </a:endParaRPr>
                </a:p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rPr>
                    <a:t>검색 성능 향상을 위한 튜닝</a:t>
                  </a:r>
                  <a:b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rPr>
                  </a:b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rPr>
                    <a:t>. Boosting</a:t>
                  </a:r>
                  <a:b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KoPub돋움체 Medium" pitchFamily="18" charset="-127"/>
                      <a:ea typeface="HG꼬딕씨 60g" panose="02020603020101020101" pitchFamily="18" charset="-127"/>
                    </a:rPr>
                  </a:b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latin typeface="KoPub돋움체 Medium" pitchFamily="18" charset="-127"/>
                      <a:ea typeface="HG꼬딕씨 60g" panose="02020603020101020101" pitchFamily="18" charset="-127"/>
                    </a:rPr>
                    <a:t>. Text Analyze</a:t>
                  </a:r>
                  <a:b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latin typeface="KoPub돋움체 Medium" pitchFamily="18" charset="-127"/>
                      <a:ea typeface="HG꼬딕씨 60g" panose="02020603020101020101" pitchFamily="18" charset="-127"/>
                    </a:rPr>
                  </a:b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latin typeface="KoPub돋움체 Medium" pitchFamily="18" charset="-127"/>
                      <a:ea typeface="HG꼬딕씨 60g" panose="02020603020101020101" pitchFamily="18" charset="-127"/>
                    </a:rPr>
                    <a:t>. Pagination</a:t>
                  </a:r>
                  <a:b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latin typeface="KoPub돋움체 Medium" pitchFamily="18" charset="-127"/>
                      <a:ea typeface="HG꼬딕씨 60g" panose="02020603020101020101" pitchFamily="18" charset="-127"/>
                    </a:rPr>
                  </a:b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latin typeface="KoPub돋움체 Medium" pitchFamily="18" charset="-127"/>
                      <a:ea typeface="HG꼬딕씨 60g" panose="02020603020101020101" pitchFamily="18" charset="-127"/>
                    </a:rPr>
                    <a:t>. Re-ranking 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latin typeface="KoPub돋움체 Medium" pitchFamily="18" charset="-127"/>
                      <a:ea typeface="HG꼬딕씨 60g" panose="02020603020101020101" pitchFamily="18" charset="-127"/>
                    </a:rPr>
                    <a:t>등</a:t>
                  </a:r>
                  <a:endParaRPr lang="en-US" altLang="ko-KR" sz="10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itchFamily="18" charset="-127"/>
                    <a:ea typeface="HG꼬딕씨 60g" panose="02020603020101020101" pitchFamily="18" charset="-127"/>
                  </a:endParaRPr>
                </a:p>
              </p:txBody>
            </p:sp>
          </p:grpSp>
          <p:grpSp>
            <p:nvGrpSpPr>
              <p:cNvPr id="1575" name="그룹 1574">
                <a:extLst>
                  <a:ext uri="{FF2B5EF4-FFF2-40B4-BE49-F238E27FC236}">
                    <a16:creationId xmlns:a16="http://schemas.microsoft.com/office/drawing/2014/main" id="{593D02C2-48B6-E4B3-4725-8C53EAF70496}"/>
                  </a:ext>
                </a:extLst>
              </p:cNvPr>
              <p:cNvGrpSpPr/>
              <p:nvPr/>
            </p:nvGrpSpPr>
            <p:grpSpPr>
              <a:xfrm>
                <a:off x="7253415" y="3627377"/>
                <a:ext cx="2232000" cy="756718"/>
                <a:chOff x="6638648" y="3865723"/>
                <a:chExt cx="2719140" cy="921876"/>
              </a:xfrm>
            </p:grpSpPr>
            <p:grpSp>
              <p:nvGrpSpPr>
                <p:cNvPr id="1586" name="그룹 1585">
                  <a:extLst>
                    <a:ext uri="{FF2B5EF4-FFF2-40B4-BE49-F238E27FC236}">
                      <a16:creationId xmlns:a16="http://schemas.microsoft.com/office/drawing/2014/main" id="{E32DC329-850F-6B20-933C-4831FB5E1B3C}"/>
                    </a:ext>
                  </a:extLst>
                </p:cNvPr>
                <p:cNvGrpSpPr/>
                <p:nvPr/>
              </p:nvGrpSpPr>
              <p:grpSpPr>
                <a:xfrm>
                  <a:off x="6638648" y="3865723"/>
                  <a:ext cx="2719140" cy="263142"/>
                  <a:chOff x="6638648" y="3865723"/>
                  <a:chExt cx="2719140" cy="263142"/>
                </a:xfrm>
              </p:grpSpPr>
              <p:sp>
                <p:nvSpPr>
                  <p:cNvPr id="1588" name="모서리가 둥근 직사각형 372">
                    <a:extLst>
                      <a:ext uri="{FF2B5EF4-FFF2-40B4-BE49-F238E27FC236}">
                        <a16:creationId xmlns:a16="http://schemas.microsoft.com/office/drawing/2014/main" id="{1AD79922-9D04-1DB1-4A5E-685FCBDD063C}"/>
                      </a:ext>
                    </a:extLst>
                  </p:cNvPr>
                  <p:cNvSpPr/>
                  <p:nvPr/>
                </p:nvSpPr>
                <p:spPr>
                  <a:xfrm>
                    <a:off x="6638648" y="3865723"/>
                    <a:ext cx="2719140" cy="263142"/>
                  </a:xfrm>
                  <a:prstGeom prst="roundRect">
                    <a:avLst/>
                  </a:prstGeom>
                  <a:solidFill>
                    <a:srgbClr val="E2F7FE"/>
                  </a:solidFill>
                  <a:ln w="6350">
                    <a:solidFill>
                      <a:srgbClr val="B2BAC6"/>
                    </a:solidFill>
                  </a:ln>
                  <a:effectLst>
                    <a:innerShdw blurRad="114300">
                      <a:srgbClr val="20C4F4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288000" tIns="0" rIns="0" bIns="0" rtlCol="0" anchor="ctr"/>
                  <a:lstStyle/>
                  <a:p>
                    <a:pPr defTabSz="1067745" latinLnBrk="0">
                      <a:defRPr/>
                    </a:pPr>
                    <a:r>
                      <a:rPr lang="en-US" altLang="ko-KR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LLM</a:t>
                    </a:r>
                    <a:r>
                      <a:rPr lang="ko-KR" altLang="en-US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에 답변 생성 요청</a:t>
                    </a:r>
                  </a:p>
                </p:txBody>
              </p:sp>
              <p:sp>
                <p:nvSpPr>
                  <p:cNvPr id="1589" name="타원 1588">
                    <a:extLst>
                      <a:ext uri="{FF2B5EF4-FFF2-40B4-BE49-F238E27FC236}">
                        <a16:creationId xmlns:a16="http://schemas.microsoft.com/office/drawing/2014/main" id="{47FB1820-EC1C-9534-02F0-5DE438A9C921}"/>
                      </a:ext>
                    </a:extLst>
                  </p:cNvPr>
                  <p:cNvSpPr/>
                  <p:nvPr/>
                </p:nvSpPr>
                <p:spPr>
                  <a:xfrm>
                    <a:off x="6700573" y="3891723"/>
                    <a:ext cx="206543" cy="206538"/>
                  </a:xfrm>
                  <a:prstGeom prst="ellipse">
                    <a:avLst/>
                  </a:prstGeom>
                  <a:solidFill>
                    <a:srgbClr val="2F3641"/>
                  </a:solidFill>
                  <a:ln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913059">
                      <a:defRPr/>
                    </a:pPr>
                    <a:r>
                      <a:rPr lang="en-US" altLang="ko-KR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7</a:t>
                    </a:r>
                    <a:endParaRPr lang="ko-KR" altLang="en-US" sz="11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endParaRPr>
                  </a:p>
                </p:txBody>
              </p:sp>
            </p:grpSp>
            <p:sp>
              <p:nvSpPr>
                <p:cNvPr id="1587" name="직사각형 1586">
                  <a:extLst>
                    <a:ext uri="{FF2B5EF4-FFF2-40B4-BE49-F238E27FC236}">
                      <a16:creationId xmlns:a16="http://schemas.microsoft.com/office/drawing/2014/main" id="{460C3854-E724-B8F8-988D-89C0B7EF09F9}"/>
                    </a:ext>
                  </a:extLst>
                </p:cNvPr>
                <p:cNvSpPr/>
                <p:nvPr/>
              </p:nvSpPr>
              <p:spPr>
                <a:xfrm>
                  <a:off x="6764620" y="4225174"/>
                  <a:ext cx="2501789" cy="562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Context window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에 맞춰 준비된 </a:t>
                  </a: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Prompt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에 검색 결과를 담아 </a:t>
                  </a: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LLM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에 자연어 답변 생성을 요청</a:t>
                  </a:r>
                </a:p>
              </p:txBody>
            </p:sp>
          </p:grpSp>
          <p:grpSp>
            <p:nvGrpSpPr>
              <p:cNvPr id="1576" name="그룹 1575">
                <a:extLst>
                  <a:ext uri="{FF2B5EF4-FFF2-40B4-BE49-F238E27FC236}">
                    <a16:creationId xmlns:a16="http://schemas.microsoft.com/office/drawing/2014/main" id="{CC0E26A8-9E66-B99D-C13B-7B4352DF3463}"/>
                  </a:ext>
                </a:extLst>
              </p:cNvPr>
              <p:cNvGrpSpPr/>
              <p:nvPr/>
            </p:nvGrpSpPr>
            <p:grpSpPr>
              <a:xfrm>
                <a:off x="7253415" y="4512261"/>
                <a:ext cx="2232000" cy="602826"/>
                <a:chOff x="6638648" y="3813724"/>
                <a:chExt cx="2719140" cy="734396"/>
              </a:xfrm>
            </p:grpSpPr>
            <p:grpSp>
              <p:nvGrpSpPr>
                <p:cNvPr id="1582" name="그룹 1581">
                  <a:extLst>
                    <a:ext uri="{FF2B5EF4-FFF2-40B4-BE49-F238E27FC236}">
                      <a16:creationId xmlns:a16="http://schemas.microsoft.com/office/drawing/2014/main" id="{D126B971-8042-4ECD-2791-B92E4B27361C}"/>
                    </a:ext>
                  </a:extLst>
                </p:cNvPr>
                <p:cNvGrpSpPr/>
                <p:nvPr/>
              </p:nvGrpSpPr>
              <p:grpSpPr>
                <a:xfrm>
                  <a:off x="6638648" y="3813724"/>
                  <a:ext cx="2719140" cy="263142"/>
                  <a:chOff x="6638648" y="3813724"/>
                  <a:chExt cx="2719140" cy="263142"/>
                </a:xfrm>
              </p:grpSpPr>
              <p:sp>
                <p:nvSpPr>
                  <p:cNvPr id="1584" name="모서리가 둥근 직사각형 372">
                    <a:extLst>
                      <a:ext uri="{FF2B5EF4-FFF2-40B4-BE49-F238E27FC236}">
                        <a16:creationId xmlns:a16="http://schemas.microsoft.com/office/drawing/2014/main" id="{0BE19CB1-6EA7-94AF-B6AD-DBA59DF1CCD7}"/>
                      </a:ext>
                    </a:extLst>
                  </p:cNvPr>
                  <p:cNvSpPr/>
                  <p:nvPr/>
                </p:nvSpPr>
                <p:spPr>
                  <a:xfrm>
                    <a:off x="6638648" y="3813724"/>
                    <a:ext cx="2719140" cy="263142"/>
                  </a:xfrm>
                  <a:prstGeom prst="roundRect">
                    <a:avLst/>
                  </a:prstGeom>
                  <a:solidFill>
                    <a:srgbClr val="E2F7FE"/>
                  </a:solidFill>
                  <a:ln w="6350">
                    <a:solidFill>
                      <a:srgbClr val="B2BAC6"/>
                    </a:solidFill>
                  </a:ln>
                  <a:effectLst>
                    <a:innerShdw blurRad="114300">
                      <a:srgbClr val="20C4F4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288000" tIns="0" rIns="0" bIns="0" rtlCol="0" anchor="ctr"/>
                  <a:lstStyle/>
                  <a:p>
                    <a:pPr defTabSz="1067745" latinLnBrk="0">
                      <a:defRPr/>
                    </a:pPr>
                    <a:r>
                      <a:rPr lang="ko-KR" altLang="en-US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자연어 답변 전달</a:t>
                    </a:r>
                  </a:p>
                </p:txBody>
              </p:sp>
              <p:sp>
                <p:nvSpPr>
                  <p:cNvPr id="1585" name="타원 1584">
                    <a:extLst>
                      <a:ext uri="{FF2B5EF4-FFF2-40B4-BE49-F238E27FC236}">
                        <a16:creationId xmlns:a16="http://schemas.microsoft.com/office/drawing/2014/main" id="{3D84CBF5-7885-68CB-F45C-469147BE422E}"/>
                      </a:ext>
                    </a:extLst>
                  </p:cNvPr>
                  <p:cNvSpPr/>
                  <p:nvPr/>
                </p:nvSpPr>
                <p:spPr>
                  <a:xfrm>
                    <a:off x="6700573" y="3839724"/>
                    <a:ext cx="206543" cy="206538"/>
                  </a:xfrm>
                  <a:prstGeom prst="ellipse">
                    <a:avLst/>
                  </a:prstGeom>
                  <a:solidFill>
                    <a:srgbClr val="2F3641"/>
                  </a:solidFill>
                  <a:ln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913059">
                      <a:defRPr/>
                    </a:pPr>
                    <a:r>
                      <a:rPr lang="en-US" altLang="ko-KR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8</a:t>
                    </a:r>
                    <a:endParaRPr lang="ko-KR" altLang="en-US" sz="11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endParaRPr>
                  </a:p>
                </p:txBody>
              </p:sp>
            </p:grpSp>
            <p:sp>
              <p:nvSpPr>
                <p:cNvPr id="1583" name="직사각형 1582">
                  <a:extLst>
                    <a:ext uri="{FF2B5EF4-FFF2-40B4-BE49-F238E27FC236}">
                      <a16:creationId xmlns:a16="http://schemas.microsoft.com/office/drawing/2014/main" id="{3E2272E5-6A8D-9712-2606-FCAFCA3F5AF6}"/>
                    </a:ext>
                  </a:extLst>
                </p:cNvPr>
                <p:cNvSpPr/>
                <p:nvPr/>
              </p:nvSpPr>
              <p:spPr>
                <a:xfrm>
                  <a:off x="6764620" y="4173170"/>
                  <a:ext cx="2501789" cy="374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LLM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이 생성한 자연어 답변을 </a:t>
                  </a:r>
                  <a:r>
                    <a:rPr lang="en-US" altLang="ko-KR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WAS</a:t>
                  </a: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로 전달</a:t>
                  </a:r>
                </a:p>
              </p:txBody>
            </p:sp>
          </p:grpSp>
          <p:grpSp>
            <p:nvGrpSpPr>
              <p:cNvPr id="1577" name="그룹 1576">
                <a:extLst>
                  <a:ext uri="{FF2B5EF4-FFF2-40B4-BE49-F238E27FC236}">
                    <a16:creationId xmlns:a16="http://schemas.microsoft.com/office/drawing/2014/main" id="{ABC89006-4250-B2B0-A96C-83010426F1AF}"/>
                  </a:ext>
                </a:extLst>
              </p:cNvPr>
              <p:cNvGrpSpPr/>
              <p:nvPr/>
            </p:nvGrpSpPr>
            <p:grpSpPr>
              <a:xfrm>
                <a:off x="7253415" y="5249329"/>
                <a:ext cx="2232000" cy="448932"/>
                <a:chOff x="6638648" y="3769148"/>
                <a:chExt cx="2719140" cy="546915"/>
              </a:xfrm>
            </p:grpSpPr>
            <p:grpSp>
              <p:nvGrpSpPr>
                <p:cNvPr id="1578" name="그룹 1577">
                  <a:extLst>
                    <a:ext uri="{FF2B5EF4-FFF2-40B4-BE49-F238E27FC236}">
                      <a16:creationId xmlns:a16="http://schemas.microsoft.com/office/drawing/2014/main" id="{4859D413-1DE7-E1B3-D2FE-FF186053D8D6}"/>
                    </a:ext>
                  </a:extLst>
                </p:cNvPr>
                <p:cNvGrpSpPr/>
                <p:nvPr/>
              </p:nvGrpSpPr>
              <p:grpSpPr>
                <a:xfrm>
                  <a:off x="6638648" y="3769148"/>
                  <a:ext cx="2719140" cy="263141"/>
                  <a:chOff x="6638648" y="3769148"/>
                  <a:chExt cx="2719140" cy="263141"/>
                </a:xfrm>
              </p:grpSpPr>
              <p:sp>
                <p:nvSpPr>
                  <p:cNvPr id="1580" name="모서리가 둥근 직사각형 372">
                    <a:extLst>
                      <a:ext uri="{FF2B5EF4-FFF2-40B4-BE49-F238E27FC236}">
                        <a16:creationId xmlns:a16="http://schemas.microsoft.com/office/drawing/2014/main" id="{341B96F2-77A6-A221-3CFF-8129C74E8DFE}"/>
                      </a:ext>
                    </a:extLst>
                  </p:cNvPr>
                  <p:cNvSpPr/>
                  <p:nvPr/>
                </p:nvSpPr>
                <p:spPr>
                  <a:xfrm>
                    <a:off x="6638648" y="3769148"/>
                    <a:ext cx="2719140" cy="263141"/>
                  </a:xfrm>
                  <a:prstGeom prst="roundRect">
                    <a:avLst/>
                  </a:prstGeom>
                  <a:solidFill>
                    <a:srgbClr val="E2F7FE"/>
                  </a:solidFill>
                  <a:ln w="6350">
                    <a:solidFill>
                      <a:srgbClr val="B2BAC6"/>
                    </a:solidFill>
                  </a:ln>
                  <a:effectLst>
                    <a:innerShdw blurRad="114300">
                      <a:srgbClr val="20C4F4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288000" tIns="0" rIns="0" bIns="0" rtlCol="0" anchor="ctr"/>
                  <a:lstStyle/>
                  <a:p>
                    <a:pPr defTabSz="1067745" latinLnBrk="0">
                      <a:defRPr/>
                    </a:pPr>
                    <a:r>
                      <a:rPr lang="ko-KR" altLang="en-US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검색 결과 반환</a:t>
                    </a:r>
                  </a:p>
                </p:txBody>
              </p:sp>
              <p:sp>
                <p:nvSpPr>
                  <p:cNvPr id="1581" name="타원 1580">
                    <a:extLst>
                      <a:ext uri="{FF2B5EF4-FFF2-40B4-BE49-F238E27FC236}">
                        <a16:creationId xmlns:a16="http://schemas.microsoft.com/office/drawing/2014/main" id="{687DCE5C-421B-DE1A-6BE0-B1C85EB2BAFC}"/>
                      </a:ext>
                    </a:extLst>
                  </p:cNvPr>
                  <p:cNvSpPr/>
                  <p:nvPr/>
                </p:nvSpPr>
                <p:spPr>
                  <a:xfrm>
                    <a:off x="6700573" y="3795165"/>
                    <a:ext cx="206543" cy="206540"/>
                  </a:xfrm>
                  <a:prstGeom prst="ellipse">
                    <a:avLst/>
                  </a:prstGeom>
                  <a:solidFill>
                    <a:srgbClr val="2F3641"/>
                  </a:solidFill>
                  <a:ln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913059">
                      <a:defRPr/>
                    </a:pPr>
                    <a:r>
                      <a:rPr lang="en-US" altLang="ko-KR" sz="11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/>
                        </a:solidFill>
                        <a:latin typeface="HG꼬딕씨 60g" panose="02020603020101020101" pitchFamily="18" charset="-127"/>
                        <a:ea typeface="HG꼬딕씨 60g" panose="02020603020101020101" pitchFamily="18" charset="-127"/>
                      </a:rPr>
                      <a:t>9</a:t>
                    </a:r>
                    <a:endParaRPr lang="ko-KR" altLang="en-US" sz="11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white"/>
                      </a:solidFill>
                      <a:latin typeface="HG꼬딕씨 60g" panose="02020603020101020101" pitchFamily="18" charset="-127"/>
                      <a:ea typeface="HG꼬딕씨 60g" panose="02020603020101020101" pitchFamily="18" charset="-127"/>
                    </a:endParaRPr>
                  </a:p>
                </p:txBody>
              </p:sp>
            </p:grpSp>
            <p:sp>
              <p:nvSpPr>
                <p:cNvPr id="1579" name="직사각형 1578">
                  <a:extLst>
                    <a:ext uri="{FF2B5EF4-FFF2-40B4-BE49-F238E27FC236}">
                      <a16:creationId xmlns:a16="http://schemas.microsoft.com/office/drawing/2014/main" id="{A85B2ECD-D234-BB3E-632C-2C8EE4A380D7}"/>
                    </a:ext>
                  </a:extLst>
                </p:cNvPr>
                <p:cNvSpPr/>
                <p:nvPr/>
              </p:nvSpPr>
              <p:spPr>
                <a:xfrm>
                  <a:off x="6764620" y="4128589"/>
                  <a:ext cx="2501789" cy="1874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marL="88900" indent="-88900" fontAlgn="base" latinLnBrk="0">
                    <a:spcBef>
                      <a:spcPts val="300"/>
                    </a:spcBef>
                    <a:buClr>
                      <a:prstClr val="black">
                        <a:lumMod val="75000"/>
                        <a:lumOff val="25000"/>
                      </a:prstClr>
                    </a:buClr>
                    <a:buSzPct val="90000"/>
                    <a:buFont typeface="Wingdings" pitchFamily="2" charset="2"/>
                    <a:buChar char="§"/>
                    <a:tabLst>
                      <a:tab pos="522604" algn="l"/>
                    </a:tabLst>
                    <a:defRPr/>
                  </a:pPr>
                  <a:r>
                    <a:rPr lang="ko-KR" altLang="en-US" sz="100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oPub돋움체 Medium" pitchFamily="18" charset="-127"/>
                      <a:ea typeface="KoPub돋움체 Medium" pitchFamily="18" charset="-127"/>
                    </a:rPr>
                    <a:t>사용자에게 자연어 답변을 제공</a:t>
                  </a:r>
                </a:p>
              </p:txBody>
            </p:sp>
          </p:grpSp>
        </p:grpSp>
        <p:sp>
          <p:nvSpPr>
            <p:cNvPr id="1476" name="직사각형 1475">
              <a:extLst>
                <a:ext uri="{FF2B5EF4-FFF2-40B4-BE49-F238E27FC236}">
                  <a16:creationId xmlns:a16="http://schemas.microsoft.com/office/drawing/2014/main" id="{AB2EB4A7-FBCD-F27B-D54F-F0CB2B95EE13}"/>
                </a:ext>
              </a:extLst>
            </p:cNvPr>
            <p:cNvSpPr/>
            <p:nvPr/>
          </p:nvSpPr>
          <p:spPr bwMode="auto">
            <a:xfrm>
              <a:off x="2778089" y="2482015"/>
              <a:ext cx="1242854" cy="37238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en-US" sz="12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77" name="양쪽 모서리가 둥근 사각형 150">
              <a:extLst>
                <a:ext uri="{FF2B5EF4-FFF2-40B4-BE49-F238E27FC236}">
                  <a16:creationId xmlns:a16="http://schemas.microsoft.com/office/drawing/2014/main" id="{B156CC06-0B86-C83F-6278-E4540F235659}"/>
                </a:ext>
              </a:extLst>
            </p:cNvPr>
            <p:cNvSpPr/>
            <p:nvPr/>
          </p:nvSpPr>
          <p:spPr bwMode="auto">
            <a:xfrm rot="10800000">
              <a:off x="2775965" y="6093841"/>
              <a:ext cx="1246649" cy="23158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E6B80"/>
            </a:solidFill>
            <a:ln w="6350">
              <a:solidFill>
                <a:srgbClr val="5E6B8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ko-KR" altLang="en-US" sz="12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78" name="직사각형 1477">
              <a:extLst>
                <a:ext uri="{FF2B5EF4-FFF2-40B4-BE49-F238E27FC236}">
                  <a16:creationId xmlns:a16="http://schemas.microsoft.com/office/drawing/2014/main" id="{0B86714B-3B98-63C4-6D31-9B5582EA92E6}"/>
                </a:ext>
              </a:extLst>
            </p:cNvPr>
            <p:cNvSpPr/>
            <p:nvPr/>
          </p:nvSpPr>
          <p:spPr bwMode="auto">
            <a:xfrm rot="10800000">
              <a:off x="3379325" y="6137602"/>
              <a:ext cx="55" cy="14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914400">
                <a:defRPr/>
              </a:pPr>
              <a:endParaRPr lang="ko-KR" sz="1000">
                <a:solidFill>
                  <a:schemeClr val="bg1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1479" name="TextBox 1478">
              <a:extLst>
                <a:ext uri="{FF2B5EF4-FFF2-40B4-BE49-F238E27FC236}">
                  <a16:creationId xmlns:a16="http://schemas.microsoft.com/office/drawing/2014/main" id="{68FB1E2B-46B4-0385-2648-19A0A85A60C0}"/>
                </a:ext>
              </a:extLst>
            </p:cNvPr>
            <p:cNvSpPr txBox="1"/>
            <p:nvPr/>
          </p:nvSpPr>
          <p:spPr bwMode="auto">
            <a:xfrm>
              <a:off x="3311124" y="6132689"/>
              <a:ext cx="1763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/>
                  </a:solidFill>
                  <a:latin typeface="KoPub돋움체 Bold"/>
                  <a:ea typeface="KoPub돋움체 Bold"/>
                </a:defRPr>
              </a:lvl1pPr>
            </a:lstStyle>
            <a:p>
              <a:r>
                <a:rPr lang="en-US" dirty="0"/>
                <a:t>DB</a:t>
              </a:r>
              <a:endParaRPr lang="ko-KR" altLang="en-US" dirty="0"/>
            </a:p>
          </p:txBody>
        </p:sp>
        <p:pic>
          <p:nvPicPr>
            <p:cNvPr id="1480" name="그림 1479">
              <a:extLst>
                <a:ext uri="{FF2B5EF4-FFF2-40B4-BE49-F238E27FC236}">
                  <a16:creationId xmlns:a16="http://schemas.microsoft.com/office/drawing/2014/main" id="{DEC09282-D282-3728-1002-CC8C505C0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2858588" y="4035893"/>
              <a:ext cx="2461556" cy="542728"/>
            </a:xfrm>
            <a:prstGeom prst="rect">
              <a:avLst/>
            </a:prstGeom>
          </p:spPr>
        </p:pic>
        <p:sp>
          <p:nvSpPr>
            <p:cNvPr id="1481" name="직사각형 1480">
              <a:extLst>
                <a:ext uri="{FF2B5EF4-FFF2-40B4-BE49-F238E27FC236}">
                  <a16:creationId xmlns:a16="http://schemas.microsoft.com/office/drawing/2014/main" id="{F5FD5E48-1733-A655-4B56-DF83D7780DFB}"/>
                </a:ext>
              </a:extLst>
            </p:cNvPr>
            <p:cNvSpPr/>
            <p:nvPr/>
          </p:nvSpPr>
          <p:spPr bwMode="auto">
            <a:xfrm>
              <a:off x="4073299" y="2492472"/>
              <a:ext cx="2131702" cy="13487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en-US" sz="12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82" name="직사각형 1481">
              <a:extLst>
                <a:ext uri="{FF2B5EF4-FFF2-40B4-BE49-F238E27FC236}">
                  <a16:creationId xmlns:a16="http://schemas.microsoft.com/office/drawing/2014/main" id="{17F88941-C311-A771-9552-FB3BF9B6D173}"/>
                </a:ext>
              </a:extLst>
            </p:cNvPr>
            <p:cNvSpPr/>
            <p:nvPr/>
          </p:nvSpPr>
          <p:spPr bwMode="auto">
            <a:xfrm>
              <a:off x="4065896" y="4723673"/>
              <a:ext cx="3061694" cy="14743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en-US" sz="12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83" name="양쪽 모서리가 둥근 사각형 150">
              <a:extLst>
                <a:ext uri="{FF2B5EF4-FFF2-40B4-BE49-F238E27FC236}">
                  <a16:creationId xmlns:a16="http://schemas.microsoft.com/office/drawing/2014/main" id="{3A551DBE-606A-B572-4AE8-5DC567F4FE9E}"/>
                </a:ext>
              </a:extLst>
            </p:cNvPr>
            <p:cNvSpPr/>
            <p:nvPr/>
          </p:nvSpPr>
          <p:spPr bwMode="auto">
            <a:xfrm rot="10800000">
              <a:off x="4060663" y="6093841"/>
              <a:ext cx="3071043" cy="23158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E6B80"/>
            </a:solidFill>
            <a:ln w="6350">
              <a:solidFill>
                <a:srgbClr val="5E6B8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ko-KR" altLang="en-US" sz="12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84" name="직사각형 1483">
              <a:extLst>
                <a:ext uri="{FF2B5EF4-FFF2-40B4-BE49-F238E27FC236}">
                  <a16:creationId xmlns:a16="http://schemas.microsoft.com/office/drawing/2014/main" id="{55D707F6-6989-F77B-01EF-9EB8876EE38C}"/>
                </a:ext>
              </a:extLst>
            </p:cNvPr>
            <p:cNvSpPr/>
            <p:nvPr/>
          </p:nvSpPr>
          <p:spPr bwMode="auto">
            <a:xfrm rot="10800000">
              <a:off x="5547003" y="6129781"/>
              <a:ext cx="135" cy="14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914400">
                <a:defRPr/>
              </a:pPr>
              <a:endParaRPr lang="ko-KR" sz="1000">
                <a:solidFill>
                  <a:schemeClr val="bg1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1485" name="TextBox 1484">
              <a:extLst>
                <a:ext uri="{FF2B5EF4-FFF2-40B4-BE49-F238E27FC236}">
                  <a16:creationId xmlns:a16="http://schemas.microsoft.com/office/drawing/2014/main" id="{CF7FA2AC-D99A-36AE-F002-45BC49AB7304}"/>
                </a:ext>
              </a:extLst>
            </p:cNvPr>
            <p:cNvSpPr txBox="1"/>
            <p:nvPr/>
          </p:nvSpPr>
          <p:spPr bwMode="auto">
            <a:xfrm>
              <a:off x="5433479" y="6132689"/>
              <a:ext cx="3254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chemeClr val="bg1"/>
                  </a:solidFill>
                  <a:latin typeface="KoPub돋움체 Bold"/>
                  <a:ea typeface="KoPub돋움체 Bold"/>
                </a:rPr>
                <a:t>SACP</a:t>
              </a:r>
              <a:endParaRPr lang="ko-KR" altLang="en-US" sz="1000" dirty="0">
                <a:solidFill>
                  <a:schemeClr val="bg1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1486" name="Rectangle 70">
              <a:extLst>
                <a:ext uri="{FF2B5EF4-FFF2-40B4-BE49-F238E27FC236}">
                  <a16:creationId xmlns:a16="http://schemas.microsoft.com/office/drawing/2014/main" id="{B36AA2E6-1D72-08F2-F448-5456F5966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971" y="2753796"/>
              <a:ext cx="2031367" cy="1000932"/>
            </a:xfrm>
            <a:prstGeom prst="rect">
              <a:avLst/>
            </a:prstGeom>
            <a:solidFill>
              <a:srgbClr val="D3D8DF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ko-KR" altLang="en-US" sz="120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87" name="모서리가 둥근 직사각형 43">
              <a:extLst>
                <a:ext uri="{FF2B5EF4-FFF2-40B4-BE49-F238E27FC236}">
                  <a16:creationId xmlns:a16="http://schemas.microsoft.com/office/drawing/2014/main" id="{253AE443-0A3C-D55B-E599-82243B2C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235" y="2928101"/>
              <a:ext cx="1619235" cy="689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B2BAC6"/>
              </a:solidFill>
            </a:ln>
            <a:effectLst>
              <a:innerShdw dist="25400" dir="2700000">
                <a:srgbClr val="8692A6">
                  <a:alpha val="2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67745" latinLnBrk="0"/>
              <a:r>
                <a:rPr lang="en-US" sz="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Orchestration</a:t>
              </a:r>
              <a:endParaRPr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itchFamily="18" charset="-127"/>
                <a:ea typeface="KoPub돋움체 Medium" pitchFamily="18" charset="-127"/>
              </a:endParaRPr>
            </a:p>
            <a:p>
              <a:pPr algn="ctr" defTabSz="1067745" latinLnBrk="0"/>
              <a:r>
                <a:rPr lang="en-US" sz="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(Detect, </a:t>
              </a:r>
              <a:r>
                <a:rPr lang="en-US" sz="80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LangChain</a:t>
              </a:r>
              <a:r>
                <a:rPr lang="en-US" sz="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, Prompt,</a:t>
              </a:r>
              <a:endParaRPr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itchFamily="18" charset="-127"/>
                <a:ea typeface="KoPub돋움체 Medium" pitchFamily="18" charset="-127"/>
              </a:endParaRPr>
            </a:p>
            <a:p>
              <a:pPr algn="ctr" defTabSz="1067745" latinLnBrk="0"/>
              <a:r>
                <a:rPr lang="en-US" sz="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itchFamily="18" charset="-127"/>
                  <a:ea typeface="KoPub돋움체 Medium" pitchFamily="18" charset="-127"/>
                </a:rPr>
                <a:t>Context Window ...)</a:t>
              </a:r>
              <a:endPara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488" name="Rectangle 70">
              <a:extLst>
                <a:ext uri="{FF2B5EF4-FFF2-40B4-BE49-F238E27FC236}">
                  <a16:creationId xmlns:a16="http://schemas.microsoft.com/office/drawing/2014/main" id="{AF2504D4-45D8-45C9-BF9C-D1066BD1A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619" y="2498071"/>
              <a:ext cx="758438" cy="1250224"/>
            </a:xfrm>
            <a:prstGeom prst="rect">
              <a:avLst/>
            </a:prstGeom>
            <a:solidFill>
              <a:srgbClr val="D3D8DF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ko-KR" altLang="en-US" sz="120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89" name="Rectangle 70">
              <a:extLst>
                <a:ext uri="{FF2B5EF4-FFF2-40B4-BE49-F238E27FC236}">
                  <a16:creationId xmlns:a16="http://schemas.microsoft.com/office/drawing/2014/main" id="{A52CCE78-D1D9-0753-DA11-F7CD53864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701" y="5047563"/>
              <a:ext cx="884256" cy="960843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3059"/>
              <a:endParaRPr lang="ko-KR" altLang="en-US" sz="120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90" name="모서리가 둥근 직사각형 42">
              <a:extLst>
                <a:ext uri="{FF2B5EF4-FFF2-40B4-BE49-F238E27FC236}">
                  <a16:creationId xmlns:a16="http://schemas.microsoft.com/office/drawing/2014/main" id="{9B9D9120-C67B-7A2E-98AC-4CBE46E3C33D}"/>
                </a:ext>
              </a:extLst>
            </p:cNvPr>
            <p:cNvSpPr/>
            <p:nvPr/>
          </p:nvSpPr>
          <p:spPr bwMode="auto">
            <a:xfrm>
              <a:off x="6124701" y="4838903"/>
              <a:ext cx="884256" cy="287065"/>
            </a:xfrm>
            <a:prstGeom prst="roundRect">
              <a:avLst>
                <a:gd name="adj" fmla="val 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lvl="2" algn="ctr"/>
              <a:r>
                <a:rPr lang="en-US" sz="1000" dirty="0">
                  <a:solidFill>
                    <a:schemeClr val="bg1"/>
                  </a:solidFill>
                  <a:latin typeface="KoPub돋움체 Bold"/>
                  <a:ea typeface="KoPub돋움체 Bold"/>
                </a:rPr>
                <a:t>LLM</a:t>
              </a:r>
              <a:endParaRPr sz="1000" dirty="0">
                <a:solidFill>
                  <a:schemeClr val="bg1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1491" name="Rectangle 70">
              <a:extLst>
                <a:ext uri="{FF2B5EF4-FFF2-40B4-BE49-F238E27FC236}">
                  <a16:creationId xmlns:a16="http://schemas.microsoft.com/office/drawing/2014/main" id="{9608C978-3AA4-C997-76FD-9F9002C8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879" y="5047563"/>
              <a:ext cx="884256" cy="960843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3059"/>
              <a:endParaRPr lang="ko-KR" altLang="en-US" sz="120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92" name="모서리가 둥근 직사각형 42">
              <a:extLst>
                <a:ext uri="{FF2B5EF4-FFF2-40B4-BE49-F238E27FC236}">
                  <a16:creationId xmlns:a16="http://schemas.microsoft.com/office/drawing/2014/main" id="{6CD461E1-A7B2-38B5-14B8-9EF0379E74A1}"/>
                </a:ext>
              </a:extLst>
            </p:cNvPr>
            <p:cNvSpPr/>
            <p:nvPr/>
          </p:nvSpPr>
          <p:spPr bwMode="auto">
            <a:xfrm>
              <a:off x="4178879" y="4838903"/>
              <a:ext cx="884256" cy="287065"/>
            </a:xfrm>
            <a:prstGeom prst="roundRect">
              <a:avLst>
                <a:gd name="adj" fmla="val 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lvl="2" algn="ctr"/>
              <a:r>
                <a:rPr lang="en-US" sz="1000" dirty="0">
                  <a:solidFill>
                    <a:schemeClr val="bg1"/>
                  </a:solidFill>
                  <a:latin typeface="KoPub돋움체 Bold"/>
                  <a:ea typeface="KoPub돋움체 Bold"/>
                </a:rPr>
                <a:t>ML</a:t>
              </a:r>
              <a:endParaRPr sz="1000" dirty="0">
                <a:solidFill>
                  <a:schemeClr val="bg1"/>
                </a:solidFill>
                <a:latin typeface="KoPub돋움체 Bold"/>
                <a:ea typeface="KoPub돋움체 Bold"/>
              </a:endParaRPr>
            </a:p>
          </p:txBody>
        </p:sp>
        <p:pic>
          <p:nvPicPr>
            <p:cNvPr id="1493" name="Google Shape;2333;p21">
              <a:extLst>
                <a:ext uri="{FF2B5EF4-FFF2-40B4-BE49-F238E27FC236}">
                  <a16:creationId xmlns:a16="http://schemas.microsoft.com/office/drawing/2014/main" id="{2611CC0A-E019-695D-5B5F-906E121D3749}"/>
                </a:ext>
              </a:extLst>
            </p:cNvPr>
            <p:cNvPicPr/>
            <p:nvPr/>
          </p:nvPicPr>
          <p:blipFill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4372726" y="5309303"/>
              <a:ext cx="474628" cy="4746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4" name="Rectangle 70">
              <a:extLst>
                <a:ext uri="{FF2B5EF4-FFF2-40B4-BE49-F238E27FC236}">
                  <a16:creationId xmlns:a16="http://schemas.microsoft.com/office/drawing/2014/main" id="{A9D07A56-261B-DF07-3220-D99DBDEB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790" y="5047563"/>
              <a:ext cx="884256" cy="960843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3059"/>
              <a:endParaRPr lang="ko-KR" altLang="en-US" sz="120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495" name="모서리가 둥근 직사각형 42">
              <a:extLst>
                <a:ext uri="{FF2B5EF4-FFF2-40B4-BE49-F238E27FC236}">
                  <a16:creationId xmlns:a16="http://schemas.microsoft.com/office/drawing/2014/main" id="{02EE4DCC-639A-2F0E-2AC7-A8778AB62FAA}"/>
                </a:ext>
              </a:extLst>
            </p:cNvPr>
            <p:cNvSpPr/>
            <p:nvPr/>
          </p:nvSpPr>
          <p:spPr bwMode="auto">
            <a:xfrm>
              <a:off x="5151790" y="4838903"/>
              <a:ext cx="884256" cy="287065"/>
            </a:xfrm>
            <a:prstGeom prst="roundRect">
              <a:avLst>
                <a:gd name="adj" fmla="val 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lvl="2" algn="ctr"/>
              <a:r>
                <a:rPr lang="en-US" sz="1000">
                  <a:solidFill>
                    <a:schemeClr val="bg1"/>
                  </a:solidFill>
                  <a:latin typeface="KoPub돋움체 Bold"/>
                  <a:ea typeface="KoPub돋움체 Bold"/>
                </a:rPr>
                <a:t>ETL</a:t>
              </a:r>
              <a:endParaRPr sz="1000">
                <a:solidFill>
                  <a:schemeClr val="bg1"/>
                </a:solidFill>
                <a:latin typeface="KoPub돋움체 Bold"/>
                <a:ea typeface="KoPub돋움체 Bold"/>
              </a:endParaRPr>
            </a:p>
          </p:txBody>
        </p:sp>
        <p:pic>
          <p:nvPicPr>
            <p:cNvPr id="1496" name="Google Shape;2330;p21">
              <a:extLst>
                <a:ext uri="{FF2B5EF4-FFF2-40B4-BE49-F238E27FC236}">
                  <a16:creationId xmlns:a16="http://schemas.microsoft.com/office/drawing/2014/main" id="{C0852684-5B4B-DEF6-3672-C62A69C7911D}"/>
                </a:ext>
              </a:extLst>
            </p:cNvPr>
            <p:cNvPicPr/>
            <p:nvPr/>
          </p:nvPicPr>
          <p:blipFill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5338585" y="5303588"/>
              <a:ext cx="510666" cy="5106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7" name="Rectangle 70">
              <a:extLst>
                <a:ext uri="{FF2B5EF4-FFF2-40B4-BE49-F238E27FC236}">
                  <a16:creationId xmlns:a16="http://schemas.microsoft.com/office/drawing/2014/main" id="{BF5BAFF3-5E77-77B1-2977-CE208E079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795" y="2598283"/>
              <a:ext cx="1094403" cy="1156445"/>
            </a:xfrm>
            <a:prstGeom prst="rect">
              <a:avLst/>
            </a:prstGeom>
            <a:solidFill>
              <a:srgbClr val="D3D8DF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ko-KR" altLang="en-US" sz="120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535" name="모서리가 둥근 직사각형 43">
              <a:extLst>
                <a:ext uri="{FF2B5EF4-FFF2-40B4-BE49-F238E27FC236}">
                  <a16:creationId xmlns:a16="http://schemas.microsoft.com/office/drawing/2014/main" id="{BE154C47-7ACA-25DC-EADC-B0133BB5F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726" y="2958722"/>
              <a:ext cx="793037" cy="286066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  <a:effectLst>
              <a:outerShdw dist="25400" dir="2700000" algn="tl" rotWithShape="0">
                <a:prstClr val="black">
                  <a:alpha val="15000"/>
                </a:prstClr>
              </a:outerShdw>
            </a:effectLst>
          </p:spPr>
          <p:txBody>
            <a:bodyPr lIns="97643" tIns="97643" rIns="97643" bIns="97643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4314" fontAlgn="base">
                <a:spcBef>
                  <a:spcPct val="0"/>
                </a:spcBef>
                <a:spcAft>
                  <a:spcPts val="303"/>
                </a:spcAft>
                <a:buClr>
                  <a:srgbClr val="969696"/>
                </a:buClr>
                <a:buSzPct val="80000"/>
                <a:tabLst>
                  <a:tab pos="820294" algn="l"/>
                  <a:tab pos="6562358" algn="r"/>
                </a:tabLst>
              </a:pPr>
              <a:r>
                <a:rPr kumimoji="1" lang="en-US" sz="1000" spc="-30" dirty="0">
                  <a:ln>
                    <a:solidFill>
                      <a:srgbClr val="0070C0">
                        <a:alpha val="0"/>
                      </a:srgbClr>
                    </a:solidFill>
                  </a:ln>
                  <a:solidFill>
                    <a:srgbClr val="D3D8D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Vector DB</a:t>
              </a:r>
              <a:endParaRPr kumimoji="1" lang="ko-KR" altLang="en-US" sz="1000" spc="-3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srgbClr val="D3D8D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536" name="모서리가 둥근 직사각형 43">
              <a:extLst>
                <a:ext uri="{FF2B5EF4-FFF2-40B4-BE49-F238E27FC236}">
                  <a16:creationId xmlns:a16="http://schemas.microsoft.com/office/drawing/2014/main" id="{9B82B137-70A9-9ABF-1E26-F2B323DFD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726" y="3310575"/>
              <a:ext cx="793037" cy="28349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FF6600"/>
              </a:solidFill>
              <a:miter lim="800000"/>
              <a:headEnd/>
              <a:tailEnd/>
            </a:ln>
            <a:effectLst>
              <a:outerShdw dist="25400" dir="2700000" algn="tl" rotWithShape="0">
                <a:prstClr val="black">
                  <a:alpha val="15000"/>
                </a:prstClr>
              </a:outerShdw>
            </a:effectLst>
          </p:spPr>
          <p:txBody>
            <a:bodyPr lIns="0" tIns="0" rIns="0" bIns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4314" fontAlgn="base">
                <a:spcBef>
                  <a:spcPct val="0"/>
                </a:spcBef>
                <a:spcAft>
                  <a:spcPts val="303"/>
                </a:spcAft>
                <a:buClr>
                  <a:srgbClr val="969696"/>
                </a:buClr>
                <a:buSzPct val="80000"/>
                <a:tabLst>
                  <a:tab pos="820294" algn="l"/>
                  <a:tab pos="6562358" algn="r"/>
                </a:tabLst>
              </a:pPr>
              <a:r>
                <a:rPr kumimoji="1" lang="en-US" sz="1000" spc="-30" dirty="0">
                  <a:ln>
                    <a:solidFill>
                      <a:srgbClr val="0070C0">
                        <a:alpha val="0"/>
                      </a:srgbClr>
                    </a:solidFill>
                  </a:ln>
                  <a:solidFill>
                    <a:srgbClr val="FF66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Vector Search</a:t>
              </a:r>
              <a:endParaRPr kumimoji="1" lang="ko-KR" altLang="en-US" sz="1000" spc="-3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srgbClr val="FF66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537" name="Rectangle 70">
              <a:extLst>
                <a:ext uri="{FF2B5EF4-FFF2-40B4-BE49-F238E27FC236}">
                  <a16:creationId xmlns:a16="http://schemas.microsoft.com/office/drawing/2014/main" id="{01E1B0C8-1C85-4C14-9584-A41CFA87A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8" y="5047563"/>
              <a:ext cx="1094403" cy="960843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 defTabSz="913059"/>
              <a:endParaRPr lang="ko-KR" altLang="en-US" sz="120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538" name="모서리가 둥근 직사각형 42">
              <a:extLst>
                <a:ext uri="{FF2B5EF4-FFF2-40B4-BE49-F238E27FC236}">
                  <a16:creationId xmlns:a16="http://schemas.microsoft.com/office/drawing/2014/main" id="{F4E0538E-28AC-9B78-D537-723B9019304F}"/>
                </a:ext>
              </a:extLst>
            </p:cNvPr>
            <p:cNvSpPr/>
            <p:nvPr/>
          </p:nvSpPr>
          <p:spPr bwMode="auto">
            <a:xfrm>
              <a:off x="2854328" y="4838903"/>
              <a:ext cx="1094403" cy="287065"/>
            </a:xfrm>
            <a:prstGeom prst="roundRect">
              <a:avLst>
                <a:gd name="adj" fmla="val 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lvl="2" algn="ctr"/>
              <a:r>
                <a:rPr lang="en-US" sz="1000">
                  <a:solidFill>
                    <a:schemeClr val="bg1"/>
                  </a:solidFill>
                  <a:latin typeface="KoPub돋움체 Bold"/>
                  <a:ea typeface="KoPub돋움체 Bold"/>
                </a:rPr>
                <a:t>Mart DB</a:t>
              </a:r>
              <a:endParaRPr sz="1000">
                <a:solidFill>
                  <a:schemeClr val="bg1"/>
                </a:solidFill>
                <a:latin typeface="KoPub돋움체 Bold"/>
                <a:ea typeface="KoPub돋움체 Bold"/>
              </a:endParaRPr>
            </a:p>
          </p:txBody>
        </p:sp>
        <p:pic>
          <p:nvPicPr>
            <p:cNvPr id="1539" name="Google Shape;2346;p21">
              <a:extLst>
                <a:ext uri="{FF2B5EF4-FFF2-40B4-BE49-F238E27FC236}">
                  <a16:creationId xmlns:a16="http://schemas.microsoft.com/office/drawing/2014/main" id="{4E1E9B79-1F5C-2BD4-1C77-8E232099D73A}"/>
                </a:ext>
              </a:extLst>
            </p:cNvPr>
            <p:cNvPicPr/>
            <p:nvPr/>
          </p:nvPicPr>
          <p:blipFill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3122904" y="5299329"/>
              <a:ext cx="557250" cy="55725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0" name="직선 화살표 연결선 1539">
              <a:extLst>
                <a:ext uri="{FF2B5EF4-FFF2-40B4-BE49-F238E27FC236}">
                  <a16:creationId xmlns:a16="http://schemas.microsoft.com/office/drawing/2014/main" id="{8CD48BBF-6692-3DED-7883-D614B0B7AB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11811" y="5536039"/>
              <a:ext cx="350632" cy="0"/>
            </a:xfrm>
            <a:prstGeom prst="straightConnector1">
              <a:avLst/>
            </a:prstGeom>
            <a:ln w="19050">
              <a:solidFill>
                <a:srgbClr val="8692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1" name="양쪽 모서리가 둥근 사각형 150">
              <a:extLst>
                <a:ext uri="{FF2B5EF4-FFF2-40B4-BE49-F238E27FC236}">
                  <a16:creationId xmlns:a16="http://schemas.microsoft.com/office/drawing/2014/main" id="{38A0BB85-73E3-A870-45CD-C231FEAEB0F7}"/>
                </a:ext>
              </a:extLst>
            </p:cNvPr>
            <p:cNvSpPr/>
            <p:nvPr/>
          </p:nvSpPr>
          <p:spPr bwMode="auto">
            <a:xfrm>
              <a:off x="2774294" y="2266487"/>
              <a:ext cx="1246649" cy="23158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E6B80"/>
            </a:solidFill>
            <a:ln w="6350">
              <a:solidFill>
                <a:srgbClr val="5E6B8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ko-KR" altLang="en-US" sz="12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542" name="TextBox 1541">
              <a:extLst>
                <a:ext uri="{FF2B5EF4-FFF2-40B4-BE49-F238E27FC236}">
                  <a16:creationId xmlns:a16="http://schemas.microsoft.com/office/drawing/2014/main" id="{21317D4E-6F94-D4D5-8D10-EAF41CE14FED}"/>
                </a:ext>
              </a:extLst>
            </p:cNvPr>
            <p:cNvSpPr txBox="1"/>
            <p:nvPr/>
          </p:nvSpPr>
          <p:spPr bwMode="auto">
            <a:xfrm>
              <a:off x="3243068" y="2266487"/>
              <a:ext cx="4329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chemeClr val="bg1"/>
                  </a:solidFill>
                  <a:latin typeface="KoPub돋움체 Bold"/>
                  <a:ea typeface="KoPub돋움체 Bold"/>
                </a:rPr>
                <a:t>DB</a:t>
              </a:r>
              <a:endParaRPr lang="ko-KR" sz="1000" dirty="0">
                <a:solidFill>
                  <a:schemeClr val="bg1"/>
                </a:solidFill>
                <a:latin typeface="KoPub돋움체 Bold"/>
                <a:ea typeface="KoPub돋움체 Bold"/>
              </a:endParaRPr>
            </a:p>
          </p:txBody>
        </p:sp>
        <p:cxnSp>
          <p:nvCxnSpPr>
            <p:cNvPr id="1543" name="연결선: 꺾임 1542">
              <a:extLst>
                <a:ext uri="{FF2B5EF4-FFF2-40B4-BE49-F238E27FC236}">
                  <a16:creationId xmlns:a16="http://schemas.microsoft.com/office/drawing/2014/main" id="{FB5ECF67-BB1C-1557-DACF-2ABFE13B011E}"/>
                </a:ext>
              </a:extLst>
            </p:cNvPr>
            <p:cNvCxnSpPr>
              <a:cxnSpLocks/>
            </p:cNvCxnSpPr>
            <p:nvPr/>
          </p:nvCxnSpPr>
          <p:spPr bwMode="auto">
            <a:xfrm rot="16199999" flipH="1">
              <a:off x="5462005" y="3783486"/>
              <a:ext cx="1217867" cy="884258"/>
            </a:xfrm>
            <a:prstGeom prst="bentConnector3">
              <a:avLst>
                <a:gd name="adj1" fmla="val 59979"/>
              </a:avLst>
            </a:prstGeom>
            <a:ln w="19050">
              <a:solidFill>
                <a:srgbClr val="8692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연결선: 꺾임 1543">
              <a:extLst>
                <a:ext uri="{FF2B5EF4-FFF2-40B4-BE49-F238E27FC236}">
                  <a16:creationId xmlns:a16="http://schemas.microsoft.com/office/drawing/2014/main" id="{C6132CD2-5AA3-5614-53A6-2297987F5929}"/>
                </a:ext>
              </a:extLst>
            </p:cNvPr>
            <p:cNvCxnSpPr>
              <a:cxnSpLocks/>
            </p:cNvCxnSpPr>
            <p:nvPr/>
          </p:nvCxnSpPr>
          <p:spPr bwMode="auto">
            <a:xfrm rot="16199999" flipV="1">
              <a:off x="5605306" y="3762764"/>
              <a:ext cx="1217867" cy="913568"/>
            </a:xfrm>
            <a:prstGeom prst="bentConnector3">
              <a:avLst>
                <a:gd name="adj1" fmla="val 50310"/>
              </a:avLst>
            </a:prstGeom>
            <a:ln w="19050">
              <a:solidFill>
                <a:srgbClr val="8692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5" name="양쪽 모서리가 둥근 사각형 150">
              <a:extLst>
                <a:ext uri="{FF2B5EF4-FFF2-40B4-BE49-F238E27FC236}">
                  <a16:creationId xmlns:a16="http://schemas.microsoft.com/office/drawing/2014/main" id="{BBD31A99-8E95-93DD-12EC-ACE1A8348127}"/>
                </a:ext>
              </a:extLst>
            </p:cNvPr>
            <p:cNvSpPr/>
            <p:nvPr/>
          </p:nvSpPr>
          <p:spPr bwMode="auto">
            <a:xfrm>
              <a:off x="4070274" y="2266487"/>
              <a:ext cx="2131200" cy="23158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E6B80"/>
            </a:solidFill>
            <a:ln w="6350">
              <a:solidFill>
                <a:srgbClr val="5E6B8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/>
              <a:endParaRPr lang="ko-KR" altLang="en-US" sz="1200" spc="-7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546" name="TextBox 1545">
              <a:extLst>
                <a:ext uri="{FF2B5EF4-FFF2-40B4-BE49-F238E27FC236}">
                  <a16:creationId xmlns:a16="http://schemas.microsoft.com/office/drawing/2014/main" id="{66903809-923A-664D-2430-9B8A82195059}"/>
                </a:ext>
              </a:extLst>
            </p:cNvPr>
            <p:cNvSpPr txBox="1"/>
            <p:nvPr/>
          </p:nvSpPr>
          <p:spPr bwMode="auto">
            <a:xfrm>
              <a:off x="4924984" y="2271622"/>
              <a:ext cx="5413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chemeClr val="bg1"/>
                  </a:solidFill>
                  <a:latin typeface="KoPub돋움체 Bold"/>
                  <a:ea typeface="KoPub돋움체 Bold"/>
                </a:rPr>
                <a:t>WAS</a:t>
              </a:r>
              <a:endParaRPr lang="ko-KR" sz="1000" dirty="0">
                <a:solidFill>
                  <a:schemeClr val="bg1"/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1547" name="순서도: 수동 연산 242">
              <a:extLst>
                <a:ext uri="{FF2B5EF4-FFF2-40B4-BE49-F238E27FC236}">
                  <a16:creationId xmlns:a16="http://schemas.microsoft.com/office/drawing/2014/main" id="{CF2C5539-9B64-60E7-19D4-8EB356ABD04E}"/>
                </a:ext>
              </a:extLst>
            </p:cNvPr>
            <p:cNvSpPr/>
            <p:nvPr/>
          </p:nvSpPr>
          <p:spPr bwMode="auto">
            <a:xfrm rot="10800000">
              <a:off x="2904845" y="3593780"/>
              <a:ext cx="2350279" cy="43957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756"/>
                <a:gd name="connsiteX1" fmla="*/ 10000 w 10000"/>
                <a:gd name="connsiteY1" fmla="*/ 0 h 10756"/>
                <a:gd name="connsiteX2" fmla="*/ 8633 w 10000"/>
                <a:gd name="connsiteY2" fmla="*/ 10756 h 10756"/>
                <a:gd name="connsiteX3" fmla="*/ 2000 w 10000"/>
                <a:gd name="connsiteY3" fmla="*/ 10000 h 10756"/>
                <a:gd name="connsiteX4" fmla="*/ 0 w 10000"/>
                <a:gd name="connsiteY4" fmla="*/ 0 h 10756"/>
                <a:gd name="connsiteX0" fmla="*/ 25 w 10025"/>
                <a:gd name="connsiteY0" fmla="*/ 0 h 10850"/>
                <a:gd name="connsiteX1" fmla="*/ 10025 w 10025"/>
                <a:gd name="connsiteY1" fmla="*/ 0 h 10850"/>
                <a:gd name="connsiteX2" fmla="*/ 8658 w 10025"/>
                <a:gd name="connsiteY2" fmla="*/ 10756 h 10850"/>
                <a:gd name="connsiteX3" fmla="*/ 0 w 10025"/>
                <a:gd name="connsiteY3" fmla="*/ 10850 h 10850"/>
                <a:gd name="connsiteX4" fmla="*/ 25 w 10025"/>
                <a:gd name="connsiteY4" fmla="*/ 0 h 10850"/>
                <a:gd name="connsiteX0" fmla="*/ 25 w 9835"/>
                <a:gd name="connsiteY0" fmla="*/ 0 h 10850"/>
                <a:gd name="connsiteX1" fmla="*/ 9835 w 9835"/>
                <a:gd name="connsiteY1" fmla="*/ 5668 h 10850"/>
                <a:gd name="connsiteX2" fmla="*/ 8658 w 9835"/>
                <a:gd name="connsiteY2" fmla="*/ 10756 h 10850"/>
                <a:gd name="connsiteX3" fmla="*/ 0 w 9835"/>
                <a:gd name="connsiteY3" fmla="*/ 10850 h 10850"/>
                <a:gd name="connsiteX4" fmla="*/ 25 w 9835"/>
                <a:gd name="connsiteY4" fmla="*/ 0 h 10850"/>
                <a:gd name="connsiteX0" fmla="*/ 0 w 26256"/>
                <a:gd name="connsiteY0" fmla="*/ 0 h 4776"/>
                <a:gd name="connsiteX1" fmla="*/ 26256 w 26256"/>
                <a:gd name="connsiteY1" fmla="*/ 0 h 4776"/>
                <a:gd name="connsiteX2" fmla="*/ 25059 w 26256"/>
                <a:gd name="connsiteY2" fmla="*/ 4689 h 4776"/>
                <a:gd name="connsiteX3" fmla="*/ 16256 w 26256"/>
                <a:gd name="connsiteY3" fmla="*/ 4776 h 4776"/>
                <a:gd name="connsiteX4" fmla="*/ 0 w 26256"/>
                <a:gd name="connsiteY4" fmla="*/ 0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56" h="4776" extrusionOk="0">
                  <a:moveTo>
                    <a:pt x="0" y="0"/>
                  </a:moveTo>
                  <a:lnTo>
                    <a:pt x="26256" y="0"/>
                  </a:lnTo>
                  <a:lnTo>
                    <a:pt x="25059" y="4689"/>
                  </a:lnTo>
                  <a:lnTo>
                    <a:pt x="16256" y="4776"/>
                  </a:lnTo>
                  <a:cubicBezTo>
                    <a:pt x="16264" y="1442"/>
                    <a:pt x="-8" y="3334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20000"/>
                  </a:schemeClr>
                </a:gs>
                <a:gs pos="100000">
                  <a:srgbClr val="8692A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/>
            </a:p>
          </p:txBody>
        </p:sp>
        <p:cxnSp>
          <p:nvCxnSpPr>
            <p:cNvPr id="1548" name="직선 화살표 연결선 1547">
              <a:extLst>
                <a:ext uri="{FF2B5EF4-FFF2-40B4-BE49-F238E27FC236}">
                  <a16:creationId xmlns:a16="http://schemas.microsoft.com/office/drawing/2014/main" id="{BF7AA6BA-CF25-74BD-96F3-FBEC448A57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21495" y="3620045"/>
              <a:ext cx="0" cy="1218858"/>
            </a:xfrm>
            <a:prstGeom prst="straightConnector1">
              <a:avLst/>
            </a:prstGeom>
            <a:ln w="19050">
              <a:solidFill>
                <a:srgbClr val="8692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직선 화살표 연결선 1548">
              <a:extLst>
                <a:ext uri="{FF2B5EF4-FFF2-40B4-BE49-F238E27FC236}">
                  <a16:creationId xmlns:a16="http://schemas.microsoft.com/office/drawing/2014/main" id="{1492D366-CFF3-26AC-1652-FFCC9BE47C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16689" y="3616683"/>
              <a:ext cx="0" cy="1224859"/>
            </a:xfrm>
            <a:prstGeom prst="straightConnector1">
              <a:avLst/>
            </a:prstGeom>
            <a:ln w="19050">
              <a:solidFill>
                <a:srgbClr val="8692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0" name="연결선: 꺾임 1549">
              <a:extLst>
                <a:ext uri="{FF2B5EF4-FFF2-40B4-BE49-F238E27FC236}">
                  <a16:creationId xmlns:a16="http://schemas.microsoft.com/office/drawing/2014/main" id="{3A3A6C5E-D911-F86B-10FE-554D7BD25C8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287974" y="3704658"/>
              <a:ext cx="1240380" cy="106061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8692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연결선: 꺾임 1550">
              <a:extLst>
                <a:ext uri="{FF2B5EF4-FFF2-40B4-BE49-F238E27FC236}">
                  <a16:creationId xmlns:a16="http://schemas.microsoft.com/office/drawing/2014/main" id="{C3A0B950-5987-34EF-7909-9238157E4E2D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3426036" y="3695582"/>
              <a:ext cx="1228290" cy="1058355"/>
            </a:xfrm>
            <a:prstGeom prst="bentConnector3">
              <a:avLst>
                <a:gd name="adj1" fmla="val 39668"/>
              </a:avLst>
            </a:prstGeom>
            <a:ln w="19050">
              <a:solidFill>
                <a:srgbClr val="8692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2" name="그룹 1551">
              <a:extLst>
                <a:ext uri="{FF2B5EF4-FFF2-40B4-BE49-F238E27FC236}">
                  <a16:creationId xmlns:a16="http://schemas.microsoft.com/office/drawing/2014/main" id="{5F0299AA-6E3F-12C8-A39A-6A3EE43F4C81}"/>
                </a:ext>
              </a:extLst>
            </p:cNvPr>
            <p:cNvGrpSpPr/>
            <p:nvPr/>
          </p:nvGrpSpPr>
          <p:grpSpPr bwMode="auto">
            <a:xfrm>
              <a:off x="3083940" y="3791593"/>
              <a:ext cx="1318562" cy="141753"/>
              <a:chOff x="2985306" y="3735978"/>
              <a:chExt cx="1318562" cy="141753"/>
            </a:xfrm>
          </p:grpSpPr>
          <p:sp>
            <p:nvSpPr>
              <p:cNvPr id="1571" name="직사각형 1570">
                <a:extLst>
                  <a:ext uri="{FF2B5EF4-FFF2-40B4-BE49-F238E27FC236}">
                    <a16:creationId xmlns:a16="http://schemas.microsoft.com/office/drawing/2014/main" id="{8227BB5E-7417-DFAF-7CA1-45BB01C0F8D0}"/>
                  </a:ext>
                </a:extLst>
              </p:cNvPr>
              <p:cNvSpPr/>
              <p:nvPr/>
            </p:nvSpPr>
            <p:spPr bwMode="auto">
              <a:xfrm>
                <a:off x="2985306" y="3762839"/>
                <a:ext cx="794214" cy="1148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sz="700" b="1">
                  <a:latin typeface="KoPub돋움체 Bold"/>
                  <a:ea typeface="KoPub돋움체 Bold"/>
                </a:endParaRPr>
              </a:p>
            </p:txBody>
          </p:sp>
          <p:sp>
            <p:nvSpPr>
              <p:cNvPr id="1572" name="Text Box 23">
                <a:extLst>
                  <a:ext uri="{FF2B5EF4-FFF2-40B4-BE49-F238E27FC236}">
                    <a16:creationId xmlns:a16="http://schemas.microsoft.com/office/drawing/2014/main" id="{E4F88C94-B34F-3529-8489-0D2212D65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8363" y="3735978"/>
                <a:ext cx="1275504" cy="139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marL="0" defTabSz="914400">
                  <a:lnSpc>
                    <a:spcPts val="1200"/>
                  </a:lnSpc>
                  <a:defRPr sz="900" spc="-8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M"/>
                    <a:ea typeface="Rix고딕 M"/>
                  </a:defRPr>
                </a:lvl1pPr>
                <a:lvl2pPr defTabSz="914400">
                  <a:defRPr sz="1800">
                    <a:latin typeface="+mn-lt"/>
                    <a:ea typeface="+mn-ea"/>
                  </a:defRPr>
                </a:lvl2pPr>
                <a:lvl3pPr defTabSz="914400">
                  <a:defRPr sz="1800">
                    <a:latin typeface="+mn-lt"/>
                    <a:ea typeface="+mn-ea"/>
                  </a:defRPr>
                </a:lvl3pPr>
                <a:lvl4pPr defTabSz="914400">
                  <a:defRPr sz="1800">
                    <a:latin typeface="+mn-lt"/>
                    <a:ea typeface="+mn-ea"/>
                  </a:defRPr>
                </a:lvl4pPr>
                <a:lvl5pPr defTabSz="914400">
                  <a:defRPr sz="1800">
                    <a:latin typeface="+mn-lt"/>
                    <a:ea typeface="+mn-ea"/>
                  </a:defRPr>
                </a:lvl5pPr>
                <a:lvl6pPr>
                  <a:defRPr sz="1800">
                    <a:latin typeface="+mn-lt"/>
                    <a:ea typeface="+mn-ea"/>
                  </a:defRPr>
                </a:lvl6pPr>
                <a:lvl7pPr>
                  <a:defRPr sz="1800">
                    <a:latin typeface="+mn-lt"/>
                    <a:ea typeface="+mn-ea"/>
                  </a:defRPr>
                </a:lvl7pPr>
                <a:lvl8pPr>
                  <a:defRPr sz="1800">
                    <a:latin typeface="+mn-lt"/>
                    <a:ea typeface="+mn-ea"/>
                  </a:defRPr>
                </a:lvl8pPr>
                <a:lvl9pPr>
                  <a:defRPr sz="1800">
                    <a:latin typeface="+mn-lt"/>
                    <a:ea typeface="+mn-ea"/>
                  </a:defRPr>
                </a:lvl9pPr>
              </a:lstStyle>
              <a:p>
                <a:pPr>
                  <a:buClr>
                    <a:srgbClr val="969696"/>
                  </a:buClr>
                  <a:defRPr/>
                </a:pPr>
                <a:r>
                  <a:rPr lang="en-US" sz="700">
                    <a:ln>
                      <a:solidFill>
                        <a:srgbClr val="8DA7C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/>
                    <a:ea typeface="KoPub돋움체 Bold"/>
                  </a:rPr>
                  <a:t>Precision@K/Recall@K</a:t>
                </a:r>
                <a:endParaRPr lang="ko-KR" sz="700">
                  <a:ln>
                    <a:solidFill>
                      <a:srgbClr val="8DA7C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/>
                  <a:ea typeface="KoPub돋움체 Bold"/>
                </a:endParaRPr>
              </a:p>
            </p:txBody>
          </p:sp>
        </p:grpSp>
        <p:sp>
          <p:nvSpPr>
            <p:cNvPr id="1553" name="Rectangle 70">
              <a:extLst>
                <a:ext uri="{FF2B5EF4-FFF2-40B4-BE49-F238E27FC236}">
                  <a16:creationId xmlns:a16="http://schemas.microsoft.com/office/drawing/2014/main" id="{697062F7-632E-18D0-E54F-02EC73237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795" y="2598283"/>
              <a:ext cx="1094403" cy="255468"/>
            </a:xfrm>
            <a:prstGeom prst="rect">
              <a:avLst/>
            </a:prstGeom>
            <a:gradFill>
              <a:gsLst>
                <a:gs pos="0">
                  <a:srgbClr val="08176B"/>
                </a:gs>
                <a:gs pos="39000">
                  <a:srgbClr val="004FB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lvl="2" algn="ctr" defTabSz="1067745" latinLnBrk="0">
                <a:defRPr/>
              </a:pPr>
              <a:r>
                <a:rPr lang="en-US" alt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HG꼬딕씨 80g" panose="02020603020101020101" pitchFamily="18" charset="-127"/>
                  <a:ea typeface="HG꼬딕씨 80g" panose="02020603020101020101" pitchFamily="18" charset="-127"/>
                </a:rPr>
                <a:t>OpenSearch</a:t>
              </a:r>
            </a:p>
          </p:txBody>
        </p:sp>
        <p:sp>
          <p:nvSpPr>
            <p:cNvPr id="1554" name="Rectangle 70">
              <a:extLst>
                <a:ext uri="{FF2B5EF4-FFF2-40B4-BE49-F238E27FC236}">
                  <a16:creationId xmlns:a16="http://schemas.microsoft.com/office/drawing/2014/main" id="{78C0D06F-3219-5930-AFB7-DBD5E3C32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163" y="2598283"/>
              <a:ext cx="2036176" cy="255468"/>
            </a:xfrm>
            <a:prstGeom prst="rect">
              <a:avLst/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lvl="2" algn="ctr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KoPub돋움체 Bold"/>
                  <a:ea typeface="KoPub돋움체 Bold"/>
                </a:rPr>
                <a:t>API Server</a:t>
              </a:r>
            </a:p>
          </p:txBody>
        </p:sp>
        <p:sp>
          <p:nvSpPr>
            <p:cNvPr id="1555" name="모서리가 둥근 직사각형 42">
              <a:extLst>
                <a:ext uri="{FF2B5EF4-FFF2-40B4-BE49-F238E27FC236}">
                  <a16:creationId xmlns:a16="http://schemas.microsoft.com/office/drawing/2014/main" id="{D0B10C3C-FBBB-7B51-2ACA-543B7F82A9A2}"/>
                </a:ext>
              </a:extLst>
            </p:cNvPr>
            <p:cNvSpPr/>
            <p:nvPr/>
          </p:nvSpPr>
          <p:spPr bwMode="auto">
            <a:xfrm>
              <a:off x="6288619" y="2266487"/>
              <a:ext cx="758438" cy="255600"/>
            </a:xfrm>
            <a:prstGeom prst="roundRect">
              <a:avLst>
                <a:gd name="adj" fmla="val 0"/>
              </a:avLst>
            </a:prstGeom>
            <a:solidFill>
              <a:srgbClr val="8692A6"/>
            </a:solidFill>
            <a:ln w="635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lvl="2" algn="ctr"/>
              <a:r>
                <a:rPr lang="en-US" sz="1000">
                  <a:solidFill>
                    <a:schemeClr val="bg1"/>
                  </a:solidFill>
                  <a:latin typeface="KoPub돋움체 Bold"/>
                  <a:ea typeface="KoPub돋움체 Bold"/>
                </a:rPr>
                <a:t>Service</a:t>
              </a:r>
              <a:endParaRPr sz="1000">
                <a:solidFill>
                  <a:schemeClr val="bg1"/>
                </a:solidFill>
                <a:latin typeface="KoPub돋움체 Bold"/>
                <a:ea typeface="KoPub돋움체 Bold"/>
              </a:endParaRPr>
            </a:p>
          </p:txBody>
        </p:sp>
        <p:grpSp>
          <p:nvGrpSpPr>
            <p:cNvPr id="1556" name="그룹 1555">
              <a:extLst>
                <a:ext uri="{FF2B5EF4-FFF2-40B4-BE49-F238E27FC236}">
                  <a16:creationId xmlns:a16="http://schemas.microsoft.com/office/drawing/2014/main" id="{78D36C54-0453-644A-CD2C-E8543D2551BF}"/>
                </a:ext>
              </a:extLst>
            </p:cNvPr>
            <p:cNvGrpSpPr/>
            <p:nvPr/>
          </p:nvGrpSpPr>
          <p:grpSpPr>
            <a:xfrm>
              <a:off x="3808897" y="2948722"/>
              <a:ext cx="482731" cy="636263"/>
              <a:chOff x="3808897" y="2948722"/>
              <a:chExt cx="482731" cy="636263"/>
            </a:xfrm>
          </p:grpSpPr>
          <p:cxnSp>
            <p:nvCxnSpPr>
              <p:cNvPr id="1567" name="직선 화살표 연결선 1566">
                <a:extLst>
                  <a:ext uri="{FF2B5EF4-FFF2-40B4-BE49-F238E27FC236}">
                    <a16:creationId xmlns:a16="http://schemas.microsoft.com/office/drawing/2014/main" id="{8E1F5931-F291-F8BE-C962-1FBE4D6419B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812947" y="3159774"/>
                <a:ext cx="476478" cy="0"/>
              </a:xfrm>
              <a:prstGeom prst="straightConnector1">
                <a:avLst/>
              </a:prstGeom>
              <a:ln w="19050">
                <a:solidFill>
                  <a:srgbClr val="8692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8" name="직선 화살표 연결선 1567">
                <a:extLst>
                  <a:ext uri="{FF2B5EF4-FFF2-40B4-BE49-F238E27FC236}">
                    <a16:creationId xmlns:a16="http://schemas.microsoft.com/office/drawing/2014/main" id="{CD1BC5E4-295B-27E0-4B87-E72F0DADB4C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08897" y="3370416"/>
                <a:ext cx="482731" cy="0"/>
              </a:xfrm>
              <a:prstGeom prst="straightConnector1">
                <a:avLst/>
              </a:prstGeom>
              <a:ln w="19050">
                <a:solidFill>
                  <a:srgbClr val="8692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9" name="타원 1568">
                <a:extLst>
                  <a:ext uri="{FF2B5EF4-FFF2-40B4-BE49-F238E27FC236}">
                    <a16:creationId xmlns:a16="http://schemas.microsoft.com/office/drawing/2014/main" id="{B5E58E73-C045-0D22-8AE5-6AF4C235068B}"/>
                  </a:ext>
                </a:extLst>
              </p:cNvPr>
              <p:cNvSpPr/>
              <p:nvPr/>
            </p:nvSpPr>
            <p:spPr>
              <a:xfrm>
                <a:off x="3978126" y="2948722"/>
                <a:ext cx="169540" cy="169538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913059">
                  <a:defRPr/>
                </a:pPr>
                <a:r>
                  <a:rPr lang="en-US" altLang="ko-KR" sz="11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HG꼬딕씨 60g" panose="02020603020101020101" pitchFamily="18" charset="-127"/>
                    <a:ea typeface="HG꼬딕씨 60g" panose="02020603020101020101" pitchFamily="18" charset="-127"/>
                  </a:rPr>
                  <a:t>5</a:t>
                </a:r>
                <a:endParaRPr lang="ko-KR" altLang="en-US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endParaRPr>
              </a:p>
            </p:txBody>
          </p:sp>
          <p:sp>
            <p:nvSpPr>
              <p:cNvPr id="1570" name="타원 1569">
                <a:extLst>
                  <a:ext uri="{FF2B5EF4-FFF2-40B4-BE49-F238E27FC236}">
                    <a16:creationId xmlns:a16="http://schemas.microsoft.com/office/drawing/2014/main" id="{496D4EE6-B9C1-C3BD-BC98-06A2D38874E0}"/>
                  </a:ext>
                </a:extLst>
              </p:cNvPr>
              <p:cNvSpPr/>
              <p:nvPr/>
            </p:nvSpPr>
            <p:spPr>
              <a:xfrm>
                <a:off x="3978126" y="3415447"/>
                <a:ext cx="169540" cy="169538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913059">
                  <a:defRPr/>
                </a:pPr>
                <a:r>
                  <a:rPr lang="en-US" altLang="ko-KR" sz="11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HG꼬딕씨 60g" panose="02020603020101020101" pitchFamily="18" charset="-127"/>
                    <a:ea typeface="HG꼬딕씨 60g" panose="02020603020101020101" pitchFamily="18" charset="-127"/>
                  </a:rPr>
                  <a:t>6</a:t>
                </a:r>
                <a:endParaRPr lang="ko-KR" altLang="en-US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endParaRPr>
              </a:p>
            </p:txBody>
          </p:sp>
        </p:grpSp>
        <p:grpSp>
          <p:nvGrpSpPr>
            <p:cNvPr id="1557" name="그룹 1556">
              <a:extLst>
                <a:ext uri="{FF2B5EF4-FFF2-40B4-BE49-F238E27FC236}">
                  <a16:creationId xmlns:a16="http://schemas.microsoft.com/office/drawing/2014/main" id="{C79AB4E9-E8C7-5210-9DB5-22C11768FA0C}"/>
                </a:ext>
              </a:extLst>
            </p:cNvPr>
            <p:cNvGrpSpPr/>
            <p:nvPr/>
          </p:nvGrpSpPr>
          <p:grpSpPr>
            <a:xfrm>
              <a:off x="5907572" y="2948722"/>
              <a:ext cx="482731" cy="636263"/>
              <a:chOff x="3808897" y="2948722"/>
              <a:chExt cx="482731" cy="636263"/>
            </a:xfrm>
          </p:grpSpPr>
          <p:cxnSp>
            <p:nvCxnSpPr>
              <p:cNvPr id="1563" name="직선 화살표 연결선 1562">
                <a:extLst>
                  <a:ext uri="{FF2B5EF4-FFF2-40B4-BE49-F238E27FC236}">
                    <a16:creationId xmlns:a16="http://schemas.microsoft.com/office/drawing/2014/main" id="{8A8C767D-947F-BA1B-DB03-D1E779DEA2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812947" y="3159774"/>
                <a:ext cx="476478" cy="0"/>
              </a:xfrm>
              <a:prstGeom prst="straightConnector1">
                <a:avLst/>
              </a:prstGeom>
              <a:ln w="19050">
                <a:solidFill>
                  <a:srgbClr val="8692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4" name="직선 화살표 연결선 1563">
                <a:extLst>
                  <a:ext uri="{FF2B5EF4-FFF2-40B4-BE49-F238E27FC236}">
                    <a16:creationId xmlns:a16="http://schemas.microsoft.com/office/drawing/2014/main" id="{4A63AB03-9830-6B68-BB2D-C0B67E71A9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08897" y="3370416"/>
                <a:ext cx="482731" cy="0"/>
              </a:xfrm>
              <a:prstGeom prst="straightConnector1">
                <a:avLst/>
              </a:prstGeom>
              <a:ln w="19050">
                <a:solidFill>
                  <a:srgbClr val="8692A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5" name="타원 1564">
                <a:extLst>
                  <a:ext uri="{FF2B5EF4-FFF2-40B4-BE49-F238E27FC236}">
                    <a16:creationId xmlns:a16="http://schemas.microsoft.com/office/drawing/2014/main" id="{49A55D75-AFEA-C849-B4AD-00A7DB1F09E2}"/>
                  </a:ext>
                </a:extLst>
              </p:cNvPr>
              <p:cNvSpPr/>
              <p:nvPr/>
            </p:nvSpPr>
            <p:spPr>
              <a:xfrm>
                <a:off x="3978126" y="2948722"/>
                <a:ext cx="169540" cy="169538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913059">
                  <a:defRPr/>
                </a:pPr>
                <a:r>
                  <a:rPr lang="en-US" altLang="ko-KR" sz="11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HG꼬딕씨 60g" panose="02020603020101020101" pitchFamily="18" charset="-127"/>
                    <a:ea typeface="HG꼬딕씨 60g" panose="02020603020101020101" pitchFamily="18" charset="-127"/>
                  </a:rPr>
                  <a:t>1</a:t>
                </a:r>
                <a:endParaRPr lang="ko-KR" altLang="en-US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endParaRPr>
              </a:p>
            </p:txBody>
          </p:sp>
          <p:sp>
            <p:nvSpPr>
              <p:cNvPr id="1566" name="타원 1565">
                <a:extLst>
                  <a:ext uri="{FF2B5EF4-FFF2-40B4-BE49-F238E27FC236}">
                    <a16:creationId xmlns:a16="http://schemas.microsoft.com/office/drawing/2014/main" id="{794665C2-CD67-3AAD-3494-B4CC074D7B59}"/>
                  </a:ext>
                </a:extLst>
              </p:cNvPr>
              <p:cNvSpPr/>
              <p:nvPr/>
            </p:nvSpPr>
            <p:spPr>
              <a:xfrm>
                <a:off x="3978126" y="3415447"/>
                <a:ext cx="169540" cy="169538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913059">
                  <a:defRPr/>
                </a:pPr>
                <a:r>
                  <a:rPr lang="en-US" altLang="ko-KR" sz="11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HG꼬딕씨 60g" panose="02020603020101020101" pitchFamily="18" charset="-127"/>
                    <a:ea typeface="HG꼬딕씨 60g" panose="02020603020101020101" pitchFamily="18" charset="-127"/>
                  </a:rPr>
                  <a:t>9</a:t>
                </a:r>
                <a:endParaRPr lang="ko-KR" altLang="en-US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endParaRPr>
              </a:p>
            </p:txBody>
          </p:sp>
        </p:grpSp>
        <p:sp>
          <p:nvSpPr>
            <p:cNvPr id="1558" name="타원 1557">
              <a:extLst>
                <a:ext uri="{FF2B5EF4-FFF2-40B4-BE49-F238E27FC236}">
                  <a16:creationId xmlns:a16="http://schemas.microsoft.com/office/drawing/2014/main" id="{05655DF0-8949-B13D-4D63-CEF2E5E45E1A}"/>
                </a:ext>
              </a:extLst>
            </p:cNvPr>
            <p:cNvSpPr/>
            <p:nvPr/>
          </p:nvSpPr>
          <p:spPr>
            <a:xfrm>
              <a:off x="5897996" y="4011313"/>
              <a:ext cx="169540" cy="1695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>
                <a:defRPr/>
              </a:pPr>
              <a:r>
                <a:rPr lang="en-US" alt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8</a:t>
              </a:r>
              <a:endPara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sp>
          <p:nvSpPr>
            <p:cNvPr id="1559" name="타원 1558">
              <a:extLst>
                <a:ext uri="{FF2B5EF4-FFF2-40B4-BE49-F238E27FC236}">
                  <a16:creationId xmlns:a16="http://schemas.microsoft.com/office/drawing/2014/main" id="{530AE831-15D3-FBAB-F6D7-BF4312135CDD}"/>
                </a:ext>
              </a:extLst>
            </p:cNvPr>
            <p:cNvSpPr/>
            <p:nvPr/>
          </p:nvSpPr>
          <p:spPr>
            <a:xfrm>
              <a:off x="5897996" y="4381200"/>
              <a:ext cx="169540" cy="1695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>
                <a:defRPr/>
              </a:pPr>
              <a:r>
                <a:rPr lang="en-US" alt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7</a:t>
              </a:r>
              <a:endPara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sp>
          <p:nvSpPr>
            <p:cNvPr id="1560" name="타원 1559">
              <a:extLst>
                <a:ext uri="{FF2B5EF4-FFF2-40B4-BE49-F238E27FC236}">
                  <a16:creationId xmlns:a16="http://schemas.microsoft.com/office/drawing/2014/main" id="{F2BF5C19-C78C-ADF2-64DC-7E26C330EFC9}"/>
                </a:ext>
              </a:extLst>
            </p:cNvPr>
            <p:cNvSpPr/>
            <p:nvPr/>
          </p:nvSpPr>
          <p:spPr>
            <a:xfrm>
              <a:off x="5361421" y="4381200"/>
              <a:ext cx="169540" cy="1695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>
                <a:defRPr/>
              </a:pPr>
              <a:r>
                <a:rPr lang="en-US" alt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2</a:t>
              </a:r>
              <a:endPara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sp>
          <p:nvSpPr>
            <p:cNvPr id="1561" name="타원 1560">
              <a:extLst>
                <a:ext uri="{FF2B5EF4-FFF2-40B4-BE49-F238E27FC236}">
                  <a16:creationId xmlns:a16="http://schemas.microsoft.com/office/drawing/2014/main" id="{682D550E-E049-0E3F-F851-83DA446B7AA1}"/>
                </a:ext>
              </a:extLst>
            </p:cNvPr>
            <p:cNvSpPr/>
            <p:nvPr/>
          </p:nvSpPr>
          <p:spPr>
            <a:xfrm>
              <a:off x="4713721" y="4381200"/>
              <a:ext cx="169540" cy="1695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>
                <a:defRPr/>
              </a:pPr>
              <a:r>
                <a:rPr lang="en-US" alt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4</a:t>
              </a:r>
              <a:endPara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  <p:sp>
          <p:nvSpPr>
            <p:cNvPr id="1562" name="타원 1561">
              <a:extLst>
                <a:ext uri="{FF2B5EF4-FFF2-40B4-BE49-F238E27FC236}">
                  <a16:creationId xmlns:a16="http://schemas.microsoft.com/office/drawing/2014/main" id="{026D0BA4-0F57-DB69-E619-ECBF040F80FD}"/>
                </a:ext>
              </a:extLst>
            </p:cNvPr>
            <p:cNvSpPr/>
            <p:nvPr/>
          </p:nvSpPr>
          <p:spPr>
            <a:xfrm>
              <a:off x="5022353" y="5333664"/>
              <a:ext cx="169540" cy="16953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913059">
                <a:defRPr/>
              </a:pPr>
              <a:r>
                <a:rPr lang="en-US" altLang="ko-KR" sz="11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G꼬딕씨 60g" panose="02020603020101020101" pitchFamily="18" charset="-127"/>
                  <a:ea typeface="HG꼬딕씨 60g" panose="02020603020101020101" pitchFamily="18" charset="-127"/>
                </a:rPr>
                <a:t>3</a:t>
              </a:r>
              <a:endPara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endParaRPr>
            </a:p>
          </p:txBody>
        </p:sp>
      </p:grpSp>
      <p:sp>
        <p:nvSpPr>
          <p:cNvPr id="1629" name="말풍선: 타원형 1628">
            <a:extLst>
              <a:ext uri="{FF2B5EF4-FFF2-40B4-BE49-F238E27FC236}">
                <a16:creationId xmlns:a16="http://schemas.microsoft.com/office/drawing/2014/main" id="{E8C5EC90-DED8-9C2F-1D7E-069D1B241E5C}"/>
              </a:ext>
            </a:extLst>
          </p:cNvPr>
          <p:cNvSpPr/>
          <p:nvPr/>
        </p:nvSpPr>
        <p:spPr>
          <a:xfrm>
            <a:off x="6277334" y="5224014"/>
            <a:ext cx="577134" cy="386680"/>
          </a:xfrm>
          <a:prstGeom prst="wedgeEllipse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BA4DB9C-7820-DA72-069F-D8E6F2AE89CA}"/>
              </a:ext>
            </a:extLst>
          </p:cNvPr>
          <p:cNvSpPr txBox="1"/>
          <p:nvPr/>
        </p:nvSpPr>
        <p:spPr>
          <a:xfrm>
            <a:off x="6301742" y="527327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LLM</a:t>
            </a:r>
            <a:endParaRPr lang="ko-KR" alt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31" name="슬라이드 번호 개체 틀 1">
            <a:extLst>
              <a:ext uri="{FF2B5EF4-FFF2-40B4-BE49-F238E27FC236}">
                <a16:creationId xmlns:a16="http://schemas.microsoft.com/office/drawing/2014/main" id="{EE9DCDDE-BAC0-5783-C4F7-5D240C2356FB}"/>
              </a:ext>
            </a:extLst>
          </p:cNvPr>
          <p:cNvSpPr txBox="1">
            <a:spLocks/>
          </p:cNvSpPr>
          <p:nvPr/>
        </p:nvSpPr>
        <p:spPr>
          <a:xfrm>
            <a:off x="4752975" y="6384075"/>
            <a:ext cx="400050" cy="16419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2FF862F5-9406-4EEC-B238-A7892F55F087}" type="slidenum">
              <a:rPr lang="ko-KR" altLang="en-US" sz="80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18</a:t>
            </a:fld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2" name="Picture 4" descr="C:\Users\YELIMKOOK\Desktop\PNG\사람02.png">
            <a:extLst>
              <a:ext uri="{FF2B5EF4-FFF2-40B4-BE49-F238E27FC236}">
                <a16:creationId xmlns:a16="http://schemas.microsoft.com/office/drawing/2014/main" id="{0AA9113D-B816-2813-1C6A-C0D115D1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3581" y="3033013"/>
            <a:ext cx="270932" cy="39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3" name="자유형: 도형 1632">
            <a:extLst>
              <a:ext uri="{FF2B5EF4-FFF2-40B4-BE49-F238E27FC236}">
                <a16:creationId xmlns:a16="http://schemas.microsoft.com/office/drawing/2014/main" id="{C5FE5BE6-7BA1-0CDC-7757-B9E408C30D3A}"/>
              </a:ext>
            </a:extLst>
          </p:cNvPr>
          <p:cNvSpPr/>
          <p:nvPr/>
        </p:nvSpPr>
        <p:spPr>
          <a:xfrm>
            <a:off x="6721475" y="2914722"/>
            <a:ext cx="190500" cy="169863"/>
          </a:xfrm>
          <a:custGeom>
            <a:avLst/>
            <a:gdLst>
              <a:gd name="connsiteX0" fmla="*/ 106363 w 190500"/>
              <a:gd name="connsiteY0" fmla="*/ 20638 h 169863"/>
              <a:gd name="connsiteX1" fmla="*/ 0 w 190500"/>
              <a:gd name="connsiteY1" fmla="*/ 169863 h 169863"/>
              <a:gd name="connsiteX2" fmla="*/ 190500 w 190500"/>
              <a:gd name="connsiteY2" fmla="*/ 0 h 169863"/>
              <a:gd name="connsiteX3" fmla="*/ 106363 w 190500"/>
              <a:gd name="connsiteY3" fmla="*/ 20638 h 16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69863">
                <a:moveTo>
                  <a:pt x="106363" y="20638"/>
                </a:moveTo>
                <a:lnTo>
                  <a:pt x="0" y="169863"/>
                </a:lnTo>
                <a:lnTo>
                  <a:pt x="190500" y="0"/>
                </a:lnTo>
                <a:lnTo>
                  <a:pt x="106363" y="20638"/>
                </a:lnTo>
                <a:close/>
              </a:path>
            </a:pathLst>
          </a:custGeom>
          <a:solidFill>
            <a:srgbClr val="8692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4" name="사각형: 둥근 모서리 1633">
            <a:extLst>
              <a:ext uri="{FF2B5EF4-FFF2-40B4-BE49-F238E27FC236}">
                <a16:creationId xmlns:a16="http://schemas.microsoft.com/office/drawing/2014/main" id="{15AC53F1-C887-D185-5A1D-68EB0363CED4}"/>
              </a:ext>
            </a:extLst>
          </p:cNvPr>
          <p:cNvSpPr/>
          <p:nvPr/>
        </p:nvSpPr>
        <p:spPr>
          <a:xfrm>
            <a:off x="6374816" y="2465965"/>
            <a:ext cx="586045" cy="484544"/>
          </a:xfrm>
          <a:prstGeom prst="roundRect">
            <a:avLst/>
          </a:prstGeom>
          <a:solidFill>
            <a:schemeClr val="bg1"/>
          </a:solidFill>
          <a:ln w="6350">
            <a:solidFill>
              <a:srgbClr val="B2BAC6"/>
            </a:solidFill>
          </a:ln>
          <a:effectLst>
            <a:innerShdw dist="25400" dir="2700000">
              <a:srgbClr val="8692A6">
                <a:alpha val="2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067745" latinLnBrk="0"/>
            <a:endParaRPr lang="ko-KR" altLang="en-US" sz="80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35" name="직사각형 1634">
            <a:extLst>
              <a:ext uri="{FF2B5EF4-FFF2-40B4-BE49-F238E27FC236}">
                <a16:creationId xmlns:a16="http://schemas.microsoft.com/office/drawing/2014/main" id="{BDC52CDD-D581-FFCA-3C64-1A73A538951C}"/>
              </a:ext>
            </a:extLst>
          </p:cNvPr>
          <p:cNvSpPr/>
          <p:nvPr/>
        </p:nvSpPr>
        <p:spPr>
          <a:xfrm>
            <a:off x="6445787" y="2491928"/>
            <a:ext cx="4401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067745" fontAlgn="base" latinLnBrk="0">
              <a:buClr>
                <a:prstClr val="black">
                  <a:lumMod val="75000"/>
                  <a:lumOff val="25000"/>
                </a:prstClr>
              </a:buClr>
              <a:buSzPct val="90000"/>
              <a:tabLst>
                <a:tab pos="522604" algn="l"/>
              </a:tabLst>
              <a:defRPr/>
            </a:pPr>
            <a:r>
              <a:rPr lang="ko-KR" altLang="en-US" sz="7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itchFamily="18" charset="-127"/>
                <a:ea typeface="KoPub돋움체 Medium" pitchFamily="18" charset="-127"/>
              </a:rPr>
              <a:t>대출 규제와 고금리로 인한 영향이 가장 큰 </a:t>
            </a:r>
            <a:r>
              <a:rPr lang="en-US" altLang="ko-KR" sz="7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itchFamily="18" charset="-127"/>
                <a:ea typeface="KoPub돋움체 Medium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9260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Picture 289" descr="화살표"/>
          <p:cNvPicPr preferRelativeResize="0">
            <a:picLocks noChangeArrowheads="1"/>
          </p:cNvPicPr>
          <p:nvPr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443751" y="3644497"/>
            <a:ext cx="4018619" cy="56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목표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아키텍처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– Data Lake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 lIns="0" tIns="0" rIns="0" bIns="0" anchor="t" anchorCtr="0"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통합 데이터 플랫폼 구성을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위한 데이터 수집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변환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적재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활용에 대해서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Data Lake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기반 저장소 구축 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388" y="549275"/>
            <a:ext cx="345679" cy="435096"/>
          </a:xfrm>
        </p:spPr>
        <p:txBody>
          <a:bodyPr/>
          <a:lstStyle/>
          <a:p>
            <a:pPr latinLnBrk="0"/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3</a:t>
            </a:r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.1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3.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목표 시스템 아키텍처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안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grpSp>
        <p:nvGrpSpPr>
          <p:cNvPr id="221" name="그룹 220"/>
          <p:cNvGrpSpPr/>
          <p:nvPr/>
        </p:nvGrpSpPr>
        <p:grpSpPr>
          <a:xfrm>
            <a:off x="452501" y="1664804"/>
            <a:ext cx="1080120" cy="385426"/>
            <a:chOff x="2427667" y="1730677"/>
            <a:chExt cx="5225174" cy="346584"/>
          </a:xfrm>
        </p:grpSpPr>
        <p:sp>
          <p:nvSpPr>
            <p:cNvPr id="222" name="양쪽 모서리가 둥근 사각형 221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  <a:defRPr/>
              </a:pPr>
              <a:endParaRPr lang="ko-KR" altLang="en-US" sz="14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4278731" y="1807101"/>
              <a:ext cx="1519921" cy="193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원천</a:t>
              </a:r>
            </a:p>
          </p:txBody>
        </p:sp>
      </p:grpSp>
      <p:sp>
        <p:nvSpPr>
          <p:cNvPr id="405" name="직사각형 404"/>
          <p:cNvSpPr/>
          <p:nvPr/>
        </p:nvSpPr>
        <p:spPr>
          <a:xfrm>
            <a:off x="452500" y="2020784"/>
            <a:ext cx="1080121" cy="4000503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33" name="AutoShape 1973">
            <a:extLst>
              <a:ext uri="{FF2B5EF4-FFF2-40B4-BE49-F238E27FC236}">
                <a16:creationId xmlns:a16="http://schemas.microsoft.com/office/drawing/2014/main" id="{E0DA61CC-5D50-E6A4-5F0C-52471722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06" y="2185113"/>
            <a:ext cx="913961" cy="19715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54000" rIns="0" bIns="0" anchor="t" anchorCtr="0"/>
          <a:lstStyle/>
          <a:p>
            <a:pPr marL="0" lvl="1" algn="ctr" defTabSz="1075895" fontAlgn="ctr" latinLnBrk="0">
              <a:buClr>
                <a:srgbClr val="444C5A"/>
              </a:buClr>
              <a:buSzPct val="80000"/>
              <a:tabLst>
                <a:tab pos="295234" algn="l"/>
              </a:tabLst>
              <a:defRPr/>
            </a:pPr>
            <a:r>
              <a:rPr lang="ko-KR" altLang="en-US" sz="1000" dirty="0" err="1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업무계</a:t>
            </a:r>
            <a:endParaRPr lang="ko-KR" altLang="en-US" sz="1000" dirty="0">
              <a:ln>
                <a:solidFill>
                  <a:srgbClr val="F645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368" name="그룹 367"/>
          <p:cNvGrpSpPr/>
          <p:nvPr/>
        </p:nvGrpSpPr>
        <p:grpSpPr>
          <a:xfrm>
            <a:off x="613389" y="2420888"/>
            <a:ext cx="739211" cy="236607"/>
            <a:chOff x="512971" y="2513810"/>
            <a:chExt cx="1269818" cy="275335"/>
          </a:xfrm>
        </p:grpSpPr>
        <p:sp>
          <p:nvSpPr>
            <p:cNvPr id="36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7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공통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06" name="그룹 405"/>
          <p:cNvGrpSpPr/>
          <p:nvPr/>
        </p:nvGrpSpPr>
        <p:grpSpPr>
          <a:xfrm>
            <a:off x="613387" y="2690255"/>
            <a:ext cx="739211" cy="236607"/>
            <a:chOff x="512971" y="2513810"/>
            <a:chExt cx="1269818" cy="275335"/>
          </a:xfrm>
        </p:grpSpPr>
        <p:sp>
          <p:nvSpPr>
            <p:cNvPr id="40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0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613385" y="2973555"/>
            <a:ext cx="739211" cy="236607"/>
            <a:chOff x="512971" y="2513810"/>
            <a:chExt cx="1269818" cy="275335"/>
          </a:xfrm>
        </p:grpSpPr>
        <p:sp>
          <p:nvSpPr>
            <p:cNvPr id="41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1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0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여신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12" name="그룹 411"/>
          <p:cNvGrpSpPr/>
          <p:nvPr/>
        </p:nvGrpSpPr>
        <p:grpSpPr>
          <a:xfrm>
            <a:off x="613384" y="3250670"/>
            <a:ext cx="739211" cy="236607"/>
            <a:chOff x="512971" y="2513810"/>
            <a:chExt cx="1269818" cy="275335"/>
          </a:xfrm>
        </p:grpSpPr>
        <p:sp>
          <p:nvSpPr>
            <p:cNvPr id="41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1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15" name="그룹 414"/>
          <p:cNvGrpSpPr/>
          <p:nvPr/>
        </p:nvGrpSpPr>
        <p:grpSpPr>
          <a:xfrm>
            <a:off x="613383" y="3549655"/>
            <a:ext cx="739211" cy="236607"/>
            <a:chOff x="512971" y="2513810"/>
            <a:chExt cx="1269818" cy="275335"/>
          </a:xfrm>
        </p:grpSpPr>
        <p:sp>
          <p:nvSpPr>
            <p:cNvPr id="41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1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613382" y="3833599"/>
            <a:ext cx="739211" cy="236607"/>
            <a:chOff x="512971" y="2513810"/>
            <a:chExt cx="1269818" cy="275335"/>
          </a:xfrm>
        </p:grpSpPr>
        <p:sp>
          <p:nvSpPr>
            <p:cNvPr id="41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2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채권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34" name="AutoShape 1973">
            <a:extLst>
              <a:ext uri="{FF2B5EF4-FFF2-40B4-BE49-F238E27FC236}">
                <a16:creationId xmlns:a16="http://schemas.microsoft.com/office/drawing/2014/main" id="{E0DA61CC-5D50-E6A4-5F0C-52471722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50" y="4221088"/>
            <a:ext cx="913961" cy="1410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54000" rIns="0" bIns="0" anchor="t" anchorCtr="0"/>
          <a:lstStyle/>
          <a:p>
            <a:pPr marL="0" lvl="1" algn="ctr" defTabSz="1075895" fontAlgn="ctr" latinLnBrk="0">
              <a:buClr>
                <a:srgbClr val="444C5A"/>
              </a:buClr>
              <a:buSzPct val="80000"/>
              <a:tabLst>
                <a:tab pos="295234" algn="l"/>
              </a:tabLst>
              <a:defRPr/>
            </a:pPr>
            <a:r>
              <a: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단위</a:t>
            </a:r>
            <a:r>
              <a:rPr lang="en-US" altLang="ko-KR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</a:t>
            </a:r>
          </a:p>
        </p:txBody>
      </p:sp>
      <p:grpSp>
        <p:nvGrpSpPr>
          <p:cNvPr id="421" name="그룹 420"/>
          <p:cNvGrpSpPr/>
          <p:nvPr/>
        </p:nvGrpSpPr>
        <p:grpSpPr>
          <a:xfrm>
            <a:off x="613382" y="4474808"/>
            <a:ext cx="739211" cy="236607"/>
            <a:chOff x="512971" y="2513810"/>
            <a:chExt cx="1269818" cy="275335"/>
          </a:xfrm>
        </p:grpSpPr>
        <p:sp>
          <p:nvSpPr>
            <p:cNvPr id="42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2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27" y="2561938"/>
              <a:ext cx="1027110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인터넷 </a:t>
              </a: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뱅킹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613382" y="4758030"/>
            <a:ext cx="739211" cy="236607"/>
            <a:chOff x="512971" y="2513810"/>
            <a:chExt cx="1269818" cy="275335"/>
          </a:xfrm>
        </p:grpSpPr>
        <p:sp>
          <p:nvSpPr>
            <p:cNvPr id="42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2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27" y="2561938"/>
              <a:ext cx="1027110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모바일</a:t>
              </a: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뱅킹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27" name="그룹 426"/>
          <p:cNvGrpSpPr/>
          <p:nvPr/>
        </p:nvGrpSpPr>
        <p:grpSpPr>
          <a:xfrm>
            <a:off x="606226" y="5036309"/>
            <a:ext cx="739211" cy="236607"/>
            <a:chOff x="512971" y="2513810"/>
            <a:chExt cx="1269818" cy="275335"/>
          </a:xfrm>
        </p:grpSpPr>
        <p:sp>
          <p:nvSpPr>
            <p:cNvPr id="42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2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04" y="2561938"/>
              <a:ext cx="83435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관리 회계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30" name="그룹 429"/>
          <p:cNvGrpSpPr/>
          <p:nvPr/>
        </p:nvGrpSpPr>
        <p:grpSpPr>
          <a:xfrm>
            <a:off x="606224" y="5303758"/>
            <a:ext cx="739211" cy="236607"/>
            <a:chOff x="512971" y="2513810"/>
            <a:chExt cx="1269818" cy="275335"/>
          </a:xfrm>
        </p:grpSpPr>
        <p:sp>
          <p:nvSpPr>
            <p:cNvPr id="43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3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95" y="2561938"/>
              <a:ext cx="96377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마이데이터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35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536" y="1462688"/>
            <a:ext cx="6349584" cy="4896544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36" name="양쪽 모서리가 둥근 사각형 435">
            <a:extLst>
              <a:ext uri="{FF2B5EF4-FFF2-40B4-BE49-F238E27FC236}">
                <a16:creationId xmlns:a16="http://schemas.microsoft.com/office/drawing/2014/main" id="{959AB629-E8BD-43CE-9BEC-AA8B2D932F64}"/>
              </a:ext>
            </a:extLst>
          </p:cNvPr>
          <p:cNvSpPr/>
          <p:nvPr/>
        </p:nvSpPr>
        <p:spPr bwMode="auto">
          <a:xfrm>
            <a:off x="1856656" y="1449599"/>
            <a:ext cx="6357704" cy="380812"/>
          </a:xfrm>
          <a:prstGeom prst="round2SameRect">
            <a:avLst/>
          </a:prstGeom>
          <a:solidFill>
            <a:srgbClr val="07A5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6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959AB629-E8BD-43CE-9BEC-AA8B2D932F64}"/>
              </a:ext>
            </a:extLst>
          </p:cNvPr>
          <p:cNvSpPr/>
          <p:nvPr/>
        </p:nvSpPr>
        <p:spPr bwMode="auto">
          <a:xfrm>
            <a:off x="4372767" y="1538720"/>
            <a:ext cx="11285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400" b="1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빅데이터</a:t>
            </a:r>
            <a:r>
              <a:rPr lang="ko-KR" altLang="en-US" sz="14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플랫폼</a:t>
            </a:r>
          </a:p>
        </p:txBody>
      </p:sp>
      <p:sp>
        <p:nvSpPr>
          <p:cNvPr id="438" name="직사각형 437"/>
          <p:cNvSpPr/>
          <p:nvPr/>
        </p:nvSpPr>
        <p:spPr bwMode="auto">
          <a:xfrm>
            <a:off x="1988329" y="2426519"/>
            <a:ext cx="876439" cy="26973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439" name="그룹 438"/>
          <p:cNvGrpSpPr/>
          <p:nvPr/>
        </p:nvGrpSpPr>
        <p:grpSpPr>
          <a:xfrm>
            <a:off x="1988329" y="2287446"/>
            <a:ext cx="876438" cy="297917"/>
            <a:chOff x="372079" y="2140532"/>
            <a:chExt cx="1556584" cy="282678"/>
          </a:xfrm>
        </p:grpSpPr>
        <p:sp>
          <p:nvSpPr>
            <p:cNvPr id="440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41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51443" y="2208862"/>
              <a:ext cx="392884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수집</a:t>
              </a:r>
              <a:endParaRPr lang="en-US" altLang="ko-KR" sz="1000" b="1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42" name="그룹 441"/>
          <p:cNvGrpSpPr/>
          <p:nvPr/>
        </p:nvGrpSpPr>
        <p:grpSpPr>
          <a:xfrm>
            <a:off x="2055541" y="3143629"/>
            <a:ext cx="739211" cy="236607"/>
            <a:chOff x="512971" y="2513810"/>
            <a:chExt cx="1269818" cy="275335"/>
          </a:xfrm>
        </p:grpSpPr>
        <p:sp>
          <p:nvSpPr>
            <p:cNvPr id="44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4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703" y="2561938"/>
              <a:ext cx="26434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DB</a:t>
              </a:r>
            </a:p>
          </p:txBody>
        </p:sp>
      </p:grpSp>
      <p:grpSp>
        <p:nvGrpSpPr>
          <p:cNvPr id="445" name="그룹 444"/>
          <p:cNvGrpSpPr/>
          <p:nvPr/>
        </p:nvGrpSpPr>
        <p:grpSpPr>
          <a:xfrm>
            <a:off x="2055539" y="3497171"/>
            <a:ext cx="739211" cy="236607"/>
            <a:chOff x="512971" y="2513810"/>
            <a:chExt cx="1269818" cy="275335"/>
          </a:xfrm>
        </p:grpSpPr>
        <p:sp>
          <p:nvSpPr>
            <p:cNvPr id="44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4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22" y="2561938"/>
              <a:ext cx="34971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File</a:t>
              </a:r>
            </a:p>
          </p:txBody>
        </p:sp>
      </p:grpSp>
      <p:grpSp>
        <p:nvGrpSpPr>
          <p:cNvPr id="448" name="그룹 447"/>
          <p:cNvGrpSpPr/>
          <p:nvPr/>
        </p:nvGrpSpPr>
        <p:grpSpPr>
          <a:xfrm>
            <a:off x="2063114" y="3863709"/>
            <a:ext cx="739211" cy="236607"/>
            <a:chOff x="512971" y="2513810"/>
            <a:chExt cx="1269818" cy="275335"/>
          </a:xfrm>
        </p:grpSpPr>
        <p:sp>
          <p:nvSpPr>
            <p:cNvPr id="44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5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52" y="2561938"/>
              <a:ext cx="34145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Log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2055538" y="4259753"/>
            <a:ext cx="739211" cy="236607"/>
            <a:chOff x="512971" y="2513810"/>
            <a:chExt cx="1269818" cy="275335"/>
          </a:xfrm>
        </p:grpSpPr>
        <p:sp>
          <p:nvSpPr>
            <p:cNvPr id="45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5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79" y="2561938"/>
              <a:ext cx="570003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Image</a:t>
              </a:r>
            </a:p>
          </p:txBody>
        </p:sp>
      </p:grp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DD3D3A04-709C-4589-A91C-79ADC2721C4C}"/>
              </a:ext>
            </a:extLst>
          </p:cNvPr>
          <p:cNvSpPr/>
          <p:nvPr/>
        </p:nvSpPr>
        <p:spPr>
          <a:xfrm>
            <a:off x="1505448" y="2847288"/>
            <a:ext cx="371262" cy="15801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458" name="직선 화살표 연결선 135"/>
          <p:cNvCxnSpPr>
            <a:stCxn id="433" idx="3"/>
            <a:endCxn id="438" idx="1"/>
          </p:cNvCxnSpPr>
          <p:nvPr/>
        </p:nvCxnSpPr>
        <p:spPr>
          <a:xfrm>
            <a:off x="1439967" y="3170912"/>
            <a:ext cx="548362" cy="6042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9" name="모서리가 둥근 직사각형 42">
            <a:extLst>
              <a:ext uri="{FF2B5EF4-FFF2-40B4-BE49-F238E27FC236}">
                <a16:creationId xmlns:a16="http://schemas.microsoft.com/office/drawing/2014/main" id="{6F39CF51-7434-22A3-5217-A0C2598C9A44}"/>
              </a:ext>
            </a:extLst>
          </p:cNvPr>
          <p:cNvSpPr/>
          <p:nvPr/>
        </p:nvSpPr>
        <p:spPr>
          <a:xfrm>
            <a:off x="1567875" y="3273501"/>
            <a:ext cx="304634" cy="34107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CDC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endParaRPr kumimoji="1" lang="en-US" altLang="ko-KR" sz="7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460" name="직선 화살표 연결선 135"/>
          <p:cNvCxnSpPr>
            <a:stCxn id="434" idx="3"/>
            <a:endCxn id="438" idx="1"/>
          </p:cNvCxnSpPr>
          <p:nvPr/>
        </p:nvCxnSpPr>
        <p:spPr>
          <a:xfrm flipV="1">
            <a:off x="1432811" y="3775184"/>
            <a:ext cx="555518" cy="11511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61" name="그룹 460"/>
          <p:cNvGrpSpPr/>
          <p:nvPr/>
        </p:nvGrpSpPr>
        <p:grpSpPr>
          <a:xfrm>
            <a:off x="611323" y="5700474"/>
            <a:ext cx="739211" cy="236607"/>
            <a:chOff x="512971" y="2513810"/>
            <a:chExt cx="1269818" cy="275335"/>
          </a:xfrm>
        </p:grpSpPr>
        <p:sp>
          <p:nvSpPr>
            <p:cNvPr id="46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6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95" y="2561938"/>
              <a:ext cx="96377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외부데이터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64" name="모서리가 둥근 직사각형 42">
            <a:extLst>
              <a:ext uri="{FF2B5EF4-FFF2-40B4-BE49-F238E27FC236}">
                <a16:creationId xmlns:a16="http://schemas.microsoft.com/office/drawing/2014/main" id="{6F39CF51-7434-22A3-5217-A0C2598C9A44}"/>
              </a:ext>
            </a:extLst>
          </p:cNvPr>
          <p:cNvSpPr/>
          <p:nvPr/>
        </p:nvSpPr>
        <p:spPr>
          <a:xfrm>
            <a:off x="1564630" y="3969060"/>
            <a:ext cx="304634" cy="48395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CDC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endParaRPr kumimoji="1" lang="en-US" altLang="ko-KR" sz="7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</a:t>
            </a:r>
          </a:p>
        </p:txBody>
      </p:sp>
      <p:grpSp>
        <p:nvGrpSpPr>
          <p:cNvPr id="472" name="그룹 471"/>
          <p:cNvGrpSpPr/>
          <p:nvPr/>
        </p:nvGrpSpPr>
        <p:grpSpPr>
          <a:xfrm>
            <a:off x="2976388" y="2272105"/>
            <a:ext cx="3704804" cy="297917"/>
            <a:chOff x="372079" y="2140532"/>
            <a:chExt cx="1556584" cy="282678"/>
          </a:xfrm>
        </p:grpSpPr>
        <p:sp>
          <p:nvSpPr>
            <p:cNvPr id="473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74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34394" y="2208862"/>
              <a:ext cx="226972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Data Lake</a:t>
              </a:r>
            </a:p>
          </p:txBody>
        </p:sp>
      </p:grpSp>
      <p:cxnSp>
        <p:nvCxnSpPr>
          <p:cNvPr id="487" name="직선 화살표 연결선 135"/>
          <p:cNvCxnSpPr>
            <a:stCxn id="462" idx="3"/>
            <a:endCxn id="438" idx="2"/>
          </p:cNvCxnSpPr>
          <p:nvPr/>
        </p:nvCxnSpPr>
        <p:spPr>
          <a:xfrm flipV="1">
            <a:off x="1350534" y="5123849"/>
            <a:ext cx="1076015" cy="69492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8" name="모서리가 둥근 직사각형 42">
            <a:extLst>
              <a:ext uri="{FF2B5EF4-FFF2-40B4-BE49-F238E27FC236}">
                <a16:creationId xmlns:a16="http://schemas.microsoft.com/office/drawing/2014/main" id="{6F39CF51-7434-22A3-5217-A0C2598C9A44}"/>
              </a:ext>
            </a:extLst>
          </p:cNvPr>
          <p:cNvSpPr/>
          <p:nvPr/>
        </p:nvSpPr>
        <p:spPr>
          <a:xfrm>
            <a:off x="1620108" y="5701378"/>
            <a:ext cx="603503" cy="2006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/API</a:t>
            </a:r>
          </a:p>
        </p:txBody>
      </p:sp>
      <p:sp>
        <p:nvSpPr>
          <p:cNvPr id="539" name="직사각형 538"/>
          <p:cNvSpPr/>
          <p:nvPr/>
        </p:nvSpPr>
        <p:spPr bwMode="auto">
          <a:xfrm>
            <a:off x="2976388" y="2567953"/>
            <a:ext cx="3704804" cy="3309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66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3046609" y="2675348"/>
            <a:ext cx="1920485" cy="27399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Lake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9" name="직사각형 468"/>
          <p:cNvSpPr/>
          <p:nvPr/>
        </p:nvSpPr>
        <p:spPr>
          <a:xfrm>
            <a:off x="3098494" y="3014913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원형 데이터</a:t>
            </a:r>
          </a:p>
        </p:txBody>
      </p:sp>
      <p:sp>
        <p:nvSpPr>
          <p:cNvPr id="500" name="직사각형 499"/>
          <p:cNvSpPr/>
          <p:nvPr/>
        </p:nvSpPr>
        <p:spPr>
          <a:xfrm>
            <a:off x="4066712" y="3010861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가공 데이터</a:t>
            </a:r>
          </a:p>
        </p:txBody>
      </p:sp>
      <p:sp>
        <p:nvSpPr>
          <p:cNvPr id="503" name="직사각형 502"/>
          <p:cNvSpPr/>
          <p:nvPr/>
        </p:nvSpPr>
        <p:spPr>
          <a:xfrm>
            <a:off x="4066712" y="4198993"/>
            <a:ext cx="787244" cy="9655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</a:t>
            </a:r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51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2017274" y="5939285"/>
            <a:ext cx="6059926" cy="362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Governance</a:t>
            </a:r>
            <a:endParaRPr kumimoji="0" lang="en-US" sz="8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2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1988328" y="1869238"/>
            <a:ext cx="6096491" cy="362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Framework</a:t>
            </a:r>
            <a:endParaRPr kumimoji="0" lang="en-US" sz="8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3" name="그룹 552"/>
          <p:cNvGrpSpPr/>
          <p:nvPr/>
        </p:nvGrpSpPr>
        <p:grpSpPr>
          <a:xfrm>
            <a:off x="2456825" y="6103561"/>
            <a:ext cx="725421" cy="169755"/>
            <a:chOff x="512970" y="2513810"/>
            <a:chExt cx="2805788" cy="325665"/>
          </a:xfrm>
        </p:grpSpPr>
        <p:sp>
          <p:nvSpPr>
            <p:cNvPr id="55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5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36" y="2584244"/>
              <a:ext cx="2225841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카탈로그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56" name="그룹 555"/>
          <p:cNvGrpSpPr/>
          <p:nvPr/>
        </p:nvGrpSpPr>
        <p:grpSpPr>
          <a:xfrm>
            <a:off x="3330000" y="6103556"/>
            <a:ext cx="725421" cy="169755"/>
            <a:chOff x="512970" y="2513810"/>
            <a:chExt cx="2805788" cy="325665"/>
          </a:xfrm>
        </p:grpSpPr>
        <p:sp>
          <p:nvSpPr>
            <p:cNvPr id="55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5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표준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59" name="그룹 558"/>
          <p:cNvGrpSpPr/>
          <p:nvPr/>
        </p:nvGrpSpPr>
        <p:grpSpPr>
          <a:xfrm>
            <a:off x="4186807" y="6103556"/>
            <a:ext cx="725421" cy="169755"/>
            <a:chOff x="512970" y="2513810"/>
            <a:chExt cx="2805788" cy="325665"/>
          </a:xfrm>
        </p:grpSpPr>
        <p:sp>
          <p:nvSpPr>
            <p:cNvPr id="56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6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품질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62" name="그룹 561"/>
          <p:cNvGrpSpPr/>
          <p:nvPr/>
        </p:nvGrpSpPr>
        <p:grpSpPr>
          <a:xfrm>
            <a:off x="2432720" y="2035109"/>
            <a:ext cx="725421" cy="169755"/>
            <a:chOff x="512970" y="2513810"/>
            <a:chExt cx="2805788" cy="325665"/>
          </a:xfrm>
        </p:grpSpPr>
        <p:sp>
          <p:nvSpPr>
            <p:cNvPr id="56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6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345" y="2584244"/>
              <a:ext cx="1519023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인터페이스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65" name="그룹 564"/>
          <p:cNvGrpSpPr/>
          <p:nvPr/>
        </p:nvGrpSpPr>
        <p:grpSpPr>
          <a:xfrm>
            <a:off x="3305776" y="2033658"/>
            <a:ext cx="725421" cy="169755"/>
            <a:chOff x="512970" y="2513810"/>
            <a:chExt cx="2805788" cy="325665"/>
          </a:xfrm>
        </p:grpSpPr>
        <p:sp>
          <p:nvSpPr>
            <p:cNvPr id="56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6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메타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72" name="그룹 571"/>
          <p:cNvGrpSpPr/>
          <p:nvPr/>
        </p:nvGrpSpPr>
        <p:grpSpPr>
          <a:xfrm>
            <a:off x="5040223" y="2033537"/>
            <a:ext cx="725421" cy="169755"/>
            <a:chOff x="512970" y="2513810"/>
            <a:chExt cx="2805788" cy="325665"/>
          </a:xfrm>
        </p:grpSpPr>
        <p:sp>
          <p:nvSpPr>
            <p:cNvPr id="57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7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배포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578" name="직사각형 577"/>
          <p:cNvSpPr/>
          <p:nvPr/>
        </p:nvSpPr>
        <p:spPr bwMode="auto">
          <a:xfrm>
            <a:off x="6733517" y="2567953"/>
            <a:ext cx="1351831" cy="3309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68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6830523" y="4418970"/>
            <a:ext cx="1167495" cy="7901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AI/ML</a:t>
            </a:r>
          </a:p>
        </p:txBody>
      </p:sp>
      <p:sp>
        <p:nvSpPr>
          <p:cNvPr id="569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6828620" y="5247244"/>
            <a:ext cx="1167495" cy="558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kern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연계 시스템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0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6831022" y="3484611"/>
            <a:ext cx="1167495" cy="8804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BI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1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6825208" y="2636912"/>
            <a:ext cx="1167495" cy="79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Portal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75" name="그룹 574"/>
          <p:cNvGrpSpPr/>
          <p:nvPr/>
        </p:nvGrpSpPr>
        <p:grpSpPr>
          <a:xfrm>
            <a:off x="6737717" y="2272105"/>
            <a:ext cx="1347631" cy="297917"/>
            <a:chOff x="372079" y="2140532"/>
            <a:chExt cx="1556584" cy="282678"/>
          </a:xfrm>
        </p:grpSpPr>
        <p:sp>
          <p:nvSpPr>
            <p:cNvPr id="576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77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20119" y="2208862"/>
              <a:ext cx="255514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활용</a:t>
              </a:r>
              <a:endParaRPr lang="en-US" altLang="ko-KR" sz="1000" b="1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79" name="그룹 578"/>
          <p:cNvGrpSpPr/>
          <p:nvPr/>
        </p:nvGrpSpPr>
        <p:grpSpPr>
          <a:xfrm>
            <a:off x="5935764" y="2027837"/>
            <a:ext cx="725421" cy="169755"/>
            <a:chOff x="512970" y="2513810"/>
            <a:chExt cx="2805788" cy="325665"/>
          </a:xfrm>
        </p:grpSpPr>
        <p:sp>
          <p:nvSpPr>
            <p:cNvPr id="58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8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245" y="2584244"/>
              <a:ext cx="1215222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모니터링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82" name="그룹 581"/>
          <p:cNvGrpSpPr/>
          <p:nvPr/>
        </p:nvGrpSpPr>
        <p:grpSpPr>
          <a:xfrm>
            <a:off x="6814230" y="2022239"/>
            <a:ext cx="725421" cy="169755"/>
            <a:chOff x="512970" y="2513810"/>
            <a:chExt cx="2805788" cy="325665"/>
          </a:xfrm>
        </p:grpSpPr>
        <p:sp>
          <p:nvSpPr>
            <p:cNvPr id="58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8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이벤트 감지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88" name="그룹 587"/>
          <p:cNvGrpSpPr/>
          <p:nvPr/>
        </p:nvGrpSpPr>
        <p:grpSpPr>
          <a:xfrm>
            <a:off x="4184242" y="2032989"/>
            <a:ext cx="725421" cy="169755"/>
            <a:chOff x="512970" y="2513810"/>
            <a:chExt cx="2805788" cy="325665"/>
          </a:xfrm>
        </p:grpSpPr>
        <p:sp>
          <p:nvSpPr>
            <p:cNvPr id="58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9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운영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519" name="직선 화살표 연결선 135"/>
          <p:cNvCxnSpPr>
            <a:stCxn id="438" idx="3"/>
            <a:endCxn id="469" idx="1"/>
          </p:cNvCxnSpPr>
          <p:nvPr/>
        </p:nvCxnSpPr>
        <p:spPr>
          <a:xfrm flipV="1">
            <a:off x="2864768" y="3548019"/>
            <a:ext cx="233726" cy="22716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94" name="그룹 593"/>
          <p:cNvGrpSpPr/>
          <p:nvPr/>
        </p:nvGrpSpPr>
        <p:grpSpPr>
          <a:xfrm>
            <a:off x="6993434" y="5460427"/>
            <a:ext cx="856426" cy="315484"/>
            <a:chOff x="430863" y="2491942"/>
            <a:chExt cx="1471171" cy="380428"/>
          </a:xfrm>
        </p:grpSpPr>
        <p:sp>
          <p:nvSpPr>
            <p:cNvPr id="59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63" y="2491942"/>
              <a:ext cx="1471171" cy="380428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9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12" y="2529161"/>
              <a:ext cx="666382" cy="29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업무</a:t>
              </a:r>
              <a:r>
                <a: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단위</a:t>
              </a:r>
              <a:endParaRPr lang="en-US" altLang="ko-KR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시스템</a:t>
              </a:r>
              <a:endParaRPr lang="en-US" altLang="ko-KR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606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50480" y="1744152"/>
            <a:ext cx="903020" cy="4349144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07" name="그룹 606"/>
          <p:cNvGrpSpPr/>
          <p:nvPr/>
        </p:nvGrpSpPr>
        <p:grpSpPr>
          <a:xfrm>
            <a:off x="8550480" y="1736812"/>
            <a:ext cx="903020" cy="360962"/>
            <a:chOff x="2427667" y="1730677"/>
            <a:chExt cx="5225174" cy="346584"/>
          </a:xfrm>
        </p:grpSpPr>
        <p:sp>
          <p:nvSpPr>
            <p:cNvPr id="608" name="양쪽 모서리가 둥근 사각형 607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3675200" y="1800538"/>
              <a:ext cx="2727000" cy="20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</a:p>
          </p:txBody>
        </p:sp>
      </p:grpSp>
      <p:sp>
        <p:nvSpPr>
          <p:cNvPr id="610" name="직사각형 609"/>
          <p:cNvSpPr/>
          <p:nvPr/>
        </p:nvSpPr>
        <p:spPr>
          <a:xfrm>
            <a:off x="8615300" y="4085640"/>
            <a:ext cx="78486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11" name="직사각형 610"/>
          <p:cNvSpPr/>
          <p:nvPr/>
        </p:nvSpPr>
        <p:spPr>
          <a:xfrm flipH="1">
            <a:off x="8623811" y="4233599"/>
            <a:ext cx="71974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탐색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12" name="그룹 611"/>
          <p:cNvGrpSpPr/>
          <p:nvPr/>
        </p:nvGrpSpPr>
        <p:grpSpPr>
          <a:xfrm>
            <a:off x="8652379" y="3497748"/>
            <a:ext cx="704735" cy="714564"/>
            <a:chOff x="8793728" y="2390777"/>
            <a:chExt cx="704735" cy="688828"/>
          </a:xfrm>
        </p:grpSpPr>
        <p:grpSp>
          <p:nvGrpSpPr>
            <p:cNvPr id="613" name="그룹 612"/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618" name="타원 617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19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20" name="TextBox 619"/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분석가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614" name="그룹 613"/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615" name="그림 614">
                <a:extLst>
                  <a:ext uri="{FF2B5EF4-FFF2-40B4-BE49-F238E27FC236}">
                    <a16:creationId xmlns:a16="http://schemas.microsoft.com/office/drawing/2014/main" id="{9655F67D-A7D7-438F-9BD6-EA04C8FCBC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616" name="그림 615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617" name="그림 616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621" name="직사각형 620"/>
          <p:cNvSpPr/>
          <p:nvPr/>
        </p:nvSpPr>
        <p:spPr>
          <a:xfrm>
            <a:off x="8615300" y="5386273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22" name="직사각형 621"/>
          <p:cNvSpPr/>
          <p:nvPr/>
        </p:nvSpPr>
        <p:spPr>
          <a:xfrm flipH="1">
            <a:off x="8638701" y="5516676"/>
            <a:ext cx="77587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서비스 신청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   (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분석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시각화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23" name="그룹 622"/>
          <p:cNvGrpSpPr/>
          <p:nvPr/>
        </p:nvGrpSpPr>
        <p:grpSpPr>
          <a:xfrm>
            <a:off x="8658492" y="4804161"/>
            <a:ext cx="704735" cy="714564"/>
            <a:chOff x="8793728" y="2390777"/>
            <a:chExt cx="704735" cy="688828"/>
          </a:xfrm>
        </p:grpSpPr>
        <p:grpSp>
          <p:nvGrpSpPr>
            <p:cNvPr id="624" name="그룹 623"/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629" name="타원 628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30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31" name="TextBox 630"/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사용자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625" name="그룹 624"/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626" name="그림 625">
                <a:extLst>
                  <a:ext uri="{FF2B5EF4-FFF2-40B4-BE49-F238E27FC236}">
                    <a16:creationId xmlns:a16="http://schemas.microsoft.com/office/drawing/2014/main" id="{9655F67D-A7D7-438F-9BD6-EA04C8FCBC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627" name="그림 626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628" name="그림 627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632" name="직사각형 631"/>
          <p:cNvSpPr/>
          <p:nvPr/>
        </p:nvSpPr>
        <p:spPr>
          <a:xfrm>
            <a:off x="8607680" y="2834242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33" name="직사각형 632"/>
          <p:cNvSpPr/>
          <p:nvPr/>
        </p:nvSpPr>
        <p:spPr>
          <a:xfrm flipH="1">
            <a:off x="8631025" y="3038206"/>
            <a:ext cx="70532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사용자 권한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환경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34" name="그룹 633"/>
          <p:cNvGrpSpPr/>
          <p:nvPr/>
        </p:nvGrpSpPr>
        <p:grpSpPr>
          <a:xfrm>
            <a:off x="8655334" y="2271670"/>
            <a:ext cx="704735" cy="714564"/>
            <a:chOff x="595467" y="7348465"/>
            <a:chExt cx="886073" cy="913231"/>
          </a:xfrm>
        </p:grpSpPr>
        <p:grpSp>
          <p:nvGrpSpPr>
            <p:cNvPr id="635" name="그룹 634"/>
            <p:cNvGrpSpPr>
              <a:grpSpLocks noChangeAspect="1"/>
            </p:cNvGrpSpPr>
            <p:nvPr/>
          </p:nvGrpSpPr>
          <p:grpSpPr>
            <a:xfrm>
              <a:off x="595467" y="7348465"/>
              <a:ext cx="886073" cy="913231"/>
              <a:chOff x="800691" y="3292608"/>
              <a:chExt cx="1138605" cy="979105"/>
            </a:xfrm>
          </p:grpSpPr>
          <p:sp>
            <p:nvSpPr>
              <p:cNvPr id="653" name="타원 652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54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55" name="TextBox 654"/>
              <p:cNvSpPr txBox="1"/>
              <p:nvPr/>
            </p:nvSpPr>
            <p:spPr bwMode="auto">
              <a:xfrm>
                <a:off x="1149573" y="3950927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636" name="그룹 635"/>
            <p:cNvGrpSpPr>
              <a:grpSpLocks noChangeAspect="1"/>
            </p:cNvGrpSpPr>
            <p:nvPr/>
          </p:nvGrpSpPr>
          <p:grpSpPr>
            <a:xfrm>
              <a:off x="841477" y="7474654"/>
              <a:ext cx="368113" cy="360000"/>
              <a:chOff x="866927" y="5894008"/>
              <a:chExt cx="625887" cy="612094"/>
            </a:xfrm>
          </p:grpSpPr>
          <p:sp>
            <p:nvSpPr>
              <p:cNvPr id="637" name="Freeform 344"/>
              <p:cNvSpPr>
                <a:spLocks/>
              </p:cNvSpPr>
              <p:nvPr/>
            </p:nvSpPr>
            <p:spPr bwMode="auto">
              <a:xfrm>
                <a:off x="1143160" y="6142445"/>
                <a:ext cx="76925" cy="100815"/>
              </a:xfrm>
              <a:custGeom>
                <a:avLst/>
                <a:gdLst>
                  <a:gd name="T0" fmla="*/ 0 w 44"/>
                  <a:gd name="T1" fmla="*/ 26 h 56"/>
                  <a:gd name="T2" fmla="*/ 32 w 44"/>
                  <a:gd name="T3" fmla="*/ 56 h 56"/>
                  <a:gd name="T4" fmla="*/ 44 w 44"/>
                  <a:gd name="T5" fmla="*/ 44 h 56"/>
                  <a:gd name="T6" fmla="*/ 0 w 44"/>
                  <a:gd name="T7" fmla="*/ 0 h 56"/>
                  <a:gd name="T8" fmla="*/ 0 w 4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6">
                    <a:moveTo>
                      <a:pt x="0" y="26"/>
                    </a:moveTo>
                    <a:lnTo>
                      <a:pt x="32" y="56"/>
                    </a:lnTo>
                    <a:lnTo>
                      <a:pt x="44" y="44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8A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38" name="Freeform 345"/>
              <p:cNvSpPr>
                <a:spLocks/>
              </p:cNvSpPr>
              <p:nvPr/>
            </p:nvSpPr>
            <p:spPr bwMode="auto">
              <a:xfrm>
                <a:off x="1143160" y="6131643"/>
                <a:ext cx="104896" cy="90013"/>
              </a:xfrm>
              <a:custGeom>
                <a:avLst/>
                <a:gdLst>
                  <a:gd name="T0" fmla="*/ 60 w 60"/>
                  <a:gd name="T1" fmla="*/ 0 h 50"/>
                  <a:gd name="T2" fmla="*/ 0 w 60"/>
                  <a:gd name="T3" fmla="*/ 4 h 50"/>
                  <a:gd name="T4" fmla="*/ 0 w 60"/>
                  <a:gd name="T5" fmla="*/ 6 h 50"/>
                  <a:gd name="T6" fmla="*/ 44 w 60"/>
                  <a:gd name="T7" fmla="*/ 50 h 50"/>
                  <a:gd name="T8" fmla="*/ 60 w 60"/>
                  <a:gd name="T9" fmla="*/ 30 h 50"/>
                  <a:gd name="T10" fmla="*/ 60 w 6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0">
                    <a:moveTo>
                      <a:pt x="60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44" y="50"/>
                    </a:lnTo>
                    <a:lnTo>
                      <a:pt x="60" y="3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DBA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39" name="Freeform 346"/>
              <p:cNvSpPr>
                <a:spLocks/>
              </p:cNvSpPr>
              <p:nvPr/>
            </p:nvSpPr>
            <p:spPr bwMode="auto">
              <a:xfrm>
                <a:off x="1097705" y="5958817"/>
                <a:ext cx="192311" cy="219633"/>
              </a:xfrm>
              <a:custGeom>
                <a:avLst/>
                <a:gdLst>
                  <a:gd name="T0" fmla="*/ 110 w 110"/>
                  <a:gd name="T1" fmla="*/ 46 h 122"/>
                  <a:gd name="T2" fmla="*/ 108 w 110"/>
                  <a:gd name="T3" fmla="*/ 42 h 122"/>
                  <a:gd name="T4" fmla="*/ 106 w 110"/>
                  <a:gd name="T5" fmla="*/ 42 h 122"/>
                  <a:gd name="T6" fmla="*/ 104 w 110"/>
                  <a:gd name="T7" fmla="*/ 46 h 122"/>
                  <a:gd name="T8" fmla="*/ 102 w 110"/>
                  <a:gd name="T9" fmla="*/ 46 h 122"/>
                  <a:gd name="T10" fmla="*/ 100 w 110"/>
                  <a:gd name="T11" fmla="*/ 42 h 122"/>
                  <a:gd name="T12" fmla="*/ 102 w 110"/>
                  <a:gd name="T13" fmla="*/ 22 h 122"/>
                  <a:gd name="T14" fmla="*/ 100 w 110"/>
                  <a:gd name="T15" fmla="*/ 14 h 122"/>
                  <a:gd name="T16" fmla="*/ 90 w 110"/>
                  <a:gd name="T17" fmla="*/ 6 h 122"/>
                  <a:gd name="T18" fmla="*/ 84 w 110"/>
                  <a:gd name="T19" fmla="*/ 2 h 122"/>
                  <a:gd name="T20" fmla="*/ 70 w 110"/>
                  <a:gd name="T21" fmla="*/ 0 h 122"/>
                  <a:gd name="T22" fmla="*/ 54 w 110"/>
                  <a:gd name="T23" fmla="*/ 2 h 122"/>
                  <a:gd name="T24" fmla="*/ 48 w 110"/>
                  <a:gd name="T25" fmla="*/ 0 h 122"/>
                  <a:gd name="T26" fmla="*/ 34 w 110"/>
                  <a:gd name="T27" fmla="*/ 0 h 122"/>
                  <a:gd name="T28" fmla="*/ 26 w 110"/>
                  <a:gd name="T29" fmla="*/ 2 h 122"/>
                  <a:gd name="T30" fmla="*/ 14 w 110"/>
                  <a:gd name="T31" fmla="*/ 10 h 122"/>
                  <a:gd name="T32" fmla="*/ 8 w 110"/>
                  <a:gd name="T33" fmla="*/ 22 h 122"/>
                  <a:gd name="T34" fmla="*/ 8 w 110"/>
                  <a:gd name="T35" fmla="*/ 32 h 122"/>
                  <a:gd name="T36" fmla="*/ 10 w 110"/>
                  <a:gd name="T37" fmla="*/ 42 h 122"/>
                  <a:gd name="T38" fmla="*/ 8 w 110"/>
                  <a:gd name="T39" fmla="*/ 46 h 122"/>
                  <a:gd name="T40" fmla="*/ 6 w 110"/>
                  <a:gd name="T41" fmla="*/ 46 h 122"/>
                  <a:gd name="T42" fmla="*/ 4 w 110"/>
                  <a:gd name="T43" fmla="*/ 42 h 122"/>
                  <a:gd name="T44" fmla="*/ 2 w 110"/>
                  <a:gd name="T45" fmla="*/ 42 h 122"/>
                  <a:gd name="T46" fmla="*/ 0 w 110"/>
                  <a:gd name="T47" fmla="*/ 46 h 122"/>
                  <a:gd name="T48" fmla="*/ 4 w 110"/>
                  <a:gd name="T49" fmla="*/ 70 h 122"/>
                  <a:gd name="T50" fmla="*/ 8 w 110"/>
                  <a:gd name="T51" fmla="*/ 74 h 122"/>
                  <a:gd name="T52" fmla="*/ 12 w 110"/>
                  <a:gd name="T53" fmla="*/ 78 h 122"/>
                  <a:gd name="T54" fmla="*/ 14 w 110"/>
                  <a:gd name="T55" fmla="*/ 84 h 122"/>
                  <a:gd name="T56" fmla="*/ 16 w 110"/>
                  <a:gd name="T57" fmla="*/ 90 h 122"/>
                  <a:gd name="T58" fmla="*/ 18 w 110"/>
                  <a:gd name="T59" fmla="*/ 98 h 122"/>
                  <a:gd name="T60" fmla="*/ 32 w 110"/>
                  <a:gd name="T61" fmla="*/ 110 h 122"/>
                  <a:gd name="T62" fmla="*/ 38 w 110"/>
                  <a:gd name="T63" fmla="*/ 114 h 122"/>
                  <a:gd name="T64" fmla="*/ 44 w 110"/>
                  <a:gd name="T65" fmla="*/ 120 h 122"/>
                  <a:gd name="T66" fmla="*/ 54 w 110"/>
                  <a:gd name="T67" fmla="*/ 122 h 122"/>
                  <a:gd name="T68" fmla="*/ 60 w 110"/>
                  <a:gd name="T69" fmla="*/ 120 h 122"/>
                  <a:gd name="T70" fmla="*/ 66 w 110"/>
                  <a:gd name="T71" fmla="*/ 120 h 122"/>
                  <a:gd name="T72" fmla="*/ 78 w 110"/>
                  <a:gd name="T73" fmla="*/ 110 h 122"/>
                  <a:gd name="T74" fmla="*/ 84 w 110"/>
                  <a:gd name="T75" fmla="*/ 104 h 122"/>
                  <a:gd name="T76" fmla="*/ 90 w 110"/>
                  <a:gd name="T77" fmla="*/ 98 h 122"/>
                  <a:gd name="T78" fmla="*/ 94 w 110"/>
                  <a:gd name="T79" fmla="*/ 90 h 122"/>
                  <a:gd name="T80" fmla="*/ 96 w 110"/>
                  <a:gd name="T81" fmla="*/ 80 h 122"/>
                  <a:gd name="T82" fmla="*/ 98 w 110"/>
                  <a:gd name="T83" fmla="*/ 78 h 122"/>
                  <a:gd name="T84" fmla="*/ 106 w 110"/>
                  <a:gd name="T85" fmla="*/ 70 h 122"/>
                  <a:gd name="T86" fmla="*/ 108 w 110"/>
                  <a:gd name="T87" fmla="*/ 58 h 122"/>
                  <a:gd name="T88" fmla="*/ 110 w 110"/>
                  <a:gd name="T8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22">
                    <a:moveTo>
                      <a:pt x="110" y="46"/>
                    </a:moveTo>
                    <a:lnTo>
                      <a:pt x="110" y="46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6" y="42"/>
                    </a:lnTo>
                    <a:lnTo>
                      <a:pt x="106" y="42"/>
                    </a:lnTo>
                    <a:lnTo>
                      <a:pt x="104" y="46"/>
                    </a:lnTo>
                    <a:lnTo>
                      <a:pt x="104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2" y="32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0" y="14"/>
                    </a:lnTo>
                    <a:lnTo>
                      <a:pt x="96" y="10"/>
                    </a:lnTo>
                    <a:lnTo>
                      <a:pt x="90" y="6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62" y="0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8" y="7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80"/>
                    </a:lnTo>
                    <a:lnTo>
                      <a:pt x="14" y="84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8" y="98"/>
                    </a:lnTo>
                    <a:lnTo>
                      <a:pt x="18" y="98"/>
                    </a:lnTo>
                    <a:lnTo>
                      <a:pt x="26" y="104"/>
                    </a:lnTo>
                    <a:lnTo>
                      <a:pt x="32" y="110"/>
                    </a:lnTo>
                    <a:lnTo>
                      <a:pt x="32" y="110"/>
                    </a:lnTo>
                    <a:lnTo>
                      <a:pt x="38" y="114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50" y="120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72" y="114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84" y="104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4" y="90"/>
                    </a:lnTo>
                    <a:lnTo>
                      <a:pt x="94" y="90"/>
                    </a:lnTo>
                    <a:lnTo>
                      <a:pt x="96" y="84"/>
                    </a:lnTo>
                    <a:lnTo>
                      <a:pt x="96" y="80"/>
                    </a:lnTo>
                    <a:lnTo>
                      <a:pt x="98" y="78"/>
                    </a:lnTo>
                    <a:lnTo>
                      <a:pt x="98" y="78"/>
                    </a:lnTo>
                    <a:lnTo>
                      <a:pt x="102" y="74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8" y="58"/>
                    </a:lnTo>
                    <a:lnTo>
                      <a:pt x="110" y="46"/>
                    </a:lnTo>
                    <a:lnTo>
                      <a:pt x="110" y="46"/>
                    </a:lnTo>
                    <a:close/>
                  </a:path>
                </a:pathLst>
              </a:custGeom>
              <a:solidFill>
                <a:srgbClr val="F9C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0" name="Freeform 347"/>
              <p:cNvSpPr>
                <a:spLocks/>
              </p:cNvSpPr>
              <p:nvPr/>
            </p:nvSpPr>
            <p:spPr bwMode="auto">
              <a:xfrm>
                <a:off x="1101201" y="5894008"/>
                <a:ext cx="185318" cy="154823"/>
              </a:xfrm>
              <a:custGeom>
                <a:avLst/>
                <a:gdLst>
                  <a:gd name="T0" fmla="*/ 2 w 106"/>
                  <a:gd name="T1" fmla="*/ 72 h 86"/>
                  <a:gd name="T2" fmla="*/ 4 w 106"/>
                  <a:gd name="T3" fmla="*/ 84 h 86"/>
                  <a:gd name="T4" fmla="*/ 8 w 106"/>
                  <a:gd name="T5" fmla="*/ 86 h 86"/>
                  <a:gd name="T6" fmla="*/ 8 w 106"/>
                  <a:gd name="T7" fmla="*/ 84 h 86"/>
                  <a:gd name="T8" fmla="*/ 8 w 106"/>
                  <a:gd name="T9" fmla="*/ 76 h 86"/>
                  <a:gd name="T10" fmla="*/ 8 w 106"/>
                  <a:gd name="T11" fmla="*/ 64 h 86"/>
                  <a:gd name="T12" fmla="*/ 10 w 106"/>
                  <a:gd name="T13" fmla="*/ 56 h 86"/>
                  <a:gd name="T14" fmla="*/ 20 w 106"/>
                  <a:gd name="T15" fmla="*/ 46 h 86"/>
                  <a:gd name="T16" fmla="*/ 28 w 106"/>
                  <a:gd name="T17" fmla="*/ 44 h 86"/>
                  <a:gd name="T18" fmla="*/ 50 w 106"/>
                  <a:gd name="T19" fmla="*/ 46 h 86"/>
                  <a:gd name="T20" fmla="*/ 56 w 106"/>
                  <a:gd name="T21" fmla="*/ 46 h 86"/>
                  <a:gd name="T22" fmla="*/ 70 w 106"/>
                  <a:gd name="T23" fmla="*/ 38 h 86"/>
                  <a:gd name="T24" fmla="*/ 70 w 106"/>
                  <a:gd name="T25" fmla="*/ 36 h 86"/>
                  <a:gd name="T26" fmla="*/ 72 w 106"/>
                  <a:gd name="T27" fmla="*/ 36 h 86"/>
                  <a:gd name="T28" fmla="*/ 76 w 106"/>
                  <a:gd name="T29" fmla="*/ 40 h 86"/>
                  <a:gd name="T30" fmla="*/ 94 w 106"/>
                  <a:gd name="T31" fmla="*/ 50 h 86"/>
                  <a:gd name="T32" fmla="*/ 96 w 106"/>
                  <a:gd name="T33" fmla="*/ 56 h 86"/>
                  <a:gd name="T34" fmla="*/ 98 w 106"/>
                  <a:gd name="T35" fmla="*/ 76 h 86"/>
                  <a:gd name="T36" fmla="*/ 96 w 106"/>
                  <a:gd name="T37" fmla="*/ 86 h 86"/>
                  <a:gd name="T38" fmla="*/ 100 w 106"/>
                  <a:gd name="T39" fmla="*/ 86 h 86"/>
                  <a:gd name="T40" fmla="*/ 104 w 106"/>
                  <a:gd name="T41" fmla="*/ 74 h 86"/>
                  <a:gd name="T42" fmla="*/ 106 w 106"/>
                  <a:gd name="T43" fmla="*/ 58 h 86"/>
                  <a:gd name="T44" fmla="*/ 106 w 106"/>
                  <a:gd name="T45" fmla="*/ 38 h 86"/>
                  <a:gd name="T46" fmla="*/ 100 w 106"/>
                  <a:gd name="T47" fmla="*/ 22 h 86"/>
                  <a:gd name="T48" fmla="*/ 92 w 106"/>
                  <a:gd name="T49" fmla="*/ 14 h 86"/>
                  <a:gd name="T50" fmla="*/ 78 w 106"/>
                  <a:gd name="T51" fmla="*/ 4 h 86"/>
                  <a:gd name="T52" fmla="*/ 72 w 106"/>
                  <a:gd name="T53" fmla="*/ 4 h 86"/>
                  <a:gd name="T54" fmla="*/ 68 w 106"/>
                  <a:gd name="T55" fmla="*/ 4 h 86"/>
                  <a:gd name="T56" fmla="*/ 58 w 106"/>
                  <a:gd name="T57" fmla="*/ 2 h 86"/>
                  <a:gd name="T58" fmla="*/ 52 w 106"/>
                  <a:gd name="T59" fmla="*/ 0 h 86"/>
                  <a:gd name="T60" fmla="*/ 32 w 106"/>
                  <a:gd name="T61" fmla="*/ 4 h 86"/>
                  <a:gd name="T62" fmla="*/ 10 w 106"/>
                  <a:gd name="T63" fmla="*/ 18 h 86"/>
                  <a:gd name="T64" fmla="*/ 2 w 106"/>
                  <a:gd name="T65" fmla="*/ 28 h 86"/>
                  <a:gd name="T66" fmla="*/ 0 w 106"/>
                  <a:gd name="T67" fmla="*/ 48 h 86"/>
                  <a:gd name="T68" fmla="*/ 0 w 106"/>
                  <a:gd name="T69" fmla="*/ 58 h 86"/>
                  <a:gd name="T70" fmla="*/ 2 w 106"/>
                  <a:gd name="T7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" h="86">
                    <a:moveTo>
                      <a:pt x="2" y="72"/>
                    </a:moveTo>
                    <a:lnTo>
                      <a:pt x="2" y="72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76"/>
                    </a:lnTo>
                    <a:lnTo>
                      <a:pt x="8" y="76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10" y="56"/>
                    </a:lnTo>
                    <a:lnTo>
                      <a:pt x="14" y="50"/>
                    </a:lnTo>
                    <a:lnTo>
                      <a:pt x="20" y="46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8" y="46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56" y="46"/>
                    </a:lnTo>
                    <a:lnTo>
                      <a:pt x="60" y="44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8" y="46"/>
                    </a:lnTo>
                    <a:lnTo>
                      <a:pt x="94" y="50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8" y="66"/>
                    </a:lnTo>
                    <a:lnTo>
                      <a:pt x="98" y="76"/>
                    </a:lnTo>
                    <a:lnTo>
                      <a:pt x="98" y="76"/>
                    </a:lnTo>
                    <a:lnTo>
                      <a:pt x="96" y="86"/>
                    </a:lnTo>
                    <a:lnTo>
                      <a:pt x="100" y="86"/>
                    </a:lnTo>
                    <a:lnTo>
                      <a:pt x="100" y="8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6" y="58"/>
                    </a:lnTo>
                    <a:lnTo>
                      <a:pt x="106" y="58"/>
                    </a:lnTo>
                    <a:lnTo>
                      <a:pt x="106" y="48"/>
                    </a:lnTo>
                    <a:lnTo>
                      <a:pt x="106" y="38"/>
                    </a:lnTo>
                    <a:lnTo>
                      <a:pt x="104" y="30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92" y="14"/>
                    </a:lnTo>
                    <a:lnTo>
                      <a:pt x="84" y="8"/>
                    </a:lnTo>
                    <a:lnTo>
                      <a:pt x="78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2" y="4"/>
                    </a:lnTo>
                    <a:lnTo>
                      <a:pt x="20" y="1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3D3B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1" name="Freeform 348"/>
              <p:cNvSpPr>
                <a:spLocks/>
              </p:cNvSpPr>
              <p:nvPr/>
            </p:nvSpPr>
            <p:spPr bwMode="auto">
              <a:xfrm>
                <a:off x="1143160" y="6225257"/>
                <a:ext cx="104896" cy="198030"/>
              </a:xfrm>
              <a:custGeom>
                <a:avLst/>
                <a:gdLst>
                  <a:gd name="T0" fmla="*/ 0 w 60"/>
                  <a:gd name="T1" fmla="*/ 34 h 110"/>
                  <a:gd name="T2" fmla="*/ 0 w 60"/>
                  <a:gd name="T3" fmla="*/ 34 h 110"/>
                  <a:gd name="T4" fmla="*/ 4 w 60"/>
                  <a:gd name="T5" fmla="*/ 28 h 110"/>
                  <a:gd name="T6" fmla="*/ 14 w 60"/>
                  <a:gd name="T7" fmla="*/ 16 h 110"/>
                  <a:gd name="T8" fmla="*/ 28 w 60"/>
                  <a:gd name="T9" fmla="*/ 0 h 110"/>
                  <a:gd name="T10" fmla="*/ 32 w 60"/>
                  <a:gd name="T11" fmla="*/ 0 h 110"/>
                  <a:gd name="T12" fmla="*/ 60 w 60"/>
                  <a:gd name="T13" fmla="*/ 32 h 110"/>
                  <a:gd name="T14" fmla="*/ 32 w 60"/>
                  <a:gd name="T15" fmla="*/ 110 h 110"/>
                  <a:gd name="T16" fmla="*/ 0 w 60"/>
                  <a:gd name="T17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10">
                    <a:moveTo>
                      <a:pt x="0" y="34"/>
                    </a:moveTo>
                    <a:lnTo>
                      <a:pt x="0" y="34"/>
                    </a:lnTo>
                    <a:lnTo>
                      <a:pt x="4" y="28"/>
                    </a:lnTo>
                    <a:lnTo>
                      <a:pt x="14" y="16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60" y="32"/>
                    </a:lnTo>
                    <a:lnTo>
                      <a:pt x="32" y="1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BAD1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2" name="Freeform 349"/>
              <p:cNvSpPr>
                <a:spLocks/>
              </p:cNvSpPr>
              <p:nvPr/>
            </p:nvSpPr>
            <p:spPr bwMode="auto">
              <a:xfrm>
                <a:off x="1167636" y="6221657"/>
                <a:ext cx="55945" cy="190829"/>
              </a:xfrm>
              <a:custGeom>
                <a:avLst/>
                <a:gdLst>
                  <a:gd name="T0" fmla="*/ 32 w 32"/>
                  <a:gd name="T1" fmla="*/ 68 h 106"/>
                  <a:gd name="T2" fmla="*/ 22 w 32"/>
                  <a:gd name="T3" fmla="*/ 24 h 106"/>
                  <a:gd name="T4" fmla="*/ 22 w 32"/>
                  <a:gd name="T5" fmla="*/ 24 h 106"/>
                  <a:gd name="T6" fmla="*/ 22 w 32"/>
                  <a:gd name="T7" fmla="*/ 18 h 106"/>
                  <a:gd name="T8" fmla="*/ 26 w 32"/>
                  <a:gd name="T9" fmla="*/ 12 h 106"/>
                  <a:gd name="T10" fmla="*/ 26 w 32"/>
                  <a:gd name="T11" fmla="*/ 12 h 106"/>
                  <a:gd name="T12" fmla="*/ 26 w 32"/>
                  <a:gd name="T13" fmla="*/ 10 h 106"/>
                  <a:gd name="T14" fmla="*/ 26 w 32"/>
                  <a:gd name="T15" fmla="*/ 10 h 106"/>
                  <a:gd name="T16" fmla="*/ 20 w 32"/>
                  <a:gd name="T17" fmla="*/ 6 h 106"/>
                  <a:gd name="T18" fmla="*/ 20 w 32"/>
                  <a:gd name="T19" fmla="*/ 6 h 106"/>
                  <a:gd name="T20" fmla="*/ 18 w 32"/>
                  <a:gd name="T21" fmla="*/ 2 h 106"/>
                  <a:gd name="T22" fmla="*/ 18 w 32"/>
                  <a:gd name="T23" fmla="*/ 2 h 106"/>
                  <a:gd name="T24" fmla="*/ 18 w 32"/>
                  <a:gd name="T25" fmla="*/ 2 h 106"/>
                  <a:gd name="T26" fmla="*/ 16 w 32"/>
                  <a:gd name="T27" fmla="*/ 0 h 106"/>
                  <a:gd name="T28" fmla="*/ 16 w 32"/>
                  <a:gd name="T29" fmla="*/ 0 h 106"/>
                  <a:gd name="T30" fmla="*/ 14 w 32"/>
                  <a:gd name="T31" fmla="*/ 4 h 106"/>
                  <a:gd name="T32" fmla="*/ 14 w 32"/>
                  <a:gd name="T33" fmla="*/ 4 h 106"/>
                  <a:gd name="T34" fmla="*/ 10 w 32"/>
                  <a:gd name="T35" fmla="*/ 6 h 106"/>
                  <a:gd name="T36" fmla="*/ 10 w 32"/>
                  <a:gd name="T37" fmla="*/ 6 h 106"/>
                  <a:gd name="T38" fmla="*/ 6 w 32"/>
                  <a:gd name="T39" fmla="*/ 10 h 106"/>
                  <a:gd name="T40" fmla="*/ 6 w 32"/>
                  <a:gd name="T41" fmla="*/ 10 h 106"/>
                  <a:gd name="T42" fmla="*/ 6 w 32"/>
                  <a:gd name="T43" fmla="*/ 12 h 106"/>
                  <a:gd name="T44" fmla="*/ 10 w 32"/>
                  <a:gd name="T45" fmla="*/ 18 h 106"/>
                  <a:gd name="T46" fmla="*/ 10 w 32"/>
                  <a:gd name="T47" fmla="*/ 18 h 106"/>
                  <a:gd name="T48" fmla="*/ 10 w 32"/>
                  <a:gd name="T49" fmla="*/ 24 h 106"/>
                  <a:gd name="T50" fmla="*/ 0 w 32"/>
                  <a:gd name="T51" fmla="*/ 68 h 106"/>
                  <a:gd name="T52" fmla="*/ 0 w 32"/>
                  <a:gd name="T53" fmla="*/ 68 h 106"/>
                  <a:gd name="T54" fmla="*/ 0 w 32"/>
                  <a:gd name="T55" fmla="*/ 70 h 106"/>
                  <a:gd name="T56" fmla="*/ 14 w 32"/>
                  <a:gd name="T57" fmla="*/ 104 h 106"/>
                  <a:gd name="T58" fmla="*/ 14 w 32"/>
                  <a:gd name="T59" fmla="*/ 104 h 106"/>
                  <a:gd name="T60" fmla="*/ 16 w 32"/>
                  <a:gd name="T61" fmla="*/ 106 h 106"/>
                  <a:gd name="T62" fmla="*/ 16 w 32"/>
                  <a:gd name="T63" fmla="*/ 106 h 106"/>
                  <a:gd name="T64" fmla="*/ 18 w 32"/>
                  <a:gd name="T65" fmla="*/ 104 h 106"/>
                  <a:gd name="T66" fmla="*/ 32 w 32"/>
                  <a:gd name="T67" fmla="*/ 70 h 106"/>
                  <a:gd name="T68" fmla="*/ 32 w 32"/>
                  <a:gd name="T69" fmla="*/ 70 h 106"/>
                  <a:gd name="T70" fmla="*/ 32 w 32"/>
                  <a:gd name="T71" fmla="*/ 68 h 106"/>
                  <a:gd name="T72" fmla="*/ 32 w 32"/>
                  <a:gd name="T73" fmla="*/ 6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06">
                    <a:moveTo>
                      <a:pt x="32" y="68"/>
                    </a:moveTo>
                    <a:lnTo>
                      <a:pt x="22" y="24"/>
                    </a:lnTo>
                    <a:lnTo>
                      <a:pt x="22" y="24"/>
                    </a:lnTo>
                    <a:lnTo>
                      <a:pt x="22" y="1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4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2" y="68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3" name="Freeform 350"/>
              <p:cNvSpPr>
                <a:spLocks/>
              </p:cNvSpPr>
              <p:nvPr/>
            </p:nvSpPr>
            <p:spPr bwMode="auto">
              <a:xfrm>
                <a:off x="968332" y="6200053"/>
                <a:ext cx="223780" cy="291644"/>
              </a:xfrm>
              <a:custGeom>
                <a:avLst/>
                <a:gdLst>
                  <a:gd name="T0" fmla="*/ 128 w 128"/>
                  <a:gd name="T1" fmla="*/ 108 h 162"/>
                  <a:gd name="T2" fmla="*/ 106 w 128"/>
                  <a:gd name="T3" fmla="*/ 32 h 162"/>
                  <a:gd name="T4" fmla="*/ 96 w 128"/>
                  <a:gd name="T5" fmla="*/ 0 h 162"/>
                  <a:gd name="T6" fmla="*/ 96 w 128"/>
                  <a:gd name="T7" fmla="*/ 0 h 162"/>
                  <a:gd name="T8" fmla="*/ 94 w 128"/>
                  <a:gd name="T9" fmla="*/ 0 h 162"/>
                  <a:gd name="T10" fmla="*/ 94 w 128"/>
                  <a:gd name="T11" fmla="*/ 0 h 162"/>
                  <a:gd name="T12" fmla="*/ 78 w 128"/>
                  <a:gd name="T13" fmla="*/ 6 h 162"/>
                  <a:gd name="T14" fmla="*/ 78 w 128"/>
                  <a:gd name="T15" fmla="*/ 6 h 162"/>
                  <a:gd name="T16" fmla="*/ 20 w 128"/>
                  <a:gd name="T17" fmla="*/ 24 h 162"/>
                  <a:gd name="T18" fmla="*/ 20 w 128"/>
                  <a:gd name="T19" fmla="*/ 24 h 162"/>
                  <a:gd name="T20" fmla="*/ 0 w 128"/>
                  <a:gd name="T21" fmla="*/ 62 h 162"/>
                  <a:gd name="T22" fmla="*/ 0 w 128"/>
                  <a:gd name="T23" fmla="*/ 120 h 162"/>
                  <a:gd name="T24" fmla="*/ 0 w 128"/>
                  <a:gd name="T25" fmla="*/ 120 h 162"/>
                  <a:gd name="T26" fmla="*/ 4 w 128"/>
                  <a:gd name="T27" fmla="*/ 126 h 162"/>
                  <a:gd name="T28" fmla="*/ 6 w 128"/>
                  <a:gd name="T29" fmla="*/ 132 h 162"/>
                  <a:gd name="T30" fmla="*/ 6 w 128"/>
                  <a:gd name="T31" fmla="*/ 132 h 162"/>
                  <a:gd name="T32" fmla="*/ 20 w 128"/>
                  <a:gd name="T33" fmla="*/ 142 h 162"/>
                  <a:gd name="T34" fmla="*/ 36 w 128"/>
                  <a:gd name="T35" fmla="*/ 148 h 162"/>
                  <a:gd name="T36" fmla="*/ 54 w 128"/>
                  <a:gd name="T37" fmla="*/ 154 h 162"/>
                  <a:gd name="T38" fmla="*/ 74 w 128"/>
                  <a:gd name="T39" fmla="*/ 158 h 162"/>
                  <a:gd name="T40" fmla="*/ 108 w 128"/>
                  <a:gd name="T41" fmla="*/ 160 h 162"/>
                  <a:gd name="T42" fmla="*/ 128 w 128"/>
                  <a:gd name="T43" fmla="*/ 162 h 162"/>
                  <a:gd name="T44" fmla="*/ 128 w 128"/>
                  <a:gd name="T45" fmla="*/ 10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62">
                    <a:moveTo>
                      <a:pt x="128" y="108"/>
                    </a:moveTo>
                    <a:lnTo>
                      <a:pt x="106" y="3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0" y="62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4" y="126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20" y="142"/>
                    </a:lnTo>
                    <a:lnTo>
                      <a:pt x="36" y="148"/>
                    </a:lnTo>
                    <a:lnTo>
                      <a:pt x="54" y="154"/>
                    </a:lnTo>
                    <a:lnTo>
                      <a:pt x="74" y="158"/>
                    </a:lnTo>
                    <a:lnTo>
                      <a:pt x="108" y="160"/>
                    </a:lnTo>
                    <a:lnTo>
                      <a:pt x="128" y="162"/>
                    </a:lnTo>
                    <a:lnTo>
                      <a:pt x="128" y="108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4" name="Freeform 351"/>
              <p:cNvSpPr>
                <a:spLocks/>
              </p:cNvSpPr>
              <p:nvPr/>
            </p:nvSpPr>
            <p:spPr bwMode="auto">
              <a:xfrm>
                <a:off x="1192111" y="6200053"/>
                <a:ext cx="227277" cy="291644"/>
              </a:xfrm>
              <a:custGeom>
                <a:avLst/>
                <a:gdLst>
                  <a:gd name="T0" fmla="*/ 130 w 130"/>
                  <a:gd name="T1" fmla="*/ 60 h 162"/>
                  <a:gd name="T2" fmla="*/ 130 w 130"/>
                  <a:gd name="T3" fmla="*/ 60 h 162"/>
                  <a:gd name="T4" fmla="*/ 112 w 130"/>
                  <a:gd name="T5" fmla="*/ 24 h 162"/>
                  <a:gd name="T6" fmla="*/ 112 w 130"/>
                  <a:gd name="T7" fmla="*/ 24 h 162"/>
                  <a:gd name="T8" fmla="*/ 54 w 130"/>
                  <a:gd name="T9" fmla="*/ 6 h 162"/>
                  <a:gd name="T10" fmla="*/ 54 w 130"/>
                  <a:gd name="T11" fmla="*/ 6 h 162"/>
                  <a:gd name="T12" fmla="*/ 38 w 130"/>
                  <a:gd name="T13" fmla="*/ 0 h 162"/>
                  <a:gd name="T14" fmla="*/ 38 w 130"/>
                  <a:gd name="T15" fmla="*/ 0 h 162"/>
                  <a:gd name="T16" fmla="*/ 36 w 130"/>
                  <a:gd name="T17" fmla="*/ 0 h 162"/>
                  <a:gd name="T18" fmla="*/ 22 w 130"/>
                  <a:gd name="T19" fmla="*/ 44 h 162"/>
                  <a:gd name="T20" fmla="*/ 2 w 130"/>
                  <a:gd name="T21" fmla="*/ 112 h 162"/>
                  <a:gd name="T22" fmla="*/ 2 w 130"/>
                  <a:gd name="T23" fmla="*/ 112 h 162"/>
                  <a:gd name="T24" fmla="*/ 0 w 130"/>
                  <a:gd name="T25" fmla="*/ 108 h 162"/>
                  <a:gd name="T26" fmla="*/ 0 w 130"/>
                  <a:gd name="T27" fmla="*/ 162 h 162"/>
                  <a:gd name="T28" fmla="*/ 0 w 130"/>
                  <a:gd name="T29" fmla="*/ 162 h 162"/>
                  <a:gd name="T30" fmla="*/ 2 w 130"/>
                  <a:gd name="T31" fmla="*/ 162 h 162"/>
                  <a:gd name="T32" fmla="*/ 2 w 130"/>
                  <a:gd name="T33" fmla="*/ 162 h 162"/>
                  <a:gd name="T34" fmla="*/ 20 w 130"/>
                  <a:gd name="T35" fmla="*/ 162 h 162"/>
                  <a:gd name="T36" fmla="*/ 58 w 130"/>
                  <a:gd name="T37" fmla="*/ 158 h 162"/>
                  <a:gd name="T38" fmla="*/ 80 w 130"/>
                  <a:gd name="T39" fmla="*/ 154 h 162"/>
                  <a:gd name="T40" fmla="*/ 98 w 130"/>
                  <a:gd name="T41" fmla="*/ 150 h 162"/>
                  <a:gd name="T42" fmla="*/ 114 w 130"/>
                  <a:gd name="T43" fmla="*/ 142 h 162"/>
                  <a:gd name="T44" fmla="*/ 120 w 130"/>
                  <a:gd name="T45" fmla="*/ 138 h 162"/>
                  <a:gd name="T46" fmla="*/ 126 w 130"/>
                  <a:gd name="T47" fmla="*/ 132 h 162"/>
                  <a:gd name="T48" fmla="*/ 126 w 130"/>
                  <a:gd name="T49" fmla="*/ 132 h 162"/>
                  <a:gd name="T50" fmla="*/ 130 w 130"/>
                  <a:gd name="T51" fmla="*/ 118 h 162"/>
                  <a:gd name="T52" fmla="*/ 130 w 130"/>
                  <a:gd name="T5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0" h="162">
                    <a:moveTo>
                      <a:pt x="130" y="60"/>
                    </a:moveTo>
                    <a:lnTo>
                      <a:pt x="130" y="60"/>
                    </a:lnTo>
                    <a:lnTo>
                      <a:pt x="112" y="24"/>
                    </a:lnTo>
                    <a:lnTo>
                      <a:pt x="112" y="2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22" y="44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0" y="10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20" y="162"/>
                    </a:lnTo>
                    <a:lnTo>
                      <a:pt x="58" y="158"/>
                    </a:lnTo>
                    <a:lnTo>
                      <a:pt x="80" y="154"/>
                    </a:lnTo>
                    <a:lnTo>
                      <a:pt x="98" y="150"/>
                    </a:lnTo>
                    <a:lnTo>
                      <a:pt x="114" y="142"/>
                    </a:lnTo>
                    <a:lnTo>
                      <a:pt x="120" y="138"/>
                    </a:lnTo>
                    <a:lnTo>
                      <a:pt x="126" y="132"/>
                    </a:lnTo>
                    <a:lnTo>
                      <a:pt x="126" y="132"/>
                    </a:lnTo>
                    <a:lnTo>
                      <a:pt x="130" y="118"/>
                    </a:lnTo>
                    <a:lnTo>
                      <a:pt x="130" y="60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5" name="Freeform 352"/>
              <p:cNvSpPr>
                <a:spLocks/>
              </p:cNvSpPr>
              <p:nvPr/>
            </p:nvSpPr>
            <p:spPr bwMode="auto">
              <a:xfrm>
                <a:off x="1129174" y="6171249"/>
                <a:ext cx="132870" cy="115217"/>
              </a:xfrm>
              <a:custGeom>
                <a:avLst/>
                <a:gdLst>
                  <a:gd name="T0" fmla="*/ 70 w 76"/>
                  <a:gd name="T1" fmla="*/ 0 h 64"/>
                  <a:gd name="T2" fmla="*/ 38 w 76"/>
                  <a:gd name="T3" fmla="*/ 28 h 64"/>
                  <a:gd name="T4" fmla="*/ 38 w 76"/>
                  <a:gd name="T5" fmla="*/ 28 h 64"/>
                  <a:gd name="T6" fmla="*/ 36 w 76"/>
                  <a:gd name="T7" fmla="*/ 28 h 64"/>
                  <a:gd name="T8" fmla="*/ 6 w 76"/>
                  <a:gd name="T9" fmla="*/ 0 h 64"/>
                  <a:gd name="T10" fmla="*/ 0 w 76"/>
                  <a:gd name="T11" fmla="*/ 20 h 64"/>
                  <a:gd name="T12" fmla="*/ 12 w 76"/>
                  <a:gd name="T13" fmla="*/ 64 h 64"/>
                  <a:gd name="T14" fmla="*/ 36 w 76"/>
                  <a:gd name="T15" fmla="*/ 30 h 64"/>
                  <a:gd name="T16" fmla="*/ 36 w 76"/>
                  <a:gd name="T17" fmla="*/ 30 h 64"/>
                  <a:gd name="T18" fmla="*/ 38 w 76"/>
                  <a:gd name="T19" fmla="*/ 30 h 64"/>
                  <a:gd name="T20" fmla="*/ 62 w 76"/>
                  <a:gd name="T21" fmla="*/ 64 h 64"/>
                  <a:gd name="T22" fmla="*/ 76 w 76"/>
                  <a:gd name="T23" fmla="*/ 20 h 64"/>
                  <a:gd name="T24" fmla="*/ 70 w 76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4">
                    <a:moveTo>
                      <a:pt x="70" y="0"/>
                    </a:move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6" y="0"/>
                    </a:lnTo>
                    <a:lnTo>
                      <a:pt x="0" y="20"/>
                    </a:lnTo>
                    <a:lnTo>
                      <a:pt x="12" y="64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62" y="64"/>
                    </a:lnTo>
                    <a:lnTo>
                      <a:pt x="76" y="2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6" name="Freeform 353"/>
              <p:cNvSpPr>
                <a:spLocks/>
              </p:cNvSpPr>
              <p:nvPr/>
            </p:nvSpPr>
            <p:spPr bwMode="auto">
              <a:xfrm>
                <a:off x="1094208" y="6200053"/>
                <a:ext cx="202801" cy="252038"/>
              </a:xfrm>
              <a:custGeom>
                <a:avLst/>
                <a:gdLst>
                  <a:gd name="T0" fmla="*/ 98 w 116"/>
                  <a:gd name="T1" fmla="*/ 28 h 140"/>
                  <a:gd name="T2" fmla="*/ 114 w 116"/>
                  <a:gd name="T3" fmla="*/ 34 h 140"/>
                  <a:gd name="T4" fmla="*/ 58 w 116"/>
                  <a:gd name="T5" fmla="*/ 140 h 140"/>
                  <a:gd name="T6" fmla="*/ 2 w 116"/>
                  <a:gd name="T7" fmla="*/ 34 h 140"/>
                  <a:gd name="T8" fmla="*/ 18 w 116"/>
                  <a:gd name="T9" fmla="*/ 28 h 140"/>
                  <a:gd name="T10" fmla="*/ 0 w 116"/>
                  <a:gd name="T11" fmla="*/ 20 h 140"/>
                  <a:gd name="T12" fmla="*/ 0 w 116"/>
                  <a:gd name="T13" fmla="*/ 20 h 140"/>
                  <a:gd name="T14" fmla="*/ 6 w 116"/>
                  <a:gd name="T15" fmla="*/ 6 h 140"/>
                  <a:gd name="T16" fmla="*/ 6 w 116"/>
                  <a:gd name="T17" fmla="*/ 6 h 140"/>
                  <a:gd name="T18" fmla="*/ 22 w 116"/>
                  <a:gd name="T19" fmla="*/ 0 h 140"/>
                  <a:gd name="T20" fmla="*/ 34 w 116"/>
                  <a:gd name="T21" fmla="*/ 32 h 140"/>
                  <a:gd name="T22" fmla="*/ 42 w 116"/>
                  <a:gd name="T23" fmla="*/ 58 h 140"/>
                  <a:gd name="T24" fmla="*/ 56 w 116"/>
                  <a:gd name="T25" fmla="*/ 108 h 140"/>
                  <a:gd name="T26" fmla="*/ 74 w 116"/>
                  <a:gd name="T27" fmla="*/ 58 h 140"/>
                  <a:gd name="T28" fmla="*/ 78 w 116"/>
                  <a:gd name="T29" fmla="*/ 44 h 140"/>
                  <a:gd name="T30" fmla="*/ 94 w 116"/>
                  <a:gd name="T31" fmla="*/ 0 h 140"/>
                  <a:gd name="T32" fmla="*/ 94 w 116"/>
                  <a:gd name="T33" fmla="*/ 0 h 140"/>
                  <a:gd name="T34" fmla="*/ 110 w 116"/>
                  <a:gd name="T35" fmla="*/ 6 h 140"/>
                  <a:gd name="T36" fmla="*/ 110 w 116"/>
                  <a:gd name="T37" fmla="*/ 6 h 140"/>
                  <a:gd name="T38" fmla="*/ 116 w 116"/>
                  <a:gd name="T39" fmla="*/ 20 h 140"/>
                  <a:gd name="T40" fmla="*/ 98 w 116"/>
                  <a:gd name="T41" fmla="*/ 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6" h="140">
                    <a:moveTo>
                      <a:pt x="98" y="28"/>
                    </a:moveTo>
                    <a:lnTo>
                      <a:pt x="114" y="34"/>
                    </a:lnTo>
                    <a:lnTo>
                      <a:pt x="58" y="140"/>
                    </a:lnTo>
                    <a:lnTo>
                      <a:pt x="2" y="34"/>
                    </a:lnTo>
                    <a:lnTo>
                      <a:pt x="18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2" y="0"/>
                    </a:lnTo>
                    <a:lnTo>
                      <a:pt x="34" y="32"/>
                    </a:lnTo>
                    <a:lnTo>
                      <a:pt x="42" y="58"/>
                    </a:lnTo>
                    <a:lnTo>
                      <a:pt x="56" y="108"/>
                    </a:lnTo>
                    <a:lnTo>
                      <a:pt x="74" y="58"/>
                    </a:lnTo>
                    <a:lnTo>
                      <a:pt x="78" y="44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6" y="20"/>
                    </a:lnTo>
                    <a:lnTo>
                      <a:pt x="98" y="28"/>
                    </a:lnTo>
                    <a:close/>
                  </a:path>
                </a:pathLst>
              </a:custGeom>
              <a:solidFill>
                <a:srgbClr val="3D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7" name="Freeform 355"/>
              <p:cNvSpPr>
                <a:spLocks/>
              </p:cNvSpPr>
              <p:nvPr/>
            </p:nvSpPr>
            <p:spPr bwMode="auto">
              <a:xfrm>
                <a:off x="866929" y="6437688"/>
                <a:ext cx="625885" cy="68410"/>
              </a:xfrm>
              <a:custGeom>
                <a:avLst/>
                <a:gdLst>
                  <a:gd name="T0" fmla="*/ 358 w 358"/>
                  <a:gd name="T1" fmla="*/ 10 h 38"/>
                  <a:gd name="T2" fmla="*/ 358 w 358"/>
                  <a:gd name="T3" fmla="*/ 28 h 38"/>
                  <a:gd name="T4" fmla="*/ 358 w 358"/>
                  <a:gd name="T5" fmla="*/ 28 h 38"/>
                  <a:gd name="T6" fmla="*/ 358 w 358"/>
                  <a:gd name="T7" fmla="*/ 32 h 38"/>
                  <a:gd name="T8" fmla="*/ 356 w 358"/>
                  <a:gd name="T9" fmla="*/ 36 h 38"/>
                  <a:gd name="T10" fmla="*/ 352 w 358"/>
                  <a:gd name="T11" fmla="*/ 38 h 38"/>
                  <a:gd name="T12" fmla="*/ 348 w 358"/>
                  <a:gd name="T13" fmla="*/ 38 h 38"/>
                  <a:gd name="T14" fmla="*/ 10 w 358"/>
                  <a:gd name="T15" fmla="*/ 38 h 38"/>
                  <a:gd name="T16" fmla="*/ 10 w 358"/>
                  <a:gd name="T17" fmla="*/ 38 h 38"/>
                  <a:gd name="T18" fmla="*/ 6 w 358"/>
                  <a:gd name="T19" fmla="*/ 38 h 38"/>
                  <a:gd name="T20" fmla="*/ 4 w 358"/>
                  <a:gd name="T21" fmla="*/ 36 h 38"/>
                  <a:gd name="T22" fmla="*/ 2 w 358"/>
                  <a:gd name="T23" fmla="*/ 32 h 38"/>
                  <a:gd name="T24" fmla="*/ 0 w 358"/>
                  <a:gd name="T25" fmla="*/ 28 h 38"/>
                  <a:gd name="T26" fmla="*/ 0 w 358"/>
                  <a:gd name="T27" fmla="*/ 10 h 38"/>
                  <a:gd name="T28" fmla="*/ 0 w 358"/>
                  <a:gd name="T29" fmla="*/ 10 h 38"/>
                  <a:gd name="T30" fmla="*/ 2 w 358"/>
                  <a:gd name="T31" fmla="*/ 6 h 38"/>
                  <a:gd name="T32" fmla="*/ 4 w 358"/>
                  <a:gd name="T33" fmla="*/ 2 h 38"/>
                  <a:gd name="T34" fmla="*/ 6 w 358"/>
                  <a:gd name="T35" fmla="*/ 0 h 38"/>
                  <a:gd name="T36" fmla="*/ 10 w 358"/>
                  <a:gd name="T37" fmla="*/ 0 h 38"/>
                  <a:gd name="T38" fmla="*/ 348 w 358"/>
                  <a:gd name="T39" fmla="*/ 0 h 38"/>
                  <a:gd name="T40" fmla="*/ 348 w 358"/>
                  <a:gd name="T41" fmla="*/ 0 h 38"/>
                  <a:gd name="T42" fmla="*/ 352 w 358"/>
                  <a:gd name="T43" fmla="*/ 0 h 38"/>
                  <a:gd name="T44" fmla="*/ 356 w 358"/>
                  <a:gd name="T45" fmla="*/ 2 h 38"/>
                  <a:gd name="T46" fmla="*/ 358 w 358"/>
                  <a:gd name="T47" fmla="*/ 6 h 38"/>
                  <a:gd name="T48" fmla="*/ 358 w 358"/>
                  <a:gd name="T49" fmla="*/ 10 h 38"/>
                  <a:gd name="T50" fmla="*/ 358 w 358"/>
                  <a:gd name="T51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8" h="38">
                    <a:moveTo>
                      <a:pt x="358" y="10"/>
                    </a:moveTo>
                    <a:lnTo>
                      <a:pt x="358" y="28"/>
                    </a:lnTo>
                    <a:lnTo>
                      <a:pt x="358" y="28"/>
                    </a:lnTo>
                    <a:lnTo>
                      <a:pt x="358" y="32"/>
                    </a:lnTo>
                    <a:lnTo>
                      <a:pt x="356" y="36"/>
                    </a:lnTo>
                    <a:lnTo>
                      <a:pt x="352" y="38"/>
                    </a:lnTo>
                    <a:lnTo>
                      <a:pt x="34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6" y="2"/>
                    </a:lnTo>
                    <a:lnTo>
                      <a:pt x="358" y="6"/>
                    </a:lnTo>
                    <a:lnTo>
                      <a:pt x="358" y="10"/>
                    </a:lnTo>
                    <a:lnTo>
                      <a:pt x="358" y="10"/>
                    </a:lnTo>
                    <a:close/>
                  </a:path>
                </a:pathLst>
              </a:custGeom>
              <a:solidFill>
                <a:srgbClr val="637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8" name="Freeform 356"/>
              <p:cNvSpPr>
                <a:spLocks/>
              </p:cNvSpPr>
              <p:nvPr/>
            </p:nvSpPr>
            <p:spPr bwMode="auto">
              <a:xfrm>
                <a:off x="866927" y="6480898"/>
                <a:ext cx="625885" cy="25204"/>
              </a:xfrm>
              <a:custGeom>
                <a:avLst/>
                <a:gdLst>
                  <a:gd name="T0" fmla="*/ 358 w 358"/>
                  <a:gd name="T1" fmla="*/ 0 h 14"/>
                  <a:gd name="T2" fmla="*/ 358 w 358"/>
                  <a:gd name="T3" fmla="*/ 4 h 14"/>
                  <a:gd name="T4" fmla="*/ 358 w 358"/>
                  <a:gd name="T5" fmla="*/ 4 h 14"/>
                  <a:gd name="T6" fmla="*/ 358 w 358"/>
                  <a:gd name="T7" fmla="*/ 8 h 14"/>
                  <a:gd name="T8" fmla="*/ 356 w 358"/>
                  <a:gd name="T9" fmla="*/ 12 h 14"/>
                  <a:gd name="T10" fmla="*/ 352 w 358"/>
                  <a:gd name="T11" fmla="*/ 14 h 14"/>
                  <a:gd name="T12" fmla="*/ 348 w 358"/>
                  <a:gd name="T13" fmla="*/ 14 h 14"/>
                  <a:gd name="T14" fmla="*/ 10 w 358"/>
                  <a:gd name="T15" fmla="*/ 14 h 14"/>
                  <a:gd name="T16" fmla="*/ 10 w 358"/>
                  <a:gd name="T17" fmla="*/ 14 h 14"/>
                  <a:gd name="T18" fmla="*/ 6 w 358"/>
                  <a:gd name="T19" fmla="*/ 14 h 14"/>
                  <a:gd name="T20" fmla="*/ 4 w 358"/>
                  <a:gd name="T21" fmla="*/ 12 h 14"/>
                  <a:gd name="T22" fmla="*/ 2 w 358"/>
                  <a:gd name="T23" fmla="*/ 8 h 14"/>
                  <a:gd name="T24" fmla="*/ 0 w 358"/>
                  <a:gd name="T25" fmla="*/ 4 h 14"/>
                  <a:gd name="T26" fmla="*/ 0 w 358"/>
                  <a:gd name="T27" fmla="*/ 0 h 14"/>
                  <a:gd name="T28" fmla="*/ 358 w 358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8" h="14">
                    <a:moveTo>
                      <a:pt x="358" y="0"/>
                    </a:moveTo>
                    <a:lnTo>
                      <a:pt x="358" y="4"/>
                    </a:lnTo>
                    <a:lnTo>
                      <a:pt x="358" y="4"/>
                    </a:lnTo>
                    <a:lnTo>
                      <a:pt x="358" y="8"/>
                    </a:lnTo>
                    <a:lnTo>
                      <a:pt x="356" y="12"/>
                    </a:lnTo>
                    <a:lnTo>
                      <a:pt x="352" y="14"/>
                    </a:lnTo>
                    <a:lnTo>
                      <a:pt x="34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9" name="Freeform 357"/>
              <p:cNvSpPr>
                <a:spLocks/>
              </p:cNvSpPr>
              <p:nvPr/>
            </p:nvSpPr>
            <p:spPr bwMode="auto">
              <a:xfrm>
                <a:off x="1027775" y="6286468"/>
                <a:ext cx="335671" cy="187228"/>
              </a:xfrm>
              <a:custGeom>
                <a:avLst/>
                <a:gdLst>
                  <a:gd name="T0" fmla="*/ 118 w 192"/>
                  <a:gd name="T1" fmla="*/ 38 h 104"/>
                  <a:gd name="T2" fmla="*/ 118 w 192"/>
                  <a:gd name="T3" fmla="*/ 38 h 104"/>
                  <a:gd name="T4" fmla="*/ 118 w 192"/>
                  <a:gd name="T5" fmla="*/ 40 h 104"/>
                  <a:gd name="T6" fmla="*/ 116 w 192"/>
                  <a:gd name="T7" fmla="*/ 50 h 104"/>
                  <a:gd name="T8" fmla="*/ 116 w 192"/>
                  <a:gd name="T9" fmla="*/ 50 h 104"/>
                  <a:gd name="T10" fmla="*/ 148 w 192"/>
                  <a:gd name="T11" fmla="*/ 74 h 104"/>
                  <a:gd name="T12" fmla="*/ 164 w 192"/>
                  <a:gd name="T13" fmla="*/ 88 h 104"/>
                  <a:gd name="T14" fmla="*/ 178 w 192"/>
                  <a:gd name="T15" fmla="*/ 104 h 104"/>
                  <a:gd name="T16" fmla="*/ 178 w 192"/>
                  <a:gd name="T17" fmla="*/ 104 h 104"/>
                  <a:gd name="T18" fmla="*/ 180 w 192"/>
                  <a:gd name="T19" fmla="*/ 102 h 104"/>
                  <a:gd name="T20" fmla="*/ 182 w 192"/>
                  <a:gd name="T21" fmla="*/ 102 h 104"/>
                  <a:gd name="T22" fmla="*/ 192 w 192"/>
                  <a:gd name="T23" fmla="*/ 2 h 104"/>
                  <a:gd name="T24" fmla="*/ 192 w 192"/>
                  <a:gd name="T25" fmla="*/ 2 h 104"/>
                  <a:gd name="T26" fmla="*/ 192 w 192"/>
                  <a:gd name="T27" fmla="*/ 0 h 104"/>
                  <a:gd name="T28" fmla="*/ 190 w 192"/>
                  <a:gd name="T29" fmla="*/ 0 h 104"/>
                  <a:gd name="T30" fmla="*/ 2 w 192"/>
                  <a:gd name="T31" fmla="*/ 0 h 104"/>
                  <a:gd name="T32" fmla="*/ 2 w 192"/>
                  <a:gd name="T33" fmla="*/ 0 h 104"/>
                  <a:gd name="T34" fmla="*/ 0 w 192"/>
                  <a:gd name="T35" fmla="*/ 0 h 104"/>
                  <a:gd name="T36" fmla="*/ 0 w 192"/>
                  <a:gd name="T37" fmla="*/ 0 h 104"/>
                  <a:gd name="T38" fmla="*/ 16 w 192"/>
                  <a:gd name="T39" fmla="*/ 4 h 104"/>
                  <a:gd name="T40" fmla="*/ 38 w 192"/>
                  <a:gd name="T41" fmla="*/ 10 h 104"/>
                  <a:gd name="T42" fmla="*/ 66 w 192"/>
                  <a:gd name="T43" fmla="*/ 22 h 104"/>
                  <a:gd name="T44" fmla="*/ 98 w 192"/>
                  <a:gd name="T45" fmla="*/ 38 h 104"/>
                  <a:gd name="T46" fmla="*/ 118 w 192"/>
                  <a:gd name="T47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04">
                    <a:moveTo>
                      <a:pt x="118" y="38"/>
                    </a:moveTo>
                    <a:lnTo>
                      <a:pt x="118" y="38"/>
                    </a:lnTo>
                    <a:lnTo>
                      <a:pt x="118" y="40"/>
                    </a:lnTo>
                    <a:lnTo>
                      <a:pt x="116" y="50"/>
                    </a:lnTo>
                    <a:lnTo>
                      <a:pt x="116" y="50"/>
                    </a:lnTo>
                    <a:lnTo>
                      <a:pt x="148" y="74"/>
                    </a:lnTo>
                    <a:lnTo>
                      <a:pt x="164" y="88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80" y="102"/>
                    </a:lnTo>
                    <a:lnTo>
                      <a:pt x="182" y="10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4"/>
                    </a:lnTo>
                    <a:lnTo>
                      <a:pt x="38" y="10"/>
                    </a:lnTo>
                    <a:lnTo>
                      <a:pt x="66" y="22"/>
                    </a:lnTo>
                    <a:lnTo>
                      <a:pt x="98" y="38"/>
                    </a:lnTo>
                    <a:lnTo>
                      <a:pt x="118" y="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50" name="Freeform 358"/>
              <p:cNvSpPr>
                <a:spLocks/>
              </p:cNvSpPr>
              <p:nvPr/>
            </p:nvSpPr>
            <p:spPr bwMode="auto">
              <a:xfrm>
                <a:off x="1027770" y="6286477"/>
                <a:ext cx="311195" cy="187229"/>
              </a:xfrm>
              <a:custGeom>
                <a:avLst/>
                <a:gdLst>
                  <a:gd name="T0" fmla="*/ 116 w 178"/>
                  <a:gd name="T1" fmla="*/ 50 h 104"/>
                  <a:gd name="T2" fmla="*/ 116 w 178"/>
                  <a:gd name="T3" fmla="*/ 64 h 104"/>
                  <a:gd name="T4" fmla="*/ 116 w 178"/>
                  <a:gd name="T5" fmla="*/ 64 h 104"/>
                  <a:gd name="T6" fmla="*/ 114 w 178"/>
                  <a:gd name="T7" fmla="*/ 64 h 104"/>
                  <a:gd name="T8" fmla="*/ 74 w 178"/>
                  <a:gd name="T9" fmla="*/ 64 h 104"/>
                  <a:gd name="T10" fmla="*/ 74 w 178"/>
                  <a:gd name="T11" fmla="*/ 64 h 104"/>
                  <a:gd name="T12" fmla="*/ 72 w 178"/>
                  <a:gd name="T13" fmla="*/ 64 h 104"/>
                  <a:gd name="T14" fmla="*/ 70 w 178"/>
                  <a:gd name="T15" fmla="*/ 40 h 104"/>
                  <a:gd name="T16" fmla="*/ 70 w 178"/>
                  <a:gd name="T17" fmla="*/ 40 h 104"/>
                  <a:gd name="T18" fmla="*/ 70 w 178"/>
                  <a:gd name="T19" fmla="*/ 38 h 104"/>
                  <a:gd name="T20" fmla="*/ 98 w 178"/>
                  <a:gd name="T21" fmla="*/ 38 h 104"/>
                  <a:gd name="T22" fmla="*/ 98 w 178"/>
                  <a:gd name="T23" fmla="*/ 38 h 104"/>
                  <a:gd name="T24" fmla="*/ 66 w 178"/>
                  <a:gd name="T25" fmla="*/ 22 h 104"/>
                  <a:gd name="T26" fmla="*/ 38 w 178"/>
                  <a:gd name="T27" fmla="*/ 10 h 104"/>
                  <a:gd name="T28" fmla="*/ 16 w 178"/>
                  <a:gd name="T29" fmla="*/ 4 h 104"/>
                  <a:gd name="T30" fmla="*/ 0 w 178"/>
                  <a:gd name="T31" fmla="*/ 0 h 104"/>
                  <a:gd name="T32" fmla="*/ 0 w 178"/>
                  <a:gd name="T33" fmla="*/ 0 h 104"/>
                  <a:gd name="T34" fmla="*/ 0 w 178"/>
                  <a:gd name="T35" fmla="*/ 2 h 104"/>
                  <a:gd name="T36" fmla="*/ 10 w 178"/>
                  <a:gd name="T37" fmla="*/ 102 h 104"/>
                  <a:gd name="T38" fmla="*/ 10 w 178"/>
                  <a:gd name="T39" fmla="*/ 102 h 104"/>
                  <a:gd name="T40" fmla="*/ 12 w 178"/>
                  <a:gd name="T41" fmla="*/ 102 h 104"/>
                  <a:gd name="T42" fmla="*/ 12 w 178"/>
                  <a:gd name="T43" fmla="*/ 104 h 104"/>
                  <a:gd name="T44" fmla="*/ 178 w 178"/>
                  <a:gd name="T45" fmla="*/ 104 h 104"/>
                  <a:gd name="T46" fmla="*/ 178 w 178"/>
                  <a:gd name="T47" fmla="*/ 104 h 104"/>
                  <a:gd name="T48" fmla="*/ 178 w 178"/>
                  <a:gd name="T49" fmla="*/ 104 h 104"/>
                  <a:gd name="T50" fmla="*/ 178 w 178"/>
                  <a:gd name="T51" fmla="*/ 104 h 104"/>
                  <a:gd name="T52" fmla="*/ 164 w 178"/>
                  <a:gd name="T53" fmla="*/ 88 h 104"/>
                  <a:gd name="T54" fmla="*/ 148 w 178"/>
                  <a:gd name="T55" fmla="*/ 74 h 104"/>
                  <a:gd name="T56" fmla="*/ 116 w 178"/>
                  <a:gd name="T57" fmla="*/ 50 h 104"/>
                  <a:gd name="T58" fmla="*/ 116 w 178"/>
                  <a:gd name="T5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8" h="104">
                    <a:moveTo>
                      <a:pt x="116" y="50"/>
                    </a:moveTo>
                    <a:lnTo>
                      <a:pt x="116" y="64"/>
                    </a:lnTo>
                    <a:lnTo>
                      <a:pt x="116" y="64"/>
                    </a:lnTo>
                    <a:lnTo>
                      <a:pt x="114" y="64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2" y="64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66" y="22"/>
                    </a:lnTo>
                    <a:lnTo>
                      <a:pt x="38" y="10"/>
                    </a:lnTo>
                    <a:lnTo>
                      <a:pt x="1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12" y="102"/>
                    </a:lnTo>
                    <a:lnTo>
                      <a:pt x="12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64" y="88"/>
                    </a:lnTo>
                    <a:lnTo>
                      <a:pt x="148" y="74"/>
                    </a:lnTo>
                    <a:lnTo>
                      <a:pt x="116" y="50"/>
                    </a:lnTo>
                    <a:lnTo>
                      <a:pt x="116" y="5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51" name="Freeform 359"/>
              <p:cNvSpPr>
                <a:spLocks/>
              </p:cNvSpPr>
              <p:nvPr/>
            </p:nvSpPr>
            <p:spPr bwMode="auto">
              <a:xfrm>
                <a:off x="1150135" y="6354913"/>
                <a:ext cx="80420" cy="46807"/>
              </a:xfrm>
              <a:custGeom>
                <a:avLst/>
                <a:gdLst>
                  <a:gd name="T0" fmla="*/ 0 w 46"/>
                  <a:gd name="T1" fmla="*/ 0 h 26"/>
                  <a:gd name="T2" fmla="*/ 0 w 46"/>
                  <a:gd name="T3" fmla="*/ 0 h 26"/>
                  <a:gd name="T4" fmla="*/ 0 w 46"/>
                  <a:gd name="T5" fmla="*/ 2 h 26"/>
                  <a:gd name="T6" fmla="*/ 2 w 46"/>
                  <a:gd name="T7" fmla="*/ 26 h 26"/>
                  <a:gd name="T8" fmla="*/ 2 w 46"/>
                  <a:gd name="T9" fmla="*/ 26 h 26"/>
                  <a:gd name="T10" fmla="*/ 4 w 46"/>
                  <a:gd name="T11" fmla="*/ 26 h 26"/>
                  <a:gd name="T12" fmla="*/ 44 w 46"/>
                  <a:gd name="T13" fmla="*/ 26 h 26"/>
                  <a:gd name="T14" fmla="*/ 44 w 46"/>
                  <a:gd name="T15" fmla="*/ 26 h 26"/>
                  <a:gd name="T16" fmla="*/ 46 w 46"/>
                  <a:gd name="T17" fmla="*/ 26 h 26"/>
                  <a:gd name="T18" fmla="*/ 46 w 46"/>
                  <a:gd name="T19" fmla="*/ 12 h 26"/>
                  <a:gd name="T20" fmla="*/ 46 w 46"/>
                  <a:gd name="T21" fmla="*/ 12 h 26"/>
                  <a:gd name="T22" fmla="*/ 28 w 46"/>
                  <a:gd name="T23" fmla="*/ 0 h 26"/>
                  <a:gd name="T24" fmla="*/ 0 w 46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2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6" y="26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52" name="Freeform 360"/>
              <p:cNvSpPr>
                <a:spLocks/>
              </p:cNvSpPr>
              <p:nvPr/>
            </p:nvSpPr>
            <p:spPr bwMode="auto">
              <a:xfrm>
                <a:off x="1199129" y="6354878"/>
                <a:ext cx="34966" cy="21603"/>
              </a:xfrm>
              <a:custGeom>
                <a:avLst/>
                <a:gdLst>
                  <a:gd name="T0" fmla="*/ 20 w 20"/>
                  <a:gd name="T1" fmla="*/ 0 h 12"/>
                  <a:gd name="T2" fmla="*/ 0 w 20"/>
                  <a:gd name="T3" fmla="*/ 0 h 12"/>
                  <a:gd name="T4" fmla="*/ 0 w 20"/>
                  <a:gd name="T5" fmla="*/ 0 h 12"/>
                  <a:gd name="T6" fmla="*/ 18 w 20"/>
                  <a:gd name="T7" fmla="*/ 12 h 12"/>
                  <a:gd name="T8" fmla="*/ 20 w 20"/>
                  <a:gd name="T9" fmla="*/ 2 h 12"/>
                  <a:gd name="T10" fmla="*/ 20 w 20"/>
                  <a:gd name="T11" fmla="*/ 2 h 12"/>
                  <a:gd name="T12" fmla="*/ 20 w 20"/>
                  <a:gd name="T13" fmla="*/ 0 h 12"/>
                  <a:gd name="T14" fmla="*/ 20 w 20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4F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</p:grpSp>
      <p:grpSp>
        <p:nvGrpSpPr>
          <p:cNvPr id="657" name="그룹 656"/>
          <p:cNvGrpSpPr/>
          <p:nvPr/>
        </p:nvGrpSpPr>
        <p:grpSpPr>
          <a:xfrm>
            <a:off x="7240826" y="4962286"/>
            <a:ext cx="355489" cy="202292"/>
            <a:chOff x="512970" y="2513810"/>
            <a:chExt cx="2805788" cy="325665"/>
          </a:xfrm>
        </p:grpSpPr>
        <p:sp>
          <p:nvSpPr>
            <p:cNvPr id="65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5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모델학습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60" name="그룹 659"/>
          <p:cNvGrpSpPr/>
          <p:nvPr/>
        </p:nvGrpSpPr>
        <p:grpSpPr>
          <a:xfrm>
            <a:off x="7617911" y="4962286"/>
            <a:ext cx="355489" cy="202292"/>
            <a:chOff x="512970" y="2513810"/>
            <a:chExt cx="2805788" cy="325665"/>
          </a:xfrm>
        </p:grpSpPr>
        <p:sp>
          <p:nvSpPr>
            <p:cNvPr id="66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6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모델예측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63" name="그룹 662"/>
          <p:cNvGrpSpPr/>
          <p:nvPr/>
        </p:nvGrpSpPr>
        <p:grpSpPr>
          <a:xfrm>
            <a:off x="6855822" y="4962286"/>
            <a:ext cx="355489" cy="202292"/>
            <a:chOff x="512970" y="2513810"/>
            <a:chExt cx="2805788" cy="325665"/>
          </a:xfrm>
        </p:grpSpPr>
        <p:sp>
          <p:nvSpPr>
            <p:cNvPr id="66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6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모델탐색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66" name="그룹 665"/>
          <p:cNvGrpSpPr/>
          <p:nvPr/>
        </p:nvGrpSpPr>
        <p:grpSpPr>
          <a:xfrm>
            <a:off x="6855822" y="4616346"/>
            <a:ext cx="1117577" cy="144000"/>
            <a:chOff x="512970" y="2513810"/>
            <a:chExt cx="2805788" cy="325665"/>
          </a:xfrm>
        </p:grpSpPr>
        <p:sp>
          <p:nvSpPr>
            <p:cNvPr id="66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6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59" y="2565763"/>
              <a:ext cx="1509189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시스템 자원 할당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69" name="그룹 668"/>
          <p:cNvGrpSpPr/>
          <p:nvPr/>
        </p:nvGrpSpPr>
        <p:grpSpPr>
          <a:xfrm>
            <a:off x="6860787" y="4783658"/>
            <a:ext cx="1112613" cy="144000"/>
            <a:chOff x="512970" y="2513810"/>
            <a:chExt cx="2805788" cy="325665"/>
          </a:xfrm>
        </p:grpSpPr>
        <p:sp>
          <p:nvSpPr>
            <p:cNvPr id="67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7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936" y="2565763"/>
              <a:ext cx="1317840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 도구 제공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72" name="그룹 671"/>
          <p:cNvGrpSpPr/>
          <p:nvPr/>
        </p:nvGrpSpPr>
        <p:grpSpPr>
          <a:xfrm>
            <a:off x="6861212" y="2868292"/>
            <a:ext cx="527983" cy="202292"/>
            <a:chOff x="512970" y="2513810"/>
            <a:chExt cx="2805788" cy="325665"/>
          </a:xfrm>
        </p:grpSpPr>
        <p:sp>
          <p:nvSpPr>
            <p:cNvPr id="67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7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75" y="2580961"/>
              <a:ext cx="222336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사용자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75" name="그룹 674"/>
          <p:cNvGrpSpPr/>
          <p:nvPr/>
        </p:nvGrpSpPr>
        <p:grpSpPr>
          <a:xfrm>
            <a:off x="7424766" y="2868292"/>
            <a:ext cx="527983" cy="202292"/>
            <a:chOff x="512970" y="2513810"/>
            <a:chExt cx="2805788" cy="325665"/>
          </a:xfrm>
        </p:grpSpPr>
        <p:sp>
          <p:nvSpPr>
            <p:cNvPr id="67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7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39" y="2581690"/>
              <a:ext cx="1805949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통합 검색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78" name="그룹 677"/>
          <p:cNvGrpSpPr/>
          <p:nvPr/>
        </p:nvGrpSpPr>
        <p:grpSpPr>
          <a:xfrm>
            <a:off x="6861211" y="3118696"/>
            <a:ext cx="527983" cy="202292"/>
            <a:chOff x="512970" y="2513810"/>
            <a:chExt cx="2805788" cy="325665"/>
          </a:xfrm>
        </p:grpSpPr>
        <p:sp>
          <p:nvSpPr>
            <p:cNvPr id="67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8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165" y="2581729"/>
              <a:ext cx="834823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공유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81" name="그룹 680"/>
          <p:cNvGrpSpPr/>
          <p:nvPr/>
        </p:nvGrpSpPr>
        <p:grpSpPr>
          <a:xfrm>
            <a:off x="7424766" y="3118696"/>
            <a:ext cx="527983" cy="202292"/>
            <a:chOff x="512970" y="2513810"/>
            <a:chExt cx="2805788" cy="325665"/>
          </a:xfrm>
        </p:grpSpPr>
        <p:sp>
          <p:nvSpPr>
            <p:cNvPr id="68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8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79" y="2576861"/>
              <a:ext cx="1805949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포털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84" name="그룹 683"/>
          <p:cNvGrpSpPr/>
          <p:nvPr/>
        </p:nvGrpSpPr>
        <p:grpSpPr>
          <a:xfrm>
            <a:off x="5018451" y="6103556"/>
            <a:ext cx="725421" cy="169755"/>
            <a:chOff x="512970" y="2513810"/>
            <a:chExt cx="2805788" cy="325665"/>
          </a:xfrm>
        </p:grpSpPr>
        <p:sp>
          <p:nvSpPr>
            <p:cNvPr id="68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8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수명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87" name="그룹 686"/>
          <p:cNvGrpSpPr/>
          <p:nvPr/>
        </p:nvGrpSpPr>
        <p:grpSpPr>
          <a:xfrm>
            <a:off x="5887499" y="6103556"/>
            <a:ext cx="725421" cy="169755"/>
            <a:chOff x="512970" y="2513810"/>
            <a:chExt cx="2805788" cy="325665"/>
          </a:xfrm>
        </p:grpSpPr>
        <p:sp>
          <p:nvSpPr>
            <p:cNvPr id="68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8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보안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691" name="모서리가 둥근 직사각형 343">
            <a:extLst>
              <a:ext uri="{FF2B5EF4-FFF2-40B4-BE49-F238E27FC236}">
                <a16:creationId xmlns:a16="http://schemas.microsoft.com/office/drawing/2014/main" id="{BA099882-D88E-B9A0-E259-04B1EA60F2D4}"/>
              </a:ext>
            </a:extLst>
          </p:cNvPr>
          <p:cNvSpPr/>
          <p:nvPr/>
        </p:nvSpPr>
        <p:spPr>
          <a:xfrm>
            <a:off x="4063459" y="3889176"/>
            <a:ext cx="785472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개인정보 가명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익명 처리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비식별화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 </a:t>
            </a:r>
          </a:p>
        </p:txBody>
      </p:sp>
      <p:grpSp>
        <p:nvGrpSpPr>
          <p:cNvPr id="692" name="그룹 691"/>
          <p:cNvGrpSpPr/>
          <p:nvPr/>
        </p:nvGrpSpPr>
        <p:grpSpPr>
          <a:xfrm>
            <a:off x="6872647" y="3768392"/>
            <a:ext cx="527983" cy="202292"/>
            <a:chOff x="512970" y="2513810"/>
            <a:chExt cx="2805788" cy="325665"/>
          </a:xfrm>
        </p:grpSpPr>
        <p:sp>
          <p:nvSpPr>
            <p:cNvPr id="69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9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667" y="2580961"/>
              <a:ext cx="2640778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비정형 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95" name="그룹 694"/>
          <p:cNvGrpSpPr/>
          <p:nvPr/>
        </p:nvGrpSpPr>
        <p:grpSpPr>
          <a:xfrm>
            <a:off x="7436201" y="3768392"/>
            <a:ext cx="527983" cy="202292"/>
            <a:chOff x="512970" y="2513810"/>
            <a:chExt cx="2805788" cy="325665"/>
          </a:xfrm>
        </p:grpSpPr>
        <p:sp>
          <p:nvSpPr>
            <p:cNvPr id="69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9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36" y="2581690"/>
              <a:ext cx="222336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정형 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98" name="그룹 697"/>
          <p:cNvGrpSpPr/>
          <p:nvPr/>
        </p:nvGrpSpPr>
        <p:grpSpPr>
          <a:xfrm>
            <a:off x="6872646" y="4018796"/>
            <a:ext cx="527983" cy="202292"/>
            <a:chOff x="512970" y="2513810"/>
            <a:chExt cx="2805788" cy="325665"/>
          </a:xfrm>
        </p:grpSpPr>
        <p:sp>
          <p:nvSpPr>
            <p:cNvPr id="69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0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53" y="2581729"/>
              <a:ext cx="1669652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대시보드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701" name="그룹 700"/>
          <p:cNvGrpSpPr/>
          <p:nvPr/>
        </p:nvGrpSpPr>
        <p:grpSpPr>
          <a:xfrm>
            <a:off x="7436201" y="4018796"/>
            <a:ext cx="527983" cy="202292"/>
            <a:chOff x="512970" y="2513810"/>
            <a:chExt cx="2805788" cy="325665"/>
          </a:xfrm>
        </p:grpSpPr>
        <p:sp>
          <p:nvSpPr>
            <p:cNvPr id="70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0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100" y="2576861"/>
              <a:ext cx="1371495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Self-BI</a:t>
              </a:r>
            </a:p>
          </p:txBody>
        </p:sp>
      </p:grpSp>
      <p:cxnSp>
        <p:nvCxnSpPr>
          <p:cNvPr id="719" name="직선 화살표 연결선 135"/>
          <p:cNvCxnSpPr>
            <a:stCxn id="334" idx="3"/>
            <a:endCxn id="570" idx="1"/>
          </p:cNvCxnSpPr>
          <p:nvPr/>
        </p:nvCxnSpPr>
        <p:spPr>
          <a:xfrm flipV="1">
            <a:off x="6615397" y="3924858"/>
            <a:ext cx="215625" cy="12048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741" name="모서리가 둥근 직사각형 343">
            <a:extLst>
              <a:ext uri="{FF2B5EF4-FFF2-40B4-BE49-F238E27FC236}">
                <a16:creationId xmlns:a16="http://schemas.microsoft.com/office/drawing/2014/main" id="{BA099882-D88E-B9A0-E259-04B1EA60F2D4}"/>
              </a:ext>
            </a:extLst>
          </p:cNvPr>
          <p:cNvSpPr/>
          <p:nvPr/>
        </p:nvSpPr>
        <p:spPr>
          <a:xfrm>
            <a:off x="2068522" y="4874477"/>
            <a:ext cx="709810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수집 전용 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Cluster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구성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(Interface Hub)</a:t>
            </a:r>
          </a:p>
        </p:txBody>
      </p:sp>
      <p:grpSp>
        <p:nvGrpSpPr>
          <p:cNvPr id="288" name="그룹 287"/>
          <p:cNvGrpSpPr/>
          <p:nvPr/>
        </p:nvGrpSpPr>
        <p:grpSpPr>
          <a:xfrm>
            <a:off x="6755792" y="6101318"/>
            <a:ext cx="725421" cy="169755"/>
            <a:chOff x="512970" y="2513810"/>
            <a:chExt cx="2805788" cy="325665"/>
          </a:xfrm>
        </p:grpSpPr>
        <p:sp>
          <p:nvSpPr>
            <p:cNvPr id="28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9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339" y="2584244"/>
              <a:ext cx="2325043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메타 데이터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>
            <a:stCxn id="469" idx="3"/>
            <a:endCxn id="500" idx="1"/>
          </p:cNvCxnSpPr>
          <p:nvPr/>
        </p:nvCxnSpPr>
        <p:spPr>
          <a:xfrm flipV="1">
            <a:off x="3885738" y="3543967"/>
            <a:ext cx="180974" cy="405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그룹 312"/>
          <p:cNvGrpSpPr/>
          <p:nvPr/>
        </p:nvGrpSpPr>
        <p:grpSpPr>
          <a:xfrm>
            <a:off x="4195887" y="3195855"/>
            <a:ext cx="527983" cy="202292"/>
            <a:chOff x="512970" y="2513810"/>
            <a:chExt cx="2805788" cy="325665"/>
          </a:xfrm>
        </p:grpSpPr>
        <p:sp>
          <p:nvSpPr>
            <p:cNvPr id="31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1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전처리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16" name="그룹 315"/>
          <p:cNvGrpSpPr/>
          <p:nvPr/>
        </p:nvGrpSpPr>
        <p:grpSpPr>
          <a:xfrm>
            <a:off x="4196342" y="3434768"/>
            <a:ext cx="527983" cy="202292"/>
            <a:chOff x="512970" y="2513810"/>
            <a:chExt cx="2805788" cy="325665"/>
          </a:xfrm>
        </p:grpSpPr>
        <p:sp>
          <p:nvSpPr>
            <p:cNvPr id="31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1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227" y="2580961"/>
              <a:ext cx="1669652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역정규화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19" name="그룹 318"/>
          <p:cNvGrpSpPr/>
          <p:nvPr/>
        </p:nvGrpSpPr>
        <p:grpSpPr>
          <a:xfrm>
            <a:off x="4195932" y="3673891"/>
            <a:ext cx="527983" cy="202292"/>
            <a:chOff x="512970" y="2513810"/>
            <a:chExt cx="2805788" cy="325665"/>
          </a:xfrm>
        </p:grpSpPr>
        <p:sp>
          <p:nvSpPr>
            <p:cNvPr id="32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2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직렬화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>
            <a:stCxn id="500" idx="2"/>
            <a:endCxn id="503" idx="0"/>
          </p:cNvCxnSpPr>
          <p:nvPr/>
        </p:nvCxnSpPr>
        <p:spPr>
          <a:xfrm>
            <a:off x="4460334" y="4077072"/>
            <a:ext cx="0" cy="121921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그룹 324"/>
          <p:cNvGrpSpPr/>
          <p:nvPr/>
        </p:nvGrpSpPr>
        <p:grpSpPr>
          <a:xfrm>
            <a:off x="4192203" y="4380900"/>
            <a:ext cx="527983" cy="202292"/>
            <a:chOff x="512970" y="2513810"/>
            <a:chExt cx="2805788" cy="325665"/>
          </a:xfrm>
        </p:grpSpPr>
        <p:sp>
          <p:nvSpPr>
            <p:cNvPr id="32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2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340" y="2580961"/>
              <a:ext cx="179743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요약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집계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4192203" y="4632669"/>
            <a:ext cx="527983" cy="202292"/>
            <a:chOff x="512970" y="2513810"/>
            <a:chExt cx="2805788" cy="325665"/>
          </a:xfrm>
        </p:grpSpPr>
        <p:sp>
          <p:nvSpPr>
            <p:cNvPr id="32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3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02" y="2580961"/>
              <a:ext cx="237669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(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보고서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)</a:t>
              </a:r>
            </a:p>
          </p:txBody>
        </p:sp>
      </p:grpSp>
      <p:grpSp>
        <p:nvGrpSpPr>
          <p:cNvPr id="331" name="그룹 330"/>
          <p:cNvGrpSpPr/>
          <p:nvPr/>
        </p:nvGrpSpPr>
        <p:grpSpPr>
          <a:xfrm>
            <a:off x="4195932" y="4887262"/>
            <a:ext cx="527983" cy="202292"/>
            <a:chOff x="512970" y="2513810"/>
            <a:chExt cx="2805788" cy="325665"/>
          </a:xfrm>
        </p:grpSpPr>
        <p:sp>
          <p:nvSpPr>
            <p:cNvPr id="33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3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05" y="2580961"/>
              <a:ext cx="1959284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(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)</a:t>
              </a:r>
            </a:p>
          </p:txBody>
        </p:sp>
      </p:grpSp>
      <p:sp>
        <p:nvSpPr>
          <p:cNvPr id="334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5003097" y="2675348"/>
            <a:ext cx="1612300" cy="27399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Mart(Serving)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5070262" y="3019617"/>
            <a:ext cx="1446529" cy="5160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요약</a:t>
            </a:r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집계</a:t>
            </a:r>
          </a:p>
        </p:txBody>
      </p:sp>
      <p:grpSp>
        <p:nvGrpSpPr>
          <p:cNvPr id="336" name="그룹 335"/>
          <p:cNvGrpSpPr/>
          <p:nvPr/>
        </p:nvGrpSpPr>
        <p:grpSpPr>
          <a:xfrm>
            <a:off x="5112057" y="3241746"/>
            <a:ext cx="288000" cy="202292"/>
            <a:chOff x="512970" y="2513810"/>
            <a:chExt cx="2805788" cy="325665"/>
          </a:xfrm>
        </p:grpSpPr>
        <p:sp>
          <p:nvSpPr>
            <p:cNvPr id="33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3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5469906" y="3247381"/>
            <a:ext cx="288000" cy="202292"/>
            <a:chOff x="512970" y="2513810"/>
            <a:chExt cx="2805788" cy="325665"/>
          </a:xfrm>
        </p:grpSpPr>
        <p:sp>
          <p:nvSpPr>
            <p:cNvPr id="34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4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거래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42" name="그룹 341"/>
          <p:cNvGrpSpPr/>
          <p:nvPr/>
        </p:nvGrpSpPr>
        <p:grpSpPr>
          <a:xfrm>
            <a:off x="5831231" y="3246371"/>
            <a:ext cx="288000" cy="202292"/>
            <a:chOff x="512970" y="2513810"/>
            <a:chExt cx="2805788" cy="325665"/>
          </a:xfrm>
        </p:grpSpPr>
        <p:sp>
          <p:nvSpPr>
            <p:cNvPr id="34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4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결산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45" name="그룹 344"/>
          <p:cNvGrpSpPr/>
          <p:nvPr/>
        </p:nvGrpSpPr>
        <p:grpSpPr>
          <a:xfrm>
            <a:off x="6176431" y="3245254"/>
            <a:ext cx="288000" cy="202292"/>
            <a:chOff x="512970" y="2513810"/>
            <a:chExt cx="2805788" cy="325665"/>
          </a:xfrm>
        </p:grpSpPr>
        <p:sp>
          <p:nvSpPr>
            <p:cNvPr id="34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4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241" y="2600862"/>
              <a:ext cx="1499226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접촉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348" name="직사각형 347"/>
          <p:cNvSpPr/>
          <p:nvPr/>
        </p:nvSpPr>
        <p:spPr>
          <a:xfrm>
            <a:off x="5076517" y="3825044"/>
            <a:ext cx="1440273" cy="791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DM</a:t>
            </a:r>
            <a:endParaRPr lang="ko-KR" altLang="en-US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5112057" y="4086365"/>
            <a:ext cx="426153" cy="328896"/>
            <a:chOff x="512970" y="2513810"/>
            <a:chExt cx="2805788" cy="743819"/>
          </a:xfrm>
        </p:grpSpPr>
        <p:sp>
          <p:nvSpPr>
            <p:cNvPr id="35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5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969" y="2631581"/>
              <a:ext cx="1519796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>
            <a:off x="5582618" y="4086365"/>
            <a:ext cx="426153" cy="328896"/>
            <a:chOff x="512970" y="2513810"/>
            <a:chExt cx="2805788" cy="743819"/>
          </a:xfrm>
        </p:grpSpPr>
        <p:sp>
          <p:nvSpPr>
            <p:cNvPr id="35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6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29" y="2631581"/>
              <a:ext cx="2237484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 특화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6056802" y="4086365"/>
            <a:ext cx="426153" cy="328896"/>
            <a:chOff x="512970" y="2513810"/>
            <a:chExt cx="2805788" cy="743819"/>
          </a:xfrm>
        </p:grpSpPr>
        <p:sp>
          <p:nvSpPr>
            <p:cNvPr id="36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743819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6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714" y="2631581"/>
              <a:ext cx="1034306" cy="48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연계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364" name="직선 화살표 연결선 363">
            <a:extLst>
              <a:ext uri="{FF2B5EF4-FFF2-40B4-BE49-F238E27FC236}">
                <a16:creationId xmlns:a16="http://schemas.microsoft.com/office/drawing/2014/main" id="{1C951B59-869B-4520-8443-E161F961EA93}"/>
              </a:ext>
            </a:extLst>
          </p:cNvPr>
          <p:cNvCxnSpPr/>
          <p:nvPr/>
        </p:nvCxnSpPr>
        <p:spPr>
          <a:xfrm flipH="1">
            <a:off x="5277036" y="3538529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>
            <a:stCxn id="500" idx="3"/>
            <a:endCxn id="335" idx="1"/>
          </p:cNvCxnSpPr>
          <p:nvPr/>
        </p:nvCxnSpPr>
        <p:spPr>
          <a:xfrm flipV="1">
            <a:off x="4853956" y="3277666"/>
            <a:ext cx="216306" cy="26630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65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>
            <a:stCxn id="503" idx="3"/>
            <a:endCxn id="348" idx="1"/>
          </p:cNvCxnSpPr>
          <p:nvPr/>
        </p:nvCxnSpPr>
        <p:spPr>
          <a:xfrm flipV="1">
            <a:off x="4853956" y="4220563"/>
            <a:ext cx="222561" cy="46122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1C951B59-869B-4520-8443-E161F961EA93}"/>
              </a:ext>
            </a:extLst>
          </p:cNvPr>
          <p:cNvCxnSpPr/>
          <p:nvPr/>
        </p:nvCxnSpPr>
        <p:spPr>
          <a:xfrm flipH="1">
            <a:off x="5786669" y="3538529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화살표 연결선 373">
            <a:extLst>
              <a:ext uri="{FF2B5EF4-FFF2-40B4-BE49-F238E27FC236}">
                <a16:creationId xmlns:a16="http://schemas.microsoft.com/office/drawing/2014/main" id="{1C951B59-869B-4520-8443-E161F961EA93}"/>
              </a:ext>
            </a:extLst>
          </p:cNvPr>
          <p:cNvCxnSpPr/>
          <p:nvPr/>
        </p:nvCxnSpPr>
        <p:spPr>
          <a:xfrm flipH="1">
            <a:off x="6269720" y="3531995"/>
            <a:ext cx="4158" cy="28479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화살표 연결선 135"/>
          <p:cNvCxnSpPr>
            <a:stCxn id="334" idx="3"/>
            <a:endCxn id="571" idx="1"/>
          </p:cNvCxnSpPr>
          <p:nvPr/>
        </p:nvCxnSpPr>
        <p:spPr>
          <a:xfrm flipV="1">
            <a:off x="6615397" y="3036742"/>
            <a:ext cx="209811" cy="1008603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12" name="직사각형 511"/>
          <p:cNvSpPr/>
          <p:nvPr/>
        </p:nvSpPr>
        <p:spPr>
          <a:xfrm>
            <a:off x="4063460" y="5193196"/>
            <a:ext cx="1656412" cy="17399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사용자 활용 영역</a:t>
            </a:r>
            <a:r>
              <a:rPr lang="en-US" altLang="ko-KR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(Sand Box)</a:t>
            </a:r>
            <a:endParaRPr lang="ko-KR" altLang="en-US" sz="5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pic>
        <p:nvPicPr>
          <p:cNvPr id="385" name="Picture 28" descr="https://kr.seaicons.com/wp-content/uploads/2016/06/Misc-Database-3-icon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0276" y="4389564"/>
            <a:ext cx="618305" cy="5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6" name="직선 화살표 연결선 385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>
            <a:stCxn id="469" idx="2"/>
            <a:endCxn id="385" idx="0"/>
          </p:cNvCxnSpPr>
          <p:nvPr/>
        </p:nvCxnSpPr>
        <p:spPr>
          <a:xfrm flipH="1">
            <a:off x="3489429" y="4081124"/>
            <a:ext cx="2687" cy="30844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>
            <a:stCxn id="503" idx="1"/>
            <a:endCxn id="385" idx="3"/>
          </p:cNvCxnSpPr>
          <p:nvPr/>
        </p:nvCxnSpPr>
        <p:spPr>
          <a:xfrm flipH="1">
            <a:off x="3798581" y="4681786"/>
            <a:ext cx="268131" cy="441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화살표 연결선 394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/>
          <p:nvPr/>
        </p:nvCxnSpPr>
        <p:spPr>
          <a:xfrm flipH="1">
            <a:off x="3719188" y="4085640"/>
            <a:ext cx="343275" cy="36340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모서리가 둥근 직사각형 343">
            <a:extLst>
              <a:ext uri="{FF2B5EF4-FFF2-40B4-BE49-F238E27FC236}">
                <a16:creationId xmlns:a16="http://schemas.microsoft.com/office/drawing/2014/main" id="{BA099882-D88E-B9A0-E259-04B1EA60F2D4}"/>
              </a:ext>
            </a:extLst>
          </p:cNvPr>
          <p:cNvSpPr/>
          <p:nvPr/>
        </p:nvSpPr>
        <p:spPr>
          <a:xfrm>
            <a:off x="3253047" y="5004767"/>
            <a:ext cx="475450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아키이브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보관주기 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: 5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년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</p:txBody>
      </p:sp>
      <p:cxnSp>
        <p:nvCxnSpPr>
          <p:cNvPr id="399" name="직선 화살표 연결선 398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/>
          <p:nvPr/>
        </p:nvCxnSpPr>
        <p:spPr>
          <a:xfrm flipH="1">
            <a:off x="4137167" y="4929938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/>
          <p:nvPr/>
        </p:nvCxnSpPr>
        <p:spPr>
          <a:xfrm>
            <a:off x="5516933" y="4509120"/>
            <a:ext cx="1" cy="78478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화살표 연결선 135"/>
          <p:cNvCxnSpPr>
            <a:stCxn id="334" idx="3"/>
            <a:endCxn id="568" idx="1"/>
          </p:cNvCxnSpPr>
          <p:nvPr/>
        </p:nvCxnSpPr>
        <p:spPr>
          <a:xfrm>
            <a:off x="6615397" y="4045345"/>
            <a:ext cx="215126" cy="768676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454" name="직선 화살표 연결선 135"/>
          <p:cNvCxnSpPr>
            <a:stCxn id="466" idx="2"/>
            <a:endCxn id="568" idx="1"/>
          </p:cNvCxnSpPr>
          <p:nvPr/>
        </p:nvCxnSpPr>
        <p:spPr>
          <a:xfrm rot="5400000" flipH="1" flipV="1">
            <a:off x="5118027" y="3702845"/>
            <a:ext cx="601320" cy="2823671"/>
          </a:xfrm>
          <a:prstGeom prst="bentConnector4">
            <a:avLst>
              <a:gd name="adj1" fmla="val -22946"/>
              <a:gd name="adj2" fmla="val 96238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455" name="직선 화살표 연결선 135"/>
          <p:cNvCxnSpPr>
            <a:stCxn id="362" idx="3"/>
            <a:endCxn id="595" idx="1"/>
          </p:cNvCxnSpPr>
          <p:nvPr/>
        </p:nvCxnSpPr>
        <p:spPr>
          <a:xfrm>
            <a:off x="6482955" y="4250813"/>
            <a:ext cx="510479" cy="1367356"/>
          </a:xfrm>
          <a:prstGeom prst="bentConnector3">
            <a:avLst>
              <a:gd name="adj1" fmla="val 42537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457" name="직선 화살표 연결선 135"/>
          <p:cNvCxnSpPr>
            <a:stCxn id="466" idx="2"/>
            <a:endCxn id="571" idx="1"/>
          </p:cNvCxnSpPr>
          <p:nvPr/>
        </p:nvCxnSpPr>
        <p:spPr>
          <a:xfrm rot="5400000" flipH="1" flipV="1">
            <a:off x="4226730" y="2816864"/>
            <a:ext cx="2378599" cy="2818356"/>
          </a:xfrm>
          <a:prstGeom prst="bentConnector4">
            <a:avLst>
              <a:gd name="adj1" fmla="val -5455"/>
              <a:gd name="adj2" fmla="val 9655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465" name="AutoShape 77">
            <a:extLst>
              <a:ext uri="{FF2B5EF4-FFF2-40B4-BE49-F238E27FC236}">
                <a16:creationId xmlns:a16="http://schemas.microsoft.com/office/drawing/2014/main" id="{9EE7C47C-E65A-4AB4-A3D3-354C33665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519" y="5591716"/>
            <a:ext cx="3564389" cy="2319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ysClr val="window" lastClr="FFFFFF">
                <a:lumMod val="75000"/>
              </a:sysClr>
            </a:solidFill>
            <a:prstDash val="solid"/>
            <a:round/>
            <a:headEnd/>
            <a:tailEnd/>
          </a:ln>
        </p:spPr>
        <p:txBody>
          <a:bodyPr wrap="none" lIns="0" tIns="36000" rIns="0" bIns="0" anchor="ctr" anchorCtr="0"/>
          <a:lstStyle/>
          <a:p>
            <a:pPr algn="ctr" defTabSz="844083" latinLnBrk="0">
              <a:buClr>
                <a:srgbClr val="CC3300"/>
              </a:buClr>
            </a:pP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Federation / Data API (</a:t>
            </a:r>
            <a:r>
              <a:rPr lang="ko-KR" altLang="en-US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데이터 공유</a:t>
            </a:r>
            <a:r>
              <a:rPr lang="en-US" altLang="ko-KR" sz="9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68" name="직선 화살표 연결선 467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/>
          <p:nvPr/>
        </p:nvCxnSpPr>
        <p:spPr>
          <a:xfrm flipH="1">
            <a:off x="3692449" y="5320368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직선 화살표 연결선 469">
            <a:extLst>
              <a:ext uri="{FF2B5EF4-FFF2-40B4-BE49-F238E27FC236}">
                <a16:creationId xmlns:a16="http://schemas.microsoft.com/office/drawing/2014/main" id="{61436ECF-1C51-457A-93C7-03B5FBC2CA9A}"/>
              </a:ext>
            </a:extLst>
          </p:cNvPr>
          <p:cNvCxnSpPr/>
          <p:nvPr/>
        </p:nvCxnSpPr>
        <p:spPr>
          <a:xfrm flipH="1">
            <a:off x="5997116" y="5325982"/>
            <a:ext cx="411" cy="37127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8" name="그룹 477"/>
          <p:cNvGrpSpPr/>
          <p:nvPr/>
        </p:nvGrpSpPr>
        <p:grpSpPr>
          <a:xfrm>
            <a:off x="3220659" y="3250670"/>
            <a:ext cx="527983" cy="202292"/>
            <a:chOff x="512970" y="2513810"/>
            <a:chExt cx="2805788" cy="325665"/>
          </a:xfrm>
        </p:grpSpPr>
        <p:sp>
          <p:nvSpPr>
            <p:cNvPr id="47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8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639" y="2580961"/>
              <a:ext cx="834823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81" name="그룹 480"/>
          <p:cNvGrpSpPr/>
          <p:nvPr/>
        </p:nvGrpSpPr>
        <p:grpSpPr>
          <a:xfrm>
            <a:off x="3220785" y="3495511"/>
            <a:ext cx="527983" cy="202292"/>
            <a:chOff x="512970" y="2513810"/>
            <a:chExt cx="2805788" cy="325665"/>
          </a:xfrm>
        </p:grpSpPr>
        <p:sp>
          <p:nvSpPr>
            <p:cNvPr id="48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8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반정형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93" name="그룹 492"/>
          <p:cNvGrpSpPr/>
          <p:nvPr/>
        </p:nvGrpSpPr>
        <p:grpSpPr>
          <a:xfrm>
            <a:off x="3220795" y="3744901"/>
            <a:ext cx="527983" cy="202292"/>
            <a:chOff x="512970" y="2513810"/>
            <a:chExt cx="2805788" cy="325665"/>
          </a:xfrm>
        </p:grpSpPr>
        <p:sp>
          <p:nvSpPr>
            <p:cNvPr id="49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9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30" y="2580961"/>
              <a:ext cx="125224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비정형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502" name="모서리가 둥근 직사각형 343">
            <a:extLst>
              <a:ext uri="{FF2B5EF4-FFF2-40B4-BE49-F238E27FC236}">
                <a16:creationId xmlns:a16="http://schemas.microsoft.com/office/drawing/2014/main" id="{BA099882-D88E-B9A0-E259-04B1EA60F2D4}"/>
              </a:ext>
            </a:extLst>
          </p:cNvPr>
          <p:cNvSpPr/>
          <p:nvPr/>
        </p:nvSpPr>
        <p:spPr>
          <a:xfrm>
            <a:off x="3157201" y="5216358"/>
            <a:ext cx="628698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개인정보 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비식별화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</a:p>
        </p:txBody>
      </p:sp>
      <p:sp>
        <p:nvSpPr>
          <p:cNvPr id="299" name="모서리가 둥근 직사각형 343">
            <a:extLst>
              <a:ext uri="{FF2B5EF4-FFF2-40B4-BE49-F238E27FC236}">
                <a16:creationId xmlns:a16="http://schemas.microsoft.com/office/drawing/2014/main" id="{BA099882-D88E-B9A0-E259-04B1EA60F2D4}"/>
              </a:ext>
            </a:extLst>
          </p:cNvPr>
          <p:cNvSpPr/>
          <p:nvPr/>
        </p:nvSpPr>
        <p:spPr>
          <a:xfrm>
            <a:off x="4511878" y="5448032"/>
            <a:ext cx="903132" cy="92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Feature Store </a:t>
            </a:r>
            <a:r>
              <a:rPr lang="ko-KR" altLang="en-US" sz="600" spc="-3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구성 고려 필요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67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>
                <a:latin typeface="KT서체 Bold" panose="020B0600000101010101" pitchFamily="50" charset="-127"/>
                <a:ea typeface="KT서체 Bold" panose="020B0600000101010101" pitchFamily="50" charset="-127"/>
              </a:rPr>
              <a:t>– B</a:t>
            </a:r>
            <a:r>
              <a:rPr lang="ko-KR" altLang="en-US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1.2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pic>
        <p:nvPicPr>
          <p:cNvPr id="25" name="Picture 4" descr="C:\Users\hipt3\Desktop\rgererg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735659" y="3543310"/>
            <a:ext cx="417343" cy="4151638"/>
          </a:xfrm>
          <a:prstGeom prst="rect">
            <a:avLst/>
          </a:prstGeom>
          <a:noFill/>
        </p:spPr>
      </p:pic>
      <p:pic>
        <p:nvPicPr>
          <p:cNvPr id="26" name="Picture 289" descr="화살표"/>
          <p:cNvPicPr preferRelativeResize="0">
            <a:picLocks noChangeArrowheads="1"/>
          </p:cNvPicPr>
          <p:nvPr/>
        </p:nvPicPr>
        <p:blipFill>
          <a:blip r:embed="rId4" cstate="email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536418" y="3911639"/>
            <a:ext cx="4018619" cy="56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2717" y="2582748"/>
            <a:ext cx="1032177" cy="3690568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시험 참여 기관 데이터 수집을 통해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Data Lake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및 분석 환경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포털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DB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를 통한 </a:t>
            </a:r>
            <a:r>
              <a:rPr lang="ko-KR" altLang="en-US" spc="-200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빅데이터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플랫폼 구축</a:t>
            </a: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9621" y="1916832"/>
            <a:ext cx="1330967" cy="3573701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19621" y="1917708"/>
            <a:ext cx="1331439" cy="360962"/>
            <a:chOff x="2427667" y="1730677"/>
            <a:chExt cx="5225174" cy="346584"/>
          </a:xfrm>
        </p:grpSpPr>
        <p:sp>
          <p:nvSpPr>
            <p:cNvPr id="32" name="양쪽 모서리가 둥근 사각형 31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4277503" y="1793150"/>
              <a:ext cx="1522403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원 천</a:t>
              </a:r>
            </a:p>
          </p:txBody>
        </p:sp>
      </p:grpSp>
      <p:sp>
        <p:nvSpPr>
          <p:cNvPr id="49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25208" y="2542061"/>
            <a:ext cx="1449819" cy="3731255"/>
          </a:xfrm>
          <a:prstGeom prst="roundRect">
            <a:avLst>
              <a:gd name="adj" fmla="val 316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16796" y="2542062"/>
            <a:ext cx="3612961" cy="3007211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116795" y="2542937"/>
            <a:ext cx="3612962" cy="360962"/>
            <a:chOff x="2427670" y="1730677"/>
            <a:chExt cx="5239012" cy="346584"/>
          </a:xfrm>
        </p:grpSpPr>
        <p:sp>
          <p:nvSpPr>
            <p:cNvPr id="52" name="양쪽 모서리가 둥근 사각형 51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39012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4450618" y="1793150"/>
              <a:ext cx="1176171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 Lake</a:t>
              </a:r>
              <a:endParaRPr lang="ko-KR" altLang="en-US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26374" y="2542937"/>
            <a:ext cx="1448654" cy="360962"/>
            <a:chOff x="2427670" y="1730677"/>
            <a:chExt cx="5222073" cy="346584"/>
          </a:xfrm>
        </p:grpSpPr>
        <p:sp>
          <p:nvSpPr>
            <p:cNvPr id="55" name="양쪽 모서리가 둥근 사각형 54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22073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828449" y="1793150"/>
              <a:ext cx="4420529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BI / </a:t>
              </a:r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포털</a:t>
              </a:r>
              <a:endParaRPr lang="en-US" altLang="ko-KR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82" name="Rectangle 32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1845887" y="1664803"/>
            <a:ext cx="6581834" cy="471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959020" y="2542937"/>
            <a:ext cx="1036264" cy="360962"/>
            <a:chOff x="2427670" y="1730677"/>
            <a:chExt cx="5239012" cy="346584"/>
          </a:xfrm>
        </p:grpSpPr>
        <p:sp>
          <p:nvSpPr>
            <p:cNvPr id="84" name="양쪽 모서리가 둥근 사각형 83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39012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3498901" y="1793150"/>
              <a:ext cx="3079618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Staging</a:t>
              </a:r>
              <a:endParaRPr lang="ko-KR" altLang="en-US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86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305" y="5723674"/>
            <a:ext cx="4875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PDI</a:t>
            </a: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6185BB4E-A43C-DB76-8FB4-7C6F32D894D8}"/>
              </a:ext>
            </a:extLst>
          </p:cNvPr>
          <p:cNvSpPr/>
          <p:nvPr/>
        </p:nvSpPr>
        <p:spPr>
          <a:xfrm>
            <a:off x="1964669" y="2024845"/>
            <a:ext cx="6298418" cy="477760"/>
          </a:xfrm>
          <a:prstGeom prst="roundRect">
            <a:avLst>
              <a:gd name="adj" fmla="val 10438"/>
            </a:avLst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en-US" altLang="ko-KR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8" name="양쪽 모서리가 둥근 사각형 87">
            <a:extLst>
              <a:ext uri="{FF2B5EF4-FFF2-40B4-BE49-F238E27FC236}">
                <a16:creationId xmlns:a16="http://schemas.microsoft.com/office/drawing/2014/main" id="{6185BB4E-A43C-DB76-8FB4-7C6F32D894D8}"/>
              </a:ext>
            </a:extLst>
          </p:cNvPr>
          <p:cNvSpPr/>
          <p:nvPr/>
        </p:nvSpPr>
        <p:spPr>
          <a:xfrm rot="16200000">
            <a:off x="2220885" y="1768628"/>
            <a:ext cx="476167" cy="988600"/>
          </a:xfrm>
          <a:prstGeom prst="round2SameRect">
            <a:avLst>
              <a:gd name="adj1" fmla="val 10417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9" name="모서리가 둥근 직사각형 42">
            <a:extLst>
              <a:ext uri="{FF2B5EF4-FFF2-40B4-BE49-F238E27FC236}">
                <a16:creationId xmlns:a16="http://schemas.microsoft.com/office/drawing/2014/main" id="{6F39CF51-7434-22A3-5217-A0C2598C9A44}"/>
              </a:ext>
            </a:extLst>
          </p:cNvPr>
          <p:cNvSpPr/>
          <p:nvPr/>
        </p:nvSpPr>
        <p:spPr>
          <a:xfrm>
            <a:off x="2079858" y="2078261"/>
            <a:ext cx="758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marL="0" lvl="2" algn="ctr" defTabSz="914400"/>
            <a:r>
              <a: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Data</a:t>
            </a:r>
            <a:br>
              <a: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Governance</a:t>
            </a:r>
          </a:p>
        </p:txBody>
      </p:sp>
      <p:sp>
        <p:nvSpPr>
          <p:cNvPr id="90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53400" y="1924172"/>
            <a:ext cx="903020" cy="4439618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553400" y="1916832"/>
            <a:ext cx="903020" cy="360962"/>
            <a:chOff x="2427667" y="1730677"/>
            <a:chExt cx="5225174" cy="346584"/>
          </a:xfrm>
        </p:grpSpPr>
        <p:sp>
          <p:nvSpPr>
            <p:cNvPr id="92" name="양쪽 모서리가 둥근 사각형 91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3591721" y="1793150"/>
              <a:ext cx="2893959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248871" y="2119548"/>
            <a:ext cx="1440160" cy="286757"/>
            <a:chOff x="512971" y="2513810"/>
            <a:chExt cx="1269818" cy="275335"/>
          </a:xfrm>
        </p:grpSpPr>
        <p:sp>
          <p:nvSpPr>
            <p:cNvPr id="9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68" y="2570210"/>
              <a:ext cx="572427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표준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892599" y="2119548"/>
            <a:ext cx="1440160" cy="286757"/>
            <a:chOff x="512971" y="2513810"/>
            <a:chExt cx="1269818" cy="275335"/>
          </a:xfrm>
        </p:grpSpPr>
        <p:sp>
          <p:nvSpPr>
            <p:cNvPr id="9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28" y="2570210"/>
              <a:ext cx="580908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품질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597243" y="2119548"/>
            <a:ext cx="1440160" cy="286757"/>
            <a:chOff x="512971" y="2513810"/>
            <a:chExt cx="1269818" cy="275335"/>
          </a:xfrm>
        </p:grpSpPr>
        <p:sp>
          <p:nvSpPr>
            <p:cNvPr id="10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97" y="2570210"/>
              <a:ext cx="798570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카탈로그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cxnSp>
        <p:nvCxnSpPr>
          <p:cNvPr id="103" name="직선 화살표 연결선 135"/>
          <p:cNvCxnSpPr>
            <a:endCxn id="252" idx="1"/>
          </p:cNvCxnSpPr>
          <p:nvPr/>
        </p:nvCxnSpPr>
        <p:spPr>
          <a:xfrm>
            <a:off x="1700411" y="3319735"/>
            <a:ext cx="545302" cy="77459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4" name="직선 화살표 연결선 142"/>
          <p:cNvCxnSpPr>
            <a:endCxn id="257" idx="1"/>
          </p:cNvCxnSpPr>
          <p:nvPr/>
        </p:nvCxnSpPr>
        <p:spPr>
          <a:xfrm>
            <a:off x="3177393" y="4154360"/>
            <a:ext cx="230431" cy="11794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5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12422" y="2955453"/>
            <a:ext cx="1277356" cy="1503028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6912761" y="2955452"/>
            <a:ext cx="1280599" cy="279007"/>
            <a:chOff x="372079" y="2140532"/>
            <a:chExt cx="1556584" cy="282678"/>
          </a:xfrm>
        </p:grpSpPr>
        <p:sp>
          <p:nvSpPr>
            <p:cNvPr id="107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08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8968" y="2188324"/>
              <a:ext cx="157826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BI</a:t>
              </a:r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109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12422" y="4551330"/>
            <a:ext cx="1277355" cy="1602518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761" y="4551329"/>
            <a:ext cx="1280599" cy="279007"/>
            <a:chOff x="372079" y="2140532"/>
            <a:chExt cx="1556584" cy="282678"/>
          </a:xfrm>
        </p:grpSpPr>
        <p:sp>
          <p:nvSpPr>
            <p:cNvPr id="111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2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17268" y="2188324"/>
              <a:ext cx="861223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포털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6952431" y="3327467"/>
            <a:ext cx="556444" cy="286757"/>
            <a:chOff x="512971" y="2513810"/>
            <a:chExt cx="1269818" cy="275335"/>
          </a:xfrm>
        </p:grpSpPr>
        <p:sp>
          <p:nvSpPr>
            <p:cNvPr id="11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70" y="2570210"/>
              <a:ext cx="556029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정형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7564908" y="3330357"/>
            <a:ext cx="556444" cy="286757"/>
            <a:chOff x="512971" y="2513810"/>
            <a:chExt cx="1269818" cy="275335"/>
          </a:xfrm>
        </p:grpSpPr>
        <p:sp>
          <p:nvSpPr>
            <p:cNvPr id="11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1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75" y="2570210"/>
              <a:ext cx="845019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비정형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6952431" y="3711324"/>
            <a:ext cx="556444" cy="381018"/>
            <a:chOff x="512971" y="2513810"/>
            <a:chExt cx="1269818" cy="365842"/>
          </a:xfrm>
        </p:grpSpPr>
        <p:sp>
          <p:nvSpPr>
            <p:cNvPr id="12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365842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2" y="2536731"/>
              <a:ext cx="563345" cy="32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대시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보드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7564908" y="3703319"/>
            <a:ext cx="556444" cy="381018"/>
            <a:chOff x="512971" y="2513810"/>
            <a:chExt cx="1269818" cy="365842"/>
          </a:xfrm>
        </p:grpSpPr>
        <p:sp>
          <p:nvSpPr>
            <p:cNvPr id="12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365842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72" y="2536731"/>
              <a:ext cx="530424" cy="32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Self</a:t>
              </a:r>
            </a:p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BI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6952431" y="4883656"/>
            <a:ext cx="556444" cy="286757"/>
            <a:chOff x="512971" y="2513810"/>
            <a:chExt cx="1269818" cy="275335"/>
          </a:xfrm>
        </p:grpSpPr>
        <p:sp>
          <p:nvSpPr>
            <p:cNvPr id="12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77" y="2570210"/>
              <a:ext cx="845019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554083" y="4875201"/>
            <a:ext cx="556444" cy="286757"/>
            <a:chOff x="512971" y="2513810"/>
            <a:chExt cx="1269818" cy="275335"/>
          </a:xfrm>
        </p:grpSpPr>
        <p:sp>
          <p:nvSpPr>
            <p:cNvPr id="12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통합검색</a:t>
              </a:r>
            </a:p>
          </p:txBody>
        </p:sp>
        <p:sp>
          <p:nvSpPr>
            <p:cNvPr id="13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812" y="2570210"/>
              <a:ext cx="148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6959823" y="5262516"/>
            <a:ext cx="556444" cy="286757"/>
            <a:chOff x="512971" y="2513810"/>
            <a:chExt cx="1269818" cy="275335"/>
          </a:xfrm>
        </p:grpSpPr>
        <p:sp>
          <p:nvSpPr>
            <p:cNvPr id="13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4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공유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7560820" y="5248220"/>
            <a:ext cx="556444" cy="286757"/>
            <a:chOff x="512971" y="2513810"/>
            <a:chExt cx="1269818" cy="275335"/>
          </a:xfrm>
        </p:grpSpPr>
        <p:sp>
          <p:nvSpPr>
            <p:cNvPr id="13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14" y="2570210"/>
              <a:ext cx="5633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6952431" y="5638231"/>
            <a:ext cx="556444" cy="361571"/>
            <a:chOff x="512971" y="2513810"/>
            <a:chExt cx="1269818" cy="347169"/>
          </a:xfrm>
        </p:grpSpPr>
        <p:sp>
          <p:nvSpPr>
            <p:cNvPr id="13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338089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77" y="2535910"/>
              <a:ext cx="845019" cy="32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QR</a:t>
              </a:r>
            </a:p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8618220" y="4265660"/>
            <a:ext cx="78486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 flipH="1">
            <a:off x="8626731" y="4401108"/>
            <a:ext cx="71974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신청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탐색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8655299" y="3677768"/>
            <a:ext cx="704735" cy="714564"/>
            <a:chOff x="8793728" y="2390777"/>
            <a:chExt cx="704735" cy="688828"/>
          </a:xfrm>
        </p:grpSpPr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49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 bwMode="auto">
              <a:xfrm>
                <a:off x="1019421" y="3898109"/>
                <a:ext cx="663013" cy="295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현업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latinLnBrk="0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(</a:t>
                </a:r>
                <a:r>
                  <a:rPr lang="ko-KR" altLang="en-US" sz="6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분석가 포함</a:t>
                </a:r>
                <a:r>
                  <a:rPr lang="en-US" altLang="ko-KR" sz="6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)</a:t>
                </a: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9655F67D-A7D7-438F-9BD6-EA04C8FCBC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151" name="직사각형 150"/>
          <p:cNvSpPr/>
          <p:nvPr/>
        </p:nvSpPr>
        <p:spPr>
          <a:xfrm>
            <a:off x="8618220" y="5566293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 flipH="1">
            <a:off x="8641621" y="5750556"/>
            <a:ext cx="775875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서비스 신청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탐색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   (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분석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</p:txBody>
      </p: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8661412" y="4984181"/>
            <a:ext cx="704735" cy="714564"/>
            <a:chOff x="800691" y="3292608"/>
            <a:chExt cx="1138605" cy="979105"/>
          </a:xfrm>
        </p:grpSpPr>
        <p:sp>
          <p:nvSpPr>
            <p:cNvPr id="154" name="타원 153"/>
            <p:cNvSpPr/>
            <p:nvPr/>
          </p:nvSpPr>
          <p:spPr>
            <a:xfrm>
              <a:off x="800691" y="3292608"/>
              <a:ext cx="1138605" cy="97910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rtlCol="0" anchor="ctr"/>
            <a:lstStyle/>
            <a:p>
              <a:pPr algn="ctr" latinLnBrk="0"/>
              <a:endParaRPr lang="ko-KR" altLang="en-US" sz="16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55" name="타원 244"/>
            <p:cNvSpPr/>
            <p:nvPr/>
          </p:nvSpPr>
          <p:spPr>
            <a:xfrm>
              <a:off x="862828" y="3344904"/>
              <a:ext cx="1020076" cy="526774"/>
            </a:xfrm>
            <a:custGeom>
              <a:avLst/>
              <a:gdLst/>
              <a:ahLst/>
              <a:cxnLst/>
              <a:rect l="l" t="t" r="r" b="b"/>
              <a:pathLst>
                <a:path w="954930" h="554823">
                  <a:moveTo>
                    <a:pt x="477465" y="0"/>
                  </a:moveTo>
                  <a:cubicBezTo>
                    <a:pt x="741162" y="0"/>
                    <a:pt x="954930" y="213884"/>
                    <a:pt x="954930" y="477724"/>
                  </a:cubicBezTo>
                  <a:lnTo>
                    <a:pt x="947162" y="554823"/>
                  </a:lnTo>
                  <a:lnTo>
                    <a:pt x="7768" y="554823"/>
                  </a:lnTo>
                  <a:cubicBezTo>
                    <a:pt x="2130" y="529897"/>
                    <a:pt x="0" y="504059"/>
                    <a:pt x="0" y="477724"/>
                  </a:cubicBezTo>
                  <a:cubicBezTo>
                    <a:pt x="0" y="213884"/>
                    <a:pt x="213768" y="0"/>
                    <a:pt x="477465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latinLnBrk="0"/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1066039" y="3877024"/>
              <a:ext cx="569777" cy="33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</a:bodyPr>
            <a:lstStyle/>
            <a:p>
              <a:pPr algn="ctr" latinLnBrk="0"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  <a:endPara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latinLnBrk="0"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수요기업</a:t>
              </a:r>
              <a:endPara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157" name="직사각형 156"/>
          <p:cNvSpPr/>
          <p:nvPr/>
        </p:nvSpPr>
        <p:spPr>
          <a:xfrm>
            <a:off x="8610600" y="3014262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 flipH="1">
            <a:off x="8633945" y="3218226"/>
            <a:ext cx="70532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사용자 권한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환경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658254" y="2451690"/>
            <a:ext cx="704735" cy="714564"/>
            <a:chOff x="595467" y="7348465"/>
            <a:chExt cx="886073" cy="913231"/>
          </a:xfrm>
        </p:grpSpPr>
        <p:grpSp>
          <p:nvGrpSpPr>
            <p:cNvPr id="160" name="그룹 159"/>
            <p:cNvGrpSpPr>
              <a:grpSpLocks noChangeAspect="1"/>
            </p:cNvGrpSpPr>
            <p:nvPr/>
          </p:nvGrpSpPr>
          <p:grpSpPr>
            <a:xfrm>
              <a:off x="595467" y="7348465"/>
              <a:ext cx="886073" cy="913231"/>
              <a:chOff x="800691" y="3292608"/>
              <a:chExt cx="1138605" cy="979105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9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 bwMode="auto">
              <a:xfrm>
                <a:off x="1149573" y="3950927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161" name="그룹 160"/>
            <p:cNvGrpSpPr>
              <a:grpSpLocks noChangeAspect="1"/>
            </p:cNvGrpSpPr>
            <p:nvPr/>
          </p:nvGrpSpPr>
          <p:grpSpPr>
            <a:xfrm>
              <a:off x="841477" y="7474654"/>
              <a:ext cx="368113" cy="360000"/>
              <a:chOff x="866927" y="5894008"/>
              <a:chExt cx="625887" cy="612094"/>
            </a:xfrm>
          </p:grpSpPr>
          <p:sp>
            <p:nvSpPr>
              <p:cNvPr id="162" name="Freeform 344"/>
              <p:cNvSpPr>
                <a:spLocks/>
              </p:cNvSpPr>
              <p:nvPr/>
            </p:nvSpPr>
            <p:spPr bwMode="auto">
              <a:xfrm>
                <a:off x="1143160" y="6142445"/>
                <a:ext cx="76925" cy="100815"/>
              </a:xfrm>
              <a:custGeom>
                <a:avLst/>
                <a:gdLst>
                  <a:gd name="T0" fmla="*/ 0 w 44"/>
                  <a:gd name="T1" fmla="*/ 26 h 56"/>
                  <a:gd name="T2" fmla="*/ 32 w 44"/>
                  <a:gd name="T3" fmla="*/ 56 h 56"/>
                  <a:gd name="T4" fmla="*/ 44 w 44"/>
                  <a:gd name="T5" fmla="*/ 44 h 56"/>
                  <a:gd name="T6" fmla="*/ 0 w 44"/>
                  <a:gd name="T7" fmla="*/ 0 h 56"/>
                  <a:gd name="T8" fmla="*/ 0 w 4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6">
                    <a:moveTo>
                      <a:pt x="0" y="26"/>
                    </a:moveTo>
                    <a:lnTo>
                      <a:pt x="32" y="56"/>
                    </a:lnTo>
                    <a:lnTo>
                      <a:pt x="44" y="44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8A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3" name="Freeform 345"/>
              <p:cNvSpPr>
                <a:spLocks/>
              </p:cNvSpPr>
              <p:nvPr/>
            </p:nvSpPr>
            <p:spPr bwMode="auto">
              <a:xfrm>
                <a:off x="1143160" y="6131643"/>
                <a:ext cx="104896" cy="90013"/>
              </a:xfrm>
              <a:custGeom>
                <a:avLst/>
                <a:gdLst>
                  <a:gd name="T0" fmla="*/ 60 w 60"/>
                  <a:gd name="T1" fmla="*/ 0 h 50"/>
                  <a:gd name="T2" fmla="*/ 0 w 60"/>
                  <a:gd name="T3" fmla="*/ 4 h 50"/>
                  <a:gd name="T4" fmla="*/ 0 w 60"/>
                  <a:gd name="T5" fmla="*/ 6 h 50"/>
                  <a:gd name="T6" fmla="*/ 44 w 60"/>
                  <a:gd name="T7" fmla="*/ 50 h 50"/>
                  <a:gd name="T8" fmla="*/ 60 w 60"/>
                  <a:gd name="T9" fmla="*/ 30 h 50"/>
                  <a:gd name="T10" fmla="*/ 60 w 6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0">
                    <a:moveTo>
                      <a:pt x="60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44" y="50"/>
                    </a:lnTo>
                    <a:lnTo>
                      <a:pt x="60" y="3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DBA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4" name="Freeform 346"/>
              <p:cNvSpPr>
                <a:spLocks/>
              </p:cNvSpPr>
              <p:nvPr/>
            </p:nvSpPr>
            <p:spPr bwMode="auto">
              <a:xfrm>
                <a:off x="1097705" y="5958817"/>
                <a:ext cx="192311" cy="219633"/>
              </a:xfrm>
              <a:custGeom>
                <a:avLst/>
                <a:gdLst>
                  <a:gd name="T0" fmla="*/ 110 w 110"/>
                  <a:gd name="T1" fmla="*/ 46 h 122"/>
                  <a:gd name="T2" fmla="*/ 108 w 110"/>
                  <a:gd name="T3" fmla="*/ 42 h 122"/>
                  <a:gd name="T4" fmla="*/ 106 w 110"/>
                  <a:gd name="T5" fmla="*/ 42 h 122"/>
                  <a:gd name="T6" fmla="*/ 104 w 110"/>
                  <a:gd name="T7" fmla="*/ 46 h 122"/>
                  <a:gd name="T8" fmla="*/ 102 w 110"/>
                  <a:gd name="T9" fmla="*/ 46 h 122"/>
                  <a:gd name="T10" fmla="*/ 100 w 110"/>
                  <a:gd name="T11" fmla="*/ 42 h 122"/>
                  <a:gd name="T12" fmla="*/ 102 w 110"/>
                  <a:gd name="T13" fmla="*/ 22 h 122"/>
                  <a:gd name="T14" fmla="*/ 100 w 110"/>
                  <a:gd name="T15" fmla="*/ 14 h 122"/>
                  <a:gd name="T16" fmla="*/ 90 w 110"/>
                  <a:gd name="T17" fmla="*/ 6 h 122"/>
                  <a:gd name="T18" fmla="*/ 84 w 110"/>
                  <a:gd name="T19" fmla="*/ 2 h 122"/>
                  <a:gd name="T20" fmla="*/ 70 w 110"/>
                  <a:gd name="T21" fmla="*/ 0 h 122"/>
                  <a:gd name="T22" fmla="*/ 54 w 110"/>
                  <a:gd name="T23" fmla="*/ 2 h 122"/>
                  <a:gd name="T24" fmla="*/ 48 w 110"/>
                  <a:gd name="T25" fmla="*/ 0 h 122"/>
                  <a:gd name="T26" fmla="*/ 34 w 110"/>
                  <a:gd name="T27" fmla="*/ 0 h 122"/>
                  <a:gd name="T28" fmla="*/ 26 w 110"/>
                  <a:gd name="T29" fmla="*/ 2 h 122"/>
                  <a:gd name="T30" fmla="*/ 14 w 110"/>
                  <a:gd name="T31" fmla="*/ 10 h 122"/>
                  <a:gd name="T32" fmla="*/ 8 w 110"/>
                  <a:gd name="T33" fmla="*/ 22 h 122"/>
                  <a:gd name="T34" fmla="*/ 8 w 110"/>
                  <a:gd name="T35" fmla="*/ 32 h 122"/>
                  <a:gd name="T36" fmla="*/ 10 w 110"/>
                  <a:gd name="T37" fmla="*/ 42 h 122"/>
                  <a:gd name="T38" fmla="*/ 8 w 110"/>
                  <a:gd name="T39" fmla="*/ 46 h 122"/>
                  <a:gd name="T40" fmla="*/ 6 w 110"/>
                  <a:gd name="T41" fmla="*/ 46 h 122"/>
                  <a:gd name="T42" fmla="*/ 4 w 110"/>
                  <a:gd name="T43" fmla="*/ 42 h 122"/>
                  <a:gd name="T44" fmla="*/ 2 w 110"/>
                  <a:gd name="T45" fmla="*/ 42 h 122"/>
                  <a:gd name="T46" fmla="*/ 0 w 110"/>
                  <a:gd name="T47" fmla="*/ 46 h 122"/>
                  <a:gd name="T48" fmla="*/ 4 w 110"/>
                  <a:gd name="T49" fmla="*/ 70 h 122"/>
                  <a:gd name="T50" fmla="*/ 8 w 110"/>
                  <a:gd name="T51" fmla="*/ 74 h 122"/>
                  <a:gd name="T52" fmla="*/ 12 w 110"/>
                  <a:gd name="T53" fmla="*/ 78 h 122"/>
                  <a:gd name="T54" fmla="*/ 14 w 110"/>
                  <a:gd name="T55" fmla="*/ 84 h 122"/>
                  <a:gd name="T56" fmla="*/ 16 w 110"/>
                  <a:gd name="T57" fmla="*/ 90 h 122"/>
                  <a:gd name="T58" fmla="*/ 18 w 110"/>
                  <a:gd name="T59" fmla="*/ 98 h 122"/>
                  <a:gd name="T60" fmla="*/ 32 w 110"/>
                  <a:gd name="T61" fmla="*/ 110 h 122"/>
                  <a:gd name="T62" fmla="*/ 38 w 110"/>
                  <a:gd name="T63" fmla="*/ 114 h 122"/>
                  <a:gd name="T64" fmla="*/ 44 w 110"/>
                  <a:gd name="T65" fmla="*/ 120 h 122"/>
                  <a:gd name="T66" fmla="*/ 54 w 110"/>
                  <a:gd name="T67" fmla="*/ 122 h 122"/>
                  <a:gd name="T68" fmla="*/ 60 w 110"/>
                  <a:gd name="T69" fmla="*/ 120 h 122"/>
                  <a:gd name="T70" fmla="*/ 66 w 110"/>
                  <a:gd name="T71" fmla="*/ 120 h 122"/>
                  <a:gd name="T72" fmla="*/ 78 w 110"/>
                  <a:gd name="T73" fmla="*/ 110 h 122"/>
                  <a:gd name="T74" fmla="*/ 84 w 110"/>
                  <a:gd name="T75" fmla="*/ 104 h 122"/>
                  <a:gd name="T76" fmla="*/ 90 w 110"/>
                  <a:gd name="T77" fmla="*/ 98 h 122"/>
                  <a:gd name="T78" fmla="*/ 94 w 110"/>
                  <a:gd name="T79" fmla="*/ 90 h 122"/>
                  <a:gd name="T80" fmla="*/ 96 w 110"/>
                  <a:gd name="T81" fmla="*/ 80 h 122"/>
                  <a:gd name="T82" fmla="*/ 98 w 110"/>
                  <a:gd name="T83" fmla="*/ 78 h 122"/>
                  <a:gd name="T84" fmla="*/ 106 w 110"/>
                  <a:gd name="T85" fmla="*/ 70 h 122"/>
                  <a:gd name="T86" fmla="*/ 108 w 110"/>
                  <a:gd name="T87" fmla="*/ 58 h 122"/>
                  <a:gd name="T88" fmla="*/ 110 w 110"/>
                  <a:gd name="T8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22">
                    <a:moveTo>
                      <a:pt x="110" y="46"/>
                    </a:moveTo>
                    <a:lnTo>
                      <a:pt x="110" y="46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6" y="42"/>
                    </a:lnTo>
                    <a:lnTo>
                      <a:pt x="106" y="42"/>
                    </a:lnTo>
                    <a:lnTo>
                      <a:pt x="104" y="46"/>
                    </a:lnTo>
                    <a:lnTo>
                      <a:pt x="104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2" y="32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0" y="14"/>
                    </a:lnTo>
                    <a:lnTo>
                      <a:pt x="96" y="10"/>
                    </a:lnTo>
                    <a:lnTo>
                      <a:pt x="90" y="6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62" y="0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8" y="7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80"/>
                    </a:lnTo>
                    <a:lnTo>
                      <a:pt x="14" y="84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8" y="98"/>
                    </a:lnTo>
                    <a:lnTo>
                      <a:pt x="18" y="98"/>
                    </a:lnTo>
                    <a:lnTo>
                      <a:pt x="26" y="104"/>
                    </a:lnTo>
                    <a:lnTo>
                      <a:pt x="32" y="110"/>
                    </a:lnTo>
                    <a:lnTo>
                      <a:pt x="32" y="110"/>
                    </a:lnTo>
                    <a:lnTo>
                      <a:pt x="38" y="114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50" y="120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72" y="114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84" y="104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4" y="90"/>
                    </a:lnTo>
                    <a:lnTo>
                      <a:pt x="94" y="90"/>
                    </a:lnTo>
                    <a:lnTo>
                      <a:pt x="96" y="84"/>
                    </a:lnTo>
                    <a:lnTo>
                      <a:pt x="96" y="80"/>
                    </a:lnTo>
                    <a:lnTo>
                      <a:pt x="98" y="78"/>
                    </a:lnTo>
                    <a:lnTo>
                      <a:pt x="98" y="78"/>
                    </a:lnTo>
                    <a:lnTo>
                      <a:pt x="102" y="74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8" y="58"/>
                    </a:lnTo>
                    <a:lnTo>
                      <a:pt x="110" y="46"/>
                    </a:lnTo>
                    <a:lnTo>
                      <a:pt x="110" y="46"/>
                    </a:lnTo>
                    <a:close/>
                  </a:path>
                </a:pathLst>
              </a:custGeom>
              <a:solidFill>
                <a:srgbClr val="F9C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5" name="Freeform 347"/>
              <p:cNvSpPr>
                <a:spLocks/>
              </p:cNvSpPr>
              <p:nvPr/>
            </p:nvSpPr>
            <p:spPr bwMode="auto">
              <a:xfrm>
                <a:off x="1101201" y="5894008"/>
                <a:ext cx="185318" cy="154823"/>
              </a:xfrm>
              <a:custGeom>
                <a:avLst/>
                <a:gdLst>
                  <a:gd name="T0" fmla="*/ 2 w 106"/>
                  <a:gd name="T1" fmla="*/ 72 h 86"/>
                  <a:gd name="T2" fmla="*/ 4 w 106"/>
                  <a:gd name="T3" fmla="*/ 84 h 86"/>
                  <a:gd name="T4" fmla="*/ 8 w 106"/>
                  <a:gd name="T5" fmla="*/ 86 h 86"/>
                  <a:gd name="T6" fmla="*/ 8 w 106"/>
                  <a:gd name="T7" fmla="*/ 84 h 86"/>
                  <a:gd name="T8" fmla="*/ 8 w 106"/>
                  <a:gd name="T9" fmla="*/ 76 h 86"/>
                  <a:gd name="T10" fmla="*/ 8 w 106"/>
                  <a:gd name="T11" fmla="*/ 64 h 86"/>
                  <a:gd name="T12" fmla="*/ 10 w 106"/>
                  <a:gd name="T13" fmla="*/ 56 h 86"/>
                  <a:gd name="T14" fmla="*/ 20 w 106"/>
                  <a:gd name="T15" fmla="*/ 46 h 86"/>
                  <a:gd name="T16" fmla="*/ 28 w 106"/>
                  <a:gd name="T17" fmla="*/ 44 h 86"/>
                  <a:gd name="T18" fmla="*/ 50 w 106"/>
                  <a:gd name="T19" fmla="*/ 46 h 86"/>
                  <a:gd name="T20" fmla="*/ 56 w 106"/>
                  <a:gd name="T21" fmla="*/ 46 h 86"/>
                  <a:gd name="T22" fmla="*/ 70 w 106"/>
                  <a:gd name="T23" fmla="*/ 38 h 86"/>
                  <a:gd name="T24" fmla="*/ 70 w 106"/>
                  <a:gd name="T25" fmla="*/ 36 h 86"/>
                  <a:gd name="T26" fmla="*/ 72 w 106"/>
                  <a:gd name="T27" fmla="*/ 36 h 86"/>
                  <a:gd name="T28" fmla="*/ 76 w 106"/>
                  <a:gd name="T29" fmla="*/ 40 h 86"/>
                  <a:gd name="T30" fmla="*/ 94 w 106"/>
                  <a:gd name="T31" fmla="*/ 50 h 86"/>
                  <a:gd name="T32" fmla="*/ 96 w 106"/>
                  <a:gd name="T33" fmla="*/ 56 h 86"/>
                  <a:gd name="T34" fmla="*/ 98 w 106"/>
                  <a:gd name="T35" fmla="*/ 76 h 86"/>
                  <a:gd name="T36" fmla="*/ 96 w 106"/>
                  <a:gd name="T37" fmla="*/ 86 h 86"/>
                  <a:gd name="T38" fmla="*/ 100 w 106"/>
                  <a:gd name="T39" fmla="*/ 86 h 86"/>
                  <a:gd name="T40" fmla="*/ 104 w 106"/>
                  <a:gd name="T41" fmla="*/ 74 h 86"/>
                  <a:gd name="T42" fmla="*/ 106 w 106"/>
                  <a:gd name="T43" fmla="*/ 58 h 86"/>
                  <a:gd name="T44" fmla="*/ 106 w 106"/>
                  <a:gd name="T45" fmla="*/ 38 h 86"/>
                  <a:gd name="T46" fmla="*/ 100 w 106"/>
                  <a:gd name="T47" fmla="*/ 22 h 86"/>
                  <a:gd name="T48" fmla="*/ 92 w 106"/>
                  <a:gd name="T49" fmla="*/ 14 h 86"/>
                  <a:gd name="T50" fmla="*/ 78 w 106"/>
                  <a:gd name="T51" fmla="*/ 4 h 86"/>
                  <a:gd name="T52" fmla="*/ 72 w 106"/>
                  <a:gd name="T53" fmla="*/ 4 h 86"/>
                  <a:gd name="T54" fmla="*/ 68 w 106"/>
                  <a:gd name="T55" fmla="*/ 4 h 86"/>
                  <a:gd name="T56" fmla="*/ 58 w 106"/>
                  <a:gd name="T57" fmla="*/ 2 h 86"/>
                  <a:gd name="T58" fmla="*/ 52 w 106"/>
                  <a:gd name="T59" fmla="*/ 0 h 86"/>
                  <a:gd name="T60" fmla="*/ 32 w 106"/>
                  <a:gd name="T61" fmla="*/ 4 h 86"/>
                  <a:gd name="T62" fmla="*/ 10 w 106"/>
                  <a:gd name="T63" fmla="*/ 18 h 86"/>
                  <a:gd name="T64" fmla="*/ 2 w 106"/>
                  <a:gd name="T65" fmla="*/ 28 h 86"/>
                  <a:gd name="T66" fmla="*/ 0 w 106"/>
                  <a:gd name="T67" fmla="*/ 48 h 86"/>
                  <a:gd name="T68" fmla="*/ 0 w 106"/>
                  <a:gd name="T69" fmla="*/ 58 h 86"/>
                  <a:gd name="T70" fmla="*/ 2 w 106"/>
                  <a:gd name="T7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" h="86">
                    <a:moveTo>
                      <a:pt x="2" y="72"/>
                    </a:moveTo>
                    <a:lnTo>
                      <a:pt x="2" y="72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76"/>
                    </a:lnTo>
                    <a:lnTo>
                      <a:pt x="8" y="76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10" y="56"/>
                    </a:lnTo>
                    <a:lnTo>
                      <a:pt x="14" y="50"/>
                    </a:lnTo>
                    <a:lnTo>
                      <a:pt x="20" y="46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8" y="46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56" y="46"/>
                    </a:lnTo>
                    <a:lnTo>
                      <a:pt x="60" y="44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8" y="46"/>
                    </a:lnTo>
                    <a:lnTo>
                      <a:pt x="94" y="50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8" y="66"/>
                    </a:lnTo>
                    <a:lnTo>
                      <a:pt x="98" y="76"/>
                    </a:lnTo>
                    <a:lnTo>
                      <a:pt x="98" y="76"/>
                    </a:lnTo>
                    <a:lnTo>
                      <a:pt x="96" y="86"/>
                    </a:lnTo>
                    <a:lnTo>
                      <a:pt x="100" y="86"/>
                    </a:lnTo>
                    <a:lnTo>
                      <a:pt x="100" y="8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6" y="58"/>
                    </a:lnTo>
                    <a:lnTo>
                      <a:pt x="106" y="58"/>
                    </a:lnTo>
                    <a:lnTo>
                      <a:pt x="106" y="48"/>
                    </a:lnTo>
                    <a:lnTo>
                      <a:pt x="106" y="38"/>
                    </a:lnTo>
                    <a:lnTo>
                      <a:pt x="104" y="30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92" y="14"/>
                    </a:lnTo>
                    <a:lnTo>
                      <a:pt x="84" y="8"/>
                    </a:lnTo>
                    <a:lnTo>
                      <a:pt x="78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2" y="4"/>
                    </a:lnTo>
                    <a:lnTo>
                      <a:pt x="20" y="1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3D3B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6" name="Freeform 348"/>
              <p:cNvSpPr>
                <a:spLocks/>
              </p:cNvSpPr>
              <p:nvPr/>
            </p:nvSpPr>
            <p:spPr bwMode="auto">
              <a:xfrm>
                <a:off x="1143160" y="6225257"/>
                <a:ext cx="104896" cy="198030"/>
              </a:xfrm>
              <a:custGeom>
                <a:avLst/>
                <a:gdLst>
                  <a:gd name="T0" fmla="*/ 0 w 60"/>
                  <a:gd name="T1" fmla="*/ 34 h 110"/>
                  <a:gd name="T2" fmla="*/ 0 w 60"/>
                  <a:gd name="T3" fmla="*/ 34 h 110"/>
                  <a:gd name="T4" fmla="*/ 4 w 60"/>
                  <a:gd name="T5" fmla="*/ 28 h 110"/>
                  <a:gd name="T6" fmla="*/ 14 w 60"/>
                  <a:gd name="T7" fmla="*/ 16 h 110"/>
                  <a:gd name="T8" fmla="*/ 28 w 60"/>
                  <a:gd name="T9" fmla="*/ 0 h 110"/>
                  <a:gd name="T10" fmla="*/ 32 w 60"/>
                  <a:gd name="T11" fmla="*/ 0 h 110"/>
                  <a:gd name="T12" fmla="*/ 60 w 60"/>
                  <a:gd name="T13" fmla="*/ 32 h 110"/>
                  <a:gd name="T14" fmla="*/ 32 w 60"/>
                  <a:gd name="T15" fmla="*/ 110 h 110"/>
                  <a:gd name="T16" fmla="*/ 0 w 60"/>
                  <a:gd name="T17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10">
                    <a:moveTo>
                      <a:pt x="0" y="34"/>
                    </a:moveTo>
                    <a:lnTo>
                      <a:pt x="0" y="34"/>
                    </a:lnTo>
                    <a:lnTo>
                      <a:pt x="4" y="28"/>
                    </a:lnTo>
                    <a:lnTo>
                      <a:pt x="14" y="16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60" y="32"/>
                    </a:lnTo>
                    <a:lnTo>
                      <a:pt x="32" y="1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BAD1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7" name="Freeform 349"/>
              <p:cNvSpPr>
                <a:spLocks/>
              </p:cNvSpPr>
              <p:nvPr/>
            </p:nvSpPr>
            <p:spPr bwMode="auto">
              <a:xfrm>
                <a:off x="1167636" y="6221657"/>
                <a:ext cx="55945" cy="190829"/>
              </a:xfrm>
              <a:custGeom>
                <a:avLst/>
                <a:gdLst>
                  <a:gd name="T0" fmla="*/ 32 w 32"/>
                  <a:gd name="T1" fmla="*/ 68 h 106"/>
                  <a:gd name="T2" fmla="*/ 22 w 32"/>
                  <a:gd name="T3" fmla="*/ 24 h 106"/>
                  <a:gd name="T4" fmla="*/ 22 w 32"/>
                  <a:gd name="T5" fmla="*/ 24 h 106"/>
                  <a:gd name="T6" fmla="*/ 22 w 32"/>
                  <a:gd name="T7" fmla="*/ 18 h 106"/>
                  <a:gd name="T8" fmla="*/ 26 w 32"/>
                  <a:gd name="T9" fmla="*/ 12 h 106"/>
                  <a:gd name="T10" fmla="*/ 26 w 32"/>
                  <a:gd name="T11" fmla="*/ 12 h 106"/>
                  <a:gd name="T12" fmla="*/ 26 w 32"/>
                  <a:gd name="T13" fmla="*/ 10 h 106"/>
                  <a:gd name="T14" fmla="*/ 26 w 32"/>
                  <a:gd name="T15" fmla="*/ 10 h 106"/>
                  <a:gd name="T16" fmla="*/ 20 w 32"/>
                  <a:gd name="T17" fmla="*/ 6 h 106"/>
                  <a:gd name="T18" fmla="*/ 20 w 32"/>
                  <a:gd name="T19" fmla="*/ 6 h 106"/>
                  <a:gd name="T20" fmla="*/ 18 w 32"/>
                  <a:gd name="T21" fmla="*/ 2 h 106"/>
                  <a:gd name="T22" fmla="*/ 18 w 32"/>
                  <a:gd name="T23" fmla="*/ 2 h 106"/>
                  <a:gd name="T24" fmla="*/ 18 w 32"/>
                  <a:gd name="T25" fmla="*/ 2 h 106"/>
                  <a:gd name="T26" fmla="*/ 16 w 32"/>
                  <a:gd name="T27" fmla="*/ 0 h 106"/>
                  <a:gd name="T28" fmla="*/ 16 w 32"/>
                  <a:gd name="T29" fmla="*/ 0 h 106"/>
                  <a:gd name="T30" fmla="*/ 14 w 32"/>
                  <a:gd name="T31" fmla="*/ 4 h 106"/>
                  <a:gd name="T32" fmla="*/ 14 w 32"/>
                  <a:gd name="T33" fmla="*/ 4 h 106"/>
                  <a:gd name="T34" fmla="*/ 10 w 32"/>
                  <a:gd name="T35" fmla="*/ 6 h 106"/>
                  <a:gd name="T36" fmla="*/ 10 w 32"/>
                  <a:gd name="T37" fmla="*/ 6 h 106"/>
                  <a:gd name="T38" fmla="*/ 6 w 32"/>
                  <a:gd name="T39" fmla="*/ 10 h 106"/>
                  <a:gd name="T40" fmla="*/ 6 w 32"/>
                  <a:gd name="T41" fmla="*/ 10 h 106"/>
                  <a:gd name="T42" fmla="*/ 6 w 32"/>
                  <a:gd name="T43" fmla="*/ 12 h 106"/>
                  <a:gd name="T44" fmla="*/ 10 w 32"/>
                  <a:gd name="T45" fmla="*/ 18 h 106"/>
                  <a:gd name="T46" fmla="*/ 10 w 32"/>
                  <a:gd name="T47" fmla="*/ 18 h 106"/>
                  <a:gd name="T48" fmla="*/ 10 w 32"/>
                  <a:gd name="T49" fmla="*/ 24 h 106"/>
                  <a:gd name="T50" fmla="*/ 0 w 32"/>
                  <a:gd name="T51" fmla="*/ 68 h 106"/>
                  <a:gd name="T52" fmla="*/ 0 w 32"/>
                  <a:gd name="T53" fmla="*/ 68 h 106"/>
                  <a:gd name="T54" fmla="*/ 0 w 32"/>
                  <a:gd name="T55" fmla="*/ 70 h 106"/>
                  <a:gd name="T56" fmla="*/ 14 w 32"/>
                  <a:gd name="T57" fmla="*/ 104 h 106"/>
                  <a:gd name="T58" fmla="*/ 14 w 32"/>
                  <a:gd name="T59" fmla="*/ 104 h 106"/>
                  <a:gd name="T60" fmla="*/ 16 w 32"/>
                  <a:gd name="T61" fmla="*/ 106 h 106"/>
                  <a:gd name="T62" fmla="*/ 16 w 32"/>
                  <a:gd name="T63" fmla="*/ 106 h 106"/>
                  <a:gd name="T64" fmla="*/ 18 w 32"/>
                  <a:gd name="T65" fmla="*/ 104 h 106"/>
                  <a:gd name="T66" fmla="*/ 32 w 32"/>
                  <a:gd name="T67" fmla="*/ 70 h 106"/>
                  <a:gd name="T68" fmla="*/ 32 w 32"/>
                  <a:gd name="T69" fmla="*/ 70 h 106"/>
                  <a:gd name="T70" fmla="*/ 32 w 32"/>
                  <a:gd name="T71" fmla="*/ 68 h 106"/>
                  <a:gd name="T72" fmla="*/ 32 w 32"/>
                  <a:gd name="T73" fmla="*/ 6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06">
                    <a:moveTo>
                      <a:pt x="32" y="68"/>
                    </a:moveTo>
                    <a:lnTo>
                      <a:pt x="22" y="24"/>
                    </a:lnTo>
                    <a:lnTo>
                      <a:pt x="22" y="24"/>
                    </a:lnTo>
                    <a:lnTo>
                      <a:pt x="22" y="1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4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2" y="68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8" name="Freeform 350"/>
              <p:cNvSpPr>
                <a:spLocks/>
              </p:cNvSpPr>
              <p:nvPr/>
            </p:nvSpPr>
            <p:spPr bwMode="auto">
              <a:xfrm>
                <a:off x="968332" y="6200053"/>
                <a:ext cx="223780" cy="291644"/>
              </a:xfrm>
              <a:custGeom>
                <a:avLst/>
                <a:gdLst>
                  <a:gd name="T0" fmla="*/ 128 w 128"/>
                  <a:gd name="T1" fmla="*/ 108 h 162"/>
                  <a:gd name="T2" fmla="*/ 106 w 128"/>
                  <a:gd name="T3" fmla="*/ 32 h 162"/>
                  <a:gd name="T4" fmla="*/ 96 w 128"/>
                  <a:gd name="T5" fmla="*/ 0 h 162"/>
                  <a:gd name="T6" fmla="*/ 96 w 128"/>
                  <a:gd name="T7" fmla="*/ 0 h 162"/>
                  <a:gd name="T8" fmla="*/ 94 w 128"/>
                  <a:gd name="T9" fmla="*/ 0 h 162"/>
                  <a:gd name="T10" fmla="*/ 94 w 128"/>
                  <a:gd name="T11" fmla="*/ 0 h 162"/>
                  <a:gd name="T12" fmla="*/ 78 w 128"/>
                  <a:gd name="T13" fmla="*/ 6 h 162"/>
                  <a:gd name="T14" fmla="*/ 78 w 128"/>
                  <a:gd name="T15" fmla="*/ 6 h 162"/>
                  <a:gd name="T16" fmla="*/ 20 w 128"/>
                  <a:gd name="T17" fmla="*/ 24 h 162"/>
                  <a:gd name="T18" fmla="*/ 20 w 128"/>
                  <a:gd name="T19" fmla="*/ 24 h 162"/>
                  <a:gd name="T20" fmla="*/ 0 w 128"/>
                  <a:gd name="T21" fmla="*/ 62 h 162"/>
                  <a:gd name="T22" fmla="*/ 0 w 128"/>
                  <a:gd name="T23" fmla="*/ 120 h 162"/>
                  <a:gd name="T24" fmla="*/ 0 w 128"/>
                  <a:gd name="T25" fmla="*/ 120 h 162"/>
                  <a:gd name="T26" fmla="*/ 4 w 128"/>
                  <a:gd name="T27" fmla="*/ 126 h 162"/>
                  <a:gd name="T28" fmla="*/ 6 w 128"/>
                  <a:gd name="T29" fmla="*/ 132 h 162"/>
                  <a:gd name="T30" fmla="*/ 6 w 128"/>
                  <a:gd name="T31" fmla="*/ 132 h 162"/>
                  <a:gd name="T32" fmla="*/ 20 w 128"/>
                  <a:gd name="T33" fmla="*/ 142 h 162"/>
                  <a:gd name="T34" fmla="*/ 36 w 128"/>
                  <a:gd name="T35" fmla="*/ 148 h 162"/>
                  <a:gd name="T36" fmla="*/ 54 w 128"/>
                  <a:gd name="T37" fmla="*/ 154 h 162"/>
                  <a:gd name="T38" fmla="*/ 74 w 128"/>
                  <a:gd name="T39" fmla="*/ 158 h 162"/>
                  <a:gd name="T40" fmla="*/ 108 w 128"/>
                  <a:gd name="T41" fmla="*/ 160 h 162"/>
                  <a:gd name="T42" fmla="*/ 128 w 128"/>
                  <a:gd name="T43" fmla="*/ 162 h 162"/>
                  <a:gd name="T44" fmla="*/ 128 w 128"/>
                  <a:gd name="T45" fmla="*/ 10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62">
                    <a:moveTo>
                      <a:pt x="128" y="108"/>
                    </a:moveTo>
                    <a:lnTo>
                      <a:pt x="106" y="3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0" y="62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4" y="126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20" y="142"/>
                    </a:lnTo>
                    <a:lnTo>
                      <a:pt x="36" y="148"/>
                    </a:lnTo>
                    <a:lnTo>
                      <a:pt x="54" y="154"/>
                    </a:lnTo>
                    <a:lnTo>
                      <a:pt x="74" y="158"/>
                    </a:lnTo>
                    <a:lnTo>
                      <a:pt x="108" y="160"/>
                    </a:lnTo>
                    <a:lnTo>
                      <a:pt x="128" y="162"/>
                    </a:lnTo>
                    <a:lnTo>
                      <a:pt x="128" y="108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69" name="Freeform 351"/>
              <p:cNvSpPr>
                <a:spLocks/>
              </p:cNvSpPr>
              <p:nvPr/>
            </p:nvSpPr>
            <p:spPr bwMode="auto">
              <a:xfrm>
                <a:off x="1192111" y="6200053"/>
                <a:ext cx="227277" cy="291644"/>
              </a:xfrm>
              <a:custGeom>
                <a:avLst/>
                <a:gdLst>
                  <a:gd name="T0" fmla="*/ 130 w 130"/>
                  <a:gd name="T1" fmla="*/ 60 h 162"/>
                  <a:gd name="T2" fmla="*/ 130 w 130"/>
                  <a:gd name="T3" fmla="*/ 60 h 162"/>
                  <a:gd name="T4" fmla="*/ 112 w 130"/>
                  <a:gd name="T5" fmla="*/ 24 h 162"/>
                  <a:gd name="T6" fmla="*/ 112 w 130"/>
                  <a:gd name="T7" fmla="*/ 24 h 162"/>
                  <a:gd name="T8" fmla="*/ 54 w 130"/>
                  <a:gd name="T9" fmla="*/ 6 h 162"/>
                  <a:gd name="T10" fmla="*/ 54 w 130"/>
                  <a:gd name="T11" fmla="*/ 6 h 162"/>
                  <a:gd name="T12" fmla="*/ 38 w 130"/>
                  <a:gd name="T13" fmla="*/ 0 h 162"/>
                  <a:gd name="T14" fmla="*/ 38 w 130"/>
                  <a:gd name="T15" fmla="*/ 0 h 162"/>
                  <a:gd name="T16" fmla="*/ 36 w 130"/>
                  <a:gd name="T17" fmla="*/ 0 h 162"/>
                  <a:gd name="T18" fmla="*/ 22 w 130"/>
                  <a:gd name="T19" fmla="*/ 44 h 162"/>
                  <a:gd name="T20" fmla="*/ 2 w 130"/>
                  <a:gd name="T21" fmla="*/ 112 h 162"/>
                  <a:gd name="T22" fmla="*/ 2 w 130"/>
                  <a:gd name="T23" fmla="*/ 112 h 162"/>
                  <a:gd name="T24" fmla="*/ 0 w 130"/>
                  <a:gd name="T25" fmla="*/ 108 h 162"/>
                  <a:gd name="T26" fmla="*/ 0 w 130"/>
                  <a:gd name="T27" fmla="*/ 162 h 162"/>
                  <a:gd name="T28" fmla="*/ 0 w 130"/>
                  <a:gd name="T29" fmla="*/ 162 h 162"/>
                  <a:gd name="T30" fmla="*/ 2 w 130"/>
                  <a:gd name="T31" fmla="*/ 162 h 162"/>
                  <a:gd name="T32" fmla="*/ 2 w 130"/>
                  <a:gd name="T33" fmla="*/ 162 h 162"/>
                  <a:gd name="T34" fmla="*/ 20 w 130"/>
                  <a:gd name="T35" fmla="*/ 162 h 162"/>
                  <a:gd name="T36" fmla="*/ 58 w 130"/>
                  <a:gd name="T37" fmla="*/ 158 h 162"/>
                  <a:gd name="T38" fmla="*/ 80 w 130"/>
                  <a:gd name="T39" fmla="*/ 154 h 162"/>
                  <a:gd name="T40" fmla="*/ 98 w 130"/>
                  <a:gd name="T41" fmla="*/ 150 h 162"/>
                  <a:gd name="T42" fmla="*/ 114 w 130"/>
                  <a:gd name="T43" fmla="*/ 142 h 162"/>
                  <a:gd name="T44" fmla="*/ 120 w 130"/>
                  <a:gd name="T45" fmla="*/ 138 h 162"/>
                  <a:gd name="T46" fmla="*/ 126 w 130"/>
                  <a:gd name="T47" fmla="*/ 132 h 162"/>
                  <a:gd name="T48" fmla="*/ 126 w 130"/>
                  <a:gd name="T49" fmla="*/ 132 h 162"/>
                  <a:gd name="T50" fmla="*/ 130 w 130"/>
                  <a:gd name="T51" fmla="*/ 118 h 162"/>
                  <a:gd name="T52" fmla="*/ 130 w 130"/>
                  <a:gd name="T5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0" h="162">
                    <a:moveTo>
                      <a:pt x="130" y="60"/>
                    </a:moveTo>
                    <a:lnTo>
                      <a:pt x="130" y="60"/>
                    </a:lnTo>
                    <a:lnTo>
                      <a:pt x="112" y="24"/>
                    </a:lnTo>
                    <a:lnTo>
                      <a:pt x="112" y="2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22" y="44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0" y="10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20" y="162"/>
                    </a:lnTo>
                    <a:lnTo>
                      <a:pt x="58" y="158"/>
                    </a:lnTo>
                    <a:lnTo>
                      <a:pt x="80" y="154"/>
                    </a:lnTo>
                    <a:lnTo>
                      <a:pt x="98" y="150"/>
                    </a:lnTo>
                    <a:lnTo>
                      <a:pt x="114" y="142"/>
                    </a:lnTo>
                    <a:lnTo>
                      <a:pt x="120" y="138"/>
                    </a:lnTo>
                    <a:lnTo>
                      <a:pt x="126" y="132"/>
                    </a:lnTo>
                    <a:lnTo>
                      <a:pt x="126" y="132"/>
                    </a:lnTo>
                    <a:lnTo>
                      <a:pt x="130" y="118"/>
                    </a:lnTo>
                    <a:lnTo>
                      <a:pt x="130" y="60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0" name="Freeform 352"/>
              <p:cNvSpPr>
                <a:spLocks/>
              </p:cNvSpPr>
              <p:nvPr/>
            </p:nvSpPr>
            <p:spPr bwMode="auto">
              <a:xfrm>
                <a:off x="1129174" y="6171249"/>
                <a:ext cx="132870" cy="115217"/>
              </a:xfrm>
              <a:custGeom>
                <a:avLst/>
                <a:gdLst>
                  <a:gd name="T0" fmla="*/ 70 w 76"/>
                  <a:gd name="T1" fmla="*/ 0 h 64"/>
                  <a:gd name="T2" fmla="*/ 38 w 76"/>
                  <a:gd name="T3" fmla="*/ 28 h 64"/>
                  <a:gd name="T4" fmla="*/ 38 w 76"/>
                  <a:gd name="T5" fmla="*/ 28 h 64"/>
                  <a:gd name="T6" fmla="*/ 36 w 76"/>
                  <a:gd name="T7" fmla="*/ 28 h 64"/>
                  <a:gd name="T8" fmla="*/ 6 w 76"/>
                  <a:gd name="T9" fmla="*/ 0 h 64"/>
                  <a:gd name="T10" fmla="*/ 0 w 76"/>
                  <a:gd name="T11" fmla="*/ 20 h 64"/>
                  <a:gd name="T12" fmla="*/ 12 w 76"/>
                  <a:gd name="T13" fmla="*/ 64 h 64"/>
                  <a:gd name="T14" fmla="*/ 36 w 76"/>
                  <a:gd name="T15" fmla="*/ 30 h 64"/>
                  <a:gd name="T16" fmla="*/ 36 w 76"/>
                  <a:gd name="T17" fmla="*/ 30 h 64"/>
                  <a:gd name="T18" fmla="*/ 38 w 76"/>
                  <a:gd name="T19" fmla="*/ 30 h 64"/>
                  <a:gd name="T20" fmla="*/ 62 w 76"/>
                  <a:gd name="T21" fmla="*/ 64 h 64"/>
                  <a:gd name="T22" fmla="*/ 76 w 76"/>
                  <a:gd name="T23" fmla="*/ 20 h 64"/>
                  <a:gd name="T24" fmla="*/ 70 w 76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4">
                    <a:moveTo>
                      <a:pt x="70" y="0"/>
                    </a:move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6" y="0"/>
                    </a:lnTo>
                    <a:lnTo>
                      <a:pt x="0" y="20"/>
                    </a:lnTo>
                    <a:lnTo>
                      <a:pt x="12" y="64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62" y="64"/>
                    </a:lnTo>
                    <a:lnTo>
                      <a:pt x="76" y="2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1" name="Freeform 353"/>
              <p:cNvSpPr>
                <a:spLocks/>
              </p:cNvSpPr>
              <p:nvPr/>
            </p:nvSpPr>
            <p:spPr bwMode="auto">
              <a:xfrm>
                <a:off x="1094208" y="6200053"/>
                <a:ext cx="202801" cy="252038"/>
              </a:xfrm>
              <a:custGeom>
                <a:avLst/>
                <a:gdLst>
                  <a:gd name="T0" fmla="*/ 98 w 116"/>
                  <a:gd name="T1" fmla="*/ 28 h 140"/>
                  <a:gd name="T2" fmla="*/ 114 w 116"/>
                  <a:gd name="T3" fmla="*/ 34 h 140"/>
                  <a:gd name="T4" fmla="*/ 58 w 116"/>
                  <a:gd name="T5" fmla="*/ 140 h 140"/>
                  <a:gd name="T6" fmla="*/ 2 w 116"/>
                  <a:gd name="T7" fmla="*/ 34 h 140"/>
                  <a:gd name="T8" fmla="*/ 18 w 116"/>
                  <a:gd name="T9" fmla="*/ 28 h 140"/>
                  <a:gd name="T10" fmla="*/ 0 w 116"/>
                  <a:gd name="T11" fmla="*/ 20 h 140"/>
                  <a:gd name="T12" fmla="*/ 0 w 116"/>
                  <a:gd name="T13" fmla="*/ 20 h 140"/>
                  <a:gd name="T14" fmla="*/ 6 w 116"/>
                  <a:gd name="T15" fmla="*/ 6 h 140"/>
                  <a:gd name="T16" fmla="*/ 6 w 116"/>
                  <a:gd name="T17" fmla="*/ 6 h 140"/>
                  <a:gd name="T18" fmla="*/ 22 w 116"/>
                  <a:gd name="T19" fmla="*/ 0 h 140"/>
                  <a:gd name="T20" fmla="*/ 34 w 116"/>
                  <a:gd name="T21" fmla="*/ 32 h 140"/>
                  <a:gd name="T22" fmla="*/ 42 w 116"/>
                  <a:gd name="T23" fmla="*/ 58 h 140"/>
                  <a:gd name="T24" fmla="*/ 56 w 116"/>
                  <a:gd name="T25" fmla="*/ 108 h 140"/>
                  <a:gd name="T26" fmla="*/ 74 w 116"/>
                  <a:gd name="T27" fmla="*/ 58 h 140"/>
                  <a:gd name="T28" fmla="*/ 78 w 116"/>
                  <a:gd name="T29" fmla="*/ 44 h 140"/>
                  <a:gd name="T30" fmla="*/ 94 w 116"/>
                  <a:gd name="T31" fmla="*/ 0 h 140"/>
                  <a:gd name="T32" fmla="*/ 94 w 116"/>
                  <a:gd name="T33" fmla="*/ 0 h 140"/>
                  <a:gd name="T34" fmla="*/ 110 w 116"/>
                  <a:gd name="T35" fmla="*/ 6 h 140"/>
                  <a:gd name="T36" fmla="*/ 110 w 116"/>
                  <a:gd name="T37" fmla="*/ 6 h 140"/>
                  <a:gd name="T38" fmla="*/ 116 w 116"/>
                  <a:gd name="T39" fmla="*/ 20 h 140"/>
                  <a:gd name="T40" fmla="*/ 98 w 116"/>
                  <a:gd name="T41" fmla="*/ 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6" h="140">
                    <a:moveTo>
                      <a:pt x="98" y="28"/>
                    </a:moveTo>
                    <a:lnTo>
                      <a:pt x="114" y="34"/>
                    </a:lnTo>
                    <a:lnTo>
                      <a:pt x="58" y="140"/>
                    </a:lnTo>
                    <a:lnTo>
                      <a:pt x="2" y="34"/>
                    </a:lnTo>
                    <a:lnTo>
                      <a:pt x="18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2" y="0"/>
                    </a:lnTo>
                    <a:lnTo>
                      <a:pt x="34" y="32"/>
                    </a:lnTo>
                    <a:lnTo>
                      <a:pt x="42" y="58"/>
                    </a:lnTo>
                    <a:lnTo>
                      <a:pt x="56" y="108"/>
                    </a:lnTo>
                    <a:lnTo>
                      <a:pt x="74" y="58"/>
                    </a:lnTo>
                    <a:lnTo>
                      <a:pt x="78" y="44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6" y="20"/>
                    </a:lnTo>
                    <a:lnTo>
                      <a:pt x="98" y="28"/>
                    </a:lnTo>
                    <a:close/>
                  </a:path>
                </a:pathLst>
              </a:custGeom>
              <a:solidFill>
                <a:srgbClr val="3D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2" name="Freeform 355"/>
              <p:cNvSpPr>
                <a:spLocks/>
              </p:cNvSpPr>
              <p:nvPr/>
            </p:nvSpPr>
            <p:spPr bwMode="auto">
              <a:xfrm>
                <a:off x="866929" y="6437688"/>
                <a:ext cx="625885" cy="68410"/>
              </a:xfrm>
              <a:custGeom>
                <a:avLst/>
                <a:gdLst>
                  <a:gd name="T0" fmla="*/ 358 w 358"/>
                  <a:gd name="T1" fmla="*/ 10 h 38"/>
                  <a:gd name="T2" fmla="*/ 358 w 358"/>
                  <a:gd name="T3" fmla="*/ 28 h 38"/>
                  <a:gd name="T4" fmla="*/ 358 w 358"/>
                  <a:gd name="T5" fmla="*/ 28 h 38"/>
                  <a:gd name="T6" fmla="*/ 358 w 358"/>
                  <a:gd name="T7" fmla="*/ 32 h 38"/>
                  <a:gd name="T8" fmla="*/ 356 w 358"/>
                  <a:gd name="T9" fmla="*/ 36 h 38"/>
                  <a:gd name="T10" fmla="*/ 352 w 358"/>
                  <a:gd name="T11" fmla="*/ 38 h 38"/>
                  <a:gd name="T12" fmla="*/ 348 w 358"/>
                  <a:gd name="T13" fmla="*/ 38 h 38"/>
                  <a:gd name="T14" fmla="*/ 10 w 358"/>
                  <a:gd name="T15" fmla="*/ 38 h 38"/>
                  <a:gd name="T16" fmla="*/ 10 w 358"/>
                  <a:gd name="T17" fmla="*/ 38 h 38"/>
                  <a:gd name="T18" fmla="*/ 6 w 358"/>
                  <a:gd name="T19" fmla="*/ 38 h 38"/>
                  <a:gd name="T20" fmla="*/ 4 w 358"/>
                  <a:gd name="T21" fmla="*/ 36 h 38"/>
                  <a:gd name="T22" fmla="*/ 2 w 358"/>
                  <a:gd name="T23" fmla="*/ 32 h 38"/>
                  <a:gd name="T24" fmla="*/ 0 w 358"/>
                  <a:gd name="T25" fmla="*/ 28 h 38"/>
                  <a:gd name="T26" fmla="*/ 0 w 358"/>
                  <a:gd name="T27" fmla="*/ 10 h 38"/>
                  <a:gd name="T28" fmla="*/ 0 w 358"/>
                  <a:gd name="T29" fmla="*/ 10 h 38"/>
                  <a:gd name="T30" fmla="*/ 2 w 358"/>
                  <a:gd name="T31" fmla="*/ 6 h 38"/>
                  <a:gd name="T32" fmla="*/ 4 w 358"/>
                  <a:gd name="T33" fmla="*/ 2 h 38"/>
                  <a:gd name="T34" fmla="*/ 6 w 358"/>
                  <a:gd name="T35" fmla="*/ 0 h 38"/>
                  <a:gd name="T36" fmla="*/ 10 w 358"/>
                  <a:gd name="T37" fmla="*/ 0 h 38"/>
                  <a:gd name="T38" fmla="*/ 348 w 358"/>
                  <a:gd name="T39" fmla="*/ 0 h 38"/>
                  <a:gd name="T40" fmla="*/ 348 w 358"/>
                  <a:gd name="T41" fmla="*/ 0 h 38"/>
                  <a:gd name="T42" fmla="*/ 352 w 358"/>
                  <a:gd name="T43" fmla="*/ 0 h 38"/>
                  <a:gd name="T44" fmla="*/ 356 w 358"/>
                  <a:gd name="T45" fmla="*/ 2 h 38"/>
                  <a:gd name="T46" fmla="*/ 358 w 358"/>
                  <a:gd name="T47" fmla="*/ 6 h 38"/>
                  <a:gd name="T48" fmla="*/ 358 w 358"/>
                  <a:gd name="T49" fmla="*/ 10 h 38"/>
                  <a:gd name="T50" fmla="*/ 358 w 358"/>
                  <a:gd name="T51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8" h="38">
                    <a:moveTo>
                      <a:pt x="358" y="10"/>
                    </a:moveTo>
                    <a:lnTo>
                      <a:pt x="358" y="28"/>
                    </a:lnTo>
                    <a:lnTo>
                      <a:pt x="358" y="28"/>
                    </a:lnTo>
                    <a:lnTo>
                      <a:pt x="358" y="32"/>
                    </a:lnTo>
                    <a:lnTo>
                      <a:pt x="356" y="36"/>
                    </a:lnTo>
                    <a:lnTo>
                      <a:pt x="352" y="38"/>
                    </a:lnTo>
                    <a:lnTo>
                      <a:pt x="34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6" y="2"/>
                    </a:lnTo>
                    <a:lnTo>
                      <a:pt x="358" y="6"/>
                    </a:lnTo>
                    <a:lnTo>
                      <a:pt x="358" y="10"/>
                    </a:lnTo>
                    <a:lnTo>
                      <a:pt x="358" y="10"/>
                    </a:lnTo>
                    <a:close/>
                  </a:path>
                </a:pathLst>
              </a:custGeom>
              <a:solidFill>
                <a:srgbClr val="637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3" name="Freeform 356"/>
              <p:cNvSpPr>
                <a:spLocks/>
              </p:cNvSpPr>
              <p:nvPr/>
            </p:nvSpPr>
            <p:spPr bwMode="auto">
              <a:xfrm>
                <a:off x="866927" y="6480898"/>
                <a:ext cx="625885" cy="25204"/>
              </a:xfrm>
              <a:custGeom>
                <a:avLst/>
                <a:gdLst>
                  <a:gd name="T0" fmla="*/ 358 w 358"/>
                  <a:gd name="T1" fmla="*/ 0 h 14"/>
                  <a:gd name="T2" fmla="*/ 358 w 358"/>
                  <a:gd name="T3" fmla="*/ 4 h 14"/>
                  <a:gd name="T4" fmla="*/ 358 w 358"/>
                  <a:gd name="T5" fmla="*/ 4 h 14"/>
                  <a:gd name="T6" fmla="*/ 358 w 358"/>
                  <a:gd name="T7" fmla="*/ 8 h 14"/>
                  <a:gd name="T8" fmla="*/ 356 w 358"/>
                  <a:gd name="T9" fmla="*/ 12 h 14"/>
                  <a:gd name="T10" fmla="*/ 352 w 358"/>
                  <a:gd name="T11" fmla="*/ 14 h 14"/>
                  <a:gd name="T12" fmla="*/ 348 w 358"/>
                  <a:gd name="T13" fmla="*/ 14 h 14"/>
                  <a:gd name="T14" fmla="*/ 10 w 358"/>
                  <a:gd name="T15" fmla="*/ 14 h 14"/>
                  <a:gd name="T16" fmla="*/ 10 w 358"/>
                  <a:gd name="T17" fmla="*/ 14 h 14"/>
                  <a:gd name="T18" fmla="*/ 6 w 358"/>
                  <a:gd name="T19" fmla="*/ 14 h 14"/>
                  <a:gd name="T20" fmla="*/ 4 w 358"/>
                  <a:gd name="T21" fmla="*/ 12 h 14"/>
                  <a:gd name="T22" fmla="*/ 2 w 358"/>
                  <a:gd name="T23" fmla="*/ 8 h 14"/>
                  <a:gd name="T24" fmla="*/ 0 w 358"/>
                  <a:gd name="T25" fmla="*/ 4 h 14"/>
                  <a:gd name="T26" fmla="*/ 0 w 358"/>
                  <a:gd name="T27" fmla="*/ 0 h 14"/>
                  <a:gd name="T28" fmla="*/ 358 w 358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8" h="14">
                    <a:moveTo>
                      <a:pt x="358" y="0"/>
                    </a:moveTo>
                    <a:lnTo>
                      <a:pt x="358" y="4"/>
                    </a:lnTo>
                    <a:lnTo>
                      <a:pt x="358" y="4"/>
                    </a:lnTo>
                    <a:lnTo>
                      <a:pt x="358" y="8"/>
                    </a:lnTo>
                    <a:lnTo>
                      <a:pt x="356" y="12"/>
                    </a:lnTo>
                    <a:lnTo>
                      <a:pt x="352" y="14"/>
                    </a:lnTo>
                    <a:lnTo>
                      <a:pt x="34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4" name="Freeform 357"/>
              <p:cNvSpPr>
                <a:spLocks/>
              </p:cNvSpPr>
              <p:nvPr/>
            </p:nvSpPr>
            <p:spPr bwMode="auto">
              <a:xfrm>
                <a:off x="1027775" y="6286468"/>
                <a:ext cx="335671" cy="187228"/>
              </a:xfrm>
              <a:custGeom>
                <a:avLst/>
                <a:gdLst>
                  <a:gd name="T0" fmla="*/ 118 w 192"/>
                  <a:gd name="T1" fmla="*/ 38 h 104"/>
                  <a:gd name="T2" fmla="*/ 118 w 192"/>
                  <a:gd name="T3" fmla="*/ 38 h 104"/>
                  <a:gd name="T4" fmla="*/ 118 w 192"/>
                  <a:gd name="T5" fmla="*/ 40 h 104"/>
                  <a:gd name="T6" fmla="*/ 116 w 192"/>
                  <a:gd name="T7" fmla="*/ 50 h 104"/>
                  <a:gd name="T8" fmla="*/ 116 w 192"/>
                  <a:gd name="T9" fmla="*/ 50 h 104"/>
                  <a:gd name="T10" fmla="*/ 148 w 192"/>
                  <a:gd name="T11" fmla="*/ 74 h 104"/>
                  <a:gd name="T12" fmla="*/ 164 w 192"/>
                  <a:gd name="T13" fmla="*/ 88 h 104"/>
                  <a:gd name="T14" fmla="*/ 178 w 192"/>
                  <a:gd name="T15" fmla="*/ 104 h 104"/>
                  <a:gd name="T16" fmla="*/ 178 w 192"/>
                  <a:gd name="T17" fmla="*/ 104 h 104"/>
                  <a:gd name="T18" fmla="*/ 180 w 192"/>
                  <a:gd name="T19" fmla="*/ 102 h 104"/>
                  <a:gd name="T20" fmla="*/ 182 w 192"/>
                  <a:gd name="T21" fmla="*/ 102 h 104"/>
                  <a:gd name="T22" fmla="*/ 192 w 192"/>
                  <a:gd name="T23" fmla="*/ 2 h 104"/>
                  <a:gd name="T24" fmla="*/ 192 w 192"/>
                  <a:gd name="T25" fmla="*/ 2 h 104"/>
                  <a:gd name="T26" fmla="*/ 192 w 192"/>
                  <a:gd name="T27" fmla="*/ 0 h 104"/>
                  <a:gd name="T28" fmla="*/ 190 w 192"/>
                  <a:gd name="T29" fmla="*/ 0 h 104"/>
                  <a:gd name="T30" fmla="*/ 2 w 192"/>
                  <a:gd name="T31" fmla="*/ 0 h 104"/>
                  <a:gd name="T32" fmla="*/ 2 w 192"/>
                  <a:gd name="T33" fmla="*/ 0 h 104"/>
                  <a:gd name="T34" fmla="*/ 0 w 192"/>
                  <a:gd name="T35" fmla="*/ 0 h 104"/>
                  <a:gd name="T36" fmla="*/ 0 w 192"/>
                  <a:gd name="T37" fmla="*/ 0 h 104"/>
                  <a:gd name="T38" fmla="*/ 16 w 192"/>
                  <a:gd name="T39" fmla="*/ 4 h 104"/>
                  <a:gd name="T40" fmla="*/ 38 w 192"/>
                  <a:gd name="T41" fmla="*/ 10 h 104"/>
                  <a:gd name="T42" fmla="*/ 66 w 192"/>
                  <a:gd name="T43" fmla="*/ 22 h 104"/>
                  <a:gd name="T44" fmla="*/ 98 w 192"/>
                  <a:gd name="T45" fmla="*/ 38 h 104"/>
                  <a:gd name="T46" fmla="*/ 118 w 192"/>
                  <a:gd name="T47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04">
                    <a:moveTo>
                      <a:pt x="118" y="38"/>
                    </a:moveTo>
                    <a:lnTo>
                      <a:pt x="118" y="38"/>
                    </a:lnTo>
                    <a:lnTo>
                      <a:pt x="118" y="40"/>
                    </a:lnTo>
                    <a:lnTo>
                      <a:pt x="116" y="50"/>
                    </a:lnTo>
                    <a:lnTo>
                      <a:pt x="116" y="50"/>
                    </a:lnTo>
                    <a:lnTo>
                      <a:pt x="148" y="74"/>
                    </a:lnTo>
                    <a:lnTo>
                      <a:pt x="164" y="88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80" y="102"/>
                    </a:lnTo>
                    <a:lnTo>
                      <a:pt x="182" y="10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4"/>
                    </a:lnTo>
                    <a:lnTo>
                      <a:pt x="38" y="10"/>
                    </a:lnTo>
                    <a:lnTo>
                      <a:pt x="66" y="22"/>
                    </a:lnTo>
                    <a:lnTo>
                      <a:pt x="98" y="38"/>
                    </a:lnTo>
                    <a:lnTo>
                      <a:pt x="118" y="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5" name="Freeform 358"/>
              <p:cNvSpPr>
                <a:spLocks/>
              </p:cNvSpPr>
              <p:nvPr/>
            </p:nvSpPr>
            <p:spPr bwMode="auto">
              <a:xfrm>
                <a:off x="1027770" y="6286477"/>
                <a:ext cx="311195" cy="187229"/>
              </a:xfrm>
              <a:custGeom>
                <a:avLst/>
                <a:gdLst>
                  <a:gd name="T0" fmla="*/ 116 w 178"/>
                  <a:gd name="T1" fmla="*/ 50 h 104"/>
                  <a:gd name="T2" fmla="*/ 116 w 178"/>
                  <a:gd name="T3" fmla="*/ 64 h 104"/>
                  <a:gd name="T4" fmla="*/ 116 w 178"/>
                  <a:gd name="T5" fmla="*/ 64 h 104"/>
                  <a:gd name="T6" fmla="*/ 114 w 178"/>
                  <a:gd name="T7" fmla="*/ 64 h 104"/>
                  <a:gd name="T8" fmla="*/ 74 w 178"/>
                  <a:gd name="T9" fmla="*/ 64 h 104"/>
                  <a:gd name="T10" fmla="*/ 74 w 178"/>
                  <a:gd name="T11" fmla="*/ 64 h 104"/>
                  <a:gd name="T12" fmla="*/ 72 w 178"/>
                  <a:gd name="T13" fmla="*/ 64 h 104"/>
                  <a:gd name="T14" fmla="*/ 70 w 178"/>
                  <a:gd name="T15" fmla="*/ 40 h 104"/>
                  <a:gd name="T16" fmla="*/ 70 w 178"/>
                  <a:gd name="T17" fmla="*/ 40 h 104"/>
                  <a:gd name="T18" fmla="*/ 70 w 178"/>
                  <a:gd name="T19" fmla="*/ 38 h 104"/>
                  <a:gd name="T20" fmla="*/ 98 w 178"/>
                  <a:gd name="T21" fmla="*/ 38 h 104"/>
                  <a:gd name="T22" fmla="*/ 98 w 178"/>
                  <a:gd name="T23" fmla="*/ 38 h 104"/>
                  <a:gd name="T24" fmla="*/ 66 w 178"/>
                  <a:gd name="T25" fmla="*/ 22 h 104"/>
                  <a:gd name="T26" fmla="*/ 38 w 178"/>
                  <a:gd name="T27" fmla="*/ 10 h 104"/>
                  <a:gd name="T28" fmla="*/ 16 w 178"/>
                  <a:gd name="T29" fmla="*/ 4 h 104"/>
                  <a:gd name="T30" fmla="*/ 0 w 178"/>
                  <a:gd name="T31" fmla="*/ 0 h 104"/>
                  <a:gd name="T32" fmla="*/ 0 w 178"/>
                  <a:gd name="T33" fmla="*/ 0 h 104"/>
                  <a:gd name="T34" fmla="*/ 0 w 178"/>
                  <a:gd name="T35" fmla="*/ 2 h 104"/>
                  <a:gd name="T36" fmla="*/ 10 w 178"/>
                  <a:gd name="T37" fmla="*/ 102 h 104"/>
                  <a:gd name="T38" fmla="*/ 10 w 178"/>
                  <a:gd name="T39" fmla="*/ 102 h 104"/>
                  <a:gd name="T40" fmla="*/ 12 w 178"/>
                  <a:gd name="T41" fmla="*/ 102 h 104"/>
                  <a:gd name="T42" fmla="*/ 12 w 178"/>
                  <a:gd name="T43" fmla="*/ 104 h 104"/>
                  <a:gd name="T44" fmla="*/ 178 w 178"/>
                  <a:gd name="T45" fmla="*/ 104 h 104"/>
                  <a:gd name="T46" fmla="*/ 178 w 178"/>
                  <a:gd name="T47" fmla="*/ 104 h 104"/>
                  <a:gd name="T48" fmla="*/ 178 w 178"/>
                  <a:gd name="T49" fmla="*/ 104 h 104"/>
                  <a:gd name="T50" fmla="*/ 178 w 178"/>
                  <a:gd name="T51" fmla="*/ 104 h 104"/>
                  <a:gd name="T52" fmla="*/ 164 w 178"/>
                  <a:gd name="T53" fmla="*/ 88 h 104"/>
                  <a:gd name="T54" fmla="*/ 148 w 178"/>
                  <a:gd name="T55" fmla="*/ 74 h 104"/>
                  <a:gd name="T56" fmla="*/ 116 w 178"/>
                  <a:gd name="T57" fmla="*/ 50 h 104"/>
                  <a:gd name="T58" fmla="*/ 116 w 178"/>
                  <a:gd name="T5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8" h="104">
                    <a:moveTo>
                      <a:pt x="116" y="50"/>
                    </a:moveTo>
                    <a:lnTo>
                      <a:pt x="116" y="64"/>
                    </a:lnTo>
                    <a:lnTo>
                      <a:pt x="116" y="64"/>
                    </a:lnTo>
                    <a:lnTo>
                      <a:pt x="114" y="64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2" y="64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66" y="22"/>
                    </a:lnTo>
                    <a:lnTo>
                      <a:pt x="38" y="10"/>
                    </a:lnTo>
                    <a:lnTo>
                      <a:pt x="1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12" y="102"/>
                    </a:lnTo>
                    <a:lnTo>
                      <a:pt x="12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64" y="88"/>
                    </a:lnTo>
                    <a:lnTo>
                      <a:pt x="148" y="74"/>
                    </a:lnTo>
                    <a:lnTo>
                      <a:pt x="116" y="50"/>
                    </a:lnTo>
                    <a:lnTo>
                      <a:pt x="116" y="5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6" name="Freeform 359"/>
              <p:cNvSpPr>
                <a:spLocks/>
              </p:cNvSpPr>
              <p:nvPr/>
            </p:nvSpPr>
            <p:spPr bwMode="auto">
              <a:xfrm>
                <a:off x="1150135" y="6354913"/>
                <a:ext cx="80420" cy="46807"/>
              </a:xfrm>
              <a:custGeom>
                <a:avLst/>
                <a:gdLst>
                  <a:gd name="T0" fmla="*/ 0 w 46"/>
                  <a:gd name="T1" fmla="*/ 0 h 26"/>
                  <a:gd name="T2" fmla="*/ 0 w 46"/>
                  <a:gd name="T3" fmla="*/ 0 h 26"/>
                  <a:gd name="T4" fmla="*/ 0 w 46"/>
                  <a:gd name="T5" fmla="*/ 2 h 26"/>
                  <a:gd name="T6" fmla="*/ 2 w 46"/>
                  <a:gd name="T7" fmla="*/ 26 h 26"/>
                  <a:gd name="T8" fmla="*/ 2 w 46"/>
                  <a:gd name="T9" fmla="*/ 26 h 26"/>
                  <a:gd name="T10" fmla="*/ 4 w 46"/>
                  <a:gd name="T11" fmla="*/ 26 h 26"/>
                  <a:gd name="T12" fmla="*/ 44 w 46"/>
                  <a:gd name="T13" fmla="*/ 26 h 26"/>
                  <a:gd name="T14" fmla="*/ 44 w 46"/>
                  <a:gd name="T15" fmla="*/ 26 h 26"/>
                  <a:gd name="T16" fmla="*/ 46 w 46"/>
                  <a:gd name="T17" fmla="*/ 26 h 26"/>
                  <a:gd name="T18" fmla="*/ 46 w 46"/>
                  <a:gd name="T19" fmla="*/ 12 h 26"/>
                  <a:gd name="T20" fmla="*/ 46 w 46"/>
                  <a:gd name="T21" fmla="*/ 12 h 26"/>
                  <a:gd name="T22" fmla="*/ 28 w 46"/>
                  <a:gd name="T23" fmla="*/ 0 h 26"/>
                  <a:gd name="T24" fmla="*/ 0 w 46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2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6" y="26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177" name="Freeform 360"/>
              <p:cNvSpPr>
                <a:spLocks/>
              </p:cNvSpPr>
              <p:nvPr/>
            </p:nvSpPr>
            <p:spPr bwMode="auto">
              <a:xfrm>
                <a:off x="1199129" y="6354878"/>
                <a:ext cx="34966" cy="21603"/>
              </a:xfrm>
              <a:custGeom>
                <a:avLst/>
                <a:gdLst>
                  <a:gd name="T0" fmla="*/ 20 w 20"/>
                  <a:gd name="T1" fmla="*/ 0 h 12"/>
                  <a:gd name="T2" fmla="*/ 0 w 20"/>
                  <a:gd name="T3" fmla="*/ 0 h 12"/>
                  <a:gd name="T4" fmla="*/ 0 w 20"/>
                  <a:gd name="T5" fmla="*/ 0 h 12"/>
                  <a:gd name="T6" fmla="*/ 18 w 20"/>
                  <a:gd name="T7" fmla="*/ 12 h 12"/>
                  <a:gd name="T8" fmla="*/ 20 w 20"/>
                  <a:gd name="T9" fmla="*/ 2 h 12"/>
                  <a:gd name="T10" fmla="*/ 20 w 20"/>
                  <a:gd name="T11" fmla="*/ 2 h 12"/>
                  <a:gd name="T12" fmla="*/ 20 w 20"/>
                  <a:gd name="T13" fmla="*/ 0 h 12"/>
                  <a:gd name="T14" fmla="*/ 20 w 20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4F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</p:grpSp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1175" y="3914375"/>
            <a:ext cx="996325" cy="432922"/>
          </a:xfrm>
          <a:prstGeom prst="rect">
            <a:avLst/>
          </a:prstGeom>
        </p:spPr>
      </p:pic>
      <p:cxnSp>
        <p:nvCxnSpPr>
          <p:cNvPr id="182" name="꺾인 연결선 25"/>
          <p:cNvCxnSpPr/>
          <p:nvPr/>
        </p:nvCxnSpPr>
        <p:spPr>
          <a:xfrm flipH="1">
            <a:off x="7285794" y="4057235"/>
            <a:ext cx="91025" cy="19289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tailEnd type="none"/>
          </a:ln>
          <a:effectLst/>
        </p:spPr>
      </p:cxnSp>
      <p:cxnSp>
        <p:nvCxnSpPr>
          <p:cNvPr id="183" name="꺾인 연결선 25"/>
          <p:cNvCxnSpPr/>
          <p:nvPr/>
        </p:nvCxnSpPr>
        <p:spPr>
          <a:xfrm flipH="1">
            <a:off x="7499526" y="4101070"/>
            <a:ext cx="1390" cy="26020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tailEnd type="none"/>
          </a:ln>
          <a:effectLst/>
        </p:spPr>
      </p:cxnSp>
      <p:cxnSp>
        <p:nvCxnSpPr>
          <p:cNvPr id="184" name="꺾인 연결선 25"/>
          <p:cNvCxnSpPr/>
          <p:nvPr/>
        </p:nvCxnSpPr>
        <p:spPr>
          <a:xfrm>
            <a:off x="7625013" y="4057235"/>
            <a:ext cx="158592" cy="15631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tailEnd type="none"/>
          </a:ln>
          <a:effectLst/>
        </p:spPr>
      </p:cxnSp>
      <p:cxnSp>
        <p:nvCxnSpPr>
          <p:cNvPr id="185" name="Shape 121"/>
          <p:cNvCxnSpPr/>
          <p:nvPr/>
        </p:nvCxnSpPr>
        <p:spPr>
          <a:xfrm rot="5400000">
            <a:off x="2396279" y="4485385"/>
            <a:ext cx="139105" cy="140762"/>
          </a:xfrm>
          <a:prstGeom prst="bentConnector3">
            <a:avLst>
              <a:gd name="adj1" fmla="val 50000"/>
            </a:avLst>
          </a:prstGeom>
          <a:noFill/>
          <a:ln w="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tailEnd type="none"/>
          </a:ln>
          <a:effectLst/>
        </p:spPr>
      </p:cxnSp>
      <p:sp>
        <p:nvSpPr>
          <p:cNvPr id="186" name="직사각형 185"/>
          <p:cNvSpPr/>
          <p:nvPr/>
        </p:nvSpPr>
        <p:spPr bwMode="auto">
          <a:xfrm>
            <a:off x="4218693" y="3178877"/>
            <a:ext cx="1294300" cy="224938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pc="-5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5580779" y="3165389"/>
            <a:ext cx="992401" cy="22628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pc="-5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3248264" y="3178877"/>
            <a:ext cx="916476" cy="224938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pc="-5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3239180" y="2979207"/>
            <a:ext cx="925559" cy="307777"/>
            <a:chOff x="372079" y="2125958"/>
            <a:chExt cx="1556584" cy="311826"/>
          </a:xfrm>
        </p:grpSpPr>
        <p:sp>
          <p:nvSpPr>
            <p:cNvPr id="190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91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31371" y="2125958"/>
              <a:ext cx="833031" cy="31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수집</a:t>
              </a:r>
              <a:endPara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(Row Zone)</a:t>
              </a: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226151" y="2979151"/>
            <a:ext cx="1289229" cy="307777"/>
            <a:chOff x="246798" y="2125958"/>
            <a:chExt cx="1708791" cy="311826"/>
          </a:xfrm>
        </p:grpSpPr>
        <p:sp>
          <p:nvSpPr>
            <p:cNvPr id="193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6798" y="2142178"/>
              <a:ext cx="1708791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94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1969" y="2125958"/>
              <a:ext cx="1007097" cy="31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가공</a:t>
              </a:r>
              <a:endPara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(Structured Zone)</a:t>
              </a:r>
              <a:endPara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5584767" y="2971784"/>
            <a:ext cx="988412" cy="307777"/>
            <a:chOff x="372079" y="2125958"/>
            <a:chExt cx="1556584" cy="311826"/>
          </a:xfrm>
        </p:grpSpPr>
        <p:sp>
          <p:nvSpPr>
            <p:cNvPr id="196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97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9782" y="2125958"/>
              <a:ext cx="1156203" cy="311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정제</a:t>
              </a:r>
              <a:endPara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(Consumer Zone)</a:t>
              </a:r>
              <a:endParaRPr lang="ko-KR" altLang="en-US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198" name="타원 197"/>
          <p:cNvSpPr/>
          <p:nvPr/>
        </p:nvSpPr>
        <p:spPr>
          <a:xfrm>
            <a:off x="3515452" y="3432347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A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3515452" y="3823001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B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3515452" y="4213655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C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4374276" y="3432347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A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4374276" y="3823001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B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4374276" y="4213655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C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204" name="꺾인 연결선 25"/>
          <p:cNvCxnSpPr>
            <a:stCxn id="198" idx="6"/>
            <a:endCxn id="201" idx="2"/>
          </p:cNvCxnSpPr>
          <p:nvPr/>
        </p:nvCxnSpPr>
        <p:spPr>
          <a:xfrm>
            <a:off x="3866452" y="3582008"/>
            <a:ext cx="50782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5"/>
          <p:cNvCxnSpPr>
            <a:stCxn id="199" idx="6"/>
            <a:endCxn id="202" idx="2"/>
          </p:cNvCxnSpPr>
          <p:nvPr/>
        </p:nvCxnSpPr>
        <p:spPr>
          <a:xfrm>
            <a:off x="3866452" y="3972662"/>
            <a:ext cx="50782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5"/>
          <p:cNvCxnSpPr>
            <a:stCxn id="200" idx="6"/>
            <a:endCxn id="203" idx="2"/>
          </p:cNvCxnSpPr>
          <p:nvPr/>
        </p:nvCxnSpPr>
        <p:spPr>
          <a:xfrm>
            <a:off x="3866452" y="4363316"/>
            <a:ext cx="50782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5097016" y="3439031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T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208" name="꺾인 연결선 25"/>
          <p:cNvCxnSpPr>
            <a:stCxn id="201" idx="6"/>
            <a:endCxn id="207" idx="2"/>
          </p:cNvCxnSpPr>
          <p:nvPr/>
        </p:nvCxnSpPr>
        <p:spPr>
          <a:xfrm>
            <a:off x="4725276" y="3582008"/>
            <a:ext cx="371740" cy="668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5"/>
          <p:cNvCxnSpPr>
            <a:stCxn id="202" idx="6"/>
            <a:endCxn id="207" idx="2"/>
          </p:cNvCxnSpPr>
          <p:nvPr/>
        </p:nvCxnSpPr>
        <p:spPr>
          <a:xfrm flipV="1">
            <a:off x="4725276" y="3588692"/>
            <a:ext cx="371740" cy="3839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5"/>
          <p:cNvCxnSpPr>
            <a:stCxn id="203" idx="6"/>
            <a:endCxn id="207" idx="2"/>
          </p:cNvCxnSpPr>
          <p:nvPr/>
        </p:nvCxnSpPr>
        <p:spPr>
          <a:xfrm flipV="1">
            <a:off x="4725276" y="3588692"/>
            <a:ext cx="371740" cy="77462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타원 210"/>
          <p:cNvSpPr/>
          <p:nvPr/>
        </p:nvSpPr>
        <p:spPr>
          <a:xfrm>
            <a:off x="5099796" y="4115295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A1</a:t>
            </a:r>
            <a:endParaRPr lang="ko-KR" altLang="en-US" sz="8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5097016" y="4533287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B1</a:t>
            </a:r>
            <a:endParaRPr lang="ko-KR" altLang="en-US" sz="8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213" name="꺾인 연결선 25"/>
          <p:cNvCxnSpPr>
            <a:stCxn id="201" idx="6"/>
            <a:endCxn id="211" idx="2"/>
          </p:cNvCxnSpPr>
          <p:nvPr/>
        </p:nvCxnSpPr>
        <p:spPr>
          <a:xfrm>
            <a:off x="4725276" y="3582008"/>
            <a:ext cx="374520" cy="682948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5"/>
          <p:cNvCxnSpPr>
            <a:stCxn id="202" idx="6"/>
            <a:endCxn id="212" idx="2"/>
          </p:cNvCxnSpPr>
          <p:nvPr/>
        </p:nvCxnSpPr>
        <p:spPr>
          <a:xfrm>
            <a:off x="4725276" y="3972662"/>
            <a:ext cx="371740" cy="710286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/>
          <p:cNvSpPr/>
          <p:nvPr/>
        </p:nvSpPr>
        <p:spPr>
          <a:xfrm>
            <a:off x="5957264" y="3822060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M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216" name="꺾인 연결선 25"/>
          <p:cNvCxnSpPr>
            <a:stCxn id="207" idx="6"/>
            <a:endCxn id="215" idx="2"/>
          </p:cNvCxnSpPr>
          <p:nvPr/>
        </p:nvCxnSpPr>
        <p:spPr>
          <a:xfrm>
            <a:off x="5448016" y="3588692"/>
            <a:ext cx="509248" cy="38302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5"/>
          <p:cNvCxnSpPr>
            <a:stCxn id="211" idx="6"/>
            <a:endCxn id="215" idx="2"/>
          </p:cNvCxnSpPr>
          <p:nvPr/>
        </p:nvCxnSpPr>
        <p:spPr>
          <a:xfrm flipV="1">
            <a:off x="5450796" y="3971721"/>
            <a:ext cx="506468" cy="293235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5"/>
          <p:cNvCxnSpPr>
            <a:stCxn id="212" idx="6"/>
            <a:endCxn id="215" idx="2"/>
          </p:cNvCxnSpPr>
          <p:nvPr/>
        </p:nvCxnSpPr>
        <p:spPr>
          <a:xfrm flipV="1">
            <a:off x="5448016" y="3971721"/>
            <a:ext cx="509248" cy="711227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타원 218"/>
          <p:cNvSpPr/>
          <p:nvPr/>
        </p:nvSpPr>
        <p:spPr>
          <a:xfrm>
            <a:off x="6305484" y="4233865"/>
            <a:ext cx="219938" cy="1897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D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6021405" y="4381583"/>
            <a:ext cx="219938" cy="1897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D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5729913" y="4242648"/>
            <a:ext cx="219938" cy="1897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D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222" name="꺾인 연결선 25"/>
          <p:cNvCxnSpPr>
            <a:stCxn id="215" idx="3"/>
            <a:endCxn id="221" idx="7"/>
          </p:cNvCxnSpPr>
          <p:nvPr/>
        </p:nvCxnSpPr>
        <p:spPr>
          <a:xfrm flipH="1">
            <a:off x="5917642" y="4077546"/>
            <a:ext cx="91025" cy="1928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5"/>
          <p:cNvCxnSpPr>
            <a:stCxn id="215" idx="4"/>
            <a:endCxn id="220" idx="0"/>
          </p:cNvCxnSpPr>
          <p:nvPr/>
        </p:nvCxnSpPr>
        <p:spPr>
          <a:xfrm flipH="1">
            <a:off x="6131374" y="4121381"/>
            <a:ext cx="1390" cy="2602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꺾인 연결선 25"/>
          <p:cNvCxnSpPr>
            <a:stCxn id="215" idx="5"/>
            <a:endCxn id="219" idx="0"/>
          </p:cNvCxnSpPr>
          <p:nvPr/>
        </p:nvCxnSpPr>
        <p:spPr>
          <a:xfrm>
            <a:off x="6256861" y="4077546"/>
            <a:ext cx="158592" cy="1563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2324708" y="3434688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A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2324708" y="3823219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B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2324708" y="4207204"/>
            <a:ext cx="351000" cy="29932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b="1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C</a:t>
            </a:r>
            <a:endParaRPr lang="ko-KR" altLang="en-US" sz="10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228" name="꺾인 연결선 25"/>
          <p:cNvCxnSpPr>
            <a:stCxn id="225" idx="6"/>
            <a:endCxn id="198" idx="2"/>
          </p:cNvCxnSpPr>
          <p:nvPr/>
        </p:nvCxnSpPr>
        <p:spPr>
          <a:xfrm flipV="1">
            <a:off x="2675708" y="3582008"/>
            <a:ext cx="839744" cy="23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꺾인 연결선 25"/>
          <p:cNvCxnSpPr>
            <a:stCxn id="226" idx="6"/>
            <a:endCxn id="199" idx="2"/>
          </p:cNvCxnSpPr>
          <p:nvPr/>
        </p:nvCxnSpPr>
        <p:spPr>
          <a:xfrm flipV="1">
            <a:off x="2675708" y="3972662"/>
            <a:ext cx="839744" cy="2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5"/>
          <p:cNvCxnSpPr>
            <a:stCxn id="227" idx="6"/>
            <a:endCxn id="200" idx="2"/>
          </p:cNvCxnSpPr>
          <p:nvPr/>
        </p:nvCxnSpPr>
        <p:spPr>
          <a:xfrm>
            <a:off x="2675708" y="4356865"/>
            <a:ext cx="839744" cy="64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2514033" y="4645630"/>
            <a:ext cx="285009" cy="199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algn="ctr" latinLnBrk="0"/>
            <a:r>
              <a:rPr lang="ko-KR" altLang="en-US" sz="600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표준 코드</a:t>
            </a:r>
          </a:p>
        </p:txBody>
      </p:sp>
      <p:cxnSp>
        <p:nvCxnSpPr>
          <p:cNvPr id="232" name="Shape 121"/>
          <p:cNvCxnSpPr>
            <a:stCxn id="227" idx="4"/>
            <a:endCxn id="231" idx="0"/>
          </p:cNvCxnSpPr>
          <p:nvPr/>
        </p:nvCxnSpPr>
        <p:spPr>
          <a:xfrm rot="16200000" flipH="1">
            <a:off x="2508821" y="4497912"/>
            <a:ext cx="139105" cy="156330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직사각형 232"/>
          <p:cNvSpPr/>
          <p:nvPr/>
        </p:nvSpPr>
        <p:spPr>
          <a:xfrm>
            <a:off x="3693223" y="4640853"/>
            <a:ext cx="285009" cy="199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algn="ctr" latinLnBrk="0"/>
            <a:r>
              <a:rPr lang="ko-KR" altLang="en-US" sz="600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표준 코드</a:t>
            </a:r>
          </a:p>
        </p:txBody>
      </p:sp>
      <p:cxnSp>
        <p:nvCxnSpPr>
          <p:cNvPr id="234" name="Shape 121"/>
          <p:cNvCxnSpPr>
            <a:stCxn id="233" idx="0"/>
            <a:endCxn id="200" idx="4"/>
          </p:cNvCxnSpPr>
          <p:nvPr/>
        </p:nvCxnSpPr>
        <p:spPr>
          <a:xfrm rot="16200000" flipV="1">
            <a:off x="3699402" y="4504527"/>
            <a:ext cx="127877" cy="144776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직사각형 234"/>
          <p:cNvSpPr/>
          <p:nvPr/>
        </p:nvSpPr>
        <p:spPr>
          <a:xfrm>
            <a:off x="4554763" y="4640853"/>
            <a:ext cx="285009" cy="199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algn="ctr" latinLnBrk="0"/>
            <a:r>
              <a:rPr lang="ko-KR" altLang="en-US" sz="600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표준 코드</a:t>
            </a:r>
          </a:p>
        </p:txBody>
      </p:sp>
      <p:cxnSp>
        <p:nvCxnSpPr>
          <p:cNvPr id="236" name="Shape 121"/>
          <p:cNvCxnSpPr>
            <a:stCxn id="235" idx="0"/>
            <a:endCxn id="203" idx="4"/>
          </p:cNvCxnSpPr>
          <p:nvPr/>
        </p:nvCxnSpPr>
        <p:spPr>
          <a:xfrm rot="16200000" flipV="1">
            <a:off x="4559584" y="4503169"/>
            <a:ext cx="127877" cy="147492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7" name="표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69816"/>
              </p:ext>
            </p:extLst>
          </p:nvPr>
        </p:nvGraphicFramePr>
        <p:xfrm>
          <a:off x="3098781" y="3500328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8" name="표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54150"/>
              </p:ext>
            </p:extLst>
          </p:nvPr>
        </p:nvGraphicFramePr>
        <p:xfrm>
          <a:off x="3098679" y="3895633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8334"/>
              </p:ext>
            </p:extLst>
          </p:nvPr>
        </p:nvGraphicFramePr>
        <p:xfrm>
          <a:off x="3097043" y="4260074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48886"/>
              </p:ext>
            </p:extLst>
          </p:nvPr>
        </p:nvGraphicFramePr>
        <p:xfrm>
          <a:off x="4125837" y="3500328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13593"/>
              </p:ext>
            </p:extLst>
          </p:nvPr>
        </p:nvGraphicFramePr>
        <p:xfrm>
          <a:off x="4126788" y="3889756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2" name="표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13365"/>
              </p:ext>
            </p:extLst>
          </p:nvPr>
        </p:nvGraphicFramePr>
        <p:xfrm>
          <a:off x="4126788" y="4281636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3" name="표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56379"/>
              </p:ext>
            </p:extLst>
          </p:nvPr>
        </p:nvGraphicFramePr>
        <p:xfrm>
          <a:off x="4808984" y="3507330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4" name="표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71547"/>
              </p:ext>
            </p:extLst>
          </p:nvPr>
        </p:nvGraphicFramePr>
        <p:xfrm>
          <a:off x="4810765" y="3735984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5" name="표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19016"/>
              </p:ext>
            </p:extLst>
          </p:nvPr>
        </p:nvGraphicFramePr>
        <p:xfrm>
          <a:off x="4808984" y="3973956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6" name="표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57351"/>
              </p:ext>
            </p:extLst>
          </p:nvPr>
        </p:nvGraphicFramePr>
        <p:xfrm>
          <a:off x="5545654" y="3651788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7" name="표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2907"/>
              </p:ext>
            </p:extLst>
          </p:nvPr>
        </p:nvGraphicFramePr>
        <p:xfrm>
          <a:off x="5548118" y="4061602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58519"/>
              </p:ext>
            </p:extLst>
          </p:nvPr>
        </p:nvGraphicFramePr>
        <p:xfrm>
          <a:off x="5546355" y="4339849"/>
          <a:ext cx="139476" cy="17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9" name="TextBox 248"/>
          <p:cNvSpPr txBox="1"/>
          <p:nvPr/>
        </p:nvSpPr>
        <p:spPr>
          <a:xfrm>
            <a:off x="4880335" y="4852919"/>
            <a:ext cx="784361" cy="1792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609036" latinLnBrk="0">
              <a:lnSpc>
                <a:spcPct val="130000"/>
              </a:lnSpc>
            </a:pPr>
            <a:r>
              <a:rPr lang="ko-KR" altLang="en-US" sz="800" spc="-80" dirty="0">
                <a:solidFill>
                  <a:srgbClr val="000000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통합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752815" y="4795256"/>
            <a:ext cx="784361" cy="1792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609036" latinLnBrk="0">
              <a:lnSpc>
                <a:spcPct val="130000"/>
              </a:lnSpc>
            </a:pPr>
            <a:r>
              <a:rPr lang="ko-KR" altLang="en-US" sz="800" spc="-80" dirty="0" err="1">
                <a:solidFill>
                  <a:srgbClr val="000000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</a:t>
            </a:r>
            <a:endParaRPr lang="ko-KR" altLang="en-US" sz="800" spc="-80" dirty="0">
              <a:solidFill>
                <a:srgbClr val="000000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51" name="그룹 250"/>
          <p:cNvGrpSpPr/>
          <p:nvPr/>
        </p:nvGrpSpPr>
        <p:grpSpPr>
          <a:xfrm>
            <a:off x="2245713" y="3340028"/>
            <a:ext cx="511043" cy="1508612"/>
            <a:chOff x="2209436" y="3166254"/>
            <a:chExt cx="511043" cy="1508612"/>
          </a:xfrm>
        </p:grpSpPr>
        <p:sp>
          <p:nvSpPr>
            <p:cNvPr id="252" name="직사각형 251"/>
            <p:cNvSpPr/>
            <p:nvPr/>
          </p:nvSpPr>
          <p:spPr bwMode="auto">
            <a:xfrm>
              <a:off x="2209436" y="3166254"/>
              <a:ext cx="511043" cy="1508612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53" name="Freeform 678"/>
            <p:cNvSpPr>
              <a:spLocks noEditPoints="1"/>
            </p:cNvSpPr>
            <p:nvPr/>
          </p:nvSpPr>
          <p:spPr bwMode="auto">
            <a:xfrm>
              <a:off x="2299454" y="3310486"/>
              <a:ext cx="358704" cy="246367"/>
            </a:xfrm>
            <a:custGeom>
              <a:avLst/>
              <a:gdLst>
                <a:gd name="T0" fmla="*/ 184 w 233"/>
                <a:gd name="T1" fmla="*/ 194 h 194"/>
                <a:gd name="T2" fmla="*/ 10 w 233"/>
                <a:gd name="T3" fmla="*/ 194 h 194"/>
                <a:gd name="T4" fmla="*/ 3 w 233"/>
                <a:gd name="T5" fmla="*/ 190 h 194"/>
                <a:gd name="T6" fmla="*/ 2 w 233"/>
                <a:gd name="T7" fmla="*/ 189 h 194"/>
                <a:gd name="T8" fmla="*/ 0 w 233"/>
                <a:gd name="T9" fmla="*/ 183 h 194"/>
                <a:gd name="T10" fmla="*/ 0 w 233"/>
                <a:gd name="T11" fmla="*/ 147 h 194"/>
                <a:gd name="T12" fmla="*/ 0 w 233"/>
                <a:gd name="T13" fmla="*/ 8 h 194"/>
                <a:gd name="T14" fmla="*/ 8 w 233"/>
                <a:gd name="T15" fmla="*/ 0 h 194"/>
                <a:gd name="T16" fmla="*/ 68 w 233"/>
                <a:gd name="T17" fmla="*/ 0 h 194"/>
                <a:gd name="T18" fmla="*/ 72 w 233"/>
                <a:gd name="T19" fmla="*/ 2 h 194"/>
                <a:gd name="T20" fmla="*/ 98 w 233"/>
                <a:gd name="T21" fmla="*/ 18 h 194"/>
                <a:gd name="T22" fmla="*/ 196 w 233"/>
                <a:gd name="T23" fmla="*/ 18 h 194"/>
                <a:gd name="T24" fmla="*/ 204 w 233"/>
                <a:gd name="T25" fmla="*/ 26 h 194"/>
                <a:gd name="T26" fmla="*/ 204 w 233"/>
                <a:gd name="T27" fmla="*/ 52 h 194"/>
                <a:gd name="T28" fmla="*/ 225 w 233"/>
                <a:gd name="T29" fmla="*/ 52 h 194"/>
                <a:gd name="T30" fmla="*/ 231 w 233"/>
                <a:gd name="T31" fmla="*/ 56 h 194"/>
                <a:gd name="T32" fmla="*/ 232 w 233"/>
                <a:gd name="T33" fmla="*/ 63 h 194"/>
                <a:gd name="T34" fmla="*/ 191 w 233"/>
                <a:gd name="T35" fmla="*/ 188 h 194"/>
                <a:gd name="T36" fmla="*/ 184 w 233"/>
                <a:gd name="T37" fmla="*/ 194 h 194"/>
                <a:gd name="T38" fmla="*/ 21 w 233"/>
                <a:gd name="T39" fmla="*/ 178 h 194"/>
                <a:gd name="T40" fmla="*/ 178 w 233"/>
                <a:gd name="T41" fmla="*/ 178 h 194"/>
                <a:gd name="T42" fmla="*/ 214 w 233"/>
                <a:gd name="T43" fmla="*/ 68 h 194"/>
                <a:gd name="T44" fmla="*/ 56 w 233"/>
                <a:gd name="T45" fmla="*/ 68 h 194"/>
                <a:gd name="T46" fmla="*/ 21 w 233"/>
                <a:gd name="T47" fmla="*/ 178 h 194"/>
                <a:gd name="T48" fmla="*/ 16 w 233"/>
                <a:gd name="T49" fmla="*/ 16 h 194"/>
                <a:gd name="T50" fmla="*/ 16 w 233"/>
                <a:gd name="T51" fmla="*/ 141 h 194"/>
                <a:gd name="T52" fmla="*/ 43 w 233"/>
                <a:gd name="T53" fmla="*/ 58 h 194"/>
                <a:gd name="T54" fmla="*/ 50 w 233"/>
                <a:gd name="T55" fmla="*/ 52 h 194"/>
                <a:gd name="T56" fmla="*/ 188 w 233"/>
                <a:gd name="T57" fmla="*/ 52 h 194"/>
                <a:gd name="T58" fmla="*/ 188 w 233"/>
                <a:gd name="T59" fmla="*/ 34 h 194"/>
                <a:gd name="T60" fmla="*/ 95 w 233"/>
                <a:gd name="T61" fmla="*/ 34 h 194"/>
                <a:gd name="T62" fmla="*/ 91 w 233"/>
                <a:gd name="T63" fmla="*/ 33 h 194"/>
                <a:gd name="T64" fmla="*/ 66 w 233"/>
                <a:gd name="T65" fmla="*/ 16 h 194"/>
                <a:gd name="T66" fmla="*/ 16 w 233"/>
                <a:gd name="T67" fmla="*/ 1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194">
                  <a:moveTo>
                    <a:pt x="184" y="194"/>
                  </a:moveTo>
                  <a:cubicBezTo>
                    <a:pt x="10" y="194"/>
                    <a:pt x="10" y="194"/>
                    <a:pt x="10" y="194"/>
                  </a:cubicBezTo>
                  <a:cubicBezTo>
                    <a:pt x="7" y="194"/>
                    <a:pt x="5" y="192"/>
                    <a:pt x="3" y="190"/>
                  </a:cubicBezTo>
                  <a:cubicBezTo>
                    <a:pt x="3" y="190"/>
                    <a:pt x="3" y="190"/>
                    <a:pt x="2" y="189"/>
                  </a:cubicBezTo>
                  <a:cubicBezTo>
                    <a:pt x="1" y="188"/>
                    <a:pt x="0" y="186"/>
                    <a:pt x="0" y="183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1" y="1"/>
                    <a:pt x="72" y="2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196" y="18"/>
                    <a:pt x="196" y="18"/>
                    <a:pt x="196" y="18"/>
                  </a:cubicBezTo>
                  <a:cubicBezTo>
                    <a:pt x="201" y="18"/>
                    <a:pt x="204" y="22"/>
                    <a:pt x="204" y="26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25" y="52"/>
                    <a:pt x="225" y="52"/>
                    <a:pt x="225" y="52"/>
                  </a:cubicBezTo>
                  <a:cubicBezTo>
                    <a:pt x="227" y="52"/>
                    <a:pt x="230" y="54"/>
                    <a:pt x="231" y="56"/>
                  </a:cubicBezTo>
                  <a:cubicBezTo>
                    <a:pt x="233" y="58"/>
                    <a:pt x="233" y="60"/>
                    <a:pt x="232" y="63"/>
                  </a:cubicBezTo>
                  <a:cubicBezTo>
                    <a:pt x="191" y="188"/>
                    <a:pt x="191" y="188"/>
                    <a:pt x="191" y="188"/>
                  </a:cubicBezTo>
                  <a:cubicBezTo>
                    <a:pt x="190" y="191"/>
                    <a:pt x="187" y="194"/>
                    <a:pt x="184" y="194"/>
                  </a:cubicBezTo>
                  <a:close/>
                  <a:moveTo>
                    <a:pt x="21" y="178"/>
                  </a:moveTo>
                  <a:cubicBezTo>
                    <a:pt x="178" y="178"/>
                    <a:pt x="178" y="178"/>
                    <a:pt x="178" y="178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21" y="178"/>
                  </a:lnTo>
                  <a:close/>
                  <a:moveTo>
                    <a:pt x="16" y="16"/>
                  </a:moveTo>
                  <a:cubicBezTo>
                    <a:pt x="16" y="141"/>
                    <a:pt x="16" y="141"/>
                    <a:pt x="16" y="14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5"/>
                    <a:pt x="47" y="52"/>
                    <a:pt x="50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4" y="34"/>
                    <a:pt x="92" y="34"/>
                    <a:pt x="91" y="33"/>
                  </a:cubicBezTo>
                  <a:cubicBezTo>
                    <a:pt x="66" y="16"/>
                    <a:pt x="66" y="16"/>
                    <a:pt x="66" y="1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95" tIns="45497" rIns="90995" bIns="45497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54" name="Freeform 678"/>
            <p:cNvSpPr>
              <a:spLocks noEditPoints="1"/>
            </p:cNvSpPr>
            <p:nvPr/>
          </p:nvSpPr>
          <p:spPr bwMode="auto">
            <a:xfrm>
              <a:off x="2294530" y="3758697"/>
              <a:ext cx="358704" cy="246367"/>
            </a:xfrm>
            <a:custGeom>
              <a:avLst/>
              <a:gdLst>
                <a:gd name="T0" fmla="*/ 184 w 233"/>
                <a:gd name="T1" fmla="*/ 194 h 194"/>
                <a:gd name="T2" fmla="*/ 10 w 233"/>
                <a:gd name="T3" fmla="*/ 194 h 194"/>
                <a:gd name="T4" fmla="*/ 3 w 233"/>
                <a:gd name="T5" fmla="*/ 190 h 194"/>
                <a:gd name="T6" fmla="*/ 2 w 233"/>
                <a:gd name="T7" fmla="*/ 189 h 194"/>
                <a:gd name="T8" fmla="*/ 0 w 233"/>
                <a:gd name="T9" fmla="*/ 183 h 194"/>
                <a:gd name="T10" fmla="*/ 0 w 233"/>
                <a:gd name="T11" fmla="*/ 147 h 194"/>
                <a:gd name="T12" fmla="*/ 0 w 233"/>
                <a:gd name="T13" fmla="*/ 8 h 194"/>
                <a:gd name="T14" fmla="*/ 8 w 233"/>
                <a:gd name="T15" fmla="*/ 0 h 194"/>
                <a:gd name="T16" fmla="*/ 68 w 233"/>
                <a:gd name="T17" fmla="*/ 0 h 194"/>
                <a:gd name="T18" fmla="*/ 72 w 233"/>
                <a:gd name="T19" fmla="*/ 2 h 194"/>
                <a:gd name="T20" fmla="*/ 98 w 233"/>
                <a:gd name="T21" fmla="*/ 18 h 194"/>
                <a:gd name="T22" fmla="*/ 196 w 233"/>
                <a:gd name="T23" fmla="*/ 18 h 194"/>
                <a:gd name="T24" fmla="*/ 204 w 233"/>
                <a:gd name="T25" fmla="*/ 26 h 194"/>
                <a:gd name="T26" fmla="*/ 204 w 233"/>
                <a:gd name="T27" fmla="*/ 52 h 194"/>
                <a:gd name="T28" fmla="*/ 225 w 233"/>
                <a:gd name="T29" fmla="*/ 52 h 194"/>
                <a:gd name="T30" fmla="*/ 231 w 233"/>
                <a:gd name="T31" fmla="*/ 56 h 194"/>
                <a:gd name="T32" fmla="*/ 232 w 233"/>
                <a:gd name="T33" fmla="*/ 63 h 194"/>
                <a:gd name="T34" fmla="*/ 191 w 233"/>
                <a:gd name="T35" fmla="*/ 188 h 194"/>
                <a:gd name="T36" fmla="*/ 184 w 233"/>
                <a:gd name="T37" fmla="*/ 194 h 194"/>
                <a:gd name="T38" fmla="*/ 21 w 233"/>
                <a:gd name="T39" fmla="*/ 178 h 194"/>
                <a:gd name="T40" fmla="*/ 178 w 233"/>
                <a:gd name="T41" fmla="*/ 178 h 194"/>
                <a:gd name="T42" fmla="*/ 214 w 233"/>
                <a:gd name="T43" fmla="*/ 68 h 194"/>
                <a:gd name="T44" fmla="*/ 56 w 233"/>
                <a:gd name="T45" fmla="*/ 68 h 194"/>
                <a:gd name="T46" fmla="*/ 21 w 233"/>
                <a:gd name="T47" fmla="*/ 178 h 194"/>
                <a:gd name="T48" fmla="*/ 16 w 233"/>
                <a:gd name="T49" fmla="*/ 16 h 194"/>
                <a:gd name="T50" fmla="*/ 16 w 233"/>
                <a:gd name="T51" fmla="*/ 141 h 194"/>
                <a:gd name="T52" fmla="*/ 43 w 233"/>
                <a:gd name="T53" fmla="*/ 58 h 194"/>
                <a:gd name="T54" fmla="*/ 50 w 233"/>
                <a:gd name="T55" fmla="*/ 52 h 194"/>
                <a:gd name="T56" fmla="*/ 188 w 233"/>
                <a:gd name="T57" fmla="*/ 52 h 194"/>
                <a:gd name="T58" fmla="*/ 188 w 233"/>
                <a:gd name="T59" fmla="*/ 34 h 194"/>
                <a:gd name="T60" fmla="*/ 95 w 233"/>
                <a:gd name="T61" fmla="*/ 34 h 194"/>
                <a:gd name="T62" fmla="*/ 91 w 233"/>
                <a:gd name="T63" fmla="*/ 33 h 194"/>
                <a:gd name="T64" fmla="*/ 66 w 233"/>
                <a:gd name="T65" fmla="*/ 16 h 194"/>
                <a:gd name="T66" fmla="*/ 16 w 233"/>
                <a:gd name="T67" fmla="*/ 1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194">
                  <a:moveTo>
                    <a:pt x="184" y="194"/>
                  </a:moveTo>
                  <a:cubicBezTo>
                    <a:pt x="10" y="194"/>
                    <a:pt x="10" y="194"/>
                    <a:pt x="10" y="194"/>
                  </a:cubicBezTo>
                  <a:cubicBezTo>
                    <a:pt x="7" y="194"/>
                    <a:pt x="5" y="192"/>
                    <a:pt x="3" y="190"/>
                  </a:cubicBezTo>
                  <a:cubicBezTo>
                    <a:pt x="3" y="190"/>
                    <a:pt x="3" y="190"/>
                    <a:pt x="2" y="189"/>
                  </a:cubicBezTo>
                  <a:cubicBezTo>
                    <a:pt x="1" y="188"/>
                    <a:pt x="0" y="186"/>
                    <a:pt x="0" y="183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1" y="1"/>
                    <a:pt x="72" y="2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196" y="18"/>
                    <a:pt x="196" y="18"/>
                    <a:pt x="196" y="18"/>
                  </a:cubicBezTo>
                  <a:cubicBezTo>
                    <a:pt x="201" y="18"/>
                    <a:pt x="204" y="22"/>
                    <a:pt x="204" y="26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25" y="52"/>
                    <a:pt x="225" y="52"/>
                    <a:pt x="225" y="52"/>
                  </a:cubicBezTo>
                  <a:cubicBezTo>
                    <a:pt x="227" y="52"/>
                    <a:pt x="230" y="54"/>
                    <a:pt x="231" y="56"/>
                  </a:cubicBezTo>
                  <a:cubicBezTo>
                    <a:pt x="233" y="58"/>
                    <a:pt x="233" y="60"/>
                    <a:pt x="232" y="63"/>
                  </a:cubicBezTo>
                  <a:cubicBezTo>
                    <a:pt x="191" y="188"/>
                    <a:pt x="191" y="188"/>
                    <a:pt x="191" y="188"/>
                  </a:cubicBezTo>
                  <a:cubicBezTo>
                    <a:pt x="190" y="191"/>
                    <a:pt x="187" y="194"/>
                    <a:pt x="184" y="194"/>
                  </a:cubicBezTo>
                  <a:close/>
                  <a:moveTo>
                    <a:pt x="21" y="178"/>
                  </a:moveTo>
                  <a:cubicBezTo>
                    <a:pt x="178" y="178"/>
                    <a:pt x="178" y="178"/>
                    <a:pt x="178" y="178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21" y="178"/>
                  </a:lnTo>
                  <a:close/>
                  <a:moveTo>
                    <a:pt x="16" y="16"/>
                  </a:moveTo>
                  <a:cubicBezTo>
                    <a:pt x="16" y="141"/>
                    <a:pt x="16" y="141"/>
                    <a:pt x="16" y="14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5"/>
                    <a:pt x="47" y="52"/>
                    <a:pt x="50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4" y="34"/>
                    <a:pt x="92" y="34"/>
                    <a:pt x="91" y="33"/>
                  </a:cubicBezTo>
                  <a:cubicBezTo>
                    <a:pt x="66" y="16"/>
                    <a:pt x="66" y="16"/>
                    <a:pt x="66" y="1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95" tIns="45497" rIns="90995" bIns="45497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55" name="Freeform 678"/>
            <p:cNvSpPr>
              <a:spLocks noEditPoints="1"/>
            </p:cNvSpPr>
            <p:nvPr/>
          </p:nvSpPr>
          <p:spPr bwMode="auto">
            <a:xfrm>
              <a:off x="2290114" y="4185709"/>
              <a:ext cx="358704" cy="246367"/>
            </a:xfrm>
            <a:custGeom>
              <a:avLst/>
              <a:gdLst>
                <a:gd name="T0" fmla="*/ 184 w 233"/>
                <a:gd name="T1" fmla="*/ 194 h 194"/>
                <a:gd name="T2" fmla="*/ 10 w 233"/>
                <a:gd name="T3" fmla="*/ 194 h 194"/>
                <a:gd name="T4" fmla="*/ 3 w 233"/>
                <a:gd name="T5" fmla="*/ 190 h 194"/>
                <a:gd name="T6" fmla="*/ 2 w 233"/>
                <a:gd name="T7" fmla="*/ 189 h 194"/>
                <a:gd name="T8" fmla="*/ 0 w 233"/>
                <a:gd name="T9" fmla="*/ 183 h 194"/>
                <a:gd name="T10" fmla="*/ 0 w 233"/>
                <a:gd name="T11" fmla="*/ 147 h 194"/>
                <a:gd name="T12" fmla="*/ 0 w 233"/>
                <a:gd name="T13" fmla="*/ 8 h 194"/>
                <a:gd name="T14" fmla="*/ 8 w 233"/>
                <a:gd name="T15" fmla="*/ 0 h 194"/>
                <a:gd name="T16" fmla="*/ 68 w 233"/>
                <a:gd name="T17" fmla="*/ 0 h 194"/>
                <a:gd name="T18" fmla="*/ 72 w 233"/>
                <a:gd name="T19" fmla="*/ 2 h 194"/>
                <a:gd name="T20" fmla="*/ 98 w 233"/>
                <a:gd name="T21" fmla="*/ 18 h 194"/>
                <a:gd name="T22" fmla="*/ 196 w 233"/>
                <a:gd name="T23" fmla="*/ 18 h 194"/>
                <a:gd name="T24" fmla="*/ 204 w 233"/>
                <a:gd name="T25" fmla="*/ 26 h 194"/>
                <a:gd name="T26" fmla="*/ 204 w 233"/>
                <a:gd name="T27" fmla="*/ 52 h 194"/>
                <a:gd name="T28" fmla="*/ 225 w 233"/>
                <a:gd name="T29" fmla="*/ 52 h 194"/>
                <a:gd name="T30" fmla="*/ 231 w 233"/>
                <a:gd name="T31" fmla="*/ 56 h 194"/>
                <a:gd name="T32" fmla="*/ 232 w 233"/>
                <a:gd name="T33" fmla="*/ 63 h 194"/>
                <a:gd name="T34" fmla="*/ 191 w 233"/>
                <a:gd name="T35" fmla="*/ 188 h 194"/>
                <a:gd name="T36" fmla="*/ 184 w 233"/>
                <a:gd name="T37" fmla="*/ 194 h 194"/>
                <a:gd name="T38" fmla="*/ 21 w 233"/>
                <a:gd name="T39" fmla="*/ 178 h 194"/>
                <a:gd name="T40" fmla="*/ 178 w 233"/>
                <a:gd name="T41" fmla="*/ 178 h 194"/>
                <a:gd name="T42" fmla="*/ 214 w 233"/>
                <a:gd name="T43" fmla="*/ 68 h 194"/>
                <a:gd name="T44" fmla="*/ 56 w 233"/>
                <a:gd name="T45" fmla="*/ 68 h 194"/>
                <a:gd name="T46" fmla="*/ 21 w 233"/>
                <a:gd name="T47" fmla="*/ 178 h 194"/>
                <a:gd name="T48" fmla="*/ 16 w 233"/>
                <a:gd name="T49" fmla="*/ 16 h 194"/>
                <a:gd name="T50" fmla="*/ 16 w 233"/>
                <a:gd name="T51" fmla="*/ 141 h 194"/>
                <a:gd name="T52" fmla="*/ 43 w 233"/>
                <a:gd name="T53" fmla="*/ 58 h 194"/>
                <a:gd name="T54" fmla="*/ 50 w 233"/>
                <a:gd name="T55" fmla="*/ 52 h 194"/>
                <a:gd name="T56" fmla="*/ 188 w 233"/>
                <a:gd name="T57" fmla="*/ 52 h 194"/>
                <a:gd name="T58" fmla="*/ 188 w 233"/>
                <a:gd name="T59" fmla="*/ 34 h 194"/>
                <a:gd name="T60" fmla="*/ 95 w 233"/>
                <a:gd name="T61" fmla="*/ 34 h 194"/>
                <a:gd name="T62" fmla="*/ 91 w 233"/>
                <a:gd name="T63" fmla="*/ 33 h 194"/>
                <a:gd name="T64" fmla="*/ 66 w 233"/>
                <a:gd name="T65" fmla="*/ 16 h 194"/>
                <a:gd name="T66" fmla="*/ 16 w 233"/>
                <a:gd name="T67" fmla="*/ 1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194">
                  <a:moveTo>
                    <a:pt x="184" y="194"/>
                  </a:moveTo>
                  <a:cubicBezTo>
                    <a:pt x="10" y="194"/>
                    <a:pt x="10" y="194"/>
                    <a:pt x="10" y="194"/>
                  </a:cubicBezTo>
                  <a:cubicBezTo>
                    <a:pt x="7" y="194"/>
                    <a:pt x="5" y="192"/>
                    <a:pt x="3" y="190"/>
                  </a:cubicBezTo>
                  <a:cubicBezTo>
                    <a:pt x="3" y="190"/>
                    <a:pt x="3" y="190"/>
                    <a:pt x="2" y="189"/>
                  </a:cubicBezTo>
                  <a:cubicBezTo>
                    <a:pt x="1" y="188"/>
                    <a:pt x="0" y="186"/>
                    <a:pt x="0" y="183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1" y="1"/>
                    <a:pt x="72" y="2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196" y="18"/>
                    <a:pt x="196" y="18"/>
                    <a:pt x="196" y="18"/>
                  </a:cubicBezTo>
                  <a:cubicBezTo>
                    <a:pt x="201" y="18"/>
                    <a:pt x="204" y="22"/>
                    <a:pt x="204" y="26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25" y="52"/>
                    <a:pt x="225" y="52"/>
                    <a:pt x="225" y="52"/>
                  </a:cubicBezTo>
                  <a:cubicBezTo>
                    <a:pt x="227" y="52"/>
                    <a:pt x="230" y="54"/>
                    <a:pt x="231" y="56"/>
                  </a:cubicBezTo>
                  <a:cubicBezTo>
                    <a:pt x="233" y="58"/>
                    <a:pt x="233" y="60"/>
                    <a:pt x="232" y="63"/>
                  </a:cubicBezTo>
                  <a:cubicBezTo>
                    <a:pt x="191" y="188"/>
                    <a:pt x="191" y="188"/>
                    <a:pt x="191" y="188"/>
                  </a:cubicBezTo>
                  <a:cubicBezTo>
                    <a:pt x="190" y="191"/>
                    <a:pt x="187" y="194"/>
                    <a:pt x="184" y="194"/>
                  </a:cubicBezTo>
                  <a:close/>
                  <a:moveTo>
                    <a:pt x="21" y="178"/>
                  </a:moveTo>
                  <a:cubicBezTo>
                    <a:pt x="178" y="178"/>
                    <a:pt x="178" y="178"/>
                    <a:pt x="178" y="178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56" y="68"/>
                    <a:pt x="56" y="68"/>
                    <a:pt x="56" y="68"/>
                  </a:cubicBezTo>
                  <a:lnTo>
                    <a:pt x="21" y="178"/>
                  </a:lnTo>
                  <a:close/>
                  <a:moveTo>
                    <a:pt x="16" y="16"/>
                  </a:moveTo>
                  <a:cubicBezTo>
                    <a:pt x="16" y="141"/>
                    <a:pt x="16" y="141"/>
                    <a:pt x="16" y="14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5"/>
                    <a:pt x="47" y="52"/>
                    <a:pt x="50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4" y="34"/>
                    <a:pt x="92" y="34"/>
                    <a:pt x="91" y="33"/>
                  </a:cubicBezTo>
                  <a:cubicBezTo>
                    <a:pt x="66" y="16"/>
                    <a:pt x="66" y="16"/>
                    <a:pt x="66" y="1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95" tIns="45497" rIns="90995" bIns="45497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256" name="그룹 255"/>
          <p:cNvGrpSpPr/>
          <p:nvPr/>
        </p:nvGrpSpPr>
        <p:grpSpPr>
          <a:xfrm>
            <a:off x="3407824" y="3825044"/>
            <a:ext cx="3057940" cy="894515"/>
            <a:chOff x="3402840" y="3902637"/>
            <a:chExt cx="3057940" cy="894515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3DC761F6-4262-46E8-AA77-768D5A560C2F}"/>
                </a:ext>
              </a:extLst>
            </p:cNvPr>
            <p:cNvSpPr/>
            <p:nvPr/>
          </p:nvSpPr>
          <p:spPr>
            <a:xfrm>
              <a:off x="3402840" y="3902637"/>
              <a:ext cx="3057940" cy="89451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 anchorCtr="0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NDAP(Hadoop)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58" name="순서도: 자기 디스크 257"/>
            <p:cNvSpPr/>
            <p:nvPr/>
          </p:nvSpPr>
          <p:spPr>
            <a:xfrm>
              <a:off x="4770973" y="4329100"/>
              <a:ext cx="359050" cy="35844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HDFS</a:t>
              </a:r>
              <a:endParaRPr lang="ko-KR" altLang="en-US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59" name="순서도: 자기 디스크 258"/>
            <p:cNvSpPr/>
            <p:nvPr/>
          </p:nvSpPr>
          <p:spPr>
            <a:xfrm>
              <a:off x="3624689" y="4329101"/>
              <a:ext cx="359050" cy="35844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HDFS</a:t>
              </a:r>
              <a:endParaRPr lang="ko-KR" altLang="en-US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60" name="순서도: 자기 디스크 259"/>
            <p:cNvSpPr/>
            <p:nvPr/>
          </p:nvSpPr>
          <p:spPr>
            <a:xfrm>
              <a:off x="5832968" y="4329389"/>
              <a:ext cx="359050" cy="358449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HDFS</a:t>
              </a:r>
              <a:endParaRPr lang="ko-KR" altLang="en-US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261" name="직사각형 260"/>
          <p:cNvSpPr/>
          <p:nvPr/>
        </p:nvSpPr>
        <p:spPr>
          <a:xfrm>
            <a:off x="3154325" y="5018262"/>
            <a:ext cx="3608043" cy="17986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874713" latinLnBrk="0"/>
            <a:r>
              <a:rPr lang="en-US" altLang="ko-KR" sz="700" b="1" kern="0" spc="-3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ysClr val="window" lastClr="FFFFFF"/>
                    </a:gs>
                    <a:gs pos="99000">
                      <a:sysClr val="window" lastClr="FFFFFF"/>
                    </a:gs>
                  </a:gsLst>
                  <a:lin ang="5400000" scaled="0"/>
                </a:gradFill>
                <a:latin typeface="KT서체 Light" panose="020B0600000101010101" pitchFamily="50" charset="-127"/>
                <a:ea typeface="KT서체 Light" panose="020B0600000101010101" pitchFamily="50" charset="-127"/>
                <a:cs typeface="ollehche_v2" pitchFamily="18" charset="-127"/>
              </a:rPr>
              <a:t>Batch Data Processing</a:t>
            </a:r>
            <a:endParaRPr lang="ko-KR" altLang="en-US" sz="700" b="1" kern="0" spc="-3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ysClr val="window" lastClr="FFFFFF"/>
                  </a:gs>
                  <a:gs pos="99000">
                    <a:sysClr val="window" lastClr="FFFFFF"/>
                  </a:gs>
                </a:gsLst>
                <a:lin ang="5400000" scaled="0"/>
              </a:gradFill>
              <a:latin typeface="KT서체 Light" panose="020B0600000101010101" pitchFamily="50" charset="-127"/>
              <a:ea typeface="KT서체 Light" panose="020B0600000101010101" pitchFamily="50" charset="-127"/>
              <a:cs typeface="ollehche_v2" pitchFamily="18" charset="-127"/>
            </a:endParaRPr>
          </a:p>
        </p:txBody>
      </p:sp>
      <p:sp>
        <p:nvSpPr>
          <p:cNvPr id="262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274" y="5188125"/>
            <a:ext cx="478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NiFi</a:t>
            </a:r>
            <a:endParaRPr lang="en-US" altLang="en-US" sz="1000" dirty="0"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3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758" y="5188653"/>
            <a:ext cx="8206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264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718" y="5186869"/>
            <a:ext cx="8206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Workflow</a:t>
            </a:r>
          </a:p>
        </p:txBody>
      </p:sp>
      <p:grpSp>
        <p:nvGrpSpPr>
          <p:cNvPr id="265" name="그룹 264"/>
          <p:cNvGrpSpPr/>
          <p:nvPr/>
        </p:nvGrpSpPr>
        <p:grpSpPr>
          <a:xfrm>
            <a:off x="3125171" y="5693634"/>
            <a:ext cx="1767428" cy="260449"/>
            <a:chOff x="2427670" y="1730677"/>
            <a:chExt cx="5239012" cy="346584"/>
          </a:xfrm>
        </p:grpSpPr>
        <p:sp>
          <p:nvSpPr>
            <p:cNvPr id="266" name="양쪽 모서리가 둥근 사각형 265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39012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3957711" y="1750384"/>
              <a:ext cx="2161990" cy="307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 환경</a:t>
              </a:r>
            </a:p>
          </p:txBody>
        </p:sp>
      </p:grpSp>
      <p:sp>
        <p:nvSpPr>
          <p:cNvPr id="268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25172" y="5941742"/>
            <a:ext cx="1767427" cy="328070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69" name="그룹 268"/>
          <p:cNvGrpSpPr/>
          <p:nvPr/>
        </p:nvGrpSpPr>
        <p:grpSpPr>
          <a:xfrm>
            <a:off x="4967507" y="5697138"/>
            <a:ext cx="1767428" cy="260449"/>
            <a:chOff x="2427670" y="1730677"/>
            <a:chExt cx="5239012" cy="346584"/>
          </a:xfrm>
        </p:grpSpPr>
        <p:sp>
          <p:nvSpPr>
            <p:cNvPr id="270" name="양쪽 모서리가 둥근 사각형 269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39012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4124017" y="1750384"/>
              <a:ext cx="1829374" cy="307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포털 </a:t>
              </a:r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  <a:endParaRPr lang="ko-KR" altLang="en-US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272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67508" y="5945246"/>
            <a:ext cx="1767427" cy="328070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73" name="오른쪽 화살표 272"/>
          <p:cNvSpPr/>
          <p:nvPr/>
        </p:nvSpPr>
        <p:spPr>
          <a:xfrm flipH="1">
            <a:off x="6501172" y="3628231"/>
            <a:ext cx="435195" cy="44144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80892">
              <a:buClr>
                <a:srgbClr val="969696"/>
              </a:buClr>
            </a:pPr>
            <a:endParaRPr lang="ko-KR" altLang="en-US" sz="1050" spc="-8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B644C77-F1F5-45B7-BECE-3C52D53E1123}"/>
              </a:ext>
            </a:extLst>
          </p:cNvPr>
          <p:cNvSpPr txBox="1"/>
          <p:nvPr/>
        </p:nvSpPr>
        <p:spPr bwMode="auto">
          <a:xfrm>
            <a:off x="6647796" y="3707984"/>
            <a:ext cx="206787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 spc="-113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600" b="0" spc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JDBC</a:t>
            </a:r>
          </a:p>
          <a:p>
            <a:pPr algn="ctr"/>
            <a:r>
              <a:rPr lang="en-US" altLang="ko-KR" sz="600" b="0" spc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/ODBC</a:t>
            </a:r>
          </a:p>
        </p:txBody>
      </p:sp>
      <p:sp>
        <p:nvSpPr>
          <p:cNvPr id="275" name="오른쪽 화살표 274"/>
          <p:cNvSpPr/>
          <p:nvPr/>
        </p:nvSpPr>
        <p:spPr>
          <a:xfrm flipH="1">
            <a:off x="6501172" y="5854307"/>
            <a:ext cx="427482" cy="44144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80892">
              <a:buClr>
                <a:srgbClr val="969696"/>
              </a:buClr>
            </a:pPr>
            <a:endParaRPr lang="ko-KR" altLang="en-US" sz="1050" spc="-8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B644C77-F1F5-45B7-BECE-3C52D53E1123}"/>
              </a:ext>
            </a:extLst>
          </p:cNvPr>
          <p:cNvSpPr txBox="1"/>
          <p:nvPr/>
        </p:nvSpPr>
        <p:spPr bwMode="auto">
          <a:xfrm>
            <a:off x="6683451" y="6001382"/>
            <a:ext cx="16030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 spc="-113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600" b="0" spc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JDBC</a:t>
            </a:r>
          </a:p>
        </p:txBody>
      </p:sp>
      <p:pic>
        <p:nvPicPr>
          <p:cNvPr id="277" name="그림 27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64" y="5990345"/>
            <a:ext cx="283962" cy="273599"/>
          </a:xfrm>
          <a:prstGeom prst="rect">
            <a:avLst/>
          </a:prstGeom>
        </p:spPr>
      </p:pic>
      <p:sp>
        <p:nvSpPr>
          <p:cNvPr id="278" name="오른쪽 화살표 277"/>
          <p:cNvSpPr/>
          <p:nvPr/>
        </p:nvSpPr>
        <p:spPr>
          <a:xfrm flipH="1">
            <a:off x="6503422" y="4951903"/>
            <a:ext cx="427482" cy="44144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80892">
              <a:buClr>
                <a:srgbClr val="969696"/>
              </a:buClr>
            </a:pPr>
            <a:endParaRPr lang="ko-KR" altLang="en-US" sz="1050" spc="-8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B644C77-F1F5-45B7-BECE-3C52D53E1123}"/>
              </a:ext>
            </a:extLst>
          </p:cNvPr>
          <p:cNvSpPr txBox="1"/>
          <p:nvPr/>
        </p:nvSpPr>
        <p:spPr bwMode="auto">
          <a:xfrm>
            <a:off x="6712952" y="5098978"/>
            <a:ext cx="105798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 spc="-113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600" b="0" spc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</a:t>
            </a:r>
          </a:p>
        </p:txBody>
      </p:sp>
      <p:pic>
        <p:nvPicPr>
          <p:cNvPr id="280" name="그림 279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6816" y="5980032"/>
            <a:ext cx="384342" cy="265239"/>
          </a:xfrm>
          <a:prstGeom prst="rect">
            <a:avLst/>
          </a:prstGeom>
        </p:spPr>
      </p:pic>
      <p:grpSp>
        <p:nvGrpSpPr>
          <p:cNvPr id="281" name="그룹 280"/>
          <p:cNvGrpSpPr/>
          <p:nvPr/>
        </p:nvGrpSpPr>
        <p:grpSpPr>
          <a:xfrm>
            <a:off x="7571505" y="5649737"/>
            <a:ext cx="556444" cy="352114"/>
            <a:chOff x="512971" y="2513810"/>
            <a:chExt cx="1269818" cy="338089"/>
          </a:xfrm>
        </p:grpSpPr>
        <p:sp>
          <p:nvSpPr>
            <p:cNvPr id="28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338089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마이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 fontAlgn="base">
                <a:spcAft>
                  <a:spcPct val="0"/>
                </a:spcAft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</a:p>
          </p:txBody>
        </p:sp>
        <p:sp>
          <p:nvSpPr>
            <p:cNvPr id="28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809" y="2617177"/>
              <a:ext cx="148" cy="162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pic>
        <p:nvPicPr>
          <p:cNvPr id="284" name="그림 283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85" t="15831" r="34085" b="20103"/>
          <a:stretch/>
        </p:blipFill>
        <p:spPr>
          <a:xfrm>
            <a:off x="4512680" y="5977113"/>
            <a:ext cx="294766" cy="255484"/>
          </a:xfrm>
          <a:prstGeom prst="rect">
            <a:avLst/>
          </a:prstGeom>
        </p:spPr>
      </p:pic>
      <p:pic>
        <p:nvPicPr>
          <p:cNvPr id="285" name="Picture 6">
            <a:extLst>
              <a:ext uri="{FF2B5EF4-FFF2-40B4-BE49-F238E27FC236}">
                <a16:creationId xmlns:a16="http://schemas.microsoft.com/office/drawing/2014/main" id="{4ACA6C20-0A83-4E47-AC6B-4936F8BDA8B4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8023" y="6020911"/>
            <a:ext cx="225188" cy="183480"/>
          </a:xfrm>
          <a:prstGeom prst="rect">
            <a:avLst/>
          </a:prstGeom>
        </p:spPr>
      </p:pic>
      <p:pic>
        <p:nvPicPr>
          <p:cNvPr id="286" name="그림 285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7841" y="3838636"/>
            <a:ext cx="504056" cy="306359"/>
          </a:xfrm>
          <a:prstGeom prst="rect">
            <a:avLst/>
          </a:prstGeom>
        </p:spPr>
      </p:pic>
      <p:pic>
        <p:nvPicPr>
          <p:cNvPr id="287" name="그림 28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9847" y="5985821"/>
            <a:ext cx="680008" cy="263677"/>
          </a:xfrm>
          <a:prstGeom prst="rect">
            <a:avLst/>
          </a:prstGeom>
        </p:spPr>
      </p:pic>
      <p:pic>
        <p:nvPicPr>
          <p:cNvPr id="288" name="그림 28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2168" y="5367616"/>
            <a:ext cx="779531" cy="387291"/>
          </a:xfrm>
          <a:prstGeom prst="rect">
            <a:avLst/>
          </a:prstGeom>
        </p:spPr>
      </p:pic>
      <p:cxnSp>
        <p:nvCxnSpPr>
          <p:cNvPr id="289" name="직선 화살표 연결선 135"/>
          <p:cNvCxnSpPr>
            <a:stCxn id="62" idx="3"/>
            <a:endCxn id="252" idx="2"/>
          </p:cNvCxnSpPr>
          <p:nvPr/>
        </p:nvCxnSpPr>
        <p:spPr>
          <a:xfrm flipV="1">
            <a:off x="1672615" y="4848640"/>
            <a:ext cx="828620" cy="338065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90" name="그룹 289"/>
          <p:cNvGrpSpPr/>
          <p:nvPr/>
        </p:nvGrpSpPr>
        <p:grpSpPr>
          <a:xfrm>
            <a:off x="8863512" y="5089949"/>
            <a:ext cx="314815" cy="290191"/>
            <a:chOff x="2230438" y="4941888"/>
            <a:chExt cx="493712" cy="584201"/>
          </a:xfrm>
        </p:grpSpPr>
        <p:sp>
          <p:nvSpPr>
            <p:cNvPr id="291" name="Freeform 3083"/>
            <p:cNvSpPr>
              <a:spLocks noEditPoints="1"/>
            </p:cNvSpPr>
            <p:nvPr/>
          </p:nvSpPr>
          <p:spPr bwMode="auto">
            <a:xfrm>
              <a:off x="2487613" y="5078413"/>
              <a:ext cx="4763" cy="115888"/>
            </a:xfrm>
            <a:custGeom>
              <a:avLst/>
              <a:gdLst>
                <a:gd name="T0" fmla="*/ 0 w 3"/>
                <a:gd name="T1" fmla="*/ 73 h 73"/>
                <a:gd name="T2" fmla="*/ 3 w 3"/>
                <a:gd name="T3" fmla="*/ 71 h 73"/>
                <a:gd name="T4" fmla="*/ 3 w 3"/>
                <a:gd name="T5" fmla="*/ 69 h 73"/>
                <a:gd name="T6" fmla="*/ 0 w 3"/>
                <a:gd name="T7" fmla="*/ 65 h 73"/>
                <a:gd name="T8" fmla="*/ 3 w 3"/>
                <a:gd name="T9" fmla="*/ 69 h 73"/>
                <a:gd name="T10" fmla="*/ 0 w 3"/>
                <a:gd name="T11" fmla="*/ 63 h 73"/>
                <a:gd name="T12" fmla="*/ 3 w 3"/>
                <a:gd name="T13" fmla="*/ 59 h 73"/>
                <a:gd name="T14" fmla="*/ 3 w 3"/>
                <a:gd name="T15" fmla="*/ 57 h 73"/>
                <a:gd name="T16" fmla="*/ 0 w 3"/>
                <a:gd name="T17" fmla="*/ 54 h 73"/>
                <a:gd name="T18" fmla="*/ 3 w 3"/>
                <a:gd name="T19" fmla="*/ 57 h 73"/>
                <a:gd name="T20" fmla="*/ 0 w 3"/>
                <a:gd name="T21" fmla="*/ 51 h 73"/>
                <a:gd name="T22" fmla="*/ 3 w 3"/>
                <a:gd name="T23" fmla="*/ 48 h 73"/>
                <a:gd name="T24" fmla="*/ 3 w 3"/>
                <a:gd name="T25" fmla="*/ 45 h 73"/>
                <a:gd name="T26" fmla="*/ 0 w 3"/>
                <a:gd name="T27" fmla="*/ 42 h 73"/>
                <a:gd name="T28" fmla="*/ 3 w 3"/>
                <a:gd name="T29" fmla="*/ 45 h 73"/>
                <a:gd name="T30" fmla="*/ 0 w 3"/>
                <a:gd name="T31" fmla="*/ 39 h 73"/>
                <a:gd name="T32" fmla="*/ 3 w 3"/>
                <a:gd name="T33" fmla="*/ 36 h 73"/>
                <a:gd name="T34" fmla="*/ 3 w 3"/>
                <a:gd name="T35" fmla="*/ 33 h 73"/>
                <a:gd name="T36" fmla="*/ 0 w 3"/>
                <a:gd name="T37" fmla="*/ 30 h 73"/>
                <a:gd name="T38" fmla="*/ 3 w 3"/>
                <a:gd name="T39" fmla="*/ 33 h 73"/>
                <a:gd name="T40" fmla="*/ 0 w 3"/>
                <a:gd name="T41" fmla="*/ 27 h 73"/>
                <a:gd name="T42" fmla="*/ 3 w 3"/>
                <a:gd name="T43" fmla="*/ 24 h 73"/>
                <a:gd name="T44" fmla="*/ 3 w 3"/>
                <a:gd name="T45" fmla="*/ 21 h 73"/>
                <a:gd name="T46" fmla="*/ 0 w 3"/>
                <a:gd name="T47" fmla="*/ 18 h 73"/>
                <a:gd name="T48" fmla="*/ 3 w 3"/>
                <a:gd name="T49" fmla="*/ 21 h 73"/>
                <a:gd name="T50" fmla="*/ 0 w 3"/>
                <a:gd name="T51" fmla="*/ 15 h 73"/>
                <a:gd name="T52" fmla="*/ 3 w 3"/>
                <a:gd name="T53" fmla="*/ 12 h 73"/>
                <a:gd name="T54" fmla="*/ 3 w 3"/>
                <a:gd name="T55" fmla="*/ 9 h 73"/>
                <a:gd name="T56" fmla="*/ 0 w 3"/>
                <a:gd name="T57" fmla="*/ 6 h 73"/>
                <a:gd name="T58" fmla="*/ 3 w 3"/>
                <a:gd name="T59" fmla="*/ 9 h 73"/>
                <a:gd name="T60" fmla="*/ 0 w 3"/>
                <a:gd name="T61" fmla="*/ 3 h 73"/>
                <a:gd name="T62" fmla="*/ 3 w 3"/>
                <a:gd name="T6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" h="73">
                  <a:moveTo>
                    <a:pt x="3" y="73"/>
                  </a:moveTo>
                  <a:lnTo>
                    <a:pt x="0" y="73"/>
                  </a:lnTo>
                  <a:lnTo>
                    <a:pt x="0" y="71"/>
                  </a:lnTo>
                  <a:lnTo>
                    <a:pt x="3" y="71"/>
                  </a:lnTo>
                  <a:lnTo>
                    <a:pt x="3" y="73"/>
                  </a:lnTo>
                  <a:close/>
                  <a:moveTo>
                    <a:pt x="3" y="69"/>
                  </a:moveTo>
                  <a:lnTo>
                    <a:pt x="0" y="69"/>
                  </a:lnTo>
                  <a:lnTo>
                    <a:pt x="0" y="65"/>
                  </a:lnTo>
                  <a:lnTo>
                    <a:pt x="3" y="65"/>
                  </a:lnTo>
                  <a:lnTo>
                    <a:pt x="3" y="69"/>
                  </a:lnTo>
                  <a:close/>
                  <a:moveTo>
                    <a:pt x="3" y="63"/>
                  </a:moveTo>
                  <a:lnTo>
                    <a:pt x="0" y="63"/>
                  </a:lnTo>
                  <a:lnTo>
                    <a:pt x="0" y="59"/>
                  </a:lnTo>
                  <a:lnTo>
                    <a:pt x="3" y="59"/>
                  </a:lnTo>
                  <a:lnTo>
                    <a:pt x="3" y="63"/>
                  </a:lnTo>
                  <a:close/>
                  <a:moveTo>
                    <a:pt x="3" y="57"/>
                  </a:moveTo>
                  <a:lnTo>
                    <a:pt x="0" y="57"/>
                  </a:lnTo>
                  <a:lnTo>
                    <a:pt x="0" y="54"/>
                  </a:lnTo>
                  <a:lnTo>
                    <a:pt x="3" y="54"/>
                  </a:lnTo>
                  <a:lnTo>
                    <a:pt x="3" y="57"/>
                  </a:lnTo>
                  <a:close/>
                  <a:moveTo>
                    <a:pt x="3" y="51"/>
                  </a:moveTo>
                  <a:lnTo>
                    <a:pt x="0" y="51"/>
                  </a:lnTo>
                  <a:lnTo>
                    <a:pt x="0" y="48"/>
                  </a:lnTo>
                  <a:lnTo>
                    <a:pt x="3" y="48"/>
                  </a:lnTo>
                  <a:lnTo>
                    <a:pt x="3" y="51"/>
                  </a:lnTo>
                  <a:close/>
                  <a:moveTo>
                    <a:pt x="3" y="45"/>
                  </a:moveTo>
                  <a:lnTo>
                    <a:pt x="0" y="45"/>
                  </a:lnTo>
                  <a:lnTo>
                    <a:pt x="0" y="42"/>
                  </a:lnTo>
                  <a:lnTo>
                    <a:pt x="3" y="42"/>
                  </a:lnTo>
                  <a:lnTo>
                    <a:pt x="3" y="45"/>
                  </a:lnTo>
                  <a:close/>
                  <a:moveTo>
                    <a:pt x="3" y="39"/>
                  </a:moveTo>
                  <a:lnTo>
                    <a:pt x="0" y="39"/>
                  </a:lnTo>
                  <a:lnTo>
                    <a:pt x="0" y="36"/>
                  </a:lnTo>
                  <a:lnTo>
                    <a:pt x="3" y="36"/>
                  </a:lnTo>
                  <a:lnTo>
                    <a:pt x="3" y="39"/>
                  </a:lnTo>
                  <a:close/>
                  <a:moveTo>
                    <a:pt x="3" y="33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3" y="30"/>
                  </a:lnTo>
                  <a:lnTo>
                    <a:pt x="3" y="33"/>
                  </a:lnTo>
                  <a:close/>
                  <a:moveTo>
                    <a:pt x="3" y="27"/>
                  </a:moveTo>
                  <a:lnTo>
                    <a:pt x="0" y="27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3" y="27"/>
                  </a:lnTo>
                  <a:close/>
                  <a:moveTo>
                    <a:pt x="3" y="21"/>
                  </a:moveTo>
                  <a:lnTo>
                    <a:pt x="0" y="21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3" y="21"/>
                  </a:lnTo>
                  <a:close/>
                  <a:moveTo>
                    <a:pt x="3" y="15"/>
                  </a:moveTo>
                  <a:lnTo>
                    <a:pt x="0" y="15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5"/>
                  </a:lnTo>
                  <a:close/>
                  <a:moveTo>
                    <a:pt x="3" y="9"/>
                  </a:moveTo>
                  <a:lnTo>
                    <a:pt x="0" y="9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9"/>
                  </a:lnTo>
                  <a:close/>
                  <a:moveTo>
                    <a:pt x="3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2" name="Freeform 3084"/>
            <p:cNvSpPr>
              <a:spLocks/>
            </p:cNvSpPr>
            <p:nvPr/>
          </p:nvSpPr>
          <p:spPr bwMode="auto">
            <a:xfrm>
              <a:off x="2487613" y="5030788"/>
              <a:ext cx="141288" cy="44450"/>
            </a:xfrm>
            <a:custGeom>
              <a:avLst/>
              <a:gdLst>
                <a:gd name="T0" fmla="*/ 3 w 89"/>
                <a:gd name="T1" fmla="*/ 28 h 28"/>
                <a:gd name="T2" fmla="*/ 0 w 89"/>
                <a:gd name="T3" fmla="*/ 28 h 28"/>
                <a:gd name="T4" fmla="*/ 0 w 89"/>
                <a:gd name="T5" fmla="*/ 0 h 28"/>
                <a:gd name="T6" fmla="*/ 89 w 89"/>
                <a:gd name="T7" fmla="*/ 0 h 28"/>
                <a:gd name="T8" fmla="*/ 89 w 89"/>
                <a:gd name="T9" fmla="*/ 3 h 28"/>
                <a:gd name="T10" fmla="*/ 3 w 89"/>
                <a:gd name="T11" fmla="*/ 3 h 28"/>
                <a:gd name="T12" fmla="*/ 3 w 89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8">
                  <a:moveTo>
                    <a:pt x="3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3" y="3"/>
                  </a:lnTo>
                  <a:lnTo>
                    <a:pt x="3" y="28"/>
                  </a:ln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3" name="Freeform 3085"/>
            <p:cNvSpPr>
              <a:spLocks noEditPoints="1"/>
            </p:cNvSpPr>
            <p:nvPr/>
          </p:nvSpPr>
          <p:spPr bwMode="auto">
            <a:xfrm>
              <a:off x="2493963" y="5284788"/>
              <a:ext cx="4763" cy="114300"/>
            </a:xfrm>
            <a:custGeom>
              <a:avLst/>
              <a:gdLst>
                <a:gd name="T0" fmla="*/ 3 w 3"/>
                <a:gd name="T1" fmla="*/ 0 h 72"/>
                <a:gd name="T2" fmla="*/ 0 w 3"/>
                <a:gd name="T3" fmla="*/ 1 h 72"/>
                <a:gd name="T4" fmla="*/ 0 w 3"/>
                <a:gd name="T5" fmla="*/ 4 h 72"/>
                <a:gd name="T6" fmla="*/ 3 w 3"/>
                <a:gd name="T7" fmla="*/ 7 h 72"/>
                <a:gd name="T8" fmla="*/ 0 w 3"/>
                <a:gd name="T9" fmla="*/ 4 h 72"/>
                <a:gd name="T10" fmla="*/ 3 w 3"/>
                <a:gd name="T11" fmla="*/ 10 h 72"/>
                <a:gd name="T12" fmla="*/ 0 w 3"/>
                <a:gd name="T13" fmla="*/ 13 h 72"/>
                <a:gd name="T14" fmla="*/ 0 w 3"/>
                <a:gd name="T15" fmla="*/ 16 h 72"/>
                <a:gd name="T16" fmla="*/ 3 w 3"/>
                <a:gd name="T17" fmla="*/ 19 h 72"/>
                <a:gd name="T18" fmla="*/ 0 w 3"/>
                <a:gd name="T19" fmla="*/ 16 h 72"/>
                <a:gd name="T20" fmla="*/ 3 w 3"/>
                <a:gd name="T21" fmla="*/ 22 h 72"/>
                <a:gd name="T22" fmla="*/ 0 w 3"/>
                <a:gd name="T23" fmla="*/ 25 h 72"/>
                <a:gd name="T24" fmla="*/ 0 w 3"/>
                <a:gd name="T25" fmla="*/ 28 h 72"/>
                <a:gd name="T26" fmla="*/ 3 w 3"/>
                <a:gd name="T27" fmla="*/ 31 h 72"/>
                <a:gd name="T28" fmla="*/ 0 w 3"/>
                <a:gd name="T29" fmla="*/ 28 h 72"/>
                <a:gd name="T30" fmla="*/ 3 w 3"/>
                <a:gd name="T31" fmla="*/ 34 h 72"/>
                <a:gd name="T32" fmla="*/ 0 w 3"/>
                <a:gd name="T33" fmla="*/ 36 h 72"/>
                <a:gd name="T34" fmla="*/ 0 w 3"/>
                <a:gd name="T35" fmla="*/ 40 h 72"/>
                <a:gd name="T36" fmla="*/ 3 w 3"/>
                <a:gd name="T37" fmla="*/ 42 h 72"/>
                <a:gd name="T38" fmla="*/ 0 w 3"/>
                <a:gd name="T39" fmla="*/ 40 h 72"/>
                <a:gd name="T40" fmla="*/ 3 w 3"/>
                <a:gd name="T41" fmla="*/ 46 h 72"/>
                <a:gd name="T42" fmla="*/ 0 w 3"/>
                <a:gd name="T43" fmla="*/ 49 h 72"/>
                <a:gd name="T44" fmla="*/ 0 w 3"/>
                <a:gd name="T45" fmla="*/ 51 h 72"/>
                <a:gd name="T46" fmla="*/ 3 w 3"/>
                <a:gd name="T47" fmla="*/ 55 h 72"/>
                <a:gd name="T48" fmla="*/ 0 w 3"/>
                <a:gd name="T49" fmla="*/ 51 h 72"/>
                <a:gd name="T50" fmla="*/ 3 w 3"/>
                <a:gd name="T51" fmla="*/ 57 h 72"/>
                <a:gd name="T52" fmla="*/ 0 w 3"/>
                <a:gd name="T53" fmla="*/ 61 h 72"/>
                <a:gd name="T54" fmla="*/ 0 w 3"/>
                <a:gd name="T55" fmla="*/ 63 h 72"/>
                <a:gd name="T56" fmla="*/ 3 w 3"/>
                <a:gd name="T57" fmla="*/ 66 h 72"/>
                <a:gd name="T58" fmla="*/ 0 w 3"/>
                <a:gd name="T59" fmla="*/ 63 h 72"/>
                <a:gd name="T60" fmla="*/ 3 w 3"/>
                <a:gd name="T61" fmla="*/ 69 h 72"/>
                <a:gd name="T62" fmla="*/ 0 w 3"/>
                <a:gd name="T6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" h="72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0" y="4"/>
                  </a:moveTo>
                  <a:lnTo>
                    <a:pt x="3" y="4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close/>
                  <a:moveTo>
                    <a:pt x="0" y="10"/>
                  </a:moveTo>
                  <a:lnTo>
                    <a:pt x="3" y="10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10"/>
                  </a:lnTo>
                  <a:close/>
                  <a:moveTo>
                    <a:pt x="0" y="16"/>
                  </a:moveTo>
                  <a:lnTo>
                    <a:pt x="3" y="16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0" y="16"/>
                  </a:lnTo>
                  <a:close/>
                  <a:moveTo>
                    <a:pt x="0" y="22"/>
                  </a:moveTo>
                  <a:lnTo>
                    <a:pt x="3" y="22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22"/>
                  </a:lnTo>
                  <a:close/>
                  <a:moveTo>
                    <a:pt x="0" y="28"/>
                  </a:moveTo>
                  <a:lnTo>
                    <a:pt x="3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8"/>
                  </a:lnTo>
                  <a:close/>
                  <a:moveTo>
                    <a:pt x="0" y="34"/>
                  </a:moveTo>
                  <a:lnTo>
                    <a:pt x="3" y="34"/>
                  </a:lnTo>
                  <a:lnTo>
                    <a:pt x="3" y="36"/>
                  </a:lnTo>
                  <a:lnTo>
                    <a:pt x="0" y="36"/>
                  </a:lnTo>
                  <a:lnTo>
                    <a:pt x="0" y="34"/>
                  </a:lnTo>
                  <a:close/>
                  <a:moveTo>
                    <a:pt x="0" y="40"/>
                  </a:moveTo>
                  <a:lnTo>
                    <a:pt x="3" y="40"/>
                  </a:lnTo>
                  <a:lnTo>
                    <a:pt x="3" y="42"/>
                  </a:lnTo>
                  <a:lnTo>
                    <a:pt x="0" y="42"/>
                  </a:lnTo>
                  <a:lnTo>
                    <a:pt x="0" y="40"/>
                  </a:lnTo>
                  <a:close/>
                  <a:moveTo>
                    <a:pt x="0" y="46"/>
                  </a:moveTo>
                  <a:lnTo>
                    <a:pt x="3" y="46"/>
                  </a:lnTo>
                  <a:lnTo>
                    <a:pt x="3" y="49"/>
                  </a:lnTo>
                  <a:lnTo>
                    <a:pt x="0" y="49"/>
                  </a:lnTo>
                  <a:lnTo>
                    <a:pt x="0" y="46"/>
                  </a:lnTo>
                  <a:close/>
                  <a:moveTo>
                    <a:pt x="0" y="51"/>
                  </a:moveTo>
                  <a:lnTo>
                    <a:pt x="3" y="51"/>
                  </a:lnTo>
                  <a:lnTo>
                    <a:pt x="3" y="55"/>
                  </a:lnTo>
                  <a:lnTo>
                    <a:pt x="0" y="55"/>
                  </a:lnTo>
                  <a:lnTo>
                    <a:pt x="0" y="51"/>
                  </a:lnTo>
                  <a:close/>
                  <a:moveTo>
                    <a:pt x="0" y="57"/>
                  </a:moveTo>
                  <a:lnTo>
                    <a:pt x="3" y="57"/>
                  </a:lnTo>
                  <a:lnTo>
                    <a:pt x="3" y="61"/>
                  </a:lnTo>
                  <a:lnTo>
                    <a:pt x="0" y="61"/>
                  </a:lnTo>
                  <a:lnTo>
                    <a:pt x="0" y="57"/>
                  </a:lnTo>
                  <a:close/>
                  <a:moveTo>
                    <a:pt x="0" y="63"/>
                  </a:moveTo>
                  <a:lnTo>
                    <a:pt x="3" y="63"/>
                  </a:lnTo>
                  <a:lnTo>
                    <a:pt x="3" y="66"/>
                  </a:lnTo>
                  <a:lnTo>
                    <a:pt x="0" y="66"/>
                  </a:lnTo>
                  <a:lnTo>
                    <a:pt x="0" y="63"/>
                  </a:lnTo>
                  <a:close/>
                  <a:moveTo>
                    <a:pt x="0" y="69"/>
                  </a:moveTo>
                  <a:lnTo>
                    <a:pt x="3" y="69"/>
                  </a:lnTo>
                  <a:lnTo>
                    <a:pt x="3" y="72"/>
                  </a:lnTo>
                  <a:lnTo>
                    <a:pt x="0" y="72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4" name="Freeform 3086"/>
            <p:cNvSpPr>
              <a:spLocks/>
            </p:cNvSpPr>
            <p:nvPr/>
          </p:nvSpPr>
          <p:spPr bwMode="auto">
            <a:xfrm>
              <a:off x="2357438" y="5403851"/>
              <a:ext cx="141288" cy="42863"/>
            </a:xfrm>
            <a:custGeom>
              <a:avLst/>
              <a:gdLst>
                <a:gd name="T0" fmla="*/ 86 w 89"/>
                <a:gd name="T1" fmla="*/ 0 h 27"/>
                <a:gd name="T2" fmla="*/ 89 w 89"/>
                <a:gd name="T3" fmla="*/ 0 h 27"/>
                <a:gd name="T4" fmla="*/ 89 w 89"/>
                <a:gd name="T5" fmla="*/ 27 h 27"/>
                <a:gd name="T6" fmla="*/ 0 w 89"/>
                <a:gd name="T7" fmla="*/ 27 h 27"/>
                <a:gd name="T8" fmla="*/ 0 w 89"/>
                <a:gd name="T9" fmla="*/ 25 h 27"/>
                <a:gd name="T10" fmla="*/ 86 w 89"/>
                <a:gd name="T11" fmla="*/ 25 h 27"/>
                <a:gd name="T12" fmla="*/ 86 w 89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7">
                  <a:moveTo>
                    <a:pt x="86" y="0"/>
                  </a:moveTo>
                  <a:lnTo>
                    <a:pt x="89" y="0"/>
                  </a:lnTo>
                  <a:lnTo>
                    <a:pt x="89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86" y="2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5" name="Freeform 3087"/>
            <p:cNvSpPr>
              <a:spLocks/>
            </p:cNvSpPr>
            <p:nvPr/>
          </p:nvSpPr>
          <p:spPr bwMode="auto">
            <a:xfrm>
              <a:off x="2262188" y="5143501"/>
              <a:ext cx="369888" cy="95250"/>
            </a:xfrm>
            <a:custGeom>
              <a:avLst/>
              <a:gdLst>
                <a:gd name="T0" fmla="*/ 646 w 658"/>
                <a:gd name="T1" fmla="*/ 0 h 169"/>
                <a:gd name="T2" fmla="*/ 12 w 658"/>
                <a:gd name="T3" fmla="*/ 0 h 169"/>
                <a:gd name="T4" fmla="*/ 0 w 658"/>
                <a:gd name="T5" fmla="*/ 12 h 169"/>
                <a:gd name="T6" fmla="*/ 0 w 658"/>
                <a:gd name="T7" fmla="*/ 157 h 169"/>
                <a:gd name="T8" fmla="*/ 12 w 658"/>
                <a:gd name="T9" fmla="*/ 169 h 169"/>
                <a:gd name="T10" fmla="*/ 646 w 658"/>
                <a:gd name="T11" fmla="*/ 169 h 169"/>
                <a:gd name="T12" fmla="*/ 658 w 658"/>
                <a:gd name="T13" fmla="*/ 157 h 169"/>
                <a:gd name="T14" fmla="*/ 658 w 658"/>
                <a:gd name="T15" fmla="*/ 12 h 169"/>
                <a:gd name="T16" fmla="*/ 646 w 658"/>
                <a:gd name="T1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8" h="169">
                  <a:moveTo>
                    <a:pt x="64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3"/>
                    <a:pt x="5" y="169"/>
                    <a:pt x="12" y="169"/>
                  </a:cubicBezTo>
                  <a:cubicBezTo>
                    <a:pt x="646" y="169"/>
                    <a:pt x="646" y="169"/>
                    <a:pt x="646" y="169"/>
                  </a:cubicBezTo>
                  <a:cubicBezTo>
                    <a:pt x="653" y="169"/>
                    <a:pt x="658" y="163"/>
                    <a:pt x="658" y="157"/>
                  </a:cubicBezTo>
                  <a:cubicBezTo>
                    <a:pt x="658" y="12"/>
                    <a:pt x="658" y="12"/>
                    <a:pt x="658" y="12"/>
                  </a:cubicBezTo>
                  <a:cubicBezTo>
                    <a:pt x="658" y="6"/>
                    <a:pt x="653" y="0"/>
                    <a:pt x="646" y="0"/>
                  </a:cubicBezTo>
                </a:path>
              </a:pathLst>
            </a:custGeom>
            <a:solidFill>
              <a:srgbClr val="55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6" name="Freeform 3088"/>
            <p:cNvSpPr>
              <a:spLocks/>
            </p:cNvSpPr>
            <p:nvPr/>
          </p:nvSpPr>
          <p:spPr bwMode="auto">
            <a:xfrm>
              <a:off x="2278063" y="5160963"/>
              <a:ext cx="339725" cy="177800"/>
            </a:xfrm>
            <a:custGeom>
              <a:avLst/>
              <a:gdLst>
                <a:gd name="T0" fmla="*/ 586 w 602"/>
                <a:gd name="T1" fmla="*/ 0 h 316"/>
                <a:gd name="T2" fmla="*/ 17 w 602"/>
                <a:gd name="T3" fmla="*/ 0 h 316"/>
                <a:gd name="T4" fmla="*/ 0 w 602"/>
                <a:gd name="T5" fmla="*/ 17 h 316"/>
                <a:gd name="T6" fmla="*/ 0 w 602"/>
                <a:gd name="T7" fmla="*/ 299 h 316"/>
                <a:gd name="T8" fmla="*/ 17 w 602"/>
                <a:gd name="T9" fmla="*/ 316 h 316"/>
                <a:gd name="T10" fmla="*/ 247 w 602"/>
                <a:gd name="T11" fmla="*/ 316 h 316"/>
                <a:gd name="T12" fmla="*/ 254 w 602"/>
                <a:gd name="T13" fmla="*/ 312 h 316"/>
                <a:gd name="T14" fmla="*/ 298 w 602"/>
                <a:gd name="T15" fmla="*/ 252 h 316"/>
                <a:gd name="T16" fmla="*/ 304 w 602"/>
                <a:gd name="T17" fmla="*/ 252 h 316"/>
                <a:gd name="T18" fmla="*/ 348 w 602"/>
                <a:gd name="T19" fmla="*/ 312 h 316"/>
                <a:gd name="T20" fmla="*/ 355 w 602"/>
                <a:gd name="T21" fmla="*/ 316 h 316"/>
                <a:gd name="T22" fmla="*/ 586 w 602"/>
                <a:gd name="T23" fmla="*/ 316 h 316"/>
                <a:gd name="T24" fmla="*/ 602 w 602"/>
                <a:gd name="T25" fmla="*/ 299 h 316"/>
                <a:gd name="T26" fmla="*/ 602 w 602"/>
                <a:gd name="T27" fmla="*/ 17 h 316"/>
                <a:gd name="T28" fmla="*/ 586 w 602"/>
                <a:gd name="T2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2" h="316">
                  <a:moveTo>
                    <a:pt x="5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8"/>
                    <a:pt x="7" y="316"/>
                    <a:pt x="17" y="316"/>
                  </a:cubicBezTo>
                  <a:cubicBezTo>
                    <a:pt x="247" y="316"/>
                    <a:pt x="247" y="316"/>
                    <a:pt x="247" y="316"/>
                  </a:cubicBezTo>
                  <a:cubicBezTo>
                    <a:pt x="250" y="316"/>
                    <a:pt x="253" y="314"/>
                    <a:pt x="254" y="312"/>
                  </a:cubicBezTo>
                  <a:cubicBezTo>
                    <a:pt x="298" y="252"/>
                    <a:pt x="298" y="252"/>
                    <a:pt x="298" y="252"/>
                  </a:cubicBezTo>
                  <a:cubicBezTo>
                    <a:pt x="300" y="250"/>
                    <a:pt x="302" y="250"/>
                    <a:pt x="304" y="252"/>
                  </a:cubicBezTo>
                  <a:cubicBezTo>
                    <a:pt x="348" y="312"/>
                    <a:pt x="348" y="312"/>
                    <a:pt x="348" y="312"/>
                  </a:cubicBezTo>
                  <a:cubicBezTo>
                    <a:pt x="350" y="314"/>
                    <a:pt x="352" y="316"/>
                    <a:pt x="355" y="316"/>
                  </a:cubicBezTo>
                  <a:cubicBezTo>
                    <a:pt x="586" y="316"/>
                    <a:pt x="586" y="316"/>
                    <a:pt x="586" y="316"/>
                  </a:cubicBezTo>
                  <a:cubicBezTo>
                    <a:pt x="595" y="316"/>
                    <a:pt x="602" y="308"/>
                    <a:pt x="602" y="299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8"/>
                    <a:pt x="595" y="0"/>
                    <a:pt x="586" y="0"/>
                  </a:cubicBezTo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7" name="Freeform 3089"/>
            <p:cNvSpPr>
              <a:spLocks/>
            </p:cNvSpPr>
            <p:nvPr/>
          </p:nvSpPr>
          <p:spPr bwMode="auto">
            <a:xfrm>
              <a:off x="2293938" y="5176838"/>
              <a:ext cx="307975" cy="147638"/>
            </a:xfrm>
            <a:custGeom>
              <a:avLst/>
              <a:gdLst>
                <a:gd name="T0" fmla="*/ 547 w 547"/>
                <a:gd name="T1" fmla="*/ 262 h 262"/>
                <a:gd name="T2" fmla="*/ 331 w 547"/>
                <a:gd name="T3" fmla="*/ 262 h 262"/>
                <a:gd name="T4" fmla="*/ 276 w 547"/>
                <a:gd name="T5" fmla="*/ 190 h 262"/>
                <a:gd name="T6" fmla="*/ 270 w 547"/>
                <a:gd name="T7" fmla="*/ 190 h 262"/>
                <a:gd name="T8" fmla="*/ 215 w 547"/>
                <a:gd name="T9" fmla="*/ 262 h 262"/>
                <a:gd name="T10" fmla="*/ 0 w 547"/>
                <a:gd name="T11" fmla="*/ 262 h 262"/>
                <a:gd name="T12" fmla="*/ 0 w 547"/>
                <a:gd name="T13" fmla="*/ 0 h 262"/>
                <a:gd name="T14" fmla="*/ 547 w 547"/>
                <a:gd name="T15" fmla="*/ 0 h 262"/>
                <a:gd name="T16" fmla="*/ 547 w 547"/>
                <a:gd name="T1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262">
                  <a:moveTo>
                    <a:pt x="547" y="262"/>
                  </a:moveTo>
                  <a:cubicBezTo>
                    <a:pt x="331" y="262"/>
                    <a:pt x="331" y="262"/>
                    <a:pt x="331" y="262"/>
                  </a:cubicBezTo>
                  <a:cubicBezTo>
                    <a:pt x="276" y="190"/>
                    <a:pt x="276" y="190"/>
                    <a:pt x="276" y="190"/>
                  </a:cubicBezTo>
                  <a:cubicBezTo>
                    <a:pt x="274" y="188"/>
                    <a:pt x="272" y="188"/>
                    <a:pt x="270" y="190"/>
                  </a:cubicBezTo>
                  <a:cubicBezTo>
                    <a:pt x="215" y="262"/>
                    <a:pt x="215" y="262"/>
                    <a:pt x="215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7" y="0"/>
                    <a:pt x="547" y="0"/>
                    <a:pt x="547" y="0"/>
                  </a:cubicBezTo>
                  <a:lnTo>
                    <a:pt x="547" y="262"/>
                  </a:lnTo>
                  <a:close/>
                </a:path>
              </a:pathLst>
            </a:custGeom>
            <a:solidFill>
              <a:srgbClr val="55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8" name="Freeform 3090"/>
            <p:cNvSpPr>
              <a:spLocks/>
            </p:cNvSpPr>
            <p:nvPr/>
          </p:nvSpPr>
          <p:spPr bwMode="auto">
            <a:xfrm>
              <a:off x="2390775" y="5280026"/>
              <a:ext cx="114300" cy="60325"/>
            </a:xfrm>
            <a:custGeom>
              <a:avLst/>
              <a:gdLst>
                <a:gd name="T0" fmla="*/ 160 w 203"/>
                <a:gd name="T1" fmla="*/ 76 h 107"/>
                <a:gd name="T2" fmla="*/ 105 w 203"/>
                <a:gd name="T3" fmla="*/ 2 h 107"/>
                <a:gd name="T4" fmla="*/ 98 w 203"/>
                <a:gd name="T5" fmla="*/ 2 h 107"/>
                <a:gd name="T6" fmla="*/ 42 w 203"/>
                <a:gd name="T7" fmla="*/ 76 h 107"/>
                <a:gd name="T8" fmla="*/ 0 w 203"/>
                <a:gd name="T9" fmla="*/ 76 h 107"/>
                <a:gd name="T10" fmla="*/ 0 w 203"/>
                <a:gd name="T11" fmla="*/ 107 h 107"/>
                <a:gd name="T12" fmla="*/ 57 w 203"/>
                <a:gd name="T13" fmla="*/ 107 h 107"/>
                <a:gd name="T14" fmla="*/ 101 w 203"/>
                <a:gd name="T15" fmla="*/ 44 h 107"/>
                <a:gd name="T16" fmla="*/ 146 w 203"/>
                <a:gd name="T17" fmla="*/ 107 h 107"/>
                <a:gd name="T18" fmla="*/ 203 w 203"/>
                <a:gd name="T19" fmla="*/ 107 h 107"/>
                <a:gd name="T20" fmla="*/ 203 w 203"/>
                <a:gd name="T21" fmla="*/ 76 h 107"/>
                <a:gd name="T22" fmla="*/ 160 w 203"/>
                <a:gd name="T23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107">
                  <a:moveTo>
                    <a:pt x="160" y="76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3" y="0"/>
                    <a:pt x="99" y="0"/>
                    <a:pt x="98" y="2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203" y="107"/>
                    <a:pt x="203" y="107"/>
                    <a:pt x="203" y="107"/>
                  </a:cubicBezTo>
                  <a:cubicBezTo>
                    <a:pt x="203" y="76"/>
                    <a:pt x="203" y="76"/>
                    <a:pt x="203" y="76"/>
                  </a:cubicBezTo>
                  <a:lnTo>
                    <a:pt x="160" y="76"/>
                  </a:lnTo>
                  <a:close/>
                </a:path>
              </a:pathLst>
            </a:custGeom>
            <a:solidFill>
              <a:srgbClr val="55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9" name="Freeform 3091"/>
            <p:cNvSpPr>
              <a:spLocks/>
            </p:cNvSpPr>
            <p:nvPr/>
          </p:nvSpPr>
          <p:spPr bwMode="auto">
            <a:xfrm>
              <a:off x="2609850" y="4959351"/>
              <a:ext cx="114300" cy="138113"/>
            </a:xfrm>
            <a:custGeom>
              <a:avLst/>
              <a:gdLst>
                <a:gd name="T0" fmla="*/ 36 w 72"/>
                <a:gd name="T1" fmla="*/ 0 h 87"/>
                <a:gd name="T2" fmla="*/ 0 w 72"/>
                <a:gd name="T3" fmla="*/ 87 h 87"/>
                <a:gd name="T4" fmla="*/ 72 w 72"/>
                <a:gd name="T5" fmla="*/ 87 h 87"/>
                <a:gd name="T6" fmla="*/ 36 w 72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87">
                  <a:moveTo>
                    <a:pt x="36" y="0"/>
                  </a:moveTo>
                  <a:lnTo>
                    <a:pt x="0" y="87"/>
                  </a:lnTo>
                  <a:lnTo>
                    <a:pt x="72" y="8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0" name="Freeform 3092"/>
            <p:cNvSpPr>
              <a:spLocks/>
            </p:cNvSpPr>
            <p:nvPr/>
          </p:nvSpPr>
          <p:spPr bwMode="auto">
            <a:xfrm>
              <a:off x="2514600" y="4941888"/>
              <a:ext cx="157163" cy="155575"/>
            </a:xfrm>
            <a:custGeom>
              <a:avLst/>
              <a:gdLst>
                <a:gd name="T0" fmla="*/ 67 w 99"/>
                <a:gd name="T1" fmla="*/ 26 h 98"/>
                <a:gd name="T2" fmla="*/ 57 w 99"/>
                <a:gd name="T3" fmla="*/ 39 h 98"/>
                <a:gd name="T4" fmla="*/ 41 w 99"/>
                <a:gd name="T5" fmla="*/ 0 h 98"/>
                <a:gd name="T6" fmla="*/ 0 w 99"/>
                <a:gd name="T7" fmla="*/ 98 h 98"/>
                <a:gd name="T8" fmla="*/ 82 w 99"/>
                <a:gd name="T9" fmla="*/ 98 h 98"/>
                <a:gd name="T10" fmla="*/ 99 w 99"/>
                <a:gd name="T11" fmla="*/ 98 h 98"/>
                <a:gd name="T12" fmla="*/ 67 w 99"/>
                <a:gd name="T13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98">
                  <a:moveTo>
                    <a:pt x="67" y="26"/>
                  </a:moveTo>
                  <a:lnTo>
                    <a:pt x="57" y="39"/>
                  </a:lnTo>
                  <a:lnTo>
                    <a:pt x="41" y="0"/>
                  </a:lnTo>
                  <a:lnTo>
                    <a:pt x="0" y="98"/>
                  </a:lnTo>
                  <a:lnTo>
                    <a:pt x="82" y="98"/>
                  </a:lnTo>
                  <a:lnTo>
                    <a:pt x="99" y="98"/>
                  </a:lnTo>
                  <a:lnTo>
                    <a:pt x="67" y="26"/>
                  </a:ln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1" name="Freeform 3093"/>
            <p:cNvSpPr>
              <a:spLocks/>
            </p:cNvSpPr>
            <p:nvPr/>
          </p:nvSpPr>
          <p:spPr bwMode="auto">
            <a:xfrm>
              <a:off x="2609850" y="5021263"/>
              <a:ext cx="30163" cy="76200"/>
            </a:xfrm>
            <a:custGeom>
              <a:avLst/>
              <a:gdLst>
                <a:gd name="T0" fmla="*/ 19 w 19"/>
                <a:gd name="T1" fmla="*/ 3 h 48"/>
                <a:gd name="T2" fmla="*/ 0 w 19"/>
                <a:gd name="T3" fmla="*/ 48 h 48"/>
                <a:gd name="T4" fmla="*/ 17 w 19"/>
                <a:gd name="T5" fmla="*/ 0 h 48"/>
                <a:gd name="T6" fmla="*/ 19 w 19"/>
                <a:gd name="T7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8">
                  <a:moveTo>
                    <a:pt x="19" y="3"/>
                  </a:moveTo>
                  <a:lnTo>
                    <a:pt x="0" y="48"/>
                  </a:lnTo>
                  <a:lnTo>
                    <a:pt x="17" y="0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2632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2" name="Oval 3094"/>
            <p:cNvSpPr>
              <a:spLocks noChangeArrowheads="1"/>
            </p:cNvSpPr>
            <p:nvPr/>
          </p:nvSpPr>
          <p:spPr bwMode="auto">
            <a:xfrm>
              <a:off x="2230438" y="5365751"/>
              <a:ext cx="160338" cy="160338"/>
            </a:xfrm>
            <a:prstGeom prst="ellipse">
              <a:avLst/>
            </a:prstGeom>
            <a:solidFill>
              <a:srgbClr val="5AB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3" name="Freeform 3095"/>
            <p:cNvSpPr>
              <a:spLocks/>
            </p:cNvSpPr>
            <p:nvPr/>
          </p:nvSpPr>
          <p:spPr bwMode="auto">
            <a:xfrm>
              <a:off x="2284413" y="5402263"/>
              <a:ext cx="66675" cy="87313"/>
            </a:xfrm>
            <a:custGeom>
              <a:avLst/>
              <a:gdLst>
                <a:gd name="T0" fmla="*/ 0 w 42"/>
                <a:gd name="T1" fmla="*/ 0 h 55"/>
                <a:gd name="T2" fmla="*/ 0 w 42"/>
                <a:gd name="T3" fmla="*/ 55 h 55"/>
                <a:gd name="T4" fmla="*/ 42 w 42"/>
                <a:gd name="T5" fmla="*/ 27 h 55"/>
                <a:gd name="T6" fmla="*/ 0 w 42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55">
                  <a:moveTo>
                    <a:pt x="0" y="0"/>
                  </a:moveTo>
                  <a:lnTo>
                    <a:pt x="0" y="55"/>
                  </a:lnTo>
                  <a:lnTo>
                    <a:pt x="42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4" name="Freeform 3096"/>
            <p:cNvSpPr>
              <a:spLocks/>
            </p:cNvSpPr>
            <p:nvPr/>
          </p:nvSpPr>
          <p:spPr bwMode="auto">
            <a:xfrm>
              <a:off x="2244725" y="4975226"/>
              <a:ext cx="119063" cy="79375"/>
            </a:xfrm>
            <a:custGeom>
              <a:avLst/>
              <a:gdLst>
                <a:gd name="T0" fmla="*/ 0 w 211"/>
                <a:gd name="T1" fmla="*/ 70 h 141"/>
                <a:gd name="T2" fmla="*/ 0 w 211"/>
                <a:gd name="T3" fmla="*/ 70 h 141"/>
                <a:gd name="T4" fmla="*/ 211 w 211"/>
                <a:gd name="T5" fmla="*/ 70 h 141"/>
                <a:gd name="T6" fmla="*/ 0 w 211"/>
                <a:gd name="T7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" h="141">
                  <a:moveTo>
                    <a:pt x="0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58" y="141"/>
                    <a:pt x="153" y="141"/>
                    <a:pt x="211" y="70"/>
                  </a:cubicBezTo>
                  <a:cubicBezTo>
                    <a:pt x="153" y="0"/>
                    <a:pt x="58" y="0"/>
                    <a:pt x="0" y="70"/>
                  </a:cubicBezTo>
                </a:path>
              </a:pathLst>
            </a:custGeom>
            <a:solidFill>
              <a:srgbClr val="55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5" name="Oval 3097"/>
            <p:cNvSpPr>
              <a:spLocks noChangeArrowheads="1"/>
            </p:cNvSpPr>
            <p:nvPr/>
          </p:nvSpPr>
          <p:spPr bwMode="auto">
            <a:xfrm>
              <a:off x="2279650" y="4991101"/>
              <a:ext cx="47625" cy="47625"/>
            </a:xfrm>
            <a:prstGeom prst="ellipse">
              <a:avLst/>
            </a:prstGeom>
            <a:solidFill>
              <a:srgbClr val="55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6" name="Freeform 3098"/>
            <p:cNvSpPr>
              <a:spLocks/>
            </p:cNvSpPr>
            <p:nvPr/>
          </p:nvSpPr>
          <p:spPr bwMode="auto">
            <a:xfrm>
              <a:off x="2281238" y="4992688"/>
              <a:ext cx="46038" cy="44450"/>
            </a:xfrm>
            <a:custGeom>
              <a:avLst/>
              <a:gdLst>
                <a:gd name="T0" fmla="*/ 18 w 29"/>
                <a:gd name="T1" fmla="*/ 14 h 28"/>
                <a:gd name="T2" fmla="*/ 29 w 29"/>
                <a:gd name="T3" fmla="*/ 14 h 28"/>
                <a:gd name="T4" fmla="*/ 18 w 29"/>
                <a:gd name="T5" fmla="*/ 13 h 28"/>
                <a:gd name="T6" fmla="*/ 28 w 29"/>
                <a:gd name="T7" fmla="*/ 8 h 28"/>
                <a:gd name="T8" fmla="*/ 17 w 29"/>
                <a:gd name="T9" fmla="*/ 12 h 28"/>
                <a:gd name="T10" fmla="*/ 24 w 29"/>
                <a:gd name="T11" fmla="*/ 4 h 28"/>
                <a:gd name="T12" fmla="*/ 16 w 29"/>
                <a:gd name="T13" fmla="*/ 11 h 28"/>
                <a:gd name="T14" fmla="*/ 20 w 29"/>
                <a:gd name="T15" fmla="*/ 1 h 28"/>
                <a:gd name="T16" fmla="*/ 15 w 29"/>
                <a:gd name="T17" fmla="*/ 10 h 28"/>
                <a:gd name="T18" fmla="*/ 14 w 29"/>
                <a:gd name="T19" fmla="*/ 0 h 28"/>
                <a:gd name="T20" fmla="*/ 13 w 29"/>
                <a:gd name="T21" fmla="*/ 10 h 28"/>
                <a:gd name="T22" fmla="*/ 9 w 29"/>
                <a:gd name="T23" fmla="*/ 1 h 28"/>
                <a:gd name="T24" fmla="*/ 12 w 29"/>
                <a:gd name="T25" fmla="*/ 11 h 28"/>
                <a:gd name="T26" fmla="*/ 4 w 29"/>
                <a:gd name="T27" fmla="*/ 4 h 28"/>
                <a:gd name="T28" fmla="*/ 11 w 29"/>
                <a:gd name="T29" fmla="*/ 12 h 28"/>
                <a:gd name="T30" fmla="*/ 1 w 29"/>
                <a:gd name="T31" fmla="*/ 8 h 28"/>
                <a:gd name="T32" fmla="*/ 11 w 29"/>
                <a:gd name="T33" fmla="*/ 13 h 28"/>
                <a:gd name="T34" fmla="*/ 0 w 29"/>
                <a:gd name="T35" fmla="*/ 14 h 28"/>
                <a:gd name="T36" fmla="*/ 11 w 29"/>
                <a:gd name="T37" fmla="*/ 14 h 28"/>
                <a:gd name="T38" fmla="*/ 1 w 29"/>
                <a:gd name="T39" fmla="*/ 19 h 28"/>
                <a:gd name="T40" fmla="*/ 11 w 29"/>
                <a:gd name="T41" fmla="*/ 16 h 28"/>
                <a:gd name="T42" fmla="*/ 4 w 29"/>
                <a:gd name="T43" fmla="*/ 24 h 28"/>
                <a:gd name="T44" fmla="*/ 12 w 29"/>
                <a:gd name="T45" fmla="*/ 17 h 28"/>
                <a:gd name="T46" fmla="*/ 9 w 29"/>
                <a:gd name="T47" fmla="*/ 27 h 28"/>
                <a:gd name="T48" fmla="*/ 13 w 29"/>
                <a:gd name="T49" fmla="*/ 18 h 28"/>
                <a:gd name="T50" fmla="*/ 14 w 29"/>
                <a:gd name="T51" fmla="*/ 28 h 28"/>
                <a:gd name="T52" fmla="*/ 15 w 29"/>
                <a:gd name="T53" fmla="*/ 18 h 28"/>
                <a:gd name="T54" fmla="*/ 20 w 29"/>
                <a:gd name="T55" fmla="*/ 27 h 28"/>
                <a:gd name="T56" fmla="*/ 16 w 29"/>
                <a:gd name="T57" fmla="*/ 17 h 28"/>
                <a:gd name="T58" fmla="*/ 24 w 29"/>
                <a:gd name="T59" fmla="*/ 24 h 28"/>
                <a:gd name="T60" fmla="*/ 17 w 29"/>
                <a:gd name="T61" fmla="*/ 16 h 28"/>
                <a:gd name="T62" fmla="*/ 28 w 29"/>
                <a:gd name="T63" fmla="*/ 19 h 28"/>
                <a:gd name="T64" fmla="*/ 18 w 29"/>
                <a:gd name="T6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8">
                  <a:moveTo>
                    <a:pt x="18" y="14"/>
                  </a:moveTo>
                  <a:lnTo>
                    <a:pt x="29" y="14"/>
                  </a:lnTo>
                  <a:lnTo>
                    <a:pt x="18" y="13"/>
                  </a:lnTo>
                  <a:lnTo>
                    <a:pt x="28" y="8"/>
                  </a:lnTo>
                  <a:lnTo>
                    <a:pt x="17" y="12"/>
                  </a:lnTo>
                  <a:lnTo>
                    <a:pt x="24" y="4"/>
                  </a:lnTo>
                  <a:lnTo>
                    <a:pt x="16" y="11"/>
                  </a:lnTo>
                  <a:lnTo>
                    <a:pt x="20" y="1"/>
                  </a:lnTo>
                  <a:lnTo>
                    <a:pt x="15" y="10"/>
                  </a:lnTo>
                  <a:lnTo>
                    <a:pt x="14" y="0"/>
                  </a:lnTo>
                  <a:lnTo>
                    <a:pt x="13" y="10"/>
                  </a:lnTo>
                  <a:lnTo>
                    <a:pt x="9" y="1"/>
                  </a:lnTo>
                  <a:lnTo>
                    <a:pt x="12" y="11"/>
                  </a:lnTo>
                  <a:lnTo>
                    <a:pt x="4" y="4"/>
                  </a:lnTo>
                  <a:lnTo>
                    <a:pt x="11" y="12"/>
                  </a:lnTo>
                  <a:lnTo>
                    <a:pt x="1" y="8"/>
                  </a:lnTo>
                  <a:lnTo>
                    <a:pt x="11" y="13"/>
                  </a:lnTo>
                  <a:lnTo>
                    <a:pt x="0" y="14"/>
                  </a:lnTo>
                  <a:lnTo>
                    <a:pt x="11" y="14"/>
                  </a:lnTo>
                  <a:lnTo>
                    <a:pt x="1" y="19"/>
                  </a:lnTo>
                  <a:lnTo>
                    <a:pt x="11" y="16"/>
                  </a:lnTo>
                  <a:lnTo>
                    <a:pt x="4" y="24"/>
                  </a:lnTo>
                  <a:lnTo>
                    <a:pt x="12" y="17"/>
                  </a:lnTo>
                  <a:lnTo>
                    <a:pt x="9" y="27"/>
                  </a:lnTo>
                  <a:lnTo>
                    <a:pt x="13" y="18"/>
                  </a:lnTo>
                  <a:lnTo>
                    <a:pt x="14" y="28"/>
                  </a:lnTo>
                  <a:lnTo>
                    <a:pt x="15" y="18"/>
                  </a:lnTo>
                  <a:lnTo>
                    <a:pt x="20" y="27"/>
                  </a:lnTo>
                  <a:lnTo>
                    <a:pt x="16" y="17"/>
                  </a:lnTo>
                  <a:lnTo>
                    <a:pt x="24" y="24"/>
                  </a:lnTo>
                  <a:lnTo>
                    <a:pt x="17" y="16"/>
                  </a:lnTo>
                  <a:lnTo>
                    <a:pt x="28" y="19"/>
                  </a:lnTo>
                  <a:lnTo>
                    <a:pt x="18" y="14"/>
                  </a:lnTo>
                  <a:close/>
                </a:path>
              </a:pathLst>
            </a:custGeom>
            <a:solidFill>
              <a:srgbClr val="DA6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7" name="Oval 3099"/>
            <p:cNvSpPr>
              <a:spLocks noChangeArrowheads="1"/>
            </p:cNvSpPr>
            <p:nvPr/>
          </p:nvSpPr>
          <p:spPr bwMode="auto">
            <a:xfrm>
              <a:off x="2292350" y="5003801"/>
              <a:ext cx="22225" cy="22225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8" name="Oval 3100"/>
            <p:cNvSpPr>
              <a:spLocks noChangeArrowheads="1"/>
            </p:cNvSpPr>
            <p:nvPr/>
          </p:nvSpPr>
          <p:spPr bwMode="auto">
            <a:xfrm>
              <a:off x="2290763" y="5000626"/>
              <a:ext cx="9525" cy="9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9" name="Oval 3101"/>
            <p:cNvSpPr>
              <a:spLocks noChangeArrowheads="1"/>
            </p:cNvSpPr>
            <p:nvPr/>
          </p:nvSpPr>
          <p:spPr bwMode="auto">
            <a:xfrm>
              <a:off x="2298700" y="5008563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0" name="Freeform 3102"/>
            <p:cNvSpPr>
              <a:spLocks noEditPoints="1"/>
            </p:cNvSpPr>
            <p:nvPr/>
          </p:nvSpPr>
          <p:spPr bwMode="auto">
            <a:xfrm>
              <a:off x="2230438" y="4941888"/>
              <a:ext cx="147638" cy="146050"/>
            </a:xfrm>
            <a:custGeom>
              <a:avLst/>
              <a:gdLst>
                <a:gd name="T0" fmla="*/ 112 w 261"/>
                <a:gd name="T1" fmla="*/ 253 h 261"/>
                <a:gd name="T2" fmla="*/ 137 w 261"/>
                <a:gd name="T3" fmla="*/ 261 h 261"/>
                <a:gd name="T4" fmla="*/ 150 w 261"/>
                <a:gd name="T5" fmla="*/ 259 h 261"/>
                <a:gd name="T6" fmla="*/ 85 w 261"/>
                <a:gd name="T7" fmla="*/ 253 h 261"/>
                <a:gd name="T8" fmla="*/ 98 w 261"/>
                <a:gd name="T9" fmla="*/ 257 h 261"/>
                <a:gd name="T10" fmla="*/ 173 w 261"/>
                <a:gd name="T11" fmla="*/ 247 h 261"/>
                <a:gd name="T12" fmla="*/ 73 w 261"/>
                <a:gd name="T13" fmla="*/ 248 h 261"/>
                <a:gd name="T14" fmla="*/ 76 w 261"/>
                <a:gd name="T15" fmla="*/ 242 h 261"/>
                <a:gd name="T16" fmla="*/ 185 w 261"/>
                <a:gd name="T17" fmla="*/ 242 h 261"/>
                <a:gd name="T18" fmla="*/ 188 w 261"/>
                <a:gd name="T19" fmla="*/ 248 h 261"/>
                <a:gd name="T20" fmla="*/ 45 w 261"/>
                <a:gd name="T21" fmla="*/ 220 h 261"/>
                <a:gd name="T22" fmla="*/ 210 w 261"/>
                <a:gd name="T23" fmla="*/ 234 h 261"/>
                <a:gd name="T24" fmla="*/ 220 w 261"/>
                <a:gd name="T25" fmla="*/ 225 h 261"/>
                <a:gd name="T26" fmla="*/ 23 w 261"/>
                <a:gd name="T27" fmla="*/ 205 h 261"/>
                <a:gd name="T28" fmla="*/ 31 w 261"/>
                <a:gd name="T29" fmla="*/ 216 h 261"/>
                <a:gd name="T30" fmla="*/ 232 w 261"/>
                <a:gd name="T31" fmla="*/ 201 h 261"/>
                <a:gd name="T32" fmla="*/ 16 w 261"/>
                <a:gd name="T33" fmla="*/ 194 h 261"/>
                <a:gd name="T34" fmla="*/ 22 w 261"/>
                <a:gd name="T35" fmla="*/ 191 h 261"/>
                <a:gd name="T36" fmla="*/ 239 w 261"/>
                <a:gd name="T37" fmla="*/ 191 h 261"/>
                <a:gd name="T38" fmla="*/ 244 w 261"/>
                <a:gd name="T39" fmla="*/ 194 h 261"/>
                <a:gd name="T40" fmla="*/ 9 w 261"/>
                <a:gd name="T41" fmla="*/ 156 h 261"/>
                <a:gd name="T42" fmla="*/ 255 w 261"/>
                <a:gd name="T43" fmla="*/ 170 h 261"/>
                <a:gd name="T44" fmla="*/ 258 w 261"/>
                <a:gd name="T45" fmla="*/ 157 h 261"/>
                <a:gd name="T46" fmla="*/ 0 w 261"/>
                <a:gd name="T47" fmla="*/ 131 h 261"/>
                <a:gd name="T48" fmla="*/ 1 w 261"/>
                <a:gd name="T49" fmla="*/ 144 h 261"/>
                <a:gd name="T50" fmla="*/ 254 w 261"/>
                <a:gd name="T51" fmla="*/ 130 h 261"/>
                <a:gd name="T52" fmla="*/ 260 w 261"/>
                <a:gd name="T53" fmla="*/ 144 h 261"/>
                <a:gd name="T54" fmla="*/ 2 w 261"/>
                <a:gd name="T55" fmla="*/ 104 h 261"/>
                <a:gd name="T56" fmla="*/ 254 w 261"/>
                <a:gd name="T57" fmla="*/ 117 h 261"/>
                <a:gd name="T58" fmla="*/ 260 w 261"/>
                <a:gd name="T59" fmla="*/ 117 h 261"/>
                <a:gd name="T60" fmla="*/ 6 w 261"/>
                <a:gd name="T61" fmla="*/ 92 h 261"/>
                <a:gd name="T62" fmla="*/ 12 w 261"/>
                <a:gd name="T63" fmla="*/ 94 h 261"/>
                <a:gd name="T64" fmla="*/ 250 w 261"/>
                <a:gd name="T65" fmla="*/ 79 h 261"/>
                <a:gd name="T66" fmla="*/ 22 w 261"/>
                <a:gd name="T67" fmla="*/ 71 h 261"/>
                <a:gd name="T68" fmla="*/ 28 w 261"/>
                <a:gd name="T69" fmla="*/ 60 h 261"/>
                <a:gd name="T70" fmla="*/ 232 w 261"/>
                <a:gd name="T71" fmla="*/ 59 h 261"/>
                <a:gd name="T72" fmla="*/ 239 w 261"/>
                <a:gd name="T73" fmla="*/ 70 h 261"/>
                <a:gd name="T74" fmla="*/ 40 w 261"/>
                <a:gd name="T75" fmla="*/ 36 h 261"/>
                <a:gd name="T76" fmla="*/ 224 w 261"/>
                <a:gd name="T77" fmla="*/ 49 h 261"/>
                <a:gd name="T78" fmla="*/ 229 w 261"/>
                <a:gd name="T79" fmla="*/ 45 h 261"/>
                <a:gd name="T80" fmla="*/ 50 w 261"/>
                <a:gd name="T81" fmla="*/ 27 h 261"/>
                <a:gd name="T82" fmla="*/ 54 w 261"/>
                <a:gd name="T83" fmla="*/ 33 h 261"/>
                <a:gd name="T84" fmla="*/ 199 w 261"/>
                <a:gd name="T85" fmla="*/ 19 h 261"/>
                <a:gd name="T86" fmla="*/ 75 w 261"/>
                <a:gd name="T87" fmla="*/ 19 h 261"/>
                <a:gd name="T88" fmla="*/ 87 w 261"/>
                <a:gd name="T89" fmla="*/ 14 h 261"/>
                <a:gd name="T90" fmla="*/ 173 w 261"/>
                <a:gd name="T91" fmla="*/ 14 h 261"/>
                <a:gd name="T92" fmla="*/ 185 w 261"/>
                <a:gd name="T93" fmla="*/ 19 h 261"/>
                <a:gd name="T94" fmla="*/ 110 w 261"/>
                <a:gd name="T95" fmla="*/ 2 h 261"/>
                <a:gd name="T96" fmla="*/ 161 w 261"/>
                <a:gd name="T97" fmla="*/ 10 h 261"/>
                <a:gd name="T98" fmla="*/ 163 w 261"/>
                <a:gd name="T99" fmla="*/ 4 h 261"/>
                <a:gd name="T100" fmla="*/ 123 w 261"/>
                <a:gd name="T101" fmla="*/ 0 h 261"/>
                <a:gd name="T102" fmla="*/ 124 w 261"/>
                <a:gd name="T103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1" h="261">
                  <a:moveTo>
                    <a:pt x="124" y="261"/>
                  </a:moveTo>
                  <a:cubicBezTo>
                    <a:pt x="119" y="261"/>
                    <a:pt x="115" y="260"/>
                    <a:pt x="111" y="259"/>
                  </a:cubicBezTo>
                  <a:cubicBezTo>
                    <a:pt x="112" y="253"/>
                    <a:pt x="112" y="253"/>
                    <a:pt x="112" y="253"/>
                  </a:cubicBezTo>
                  <a:cubicBezTo>
                    <a:pt x="116" y="254"/>
                    <a:pt x="120" y="254"/>
                    <a:pt x="124" y="254"/>
                  </a:cubicBezTo>
                  <a:lnTo>
                    <a:pt x="124" y="261"/>
                  </a:lnTo>
                  <a:close/>
                  <a:moveTo>
                    <a:pt x="137" y="261"/>
                  </a:moveTo>
                  <a:cubicBezTo>
                    <a:pt x="137" y="254"/>
                    <a:pt x="137" y="254"/>
                    <a:pt x="137" y="254"/>
                  </a:cubicBezTo>
                  <a:cubicBezTo>
                    <a:pt x="141" y="254"/>
                    <a:pt x="145" y="254"/>
                    <a:pt x="149" y="253"/>
                  </a:cubicBezTo>
                  <a:cubicBezTo>
                    <a:pt x="150" y="259"/>
                    <a:pt x="150" y="259"/>
                    <a:pt x="150" y="259"/>
                  </a:cubicBezTo>
                  <a:cubicBezTo>
                    <a:pt x="146" y="260"/>
                    <a:pt x="141" y="261"/>
                    <a:pt x="137" y="261"/>
                  </a:cubicBezTo>
                  <a:moveTo>
                    <a:pt x="98" y="257"/>
                  </a:moveTo>
                  <a:cubicBezTo>
                    <a:pt x="94" y="256"/>
                    <a:pt x="89" y="254"/>
                    <a:pt x="85" y="253"/>
                  </a:cubicBezTo>
                  <a:cubicBezTo>
                    <a:pt x="87" y="247"/>
                    <a:pt x="87" y="247"/>
                    <a:pt x="87" y="247"/>
                  </a:cubicBezTo>
                  <a:cubicBezTo>
                    <a:pt x="91" y="248"/>
                    <a:pt x="95" y="250"/>
                    <a:pt x="99" y="251"/>
                  </a:cubicBezTo>
                  <a:lnTo>
                    <a:pt x="98" y="257"/>
                  </a:lnTo>
                  <a:close/>
                  <a:moveTo>
                    <a:pt x="163" y="257"/>
                  </a:moveTo>
                  <a:cubicBezTo>
                    <a:pt x="162" y="250"/>
                    <a:pt x="162" y="250"/>
                    <a:pt x="162" y="250"/>
                  </a:cubicBezTo>
                  <a:cubicBezTo>
                    <a:pt x="166" y="249"/>
                    <a:pt x="170" y="248"/>
                    <a:pt x="173" y="247"/>
                  </a:cubicBezTo>
                  <a:cubicBezTo>
                    <a:pt x="176" y="253"/>
                    <a:pt x="176" y="253"/>
                    <a:pt x="176" y="253"/>
                  </a:cubicBezTo>
                  <a:cubicBezTo>
                    <a:pt x="172" y="254"/>
                    <a:pt x="167" y="256"/>
                    <a:pt x="163" y="257"/>
                  </a:cubicBezTo>
                  <a:moveTo>
                    <a:pt x="73" y="248"/>
                  </a:moveTo>
                  <a:cubicBezTo>
                    <a:pt x="69" y="246"/>
                    <a:pt x="65" y="244"/>
                    <a:pt x="61" y="241"/>
                  </a:cubicBezTo>
                  <a:cubicBezTo>
                    <a:pt x="65" y="236"/>
                    <a:pt x="65" y="236"/>
                    <a:pt x="65" y="236"/>
                  </a:cubicBezTo>
                  <a:cubicBezTo>
                    <a:pt x="68" y="238"/>
                    <a:pt x="72" y="240"/>
                    <a:pt x="76" y="242"/>
                  </a:cubicBezTo>
                  <a:lnTo>
                    <a:pt x="73" y="248"/>
                  </a:lnTo>
                  <a:close/>
                  <a:moveTo>
                    <a:pt x="188" y="248"/>
                  </a:moveTo>
                  <a:cubicBezTo>
                    <a:pt x="185" y="242"/>
                    <a:pt x="185" y="242"/>
                    <a:pt x="185" y="242"/>
                  </a:cubicBezTo>
                  <a:cubicBezTo>
                    <a:pt x="189" y="240"/>
                    <a:pt x="192" y="238"/>
                    <a:pt x="196" y="236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196" y="243"/>
                    <a:pt x="192" y="246"/>
                    <a:pt x="188" y="248"/>
                  </a:cubicBezTo>
                  <a:moveTo>
                    <a:pt x="51" y="234"/>
                  </a:moveTo>
                  <a:cubicBezTo>
                    <a:pt x="47" y="231"/>
                    <a:pt x="44" y="228"/>
                    <a:pt x="41" y="225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48" y="223"/>
                    <a:pt x="51" y="226"/>
                    <a:pt x="55" y="229"/>
                  </a:cubicBezTo>
                  <a:lnTo>
                    <a:pt x="51" y="234"/>
                  </a:lnTo>
                  <a:close/>
                  <a:moveTo>
                    <a:pt x="210" y="234"/>
                  </a:moveTo>
                  <a:cubicBezTo>
                    <a:pt x="206" y="228"/>
                    <a:pt x="206" y="228"/>
                    <a:pt x="206" y="228"/>
                  </a:cubicBezTo>
                  <a:cubicBezTo>
                    <a:pt x="210" y="226"/>
                    <a:pt x="213" y="223"/>
                    <a:pt x="216" y="220"/>
                  </a:cubicBezTo>
                  <a:cubicBezTo>
                    <a:pt x="220" y="225"/>
                    <a:pt x="220" y="225"/>
                    <a:pt x="220" y="225"/>
                  </a:cubicBezTo>
                  <a:cubicBezTo>
                    <a:pt x="217" y="228"/>
                    <a:pt x="214" y="231"/>
                    <a:pt x="210" y="234"/>
                  </a:cubicBezTo>
                  <a:moveTo>
                    <a:pt x="31" y="216"/>
                  </a:moveTo>
                  <a:cubicBezTo>
                    <a:pt x="29" y="212"/>
                    <a:pt x="26" y="209"/>
                    <a:pt x="23" y="205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31" y="205"/>
                    <a:pt x="34" y="208"/>
                    <a:pt x="36" y="211"/>
                  </a:cubicBezTo>
                  <a:lnTo>
                    <a:pt x="31" y="216"/>
                  </a:lnTo>
                  <a:close/>
                  <a:moveTo>
                    <a:pt x="229" y="215"/>
                  </a:moveTo>
                  <a:cubicBezTo>
                    <a:pt x="224" y="211"/>
                    <a:pt x="224" y="211"/>
                    <a:pt x="224" y="211"/>
                  </a:cubicBezTo>
                  <a:cubicBezTo>
                    <a:pt x="227" y="208"/>
                    <a:pt x="230" y="205"/>
                    <a:pt x="232" y="201"/>
                  </a:cubicBezTo>
                  <a:cubicBezTo>
                    <a:pt x="237" y="205"/>
                    <a:pt x="237" y="205"/>
                    <a:pt x="237" y="205"/>
                  </a:cubicBezTo>
                  <a:cubicBezTo>
                    <a:pt x="235" y="209"/>
                    <a:pt x="232" y="212"/>
                    <a:pt x="229" y="215"/>
                  </a:cubicBezTo>
                  <a:moveTo>
                    <a:pt x="16" y="194"/>
                  </a:moveTo>
                  <a:cubicBezTo>
                    <a:pt x="14" y="190"/>
                    <a:pt x="12" y="186"/>
                    <a:pt x="10" y="182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18" y="183"/>
                    <a:pt x="20" y="187"/>
                    <a:pt x="22" y="191"/>
                  </a:cubicBezTo>
                  <a:lnTo>
                    <a:pt x="16" y="194"/>
                  </a:lnTo>
                  <a:close/>
                  <a:moveTo>
                    <a:pt x="244" y="194"/>
                  </a:moveTo>
                  <a:cubicBezTo>
                    <a:pt x="239" y="191"/>
                    <a:pt x="239" y="191"/>
                    <a:pt x="239" y="191"/>
                  </a:cubicBezTo>
                  <a:cubicBezTo>
                    <a:pt x="241" y="187"/>
                    <a:pt x="243" y="183"/>
                    <a:pt x="244" y="179"/>
                  </a:cubicBezTo>
                  <a:cubicBezTo>
                    <a:pt x="250" y="182"/>
                    <a:pt x="250" y="182"/>
                    <a:pt x="250" y="182"/>
                  </a:cubicBezTo>
                  <a:cubicBezTo>
                    <a:pt x="249" y="186"/>
                    <a:pt x="247" y="190"/>
                    <a:pt x="244" y="194"/>
                  </a:cubicBezTo>
                  <a:moveTo>
                    <a:pt x="6" y="170"/>
                  </a:moveTo>
                  <a:cubicBezTo>
                    <a:pt x="5" y="166"/>
                    <a:pt x="3" y="161"/>
                    <a:pt x="3" y="157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10" y="160"/>
                    <a:pt x="11" y="164"/>
                    <a:pt x="12" y="168"/>
                  </a:cubicBezTo>
                  <a:lnTo>
                    <a:pt x="6" y="170"/>
                  </a:lnTo>
                  <a:close/>
                  <a:moveTo>
                    <a:pt x="255" y="170"/>
                  </a:moveTo>
                  <a:cubicBezTo>
                    <a:pt x="249" y="168"/>
                    <a:pt x="249" y="168"/>
                    <a:pt x="249" y="168"/>
                  </a:cubicBezTo>
                  <a:cubicBezTo>
                    <a:pt x="250" y="164"/>
                    <a:pt x="251" y="160"/>
                    <a:pt x="252" y="155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57" y="161"/>
                    <a:pt x="256" y="165"/>
                    <a:pt x="255" y="170"/>
                  </a:cubicBezTo>
                  <a:moveTo>
                    <a:pt x="1" y="144"/>
                  </a:moveTo>
                  <a:cubicBezTo>
                    <a:pt x="0" y="140"/>
                    <a:pt x="0" y="135"/>
                    <a:pt x="0" y="131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6" y="135"/>
                    <a:pt x="7" y="139"/>
                    <a:pt x="7" y="143"/>
                  </a:cubicBezTo>
                  <a:lnTo>
                    <a:pt x="1" y="144"/>
                  </a:lnTo>
                  <a:close/>
                  <a:moveTo>
                    <a:pt x="260" y="144"/>
                  </a:moveTo>
                  <a:cubicBezTo>
                    <a:pt x="254" y="143"/>
                    <a:pt x="254" y="143"/>
                    <a:pt x="254" y="143"/>
                  </a:cubicBezTo>
                  <a:cubicBezTo>
                    <a:pt x="254" y="139"/>
                    <a:pt x="254" y="135"/>
                    <a:pt x="254" y="130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61" y="130"/>
                    <a:pt x="261" y="130"/>
                    <a:pt x="261" y="130"/>
                  </a:cubicBezTo>
                  <a:cubicBezTo>
                    <a:pt x="261" y="135"/>
                    <a:pt x="261" y="139"/>
                    <a:pt x="260" y="144"/>
                  </a:cubicBezTo>
                  <a:moveTo>
                    <a:pt x="7" y="118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" y="113"/>
                    <a:pt x="2" y="109"/>
                    <a:pt x="2" y="104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8" y="110"/>
                    <a:pt x="7" y="114"/>
                    <a:pt x="7" y="118"/>
                  </a:cubicBezTo>
                  <a:moveTo>
                    <a:pt x="254" y="117"/>
                  </a:moveTo>
                  <a:cubicBezTo>
                    <a:pt x="253" y="113"/>
                    <a:pt x="253" y="109"/>
                    <a:pt x="252" y="105"/>
                  </a:cubicBezTo>
                  <a:cubicBezTo>
                    <a:pt x="258" y="104"/>
                    <a:pt x="258" y="104"/>
                    <a:pt x="258" y="104"/>
                  </a:cubicBezTo>
                  <a:cubicBezTo>
                    <a:pt x="259" y="108"/>
                    <a:pt x="260" y="112"/>
                    <a:pt x="260" y="117"/>
                  </a:cubicBezTo>
                  <a:lnTo>
                    <a:pt x="254" y="117"/>
                  </a:lnTo>
                  <a:close/>
                  <a:moveTo>
                    <a:pt x="12" y="94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87"/>
                    <a:pt x="9" y="83"/>
                    <a:pt x="10" y="79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5" y="86"/>
                    <a:pt x="13" y="90"/>
                    <a:pt x="12" y="94"/>
                  </a:cubicBezTo>
                  <a:moveTo>
                    <a:pt x="249" y="93"/>
                  </a:moveTo>
                  <a:cubicBezTo>
                    <a:pt x="247" y="89"/>
                    <a:pt x="246" y="85"/>
                    <a:pt x="244" y="81"/>
                  </a:cubicBezTo>
                  <a:cubicBezTo>
                    <a:pt x="250" y="79"/>
                    <a:pt x="250" y="79"/>
                    <a:pt x="250" y="79"/>
                  </a:cubicBezTo>
                  <a:cubicBezTo>
                    <a:pt x="252" y="83"/>
                    <a:pt x="253" y="87"/>
                    <a:pt x="255" y="91"/>
                  </a:cubicBezTo>
                  <a:lnTo>
                    <a:pt x="249" y="93"/>
                  </a:lnTo>
                  <a:close/>
                  <a:moveTo>
                    <a:pt x="22" y="71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4"/>
                    <a:pt x="21" y="60"/>
                    <a:pt x="23" y="56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3"/>
                    <a:pt x="24" y="67"/>
                    <a:pt x="22" y="71"/>
                  </a:cubicBezTo>
                  <a:moveTo>
                    <a:pt x="239" y="70"/>
                  </a:moveTo>
                  <a:cubicBezTo>
                    <a:pt x="237" y="66"/>
                    <a:pt x="234" y="63"/>
                    <a:pt x="232" y="59"/>
                  </a:cubicBezTo>
                  <a:cubicBezTo>
                    <a:pt x="237" y="56"/>
                    <a:pt x="237" y="56"/>
                    <a:pt x="237" y="56"/>
                  </a:cubicBezTo>
                  <a:cubicBezTo>
                    <a:pt x="240" y="59"/>
                    <a:pt x="242" y="63"/>
                    <a:pt x="244" y="67"/>
                  </a:cubicBezTo>
                  <a:lnTo>
                    <a:pt x="239" y="70"/>
                  </a:lnTo>
                  <a:close/>
                  <a:moveTo>
                    <a:pt x="36" y="50"/>
                  </a:moveTo>
                  <a:cubicBezTo>
                    <a:pt x="31" y="46"/>
                    <a:pt x="31" y="46"/>
                    <a:pt x="31" y="46"/>
                  </a:cubicBezTo>
                  <a:cubicBezTo>
                    <a:pt x="34" y="42"/>
                    <a:pt x="37" y="39"/>
                    <a:pt x="40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2" y="44"/>
                    <a:pt x="39" y="47"/>
                    <a:pt x="36" y="50"/>
                  </a:cubicBezTo>
                  <a:moveTo>
                    <a:pt x="224" y="49"/>
                  </a:moveTo>
                  <a:cubicBezTo>
                    <a:pt x="221" y="46"/>
                    <a:pt x="218" y="43"/>
                    <a:pt x="215" y="40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3" y="39"/>
                    <a:pt x="226" y="42"/>
                    <a:pt x="229" y="45"/>
                  </a:cubicBezTo>
                  <a:lnTo>
                    <a:pt x="224" y="49"/>
                  </a:lnTo>
                  <a:close/>
                  <a:moveTo>
                    <a:pt x="54" y="33"/>
                  </a:moveTo>
                  <a:cubicBezTo>
                    <a:pt x="50" y="27"/>
                    <a:pt x="50" y="27"/>
                    <a:pt x="50" y="27"/>
                  </a:cubicBezTo>
                  <a:cubicBezTo>
                    <a:pt x="54" y="25"/>
                    <a:pt x="57" y="22"/>
                    <a:pt x="61" y="20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1" y="28"/>
                    <a:pt x="57" y="30"/>
                    <a:pt x="54" y="33"/>
                  </a:cubicBezTo>
                  <a:moveTo>
                    <a:pt x="206" y="32"/>
                  </a:moveTo>
                  <a:cubicBezTo>
                    <a:pt x="203" y="30"/>
                    <a:pt x="199" y="27"/>
                    <a:pt x="196" y="25"/>
                  </a:cubicBezTo>
                  <a:cubicBezTo>
                    <a:pt x="199" y="19"/>
                    <a:pt x="199" y="19"/>
                    <a:pt x="199" y="19"/>
                  </a:cubicBezTo>
                  <a:cubicBezTo>
                    <a:pt x="203" y="22"/>
                    <a:pt x="206" y="24"/>
                    <a:pt x="210" y="27"/>
                  </a:cubicBezTo>
                  <a:lnTo>
                    <a:pt x="206" y="32"/>
                  </a:lnTo>
                  <a:close/>
                  <a:moveTo>
                    <a:pt x="75" y="19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76" y="11"/>
                    <a:pt x="81" y="10"/>
                    <a:pt x="85" y="8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3" y="16"/>
                    <a:pt x="79" y="17"/>
                    <a:pt x="75" y="19"/>
                  </a:cubicBezTo>
                  <a:moveTo>
                    <a:pt x="185" y="19"/>
                  </a:moveTo>
                  <a:cubicBezTo>
                    <a:pt x="181" y="17"/>
                    <a:pt x="177" y="15"/>
                    <a:pt x="173" y="14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9" y="9"/>
                    <a:pt x="183" y="11"/>
                    <a:pt x="187" y="13"/>
                  </a:cubicBezTo>
                  <a:lnTo>
                    <a:pt x="185" y="19"/>
                  </a:lnTo>
                  <a:close/>
                  <a:moveTo>
                    <a:pt x="99" y="10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102" y="3"/>
                    <a:pt x="106" y="2"/>
                    <a:pt x="110" y="2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07" y="9"/>
                    <a:pt x="103" y="9"/>
                    <a:pt x="99" y="10"/>
                  </a:cubicBezTo>
                  <a:moveTo>
                    <a:pt x="161" y="10"/>
                  </a:moveTo>
                  <a:cubicBezTo>
                    <a:pt x="157" y="9"/>
                    <a:pt x="153" y="8"/>
                    <a:pt x="149" y="8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4" y="2"/>
                    <a:pt x="158" y="3"/>
                    <a:pt x="163" y="4"/>
                  </a:cubicBezTo>
                  <a:lnTo>
                    <a:pt x="161" y="10"/>
                  </a:lnTo>
                  <a:close/>
                  <a:moveTo>
                    <a:pt x="124" y="7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8" y="0"/>
                    <a:pt x="132" y="0"/>
                    <a:pt x="137" y="0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2" y="6"/>
                    <a:pt x="128" y="6"/>
                    <a:pt x="124" y="7"/>
                  </a:cubicBezTo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1" name="Freeform 3103"/>
            <p:cNvSpPr>
              <a:spLocks noEditPoints="1"/>
            </p:cNvSpPr>
            <p:nvPr/>
          </p:nvSpPr>
          <p:spPr bwMode="auto">
            <a:xfrm>
              <a:off x="2549525" y="5378451"/>
              <a:ext cx="147638" cy="147638"/>
            </a:xfrm>
            <a:custGeom>
              <a:avLst/>
              <a:gdLst>
                <a:gd name="T0" fmla="*/ 112 w 262"/>
                <a:gd name="T1" fmla="*/ 255 h 262"/>
                <a:gd name="T2" fmla="*/ 138 w 262"/>
                <a:gd name="T3" fmla="*/ 262 h 262"/>
                <a:gd name="T4" fmla="*/ 151 w 262"/>
                <a:gd name="T5" fmla="*/ 261 h 262"/>
                <a:gd name="T6" fmla="*/ 85 w 262"/>
                <a:gd name="T7" fmla="*/ 254 h 262"/>
                <a:gd name="T8" fmla="*/ 98 w 262"/>
                <a:gd name="T9" fmla="*/ 258 h 262"/>
                <a:gd name="T10" fmla="*/ 174 w 262"/>
                <a:gd name="T11" fmla="*/ 248 h 262"/>
                <a:gd name="T12" fmla="*/ 73 w 262"/>
                <a:gd name="T13" fmla="*/ 249 h 262"/>
                <a:gd name="T14" fmla="*/ 76 w 262"/>
                <a:gd name="T15" fmla="*/ 243 h 262"/>
                <a:gd name="T16" fmla="*/ 186 w 262"/>
                <a:gd name="T17" fmla="*/ 243 h 262"/>
                <a:gd name="T18" fmla="*/ 189 w 262"/>
                <a:gd name="T19" fmla="*/ 249 h 262"/>
                <a:gd name="T20" fmla="*/ 45 w 262"/>
                <a:gd name="T21" fmla="*/ 222 h 262"/>
                <a:gd name="T22" fmla="*/ 211 w 262"/>
                <a:gd name="T23" fmla="*/ 235 h 262"/>
                <a:gd name="T24" fmla="*/ 221 w 262"/>
                <a:gd name="T25" fmla="*/ 226 h 262"/>
                <a:gd name="T26" fmla="*/ 23 w 262"/>
                <a:gd name="T27" fmla="*/ 206 h 262"/>
                <a:gd name="T28" fmla="*/ 31 w 262"/>
                <a:gd name="T29" fmla="*/ 217 h 262"/>
                <a:gd name="T30" fmla="*/ 233 w 262"/>
                <a:gd name="T31" fmla="*/ 202 h 262"/>
                <a:gd name="T32" fmla="*/ 16 w 262"/>
                <a:gd name="T33" fmla="*/ 195 h 262"/>
                <a:gd name="T34" fmla="*/ 22 w 262"/>
                <a:gd name="T35" fmla="*/ 192 h 262"/>
                <a:gd name="T36" fmla="*/ 240 w 262"/>
                <a:gd name="T37" fmla="*/ 192 h 262"/>
                <a:gd name="T38" fmla="*/ 245 w 262"/>
                <a:gd name="T39" fmla="*/ 195 h 262"/>
                <a:gd name="T40" fmla="*/ 9 w 262"/>
                <a:gd name="T41" fmla="*/ 157 h 262"/>
                <a:gd name="T42" fmla="*/ 256 w 262"/>
                <a:gd name="T43" fmla="*/ 171 h 262"/>
                <a:gd name="T44" fmla="*/ 259 w 262"/>
                <a:gd name="T45" fmla="*/ 158 h 262"/>
                <a:gd name="T46" fmla="*/ 0 w 262"/>
                <a:gd name="T47" fmla="*/ 132 h 262"/>
                <a:gd name="T48" fmla="*/ 0 w 262"/>
                <a:gd name="T49" fmla="*/ 145 h 262"/>
                <a:gd name="T50" fmla="*/ 255 w 262"/>
                <a:gd name="T51" fmla="*/ 131 h 262"/>
                <a:gd name="T52" fmla="*/ 261 w 262"/>
                <a:gd name="T53" fmla="*/ 145 h 262"/>
                <a:gd name="T54" fmla="*/ 2 w 262"/>
                <a:gd name="T55" fmla="*/ 105 h 262"/>
                <a:gd name="T56" fmla="*/ 255 w 262"/>
                <a:gd name="T57" fmla="*/ 118 h 262"/>
                <a:gd name="T58" fmla="*/ 261 w 262"/>
                <a:gd name="T59" fmla="*/ 118 h 262"/>
                <a:gd name="T60" fmla="*/ 6 w 262"/>
                <a:gd name="T61" fmla="*/ 92 h 262"/>
                <a:gd name="T62" fmla="*/ 12 w 262"/>
                <a:gd name="T63" fmla="*/ 94 h 262"/>
                <a:gd name="T64" fmla="*/ 251 w 262"/>
                <a:gd name="T65" fmla="*/ 79 h 262"/>
                <a:gd name="T66" fmla="*/ 22 w 262"/>
                <a:gd name="T67" fmla="*/ 71 h 262"/>
                <a:gd name="T68" fmla="*/ 28 w 262"/>
                <a:gd name="T69" fmla="*/ 60 h 262"/>
                <a:gd name="T70" fmla="*/ 233 w 262"/>
                <a:gd name="T71" fmla="*/ 60 h 262"/>
                <a:gd name="T72" fmla="*/ 239 w 262"/>
                <a:gd name="T73" fmla="*/ 71 h 262"/>
                <a:gd name="T74" fmla="*/ 40 w 262"/>
                <a:gd name="T75" fmla="*/ 37 h 262"/>
                <a:gd name="T76" fmla="*/ 225 w 262"/>
                <a:gd name="T77" fmla="*/ 50 h 262"/>
                <a:gd name="T78" fmla="*/ 230 w 262"/>
                <a:gd name="T79" fmla="*/ 46 h 262"/>
                <a:gd name="T80" fmla="*/ 50 w 262"/>
                <a:gd name="T81" fmla="*/ 28 h 262"/>
                <a:gd name="T82" fmla="*/ 54 w 262"/>
                <a:gd name="T83" fmla="*/ 33 h 262"/>
                <a:gd name="T84" fmla="*/ 200 w 262"/>
                <a:gd name="T85" fmla="*/ 20 h 262"/>
                <a:gd name="T86" fmla="*/ 76 w 262"/>
                <a:gd name="T87" fmla="*/ 20 h 262"/>
                <a:gd name="T88" fmla="*/ 87 w 262"/>
                <a:gd name="T89" fmla="*/ 15 h 262"/>
                <a:gd name="T90" fmla="*/ 174 w 262"/>
                <a:gd name="T91" fmla="*/ 14 h 262"/>
                <a:gd name="T92" fmla="*/ 185 w 262"/>
                <a:gd name="T93" fmla="*/ 19 h 262"/>
                <a:gd name="T94" fmla="*/ 111 w 262"/>
                <a:gd name="T95" fmla="*/ 2 h 262"/>
                <a:gd name="T96" fmla="*/ 162 w 262"/>
                <a:gd name="T97" fmla="*/ 11 h 262"/>
                <a:gd name="T98" fmla="*/ 163 w 262"/>
                <a:gd name="T99" fmla="*/ 4 h 262"/>
                <a:gd name="T100" fmla="*/ 124 w 262"/>
                <a:gd name="T101" fmla="*/ 1 h 262"/>
                <a:gd name="T102" fmla="*/ 124 w 262"/>
                <a:gd name="T103" fmla="*/ 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2" h="262">
                  <a:moveTo>
                    <a:pt x="124" y="262"/>
                  </a:moveTo>
                  <a:cubicBezTo>
                    <a:pt x="120" y="262"/>
                    <a:pt x="115" y="262"/>
                    <a:pt x="111" y="261"/>
                  </a:cubicBezTo>
                  <a:cubicBezTo>
                    <a:pt x="112" y="255"/>
                    <a:pt x="112" y="255"/>
                    <a:pt x="112" y="255"/>
                  </a:cubicBezTo>
                  <a:cubicBezTo>
                    <a:pt x="116" y="255"/>
                    <a:pt x="120" y="256"/>
                    <a:pt x="125" y="256"/>
                  </a:cubicBezTo>
                  <a:lnTo>
                    <a:pt x="124" y="262"/>
                  </a:lnTo>
                  <a:close/>
                  <a:moveTo>
                    <a:pt x="138" y="262"/>
                  </a:moveTo>
                  <a:cubicBezTo>
                    <a:pt x="137" y="256"/>
                    <a:pt x="137" y="256"/>
                    <a:pt x="137" y="256"/>
                  </a:cubicBezTo>
                  <a:cubicBezTo>
                    <a:pt x="141" y="256"/>
                    <a:pt x="146" y="255"/>
                    <a:pt x="150" y="254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46" y="262"/>
                    <a:pt x="142" y="262"/>
                    <a:pt x="138" y="262"/>
                  </a:cubicBezTo>
                  <a:moveTo>
                    <a:pt x="98" y="258"/>
                  </a:moveTo>
                  <a:cubicBezTo>
                    <a:pt x="94" y="257"/>
                    <a:pt x="90" y="256"/>
                    <a:pt x="85" y="254"/>
                  </a:cubicBezTo>
                  <a:cubicBezTo>
                    <a:pt x="88" y="248"/>
                    <a:pt x="88" y="248"/>
                    <a:pt x="88" y="248"/>
                  </a:cubicBezTo>
                  <a:cubicBezTo>
                    <a:pt x="92" y="250"/>
                    <a:pt x="96" y="251"/>
                    <a:pt x="100" y="252"/>
                  </a:cubicBezTo>
                  <a:lnTo>
                    <a:pt x="98" y="258"/>
                  </a:lnTo>
                  <a:close/>
                  <a:moveTo>
                    <a:pt x="164" y="258"/>
                  </a:moveTo>
                  <a:cubicBezTo>
                    <a:pt x="162" y="252"/>
                    <a:pt x="162" y="252"/>
                    <a:pt x="162" y="252"/>
                  </a:cubicBezTo>
                  <a:cubicBezTo>
                    <a:pt x="166" y="251"/>
                    <a:pt x="170" y="250"/>
                    <a:pt x="174" y="248"/>
                  </a:cubicBezTo>
                  <a:cubicBezTo>
                    <a:pt x="176" y="254"/>
                    <a:pt x="176" y="254"/>
                    <a:pt x="176" y="254"/>
                  </a:cubicBezTo>
                  <a:cubicBezTo>
                    <a:pt x="172" y="256"/>
                    <a:pt x="168" y="257"/>
                    <a:pt x="164" y="258"/>
                  </a:cubicBezTo>
                  <a:moveTo>
                    <a:pt x="73" y="249"/>
                  </a:moveTo>
                  <a:cubicBezTo>
                    <a:pt x="69" y="247"/>
                    <a:pt x="65" y="245"/>
                    <a:pt x="62" y="243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9" y="239"/>
                    <a:pt x="72" y="241"/>
                    <a:pt x="76" y="243"/>
                  </a:cubicBezTo>
                  <a:lnTo>
                    <a:pt x="73" y="249"/>
                  </a:lnTo>
                  <a:close/>
                  <a:moveTo>
                    <a:pt x="189" y="249"/>
                  </a:moveTo>
                  <a:cubicBezTo>
                    <a:pt x="186" y="243"/>
                    <a:pt x="186" y="243"/>
                    <a:pt x="186" y="243"/>
                  </a:cubicBezTo>
                  <a:cubicBezTo>
                    <a:pt x="189" y="241"/>
                    <a:pt x="193" y="239"/>
                    <a:pt x="197" y="237"/>
                  </a:cubicBezTo>
                  <a:cubicBezTo>
                    <a:pt x="200" y="243"/>
                    <a:pt x="200" y="243"/>
                    <a:pt x="200" y="243"/>
                  </a:cubicBezTo>
                  <a:cubicBezTo>
                    <a:pt x="196" y="245"/>
                    <a:pt x="193" y="247"/>
                    <a:pt x="189" y="249"/>
                  </a:cubicBezTo>
                  <a:moveTo>
                    <a:pt x="51" y="235"/>
                  </a:moveTo>
                  <a:cubicBezTo>
                    <a:pt x="47" y="232"/>
                    <a:pt x="44" y="230"/>
                    <a:pt x="41" y="227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8" y="225"/>
                    <a:pt x="51" y="227"/>
                    <a:pt x="55" y="230"/>
                  </a:cubicBezTo>
                  <a:lnTo>
                    <a:pt x="51" y="235"/>
                  </a:lnTo>
                  <a:close/>
                  <a:moveTo>
                    <a:pt x="211" y="235"/>
                  </a:moveTo>
                  <a:cubicBezTo>
                    <a:pt x="207" y="230"/>
                    <a:pt x="207" y="230"/>
                    <a:pt x="207" y="230"/>
                  </a:cubicBezTo>
                  <a:cubicBezTo>
                    <a:pt x="210" y="227"/>
                    <a:pt x="214" y="225"/>
                    <a:pt x="217" y="222"/>
                  </a:cubicBezTo>
                  <a:cubicBezTo>
                    <a:pt x="221" y="226"/>
                    <a:pt x="221" y="226"/>
                    <a:pt x="221" y="226"/>
                  </a:cubicBezTo>
                  <a:cubicBezTo>
                    <a:pt x="218" y="229"/>
                    <a:pt x="215" y="232"/>
                    <a:pt x="211" y="235"/>
                  </a:cubicBezTo>
                  <a:moveTo>
                    <a:pt x="31" y="217"/>
                  </a:moveTo>
                  <a:cubicBezTo>
                    <a:pt x="29" y="214"/>
                    <a:pt x="26" y="210"/>
                    <a:pt x="23" y="206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1" y="206"/>
                    <a:pt x="34" y="209"/>
                    <a:pt x="36" y="213"/>
                  </a:cubicBezTo>
                  <a:lnTo>
                    <a:pt x="31" y="217"/>
                  </a:lnTo>
                  <a:close/>
                  <a:moveTo>
                    <a:pt x="230" y="217"/>
                  </a:moveTo>
                  <a:cubicBezTo>
                    <a:pt x="225" y="212"/>
                    <a:pt x="225" y="212"/>
                    <a:pt x="225" y="212"/>
                  </a:cubicBezTo>
                  <a:cubicBezTo>
                    <a:pt x="228" y="209"/>
                    <a:pt x="231" y="206"/>
                    <a:pt x="233" y="202"/>
                  </a:cubicBezTo>
                  <a:cubicBezTo>
                    <a:pt x="238" y="206"/>
                    <a:pt x="238" y="206"/>
                    <a:pt x="238" y="206"/>
                  </a:cubicBezTo>
                  <a:cubicBezTo>
                    <a:pt x="236" y="210"/>
                    <a:pt x="233" y="213"/>
                    <a:pt x="230" y="217"/>
                  </a:cubicBezTo>
                  <a:moveTo>
                    <a:pt x="16" y="195"/>
                  </a:moveTo>
                  <a:cubicBezTo>
                    <a:pt x="14" y="191"/>
                    <a:pt x="12" y="187"/>
                    <a:pt x="10" y="183"/>
                  </a:cubicBezTo>
                  <a:cubicBezTo>
                    <a:pt x="16" y="181"/>
                    <a:pt x="16" y="181"/>
                    <a:pt x="16" y="181"/>
                  </a:cubicBezTo>
                  <a:cubicBezTo>
                    <a:pt x="18" y="185"/>
                    <a:pt x="20" y="188"/>
                    <a:pt x="22" y="192"/>
                  </a:cubicBezTo>
                  <a:lnTo>
                    <a:pt x="16" y="195"/>
                  </a:lnTo>
                  <a:close/>
                  <a:moveTo>
                    <a:pt x="245" y="195"/>
                  </a:moveTo>
                  <a:cubicBezTo>
                    <a:pt x="240" y="192"/>
                    <a:pt x="240" y="192"/>
                    <a:pt x="240" y="192"/>
                  </a:cubicBezTo>
                  <a:cubicBezTo>
                    <a:pt x="242" y="188"/>
                    <a:pt x="244" y="184"/>
                    <a:pt x="245" y="180"/>
                  </a:cubicBezTo>
                  <a:cubicBezTo>
                    <a:pt x="251" y="183"/>
                    <a:pt x="251" y="183"/>
                    <a:pt x="251" y="183"/>
                  </a:cubicBezTo>
                  <a:cubicBezTo>
                    <a:pt x="250" y="187"/>
                    <a:pt x="248" y="191"/>
                    <a:pt x="245" y="195"/>
                  </a:cubicBezTo>
                  <a:moveTo>
                    <a:pt x="6" y="171"/>
                  </a:moveTo>
                  <a:cubicBezTo>
                    <a:pt x="4" y="167"/>
                    <a:pt x="3" y="162"/>
                    <a:pt x="2" y="158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10" y="161"/>
                    <a:pt x="11" y="165"/>
                    <a:pt x="12" y="169"/>
                  </a:cubicBezTo>
                  <a:lnTo>
                    <a:pt x="6" y="171"/>
                  </a:lnTo>
                  <a:close/>
                  <a:moveTo>
                    <a:pt x="256" y="171"/>
                  </a:moveTo>
                  <a:cubicBezTo>
                    <a:pt x="250" y="169"/>
                    <a:pt x="250" y="169"/>
                    <a:pt x="250" y="169"/>
                  </a:cubicBezTo>
                  <a:cubicBezTo>
                    <a:pt x="251" y="165"/>
                    <a:pt x="252" y="161"/>
                    <a:pt x="253" y="156"/>
                  </a:cubicBezTo>
                  <a:cubicBezTo>
                    <a:pt x="259" y="158"/>
                    <a:pt x="259" y="158"/>
                    <a:pt x="259" y="158"/>
                  </a:cubicBezTo>
                  <a:cubicBezTo>
                    <a:pt x="258" y="162"/>
                    <a:pt x="257" y="166"/>
                    <a:pt x="256" y="171"/>
                  </a:cubicBezTo>
                  <a:moveTo>
                    <a:pt x="0" y="145"/>
                  </a:moveTo>
                  <a:cubicBezTo>
                    <a:pt x="0" y="140"/>
                    <a:pt x="0" y="136"/>
                    <a:pt x="0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6"/>
                    <a:pt x="6" y="140"/>
                    <a:pt x="7" y="144"/>
                  </a:cubicBezTo>
                  <a:lnTo>
                    <a:pt x="0" y="145"/>
                  </a:lnTo>
                  <a:close/>
                  <a:moveTo>
                    <a:pt x="261" y="145"/>
                  </a:moveTo>
                  <a:cubicBezTo>
                    <a:pt x="255" y="144"/>
                    <a:pt x="255" y="144"/>
                    <a:pt x="255" y="144"/>
                  </a:cubicBezTo>
                  <a:cubicBezTo>
                    <a:pt x="255" y="140"/>
                    <a:pt x="255" y="136"/>
                    <a:pt x="255" y="131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2" y="131"/>
                    <a:pt x="262" y="131"/>
                    <a:pt x="262" y="131"/>
                  </a:cubicBezTo>
                  <a:cubicBezTo>
                    <a:pt x="262" y="136"/>
                    <a:pt x="262" y="140"/>
                    <a:pt x="261" y="145"/>
                  </a:cubicBezTo>
                  <a:moveTo>
                    <a:pt x="7" y="119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" y="114"/>
                    <a:pt x="1" y="110"/>
                    <a:pt x="2" y="105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1"/>
                    <a:pt x="7" y="115"/>
                    <a:pt x="7" y="119"/>
                  </a:cubicBezTo>
                  <a:moveTo>
                    <a:pt x="255" y="118"/>
                  </a:moveTo>
                  <a:cubicBezTo>
                    <a:pt x="254" y="114"/>
                    <a:pt x="254" y="110"/>
                    <a:pt x="253" y="106"/>
                  </a:cubicBezTo>
                  <a:cubicBezTo>
                    <a:pt x="259" y="104"/>
                    <a:pt x="259" y="104"/>
                    <a:pt x="259" y="104"/>
                  </a:cubicBezTo>
                  <a:cubicBezTo>
                    <a:pt x="260" y="109"/>
                    <a:pt x="261" y="113"/>
                    <a:pt x="261" y="118"/>
                  </a:cubicBezTo>
                  <a:lnTo>
                    <a:pt x="255" y="118"/>
                  </a:lnTo>
                  <a:close/>
                  <a:moveTo>
                    <a:pt x="12" y="94"/>
                  </a:moveTo>
                  <a:cubicBezTo>
                    <a:pt x="6" y="92"/>
                    <a:pt x="6" y="92"/>
                    <a:pt x="6" y="92"/>
                  </a:cubicBezTo>
                  <a:cubicBezTo>
                    <a:pt x="7" y="88"/>
                    <a:pt x="8" y="84"/>
                    <a:pt x="10" y="80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5" y="86"/>
                    <a:pt x="13" y="90"/>
                    <a:pt x="12" y="94"/>
                  </a:cubicBezTo>
                  <a:moveTo>
                    <a:pt x="249" y="94"/>
                  </a:moveTo>
                  <a:cubicBezTo>
                    <a:pt x="248" y="90"/>
                    <a:pt x="247" y="86"/>
                    <a:pt x="245" y="82"/>
                  </a:cubicBezTo>
                  <a:cubicBezTo>
                    <a:pt x="251" y="79"/>
                    <a:pt x="251" y="79"/>
                    <a:pt x="251" y="79"/>
                  </a:cubicBezTo>
                  <a:cubicBezTo>
                    <a:pt x="253" y="83"/>
                    <a:pt x="254" y="87"/>
                    <a:pt x="256" y="92"/>
                  </a:cubicBezTo>
                  <a:lnTo>
                    <a:pt x="249" y="94"/>
                  </a:lnTo>
                  <a:close/>
                  <a:moveTo>
                    <a:pt x="22" y="71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8" y="64"/>
                    <a:pt x="21" y="60"/>
                    <a:pt x="23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4"/>
                    <a:pt x="24" y="68"/>
                    <a:pt x="22" y="71"/>
                  </a:cubicBezTo>
                  <a:moveTo>
                    <a:pt x="239" y="71"/>
                  </a:moveTo>
                  <a:cubicBezTo>
                    <a:pt x="237" y="67"/>
                    <a:pt x="235" y="63"/>
                    <a:pt x="233" y="60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1" y="60"/>
                    <a:pt x="243" y="63"/>
                    <a:pt x="245" y="67"/>
                  </a:cubicBezTo>
                  <a:lnTo>
                    <a:pt x="239" y="71"/>
                  </a:lnTo>
                  <a:close/>
                  <a:moveTo>
                    <a:pt x="36" y="51"/>
                  </a:moveTo>
                  <a:cubicBezTo>
                    <a:pt x="31" y="46"/>
                    <a:pt x="31" y="46"/>
                    <a:pt x="31" y="46"/>
                  </a:cubicBezTo>
                  <a:cubicBezTo>
                    <a:pt x="34" y="43"/>
                    <a:pt x="37" y="40"/>
                    <a:pt x="40" y="37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2" y="44"/>
                    <a:pt x="39" y="47"/>
                    <a:pt x="36" y="51"/>
                  </a:cubicBezTo>
                  <a:moveTo>
                    <a:pt x="225" y="50"/>
                  </a:moveTo>
                  <a:cubicBezTo>
                    <a:pt x="222" y="47"/>
                    <a:pt x="219" y="44"/>
                    <a:pt x="216" y="4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4" y="39"/>
                    <a:pt x="227" y="42"/>
                    <a:pt x="230" y="46"/>
                  </a:cubicBezTo>
                  <a:lnTo>
                    <a:pt x="225" y="50"/>
                  </a:lnTo>
                  <a:close/>
                  <a:moveTo>
                    <a:pt x="54" y="33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54" y="25"/>
                    <a:pt x="57" y="23"/>
                    <a:pt x="61" y="20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1" y="28"/>
                    <a:pt x="58" y="31"/>
                    <a:pt x="54" y="33"/>
                  </a:cubicBezTo>
                  <a:moveTo>
                    <a:pt x="207" y="33"/>
                  </a:moveTo>
                  <a:cubicBezTo>
                    <a:pt x="203" y="30"/>
                    <a:pt x="200" y="28"/>
                    <a:pt x="196" y="25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3" y="22"/>
                    <a:pt x="207" y="25"/>
                    <a:pt x="211" y="27"/>
                  </a:cubicBezTo>
                  <a:lnTo>
                    <a:pt x="207" y="33"/>
                  </a:lnTo>
                  <a:close/>
                  <a:moveTo>
                    <a:pt x="76" y="20"/>
                  </a:moveTo>
                  <a:cubicBezTo>
                    <a:pt x="73" y="14"/>
                    <a:pt x="73" y="14"/>
                    <a:pt x="73" y="14"/>
                  </a:cubicBezTo>
                  <a:cubicBezTo>
                    <a:pt x="77" y="12"/>
                    <a:pt x="81" y="10"/>
                    <a:pt x="85" y="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3" y="16"/>
                    <a:pt x="79" y="18"/>
                    <a:pt x="76" y="20"/>
                  </a:cubicBezTo>
                  <a:moveTo>
                    <a:pt x="185" y="19"/>
                  </a:moveTo>
                  <a:cubicBezTo>
                    <a:pt x="181" y="18"/>
                    <a:pt x="178" y="16"/>
                    <a:pt x="174" y="1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80" y="10"/>
                    <a:pt x="184" y="12"/>
                    <a:pt x="188" y="13"/>
                  </a:cubicBezTo>
                  <a:lnTo>
                    <a:pt x="185" y="19"/>
                  </a:lnTo>
                  <a:close/>
                  <a:moveTo>
                    <a:pt x="99" y="11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102" y="3"/>
                    <a:pt x="106" y="3"/>
                    <a:pt x="111" y="2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7" y="9"/>
                    <a:pt x="103" y="10"/>
                    <a:pt x="99" y="11"/>
                  </a:cubicBezTo>
                  <a:moveTo>
                    <a:pt x="162" y="11"/>
                  </a:moveTo>
                  <a:cubicBezTo>
                    <a:pt x="158" y="10"/>
                    <a:pt x="153" y="9"/>
                    <a:pt x="149" y="8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5" y="2"/>
                    <a:pt x="159" y="3"/>
                    <a:pt x="163" y="4"/>
                  </a:cubicBezTo>
                  <a:lnTo>
                    <a:pt x="162" y="11"/>
                  </a:lnTo>
                  <a:close/>
                  <a:moveTo>
                    <a:pt x="124" y="7"/>
                  </a:moveTo>
                  <a:cubicBezTo>
                    <a:pt x="124" y="1"/>
                    <a:pt x="124" y="1"/>
                    <a:pt x="124" y="1"/>
                  </a:cubicBezTo>
                  <a:cubicBezTo>
                    <a:pt x="128" y="0"/>
                    <a:pt x="133" y="0"/>
                    <a:pt x="137" y="0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3" y="7"/>
                    <a:pt x="128" y="7"/>
                    <a:pt x="124" y="7"/>
                  </a:cubicBezTo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2" name="Freeform 3104"/>
            <p:cNvSpPr>
              <a:spLocks noEditPoints="1"/>
            </p:cNvSpPr>
            <p:nvPr/>
          </p:nvSpPr>
          <p:spPr bwMode="auto">
            <a:xfrm>
              <a:off x="2566988" y="5395913"/>
              <a:ext cx="111125" cy="112713"/>
            </a:xfrm>
            <a:custGeom>
              <a:avLst/>
              <a:gdLst>
                <a:gd name="T0" fmla="*/ 199 w 199"/>
                <a:gd name="T1" fmla="*/ 113 h 199"/>
                <a:gd name="T2" fmla="*/ 199 w 199"/>
                <a:gd name="T3" fmla="*/ 85 h 199"/>
                <a:gd name="T4" fmla="*/ 175 w 199"/>
                <a:gd name="T5" fmla="*/ 82 h 199"/>
                <a:gd name="T6" fmla="*/ 166 w 199"/>
                <a:gd name="T7" fmla="*/ 58 h 199"/>
                <a:gd name="T8" fmla="*/ 180 w 199"/>
                <a:gd name="T9" fmla="*/ 39 h 199"/>
                <a:gd name="T10" fmla="*/ 160 w 199"/>
                <a:gd name="T11" fmla="*/ 19 h 199"/>
                <a:gd name="T12" fmla="*/ 141 w 199"/>
                <a:gd name="T13" fmla="*/ 33 h 199"/>
                <a:gd name="T14" fmla="*/ 117 w 199"/>
                <a:gd name="T15" fmla="*/ 24 h 199"/>
                <a:gd name="T16" fmla="*/ 114 w 199"/>
                <a:gd name="T17" fmla="*/ 0 h 199"/>
                <a:gd name="T18" fmla="*/ 86 w 199"/>
                <a:gd name="T19" fmla="*/ 0 h 199"/>
                <a:gd name="T20" fmla="*/ 82 w 199"/>
                <a:gd name="T21" fmla="*/ 24 h 199"/>
                <a:gd name="T22" fmla="*/ 59 w 199"/>
                <a:gd name="T23" fmla="*/ 33 h 199"/>
                <a:gd name="T24" fmla="*/ 39 w 199"/>
                <a:gd name="T25" fmla="*/ 19 h 199"/>
                <a:gd name="T26" fmla="*/ 19 w 199"/>
                <a:gd name="T27" fmla="*/ 39 h 199"/>
                <a:gd name="T28" fmla="*/ 34 w 199"/>
                <a:gd name="T29" fmla="*/ 58 h 199"/>
                <a:gd name="T30" fmla="*/ 24 w 199"/>
                <a:gd name="T31" fmla="*/ 82 h 199"/>
                <a:gd name="T32" fmla="*/ 0 w 199"/>
                <a:gd name="T33" fmla="*/ 85 h 199"/>
                <a:gd name="T34" fmla="*/ 0 w 199"/>
                <a:gd name="T35" fmla="*/ 113 h 199"/>
                <a:gd name="T36" fmla="*/ 24 w 199"/>
                <a:gd name="T37" fmla="*/ 117 h 199"/>
                <a:gd name="T38" fmla="*/ 34 w 199"/>
                <a:gd name="T39" fmla="*/ 140 h 199"/>
                <a:gd name="T40" fmla="*/ 19 w 199"/>
                <a:gd name="T41" fmla="*/ 160 h 199"/>
                <a:gd name="T42" fmla="*/ 39 w 199"/>
                <a:gd name="T43" fmla="*/ 180 h 199"/>
                <a:gd name="T44" fmla="*/ 59 w 199"/>
                <a:gd name="T45" fmla="*/ 165 h 199"/>
                <a:gd name="T46" fmla="*/ 82 w 199"/>
                <a:gd name="T47" fmla="*/ 175 h 199"/>
                <a:gd name="T48" fmla="*/ 86 w 199"/>
                <a:gd name="T49" fmla="*/ 199 h 199"/>
                <a:gd name="T50" fmla="*/ 114 w 199"/>
                <a:gd name="T51" fmla="*/ 199 h 199"/>
                <a:gd name="T52" fmla="*/ 117 w 199"/>
                <a:gd name="T53" fmla="*/ 175 h 199"/>
                <a:gd name="T54" fmla="*/ 141 w 199"/>
                <a:gd name="T55" fmla="*/ 165 h 199"/>
                <a:gd name="T56" fmla="*/ 160 w 199"/>
                <a:gd name="T57" fmla="*/ 180 h 199"/>
                <a:gd name="T58" fmla="*/ 180 w 199"/>
                <a:gd name="T59" fmla="*/ 160 h 199"/>
                <a:gd name="T60" fmla="*/ 166 w 199"/>
                <a:gd name="T61" fmla="*/ 140 h 199"/>
                <a:gd name="T62" fmla="*/ 175 w 199"/>
                <a:gd name="T63" fmla="*/ 117 h 199"/>
                <a:gd name="T64" fmla="*/ 199 w 199"/>
                <a:gd name="T65" fmla="*/ 113 h 199"/>
                <a:gd name="T66" fmla="*/ 100 w 199"/>
                <a:gd name="T67" fmla="*/ 144 h 199"/>
                <a:gd name="T68" fmla="*/ 55 w 199"/>
                <a:gd name="T69" fmla="*/ 99 h 199"/>
                <a:gd name="T70" fmla="*/ 100 w 199"/>
                <a:gd name="T71" fmla="*/ 54 h 199"/>
                <a:gd name="T72" fmla="*/ 145 w 199"/>
                <a:gd name="T73" fmla="*/ 99 h 199"/>
                <a:gd name="T74" fmla="*/ 100 w 199"/>
                <a:gd name="T75" fmla="*/ 14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199">
                  <a:moveTo>
                    <a:pt x="199" y="113"/>
                  </a:moveTo>
                  <a:cubicBezTo>
                    <a:pt x="199" y="85"/>
                    <a:pt x="199" y="85"/>
                    <a:pt x="199" y="85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73" y="73"/>
                    <a:pt x="170" y="65"/>
                    <a:pt x="166" y="58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34" y="29"/>
                    <a:pt x="126" y="26"/>
                    <a:pt x="117" y="24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74" y="26"/>
                    <a:pt x="66" y="29"/>
                    <a:pt x="59" y="3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29" y="65"/>
                    <a:pt x="26" y="73"/>
                    <a:pt x="24" y="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6" y="125"/>
                    <a:pt x="29" y="133"/>
                    <a:pt x="34" y="14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59" y="165"/>
                    <a:pt x="59" y="165"/>
                    <a:pt x="59" y="165"/>
                  </a:cubicBezTo>
                  <a:cubicBezTo>
                    <a:pt x="66" y="170"/>
                    <a:pt x="74" y="173"/>
                    <a:pt x="82" y="175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7" y="175"/>
                    <a:pt x="117" y="175"/>
                    <a:pt x="117" y="175"/>
                  </a:cubicBezTo>
                  <a:cubicBezTo>
                    <a:pt x="126" y="173"/>
                    <a:pt x="134" y="170"/>
                    <a:pt x="141" y="165"/>
                  </a:cubicBezTo>
                  <a:cubicBezTo>
                    <a:pt x="160" y="180"/>
                    <a:pt x="160" y="180"/>
                    <a:pt x="160" y="180"/>
                  </a:cubicBezTo>
                  <a:cubicBezTo>
                    <a:pt x="180" y="160"/>
                    <a:pt x="180" y="160"/>
                    <a:pt x="180" y="160"/>
                  </a:cubicBezTo>
                  <a:cubicBezTo>
                    <a:pt x="166" y="140"/>
                    <a:pt x="166" y="140"/>
                    <a:pt x="166" y="140"/>
                  </a:cubicBezTo>
                  <a:cubicBezTo>
                    <a:pt x="170" y="133"/>
                    <a:pt x="173" y="125"/>
                    <a:pt x="175" y="117"/>
                  </a:cubicBezTo>
                  <a:lnTo>
                    <a:pt x="199" y="113"/>
                  </a:lnTo>
                  <a:close/>
                  <a:moveTo>
                    <a:pt x="100" y="144"/>
                  </a:moveTo>
                  <a:cubicBezTo>
                    <a:pt x="75" y="144"/>
                    <a:pt x="55" y="124"/>
                    <a:pt x="55" y="99"/>
                  </a:cubicBezTo>
                  <a:cubicBezTo>
                    <a:pt x="55" y="74"/>
                    <a:pt x="75" y="54"/>
                    <a:pt x="100" y="54"/>
                  </a:cubicBezTo>
                  <a:cubicBezTo>
                    <a:pt x="125" y="54"/>
                    <a:pt x="145" y="74"/>
                    <a:pt x="145" y="99"/>
                  </a:cubicBezTo>
                  <a:cubicBezTo>
                    <a:pt x="145" y="124"/>
                    <a:pt x="125" y="144"/>
                    <a:pt x="100" y="144"/>
                  </a:cubicBezTo>
                </a:path>
              </a:pathLst>
            </a:custGeom>
            <a:solidFill>
              <a:srgbClr val="5AB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334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9373" y="2357834"/>
            <a:ext cx="1211038" cy="2356052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err="1"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퓨</a:t>
            </a:r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335" name="그룹 334"/>
          <p:cNvGrpSpPr/>
          <p:nvPr/>
        </p:nvGrpSpPr>
        <p:grpSpPr>
          <a:xfrm>
            <a:off x="495144" y="2344566"/>
            <a:ext cx="1214113" cy="299948"/>
            <a:chOff x="372079" y="2140532"/>
            <a:chExt cx="1556584" cy="282678"/>
          </a:xfrm>
        </p:grpSpPr>
        <p:sp>
          <p:nvSpPr>
            <p:cNvPr id="336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37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02611" y="2194854"/>
              <a:ext cx="690538" cy="174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시험기관</a:t>
              </a:r>
            </a:p>
          </p:txBody>
        </p:sp>
      </p:grpSp>
      <p:grpSp>
        <p:nvGrpSpPr>
          <p:cNvPr id="338" name="그룹 337"/>
          <p:cNvGrpSpPr/>
          <p:nvPr/>
        </p:nvGrpSpPr>
        <p:grpSpPr>
          <a:xfrm>
            <a:off x="596516" y="2769373"/>
            <a:ext cx="990439" cy="286757"/>
            <a:chOff x="512971" y="2513810"/>
            <a:chExt cx="1269818" cy="275335"/>
          </a:xfrm>
        </p:grpSpPr>
        <p:sp>
          <p:nvSpPr>
            <p:cNvPr id="33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39" y="2570210"/>
              <a:ext cx="569281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연구원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596516" y="3128901"/>
            <a:ext cx="990439" cy="286757"/>
            <a:chOff x="512971" y="2513810"/>
            <a:chExt cx="1269818" cy="275335"/>
          </a:xfrm>
        </p:grpSpPr>
        <p:sp>
          <p:nvSpPr>
            <p:cNvPr id="34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911" y="2570210"/>
              <a:ext cx="593945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연구원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44" name="그룹 343"/>
          <p:cNvGrpSpPr/>
          <p:nvPr/>
        </p:nvGrpSpPr>
        <p:grpSpPr>
          <a:xfrm>
            <a:off x="596516" y="3488429"/>
            <a:ext cx="990439" cy="286757"/>
            <a:chOff x="512971" y="2513810"/>
            <a:chExt cx="1269818" cy="275335"/>
          </a:xfrm>
        </p:grpSpPr>
        <p:sp>
          <p:nvSpPr>
            <p:cNvPr id="345" name="모서리가 둥근 직사각형 344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23" y="2570210"/>
              <a:ext cx="563117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연구원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47" name="그룹 346"/>
          <p:cNvGrpSpPr/>
          <p:nvPr/>
        </p:nvGrpSpPr>
        <p:grpSpPr>
          <a:xfrm>
            <a:off x="596516" y="3873841"/>
            <a:ext cx="990439" cy="286757"/>
            <a:chOff x="512971" y="2513810"/>
            <a:chExt cx="1269818" cy="275335"/>
          </a:xfrm>
        </p:grpSpPr>
        <p:sp>
          <p:nvSpPr>
            <p:cNvPr id="34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02" y="2570210"/>
              <a:ext cx="579559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연구원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596516" y="4258367"/>
            <a:ext cx="990439" cy="286757"/>
            <a:chOff x="512971" y="2513810"/>
            <a:chExt cx="1269818" cy="275335"/>
          </a:xfrm>
        </p:grpSpPr>
        <p:sp>
          <p:nvSpPr>
            <p:cNvPr id="35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5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21" y="2570210"/>
              <a:ext cx="585724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연구원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53" name="그룹 352"/>
          <p:cNvGrpSpPr/>
          <p:nvPr/>
        </p:nvGrpSpPr>
        <p:grpSpPr>
          <a:xfrm>
            <a:off x="514263" y="5043326"/>
            <a:ext cx="1158352" cy="286757"/>
            <a:chOff x="512971" y="2513810"/>
            <a:chExt cx="1269818" cy="275335"/>
          </a:xfrm>
        </p:grpSpPr>
        <p:sp>
          <p:nvSpPr>
            <p:cNvPr id="35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5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72" y="2570210"/>
              <a:ext cx="755621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외부 데이터 </a:t>
              </a:r>
            </a:p>
          </p:txBody>
        </p:sp>
      </p:grpSp>
      <p:sp>
        <p:nvSpPr>
          <p:cNvPr id="356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152" y="1700808"/>
            <a:ext cx="16492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Cloud(Private Zone)</a:t>
            </a:r>
          </a:p>
        </p:txBody>
      </p:sp>
      <p:pic>
        <p:nvPicPr>
          <p:cNvPr id="357" name="그림 35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3763" y="1671883"/>
            <a:ext cx="541687" cy="3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7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Picture 289" descr="화살표"/>
          <p:cNvPicPr preferRelativeResize="0">
            <a:picLocks noChangeArrowheads="1"/>
          </p:cNvPicPr>
          <p:nvPr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443751" y="3644497"/>
            <a:ext cx="4018619" cy="56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목표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>
                <a:latin typeface="KT서체 Bold" panose="020B0600000101010101" pitchFamily="50" charset="-127"/>
                <a:ea typeface="KT서체 Bold" panose="020B0600000101010101" pitchFamily="50" charset="-127"/>
              </a:rPr>
              <a:t>시스템</a:t>
            </a:r>
            <a:r>
              <a:rPr lang="en-US" altLang="ko-KR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>
                <a:latin typeface="KT서체 Bold" panose="020B0600000101010101" pitchFamily="50" charset="-127"/>
                <a:ea typeface="KT서체 Bold" panose="020B0600000101010101" pitchFamily="50" charset="-127"/>
              </a:rPr>
              <a:t>아키텍처</a:t>
            </a:r>
            <a:r>
              <a:rPr lang="en-US" altLang="ko-KR">
                <a:latin typeface="KT서체 Bold" panose="020B0600000101010101" pitchFamily="50" charset="-127"/>
                <a:ea typeface="KT서체 Bold" panose="020B0600000101010101" pitchFamily="50" charset="-127"/>
              </a:rPr>
              <a:t> – Hybrid Data Lake</a:t>
            </a:r>
            <a:r>
              <a:rPr lang="ko-KR" altLang="en-US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388" y="549275"/>
            <a:ext cx="345679" cy="435096"/>
          </a:xfrm>
        </p:spPr>
        <p:txBody>
          <a:bodyPr/>
          <a:lstStyle/>
          <a:p>
            <a:pPr latinLnBrk="0"/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3</a:t>
            </a:r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.2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3.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목표 시스템 아키텍처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안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grpSp>
        <p:nvGrpSpPr>
          <p:cNvPr id="221" name="그룹 220"/>
          <p:cNvGrpSpPr/>
          <p:nvPr/>
        </p:nvGrpSpPr>
        <p:grpSpPr>
          <a:xfrm>
            <a:off x="452501" y="1664804"/>
            <a:ext cx="1080120" cy="385426"/>
            <a:chOff x="2427667" y="1730677"/>
            <a:chExt cx="5225174" cy="346584"/>
          </a:xfrm>
        </p:grpSpPr>
        <p:sp>
          <p:nvSpPr>
            <p:cNvPr id="222" name="양쪽 모서리가 둥근 사각형 221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  <a:defRPr/>
              </a:pPr>
              <a:endParaRPr lang="ko-KR" altLang="en-US" sz="14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4278731" y="1807101"/>
              <a:ext cx="1519921" cy="193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4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원천</a:t>
              </a:r>
            </a:p>
          </p:txBody>
        </p:sp>
      </p:grpSp>
      <p:sp>
        <p:nvSpPr>
          <p:cNvPr id="405" name="직사각형 404"/>
          <p:cNvSpPr/>
          <p:nvPr/>
        </p:nvSpPr>
        <p:spPr>
          <a:xfrm>
            <a:off x="452500" y="2020784"/>
            <a:ext cx="1080121" cy="4000503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33" name="AutoShape 1973">
            <a:extLst>
              <a:ext uri="{FF2B5EF4-FFF2-40B4-BE49-F238E27FC236}">
                <a16:creationId xmlns:a16="http://schemas.microsoft.com/office/drawing/2014/main" id="{E0DA61CC-5D50-E6A4-5F0C-52471722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06" y="2185113"/>
            <a:ext cx="913961" cy="19715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54000" rIns="0" bIns="0" anchor="t" anchorCtr="0"/>
          <a:lstStyle/>
          <a:p>
            <a:pPr marL="0" lvl="1" algn="ctr" defTabSz="1075895" fontAlgn="ctr" latinLnBrk="0">
              <a:buClr>
                <a:srgbClr val="444C5A"/>
              </a:buClr>
              <a:buSzPct val="80000"/>
              <a:tabLst>
                <a:tab pos="295234" algn="l"/>
              </a:tabLst>
              <a:defRPr/>
            </a:pPr>
            <a:r>
              <a:rPr lang="ko-KR" altLang="en-US" sz="1000" dirty="0" err="1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업무계</a:t>
            </a:r>
            <a:endParaRPr lang="ko-KR" altLang="en-US" sz="1000" dirty="0">
              <a:ln>
                <a:solidFill>
                  <a:srgbClr val="F6450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368" name="그룹 367"/>
          <p:cNvGrpSpPr/>
          <p:nvPr/>
        </p:nvGrpSpPr>
        <p:grpSpPr>
          <a:xfrm>
            <a:off x="613389" y="2420888"/>
            <a:ext cx="739211" cy="236607"/>
            <a:chOff x="512971" y="2513810"/>
            <a:chExt cx="1269818" cy="275335"/>
          </a:xfrm>
        </p:grpSpPr>
        <p:sp>
          <p:nvSpPr>
            <p:cNvPr id="36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37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공통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06" name="그룹 405"/>
          <p:cNvGrpSpPr/>
          <p:nvPr/>
        </p:nvGrpSpPr>
        <p:grpSpPr>
          <a:xfrm>
            <a:off x="613387" y="2690255"/>
            <a:ext cx="739211" cy="236607"/>
            <a:chOff x="512971" y="2513810"/>
            <a:chExt cx="1269818" cy="275335"/>
          </a:xfrm>
        </p:grpSpPr>
        <p:sp>
          <p:nvSpPr>
            <p:cNvPr id="40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0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613385" y="2973555"/>
            <a:ext cx="739211" cy="236607"/>
            <a:chOff x="512971" y="2513810"/>
            <a:chExt cx="1269818" cy="275335"/>
          </a:xfrm>
        </p:grpSpPr>
        <p:sp>
          <p:nvSpPr>
            <p:cNvPr id="41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1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0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여신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12" name="그룹 411"/>
          <p:cNvGrpSpPr/>
          <p:nvPr/>
        </p:nvGrpSpPr>
        <p:grpSpPr>
          <a:xfrm>
            <a:off x="613384" y="3250670"/>
            <a:ext cx="739211" cy="236607"/>
            <a:chOff x="512971" y="2513810"/>
            <a:chExt cx="1269818" cy="275335"/>
          </a:xfrm>
        </p:grpSpPr>
        <p:sp>
          <p:nvSpPr>
            <p:cNvPr id="41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1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15" name="그룹 414"/>
          <p:cNvGrpSpPr/>
          <p:nvPr/>
        </p:nvGrpSpPr>
        <p:grpSpPr>
          <a:xfrm>
            <a:off x="613383" y="3549655"/>
            <a:ext cx="739211" cy="236607"/>
            <a:chOff x="512971" y="2513810"/>
            <a:chExt cx="1269818" cy="275335"/>
          </a:xfrm>
        </p:grpSpPr>
        <p:sp>
          <p:nvSpPr>
            <p:cNvPr id="41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1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613382" y="3833599"/>
            <a:ext cx="739211" cy="236607"/>
            <a:chOff x="512971" y="2513810"/>
            <a:chExt cx="1269818" cy="275335"/>
          </a:xfrm>
        </p:grpSpPr>
        <p:sp>
          <p:nvSpPr>
            <p:cNvPr id="41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2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채권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34" name="AutoShape 1973">
            <a:extLst>
              <a:ext uri="{FF2B5EF4-FFF2-40B4-BE49-F238E27FC236}">
                <a16:creationId xmlns:a16="http://schemas.microsoft.com/office/drawing/2014/main" id="{E0DA61CC-5D50-E6A4-5F0C-52471722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50" y="4221088"/>
            <a:ext cx="913961" cy="1410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54000" rIns="0" bIns="0" anchor="t" anchorCtr="0"/>
          <a:lstStyle/>
          <a:p>
            <a:pPr marL="0" lvl="1" algn="ctr" defTabSz="1075895" fontAlgn="ctr" latinLnBrk="0">
              <a:buClr>
                <a:srgbClr val="444C5A"/>
              </a:buClr>
              <a:buSzPct val="80000"/>
              <a:tabLst>
                <a:tab pos="295234" algn="l"/>
              </a:tabLst>
              <a:defRPr/>
            </a:pPr>
            <a:r>
              <a: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단위</a:t>
            </a:r>
            <a:r>
              <a:rPr lang="en-US" altLang="ko-KR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1000" dirty="0">
                <a:ln>
                  <a:solidFill>
                    <a:srgbClr val="F6450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</a:t>
            </a:r>
          </a:p>
        </p:txBody>
      </p:sp>
      <p:grpSp>
        <p:nvGrpSpPr>
          <p:cNvPr id="421" name="그룹 420"/>
          <p:cNvGrpSpPr/>
          <p:nvPr/>
        </p:nvGrpSpPr>
        <p:grpSpPr>
          <a:xfrm>
            <a:off x="613382" y="4474808"/>
            <a:ext cx="739211" cy="236607"/>
            <a:chOff x="512971" y="2513810"/>
            <a:chExt cx="1269818" cy="275335"/>
          </a:xfrm>
        </p:grpSpPr>
        <p:sp>
          <p:nvSpPr>
            <p:cNvPr id="42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2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27" y="2561938"/>
              <a:ext cx="1027110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인터넷 </a:t>
              </a: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뱅킹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613382" y="4758030"/>
            <a:ext cx="739211" cy="236607"/>
            <a:chOff x="512971" y="2513810"/>
            <a:chExt cx="1269818" cy="275335"/>
          </a:xfrm>
        </p:grpSpPr>
        <p:sp>
          <p:nvSpPr>
            <p:cNvPr id="42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2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27" y="2561938"/>
              <a:ext cx="1027110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모바일</a:t>
              </a: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 </a:t>
              </a: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뱅킹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27" name="그룹 426"/>
          <p:cNvGrpSpPr/>
          <p:nvPr/>
        </p:nvGrpSpPr>
        <p:grpSpPr>
          <a:xfrm>
            <a:off x="606226" y="5036309"/>
            <a:ext cx="739211" cy="236607"/>
            <a:chOff x="512971" y="2513810"/>
            <a:chExt cx="1269818" cy="275335"/>
          </a:xfrm>
        </p:grpSpPr>
        <p:sp>
          <p:nvSpPr>
            <p:cNvPr id="42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2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704" y="2561938"/>
              <a:ext cx="83435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관리 회계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30" name="그룹 429"/>
          <p:cNvGrpSpPr/>
          <p:nvPr/>
        </p:nvGrpSpPr>
        <p:grpSpPr>
          <a:xfrm>
            <a:off x="606224" y="5303758"/>
            <a:ext cx="739211" cy="236607"/>
            <a:chOff x="512971" y="2513810"/>
            <a:chExt cx="1269818" cy="275335"/>
          </a:xfrm>
        </p:grpSpPr>
        <p:sp>
          <p:nvSpPr>
            <p:cNvPr id="43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3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95" y="2561938"/>
              <a:ext cx="96377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마이데이터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35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536" y="1462688"/>
            <a:ext cx="6349584" cy="4896544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36" name="양쪽 모서리가 둥근 사각형 435">
            <a:extLst>
              <a:ext uri="{FF2B5EF4-FFF2-40B4-BE49-F238E27FC236}">
                <a16:creationId xmlns:a16="http://schemas.microsoft.com/office/drawing/2014/main" id="{959AB629-E8BD-43CE-9BEC-AA8B2D932F64}"/>
              </a:ext>
            </a:extLst>
          </p:cNvPr>
          <p:cNvSpPr/>
          <p:nvPr/>
        </p:nvSpPr>
        <p:spPr bwMode="auto">
          <a:xfrm>
            <a:off x="1856656" y="1449599"/>
            <a:ext cx="6357704" cy="380812"/>
          </a:xfrm>
          <a:prstGeom prst="round2SameRect">
            <a:avLst/>
          </a:prstGeom>
          <a:solidFill>
            <a:srgbClr val="07A5A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6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959AB629-E8BD-43CE-9BEC-AA8B2D932F64}"/>
              </a:ext>
            </a:extLst>
          </p:cNvPr>
          <p:cNvSpPr/>
          <p:nvPr/>
        </p:nvSpPr>
        <p:spPr bwMode="auto">
          <a:xfrm>
            <a:off x="4372767" y="1538720"/>
            <a:ext cx="11285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400" b="1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빅데이터</a:t>
            </a:r>
            <a:r>
              <a:rPr lang="ko-KR" altLang="en-US" sz="1400" b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플랫폼</a:t>
            </a:r>
          </a:p>
        </p:txBody>
      </p:sp>
      <p:sp>
        <p:nvSpPr>
          <p:cNvPr id="438" name="직사각형 437"/>
          <p:cNvSpPr/>
          <p:nvPr/>
        </p:nvSpPr>
        <p:spPr bwMode="auto">
          <a:xfrm>
            <a:off x="1988329" y="2426519"/>
            <a:ext cx="876439" cy="26973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439" name="그룹 438"/>
          <p:cNvGrpSpPr/>
          <p:nvPr/>
        </p:nvGrpSpPr>
        <p:grpSpPr>
          <a:xfrm>
            <a:off x="1988329" y="2287446"/>
            <a:ext cx="876438" cy="297917"/>
            <a:chOff x="372079" y="2140532"/>
            <a:chExt cx="1556584" cy="282678"/>
          </a:xfrm>
        </p:grpSpPr>
        <p:sp>
          <p:nvSpPr>
            <p:cNvPr id="440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41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51443" y="2208862"/>
              <a:ext cx="392884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수집</a:t>
              </a:r>
              <a:endParaRPr lang="en-US" altLang="ko-KR" sz="1000" b="1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442" name="그룹 441"/>
          <p:cNvGrpSpPr/>
          <p:nvPr/>
        </p:nvGrpSpPr>
        <p:grpSpPr>
          <a:xfrm>
            <a:off x="2055541" y="3143629"/>
            <a:ext cx="739211" cy="236607"/>
            <a:chOff x="512971" y="2513810"/>
            <a:chExt cx="1269818" cy="275335"/>
          </a:xfrm>
        </p:grpSpPr>
        <p:sp>
          <p:nvSpPr>
            <p:cNvPr id="44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4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703" y="2561938"/>
              <a:ext cx="26434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DB</a:t>
              </a:r>
            </a:p>
          </p:txBody>
        </p:sp>
      </p:grpSp>
      <p:grpSp>
        <p:nvGrpSpPr>
          <p:cNvPr id="445" name="그룹 444"/>
          <p:cNvGrpSpPr/>
          <p:nvPr/>
        </p:nvGrpSpPr>
        <p:grpSpPr>
          <a:xfrm>
            <a:off x="2055539" y="3497171"/>
            <a:ext cx="739211" cy="236607"/>
            <a:chOff x="512971" y="2513810"/>
            <a:chExt cx="1269818" cy="275335"/>
          </a:xfrm>
        </p:grpSpPr>
        <p:sp>
          <p:nvSpPr>
            <p:cNvPr id="44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4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022" y="2561938"/>
              <a:ext cx="34971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File</a:t>
              </a:r>
            </a:p>
          </p:txBody>
        </p:sp>
      </p:grpSp>
      <p:grpSp>
        <p:nvGrpSpPr>
          <p:cNvPr id="448" name="그룹 447"/>
          <p:cNvGrpSpPr/>
          <p:nvPr/>
        </p:nvGrpSpPr>
        <p:grpSpPr>
          <a:xfrm>
            <a:off x="2063114" y="3863709"/>
            <a:ext cx="739211" cy="236607"/>
            <a:chOff x="512971" y="2513810"/>
            <a:chExt cx="1269818" cy="275335"/>
          </a:xfrm>
        </p:grpSpPr>
        <p:sp>
          <p:nvSpPr>
            <p:cNvPr id="44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5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52" y="2561938"/>
              <a:ext cx="34145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Log</a:t>
              </a:r>
            </a:p>
          </p:txBody>
        </p:sp>
      </p:grpSp>
      <p:grpSp>
        <p:nvGrpSpPr>
          <p:cNvPr id="451" name="그룹 450"/>
          <p:cNvGrpSpPr/>
          <p:nvPr/>
        </p:nvGrpSpPr>
        <p:grpSpPr>
          <a:xfrm>
            <a:off x="2055538" y="4259753"/>
            <a:ext cx="739211" cy="236607"/>
            <a:chOff x="512971" y="2513810"/>
            <a:chExt cx="1269818" cy="275335"/>
          </a:xfrm>
        </p:grpSpPr>
        <p:sp>
          <p:nvSpPr>
            <p:cNvPr id="45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5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79" y="2561938"/>
              <a:ext cx="570003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Image</a:t>
              </a:r>
            </a:p>
          </p:txBody>
        </p:sp>
      </p:grp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DD3D3A04-709C-4589-A91C-79ADC2721C4C}"/>
              </a:ext>
            </a:extLst>
          </p:cNvPr>
          <p:cNvSpPr/>
          <p:nvPr/>
        </p:nvSpPr>
        <p:spPr>
          <a:xfrm>
            <a:off x="1505448" y="2847288"/>
            <a:ext cx="371262" cy="15801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458" name="직선 화살표 연결선 135"/>
          <p:cNvCxnSpPr>
            <a:stCxn id="433" idx="3"/>
            <a:endCxn id="438" idx="1"/>
          </p:cNvCxnSpPr>
          <p:nvPr/>
        </p:nvCxnSpPr>
        <p:spPr>
          <a:xfrm>
            <a:off x="1439967" y="3170912"/>
            <a:ext cx="548362" cy="6042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9" name="모서리가 둥근 직사각형 42">
            <a:extLst>
              <a:ext uri="{FF2B5EF4-FFF2-40B4-BE49-F238E27FC236}">
                <a16:creationId xmlns:a16="http://schemas.microsoft.com/office/drawing/2014/main" id="{6F39CF51-7434-22A3-5217-A0C2598C9A44}"/>
              </a:ext>
            </a:extLst>
          </p:cNvPr>
          <p:cNvSpPr/>
          <p:nvPr/>
        </p:nvSpPr>
        <p:spPr>
          <a:xfrm>
            <a:off x="1567875" y="3273501"/>
            <a:ext cx="304634" cy="34107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CDC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endParaRPr kumimoji="1" lang="en-US" altLang="ko-KR" sz="7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460" name="직선 화살표 연결선 135"/>
          <p:cNvCxnSpPr>
            <a:stCxn id="434" idx="3"/>
            <a:endCxn id="438" idx="1"/>
          </p:cNvCxnSpPr>
          <p:nvPr/>
        </p:nvCxnSpPr>
        <p:spPr>
          <a:xfrm flipV="1">
            <a:off x="1432811" y="3775184"/>
            <a:ext cx="555518" cy="11511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61" name="그룹 460"/>
          <p:cNvGrpSpPr/>
          <p:nvPr/>
        </p:nvGrpSpPr>
        <p:grpSpPr>
          <a:xfrm>
            <a:off x="611323" y="5700474"/>
            <a:ext cx="739211" cy="236607"/>
            <a:chOff x="512971" y="2513810"/>
            <a:chExt cx="1269818" cy="275335"/>
          </a:xfrm>
        </p:grpSpPr>
        <p:sp>
          <p:nvSpPr>
            <p:cNvPr id="46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6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95" y="2561938"/>
              <a:ext cx="963774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외부데이터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64" name="모서리가 둥근 직사각형 42">
            <a:extLst>
              <a:ext uri="{FF2B5EF4-FFF2-40B4-BE49-F238E27FC236}">
                <a16:creationId xmlns:a16="http://schemas.microsoft.com/office/drawing/2014/main" id="{6F39CF51-7434-22A3-5217-A0C2598C9A44}"/>
              </a:ext>
            </a:extLst>
          </p:cNvPr>
          <p:cNvSpPr/>
          <p:nvPr/>
        </p:nvSpPr>
        <p:spPr>
          <a:xfrm>
            <a:off x="1564630" y="3969060"/>
            <a:ext cx="304634" cy="48395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CDC</a:t>
            </a: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endParaRPr kumimoji="1" lang="en-US" altLang="ko-KR" sz="700" dirty="0"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API</a:t>
            </a:r>
          </a:p>
        </p:txBody>
      </p:sp>
      <p:grpSp>
        <p:nvGrpSpPr>
          <p:cNvPr id="472" name="그룹 471"/>
          <p:cNvGrpSpPr/>
          <p:nvPr/>
        </p:nvGrpSpPr>
        <p:grpSpPr>
          <a:xfrm>
            <a:off x="2976388" y="2272105"/>
            <a:ext cx="3704804" cy="297917"/>
            <a:chOff x="372079" y="2140532"/>
            <a:chExt cx="1556584" cy="282678"/>
          </a:xfrm>
        </p:grpSpPr>
        <p:sp>
          <p:nvSpPr>
            <p:cNvPr id="473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74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52227" y="2208862"/>
              <a:ext cx="391307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Hybrid Data Lake</a:t>
              </a:r>
            </a:p>
          </p:txBody>
        </p:sp>
      </p:grpSp>
      <p:cxnSp>
        <p:nvCxnSpPr>
          <p:cNvPr id="487" name="직선 화살표 연결선 135"/>
          <p:cNvCxnSpPr>
            <a:stCxn id="462" idx="3"/>
            <a:endCxn id="438" idx="2"/>
          </p:cNvCxnSpPr>
          <p:nvPr/>
        </p:nvCxnSpPr>
        <p:spPr>
          <a:xfrm flipV="1">
            <a:off x="1350534" y="5123849"/>
            <a:ext cx="1076015" cy="69492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8" name="모서리가 둥근 직사각형 42">
            <a:extLst>
              <a:ext uri="{FF2B5EF4-FFF2-40B4-BE49-F238E27FC236}">
                <a16:creationId xmlns:a16="http://schemas.microsoft.com/office/drawing/2014/main" id="{6F39CF51-7434-22A3-5217-A0C2598C9A44}"/>
              </a:ext>
            </a:extLst>
          </p:cNvPr>
          <p:cNvSpPr/>
          <p:nvPr/>
        </p:nvSpPr>
        <p:spPr>
          <a:xfrm>
            <a:off x="1620108" y="5701378"/>
            <a:ext cx="603503" cy="2006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2" indent="-180975" algn="ctr" fontAlgn="base" latinLnBrk="0">
              <a:spcBef>
                <a:spcPct val="0"/>
              </a:spcBef>
              <a:buClr>
                <a:srgbClr val="FFFFFF">
                  <a:lumMod val="65000"/>
                </a:srgbClr>
              </a:buClr>
              <a:buSzPct val="80000"/>
              <a:defRPr/>
            </a:pPr>
            <a:r>
              <a:rPr kumimoji="1" lang="en-US" altLang="ko-KR" sz="700" dirty="0" err="1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  <a:r>
              <a:rPr kumimoji="1" lang="en-US" altLang="ko-KR" sz="7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/API</a:t>
            </a:r>
          </a:p>
        </p:txBody>
      </p:sp>
      <p:sp>
        <p:nvSpPr>
          <p:cNvPr id="539" name="직사각형 538"/>
          <p:cNvSpPr/>
          <p:nvPr/>
        </p:nvSpPr>
        <p:spPr bwMode="auto">
          <a:xfrm>
            <a:off x="2976388" y="2567953"/>
            <a:ext cx="3704804" cy="3309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66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3027899" y="4093364"/>
            <a:ext cx="3566310" cy="16939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 Lake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9" name="직사각형 468"/>
          <p:cNvSpPr/>
          <p:nvPr/>
        </p:nvSpPr>
        <p:spPr>
          <a:xfrm>
            <a:off x="3116796" y="4377308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Staging</a:t>
            </a:r>
            <a:endParaRPr lang="ko-KR" altLang="en-US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71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3029125" y="2596326"/>
            <a:ext cx="3566310" cy="140816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DW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60812" y="4615427"/>
            <a:ext cx="500687" cy="343594"/>
            <a:chOff x="3260812" y="4504754"/>
            <a:chExt cx="500687" cy="343594"/>
          </a:xfrm>
        </p:grpSpPr>
        <p:sp>
          <p:nvSpPr>
            <p:cNvPr id="467" name="순서도: 자기 디스크 466"/>
            <p:cNvSpPr/>
            <p:nvPr/>
          </p:nvSpPr>
          <p:spPr>
            <a:xfrm>
              <a:off x="3260812" y="4504754"/>
              <a:ext cx="500687" cy="34359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/>
              <a:endParaRPr kumimoji="0" lang="ko-KR" altLang="en-US" sz="11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7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750" y="4669137"/>
              <a:ext cx="336631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수집데이터</a:t>
              </a:r>
              <a:endParaRPr lang="en-US" altLang="ko-KR" sz="6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260812" y="5025948"/>
            <a:ext cx="500687" cy="343594"/>
            <a:chOff x="3260812" y="4915275"/>
            <a:chExt cx="500687" cy="343594"/>
          </a:xfrm>
        </p:grpSpPr>
        <p:sp>
          <p:nvSpPr>
            <p:cNvPr id="475" name="순서도: 자기 디스크 474"/>
            <p:cNvSpPr/>
            <p:nvPr/>
          </p:nvSpPr>
          <p:spPr>
            <a:xfrm>
              <a:off x="3260812" y="4915275"/>
              <a:ext cx="500687" cy="34359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/>
              <a:endParaRPr kumimoji="0" lang="ko-KR" altLang="en-US" sz="11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7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665" y="5077667"/>
              <a:ext cx="403957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비식별데이터</a:t>
              </a:r>
              <a:endParaRPr lang="en-US" altLang="ko-KR" sz="6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84" name="직사각형 483"/>
          <p:cNvSpPr/>
          <p:nvPr/>
        </p:nvSpPr>
        <p:spPr>
          <a:xfrm>
            <a:off x="3305032" y="2802467"/>
            <a:ext cx="891884" cy="851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ODS</a:t>
            </a:r>
            <a:endParaRPr lang="ko-KR" altLang="en-US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85" name="직사각형 484"/>
          <p:cNvSpPr/>
          <p:nvPr/>
        </p:nvSpPr>
        <p:spPr>
          <a:xfrm>
            <a:off x="4357364" y="2800815"/>
            <a:ext cx="891884" cy="8528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SOR</a:t>
            </a:r>
            <a:endParaRPr lang="ko-KR" altLang="en-US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86" name="직사각형 485"/>
          <p:cNvSpPr/>
          <p:nvPr/>
        </p:nvSpPr>
        <p:spPr>
          <a:xfrm>
            <a:off x="5429268" y="2800813"/>
            <a:ext cx="891884" cy="85280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DM</a:t>
            </a:r>
            <a:endParaRPr lang="ko-KR" altLang="en-US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489" name="그룹 488"/>
          <p:cNvGrpSpPr/>
          <p:nvPr/>
        </p:nvGrpSpPr>
        <p:grpSpPr>
          <a:xfrm>
            <a:off x="3387815" y="2985587"/>
            <a:ext cx="725421" cy="256794"/>
            <a:chOff x="512970" y="2513810"/>
            <a:chExt cx="2805788" cy="325665"/>
          </a:xfrm>
        </p:grpSpPr>
        <p:sp>
          <p:nvSpPr>
            <p:cNvPr id="49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9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48" y="2550959"/>
              <a:ext cx="1884832" cy="27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배치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서비스 데이터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492" name="직사각형 491"/>
          <p:cNvSpPr/>
          <p:nvPr/>
        </p:nvSpPr>
        <p:spPr>
          <a:xfrm>
            <a:off x="4684498" y="3751039"/>
            <a:ext cx="1636654" cy="228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사용자 활용 영역</a:t>
            </a:r>
            <a:endParaRPr lang="en-US" altLang="ko-KR" sz="8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(Sand Box)</a:t>
            </a:r>
            <a:endParaRPr lang="ko-KR" altLang="en-US" sz="5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496" name="직선 화살표 연결선 135"/>
          <p:cNvCxnSpPr>
            <a:stCxn id="469" idx="0"/>
            <a:endCxn id="484" idx="2"/>
          </p:cNvCxnSpPr>
          <p:nvPr/>
        </p:nvCxnSpPr>
        <p:spPr>
          <a:xfrm rot="5400000" flipH="1" flipV="1">
            <a:off x="3268793" y="3895127"/>
            <a:ext cx="723806" cy="240556"/>
          </a:xfrm>
          <a:prstGeom prst="bentConnector3">
            <a:avLst>
              <a:gd name="adj1" fmla="val 46052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97" name="그룹 496"/>
          <p:cNvGrpSpPr/>
          <p:nvPr/>
        </p:nvGrpSpPr>
        <p:grpSpPr>
          <a:xfrm>
            <a:off x="3386898" y="3293780"/>
            <a:ext cx="727019" cy="279236"/>
            <a:chOff x="512970" y="2513810"/>
            <a:chExt cx="2805788" cy="325665"/>
          </a:xfrm>
        </p:grpSpPr>
        <p:sp>
          <p:nvSpPr>
            <p:cNvPr id="49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9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519" y="2561937"/>
              <a:ext cx="1880693" cy="251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실시간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서비스 데이터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500" name="직사각형 499"/>
          <p:cNvSpPr/>
          <p:nvPr/>
        </p:nvSpPr>
        <p:spPr>
          <a:xfrm>
            <a:off x="3980892" y="4377308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ODS</a:t>
            </a:r>
            <a:endParaRPr lang="ko-KR" altLang="en-US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01" name="직사각형 500"/>
          <p:cNvSpPr/>
          <p:nvPr/>
        </p:nvSpPr>
        <p:spPr>
          <a:xfrm>
            <a:off x="4844988" y="4376955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통합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5709084" y="4381349"/>
            <a:ext cx="787244" cy="10662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분석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504" name="그룹 503"/>
          <p:cNvGrpSpPr/>
          <p:nvPr/>
        </p:nvGrpSpPr>
        <p:grpSpPr>
          <a:xfrm>
            <a:off x="4122782" y="4780783"/>
            <a:ext cx="500687" cy="343594"/>
            <a:chOff x="3260812" y="4915275"/>
            <a:chExt cx="500687" cy="343594"/>
          </a:xfrm>
        </p:grpSpPr>
        <p:sp>
          <p:nvSpPr>
            <p:cNvPr id="505" name="순서도: 자기 디스크 504"/>
            <p:cNvSpPr/>
            <p:nvPr/>
          </p:nvSpPr>
          <p:spPr>
            <a:xfrm>
              <a:off x="3260812" y="4915275"/>
              <a:ext cx="500687" cy="34359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/>
              <a:endParaRPr kumimoji="0" lang="ko-KR" altLang="en-US" sz="11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0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665" y="5077667"/>
              <a:ext cx="403957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서비스데이터</a:t>
              </a:r>
              <a:endParaRPr lang="en-US" altLang="ko-KR" sz="6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507" name="직선 화살표 연결선 135"/>
          <p:cNvCxnSpPr>
            <a:stCxn id="484" idx="2"/>
          </p:cNvCxnSpPr>
          <p:nvPr/>
        </p:nvCxnSpPr>
        <p:spPr>
          <a:xfrm rot="16200000" flipH="1">
            <a:off x="3707997" y="3696479"/>
            <a:ext cx="723452" cy="637498"/>
          </a:xfrm>
          <a:prstGeom prst="bentConnector3">
            <a:avLst>
              <a:gd name="adj1" fmla="val 5395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8" name="직선 화살표 연결선 135"/>
          <p:cNvCxnSpPr>
            <a:stCxn id="485" idx="2"/>
            <a:endCxn id="501" idx="0"/>
          </p:cNvCxnSpPr>
          <p:nvPr/>
        </p:nvCxnSpPr>
        <p:spPr>
          <a:xfrm rot="16200000" flipH="1">
            <a:off x="4659290" y="3797635"/>
            <a:ext cx="723336" cy="435304"/>
          </a:xfrm>
          <a:prstGeom prst="bentConnector3">
            <a:avLst>
              <a:gd name="adj1" fmla="val 53950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9" name="직선 화살표 연결선 135"/>
          <p:cNvCxnSpPr>
            <a:stCxn id="503" idx="0"/>
            <a:endCxn id="486" idx="2"/>
          </p:cNvCxnSpPr>
          <p:nvPr/>
        </p:nvCxnSpPr>
        <p:spPr>
          <a:xfrm rot="16200000" flipV="1">
            <a:off x="5625093" y="3903736"/>
            <a:ext cx="727731" cy="227496"/>
          </a:xfrm>
          <a:prstGeom prst="bentConnector3">
            <a:avLst>
              <a:gd name="adj1" fmla="val 45419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12" name="직사각형 511"/>
          <p:cNvSpPr/>
          <p:nvPr/>
        </p:nvSpPr>
        <p:spPr>
          <a:xfrm>
            <a:off x="4844988" y="5495627"/>
            <a:ext cx="1651340" cy="228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사용자 활용 영역</a:t>
            </a:r>
            <a:endParaRPr lang="en-US" altLang="ko-KR" sz="8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(Sand Box)</a:t>
            </a:r>
            <a:endParaRPr lang="ko-KR" altLang="en-US" sz="500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513" name="그룹 512"/>
          <p:cNvGrpSpPr/>
          <p:nvPr/>
        </p:nvGrpSpPr>
        <p:grpSpPr>
          <a:xfrm>
            <a:off x="4406042" y="3042583"/>
            <a:ext cx="355489" cy="202292"/>
            <a:chOff x="512970" y="2513810"/>
            <a:chExt cx="2805788" cy="325665"/>
          </a:xfrm>
        </p:grpSpPr>
        <p:sp>
          <p:nvSpPr>
            <p:cNvPr id="51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1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552" y="2600862"/>
              <a:ext cx="1214600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16" name="그룹 515"/>
          <p:cNvGrpSpPr/>
          <p:nvPr/>
        </p:nvGrpSpPr>
        <p:grpSpPr>
          <a:xfrm>
            <a:off x="4820793" y="3042583"/>
            <a:ext cx="355489" cy="202292"/>
            <a:chOff x="512970" y="2513810"/>
            <a:chExt cx="2805788" cy="325665"/>
          </a:xfrm>
        </p:grpSpPr>
        <p:sp>
          <p:nvSpPr>
            <p:cNvPr id="51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1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900" y="2600862"/>
              <a:ext cx="1239905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거래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20" name="그룹 519"/>
          <p:cNvGrpSpPr/>
          <p:nvPr/>
        </p:nvGrpSpPr>
        <p:grpSpPr>
          <a:xfrm>
            <a:off x="4410162" y="3301377"/>
            <a:ext cx="355489" cy="202292"/>
            <a:chOff x="512970" y="2513810"/>
            <a:chExt cx="2805788" cy="325665"/>
          </a:xfrm>
        </p:grpSpPr>
        <p:sp>
          <p:nvSpPr>
            <p:cNvPr id="52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2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900" y="2600862"/>
              <a:ext cx="1239905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결산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23" name="그룹 522"/>
          <p:cNvGrpSpPr/>
          <p:nvPr/>
        </p:nvGrpSpPr>
        <p:grpSpPr>
          <a:xfrm>
            <a:off x="4826067" y="3298626"/>
            <a:ext cx="355489" cy="202292"/>
            <a:chOff x="512970" y="2513810"/>
            <a:chExt cx="2805788" cy="325665"/>
          </a:xfrm>
        </p:grpSpPr>
        <p:sp>
          <p:nvSpPr>
            <p:cNvPr id="52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2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900" y="2600862"/>
              <a:ext cx="1239905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접촉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27" name="그룹 526"/>
          <p:cNvGrpSpPr/>
          <p:nvPr/>
        </p:nvGrpSpPr>
        <p:grpSpPr>
          <a:xfrm>
            <a:off x="5512499" y="2986622"/>
            <a:ext cx="725421" cy="144000"/>
            <a:chOff x="512970" y="2513810"/>
            <a:chExt cx="2805788" cy="325665"/>
          </a:xfrm>
        </p:grpSpPr>
        <p:sp>
          <p:nvSpPr>
            <p:cNvPr id="52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2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743" y="2565763"/>
              <a:ext cx="1308224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요약</a:t>
              </a: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집계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30" name="그룹 529"/>
          <p:cNvGrpSpPr/>
          <p:nvPr/>
        </p:nvGrpSpPr>
        <p:grpSpPr>
          <a:xfrm>
            <a:off x="5512499" y="3320988"/>
            <a:ext cx="725421" cy="144000"/>
            <a:chOff x="512970" y="2513810"/>
            <a:chExt cx="2805788" cy="325665"/>
          </a:xfrm>
        </p:grpSpPr>
        <p:sp>
          <p:nvSpPr>
            <p:cNvPr id="53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3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835" y="2565763"/>
              <a:ext cx="1984034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 특화 </a:t>
              </a: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33" name="그룹 532"/>
          <p:cNvGrpSpPr/>
          <p:nvPr/>
        </p:nvGrpSpPr>
        <p:grpSpPr>
          <a:xfrm>
            <a:off x="5512499" y="3489717"/>
            <a:ext cx="725421" cy="144000"/>
            <a:chOff x="512970" y="2513810"/>
            <a:chExt cx="2805788" cy="294081"/>
          </a:xfrm>
        </p:grpSpPr>
        <p:sp>
          <p:nvSpPr>
            <p:cNvPr id="53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294081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3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052" y="2556993"/>
              <a:ext cx="1289623" cy="219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연계 </a:t>
              </a: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551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2017274" y="5939285"/>
            <a:ext cx="6059926" cy="362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Governance</a:t>
            </a:r>
            <a:endParaRPr kumimoji="0" lang="en-US" sz="8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2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1988328" y="1869238"/>
            <a:ext cx="6096491" cy="362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Framework</a:t>
            </a:r>
            <a:endParaRPr kumimoji="0" lang="en-US" sz="8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3" name="그룹 552"/>
          <p:cNvGrpSpPr/>
          <p:nvPr/>
        </p:nvGrpSpPr>
        <p:grpSpPr>
          <a:xfrm>
            <a:off x="2456825" y="6103561"/>
            <a:ext cx="725421" cy="169755"/>
            <a:chOff x="512970" y="2513810"/>
            <a:chExt cx="2805788" cy="325665"/>
          </a:xfrm>
        </p:grpSpPr>
        <p:sp>
          <p:nvSpPr>
            <p:cNvPr id="55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5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36" y="2584244"/>
              <a:ext cx="2225841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카탈로그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56" name="그룹 555"/>
          <p:cNvGrpSpPr/>
          <p:nvPr/>
        </p:nvGrpSpPr>
        <p:grpSpPr>
          <a:xfrm>
            <a:off x="3330000" y="6103556"/>
            <a:ext cx="725421" cy="169755"/>
            <a:chOff x="512970" y="2513810"/>
            <a:chExt cx="2805788" cy="325665"/>
          </a:xfrm>
        </p:grpSpPr>
        <p:sp>
          <p:nvSpPr>
            <p:cNvPr id="55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5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표준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59" name="그룹 558"/>
          <p:cNvGrpSpPr/>
          <p:nvPr/>
        </p:nvGrpSpPr>
        <p:grpSpPr>
          <a:xfrm>
            <a:off x="4186807" y="6103556"/>
            <a:ext cx="725421" cy="169755"/>
            <a:chOff x="512970" y="2513810"/>
            <a:chExt cx="2805788" cy="325665"/>
          </a:xfrm>
        </p:grpSpPr>
        <p:sp>
          <p:nvSpPr>
            <p:cNvPr id="56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6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품질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62" name="그룹 561"/>
          <p:cNvGrpSpPr/>
          <p:nvPr/>
        </p:nvGrpSpPr>
        <p:grpSpPr>
          <a:xfrm>
            <a:off x="2432720" y="2035109"/>
            <a:ext cx="725421" cy="169755"/>
            <a:chOff x="512970" y="2513810"/>
            <a:chExt cx="2805788" cy="325665"/>
          </a:xfrm>
        </p:grpSpPr>
        <p:sp>
          <p:nvSpPr>
            <p:cNvPr id="56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6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345" y="2584244"/>
              <a:ext cx="1519023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인터페이스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65" name="그룹 564"/>
          <p:cNvGrpSpPr/>
          <p:nvPr/>
        </p:nvGrpSpPr>
        <p:grpSpPr>
          <a:xfrm>
            <a:off x="3305776" y="2033658"/>
            <a:ext cx="725421" cy="169755"/>
            <a:chOff x="512970" y="2513810"/>
            <a:chExt cx="2805788" cy="325665"/>
          </a:xfrm>
        </p:grpSpPr>
        <p:sp>
          <p:nvSpPr>
            <p:cNvPr id="56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6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메타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72" name="그룹 571"/>
          <p:cNvGrpSpPr/>
          <p:nvPr/>
        </p:nvGrpSpPr>
        <p:grpSpPr>
          <a:xfrm>
            <a:off x="5040223" y="2033537"/>
            <a:ext cx="725421" cy="169755"/>
            <a:chOff x="512970" y="2513810"/>
            <a:chExt cx="2805788" cy="325665"/>
          </a:xfrm>
        </p:grpSpPr>
        <p:sp>
          <p:nvSpPr>
            <p:cNvPr id="57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7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배포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578" name="직사각형 577"/>
          <p:cNvSpPr/>
          <p:nvPr/>
        </p:nvSpPr>
        <p:spPr bwMode="auto">
          <a:xfrm>
            <a:off x="6733517" y="2567953"/>
            <a:ext cx="1351831" cy="3309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 b="1" spc="-50" dirty="0">
              <a:solidFill>
                <a:srgbClr val="000000">
                  <a:lumMod val="85000"/>
                  <a:lumOff val="15000"/>
                </a:srgbClr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68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6830523" y="4418970"/>
            <a:ext cx="1167495" cy="7901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AI/ML</a:t>
            </a:r>
          </a:p>
        </p:txBody>
      </p:sp>
      <p:sp>
        <p:nvSpPr>
          <p:cNvPr id="569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6828620" y="5247244"/>
            <a:ext cx="1167495" cy="558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kern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연계 시스템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0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6831022" y="3484611"/>
            <a:ext cx="1167495" cy="8804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BI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1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6825208" y="2636912"/>
            <a:ext cx="1167495" cy="79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lIns="36000" tIns="36000" rIns="36000" bIns="3600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900" b="1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Portal</a:t>
            </a:r>
            <a:endParaRPr kumimoji="0" lang="en-US" sz="900" b="1" kern="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75" name="그룹 574"/>
          <p:cNvGrpSpPr/>
          <p:nvPr/>
        </p:nvGrpSpPr>
        <p:grpSpPr>
          <a:xfrm>
            <a:off x="6737717" y="2272105"/>
            <a:ext cx="1347631" cy="297917"/>
            <a:chOff x="372079" y="2140532"/>
            <a:chExt cx="1556584" cy="282678"/>
          </a:xfrm>
        </p:grpSpPr>
        <p:sp>
          <p:nvSpPr>
            <p:cNvPr id="576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2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77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20119" y="2208862"/>
              <a:ext cx="255514" cy="146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활용</a:t>
              </a:r>
              <a:endParaRPr lang="en-US" altLang="ko-KR" sz="1000" b="1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79" name="그룹 578"/>
          <p:cNvGrpSpPr/>
          <p:nvPr/>
        </p:nvGrpSpPr>
        <p:grpSpPr>
          <a:xfrm>
            <a:off x="5933989" y="2030362"/>
            <a:ext cx="725421" cy="169755"/>
            <a:chOff x="512970" y="2513810"/>
            <a:chExt cx="2805788" cy="325665"/>
          </a:xfrm>
        </p:grpSpPr>
        <p:sp>
          <p:nvSpPr>
            <p:cNvPr id="58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8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245" y="2584244"/>
              <a:ext cx="1215222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모니터링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82" name="그룹 581"/>
          <p:cNvGrpSpPr/>
          <p:nvPr/>
        </p:nvGrpSpPr>
        <p:grpSpPr>
          <a:xfrm>
            <a:off x="6814981" y="2023797"/>
            <a:ext cx="725421" cy="169755"/>
            <a:chOff x="512970" y="2513810"/>
            <a:chExt cx="2805788" cy="325665"/>
          </a:xfrm>
        </p:grpSpPr>
        <p:sp>
          <p:nvSpPr>
            <p:cNvPr id="58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8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이벤트 감지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88" name="그룹 587"/>
          <p:cNvGrpSpPr/>
          <p:nvPr/>
        </p:nvGrpSpPr>
        <p:grpSpPr>
          <a:xfrm>
            <a:off x="4184242" y="2032989"/>
            <a:ext cx="725421" cy="169755"/>
            <a:chOff x="512970" y="2513810"/>
            <a:chExt cx="2805788" cy="325665"/>
          </a:xfrm>
        </p:grpSpPr>
        <p:sp>
          <p:nvSpPr>
            <p:cNvPr id="58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9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644" y="2584244"/>
              <a:ext cx="13144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운영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91" name="그룹 590"/>
          <p:cNvGrpSpPr/>
          <p:nvPr/>
        </p:nvGrpSpPr>
        <p:grpSpPr>
          <a:xfrm>
            <a:off x="5512499" y="3155984"/>
            <a:ext cx="725421" cy="144000"/>
            <a:chOff x="512970" y="2513810"/>
            <a:chExt cx="2805788" cy="325665"/>
          </a:xfrm>
        </p:grpSpPr>
        <p:sp>
          <p:nvSpPr>
            <p:cNvPr id="59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9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0" y="2565763"/>
              <a:ext cx="1618228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보고서 </a:t>
              </a: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519" name="직선 화살표 연결선 135"/>
          <p:cNvCxnSpPr>
            <a:stCxn id="438" idx="3"/>
            <a:endCxn id="469" idx="1"/>
          </p:cNvCxnSpPr>
          <p:nvPr/>
        </p:nvCxnSpPr>
        <p:spPr>
          <a:xfrm>
            <a:off x="2864768" y="3775184"/>
            <a:ext cx="252028" cy="1135230"/>
          </a:xfrm>
          <a:prstGeom prst="bentConnector3">
            <a:avLst>
              <a:gd name="adj1" fmla="val 28836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1" name="직선 화살표 연결선 135"/>
          <p:cNvCxnSpPr>
            <a:stCxn id="438" idx="3"/>
            <a:endCxn id="484" idx="1"/>
          </p:cNvCxnSpPr>
          <p:nvPr/>
        </p:nvCxnSpPr>
        <p:spPr>
          <a:xfrm flipV="1">
            <a:off x="2864768" y="3227985"/>
            <a:ext cx="440264" cy="547199"/>
          </a:xfrm>
          <a:prstGeom prst="bentConnector3">
            <a:avLst>
              <a:gd name="adj1" fmla="val 17115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94" name="그룹 593"/>
          <p:cNvGrpSpPr/>
          <p:nvPr/>
        </p:nvGrpSpPr>
        <p:grpSpPr>
          <a:xfrm>
            <a:off x="6993434" y="5460427"/>
            <a:ext cx="856426" cy="315484"/>
            <a:chOff x="430863" y="2491942"/>
            <a:chExt cx="1471171" cy="380428"/>
          </a:xfrm>
        </p:grpSpPr>
        <p:sp>
          <p:nvSpPr>
            <p:cNvPr id="59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63" y="2491942"/>
              <a:ext cx="1471171" cy="380428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9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12" y="2529161"/>
              <a:ext cx="666382" cy="296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업무</a:t>
              </a:r>
              <a:r>
                <a:rPr lang="en-US" altLang="ko-KR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단위</a:t>
              </a:r>
              <a:endParaRPr lang="en-US" altLang="ko-KR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  <a:p>
              <a:pPr algn="ctr">
                <a:defRPr/>
              </a:pPr>
              <a:r>
                <a:rPr lang="ko-KR" altLang="en-US" sz="8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시스템</a:t>
              </a:r>
              <a:endParaRPr lang="en-US" altLang="ko-KR" sz="8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606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50480" y="1744152"/>
            <a:ext cx="903020" cy="4349144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07" name="그룹 606"/>
          <p:cNvGrpSpPr/>
          <p:nvPr/>
        </p:nvGrpSpPr>
        <p:grpSpPr>
          <a:xfrm>
            <a:off x="8550480" y="1736812"/>
            <a:ext cx="903020" cy="360962"/>
            <a:chOff x="2427667" y="1730677"/>
            <a:chExt cx="5225174" cy="346584"/>
          </a:xfrm>
        </p:grpSpPr>
        <p:sp>
          <p:nvSpPr>
            <p:cNvPr id="608" name="양쪽 모서리가 둥근 사각형 607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3675200" y="1800538"/>
              <a:ext cx="2727000" cy="206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4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</a:p>
          </p:txBody>
        </p:sp>
      </p:grpSp>
      <p:sp>
        <p:nvSpPr>
          <p:cNvPr id="610" name="직사각형 609"/>
          <p:cNvSpPr/>
          <p:nvPr/>
        </p:nvSpPr>
        <p:spPr>
          <a:xfrm>
            <a:off x="8615300" y="4085640"/>
            <a:ext cx="78486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11" name="직사각형 610"/>
          <p:cNvSpPr/>
          <p:nvPr/>
        </p:nvSpPr>
        <p:spPr>
          <a:xfrm flipH="1">
            <a:off x="8623811" y="4233599"/>
            <a:ext cx="71974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탐색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12" name="그룹 611"/>
          <p:cNvGrpSpPr/>
          <p:nvPr/>
        </p:nvGrpSpPr>
        <p:grpSpPr>
          <a:xfrm>
            <a:off x="8652379" y="3497748"/>
            <a:ext cx="704735" cy="714564"/>
            <a:chOff x="8793728" y="2390777"/>
            <a:chExt cx="704735" cy="688828"/>
          </a:xfrm>
        </p:grpSpPr>
        <p:grpSp>
          <p:nvGrpSpPr>
            <p:cNvPr id="613" name="그룹 612"/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618" name="타원 617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19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20" name="TextBox 619"/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분석가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614" name="그룹 613"/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615" name="그림 614">
                <a:extLst>
                  <a:ext uri="{FF2B5EF4-FFF2-40B4-BE49-F238E27FC236}">
                    <a16:creationId xmlns:a16="http://schemas.microsoft.com/office/drawing/2014/main" id="{9655F67D-A7D7-438F-9BD6-EA04C8FCBC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616" name="그림 615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617" name="그림 616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621" name="직사각형 620"/>
          <p:cNvSpPr/>
          <p:nvPr/>
        </p:nvSpPr>
        <p:spPr>
          <a:xfrm>
            <a:off x="8615300" y="5386273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22" name="직사각형 621"/>
          <p:cNvSpPr/>
          <p:nvPr/>
        </p:nvSpPr>
        <p:spPr>
          <a:xfrm flipH="1">
            <a:off x="8638701" y="5516676"/>
            <a:ext cx="77587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서비스 신청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   (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분석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시각화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23" name="그룹 622"/>
          <p:cNvGrpSpPr/>
          <p:nvPr/>
        </p:nvGrpSpPr>
        <p:grpSpPr>
          <a:xfrm>
            <a:off x="8658492" y="4804161"/>
            <a:ext cx="704735" cy="714564"/>
            <a:chOff x="8793728" y="2390777"/>
            <a:chExt cx="704735" cy="688828"/>
          </a:xfrm>
        </p:grpSpPr>
        <p:grpSp>
          <p:nvGrpSpPr>
            <p:cNvPr id="624" name="그룹 623"/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629" name="타원 628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30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31" name="TextBox 630"/>
              <p:cNvSpPr txBox="1"/>
              <p:nvPr/>
            </p:nvSpPr>
            <p:spPr bwMode="auto">
              <a:xfrm>
                <a:off x="1137260" y="3961368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사용자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625" name="그룹 624"/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626" name="그림 625">
                <a:extLst>
                  <a:ext uri="{FF2B5EF4-FFF2-40B4-BE49-F238E27FC236}">
                    <a16:creationId xmlns:a16="http://schemas.microsoft.com/office/drawing/2014/main" id="{9655F67D-A7D7-438F-9BD6-EA04C8FCBC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627" name="그림 626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628" name="그림 627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632" name="직사각형 631"/>
          <p:cNvSpPr/>
          <p:nvPr/>
        </p:nvSpPr>
        <p:spPr>
          <a:xfrm>
            <a:off x="8607680" y="2834242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33" name="직사각형 632"/>
          <p:cNvSpPr/>
          <p:nvPr/>
        </p:nvSpPr>
        <p:spPr>
          <a:xfrm flipH="1">
            <a:off x="8631025" y="3038206"/>
            <a:ext cx="70532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사용자 권한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데이터 환경 관리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34" name="그룹 633"/>
          <p:cNvGrpSpPr/>
          <p:nvPr/>
        </p:nvGrpSpPr>
        <p:grpSpPr>
          <a:xfrm>
            <a:off x="8655334" y="2271670"/>
            <a:ext cx="704735" cy="714564"/>
            <a:chOff x="595467" y="7348465"/>
            <a:chExt cx="886073" cy="913231"/>
          </a:xfrm>
        </p:grpSpPr>
        <p:grpSp>
          <p:nvGrpSpPr>
            <p:cNvPr id="635" name="그룹 634"/>
            <p:cNvGrpSpPr>
              <a:grpSpLocks noChangeAspect="1"/>
            </p:cNvGrpSpPr>
            <p:nvPr/>
          </p:nvGrpSpPr>
          <p:grpSpPr>
            <a:xfrm>
              <a:off x="595467" y="7348465"/>
              <a:ext cx="886073" cy="913231"/>
              <a:chOff x="800691" y="3292608"/>
              <a:chExt cx="1138605" cy="979105"/>
            </a:xfrm>
          </p:grpSpPr>
          <p:sp>
            <p:nvSpPr>
              <p:cNvPr id="653" name="타원 652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54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55" name="TextBox 654"/>
              <p:cNvSpPr txBox="1"/>
              <p:nvPr/>
            </p:nvSpPr>
            <p:spPr bwMode="auto">
              <a:xfrm>
                <a:off x="1149573" y="3950927"/>
                <a:ext cx="427331" cy="168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636" name="그룹 635"/>
            <p:cNvGrpSpPr>
              <a:grpSpLocks noChangeAspect="1"/>
            </p:cNvGrpSpPr>
            <p:nvPr/>
          </p:nvGrpSpPr>
          <p:grpSpPr>
            <a:xfrm>
              <a:off x="841477" y="7474654"/>
              <a:ext cx="368113" cy="360000"/>
              <a:chOff x="866927" y="5894008"/>
              <a:chExt cx="625887" cy="612094"/>
            </a:xfrm>
          </p:grpSpPr>
          <p:sp>
            <p:nvSpPr>
              <p:cNvPr id="637" name="Freeform 344"/>
              <p:cNvSpPr>
                <a:spLocks/>
              </p:cNvSpPr>
              <p:nvPr/>
            </p:nvSpPr>
            <p:spPr bwMode="auto">
              <a:xfrm>
                <a:off x="1143160" y="6142445"/>
                <a:ext cx="76925" cy="100815"/>
              </a:xfrm>
              <a:custGeom>
                <a:avLst/>
                <a:gdLst>
                  <a:gd name="T0" fmla="*/ 0 w 44"/>
                  <a:gd name="T1" fmla="*/ 26 h 56"/>
                  <a:gd name="T2" fmla="*/ 32 w 44"/>
                  <a:gd name="T3" fmla="*/ 56 h 56"/>
                  <a:gd name="T4" fmla="*/ 44 w 44"/>
                  <a:gd name="T5" fmla="*/ 44 h 56"/>
                  <a:gd name="T6" fmla="*/ 0 w 44"/>
                  <a:gd name="T7" fmla="*/ 0 h 56"/>
                  <a:gd name="T8" fmla="*/ 0 w 4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6">
                    <a:moveTo>
                      <a:pt x="0" y="26"/>
                    </a:moveTo>
                    <a:lnTo>
                      <a:pt x="32" y="56"/>
                    </a:lnTo>
                    <a:lnTo>
                      <a:pt x="44" y="44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8A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38" name="Freeform 345"/>
              <p:cNvSpPr>
                <a:spLocks/>
              </p:cNvSpPr>
              <p:nvPr/>
            </p:nvSpPr>
            <p:spPr bwMode="auto">
              <a:xfrm>
                <a:off x="1143160" y="6131643"/>
                <a:ext cx="104896" cy="90013"/>
              </a:xfrm>
              <a:custGeom>
                <a:avLst/>
                <a:gdLst>
                  <a:gd name="T0" fmla="*/ 60 w 60"/>
                  <a:gd name="T1" fmla="*/ 0 h 50"/>
                  <a:gd name="T2" fmla="*/ 0 w 60"/>
                  <a:gd name="T3" fmla="*/ 4 h 50"/>
                  <a:gd name="T4" fmla="*/ 0 w 60"/>
                  <a:gd name="T5" fmla="*/ 6 h 50"/>
                  <a:gd name="T6" fmla="*/ 44 w 60"/>
                  <a:gd name="T7" fmla="*/ 50 h 50"/>
                  <a:gd name="T8" fmla="*/ 60 w 60"/>
                  <a:gd name="T9" fmla="*/ 30 h 50"/>
                  <a:gd name="T10" fmla="*/ 60 w 6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0">
                    <a:moveTo>
                      <a:pt x="60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44" y="50"/>
                    </a:lnTo>
                    <a:lnTo>
                      <a:pt x="60" y="3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DBA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39" name="Freeform 346"/>
              <p:cNvSpPr>
                <a:spLocks/>
              </p:cNvSpPr>
              <p:nvPr/>
            </p:nvSpPr>
            <p:spPr bwMode="auto">
              <a:xfrm>
                <a:off x="1097705" y="5958817"/>
                <a:ext cx="192311" cy="219633"/>
              </a:xfrm>
              <a:custGeom>
                <a:avLst/>
                <a:gdLst>
                  <a:gd name="T0" fmla="*/ 110 w 110"/>
                  <a:gd name="T1" fmla="*/ 46 h 122"/>
                  <a:gd name="T2" fmla="*/ 108 w 110"/>
                  <a:gd name="T3" fmla="*/ 42 h 122"/>
                  <a:gd name="T4" fmla="*/ 106 w 110"/>
                  <a:gd name="T5" fmla="*/ 42 h 122"/>
                  <a:gd name="T6" fmla="*/ 104 w 110"/>
                  <a:gd name="T7" fmla="*/ 46 h 122"/>
                  <a:gd name="T8" fmla="*/ 102 w 110"/>
                  <a:gd name="T9" fmla="*/ 46 h 122"/>
                  <a:gd name="T10" fmla="*/ 100 w 110"/>
                  <a:gd name="T11" fmla="*/ 42 h 122"/>
                  <a:gd name="T12" fmla="*/ 102 w 110"/>
                  <a:gd name="T13" fmla="*/ 22 h 122"/>
                  <a:gd name="T14" fmla="*/ 100 w 110"/>
                  <a:gd name="T15" fmla="*/ 14 h 122"/>
                  <a:gd name="T16" fmla="*/ 90 w 110"/>
                  <a:gd name="T17" fmla="*/ 6 h 122"/>
                  <a:gd name="T18" fmla="*/ 84 w 110"/>
                  <a:gd name="T19" fmla="*/ 2 h 122"/>
                  <a:gd name="T20" fmla="*/ 70 w 110"/>
                  <a:gd name="T21" fmla="*/ 0 h 122"/>
                  <a:gd name="T22" fmla="*/ 54 w 110"/>
                  <a:gd name="T23" fmla="*/ 2 h 122"/>
                  <a:gd name="T24" fmla="*/ 48 w 110"/>
                  <a:gd name="T25" fmla="*/ 0 h 122"/>
                  <a:gd name="T26" fmla="*/ 34 w 110"/>
                  <a:gd name="T27" fmla="*/ 0 h 122"/>
                  <a:gd name="T28" fmla="*/ 26 w 110"/>
                  <a:gd name="T29" fmla="*/ 2 h 122"/>
                  <a:gd name="T30" fmla="*/ 14 w 110"/>
                  <a:gd name="T31" fmla="*/ 10 h 122"/>
                  <a:gd name="T32" fmla="*/ 8 w 110"/>
                  <a:gd name="T33" fmla="*/ 22 h 122"/>
                  <a:gd name="T34" fmla="*/ 8 w 110"/>
                  <a:gd name="T35" fmla="*/ 32 h 122"/>
                  <a:gd name="T36" fmla="*/ 10 w 110"/>
                  <a:gd name="T37" fmla="*/ 42 h 122"/>
                  <a:gd name="T38" fmla="*/ 8 w 110"/>
                  <a:gd name="T39" fmla="*/ 46 h 122"/>
                  <a:gd name="T40" fmla="*/ 6 w 110"/>
                  <a:gd name="T41" fmla="*/ 46 h 122"/>
                  <a:gd name="T42" fmla="*/ 4 w 110"/>
                  <a:gd name="T43" fmla="*/ 42 h 122"/>
                  <a:gd name="T44" fmla="*/ 2 w 110"/>
                  <a:gd name="T45" fmla="*/ 42 h 122"/>
                  <a:gd name="T46" fmla="*/ 0 w 110"/>
                  <a:gd name="T47" fmla="*/ 46 h 122"/>
                  <a:gd name="T48" fmla="*/ 4 w 110"/>
                  <a:gd name="T49" fmla="*/ 70 h 122"/>
                  <a:gd name="T50" fmla="*/ 8 w 110"/>
                  <a:gd name="T51" fmla="*/ 74 h 122"/>
                  <a:gd name="T52" fmla="*/ 12 w 110"/>
                  <a:gd name="T53" fmla="*/ 78 h 122"/>
                  <a:gd name="T54" fmla="*/ 14 w 110"/>
                  <a:gd name="T55" fmla="*/ 84 h 122"/>
                  <a:gd name="T56" fmla="*/ 16 w 110"/>
                  <a:gd name="T57" fmla="*/ 90 h 122"/>
                  <a:gd name="T58" fmla="*/ 18 w 110"/>
                  <a:gd name="T59" fmla="*/ 98 h 122"/>
                  <a:gd name="T60" fmla="*/ 32 w 110"/>
                  <a:gd name="T61" fmla="*/ 110 h 122"/>
                  <a:gd name="T62" fmla="*/ 38 w 110"/>
                  <a:gd name="T63" fmla="*/ 114 h 122"/>
                  <a:gd name="T64" fmla="*/ 44 w 110"/>
                  <a:gd name="T65" fmla="*/ 120 h 122"/>
                  <a:gd name="T66" fmla="*/ 54 w 110"/>
                  <a:gd name="T67" fmla="*/ 122 h 122"/>
                  <a:gd name="T68" fmla="*/ 60 w 110"/>
                  <a:gd name="T69" fmla="*/ 120 h 122"/>
                  <a:gd name="T70" fmla="*/ 66 w 110"/>
                  <a:gd name="T71" fmla="*/ 120 h 122"/>
                  <a:gd name="T72" fmla="*/ 78 w 110"/>
                  <a:gd name="T73" fmla="*/ 110 h 122"/>
                  <a:gd name="T74" fmla="*/ 84 w 110"/>
                  <a:gd name="T75" fmla="*/ 104 h 122"/>
                  <a:gd name="T76" fmla="*/ 90 w 110"/>
                  <a:gd name="T77" fmla="*/ 98 h 122"/>
                  <a:gd name="T78" fmla="*/ 94 w 110"/>
                  <a:gd name="T79" fmla="*/ 90 h 122"/>
                  <a:gd name="T80" fmla="*/ 96 w 110"/>
                  <a:gd name="T81" fmla="*/ 80 h 122"/>
                  <a:gd name="T82" fmla="*/ 98 w 110"/>
                  <a:gd name="T83" fmla="*/ 78 h 122"/>
                  <a:gd name="T84" fmla="*/ 106 w 110"/>
                  <a:gd name="T85" fmla="*/ 70 h 122"/>
                  <a:gd name="T86" fmla="*/ 108 w 110"/>
                  <a:gd name="T87" fmla="*/ 58 h 122"/>
                  <a:gd name="T88" fmla="*/ 110 w 110"/>
                  <a:gd name="T8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22">
                    <a:moveTo>
                      <a:pt x="110" y="46"/>
                    </a:moveTo>
                    <a:lnTo>
                      <a:pt x="110" y="46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6" y="42"/>
                    </a:lnTo>
                    <a:lnTo>
                      <a:pt x="106" y="42"/>
                    </a:lnTo>
                    <a:lnTo>
                      <a:pt x="104" y="46"/>
                    </a:lnTo>
                    <a:lnTo>
                      <a:pt x="104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2" y="32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0" y="14"/>
                    </a:lnTo>
                    <a:lnTo>
                      <a:pt x="96" y="10"/>
                    </a:lnTo>
                    <a:lnTo>
                      <a:pt x="90" y="6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62" y="0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8" y="7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80"/>
                    </a:lnTo>
                    <a:lnTo>
                      <a:pt x="14" y="84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8" y="98"/>
                    </a:lnTo>
                    <a:lnTo>
                      <a:pt x="18" y="98"/>
                    </a:lnTo>
                    <a:lnTo>
                      <a:pt x="26" y="104"/>
                    </a:lnTo>
                    <a:lnTo>
                      <a:pt x="32" y="110"/>
                    </a:lnTo>
                    <a:lnTo>
                      <a:pt x="32" y="110"/>
                    </a:lnTo>
                    <a:lnTo>
                      <a:pt x="38" y="114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50" y="120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72" y="114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84" y="104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4" y="90"/>
                    </a:lnTo>
                    <a:lnTo>
                      <a:pt x="94" y="90"/>
                    </a:lnTo>
                    <a:lnTo>
                      <a:pt x="96" y="84"/>
                    </a:lnTo>
                    <a:lnTo>
                      <a:pt x="96" y="80"/>
                    </a:lnTo>
                    <a:lnTo>
                      <a:pt x="98" y="78"/>
                    </a:lnTo>
                    <a:lnTo>
                      <a:pt x="98" y="78"/>
                    </a:lnTo>
                    <a:lnTo>
                      <a:pt x="102" y="74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8" y="58"/>
                    </a:lnTo>
                    <a:lnTo>
                      <a:pt x="110" y="46"/>
                    </a:lnTo>
                    <a:lnTo>
                      <a:pt x="110" y="46"/>
                    </a:lnTo>
                    <a:close/>
                  </a:path>
                </a:pathLst>
              </a:custGeom>
              <a:solidFill>
                <a:srgbClr val="F9C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0" name="Freeform 347"/>
              <p:cNvSpPr>
                <a:spLocks/>
              </p:cNvSpPr>
              <p:nvPr/>
            </p:nvSpPr>
            <p:spPr bwMode="auto">
              <a:xfrm>
                <a:off x="1101201" y="5894008"/>
                <a:ext cx="185318" cy="154823"/>
              </a:xfrm>
              <a:custGeom>
                <a:avLst/>
                <a:gdLst>
                  <a:gd name="T0" fmla="*/ 2 w 106"/>
                  <a:gd name="T1" fmla="*/ 72 h 86"/>
                  <a:gd name="T2" fmla="*/ 4 w 106"/>
                  <a:gd name="T3" fmla="*/ 84 h 86"/>
                  <a:gd name="T4" fmla="*/ 8 w 106"/>
                  <a:gd name="T5" fmla="*/ 86 h 86"/>
                  <a:gd name="T6" fmla="*/ 8 w 106"/>
                  <a:gd name="T7" fmla="*/ 84 h 86"/>
                  <a:gd name="T8" fmla="*/ 8 w 106"/>
                  <a:gd name="T9" fmla="*/ 76 h 86"/>
                  <a:gd name="T10" fmla="*/ 8 w 106"/>
                  <a:gd name="T11" fmla="*/ 64 h 86"/>
                  <a:gd name="T12" fmla="*/ 10 w 106"/>
                  <a:gd name="T13" fmla="*/ 56 h 86"/>
                  <a:gd name="T14" fmla="*/ 20 w 106"/>
                  <a:gd name="T15" fmla="*/ 46 h 86"/>
                  <a:gd name="T16" fmla="*/ 28 w 106"/>
                  <a:gd name="T17" fmla="*/ 44 h 86"/>
                  <a:gd name="T18" fmla="*/ 50 w 106"/>
                  <a:gd name="T19" fmla="*/ 46 h 86"/>
                  <a:gd name="T20" fmla="*/ 56 w 106"/>
                  <a:gd name="T21" fmla="*/ 46 h 86"/>
                  <a:gd name="T22" fmla="*/ 70 w 106"/>
                  <a:gd name="T23" fmla="*/ 38 h 86"/>
                  <a:gd name="T24" fmla="*/ 70 w 106"/>
                  <a:gd name="T25" fmla="*/ 36 h 86"/>
                  <a:gd name="T26" fmla="*/ 72 w 106"/>
                  <a:gd name="T27" fmla="*/ 36 h 86"/>
                  <a:gd name="T28" fmla="*/ 76 w 106"/>
                  <a:gd name="T29" fmla="*/ 40 h 86"/>
                  <a:gd name="T30" fmla="*/ 94 w 106"/>
                  <a:gd name="T31" fmla="*/ 50 h 86"/>
                  <a:gd name="T32" fmla="*/ 96 w 106"/>
                  <a:gd name="T33" fmla="*/ 56 h 86"/>
                  <a:gd name="T34" fmla="*/ 98 w 106"/>
                  <a:gd name="T35" fmla="*/ 76 h 86"/>
                  <a:gd name="T36" fmla="*/ 96 w 106"/>
                  <a:gd name="T37" fmla="*/ 86 h 86"/>
                  <a:gd name="T38" fmla="*/ 100 w 106"/>
                  <a:gd name="T39" fmla="*/ 86 h 86"/>
                  <a:gd name="T40" fmla="*/ 104 w 106"/>
                  <a:gd name="T41" fmla="*/ 74 h 86"/>
                  <a:gd name="T42" fmla="*/ 106 w 106"/>
                  <a:gd name="T43" fmla="*/ 58 h 86"/>
                  <a:gd name="T44" fmla="*/ 106 w 106"/>
                  <a:gd name="T45" fmla="*/ 38 h 86"/>
                  <a:gd name="T46" fmla="*/ 100 w 106"/>
                  <a:gd name="T47" fmla="*/ 22 h 86"/>
                  <a:gd name="T48" fmla="*/ 92 w 106"/>
                  <a:gd name="T49" fmla="*/ 14 h 86"/>
                  <a:gd name="T50" fmla="*/ 78 w 106"/>
                  <a:gd name="T51" fmla="*/ 4 h 86"/>
                  <a:gd name="T52" fmla="*/ 72 w 106"/>
                  <a:gd name="T53" fmla="*/ 4 h 86"/>
                  <a:gd name="T54" fmla="*/ 68 w 106"/>
                  <a:gd name="T55" fmla="*/ 4 h 86"/>
                  <a:gd name="T56" fmla="*/ 58 w 106"/>
                  <a:gd name="T57" fmla="*/ 2 h 86"/>
                  <a:gd name="T58" fmla="*/ 52 w 106"/>
                  <a:gd name="T59" fmla="*/ 0 h 86"/>
                  <a:gd name="T60" fmla="*/ 32 w 106"/>
                  <a:gd name="T61" fmla="*/ 4 h 86"/>
                  <a:gd name="T62" fmla="*/ 10 w 106"/>
                  <a:gd name="T63" fmla="*/ 18 h 86"/>
                  <a:gd name="T64" fmla="*/ 2 w 106"/>
                  <a:gd name="T65" fmla="*/ 28 h 86"/>
                  <a:gd name="T66" fmla="*/ 0 w 106"/>
                  <a:gd name="T67" fmla="*/ 48 h 86"/>
                  <a:gd name="T68" fmla="*/ 0 w 106"/>
                  <a:gd name="T69" fmla="*/ 58 h 86"/>
                  <a:gd name="T70" fmla="*/ 2 w 106"/>
                  <a:gd name="T7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" h="86">
                    <a:moveTo>
                      <a:pt x="2" y="72"/>
                    </a:moveTo>
                    <a:lnTo>
                      <a:pt x="2" y="72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76"/>
                    </a:lnTo>
                    <a:lnTo>
                      <a:pt x="8" y="76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10" y="56"/>
                    </a:lnTo>
                    <a:lnTo>
                      <a:pt x="14" y="50"/>
                    </a:lnTo>
                    <a:lnTo>
                      <a:pt x="20" y="46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8" y="46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56" y="46"/>
                    </a:lnTo>
                    <a:lnTo>
                      <a:pt x="60" y="44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8" y="46"/>
                    </a:lnTo>
                    <a:lnTo>
                      <a:pt x="94" y="50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8" y="66"/>
                    </a:lnTo>
                    <a:lnTo>
                      <a:pt x="98" y="76"/>
                    </a:lnTo>
                    <a:lnTo>
                      <a:pt x="98" y="76"/>
                    </a:lnTo>
                    <a:lnTo>
                      <a:pt x="96" y="86"/>
                    </a:lnTo>
                    <a:lnTo>
                      <a:pt x="100" y="86"/>
                    </a:lnTo>
                    <a:lnTo>
                      <a:pt x="100" y="8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6" y="58"/>
                    </a:lnTo>
                    <a:lnTo>
                      <a:pt x="106" y="58"/>
                    </a:lnTo>
                    <a:lnTo>
                      <a:pt x="106" y="48"/>
                    </a:lnTo>
                    <a:lnTo>
                      <a:pt x="106" y="38"/>
                    </a:lnTo>
                    <a:lnTo>
                      <a:pt x="104" y="30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92" y="14"/>
                    </a:lnTo>
                    <a:lnTo>
                      <a:pt x="84" y="8"/>
                    </a:lnTo>
                    <a:lnTo>
                      <a:pt x="78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2" y="4"/>
                    </a:lnTo>
                    <a:lnTo>
                      <a:pt x="20" y="1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3D3B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1" name="Freeform 348"/>
              <p:cNvSpPr>
                <a:spLocks/>
              </p:cNvSpPr>
              <p:nvPr/>
            </p:nvSpPr>
            <p:spPr bwMode="auto">
              <a:xfrm>
                <a:off x="1143160" y="6225257"/>
                <a:ext cx="104896" cy="198030"/>
              </a:xfrm>
              <a:custGeom>
                <a:avLst/>
                <a:gdLst>
                  <a:gd name="T0" fmla="*/ 0 w 60"/>
                  <a:gd name="T1" fmla="*/ 34 h 110"/>
                  <a:gd name="T2" fmla="*/ 0 w 60"/>
                  <a:gd name="T3" fmla="*/ 34 h 110"/>
                  <a:gd name="T4" fmla="*/ 4 w 60"/>
                  <a:gd name="T5" fmla="*/ 28 h 110"/>
                  <a:gd name="T6" fmla="*/ 14 w 60"/>
                  <a:gd name="T7" fmla="*/ 16 h 110"/>
                  <a:gd name="T8" fmla="*/ 28 w 60"/>
                  <a:gd name="T9" fmla="*/ 0 h 110"/>
                  <a:gd name="T10" fmla="*/ 32 w 60"/>
                  <a:gd name="T11" fmla="*/ 0 h 110"/>
                  <a:gd name="T12" fmla="*/ 60 w 60"/>
                  <a:gd name="T13" fmla="*/ 32 h 110"/>
                  <a:gd name="T14" fmla="*/ 32 w 60"/>
                  <a:gd name="T15" fmla="*/ 110 h 110"/>
                  <a:gd name="T16" fmla="*/ 0 w 60"/>
                  <a:gd name="T17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10">
                    <a:moveTo>
                      <a:pt x="0" y="34"/>
                    </a:moveTo>
                    <a:lnTo>
                      <a:pt x="0" y="34"/>
                    </a:lnTo>
                    <a:lnTo>
                      <a:pt x="4" y="28"/>
                    </a:lnTo>
                    <a:lnTo>
                      <a:pt x="14" y="16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60" y="32"/>
                    </a:lnTo>
                    <a:lnTo>
                      <a:pt x="32" y="1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BAD1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2" name="Freeform 349"/>
              <p:cNvSpPr>
                <a:spLocks/>
              </p:cNvSpPr>
              <p:nvPr/>
            </p:nvSpPr>
            <p:spPr bwMode="auto">
              <a:xfrm>
                <a:off x="1167636" y="6221657"/>
                <a:ext cx="55945" cy="190829"/>
              </a:xfrm>
              <a:custGeom>
                <a:avLst/>
                <a:gdLst>
                  <a:gd name="T0" fmla="*/ 32 w 32"/>
                  <a:gd name="T1" fmla="*/ 68 h 106"/>
                  <a:gd name="T2" fmla="*/ 22 w 32"/>
                  <a:gd name="T3" fmla="*/ 24 h 106"/>
                  <a:gd name="T4" fmla="*/ 22 w 32"/>
                  <a:gd name="T5" fmla="*/ 24 h 106"/>
                  <a:gd name="T6" fmla="*/ 22 w 32"/>
                  <a:gd name="T7" fmla="*/ 18 h 106"/>
                  <a:gd name="T8" fmla="*/ 26 w 32"/>
                  <a:gd name="T9" fmla="*/ 12 h 106"/>
                  <a:gd name="T10" fmla="*/ 26 w 32"/>
                  <a:gd name="T11" fmla="*/ 12 h 106"/>
                  <a:gd name="T12" fmla="*/ 26 w 32"/>
                  <a:gd name="T13" fmla="*/ 10 h 106"/>
                  <a:gd name="T14" fmla="*/ 26 w 32"/>
                  <a:gd name="T15" fmla="*/ 10 h 106"/>
                  <a:gd name="T16" fmla="*/ 20 w 32"/>
                  <a:gd name="T17" fmla="*/ 6 h 106"/>
                  <a:gd name="T18" fmla="*/ 20 w 32"/>
                  <a:gd name="T19" fmla="*/ 6 h 106"/>
                  <a:gd name="T20" fmla="*/ 18 w 32"/>
                  <a:gd name="T21" fmla="*/ 2 h 106"/>
                  <a:gd name="T22" fmla="*/ 18 w 32"/>
                  <a:gd name="T23" fmla="*/ 2 h 106"/>
                  <a:gd name="T24" fmla="*/ 18 w 32"/>
                  <a:gd name="T25" fmla="*/ 2 h 106"/>
                  <a:gd name="T26" fmla="*/ 16 w 32"/>
                  <a:gd name="T27" fmla="*/ 0 h 106"/>
                  <a:gd name="T28" fmla="*/ 16 w 32"/>
                  <a:gd name="T29" fmla="*/ 0 h 106"/>
                  <a:gd name="T30" fmla="*/ 14 w 32"/>
                  <a:gd name="T31" fmla="*/ 4 h 106"/>
                  <a:gd name="T32" fmla="*/ 14 w 32"/>
                  <a:gd name="T33" fmla="*/ 4 h 106"/>
                  <a:gd name="T34" fmla="*/ 10 w 32"/>
                  <a:gd name="T35" fmla="*/ 6 h 106"/>
                  <a:gd name="T36" fmla="*/ 10 w 32"/>
                  <a:gd name="T37" fmla="*/ 6 h 106"/>
                  <a:gd name="T38" fmla="*/ 6 w 32"/>
                  <a:gd name="T39" fmla="*/ 10 h 106"/>
                  <a:gd name="T40" fmla="*/ 6 w 32"/>
                  <a:gd name="T41" fmla="*/ 10 h 106"/>
                  <a:gd name="T42" fmla="*/ 6 w 32"/>
                  <a:gd name="T43" fmla="*/ 12 h 106"/>
                  <a:gd name="T44" fmla="*/ 10 w 32"/>
                  <a:gd name="T45" fmla="*/ 18 h 106"/>
                  <a:gd name="T46" fmla="*/ 10 w 32"/>
                  <a:gd name="T47" fmla="*/ 18 h 106"/>
                  <a:gd name="T48" fmla="*/ 10 w 32"/>
                  <a:gd name="T49" fmla="*/ 24 h 106"/>
                  <a:gd name="T50" fmla="*/ 0 w 32"/>
                  <a:gd name="T51" fmla="*/ 68 h 106"/>
                  <a:gd name="T52" fmla="*/ 0 w 32"/>
                  <a:gd name="T53" fmla="*/ 68 h 106"/>
                  <a:gd name="T54" fmla="*/ 0 w 32"/>
                  <a:gd name="T55" fmla="*/ 70 h 106"/>
                  <a:gd name="T56" fmla="*/ 14 w 32"/>
                  <a:gd name="T57" fmla="*/ 104 h 106"/>
                  <a:gd name="T58" fmla="*/ 14 w 32"/>
                  <a:gd name="T59" fmla="*/ 104 h 106"/>
                  <a:gd name="T60" fmla="*/ 16 w 32"/>
                  <a:gd name="T61" fmla="*/ 106 h 106"/>
                  <a:gd name="T62" fmla="*/ 16 w 32"/>
                  <a:gd name="T63" fmla="*/ 106 h 106"/>
                  <a:gd name="T64" fmla="*/ 18 w 32"/>
                  <a:gd name="T65" fmla="*/ 104 h 106"/>
                  <a:gd name="T66" fmla="*/ 32 w 32"/>
                  <a:gd name="T67" fmla="*/ 70 h 106"/>
                  <a:gd name="T68" fmla="*/ 32 w 32"/>
                  <a:gd name="T69" fmla="*/ 70 h 106"/>
                  <a:gd name="T70" fmla="*/ 32 w 32"/>
                  <a:gd name="T71" fmla="*/ 68 h 106"/>
                  <a:gd name="T72" fmla="*/ 32 w 32"/>
                  <a:gd name="T73" fmla="*/ 6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06">
                    <a:moveTo>
                      <a:pt x="32" y="68"/>
                    </a:moveTo>
                    <a:lnTo>
                      <a:pt x="22" y="24"/>
                    </a:lnTo>
                    <a:lnTo>
                      <a:pt x="22" y="24"/>
                    </a:lnTo>
                    <a:lnTo>
                      <a:pt x="22" y="1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4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2" y="68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3" name="Freeform 350"/>
              <p:cNvSpPr>
                <a:spLocks/>
              </p:cNvSpPr>
              <p:nvPr/>
            </p:nvSpPr>
            <p:spPr bwMode="auto">
              <a:xfrm>
                <a:off x="968332" y="6200053"/>
                <a:ext cx="223780" cy="291644"/>
              </a:xfrm>
              <a:custGeom>
                <a:avLst/>
                <a:gdLst>
                  <a:gd name="T0" fmla="*/ 128 w 128"/>
                  <a:gd name="T1" fmla="*/ 108 h 162"/>
                  <a:gd name="T2" fmla="*/ 106 w 128"/>
                  <a:gd name="T3" fmla="*/ 32 h 162"/>
                  <a:gd name="T4" fmla="*/ 96 w 128"/>
                  <a:gd name="T5" fmla="*/ 0 h 162"/>
                  <a:gd name="T6" fmla="*/ 96 w 128"/>
                  <a:gd name="T7" fmla="*/ 0 h 162"/>
                  <a:gd name="T8" fmla="*/ 94 w 128"/>
                  <a:gd name="T9" fmla="*/ 0 h 162"/>
                  <a:gd name="T10" fmla="*/ 94 w 128"/>
                  <a:gd name="T11" fmla="*/ 0 h 162"/>
                  <a:gd name="T12" fmla="*/ 78 w 128"/>
                  <a:gd name="T13" fmla="*/ 6 h 162"/>
                  <a:gd name="T14" fmla="*/ 78 w 128"/>
                  <a:gd name="T15" fmla="*/ 6 h 162"/>
                  <a:gd name="T16" fmla="*/ 20 w 128"/>
                  <a:gd name="T17" fmla="*/ 24 h 162"/>
                  <a:gd name="T18" fmla="*/ 20 w 128"/>
                  <a:gd name="T19" fmla="*/ 24 h 162"/>
                  <a:gd name="T20" fmla="*/ 0 w 128"/>
                  <a:gd name="T21" fmla="*/ 62 h 162"/>
                  <a:gd name="T22" fmla="*/ 0 w 128"/>
                  <a:gd name="T23" fmla="*/ 120 h 162"/>
                  <a:gd name="T24" fmla="*/ 0 w 128"/>
                  <a:gd name="T25" fmla="*/ 120 h 162"/>
                  <a:gd name="T26" fmla="*/ 4 w 128"/>
                  <a:gd name="T27" fmla="*/ 126 h 162"/>
                  <a:gd name="T28" fmla="*/ 6 w 128"/>
                  <a:gd name="T29" fmla="*/ 132 h 162"/>
                  <a:gd name="T30" fmla="*/ 6 w 128"/>
                  <a:gd name="T31" fmla="*/ 132 h 162"/>
                  <a:gd name="T32" fmla="*/ 20 w 128"/>
                  <a:gd name="T33" fmla="*/ 142 h 162"/>
                  <a:gd name="T34" fmla="*/ 36 w 128"/>
                  <a:gd name="T35" fmla="*/ 148 h 162"/>
                  <a:gd name="T36" fmla="*/ 54 w 128"/>
                  <a:gd name="T37" fmla="*/ 154 h 162"/>
                  <a:gd name="T38" fmla="*/ 74 w 128"/>
                  <a:gd name="T39" fmla="*/ 158 h 162"/>
                  <a:gd name="T40" fmla="*/ 108 w 128"/>
                  <a:gd name="T41" fmla="*/ 160 h 162"/>
                  <a:gd name="T42" fmla="*/ 128 w 128"/>
                  <a:gd name="T43" fmla="*/ 162 h 162"/>
                  <a:gd name="T44" fmla="*/ 128 w 128"/>
                  <a:gd name="T45" fmla="*/ 10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62">
                    <a:moveTo>
                      <a:pt x="128" y="108"/>
                    </a:moveTo>
                    <a:lnTo>
                      <a:pt x="106" y="3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0" y="62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4" y="126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20" y="142"/>
                    </a:lnTo>
                    <a:lnTo>
                      <a:pt x="36" y="148"/>
                    </a:lnTo>
                    <a:lnTo>
                      <a:pt x="54" y="154"/>
                    </a:lnTo>
                    <a:lnTo>
                      <a:pt x="74" y="158"/>
                    </a:lnTo>
                    <a:lnTo>
                      <a:pt x="108" y="160"/>
                    </a:lnTo>
                    <a:lnTo>
                      <a:pt x="128" y="162"/>
                    </a:lnTo>
                    <a:lnTo>
                      <a:pt x="128" y="108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4" name="Freeform 351"/>
              <p:cNvSpPr>
                <a:spLocks/>
              </p:cNvSpPr>
              <p:nvPr/>
            </p:nvSpPr>
            <p:spPr bwMode="auto">
              <a:xfrm>
                <a:off x="1192111" y="6200053"/>
                <a:ext cx="227277" cy="291644"/>
              </a:xfrm>
              <a:custGeom>
                <a:avLst/>
                <a:gdLst>
                  <a:gd name="T0" fmla="*/ 130 w 130"/>
                  <a:gd name="T1" fmla="*/ 60 h 162"/>
                  <a:gd name="T2" fmla="*/ 130 w 130"/>
                  <a:gd name="T3" fmla="*/ 60 h 162"/>
                  <a:gd name="T4" fmla="*/ 112 w 130"/>
                  <a:gd name="T5" fmla="*/ 24 h 162"/>
                  <a:gd name="T6" fmla="*/ 112 w 130"/>
                  <a:gd name="T7" fmla="*/ 24 h 162"/>
                  <a:gd name="T8" fmla="*/ 54 w 130"/>
                  <a:gd name="T9" fmla="*/ 6 h 162"/>
                  <a:gd name="T10" fmla="*/ 54 w 130"/>
                  <a:gd name="T11" fmla="*/ 6 h 162"/>
                  <a:gd name="T12" fmla="*/ 38 w 130"/>
                  <a:gd name="T13" fmla="*/ 0 h 162"/>
                  <a:gd name="T14" fmla="*/ 38 w 130"/>
                  <a:gd name="T15" fmla="*/ 0 h 162"/>
                  <a:gd name="T16" fmla="*/ 36 w 130"/>
                  <a:gd name="T17" fmla="*/ 0 h 162"/>
                  <a:gd name="T18" fmla="*/ 22 w 130"/>
                  <a:gd name="T19" fmla="*/ 44 h 162"/>
                  <a:gd name="T20" fmla="*/ 2 w 130"/>
                  <a:gd name="T21" fmla="*/ 112 h 162"/>
                  <a:gd name="T22" fmla="*/ 2 w 130"/>
                  <a:gd name="T23" fmla="*/ 112 h 162"/>
                  <a:gd name="T24" fmla="*/ 0 w 130"/>
                  <a:gd name="T25" fmla="*/ 108 h 162"/>
                  <a:gd name="T26" fmla="*/ 0 w 130"/>
                  <a:gd name="T27" fmla="*/ 162 h 162"/>
                  <a:gd name="T28" fmla="*/ 0 w 130"/>
                  <a:gd name="T29" fmla="*/ 162 h 162"/>
                  <a:gd name="T30" fmla="*/ 2 w 130"/>
                  <a:gd name="T31" fmla="*/ 162 h 162"/>
                  <a:gd name="T32" fmla="*/ 2 w 130"/>
                  <a:gd name="T33" fmla="*/ 162 h 162"/>
                  <a:gd name="T34" fmla="*/ 20 w 130"/>
                  <a:gd name="T35" fmla="*/ 162 h 162"/>
                  <a:gd name="T36" fmla="*/ 58 w 130"/>
                  <a:gd name="T37" fmla="*/ 158 h 162"/>
                  <a:gd name="T38" fmla="*/ 80 w 130"/>
                  <a:gd name="T39" fmla="*/ 154 h 162"/>
                  <a:gd name="T40" fmla="*/ 98 w 130"/>
                  <a:gd name="T41" fmla="*/ 150 h 162"/>
                  <a:gd name="T42" fmla="*/ 114 w 130"/>
                  <a:gd name="T43" fmla="*/ 142 h 162"/>
                  <a:gd name="T44" fmla="*/ 120 w 130"/>
                  <a:gd name="T45" fmla="*/ 138 h 162"/>
                  <a:gd name="T46" fmla="*/ 126 w 130"/>
                  <a:gd name="T47" fmla="*/ 132 h 162"/>
                  <a:gd name="T48" fmla="*/ 126 w 130"/>
                  <a:gd name="T49" fmla="*/ 132 h 162"/>
                  <a:gd name="T50" fmla="*/ 130 w 130"/>
                  <a:gd name="T51" fmla="*/ 118 h 162"/>
                  <a:gd name="T52" fmla="*/ 130 w 130"/>
                  <a:gd name="T5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0" h="162">
                    <a:moveTo>
                      <a:pt x="130" y="60"/>
                    </a:moveTo>
                    <a:lnTo>
                      <a:pt x="130" y="60"/>
                    </a:lnTo>
                    <a:lnTo>
                      <a:pt x="112" y="24"/>
                    </a:lnTo>
                    <a:lnTo>
                      <a:pt x="112" y="2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22" y="44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0" y="10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20" y="162"/>
                    </a:lnTo>
                    <a:lnTo>
                      <a:pt x="58" y="158"/>
                    </a:lnTo>
                    <a:lnTo>
                      <a:pt x="80" y="154"/>
                    </a:lnTo>
                    <a:lnTo>
                      <a:pt x="98" y="150"/>
                    </a:lnTo>
                    <a:lnTo>
                      <a:pt x="114" y="142"/>
                    </a:lnTo>
                    <a:lnTo>
                      <a:pt x="120" y="138"/>
                    </a:lnTo>
                    <a:lnTo>
                      <a:pt x="126" y="132"/>
                    </a:lnTo>
                    <a:lnTo>
                      <a:pt x="126" y="132"/>
                    </a:lnTo>
                    <a:lnTo>
                      <a:pt x="130" y="118"/>
                    </a:lnTo>
                    <a:lnTo>
                      <a:pt x="130" y="60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5" name="Freeform 352"/>
              <p:cNvSpPr>
                <a:spLocks/>
              </p:cNvSpPr>
              <p:nvPr/>
            </p:nvSpPr>
            <p:spPr bwMode="auto">
              <a:xfrm>
                <a:off x="1129174" y="6171249"/>
                <a:ext cx="132870" cy="115217"/>
              </a:xfrm>
              <a:custGeom>
                <a:avLst/>
                <a:gdLst>
                  <a:gd name="T0" fmla="*/ 70 w 76"/>
                  <a:gd name="T1" fmla="*/ 0 h 64"/>
                  <a:gd name="T2" fmla="*/ 38 w 76"/>
                  <a:gd name="T3" fmla="*/ 28 h 64"/>
                  <a:gd name="T4" fmla="*/ 38 w 76"/>
                  <a:gd name="T5" fmla="*/ 28 h 64"/>
                  <a:gd name="T6" fmla="*/ 36 w 76"/>
                  <a:gd name="T7" fmla="*/ 28 h 64"/>
                  <a:gd name="T8" fmla="*/ 6 w 76"/>
                  <a:gd name="T9" fmla="*/ 0 h 64"/>
                  <a:gd name="T10" fmla="*/ 0 w 76"/>
                  <a:gd name="T11" fmla="*/ 20 h 64"/>
                  <a:gd name="T12" fmla="*/ 12 w 76"/>
                  <a:gd name="T13" fmla="*/ 64 h 64"/>
                  <a:gd name="T14" fmla="*/ 36 w 76"/>
                  <a:gd name="T15" fmla="*/ 30 h 64"/>
                  <a:gd name="T16" fmla="*/ 36 w 76"/>
                  <a:gd name="T17" fmla="*/ 30 h 64"/>
                  <a:gd name="T18" fmla="*/ 38 w 76"/>
                  <a:gd name="T19" fmla="*/ 30 h 64"/>
                  <a:gd name="T20" fmla="*/ 62 w 76"/>
                  <a:gd name="T21" fmla="*/ 64 h 64"/>
                  <a:gd name="T22" fmla="*/ 76 w 76"/>
                  <a:gd name="T23" fmla="*/ 20 h 64"/>
                  <a:gd name="T24" fmla="*/ 70 w 76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4">
                    <a:moveTo>
                      <a:pt x="70" y="0"/>
                    </a:move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6" y="0"/>
                    </a:lnTo>
                    <a:lnTo>
                      <a:pt x="0" y="20"/>
                    </a:lnTo>
                    <a:lnTo>
                      <a:pt x="12" y="64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62" y="64"/>
                    </a:lnTo>
                    <a:lnTo>
                      <a:pt x="76" y="2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6" name="Freeform 353"/>
              <p:cNvSpPr>
                <a:spLocks/>
              </p:cNvSpPr>
              <p:nvPr/>
            </p:nvSpPr>
            <p:spPr bwMode="auto">
              <a:xfrm>
                <a:off x="1094208" y="6200053"/>
                <a:ext cx="202801" cy="252038"/>
              </a:xfrm>
              <a:custGeom>
                <a:avLst/>
                <a:gdLst>
                  <a:gd name="T0" fmla="*/ 98 w 116"/>
                  <a:gd name="T1" fmla="*/ 28 h 140"/>
                  <a:gd name="T2" fmla="*/ 114 w 116"/>
                  <a:gd name="T3" fmla="*/ 34 h 140"/>
                  <a:gd name="T4" fmla="*/ 58 w 116"/>
                  <a:gd name="T5" fmla="*/ 140 h 140"/>
                  <a:gd name="T6" fmla="*/ 2 w 116"/>
                  <a:gd name="T7" fmla="*/ 34 h 140"/>
                  <a:gd name="T8" fmla="*/ 18 w 116"/>
                  <a:gd name="T9" fmla="*/ 28 h 140"/>
                  <a:gd name="T10" fmla="*/ 0 w 116"/>
                  <a:gd name="T11" fmla="*/ 20 h 140"/>
                  <a:gd name="T12" fmla="*/ 0 w 116"/>
                  <a:gd name="T13" fmla="*/ 20 h 140"/>
                  <a:gd name="T14" fmla="*/ 6 w 116"/>
                  <a:gd name="T15" fmla="*/ 6 h 140"/>
                  <a:gd name="T16" fmla="*/ 6 w 116"/>
                  <a:gd name="T17" fmla="*/ 6 h 140"/>
                  <a:gd name="T18" fmla="*/ 22 w 116"/>
                  <a:gd name="T19" fmla="*/ 0 h 140"/>
                  <a:gd name="T20" fmla="*/ 34 w 116"/>
                  <a:gd name="T21" fmla="*/ 32 h 140"/>
                  <a:gd name="T22" fmla="*/ 42 w 116"/>
                  <a:gd name="T23" fmla="*/ 58 h 140"/>
                  <a:gd name="T24" fmla="*/ 56 w 116"/>
                  <a:gd name="T25" fmla="*/ 108 h 140"/>
                  <a:gd name="T26" fmla="*/ 74 w 116"/>
                  <a:gd name="T27" fmla="*/ 58 h 140"/>
                  <a:gd name="T28" fmla="*/ 78 w 116"/>
                  <a:gd name="T29" fmla="*/ 44 h 140"/>
                  <a:gd name="T30" fmla="*/ 94 w 116"/>
                  <a:gd name="T31" fmla="*/ 0 h 140"/>
                  <a:gd name="T32" fmla="*/ 94 w 116"/>
                  <a:gd name="T33" fmla="*/ 0 h 140"/>
                  <a:gd name="T34" fmla="*/ 110 w 116"/>
                  <a:gd name="T35" fmla="*/ 6 h 140"/>
                  <a:gd name="T36" fmla="*/ 110 w 116"/>
                  <a:gd name="T37" fmla="*/ 6 h 140"/>
                  <a:gd name="T38" fmla="*/ 116 w 116"/>
                  <a:gd name="T39" fmla="*/ 20 h 140"/>
                  <a:gd name="T40" fmla="*/ 98 w 116"/>
                  <a:gd name="T41" fmla="*/ 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6" h="140">
                    <a:moveTo>
                      <a:pt x="98" y="28"/>
                    </a:moveTo>
                    <a:lnTo>
                      <a:pt x="114" y="34"/>
                    </a:lnTo>
                    <a:lnTo>
                      <a:pt x="58" y="140"/>
                    </a:lnTo>
                    <a:lnTo>
                      <a:pt x="2" y="34"/>
                    </a:lnTo>
                    <a:lnTo>
                      <a:pt x="18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2" y="0"/>
                    </a:lnTo>
                    <a:lnTo>
                      <a:pt x="34" y="32"/>
                    </a:lnTo>
                    <a:lnTo>
                      <a:pt x="42" y="58"/>
                    </a:lnTo>
                    <a:lnTo>
                      <a:pt x="56" y="108"/>
                    </a:lnTo>
                    <a:lnTo>
                      <a:pt x="74" y="58"/>
                    </a:lnTo>
                    <a:lnTo>
                      <a:pt x="78" y="44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6" y="20"/>
                    </a:lnTo>
                    <a:lnTo>
                      <a:pt x="98" y="28"/>
                    </a:lnTo>
                    <a:close/>
                  </a:path>
                </a:pathLst>
              </a:custGeom>
              <a:solidFill>
                <a:srgbClr val="3D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7" name="Freeform 355"/>
              <p:cNvSpPr>
                <a:spLocks/>
              </p:cNvSpPr>
              <p:nvPr/>
            </p:nvSpPr>
            <p:spPr bwMode="auto">
              <a:xfrm>
                <a:off x="866929" y="6437688"/>
                <a:ext cx="625885" cy="68410"/>
              </a:xfrm>
              <a:custGeom>
                <a:avLst/>
                <a:gdLst>
                  <a:gd name="T0" fmla="*/ 358 w 358"/>
                  <a:gd name="T1" fmla="*/ 10 h 38"/>
                  <a:gd name="T2" fmla="*/ 358 w 358"/>
                  <a:gd name="T3" fmla="*/ 28 h 38"/>
                  <a:gd name="T4" fmla="*/ 358 w 358"/>
                  <a:gd name="T5" fmla="*/ 28 h 38"/>
                  <a:gd name="T6" fmla="*/ 358 w 358"/>
                  <a:gd name="T7" fmla="*/ 32 h 38"/>
                  <a:gd name="T8" fmla="*/ 356 w 358"/>
                  <a:gd name="T9" fmla="*/ 36 h 38"/>
                  <a:gd name="T10" fmla="*/ 352 w 358"/>
                  <a:gd name="T11" fmla="*/ 38 h 38"/>
                  <a:gd name="T12" fmla="*/ 348 w 358"/>
                  <a:gd name="T13" fmla="*/ 38 h 38"/>
                  <a:gd name="T14" fmla="*/ 10 w 358"/>
                  <a:gd name="T15" fmla="*/ 38 h 38"/>
                  <a:gd name="T16" fmla="*/ 10 w 358"/>
                  <a:gd name="T17" fmla="*/ 38 h 38"/>
                  <a:gd name="T18" fmla="*/ 6 w 358"/>
                  <a:gd name="T19" fmla="*/ 38 h 38"/>
                  <a:gd name="T20" fmla="*/ 4 w 358"/>
                  <a:gd name="T21" fmla="*/ 36 h 38"/>
                  <a:gd name="T22" fmla="*/ 2 w 358"/>
                  <a:gd name="T23" fmla="*/ 32 h 38"/>
                  <a:gd name="T24" fmla="*/ 0 w 358"/>
                  <a:gd name="T25" fmla="*/ 28 h 38"/>
                  <a:gd name="T26" fmla="*/ 0 w 358"/>
                  <a:gd name="T27" fmla="*/ 10 h 38"/>
                  <a:gd name="T28" fmla="*/ 0 w 358"/>
                  <a:gd name="T29" fmla="*/ 10 h 38"/>
                  <a:gd name="T30" fmla="*/ 2 w 358"/>
                  <a:gd name="T31" fmla="*/ 6 h 38"/>
                  <a:gd name="T32" fmla="*/ 4 w 358"/>
                  <a:gd name="T33" fmla="*/ 2 h 38"/>
                  <a:gd name="T34" fmla="*/ 6 w 358"/>
                  <a:gd name="T35" fmla="*/ 0 h 38"/>
                  <a:gd name="T36" fmla="*/ 10 w 358"/>
                  <a:gd name="T37" fmla="*/ 0 h 38"/>
                  <a:gd name="T38" fmla="*/ 348 w 358"/>
                  <a:gd name="T39" fmla="*/ 0 h 38"/>
                  <a:gd name="T40" fmla="*/ 348 w 358"/>
                  <a:gd name="T41" fmla="*/ 0 h 38"/>
                  <a:gd name="T42" fmla="*/ 352 w 358"/>
                  <a:gd name="T43" fmla="*/ 0 h 38"/>
                  <a:gd name="T44" fmla="*/ 356 w 358"/>
                  <a:gd name="T45" fmla="*/ 2 h 38"/>
                  <a:gd name="T46" fmla="*/ 358 w 358"/>
                  <a:gd name="T47" fmla="*/ 6 h 38"/>
                  <a:gd name="T48" fmla="*/ 358 w 358"/>
                  <a:gd name="T49" fmla="*/ 10 h 38"/>
                  <a:gd name="T50" fmla="*/ 358 w 358"/>
                  <a:gd name="T51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8" h="38">
                    <a:moveTo>
                      <a:pt x="358" y="10"/>
                    </a:moveTo>
                    <a:lnTo>
                      <a:pt x="358" y="28"/>
                    </a:lnTo>
                    <a:lnTo>
                      <a:pt x="358" y="28"/>
                    </a:lnTo>
                    <a:lnTo>
                      <a:pt x="358" y="32"/>
                    </a:lnTo>
                    <a:lnTo>
                      <a:pt x="356" y="36"/>
                    </a:lnTo>
                    <a:lnTo>
                      <a:pt x="352" y="38"/>
                    </a:lnTo>
                    <a:lnTo>
                      <a:pt x="34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6" y="2"/>
                    </a:lnTo>
                    <a:lnTo>
                      <a:pt x="358" y="6"/>
                    </a:lnTo>
                    <a:lnTo>
                      <a:pt x="358" y="10"/>
                    </a:lnTo>
                    <a:lnTo>
                      <a:pt x="358" y="10"/>
                    </a:lnTo>
                    <a:close/>
                  </a:path>
                </a:pathLst>
              </a:custGeom>
              <a:solidFill>
                <a:srgbClr val="637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8" name="Freeform 356"/>
              <p:cNvSpPr>
                <a:spLocks/>
              </p:cNvSpPr>
              <p:nvPr/>
            </p:nvSpPr>
            <p:spPr bwMode="auto">
              <a:xfrm>
                <a:off x="866927" y="6480898"/>
                <a:ext cx="625885" cy="25204"/>
              </a:xfrm>
              <a:custGeom>
                <a:avLst/>
                <a:gdLst>
                  <a:gd name="T0" fmla="*/ 358 w 358"/>
                  <a:gd name="T1" fmla="*/ 0 h 14"/>
                  <a:gd name="T2" fmla="*/ 358 w 358"/>
                  <a:gd name="T3" fmla="*/ 4 h 14"/>
                  <a:gd name="T4" fmla="*/ 358 w 358"/>
                  <a:gd name="T5" fmla="*/ 4 h 14"/>
                  <a:gd name="T6" fmla="*/ 358 w 358"/>
                  <a:gd name="T7" fmla="*/ 8 h 14"/>
                  <a:gd name="T8" fmla="*/ 356 w 358"/>
                  <a:gd name="T9" fmla="*/ 12 h 14"/>
                  <a:gd name="T10" fmla="*/ 352 w 358"/>
                  <a:gd name="T11" fmla="*/ 14 h 14"/>
                  <a:gd name="T12" fmla="*/ 348 w 358"/>
                  <a:gd name="T13" fmla="*/ 14 h 14"/>
                  <a:gd name="T14" fmla="*/ 10 w 358"/>
                  <a:gd name="T15" fmla="*/ 14 h 14"/>
                  <a:gd name="T16" fmla="*/ 10 w 358"/>
                  <a:gd name="T17" fmla="*/ 14 h 14"/>
                  <a:gd name="T18" fmla="*/ 6 w 358"/>
                  <a:gd name="T19" fmla="*/ 14 h 14"/>
                  <a:gd name="T20" fmla="*/ 4 w 358"/>
                  <a:gd name="T21" fmla="*/ 12 h 14"/>
                  <a:gd name="T22" fmla="*/ 2 w 358"/>
                  <a:gd name="T23" fmla="*/ 8 h 14"/>
                  <a:gd name="T24" fmla="*/ 0 w 358"/>
                  <a:gd name="T25" fmla="*/ 4 h 14"/>
                  <a:gd name="T26" fmla="*/ 0 w 358"/>
                  <a:gd name="T27" fmla="*/ 0 h 14"/>
                  <a:gd name="T28" fmla="*/ 358 w 358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8" h="14">
                    <a:moveTo>
                      <a:pt x="358" y="0"/>
                    </a:moveTo>
                    <a:lnTo>
                      <a:pt x="358" y="4"/>
                    </a:lnTo>
                    <a:lnTo>
                      <a:pt x="358" y="4"/>
                    </a:lnTo>
                    <a:lnTo>
                      <a:pt x="358" y="8"/>
                    </a:lnTo>
                    <a:lnTo>
                      <a:pt x="356" y="12"/>
                    </a:lnTo>
                    <a:lnTo>
                      <a:pt x="352" y="14"/>
                    </a:lnTo>
                    <a:lnTo>
                      <a:pt x="34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49" name="Freeform 357"/>
              <p:cNvSpPr>
                <a:spLocks/>
              </p:cNvSpPr>
              <p:nvPr/>
            </p:nvSpPr>
            <p:spPr bwMode="auto">
              <a:xfrm>
                <a:off x="1027775" y="6286468"/>
                <a:ext cx="335671" cy="187228"/>
              </a:xfrm>
              <a:custGeom>
                <a:avLst/>
                <a:gdLst>
                  <a:gd name="T0" fmla="*/ 118 w 192"/>
                  <a:gd name="T1" fmla="*/ 38 h 104"/>
                  <a:gd name="T2" fmla="*/ 118 w 192"/>
                  <a:gd name="T3" fmla="*/ 38 h 104"/>
                  <a:gd name="T4" fmla="*/ 118 w 192"/>
                  <a:gd name="T5" fmla="*/ 40 h 104"/>
                  <a:gd name="T6" fmla="*/ 116 w 192"/>
                  <a:gd name="T7" fmla="*/ 50 h 104"/>
                  <a:gd name="T8" fmla="*/ 116 w 192"/>
                  <a:gd name="T9" fmla="*/ 50 h 104"/>
                  <a:gd name="T10" fmla="*/ 148 w 192"/>
                  <a:gd name="T11" fmla="*/ 74 h 104"/>
                  <a:gd name="T12" fmla="*/ 164 w 192"/>
                  <a:gd name="T13" fmla="*/ 88 h 104"/>
                  <a:gd name="T14" fmla="*/ 178 w 192"/>
                  <a:gd name="T15" fmla="*/ 104 h 104"/>
                  <a:gd name="T16" fmla="*/ 178 w 192"/>
                  <a:gd name="T17" fmla="*/ 104 h 104"/>
                  <a:gd name="T18" fmla="*/ 180 w 192"/>
                  <a:gd name="T19" fmla="*/ 102 h 104"/>
                  <a:gd name="T20" fmla="*/ 182 w 192"/>
                  <a:gd name="T21" fmla="*/ 102 h 104"/>
                  <a:gd name="T22" fmla="*/ 192 w 192"/>
                  <a:gd name="T23" fmla="*/ 2 h 104"/>
                  <a:gd name="T24" fmla="*/ 192 w 192"/>
                  <a:gd name="T25" fmla="*/ 2 h 104"/>
                  <a:gd name="T26" fmla="*/ 192 w 192"/>
                  <a:gd name="T27" fmla="*/ 0 h 104"/>
                  <a:gd name="T28" fmla="*/ 190 w 192"/>
                  <a:gd name="T29" fmla="*/ 0 h 104"/>
                  <a:gd name="T30" fmla="*/ 2 w 192"/>
                  <a:gd name="T31" fmla="*/ 0 h 104"/>
                  <a:gd name="T32" fmla="*/ 2 w 192"/>
                  <a:gd name="T33" fmla="*/ 0 h 104"/>
                  <a:gd name="T34" fmla="*/ 0 w 192"/>
                  <a:gd name="T35" fmla="*/ 0 h 104"/>
                  <a:gd name="T36" fmla="*/ 0 w 192"/>
                  <a:gd name="T37" fmla="*/ 0 h 104"/>
                  <a:gd name="T38" fmla="*/ 16 w 192"/>
                  <a:gd name="T39" fmla="*/ 4 h 104"/>
                  <a:gd name="T40" fmla="*/ 38 w 192"/>
                  <a:gd name="T41" fmla="*/ 10 h 104"/>
                  <a:gd name="T42" fmla="*/ 66 w 192"/>
                  <a:gd name="T43" fmla="*/ 22 h 104"/>
                  <a:gd name="T44" fmla="*/ 98 w 192"/>
                  <a:gd name="T45" fmla="*/ 38 h 104"/>
                  <a:gd name="T46" fmla="*/ 118 w 192"/>
                  <a:gd name="T47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04">
                    <a:moveTo>
                      <a:pt x="118" y="38"/>
                    </a:moveTo>
                    <a:lnTo>
                      <a:pt x="118" y="38"/>
                    </a:lnTo>
                    <a:lnTo>
                      <a:pt x="118" y="40"/>
                    </a:lnTo>
                    <a:lnTo>
                      <a:pt x="116" y="50"/>
                    </a:lnTo>
                    <a:lnTo>
                      <a:pt x="116" y="50"/>
                    </a:lnTo>
                    <a:lnTo>
                      <a:pt x="148" y="74"/>
                    </a:lnTo>
                    <a:lnTo>
                      <a:pt x="164" y="88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80" y="102"/>
                    </a:lnTo>
                    <a:lnTo>
                      <a:pt x="182" y="10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4"/>
                    </a:lnTo>
                    <a:lnTo>
                      <a:pt x="38" y="10"/>
                    </a:lnTo>
                    <a:lnTo>
                      <a:pt x="66" y="22"/>
                    </a:lnTo>
                    <a:lnTo>
                      <a:pt x="98" y="38"/>
                    </a:lnTo>
                    <a:lnTo>
                      <a:pt x="118" y="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50" name="Freeform 358"/>
              <p:cNvSpPr>
                <a:spLocks/>
              </p:cNvSpPr>
              <p:nvPr/>
            </p:nvSpPr>
            <p:spPr bwMode="auto">
              <a:xfrm>
                <a:off x="1027770" y="6286477"/>
                <a:ext cx="311195" cy="187229"/>
              </a:xfrm>
              <a:custGeom>
                <a:avLst/>
                <a:gdLst>
                  <a:gd name="T0" fmla="*/ 116 w 178"/>
                  <a:gd name="T1" fmla="*/ 50 h 104"/>
                  <a:gd name="T2" fmla="*/ 116 w 178"/>
                  <a:gd name="T3" fmla="*/ 64 h 104"/>
                  <a:gd name="T4" fmla="*/ 116 w 178"/>
                  <a:gd name="T5" fmla="*/ 64 h 104"/>
                  <a:gd name="T6" fmla="*/ 114 w 178"/>
                  <a:gd name="T7" fmla="*/ 64 h 104"/>
                  <a:gd name="T8" fmla="*/ 74 w 178"/>
                  <a:gd name="T9" fmla="*/ 64 h 104"/>
                  <a:gd name="T10" fmla="*/ 74 w 178"/>
                  <a:gd name="T11" fmla="*/ 64 h 104"/>
                  <a:gd name="T12" fmla="*/ 72 w 178"/>
                  <a:gd name="T13" fmla="*/ 64 h 104"/>
                  <a:gd name="T14" fmla="*/ 70 w 178"/>
                  <a:gd name="T15" fmla="*/ 40 h 104"/>
                  <a:gd name="T16" fmla="*/ 70 w 178"/>
                  <a:gd name="T17" fmla="*/ 40 h 104"/>
                  <a:gd name="T18" fmla="*/ 70 w 178"/>
                  <a:gd name="T19" fmla="*/ 38 h 104"/>
                  <a:gd name="T20" fmla="*/ 98 w 178"/>
                  <a:gd name="T21" fmla="*/ 38 h 104"/>
                  <a:gd name="T22" fmla="*/ 98 w 178"/>
                  <a:gd name="T23" fmla="*/ 38 h 104"/>
                  <a:gd name="T24" fmla="*/ 66 w 178"/>
                  <a:gd name="T25" fmla="*/ 22 h 104"/>
                  <a:gd name="T26" fmla="*/ 38 w 178"/>
                  <a:gd name="T27" fmla="*/ 10 h 104"/>
                  <a:gd name="T28" fmla="*/ 16 w 178"/>
                  <a:gd name="T29" fmla="*/ 4 h 104"/>
                  <a:gd name="T30" fmla="*/ 0 w 178"/>
                  <a:gd name="T31" fmla="*/ 0 h 104"/>
                  <a:gd name="T32" fmla="*/ 0 w 178"/>
                  <a:gd name="T33" fmla="*/ 0 h 104"/>
                  <a:gd name="T34" fmla="*/ 0 w 178"/>
                  <a:gd name="T35" fmla="*/ 2 h 104"/>
                  <a:gd name="T36" fmla="*/ 10 w 178"/>
                  <a:gd name="T37" fmla="*/ 102 h 104"/>
                  <a:gd name="T38" fmla="*/ 10 w 178"/>
                  <a:gd name="T39" fmla="*/ 102 h 104"/>
                  <a:gd name="T40" fmla="*/ 12 w 178"/>
                  <a:gd name="T41" fmla="*/ 102 h 104"/>
                  <a:gd name="T42" fmla="*/ 12 w 178"/>
                  <a:gd name="T43" fmla="*/ 104 h 104"/>
                  <a:gd name="T44" fmla="*/ 178 w 178"/>
                  <a:gd name="T45" fmla="*/ 104 h 104"/>
                  <a:gd name="T46" fmla="*/ 178 w 178"/>
                  <a:gd name="T47" fmla="*/ 104 h 104"/>
                  <a:gd name="T48" fmla="*/ 178 w 178"/>
                  <a:gd name="T49" fmla="*/ 104 h 104"/>
                  <a:gd name="T50" fmla="*/ 178 w 178"/>
                  <a:gd name="T51" fmla="*/ 104 h 104"/>
                  <a:gd name="T52" fmla="*/ 164 w 178"/>
                  <a:gd name="T53" fmla="*/ 88 h 104"/>
                  <a:gd name="T54" fmla="*/ 148 w 178"/>
                  <a:gd name="T55" fmla="*/ 74 h 104"/>
                  <a:gd name="T56" fmla="*/ 116 w 178"/>
                  <a:gd name="T57" fmla="*/ 50 h 104"/>
                  <a:gd name="T58" fmla="*/ 116 w 178"/>
                  <a:gd name="T5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8" h="104">
                    <a:moveTo>
                      <a:pt x="116" y="50"/>
                    </a:moveTo>
                    <a:lnTo>
                      <a:pt x="116" y="64"/>
                    </a:lnTo>
                    <a:lnTo>
                      <a:pt x="116" y="64"/>
                    </a:lnTo>
                    <a:lnTo>
                      <a:pt x="114" y="64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2" y="64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66" y="22"/>
                    </a:lnTo>
                    <a:lnTo>
                      <a:pt x="38" y="10"/>
                    </a:lnTo>
                    <a:lnTo>
                      <a:pt x="1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12" y="102"/>
                    </a:lnTo>
                    <a:lnTo>
                      <a:pt x="12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64" y="88"/>
                    </a:lnTo>
                    <a:lnTo>
                      <a:pt x="148" y="74"/>
                    </a:lnTo>
                    <a:lnTo>
                      <a:pt x="116" y="50"/>
                    </a:lnTo>
                    <a:lnTo>
                      <a:pt x="116" y="5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51" name="Freeform 359"/>
              <p:cNvSpPr>
                <a:spLocks/>
              </p:cNvSpPr>
              <p:nvPr/>
            </p:nvSpPr>
            <p:spPr bwMode="auto">
              <a:xfrm>
                <a:off x="1150135" y="6354913"/>
                <a:ext cx="80420" cy="46807"/>
              </a:xfrm>
              <a:custGeom>
                <a:avLst/>
                <a:gdLst>
                  <a:gd name="T0" fmla="*/ 0 w 46"/>
                  <a:gd name="T1" fmla="*/ 0 h 26"/>
                  <a:gd name="T2" fmla="*/ 0 w 46"/>
                  <a:gd name="T3" fmla="*/ 0 h 26"/>
                  <a:gd name="T4" fmla="*/ 0 w 46"/>
                  <a:gd name="T5" fmla="*/ 2 h 26"/>
                  <a:gd name="T6" fmla="*/ 2 w 46"/>
                  <a:gd name="T7" fmla="*/ 26 h 26"/>
                  <a:gd name="T8" fmla="*/ 2 w 46"/>
                  <a:gd name="T9" fmla="*/ 26 h 26"/>
                  <a:gd name="T10" fmla="*/ 4 w 46"/>
                  <a:gd name="T11" fmla="*/ 26 h 26"/>
                  <a:gd name="T12" fmla="*/ 44 w 46"/>
                  <a:gd name="T13" fmla="*/ 26 h 26"/>
                  <a:gd name="T14" fmla="*/ 44 w 46"/>
                  <a:gd name="T15" fmla="*/ 26 h 26"/>
                  <a:gd name="T16" fmla="*/ 46 w 46"/>
                  <a:gd name="T17" fmla="*/ 26 h 26"/>
                  <a:gd name="T18" fmla="*/ 46 w 46"/>
                  <a:gd name="T19" fmla="*/ 12 h 26"/>
                  <a:gd name="T20" fmla="*/ 46 w 46"/>
                  <a:gd name="T21" fmla="*/ 12 h 26"/>
                  <a:gd name="T22" fmla="*/ 28 w 46"/>
                  <a:gd name="T23" fmla="*/ 0 h 26"/>
                  <a:gd name="T24" fmla="*/ 0 w 46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2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6" y="26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652" name="Freeform 360"/>
              <p:cNvSpPr>
                <a:spLocks/>
              </p:cNvSpPr>
              <p:nvPr/>
            </p:nvSpPr>
            <p:spPr bwMode="auto">
              <a:xfrm>
                <a:off x="1199129" y="6354878"/>
                <a:ext cx="34966" cy="21603"/>
              </a:xfrm>
              <a:custGeom>
                <a:avLst/>
                <a:gdLst>
                  <a:gd name="T0" fmla="*/ 20 w 20"/>
                  <a:gd name="T1" fmla="*/ 0 h 12"/>
                  <a:gd name="T2" fmla="*/ 0 w 20"/>
                  <a:gd name="T3" fmla="*/ 0 h 12"/>
                  <a:gd name="T4" fmla="*/ 0 w 20"/>
                  <a:gd name="T5" fmla="*/ 0 h 12"/>
                  <a:gd name="T6" fmla="*/ 18 w 20"/>
                  <a:gd name="T7" fmla="*/ 12 h 12"/>
                  <a:gd name="T8" fmla="*/ 20 w 20"/>
                  <a:gd name="T9" fmla="*/ 2 h 12"/>
                  <a:gd name="T10" fmla="*/ 20 w 20"/>
                  <a:gd name="T11" fmla="*/ 2 h 12"/>
                  <a:gd name="T12" fmla="*/ 20 w 20"/>
                  <a:gd name="T13" fmla="*/ 0 h 12"/>
                  <a:gd name="T14" fmla="*/ 20 w 20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4F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</p:grpSp>
      <p:grpSp>
        <p:nvGrpSpPr>
          <p:cNvPr id="657" name="그룹 656"/>
          <p:cNvGrpSpPr/>
          <p:nvPr/>
        </p:nvGrpSpPr>
        <p:grpSpPr>
          <a:xfrm>
            <a:off x="7240826" y="4962286"/>
            <a:ext cx="355489" cy="202292"/>
            <a:chOff x="512970" y="2513810"/>
            <a:chExt cx="2805788" cy="325665"/>
          </a:xfrm>
        </p:grpSpPr>
        <p:sp>
          <p:nvSpPr>
            <p:cNvPr id="65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5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모델학습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60" name="그룹 659"/>
          <p:cNvGrpSpPr/>
          <p:nvPr/>
        </p:nvGrpSpPr>
        <p:grpSpPr>
          <a:xfrm>
            <a:off x="7617911" y="4962286"/>
            <a:ext cx="355489" cy="202292"/>
            <a:chOff x="512970" y="2513810"/>
            <a:chExt cx="2805788" cy="325665"/>
          </a:xfrm>
        </p:grpSpPr>
        <p:sp>
          <p:nvSpPr>
            <p:cNvPr id="66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6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모델예측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63" name="그룹 662"/>
          <p:cNvGrpSpPr/>
          <p:nvPr/>
        </p:nvGrpSpPr>
        <p:grpSpPr>
          <a:xfrm>
            <a:off x="6855822" y="4962286"/>
            <a:ext cx="355489" cy="202292"/>
            <a:chOff x="512970" y="2513810"/>
            <a:chExt cx="2805788" cy="325665"/>
          </a:xfrm>
        </p:grpSpPr>
        <p:sp>
          <p:nvSpPr>
            <p:cNvPr id="66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6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48" y="2600862"/>
              <a:ext cx="2479817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모델탐색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66" name="그룹 665"/>
          <p:cNvGrpSpPr/>
          <p:nvPr/>
        </p:nvGrpSpPr>
        <p:grpSpPr>
          <a:xfrm>
            <a:off x="6855822" y="4616346"/>
            <a:ext cx="1117577" cy="144000"/>
            <a:chOff x="512970" y="2513810"/>
            <a:chExt cx="2805788" cy="325665"/>
          </a:xfrm>
        </p:grpSpPr>
        <p:sp>
          <p:nvSpPr>
            <p:cNvPr id="66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6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59" y="2565763"/>
              <a:ext cx="1509189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시스템 자원 할당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69" name="그룹 668"/>
          <p:cNvGrpSpPr/>
          <p:nvPr/>
        </p:nvGrpSpPr>
        <p:grpSpPr>
          <a:xfrm>
            <a:off x="6860787" y="4783658"/>
            <a:ext cx="1112613" cy="144000"/>
            <a:chOff x="512970" y="2513810"/>
            <a:chExt cx="2805788" cy="325665"/>
          </a:xfrm>
        </p:grpSpPr>
        <p:sp>
          <p:nvSpPr>
            <p:cNvPr id="67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7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936" y="2565763"/>
              <a:ext cx="1317840" cy="243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 도구 제공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72" name="그룹 671"/>
          <p:cNvGrpSpPr/>
          <p:nvPr/>
        </p:nvGrpSpPr>
        <p:grpSpPr>
          <a:xfrm>
            <a:off x="6861212" y="2868292"/>
            <a:ext cx="527983" cy="202292"/>
            <a:chOff x="512970" y="2513810"/>
            <a:chExt cx="2805788" cy="325665"/>
          </a:xfrm>
        </p:grpSpPr>
        <p:sp>
          <p:nvSpPr>
            <p:cNvPr id="67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7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75" y="2580961"/>
              <a:ext cx="222336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사용자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75" name="그룹 674"/>
          <p:cNvGrpSpPr/>
          <p:nvPr/>
        </p:nvGrpSpPr>
        <p:grpSpPr>
          <a:xfrm>
            <a:off x="7424766" y="2868292"/>
            <a:ext cx="527983" cy="202292"/>
            <a:chOff x="512970" y="2513810"/>
            <a:chExt cx="2805788" cy="325665"/>
          </a:xfrm>
        </p:grpSpPr>
        <p:sp>
          <p:nvSpPr>
            <p:cNvPr id="67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7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39" y="2581690"/>
              <a:ext cx="1805949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통합 검색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78" name="그룹 677"/>
          <p:cNvGrpSpPr/>
          <p:nvPr/>
        </p:nvGrpSpPr>
        <p:grpSpPr>
          <a:xfrm>
            <a:off x="6861211" y="3118696"/>
            <a:ext cx="527983" cy="202292"/>
            <a:chOff x="512970" y="2513810"/>
            <a:chExt cx="2805788" cy="325665"/>
          </a:xfrm>
        </p:grpSpPr>
        <p:sp>
          <p:nvSpPr>
            <p:cNvPr id="67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8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165" y="2581729"/>
              <a:ext cx="834823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공유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81" name="그룹 680"/>
          <p:cNvGrpSpPr/>
          <p:nvPr/>
        </p:nvGrpSpPr>
        <p:grpSpPr>
          <a:xfrm>
            <a:off x="7424766" y="3118696"/>
            <a:ext cx="527983" cy="202292"/>
            <a:chOff x="512970" y="2513810"/>
            <a:chExt cx="2805788" cy="325665"/>
          </a:xfrm>
        </p:grpSpPr>
        <p:sp>
          <p:nvSpPr>
            <p:cNvPr id="68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8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879" y="2576861"/>
              <a:ext cx="1805949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포털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84" name="그룹 683"/>
          <p:cNvGrpSpPr/>
          <p:nvPr/>
        </p:nvGrpSpPr>
        <p:grpSpPr>
          <a:xfrm>
            <a:off x="5018451" y="6103556"/>
            <a:ext cx="725421" cy="169755"/>
            <a:chOff x="512970" y="2513810"/>
            <a:chExt cx="2805788" cy="325665"/>
          </a:xfrm>
        </p:grpSpPr>
        <p:sp>
          <p:nvSpPr>
            <p:cNvPr id="68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8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8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수명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87" name="그룹 686"/>
          <p:cNvGrpSpPr/>
          <p:nvPr/>
        </p:nvGrpSpPr>
        <p:grpSpPr>
          <a:xfrm>
            <a:off x="5887499" y="6103556"/>
            <a:ext cx="725421" cy="169755"/>
            <a:chOff x="512970" y="2513810"/>
            <a:chExt cx="2805788" cy="325665"/>
          </a:xfrm>
        </p:grpSpPr>
        <p:sp>
          <p:nvSpPr>
            <p:cNvPr id="68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8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744" y="2584244"/>
              <a:ext cx="1618224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데이터 보안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691" name="모서리가 둥근 직사각형 343">
            <a:extLst>
              <a:ext uri="{FF2B5EF4-FFF2-40B4-BE49-F238E27FC236}">
                <a16:creationId xmlns:a16="http://schemas.microsoft.com/office/drawing/2014/main" id="{BA099882-D88E-B9A0-E259-04B1EA60F2D4}"/>
              </a:ext>
            </a:extLst>
          </p:cNvPr>
          <p:cNvSpPr/>
          <p:nvPr/>
        </p:nvSpPr>
        <p:spPr>
          <a:xfrm>
            <a:off x="3982465" y="5203833"/>
            <a:ext cx="785472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개인정보 가명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익명 처리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</a:t>
            </a:r>
            <a:r>
              <a:rPr lang="ko-KR" altLang="en-US" sz="600" spc="-30" dirty="0" err="1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비식별화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 </a:t>
            </a:r>
          </a:p>
        </p:txBody>
      </p:sp>
      <p:grpSp>
        <p:nvGrpSpPr>
          <p:cNvPr id="692" name="그룹 691"/>
          <p:cNvGrpSpPr/>
          <p:nvPr/>
        </p:nvGrpSpPr>
        <p:grpSpPr>
          <a:xfrm>
            <a:off x="6872647" y="3768392"/>
            <a:ext cx="527983" cy="202292"/>
            <a:chOff x="512970" y="2513810"/>
            <a:chExt cx="2805788" cy="325665"/>
          </a:xfrm>
        </p:grpSpPr>
        <p:sp>
          <p:nvSpPr>
            <p:cNvPr id="69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9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667" y="2580961"/>
              <a:ext cx="2640778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비정형 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95" name="그룹 694"/>
          <p:cNvGrpSpPr/>
          <p:nvPr/>
        </p:nvGrpSpPr>
        <p:grpSpPr>
          <a:xfrm>
            <a:off x="7436201" y="3768392"/>
            <a:ext cx="527983" cy="202292"/>
            <a:chOff x="512970" y="2513810"/>
            <a:chExt cx="2805788" cy="325665"/>
          </a:xfrm>
        </p:grpSpPr>
        <p:sp>
          <p:nvSpPr>
            <p:cNvPr id="69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9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36" y="2581690"/>
              <a:ext cx="2223361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정형 보고서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98" name="그룹 697"/>
          <p:cNvGrpSpPr/>
          <p:nvPr/>
        </p:nvGrpSpPr>
        <p:grpSpPr>
          <a:xfrm>
            <a:off x="6872646" y="4018796"/>
            <a:ext cx="527983" cy="202292"/>
            <a:chOff x="512970" y="2513810"/>
            <a:chExt cx="2805788" cy="325665"/>
          </a:xfrm>
        </p:grpSpPr>
        <p:sp>
          <p:nvSpPr>
            <p:cNvPr id="69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0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753" y="2581729"/>
              <a:ext cx="1669652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대시보드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701" name="그룹 700"/>
          <p:cNvGrpSpPr/>
          <p:nvPr/>
        </p:nvGrpSpPr>
        <p:grpSpPr>
          <a:xfrm>
            <a:off x="7436201" y="4018796"/>
            <a:ext cx="527983" cy="202292"/>
            <a:chOff x="512970" y="2513810"/>
            <a:chExt cx="2805788" cy="325665"/>
          </a:xfrm>
        </p:grpSpPr>
        <p:sp>
          <p:nvSpPr>
            <p:cNvPr id="70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0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100" y="2576861"/>
              <a:ext cx="1371495" cy="173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en-US" altLang="ko-KR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Self-BI</a:t>
              </a:r>
            </a:p>
          </p:txBody>
        </p:sp>
      </p:grpSp>
      <p:grpSp>
        <p:nvGrpSpPr>
          <p:cNvPr id="704" name="그룹 703"/>
          <p:cNvGrpSpPr/>
          <p:nvPr/>
        </p:nvGrpSpPr>
        <p:grpSpPr>
          <a:xfrm>
            <a:off x="4991834" y="4777594"/>
            <a:ext cx="500687" cy="343594"/>
            <a:chOff x="3260812" y="4915275"/>
            <a:chExt cx="500687" cy="343594"/>
          </a:xfrm>
        </p:grpSpPr>
        <p:sp>
          <p:nvSpPr>
            <p:cNvPr id="705" name="순서도: 자기 디스크 704"/>
            <p:cNvSpPr/>
            <p:nvPr/>
          </p:nvSpPr>
          <p:spPr>
            <a:xfrm>
              <a:off x="3260812" y="4915275"/>
              <a:ext cx="500687" cy="34359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/>
              <a:endParaRPr kumimoji="0" lang="ko-KR" altLang="en-US" sz="11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0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28" y="5077667"/>
              <a:ext cx="336631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통합데이터</a:t>
              </a:r>
              <a:endParaRPr lang="en-US" altLang="ko-KR" sz="6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707" name="그룹 706"/>
          <p:cNvGrpSpPr/>
          <p:nvPr/>
        </p:nvGrpSpPr>
        <p:grpSpPr>
          <a:xfrm>
            <a:off x="5859724" y="4582764"/>
            <a:ext cx="500687" cy="257370"/>
            <a:chOff x="3260812" y="4915275"/>
            <a:chExt cx="500687" cy="343594"/>
          </a:xfrm>
        </p:grpSpPr>
        <p:sp>
          <p:nvSpPr>
            <p:cNvPr id="708" name="순서도: 자기 디스크 707"/>
            <p:cNvSpPr/>
            <p:nvPr/>
          </p:nvSpPr>
          <p:spPr>
            <a:xfrm>
              <a:off x="3260812" y="4915275"/>
              <a:ext cx="500687" cy="34359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/>
              <a:endParaRPr kumimoji="0" lang="ko-KR" altLang="en-US" sz="11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0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366" y="5062201"/>
              <a:ext cx="296556" cy="123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요약</a:t>
              </a:r>
              <a:r>
                <a: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/</a:t>
              </a:r>
              <a:r>
                <a:rPr lang="ko-KR" altLang="en-US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집계</a:t>
              </a:r>
              <a:endParaRPr lang="en-US" altLang="ko-KR" sz="6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713" name="그룹 712"/>
          <p:cNvGrpSpPr/>
          <p:nvPr/>
        </p:nvGrpSpPr>
        <p:grpSpPr>
          <a:xfrm>
            <a:off x="5859724" y="4869160"/>
            <a:ext cx="500687" cy="257370"/>
            <a:chOff x="3260812" y="4915275"/>
            <a:chExt cx="500687" cy="343594"/>
          </a:xfrm>
        </p:grpSpPr>
        <p:sp>
          <p:nvSpPr>
            <p:cNvPr id="714" name="순서도: 자기 디스크 713"/>
            <p:cNvSpPr/>
            <p:nvPr/>
          </p:nvSpPr>
          <p:spPr>
            <a:xfrm>
              <a:off x="3260812" y="4915275"/>
              <a:ext cx="500687" cy="34359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/>
              <a:endParaRPr kumimoji="0" lang="ko-KR" altLang="en-US" sz="11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1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284" y="5062201"/>
              <a:ext cx="384721" cy="123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r>
                <a: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(</a:t>
              </a:r>
              <a:r>
                <a:rPr lang="ko-KR" altLang="en-US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보고서</a:t>
              </a:r>
              <a:r>
                <a: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)</a:t>
              </a:r>
            </a:p>
          </p:txBody>
        </p:sp>
      </p:grpSp>
      <p:grpSp>
        <p:nvGrpSpPr>
          <p:cNvPr id="716" name="그룹 715"/>
          <p:cNvGrpSpPr/>
          <p:nvPr/>
        </p:nvGrpSpPr>
        <p:grpSpPr>
          <a:xfrm>
            <a:off x="5859724" y="5152851"/>
            <a:ext cx="500687" cy="257370"/>
            <a:chOff x="3260812" y="4915275"/>
            <a:chExt cx="500687" cy="343594"/>
          </a:xfrm>
        </p:grpSpPr>
        <p:sp>
          <p:nvSpPr>
            <p:cNvPr id="717" name="순서도: 자기 디스크 716"/>
            <p:cNvSpPr/>
            <p:nvPr/>
          </p:nvSpPr>
          <p:spPr>
            <a:xfrm>
              <a:off x="3260812" y="4915275"/>
              <a:ext cx="500687" cy="34359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/>
              <a:endParaRPr kumimoji="0" lang="ko-KR" altLang="en-US" sz="11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1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621" y="5062201"/>
              <a:ext cx="452047" cy="123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6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마트</a:t>
              </a:r>
              <a:r>
                <a: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(</a:t>
              </a:r>
              <a:r>
                <a:rPr lang="ko-KR" altLang="en-US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분석특화</a:t>
              </a:r>
              <a:r>
                <a:rPr lang="en-US" altLang="ko-KR" sz="6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)</a:t>
              </a:r>
            </a:p>
          </p:txBody>
        </p:sp>
      </p:grpSp>
      <p:cxnSp>
        <p:nvCxnSpPr>
          <p:cNvPr id="719" name="직선 화살표 연결선 135"/>
          <p:cNvCxnSpPr>
            <a:stCxn id="471" idx="3"/>
            <a:endCxn id="570" idx="1"/>
          </p:cNvCxnSpPr>
          <p:nvPr/>
        </p:nvCxnSpPr>
        <p:spPr>
          <a:xfrm>
            <a:off x="6595435" y="3300411"/>
            <a:ext cx="235587" cy="624447"/>
          </a:xfrm>
          <a:prstGeom prst="bentConnector3">
            <a:avLst>
              <a:gd name="adj1" fmla="val 45957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720" name="직선 화살표 연결선 135"/>
          <p:cNvCxnSpPr>
            <a:stCxn id="466" idx="3"/>
            <a:endCxn id="570" idx="1"/>
          </p:cNvCxnSpPr>
          <p:nvPr/>
        </p:nvCxnSpPr>
        <p:spPr>
          <a:xfrm flipV="1">
            <a:off x="6594209" y="3924858"/>
            <a:ext cx="236813" cy="1015497"/>
          </a:xfrm>
          <a:prstGeom prst="bentConnector3">
            <a:avLst>
              <a:gd name="adj1" fmla="val 46179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721" name="직선 화살표 연결선 135"/>
          <p:cNvCxnSpPr>
            <a:stCxn id="466" idx="3"/>
            <a:endCxn id="568" idx="1"/>
          </p:cNvCxnSpPr>
          <p:nvPr/>
        </p:nvCxnSpPr>
        <p:spPr>
          <a:xfrm flipV="1">
            <a:off x="6594209" y="4814021"/>
            <a:ext cx="236314" cy="126334"/>
          </a:xfrm>
          <a:prstGeom prst="bentConnector3">
            <a:avLst>
              <a:gd name="adj1" fmla="val 45969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724" name="직선 화살표 연결선 135"/>
          <p:cNvCxnSpPr>
            <a:stCxn id="466" idx="3"/>
            <a:endCxn id="570" idx="1"/>
          </p:cNvCxnSpPr>
          <p:nvPr/>
        </p:nvCxnSpPr>
        <p:spPr>
          <a:xfrm flipV="1">
            <a:off x="6594209" y="3924858"/>
            <a:ext cx="236813" cy="1015497"/>
          </a:xfrm>
          <a:prstGeom prst="bentConnector3">
            <a:avLst>
              <a:gd name="adj1" fmla="val 46782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732" name="직선 화살표 연결선 135"/>
          <p:cNvCxnSpPr>
            <a:stCxn id="571" idx="1"/>
            <a:endCxn id="471" idx="3"/>
          </p:cNvCxnSpPr>
          <p:nvPr/>
        </p:nvCxnSpPr>
        <p:spPr>
          <a:xfrm rot="10800000" flipV="1">
            <a:off x="6595436" y="3036741"/>
            <a:ext cx="229773" cy="263669"/>
          </a:xfrm>
          <a:prstGeom prst="bentConnector3">
            <a:avLst>
              <a:gd name="adj1" fmla="val 53109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736" name="직선 화살표 연결선 135"/>
          <p:cNvCxnSpPr>
            <a:stCxn id="595" idx="1"/>
            <a:endCxn id="534" idx="3"/>
          </p:cNvCxnSpPr>
          <p:nvPr/>
        </p:nvCxnSpPr>
        <p:spPr>
          <a:xfrm rot="10800000">
            <a:off x="6237920" y="3561717"/>
            <a:ext cx="755514" cy="2056452"/>
          </a:xfrm>
          <a:prstGeom prst="bentConnector3">
            <a:avLst>
              <a:gd name="adj1" fmla="val 36762"/>
            </a:avLst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none"/>
          </a:ln>
          <a:effectLst/>
        </p:spPr>
      </p:cxnSp>
      <p:sp>
        <p:nvSpPr>
          <p:cNvPr id="741" name="모서리가 둥근 직사각형 343">
            <a:extLst>
              <a:ext uri="{FF2B5EF4-FFF2-40B4-BE49-F238E27FC236}">
                <a16:creationId xmlns:a16="http://schemas.microsoft.com/office/drawing/2014/main" id="{BA099882-D88E-B9A0-E259-04B1EA60F2D4}"/>
              </a:ext>
            </a:extLst>
          </p:cNvPr>
          <p:cNvSpPr/>
          <p:nvPr/>
        </p:nvSpPr>
        <p:spPr>
          <a:xfrm>
            <a:off x="2068522" y="4874477"/>
            <a:ext cx="709810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※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수집 전용 </a:t>
            </a: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Cluster </a:t>
            </a:r>
            <a:r>
              <a:rPr lang="ko-KR" altLang="en-US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구성</a:t>
            </a:r>
            <a:endParaRPr lang="en-US" altLang="ko-KR" sz="600" spc="-30" dirty="0">
              <a:ln w="12700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lvl="2" algn="ctr" defTabSz="457200" fontAlgn="base" latinLnBrk="0">
              <a:spcBef>
                <a:spcPct val="0"/>
              </a:spcBef>
              <a:buClr>
                <a:schemeClr val="tx2">
                  <a:lumMod val="60000"/>
                  <a:lumOff val="40000"/>
                </a:schemeClr>
              </a:buClr>
              <a:buSzPct val="70000"/>
            </a:pPr>
            <a:r>
              <a:rPr lang="en-US" altLang="ko-KR" sz="600" spc="-30" dirty="0">
                <a:ln w="12700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(Interface Hub)</a:t>
            </a:r>
          </a:p>
        </p:txBody>
      </p:sp>
      <p:grpSp>
        <p:nvGrpSpPr>
          <p:cNvPr id="288" name="그룹 287"/>
          <p:cNvGrpSpPr/>
          <p:nvPr/>
        </p:nvGrpSpPr>
        <p:grpSpPr>
          <a:xfrm>
            <a:off x="6755792" y="6101318"/>
            <a:ext cx="725421" cy="169755"/>
            <a:chOff x="512970" y="2513810"/>
            <a:chExt cx="2805788" cy="325665"/>
          </a:xfrm>
        </p:grpSpPr>
        <p:sp>
          <p:nvSpPr>
            <p:cNvPr id="28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0" y="2513810"/>
              <a:ext cx="2805788" cy="32566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9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339" y="2584244"/>
              <a:ext cx="2325043" cy="20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7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메타 데이터 관리</a:t>
              </a:r>
              <a:endParaRPr lang="en-US" altLang="ko-KR" sz="7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94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 lIns="0" tIns="0" rIns="0" bIns="0" anchor="t" anchorCtr="0"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통합 데이터 플랫폼 구성을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위한 데이터 수집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변환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적재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활용에 대해서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DW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및 </a:t>
            </a:r>
            <a:r>
              <a:rPr lang="en-US" altLang="ko-KR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Data Lake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에 대해서 구성 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237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목표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>
                <a:latin typeface="KT서체 Bold" panose="020B0600000101010101" pitchFamily="50" charset="-127"/>
                <a:ea typeface="KT서체 Bold" panose="020B0600000101010101" pitchFamily="50" charset="-127"/>
              </a:rPr>
              <a:t>시스템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>
                <a:latin typeface="KT서체 Bold" panose="020B0600000101010101" pitchFamily="50" charset="-127"/>
                <a:ea typeface="KT서체 Bold" panose="020B0600000101010101" pitchFamily="50" charset="-127"/>
              </a:rPr>
              <a:t>아키텍처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– </a:t>
            </a:r>
            <a:r>
              <a:rPr lang="en-US" altLang="ko-KR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MLOps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388" y="549275"/>
            <a:ext cx="345679" cy="435096"/>
          </a:xfrm>
        </p:spPr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3.3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3.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목표 시스템 아키텍처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안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294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 lIns="0" tIns="0" rIns="0" bIns="0" anchor="t" anchorCtr="0"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AI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플랫폼 기반의 </a:t>
            </a:r>
            <a:r>
              <a:rPr lang="en-US" altLang="ko-KR" spc="-200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MLOps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구축으로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AI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서비스를 쉽고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빠르게 구축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, 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배포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/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운용을 지원하는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AI End-to-End  AI</a:t>
            </a:r>
            <a:r>
              <a:rPr lang="ko-KR" altLang="en-US" spc="-200">
                <a:latin typeface="KT서체 Bold" panose="020B0600000101010101" pitchFamily="50" charset="-127"/>
                <a:ea typeface="KT서체 Bold" panose="020B0600000101010101" pitchFamily="50" charset="-127"/>
              </a:rPr>
              <a:t>통합 플랫폼 구축 </a:t>
            </a:r>
            <a:endParaRPr lang="ko-KR" altLang="en-US" spc="-200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0492" y="1682977"/>
            <a:ext cx="9163941" cy="4698352"/>
            <a:chOff x="448549" y="1948063"/>
            <a:chExt cx="8968341" cy="4197459"/>
          </a:xfrm>
        </p:grpSpPr>
        <p:sp>
          <p:nvSpPr>
            <p:cNvPr id="291" name="모서리가 둥근 직사각형 290"/>
            <p:cNvSpPr/>
            <p:nvPr/>
          </p:nvSpPr>
          <p:spPr>
            <a:xfrm>
              <a:off x="448549" y="1955516"/>
              <a:ext cx="789526" cy="19035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none" lIns="93598" tIns="36850" rIns="93598" bIns="36850" anchor="t" anchorCtr="0"/>
            <a:lstStyle/>
            <a:p>
              <a:pPr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100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사내 데이터</a:t>
              </a:r>
              <a:endParaRPr lang="en-US" altLang="ko-KR" sz="100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3" name="모서리가 둥근 직사각형 292"/>
            <p:cNvSpPr/>
            <p:nvPr/>
          </p:nvSpPr>
          <p:spPr>
            <a:xfrm>
              <a:off x="448549" y="3964581"/>
              <a:ext cx="789526" cy="218094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none" lIns="93598" tIns="36850" rIns="93598" bIns="36850" anchor="t" anchorCtr="0"/>
            <a:lstStyle/>
            <a:p>
              <a:pPr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100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외부 데이터</a:t>
              </a:r>
              <a:endParaRPr lang="en-US" altLang="ko-KR" sz="100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529353" y="4398397"/>
              <a:ext cx="627918" cy="245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85725" algn="ctr" defTabSz="1043056" fontAlgn="base"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en-US" altLang="ko-KR" sz="9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</a:t>
              </a:r>
              <a:endParaRPr lang="ko-KR" altLang="en-US" sz="9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6" name="모서리가 둥근 직사각형 295"/>
            <p:cNvSpPr/>
            <p:nvPr/>
          </p:nvSpPr>
          <p:spPr>
            <a:xfrm>
              <a:off x="1427351" y="2750748"/>
              <a:ext cx="180215" cy="3394774"/>
            </a:xfrm>
            <a:prstGeom prst="roundRect">
              <a:avLst>
                <a:gd name="adj" fmla="val 6597"/>
              </a:avLst>
            </a:prstGeom>
            <a:solidFill>
              <a:srgbClr val="766C6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처리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8" name="모서리가 둥근 직사각형 297"/>
            <p:cNvSpPr/>
            <p:nvPr/>
          </p:nvSpPr>
          <p:spPr>
            <a:xfrm>
              <a:off x="1604079" y="2747212"/>
              <a:ext cx="1234376" cy="3358207"/>
            </a:xfrm>
            <a:prstGeom prst="roundRect">
              <a:avLst>
                <a:gd name="adj" fmla="val 1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529353" y="4841604"/>
              <a:ext cx="627918" cy="244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85725" algn="ctr" defTabSz="1043056" fontAlgn="base"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en-US" altLang="ko-KR" sz="9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</a:t>
              </a:r>
              <a:endParaRPr lang="ko-KR" altLang="en-US" sz="9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529353" y="5299087"/>
              <a:ext cx="627918" cy="2674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85725" algn="ctr" defTabSz="1043056" fontAlgn="base"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en-US" altLang="ko-KR" sz="9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</a:t>
              </a:r>
              <a:endParaRPr lang="ko-KR" altLang="en-US" sz="9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302" name="꺾인 연결선 301"/>
            <p:cNvCxnSpPr>
              <a:stCxn id="293" idx="3"/>
              <a:endCxn id="538" idx="1"/>
            </p:cNvCxnSpPr>
            <p:nvPr/>
          </p:nvCxnSpPr>
          <p:spPr>
            <a:xfrm flipV="1">
              <a:off x="1238075" y="4071652"/>
              <a:ext cx="424774" cy="983400"/>
            </a:xfrm>
            <a:prstGeom prst="bentConnector3">
              <a:avLst>
                <a:gd name="adj1" fmla="val 20208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모서리가 둥근 직사각형 303"/>
            <p:cNvSpPr/>
            <p:nvPr/>
          </p:nvSpPr>
          <p:spPr>
            <a:xfrm>
              <a:off x="2991175" y="3898670"/>
              <a:ext cx="219904" cy="1363674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플랫폼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저장소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5" name="모서리가 둥근 직사각형 304"/>
            <p:cNvSpPr/>
            <p:nvPr/>
          </p:nvSpPr>
          <p:spPr>
            <a:xfrm>
              <a:off x="3207591" y="3912328"/>
              <a:ext cx="2612444" cy="13093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306" name="꺾인 연결선 305"/>
            <p:cNvCxnSpPr>
              <a:endCxn id="376" idx="1"/>
            </p:cNvCxnSpPr>
            <p:nvPr/>
          </p:nvCxnSpPr>
          <p:spPr>
            <a:xfrm>
              <a:off x="2667714" y="3969420"/>
              <a:ext cx="778862" cy="309407"/>
            </a:xfrm>
            <a:prstGeom prst="bentConnector3">
              <a:avLst>
                <a:gd name="adj1" fmla="val 31412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모서리가 둥근 직사각형 308"/>
            <p:cNvSpPr/>
            <p:nvPr/>
          </p:nvSpPr>
          <p:spPr>
            <a:xfrm>
              <a:off x="2991175" y="2720267"/>
              <a:ext cx="219904" cy="1105765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포탈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0" name="모서리가 둥근 직사각형 309"/>
            <p:cNvSpPr/>
            <p:nvPr/>
          </p:nvSpPr>
          <p:spPr>
            <a:xfrm>
              <a:off x="3207591" y="2720268"/>
              <a:ext cx="2612444" cy="109865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1" name="모서리가 둥근 직사각형 310"/>
            <p:cNvSpPr/>
            <p:nvPr/>
          </p:nvSpPr>
          <p:spPr>
            <a:xfrm>
              <a:off x="2991175" y="5355240"/>
              <a:ext cx="219904" cy="750180"/>
            </a:xfrm>
            <a:prstGeom prst="roundRect">
              <a:avLst>
                <a:gd name="adj" fmla="val 6597"/>
              </a:avLst>
            </a:prstGeom>
            <a:solidFill>
              <a:srgbClr val="766C6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테스트환경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2" name="모서리가 둥근 직사각형 311"/>
            <p:cNvSpPr/>
            <p:nvPr/>
          </p:nvSpPr>
          <p:spPr>
            <a:xfrm>
              <a:off x="3207591" y="5355240"/>
              <a:ext cx="2612444" cy="750180"/>
            </a:xfrm>
            <a:prstGeom prst="roundRect">
              <a:avLst>
                <a:gd name="adj" fmla="val 154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3" name="모서리가 둥근 직사각형 312"/>
            <p:cNvSpPr/>
            <p:nvPr/>
          </p:nvSpPr>
          <p:spPr>
            <a:xfrm>
              <a:off x="3249853" y="5400204"/>
              <a:ext cx="2521034" cy="6665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-180975" algn="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10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테스트</a:t>
              </a:r>
              <a:r>
                <a:rPr lang="en-US" altLang="ko-KR" sz="10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컨테이너</a:t>
              </a:r>
              <a:endParaRPr lang="en-US" altLang="ko-KR" sz="10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3373977" y="5799409"/>
              <a:ext cx="900100" cy="191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E5E5E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indent="-180975" algn="ctr" defTabSz="1043056" fontAlgn="base" latinLnBrk="0">
                <a:spcAft>
                  <a:spcPts val="240"/>
                </a:spcAft>
                <a:buSzPct val="100000"/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 </a:t>
              </a: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</a:t>
              </a:r>
              <a:r>
                <a:rPr lang="ko-KR" altLang="en-US" sz="8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4536600" y="5799409"/>
              <a:ext cx="1070247" cy="191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E5E5E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indent="-180975" algn="ctr" defTabSz="1043056" fontAlgn="base" latinLnBrk="0">
                <a:spcAft>
                  <a:spcPts val="240"/>
                </a:spcAft>
                <a:buSzPct val="100000"/>
              </a:pP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</a:t>
              </a:r>
              <a:r>
                <a:rPr lang="ko-KR" altLang="en-US" sz="8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프록시</a:t>
              </a:r>
              <a:endPara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6" name="모서리가 둥근 직사각형 315"/>
            <p:cNvSpPr/>
            <p:nvPr/>
          </p:nvSpPr>
          <p:spPr>
            <a:xfrm>
              <a:off x="7153971" y="1948063"/>
              <a:ext cx="2226469" cy="7046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none" lIns="93598" tIns="36850" rIns="93598" bIns="36850" anchor="t" anchorCtr="0"/>
            <a:lstStyle/>
            <a:p>
              <a:pPr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10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내부서비스 </a:t>
              </a:r>
              <a:r>
                <a:rPr lang="en-US" altLang="ko-KR" sz="10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</a:t>
              </a:r>
              <a:r>
                <a:rPr lang="ko-KR" altLang="en-US" sz="100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운영망</a:t>
              </a:r>
              <a:r>
                <a:rPr lang="en-US" altLang="ko-KR" sz="10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7234776" y="2298256"/>
              <a:ext cx="668122" cy="235446"/>
            </a:xfrm>
            <a:prstGeom prst="rect">
              <a:avLst/>
            </a:prstGeom>
            <a:solidFill>
              <a:srgbClr val="FFECA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85725" algn="ctr" defTabSz="1043056" fontAlgn="base"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ko-KR" altLang="en-US" sz="8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불완전판매</a:t>
              </a: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7943499" y="2298256"/>
              <a:ext cx="668122" cy="235446"/>
            </a:xfrm>
            <a:prstGeom prst="rect">
              <a:avLst/>
            </a:prstGeom>
            <a:solidFill>
              <a:srgbClr val="FFECA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-85725" algn="ctr" defTabSz="1043056" fontAlgn="base"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ko-KR" altLang="en-US" sz="8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판매</a:t>
              </a:r>
              <a:r>
                <a:rPr lang="en-US" altLang="ko-KR" sz="8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85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마케팅</a:t>
              </a:r>
              <a:endParaRPr lang="ko-KR" altLang="en-US" sz="8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9" name="모서리가 둥근 직사각형 318"/>
            <p:cNvSpPr/>
            <p:nvPr/>
          </p:nvSpPr>
          <p:spPr>
            <a:xfrm>
              <a:off x="5983329" y="5373216"/>
              <a:ext cx="3397111" cy="7055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none" lIns="93598" tIns="36850" rIns="93598" bIns="36850" anchor="t" anchorCtr="0"/>
            <a:lstStyle/>
            <a:p>
              <a:pPr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10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내부서비스 </a:t>
              </a:r>
              <a:r>
                <a:rPr lang="en-US" altLang="ko-KR" sz="10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</a:t>
              </a:r>
              <a:r>
                <a:rPr lang="ko-KR" altLang="en-US" sz="1000" dirty="0" err="1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개발망</a:t>
              </a:r>
              <a:r>
                <a:rPr lang="en-US" altLang="ko-KR" sz="100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6241074" y="5744059"/>
              <a:ext cx="627918" cy="191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E5E5E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indent="-180975" algn="ctr" defTabSz="1043056" fontAlgn="base" latinLnBrk="0">
                <a:spcAft>
                  <a:spcPts val="240"/>
                </a:spcAft>
                <a:buSzPct val="100000"/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불완전판매</a:t>
              </a: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6993836" y="5745915"/>
              <a:ext cx="627918" cy="191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E5E5E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indent="-180975" algn="ctr" defTabSz="1043056" fontAlgn="base" latinLnBrk="0">
                <a:spcAft>
                  <a:spcPts val="240"/>
                </a:spcAft>
                <a:buSzPct val="100000"/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판매</a:t>
              </a: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8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마케팅</a:t>
              </a:r>
              <a:endPara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7746598" y="5744059"/>
              <a:ext cx="627918" cy="191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E5E5E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indent="-180975" algn="ctr" defTabSz="1043056" fontAlgn="base" latinLnBrk="0">
                <a:spcAft>
                  <a:spcPts val="240"/>
                </a:spcAft>
                <a:buSzPct val="100000"/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보험사기예측</a:t>
              </a: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8499359" y="5744059"/>
              <a:ext cx="627918" cy="191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E5E5E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indent="-180975" algn="ctr" defTabSz="1043056" fontAlgn="base" latinLnBrk="0">
                <a:spcAft>
                  <a:spcPts val="240"/>
                </a:spcAft>
                <a:buSzPct val="100000"/>
              </a:pPr>
              <a:r>
                <a:rPr lang="ko-KR" altLang="en-US" sz="8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챗봇</a:t>
              </a:r>
              <a:endPara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9065333" y="5707963"/>
              <a:ext cx="351557" cy="1795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7109" tIns="38555" rIns="77109" bIns="38555" rtlCol="0">
              <a:spAutoFit/>
            </a:bodyPr>
            <a:lstStyle/>
            <a:p>
              <a:pPr indent="-180975" algn="ctr" defTabSz="1043056" fontAlgn="base" latinLnBrk="0">
                <a:spcAft>
                  <a:spcPts val="240"/>
                </a:spcAft>
                <a:buSzPct val="100000"/>
              </a:pP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...</a:t>
              </a:r>
              <a:endPara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8645447" y="2310241"/>
              <a:ext cx="628503" cy="1932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7109" tIns="38555" rIns="77109" bIns="38555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...</a:t>
              </a:r>
              <a:endParaRPr lang="ko-KR" altLang="en-US" sz="9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326" name="꺾인 연결선 325"/>
            <p:cNvCxnSpPr>
              <a:stCxn id="320" idx="2"/>
              <a:endCxn id="315" idx="3"/>
            </p:cNvCxnSpPr>
            <p:nvPr/>
          </p:nvCxnSpPr>
          <p:spPr>
            <a:xfrm rot="5400000" flipH="1">
              <a:off x="6060834" y="5440984"/>
              <a:ext cx="40212" cy="948186"/>
            </a:xfrm>
            <a:prstGeom prst="bentConnector4">
              <a:avLst>
                <a:gd name="adj1" fmla="val -169755"/>
                <a:gd name="adj2" fmla="val 6630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화살표 연결선 326"/>
            <p:cNvCxnSpPr>
              <a:stCxn id="315" idx="1"/>
              <a:endCxn id="314" idx="3"/>
            </p:cNvCxnSpPr>
            <p:nvPr/>
          </p:nvCxnSpPr>
          <p:spPr>
            <a:xfrm flipH="1">
              <a:off x="4274077" y="5894971"/>
              <a:ext cx="262523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/>
            <p:cNvSpPr txBox="1"/>
            <p:nvPr/>
          </p:nvSpPr>
          <p:spPr>
            <a:xfrm>
              <a:off x="6011738" y="5574696"/>
              <a:ext cx="720080" cy="152051"/>
            </a:xfrm>
            <a:prstGeom prst="rect">
              <a:avLst/>
            </a:prstGeom>
            <a:noFill/>
          </p:spPr>
          <p:txBody>
            <a:bodyPr wrap="square" lIns="77109" tIns="38555" rIns="77109" bIns="38555" rtlCol="0">
              <a:spAutoFit/>
            </a:bodyPr>
            <a:lstStyle/>
            <a:p>
              <a:pPr indent="-180975" defTabSz="1043056" fontAlgn="base" latinLnBrk="0">
                <a:spcAft>
                  <a:spcPts val="240"/>
                </a:spcAft>
                <a:buSzPct val="100000"/>
              </a:pPr>
              <a:r>
                <a:rPr lang="ko-KR" altLang="en-US" sz="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연동 테스트 수행 </a:t>
              </a:r>
            </a:p>
          </p:txBody>
        </p:sp>
        <p:cxnSp>
          <p:nvCxnSpPr>
            <p:cNvPr id="329" name="꺾인 연결선 328"/>
            <p:cNvCxnSpPr>
              <a:stCxn id="321" idx="2"/>
              <a:endCxn id="315" idx="3"/>
            </p:cNvCxnSpPr>
            <p:nvPr/>
          </p:nvCxnSpPr>
          <p:spPr>
            <a:xfrm rot="5400000" flipH="1">
              <a:off x="6436287" y="5065531"/>
              <a:ext cx="42068" cy="1700948"/>
            </a:xfrm>
            <a:prstGeom prst="bentConnector4">
              <a:avLst>
                <a:gd name="adj1" fmla="val -158493"/>
                <a:gd name="adj2" fmla="val 81208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꺾인 연결선 329"/>
            <p:cNvCxnSpPr>
              <a:stCxn id="322" idx="2"/>
              <a:endCxn id="315" idx="3"/>
            </p:cNvCxnSpPr>
            <p:nvPr/>
          </p:nvCxnSpPr>
          <p:spPr>
            <a:xfrm rot="5400000" flipH="1">
              <a:off x="6813596" y="4688222"/>
              <a:ext cx="40212" cy="2453710"/>
            </a:xfrm>
            <a:prstGeom prst="bentConnector4">
              <a:avLst>
                <a:gd name="adj1" fmla="val -165809"/>
                <a:gd name="adj2" fmla="val 86968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꺾인 연결선 330"/>
            <p:cNvCxnSpPr>
              <a:stCxn id="323" idx="2"/>
              <a:endCxn id="315" idx="3"/>
            </p:cNvCxnSpPr>
            <p:nvPr/>
          </p:nvCxnSpPr>
          <p:spPr>
            <a:xfrm rot="5400000" flipH="1">
              <a:off x="7189977" y="4311842"/>
              <a:ext cx="40212" cy="3206471"/>
            </a:xfrm>
            <a:prstGeom prst="bentConnector4">
              <a:avLst>
                <a:gd name="adj1" fmla="val -165809"/>
                <a:gd name="adj2" fmla="val 90023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직사각형 331"/>
            <p:cNvSpPr/>
            <p:nvPr/>
          </p:nvSpPr>
          <p:spPr>
            <a:xfrm>
              <a:off x="3294588" y="2794102"/>
              <a:ext cx="728933" cy="274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프로젝트 관리</a:t>
              </a: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3294588" y="3118162"/>
              <a:ext cx="728933" cy="274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관리</a:t>
              </a: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4096342" y="2794102"/>
              <a:ext cx="728933" cy="274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</a:t>
              </a: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4096202" y="3118162"/>
              <a:ext cx="728933" cy="274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데이터셋</a:t>
              </a: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관리</a:t>
              </a:r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98097" y="2794102"/>
              <a:ext cx="837018" cy="274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파이프라인 관리</a:t>
              </a: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4897816" y="3118162"/>
              <a:ext cx="837299" cy="274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소스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 관리</a:t>
              </a:r>
              <a:endParaRPr lang="ko-KR" altLang="en-US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5880912" y="2750748"/>
              <a:ext cx="219904" cy="2501378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클러스터관리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39" name="모서리가 둥근 직사각형 338"/>
            <p:cNvSpPr/>
            <p:nvPr/>
          </p:nvSpPr>
          <p:spPr>
            <a:xfrm>
              <a:off x="6097328" y="2750748"/>
              <a:ext cx="892961" cy="25013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6183053" y="2894339"/>
              <a:ext cx="677907" cy="1911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5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클러스터 관리</a:t>
              </a:r>
            </a:p>
          </p:txBody>
        </p:sp>
        <p:sp>
          <p:nvSpPr>
            <p:cNvPr id="341" name="모서리가 둥근 직사각형 340"/>
            <p:cNvSpPr/>
            <p:nvPr/>
          </p:nvSpPr>
          <p:spPr>
            <a:xfrm>
              <a:off x="7117658" y="2747212"/>
              <a:ext cx="219904" cy="654617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운영환경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2" name="모서리가 둥근 직사각형 341"/>
            <p:cNvSpPr/>
            <p:nvPr/>
          </p:nvSpPr>
          <p:spPr>
            <a:xfrm>
              <a:off x="7334074" y="2747212"/>
              <a:ext cx="1960421" cy="6546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3" name="모서리가 둥근 직사각형 342"/>
            <p:cNvSpPr/>
            <p:nvPr/>
          </p:nvSpPr>
          <p:spPr>
            <a:xfrm>
              <a:off x="7385045" y="2790177"/>
              <a:ext cx="1850479" cy="55744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none" lIns="93598" tIns="36850" rIns="93598" bIns="36850" anchor="t" anchorCtr="0"/>
            <a:lstStyle/>
            <a:p>
              <a:pPr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100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운영 컨테이너</a:t>
              </a:r>
              <a:endParaRPr lang="en-US" altLang="ko-KR" sz="100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4" name="모서리가 둥근 직사각형 343"/>
            <p:cNvSpPr/>
            <p:nvPr/>
          </p:nvSpPr>
          <p:spPr>
            <a:xfrm>
              <a:off x="7121678" y="3448873"/>
              <a:ext cx="219904" cy="1803253"/>
            </a:xfrm>
            <a:prstGeom prst="roundRect">
              <a:avLst>
                <a:gd name="adj" fmla="val 65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학습환경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5" name="모서리가 둥근 직사각형 344"/>
            <p:cNvSpPr/>
            <p:nvPr/>
          </p:nvSpPr>
          <p:spPr>
            <a:xfrm>
              <a:off x="7338094" y="3448873"/>
              <a:ext cx="1960421" cy="180325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6" name="모서리가 둥근 직사각형 345"/>
            <p:cNvSpPr/>
            <p:nvPr/>
          </p:nvSpPr>
          <p:spPr>
            <a:xfrm>
              <a:off x="7389065" y="3527775"/>
              <a:ext cx="1850479" cy="7749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none" lIns="93598" tIns="36850" rIns="93598" bIns="36850" anchor="t" anchorCtr="0"/>
            <a:lstStyle/>
            <a:p>
              <a:pPr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100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학습 컨테이너</a:t>
              </a:r>
              <a:endParaRPr lang="en-US" altLang="ko-KR" sz="100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7" name="모서리가 둥근 직사각형 346"/>
            <p:cNvSpPr/>
            <p:nvPr/>
          </p:nvSpPr>
          <p:spPr>
            <a:xfrm>
              <a:off x="7393125" y="4390400"/>
              <a:ext cx="1850479" cy="7749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none" lIns="93598" tIns="36850" rIns="93598" bIns="36850" anchor="t" anchorCtr="0"/>
            <a:lstStyle/>
            <a:p>
              <a:pPr indent="-180975" algn="ctr" defTabSz="1043056" fontAlgn="base" latinLnBrk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92929"/>
                </a:buClr>
                <a:buSzPct val="80000"/>
                <a:tabLst>
                  <a:tab pos="5781625" algn="l"/>
                </a:tabLst>
              </a:pPr>
              <a:r>
                <a:rPr lang="ko-KR" altLang="en-US" sz="100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웹 </a:t>
              </a:r>
              <a:r>
                <a:rPr lang="en-US" altLang="ko-KR" sz="100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IDE</a:t>
              </a:r>
              <a:r>
                <a:rPr lang="ko-KR" altLang="en-US" sz="100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컨테이너</a:t>
              </a:r>
              <a:endParaRPr lang="en-US" altLang="ko-KR" sz="100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6183053" y="3265801"/>
              <a:ext cx="677907" cy="1911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5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이미지 </a:t>
              </a:r>
              <a:r>
                <a:rPr lang="ko-KR" altLang="en-US" sz="750" dirty="0" err="1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빌드</a:t>
              </a:r>
              <a:endParaRPr lang="ko-KR" altLang="en-US" sz="750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6180199" y="4020447"/>
              <a:ext cx="677907" cy="1911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5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카탈로그 관리</a:t>
              </a:r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6175760" y="4435962"/>
              <a:ext cx="677907" cy="1911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5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모니터링</a:t>
              </a:r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6183053" y="4821499"/>
              <a:ext cx="677907" cy="1911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5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서버 관리</a:t>
              </a:r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6183053" y="3634909"/>
              <a:ext cx="677907" cy="1911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750" dirty="0">
                  <a:solidFill>
                    <a:schemeClr val="tx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컨테이너 관리</a:t>
              </a: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7986791" y="4888760"/>
              <a:ext cx="1206489" cy="19415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Tensorflow / Keras / R</a:t>
              </a:r>
              <a:endParaRPr lang="ko-KR" altLang="en-US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7986791" y="4631823"/>
              <a:ext cx="1206489" cy="19415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9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JupyterLab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Notebook</a:t>
              </a:r>
              <a:endParaRPr lang="ko-KR" altLang="en-US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7980846" y="4016227"/>
              <a:ext cx="1206489" cy="19415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Tensorflow / Keras / R</a:t>
              </a:r>
              <a:endParaRPr lang="ko-KR" altLang="en-US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7986791" y="3764821"/>
              <a:ext cx="1206489" cy="19415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머신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</a:t>
              </a:r>
              <a:r>
                <a:rPr lang="ko-KR" altLang="en-US" sz="9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딥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러닝 알고리즘</a:t>
              </a: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8386131" y="3005329"/>
              <a:ext cx="801203" cy="27952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 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API/</a:t>
              </a:r>
              <a:r>
                <a:rPr lang="ko-KR" altLang="en-US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배치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7455522" y="3000565"/>
              <a:ext cx="776057" cy="28428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</a:t>
              </a:r>
              <a:r>
                <a:rPr lang="ko-KR" altLang="en-US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프록시</a:t>
              </a:r>
              <a:endParaRPr lang="ko-KR" altLang="en-US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359" name="꺾인 연결선 358"/>
            <p:cNvCxnSpPr>
              <a:stCxn id="358" idx="3"/>
              <a:endCxn id="357" idx="1"/>
            </p:cNvCxnSpPr>
            <p:nvPr/>
          </p:nvCxnSpPr>
          <p:spPr>
            <a:xfrm>
              <a:off x="8231579" y="3142708"/>
              <a:ext cx="154552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꺾인 연결선 359"/>
            <p:cNvCxnSpPr>
              <a:endCxn id="358" idx="0"/>
            </p:cNvCxnSpPr>
            <p:nvPr/>
          </p:nvCxnSpPr>
          <p:spPr>
            <a:xfrm rot="16200000" flipH="1">
              <a:off x="7443858" y="2600871"/>
              <a:ext cx="466863" cy="33252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꺾인 연결선 360"/>
            <p:cNvCxnSpPr>
              <a:endCxn id="358" idx="0"/>
            </p:cNvCxnSpPr>
            <p:nvPr/>
          </p:nvCxnSpPr>
          <p:spPr>
            <a:xfrm rot="5400000">
              <a:off x="7798220" y="2579034"/>
              <a:ext cx="466863" cy="37619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모서리가 둥근 직사각형 361"/>
            <p:cNvSpPr/>
            <p:nvPr/>
          </p:nvSpPr>
          <p:spPr>
            <a:xfrm>
              <a:off x="1428853" y="1959185"/>
              <a:ext cx="219904" cy="689476"/>
            </a:xfrm>
            <a:prstGeom prst="roundRect">
              <a:avLst>
                <a:gd name="adj" fmla="val 6597"/>
              </a:avLst>
            </a:prstGeom>
            <a:solidFill>
              <a:srgbClr val="766C6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95690" latinLnBrk="0"/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95690"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포탈</a:t>
              </a:r>
              <a:endPara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63" name="모서리가 둥근 직사각형 362"/>
            <p:cNvSpPr/>
            <p:nvPr/>
          </p:nvSpPr>
          <p:spPr>
            <a:xfrm>
              <a:off x="1604078" y="1959186"/>
              <a:ext cx="5469087" cy="689475"/>
            </a:xfrm>
            <a:prstGeom prst="roundRect">
              <a:avLst>
                <a:gd name="adj" fmla="val 15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1734857" y="2049271"/>
              <a:ext cx="640694" cy="50930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프로젝트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2482484" y="2049271"/>
              <a:ext cx="640694" cy="50930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3230111" y="2049271"/>
              <a:ext cx="640694" cy="50930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웹 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IDE</a:t>
              </a: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전문 개발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환경 제공</a:t>
              </a:r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3977738" y="2049271"/>
              <a:ext cx="640694" cy="50930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9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AutoML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방식 개발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환경 제공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5494694" y="2049271"/>
              <a:ext cx="640694" cy="50930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 </a:t>
              </a:r>
              <a:r>
                <a:rPr lang="ko-KR" altLang="en-US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마켓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플레이스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6242319" y="2049271"/>
              <a:ext cx="640694" cy="50930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모니터링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시각화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 rot="16200000">
              <a:off x="2951233" y="2796812"/>
              <a:ext cx="302461" cy="19390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 defTabSz="995690" latinLnBrk="0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373268" y="2014836"/>
              <a:ext cx="316209" cy="20331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 latinLnBrk="0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AI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375" name="그룹 374"/>
            <p:cNvGrpSpPr/>
            <p:nvPr/>
          </p:nvGrpSpPr>
          <p:grpSpPr>
            <a:xfrm>
              <a:off x="3446576" y="4059845"/>
              <a:ext cx="624076" cy="437964"/>
              <a:chOff x="-1035378" y="3528909"/>
              <a:chExt cx="429120" cy="362499"/>
            </a:xfrm>
          </p:grpSpPr>
          <p:pic>
            <p:nvPicPr>
              <p:cNvPr id="376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35378" y="3528909"/>
                <a:ext cx="429120" cy="362499"/>
              </a:xfrm>
              <a:prstGeom prst="rect">
                <a:avLst/>
              </a:prstGeom>
              <a:solidFill>
                <a:srgbClr val="07A5A5"/>
              </a:solidFill>
              <a:ln>
                <a:noFill/>
              </a:ln>
            </p:spPr>
          </p:pic>
          <p:sp>
            <p:nvSpPr>
              <p:cNvPr id="377" name="Rectangle 12"/>
              <p:cNvSpPr>
                <a:spLocks noChangeArrowheads="1"/>
              </p:cNvSpPr>
              <p:nvPr/>
            </p:nvSpPr>
            <p:spPr bwMode="auto">
              <a:xfrm>
                <a:off x="-1007119" y="3647737"/>
                <a:ext cx="372599" cy="204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grpSp>
          <p:nvGrpSpPr>
            <p:cNvPr id="378" name="그룹 377"/>
            <p:cNvGrpSpPr/>
            <p:nvPr/>
          </p:nvGrpSpPr>
          <p:grpSpPr>
            <a:xfrm>
              <a:off x="4223372" y="4059845"/>
              <a:ext cx="624076" cy="437964"/>
              <a:chOff x="-1035378" y="3528909"/>
              <a:chExt cx="429120" cy="362499"/>
            </a:xfrm>
          </p:grpSpPr>
          <p:pic>
            <p:nvPicPr>
              <p:cNvPr id="379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35378" y="3528909"/>
                <a:ext cx="429120" cy="362499"/>
              </a:xfrm>
              <a:prstGeom prst="rect">
                <a:avLst/>
              </a:prstGeom>
              <a:solidFill>
                <a:srgbClr val="07A5A5"/>
              </a:solidFill>
              <a:ln>
                <a:noFill/>
              </a:ln>
            </p:spPr>
          </p:pic>
          <p:sp>
            <p:nvSpPr>
              <p:cNvPr id="380" name="Rectangle 12"/>
              <p:cNvSpPr>
                <a:spLocks noChangeArrowheads="1"/>
              </p:cNvSpPr>
              <p:nvPr/>
            </p:nvSpPr>
            <p:spPr bwMode="auto">
              <a:xfrm>
                <a:off x="-1007119" y="3647737"/>
                <a:ext cx="372599" cy="204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소스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grpSp>
          <p:nvGrpSpPr>
            <p:cNvPr id="381" name="그룹 380"/>
            <p:cNvGrpSpPr/>
            <p:nvPr/>
          </p:nvGrpSpPr>
          <p:grpSpPr>
            <a:xfrm>
              <a:off x="5000168" y="4059845"/>
              <a:ext cx="624076" cy="437964"/>
              <a:chOff x="-1035378" y="3528909"/>
              <a:chExt cx="429120" cy="362499"/>
            </a:xfrm>
          </p:grpSpPr>
          <p:pic>
            <p:nvPicPr>
              <p:cNvPr id="382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35378" y="3528909"/>
                <a:ext cx="429120" cy="362499"/>
              </a:xfrm>
              <a:prstGeom prst="rect">
                <a:avLst/>
              </a:prstGeom>
              <a:solidFill>
                <a:srgbClr val="07A5A5"/>
              </a:solidFill>
              <a:ln>
                <a:noFill/>
              </a:ln>
            </p:spPr>
          </p:pic>
          <p:sp>
            <p:nvSpPr>
              <p:cNvPr id="383" name="Rectangle 12"/>
              <p:cNvSpPr>
                <a:spLocks noChangeArrowheads="1"/>
              </p:cNvSpPr>
              <p:nvPr/>
            </p:nvSpPr>
            <p:spPr bwMode="auto">
              <a:xfrm>
                <a:off x="-1007119" y="3647737"/>
                <a:ext cx="372599" cy="204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로그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4223372" y="4647220"/>
              <a:ext cx="624076" cy="437964"/>
              <a:chOff x="-1035378" y="3528909"/>
              <a:chExt cx="429120" cy="362499"/>
            </a:xfrm>
          </p:grpSpPr>
          <p:pic>
            <p:nvPicPr>
              <p:cNvPr id="385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35378" y="3528909"/>
                <a:ext cx="429120" cy="362499"/>
              </a:xfrm>
              <a:prstGeom prst="rect">
                <a:avLst/>
              </a:prstGeom>
              <a:solidFill>
                <a:srgbClr val="07A5A5"/>
              </a:solidFill>
              <a:ln>
                <a:noFill/>
              </a:ln>
            </p:spPr>
          </p:pic>
          <p:sp>
            <p:nvSpPr>
              <p:cNvPr id="386" name="Rectangle 12"/>
              <p:cNvSpPr>
                <a:spLocks noChangeArrowheads="1"/>
              </p:cNvSpPr>
              <p:nvPr/>
            </p:nvSpPr>
            <p:spPr bwMode="auto">
              <a:xfrm>
                <a:off x="-1007119" y="3647737"/>
                <a:ext cx="372599" cy="204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모델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grpSp>
          <p:nvGrpSpPr>
            <p:cNvPr id="387" name="그룹 386"/>
            <p:cNvGrpSpPr/>
            <p:nvPr/>
          </p:nvGrpSpPr>
          <p:grpSpPr>
            <a:xfrm>
              <a:off x="5000168" y="4647220"/>
              <a:ext cx="624076" cy="437964"/>
              <a:chOff x="-1035378" y="3528909"/>
              <a:chExt cx="429120" cy="362499"/>
            </a:xfrm>
          </p:grpSpPr>
          <p:pic>
            <p:nvPicPr>
              <p:cNvPr id="388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35378" y="3528909"/>
                <a:ext cx="429120" cy="362499"/>
              </a:xfrm>
              <a:prstGeom prst="rect">
                <a:avLst/>
              </a:prstGeom>
              <a:solidFill>
                <a:srgbClr val="07A5A5"/>
              </a:solidFill>
              <a:ln>
                <a:noFill/>
              </a:ln>
            </p:spPr>
          </p:pic>
          <p:sp>
            <p:nvSpPr>
              <p:cNvPr id="389" name="Rectangle 12"/>
              <p:cNvSpPr>
                <a:spLocks noChangeArrowheads="1"/>
              </p:cNvSpPr>
              <p:nvPr/>
            </p:nvSpPr>
            <p:spPr bwMode="auto">
              <a:xfrm>
                <a:off x="-1007119" y="3647737"/>
                <a:ext cx="372599" cy="204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메타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</a:p>
            </p:txBody>
          </p:sp>
        </p:grpSp>
        <p:grpSp>
          <p:nvGrpSpPr>
            <p:cNvPr id="390" name="그룹 389"/>
            <p:cNvGrpSpPr/>
            <p:nvPr/>
          </p:nvGrpSpPr>
          <p:grpSpPr>
            <a:xfrm>
              <a:off x="3446576" y="4665718"/>
              <a:ext cx="624076" cy="437964"/>
              <a:chOff x="-1035378" y="3528909"/>
              <a:chExt cx="429120" cy="362499"/>
            </a:xfrm>
          </p:grpSpPr>
          <p:pic>
            <p:nvPicPr>
              <p:cNvPr id="391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35378" y="3528909"/>
                <a:ext cx="429120" cy="362499"/>
              </a:xfrm>
              <a:prstGeom prst="rect">
                <a:avLst/>
              </a:prstGeom>
              <a:solidFill>
                <a:srgbClr val="07A5A5"/>
              </a:solidFill>
              <a:ln>
                <a:noFill/>
              </a:ln>
            </p:spPr>
          </p:pic>
          <p:sp>
            <p:nvSpPr>
              <p:cNvPr id="392" name="Rectangle 12"/>
              <p:cNvSpPr>
                <a:spLocks noChangeArrowheads="1"/>
              </p:cNvSpPr>
              <p:nvPr/>
            </p:nvSpPr>
            <p:spPr bwMode="auto">
              <a:xfrm>
                <a:off x="-1007119" y="3647737"/>
                <a:ext cx="372599" cy="204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이미지</a:t>
                </a:r>
              </a:p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저장소</a:t>
                </a:r>
              </a:p>
            </p:txBody>
          </p:sp>
        </p:grpSp>
        <p:grpSp>
          <p:nvGrpSpPr>
            <p:cNvPr id="393" name="그룹 392"/>
            <p:cNvGrpSpPr/>
            <p:nvPr/>
          </p:nvGrpSpPr>
          <p:grpSpPr>
            <a:xfrm>
              <a:off x="7461543" y="3936546"/>
              <a:ext cx="445108" cy="312367"/>
              <a:chOff x="-1035378" y="3528909"/>
              <a:chExt cx="429120" cy="362499"/>
            </a:xfrm>
          </p:grpSpPr>
          <p:pic>
            <p:nvPicPr>
              <p:cNvPr id="394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35378" y="3528909"/>
                <a:ext cx="429120" cy="362499"/>
              </a:xfrm>
              <a:prstGeom prst="rect">
                <a:avLst/>
              </a:prstGeom>
              <a:solidFill>
                <a:srgbClr val="07A5A5"/>
              </a:solidFill>
              <a:ln>
                <a:noFill/>
              </a:ln>
            </p:spPr>
          </p:pic>
          <p:sp>
            <p:nvSpPr>
              <p:cNvPr id="395" name="Rectangle 12"/>
              <p:cNvSpPr>
                <a:spLocks noChangeArrowheads="1"/>
              </p:cNvSpPr>
              <p:nvPr/>
            </p:nvSpPr>
            <p:spPr bwMode="auto">
              <a:xfrm>
                <a:off x="-1007119" y="3678354"/>
                <a:ext cx="372599" cy="143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소스</a:t>
                </a:r>
              </a:p>
            </p:txBody>
          </p:sp>
        </p:grpSp>
        <p:grpSp>
          <p:nvGrpSpPr>
            <p:cNvPr id="396" name="그룹 395"/>
            <p:cNvGrpSpPr/>
            <p:nvPr/>
          </p:nvGrpSpPr>
          <p:grpSpPr>
            <a:xfrm>
              <a:off x="7461543" y="3704687"/>
              <a:ext cx="445108" cy="312367"/>
              <a:chOff x="-1035378" y="3528909"/>
              <a:chExt cx="429120" cy="362499"/>
            </a:xfrm>
          </p:grpSpPr>
          <p:pic>
            <p:nvPicPr>
              <p:cNvPr id="397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35378" y="3528909"/>
                <a:ext cx="429120" cy="362499"/>
              </a:xfrm>
              <a:prstGeom prst="rect">
                <a:avLst/>
              </a:prstGeom>
              <a:solidFill>
                <a:srgbClr val="07A5A5"/>
              </a:solidFill>
              <a:ln>
                <a:noFill/>
              </a:ln>
            </p:spPr>
          </p:pic>
          <p:sp>
            <p:nvSpPr>
              <p:cNvPr id="398" name="Rectangle 12"/>
              <p:cNvSpPr>
                <a:spLocks noChangeArrowheads="1"/>
              </p:cNvSpPr>
              <p:nvPr/>
            </p:nvSpPr>
            <p:spPr bwMode="auto">
              <a:xfrm>
                <a:off x="-1007119" y="3678354"/>
                <a:ext cx="372599" cy="143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모델</a:t>
                </a:r>
              </a:p>
            </p:txBody>
          </p:sp>
        </p:grpSp>
        <p:grpSp>
          <p:nvGrpSpPr>
            <p:cNvPr id="399" name="그룹 398"/>
            <p:cNvGrpSpPr/>
            <p:nvPr/>
          </p:nvGrpSpPr>
          <p:grpSpPr>
            <a:xfrm>
              <a:off x="7461543" y="4793796"/>
              <a:ext cx="445108" cy="312367"/>
              <a:chOff x="-1035378" y="3528909"/>
              <a:chExt cx="429120" cy="362499"/>
            </a:xfrm>
          </p:grpSpPr>
          <p:pic>
            <p:nvPicPr>
              <p:cNvPr id="400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35378" y="3528909"/>
                <a:ext cx="429120" cy="362499"/>
              </a:xfrm>
              <a:prstGeom prst="rect">
                <a:avLst/>
              </a:prstGeom>
              <a:solidFill>
                <a:srgbClr val="07A5A5"/>
              </a:solidFill>
              <a:ln>
                <a:noFill/>
              </a:ln>
            </p:spPr>
          </p:pic>
          <p:sp>
            <p:nvSpPr>
              <p:cNvPr id="401" name="Rectangle 12"/>
              <p:cNvSpPr>
                <a:spLocks noChangeArrowheads="1"/>
              </p:cNvSpPr>
              <p:nvPr/>
            </p:nvSpPr>
            <p:spPr bwMode="auto">
              <a:xfrm>
                <a:off x="-1007119" y="3678354"/>
                <a:ext cx="372599" cy="143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소스</a:t>
                </a:r>
              </a:p>
            </p:txBody>
          </p:sp>
        </p:grpSp>
        <p:grpSp>
          <p:nvGrpSpPr>
            <p:cNvPr id="402" name="그룹 401"/>
            <p:cNvGrpSpPr/>
            <p:nvPr/>
          </p:nvGrpSpPr>
          <p:grpSpPr>
            <a:xfrm>
              <a:off x="7461543" y="4561937"/>
              <a:ext cx="445108" cy="312367"/>
              <a:chOff x="-1035378" y="3528909"/>
              <a:chExt cx="429120" cy="362499"/>
            </a:xfrm>
          </p:grpSpPr>
          <p:pic>
            <p:nvPicPr>
              <p:cNvPr id="403" name="Picture 2" descr="C:\Users\kbh\Desktop\03간장소스\아이콘_2\그림33.pn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35378" y="3528909"/>
                <a:ext cx="429120" cy="362499"/>
              </a:xfrm>
              <a:prstGeom prst="rect">
                <a:avLst/>
              </a:prstGeom>
              <a:solidFill>
                <a:srgbClr val="07A5A5"/>
              </a:solidFill>
              <a:ln>
                <a:noFill/>
              </a:ln>
            </p:spPr>
          </p:pic>
          <p:sp>
            <p:nvSpPr>
              <p:cNvPr id="404" name="Rectangle 12"/>
              <p:cNvSpPr>
                <a:spLocks noChangeArrowheads="1"/>
              </p:cNvSpPr>
              <p:nvPr/>
            </p:nvSpPr>
            <p:spPr bwMode="auto">
              <a:xfrm>
                <a:off x="-1007119" y="3678354"/>
                <a:ext cx="372599" cy="143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1191866">
                  <a:spcAft>
                    <a:spcPct val="0"/>
                  </a:spcAft>
                </a:pPr>
                <a:r>
                  <a:rPr lang="ko-KR" altLang="en-US" sz="9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모델</a:t>
                </a:r>
              </a:p>
            </p:txBody>
          </p:sp>
        </p:grpSp>
        <p:sp>
          <p:nvSpPr>
            <p:cNvPr id="455" name="직사각형 454"/>
            <p:cNvSpPr/>
            <p:nvPr/>
          </p:nvSpPr>
          <p:spPr>
            <a:xfrm>
              <a:off x="3373977" y="5529656"/>
              <a:ext cx="900100" cy="191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E5E5E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indent="-180975" algn="ctr" defTabSz="1043056" fontAlgn="base" latinLnBrk="0">
                <a:spcAft>
                  <a:spcPts val="240"/>
                </a:spcAft>
                <a:buSzPct val="100000"/>
              </a:pPr>
              <a:r>
                <a:rPr lang="ko-KR" altLang="en-US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 배치</a:t>
              </a:r>
              <a:r>
                <a:rPr lang="en-US" altLang="ko-KR" sz="8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8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ko-KR" altLang="en-US" sz="8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457" name="꺾인 연결선 456"/>
            <p:cNvCxnSpPr>
              <a:stCxn id="323" idx="2"/>
              <a:endCxn id="455" idx="3"/>
            </p:cNvCxnSpPr>
            <p:nvPr/>
          </p:nvCxnSpPr>
          <p:spPr>
            <a:xfrm rot="5400000" flipH="1">
              <a:off x="6388715" y="3510581"/>
              <a:ext cx="309965" cy="4539241"/>
            </a:xfrm>
            <a:prstGeom prst="bentConnector4">
              <a:avLst>
                <a:gd name="adj1" fmla="val -22125"/>
                <a:gd name="adj2" fmla="val 63530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꺾인 연결선 464"/>
            <p:cNvCxnSpPr>
              <a:stCxn id="291" idx="3"/>
              <a:endCxn id="538" idx="1"/>
            </p:cNvCxnSpPr>
            <p:nvPr/>
          </p:nvCxnSpPr>
          <p:spPr>
            <a:xfrm>
              <a:off x="1238075" y="2907285"/>
              <a:ext cx="424774" cy="1164367"/>
            </a:xfrm>
            <a:prstGeom prst="bentConnector3">
              <a:avLst>
                <a:gd name="adj1" fmla="val 20208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직사각형 467"/>
            <p:cNvSpPr/>
            <p:nvPr/>
          </p:nvSpPr>
          <p:spPr>
            <a:xfrm>
              <a:off x="4737332" y="2049271"/>
              <a:ext cx="640694" cy="50930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</a:t>
              </a:r>
              <a:r>
                <a:rPr lang="en-US" altLang="ko-KR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검증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70" name="직사각형 469"/>
            <p:cNvSpPr/>
            <p:nvPr/>
          </p:nvSpPr>
          <p:spPr>
            <a:xfrm>
              <a:off x="3304207" y="3442198"/>
              <a:ext cx="728933" cy="274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패키지 관리</a:t>
              </a:r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4105821" y="3442198"/>
              <a:ext cx="728933" cy="274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마켓 </a:t>
              </a:r>
              <a:r>
                <a:rPr lang="ko-KR" altLang="en-US" sz="90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플레이스</a:t>
              </a:r>
              <a:endParaRPr lang="en-US" altLang="ko-KR" sz="9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4907435" y="3442198"/>
              <a:ext cx="837299" cy="274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txBody>
            <a:bodyPr wrap="square" lIns="0" tIns="0" rIns="0" bIns="0" anchor="ctr" anchorCtr="0"/>
            <a:lstStyle/>
            <a:p>
              <a:pPr indent="-185246" algn="ctr" fontAlgn="base">
                <a:spcAft>
                  <a:spcPts val="246"/>
                </a:spcAft>
                <a:buClr>
                  <a:srgbClr val="292929"/>
                </a:buClr>
                <a:buSzPct val="100000"/>
                <a:tabLst>
                  <a:tab pos="5781625" algn="l"/>
                </a:tabLst>
              </a:pPr>
              <a:r>
                <a:rPr lang="ko-KR" altLang="en-US" sz="9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이력 관리</a:t>
              </a:r>
            </a:p>
          </p:txBody>
        </p:sp>
        <p:sp>
          <p:nvSpPr>
            <p:cNvPr id="480" name="오른쪽 화살표 479"/>
            <p:cNvSpPr/>
            <p:nvPr/>
          </p:nvSpPr>
          <p:spPr bwMode="auto">
            <a:xfrm flipV="1">
              <a:off x="6822706" y="3132507"/>
              <a:ext cx="380514" cy="697632"/>
            </a:xfrm>
            <a:prstGeom prst="rightArrow">
              <a:avLst>
                <a:gd name="adj1" fmla="val 50000"/>
                <a:gd name="adj2" fmla="val 30809"/>
              </a:avLst>
            </a:prstGeom>
            <a:gradFill>
              <a:gsLst>
                <a:gs pos="23000">
                  <a:srgbClr val="FFBB13"/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109" tIns="38555" rIns="77109" bIns="38555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6802254" y="3373390"/>
              <a:ext cx="541822" cy="179548"/>
            </a:xfrm>
            <a:prstGeom prst="rect">
              <a:avLst/>
            </a:prstGeom>
            <a:noFill/>
          </p:spPr>
          <p:txBody>
            <a:bodyPr wrap="square" lIns="77109" tIns="38555" rIns="77109" bIns="38555" rtlCol="0">
              <a:spAutoFit/>
            </a:bodyPr>
            <a:lstStyle/>
            <a:p>
              <a:pPr algn="ctr" defTabSz="1191866">
                <a:spcAft>
                  <a:spcPct val="0"/>
                </a:spcAft>
              </a:pPr>
              <a:r>
                <a:rPr lang="ko-KR" altLang="en-US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배포</a:t>
              </a:r>
            </a:p>
          </p:txBody>
        </p:sp>
        <p:sp>
          <p:nvSpPr>
            <p:cNvPr id="482" name="오른쪽 화살표 481"/>
            <p:cNvSpPr/>
            <p:nvPr/>
          </p:nvSpPr>
          <p:spPr bwMode="auto">
            <a:xfrm rot="5400000" flipV="1">
              <a:off x="3684299" y="4847189"/>
              <a:ext cx="380514" cy="697632"/>
            </a:xfrm>
            <a:prstGeom prst="rightArrow">
              <a:avLst>
                <a:gd name="adj1" fmla="val 50000"/>
                <a:gd name="adj2" fmla="val 30809"/>
              </a:avLst>
            </a:prstGeom>
            <a:gradFill>
              <a:gsLst>
                <a:gs pos="23000">
                  <a:srgbClr val="FFBB13"/>
                </a:gs>
                <a:gs pos="77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109" tIns="38555" rIns="77109" bIns="38555" anchor="ctr"/>
            <a:lstStyle/>
            <a:p>
              <a:endParaRPr lang="ko-KR" altLang="en-US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3605303" y="5120677"/>
              <a:ext cx="541822" cy="179548"/>
            </a:xfrm>
            <a:prstGeom prst="rect">
              <a:avLst/>
            </a:prstGeom>
            <a:noFill/>
          </p:spPr>
          <p:txBody>
            <a:bodyPr wrap="square" lIns="77109" tIns="38555" rIns="77109" bIns="38555" rtlCol="0">
              <a:spAutoFit/>
            </a:bodyPr>
            <a:lstStyle/>
            <a:p>
              <a:pPr algn="ctr" defTabSz="1191866">
                <a:spcAft>
                  <a:spcPct val="0"/>
                </a:spcAft>
              </a:pPr>
              <a:r>
                <a:rPr lang="ko-KR" altLang="en-US" sz="8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배포</a:t>
              </a:r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2278211" y="5420833"/>
              <a:ext cx="541822" cy="179548"/>
            </a:xfrm>
            <a:prstGeom prst="rect">
              <a:avLst/>
            </a:prstGeom>
            <a:noFill/>
          </p:spPr>
          <p:txBody>
            <a:bodyPr wrap="square" lIns="77109" tIns="38555" rIns="77109" bIns="38555" rtlCol="0">
              <a:spAutoFit/>
            </a:bodyPr>
            <a:lstStyle/>
            <a:p>
              <a:pPr algn="ctr" defTabSz="1191866">
                <a:spcAft>
                  <a:spcPct val="0"/>
                </a:spcAft>
              </a:pPr>
              <a:r>
                <a:rPr lang="ko-KR" altLang="en-US" sz="8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배포</a:t>
              </a:r>
              <a:endPara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94" name="AutoShape 63"/>
            <p:cNvSpPr>
              <a:spLocks noChangeArrowheads="1"/>
            </p:cNvSpPr>
            <p:nvPr/>
          </p:nvSpPr>
          <p:spPr bwMode="gray">
            <a:xfrm>
              <a:off x="2253702" y="2852936"/>
              <a:ext cx="532253" cy="242922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2652" tIns="32652" rIns="32652" bIns="32652" anchor="t" anchorCtr="0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spc="-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가공</a:t>
              </a:r>
              <a:endParaRPr lang="ko-KR" altLang="ko-KR" sz="1000" b="1" spc="-9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495" name="그룹 494"/>
            <p:cNvGrpSpPr/>
            <p:nvPr/>
          </p:nvGrpSpPr>
          <p:grpSpPr>
            <a:xfrm>
              <a:off x="2301374" y="3180382"/>
              <a:ext cx="440655" cy="1949648"/>
              <a:chOff x="2981612" y="2755259"/>
              <a:chExt cx="455346" cy="430107"/>
            </a:xfrm>
          </p:grpSpPr>
          <p:sp>
            <p:nvSpPr>
              <p:cNvPr id="502" name="Rectangle 18"/>
              <p:cNvSpPr>
                <a:spLocks noChangeArrowheads="1"/>
              </p:cNvSpPr>
              <p:nvPr/>
            </p:nvSpPr>
            <p:spPr bwMode="auto">
              <a:xfrm>
                <a:off x="2981612" y="2755259"/>
                <a:ext cx="455346" cy="7399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wrap="none" lIns="76159" tIns="38080" rIns="76159" bIns="38080" anchor="ctr"/>
              <a:lstStyle/>
              <a:p>
                <a:pPr algn="ctr" defTabSz="834487" latinLnBrk="0"/>
                <a:r>
                  <a:rPr lang="ko-KR" altLang="en-US" sz="800" kern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표준화</a:t>
                </a:r>
              </a:p>
            </p:txBody>
          </p:sp>
          <p:sp>
            <p:nvSpPr>
              <p:cNvPr id="510" name="Rectangle 18"/>
              <p:cNvSpPr>
                <a:spLocks noChangeArrowheads="1"/>
              </p:cNvSpPr>
              <p:nvPr/>
            </p:nvSpPr>
            <p:spPr bwMode="auto">
              <a:xfrm>
                <a:off x="2981612" y="3021934"/>
                <a:ext cx="455346" cy="7399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wrap="none" lIns="76159" tIns="38080" rIns="76159" bIns="38080" anchor="ctr"/>
              <a:lstStyle/>
              <a:p>
                <a:pPr algn="ctr" defTabSz="834487" latinLnBrk="0"/>
                <a:r>
                  <a:rPr lang="ko-KR" altLang="en-US" sz="800" kern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오류</a:t>
                </a:r>
                <a:endParaRPr lang="en-US" altLang="ko-KR" sz="800" kern="0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defTabSz="834487" latinLnBrk="0"/>
                <a:r>
                  <a:rPr lang="ko-KR" altLang="en-US" sz="800" kern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제거</a:t>
                </a:r>
                <a:endParaRPr lang="ko-KR" altLang="en-US" sz="800" kern="0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26" name="Rectangle 18"/>
              <p:cNvSpPr>
                <a:spLocks noChangeArrowheads="1"/>
              </p:cNvSpPr>
              <p:nvPr/>
            </p:nvSpPr>
            <p:spPr bwMode="auto">
              <a:xfrm>
                <a:off x="2981612" y="2934695"/>
                <a:ext cx="455346" cy="7399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wrap="none" lIns="76159" tIns="38080" rIns="76159" bIns="38080" anchor="ctr"/>
              <a:lstStyle/>
              <a:p>
                <a:pPr algn="ctr" defTabSz="834487" latinLnBrk="0"/>
                <a:r>
                  <a:rPr lang="ko-KR" altLang="en-US" sz="800" kern="0" dirty="0" err="1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비식별</a:t>
                </a:r>
                <a:endParaRPr lang="en-US" altLang="ko-KR" sz="800" kern="0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defTabSz="834487" latinLnBrk="0"/>
                <a:r>
                  <a:rPr lang="ko-KR" altLang="en-US" sz="800" kern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검증</a:t>
                </a:r>
              </a:p>
            </p:txBody>
          </p:sp>
          <p:sp>
            <p:nvSpPr>
              <p:cNvPr id="536" name="Rectangle 18"/>
              <p:cNvSpPr>
                <a:spLocks noChangeArrowheads="1"/>
              </p:cNvSpPr>
              <p:nvPr/>
            </p:nvSpPr>
            <p:spPr bwMode="auto">
              <a:xfrm>
                <a:off x="2981612" y="2845808"/>
                <a:ext cx="455345" cy="7399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wrap="none" lIns="76159" tIns="38080" rIns="76159" bIns="38080" anchor="ctr"/>
              <a:lstStyle/>
              <a:p>
                <a:pPr algn="ctr" defTabSz="834487" latinLnBrk="0"/>
                <a:r>
                  <a:rPr lang="ko-KR" altLang="en-US" sz="800" kern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가공</a:t>
                </a:r>
              </a:p>
            </p:txBody>
          </p:sp>
          <p:sp>
            <p:nvSpPr>
              <p:cNvPr id="537" name="Rectangle 18"/>
              <p:cNvSpPr>
                <a:spLocks noChangeArrowheads="1"/>
              </p:cNvSpPr>
              <p:nvPr/>
            </p:nvSpPr>
            <p:spPr bwMode="auto">
              <a:xfrm>
                <a:off x="2981612" y="3111372"/>
                <a:ext cx="455346" cy="7399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wrap="none" lIns="76159" tIns="38080" rIns="76159" bIns="38080" anchor="ctr"/>
              <a:lstStyle/>
              <a:p>
                <a:pPr algn="ctr" defTabSz="834487" latinLnBrk="0"/>
                <a:r>
                  <a:rPr lang="ko-KR" altLang="en-US" sz="800" kern="0" dirty="0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  <a:endParaRPr lang="en-US" altLang="ko-KR" sz="800" kern="0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defTabSz="834487" latinLnBrk="0"/>
                <a:r>
                  <a:rPr lang="ko-KR" altLang="en-US" sz="800" kern="0" dirty="0" err="1"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클리징</a:t>
                </a:r>
                <a:endParaRPr lang="ko-KR" altLang="en-US" sz="800" kern="0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538" name="AutoShape 63"/>
            <p:cNvSpPr>
              <a:spLocks noChangeArrowheads="1"/>
            </p:cNvSpPr>
            <p:nvPr/>
          </p:nvSpPr>
          <p:spPr bwMode="gray">
            <a:xfrm>
              <a:off x="1662849" y="2857300"/>
              <a:ext cx="540000" cy="242870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2652" tIns="32652" rIns="32652" bIns="32652" anchor="t" anchorCtr="0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spc="-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수집</a:t>
              </a:r>
              <a:endParaRPr lang="ko-KR" altLang="ko-KR" sz="1000" b="1" spc="-9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0" name="Rectangle 18"/>
            <p:cNvSpPr>
              <a:spLocks noChangeArrowheads="1"/>
            </p:cNvSpPr>
            <p:nvPr/>
          </p:nvSpPr>
          <p:spPr bwMode="auto">
            <a:xfrm>
              <a:off x="1732209" y="3199792"/>
              <a:ext cx="426500" cy="337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76159" tIns="38080" rIns="76159" bIns="38080" anchor="ctr"/>
            <a:lstStyle/>
            <a:p>
              <a:pPr algn="ctr" defTabSz="834487" latinLnBrk="0"/>
              <a:r>
                <a:rPr lang="en-US" altLang="ko-KR" sz="900" kern="0" dirty="0" err="1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sqoop</a:t>
              </a:r>
              <a:endParaRPr lang="ko-KR" altLang="en-US" sz="900" kern="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1" name="Rectangle 18"/>
            <p:cNvSpPr>
              <a:spLocks noChangeArrowheads="1"/>
            </p:cNvSpPr>
            <p:nvPr/>
          </p:nvSpPr>
          <p:spPr bwMode="auto">
            <a:xfrm>
              <a:off x="1732209" y="3601789"/>
              <a:ext cx="426500" cy="337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76159" tIns="38080" rIns="76159" bIns="38080" anchor="ctr"/>
            <a:lstStyle/>
            <a:p>
              <a:pPr algn="ctr" defTabSz="834487" latinLnBrk="0"/>
              <a:r>
                <a:rPr lang="en-US" altLang="ko-KR" sz="900" kern="0" dirty="0" err="1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kafka</a:t>
              </a:r>
              <a:endParaRPr lang="ko-KR" altLang="en-US" sz="900" kern="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2" name="Rectangle 18"/>
            <p:cNvSpPr>
              <a:spLocks noChangeArrowheads="1"/>
            </p:cNvSpPr>
            <p:nvPr/>
          </p:nvSpPr>
          <p:spPr bwMode="auto">
            <a:xfrm>
              <a:off x="1732209" y="3989877"/>
              <a:ext cx="426500" cy="337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76159" tIns="38080" rIns="76159" bIns="38080" anchor="ctr"/>
            <a:lstStyle/>
            <a:p>
              <a:pPr algn="ctr" defTabSz="834487" latinLnBrk="0"/>
              <a:r>
                <a:rPr lang="en-US" altLang="ko-KR" sz="900" kern="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Flume</a:t>
              </a:r>
              <a:endParaRPr lang="ko-KR" altLang="en-US" sz="900" kern="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3" name="Rectangle 18"/>
            <p:cNvSpPr>
              <a:spLocks noChangeArrowheads="1"/>
            </p:cNvSpPr>
            <p:nvPr/>
          </p:nvSpPr>
          <p:spPr bwMode="auto">
            <a:xfrm>
              <a:off x="1732209" y="4411905"/>
              <a:ext cx="426500" cy="337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76159" tIns="38080" rIns="76159" bIns="38080" anchor="ctr"/>
            <a:lstStyle/>
            <a:p>
              <a:pPr algn="ctr" defTabSz="834487" latinLnBrk="0"/>
              <a:r>
                <a:rPr lang="en-US" altLang="ko-KR" sz="900" kern="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900" kern="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4" name="Rectangle 18"/>
            <p:cNvSpPr>
              <a:spLocks noChangeArrowheads="1"/>
            </p:cNvSpPr>
            <p:nvPr/>
          </p:nvSpPr>
          <p:spPr bwMode="auto">
            <a:xfrm>
              <a:off x="1732209" y="4781377"/>
              <a:ext cx="426500" cy="3372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76159" tIns="38080" rIns="76159" bIns="38080" anchor="ctr"/>
            <a:lstStyle/>
            <a:p>
              <a:pPr algn="ctr" defTabSz="834487" latinLnBrk="0"/>
              <a:r>
                <a:rPr lang="en-US" altLang="ko-KR" sz="800" kern="0" dirty="0" err="1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RESTful</a:t>
              </a:r>
              <a:endParaRPr lang="ko-KR" altLang="en-US" sz="800" kern="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5" name="AutoShape 63"/>
            <p:cNvSpPr>
              <a:spLocks noChangeArrowheads="1"/>
            </p:cNvSpPr>
            <p:nvPr/>
          </p:nvSpPr>
          <p:spPr bwMode="gray">
            <a:xfrm>
              <a:off x="1667861" y="5394521"/>
              <a:ext cx="1118094" cy="62477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2652" tIns="32652" rIns="32652" bIns="32652" anchor="t" anchorCtr="0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b="1" spc="-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학습데이터 생성</a:t>
              </a:r>
              <a:endParaRPr lang="ko-KR" altLang="ko-KR" sz="1000" b="1" spc="-90" dirty="0">
                <a:solidFill>
                  <a:schemeClr val="tx1">
                    <a:lumMod val="85000"/>
                    <a:lumOff val="1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6" name="Rectangle 18"/>
            <p:cNvSpPr>
              <a:spLocks noChangeArrowheads="1"/>
            </p:cNvSpPr>
            <p:nvPr/>
          </p:nvSpPr>
          <p:spPr bwMode="auto">
            <a:xfrm>
              <a:off x="1709468" y="5628648"/>
              <a:ext cx="318593" cy="2658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76159" tIns="38080" rIns="76159" bIns="38080" anchor="ctr"/>
            <a:lstStyle/>
            <a:p>
              <a:pPr algn="ctr" defTabSz="834487" latinLnBrk="0"/>
              <a:r>
                <a:rPr lang="en-US" altLang="ko-KR" sz="800" kern="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CSV</a:t>
              </a:r>
              <a:endParaRPr lang="ko-KR" altLang="en-US" sz="800" kern="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7" name="Rectangle 18"/>
            <p:cNvSpPr>
              <a:spLocks noChangeArrowheads="1"/>
            </p:cNvSpPr>
            <p:nvPr/>
          </p:nvSpPr>
          <p:spPr bwMode="auto">
            <a:xfrm>
              <a:off x="2066922" y="5628648"/>
              <a:ext cx="318593" cy="2658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76159" tIns="38080" rIns="76159" bIns="38080" anchor="ctr"/>
            <a:lstStyle/>
            <a:p>
              <a:pPr algn="ctr" defTabSz="834487" latinLnBrk="0"/>
              <a:r>
                <a:rPr lang="en-US" altLang="ko-KR" sz="800" kern="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TSV</a:t>
              </a:r>
              <a:endParaRPr lang="ko-KR" altLang="en-US" sz="800" kern="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8" name="Rectangle 18"/>
            <p:cNvSpPr>
              <a:spLocks noChangeArrowheads="1"/>
            </p:cNvSpPr>
            <p:nvPr/>
          </p:nvSpPr>
          <p:spPr bwMode="auto">
            <a:xfrm>
              <a:off x="2423581" y="5632896"/>
              <a:ext cx="337299" cy="2584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76159" tIns="38080" rIns="76159" bIns="38080" anchor="ctr"/>
            <a:lstStyle/>
            <a:p>
              <a:pPr algn="ctr" defTabSz="834487" latinLnBrk="0"/>
              <a:r>
                <a:rPr lang="en-US" altLang="ko-KR" sz="900" kern="0" dirty="0"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900" kern="0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550" name="그룹 549"/>
          <p:cNvGrpSpPr/>
          <p:nvPr/>
        </p:nvGrpSpPr>
        <p:grpSpPr>
          <a:xfrm>
            <a:off x="416501" y="2038575"/>
            <a:ext cx="739211" cy="236607"/>
            <a:chOff x="512971" y="2513810"/>
            <a:chExt cx="1269818" cy="275335"/>
          </a:xfrm>
        </p:grpSpPr>
        <p:sp>
          <p:nvSpPr>
            <p:cNvPr id="58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8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공통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87" name="그룹 586"/>
          <p:cNvGrpSpPr/>
          <p:nvPr/>
        </p:nvGrpSpPr>
        <p:grpSpPr>
          <a:xfrm>
            <a:off x="416499" y="2307942"/>
            <a:ext cx="739211" cy="236607"/>
            <a:chOff x="512971" y="2513810"/>
            <a:chExt cx="1269818" cy="275335"/>
          </a:xfrm>
        </p:grpSpPr>
        <p:sp>
          <p:nvSpPr>
            <p:cNvPr id="59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59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3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고객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599" name="그룹 598"/>
          <p:cNvGrpSpPr/>
          <p:nvPr/>
        </p:nvGrpSpPr>
        <p:grpSpPr>
          <a:xfrm>
            <a:off x="416497" y="2591242"/>
            <a:ext cx="739211" cy="236607"/>
            <a:chOff x="512971" y="2513810"/>
            <a:chExt cx="1269818" cy="275335"/>
          </a:xfrm>
        </p:grpSpPr>
        <p:sp>
          <p:nvSpPr>
            <p:cNvPr id="60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0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09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여신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602" name="그룹 601"/>
          <p:cNvGrpSpPr/>
          <p:nvPr/>
        </p:nvGrpSpPr>
        <p:grpSpPr>
          <a:xfrm>
            <a:off x="416496" y="2868357"/>
            <a:ext cx="739211" cy="236607"/>
            <a:chOff x="512971" y="2513810"/>
            <a:chExt cx="1269818" cy="275335"/>
          </a:xfrm>
        </p:grpSpPr>
        <p:sp>
          <p:nvSpPr>
            <p:cNvPr id="60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60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수신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723" name="그룹 722"/>
          <p:cNvGrpSpPr/>
          <p:nvPr/>
        </p:nvGrpSpPr>
        <p:grpSpPr>
          <a:xfrm>
            <a:off x="416497" y="3140968"/>
            <a:ext cx="739211" cy="236607"/>
            <a:chOff x="512971" y="2513810"/>
            <a:chExt cx="1269818" cy="275335"/>
          </a:xfrm>
        </p:grpSpPr>
        <p:sp>
          <p:nvSpPr>
            <p:cNvPr id="72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2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정산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727" name="그룹 726"/>
          <p:cNvGrpSpPr/>
          <p:nvPr/>
        </p:nvGrpSpPr>
        <p:grpSpPr>
          <a:xfrm>
            <a:off x="416496" y="3424912"/>
            <a:ext cx="739211" cy="236607"/>
            <a:chOff x="512971" y="2513810"/>
            <a:chExt cx="1269818" cy="275335"/>
          </a:xfrm>
        </p:grpSpPr>
        <p:sp>
          <p:nvSpPr>
            <p:cNvPr id="72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ysClr val="window" lastClr="FFFFFF"/>
            </a:solidFill>
            <a:ln w="9525">
              <a:solidFill>
                <a:sysClr val="window" lastClr="FFFFFF">
                  <a:lumMod val="65000"/>
                </a:sys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fontAlgn="base">
                <a:spcAft>
                  <a:spcPct val="0"/>
                </a:spcAft>
                <a:defRPr/>
              </a:pPr>
              <a:endParaRPr lang="ko-KR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72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25" y="2561938"/>
              <a:ext cx="385511" cy="179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>
                <a:defRPr/>
              </a:pPr>
              <a:r>
                <a:rPr lang="ko-KR" altLang="en-US" sz="10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/>
                  <a:sym typeface="Arial"/>
                </a:rPr>
                <a:t>채권</a:t>
              </a:r>
              <a:endPara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7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C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1.3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pic>
        <p:nvPicPr>
          <p:cNvPr id="228" name="Picture 289" descr="화살표"/>
          <p:cNvPicPr preferRelativeResize="0">
            <a:picLocks noChangeArrowheads="1"/>
          </p:cNvPicPr>
          <p:nvPr/>
        </p:nvPicPr>
        <p:blipFill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544181" y="4006744"/>
            <a:ext cx="4018619" cy="56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58618" y="2068927"/>
            <a:ext cx="1032177" cy="2692201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2134992" y="2816932"/>
            <a:ext cx="597132" cy="186638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pc="-50" dirty="0">
              <a:solidFill>
                <a:schemeClr val="tx1">
                  <a:lumMod val="85000"/>
                  <a:lumOff val="1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31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9621" y="1916832"/>
            <a:ext cx="1330967" cy="4439618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32" name="Rectangle 34">
            <a:extLst>
              <a:ext uri="{FF2B5EF4-FFF2-40B4-BE49-F238E27FC236}">
                <a16:creationId xmlns:a16="http://schemas.microsoft.com/office/drawing/2014/main" id="{DA61BDED-5998-4366-9F28-515F6F7DB1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0283" y="4772626"/>
            <a:ext cx="1218000" cy="1069002"/>
          </a:xfrm>
          <a:prstGeom prst="roundRect">
            <a:avLst>
              <a:gd name="adj" fmla="val 4971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33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9373" y="2357834"/>
            <a:ext cx="1211038" cy="2356052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err="1"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퓨</a:t>
            </a:r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419621" y="1917708"/>
            <a:ext cx="1331439" cy="360962"/>
            <a:chOff x="2427667" y="1730677"/>
            <a:chExt cx="5225174" cy="346584"/>
          </a:xfrm>
        </p:grpSpPr>
        <p:sp>
          <p:nvSpPr>
            <p:cNvPr id="235" name="양쪽 모서리가 둥근 사각형 234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4277503" y="1793150"/>
              <a:ext cx="1522403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원 천</a:t>
              </a: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495144" y="2344566"/>
            <a:ext cx="1214113" cy="299948"/>
            <a:chOff x="372079" y="2140532"/>
            <a:chExt cx="1556584" cy="282678"/>
          </a:xfrm>
        </p:grpSpPr>
        <p:sp>
          <p:nvSpPr>
            <p:cNvPr id="238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39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75245" y="2194854"/>
              <a:ext cx="345268" cy="174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운영</a:t>
              </a:r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495144" y="4772626"/>
            <a:ext cx="1214113" cy="299948"/>
            <a:chOff x="372079" y="2140532"/>
            <a:chExt cx="1556584" cy="282678"/>
          </a:xfrm>
        </p:grpSpPr>
        <p:sp>
          <p:nvSpPr>
            <p:cNvPr id="241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42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75244" y="2194854"/>
              <a:ext cx="345268" cy="174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전사</a:t>
              </a: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596516" y="2769373"/>
            <a:ext cx="990439" cy="286757"/>
            <a:chOff x="512971" y="2513810"/>
            <a:chExt cx="1269818" cy="275335"/>
          </a:xfrm>
        </p:grpSpPr>
        <p:sp>
          <p:nvSpPr>
            <p:cNvPr id="24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4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634" y="2570210"/>
              <a:ext cx="316497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화학</a:t>
              </a: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596516" y="3128901"/>
            <a:ext cx="990439" cy="286757"/>
            <a:chOff x="512971" y="2513810"/>
            <a:chExt cx="1269818" cy="275335"/>
          </a:xfrm>
        </p:grpSpPr>
        <p:sp>
          <p:nvSpPr>
            <p:cNvPr id="24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4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634" y="2570210"/>
              <a:ext cx="316496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소재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596516" y="3488429"/>
            <a:ext cx="990439" cy="286757"/>
            <a:chOff x="512971" y="2513810"/>
            <a:chExt cx="1269818" cy="275335"/>
          </a:xfrm>
        </p:grpSpPr>
        <p:sp>
          <p:nvSpPr>
            <p:cNvPr id="25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5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85" y="2570210"/>
              <a:ext cx="632994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생명과학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252" name="그룹 251"/>
          <p:cNvGrpSpPr/>
          <p:nvPr/>
        </p:nvGrpSpPr>
        <p:grpSpPr>
          <a:xfrm>
            <a:off x="596516" y="3873841"/>
            <a:ext cx="990439" cy="286757"/>
            <a:chOff x="512971" y="2513810"/>
            <a:chExt cx="1269818" cy="275335"/>
          </a:xfrm>
        </p:grpSpPr>
        <p:sp>
          <p:nvSpPr>
            <p:cNvPr id="25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5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330" y="2570210"/>
              <a:ext cx="339104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PLM</a:t>
              </a: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560546" y="5138659"/>
            <a:ext cx="1105669" cy="286757"/>
            <a:chOff x="459179" y="5085184"/>
            <a:chExt cx="1301002" cy="275335"/>
          </a:xfrm>
        </p:grpSpPr>
        <p:grpSp>
          <p:nvGrpSpPr>
            <p:cNvPr id="256" name="그룹 255"/>
            <p:cNvGrpSpPr/>
            <p:nvPr/>
          </p:nvGrpSpPr>
          <p:grpSpPr>
            <a:xfrm>
              <a:off x="459179" y="5085184"/>
              <a:ext cx="623605" cy="275335"/>
              <a:chOff x="512971" y="2513810"/>
              <a:chExt cx="1269818" cy="275335"/>
            </a:xfrm>
          </p:grpSpPr>
          <p:sp>
            <p:nvSpPr>
              <p:cNvPr id="260" name="모서리가 둥근 직사각형 43">
                <a:extLst>
                  <a:ext uri="{FF2B5EF4-FFF2-40B4-BE49-F238E27FC236}">
                    <a16:creationId xmlns:a16="http://schemas.microsoft.com/office/drawing/2014/main" id="{F0D9D156-E05D-4F5E-8E0D-5D9CA94E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defTabSz="914400" fontAlgn="base">
                  <a:spcAft>
                    <a:spcPct val="0"/>
                  </a:spcAft>
                </a:pP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61" name="모서리가 둥근 직사각형 43">
                <a:extLst>
                  <a:ext uri="{FF2B5EF4-FFF2-40B4-BE49-F238E27FC236}">
                    <a16:creationId xmlns:a16="http://schemas.microsoft.com/office/drawing/2014/main" id="{F0D9D156-E05D-4F5E-8E0D-5D9CA94E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826" y="2570210"/>
                <a:ext cx="576115" cy="162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defTabSz="914400">
                  <a:defRPr/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ERP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257" name="그룹 256"/>
            <p:cNvGrpSpPr/>
            <p:nvPr/>
          </p:nvGrpSpPr>
          <p:grpSpPr>
            <a:xfrm>
              <a:off x="1136576" y="5085184"/>
              <a:ext cx="623605" cy="275335"/>
              <a:chOff x="512971" y="2513810"/>
              <a:chExt cx="1269818" cy="275335"/>
            </a:xfrm>
          </p:grpSpPr>
          <p:sp>
            <p:nvSpPr>
              <p:cNvPr id="258" name="모서리가 둥근 직사각형 43">
                <a:extLst>
                  <a:ext uri="{FF2B5EF4-FFF2-40B4-BE49-F238E27FC236}">
                    <a16:creationId xmlns:a16="http://schemas.microsoft.com/office/drawing/2014/main" id="{F0D9D156-E05D-4F5E-8E0D-5D9CA94E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71" y="2513810"/>
                <a:ext cx="1269818" cy="275335"/>
              </a:xfrm>
              <a:prstGeom prst="roundRect">
                <a:avLst>
                  <a:gd name="adj" fmla="val 11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 type="none" w="med" len="sm"/>
                <a:tailEnd/>
              </a:ln>
            </p:spPr>
            <p:txBody>
              <a:bodyPr lIns="0" tIns="0" rIns="0" bIns="0" anchor="ctr"/>
              <a:lstStyle/>
              <a:p>
                <a:pPr algn="ctr" defTabSz="914400" fontAlgn="base">
                  <a:spcAft>
                    <a:spcPct val="0"/>
                  </a:spcAft>
                </a:pP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59" name="모서리가 둥근 직사각형 43">
                <a:extLst>
                  <a:ext uri="{FF2B5EF4-FFF2-40B4-BE49-F238E27FC236}">
                    <a16:creationId xmlns:a16="http://schemas.microsoft.com/office/drawing/2014/main" id="{F0D9D156-E05D-4F5E-8E0D-5D9CA94E4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779" y="2570210"/>
                <a:ext cx="622204" cy="1625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defTabSz="914400">
                  <a:defRPr/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SCM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</p:grpSp>
      <p:grpSp>
        <p:nvGrpSpPr>
          <p:cNvPr id="262" name="그룹 261"/>
          <p:cNvGrpSpPr/>
          <p:nvPr/>
        </p:nvGrpSpPr>
        <p:grpSpPr>
          <a:xfrm>
            <a:off x="560547" y="5474863"/>
            <a:ext cx="529976" cy="286757"/>
            <a:chOff x="512971" y="2513810"/>
            <a:chExt cx="1269818" cy="275335"/>
          </a:xfrm>
        </p:grpSpPr>
        <p:sp>
          <p:nvSpPr>
            <p:cNvPr id="26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6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45" y="2570210"/>
              <a:ext cx="722068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R&amp;D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</a:p>
          </p:txBody>
        </p:sp>
      </p:grpSp>
      <p:sp>
        <p:nvSpPr>
          <p:cNvPr id="265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25208" y="2054968"/>
            <a:ext cx="1449819" cy="4193537"/>
          </a:xfrm>
          <a:prstGeom prst="roundRect">
            <a:avLst>
              <a:gd name="adj" fmla="val 316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66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16796" y="2054970"/>
            <a:ext cx="3612961" cy="3035790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67" name="그룹 266"/>
          <p:cNvGrpSpPr/>
          <p:nvPr/>
        </p:nvGrpSpPr>
        <p:grpSpPr>
          <a:xfrm>
            <a:off x="3116795" y="2055845"/>
            <a:ext cx="3612962" cy="360962"/>
            <a:chOff x="2427670" y="1730677"/>
            <a:chExt cx="5239012" cy="346584"/>
          </a:xfrm>
        </p:grpSpPr>
        <p:sp>
          <p:nvSpPr>
            <p:cNvPr id="268" name="양쪽 모서리가 둥근 사각형 267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39012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3682387" y="1793150"/>
              <a:ext cx="2712633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CDS </a:t>
              </a:r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 플랫폼</a:t>
              </a:r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(To-Be)</a:t>
              </a:r>
              <a:endParaRPr lang="ko-KR" altLang="en-US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270" name="그룹 269"/>
          <p:cNvGrpSpPr/>
          <p:nvPr/>
        </p:nvGrpSpPr>
        <p:grpSpPr>
          <a:xfrm>
            <a:off x="6826374" y="2055845"/>
            <a:ext cx="1448654" cy="360962"/>
            <a:chOff x="2427670" y="1730677"/>
            <a:chExt cx="5222073" cy="346584"/>
          </a:xfrm>
        </p:grpSpPr>
        <p:sp>
          <p:nvSpPr>
            <p:cNvPr id="271" name="양쪽 모서리가 둥근 사각형 270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22073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3536315" y="1793150"/>
              <a:ext cx="3004804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BI / Portal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596516" y="4258367"/>
            <a:ext cx="990439" cy="286757"/>
            <a:chOff x="512971" y="2513810"/>
            <a:chExt cx="1269818" cy="275335"/>
          </a:xfrm>
        </p:grpSpPr>
        <p:sp>
          <p:nvSpPr>
            <p:cNvPr id="27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7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164" y="2570210"/>
              <a:ext cx="351434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QMS</a:t>
              </a:r>
            </a:p>
          </p:txBody>
        </p:sp>
      </p:grpSp>
      <p:grpSp>
        <p:nvGrpSpPr>
          <p:cNvPr id="276" name="그룹 275"/>
          <p:cNvGrpSpPr/>
          <p:nvPr/>
        </p:nvGrpSpPr>
        <p:grpSpPr>
          <a:xfrm>
            <a:off x="524509" y="5925995"/>
            <a:ext cx="1158352" cy="286757"/>
            <a:chOff x="512971" y="2513810"/>
            <a:chExt cx="1269818" cy="275335"/>
          </a:xfrm>
        </p:grpSpPr>
        <p:sp>
          <p:nvSpPr>
            <p:cNvPr id="27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7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72" y="2570210"/>
              <a:ext cx="755621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외부 데이터 </a:t>
              </a:r>
            </a:p>
          </p:txBody>
        </p:sp>
      </p:grpSp>
      <p:sp>
        <p:nvSpPr>
          <p:cNvPr id="279" name="Rectangle 32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1845887" y="1664803"/>
            <a:ext cx="6581834" cy="4714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AWS Cloud(Seoul)</a:t>
            </a:r>
          </a:p>
        </p:txBody>
      </p:sp>
      <p:pic>
        <p:nvPicPr>
          <p:cNvPr id="280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839388" y="1664294"/>
            <a:ext cx="351492" cy="340548"/>
          </a:xfrm>
          <a:prstGeom prst="rect">
            <a:avLst/>
          </a:prstGeom>
        </p:spPr>
      </p:pic>
      <p:grpSp>
        <p:nvGrpSpPr>
          <p:cNvPr id="281" name="그룹 280"/>
          <p:cNvGrpSpPr/>
          <p:nvPr/>
        </p:nvGrpSpPr>
        <p:grpSpPr>
          <a:xfrm>
            <a:off x="1959020" y="2055845"/>
            <a:ext cx="1036264" cy="360962"/>
            <a:chOff x="2427670" y="1730677"/>
            <a:chExt cx="5239012" cy="346584"/>
          </a:xfrm>
        </p:grpSpPr>
        <p:sp>
          <p:nvSpPr>
            <p:cNvPr id="282" name="양쪽 모서리가 둥근 사각형 281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39012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988339" y="1793150"/>
              <a:ext cx="4100752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 Lake</a:t>
              </a:r>
              <a:endParaRPr lang="ko-KR" altLang="en-US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pic>
        <p:nvPicPr>
          <p:cNvPr id="284" name="Graphic 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710" y="3626896"/>
            <a:ext cx="434048" cy="43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5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067" y="2888940"/>
            <a:ext cx="360411" cy="34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029" y="4022132"/>
            <a:ext cx="4875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Glue</a:t>
            </a:r>
          </a:p>
        </p:txBody>
      </p:sp>
      <p:sp>
        <p:nvSpPr>
          <p:cNvPr id="287" name="모서리가 둥근 직사각형 42">
            <a:extLst>
              <a:ext uri="{FF2B5EF4-FFF2-40B4-BE49-F238E27FC236}">
                <a16:creationId xmlns:a16="http://schemas.microsoft.com/office/drawing/2014/main" id="{6F39CF51-7434-22A3-5217-A0C2598C9A44}"/>
              </a:ext>
            </a:extLst>
          </p:cNvPr>
          <p:cNvSpPr/>
          <p:nvPr/>
        </p:nvSpPr>
        <p:spPr>
          <a:xfrm>
            <a:off x="2079858" y="5821800"/>
            <a:ext cx="758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marL="0" lvl="2" algn="ctr" defTabSz="914400"/>
            <a:r>
              <a: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Data</a:t>
            </a:r>
            <a:br>
              <a: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Governance</a:t>
            </a:r>
          </a:p>
        </p:txBody>
      </p:sp>
      <p:sp>
        <p:nvSpPr>
          <p:cNvPr id="288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53400" y="1924172"/>
            <a:ext cx="903020" cy="4439618"/>
          </a:xfrm>
          <a:prstGeom prst="roundRect">
            <a:avLst>
              <a:gd name="adj" fmla="val 3116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89" name="그룹 288"/>
          <p:cNvGrpSpPr/>
          <p:nvPr/>
        </p:nvGrpSpPr>
        <p:grpSpPr>
          <a:xfrm>
            <a:off x="8553400" y="1916832"/>
            <a:ext cx="903020" cy="360962"/>
            <a:chOff x="2427667" y="1730677"/>
            <a:chExt cx="5225174" cy="346584"/>
          </a:xfrm>
        </p:grpSpPr>
        <p:sp>
          <p:nvSpPr>
            <p:cNvPr id="290" name="양쪽 모서리가 둥근 사각형 289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3591721" y="1793150"/>
              <a:ext cx="2893959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</a:p>
          </p:txBody>
        </p:sp>
      </p:grpSp>
      <p:cxnSp>
        <p:nvCxnSpPr>
          <p:cNvPr id="292" name="직선 화살표 연결선 135"/>
          <p:cNvCxnSpPr>
            <a:stCxn id="284" idx="3"/>
            <a:endCxn id="285" idx="1"/>
          </p:cNvCxnSpPr>
          <p:nvPr/>
        </p:nvCxnSpPr>
        <p:spPr>
          <a:xfrm flipV="1">
            <a:off x="2083758" y="3060642"/>
            <a:ext cx="178309" cy="78327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3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09035" y="3679166"/>
            <a:ext cx="1277356" cy="2414130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94" name="그룹 293"/>
          <p:cNvGrpSpPr/>
          <p:nvPr/>
        </p:nvGrpSpPr>
        <p:grpSpPr>
          <a:xfrm>
            <a:off x="6909374" y="3679166"/>
            <a:ext cx="1280599" cy="279007"/>
            <a:chOff x="372079" y="2140532"/>
            <a:chExt cx="1556584" cy="282678"/>
          </a:xfrm>
        </p:grpSpPr>
        <p:sp>
          <p:nvSpPr>
            <p:cNvPr id="295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6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8968" y="2188324"/>
              <a:ext cx="157826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BI</a:t>
              </a:r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297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23267" y="2492897"/>
            <a:ext cx="1277355" cy="1071430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923606" y="2492896"/>
            <a:ext cx="1280599" cy="279007"/>
            <a:chOff x="372079" y="2140532"/>
            <a:chExt cx="1556584" cy="282678"/>
          </a:xfrm>
        </p:grpSpPr>
        <p:sp>
          <p:nvSpPr>
            <p:cNvPr id="299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0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0253" y="2188324"/>
              <a:ext cx="775257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DX Portal</a:t>
              </a:r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6949044" y="4116258"/>
            <a:ext cx="556444" cy="286757"/>
            <a:chOff x="512971" y="2513810"/>
            <a:chExt cx="1269818" cy="275335"/>
          </a:xfrm>
        </p:grpSpPr>
        <p:sp>
          <p:nvSpPr>
            <p:cNvPr id="30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75" y="2570210"/>
              <a:ext cx="845019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시각화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7561521" y="4119148"/>
            <a:ext cx="556444" cy="286757"/>
            <a:chOff x="512971" y="2513810"/>
            <a:chExt cx="1269818" cy="275335"/>
          </a:xfrm>
        </p:grpSpPr>
        <p:sp>
          <p:nvSpPr>
            <p:cNvPr id="30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696" y="2570210"/>
              <a:ext cx="552373" cy="16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EDA</a:t>
              </a:r>
            </a:p>
          </p:txBody>
        </p:sp>
      </p:grpSp>
      <p:grpSp>
        <p:nvGrpSpPr>
          <p:cNvPr id="307" name="그룹 306"/>
          <p:cNvGrpSpPr/>
          <p:nvPr/>
        </p:nvGrpSpPr>
        <p:grpSpPr>
          <a:xfrm>
            <a:off x="6949044" y="4500115"/>
            <a:ext cx="556444" cy="381018"/>
            <a:chOff x="512971" y="2513810"/>
            <a:chExt cx="1269818" cy="365842"/>
          </a:xfrm>
        </p:grpSpPr>
        <p:sp>
          <p:nvSpPr>
            <p:cNvPr id="30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365842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75" y="2536731"/>
              <a:ext cx="845019" cy="32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</a:p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비정형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310" name="그룹 309"/>
          <p:cNvGrpSpPr/>
          <p:nvPr/>
        </p:nvGrpSpPr>
        <p:grpSpPr>
          <a:xfrm>
            <a:off x="7561521" y="4492110"/>
            <a:ext cx="556444" cy="381018"/>
            <a:chOff x="512971" y="2513810"/>
            <a:chExt cx="1269818" cy="365842"/>
          </a:xfrm>
        </p:grpSpPr>
        <p:sp>
          <p:nvSpPr>
            <p:cNvPr id="31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365842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1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72" y="2536731"/>
              <a:ext cx="530424" cy="32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Self</a:t>
              </a:r>
            </a:p>
            <a:p>
              <a:pPr algn="ctr" defTabSz="914400">
                <a:defRPr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BI</a:t>
              </a:r>
            </a:p>
          </p:txBody>
        </p:sp>
      </p:grpSp>
      <p:sp>
        <p:nvSpPr>
          <p:cNvPr id="313" name="직사각형 312"/>
          <p:cNvSpPr/>
          <p:nvPr/>
        </p:nvSpPr>
        <p:spPr>
          <a:xfrm>
            <a:off x="8618220" y="4265660"/>
            <a:ext cx="78486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14" name="직사각형 313"/>
          <p:cNvSpPr/>
          <p:nvPr/>
        </p:nvSpPr>
        <p:spPr>
          <a:xfrm flipH="1">
            <a:off x="8626731" y="4413619"/>
            <a:ext cx="74699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CDS/MLDL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  (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분석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결과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</p:txBody>
      </p:sp>
      <p:grpSp>
        <p:nvGrpSpPr>
          <p:cNvPr id="538" name="그룹 537"/>
          <p:cNvGrpSpPr/>
          <p:nvPr/>
        </p:nvGrpSpPr>
        <p:grpSpPr>
          <a:xfrm>
            <a:off x="8655299" y="3677768"/>
            <a:ext cx="704735" cy="714564"/>
            <a:chOff x="8793728" y="2390777"/>
            <a:chExt cx="704735" cy="688828"/>
          </a:xfrm>
        </p:grpSpPr>
        <p:grpSp>
          <p:nvGrpSpPr>
            <p:cNvPr id="539" name="그룹 538"/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544" name="타원 543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45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46" name="TextBox 545"/>
              <p:cNvSpPr txBox="1"/>
              <p:nvPr/>
            </p:nvSpPr>
            <p:spPr bwMode="auto">
              <a:xfrm>
                <a:off x="1137260" y="3877024"/>
                <a:ext cx="427331" cy="337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과학자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540" name="그룹 539"/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541" name="그림 540">
                <a:extLst>
                  <a:ext uri="{FF2B5EF4-FFF2-40B4-BE49-F238E27FC236}">
                    <a16:creationId xmlns:a16="http://schemas.microsoft.com/office/drawing/2014/main" id="{9655F67D-A7D7-438F-9BD6-EA04C8FCBC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542" name="그림 541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543" name="그림 542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547" name="직사각형 546"/>
          <p:cNvSpPr/>
          <p:nvPr/>
        </p:nvSpPr>
        <p:spPr>
          <a:xfrm>
            <a:off x="8618220" y="5566293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48" name="직사각형 547"/>
          <p:cNvSpPr/>
          <p:nvPr/>
        </p:nvSpPr>
        <p:spPr>
          <a:xfrm flipH="1">
            <a:off x="8641621" y="5696696"/>
            <a:ext cx="77587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en-US" altLang="ko-KR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Qilk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시각화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   (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분석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,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활용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시각화 공유 등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549" name="그룹 548"/>
          <p:cNvGrpSpPr/>
          <p:nvPr/>
        </p:nvGrpSpPr>
        <p:grpSpPr>
          <a:xfrm>
            <a:off x="8661412" y="4984181"/>
            <a:ext cx="704735" cy="714564"/>
            <a:chOff x="8793728" y="2390777"/>
            <a:chExt cx="704735" cy="688828"/>
          </a:xfrm>
        </p:grpSpPr>
        <p:grpSp>
          <p:nvGrpSpPr>
            <p:cNvPr id="550" name="그룹 549"/>
            <p:cNvGrpSpPr>
              <a:grpSpLocks noChangeAspect="1"/>
            </p:cNvGrpSpPr>
            <p:nvPr/>
          </p:nvGrpSpPr>
          <p:grpSpPr>
            <a:xfrm>
              <a:off x="8793728" y="2390777"/>
              <a:ext cx="704735" cy="688828"/>
              <a:chOff x="800691" y="3292608"/>
              <a:chExt cx="1138605" cy="979105"/>
            </a:xfrm>
          </p:grpSpPr>
          <p:sp>
            <p:nvSpPr>
              <p:cNvPr id="555" name="타원 554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56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57" name="TextBox 556"/>
              <p:cNvSpPr txBox="1"/>
              <p:nvPr/>
            </p:nvSpPr>
            <p:spPr bwMode="auto">
              <a:xfrm>
                <a:off x="1137260" y="3877024"/>
                <a:ext cx="427331" cy="337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초급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분석가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551" name="그룹 550"/>
            <p:cNvGrpSpPr/>
            <p:nvPr/>
          </p:nvGrpSpPr>
          <p:grpSpPr>
            <a:xfrm>
              <a:off x="8973804" y="2493517"/>
              <a:ext cx="344582" cy="241674"/>
              <a:chOff x="9662396" y="4335096"/>
              <a:chExt cx="621077" cy="368521"/>
            </a:xfrm>
          </p:grpSpPr>
          <p:pic>
            <p:nvPicPr>
              <p:cNvPr id="552" name="그림 551">
                <a:extLst>
                  <a:ext uri="{FF2B5EF4-FFF2-40B4-BE49-F238E27FC236}">
                    <a16:creationId xmlns:a16="http://schemas.microsoft.com/office/drawing/2014/main" id="{9655F67D-A7D7-438F-9BD6-EA04C8FCBC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62946"/>
              <a:stretch/>
            </p:blipFill>
            <p:spPr>
              <a:xfrm>
                <a:off x="9793086" y="4335096"/>
                <a:ext cx="348639" cy="368521"/>
              </a:xfrm>
              <a:prstGeom prst="rect">
                <a:avLst/>
              </a:prstGeom>
            </p:spPr>
          </p:pic>
          <p:pic>
            <p:nvPicPr>
              <p:cNvPr id="553" name="그림 552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62946"/>
              <a:stretch/>
            </p:blipFill>
            <p:spPr>
              <a:xfrm>
                <a:off x="9662396" y="4402908"/>
                <a:ext cx="283496" cy="299663"/>
              </a:xfrm>
              <a:prstGeom prst="rect">
                <a:avLst/>
              </a:prstGeom>
            </p:spPr>
          </p:pic>
          <p:pic>
            <p:nvPicPr>
              <p:cNvPr id="554" name="그림 553">
                <a:extLst>
                  <a:ext uri="{FF2B5EF4-FFF2-40B4-BE49-F238E27FC236}">
                    <a16:creationId xmlns:a16="http://schemas.microsoft.com/office/drawing/2014/main" id="{01761FB1-406D-4AAE-B3FB-DF2BAF192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b="62946"/>
              <a:stretch/>
            </p:blipFill>
            <p:spPr>
              <a:xfrm>
                <a:off x="9999977" y="4402908"/>
                <a:ext cx="283496" cy="299663"/>
              </a:xfrm>
              <a:prstGeom prst="rect">
                <a:avLst/>
              </a:prstGeom>
            </p:spPr>
          </p:pic>
        </p:grpSp>
      </p:grpSp>
      <p:sp>
        <p:nvSpPr>
          <p:cNvPr id="558" name="직사각형 557"/>
          <p:cNvSpPr/>
          <p:nvPr/>
        </p:nvSpPr>
        <p:spPr>
          <a:xfrm>
            <a:off x="8610600" y="3014262"/>
            <a:ext cx="792480" cy="5155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ko-KR" altLang="en-US" sz="1500" spc="-3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59" name="직사각형 558"/>
          <p:cNvSpPr/>
          <p:nvPr/>
        </p:nvSpPr>
        <p:spPr>
          <a:xfrm flipH="1">
            <a:off x="8667609" y="3218226"/>
            <a:ext cx="57547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ㅇ</a:t>
            </a: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en-US" altLang="ko-KR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CDS Analysis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1F497D">
                  <a:lumMod val="75000"/>
                </a:srgbClr>
              </a:buClr>
            </a:pPr>
            <a:r>
              <a:rPr lang="ko-KR" altLang="en-US" sz="700" kern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   활용</a:t>
            </a:r>
            <a:endParaRPr lang="en-US" altLang="ko-KR" sz="700" kern="8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560" name="그룹 559"/>
          <p:cNvGrpSpPr/>
          <p:nvPr/>
        </p:nvGrpSpPr>
        <p:grpSpPr>
          <a:xfrm>
            <a:off x="8658254" y="2451690"/>
            <a:ext cx="704735" cy="714564"/>
            <a:chOff x="595467" y="7348465"/>
            <a:chExt cx="886073" cy="913231"/>
          </a:xfrm>
        </p:grpSpPr>
        <p:grpSp>
          <p:nvGrpSpPr>
            <p:cNvPr id="561" name="그룹 560"/>
            <p:cNvGrpSpPr>
              <a:grpSpLocks noChangeAspect="1"/>
            </p:cNvGrpSpPr>
            <p:nvPr/>
          </p:nvGrpSpPr>
          <p:grpSpPr>
            <a:xfrm>
              <a:off x="595467" y="7348465"/>
              <a:ext cx="886073" cy="913231"/>
              <a:chOff x="800691" y="3292608"/>
              <a:chExt cx="1138605" cy="979105"/>
            </a:xfrm>
          </p:grpSpPr>
          <p:sp>
            <p:nvSpPr>
              <p:cNvPr id="579" name="타원 578"/>
              <p:cNvSpPr/>
              <p:nvPr/>
            </p:nvSpPr>
            <p:spPr>
              <a:xfrm>
                <a:off x="800691" y="3292608"/>
                <a:ext cx="1138605" cy="97910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69" tIns="41985" rIns="83969" bIns="41985" rtlCol="0" anchor="ctr"/>
              <a:lstStyle/>
              <a:p>
                <a:pPr algn="ctr" latinLnBrk="0"/>
                <a:endParaRPr lang="ko-KR" altLang="en-US" sz="16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80" name="타원 244"/>
              <p:cNvSpPr/>
              <p:nvPr/>
            </p:nvSpPr>
            <p:spPr>
              <a:xfrm>
                <a:off x="862828" y="3344904"/>
                <a:ext cx="1020076" cy="526774"/>
              </a:xfrm>
              <a:custGeom>
                <a:avLst/>
                <a:gdLst/>
                <a:ahLst/>
                <a:cxnLst/>
                <a:rect l="l" t="t" r="r" b="b"/>
                <a:pathLst>
                  <a:path w="954930" h="554823">
                    <a:moveTo>
                      <a:pt x="477465" y="0"/>
                    </a:moveTo>
                    <a:cubicBezTo>
                      <a:pt x="741162" y="0"/>
                      <a:pt x="954930" y="213884"/>
                      <a:pt x="954930" y="477724"/>
                    </a:cubicBezTo>
                    <a:lnTo>
                      <a:pt x="947162" y="554823"/>
                    </a:lnTo>
                    <a:lnTo>
                      <a:pt x="7768" y="554823"/>
                    </a:lnTo>
                    <a:cubicBezTo>
                      <a:pt x="2130" y="529897"/>
                      <a:pt x="0" y="504059"/>
                      <a:pt x="0" y="477724"/>
                    </a:cubicBezTo>
                    <a:cubicBezTo>
                      <a:pt x="0" y="213884"/>
                      <a:pt x="213768" y="0"/>
                      <a:pt x="4774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81" name="TextBox 580"/>
              <p:cNvSpPr txBox="1"/>
              <p:nvPr/>
            </p:nvSpPr>
            <p:spPr bwMode="auto">
              <a:xfrm>
                <a:off x="1149573" y="3866583"/>
                <a:ext cx="427331" cy="337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현업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latinLnBrk="0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분석가</a:t>
                </a:r>
                <a:endPara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grpSp>
          <p:nvGrpSpPr>
            <p:cNvPr id="562" name="그룹 561"/>
            <p:cNvGrpSpPr>
              <a:grpSpLocks noChangeAspect="1"/>
            </p:cNvGrpSpPr>
            <p:nvPr/>
          </p:nvGrpSpPr>
          <p:grpSpPr>
            <a:xfrm>
              <a:off x="841477" y="7474654"/>
              <a:ext cx="368113" cy="360000"/>
              <a:chOff x="866927" y="5894008"/>
              <a:chExt cx="625887" cy="612094"/>
            </a:xfrm>
          </p:grpSpPr>
          <p:sp>
            <p:nvSpPr>
              <p:cNvPr id="563" name="Freeform 344"/>
              <p:cNvSpPr>
                <a:spLocks/>
              </p:cNvSpPr>
              <p:nvPr/>
            </p:nvSpPr>
            <p:spPr bwMode="auto">
              <a:xfrm>
                <a:off x="1143160" y="6142445"/>
                <a:ext cx="76925" cy="100815"/>
              </a:xfrm>
              <a:custGeom>
                <a:avLst/>
                <a:gdLst>
                  <a:gd name="T0" fmla="*/ 0 w 44"/>
                  <a:gd name="T1" fmla="*/ 26 h 56"/>
                  <a:gd name="T2" fmla="*/ 32 w 44"/>
                  <a:gd name="T3" fmla="*/ 56 h 56"/>
                  <a:gd name="T4" fmla="*/ 44 w 44"/>
                  <a:gd name="T5" fmla="*/ 44 h 56"/>
                  <a:gd name="T6" fmla="*/ 0 w 44"/>
                  <a:gd name="T7" fmla="*/ 0 h 56"/>
                  <a:gd name="T8" fmla="*/ 0 w 4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6">
                    <a:moveTo>
                      <a:pt x="0" y="26"/>
                    </a:moveTo>
                    <a:lnTo>
                      <a:pt x="32" y="56"/>
                    </a:lnTo>
                    <a:lnTo>
                      <a:pt x="44" y="44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E8AF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64" name="Freeform 345"/>
              <p:cNvSpPr>
                <a:spLocks/>
              </p:cNvSpPr>
              <p:nvPr/>
            </p:nvSpPr>
            <p:spPr bwMode="auto">
              <a:xfrm>
                <a:off x="1143160" y="6131643"/>
                <a:ext cx="104896" cy="90013"/>
              </a:xfrm>
              <a:custGeom>
                <a:avLst/>
                <a:gdLst>
                  <a:gd name="T0" fmla="*/ 60 w 60"/>
                  <a:gd name="T1" fmla="*/ 0 h 50"/>
                  <a:gd name="T2" fmla="*/ 0 w 60"/>
                  <a:gd name="T3" fmla="*/ 4 h 50"/>
                  <a:gd name="T4" fmla="*/ 0 w 60"/>
                  <a:gd name="T5" fmla="*/ 6 h 50"/>
                  <a:gd name="T6" fmla="*/ 44 w 60"/>
                  <a:gd name="T7" fmla="*/ 50 h 50"/>
                  <a:gd name="T8" fmla="*/ 60 w 60"/>
                  <a:gd name="T9" fmla="*/ 30 h 50"/>
                  <a:gd name="T10" fmla="*/ 60 w 60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0">
                    <a:moveTo>
                      <a:pt x="60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44" y="50"/>
                    </a:lnTo>
                    <a:lnTo>
                      <a:pt x="60" y="3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DBA1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65" name="Freeform 346"/>
              <p:cNvSpPr>
                <a:spLocks/>
              </p:cNvSpPr>
              <p:nvPr/>
            </p:nvSpPr>
            <p:spPr bwMode="auto">
              <a:xfrm>
                <a:off x="1097705" y="5958817"/>
                <a:ext cx="192311" cy="219633"/>
              </a:xfrm>
              <a:custGeom>
                <a:avLst/>
                <a:gdLst>
                  <a:gd name="T0" fmla="*/ 110 w 110"/>
                  <a:gd name="T1" fmla="*/ 46 h 122"/>
                  <a:gd name="T2" fmla="*/ 108 w 110"/>
                  <a:gd name="T3" fmla="*/ 42 h 122"/>
                  <a:gd name="T4" fmla="*/ 106 w 110"/>
                  <a:gd name="T5" fmla="*/ 42 h 122"/>
                  <a:gd name="T6" fmla="*/ 104 w 110"/>
                  <a:gd name="T7" fmla="*/ 46 h 122"/>
                  <a:gd name="T8" fmla="*/ 102 w 110"/>
                  <a:gd name="T9" fmla="*/ 46 h 122"/>
                  <a:gd name="T10" fmla="*/ 100 w 110"/>
                  <a:gd name="T11" fmla="*/ 42 h 122"/>
                  <a:gd name="T12" fmla="*/ 102 w 110"/>
                  <a:gd name="T13" fmla="*/ 22 h 122"/>
                  <a:gd name="T14" fmla="*/ 100 w 110"/>
                  <a:gd name="T15" fmla="*/ 14 h 122"/>
                  <a:gd name="T16" fmla="*/ 90 w 110"/>
                  <a:gd name="T17" fmla="*/ 6 h 122"/>
                  <a:gd name="T18" fmla="*/ 84 w 110"/>
                  <a:gd name="T19" fmla="*/ 2 h 122"/>
                  <a:gd name="T20" fmla="*/ 70 w 110"/>
                  <a:gd name="T21" fmla="*/ 0 h 122"/>
                  <a:gd name="T22" fmla="*/ 54 w 110"/>
                  <a:gd name="T23" fmla="*/ 2 h 122"/>
                  <a:gd name="T24" fmla="*/ 48 w 110"/>
                  <a:gd name="T25" fmla="*/ 0 h 122"/>
                  <a:gd name="T26" fmla="*/ 34 w 110"/>
                  <a:gd name="T27" fmla="*/ 0 h 122"/>
                  <a:gd name="T28" fmla="*/ 26 w 110"/>
                  <a:gd name="T29" fmla="*/ 2 h 122"/>
                  <a:gd name="T30" fmla="*/ 14 w 110"/>
                  <a:gd name="T31" fmla="*/ 10 h 122"/>
                  <a:gd name="T32" fmla="*/ 8 w 110"/>
                  <a:gd name="T33" fmla="*/ 22 h 122"/>
                  <a:gd name="T34" fmla="*/ 8 w 110"/>
                  <a:gd name="T35" fmla="*/ 32 h 122"/>
                  <a:gd name="T36" fmla="*/ 10 w 110"/>
                  <a:gd name="T37" fmla="*/ 42 h 122"/>
                  <a:gd name="T38" fmla="*/ 8 w 110"/>
                  <a:gd name="T39" fmla="*/ 46 h 122"/>
                  <a:gd name="T40" fmla="*/ 6 w 110"/>
                  <a:gd name="T41" fmla="*/ 46 h 122"/>
                  <a:gd name="T42" fmla="*/ 4 w 110"/>
                  <a:gd name="T43" fmla="*/ 42 h 122"/>
                  <a:gd name="T44" fmla="*/ 2 w 110"/>
                  <a:gd name="T45" fmla="*/ 42 h 122"/>
                  <a:gd name="T46" fmla="*/ 0 w 110"/>
                  <a:gd name="T47" fmla="*/ 46 h 122"/>
                  <a:gd name="T48" fmla="*/ 4 w 110"/>
                  <a:gd name="T49" fmla="*/ 70 h 122"/>
                  <a:gd name="T50" fmla="*/ 8 w 110"/>
                  <a:gd name="T51" fmla="*/ 74 h 122"/>
                  <a:gd name="T52" fmla="*/ 12 w 110"/>
                  <a:gd name="T53" fmla="*/ 78 h 122"/>
                  <a:gd name="T54" fmla="*/ 14 w 110"/>
                  <a:gd name="T55" fmla="*/ 84 h 122"/>
                  <a:gd name="T56" fmla="*/ 16 w 110"/>
                  <a:gd name="T57" fmla="*/ 90 h 122"/>
                  <a:gd name="T58" fmla="*/ 18 w 110"/>
                  <a:gd name="T59" fmla="*/ 98 h 122"/>
                  <a:gd name="T60" fmla="*/ 32 w 110"/>
                  <a:gd name="T61" fmla="*/ 110 h 122"/>
                  <a:gd name="T62" fmla="*/ 38 w 110"/>
                  <a:gd name="T63" fmla="*/ 114 h 122"/>
                  <a:gd name="T64" fmla="*/ 44 w 110"/>
                  <a:gd name="T65" fmla="*/ 120 h 122"/>
                  <a:gd name="T66" fmla="*/ 54 w 110"/>
                  <a:gd name="T67" fmla="*/ 122 h 122"/>
                  <a:gd name="T68" fmla="*/ 60 w 110"/>
                  <a:gd name="T69" fmla="*/ 120 h 122"/>
                  <a:gd name="T70" fmla="*/ 66 w 110"/>
                  <a:gd name="T71" fmla="*/ 120 h 122"/>
                  <a:gd name="T72" fmla="*/ 78 w 110"/>
                  <a:gd name="T73" fmla="*/ 110 h 122"/>
                  <a:gd name="T74" fmla="*/ 84 w 110"/>
                  <a:gd name="T75" fmla="*/ 104 h 122"/>
                  <a:gd name="T76" fmla="*/ 90 w 110"/>
                  <a:gd name="T77" fmla="*/ 98 h 122"/>
                  <a:gd name="T78" fmla="*/ 94 w 110"/>
                  <a:gd name="T79" fmla="*/ 90 h 122"/>
                  <a:gd name="T80" fmla="*/ 96 w 110"/>
                  <a:gd name="T81" fmla="*/ 80 h 122"/>
                  <a:gd name="T82" fmla="*/ 98 w 110"/>
                  <a:gd name="T83" fmla="*/ 78 h 122"/>
                  <a:gd name="T84" fmla="*/ 106 w 110"/>
                  <a:gd name="T85" fmla="*/ 70 h 122"/>
                  <a:gd name="T86" fmla="*/ 108 w 110"/>
                  <a:gd name="T87" fmla="*/ 58 h 122"/>
                  <a:gd name="T88" fmla="*/ 110 w 110"/>
                  <a:gd name="T89" fmla="*/ 4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22">
                    <a:moveTo>
                      <a:pt x="110" y="46"/>
                    </a:moveTo>
                    <a:lnTo>
                      <a:pt x="110" y="46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6" y="42"/>
                    </a:lnTo>
                    <a:lnTo>
                      <a:pt x="106" y="42"/>
                    </a:lnTo>
                    <a:lnTo>
                      <a:pt x="104" y="46"/>
                    </a:lnTo>
                    <a:lnTo>
                      <a:pt x="104" y="46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102" y="32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0" y="14"/>
                    </a:lnTo>
                    <a:lnTo>
                      <a:pt x="96" y="10"/>
                    </a:lnTo>
                    <a:lnTo>
                      <a:pt x="90" y="6"/>
                    </a:lnTo>
                    <a:lnTo>
                      <a:pt x="84" y="2"/>
                    </a:lnTo>
                    <a:lnTo>
                      <a:pt x="84" y="2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62" y="0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0" y="6"/>
                    </a:lnTo>
                    <a:lnTo>
                      <a:pt x="14" y="10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8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6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8" y="74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4" y="80"/>
                    </a:lnTo>
                    <a:lnTo>
                      <a:pt x="14" y="84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8" y="98"/>
                    </a:lnTo>
                    <a:lnTo>
                      <a:pt x="18" y="98"/>
                    </a:lnTo>
                    <a:lnTo>
                      <a:pt x="26" y="104"/>
                    </a:lnTo>
                    <a:lnTo>
                      <a:pt x="32" y="110"/>
                    </a:lnTo>
                    <a:lnTo>
                      <a:pt x="32" y="110"/>
                    </a:lnTo>
                    <a:lnTo>
                      <a:pt x="38" y="114"/>
                    </a:lnTo>
                    <a:lnTo>
                      <a:pt x="44" y="120"/>
                    </a:lnTo>
                    <a:lnTo>
                      <a:pt x="44" y="120"/>
                    </a:lnTo>
                    <a:lnTo>
                      <a:pt x="50" y="120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66" y="120"/>
                    </a:lnTo>
                    <a:lnTo>
                      <a:pt x="72" y="114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84" y="104"/>
                    </a:lnTo>
                    <a:lnTo>
                      <a:pt x="90" y="98"/>
                    </a:lnTo>
                    <a:lnTo>
                      <a:pt x="90" y="98"/>
                    </a:lnTo>
                    <a:lnTo>
                      <a:pt x="94" y="90"/>
                    </a:lnTo>
                    <a:lnTo>
                      <a:pt x="94" y="90"/>
                    </a:lnTo>
                    <a:lnTo>
                      <a:pt x="96" y="84"/>
                    </a:lnTo>
                    <a:lnTo>
                      <a:pt x="96" y="80"/>
                    </a:lnTo>
                    <a:lnTo>
                      <a:pt x="98" y="78"/>
                    </a:lnTo>
                    <a:lnTo>
                      <a:pt x="98" y="78"/>
                    </a:lnTo>
                    <a:lnTo>
                      <a:pt x="102" y="74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8" y="58"/>
                    </a:lnTo>
                    <a:lnTo>
                      <a:pt x="110" y="46"/>
                    </a:lnTo>
                    <a:lnTo>
                      <a:pt x="110" y="46"/>
                    </a:lnTo>
                    <a:close/>
                  </a:path>
                </a:pathLst>
              </a:custGeom>
              <a:solidFill>
                <a:srgbClr val="F9C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66" name="Freeform 347"/>
              <p:cNvSpPr>
                <a:spLocks/>
              </p:cNvSpPr>
              <p:nvPr/>
            </p:nvSpPr>
            <p:spPr bwMode="auto">
              <a:xfrm>
                <a:off x="1101201" y="5894008"/>
                <a:ext cx="185318" cy="154823"/>
              </a:xfrm>
              <a:custGeom>
                <a:avLst/>
                <a:gdLst>
                  <a:gd name="T0" fmla="*/ 2 w 106"/>
                  <a:gd name="T1" fmla="*/ 72 h 86"/>
                  <a:gd name="T2" fmla="*/ 4 w 106"/>
                  <a:gd name="T3" fmla="*/ 84 h 86"/>
                  <a:gd name="T4" fmla="*/ 8 w 106"/>
                  <a:gd name="T5" fmla="*/ 86 h 86"/>
                  <a:gd name="T6" fmla="*/ 8 w 106"/>
                  <a:gd name="T7" fmla="*/ 84 h 86"/>
                  <a:gd name="T8" fmla="*/ 8 w 106"/>
                  <a:gd name="T9" fmla="*/ 76 h 86"/>
                  <a:gd name="T10" fmla="*/ 8 w 106"/>
                  <a:gd name="T11" fmla="*/ 64 h 86"/>
                  <a:gd name="T12" fmla="*/ 10 w 106"/>
                  <a:gd name="T13" fmla="*/ 56 h 86"/>
                  <a:gd name="T14" fmla="*/ 20 w 106"/>
                  <a:gd name="T15" fmla="*/ 46 h 86"/>
                  <a:gd name="T16" fmla="*/ 28 w 106"/>
                  <a:gd name="T17" fmla="*/ 44 h 86"/>
                  <a:gd name="T18" fmla="*/ 50 w 106"/>
                  <a:gd name="T19" fmla="*/ 46 h 86"/>
                  <a:gd name="T20" fmla="*/ 56 w 106"/>
                  <a:gd name="T21" fmla="*/ 46 h 86"/>
                  <a:gd name="T22" fmla="*/ 70 w 106"/>
                  <a:gd name="T23" fmla="*/ 38 h 86"/>
                  <a:gd name="T24" fmla="*/ 70 w 106"/>
                  <a:gd name="T25" fmla="*/ 36 h 86"/>
                  <a:gd name="T26" fmla="*/ 72 w 106"/>
                  <a:gd name="T27" fmla="*/ 36 h 86"/>
                  <a:gd name="T28" fmla="*/ 76 w 106"/>
                  <a:gd name="T29" fmla="*/ 40 h 86"/>
                  <a:gd name="T30" fmla="*/ 94 w 106"/>
                  <a:gd name="T31" fmla="*/ 50 h 86"/>
                  <a:gd name="T32" fmla="*/ 96 w 106"/>
                  <a:gd name="T33" fmla="*/ 56 h 86"/>
                  <a:gd name="T34" fmla="*/ 98 w 106"/>
                  <a:gd name="T35" fmla="*/ 76 h 86"/>
                  <a:gd name="T36" fmla="*/ 96 w 106"/>
                  <a:gd name="T37" fmla="*/ 86 h 86"/>
                  <a:gd name="T38" fmla="*/ 100 w 106"/>
                  <a:gd name="T39" fmla="*/ 86 h 86"/>
                  <a:gd name="T40" fmla="*/ 104 w 106"/>
                  <a:gd name="T41" fmla="*/ 74 h 86"/>
                  <a:gd name="T42" fmla="*/ 106 w 106"/>
                  <a:gd name="T43" fmla="*/ 58 h 86"/>
                  <a:gd name="T44" fmla="*/ 106 w 106"/>
                  <a:gd name="T45" fmla="*/ 38 h 86"/>
                  <a:gd name="T46" fmla="*/ 100 w 106"/>
                  <a:gd name="T47" fmla="*/ 22 h 86"/>
                  <a:gd name="T48" fmla="*/ 92 w 106"/>
                  <a:gd name="T49" fmla="*/ 14 h 86"/>
                  <a:gd name="T50" fmla="*/ 78 w 106"/>
                  <a:gd name="T51" fmla="*/ 4 h 86"/>
                  <a:gd name="T52" fmla="*/ 72 w 106"/>
                  <a:gd name="T53" fmla="*/ 4 h 86"/>
                  <a:gd name="T54" fmla="*/ 68 w 106"/>
                  <a:gd name="T55" fmla="*/ 4 h 86"/>
                  <a:gd name="T56" fmla="*/ 58 w 106"/>
                  <a:gd name="T57" fmla="*/ 2 h 86"/>
                  <a:gd name="T58" fmla="*/ 52 w 106"/>
                  <a:gd name="T59" fmla="*/ 0 h 86"/>
                  <a:gd name="T60" fmla="*/ 32 w 106"/>
                  <a:gd name="T61" fmla="*/ 4 h 86"/>
                  <a:gd name="T62" fmla="*/ 10 w 106"/>
                  <a:gd name="T63" fmla="*/ 18 h 86"/>
                  <a:gd name="T64" fmla="*/ 2 w 106"/>
                  <a:gd name="T65" fmla="*/ 28 h 86"/>
                  <a:gd name="T66" fmla="*/ 0 w 106"/>
                  <a:gd name="T67" fmla="*/ 48 h 86"/>
                  <a:gd name="T68" fmla="*/ 0 w 106"/>
                  <a:gd name="T69" fmla="*/ 58 h 86"/>
                  <a:gd name="T70" fmla="*/ 2 w 106"/>
                  <a:gd name="T71" fmla="*/ 7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" h="86">
                    <a:moveTo>
                      <a:pt x="2" y="72"/>
                    </a:moveTo>
                    <a:lnTo>
                      <a:pt x="2" y="72"/>
                    </a:lnTo>
                    <a:lnTo>
                      <a:pt x="4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8" y="84"/>
                    </a:lnTo>
                    <a:lnTo>
                      <a:pt x="8" y="84"/>
                    </a:lnTo>
                    <a:lnTo>
                      <a:pt x="8" y="76"/>
                    </a:lnTo>
                    <a:lnTo>
                      <a:pt x="8" y="76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10" y="56"/>
                    </a:lnTo>
                    <a:lnTo>
                      <a:pt x="14" y="50"/>
                    </a:lnTo>
                    <a:lnTo>
                      <a:pt x="20" y="46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38" y="46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56" y="46"/>
                    </a:lnTo>
                    <a:lnTo>
                      <a:pt x="60" y="44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70" y="36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8" y="46"/>
                    </a:lnTo>
                    <a:lnTo>
                      <a:pt x="94" y="50"/>
                    </a:lnTo>
                    <a:lnTo>
                      <a:pt x="96" y="56"/>
                    </a:lnTo>
                    <a:lnTo>
                      <a:pt x="96" y="56"/>
                    </a:lnTo>
                    <a:lnTo>
                      <a:pt x="98" y="66"/>
                    </a:lnTo>
                    <a:lnTo>
                      <a:pt x="98" y="76"/>
                    </a:lnTo>
                    <a:lnTo>
                      <a:pt x="98" y="76"/>
                    </a:lnTo>
                    <a:lnTo>
                      <a:pt x="96" y="86"/>
                    </a:lnTo>
                    <a:lnTo>
                      <a:pt x="100" y="86"/>
                    </a:lnTo>
                    <a:lnTo>
                      <a:pt x="100" y="86"/>
                    </a:lnTo>
                    <a:lnTo>
                      <a:pt x="104" y="74"/>
                    </a:lnTo>
                    <a:lnTo>
                      <a:pt x="104" y="74"/>
                    </a:lnTo>
                    <a:lnTo>
                      <a:pt x="106" y="58"/>
                    </a:lnTo>
                    <a:lnTo>
                      <a:pt x="106" y="58"/>
                    </a:lnTo>
                    <a:lnTo>
                      <a:pt x="106" y="48"/>
                    </a:lnTo>
                    <a:lnTo>
                      <a:pt x="106" y="38"/>
                    </a:lnTo>
                    <a:lnTo>
                      <a:pt x="104" y="30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92" y="14"/>
                    </a:lnTo>
                    <a:lnTo>
                      <a:pt x="84" y="8"/>
                    </a:lnTo>
                    <a:lnTo>
                      <a:pt x="78" y="4"/>
                    </a:lnTo>
                    <a:lnTo>
                      <a:pt x="72" y="4"/>
                    </a:lnTo>
                    <a:lnTo>
                      <a:pt x="72" y="4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4" y="0"/>
                    </a:lnTo>
                    <a:lnTo>
                      <a:pt x="32" y="4"/>
                    </a:lnTo>
                    <a:lnTo>
                      <a:pt x="20" y="1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3D3B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67" name="Freeform 348"/>
              <p:cNvSpPr>
                <a:spLocks/>
              </p:cNvSpPr>
              <p:nvPr/>
            </p:nvSpPr>
            <p:spPr bwMode="auto">
              <a:xfrm>
                <a:off x="1143160" y="6225257"/>
                <a:ext cx="104896" cy="198030"/>
              </a:xfrm>
              <a:custGeom>
                <a:avLst/>
                <a:gdLst>
                  <a:gd name="T0" fmla="*/ 0 w 60"/>
                  <a:gd name="T1" fmla="*/ 34 h 110"/>
                  <a:gd name="T2" fmla="*/ 0 w 60"/>
                  <a:gd name="T3" fmla="*/ 34 h 110"/>
                  <a:gd name="T4" fmla="*/ 4 w 60"/>
                  <a:gd name="T5" fmla="*/ 28 h 110"/>
                  <a:gd name="T6" fmla="*/ 14 w 60"/>
                  <a:gd name="T7" fmla="*/ 16 h 110"/>
                  <a:gd name="T8" fmla="*/ 28 w 60"/>
                  <a:gd name="T9" fmla="*/ 0 h 110"/>
                  <a:gd name="T10" fmla="*/ 32 w 60"/>
                  <a:gd name="T11" fmla="*/ 0 h 110"/>
                  <a:gd name="T12" fmla="*/ 60 w 60"/>
                  <a:gd name="T13" fmla="*/ 32 h 110"/>
                  <a:gd name="T14" fmla="*/ 32 w 60"/>
                  <a:gd name="T15" fmla="*/ 110 h 110"/>
                  <a:gd name="T16" fmla="*/ 0 w 60"/>
                  <a:gd name="T17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10">
                    <a:moveTo>
                      <a:pt x="0" y="34"/>
                    </a:moveTo>
                    <a:lnTo>
                      <a:pt x="0" y="34"/>
                    </a:lnTo>
                    <a:lnTo>
                      <a:pt x="4" y="28"/>
                    </a:lnTo>
                    <a:lnTo>
                      <a:pt x="14" y="16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60" y="32"/>
                    </a:lnTo>
                    <a:lnTo>
                      <a:pt x="32" y="1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BAD1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68" name="Freeform 349"/>
              <p:cNvSpPr>
                <a:spLocks/>
              </p:cNvSpPr>
              <p:nvPr/>
            </p:nvSpPr>
            <p:spPr bwMode="auto">
              <a:xfrm>
                <a:off x="1167636" y="6221657"/>
                <a:ext cx="55945" cy="190829"/>
              </a:xfrm>
              <a:custGeom>
                <a:avLst/>
                <a:gdLst>
                  <a:gd name="T0" fmla="*/ 32 w 32"/>
                  <a:gd name="T1" fmla="*/ 68 h 106"/>
                  <a:gd name="T2" fmla="*/ 22 w 32"/>
                  <a:gd name="T3" fmla="*/ 24 h 106"/>
                  <a:gd name="T4" fmla="*/ 22 w 32"/>
                  <a:gd name="T5" fmla="*/ 24 h 106"/>
                  <a:gd name="T6" fmla="*/ 22 w 32"/>
                  <a:gd name="T7" fmla="*/ 18 h 106"/>
                  <a:gd name="T8" fmla="*/ 26 w 32"/>
                  <a:gd name="T9" fmla="*/ 12 h 106"/>
                  <a:gd name="T10" fmla="*/ 26 w 32"/>
                  <a:gd name="T11" fmla="*/ 12 h 106"/>
                  <a:gd name="T12" fmla="*/ 26 w 32"/>
                  <a:gd name="T13" fmla="*/ 10 h 106"/>
                  <a:gd name="T14" fmla="*/ 26 w 32"/>
                  <a:gd name="T15" fmla="*/ 10 h 106"/>
                  <a:gd name="T16" fmla="*/ 20 w 32"/>
                  <a:gd name="T17" fmla="*/ 6 h 106"/>
                  <a:gd name="T18" fmla="*/ 20 w 32"/>
                  <a:gd name="T19" fmla="*/ 6 h 106"/>
                  <a:gd name="T20" fmla="*/ 18 w 32"/>
                  <a:gd name="T21" fmla="*/ 2 h 106"/>
                  <a:gd name="T22" fmla="*/ 18 w 32"/>
                  <a:gd name="T23" fmla="*/ 2 h 106"/>
                  <a:gd name="T24" fmla="*/ 18 w 32"/>
                  <a:gd name="T25" fmla="*/ 2 h 106"/>
                  <a:gd name="T26" fmla="*/ 16 w 32"/>
                  <a:gd name="T27" fmla="*/ 0 h 106"/>
                  <a:gd name="T28" fmla="*/ 16 w 32"/>
                  <a:gd name="T29" fmla="*/ 0 h 106"/>
                  <a:gd name="T30" fmla="*/ 14 w 32"/>
                  <a:gd name="T31" fmla="*/ 4 h 106"/>
                  <a:gd name="T32" fmla="*/ 14 w 32"/>
                  <a:gd name="T33" fmla="*/ 4 h 106"/>
                  <a:gd name="T34" fmla="*/ 10 w 32"/>
                  <a:gd name="T35" fmla="*/ 6 h 106"/>
                  <a:gd name="T36" fmla="*/ 10 w 32"/>
                  <a:gd name="T37" fmla="*/ 6 h 106"/>
                  <a:gd name="T38" fmla="*/ 6 w 32"/>
                  <a:gd name="T39" fmla="*/ 10 h 106"/>
                  <a:gd name="T40" fmla="*/ 6 w 32"/>
                  <a:gd name="T41" fmla="*/ 10 h 106"/>
                  <a:gd name="T42" fmla="*/ 6 w 32"/>
                  <a:gd name="T43" fmla="*/ 12 h 106"/>
                  <a:gd name="T44" fmla="*/ 10 w 32"/>
                  <a:gd name="T45" fmla="*/ 18 h 106"/>
                  <a:gd name="T46" fmla="*/ 10 w 32"/>
                  <a:gd name="T47" fmla="*/ 18 h 106"/>
                  <a:gd name="T48" fmla="*/ 10 w 32"/>
                  <a:gd name="T49" fmla="*/ 24 h 106"/>
                  <a:gd name="T50" fmla="*/ 0 w 32"/>
                  <a:gd name="T51" fmla="*/ 68 h 106"/>
                  <a:gd name="T52" fmla="*/ 0 w 32"/>
                  <a:gd name="T53" fmla="*/ 68 h 106"/>
                  <a:gd name="T54" fmla="*/ 0 w 32"/>
                  <a:gd name="T55" fmla="*/ 70 h 106"/>
                  <a:gd name="T56" fmla="*/ 14 w 32"/>
                  <a:gd name="T57" fmla="*/ 104 h 106"/>
                  <a:gd name="T58" fmla="*/ 14 w 32"/>
                  <a:gd name="T59" fmla="*/ 104 h 106"/>
                  <a:gd name="T60" fmla="*/ 16 w 32"/>
                  <a:gd name="T61" fmla="*/ 106 h 106"/>
                  <a:gd name="T62" fmla="*/ 16 w 32"/>
                  <a:gd name="T63" fmla="*/ 106 h 106"/>
                  <a:gd name="T64" fmla="*/ 18 w 32"/>
                  <a:gd name="T65" fmla="*/ 104 h 106"/>
                  <a:gd name="T66" fmla="*/ 32 w 32"/>
                  <a:gd name="T67" fmla="*/ 70 h 106"/>
                  <a:gd name="T68" fmla="*/ 32 w 32"/>
                  <a:gd name="T69" fmla="*/ 70 h 106"/>
                  <a:gd name="T70" fmla="*/ 32 w 32"/>
                  <a:gd name="T71" fmla="*/ 68 h 106"/>
                  <a:gd name="T72" fmla="*/ 32 w 32"/>
                  <a:gd name="T73" fmla="*/ 6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106">
                    <a:moveTo>
                      <a:pt x="32" y="68"/>
                    </a:moveTo>
                    <a:lnTo>
                      <a:pt x="22" y="24"/>
                    </a:lnTo>
                    <a:lnTo>
                      <a:pt x="22" y="24"/>
                    </a:lnTo>
                    <a:lnTo>
                      <a:pt x="22" y="18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24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14" y="104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6" y="106"/>
                    </a:lnTo>
                    <a:lnTo>
                      <a:pt x="18" y="104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2" y="68"/>
                    </a:lnTo>
                    <a:lnTo>
                      <a:pt x="32" y="68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69" name="Freeform 350"/>
              <p:cNvSpPr>
                <a:spLocks/>
              </p:cNvSpPr>
              <p:nvPr/>
            </p:nvSpPr>
            <p:spPr bwMode="auto">
              <a:xfrm>
                <a:off x="968332" y="6200053"/>
                <a:ext cx="223780" cy="291644"/>
              </a:xfrm>
              <a:custGeom>
                <a:avLst/>
                <a:gdLst>
                  <a:gd name="T0" fmla="*/ 128 w 128"/>
                  <a:gd name="T1" fmla="*/ 108 h 162"/>
                  <a:gd name="T2" fmla="*/ 106 w 128"/>
                  <a:gd name="T3" fmla="*/ 32 h 162"/>
                  <a:gd name="T4" fmla="*/ 96 w 128"/>
                  <a:gd name="T5" fmla="*/ 0 h 162"/>
                  <a:gd name="T6" fmla="*/ 96 w 128"/>
                  <a:gd name="T7" fmla="*/ 0 h 162"/>
                  <a:gd name="T8" fmla="*/ 94 w 128"/>
                  <a:gd name="T9" fmla="*/ 0 h 162"/>
                  <a:gd name="T10" fmla="*/ 94 w 128"/>
                  <a:gd name="T11" fmla="*/ 0 h 162"/>
                  <a:gd name="T12" fmla="*/ 78 w 128"/>
                  <a:gd name="T13" fmla="*/ 6 h 162"/>
                  <a:gd name="T14" fmla="*/ 78 w 128"/>
                  <a:gd name="T15" fmla="*/ 6 h 162"/>
                  <a:gd name="T16" fmla="*/ 20 w 128"/>
                  <a:gd name="T17" fmla="*/ 24 h 162"/>
                  <a:gd name="T18" fmla="*/ 20 w 128"/>
                  <a:gd name="T19" fmla="*/ 24 h 162"/>
                  <a:gd name="T20" fmla="*/ 0 w 128"/>
                  <a:gd name="T21" fmla="*/ 62 h 162"/>
                  <a:gd name="T22" fmla="*/ 0 w 128"/>
                  <a:gd name="T23" fmla="*/ 120 h 162"/>
                  <a:gd name="T24" fmla="*/ 0 w 128"/>
                  <a:gd name="T25" fmla="*/ 120 h 162"/>
                  <a:gd name="T26" fmla="*/ 4 w 128"/>
                  <a:gd name="T27" fmla="*/ 126 h 162"/>
                  <a:gd name="T28" fmla="*/ 6 w 128"/>
                  <a:gd name="T29" fmla="*/ 132 h 162"/>
                  <a:gd name="T30" fmla="*/ 6 w 128"/>
                  <a:gd name="T31" fmla="*/ 132 h 162"/>
                  <a:gd name="T32" fmla="*/ 20 w 128"/>
                  <a:gd name="T33" fmla="*/ 142 h 162"/>
                  <a:gd name="T34" fmla="*/ 36 w 128"/>
                  <a:gd name="T35" fmla="*/ 148 h 162"/>
                  <a:gd name="T36" fmla="*/ 54 w 128"/>
                  <a:gd name="T37" fmla="*/ 154 h 162"/>
                  <a:gd name="T38" fmla="*/ 74 w 128"/>
                  <a:gd name="T39" fmla="*/ 158 h 162"/>
                  <a:gd name="T40" fmla="*/ 108 w 128"/>
                  <a:gd name="T41" fmla="*/ 160 h 162"/>
                  <a:gd name="T42" fmla="*/ 128 w 128"/>
                  <a:gd name="T43" fmla="*/ 162 h 162"/>
                  <a:gd name="T44" fmla="*/ 128 w 128"/>
                  <a:gd name="T45" fmla="*/ 10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62">
                    <a:moveTo>
                      <a:pt x="128" y="108"/>
                    </a:moveTo>
                    <a:lnTo>
                      <a:pt x="106" y="32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0" y="62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4" y="126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20" y="142"/>
                    </a:lnTo>
                    <a:lnTo>
                      <a:pt x="36" y="148"/>
                    </a:lnTo>
                    <a:lnTo>
                      <a:pt x="54" y="154"/>
                    </a:lnTo>
                    <a:lnTo>
                      <a:pt x="74" y="158"/>
                    </a:lnTo>
                    <a:lnTo>
                      <a:pt x="108" y="160"/>
                    </a:lnTo>
                    <a:lnTo>
                      <a:pt x="128" y="162"/>
                    </a:lnTo>
                    <a:lnTo>
                      <a:pt x="128" y="108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70" name="Freeform 351"/>
              <p:cNvSpPr>
                <a:spLocks/>
              </p:cNvSpPr>
              <p:nvPr/>
            </p:nvSpPr>
            <p:spPr bwMode="auto">
              <a:xfrm>
                <a:off x="1192111" y="6200053"/>
                <a:ext cx="227277" cy="291644"/>
              </a:xfrm>
              <a:custGeom>
                <a:avLst/>
                <a:gdLst>
                  <a:gd name="T0" fmla="*/ 130 w 130"/>
                  <a:gd name="T1" fmla="*/ 60 h 162"/>
                  <a:gd name="T2" fmla="*/ 130 w 130"/>
                  <a:gd name="T3" fmla="*/ 60 h 162"/>
                  <a:gd name="T4" fmla="*/ 112 w 130"/>
                  <a:gd name="T5" fmla="*/ 24 h 162"/>
                  <a:gd name="T6" fmla="*/ 112 w 130"/>
                  <a:gd name="T7" fmla="*/ 24 h 162"/>
                  <a:gd name="T8" fmla="*/ 54 w 130"/>
                  <a:gd name="T9" fmla="*/ 6 h 162"/>
                  <a:gd name="T10" fmla="*/ 54 w 130"/>
                  <a:gd name="T11" fmla="*/ 6 h 162"/>
                  <a:gd name="T12" fmla="*/ 38 w 130"/>
                  <a:gd name="T13" fmla="*/ 0 h 162"/>
                  <a:gd name="T14" fmla="*/ 38 w 130"/>
                  <a:gd name="T15" fmla="*/ 0 h 162"/>
                  <a:gd name="T16" fmla="*/ 36 w 130"/>
                  <a:gd name="T17" fmla="*/ 0 h 162"/>
                  <a:gd name="T18" fmla="*/ 22 w 130"/>
                  <a:gd name="T19" fmla="*/ 44 h 162"/>
                  <a:gd name="T20" fmla="*/ 2 w 130"/>
                  <a:gd name="T21" fmla="*/ 112 h 162"/>
                  <a:gd name="T22" fmla="*/ 2 w 130"/>
                  <a:gd name="T23" fmla="*/ 112 h 162"/>
                  <a:gd name="T24" fmla="*/ 0 w 130"/>
                  <a:gd name="T25" fmla="*/ 108 h 162"/>
                  <a:gd name="T26" fmla="*/ 0 w 130"/>
                  <a:gd name="T27" fmla="*/ 162 h 162"/>
                  <a:gd name="T28" fmla="*/ 0 w 130"/>
                  <a:gd name="T29" fmla="*/ 162 h 162"/>
                  <a:gd name="T30" fmla="*/ 2 w 130"/>
                  <a:gd name="T31" fmla="*/ 162 h 162"/>
                  <a:gd name="T32" fmla="*/ 2 w 130"/>
                  <a:gd name="T33" fmla="*/ 162 h 162"/>
                  <a:gd name="T34" fmla="*/ 20 w 130"/>
                  <a:gd name="T35" fmla="*/ 162 h 162"/>
                  <a:gd name="T36" fmla="*/ 58 w 130"/>
                  <a:gd name="T37" fmla="*/ 158 h 162"/>
                  <a:gd name="T38" fmla="*/ 80 w 130"/>
                  <a:gd name="T39" fmla="*/ 154 h 162"/>
                  <a:gd name="T40" fmla="*/ 98 w 130"/>
                  <a:gd name="T41" fmla="*/ 150 h 162"/>
                  <a:gd name="T42" fmla="*/ 114 w 130"/>
                  <a:gd name="T43" fmla="*/ 142 h 162"/>
                  <a:gd name="T44" fmla="*/ 120 w 130"/>
                  <a:gd name="T45" fmla="*/ 138 h 162"/>
                  <a:gd name="T46" fmla="*/ 126 w 130"/>
                  <a:gd name="T47" fmla="*/ 132 h 162"/>
                  <a:gd name="T48" fmla="*/ 126 w 130"/>
                  <a:gd name="T49" fmla="*/ 132 h 162"/>
                  <a:gd name="T50" fmla="*/ 130 w 130"/>
                  <a:gd name="T51" fmla="*/ 118 h 162"/>
                  <a:gd name="T52" fmla="*/ 130 w 130"/>
                  <a:gd name="T5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0" h="162">
                    <a:moveTo>
                      <a:pt x="130" y="60"/>
                    </a:moveTo>
                    <a:lnTo>
                      <a:pt x="130" y="60"/>
                    </a:lnTo>
                    <a:lnTo>
                      <a:pt x="112" y="24"/>
                    </a:lnTo>
                    <a:lnTo>
                      <a:pt x="112" y="24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22" y="44"/>
                    </a:lnTo>
                    <a:lnTo>
                      <a:pt x="2" y="112"/>
                    </a:lnTo>
                    <a:lnTo>
                      <a:pt x="2" y="112"/>
                    </a:lnTo>
                    <a:lnTo>
                      <a:pt x="0" y="10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62"/>
                    </a:lnTo>
                    <a:lnTo>
                      <a:pt x="2" y="162"/>
                    </a:lnTo>
                    <a:lnTo>
                      <a:pt x="20" y="162"/>
                    </a:lnTo>
                    <a:lnTo>
                      <a:pt x="58" y="158"/>
                    </a:lnTo>
                    <a:lnTo>
                      <a:pt x="80" y="154"/>
                    </a:lnTo>
                    <a:lnTo>
                      <a:pt x="98" y="150"/>
                    </a:lnTo>
                    <a:lnTo>
                      <a:pt x="114" y="142"/>
                    </a:lnTo>
                    <a:lnTo>
                      <a:pt x="120" y="138"/>
                    </a:lnTo>
                    <a:lnTo>
                      <a:pt x="126" y="132"/>
                    </a:lnTo>
                    <a:lnTo>
                      <a:pt x="126" y="132"/>
                    </a:lnTo>
                    <a:lnTo>
                      <a:pt x="130" y="118"/>
                    </a:lnTo>
                    <a:lnTo>
                      <a:pt x="130" y="60"/>
                    </a:lnTo>
                    <a:close/>
                  </a:path>
                </a:pathLst>
              </a:cu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71" name="Freeform 352"/>
              <p:cNvSpPr>
                <a:spLocks/>
              </p:cNvSpPr>
              <p:nvPr/>
            </p:nvSpPr>
            <p:spPr bwMode="auto">
              <a:xfrm>
                <a:off x="1129174" y="6171249"/>
                <a:ext cx="132870" cy="115217"/>
              </a:xfrm>
              <a:custGeom>
                <a:avLst/>
                <a:gdLst>
                  <a:gd name="T0" fmla="*/ 70 w 76"/>
                  <a:gd name="T1" fmla="*/ 0 h 64"/>
                  <a:gd name="T2" fmla="*/ 38 w 76"/>
                  <a:gd name="T3" fmla="*/ 28 h 64"/>
                  <a:gd name="T4" fmla="*/ 38 w 76"/>
                  <a:gd name="T5" fmla="*/ 28 h 64"/>
                  <a:gd name="T6" fmla="*/ 36 w 76"/>
                  <a:gd name="T7" fmla="*/ 28 h 64"/>
                  <a:gd name="T8" fmla="*/ 6 w 76"/>
                  <a:gd name="T9" fmla="*/ 0 h 64"/>
                  <a:gd name="T10" fmla="*/ 0 w 76"/>
                  <a:gd name="T11" fmla="*/ 20 h 64"/>
                  <a:gd name="T12" fmla="*/ 12 w 76"/>
                  <a:gd name="T13" fmla="*/ 64 h 64"/>
                  <a:gd name="T14" fmla="*/ 36 w 76"/>
                  <a:gd name="T15" fmla="*/ 30 h 64"/>
                  <a:gd name="T16" fmla="*/ 36 w 76"/>
                  <a:gd name="T17" fmla="*/ 30 h 64"/>
                  <a:gd name="T18" fmla="*/ 38 w 76"/>
                  <a:gd name="T19" fmla="*/ 30 h 64"/>
                  <a:gd name="T20" fmla="*/ 62 w 76"/>
                  <a:gd name="T21" fmla="*/ 64 h 64"/>
                  <a:gd name="T22" fmla="*/ 76 w 76"/>
                  <a:gd name="T23" fmla="*/ 20 h 64"/>
                  <a:gd name="T24" fmla="*/ 70 w 76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4">
                    <a:moveTo>
                      <a:pt x="70" y="0"/>
                    </a:moveTo>
                    <a:lnTo>
                      <a:pt x="38" y="28"/>
                    </a:lnTo>
                    <a:lnTo>
                      <a:pt x="38" y="28"/>
                    </a:lnTo>
                    <a:lnTo>
                      <a:pt x="36" y="28"/>
                    </a:lnTo>
                    <a:lnTo>
                      <a:pt x="6" y="0"/>
                    </a:lnTo>
                    <a:lnTo>
                      <a:pt x="0" y="20"/>
                    </a:lnTo>
                    <a:lnTo>
                      <a:pt x="12" y="64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8" y="30"/>
                    </a:lnTo>
                    <a:lnTo>
                      <a:pt x="62" y="64"/>
                    </a:lnTo>
                    <a:lnTo>
                      <a:pt x="76" y="2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72" name="Freeform 353"/>
              <p:cNvSpPr>
                <a:spLocks/>
              </p:cNvSpPr>
              <p:nvPr/>
            </p:nvSpPr>
            <p:spPr bwMode="auto">
              <a:xfrm>
                <a:off x="1094208" y="6200053"/>
                <a:ext cx="202801" cy="252038"/>
              </a:xfrm>
              <a:custGeom>
                <a:avLst/>
                <a:gdLst>
                  <a:gd name="T0" fmla="*/ 98 w 116"/>
                  <a:gd name="T1" fmla="*/ 28 h 140"/>
                  <a:gd name="T2" fmla="*/ 114 w 116"/>
                  <a:gd name="T3" fmla="*/ 34 h 140"/>
                  <a:gd name="T4" fmla="*/ 58 w 116"/>
                  <a:gd name="T5" fmla="*/ 140 h 140"/>
                  <a:gd name="T6" fmla="*/ 2 w 116"/>
                  <a:gd name="T7" fmla="*/ 34 h 140"/>
                  <a:gd name="T8" fmla="*/ 18 w 116"/>
                  <a:gd name="T9" fmla="*/ 28 h 140"/>
                  <a:gd name="T10" fmla="*/ 0 w 116"/>
                  <a:gd name="T11" fmla="*/ 20 h 140"/>
                  <a:gd name="T12" fmla="*/ 0 w 116"/>
                  <a:gd name="T13" fmla="*/ 20 h 140"/>
                  <a:gd name="T14" fmla="*/ 6 w 116"/>
                  <a:gd name="T15" fmla="*/ 6 h 140"/>
                  <a:gd name="T16" fmla="*/ 6 w 116"/>
                  <a:gd name="T17" fmla="*/ 6 h 140"/>
                  <a:gd name="T18" fmla="*/ 22 w 116"/>
                  <a:gd name="T19" fmla="*/ 0 h 140"/>
                  <a:gd name="T20" fmla="*/ 34 w 116"/>
                  <a:gd name="T21" fmla="*/ 32 h 140"/>
                  <a:gd name="T22" fmla="*/ 42 w 116"/>
                  <a:gd name="T23" fmla="*/ 58 h 140"/>
                  <a:gd name="T24" fmla="*/ 56 w 116"/>
                  <a:gd name="T25" fmla="*/ 108 h 140"/>
                  <a:gd name="T26" fmla="*/ 74 w 116"/>
                  <a:gd name="T27" fmla="*/ 58 h 140"/>
                  <a:gd name="T28" fmla="*/ 78 w 116"/>
                  <a:gd name="T29" fmla="*/ 44 h 140"/>
                  <a:gd name="T30" fmla="*/ 94 w 116"/>
                  <a:gd name="T31" fmla="*/ 0 h 140"/>
                  <a:gd name="T32" fmla="*/ 94 w 116"/>
                  <a:gd name="T33" fmla="*/ 0 h 140"/>
                  <a:gd name="T34" fmla="*/ 110 w 116"/>
                  <a:gd name="T35" fmla="*/ 6 h 140"/>
                  <a:gd name="T36" fmla="*/ 110 w 116"/>
                  <a:gd name="T37" fmla="*/ 6 h 140"/>
                  <a:gd name="T38" fmla="*/ 116 w 116"/>
                  <a:gd name="T39" fmla="*/ 20 h 140"/>
                  <a:gd name="T40" fmla="*/ 98 w 116"/>
                  <a:gd name="T41" fmla="*/ 28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6" h="140">
                    <a:moveTo>
                      <a:pt x="98" y="28"/>
                    </a:moveTo>
                    <a:lnTo>
                      <a:pt x="114" y="34"/>
                    </a:lnTo>
                    <a:lnTo>
                      <a:pt x="58" y="140"/>
                    </a:lnTo>
                    <a:lnTo>
                      <a:pt x="2" y="34"/>
                    </a:lnTo>
                    <a:lnTo>
                      <a:pt x="18" y="2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2" y="0"/>
                    </a:lnTo>
                    <a:lnTo>
                      <a:pt x="34" y="32"/>
                    </a:lnTo>
                    <a:lnTo>
                      <a:pt x="42" y="58"/>
                    </a:lnTo>
                    <a:lnTo>
                      <a:pt x="56" y="108"/>
                    </a:lnTo>
                    <a:lnTo>
                      <a:pt x="74" y="58"/>
                    </a:lnTo>
                    <a:lnTo>
                      <a:pt x="78" y="44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6" y="20"/>
                    </a:lnTo>
                    <a:lnTo>
                      <a:pt x="98" y="28"/>
                    </a:lnTo>
                    <a:close/>
                  </a:path>
                </a:pathLst>
              </a:custGeom>
              <a:solidFill>
                <a:srgbClr val="3D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73" name="Freeform 355"/>
              <p:cNvSpPr>
                <a:spLocks/>
              </p:cNvSpPr>
              <p:nvPr/>
            </p:nvSpPr>
            <p:spPr bwMode="auto">
              <a:xfrm>
                <a:off x="866929" y="6437688"/>
                <a:ext cx="625885" cy="68410"/>
              </a:xfrm>
              <a:custGeom>
                <a:avLst/>
                <a:gdLst>
                  <a:gd name="T0" fmla="*/ 358 w 358"/>
                  <a:gd name="T1" fmla="*/ 10 h 38"/>
                  <a:gd name="T2" fmla="*/ 358 w 358"/>
                  <a:gd name="T3" fmla="*/ 28 h 38"/>
                  <a:gd name="T4" fmla="*/ 358 w 358"/>
                  <a:gd name="T5" fmla="*/ 28 h 38"/>
                  <a:gd name="T6" fmla="*/ 358 w 358"/>
                  <a:gd name="T7" fmla="*/ 32 h 38"/>
                  <a:gd name="T8" fmla="*/ 356 w 358"/>
                  <a:gd name="T9" fmla="*/ 36 h 38"/>
                  <a:gd name="T10" fmla="*/ 352 w 358"/>
                  <a:gd name="T11" fmla="*/ 38 h 38"/>
                  <a:gd name="T12" fmla="*/ 348 w 358"/>
                  <a:gd name="T13" fmla="*/ 38 h 38"/>
                  <a:gd name="T14" fmla="*/ 10 w 358"/>
                  <a:gd name="T15" fmla="*/ 38 h 38"/>
                  <a:gd name="T16" fmla="*/ 10 w 358"/>
                  <a:gd name="T17" fmla="*/ 38 h 38"/>
                  <a:gd name="T18" fmla="*/ 6 w 358"/>
                  <a:gd name="T19" fmla="*/ 38 h 38"/>
                  <a:gd name="T20" fmla="*/ 4 w 358"/>
                  <a:gd name="T21" fmla="*/ 36 h 38"/>
                  <a:gd name="T22" fmla="*/ 2 w 358"/>
                  <a:gd name="T23" fmla="*/ 32 h 38"/>
                  <a:gd name="T24" fmla="*/ 0 w 358"/>
                  <a:gd name="T25" fmla="*/ 28 h 38"/>
                  <a:gd name="T26" fmla="*/ 0 w 358"/>
                  <a:gd name="T27" fmla="*/ 10 h 38"/>
                  <a:gd name="T28" fmla="*/ 0 w 358"/>
                  <a:gd name="T29" fmla="*/ 10 h 38"/>
                  <a:gd name="T30" fmla="*/ 2 w 358"/>
                  <a:gd name="T31" fmla="*/ 6 h 38"/>
                  <a:gd name="T32" fmla="*/ 4 w 358"/>
                  <a:gd name="T33" fmla="*/ 2 h 38"/>
                  <a:gd name="T34" fmla="*/ 6 w 358"/>
                  <a:gd name="T35" fmla="*/ 0 h 38"/>
                  <a:gd name="T36" fmla="*/ 10 w 358"/>
                  <a:gd name="T37" fmla="*/ 0 h 38"/>
                  <a:gd name="T38" fmla="*/ 348 w 358"/>
                  <a:gd name="T39" fmla="*/ 0 h 38"/>
                  <a:gd name="T40" fmla="*/ 348 w 358"/>
                  <a:gd name="T41" fmla="*/ 0 h 38"/>
                  <a:gd name="T42" fmla="*/ 352 w 358"/>
                  <a:gd name="T43" fmla="*/ 0 h 38"/>
                  <a:gd name="T44" fmla="*/ 356 w 358"/>
                  <a:gd name="T45" fmla="*/ 2 h 38"/>
                  <a:gd name="T46" fmla="*/ 358 w 358"/>
                  <a:gd name="T47" fmla="*/ 6 h 38"/>
                  <a:gd name="T48" fmla="*/ 358 w 358"/>
                  <a:gd name="T49" fmla="*/ 10 h 38"/>
                  <a:gd name="T50" fmla="*/ 358 w 358"/>
                  <a:gd name="T51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8" h="38">
                    <a:moveTo>
                      <a:pt x="358" y="10"/>
                    </a:moveTo>
                    <a:lnTo>
                      <a:pt x="358" y="28"/>
                    </a:lnTo>
                    <a:lnTo>
                      <a:pt x="358" y="28"/>
                    </a:lnTo>
                    <a:lnTo>
                      <a:pt x="358" y="32"/>
                    </a:lnTo>
                    <a:lnTo>
                      <a:pt x="356" y="36"/>
                    </a:lnTo>
                    <a:lnTo>
                      <a:pt x="352" y="38"/>
                    </a:lnTo>
                    <a:lnTo>
                      <a:pt x="348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2" y="0"/>
                    </a:lnTo>
                    <a:lnTo>
                      <a:pt x="356" y="2"/>
                    </a:lnTo>
                    <a:lnTo>
                      <a:pt x="358" y="6"/>
                    </a:lnTo>
                    <a:lnTo>
                      <a:pt x="358" y="10"/>
                    </a:lnTo>
                    <a:lnTo>
                      <a:pt x="358" y="10"/>
                    </a:lnTo>
                    <a:close/>
                  </a:path>
                </a:pathLst>
              </a:custGeom>
              <a:solidFill>
                <a:srgbClr val="637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74" name="Freeform 356"/>
              <p:cNvSpPr>
                <a:spLocks/>
              </p:cNvSpPr>
              <p:nvPr/>
            </p:nvSpPr>
            <p:spPr bwMode="auto">
              <a:xfrm>
                <a:off x="866927" y="6480898"/>
                <a:ext cx="625885" cy="25204"/>
              </a:xfrm>
              <a:custGeom>
                <a:avLst/>
                <a:gdLst>
                  <a:gd name="T0" fmla="*/ 358 w 358"/>
                  <a:gd name="T1" fmla="*/ 0 h 14"/>
                  <a:gd name="T2" fmla="*/ 358 w 358"/>
                  <a:gd name="T3" fmla="*/ 4 h 14"/>
                  <a:gd name="T4" fmla="*/ 358 w 358"/>
                  <a:gd name="T5" fmla="*/ 4 h 14"/>
                  <a:gd name="T6" fmla="*/ 358 w 358"/>
                  <a:gd name="T7" fmla="*/ 8 h 14"/>
                  <a:gd name="T8" fmla="*/ 356 w 358"/>
                  <a:gd name="T9" fmla="*/ 12 h 14"/>
                  <a:gd name="T10" fmla="*/ 352 w 358"/>
                  <a:gd name="T11" fmla="*/ 14 h 14"/>
                  <a:gd name="T12" fmla="*/ 348 w 358"/>
                  <a:gd name="T13" fmla="*/ 14 h 14"/>
                  <a:gd name="T14" fmla="*/ 10 w 358"/>
                  <a:gd name="T15" fmla="*/ 14 h 14"/>
                  <a:gd name="T16" fmla="*/ 10 w 358"/>
                  <a:gd name="T17" fmla="*/ 14 h 14"/>
                  <a:gd name="T18" fmla="*/ 6 w 358"/>
                  <a:gd name="T19" fmla="*/ 14 h 14"/>
                  <a:gd name="T20" fmla="*/ 4 w 358"/>
                  <a:gd name="T21" fmla="*/ 12 h 14"/>
                  <a:gd name="T22" fmla="*/ 2 w 358"/>
                  <a:gd name="T23" fmla="*/ 8 h 14"/>
                  <a:gd name="T24" fmla="*/ 0 w 358"/>
                  <a:gd name="T25" fmla="*/ 4 h 14"/>
                  <a:gd name="T26" fmla="*/ 0 w 358"/>
                  <a:gd name="T27" fmla="*/ 0 h 14"/>
                  <a:gd name="T28" fmla="*/ 358 w 358"/>
                  <a:gd name="T2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8" h="14">
                    <a:moveTo>
                      <a:pt x="358" y="0"/>
                    </a:moveTo>
                    <a:lnTo>
                      <a:pt x="358" y="4"/>
                    </a:lnTo>
                    <a:lnTo>
                      <a:pt x="358" y="4"/>
                    </a:lnTo>
                    <a:lnTo>
                      <a:pt x="358" y="8"/>
                    </a:lnTo>
                    <a:lnTo>
                      <a:pt x="356" y="12"/>
                    </a:lnTo>
                    <a:lnTo>
                      <a:pt x="352" y="14"/>
                    </a:lnTo>
                    <a:lnTo>
                      <a:pt x="348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45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75" name="Freeform 357"/>
              <p:cNvSpPr>
                <a:spLocks/>
              </p:cNvSpPr>
              <p:nvPr/>
            </p:nvSpPr>
            <p:spPr bwMode="auto">
              <a:xfrm>
                <a:off x="1027775" y="6286468"/>
                <a:ext cx="335671" cy="187228"/>
              </a:xfrm>
              <a:custGeom>
                <a:avLst/>
                <a:gdLst>
                  <a:gd name="T0" fmla="*/ 118 w 192"/>
                  <a:gd name="T1" fmla="*/ 38 h 104"/>
                  <a:gd name="T2" fmla="*/ 118 w 192"/>
                  <a:gd name="T3" fmla="*/ 38 h 104"/>
                  <a:gd name="T4" fmla="*/ 118 w 192"/>
                  <a:gd name="T5" fmla="*/ 40 h 104"/>
                  <a:gd name="T6" fmla="*/ 116 w 192"/>
                  <a:gd name="T7" fmla="*/ 50 h 104"/>
                  <a:gd name="T8" fmla="*/ 116 w 192"/>
                  <a:gd name="T9" fmla="*/ 50 h 104"/>
                  <a:gd name="T10" fmla="*/ 148 w 192"/>
                  <a:gd name="T11" fmla="*/ 74 h 104"/>
                  <a:gd name="T12" fmla="*/ 164 w 192"/>
                  <a:gd name="T13" fmla="*/ 88 h 104"/>
                  <a:gd name="T14" fmla="*/ 178 w 192"/>
                  <a:gd name="T15" fmla="*/ 104 h 104"/>
                  <a:gd name="T16" fmla="*/ 178 w 192"/>
                  <a:gd name="T17" fmla="*/ 104 h 104"/>
                  <a:gd name="T18" fmla="*/ 180 w 192"/>
                  <a:gd name="T19" fmla="*/ 102 h 104"/>
                  <a:gd name="T20" fmla="*/ 182 w 192"/>
                  <a:gd name="T21" fmla="*/ 102 h 104"/>
                  <a:gd name="T22" fmla="*/ 192 w 192"/>
                  <a:gd name="T23" fmla="*/ 2 h 104"/>
                  <a:gd name="T24" fmla="*/ 192 w 192"/>
                  <a:gd name="T25" fmla="*/ 2 h 104"/>
                  <a:gd name="T26" fmla="*/ 192 w 192"/>
                  <a:gd name="T27" fmla="*/ 0 h 104"/>
                  <a:gd name="T28" fmla="*/ 190 w 192"/>
                  <a:gd name="T29" fmla="*/ 0 h 104"/>
                  <a:gd name="T30" fmla="*/ 2 w 192"/>
                  <a:gd name="T31" fmla="*/ 0 h 104"/>
                  <a:gd name="T32" fmla="*/ 2 w 192"/>
                  <a:gd name="T33" fmla="*/ 0 h 104"/>
                  <a:gd name="T34" fmla="*/ 0 w 192"/>
                  <a:gd name="T35" fmla="*/ 0 h 104"/>
                  <a:gd name="T36" fmla="*/ 0 w 192"/>
                  <a:gd name="T37" fmla="*/ 0 h 104"/>
                  <a:gd name="T38" fmla="*/ 16 w 192"/>
                  <a:gd name="T39" fmla="*/ 4 h 104"/>
                  <a:gd name="T40" fmla="*/ 38 w 192"/>
                  <a:gd name="T41" fmla="*/ 10 h 104"/>
                  <a:gd name="T42" fmla="*/ 66 w 192"/>
                  <a:gd name="T43" fmla="*/ 22 h 104"/>
                  <a:gd name="T44" fmla="*/ 98 w 192"/>
                  <a:gd name="T45" fmla="*/ 38 h 104"/>
                  <a:gd name="T46" fmla="*/ 118 w 192"/>
                  <a:gd name="T47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04">
                    <a:moveTo>
                      <a:pt x="118" y="38"/>
                    </a:moveTo>
                    <a:lnTo>
                      <a:pt x="118" y="38"/>
                    </a:lnTo>
                    <a:lnTo>
                      <a:pt x="118" y="40"/>
                    </a:lnTo>
                    <a:lnTo>
                      <a:pt x="116" y="50"/>
                    </a:lnTo>
                    <a:lnTo>
                      <a:pt x="116" y="50"/>
                    </a:lnTo>
                    <a:lnTo>
                      <a:pt x="148" y="74"/>
                    </a:lnTo>
                    <a:lnTo>
                      <a:pt x="164" y="88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80" y="102"/>
                    </a:lnTo>
                    <a:lnTo>
                      <a:pt x="182" y="10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192" y="0"/>
                    </a:lnTo>
                    <a:lnTo>
                      <a:pt x="19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4"/>
                    </a:lnTo>
                    <a:lnTo>
                      <a:pt x="38" y="10"/>
                    </a:lnTo>
                    <a:lnTo>
                      <a:pt x="66" y="22"/>
                    </a:lnTo>
                    <a:lnTo>
                      <a:pt x="98" y="38"/>
                    </a:lnTo>
                    <a:lnTo>
                      <a:pt x="118" y="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76" name="Freeform 358"/>
              <p:cNvSpPr>
                <a:spLocks/>
              </p:cNvSpPr>
              <p:nvPr/>
            </p:nvSpPr>
            <p:spPr bwMode="auto">
              <a:xfrm>
                <a:off x="1027770" y="6286477"/>
                <a:ext cx="311195" cy="187229"/>
              </a:xfrm>
              <a:custGeom>
                <a:avLst/>
                <a:gdLst>
                  <a:gd name="T0" fmla="*/ 116 w 178"/>
                  <a:gd name="T1" fmla="*/ 50 h 104"/>
                  <a:gd name="T2" fmla="*/ 116 w 178"/>
                  <a:gd name="T3" fmla="*/ 64 h 104"/>
                  <a:gd name="T4" fmla="*/ 116 w 178"/>
                  <a:gd name="T5" fmla="*/ 64 h 104"/>
                  <a:gd name="T6" fmla="*/ 114 w 178"/>
                  <a:gd name="T7" fmla="*/ 64 h 104"/>
                  <a:gd name="T8" fmla="*/ 74 w 178"/>
                  <a:gd name="T9" fmla="*/ 64 h 104"/>
                  <a:gd name="T10" fmla="*/ 74 w 178"/>
                  <a:gd name="T11" fmla="*/ 64 h 104"/>
                  <a:gd name="T12" fmla="*/ 72 w 178"/>
                  <a:gd name="T13" fmla="*/ 64 h 104"/>
                  <a:gd name="T14" fmla="*/ 70 w 178"/>
                  <a:gd name="T15" fmla="*/ 40 h 104"/>
                  <a:gd name="T16" fmla="*/ 70 w 178"/>
                  <a:gd name="T17" fmla="*/ 40 h 104"/>
                  <a:gd name="T18" fmla="*/ 70 w 178"/>
                  <a:gd name="T19" fmla="*/ 38 h 104"/>
                  <a:gd name="T20" fmla="*/ 98 w 178"/>
                  <a:gd name="T21" fmla="*/ 38 h 104"/>
                  <a:gd name="T22" fmla="*/ 98 w 178"/>
                  <a:gd name="T23" fmla="*/ 38 h 104"/>
                  <a:gd name="T24" fmla="*/ 66 w 178"/>
                  <a:gd name="T25" fmla="*/ 22 h 104"/>
                  <a:gd name="T26" fmla="*/ 38 w 178"/>
                  <a:gd name="T27" fmla="*/ 10 h 104"/>
                  <a:gd name="T28" fmla="*/ 16 w 178"/>
                  <a:gd name="T29" fmla="*/ 4 h 104"/>
                  <a:gd name="T30" fmla="*/ 0 w 178"/>
                  <a:gd name="T31" fmla="*/ 0 h 104"/>
                  <a:gd name="T32" fmla="*/ 0 w 178"/>
                  <a:gd name="T33" fmla="*/ 0 h 104"/>
                  <a:gd name="T34" fmla="*/ 0 w 178"/>
                  <a:gd name="T35" fmla="*/ 2 h 104"/>
                  <a:gd name="T36" fmla="*/ 10 w 178"/>
                  <a:gd name="T37" fmla="*/ 102 h 104"/>
                  <a:gd name="T38" fmla="*/ 10 w 178"/>
                  <a:gd name="T39" fmla="*/ 102 h 104"/>
                  <a:gd name="T40" fmla="*/ 12 w 178"/>
                  <a:gd name="T41" fmla="*/ 102 h 104"/>
                  <a:gd name="T42" fmla="*/ 12 w 178"/>
                  <a:gd name="T43" fmla="*/ 104 h 104"/>
                  <a:gd name="T44" fmla="*/ 178 w 178"/>
                  <a:gd name="T45" fmla="*/ 104 h 104"/>
                  <a:gd name="T46" fmla="*/ 178 w 178"/>
                  <a:gd name="T47" fmla="*/ 104 h 104"/>
                  <a:gd name="T48" fmla="*/ 178 w 178"/>
                  <a:gd name="T49" fmla="*/ 104 h 104"/>
                  <a:gd name="T50" fmla="*/ 178 w 178"/>
                  <a:gd name="T51" fmla="*/ 104 h 104"/>
                  <a:gd name="T52" fmla="*/ 164 w 178"/>
                  <a:gd name="T53" fmla="*/ 88 h 104"/>
                  <a:gd name="T54" fmla="*/ 148 w 178"/>
                  <a:gd name="T55" fmla="*/ 74 h 104"/>
                  <a:gd name="T56" fmla="*/ 116 w 178"/>
                  <a:gd name="T57" fmla="*/ 50 h 104"/>
                  <a:gd name="T58" fmla="*/ 116 w 178"/>
                  <a:gd name="T59" fmla="*/ 5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8" h="104">
                    <a:moveTo>
                      <a:pt x="116" y="50"/>
                    </a:moveTo>
                    <a:lnTo>
                      <a:pt x="116" y="64"/>
                    </a:lnTo>
                    <a:lnTo>
                      <a:pt x="116" y="64"/>
                    </a:lnTo>
                    <a:lnTo>
                      <a:pt x="114" y="64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2" y="64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0" y="38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66" y="22"/>
                    </a:lnTo>
                    <a:lnTo>
                      <a:pt x="38" y="10"/>
                    </a:lnTo>
                    <a:lnTo>
                      <a:pt x="1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12" y="102"/>
                    </a:lnTo>
                    <a:lnTo>
                      <a:pt x="12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78" y="104"/>
                    </a:lnTo>
                    <a:lnTo>
                      <a:pt x="164" y="88"/>
                    </a:lnTo>
                    <a:lnTo>
                      <a:pt x="148" y="74"/>
                    </a:lnTo>
                    <a:lnTo>
                      <a:pt x="116" y="50"/>
                    </a:lnTo>
                    <a:lnTo>
                      <a:pt x="116" y="5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77" name="Freeform 359"/>
              <p:cNvSpPr>
                <a:spLocks/>
              </p:cNvSpPr>
              <p:nvPr/>
            </p:nvSpPr>
            <p:spPr bwMode="auto">
              <a:xfrm>
                <a:off x="1150135" y="6354913"/>
                <a:ext cx="80420" cy="46807"/>
              </a:xfrm>
              <a:custGeom>
                <a:avLst/>
                <a:gdLst>
                  <a:gd name="T0" fmla="*/ 0 w 46"/>
                  <a:gd name="T1" fmla="*/ 0 h 26"/>
                  <a:gd name="T2" fmla="*/ 0 w 46"/>
                  <a:gd name="T3" fmla="*/ 0 h 26"/>
                  <a:gd name="T4" fmla="*/ 0 w 46"/>
                  <a:gd name="T5" fmla="*/ 2 h 26"/>
                  <a:gd name="T6" fmla="*/ 2 w 46"/>
                  <a:gd name="T7" fmla="*/ 26 h 26"/>
                  <a:gd name="T8" fmla="*/ 2 w 46"/>
                  <a:gd name="T9" fmla="*/ 26 h 26"/>
                  <a:gd name="T10" fmla="*/ 4 w 46"/>
                  <a:gd name="T11" fmla="*/ 26 h 26"/>
                  <a:gd name="T12" fmla="*/ 44 w 46"/>
                  <a:gd name="T13" fmla="*/ 26 h 26"/>
                  <a:gd name="T14" fmla="*/ 44 w 46"/>
                  <a:gd name="T15" fmla="*/ 26 h 26"/>
                  <a:gd name="T16" fmla="*/ 46 w 46"/>
                  <a:gd name="T17" fmla="*/ 26 h 26"/>
                  <a:gd name="T18" fmla="*/ 46 w 46"/>
                  <a:gd name="T19" fmla="*/ 12 h 26"/>
                  <a:gd name="T20" fmla="*/ 46 w 46"/>
                  <a:gd name="T21" fmla="*/ 12 h 26"/>
                  <a:gd name="T22" fmla="*/ 28 w 46"/>
                  <a:gd name="T23" fmla="*/ 0 h 26"/>
                  <a:gd name="T24" fmla="*/ 0 w 46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26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4" y="26"/>
                    </a:lnTo>
                    <a:lnTo>
                      <a:pt x="44" y="26"/>
                    </a:lnTo>
                    <a:lnTo>
                      <a:pt x="44" y="26"/>
                    </a:lnTo>
                    <a:lnTo>
                      <a:pt x="46" y="26"/>
                    </a:lnTo>
                    <a:lnTo>
                      <a:pt x="46" y="12"/>
                    </a:lnTo>
                    <a:lnTo>
                      <a:pt x="46" y="12"/>
                    </a:ln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AD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578" name="Freeform 360"/>
              <p:cNvSpPr>
                <a:spLocks/>
              </p:cNvSpPr>
              <p:nvPr/>
            </p:nvSpPr>
            <p:spPr bwMode="auto">
              <a:xfrm>
                <a:off x="1199129" y="6354878"/>
                <a:ext cx="34966" cy="21603"/>
              </a:xfrm>
              <a:custGeom>
                <a:avLst/>
                <a:gdLst>
                  <a:gd name="T0" fmla="*/ 20 w 20"/>
                  <a:gd name="T1" fmla="*/ 0 h 12"/>
                  <a:gd name="T2" fmla="*/ 0 w 20"/>
                  <a:gd name="T3" fmla="*/ 0 h 12"/>
                  <a:gd name="T4" fmla="*/ 0 w 20"/>
                  <a:gd name="T5" fmla="*/ 0 h 12"/>
                  <a:gd name="T6" fmla="*/ 18 w 20"/>
                  <a:gd name="T7" fmla="*/ 12 h 12"/>
                  <a:gd name="T8" fmla="*/ 20 w 20"/>
                  <a:gd name="T9" fmla="*/ 2 h 12"/>
                  <a:gd name="T10" fmla="*/ 20 w 20"/>
                  <a:gd name="T11" fmla="*/ 2 h 12"/>
                  <a:gd name="T12" fmla="*/ 20 w 20"/>
                  <a:gd name="T13" fmla="*/ 0 h 12"/>
                  <a:gd name="T14" fmla="*/ 20 w 20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2">
                    <a:moveTo>
                      <a:pt x="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4F0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dirty="0"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</p:grpSp>
      <p:pic>
        <p:nvPicPr>
          <p:cNvPr id="582" name="그림 581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97736" y="5915353"/>
            <a:ext cx="188656" cy="177529"/>
          </a:xfrm>
          <a:prstGeom prst="rect">
            <a:avLst/>
          </a:prstGeom>
        </p:spPr>
      </p:pic>
      <p:pic>
        <p:nvPicPr>
          <p:cNvPr id="583" name="그림 582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4235" y="4304180"/>
            <a:ext cx="729850" cy="317134"/>
          </a:xfrm>
          <a:prstGeom prst="rect">
            <a:avLst/>
          </a:prstGeom>
        </p:spPr>
      </p:pic>
      <p:pic>
        <p:nvPicPr>
          <p:cNvPr id="584" name="그림 58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011" y="2420888"/>
            <a:ext cx="943000" cy="408316"/>
          </a:xfrm>
          <a:prstGeom prst="rect">
            <a:avLst/>
          </a:prstGeom>
        </p:spPr>
      </p:pic>
      <p:pic>
        <p:nvPicPr>
          <p:cNvPr id="585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067" y="3462274"/>
            <a:ext cx="360411" cy="34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067" y="4057705"/>
            <a:ext cx="360411" cy="34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7" name="Picture 9" descr="How to Launch an Amazon EC2 Instance – Pedalsup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48" r="18074"/>
          <a:stretch/>
        </p:blipFill>
        <p:spPr bwMode="auto">
          <a:xfrm>
            <a:off x="6827155" y="3674437"/>
            <a:ext cx="378342" cy="2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8" name="Picture 9" descr="How to Launch an Amazon EC2 Instance – Pedalsup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48" r="18074"/>
          <a:stretch/>
        </p:blipFill>
        <p:spPr bwMode="auto">
          <a:xfrm>
            <a:off x="6825208" y="2493854"/>
            <a:ext cx="378342" cy="2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17" y="3176972"/>
            <a:ext cx="487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7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원천</a:t>
            </a:r>
            <a:endParaRPr lang="en-US" altLang="ko-KR" sz="700" dirty="0"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7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데이터</a:t>
            </a:r>
            <a:endParaRPr lang="en-US" altLang="en-US" sz="700" dirty="0"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0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887" y="3766424"/>
            <a:ext cx="487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7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가공</a:t>
            </a:r>
            <a:endParaRPr lang="en-US" altLang="ko-KR" sz="700" dirty="0"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7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데이터</a:t>
            </a:r>
            <a:endParaRPr lang="en-US" altLang="en-US" sz="700" dirty="0"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1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794" y="4367452"/>
            <a:ext cx="566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70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보고</a:t>
            </a:r>
            <a:r>
              <a:rPr lang="en-US" altLang="ko-KR" sz="7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7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공유</a:t>
            </a:r>
            <a:endParaRPr lang="en-US" altLang="ko-KR" sz="700" dirty="0"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7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데이터</a:t>
            </a:r>
            <a:endParaRPr lang="en-US" altLang="en-US" sz="700" dirty="0"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92" name="직선 화살표 연결선 135"/>
          <p:cNvCxnSpPr>
            <a:stCxn id="285" idx="3"/>
            <a:endCxn id="585" idx="3"/>
          </p:cNvCxnSpPr>
          <p:nvPr/>
        </p:nvCxnSpPr>
        <p:spPr>
          <a:xfrm>
            <a:off x="2622478" y="3060642"/>
            <a:ext cx="12700" cy="573334"/>
          </a:xfrm>
          <a:prstGeom prst="bentConnector3">
            <a:avLst>
              <a:gd name="adj1" fmla="val 1087496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3" name="직선 화살표 연결선 135"/>
          <p:cNvCxnSpPr>
            <a:stCxn id="585" idx="3"/>
            <a:endCxn id="586" idx="3"/>
          </p:cNvCxnSpPr>
          <p:nvPr/>
        </p:nvCxnSpPr>
        <p:spPr>
          <a:xfrm>
            <a:off x="2622478" y="3633976"/>
            <a:ext cx="12700" cy="595431"/>
          </a:xfrm>
          <a:prstGeom prst="bentConnector3">
            <a:avLst>
              <a:gd name="adj1" fmla="val 1087496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4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51672" y="4823399"/>
            <a:ext cx="1032177" cy="1425107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595" name="그룹 594"/>
          <p:cNvGrpSpPr/>
          <p:nvPr/>
        </p:nvGrpSpPr>
        <p:grpSpPr>
          <a:xfrm>
            <a:off x="1952074" y="4810317"/>
            <a:ext cx="1036264" cy="360962"/>
            <a:chOff x="2427670" y="1730677"/>
            <a:chExt cx="5239012" cy="346584"/>
          </a:xfrm>
        </p:grpSpPr>
        <p:sp>
          <p:nvSpPr>
            <p:cNvPr id="596" name="양쪽 모서리가 둥근 사각형 595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427670" y="1730677"/>
              <a:ext cx="5239012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639538" y="1793150"/>
              <a:ext cx="4798370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 Portal</a:t>
              </a:r>
              <a:endParaRPr lang="ko-KR" altLang="en-US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598" name="그룹 597"/>
          <p:cNvGrpSpPr/>
          <p:nvPr/>
        </p:nvGrpSpPr>
        <p:grpSpPr>
          <a:xfrm>
            <a:off x="2036603" y="5301208"/>
            <a:ext cx="877498" cy="228676"/>
            <a:chOff x="512971" y="2513810"/>
            <a:chExt cx="1269818" cy="275335"/>
          </a:xfrm>
        </p:grpSpPr>
        <p:sp>
          <p:nvSpPr>
            <p:cNvPr id="59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0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45" y="2558834"/>
              <a:ext cx="1222475" cy="18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권한 관리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01" name="그룹 600"/>
          <p:cNvGrpSpPr/>
          <p:nvPr/>
        </p:nvGrpSpPr>
        <p:grpSpPr>
          <a:xfrm>
            <a:off x="2032942" y="5648596"/>
            <a:ext cx="877498" cy="228676"/>
            <a:chOff x="512971" y="2513810"/>
            <a:chExt cx="1269818" cy="275335"/>
          </a:xfrm>
        </p:grpSpPr>
        <p:sp>
          <p:nvSpPr>
            <p:cNvPr id="60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0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82" y="2558834"/>
              <a:ext cx="1190001" cy="18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 카탈로그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04" name="그룹 603"/>
          <p:cNvGrpSpPr/>
          <p:nvPr/>
        </p:nvGrpSpPr>
        <p:grpSpPr>
          <a:xfrm>
            <a:off x="2029011" y="5949280"/>
            <a:ext cx="877498" cy="228676"/>
            <a:chOff x="512971" y="2513810"/>
            <a:chExt cx="1269818" cy="275335"/>
          </a:xfrm>
        </p:grpSpPr>
        <p:sp>
          <p:nvSpPr>
            <p:cNvPr id="60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0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124" y="2558834"/>
              <a:ext cx="649513" cy="18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거버넌스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607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11208" y="2472718"/>
            <a:ext cx="3457608" cy="1503028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08" name="그룹 607"/>
          <p:cNvGrpSpPr/>
          <p:nvPr/>
        </p:nvGrpSpPr>
        <p:grpSpPr>
          <a:xfrm>
            <a:off x="3211547" y="2472717"/>
            <a:ext cx="3466386" cy="279007"/>
            <a:chOff x="372079" y="2140532"/>
            <a:chExt cx="1556584" cy="282678"/>
          </a:xfrm>
        </p:grpSpPr>
        <p:sp>
          <p:nvSpPr>
            <p:cNvPr id="609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0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64688" y="2188324"/>
              <a:ext cx="366394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CDS Analysis</a:t>
              </a:r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11" name="그룹 610"/>
          <p:cNvGrpSpPr/>
          <p:nvPr/>
        </p:nvGrpSpPr>
        <p:grpSpPr>
          <a:xfrm>
            <a:off x="3280992" y="2817020"/>
            <a:ext cx="3327129" cy="1080032"/>
            <a:chOff x="3280992" y="2780173"/>
            <a:chExt cx="4437838" cy="1115372"/>
          </a:xfrm>
        </p:grpSpPr>
        <p:sp>
          <p:nvSpPr>
            <p:cNvPr id="612" name="모서리가 둥근 직사각형 93">
              <a:extLst>
                <a:ext uri="{FF2B5EF4-FFF2-40B4-BE49-F238E27FC236}">
                  <a16:creationId xmlns:a16="http://schemas.microsoft.com/office/drawing/2014/main" id="{8467C2BE-3A28-46DA-8DF9-970FF9192894}"/>
                </a:ext>
              </a:extLst>
            </p:cNvPr>
            <p:cNvSpPr/>
            <p:nvPr/>
          </p:nvSpPr>
          <p:spPr>
            <a:xfrm>
              <a:off x="3280992" y="2780703"/>
              <a:ext cx="755427" cy="428853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 개발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환경 제공</a:t>
              </a:r>
              <a:endPara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3" name="모서리가 둥근 직사각형 93">
              <a:extLst>
                <a:ext uri="{FF2B5EF4-FFF2-40B4-BE49-F238E27FC236}">
                  <a16:creationId xmlns:a16="http://schemas.microsoft.com/office/drawing/2014/main" id="{2EBD37B6-F265-48DC-8DBB-F3E9F8662537}"/>
                </a:ext>
              </a:extLst>
            </p:cNvPr>
            <p:cNvSpPr/>
            <p:nvPr/>
          </p:nvSpPr>
          <p:spPr>
            <a:xfrm>
              <a:off x="3286674" y="3372406"/>
              <a:ext cx="2644912" cy="523139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F8C214E5-E556-46CF-A906-284EDADA56F3}"/>
                </a:ext>
              </a:extLst>
            </p:cNvPr>
            <p:cNvSpPr/>
            <p:nvPr/>
          </p:nvSpPr>
          <p:spPr>
            <a:xfrm>
              <a:off x="3417136" y="3570283"/>
              <a:ext cx="773829" cy="2790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Train Data 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Pipeline</a:t>
              </a:r>
              <a:endParaRPr kumimoji="0" lang="ko-KR" alt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CD1C19BB-6106-46CB-A03B-91E33FB6B291}"/>
                </a:ext>
              </a:extLst>
            </p:cNvPr>
            <p:cNvSpPr/>
            <p:nvPr/>
          </p:nvSpPr>
          <p:spPr>
            <a:xfrm>
              <a:off x="4245702" y="3570283"/>
              <a:ext cx="739305" cy="2887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Real-Data Pipeline</a:t>
              </a:r>
              <a:endParaRPr lang="ko-KR" altLang="en-US" sz="6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6" name="화살표: 위쪽 259">
              <a:extLst>
                <a:ext uri="{FF2B5EF4-FFF2-40B4-BE49-F238E27FC236}">
                  <a16:creationId xmlns:a16="http://schemas.microsoft.com/office/drawing/2014/main" id="{09BB2048-789B-4D07-8D9E-D5EB670E471C}"/>
                </a:ext>
              </a:extLst>
            </p:cNvPr>
            <p:cNvSpPr/>
            <p:nvPr/>
          </p:nvSpPr>
          <p:spPr bwMode="auto">
            <a:xfrm rot="5400000">
              <a:off x="3971707" y="2891617"/>
              <a:ext cx="266013" cy="169016"/>
            </a:xfrm>
            <a:prstGeom prst="upArrow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57263" fontAlgn="base" latinLnBrk="0">
                <a:spcBef>
                  <a:spcPct val="20000"/>
                </a:spcBef>
                <a:spcAft>
                  <a:spcPct val="0"/>
                </a:spcAft>
              </a:pPr>
              <a:endParaRPr lang="ko-KR" altLang="en-US" sz="7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7D5FBBD2-3552-4397-B1F1-746796F605B7}"/>
                </a:ext>
              </a:extLst>
            </p:cNvPr>
            <p:cNvSpPr/>
            <p:nvPr/>
          </p:nvSpPr>
          <p:spPr>
            <a:xfrm>
              <a:off x="3607751" y="3340773"/>
              <a:ext cx="1105846" cy="2066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latinLnBrk="1">
                <a:defRPr/>
              </a:pPr>
              <a:r>
                <a:rPr lang="en-US" altLang="ko-KR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</a:t>
              </a:r>
              <a:r>
                <a:rPr lang="ko-KR" altLang="en-US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en-US" altLang="ko-KR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Preparation</a:t>
              </a:r>
              <a:endParaRPr lang="ko-KR" altLang="en-US" sz="7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E7D2A700-4C1D-445C-95E2-2CDFA7F1BEB1}"/>
                </a:ext>
              </a:extLst>
            </p:cNvPr>
            <p:cNvSpPr/>
            <p:nvPr/>
          </p:nvSpPr>
          <p:spPr>
            <a:xfrm>
              <a:off x="5042782" y="3570283"/>
              <a:ext cx="739306" cy="2790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 latinLnBrk="1">
                <a:defRPr/>
              </a:pPr>
              <a:r>
                <a:rPr lang="en-US" altLang="ko-KR" sz="6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Retrain</a:t>
              </a:r>
            </a:p>
            <a:p>
              <a:pPr lvl="0" algn="ctr" defTabSz="914400" latinLnBrk="1">
                <a:defRPr/>
              </a:pPr>
              <a:r>
                <a:rPr lang="en-US" altLang="ko-KR" sz="6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Data</a:t>
              </a:r>
            </a:p>
            <a:p>
              <a:pPr lvl="0" algn="ctr" defTabSz="914400" latinLnBrk="1">
                <a:defRPr/>
              </a:pPr>
              <a:r>
                <a:rPr lang="en-US" altLang="ko-KR" sz="6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Pipeline</a:t>
              </a:r>
              <a:endParaRPr lang="ko-KR" altLang="en-US" sz="600" kern="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19" name="모서리가 둥근 직사각형 93">
              <a:extLst>
                <a:ext uri="{FF2B5EF4-FFF2-40B4-BE49-F238E27FC236}">
                  <a16:creationId xmlns:a16="http://schemas.microsoft.com/office/drawing/2014/main" id="{ABC89C89-C6A0-4CEB-AFBF-250C9F49DBD5}"/>
                </a:ext>
              </a:extLst>
            </p:cNvPr>
            <p:cNvSpPr/>
            <p:nvPr/>
          </p:nvSpPr>
          <p:spPr>
            <a:xfrm>
              <a:off x="4190965" y="2780703"/>
              <a:ext cx="755427" cy="428853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Feature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Engineering</a:t>
              </a:r>
              <a:endPara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20" name="화살표: 위쪽 327">
              <a:extLst>
                <a:ext uri="{FF2B5EF4-FFF2-40B4-BE49-F238E27FC236}">
                  <a16:creationId xmlns:a16="http://schemas.microsoft.com/office/drawing/2014/main" id="{BC50DB9B-B995-46B8-ACF4-5540ED27F78F}"/>
                </a:ext>
              </a:extLst>
            </p:cNvPr>
            <p:cNvSpPr/>
            <p:nvPr/>
          </p:nvSpPr>
          <p:spPr bwMode="auto">
            <a:xfrm rot="5400000">
              <a:off x="4897277" y="2891228"/>
              <a:ext cx="266013" cy="169016"/>
            </a:xfrm>
            <a:prstGeom prst="upArrow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57263" fontAlgn="base" latinLnBrk="0">
                <a:spcBef>
                  <a:spcPct val="20000"/>
                </a:spcBef>
                <a:spcAft>
                  <a:spcPct val="0"/>
                </a:spcAft>
              </a:pPr>
              <a:endParaRPr lang="ko-KR" altLang="en-US" sz="7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21" name="모서리가 둥근 직사각형 93">
              <a:extLst>
                <a:ext uri="{FF2B5EF4-FFF2-40B4-BE49-F238E27FC236}">
                  <a16:creationId xmlns:a16="http://schemas.microsoft.com/office/drawing/2014/main" id="{F5BEF72C-9240-429F-8059-F22EDC556DDF}"/>
                </a:ext>
              </a:extLst>
            </p:cNvPr>
            <p:cNvSpPr/>
            <p:nvPr/>
          </p:nvSpPr>
          <p:spPr>
            <a:xfrm>
              <a:off x="5116535" y="2780314"/>
              <a:ext cx="755427" cy="428853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Model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탐색</a:t>
              </a:r>
              <a:r>
                <a:rPr lang="en-US" altLang="ko-KR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선정</a:t>
              </a:r>
              <a:endPara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22" name="화살표: 위쪽 330">
              <a:extLst>
                <a:ext uri="{FF2B5EF4-FFF2-40B4-BE49-F238E27FC236}">
                  <a16:creationId xmlns:a16="http://schemas.microsoft.com/office/drawing/2014/main" id="{D4F4C8B4-8EC2-4215-B818-D6B181CC0C0D}"/>
                </a:ext>
              </a:extLst>
            </p:cNvPr>
            <p:cNvSpPr/>
            <p:nvPr/>
          </p:nvSpPr>
          <p:spPr bwMode="auto">
            <a:xfrm rot="5400000">
              <a:off x="5807250" y="2891087"/>
              <a:ext cx="266013" cy="169016"/>
            </a:xfrm>
            <a:prstGeom prst="upArrow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57263" fontAlgn="base" latinLnBrk="0">
                <a:spcBef>
                  <a:spcPct val="20000"/>
                </a:spcBef>
                <a:spcAft>
                  <a:spcPct val="0"/>
                </a:spcAft>
              </a:pPr>
              <a:endParaRPr lang="ko-KR" altLang="en-US" sz="7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23" name="모서리가 둥근 직사각형 93">
              <a:extLst>
                <a:ext uri="{FF2B5EF4-FFF2-40B4-BE49-F238E27FC236}">
                  <a16:creationId xmlns:a16="http://schemas.microsoft.com/office/drawing/2014/main" id="{E9EC2175-59BD-4D21-A367-9FE6E964AD89}"/>
                </a:ext>
              </a:extLst>
            </p:cNvPr>
            <p:cNvSpPr/>
            <p:nvPr/>
          </p:nvSpPr>
          <p:spPr>
            <a:xfrm>
              <a:off x="6026508" y="2780173"/>
              <a:ext cx="755427" cy="428853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EDBBF42C-3602-472F-B107-D40C3C63712C}"/>
                </a:ext>
              </a:extLst>
            </p:cNvPr>
            <p:cNvSpPr/>
            <p:nvPr/>
          </p:nvSpPr>
          <p:spPr>
            <a:xfrm>
              <a:off x="5966084" y="2812138"/>
              <a:ext cx="853953" cy="297576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lvl="0" algn="ctr" defTabSz="914400" latinLnBrk="1">
                <a:defRPr/>
              </a:pPr>
              <a:r>
                <a:rPr lang="en-US" altLang="ko-KR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Model</a:t>
              </a:r>
            </a:p>
            <a:p>
              <a:pPr lvl="0" algn="ctr" defTabSz="914400" latinLnBrk="1">
                <a:defRPr/>
              </a:pPr>
              <a:r>
                <a:rPr lang="en-US" altLang="ko-KR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Optimization</a:t>
              </a:r>
            </a:p>
          </p:txBody>
        </p:sp>
        <p:sp>
          <p:nvSpPr>
            <p:cNvPr id="625" name="모서리가 둥근 직사각형 93">
              <a:extLst>
                <a:ext uri="{FF2B5EF4-FFF2-40B4-BE49-F238E27FC236}">
                  <a16:creationId xmlns:a16="http://schemas.microsoft.com/office/drawing/2014/main" id="{544A9875-9A29-4C5F-838C-C84D1F6AD1BE}"/>
                </a:ext>
              </a:extLst>
            </p:cNvPr>
            <p:cNvSpPr/>
            <p:nvPr/>
          </p:nvSpPr>
          <p:spPr>
            <a:xfrm>
              <a:off x="6928346" y="2780173"/>
              <a:ext cx="755427" cy="428853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Model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배포</a:t>
              </a:r>
              <a:endPara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26" name="화살표: 위쪽 334">
              <a:extLst>
                <a:ext uri="{FF2B5EF4-FFF2-40B4-BE49-F238E27FC236}">
                  <a16:creationId xmlns:a16="http://schemas.microsoft.com/office/drawing/2014/main" id="{8F8D9002-9B82-4081-A80B-DFE5A27FB133}"/>
                </a:ext>
              </a:extLst>
            </p:cNvPr>
            <p:cNvSpPr/>
            <p:nvPr/>
          </p:nvSpPr>
          <p:spPr bwMode="auto">
            <a:xfrm rot="10800000">
              <a:off x="7219011" y="3243371"/>
              <a:ext cx="266013" cy="169016"/>
            </a:xfrm>
            <a:prstGeom prst="upArrow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57263" fontAlgn="base" latinLnBrk="0">
                <a:spcBef>
                  <a:spcPct val="20000"/>
                </a:spcBef>
                <a:spcAft>
                  <a:spcPct val="0"/>
                </a:spcAft>
              </a:pPr>
              <a:endParaRPr lang="ko-KR" altLang="en-US" sz="7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27" name="화살표: 위쪽 335">
              <a:extLst>
                <a:ext uri="{FF2B5EF4-FFF2-40B4-BE49-F238E27FC236}">
                  <a16:creationId xmlns:a16="http://schemas.microsoft.com/office/drawing/2014/main" id="{3B0EB8B1-D4B8-4C98-B615-C1711A69AA8D}"/>
                </a:ext>
              </a:extLst>
            </p:cNvPr>
            <p:cNvSpPr/>
            <p:nvPr/>
          </p:nvSpPr>
          <p:spPr bwMode="auto">
            <a:xfrm rot="5400000">
              <a:off x="6730642" y="2904015"/>
              <a:ext cx="266013" cy="169016"/>
            </a:xfrm>
            <a:prstGeom prst="upArrow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57263" fontAlgn="base" latinLnBrk="0">
                <a:spcBef>
                  <a:spcPct val="20000"/>
                </a:spcBef>
                <a:spcAft>
                  <a:spcPct val="0"/>
                </a:spcAft>
              </a:pPr>
              <a:endParaRPr lang="ko-KR" altLang="en-US" sz="7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28" name="모서리가 둥근 직사각형 93">
              <a:extLst>
                <a:ext uri="{FF2B5EF4-FFF2-40B4-BE49-F238E27FC236}">
                  <a16:creationId xmlns:a16="http://schemas.microsoft.com/office/drawing/2014/main" id="{FEF9799D-BC9D-4449-B174-B1DA275D80C3}"/>
                </a:ext>
              </a:extLst>
            </p:cNvPr>
            <p:cNvSpPr/>
            <p:nvPr/>
          </p:nvSpPr>
          <p:spPr>
            <a:xfrm>
              <a:off x="6963403" y="3446493"/>
              <a:ext cx="755427" cy="428853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Model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예측</a:t>
              </a:r>
              <a:endPara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29" name="모서리가 둥근 직사각형 93">
              <a:extLst>
                <a:ext uri="{FF2B5EF4-FFF2-40B4-BE49-F238E27FC236}">
                  <a16:creationId xmlns:a16="http://schemas.microsoft.com/office/drawing/2014/main" id="{21D87175-2042-4434-94DD-41FA27BB12C2}"/>
                </a:ext>
              </a:extLst>
            </p:cNvPr>
            <p:cNvSpPr/>
            <p:nvPr/>
          </p:nvSpPr>
          <p:spPr>
            <a:xfrm>
              <a:off x="6058851" y="3446493"/>
              <a:ext cx="755427" cy="428853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kern="0" dirty="0"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Model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모니터링</a:t>
              </a:r>
              <a:endPara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30" name="화살표: 위쪽 345">
              <a:extLst>
                <a:ext uri="{FF2B5EF4-FFF2-40B4-BE49-F238E27FC236}">
                  <a16:creationId xmlns:a16="http://schemas.microsoft.com/office/drawing/2014/main" id="{CEC999DA-74D8-40A5-ABD8-F0097FA7E6B0}"/>
                </a:ext>
              </a:extLst>
            </p:cNvPr>
            <p:cNvSpPr/>
            <p:nvPr/>
          </p:nvSpPr>
          <p:spPr bwMode="auto">
            <a:xfrm rot="16200000">
              <a:off x="6761811" y="3595796"/>
              <a:ext cx="266013" cy="169016"/>
            </a:xfrm>
            <a:prstGeom prst="upArrow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57263" fontAlgn="base" latinLnBrk="0">
                <a:spcBef>
                  <a:spcPct val="20000"/>
                </a:spcBef>
                <a:spcAft>
                  <a:spcPct val="0"/>
                </a:spcAft>
              </a:pPr>
              <a:endParaRPr lang="ko-KR" altLang="en-US" sz="7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31" name="화살표: 위쪽 346">
              <a:extLst>
                <a:ext uri="{FF2B5EF4-FFF2-40B4-BE49-F238E27FC236}">
                  <a16:creationId xmlns:a16="http://schemas.microsoft.com/office/drawing/2014/main" id="{EF8DFE70-9CCF-406B-8D2B-1F2E37E11D54}"/>
                </a:ext>
              </a:extLst>
            </p:cNvPr>
            <p:cNvSpPr/>
            <p:nvPr/>
          </p:nvSpPr>
          <p:spPr bwMode="auto">
            <a:xfrm rot="16200000">
              <a:off x="5798944" y="3547329"/>
              <a:ext cx="266013" cy="265951"/>
            </a:xfrm>
            <a:prstGeom prst="upArrow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57263" fontAlgn="base" latinLnBrk="0">
                <a:spcBef>
                  <a:spcPct val="20000"/>
                </a:spcBef>
                <a:spcAft>
                  <a:spcPct val="0"/>
                </a:spcAft>
              </a:pPr>
              <a:endParaRPr lang="ko-KR" altLang="en-US" sz="7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32" name="화살표: 위쪽 347">
              <a:extLst>
                <a:ext uri="{FF2B5EF4-FFF2-40B4-BE49-F238E27FC236}">
                  <a16:creationId xmlns:a16="http://schemas.microsoft.com/office/drawing/2014/main" id="{C1AC7F53-21AD-4650-A867-69ABB01A032C}"/>
                </a:ext>
              </a:extLst>
            </p:cNvPr>
            <p:cNvSpPr/>
            <p:nvPr/>
          </p:nvSpPr>
          <p:spPr bwMode="auto">
            <a:xfrm>
              <a:off x="4456761" y="3176696"/>
              <a:ext cx="266013" cy="169016"/>
            </a:xfrm>
            <a:prstGeom prst="upArrow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0800" rIns="36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57263" fontAlgn="base" latinLnBrk="0">
                <a:spcBef>
                  <a:spcPct val="20000"/>
                </a:spcBef>
                <a:spcAft>
                  <a:spcPct val="0"/>
                </a:spcAft>
              </a:pPr>
              <a:endParaRPr lang="ko-KR" altLang="en-US" sz="700" b="1" dirty="0"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343AF9F5-D8E3-42A0-86FC-C78E51DD530D}"/>
                </a:ext>
              </a:extLst>
            </p:cNvPr>
            <p:cNvSpPr/>
            <p:nvPr/>
          </p:nvSpPr>
          <p:spPr bwMode="auto">
            <a:xfrm>
              <a:off x="4729140" y="3180954"/>
              <a:ext cx="1756519" cy="288792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980"/>
              </a:schemeClr>
            </a:solidFill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i="1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AutoML</a:t>
              </a:r>
              <a:endParaRPr lang="ko-KR" altLang="en-US" sz="700" b="1" i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F079735D-137E-4479-97B7-E6782792F674}"/>
                </a:ext>
              </a:extLst>
            </p:cNvPr>
            <p:cNvSpPr/>
            <p:nvPr/>
          </p:nvSpPr>
          <p:spPr bwMode="auto">
            <a:xfrm>
              <a:off x="6521125" y="3170342"/>
              <a:ext cx="1111044" cy="288792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980"/>
              </a:schemeClr>
            </a:solidFill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i="1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MLOps</a:t>
              </a:r>
              <a:endParaRPr lang="ko-KR" altLang="en-US" sz="700" b="1" i="1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635" name="Rectangle 34">
            <a:extLst>
              <a:ext uri="{FF2B5EF4-FFF2-40B4-BE49-F238E27FC236}">
                <a16:creationId xmlns:a16="http://schemas.microsoft.com/office/drawing/2014/main" id="{30E3C466-B1BD-447D-9676-4040E1AF40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7374" y="4058803"/>
            <a:ext cx="3457608" cy="963543"/>
          </a:xfrm>
          <a:prstGeom prst="roundRect">
            <a:avLst>
              <a:gd name="adj" fmla="val 367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36" name="그룹 635"/>
          <p:cNvGrpSpPr/>
          <p:nvPr/>
        </p:nvGrpSpPr>
        <p:grpSpPr>
          <a:xfrm>
            <a:off x="3207713" y="4058802"/>
            <a:ext cx="3466386" cy="279007"/>
            <a:chOff x="372079" y="2140532"/>
            <a:chExt cx="1556584" cy="282678"/>
          </a:xfrm>
        </p:grpSpPr>
        <p:sp>
          <p:nvSpPr>
            <p:cNvPr id="637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2079" y="2140532"/>
              <a:ext cx="1556584" cy="282678"/>
            </a:xfrm>
            <a:prstGeom prst="round2Same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38" name="Rectangle 36">
              <a:extLst>
                <a:ext uri="{FF2B5EF4-FFF2-40B4-BE49-F238E27FC236}">
                  <a16:creationId xmlns:a16="http://schemas.microsoft.com/office/drawing/2014/main" id="{E2983A55-7750-4A6E-A23F-1F88973C99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8128" y="2188324"/>
              <a:ext cx="399505" cy="187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Feature Store</a:t>
              </a:r>
              <a:endParaRPr lang="ko-KR" altLang="en-US" sz="12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pic>
        <p:nvPicPr>
          <p:cNvPr id="639" name="Picture 28" descr="https://kr.seaicons.com/wp-content/uploads/2016/06/Misc-Database-3-icon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6411" y="4349444"/>
            <a:ext cx="530868" cy="50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0" name="Picture 28" descr="https://kr.seaicons.com/wp-content/uploads/2016/06/Misc-Database-3-icon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677" y="4361439"/>
            <a:ext cx="530868" cy="50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" name="Picture 28" descr="https://kr.seaicons.com/wp-content/uploads/2016/06/Misc-Database-3-icon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3757" y="4349444"/>
            <a:ext cx="530868" cy="50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2" name="화살표: 위쪽 347">
            <a:extLst>
              <a:ext uri="{FF2B5EF4-FFF2-40B4-BE49-F238E27FC236}">
                <a16:creationId xmlns:a16="http://schemas.microsoft.com/office/drawing/2014/main" id="{C1AC7F53-21AD-4650-A867-69ABB01A032C}"/>
              </a:ext>
            </a:extLst>
          </p:cNvPr>
          <p:cNvSpPr/>
          <p:nvPr/>
        </p:nvSpPr>
        <p:spPr bwMode="auto">
          <a:xfrm rot="5400000">
            <a:off x="4300388" y="4484877"/>
            <a:ext cx="199435" cy="258584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263" fontAlgn="base" latinLnBrk="0">
              <a:spcBef>
                <a:spcPct val="20000"/>
              </a:spcBef>
              <a:spcAft>
                <a:spcPct val="0"/>
              </a:spcAft>
            </a:pPr>
            <a:endParaRPr lang="ko-KR" altLang="en-US" sz="7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43" name="화살표: 위쪽 347">
            <a:extLst>
              <a:ext uri="{FF2B5EF4-FFF2-40B4-BE49-F238E27FC236}">
                <a16:creationId xmlns:a16="http://schemas.microsoft.com/office/drawing/2014/main" id="{C1AC7F53-21AD-4650-A867-69ABB01A032C}"/>
              </a:ext>
            </a:extLst>
          </p:cNvPr>
          <p:cNvSpPr/>
          <p:nvPr/>
        </p:nvSpPr>
        <p:spPr bwMode="auto">
          <a:xfrm rot="5400000">
            <a:off x="5467278" y="4484877"/>
            <a:ext cx="199435" cy="258584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263" fontAlgn="base" latinLnBrk="0">
              <a:spcBef>
                <a:spcPct val="20000"/>
              </a:spcBef>
              <a:spcAft>
                <a:spcPct val="0"/>
              </a:spcAft>
            </a:pPr>
            <a:endParaRPr lang="ko-KR" altLang="en-US" sz="7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pic>
        <p:nvPicPr>
          <p:cNvPr id="644" name="그림 643">
            <a:extLst>
              <a:ext uri="{FF2B5EF4-FFF2-40B4-BE49-F238E27FC236}">
                <a16:creationId xmlns:a16="http://schemas.microsoft.com/office/drawing/2014/main" id="{B526A18E-EEC3-4A1E-A83C-9E719287AEDF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8223" y="4143981"/>
            <a:ext cx="878029" cy="276459"/>
          </a:xfrm>
          <a:prstGeom prst="rect">
            <a:avLst/>
          </a:prstGeom>
        </p:spPr>
      </p:pic>
      <p:pic>
        <p:nvPicPr>
          <p:cNvPr id="645" name="Picture 9" descr="How to Launch an Amazon EC2 Instance – Pedalsup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48" r="18074"/>
          <a:stretch/>
        </p:blipFill>
        <p:spPr bwMode="auto">
          <a:xfrm>
            <a:off x="3134498" y="2482616"/>
            <a:ext cx="378342" cy="2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6" name="오른쪽 화살표 645"/>
          <p:cNvSpPr/>
          <p:nvPr/>
        </p:nvSpPr>
        <p:spPr>
          <a:xfrm flipH="1">
            <a:off x="2829119" y="3129811"/>
            <a:ext cx="435195" cy="44144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80892">
              <a:buClr>
                <a:srgbClr val="969696"/>
              </a:buClr>
            </a:pPr>
            <a:endParaRPr lang="ko-KR" altLang="en-US" sz="1050" spc="-8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47" name="오른쪽 화살표 646"/>
          <p:cNvSpPr/>
          <p:nvPr/>
        </p:nvSpPr>
        <p:spPr>
          <a:xfrm flipH="1">
            <a:off x="2849319" y="4284361"/>
            <a:ext cx="435195" cy="44144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80892">
              <a:buClr>
                <a:srgbClr val="969696"/>
              </a:buClr>
            </a:pPr>
            <a:endParaRPr lang="ko-KR" altLang="en-US" sz="1050" spc="-8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48" name="화살표: 위쪽/아래쪽 258">
            <a:extLst>
              <a:ext uri="{FF2B5EF4-FFF2-40B4-BE49-F238E27FC236}">
                <a16:creationId xmlns:a16="http://schemas.microsoft.com/office/drawing/2014/main" id="{FD16CA43-A486-486D-AFE0-982D4CCE79EC}"/>
              </a:ext>
            </a:extLst>
          </p:cNvPr>
          <p:cNvSpPr/>
          <p:nvPr/>
        </p:nvSpPr>
        <p:spPr bwMode="auto">
          <a:xfrm>
            <a:off x="3872880" y="3877493"/>
            <a:ext cx="294719" cy="470775"/>
          </a:xfrm>
          <a:prstGeom prst="upDownArrow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263" fontAlgn="base" latinLnBrk="0">
              <a:spcBef>
                <a:spcPct val="20000"/>
              </a:spcBef>
              <a:spcAft>
                <a:spcPct val="0"/>
              </a:spcAft>
            </a:pPr>
            <a:endParaRPr lang="ko-KR" altLang="en-US" sz="800" b="1" dirty="0"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C56E7D93-63EE-490E-95CB-80537E028DB6}"/>
              </a:ext>
            </a:extLst>
          </p:cNvPr>
          <p:cNvSpPr txBox="1"/>
          <p:nvPr/>
        </p:nvSpPr>
        <p:spPr>
          <a:xfrm>
            <a:off x="3453566" y="3931104"/>
            <a:ext cx="72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 kern="0">
                <a:solidFill>
                  <a:schemeClr val="accent6">
                    <a:lumMod val="75000"/>
                  </a:schemeClr>
                </a:solidFill>
                <a:latin typeface="LG스마트체 Regular" panose="020B0600000101010101" pitchFamily="50" charset="-127"/>
              </a:defRPr>
            </a:lvl1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Feature Read/Write</a:t>
            </a:r>
          </a:p>
        </p:txBody>
      </p:sp>
      <p:sp>
        <p:nvSpPr>
          <p:cNvPr id="650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562" y="4698240"/>
            <a:ext cx="715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On-Line</a:t>
            </a:r>
          </a:p>
          <a:p>
            <a:pPr algn="ctr" eaLnBrk="1" hangingPunct="1"/>
            <a:r>
              <a:rPr lang="en-US" altLang="en-US" sz="6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Feature Data </a:t>
            </a:r>
          </a:p>
        </p:txBody>
      </p:sp>
      <p:sp>
        <p:nvSpPr>
          <p:cNvPr id="651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999" y="4691541"/>
            <a:ext cx="715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Off-Line</a:t>
            </a:r>
          </a:p>
          <a:p>
            <a:pPr algn="ctr" eaLnBrk="1" hangingPunct="1"/>
            <a:r>
              <a:rPr lang="en-US" altLang="en-US" sz="6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Feature Data </a:t>
            </a:r>
          </a:p>
        </p:txBody>
      </p:sp>
      <p:sp>
        <p:nvSpPr>
          <p:cNvPr id="652" name="TextBox 11">
            <a:extLst>
              <a:ext uri="{FF2B5EF4-FFF2-40B4-BE49-F238E27FC236}">
                <a16:creationId xmlns:a16="http://schemas.microsoft.com/office/drawing/2014/main" id="{29703434-C91B-5F42-BD5A-2F0F5AFD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55" y="4788468"/>
            <a:ext cx="7156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예측결과</a:t>
            </a:r>
            <a:r>
              <a:rPr lang="en-US" altLang="en-US" sz="600" dirty="0"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53" name="Rectangle 34">
            <a:extLst>
              <a:ext uri="{FF2B5EF4-FFF2-40B4-BE49-F238E27FC236}">
                <a16:creationId xmlns:a16="http://schemas.microsoft.com/office/drawing/2014/main" id="{B45264B6-4FFF-4700-AC71-BA08D8F86A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2751" y="5269616"/>
            <a:ext cx="3616510" cy="978890"/>
          </a:xfrm>
          <a:prstGeom prst="roundRect">
            <a:avLst>
              <a:gd name="adj" fmla="val 154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38100" dist="25400" dir="5400000" algn="t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kern="0" dirty="0">
              <a:solidFill>
                <a:sysClr val="window" lastClr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654" name="그룹 653"/>
          <p:cNvGrpSpPr/>
          <p:nvPr/>
        </p:nvGrpSpPr>
        <p:grpSpPr>
          <a:xfrm>
            <a:off x="3106063" y="5265204"/>
            <a:ext cx="3613198" cy="360962"/>
            <a:chOff x="2359575" y="1730677"/>
            <a:chExt cx="5307106" cy="346584"/>
          </a:xfrm>
        </p:grpSpPr>
        <p:sp>
          <p:nvSpPr>
            <p:cNvPr id="655" name="양쪽 모서리가 둥근 사각형 654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2359575" y="1730677"/>
              <a:ext cx="5307106" cy="346584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914400" algn="l"/>
                  <a:tab pos="7315200" algn="r"/>
                </a:tabLst>
              </a:pPr>
              <a:endParaRPr lang="ko-KR" altLang="en-US" sz="1600" spc="-30" dirty="0">
                <a:ln>
                  <a:solidFill>
                    <a:srgbClr val="E84518">
                      <a:alpha val="0"/>
                    </a:srgbClr>
                  </a:solidFill>
                </a:ln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959AB629-E8BD-43CE-9BEC-AA8B2D932F64}"/>
                </a:ext>
              </a:extLst>
            </p:cNvPr>
            <p:cNvSpPr/>
            <p:nvPr/>
          </p:nvSpPr>
          <p:spPr bwMode="auto">
            <a:xfrm>
              <a:off x="4320601" y="1793150"/>
              <a:ext cx="1436251" cy="22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en-US" altLang="ko-KR" sz="15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MLDL(As-Is)</a:t>
              </a:r>
              <a:endParaRPr lang="ko-KR" altLang="en-US" sz="15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57" name="그룹 656"/>
          <p:cNvGrpSpPr/>
          <p:nvPr/>
        </p:nvGrpSpPr>
        <p:grpSpPr>
          <a:xfrm>
            <a:off x="3165580" y="5712410"/>
            <a:ext cx="541156" cy="452895"/>
            <a:chOff x="512973" y="2513810"/>
            <a:chExt cx="1054192" cy="379383"/>
          </a:xfrm>
        </p:grpSpPr>
        <p:sp>
          <p:nvSpPr>
            <p:cNvPr id="65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3" y="2513810"/>
              <a:ext cx="1054192" cy="379383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5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28" y="2570186"/>
              <a:ext cx="430933" cy="25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과제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60" name="그룹 659"/>
          <p:cNvGrpSpPr/>
          <p:nvPr/>
        </p:nvGrpSpPr>
        <p:grpSpPr>
          <a:xfrm>
            <a:off x="7123337" y="2839573"/>
            <a:ext cx="877498" cy="228676"/>
            <a:chOff x="512971" y="2513810"/>
            <a:chExt cx="1269818" cy="275335"/>
          </a:xfrm>
        </p:grpSpPr>
        <p:sp>
          <p:nvSpPr>
            <p:cNvPr id="66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71" y="2558834"/>
              <a:ext cx="1027623" cy="18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프로젝트 관리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63" name="그룹 662"/>
          <p:cNvGrpSpPr/>
          <p:nvPr/>
        </p:nvGrpSpPr>
        <p:grpSpPr>
          <a:xfrm>
            <a:off x="7119748" y="3176972"/>
            <a:ext cx="877498" cy="228676"/>
            <a:chOff x="512971" y="2513810"/>
            <a:chExt cx="1269818" cy="275335"/>
          </a:xfrm>
        </p:grpSpPr>
        <p:sp>
          <p:nvSpPr>
            <p:cNvPr id="66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398" y="2558834"/>
              <a:ext cx="514971" cy="18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Self BI</a:t>
              </a:r>
            </a:p>
          </p:txBody>
        </p:sp>
      </p:grpSp>
      <p:pic>
        <p:nvPicPr>
          <p:cNvPr id="666" name="그림 665">
            <a:extLst>
              <a:ext uri="{FF2B5EF4-FFF2-40B4-BE49-F238E27FC236}">
                <a16:creationId xmlns:a16="http://schemas.microsoft.com/office/drawing/2014/main" id="{495583F5-2B02-4FAA-A932-FC462D897582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9901" y="3391070"/>
            <a:ext cx="181946" cy="181946"/>
          </a:xfrm>
          <a:prstGeom prst="rect">
            <a:avLst/>
          </a:prstGeom>
        </p:spPr>
      </p:pic>
      <p:grpSp>
        <p:nvGrpSpPr>
          <p:cNvPr id="667" name="그룹 666"/>
          <p:cNvGrpSpPr/>
          <p:nvPr/>
        </p:nvGrpSpPr>
        <p:grpSpPr>
          <a:xfrm>
            <a:off x="6949895" y="5205169"/>
            <a:ext cx="1168070" cy="288281"/>
            <a:chOff x="512971" y="2513810"/>
            <a:chExt cx="1269818" cy="365842"/>
          </a:xfrm>
        </p:grpSpPr>
        <p:sp>
          <p:nvSpPr>
            <p:cNvPr id="668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365842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558" y="2591855"/>
              <a:ext cx="970649" cy="21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예측결과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시각화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70" name="그룹 669"/>
          <p:cNvGrpSpPr/>
          <p:nvPr/>
        </p:nvGrpSpPr>
        <p:grpSpPr>
          <a:xfrm>
            <a:off x="6955969" y="5608289"/>
            <a:ext cx="1168070" cy="288281"/>
            <a:chOff x="512971" y="2513810"/>
            <a:chExt cx="1269818" cy="365842"/>
          </a:xfrm>
        </p:grpSpPr>
        <p:sp>
          <p:nvSpPr>
            <p:cNvPr id="671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365842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515" y="2591855"/>
              <a:ext cx="536733" cy="214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모니터링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73" name="그룹 672"/>
          <p:cNvGrpSpPr/>
          <p:nvPr/>
        </p:nvGrpSpPr>
        <p:grpSpPr>
          <a:xfrm>
            <a:off x="6575807" y="3016313"/>
            <a:ext cx="435195" cy="441441"/>
            <a:chOff x="6575807" y="3016313"/>
            <a:chExt cx="435195" cy="441441"/>
          </a:xfrm>
        </p:grpSpPr>
        <p:sp>
          <p:nvSpPr>
            <p:cNvPr id="674" name="오른쪽 화살표 673"/>
            <p:cNvSpPr/>
            <p:nvPr/>
          </p:nvSpPr>
          <p:spPr>
            <a:xfrm flipH="1">
              <a:off x="6575807" y="3016313"/>
              <a:ext cx="435195" cy="44144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80892">
                <a:buClr>
                  <a:srgbClr val="969696"/>
                </a:buClr>
              </a:pPr>
              <a:endParaRPr lang="ko-KR" altLang="en-US" sz="1050" spc="-8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0B644C77-F1F5-45B7-BECE-3C52D53E1123}"/>
                </a:ext>
              </a:extLst>
            </p:cNvPr>
            <p:cNvSpPr txBox="1"/>
            <p:nvPr/>
          </p:nvSpPr>
          <p:spPr bwMode="auto">
            <a:xfrm>
              <a:off x="6786682" y="3162778"/>
              <a:ext cx="105798" cy="126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rtlCol="0" anchor="t" anchorCtr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1000" b="1" spc="-113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600" b="0" spc="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</a:p>
          </p:txBody>
        </p:sp>
      </p:grpSp>
      <p:sp>
        <p:nvSpPr>
          <p:cNvPr id="676" name="TextBox 675">
            <a:extLst>
              <a:ext uri="{FF2B5EF4-FFF2-40B4-BE49-F238E27FC236}">
                <a16:creationId xmlns:a16="http://schemas.microsoft.com/office/drawing/2014/main" id="{0B644C77-F1F5-45B7-BECE-3C52D53E1123}"/>
              </a:ext>
            </a:extLst>
          </p:cNvPr>
          <p:cNvSpPr txBox="1"/>
          <p:nvPr/>
        </p:nvSpPr>
        <p:spPr bwMode="auto">
          <a:xfrm>
            <a:off x="2890674" y="3265398"/>
            <a:ext cx="341439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 spc="-113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600" b="0" spc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Copy/Load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0B644C77-F1F5-45B7-BECE-3C52D53E1123}"/>
              </a:ext>
            </a:extLst>
          </p:cNvPr>
          <p:cNvSpPr txBox="1"/>
          <p:nvPr/>
        </p:nvSpPr>
        <p:spPr bwMode="auto">
          <a:xfrm>
            <a:off x="2909736" y="4427231"/>
            <a:ext cx="341439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 b="1" spc="-113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/>
            <a:r>
              <a:rPr lang="en-US" altLang="ko-KR" sz="600" b="0" spc="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Copy/Load</a:t>
            </a:r>
          </a:p>
        </p:txBody>
      </p:sp>
      <p:pic>
        <p:nvPicPr>
          <p:cNvPr id="678" name="그림 677">
            <a:extLst>
              <a:ext uri="{FF2B5EF4-FFF2-40B4-BE49-F238E27FC236}">
                <a16:creationId xmlns:a16="http://schemas.microsoft.com/office/drawing/2014/main" id="{363D4AFD-8E2A-443F-AAFA-1C4FB87F816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4235" y="5446396"/>
            <a:ext cx="729850" cy="232780"/>
          </a:xfrm>
          <a:prstGeom prst="rect">
            <a:avLst/>
          </a:prstGeom>
        </p:spPr>
      </p:pic>
      <p:grpSp>
        <p:nvGrpSpPr>
          <p:cNvPr id="679" name="그룹 678"/>
          <p:cNvGrpSpPr/>
          <p:nvPr/>
        </p:nvGrpSpPr>
        <p:grpSpPr>
          <a:xfrm>
            <a:off x="6579719" y="4643743"/>
            <a:ext cx="435195" cy="441441"/>
            <a:chOff x="6575807" y="3016313"/>
            <a:chExt cx="435195" cy="441441"/>
          </a:xfrm>
        </p:grpSpPr>
        <p:sp>
          <p:nvSpPr>
            <p:cNvPr id="680" name="오른쪽 화살표 679"/>
            <p:cNvSpPr/>
            <p:nvPr/>
          </p:nvSpPr>
          <p:spPr>
            <a:xfrm flipH="1">
              <a:off x="6575807" y="3016313"/>
              <a:ext cx="435195" cy="44144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80892">
                <a:buClr>
                  <a:srgbClr val="969696"/>
                </a:buClr>
              </a:pPr>
              <a:endParaRPr lang="ko-KR" altLang="en-US" sz="1050" spc="-8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0B644C77-F1F5-45B7-BECE-3C52D53E1123}"/>
                </a:ext>
              </a:extLst>
            </p:cNvPr>
            <p:cNvSpPr txBox="1"/>
            <p:nvPr/>
          </p:nvSpPr>
          <p:spPr bwMode="auto">
            <a:xfrm>
              <a:off x="6736188" y="3107946"/>
              <a:ext cx="206787" cy="265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rtlCol="0" anchor="t" anchorCtr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1000" b="1" spc="-113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defRPr>
              </a:lvl1pPr>
            </a:lstStyle>
            <a:p>
              <a:pPr algn="ctr"/>
              <a:r>
                <a:rPr lang="en-US" altLang="ko-KR" sz="600" b="0" spc="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ODBC/</a:t>
              </a:r>
            </a:p>
            <a:p>
              <a:pPr algn="ctr"/>
              <a:r>
                <a:rPr lang="en-US" altLang="ko-KR" sz="600" b="0" spc="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JDBC</a:t>
              </a:r>
            </a:p>
          </p:txBody>
        </p:sp>
      </p:grpSp>
      <p:grpSp>
        <p:nvGrpSpPr>
          <p:cNvPr id="682" name="그룹 681"/>
          <p:cNvGrpSpPr/>
          <p:nvPr/>
        </p:nvGrpSpPr>
        <p:grpSpPr>
          <a:xfrm>
            <a:off x="3738170" y="5707149"/>
            <a:ext cx="541156" cy="452895"/>
            <a:chOff x="512973" y="2513810"/>
            <a:chExt cx="1054192" cy="379383"/>
          </a:xfrm>
        </p:grpSpPr>
        <p:sp>
          <p:nvSpPr>
            <p:cNvPr id="68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3" y="2513810"/>
              <a:ext cx="1054192" cy="379383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4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16" y="2634641"/>
              <a:ext cx="874359" cy="128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데이터셋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85" name="그룹 684"/>
          <p:cNvGrpSpPr/>
          <p:nvPr/>
        </p:nvGrpSpPr>
        <p:grpSpPr>
          <a:xfrm>
            <a:off x="4317494" y="5710600"/>
            <a:ext cx="541156" cy="452895"/>
            <a:chOff x="512973" y="2513810"/>
            <a:chExt cx="1054192" cy="379383"/>
          </a:xfrm>
        </p:grpSpPr>
        <p:sp>
          <p:nvSpPr>
            <p:cNvPr id="68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3" y="2513810"/>
              <a:ext cx="1054192" cy="379383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7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05" y="2570186"/>
              <a:ext cx="437179" cy="25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환경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88" name="그룹 687"/>
          <p:cNvGrpSpPr/>
          <p:nvPr/>
        </p:nvGrpSpPr>
        <p:grpSpPr>
          <a:xfrm>
            <a:off x="4906126" y="5707148"/>
            <a:ext cx="541156" cy="452895"/>
            <a:chOff x="512973" y="2513810"/>
            <a:chExt cx="1054192" cy="379383"/>
          </a:xfrm>
        </p:grpSpPr>
        <p:sp>
          <p:nvSpPr>
            <p:cNvPr id="689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3" y="2513810"/>
              <a:ext cx="1054192" cy="379383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90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410" y="2570186"/>
              <a:ext cx="518369" cy="257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학습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</a:p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모델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91" name="그룹 690"/>
          <p:cNvGrpSpPr/>
          <p:nvPr/>
        </p:nvGrpSpPr>
        <p:grpSpPr>
          <a:xfrm>
            <a:off x="5500607" y="5710915"/>
            <a:ext cx="541156" cy="452895"/>
            <a:chOff x="512973" y="2513810"/>
            <a:chExt cx="1054192" cy="379383"/>
          </a:xfrm>
        </p:grpSpPr>
        <p:sp>
          <p:nvSpPr>
            <p:cNvPr id="692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3" y="2513810"/>
              <a:ext cx="1054192" cy="379383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93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05" y="2634641"/>
              <a:ext cx="437180" cy="128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추론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694" name="그룹 693"/>
          <p:cNvGrpSpPr/>
          <p:nvPr/>
        </p:nvGrpSpPr>
        <p:grpSpPr>
          <a:xfrm>
            <a:off x="6096586" y="5699516"/>
            <a:ext cx="541156" cy="452895"/>
            <a:chOff x="512973" y="2513810"/>
            <a:chExt cx="1054192" cy="379383"/>
          </a:xfrm>
        </p:grpSpPr>
        <p:sp>
          <p:nvSpPr>
            <p:cNvPr id="695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3" y="2513810"/>
              <a:ext cx="1054192" cy="379383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96" name="모서리가 둥근 직사각형 43">
              <a:extLst>
                <a:ext uri="{FF2B5EF4-FFF2-40B4-BE49-F238E27FC236}">
                  <a16:creationId xmlns:a16="http://schemas.microsoft.com/office/drawing/2014/main" id="{F0D9D156-E05D-4F5E-8E0D-5D9CA94E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16" y="2634641"/>
              <a:ext cx="874359" cy="128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모니터링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697" name="오른쪽 화살표 696"/>
          <p:cNvSpPr/>
          <p:nvPr/>
        </p:nvSpPr>
        <p:spPr>
          <a:xfrm rot="16200000" flipH="1">
            <a:off x="3771663" y="5046998"/>
            <a:ext cx="522410" cy="328096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80892">
              <a:buClr>
                <a:srgbClr val="969696"/>
              </a:buClr>
            </a:pPr>
            <a:endParaRPr lang="ko-KR" altLang="en-US" sz="1050" spc="-8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pic>
        <p:nvPicPr>
          <p:cNvPr id="698" name="그림 69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81209" y="2575273"/>
            <a:ext cx="875044" cy="277663"/>
          </a:xfrm>
          <a:prstGeom prst="rect">
            <a:avLst/>
          </a:prstGeom>
        </p:spPr>
      </p:pic>
      <p:cxnSp>
        <p:nvCxnSpPr>
          <p:cNvPr id="699" name="직선 연결선 698"/>
          <p:cNvCxnSpPr/>
          <p:nvPr/>
        </p:nvCxnSpPr>
        <p:spPr>
          <a:xfrm flipV="1">
            <a:off x="6923267" y="5022700"/>
            <a:ext cx="1253247" cy="24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직선 화살표 연결선 135"/>
          <p:cNvCxnSpPr>
            <a:stCxn id="594" idx="3"/>
            <a:endCxn id="607" idx="1"/>
          </p:cNvCxnSpPr>
          <p:nvPr/>
        </p:nvCxnSpPr>
        <p:spPr>
          <a:xfrm flipV="1">
            <a:off x="2983849" y="3224232"/>
            <a:ext cx="227359" cy="2311721"/>
          </a:xfrm>
          <a:prstGeom prst="bentConnector3">
            <a:avLst>
              <a:gd name="adj1" fmla="val 35507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1" name="직선 화살표 연결선 135"/>
          <p:cNvCxnSpPr>
            <a:stCxn id="594" idx="3"/>
            <a:endCxn id="658" idx="1"/>
          </p:cNvCxnSpPr>
          <p:nvPr/>
        </p:nvCxnSpPr>
        <p:spPr>
          <a:xfrm>
            <a:off x="2983849" y="5535953"/>
            <a:ext cx="181731" cy="402904"/>
          </a:xfrm>
          <a:prstGeom prst="bentConnector3">
            <a:avLst>
              <a:gd name="adj1" fmla="val 40934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2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GUI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기반의 </a:t>
            </a:r>
            <a:r>
              <a:rPr lang="en-US" altLang="ko-KR" spc="-200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AutoML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 , </a:t>
            </a:r>
            <a:r>
              <a:rPr lang="en-US" altLang="ko-KR" spc="-200" dirty="0" err="1">
                <a:latin typeface="KT서체 Bold" panose="020B0600000101010101" pitchFamily="50" charset="-127"/>
                <a:ea typeface="KT서체 Bold" panose="020B0600000101010101" pitchFamily="50" charset="-127"/>
              </a:rPr>
              <a:t>MLOps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가 적용된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DX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수행 을 위한 사용 친화적인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CDS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분석 플랫폼 구성을 통한 데이터 분석 확대</a:t>
            </a:r>
          </a:p>
        </p:txBody>
      </p:sp>
    </p:spTree>
    <p:extLst>
      <p:ext uri="{BB962C8B-B14F-4D97-AF65-F5344CB8AC3E}">
        <p14:creationId xmlns:p14="http://schemas.microsoft.com/office/powerpoint/2010/main" val="254541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D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1.4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02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ko-KR" altLang="en-US" spc="-2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마이크로서비스</a:t>
            </a:r>
            <a:r>
              <a:rPr lang="ko-KR" altLang="en-US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아키텍처 기반 금융권 구축 프로젝트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4C131D-C55A-A99F-3885-52B027AC3528}"/>
              </a:ext>
            </a:extLst>
          </p:cNvPr>
          <p:cNvGrpSpPr/>
          <p:nvPr/>
        </p:nvGrpSpPr>
        <p:grpSpPr>
          <a:xfrm>
            <a:off x="596516" y="1408504"/>
            <a:ext cx="8735230" cy="4898163"/>
            <a:chOff x="523957" y="1408504"/>
            <a:chExt cx="8115218" cy="48981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0B2A09-4163-7A67-D556-6C2154F22036}"/>
                </a:ext>
              </a:extLst>
            </p:cNvPr>
            <p:cNvSpPr txBox="1"/>
            <p:nvPr/>
          </p:nvSpPr>
          <p:spPr>
            <a:xfrm>
              <a:off x="605402" y="1575471"/>
              <a:ext cx="3544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atinLnBrk="0"/>
              <a:r>
                <a:rPr lang="en-US" altLang="ko-KR" sz="2000" spc="-50" dirty="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-  </a:t>
              </a:r>
              <a:r>
                <a:rPr lang="ko-KR" altLang="en-US" sz="2000" spc="-5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목표 시스템의 </a:t>
              </a:r>
              <a:r>
                <a:rPr lang="en-US" altLang="ko-KR" sz="2000" spc="-50" dirty="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5</a:t>
              </a:r>
              <a:r>
                <a:rPr lang="ko-KR" altLang="en-US" sz="2000" spc="-50">
                  <a:ln>
                    <a:solidFill>
                      <a:srgbClr val="309898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 핵심 구축 영역</a:t>
              </a:r>
              <a:r>
                <a:rPr lang="ko-KR" altLang="en-US" sz="2000" spc="-50">
                  <a:ln>
                    <a:solidFill>
                      <a:srgbClr val="28968B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endParaRPr lang="ko-KR" altLang="en-US" sz="2000" spc="-50" dirty="0">
                <a:ln>
                  <a:solidFill>
                    <a:srgbClr val="309898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1119F2-2491-A226-6FD6-4A5D74F788BA}"/>
                </a:ext>
              </a:extLst>
            </p:cNvPr>
            <p:cNvSpPr/>
            <p:nvPr/>
          </p:nvSpPr>
          <p:spPr bwMode="auto">
            <a:xfrm>
              <a:off x="7221063" y="2223775"/>
              <a:ext cx="1400629" cy="2232029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798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68D3515-C953-D870-B0C8-21526B530741}"/>
                </a:ext>
              </a:extLst>
            </p:cNvPr>
            <p:cNvSpPr/>
            <p:nvPr/>
          </p:nvSpPr>
          <p:spPr>
            <a:xfrm>
              <a:off x="7312850" y="3440537"/>
              <a:ext cx="1243804" cy="928403"/>
            </a:xfrm>
            <a:prstGeom prst="rect">
              <a:avLst/>
            </a:prstGeom>
            <a:solidFill>
              <a:srgbClr val="D6DFEA"/>
            </a:solidFill>
            <a:ln w="6350" algn="ctr">
              <a:solidFill>
                <a:srgbClr val="16524C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0" tIns="89986" rIns="0" bIns="0" anchor="t" anchorCtr="0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217" latinLnBrk="0">
                <a:tabLst>
                  <a:tab pos="974086" algn="l"/>
                  <a:tab pos="7792691" algn="r"/>
                </a:tabLst>
              </a:pPr>
              <a:r>
                <a: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유관업무</a:t>
              </a:r>
            </a:p>
          </p:txBody>
        </p:sp>
        <p:sp>
          <p:nvSpPr>
            <p:cNvPr id="8" name="직사각형 746">
              <a:extLst>
                <a:ext uri="{FF2B5EF4-FFF2-40B4-BE49-F238E27FC236}">
                  <a16:creationId xmlns:a16="http://schemas.microsoft.com/office/drawing/2014/main" id="{268B5E1E-357B-2B31-BDD8-A534804C686E}"/>
                </a:ext>
              </a:extLst>
            </p:cNvPr>
            <p:cNvSpPr/>
            <p:nvPr/>
          </p:nvSpPr>
          <p:spPr>
            <a:xfrm>
              <a:off x="3116222" y="2252224"/>
              <a:ext cx="594142" cy="2523819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798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23B9805-A7AF-5956-2497-5E48FCA3D736}"/>
                </a:ext>
              </a:extLst>
            </p:cNvPr>
            <p:cNvSpPr/>
            <p:nvPr/>
          </p:nvSpPr>
          <p:spPr>
            <a:xfrm>
              <a:off x="3169391" y="2355384"/>
              <a:ext cx="488494" cy="48237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gradFill>
                <a:gsLst>
                  <a:gs pos="43000">
                    <a:srgbClr val="ADB9CA"/>
                  </a:gs>
                  <a:gs pos="50000">
                    <a:sysClr val="window" lastClr="FFFFFF"/>
                  </a:gs>
                  <a:gs pos="57000">
                    <a:srgbClr val="ADB9CA"/>
                  </a:gs>
                </a:gsLst>
                <a:lin ang="13800000" scaled="0"/>
              </a:gradFill>
              <a:prstDash val="solid"/>
              <a:miter lim="800000"/>
            </a:ln>
            <a:effectLst>
              <a:outerShdw blurRad="38100" dist="12700" dir="2700000" sx="98000" sy="98000" algn="tl" rotWithShape="0">
                <a:prstClr val="black">
                  <a:alpha val="27000"/>
                </a:prstClr>
              </a:outerShdw>
            </a:effectLst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891194">
                <a:buClr>
                  <a:srgbClr val="969696"/>
                </a:buClr>
              </a:pPr>
              <a:endParaRPr lang="ko-KR" altLang="en-US" sz="9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99D6A33-04BE-C71D-CF01-CDB4C470CFFD}"/>
                </a:ext>
              </a:extLst>
            </p:cNvPr>
            <p:cNvGrpSpPr/>
            <p:nvPr/>
          </p:nvGrpSpPr>
          <p:grpSpPr>
            <a:xfrm>
              <a:off x="594114" y="4814145"/>
              <a:ext cx="667462" cy="709030"/>
              <a:chOff x="414713" y="4833950"/>
              <a:chExt cx="753530" cy="811968"/>
            </a:xfrm>
          </p:grpSpPr>
          <p:sp>
            <p:nvSpPr>
              <p:cNvPr id="835" name="AutoShape 8">
                <a:extLst>
                  <a:ext uri="{FF2B5EF4-FFF2-40B4-BE49-F238E27FC236}">
                    <a16:creationId xmlns:a16="http://schemas.microsoft.com/office/drawing/2014/main" id="{5DEE8109-384B-8297-AA5E-2E8533669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5066264"/>
                <a:ext cx="751970" cy="579654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836" name="그룹 835">
                <a:extLst>
                  <a:ext uri="{FF2B5EF4-FFF2-40B4-BE49-F238E27FC236}">
                    <a16:creationId xmlns:a16="http://schemas.microsoft.com/office/drawing/2014/main" id="{ACBD4ED6-56D0-FFDB-EE69-B0081DADBBC1}"/>
                  </a:ext>
                </a:extLst>
              </p:cNvPr>
              <p:cNvGrpSpPr/>
              <p:nvPr/>
            </p:nvGrpSpPr>
            <p:grpSpPr>
              <a:xfrm>
                <a:off x="476700" y="5130356"/>
                <a:ext cx="629556" cy="435518"/>
                <a:chOff x="397179" y="3648396"/>
                <a:chExt cx="648000" cy="399384"/>
              </a:xfrm>
            </p:grpSpPr>
            <p:sp>
              <p:nvSpPr>
                <p:cNvPr id="840" name="직사각형 839">
                  <a:extLst>
                    <a:ext uri="{FF2B5EF4-FFF2-40B4-BE49-F238E27FC236}">
                      <a16:creationId xmlns:a16="http://schemas.microsoft.com/office/drawing/2014/main" id="{6BD56305-2526-AA82-9E13-D8EA097C94B6}"/>
                    </a:ext>
                  </a:extLst>
                </p:cNvPr>
                <p:cNvSpPr/>
                <p:nvPr/>
              </p:nvSpPr>
              <p:spPr>
                <a:xfrm>
                  <a:off x="397179" y="3648396"/>
                  <a:ext cx="648000" cy="157225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관리자</a:t>
                  </a:r>
                </a:p>
              </p:txBody>
            </p:sp>
            <p:sp>
              <p:nvSpPr>
                <p:cNvPr id="841" name="직사각형 840">
                  <a:extLst>
                    <a:ext uri="{FF2B5EF4-FFF2-40B4-BE49-F238E27FC236}">
                      <a16:creationId xmlns:a16="http://schemas.microsoft.com/office/drawing/2014/main" id="{E98278CF-02FA-0F6D-2996-74643A6E655B}"/>
                    </a:ext>
                  </a:extLst>
                </p:cNvPr>
                <p:cNvSpPr/>
                <p:nvPr/>
              </p:nvSpPr>
              <p:spPr>
                <a:xfrm>
                  <a:off x="397179" y="3867780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7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업무담당자</a:t>
                  </a:r>
                </a:p>
              </p:txBody>
            </p:sp>
          </p:grpSp>
          <p:grpSp>
            <p:nvGrpSpPr>
              <p:cNvPr id="837" name="그룹 836">
                <a:extLst>
                  <a:ext uri="{FF2B5EF4-FFF2-40B4-BE49-F238E27FC236}">
                    <a16:creationId xmlns:a16="http://schemas.microsoft.com/office/drawing/2014/main" id="{FA23BCD5-0B04-ECE0-289F-9E3FC5D76470}"/>
                  </a:ext>
                </a:extLst>
              </p:cNvPr>
              <p:cNvGrpSpPr/>
              <p:nvPr/>
            </p:nvGrpSpPr>
            <p:grpSpPr>
              <a:xfrm>
                <a:off x="414713" y="4833950"/>
                <a:ext cx="753530" cy="235543"/>
                <a:chOff x="333376" y="3160218"/>
                <a:chExt cx="775606" cy="216000"/>
              </a:xfrm>
            </p:grpSpPr>
            <p:sp>
              <p:nvSpPr>
                <p:cNvPr id="838" name="직사각형 837">
                  <a:extLst>
                    <a:ext uri="{FF2B5EF4-FFF2-40B4-BE49-F238E27FC236}">
                      <a16:creationId xmlns:a16="http://schemas.microsoft.com/office/drawing/2014/main" id="{C87EA231-2209-8F8B-4E09-F3ABA4A901AF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839" name="직사각형 838">
                  <a:extLst>
                    <a:ext uri="{FF2B5EF4-FFF2-40B4-BE49-F238E27FC236}">
                      <a16:creationId xmlns:a16="http://schemas.microsoft.com/office/drawing/2014/main" id="{8A103EE5-B80D-021E-023E-E3E9AA4348F7}"/>
                    </a:ext>
                  </a:extLst>
                </p:cNvPr>
                <p:cNvSpPr/>
                <p:nvPr/>
              </p:nvSpPr>
              <p:spPr>
                <a:xfrm>
                  <a:off x="340705" y="3198940"/>
                  <a:ext cx="760949" cy="138556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내부사용자</a:t>
                  </a: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C3884A2-C2DC-126D-89E1-250132496CBA}"/>
                </a:ext>
              </a:extLst>
            </p:cNvPr>
            <p:cNvGrpSpPr/>
            <p:nvPr/>
          </p:nvGrpSpPr>
          <p:grpSpPr>
            <a:xfrm>
              <a:off x="594114" y="2252223"/>
              <a:ext cx="667462" cy="1642144"/>
              <a:chOff x="414713" y="1914200"/>
              <a:chExt cx="753530" cy="1880552"/>
            </a:xfrm>
          </p:grpSpPr>
          <p:sp>
            <p:nvSpPr>
              <p:cNvPr id="823" name="AutoShape 8">
                <a:extLst>
                  <a:ext uri="{FF2B5EF4-FFF2-40B4-BE49-F238E27FC236}">
                    <a16:creationId xmlns:a16="http://schemas.microsoft.com/office/drawing/2014/main" id="{C815425C-E36C-9FAC-F0BC-C6F0F2E6A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2146514"/>
                <a:ext cx="751970" cy="1648238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824" name="그룹 823">
                <a:extLst>
                  <a:ext uri="{FF2B5EF4-FFF2-40B4-BE49-F238E27FC236}">
                    <a16:creationId xmlns:a16="http://schemas.microsoft.com/office/drawing/2014/main" id="{C92FCFCB-FEE2-29BA-7C8A-6A8115CC740E}"/>
                  </a:ext>
                </a:extLst>
              </p:cNvPr>
              <p:cNvGrpSpPr/>
              <p:nvPr/>
            </p:nvGrpSpPr>
            <p:grpSpPr>
              <a:xfrm>
                <a:off x="476700" y="2210614"/>
                <a:ext cx="629556" cy="1525700"/>
                <a:chOff x="397179" y="3648396"/>
                <a:chExt cx="648000" cy="1399109"/>
              </a:xfrm>
            </p:grpSpPr>
            <p:sp>
              <p:nvSpPr>
                <p:cNvPr id="828" name="직사각형 827">
                  <a:extLst>
                    <a:ext uri="{FF2B5EF4-FFF2-40B4-BE49-F238E27FC236}">
                      <a16:creationId xmlns:a16="http://schemas.microsoft.com/office/drawing/2014/main" id="{2B70ECDE-7DF9-5010-71A4-92C257833953}"/>
                    </a:ext>
                  </a:extLst>
                </p:cNvPr>
                <p:cNvSpPr/>
                <p:nvPr/>
              </p:nvSpPr>
              <p:spPr>
                <a:xfrm>
                  <a:off x="397179" y="3648396"/>
                  <a:ext cx="648000" cy="157225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하나증권</a:t>
                  </a:r>
                </a:p>
              </p:txBody>
            </p:sp>
            <p:sp>
              <p:nvSpPr>
                <p:cNvPr id="829" name="직사각형 828">
                  <a:extLst>
                    <a:ext uri="{FF2B5EF4-FFF2-40B4-BE49-F238E27FC236}">
                      <a16:creationId xmlns:a16="http://schemas.microsoft.com/office/drawing/2014/main" id="{AA1C4C95-D220-EED1-996A-983C5425A189}"/>
                    </a:ext>
                  </a:extLst>
                </p:cNvPr>
                <p:cNvSpPr/>
                <p:nvPr/>
              </p:nvSpPr>
              <p:spPr>
                <a:xfrm>
                  <a:off x="397179" y="3833417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하나카드</a:t>
                  </a:r>
                </a:p>
              </p:txBody>
            </p:sp>
            <p:sp>
              <p:nvSpPr>
                <p:cNvPr id="830" name="직사각형 829">
                  <a:extLst>
                    <a:ext uri="{FF2B5EF4-FFF2-40B4-BE49-F238E27FC236}">
                      <a16:creationId xmlns:a16="http://schemas.microsoft.com/office/drawing/2014/main" id="{B7855C7F-5536-5ACA-5040-43F0B1CFAF03}"/>
                    </a:ext>
                  </a:extLst>
                </p:cNvPr>
                <p:cNvSpPr/>
                <p:nvPr/>
              </p:nvSpPr>
              <p:spPr>
                <a:xfrm>
                  <a:off x="397179" y="4040680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이포넷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831" name="직사각형 830">
                  <a:extLst>
                    <a:ext uri="{FF2B5EF4-FFF2-40B4-BE49-F238E27FC236}">
                      <a16:creationId xmlns:a16="http://schemas.microsoft.com/office/drawing/2014/main" id="{CD7A96E7-D899-F1C8-35AA-41A8D9609467}"/>
                    </a:ext>
                  </a:extLst>
                </p:cNvPr>
                <p:cNvSpPr/>
                <p:nvPr/>
              </p:nvSpPr>
              <p:spPr>
                <a:xfrm>
                  <a:off x="397179" y="425098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교원</a:t>
                  </a:r>
                </a:p>
              </p:txBody>
            </p:sp>
            <p:sp>
              <p:nvSpPr>
                <p:cNvPr id="832" name="직사각형 831">
                  <a:extLst>
                    <a:ext uri="{FF2B5EF4-FFF2-40B4-BE49-F238E27FC236}">
                      <a16:creationId xmlns:a16="http://schemas.microsoft.com/office/drawing/2014/main" id="{9B33D509-DA0A-0E6B-349F-8F25BF5C283B}"/>
                    </a:ext>
                  </a:extLst>
                </p:cNvPr>
                <p:cNvSpPr/>
                <p:nvPr/>
              </p:nvSpPr>
              <p:spPr>
                <a:xfrm>
                  <a:off x="397179" y="446655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나이스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833" name="직사각형 832">
                  <a:extLst>
                    <a:ext uri="{FF2B5EF4-FFF2-40B4-BE49-F238E27FC236}">
                      <a16:creationId xmlns:a16="http://schemas.microsoft.com/office/drawing/2014/main" id="{8D289505-2D40-72CE-7334-2E7D3A7564C2}"/>
                    </a:ext>
                  </a:extLst>
                </p:cNvPr>
                <p:cNvSpPr/>
                <p:nvPr/>
              </p:nvSpPr>
              <p:spPr>
                <a:xfrm>
                  <a:off x="397179" y="466331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en-US" altLang="ko-KR" sz="9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BaaS</a:t>
                  </a:r>
                  <a:endParaRPr lang="ko-KR" altLang="en-US" sz="9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834" name="직사각형 833">
                  <a:extLst>
                    <a:ext uri="{FF2B5EF4-FFF2-40B4-BE49-F238E27FC236}">
                      <a16:creationId xmlns:a16="http://schemas.microsoft.com/office/drawing/2014/main" id="{99960488-E1CF-D8F1-615D-5F61E94D3CF0}"/>
                    </a:ext>
                  </a:extLst>
                </p:cNvPr>
                <p:cNvSpPr/>
                <p:nvPr/>
              </p:nvSpPr>
              <p:spPr>
                <a:xfrm>
                  <a:off x="397179" y="4867505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 err="1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제휴사</a:t>
                  </a:r>
                  <a:endPara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grpSp>
            <p:nvGrpSpPr>
              <p:cNvPr id="825" name="그룹 824">
                <a:extLst>
                  <a:ext uri="{FF2B5EF4-FFF2-40B4-BE49-F238E27FC236}">
                    <a16:creationId xmlns:a16="http://schemas.microsoft.com/office/drawing/2014/main" id="{380FF1C2-80A5-22F0-34AC-56E067312B15}"/>
                  </a:ext>
                </a:extLst>
              </p:cNvPr>
              <p:cNvGrpSpPr/>
              <p:nvPr/>
            </p:nvGrpSpPr>
            <p:grpSpPr>
              <a:xfrm>
                <a:off x="414713" y="1914200"/>
                <a:ext cx="753530" cy="235543"/>
                <a:chOff x="333376" y="3160218"/>
                <a:chExt cx="775606" cy="216000"/>
              </a:xfrm>
            </p:grpSpPr>
            <p:sp>
              <p:nvSpPr>
                <p:cNvPr id="826" name="직사각형 825">
                  <a:extLst>
                    <a:ext uri="{FF2B5EF4-FFF2-40B4-BE49-F238E27FC236}">
                      <a16:creationId xmlns:a16="http://schemas.microsoft.com/office/drawing/2014/main" id="{81463781-3AF3-2E41-6A02-362AE89CF2F1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827" name="직사각형 826">
                  <a:extLst>
                    <a:ext uri="{FF2B5EF4-FFF2-40B4-BE49-F238E27FC236}">
                      <a16:creationId xmlns:a16="http://schemas.microsoft.com/office/drawing/2014/main" id="{C3279078-CE25-6884-B0C0-B90E7B93DC33}"/>
                    </a:ext>
                  </a:extLst>
                </p:cNvPr>
                <p:cNvSpPr/>
                <p:nvPr/>
              </p:nvSpPr>
              <p:spPr>
                <a:xfrm>
                  <a:off x="416799" y="3204713"/>
                  <a:ext cx="608762" cy="127008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제휴기관</a:t>
                  </a: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DFAA90-9D47-6481-2B8B-CF729583A0DA}"/>
                </a:ext>
              </a:extLst>
            </p:cNvPr>
            <p:cNvSpPr/>
            <p:nvPr/>
          </p:nvSpPr>
          <p:spPr>
            <a:xfrm flipH="1">
              <a:off x="2738394" y="3906252"/>
              <a:ext cx="27571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ko-KR" altLang="en-US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en-US" altLang="ko-KR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41448D-73FD-B56B-8F6C-85AAEB2B785D}"/>
                </a:ext>
              </a:extLst>
            </p:cNvPr>
            <p:cNvSpPr txBox="1"/>
            <p:nvPr/>
          </p:nvSpPr>
          <p:spPr>
            <a:xfrm>
              <a:off x="3295017" y="2584598"/>
              <a:ext cx="237244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Dotum Medium" pitchFamily="18" charset="-127"/>
                  <a:ea typeface="KoPubDotum Medium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Traffic</a:t>
              </a:r>
            </a:p>
            <a:p>
              <a:r>
                <a:rPr lang="ko-KR" altLang="en-US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BE9EE5-FAA4-DC29-16B5-391F0885582C}"/>
                </a:ext>
              </a:extLst>
            </p:cNvPr>
            <p:cNvSpPr/>
            <p:nvPr/>
          </p:nvSpPr>
          <p:spPr>
            <a:xfrm>
              <a:off x="3209304" y="3393075"/>
              <a:ext cx="312137" cy="277670"/>
            </a:xfrm>
            <a:prstGeom prst="rect">
              <a:avLst/>
            </a:prstGeom>
            <a:solidFill>
              <a:srgbClr val="6E7A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r>
                <a:rPr lang="en-US" altLang="ko-KR" sz="900" kern="0" spc="-50" dirty="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Istio</a:t>
              </a:r>
              <a:endParaRPr lang="en-US" altLang="ko-KR" sz="900" kern="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217" latinLnBrk="0"/>
              <a:r>
                <a:rPr lang="en-US" altLang="ko-KR" sz="9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GW</a:t>
              </a:r>
              <a:endParaRPr lang="ko-KR" altLang="en-US" sz="900" kern="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15" name="꺾인 연결선 35">
              <a:extLst>
                <a:ext uri="{FF2B5EF4-FFF2-40B4-BE49-F238E27FC236}">
                  <a16:creationId xmlns:a16="http://schemas.microsoft.com/office/drawing/2014/main" id="{982236B6-72BD-33E9-5ED9-EC06596B4A83}"/>
                </a:ext>
              </a:extLst>
            </p:cNvPr>
            <p:cNvCxnSpPr/>
            <p:nvPr/>
          </p:nvCxnSpPr>
          <p:spPr>
            <a:xfrm flipV="1">
              <a:off x="1268646" y="3941823"/>
              <a:ext cx="1388941" cy="157206"/>
            </a:xfrm>
            <a:prstGeom prst="bentConnector2">
              <a:avLst/>
            </a:prstGeom>
            <a:noFill/>
            <a:ln w="12700">
              <a:solidFill>
                <a:srgbClr val="28968B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952AE02-B3C7-12DD-5F86-FF274D9D1659}"/>
                </a:ext>
              </a:extLst>
            </p:cNvPr>
            <p:cNvGrpSpPr/>
            <p:nvPr/>
          </p:nvGrpSpPr>
          <p:grpSpPr>
            <a:xfrm>
              <a:off x="3523260" y="3373909"/>
              <a:ext cx="123936" cy="308304"/>
              <a:chOff x="3296816" y="4084767"/>
              <a:chExt cx="144016" cy="323770"/>
            </a:xfrm>
          </p:grpSpPr>
          <p:sp>
            <p:nvSpPr>
              <p:cNvPr id="817" name="직사각형 816">
                <a:extLst>
                  <a:ext uri="{FF2B5EF4-FFF2-40B4-BE49-F238E27FC236}">
                    <a16:creationId xmlns:a16="http://schemas.microsoft.com/office/drawing/2014/main" id="{576C6619-6FF1-1A72-10BF-F997E52CEF20}"/>
                  </a:ext>
                </a:extLst>
              </p:cNvPr>
              <p:cNvSpPr/>
              <p:nvPr/>
            </p:nvSpPr>
            <p:spPr>
              <a:xfrm>
                <a:off x="3368824" y="4084767"/>
                <a:ext cx="72008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18" name="직사각형 817">
                <a:extLst>
                  <a:ext uri="{FF2B5EF4-FFF2-40B4-BE49-F238E27FC236}">
                    <a16:creationId xmlns:a16="http://schemas.microsoft.com/office/drawing/2014/main" id="{9CFBB740-9580-22F1-5727-D77C9CC78B9E}"/>
                  </a:ext>
                </a:extLst>
              </p:cNvPr>
              <p:cNvSpPr/>
              <p:nvPr/>
            </p:nvSpPr>
            <p:spPr>
              <a:xfrm>
                <a:off x="3368823" y="4207995"/>
                <a:ext cx="72009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19" name="직사각형 818">
                <a:extLst>
                  <a:ext uri="{FF2B5EF4-FFF2-40B4-BE49-F238E27FC236}">
                    <a16:creationId xmlns:a16="http://schemas.microsoft.com/office/drawing/2014/main" id="{DD5A9EEA-CBFA-951A-8EA6-BBE152B606C1}"/>
                  </a:ext>
                </a:extLst>
              </p:cNvPr>
              <p:cNvSpPr/>
              <p:nvPr/>
            </p:nvSpPr>
            <p:spPr>
              <a:xfrm>
                <a:off x="3368824" y="4338567"/>
                <a:ext cx="72008" cy="69970"/>
              </a:xfrm>
              <a:prstGeom prst="rect">
                <a:avLst/>
              </a:prstGeom>
              <a:gradFill>
                <a:gsLst>
                  <a:gs pos="89381">
                    <a:srgbClr val="B1D2E1"/>
                  </a:gs>
                  <a:gs pos="12389">
                    <a:srgbClr val="DEECF2"/>
                  </a:gs>
                  <a:gs pos="31000">
                    <a:srgbClr val="B1D2E1"/>
                  </a:gs>
                  <a:gs pos="30000">
                    <a:srgbClr val="DEECF2"/>
                  </a:gs>
                  <a:gs pos="67000">
                    <a:srgbClr val="DEECF2"/>
                  </a:gs>
                </a:gsLst>
                <a:lin ang="3000000" scaled="0"/>
              </a:gradFill>
              <a:ln w="6350">
                <a:solidFill>
                  <a:srgbClr val="007BC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83629"/>
                <a:endParaRPr lang="ko-KR" altLang="en-US" sz="2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cxnSp>
            <p:nvCxnSpPr>
              <p:cNvPr id="820" name="꺾인 연결선 41">
                <a:extLst>
                  <a:ext uri="{FF2B5EF4-FFF2-40B4-BE49-F238E27FC236}">
                    <a16:creationId xmlns:a16="http://schemas.microsoft.com/office/drawing/2014/main" id="{7510316E-87E5-74E1-4375-E9B93FEA995F}"/>
                  </a:ext>
                </a:extLst>
              </p:cNvPr>
              <p:cNvCxnSpPr>
                <a:endCxn id="817" idx="1"/>
              </p:cNvCxnSpPr>
              <p:nvPr/>
            </p:nvCxnSpPr>
            <p:spPr>
              <a:xfrm flipV="1">
                <a:off x="3296816" y="4119752"/>
                <a:ext cx="72008" cy="126900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꺾인 연결선 42">
                <a:extLst>
                  <a:ext uri="{FF2B5EF4-FFF2-40B4-BE49-F238E27FC236}">
                    <a16:creationId xmlns:a16="http://schemas.microsoft.com/office/drawing/2014/main" id="{CF506CC1-449E-D454-A73D-0DED5CB6D2F4}"/>
                  </a:ext>
                </a:extLst>
              </p:cNvPr>
              <p:cNvCxnSpPr>
                <a:endCxn id="818" idx="1"/>
              </p:cNvCxnSpPr>
              <p:nvPr/>
            </p:nvCxnSpPr>
            <p:spPr>
              <a:xfrm>
                <a:off x="3296816" y="4242980"/>
                <a:ext cx="72007" cy="12705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꺾인 연결선 43">
                <a:extLst>
                  <a:ext uri="{FF2B5EF4-FFF2-40B4-BE49-F238E27FC236}">
                    <a16:creationId xmlns:a16="http://schemas.microsoft.com/office/drawing/2014/main" id="{5249E6A0-0471-9FD9-20ED-284BCB0972C6}"/>
                  </a:ext>
                </a:extLst>
              </p:cNvPr>
              <p:cNvCxnSpPr>
                <a:endCxn id="819" idx="1"/>
              </p:cNvCxnSpPr>
              <p:nvPr/>
            </p:nvCxnSpPr>
            <p:spPr>
              <a:xfrm>
                <a:off x="3296816" y="4246652"/>
                <a:ext cx="72008" cy="126900"/>
              </a:xfrm>
              <a:prstGeom prst="bentConnector3">
                <a:avLst/>
              </a:prstGeom>
              <a:ln w="6350">
                <a:solidFill>
                  <a:srgbClr val="007B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4DD5098-0C26-5801-DA45-9D8F7A3F804F}"/>
                </a:ext>
              </a:extLst>
            </p:cNvPr>
            <p:cNvGrpSpPr/>
            <p:nvPr/>
          </p:nvGrpSpPr>
          <p:grpSpPr>
            <a:xfrm>
              <a:off x="594114" y="3984391"/>
              <a:ext cx="667462" cy="712103"/>
              <a:chOff x="414713" y="3827238"/>
              <a:chExt cx="753530" cy="815487"/>
            </a:xfrm>
          </p:grpSpPr>
          <p:sp>
            <p:nvSpPr>
              <p:cNvPr id="810" name="AutoShape 8">
                <a:extLst>
                  <a:ext uri="{FF2B5EF4-FFF2-40B4-BE49-F238E27FC236}">
                    <a16:creationId xmlns:a16="http://schemas.microsoft.com/office/drawing/2014/main" id="{03228DED-9B36-EE4F-0D32-5CB279E8B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493" y="4062781"/>
                <a:ext cx="751970" cy="579944"/>
              </a:xfrm>
              <a:prstGeom prst="rect">
                <a:avLst/>
              </a:prstGeom>
              <a:solidFill>
                <a:srgbClr val="E8E8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811" name="그룹 810">
                <a:extLst>
                  <a:ext uri="{FF2B5EF4-FFF2-40B4-BE49-F238E27FC236}">
                    <a16:creationId xmlns:a16="http://schemas.microsoft.com/office/drawing/2014/main" id="{87B40954-1B0A-253E-9B35-B350342B597F}"/>
                  </a:ext>
                </a:extLst>
              </p:cNvPr>
              <p:cNvGrpSpPr/>
              <p:nvPr/>
            </p:nvGrpSpPr>
            <p:grpSpPr>
              <a:xfrm>
                <a:off x="476700" y="4132764"/>
                <a:ext cx="629556" cy="436207"/>
                <a:chOff x="397179" y="4806491"/>
                <a:chExt cx="648000" cy="400015"/>
              </a:xfrm>
            </p:grpSpPr>
            <p:sp>
              <p:nvSpPr>
                <p:cNvPr id="815" name="직사각형 814">
                  <a:extLst>
                    <a:ext uri="{FF2B5EF4-FFF2-40B4-BE49-F238E27FC236}">
                      <a16:creationId xmlns:a16="http://schemas.microsoft.com/office/drawing/2014/main" id="{06793681-7E0E-FA4E-F593-BB84E4430CD3}"/>
                    </a:ext>
                  </a:extLst>
                </p:cNvPr>
                <p:cNvSpPr/>
                <p:nvPr/>
              </p:nvSpPr>
              <p:spPr>
                <a:xfrm>
                  <a:off x="397179" y="4806491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부모고객</a:t>
                  </a:r>
                </a:p>
              </p:txBody>
            </p:sp>
            <p:sp>
              <p:nvSpPr>
                <p:cNvPr id="816" name="직사각형 815">
                  <a:extLst>
                    <a:ext uri="{FF2B5EF4-FFF2-40B4-BE49-F238E27FC236}">
                      <a16:creationId xmlns:a16="http://schemas.microsoft.com/office/drawing/2014/main" id="{466551C3-F4F8-42B3-67B9-2289D2E05BF6}"/>
                    </a:ext>
                  </a:extLst>
                </p:cNvPr>
                <p:cNvSpPr/>
                <p:nvPr/>
              </p:nvSpPr>
              <p:spPr>
                <a:xfrm>
                  <a:off x="397179" y="5026506"/>
                  <a:ext cx="648000" cy="180000"/>
                </a:xfrm>
                <a:prstGeom prst="rect">
                  <a:avLst/>
                </a:prstGeom>
                <a:gradFill>
                  <a:gsLst>
                    <a:gs pos="92000">
                      <a:schemeClr val="bg1">
                        <a:lumMod val="65000"/>
                      </a:schemeClr>
                    </a:gs>
                    <a:gs pos="8000">
                      <a:schemeClr val="bg1">
                        <a:lumMod val="65000"/>
                      </a:schemeClr>
                    </a:gs>
                    <a:gs pos="9000">
                      <a:schemeClr val="bg1">
                        <a:lumMod val="95000"/>
                      </a:schemeClr>
                    </a:gs>
                    <a:gs pos="91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  <a:ln w="635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>
                    <a:tabLst>
                      <a:tab pos="914217" algn="l"/>
                      <a:tab pos="7313737" algn="r"/>
                    </a:tabLst>
                  </a:pPr>
                  <a:r>
                    <a:rPr lang="ko-KR" altLang="en-US" sz="800" spc="-30" dirty="0">
                      <a:ln>
                        <a:solidFill>
                          <a:srgbClr val="FF335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자녀고객</a:t>
                  </a:r>
                </a:p>
              </p:txBody>
            </p:sp>
          </p:grpSp>
          <p:grpSp>
            <p:nvGrpSpPr>
              <p:cNvPr id="812" name="그룹 811">
                <a:extLst>
                  <a:ext uri="{FF2B5EF4-FFF2-40B4-BE49-F238E27FC236}">
                    <a16:creationId xmlns:a16="http://schemas.microsoft.com/office/drawing/2014/main" id="{33EE15CB-E854-91FF-AFB2-ED16ADF29B37}"/>
                  </a:ext>
                </a:extLst>
              </p:cNvPr>
              <p:cNvGrpSpPr/>
              <p:nvPr/>
            </p:nvGrpSpPr>
            <p:grpSpPr>
              <a:xfrm>
                <a:off x="414713" y="3827238"/>
                <a:ext cx="753530" cy="235543"/>
                <a:chOff x="333376" y="3160218"/>
                <a:chExt cx="775606" cy="216000"/>
              </a:xfrm>
            </p:grpSpPr>
            <p:sp>
              <p:nvSpPr>
                <p:cNvPr id="813" name="직사각형 812">
                  <a:extLst>
                    <a:ext uri="{FF2B5EF4-FFF2-40B4-BE49-F238E27FC236}">
                      <a16:creationId xmlns:a16="http://schemas.microsoft.com/office/drawing/2014/main" id="{DDB9D39A-FA6D-BB02-65DA-1D1B6F1F7B81}"/>
                    </a:ext>
                  </a:extLst>
                </p:cNvPr>
                <p:cNvSpPr/>
                <p:nvPr/>
              </p:nvSpPr>
              <p:spPr>
                <a:xfrm>
                  <a:off x="333376" y="3160218"/>
                  <a:ext cx="775606" cy="216000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814" name="직사각형 813">
                  <a:extLst>
                    <a:ext uri="{FF2B5EF4-FFF2-40B4-BE49-F238E27FC236}">
                      <a16:creationId xmlns:a16="http://schemas.microsoft.com/office/drawing/2014/main" id="{31D2F90B-E088-17A8-71EB-23E8D23635B8}"/>
                    </a:ext>
                  </a:extLst>
                </p:cNvPr>
                <p:cNvSpPr/>
                <p:nvPr/>
              </p:nvSpPr>
              <p:spPr>
                <a:xfrm>
                  <a:off x="386946" y="3204713"/>
                  <a:ext cx="668466" cy="127008"/>
                </a:xfrm>
                <a:prstGeom prst="rect">
                  <a:avLst/>
                </a:prstGeom>
                <a:solidFill>
                  <a:srgbClr val="6E7A8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914217" latinLnBrk="0"/>
                  <a:r>
                    <a:rPr lang="ko-KR" altLang="en-US" sz="900" kern="0" spc="-5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사용자</a:t>
                  </a:r>
                </a:p>
              </p:txBody>
            </p:sp>
          </p:grpSp>
        </p:grpSp>
        <p:cxnSp>
          <p:nvCxnSpPr>
            <p:cNvPr id="18" name="꺾인 연결선 52">
              <a:extLst>
                <a:ext uri="{FF2B5EF4-FFF2-40B4-BE49-F238E27FC236}">
                  <a16:creationId xmlns:a16="http://schemas.microsoft.com/office/drawing/2014/main" id="{2B35DF4B-E377-995C-5AA2-7ADC0A75C4FD}"/>
                </a:ext>
              </a:extLst>
            </p:cNvPr>
            <p:cNvCxnSpPr>
              <a:stCxn id="39" idx="0"/>
              <a:endCxn id="55" idx="1"/>
            </p:cNvCxnSpPr>
            <p:nvPr/>
          </p:nvCxnSpPr>
          <p:spPr>
            <a:xfrm rot="5400000" flipH="1" flipV="1">
              <a:off x="7052146" y="2993385"/>
              <a:ext cx="404247" cy="770757"/>
            </a:xfrm>
            <a:prstGeom prst="bentConnector2">
              <a:avLst/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329B1C4-A961-1C7B-6D6B-315D02120E1D}"/>
                </a:ext>
              </a:extLst>
            </p:cNvPr>
            <p:cNvSpPr/>
            <p:nvPr/>
          </p:nvSpPr>
          <p:spPr>
            <a:xfrm flipH="1">
              <a:off x="3097945" y="5319248"/>
              <a:ext cx="631385" cy="205682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215965" tIns="0" rIns="0" bIns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PC WEB</a:t>
              </a:r>
              <a:endParaRPr kumimoji="1" lang="ko-KR" altLang="en-US" sz="800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E5B284-13D3-09F3-04F2-8B8BCEEDDF8A}"/>
                </a:ext>
              </a:extLst>
            </p:cNvPr>
            <p:cNvSpPr/>
            <p:nvPr/>
          </p:nvSpPr>
          <p:spPr>
            <a:xfrm>
              <a:off x="3097945" y="5112052"/>
              <a:ext cx="631385" cy="205766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457109" latinLnBrk="0"/>
              <a:r>
                <a: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관리자 </a:t>
              </a:r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Web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21" name="꺾인 연결선 55">
              <a:extLst>
                <a:ext uri="{FF2B5EF4-FFF2-40B4-BE49-F238E27FC236}">
                  <a16:creationId xmlns:a16="http://schemas.microsoft.com/office/drawing/2014/main" id="{75B41057-D571-083C-E153-7D25AB373C36}"/>
                </a:ext>
              </a:extLst>
            </p:cNvPr>
            <p:cNvCxnSpPr>
              <a:stCxn id="20" idx="0"/>
              <a:endCxn id="8" idx="2"/>
            </p:cNvCxnSpPr>
            <p:nvPr/>
          </p:nvCxnSpPr>
          <p:spPr>
            <a:xfrm rot="16200000" flipV="1">
              <a:off x="3245461" y="4943874"/>
              <a:ext cx="336009" cy="3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C5D3A9-221E-9648-AA5A-DDB8D6692EC8}"/>
                </a:ext>
              </a:extLst>
            </p:cNvPr>
            <p:cNvSpPr txBox="1"/>
            <p:nvPr/>
          </p:nvSpPr>
          <p:spPr>
            <a:xfrm>
              <a:off x="1252092" y="3401485"/>
              <a:ext cx="846999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White Label </a:t>
              </a:r>
              <a:r>
                <a:rPr lang="ko-KR" altLang="en-US" sz="90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웹앱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602608-E610-4B16-0EE3-8DE13DBC4B5A}"/>
                </a:ext>
              </a:extLst>
            </p:cNvPr>
            <p:cNvSpPr/>
            <p:nvPr/>
          </p:nvSpPr>
          <p:spPr>
            <a:xfrm>
              <a:off x="3168034" y="4471750"/>
              <a:ext cx="490519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Service Mesh</a:t>
              </a: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Framework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pic>
          <p:nvPicPr>
            <p:cNvPr id="24" name="Picture 3" descr="H:\☆참고잡동(변화)☆\장비\im\gw.png">
              <a:extLst>
                <a:ext uri="{FF2B5EF4-FFF2-40B4-BE49-F238E27FC236}">
                  <a16:creationId xmlns:a16="http://schemas.microsoft.com/office/drawing/2014/main" id="{085D02F9-2540-2B16-4066-724C73ED4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92" y="3703776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62">
              <a:extLst>
                <a:ext uri="{FF2B5EF4-FFF2-40B4-BE49-F238E27FC236}">
                  <a16:creationId xmlns:a16="http://schemas.microsoft.com/office/drawing/2014/main" id="{F89CE5FF-8E0F-2C02-5B38-F258B9557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132216" y="5345480"/>
              <a:ext cx="120431" cy="16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C45A3CC-90A7-CB80-7B7E-C42D6EAF16E0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1260060" y="5211715"/>
              <a:ext cx="1837885" cy="3220"/>
            </a:xfrm>
            <a:prstGeom prst="line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9F315A3-D269-5CBA-1308-35BE157FACAF}"/>
                </a:ext>
              </a:extLst>
            </p:cNvPr>
            <p:cNvSpPr/>
            <p:nvPr/>
          </p:nvSpPr>
          <p:spPr>
            <a:xfrm>
              <a:off x="3169391" y="3939856"/>
              <a:ext cx="488494" cy="48237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gradFill>
                <a:gsLst>
                  <a:gs pos="43000">
                    <a:srgbClr val="ADB9CA"/>
                  </a:gs>
                  <a:gs pos="50000">
                    <a:sysClr val="window" lastClr="FFFFFF"/>
                  </a:gs>
                  <a:gs pos="57000">
                    <a:srgbClr val="ADB9CA"/>
                  </a:gs>
                </a:gsLst>
                <a:lin ang="13800000" scaled="0"/>
              </a:gradFill>
              <a:prstDash val="solid"/>
              <a:miter lim="800000"/>
            </a:ln>
            <a:effectLst>
              <a:outerShdw blurRad="38100" dist="12700" dir="2700000" sx="98000" sy="98000" algn="tl" rotWithShape="0">
                <a:prstClr val="black">
                  <a:alpha val="27000"/>
                </a:prstClr>
              </a:outerShdw>
            </a:effectLst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891194">
                <a:buClr>
                  <a:srgbClr val="969696"/>
                </a:buClr>
              </a:pPr>
              <a:endParaRPr lang="ko-KR" altLang="en-US" sz="9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C7945B-9A1C-A2ED-6D3F-4DE6BA4B22F4}"/>
                </a:ext>
              </a:extLst>
            </p:cNvPr>
            <p:cNvSpPr txBox="1"/>
            <p:nvPr/>
          </p:nvSpPr>
          <p:spPr>
            <a:xfrm>
              <a:off x="3214866" y="4008356"/>
              <a:ext cx="397546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Dotum Medium" pitchFamily="18" charset="-127"/>
                  <a:ea typeface="KoPubDotum Medium" pitchFamily="18" charset="-127"/>
                </a:defRPr>
              </a:lvl1pPr>
              <a:lvl2pPr marL="0" lvl="1" indent="0" algn="ctr" defTabSz="914400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307294" algn="l"/>
                </a:tabLst>
                <a:defRPr kumimoji="0" sz="1000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itchFamily="18" charset="-127"/>
                  <a:ea typeface="KoPub돋움체 Medium" pitchFamily="18" charset="-127"/>
                </a:defRPr>
              </a:lvl2pPr>
            </a:lstStyle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Resilient &amp;</a:t>
              </a:r>
              <a:b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Fault</a:t>
              </a:r>
            </a:p>
            <a:p>
              <a:r>
                <a:rPr lang="en-US" altLang="ko-KR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Tolerance</a:t>
              </a:r>
            </a:p>
          </p:txBody>
        </p:sp>
        <p:sp>
          <p:nvSpPr>
            <p:cNvPr id="29" name="Freeform 430">
              <a:extLst>
                <a:ext uri="{FF2B5EF4-FFF2-40B4-BE49-F238E27FC236}">
                  <a16:creationId xmlns:a16="http://schemas.microsoft.com/office/drawing/2014/main" id="{14AB0A86-4066-4D08-8893-D66A52F15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190" y="2428233"/>
              <a:ext cx="162897" cy="161225"/>
            </a:xfrm>
            <a:custGeom>
              <a:avLst/>
              <a:gdLst>
                <a:gd name="T0" fmla="*/ 2147483647 w 350"/>
                <a:gd name="T1" fmla="*/ 2147483647 h 350"/>
                <a:gd name="T2" fmla="*/ 2147483647 w 350"/>
                <a:gd name="T3" fmla="*/ 2147483647 h 350"/>
                <a:gd name="T4" fmla="*/ 2147483647 w 350"/>
                <a:gd name="T5" fmla="*/ 2147483647 h 350"/>
                <a:gd name="T6" fmla="*/ 2147483647 w 350"/>
                <a:gd name="T7" fmla="*/ 2147483647 h 350"/>
                <a:gd name="T8" fmla="*/ 2147483647 w 350"/>
                <a:gd name="T9" fmla="*/ 2147483647 h 350"/>
                <a:gd name="T10" fmla="*/ 2147483647 w 350"/>
                <a:gd name="T11" fmla="*/ 2147483647 h 350"/>
                <a:gd name="T12" fmla="*/ 2147483647 w 350"/>
                <a:gd name="T13" fmla="*/ 0 h 350"/>
                <a:gd name="T14" fmla="*/ 2147483647 w 350"/>
                <a:gd name="T15" fmla="*/ 2147483647 h 350"/>
                <a:gd name="T16" fmla="*/ 2147483647 w 350"/>
                <a:gd name="T17" fmla="*/ 2147483647 h 350"/>
                <a:gd name="T18" fmla="*/ 2147483647 w 350"/>
                <a:gd name="T19" fmla="*/ 2147483647 h 350"/>
                <a:gd name="T20" fmla="*/ 2147483647 w 350"/>
                <a:gd name="T21" fmla="*/ 2147483647 h 350"/>
                <a:gd name="T22" fmla="*/ 2147483647 w 350"/>
                <a:gd name="T23" fmla="*/ 2147483647 h 350"/>
                <a:gd name="T24" fmla="*/ 0 w 350"/>
                <a:gd name="T25" fmla="*/ 2147483647 h 350"/>
                <a:gd name="T26" fmla="*/ 2147483647 w 350"/>
                <a:gd name="T27" fmla="*/ 2147483647 h 350"/>
                <a:gd name="T28" fmla="*/ 2147483647 w 350"/>
                <a:gd name="T29" fmla="*/ 2147483647 h 350"/>
                <a:gd name="T30" fmla="*/ 2147483647 w 350"/>
                <a:gd name="T31" fmla="*/ 2147483647 h 350"/>
                <a:gd name="T32" fmla="*/ 2147483647 w 350"/>
                <a:gd name="T33" fmla="*/ 2147483647 h 350"/>
                <a:gd name="T34" fmla="*/ 2147483647 w 350"/>
                <a:gd name="T35" fmla="*/ 2147483647 h 350"/>
                <a:gd name="T36" fmla="*/ 2147483647 w 350"/>
                <a:gd name="T37" fmla="*/ 2147483647 h 350"/>
                <a:gd name="T38" fmla="*/ 2147483647 w 350"/>
                <a:gd name="T39" fmla="*/ 2147483647 h 350"/>
                <a:gd name="T40" fmla="*/ 2147483647 w 350"/>
                <a:gd name="T41" fmla="*/ 2147483647 h 350"/>
                <a:gd name="T42" fmla="*/ 2147483647 w 350"/>
                <a:gd name="T43" fmla="*/ 2147483647 h 350"/>
                <a:gd name="T44" fmla="*/ 2147483647 w 350"/>
                <a:gd name="T45" fmla="*/ 2147483647 h 350"/>
                <a:gd name="T46" fmla="*/ 2147483647 w 350"/>
                <a:gd name="T47" fmla="*/ 2147483647 h 350"/>
                <a:gd name="T48" fmla="*/ 2147483647 w 350"/>
                <a:gd name="T49" fmla="*/ 2147483647 h 3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50" h="350">
                  <a:moveTo>
                    <a:pt x="350" y="175"/>
                  </a:moveTo>
                  <a:lnTo>
                    <a:pt x="276" y="101"/>
                  </a:lnTo>
                  <a:lnTo>
                    <a:pt x="276" y="151"/>
                  </a:lnTo>
                  <a:lnTo>
                    <a:pt x="200" y="151"/>
                  </a:lnTo>
                  <a:lnTo>
                    <a:pt x="200" y="74"/>
                  </a:lnTo>
                  <a:lnTo>
                    <a:pt x="249" y="74"/>
                  </a:lnTo>
                  <a:lnTo>
                    <a:pt x="175" y="0"/>
                  </a:lnTo>
                  <a:lnTo>
                    <a:pt x="101" y="74"/>
                  </a:lnTo>
                  <a:lnTo>
                    <a:pt x="151" y="74"/>
                  </a:lnTo>
                  <a:lnTo>
                    <a:pt x="151" y="151"/>
                  </a:lnTo>
                  <a:lnTo>
                    <a:pt x="74" y="151"/>
                  </a:lnTo>
                  <a:lnTo>
                    <a:pt x="74" y="101"/>
                  </a:lnTo>
                  <a:lnTo>
                    <a:pt x="0" y="175"/>
                  </a:lnTo>
                  <a:lnTo>
                    <a:pt x="74" y="249"/>
                  </a:lnTo>
                  <a:lnTo>
                    <a:pt x="74" y="199"/>
                  </a:lnTo>
                  <a:lnTo>
                    <a:pt x="151" y="199"/>
                  </a:lnTo>
                  <a:lnTo>
                    <a:pt x="151" y="277"/>
                  </a:lnTo>
                  <a:lnTo>
                    <a:pt x="101" y="277"/>
                  </a:lnTo>
                  <a:lnTo>
                    <a:pt x="175" y="350"/>
                  </a:lnTo>
                  <a:lnTo>
                    <a:pt x="249" y="277"/>
                  </a:lnTo>
                  <a:lnTo>
                    <a:pt x="200" y="277"/>
                  </a:lnTo>
                  <a:lnTo>
                    <a:pt x="200" y="199"/>
                  </a:lnTo>
                  <a:lnTo>
                    <a:pt x="276" y="199"/>
                  </a:lnTo>
                  <a:lnTo>
                    <a:pt x="276" y="249"/>
                  </a:lnTo>
                  <a:lnTo>
                    <a:pt x="350" y="17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lIns="114036" tIns="57017" rIns="114036" bIns="57017"/>
            <a:lstStyle/>
            <a:p>
              <a:endParaRPr lang="ko-KR" altLang="en-US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30" name="꺾인 연결선 64">
              <a:extLst>
                <a:ext uri="{FF2B5EF4-FFF2-40B4-BE49-F238E27FC236}">
                  <a16:creationId xmlns:a16="http://schemas.microsoft.com/office/drawing/2014/main" id="{B34498F0-68CD-8476-939F-2446DC92C4B4}"/>
                </a:ext>
              </a:extLst>
            </p:cNvPr>
            <p:cNvCxnSpPr>
              <a:stCxn id="826" idx="3"/>
              <a:endCxn id="40" idx="0"/>
            </p:cNvCxnSpPr>
            <p:nvPr/>
          </p:nvCxnSpPr>
          <p:spPr>
            <a:xfrm>
              <a:off x="1261577" y="2355064"/>
              <a:ext cx="1396009" cy="347899"/>
            </a:xfrm>
            <a:prstGeom prst="bentConnector2">
              <a:avLst/>
            </a:prstGeom>
            <a:noFill/>
            <a:ln w="12700">
              <a:solidFill>
                <a:srgbClr val="28968B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  <p:cxnSp>
          <p:nvCxnSpPr>
            <p:cNvPr id="31" name="꺾인 연결선 65">
              <a:extLst>
                <a:ext uri="{FF2B5EF4-FFF2-40B4-BE49-F238E27FC236}">
                  <a16:creationId xmlns:a16="http://schemas.microsoft.com/office/drawing/2014/main" id="{775DBC7E-5DE3-9949-78B3-A48E3EA27A6F}"/>
                </a:ext>
              </a:extLst>
            </p:cNvPr>
            <p:cNvCxnSpPr>
              <a:stCxn id="817" idx="3"/>
            </p:cNvCxnSpPr>
            <p:nvPr/>
          </p:nvCxnSpPr>
          <p:spPr>
            <a:xfrm flipV="1">
              <a:off x="3647196" y="2503959"/>
              <a:ext cx="189258" cy="9032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2" name="꺾인 연결선 66">
              <a:extLst>
                <a:ext uri="{FF2B5EF4-FFF2-40B4-BE49-F238E27FC236}">
                  <a16:creationId xmlns:a16="http://schemas.microsoft.com/office/drawing/2014/main" id="{699878D7-AA2F-8D0F-7965-B0BA78F2067F}"/>
                </a:ext>
              </a:extLst>
            </p:cNvPr>
            <p:cNvCxnSpPr>
              <a:stCxn id="819" idx="3"/>
            </p:cNvCxnSpPr>
            <p:nvPr/>
          </p:nvCxnSpPr>
          <p:spPr>
            <a:xfrm>
              <a:off x="3647196" y="3648900"/>
              <a:ext cx="189258" cy="8810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3" name="꺾인 연결선 67">
              <a:extLst>
                <a:ext uri="{FF2B5EF4-FFF2-40B4-BE49-F238E27FC236}">
                  <a16:creationId xmlns:a16="http://schemas.microsoft.com/office/drawing/2014/main" id="{17B04A43-2C35-156D-D35F-F12CB9CA0620}"/>
                </a:ext>
              </a:extLst>
            </p:cNvPr>
            <p:cNvCxnSpPr>
              <a:stCxn id="819" idx="3"/>
            </p:cNvCxnSpPr>
            <p:nvPr/>
          </p:nvCxnSpPr>
          <p:spPr>
            <a:xfrm>
              <a:off x="3647196" y="3648900"/>
              <a:ext cx="189258" cy="59388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4" name="꺾인 연결선 68">
              <a:extLst>
                <a:ext uri="{FF2B5EF4-FFF2-40B4-BE49-F238E27FC236}">
                  <a16:creationId xmlns:a16="http://schemas.microsoft.com/office/drawing/2014/main" id="{39D3330F-72F0-3779-B8D3-E0BAFD58D2E8}"/>
                </a:ext>
              </a:extLst>
            </p:cNvPr>
            <p:cNvCxnSpPr>
              <a:stCxn id="818" idx="3"/>
            </p:cNvCxnSpPr>
            <p:nvPr/>
          </p:nvCxnSpPr>
          <p:spPr>
            <a:xfrm>
              <a:off x="3647195" y="3524565"/>
              <a:ext cx="189259" cy="3602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5" name="꺾인 연결선 69">
              <a:extLst>
                <a:ext uri="{FF2B5EF4-FFF2-40B4-BE49-F238E27FC236}">
                  <a16:creationId xmlns:a16="http://schemas.microsoft.com/office/drawing/2014/main" id="{2C6D3E33-F131-A4A6-DA71-10528BA74C70}"/>
                </a:ext>
              </a:extLst>
            </p:cNvPr>
            <p:cNvCxnSpPr>
              <a:stCxn id="818" idx="3"/>
            </p:cNvCxnSpPr>
            <p:nvPr/>
          </p:nvCxnSpPr>
          <p:spPr>
            <a:xfrm>
              <a:off x="3647195" y="3524565"/>
              <a:ext cx="189259" cy="3758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6" name="꺾인 연결선 70">
              <a:extLst>
                <a:ext uri="{FF2B5EF4-FFF2-40B4-BE49-F238E27FC236}">
                  <a16:creationId xmlns:a16="http://schemas.microsoft.com/office/drawing/2014/main" id="{B0B18D69-5CCD-BF2A-C976-06DB729C3B9A}"/>
                </a:ext>
              </a:extLst>
            </p:cNvPr>
            <p:cNvCxnSpPr>
              <a:stCxn id="818" idx="3"/>
            </p:cNvCxnSpPr>
            <p:nvPr/>
          </p:nvCxnSpPr>
          <p:spPr>
            <a:xfrm flipV="1">
              <a:off x="3647195" y="2838906"/>
              <a:ext cx="189259" cy="68566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cxnSp>
          <p:nvCxnSpPr>
            <p:cNvPr id="37" name="꺾인 연결선 71">
              <a:extLst>
                <a:ext uri="{FF2B5EF4-FFF2-40B4-BE49-F238E27FC236}">
                  <a16:creationId xmlns:a16="http://schemas.microsoft.com/office/drawing/2014/main" id="{FC5A30B3-DB1C-B42C-F5A5-9B563679CD9C}"/>
                </a:ext>
              </a:extLst>
            </p:cNvPr>
            <p:cNvCxnSpPr>
              <a:stCxn id="24" idx="3"/>
              <a:endCxn id="14" idx="1"/>
            </p:cNvCxnSpPr>
            <p:nvPr/>
          </p:nvCxnSpPr>
          <p:spPr>
            <a:xfrm flipV="1">
              <a:off x="2789181" y="3531911"/>
              <a:ext cx="420123" cy="29662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70FFC01-5C3C-8B7B-4AC4-FC0D59DCB375}"/>
                </a:ext>
              </a:extLst>
            </p:cNvPr>
            <p:cNvSpPr/>
            <p:nvPr/>
          </p:nvSpPr>
          <p:spPr>
            <a:xfrm flipH="1">
              <a:off x="6723233" y="3860315"/>
              <a:ext cx="27571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Legacy</a:t>
              </a:r>
              <a:b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pic>
          <p:nvPicPr>
            <p:cNvPr id="39" name="Picture 3" descr="H:\☆참고잡동(변화)☆\장비\im\gw.png">
              <a:extLst>
                <a:ext uri="{FF2B5EF4-FFF2-40B4-BE49-F238E27FC236}">
                  <a16:creationId xmlns:a16="http://schemas.microsoft.com/office/drawing/2014/main" id="{F060C539-743A-6B20-3B67-FBDC61AD7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298" y="3580888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H:\☆참고잡동(변화)☆\장비\im\gw.png">
              <a:extLst>
                <a:ext uri="{FF2B5EF4-FFF2-40B4-BE49-F238E27FC236}">
                  <a16:creationId xmlns:a16="http://schemas.microsoft.com/office/drawing/2014/main" id="{B5B94753-9E7C-3572-C58A-65512F530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92" y="2702964"/>
              <a:ext cx="263189" cy="24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C55C1F4-F6E5-8CF7-085B-F1AAFDD1627A}"/>
                </a:ext>
              </a:extLst>
            </p:cNvPr>
            <p:cNvSpPr/>
            <p:nvPr/>
          </p:nvSpPr>
          <p:spPr>
            <a:xfrm flipH="1">
              <a:off x="2434182" y="2943496"/>
              <a:ext cx="431208" cy="24622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ko-KR" altLang="en-US" sz="800" spc="-5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제휴사</a:t>
              </a:r>
              <a:r>
                <a:rPr lang="ko-KR" altLang="en-US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전용</a:t>
              </a:r>
              <a:endParaRPr lang="en-US" altLang="ko-KR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483F0E-A3E4-120C-54AD-22C05588C833}"/>
                </a:ext>
              </a:extLst>
            </p:cNvPr>
            <p:cNvSpPr/>
            <p:nvPr/>
          </p:nvSpPr>
          <p:spPr>
            <a:xfrm>
              <a:off x="1474572" y="4204860"/>
              <a:ext cx="811005" cy="471669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defTabSz="457109" latinLnBrk="0"/>
              <a:r>
                <a:rPr lang="ko-KR" altLang="en-US" sz="10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아이부자 </a:t>
              </a:r>
              <a:r>
                <a:rPr lang="en-US" altLang="ko-KR" sz="10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3.0</a:t>
              </a:r>
              <a:endParaRPr lang="ko-KR" altLang="en-US" sz="10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8E0D82D-7E1D-01D1-532B-72BC8B55721B}"/>
                </a:ext>
              </a:extLst>
            </p:cNvPr>
            <p:cNvSpPr/>
            <p:nvPr/>
          </p:nvSpPr>
          <p:spPr>
            <a:xfrm flipH="1">
              <a:off x="1510078" y="4393518"/>
              <a:ext cx="733544" cy="220123"/>
            </a:xfrm>
            <a:prstGeom prst="rect">
              <a:avLst/>
            </a:prstGeom>
            <a:solidFill>
              <a:srgbClr val="E8E8E8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215965" tIns="0" rIns="0" bIns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</a:pPr>
              <a:r>
                <a:rPr kumimoji="1" lang="en-US" altLang="ko-KR" sz="10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Mobile APP      </a:t>
              </a:r>
              <a:endParaRPr kumimoji="1" lang="ko-KR" altLang="en-US" sz="1000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44" name="꺾인 연결선 337">
              <a:extLst>
                <a:ext uri="{FF2B5EF4-FFF2-40B4-BE49-F238E27FC236}">
                  <a16:creationId xmlns:a16="http://schemas.microsoft.com/office/drawing/2014/main" id="{F0FEFCBD-105A-147D-D500-27A0F7742769}"/>
                </a:ext>
              </a:extLst>
            </p:cNvPr>
            <p:cNvCxnSpPr>
              <a:endCxn id="42" idx="0"/>
            </p:cNvCxnSpPr>
            <p:nvPr/>
          </p:nvCxnSpPr>
          <p:spPr>
            <a:xfrm>
              <a:off x="1878138" y="3930481"/>
              <a:ext cx="1937" cy="274380"/>
            </a:xfrm>
            <a:prstGeom prst="straightConnector1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B3A8309-8A0D-F0C8-6034-D30A060F6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1952" y="3733191"/>
              <a:ext cx="562056" cy="377788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D7B6012-CE21-7ED6-BDB9-9FEBC94DC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5661" y="2446447"/>
              <a:ext cx="331076" cy="250617"/>
            </a:xfrm>
            <a:prstGeom prst="rect">
              <a:avLst/>
            </a:prstGeom>
          </p:spPr>
        </p:pic>
        <p:cxnSp>
          <p:nvCxnSpPr>
            <p:cNvPr id="47" name="꺾인 연결선 81">
              <a:extLst>
                <a:ext uri="{FF2B5EF4-FFF2-40B4-BE49-F238E27FC236}">
                  <a16:creationId xmlns:a16="http://schemas.microsoft.com/office/drawing/2014/main" id="{F51DBC89-6EAF-30DC-A24F-846F66445E89}"/>
                </a:ext>
              </a:extLst>
            </p:cNvPr>
            <p:cNvCxnSpPr>
              <a:stCxn id="46" idx="3"/>
              <a:endCxn id="57" idx="0"/>
            </p:cNvCxnSpPr>
            <p:nvPr/>
          </p:nvCxnSpPr>
          <p:spPr>
            <a:xfrm>
              <a:off x="6996738" y="2571755"/>
              <a:ext cx="1368941" cy="873244"/>
            </a:xfrm>
            <a:prstGeom prst="bentConnector2">
              <a:avLst/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3B0CC11-8B15-245C-F829-A3C98C9E35D3}"/>
                </a:ext>
              </a:extLst>
            </p:cNvPr>
            <p:cNvSpPr/>
            <p:nvPr/>
          </p:nvSpPr>
          <p:spPr>
            <a:xfrm flipH="1">
              <a:off x="6760903" y="2745898"/>
              <a:ext cx="144271" cy="123111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800" spc="-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EAI </a:t>
              </a:r>
              <a:endParaRPr lang="ko-KR" altLang="en-US" sz="8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49" name="꺾인 연결선 83">
              <a:extLst>
                <a:ext uri="{FF2B5EF4-FFF2-40B4-BE49-F238E27FC236}">
                  <a16:creationId xmlns:a16="http://schemas.microsoft.com/office/drawing/2014/main" id="{C25FBD76-10F1-5F06-DA74-BDAD29DEC6C7}"/>
                </a:ext>
              </a:extLst>
            </p:cNvPr>
            <p:cNvCxnSpPr>
              <a:stCxn id="40" idx="3"/>
              <a:endCxn id="14" idx="1"/>
            </p:cNvCxnSpPr>
            <p:nvPr/>
          </p:nvCxnSpPr>
          <p:spPr>
            <a:xfrm>
              <a:off x="2789181" y="2827729"/>
              <a:ext cx="420123" cy="70418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50" name="AutoShape 50" descr="o2">
              <a:extLst>
                <a:ext uri="{FF2B5EF4-FFF2-40B4-BE49-F238E27FC236}">
                  <a16:creationId xmlns:a16="http://schemas.microsoft.com/office/drawing/2014/main" id="{312DC287-011A-3A24-0660-100452D0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3681069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대고객</a:t>
              </a:r>
              <a:r>
                <a: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채널</a:t>
              </a:r>
            </a:p>
          </p:txBody>
        </p:sp>
        <p:sp>
          <p:nvSpPr>
            <p:cNvPr id="51" name="AutoShape 50" descr="o2">
              <a:extLst>
                <a:ext uri="{FF2B5EF4-FFF2-40B4-BE49-F238E27FC236}">
                  <a16:creationId xmlns:a16="http://schemas.microsoft.com/office/drawing/2014/main" id="{1C66A6AB-46C2-1150-44DF-52D2269F5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3902290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7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7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고객정보관리</a:t>
              </a:r>
            </a:p>
          </p:txBody>
        </p:sp>
        <p:sp>
          <p:nvSpPr>
            <p:cNvPr id="52" name="AutoShape 50" descr="o2">
              <a:extLst>
                <a:ext uri="{FF2B5EF4-FFF2-40B4-BE49-F238E27FC236}">
                  <a16:creationId xmlns:a16="http://schemas.microsoft.com/office/drawing/2014/main" id="{FCD245BE-FF77-B586-D1A9-7FFF3666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3902290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오픈뱅킹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3" name="AutoShape 50" descr="o2">
              <a:extLst>
                <a:ext uri="{FF2B5EF4-FFF2-40B4-BE49-F238E27FC236}">
                  <a16:creationId xmlns:a16="http://schemas.microsoft.com/office/drawing/2014/main" id="{41A1B0F3-7B67-48C5-D8EF-296738FF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3681069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ko-KR" altLang="en-US" sz="800" spc="-30" dirty="0" err="1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정보계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4" name="AutoShape 50" descr="o2">
              <a:extLst>
                <a:ext uri="{FF2B5EF4-FFF2-40B4-BE49-F238E27FC236}">
                  <a16:creationId xmlns:a16="http://schemas.microsoft.com/office/drawing/2014/main" id="{A158978A-97CE-18BA-0A9C-18A649B8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281" y="4122368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878AC5-8C60-15D1-269B-CA8307B77EA7}"/>
                </a:ext>
              </a:extLst>
            </p:cNvPr>
            <p:cNvSpPr/>
            <p:nvPr/>
          </p:nvSpPr>
          <p:spPr>
            <a:xfrm>
              <a:off x="7639649" y="3073757"/>
              <a:ext cx="588695" cy="205766"/>
            </a:xfrm>
            <a:prstGeom prst="rect">
              <a:avLst/>
            </a:prstGeom>
            <a:solidFill>
              <a:srgbClr val="A8AFB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/>
              <a:r>
                <a:rPr lang="ko-KR" altLang="en-US" sz="90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오픈 </a:t>
              </a:r>
              <a:r>
                <a:rPr lang="en-US" altLang="ko-KR" sz="90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</a:t>
              </a:r>
              <a:endParaRPr lang="ko-KR" altLang="en-US" sz="900" spc="-5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56" name="꺾인 연결선 90">
              <a:extLst>
                <a:ext uri="{FF2B5EF4-FFF2-40B4-BE49-F238E27FC236}">
                  <a16:creationId xmlns:a16="http://schemas.microsoft.com/office/drawing/2014/main" id="{915CF6D7-F116-6E62-1547-3D7ED7056C92}"/>
                </a:ext>
              </a:extLst>
            </p:cNvPr>
            <p:cNvCxnSpPr>
              <a:stCxn id="55" idx="2"/>
              <a:endCxn id="7" idx="0"/>
            </p:cNvCxnSpPr>
            <p:nvPr/>
          </p:nvCxnSpPr>
          <p:spPr>
            <a:xfrm rot="16200000" flipH="1">
              <a:off x="7853868" y="3359652"/>
              <a:ext cx="161013" cy="7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16524C"/>
              </a:solidFill>
              <a:prstDash val="sysDash"/>
              <a:round/>
              <a:headEnd type="diamond" w="sm" len="sm"/>
              <a:tailEnd type="triangle" w="sm" len="sm"/>
            </a:ln>
          </p:spPr>
        </p:cxnSp>
        <p:sp>
          <p:nvSpPr>
            <p:cNvPr id="57" name="AutoShape 50" descr="o2">
              <a:extLst>
                <a:ext uri="{FF2B5EF4-FFF2-40B4-BE49-F238E27FC236}">
                  <a16:creationId xmlns:a16="http://schemas.microsoft.com/office/drawing/2014/main" id="{F5B47002-396D-8E07-B404-27462A2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909" y="3445000"/>
              <a:ext cx="87538" cy="87318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8" name="AutoShape 50" descr="o2">
              <a:extLst>
                <a:ext uri="{FF2B5EF4-FFF2-40B4-BE49-F238E27FC236}">
                  <a16:creationId xmlns:a16="http://schemas.microsoft.com/office/drawing/2014/main" id="{35170DAF-D9DF-46C8-281A-3D959863D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402" y="4122368"/>
              <a:ext cx="481729" cy="190937"/>
            </a:xfrm>
            <a:prstGeom prst="roundRect">
              <a:avLst>
                <a:gd name="adj" fmla="val 0"/>
              </a:avLst>
            </a:prstGeom>
            <a:gradFill>
              <a:gsLst>
                <a:gs pos="92000">
                  <a:srgbClr val="8ECAD2"/>
                </a:gs>
                <a:gs pos="8000">
                  <a:srgbClr val="7BBAE1"/>
                </a:gs>
                <a:gs pos="9000">
                  <a:schemeClr val="bg1"/>
                </a:gs>
                <a:gs pos="91000">
                  <a:schemeClr val="bg1"/>
                </a:gs>
              </a:gsLst>
              <a:lin ang="3000000" scaled="0"/>
            </a:gradFill>
            <a:ln w="6350">
              <a:solidFill>
                <a:srgbClr val="8ECAD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>
                <a:tabLst>
                  <a:tab pos="914217" algn="l"/>
                  <a:tab pos="7313737" algn="r"/>
                </a:tabLst>
              </a:pPr>
              <a:r>
                <a: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067603E8-C0BA-9908-3FE1-30F381CEA9C5}"/>
                </a:ext>
              </a:extLst>
            </p:cNvPr>
            <p:cNvGrpSpPr/>
            <p:nvPr/>
          </p:nvGrpSpPr>
          <p:grpSpPr>
            <a:xfrm>
              <a:off x="594805" y="5649215"/>
              <a:ext cx="1955183" cy="569463"/>
              <a:chOff x="424238" y="5804372"/>
              <a:chExt cx="2207300" cy="652139"/>
            </a:xfrm>
          </p:grpSpPr>
          <p:sp>
            <p:nvSpPr>
              <p:cNvPr id="802" name="AutoShape 8">
                <a:extLst>
                  <a:ext uri="{FF2B5EF4-FFF2-40B4-BE49-F238E27FC236}">
                    <a16:creationId xmlns:a16="http://schemas.microsoft.com/office/drawing/2014/main" id="{EE1E107D-3A75-037A-9EC3-13CCDD7DD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994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03" name="직사각형 802">
                <a:extLst>
                  <a:ext uri="{FF2B5EF4-FFF2-40B4-BE49-F238E27FC236}">
                    <a16:creationId xmlns:a16="http://schemas.microsoft.com/office/drawing/2014/main" id="{A012A0D5-F989-2910-E150-33BE0478D53D}"/>
                  </a:ext>
                </a:extLst>
              </p:cNvPr>
              <p:cNvSpPr/>
              <p:nvPr/>
            </p:nvSpPr>
            <p:spPr>
              <a:xfrm flipH="1">
                <a:off x="424238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개발</a:t>
                </a:r>
                <a:br>
                  <a:rPr lang="en-US" altLang="ko-KR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</a:br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환경</a:t>
                </a:r>
              </a:p>
            </p:txBody>
          </p:sp>
          <p:sp>
            <p:nvSpPr>
              <p:cNvPr id="804" name="AutoShape 50" descr="o2">
                <a:extLst>
                  <a:ext uri="{FF2B5EF4-FFF2-40B4-BE49-F238E27FC236}">
                    <a16:creationId xmlns:a16="http://schemas.microsoft.com/office/drawing/2014/main" id="{40DA9DEB-7F66-AC3C-B07D-91CC46937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3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UI</a:t>
                </a: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툴</a:t>
                </a:r>
              </a:p>
            </p:txBody>
          </p:sp>
          <p:sp>
            <p:nvSpPr>
              <p:cNvPr id="805" name="AutoShape 50" descr="o2">
                <a:extLst>
                  <a:ext uri="{FF2B5EF4-FFF2-40B4-BE49-F238E27FC236}">
                    <a16:creationId xmlns:a16="http://schemas.microsoft.com/office/drawing/2014/main" id="{3EE75A2A-D873-5CF0-BA51-E6BDB3704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456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프레임워크</a:t>
                </a:r>
              </a:p>
            </p:txBody>
          </p:sp>
          <p:sp>
            <p:nvSpPr>
              <p:cNvPr id="806" name="AutoShape 50" descr="o2">
                <a:extLst>
                  <a:ext uri="{FF2B5EF4-FFF2-40B4-BE49-F238E27FC236}">
                    <a16:creationId xmlns:a16="http://schemas.microsoft.com/office/drawing/2014/main" id="{ACBBED8A-2D90-CE93-00B1-96A1B2A2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476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CI/CD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07" name="AutoShape 50" descr="o2">
                <a:extLst>
                  <a:ext uri="{FF2B5EF4-FFF2-40B4-BE49-F238E27FC236}">
                    <a16:creationId xmlns:a16="http://schemas.microsoft.com/office/drawing/2014/main" id="{2629FF2C-CDE0-2B4F-4571-C3142F795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437" y="6168053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IDE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08" name="AutoShape 50" descr="o2">
                <a:extLst>
                  <a:ext uri="{FF2B5EF4-FFF2-40B4-BE49-F238E27FC236}">
                    <a16:creationId xmlns:a16="http://schemas.microsoft.com/office/drawing/2014/main" id="{AC3B72C5-A500-A124-E34E-509C10BAD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410" y="6168053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보안 </a:t>
                </a:r>
              </a:p>
            </p:txBody>
          </p:sp>
          <p:sp>
            <p:nvSpPr>
              <p:cNvPr id="809" name="AutoShape 50" descr="o2">
                <a:extLst>
                  <a:ext uri="{FF2B5EF4-FFF2-40B4-BE49-F238E27FC236}">
                    <a16:creationId xmlns:a16="http://schemas.microsoft.com/office/drawing/2014/main" id="{26568880-F1F3-0593-F253-080ECEFD5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476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1AD3617-059D-46C7-762F-3F3178BAAD90}"/>
                </a:ext>
              </a:extLst>
            </p:cNvPr>
            <p:cNvGrpSpPr/>
            <p:nvPr/>
          </p:nvGrpSpPr>
          <p:grpSpPr>
            <a:xfrm>
              <a:off x="2618706" y="5649215"/>
              <a:ext cx="1955183" cy="569463"/>
              <a:chOff x="2706201" y="5804372"/>
              <a:chExt cx="2207300" cy="652139"/>
            </a:xfrm>
          </p:grpSpPr>
          <p:sp>
            <p:nvSpPr>
              <p:cNvPr id="794" name="AutoShape 8">
                <a:extLst>
                  <a:ext uri="{FF2B5EF4-FFF2-40B4-BE49-F238E27FC236}">
                    <a16:creationId xmlns:a16="http://schemas.microsoft.com/office/drawing/2014/main" id="{C15F6951-81AE-FAAD-BB54-AF01ABBBA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957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95" name="직사각형 794">
                <a:extLst>
                  <a:ext uri="{FF2B5EF4-FFF2-40B4-BE49-F238E27FC236}">
                    <a16:creationId xmlns:a16="http://schemas.microsoft.com/office/drawing/2014/main" id="{7422D2B1-7D35-316D-561A-F836B3D648D2}"/>
                  </a:ext>
                </a:extLst>
              </p:cNvPr>
              <p:cNvSpPr/>
              <p:nvPr/>
            </p:nvSpPr>
            <p:spPr>
              <a:xfrm flipH="1">
                <a:off x="2706201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실행</a:t>
                </a:r>
              </a:p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환경</a:t>
                </a:r>
              </a:p>
            </p:txBody>
          </p:sp>
          <p:sp>
            <p:nvSpPr>
              <p:cNvPr id="796" name="AutoShape 50" descr="o2">
                <a:extLst>
                  <a:ext uri="{FF2B5EF4-FFF2-40B4-BE49-F238E27FC236}">
                    <a16:creationId xmlns:a16="http://schemas.microsoft.com/office/drawing/2014/main" id="{873E842B-DE91-968A-5DB4-B3AC12090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621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AWS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97" name="AutoShape 50" descr="o2">
                <a:extLst>
                  <a:ext uri="{FF2B5EF4-FFF2-40B4-BE49-F238E27FC236}">
                    <a16:creationId xmlns:a16="http://schemas.microsoft.com/office/drawing/2014/main" id="{3A9CB367-F3BE-BB5B-D2BB-FD34E7037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03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EKS/EC2</a:t>
                </a:r>
              </a:p>
            </p:txBody>
          </p:sp>
          <p:sp>
            <p:nvSpPr>
              <p:cNvPr id="798" name="AutoShape 50" descr="o2">
                <a:extLst>
                  <a:ext uri="{FF2B5EF4-FFF2-40B4-BE49-F238E27FC236}">
                    <a16:creationId xmlns:a16="http://schemas.microsoft.com/office/drawing/2014/main" id="{EE8F1458-7135-3423-01BD-7EF1A2468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453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MSA</a:t>
                </a:r>
              </a:p>
            </p:txBody>
          </p:sp>
          <p:sp>
            <p:nvSpPr>
              <p:cNvPr id="799" name="AutoShape 50" descr="o2">
                <a:extLst>
                  <a:ext uri="{FF2B5EF4-FFF2-40B4-BE49-F238E27FC236}">
                    <a16:creationId xmlns:a16="http://schemas.microsoft.com/office/drawing/2014/main" id="{D2641C74-D7D6-286E-591F-0B386C038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621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WEB/WAS</a:t>
                </a:r>
              </a:p>
            </p:txBody>
          </p:sp>
          <p:sp>
            <p:nvSpPr>
              <p:cNvPr id="800" name="AutoShape 50" descr="o2">
                <a:extLst>
                  <a:ext uri="{FF2B5EF4-FFF2-40B4-BE49-F238E27FC236}">
                    <a16:creationId xmlns:a16="http://schemas.microsoft.com/office/drawing/2014/main" id="{FF1DA012-F74E-8F47-CFA9-D23269937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03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DBMS</a:t>
                </a:r>
              </a:p>
            </p:txBody>
          </p:sp>
          <p:sp>
            <p:nvSpPr>
              <p:cNvPr id="801" name="AutoShape 50" descr="o2">
                <a:extLst>
                  <a:ext uri="{FF2B5EF4-FFF2-40B4-BE49-F238E27FC236}">
                    <a16:creationId xmlns:a16="http://schemas.microsoft.com/office/drawing/2014/main" id="{F21DECB2-9AA8-80A6-ADB1-E8A098D71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453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7F373C3-E167-FB9A-B578-6D752206F62B}"/>
                </a:ext>
              </a:extLst>
            </p:cNvPr>
            <p:cNvGrpSpPr/>
            <p:nvPr/>
          </p:nvGrpSpPr>
          <p:grpSpPr>
            <a:xfrm>
              <a:off x="4642607" y="5649215"/>
              <a:ext cx="1955183" cy="569463"/>
              <a:chOff x="4988165" y="5804372"/>
              <a:chExt cx="2207300" cy="652139"/>
            </a:xfrm>
          </p:grpSpPr>
          <p:sp>
            <p:nvSpPr>
              <p:cNvPr id="786" name="AutoShape 8">
                <a:extLst>
                  <a:ext uri="{FF2B5EF4-FFF2-40B4-BE49-F238E27FC236}">
                    <a16:creationId xmlns:a16="http://schemas.microsoft.com/office/drawing/2014/main" id="{6C2698C4-424B-41AD-37C5-1C6C617A3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921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87" name="직사각형 786">
                <a:extLst>
                  <a:ext uri="{FF2B5EF4-FFF2-40B4-BE49-F238E27FC236}">
                    <a16:creationId xmlns:a16="http://schemas.microsoft.com/office/drawing/2014/main" id="{BA90E625-FD3E-772C-7ACD-80B69F1F595D}"/>
                  </a:ext>
                </a:extLst>
              </p:cNvPr>
              <p:cNvSpPr/>
              <p:nvPr/>
            </p:nvSpPr>
            <p:spPr>
              <a:xfrm flipH="1">
                <a:off x="4988165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보안</a:t>
                </a:r>
              </a:p>
            </p:txBody>
          </p:sp>
          <p:sp>
            <p:nvSpPr>
              <p:cNvPr id="788" name="AutoShape 50" descr="o2">
                <a:extLst>
                  <a:ext uri="{FF2B5EF4-FFF2-40B4-BE49-F238E27FC236}">
                    <a16:creationId xmlns:a16="http://schemas.microsoft.com/office/drawing/2014/main" id="{7B343068-5FC7-A471-E0C1-EF0A87293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85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구간암호화</a:t>
                </a:r>
                <a:endPara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89" name="AutoShape 50" descr="o2">
                <a:extLst>
                  <a:ext uri="{FF2B5EF4-FFF2-40B4-BE49-F238E27FC236}">
                    <a16:creationId xmlns:a16="http://schemas.microsoft.com/office/drawing/2014/main" id="{85B8659D-CB4E-9B81-54B9-3A59E2A25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001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접근제어</a:t>
                </a:r>
              </a:p>
            </p:txBody>
          </p:sp>
          <p:sp>
            <p:nvSpPr>
              <p:cNvPr id="790" name="AutoShape 50" descr="o2">
                <a:extLst>
                  <a:ext uri="{FF2B5EF4-FFF2-40B4-BE49-F238E27FC236}">
                    <a16:creationId xmlns:a16="http://schemas.microsoft.com/office/drawing/2014/main" id="{2F510A59-47AE-D5DB-DC4E-329564D0D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41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서버계정</a:t>
                </a:r>
              </a:p>
            </p:txBody>
          </p:sp>
          <p:sp>
            <p:nvSpPr>
              <p:cNvPr id="791" name="AutoShape 50" descr="o2">
                <a:extLst>
                  <a:ext uri="{FF2B5EF4-FFF2-40B4-BE49-F238E27FC236}">
                    <a16:creationId xmlns:a16="http://schemas.microsoft.com/office/drawing/2014/main" id="{5F556432-DC92-AED0-8DDF-97F3CCD2D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85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서버보안</a:t>
                </a:r>
              </a:p>
            </p:txBody>
          </p:sp>
          <p:sp>
            <p:nvSpPr>
              <p:cNvPr id="792" name="AutoShape 50" descr="o2">
                <a:extLst>
                  <a:ext uri="{FF2B5EF4-FFF2-40B4-BE49-F238E27FC236}">
                    <a16:creationId xmlns:a16="http://schemas.microsoft.com/office/drawing/2014/main" id="{9E0DFAFB-7606-1FBE-0C91-6E705124B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001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암복호화</a:t>
                </a:r>
              </a:p>
            </p:txBody>
          </p:sp>
          <p:sp>
            <p:nvSpPr>
              <p:cNvPr id="793" name="AutoShape 50" descr="o2">
                <a:extLst>
                  <a:ext uri="{FF2B5EF4-FFF2-40B4-BE49-F238E27FC236}">
                    <a16:creationId xmlns:a16="http://schemas.microsoft.com/office/drawing/2014/main" id="{73A06C8F-27EF-C88A-A6AA-3A3B7523C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041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AEB2A4C-7D7F-DE65-41BA-D496FE994825}"/>
                </a:ext>
              </a:extLst>
            </p:cNvPr>
            <p:cNvGrpSpPr/>
            <p:nvPr/>
          </p:nvGrpSpPr>
          <p:grpSpPr>
            <a:xfrm>
              <a:off x="6666508" y="5649215"/>
              <a:ext cx="1955183" cy="569463"/>
              <a:chOff x="7270127" y="5804372"/>
              <a:chExt cx="2207300" cy="652139"/>
            </a:xfrm>
          </p:grpSpPr>
          <p:sp>
            <p:nvSpPr>
              <p:cNvPr id="778" name="AutoShape 8">
                <a:extLst>
                  <a:ext uri="{FF2B5EF4-FFF2-40B4-BE49-F238E27FC236}">
                    <a16:creationId xmlns:a16="http://schemas.microsoft.com/office/drawing/2014/main" id="{4C170048-DC94-A47E-EB96-499E91467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9883" y="5804372"/>
                <a:ext cx="1867544" cy="652139"/>
              </a:xfrm>
              <a:prstGeom prst="rect">
                <a:avLst/>
              </a:prstGeom>
              <a:solidFill>
                <a:srgbClr val="E2E4E8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2798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79" name="직사각형 778">
                <a:extLst>
                  <a:ext uri="{FF2B5EF4-FFF2-40B4-BE49-F238E27FC236}">
                    <a16:creationId xmlns:a16="http://schemas.microsoft.com/office/drawing/2014/main" id="{36B2A682-2992-D5AE-4F82-694EA0D5CB42}"/>
                  </a:ext>
                </a:extLst>
              </p:cNvPr>
              <p:cNvSpPr/>
              <p:nvPr/>
            </p:nvSpPr>
            <p:spPr>
              <a:xfrm flipH="1">
                <a:off x="7270127" y="5804372"/>
                <a:ext cx="346307" cy="652139"/>
              </a:xfrm>
              <a:prstGeom prst="rect">
                <a:avLst/>
              </a:prstGeom>
              <a:solidFill>
                <a:srgbClr val="C5C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운영</a:t>
                </a:r>
              </a:p>
              <a:p>
                <a:pPr algn="ctr" defTabSz="914217"/>
                <a:r>
                  <a:rPr lang="ko-KR" altLang="en-US" sz="9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관리</a:t>
                </a:r>
              </a:p>
            </p:txBody>
          </p:sp>
          <p:sp>
            <p:nvSpPr>
              <p:cNvPr id="780" name="AutoShape 50" descr="o2">
                <a:extLst>
                  <a:ext uri="{FF2B5EF4-FFF2-40B4-BE49-F238E27FC236}">
                    <a16:creationId xmlns:a16="http://schemas.microsoft.com/office/drawing/2014/main" id="{09D31BB0-885F-7B12-1EF9-CAD0ED91E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547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백업</a:t>
                </a:r>
              </a:p>
            </p:txBody>
          </p:sp>
          <p:sp>
            <p:nvSpPr>
              <p:cNvPr id="781" name="AutoShape 50" descr="o2">
                <a:extLst>
                  <a:ext uri="{FF2B5EF4-FFF2-40B4-BE49-F238E27FC236}">
                    <a16:creationId xmlns:a16="http://schemas.microsoft.com/office/drawing/2014/main" id="{4C9B2861-1C65-67EA-5F71-CD4A1A6C8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2379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이력관리</a:t>
                </a:r>
                <a:endParaRPr lang="en-US" altLang="ko-KR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82" name="AutoShape 50" descr="o2">
                <a:extLst>
                  <a:ext uri="{FF2B5EF4-FFF2-40B4-BE49-F238E27FC236}">
                    <a16:creationId xmlns:a16="http://schemas.microsoft.com/office/drawing/2014/main" id="{736E4EFF-9E58-1C76-FE76-4EEF125D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547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 err="1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Telementry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83" name="AutoShape 50" descr="o2">
                <a:extLst>
                  <a:ext uri="{FF2B5EF4-FFF2-40B4-BE49-F238E27FC236}">
                    <a16:creationId xmlns:a16="http://schemas.microsoft.com/office/drawing/2014/main" id="{236E343E-CBA9-E661-CE6E-007FB5D9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9963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취약점점검</a:t>
                </a:r>
              </a:p>
            </p:txBody>
          </p:sp>
          <p:sp>
            <p:nvSpPr>
              <p:cNvPr id="784" name="AutoShape 50" descr="o2">
                <a:extLst>
                  <a:ext uri="{FF2B5EF4-FFF2-40B4-BE49-F238E27FC236}">
                    <a16:creationId xmlns:a16="http://schemas.microsoft.com/office/drawing/2014/main" id="{7465A509-80C2-9040-C9BB-B9BDC8843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2379" y="6168055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ko-KR" altLang="en-US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기타</a:t>
                </a:r>
              </a:p>
            </p:txBody>
          </p:sp>
          <p:sp>
            <p:nvSpPr>
              <p:cNvPr id="785" name="AutoShape 50" descr="o2">
                <a:extLst>
                  <a:ext uri="{FF2B5EF4-FFF2-40B4-BE49-F238E27FC236}">
                    <a16:creationId xmlns:a16="http://schemas.microsoft.com/office/drawing/2014/main" id="{05A2953C-8714-0C73-AD61-D16B59E19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9963" y="5884211"/>
                <a:ext cx="543847" cy="22528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92000">
                    <a:srgbClr val="A8AFBB"/>
                  </a:gs>
                  <a:gs pos="8000">
                    <a:srgbClr val="A8AFBB"/>
                  </a:gs>
                  <a:gs pos="9000">
                    <a:schemeClr val="bg1"/>
                  </a:gs>
                  <a:gs pos="91000">
                    <a:schemeClr val="bg1"/>
                  </a:gs>
                </a:gsLst>
                <a:lin ang="3000000" scaled="0"/>
              </a:gra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>
                  <a:tabLst>
                    <a:tab pos="914217" algn="l"/>
                    <a:tab pos="7313737" algn="r"/>
                  </a:tabLst>
                </a:pPr>
                <a:r>
                  <a:rPr lang="en-US" altLang="ko-KR" sz="800" spc="-30" dirty="0">
                    <a:ln>
                      <a:solidFill>
                        <a:srgbClr val="FF335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DevOps</a:t>
                </a:r>
                <a:endParaRPr lang="ko-KR" altLang="en-US" sz="80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512" name="양쪽 모서리가 둥근 사각형 129">
              <a:extLst>
                <a:ext uri="{FF2B5EF4-FFF2-40B4-BE49-F238E27FC236}">
                  <a16:creationId xmlns:a16="http://schemas.microsoft.com/office/drawing/2014/main" id="{DA1A181F-161E-67EA-41FC-1C5B089DFFBA}"/>
                </a:ext>
              </a:extLst>
            </p:cNvPr>
            <p:cNvSpPr/>
            <p:nvPr/>
          </p:nvSpPr>
          <p:spPr>
            <a:xfrm>
              <a:off x="1285955" y="1995750"/>
              <a:ext cx="95455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채널</a:t>
              </a:r>
            </a:p>
          </p:txBody>
        </p:sp>
        <p:sp>
          <p:nvSpPr>
            <p:cNvPr id="513" name="양쪽 모서리가 둥근 사각형 130">
              <a:extLst>
                <a:ext uri="{FF2B5EF4-FFF2-40B4-BE49-F238E27FC236}">
                  <a16:creationId xmlns:a16="http://schemas.microsoft.com/office/drawing/2014/main" id="{6D5E2A85-A460-F52F-26E6-35FA7F1EDAEC}"/>
                </a:ext>
              </a:extLst>
            </p:cNvPr>
            <p:cNvSpPr/>
            <p:nvPr/>
          </p:nvSpPr>
          <p:spPr>
            <a:xfrm>
              <a:off x="3790781" y="1995750"/>
              <a:ext cx="3223798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chemeClr val="accent3">
                    <a:lumMod val="50000"/>
                  </a:scheme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아이부자  </a:t>
              </a: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3.0 </a:t>
              </a:r>
              <a:r>
                <a:rPr lang="ko-KR" altLang="en-US" sz="1050" kern="0" spc="-5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endParaRPr lang="ko-KR" altLang="en-US" sz="1050" kern="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14" name="양쪽 모서리가 둥근 사각형 131">
              <a:extLst>
                <a:ext uri="{FF2B5EF4-FFF2-40B4-BE49-F238E27FC236}">
                  <a16:creationId xmlns:a16="http://schemas.microsoft.com/office/drawing/2014/main" id="{3EAB66B3-5E4E-7AB0-FF1D-F7E61A0169B1}"/>
                </a:ext>
              </a:extLst>
            </p:cNvPr>
            <p:cNvSpPr/>
            <p:nvPr/>
          </p:nvSpPr>
          <p:spPr>
            <a:xfrm>
              <a:off x="595229" y="1995750"/>
              <a:ext cx="66746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/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기관</a:t>
              </a:r>
            </a:p>
          </p:txBody>
        </p:sp>
        <p:sp>
          <p:nvSpPr>
            <p:cNvPr id="515" name="양쪽 모서리가 둥근 사각형 132">
              <a:extLst>
                <a:ext uri="{FF2B5EF4-FFF2-40B4-BE49-F238E27FC236}">
                  <a16:creationId xmlns:a16="http://schemas.microsoft.com/office/drawing/2014/main" id="{4A7350DA-8D9E-F23E-E050-90FB5FFAEB23}"/>
                </a:ext>
              </a:extLst>
            </p:cNvPr>
            <p:cNvSpPr/>
            <p:nvPr/>
          </p:nvSpPr>
          <p:spPr>
            <a:xfrm>
              <a:off x="3079054" y="1995750"/>
              <a:ext cx="688464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메시</a:t>
              </a:r>
            </a:p>
          </p:txBody>
        </p:sp>
        <p:sp>
          <p:nvSpPr>
            <p:cNvPr id="516" name="양쪽 모서리가 둥근 사각형 133">
              <a:extLst>
                <a:ext uri="{FF2B5EF4-FFF2-40B4-BE49-F238E27FC236}">
                  <a16:creationId xmlns:a16="http://schemas.microsoft.com/office/drawing/2014/main" id="{F54113CE-48A1-CD4D-C62D-5581FB50AA2D}"/>
                </a:ext>
              </a:extLst>
            </p:cNvPr>
            <p:cNvSpPr/>
            <p:nvPr/>
          </p:nvSpPr>
          <p:spPr>
            <a:xfrm>
              <a:off x="2263769" y="1995750"/>
              <a:ext cx="792024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GW</a:t>
              </a:r>
              <a:endParaRPr lang="ko-KR" altLang="en-US" sz="1050" kern="0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FFFF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517" name="직선 연결선 516">
              <a:extLst>
                <a:ext uri="{FF2B5EF4-FFF2-40B4-BE49-F238E27FC236}">
                  <a16:creationId xmlns:a16="http://schemas.microsoft.com/office/drawing/2014/main" id="{4888E053-AD24-09E4-303B-D4FCA067C83C}"/>
                </a:ext>
              </a:extLst>
            </p:cNvPr>
            <p:cNvCxnSpPr/>
            <p:nvPr/>
          </p:nvCxnSpPr>
          <p:spPr>
            <a:xfrm flipV="1">
              <a:off x="1260886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C37522D4-CE0C-8F55-410D-2F7CD32292E6}"/>
                </a:ext>
              </a:extLst>
            </p:cNvPr>
            <p:cNvCxnSpPr/>
            <p:nvPr/>
          </p:nvCxnSpPr>
          <p:spPr>
            <a:xfrm flipV="1">
              <a:off x="3051701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F0B95735-088D-FF65-6160-F34CD004E53A}"/>
                </a:ext>
              </a:extLst>
            </p:cNvPr>
            <p:cNvCxnSpPr/>
            <p:nvPr/>
          </p:nvCxnSpPr>
          <p:spPr>
            <a:xfrm flipV="1">
              <a:off x="7004585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 519">
              <a:extLst>
                <a:ext uri="{FF2B5EF4-FFF2-40B4-BE49-F238E27FC236}">
                  <a16:creationId xmlns:a16="http://schemas.microsoft.com/office/drawing/2014/main" id="{54430F65-9AD4-5DDB-2D4E-A76A5F3E61F6}"/>
                </a:ext>
              </a:extLst>
            </p:cNvPr>
            <p:cNvCxnSpPr/>
            <p:nvPr/>
          </p:nvCxnSpPr>
          <p:spPr>
            <a:xfrm flipV="1">
              <a:off x="8621691" y="1850668"/>
              <a:ext cx="0" cy="137790"/>
            </a:xfrm>
            <a:prstGeom prst="line">
              <a:avLst/>
            </a:prstGeom>
            <a:ln>
              <a:solidFill>
                <a:srgbClr val="1652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화살표 연결선 520">
              <a:extLst>
                <a:ext uri="{FF2B5EF4-FFF2-40B4-BE49-F238E27FC236}">
                  <a16:creationId xmlns:a16="http://schemas.microsoft.com/office/drawing/2014/main" id="{7FE277F7-A171-EB96-A016-2D58212917CD}"/>
                </a:ext>
              </a:extLst>
            </p:cNvPr>
            <p:cNvCxnSpPr/>
            <p:nvPr/>
          </p:nvCxnSpPr>
          <p:spPr>
            <a:xfrm>
              <a:off x="1266216" y="1919563"/>
              <a:ext cx="1795406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0FBEF70-3A40-C1AD-A0D6-88137C45C7FD}"/>
                </a:ext>
              </a:extLst>
            </p:cNvPr>
            <p:cNvSpPr txBox="1"/>
            <p:nvPr/>
          </p:nvSpPr>
          <p:spPr>
            <a:xfrm>
              <a:off x="1864606" y="1741452"/>
              <a:ext cx="59862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5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en-US" altLang="ko-KR" sz="1100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DMZ(AWS)</a:t>
              </a:r>
              <a:endParaRPr lang="ko-KR" altLang="en-US" sz="1100" dirty="0">
                <a:solidFill>
                  <a:srgbClr val="16524C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3F8507F3-6DD8-0B13-C654-E8B747358B95}"/>
                </a:ext>
              </a:extLst>
            </p:cNvPr>
            <p:cNvSpPr txBox="1"/>
            <p:nvPr/>
          </p:nvSpPr>
          <p:spPr>
            <a:xfrm>
              <a:off x="7560348" y="1741452"/>
              <a:ext cx="62690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1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ko-KR" altLang="en-US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대내외 연계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C113D27A-12DA-AA4C-E316-4F0F97D2B1E3}"/>
                </a:ext>
              </a:extLst>
            </p:cNvPr>
            <p:cNvSpPr txBox="1"/>
            <p:nvPr/>
          </p:nvSpPr>
          <p:spPr>
            <a:xfrm>
              <a:off x="4450483" y="1741452"/>
              <a:ext cx="691600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 algn="ctr" latinLnBrk="0">
                <a:defRPr sz="130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  <a:lvl2pPr marL="0" lvl="1" indent="0" algn="ctr" latinLnBrk="0">
                <a:buClr>
                  <a:srgbClr val="3271AA"/>
                </a:buClr>
                <a:buSzPct val="140000"/>
                <a:tabLst>
                  <a:tab pos="4988707" algn="l"/>
                </a:tabLst>
                <a:defRPr sz="1100" spc="-29">
                  <a:solidFill>
                    <a:srgbClr val="00377B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2pPr>
            </a:lstStyle>
            <a:p>
              <a:pPr lvl="1">
                <a:defRPr/>
              </a:pPr>
              <a:r>
                <a:rPr lang="ko-KR" altLang="en-US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내부망</a:t>
              </a:r>
              <a:r>
                <a:rPr lang="en-US" altLang="ko-KR" dirty="0">
                  <a:solidFill>
                    <a:srgbClr val="16524C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(AWS)</a:t>
              </a:r>
              <a:endParaRPr lang="ko-KR" altLang="en-US" dirty="0">
                <a:solidFill>
                  <a:srgbClr val="16524C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cxnSp>
          <p:nvCxnSpPr>
            <p:cNvPr id="525" name="직선 화살표 연결선 524">
              <a:extLst>
                <a:ext uri="{FF2B5EF4-FFF2-40B4-BE49-F238E27FC236}">
                  <a16:creationId xmlns:a16="http://schemas.microsoft.com/office/drawing/2014/main" id="{EAFEEE04-42E6-DD1D-59C6-84F0779E3560}"/>
                </a:ext>
              </a:extLst>
            </p:cNvPr>
            <p:cNvCxnSpPr/>
            <p:nvPr/>
          </p:nvCxnSpPr>
          <p:spPr>
            <a:xfrm>
              <a:off x="3054872" y="1919563"/>
              <a:ext cx="3949712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화살표 연결선 525">
              <a:extLst>
                <a:ext uri="{FF2B5EF4-FFF2-40B4-BE49-F238E27FC236}">
                  <a16:creationId xmlns:a16="http://schemas.microsoft.com/office/drawing/2014/main" id="{59532963-3F0D-5928-E3AD-893E1B05940F}"/>
                </a:ext>
              </a:extLst>
            </p:cNvPr>
            <p:cNvCxnSpPr/>
            <p:nvPr/>
          </p:nvCxnSpPr>
          <p:spPr>
            <a:xfrm>
              <a:off x="7004585" y="1919563"/>
              <a:ext cx="1618748" cy="0"/>
            </a:xfrm>
            <a:prstGeom prst="straightConnector1">
              <a:avLst/>
            </a:prstGeom>
            <a:ln>
              <a:solidFill>
                <a:srgbClr val="16524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양쪽 모서리가 둥근 사각형 144">
              <a:extLst>
                <a:ext uri="{FF2B5EF4-FFF2-40B4-BE49-F238E27FC236}">
                  <a16:creationId xmlns:a16="http://schemas.microsoft.com/office/drawing/2014/main" id="{C173BD19-2F70-335F-45A7-175A6075C38C}"/>
                </a:ext>
              </a:extLst>
            </p:cNvPr>
            <p:cNvSpPr/>
            <p:nvPr/>
          </p:nvSpPr>
          <p:spPr>
            <a:xfrm>
              <a:off x="7197833" y="1995750"/>
              <a:ext cx="1441342" cy="220053"/>
            </a:xfrm>
            <a:prstGeom prst="round2SameRect">
              <a:avLst/>
            </a:prstGeom>
            <a:gradFill>
              <a:gsLst>
                <a:gs pos="0">
                  <a:srgbClr val="28968B">
                    <a:lumMod val="75000"/>
                  </a:srgbClr>
                </a:gs>
                <a:gs pos="100000">
                  <a:srgbClr val="28968B">
                    <a:lumMod val="50000"/>
                  </a:srgbClr>
                </a:gs>
              </a:gsLst>
              <a:lin ang="0" scaled="0"/>
            </a:gradFill>
            <a:ln w="12700">
              <a:noFill/>
            </a:ln>
            <a:effectLst>
              <a:innerShdw blurRad="63500" dist="50800" dir="18900000">
                <a:srgbClr val="28968B">
                  <a:lumMod val="50000"/>
                  <a:alpha val="30000"/>
                </a:srgbClr>
              </a:innerShdw>
            </a:effec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B w="0" h="0"/>
              </a:sp3d>
            </a:bodyPr>
            <a:lstStyle/>
            <a:p>
              <a:pPr algn="ctr" defTabSz="914217" latinLnBrk="0">
                <a:defRPr/>
              </a:pPr>
              <a:r>
                <a:rPr lang="en-US" altLang="ko-KR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Legacy</a:t>
              </a:r>
              <a:r>
                <a:rPr lang="ko-KR" altLang="en-US" sz="1050" kern="0" spc="-5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</a:p>
          </p:txBody>
        </p:sp>
        <p:sp>
          <p:nvSpPr>
            <p:cNvPr id="528" name="직사각형 746">
              <a:extLst>
                <a:ext uri="{FF2B5EF4-FFF2-40B4-BE49-F238E27FC236}">
                  <a16:creationId xmlns:a16="http://schemas.microsoft.com/office/drawing/2014/main" id="{3272BD9B-EC35-9419-90AA-567DF147CDD5}"/>
                </a:ext>
              </a:extLst>
            </p:cNvPr>
            <p:cNvSpPr/>
            <p:nvPr/>
          </p:nvSpPr>
          <p:spPr>
            <a:xfrm>
              <a:off x="4436529" y="4163776"/>
              <a:ext cx="1613912" cy="248558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29" name="직사각형 746">
              <a:extLst>
                <a:ext uri="{FF2B5EF4-FFF2-40B4-BE49-F238E27FC236}">
                  <a16:creationId xmlns:a16="http://schemas.microsoft.com/office/drawing/2014/main" id="{B51AC6CA-0652-7743-3F3B-4945F39E59F4}"/>
                </a:ext>
              </a:extLst>
            </p:cNvPr>
            <p:cNvSpPr/>
            <p:nvPr/>
          </p:nvSpPr>
          <p:spPr>
            <a:xfrm>
              <a:off x="4436529" y="4455307"/>
              <a:ext cx="1613912" cy="248558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30" name="직사각형 746">
              <a:extLst>
                <a:ext uri="{FF2B5EF4-FFF2-40B4-BE49-F238E27FC236}">
                  <a16:creationId xmlns:a16="http://schemas.microsoft.com/office/drawing/2014/main" id="{1ADF451E-6760-2576-16F7-D06F2A7A5364}"/>
                </a:ext>
              </a:extLst>
            </p:cNvPr>
            <p:cNvSpPr/>
            <p:nvPr/>
          </p:nvSpPr>
          <p:spPr>
            <a:xfrm>
              <a:off x="4442719" y="3762520"/>
              <a:ext cx="1613912" cy="355911"/>
            </a:xfrm>
            <a:prstGeom prst="rect">
              <a:avLst/>
            </a:prstGeom>
            <a:solidFill>
              <a:srgbClr val="8ECA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914217" latinLnBrk="0"/>
              <a:endParaRPr lang="ko-KR" altLang="en-US" sz="1800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31" name="직사각형 746">
              <a:extLst>
                <a:ext uri="{FF2B5EF4-FFF2-40B4-BE49-F238E27FC236}">
                  <a16:creationId xmlns:a16="http://schemas.microsoft.com/office/drawing/2014/main" id="{6CF198E4-703B-6E96-E2C6-012A498666CC}"/>
                </a:ext>
              </a:extLst>
            </p:cNvPr>
            <p:cNvSpPr/>
            <p:nvPr/>
          </p:nvSpPr>
          <p:spPr>
            <a:xfrm>
              <a:off x="3781723" y="2257293"/>
              <a:ext cx="2757079" cy="2779322"/>
            </a:xfrm>
            <a:prstGeom prst="rect">
              <a:avLst/>
            </a:prstGeom>
            <a:noFill/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B3487E74-248D-C33C-2D6E-7B33B8665CD1}"/>
                </a:ext>
              </a:extLst>
            </p:cNvPr>
            <p:cNvGrpSpPr/>
            <p:nvPr/>
          </p:nvGrpSpPr>
          <p:grpSpPr>
            <a:xfrm>
              <a:off x="3836452" y="2287119"/>
              <a:ext cx="2638746" cy="358275"/>
              <a:chOff x="4075143" y="2039721"/>
              <a:chExt cx="2979006" cy="398223"/>
            </a:xfrm>
          </p:grpSpPr>
          <p:sp>
            <p:nvSpPr>
              <p:cNvPr id="767" name="직사각형 746">
                <a:extLst>
                  <a:ext uri="{FF2B5EF4-FFF2-40B4-BE49-F238E27FC236}">
                    <a16:creationId xmlns:a16="http://schemas.microsoft.com/office/drawing/2014/main" id="{90018C7B-018B-996A-3075-0C399B526285}"/>
                  </a:ext>
                </a:extLst>
              </p:cNvPr>
              <p:cNvSpPr/>
              <p:nvPr/>
            </p:nvSpPr>
            <p:spPr>
              <a:xfrm>
                <a:off x="4762206" y="2043217"/>
                <a:ext cx="1822022" cy="392493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768" name="그룹 767">
                <a:extLst>
                  <a:ext uri="{FF2B5EF4-FFF2-40B4-BE49-F238E27FC236}">
                    <a16:creationId xmlns:a16="http://schemas.microsoft.com/office/drawing/2014/main" id="{6AC444F1-46EE-D2B5-DED8-6A91CC25D3D1}"/>
                  </a:ext>
                </a:extLst>
              </p:cNvPr>
              <p:cNvGrpSpPr/>
              <p:nvPr/>
            </p:nvGrpSpPr>
            <p:grpSpPr>
              <a:xfrm>
                <a:off x="4800371" y="2078180"/>
                <a:ext cx="851872" cy="324264"/>
                <a:chOff x="4800371" y="2078180"/>
                <a:chExt cx="851872" cy="324264"/>
              </a:xfrm>
            </p:grpSpPr>
            <p:sp>
              <p:nvSpPr>
                <p:cNvPr id="776" name="직사각형 775">
                  <a:extLst>
                    <a:ext uri="{FF2B5EF4-FFF2-40B4-BE49-F238E27FC236}">
                      <a16:creationId xmlns:a16="http://schemas.microsoft.com/office/drawing/2014/main" id="{B614520F-CB8C-BE00-D68D-9FE75B3545A6}"/>
                    </a:ext>
                  </a:extLst>
                </p:cNvPr>
                <p:cNvSpPr/>
                <p:nvPr/>
              </p:nvSpPr>
              <p:spPr>
                <a:xfrm>
                  <a:off x="4800371" y="2078180"/>
                  <a:ext cx="410296" cy="324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멤버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77" name="직사각형 776">
                  <a:extLst>
                    <a:ext uri="{FF2B5EF4-FFF2-40B4-BE49-F238E27FC236}">
                      <a16:creationId xmlns:a16="http://schemas.microsoft.com/office/drawing/2014/main" id="{6884B7AD-8052-7D5B-B591-25ACBE5D3C3C}"/>
                    </a:ext>
                  </a:extLst>
                </p:cNvPr>
                <p:cNvSpPr/>
                <p:nvPr/>
              </p:nvSpPr>
              <p:spPr>
                <a:xfrm>
                  <a:off x="5241947" y="2078180"/>
                  <a:ext cx="410296" cy="324264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충전계좌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</p:grpSp>
          <p:sp>
            <p:nvSpPr>
              <p:cNvPr id="769" name="직사각형 768">
                <a:extLst>
                  <a:ext uri="{FF2B5EF4-FFF2-40B4-BE49-F238E27FC236}">
                    <a16:creationId xmlns:a16="http://schemas.microsoft.com/office/drawing/2014/main" id="{C00EC0C5-CBAB-8108-D99D-41035FFFDBE8}"/>
                  </a:ext>
                </a:extLst>
              </p:cNvPr>
              <p:cNvSpPr/>
              <p:nvPr/>
            </p:nvSpPr>
            <p:spPr>
              <a:xfrm>
                <a:off x="5691295" y="2078180"/>
                <a:ext cx="410296" cy="324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보안</a:t>
                </a: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인증</a:t>
                </a:r>
                <a:endParaRPr kumimoji="1" lang="en-US" altLang="ko-KR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탈퇴</a:t>
                </a:r>
                <a:endParaRPr kumimoji="1" lang="en-US" altLang="ko-KR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770" name="직사각형 769">
                <a:extLst>
                  <a:ext uri="{FF2B5EF4-FFF2-40B4-BE49-F238E27FC236}">
                    <a16:creationId xmlns:a16="http://schemas.microsoft.com/office/drawing/2014/main" id="{09AC652D-C9BA-B5FB-616F-7A6EB3AD9177}"/>
                  </a:ext>
                </a:extLst>
              </p:cNvPr>
              <p:cNvSpPr/>
              <p:nvPr/>
            </p:nvSpPr>
            <p:spPr>
              <a:xfrm>
                <a:off x="6128508" y="2078172"/>
                <a:ext cx="410296" cy="324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이용동의</a:t>
                </a:r>
                <a:endParaRPr kumimoji="1"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  <p:grpSp>
            <p:nvGrpSpPr>
              <p:cNvPr id="771" name="그룹 770">
                <a:extLst>
                  <a:ext uri="{FF2B5EF4-FFF2-40B4-BE49-F238E27FC236}">
                    <a16:creationId xmlns:a16="http://schemas.microsoft.com/office/drawing/2014/main" id="{ADB14306-5715-9CA7-5DB4-33E6480B28D2}"/>
                  </a:ext>
                </a:extLst>
              </p:cNvPr>
              <p:cNvGrpSpPr/>
              <p:nvPr/>
            </p:nvGrpSpPr>
            <p:grpSpPr>
              <a:xfrm>
                <a:off x="6653154" y="2064750"/>
                <a:ext cx="400995" cy="275836"/>
                <a:chOff x="6947198" y="2249014"/>
                <a:chExt cx="381252" cy="179715"/>
              </a:xfrm>
            </p:grpSpPr>
            <p:sp>
              <p:nvSpPr>
                <p:cNvPr id="774" name="원통 157">
                  <a:extLst>
                    <a:ext uri="{FF2B5EF4-FFF2-40B4-BE49-F238E27FC236}">
                      <a16:creationId xmlns:a16="http://schemas.microsoft.com/office/drawing/2014/main" id="{DDDEC8E3-F988-7805-52AF-6B8EA4DD17A8}"/>
                    </a:ext>
                  </a:extLst>
                </p:cNvPr>
                <p:cNvSpPr/>
                <p:nvPr/>
              </p:nvSpPr>
              <p:spPr bwMode="auto">
                <a:xfrm>
                  <a:off x="6947198" y="2249014"/>
                  <a:ext cx="381252" cy="179715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7ABD9944-E09F-6341-3BC4-022F6CCB9732}"/>
                    </a:ext>
                  </a:extLst>
                </p:cNvPr>
                <p:cNvSpPr txBox="1"/>
                <p:nvPr/>
              </p:nvSpPr>
              <p:spPr>
                <a:xfrm>
                  <a:off x="6977809" y="2329295"/>
                  <a:ext cx="320033" cy="650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ko-KR" altLang="en-US" sz="8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고객</a:t>
                  </a:r>
                  <a:r>
                    <a:rPr lang="en-US" altLang="ko-KR" sz="8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  <a:endPara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sp>
            <p:nvSpPr>
              <p:cNvPr id="772" name="아래쪽 화살표 155">
                <a:extLst>
                  <a:ext uri="{FF2B5EF4-FFF2-40B4-BE49-F238E27FC236}">
                    <a16:creationId xmlns:a16="http://schemas.microsoft.com/office/drawing/2014/main" id="{1A8E122F-AE82-B7B7-8F04-D3B2501D39BC}"/>
                  </a:ext>
                </a:extLst>
              </p:cNvPr>
              <p:cNvSpPr/>
              <p:nvPr/>
            </p:nvSpPr>
            <p:spPr>
              <a:xfrm rot="16200000">
                <a:off x="6548762" y="2145496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73" name="직사각형 772">
                <a:extLst>
                  <a:ext uri="{FF2B5EF4-FFF2-40B4-BE49-F238E27FC236}">
                    <a16:creationId xmlns:a16="http://schemas.microsoft.com/office/drawing/2014/main" id="{D1818103-03E6-3724-D634-D878EDD35C3F}"/>
                  </a:ext>
                </a:extLst>
              </p:cNvPr>
              <p:cNvSpPr/>
              <p:nvPr/>
            </p:nvSpPr>
            <p:spPr>
              <a:xfrm>
                <a:off x="4075143" y="2039721"/>
                <a:ext cx="688439" cy="398223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회원</a:t>
                </a:r>
                <a:r>
                  <a:rPr lang="en-US" altLang="ko-KR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/</a:t>
                </a:r>
                <a:r>
                  <a:rPr lang="ko-KR" altLang="en-US" sz="8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인증</a:t>
                </a:r>
              </a:p>
            </p:txBody>
          </p:sp>
        </p:grpSp>
        <p:grpSp>
          <p:nvGrpSpPr>
            <p:cNvPr id="533" name="그룹 532">
              <a:extLst>
                <a:ext uri="{FF2B5EF4-FFF2-40B4-BE49-F238E27FC236}">
                  <a16:creationId xmlns:a16="http://schemas.microsoft.com/office/drawing/2014/main" id="{08D2B4F3-D607-8695-AF49-B06141B109CE}"/>
                </a:ext>
              </a:extLst>
            </p:cNvPr>
            <p:cNvGrpSpPr/>
            <p:nvPr/>
          </p:nvGrpSpPr>
          <p:grpSpPr>
            <a:xfrm>
              <a:off x="6120004" y="3770674"/>
              <a:ext cx="355194" cy="340317"/>
              <a:chOff x="6653153" y="3688351"/>
              <a:chExt cx="400995" cy="378262"/>
            </a:xfrm>
          </p:grpSpPr>
          <p:sp>
            <p:nvSpPr>
              <p:cNvPr id="765" name="원통 162">
                <a:extLst>
                  <a:ext uri="{FF2B5EF4-FFF2-40B4-BE49-F238E27FC236}">
                    <a16:creationId xmlns:a16="http://schemas.microsoft.com/office/drawing/2014/main" id="{C1809A3C-E81F-5642-FD2E-BC35653614CC}"/>
                  </a:ext>
                </a:extLst>
              </p:cNvPr>
              <p:cNvSpPr/>
              <p:nvPr/>
            </p:nvSpPr>
            <p:spPr bwMode="auto">
              <a:xfrm>
                <a:off x="6653153" y="3688351"/>
                <a:ext cx="400995" cy="378262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66" name="TextBox 765">
                <a:extLst>
                  <a:ext uri="{FF2B5EF4-FFF2-40B4-BE49-F238E27FC236}">
                    <a16:creationId xmlns:a16="http://schemas.microsoft.com/office/drawing/2014/main" id="{0F55EA80-6F2F-0399-7B82-9B7C609F46E3}"/>
                  </a:ext>
                </a:extLst>
              </p:cNvPr>
              <p:cNvSpPr txBox="1"/>
              <p:nvPr/>
            </p:nvSpPr>
            <p:spPr>
              <a:xfrm>
                <a:off x="6701638" y="3787713"/>
                <a:ext cx="304032" cy="273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Admin</a:t>
                </a:r>
              </a:p>
              <a:p>
                <a:pPr algn="ctr"/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C84A6456-544B-3A9F-13EE-CA0DBA3D9284}"/>
                </a:ext>
              </a:extLst>
            </p:cNvPr>
            <p:cNvSpPr/>
            <p:nvPr/>
          </p:nvSpPr>
          <p:spPr>
            <a:xfrm>
              <a:off x="3836454" y="3760862"/>
              <a:ext cx="608509" cy="359943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Admin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35" name="아래쪽 화살표 165">
              <a:extLst>
                <a:ext uri="{FF2B5EF4-FFF2-40B4-BE49-F238E27FC236}">
                  <a16:creationId xmlns:a16="http://schemas.microsoft.com/office/drawing/2014/main" id="{219B7D28-D997-68F6-EAF5-F70FD864D28B}"/>
                </a:ext>
              </a:extLst>
            </p:cNvPr>
            <p:cNvSpPr/>
            <p:nvPr/>
          </p:nvSpPr>
          <p:spPr>
            <a:xfrm rot="16200000">
              <a:off x="6026756" y="3886077"/>
              <a:ext cx="100915" cy="109513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536" name="그룹 535">
              <a:extLst>
                <a:ext uri="{FF2B5EF4-FFF2-40B4-BE49-F238E27FC236}">
                  <a16:creationId xmlns:a16="http://schemas.microsoft.com/office/drawing/2014/main" id="{B21EAAC4-946E-4130-6749-DA524CE3AA37}"/>
                </a:ext>
              </a:extLst>
            </p:cNvPr>
            <p:cNvGrpSpPr/>
            <p:nvPr/>
          </p:nvGrpSpPr>
          <p:grpSpPr>
            <a:xfrm>
              <a:off x="6120004" y="4175252"/>
              <a:ext cx="355194" cy="225605"/>
              <a:chOff x="6653153" y="4107206"/>
              <a:chExt cx="400995" cy="250760"/>
            </a:xfrm>
          </p:grpSpPr>
          <p:sp>
            <p:nvSpPr>
              <p:cNvPr id="763" name="원통 167">
                <a:extLst>
                  <a:ext uri="{FF2B5EF4-FFF2-40B4-BE49-F238E27FC236}">
                    <a16:creationId xmlns:a16="http://schemas.microsoft.com/office/drawing/2014/main" id="{ADCBC02C-A28E-93F9-4301-EB655A045657}"/>
                  </a:ext>
                </a:extLst>
              </p:cNvPr>
              <p:cNvSpPr/>
              <p:nvPr/>
            </p:nvSpPr>
            <p:spPr bwMode="auto">
              <a:xfrm>
                <a:off x="6653153" y="4107206"/>
                <a:ext cx="400995" cy="250760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5765B94B-915A-765F-ED87-8ACD84314207}"/>
                  </a:ext>
                </a:extLst>
              </p:cNvPr>
              <p:cNvSpPr txBox="1"/>
              <p:nvPr/>
            </p:nvSpPr>
            <p:spPr>
              <a:xfrm>
                <a:off x="6669059" y="4210138"/>
                <a:ext cx="369181" cy="99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제휴 </a:t>
                </a:r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CAC53856-CD79-6249-73FC-7DA4BCA327CC}"/>
                </a:ext>
              </a:extLst>
            </p:cNvPr>
            <p:cNvSpPr/>
            <p:nvPr/>
          </p:nvSpPr>
          <p:spPr>
            <a:xfrm>
              <a:off x="3836454" y="4163776"/>
              <a:ext cx="608509" cy="248558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제휴서비스</a:t>
              </a:r>
            </a:p>
          </p:txBody>
        </p:sp>
        <p:sp>
          <p:nvSpPr>
            <p:cNvPr id="192" name="아래쪽 화살표 170">
              <a:extLst>
                <a:ext uri="{FF2B5EF4-FFF2-40B4-BE49-F238E27FC236}">
                  <a16:creationId xmlns:a16="http://schemas.microsoft.com/office/drawing/2014/main" id="{C6B0611E-28EB-3B4C-D0B2-0ACAFF96D005}"/>
                </a:ext>
              </a:extLst>
            </p:cNvPr>
            <p:cNvSpPr/>
            <p:nvPr/>
          </p:nvSpPr>
          <p:spPr>
            <a:xfrm rot="16200000">
              <a:off x="6026757" y="4205248"/>
              <a:ext cx="100915" cy="109513"/>
            </a:xfrm>
            <a:prstGeom prst="downArrow">
              <a:avLst>
                <a:gd name="adj1" fmla="val 65385"/>
                <a:gd name="adj2" fmla="val 50000"/>
              </a:avLst>
            </a:prstGeom>
            <a:gradFill>
              <a:gsLst>
                <a:gs pos="5000">
                  <a:schemeClr val="bg1">
                    <a:lumMod val="50000"/>
                  </a:schemeClr>
                </a:gs>
                <a:gs pos="100000">
                  <a:srgbClr val="4E6272">
                    <a:alpha val="0"/>
                  </a:srgbClr>
                </a:gs>
              </a:gsLst>
              <a:lin ang="16200000" scaled="0"/>
            </a:gradFill>
            <a:ln w="6350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0"/>
              <a:endParaRPr lang="ko-KR" altLang="en-US" sz="800" b="1" kern="0" spc="-30" dirty="0">
                <a:ln>
                  <a:solidFill>
                    <a:srgbClr val="FF335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F57676E1-B50A-8023-6234-4820DC4AD063}"/>
                </a:ext>
              </a:extLst>
            </p:cNvPr>
            <p:cNvGrpSpPr/>
            <p:nvPr/>
          </p:nvGrpSpPr>
          <p:grpSpPr>
            <a:xfrm>
              <a:off x="4485771" y="4213487"/>
              <a:ext cx="1528349" cy="440665"/>
              <a:chOff x="4808190" y="4180883"/>
              <a:chExt cx="1714964" cy="489800"/>
            </a:xfrm>
          </p:grpSpPr>
          <p:sp>
            <p:nvSpPr>
              <p:cNvPr id="759" name="직사각형 758">
                <a:extLst>
                  <a:ext uri="{FF2B5EF4-FFF2-40B4-BE49-F238E27FC236}">
                    <a16:creationId xmlns:a16="http://schemas.microsoft.com/office/drawing/2014/main" id="{C5CE33E0-C3BD-225A-E0C1-79884F6EE77A}"/>
                  </a:ext>
                </a:extLst>
              </p:cNvPr>
              <p:cNvSpPr/>
              <p:nvPr/>
            </p:nvSpPr>
            <p:spPr>
              <a:xfrm>
                <a:off x="4808190" y="4180883"/>
                <a:ext cx="838396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실적</a:t>
                </a:r>
                <a:r>
                  <a: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/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통계</a:t>
                </a:r>
              </a:p>
            </p:txBody>
          </p:sp>
          <p:sp>
            <p:nvSpPr>
              <p:cNvPr id="760" name="직사각형 759">
                <a:extLst>
                  <a:ext uri="{FF2B5EF4-FFF2-40B4-BE49-F238E27FC236}">
                    <a16:creationId xmlns:a16="http://schemas.microsoft.com/office/drawing/2014/main" id="{37427104-AC50-D965-4DCA-AD76ED155AAD}"/>
                  </a:ext>
                </a:extLst>
              </p:cNvPr>
              <p:cNvSpPr/>
              <p:nvPr/>
            </p:nvSpPr>
            <p:spPr>
              <a:xfrm>
                <a:off x="5686442" y="4180883"/>
                <a:ext cx="836712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 err="1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제휴처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연계</a:t>
                </a:r>
              </a:p>
            </p:txBody>
          </p:sp>
          <p:sp>
            <p:nvSpPr>
              <p:cNvPr id="761" name="직사각형 760">
                <a:extLst>
                  <a:ext uri="{FF2B5EF4-FFF2-40B4-BE49-F238E27FC236}">
                    <a16:creationId xmlns:a16="http://schemas.microsoft.com/office/drawing/2014/main" id="{6863906C-C3B6-0242-4312-9EC593784AD3}"/>
                  </a:ext>
                </a:extLst>
              </p:cNvPr>
              <p:cNvSpPr/>
              <p:nvPr/>
            </p:nvSpPr>
            <p:spPr>
              <a:xfrm>
                <a:off x="4808190" y="4504919"/>
                <a:ext cx="838396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통계</a:t>
                </a:r>
              </a:p>
            </p:txBody>
          </p:sp>
          <p:sp>
            <p:nvSpPr>
              <p:cNvPr id="762" name="직사각형 761">
                <a:extLst>
                  <a:ext uri="{FF2B5EF4-FFF2-40B4-BE49-F238E27FC236}">
                    <a16:creationId xmlns:a16="http://schemas.microsoft.com/office/drawing/2014/main" id="{36F836FA-FB01-E95C-2620-4E15D4A883FA}"/>
                  </a:ext>
                </a:extLst>
              </p:cNvPr>
              <p:cNvSpPr/>
              <p:nvPr/>
            </p:nvSpPr>
            <p:spPr>
              <a:xfrm>
                <a:off x="5686442" y="4504919"/>
                <a:ext cx="836712" cy="1657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배치</a:t>
                </a:r>
              </a:p>
            </p:txBody>
          </p:sp>
        </p:grp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C30698E-FE05-4E0C-B57A-E8622B14CD89}"/>
                </a:ext>
              </a:extLst>
            </p:cNvPr>
            <p:cNvSpPr/>
            <p:nvPr/>
          </p:nvSpPr>
          <p:spPr>
            <a:xfrm>
              <a:off x="3836454" y="4455307"/>
              <a:ext cx="608509" cy="248558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통계</a:t>
              </a:r>
              <a:r>
                <a:rPr lang="en-US" altLang="ko-KR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8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배치</a:t>
              </a:r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FC106C4D-3651-5D26-3DD7-0346D3DE162D}"/>
                </a:ext>
              </a:extLst>
            </p:cNvPr>
            <p:cNvGrpSpPr/>
            <p:nvPr/>
          </p:nvGrpSpPr>
          <p:grpSpPr>
            <a:xfrm>
              <a:off x="6022455" y="4455503"/>
              <a:ext cx="452742" cy="248165"/>
              <a:chOff x="6543026" y="4418704"/>
              <a:chExt cx="511122" cy="275836"/>
            </a:xfrm>
          </p:grpSpPr>
          <p:sp>
            <p:nvSpPr>
              <p:cNvPr id="756" name="원통 178">
                <a:extLst>
                  <a:ext uri="{FF2B5EF4-FFF2-40B4-BE49-F238E27FC236}">
                    <a16:creationId xmlns:a16="http://schemas.microsoft.com/office/drawing/2014/main" id="{B2E9FFBF-4D0B-AC67-783F-E8F896EE4763}"/>
                  </a:ext>
                </a:extLst>
              </p:cNvPr>
              <p:cNvSpPr/>
              <p:nvPr/>
            </p:nvSpPr>
            <p:spPr bwMode="auto">
              <a:xfrm>
                <a:off x="6653153" y="4418704"/>
                <a:ext cx="400995" cy="275836"/>
              </a:xfrm>
              <a:prstGeom prst="can">
                <a:avLst/>
              </a:prstGeom>
              <a:solidFill>
                <a:srgbClr val="6E7A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457109" latinLnBrk="0"/>
                <a:endParaRPr lang="ko-KR" altLang="en-US" sz="1600" kern="0" spc="-5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97FF7F4C-405E-3859-B1B6-5C272B93853D}"/>
                  </a:ext>
                </a:extLst>
              </p:cNvPr>
              <p:cNvSpPr txBox="1"/>
              <p:nvPr/>
            </p:nvSpPr>
            <p:spPr>
              <a:xfrm>
                <a:off x="6685349" y="4534174"/>
                <a:ext cx="336606" cy="99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ko-KR" altLang="en-US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통계</a:t>
                </a:r>
                <a:r>
                  <a:rPr lang="en-US" altLang="ko-KR" sz="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  <p:sp>
            <p:nvSpPr>
              <p:cNvPr id="758" name="아래쪽 화살표 180">
                <a:extLst>
                  <a:ext uri="{FF2B5EF4-FFF2-40B4-BE49-F238E27FC236}">
                    <a16:creationId xmlns:a16="http://schemas.microsoft.com/office/drawing/2014/main" id="{0D310BEE-A498-50C0-9FC8-461B98C06281}"/>
                  </a:ext>
                </a:extLst>
              </p:cNvPr>
              <p:cNvSpPr/>
              <p:nvPr/>
            </p:nvSpPr>
            <p:spPr>
              <a:xfrm rot="16200000">
                <a:off x="6548760" y="4494805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</p:grp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2DF8517E-3160-257A-AF34-56CB743A6CC4}"/>
                </a:ext>
              </a:extLst>
            </p:cNvPr>
            <p:cNvSpPr/>
            <p:nvPr/>
          </p:nvSpPr>
          <p:spPr>
            <a:xfrm>
              <a:off x="3836453" y="4785253"/>
              <a:ext cx="2638879" cy="248559"/>
            </a:xfrm>
            <a:prstGeom prst="rect">
              <a:avLst/>
            </a:prstGeom>
            <a:solidFill>
              <a:srgbClr val="28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기반플랫폼</a:t>
              </a: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14C0B9A2-C619-99B5-103B-6D70695C408F}"/>
                </a:ext>
              </a:extLst>
            </p:cNvPr>
            <p:cNvSpPr/>
            <p:nvPr/>
          </p:nvSpPr>
          <p:spPr>
            <a:xfrm>
              <a:off x="3886278" y="4834963"/>
              <a:ext cx="750061" cy="149137"/>
            </a:xfrm>
            <a:prstGeom prst="rect">
              <a:avLst/>
            </a:prstGeom>
            <a:gradFill>
              <a:gsLst>
                <a:gs pos="0">
                  <a:srgbClr val="EAF4FA"/>
                </a:gs>
                <a:gs pos="100000">
                  <a:schemeClr val="bg1"/>
                </a:gs>
              </a:gsLst>
              <a:lin ang="3000000" scaled="0"/>
            </a:gradFill>
            <a:ln w="3175" cap="flat" cmpd="sng" algn="ctr">
              <a:solidFill>
                <a:srgbClr val="7BBAE1"/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AWS(K8S)</a:t>
              </a: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7B53B97-0D8F-A385-F5FB-80C59AE7B57C}"/>
                </a:ext>
              </a:extLst>
            </p:cNvPr>
            <p:cNvSpPr/>
            <p:nvPr/>
          </p:nvSpPr>
          <p:spPr>
            <a:xfrm>
              <a:off x="5675410" y="4834963"/>
              <a:ext cx="750061" cy="149137"/>
            </a:xfrm>
            <a:prstGeom prst="rect">
              <a:avLst/>
            </a:prstGeom>
            <a:gradFill>
              <a:gsLst>
                <a:gs pos="0">
                  <a:srgbClr val="EAF4FA"/>
                </a:gs>
                <a:gs pos="100000">
                  <a:schemeClr val="bg1"/>
                </a:gs>
              </a:gsLst>
              <a:lin ang="3000000" scaled="0"/>
            </a:gradFill>
            <a:ln w="3175" cap="flat" cmpd="sng" algn="ctr">
              <a:solidFill>
                <a:srgbClr val="7BBAE1"/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latinLnBrk="0">
                <a:buClr>
                  <a:srgbClr val="969696"/>
                </a:buClr>
              </a:pPr>
              <a:r>
                <a:rPr kumimoji="1" lang="en-US" altLang="ko-KR" sz="800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EKS/EC2</a:t>
              </a: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FB11A73B-A9CA-D996-D6CF-72C74CE1E3F3}"/>
                </a:ext>
              </a:extLst>
            </p:cNvPr>
            <p:cNvSpPr/>
            <p:nvPr/>
          </p:nvSpPr>
          <p:spPr>
            <a:xfrm>
              <a:off x="4485772" y="3789793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err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대시보드</a:t>
              </a:r>
              <a:endParaRPr kumimoji="1"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D88437D5-ED52-12DD-D0B9-5825CA4C9E50}"/>
                </a:ext>
              </a:extLst>
            </p:cNvPr>
            <p:cNvSpPr/>
            <p:nvPr/>
          </p:nvSpPr>
          <p:spPr>
            <a:xfrm>
              <a:off x="5004555" y="3789791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CS</a:t>
              </a:r>
              <a:r>
                <a:rPr kumimoji="1" lang="ko-KR" altLang="en-US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응대</a:t>
              </a: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59B7856-2C70-8C9A-0476-D3A439AF0461}"/>
                </a:ext>
              </a:extLst>
            </p:cNvPr>
            <p:cNvSpPr/>
            <p:nvPr/>
          </p:nvSpPr>
          <p:spPr>
            <a:xfrm>
              <a:off x="5523339" y="3789791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이벤트관리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DE1B004-B35D-C745-B2A6-EFCF70CE9A9C}"/>
                </a:ext>
              </a:extLst>
            </p:cNvPr>
            <p:cNvSpPr/>
            <p:nvPr/>
          </p:nvSpPr>
          <p:spPr>
            <a:xfrm>
              <a:off x="4485772" y="3953894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 err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리워드관리</a:t>
              </a:r>
              <a:endParaRPr kumimoji="1" lang="ko-KR" altLang="en-US" sz="7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1B00E933-4669-FE53-AF50-E447DF5FC5E1}"/>
                </a:ext>
              </a:extLst>
            </p:cNvPr>
            <p:cNvSpPr/>
            <p:nvPr/>
          </p:nvSpPr>
          <p:spPr>
            <a:xfrm>
              <a:off x="5004555" y="3955672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94" rIns="35994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시스템 관리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3774C6B0-1ED2-1D51-8334-6BD2370E82A5}"/>
                </a:ext>
              </a:extLst>
            </p:cNvPr>
            <p:cNvSpPr/>
            <p:nvPr/>
          </p:nvSpPr>
          <p:spPr>
            <a:xfrm>
              <a:off x="5523339" y="3955672"/>
              <a:ext cx="487845" cy="1392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76BE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868729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spc="-3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rPr>
                <a:t>거래로그분석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273F7231-2488-D0A3-26CC-29D5A0DC111E}"/>
                </a:ext>
              </a:extLst>
            </p:cNvPr>
            <p:cNvGrpSpPr/>
            <p:nvPr/>
          </p:nvGrpSpPr>
          <p:grpSpPr>
            <a:xfrm>
              <a:off x="3836453" y="3125863"/>
              <a:ext cx="2638877" cy="593377"/>
              <a:chOff x="4075144" y="2971987"/>
              <a:chExt cx="2979154" cy="659539"/>
            </a:xfrm>
          </p:grpSpPr>
          <p:sp>
            <p:nvSpPr>
              <p:cNvPr id="741" name="직사각형 746">
                <a:extLst>
                  <a:ext uri="{FF2B5EF4-FFF2-40B4-BE49-F238E27FC236}">
                    <a16:creationId xmlns:a16="http://schemas.microsoft.com/office/drawing/2014/main" id="{9C887CB9-785B-C4B3-D47C-C9478064BED1}"/>
                  </a:ext>
                </a:extLst>
              </p:cNvPr>
              <p:cNvSpPr/>
              <p:nvPr/>
            </p:nvSpPr>
            <p:spPr>
              <a:xfrm>
                <a:off x="4759586" y="2997746"/>
                <a:ext cx="1822022" cy="589524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742" name="그룹 741">
                <a:extLst>
                  <a:ext uri="{FF2B5EF4-FFF2-40B4-BE49-F238E27FC236}">
                    <a16:creationId xmlns:a16="http://schemas.microsoft.com/office/drawing/2014/main" id="{F10364B2-16D5-9416-E99D-8C4B044FF8D7}"/>
                  </a:ext>
                </a:extLst>
              </p:cNvPr>
              <p:cNvGrpSpPr/>
              <p:nvPr/>
            </p:nvGrpSpPr>
            <p:grpSpPr>
              <a:xfrm>
                <a:off x="6653004" y="2971987"/>
                <a:ext cx="401294" cy="659539"/>
                <a:chOff x="6947198" y="2938862"/>
                <a:chExt cx="381253" cy="429709"/>
              </a:xfrm>
            </p:grpSpPr>
            <p:sp>
              <p:nvSpPr>
                <p:cNvPr id="754" name="원통 204">
                  <a:extLst>
                    <a:ext uri="{FF2B5EF4-FFF2-40B4-BE49-F238E27FC236}">
                      <a16:creationId xmlns:a16="http://schemas.microsoft.com/office/drawing/2014/main" id="{73F93949-9CCE-9BB9-D617-1A6C30A1F258}"/>
                    </a:ext>
                  </a:extLst>
                </p:cNvPr>
                <p:cNvSpPr/>
                <p:nvPr/>
              </p:nvSpPr>
              <p:spPr bwMode="auto">
                <a:xfrm>
                  <a:off x="6947198" y="2938862"/>
                  <a:ext cx="381253" cy="429709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755" name="TextBox 754">
                  <a:extLst>
                    <a:ext uri="{FF2B5EF4-FFF2-40B4-BE49-F238E27FC236}">
                      <a16:creationId xmlns:a16="http://schemas.microsoft.com/office/drawing/2014/main" id="{BB6D0EC7-4B97-32AE-4A72-7712F0FE5A5B}"/>
                    </a:ext>
                  </a:extLst>
                </p:cNvPr>
                <p:cNvSpPr txBox="1"/>
                <p:nvPr/>
              </p:nvSpPr>
              <p:spPr>
                <a:xfrm>
                  <a:off x="6988476" y="3033401"/>
                  <a:ext cx="283690" cy="267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defRPr>
                  </a:lvl1pPr>
                </a:lstStyle>
                <a:p>
                  <a:r>
                    <a:rPr lang="ko-KR" altLang="en-US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부자</a:t>
                  </a:r>
                  <a:endPara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  <a:p>
                  <a:r>
                    <a:rPr lang="ko-KR" altLang="en-US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서비스</a:t>
                  </a:r>
                  <a:endParaRPr lang="en-US" altLang="ko-KR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  <a:p>
                  <a:r>
                    <a:rPr lang="en-US" altLang="ko-KR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  <a:endPara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</p:grpSp>
          <p:sp>
            <p:nvSpPr>
              <p:cNvPr id="743" name="아래쪽 화살표 193">
                <a:extLst>
                  <a:ext uri="{FF2B5EF4-FFF2-40B4-BE49-F238E27FC236}">
                    <a16:creationId xmlns:a16="http://schemas.microsoft.com/office/drawing/2014/main" id="{6735C0DB-B764-4224-649B-C5A2D67E4E50}"/>
                  </a:ext>
                </a:extLst>
              </p:cNvPr>
              <p:cNvSpPr/>
              <p:nvPr/>
            </p:nvSpPr>
            <p:spPr>
              <a:xfrm rot="16200000">
                <a:off x="6541467" y="3226139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44" name="직사각형 743">
                <a:extLst>
                  <a:ext uri="{FF2B5EF4-FFF2-40B4-BE49-F238E27FC236}">
                    <a16:creationId xmlns:a16="http://schemas.microsoft.com/office/drawing/2014/main" id="{F3846840-DB01-6432-425A-617EE5D0C494}"/>
                  </a:ext>
                </a:extLst>
              </p:cNvPr>
              <p:cNvSpPr/>
              <p:nvPr/>
            </p:nvSpPr>
            <p:spPr>
              <a:xfrm>
                <a:off x="4075144" y="2997746"/>
                <a:ext cx="686975" cy="592073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부자</a:t>
                </a:r>
                <a:endPara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</a:t>
                </a:r>
                <a:endPara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745" name="그룹 744">
                <a:extLst>
                  <a:ext uri="{FF2B5EF4-FFF2-40B4-BE49-F238E27FC236}">
                    <a16:creationId xmlns:a16="http://schemas.microsoft.com/office/drawing/2014/main" id="{F8BC2DAF-A4C3-1659-301C-8C4D3FF77E49}"/>
                  </a:ext>
                </a:extLst>
              </p:cNvPr>
              <p:cNvGrpSpPr/>
              <p:nvPr/>
            </p:nvGrpSpPr>
            <p:grpSpPr>
              <a:xfrm>
                <a:off x="4808190" y="3034178"/>
                <a:ext cx="1722110" cy="519208"/>
                <a:chOff x="4808190" y="3031699"/>
                <a:chExt cx="1722110" cy="519208"/>
              </a:xfrm>
            </p:grpSpPr>
            <p:sp>
              <p:nvSpPr>
                <p:cNvPr id="746" name="직사각형 745">
                  <a:extLst>
                    <a:ext uri="{FF2B5EF4-FFF2-40B4-BE49-F238E27FC236}">
                      <a16:creationId xmlns:a16="http://schemas.microsoft.com/office/drawing/2014/main" id="{B3951BBD-4606-CC3B-F415-BE69D4277ED5}"/>
                    </a:ext>
                  </a:extLst>
                </p:cNvPr>
                <p:cNvSpPr/>
                <p:nvPr/>
              </p:nvSpPr>
              <p:spPr>
                <a:xfrm>
                  <a:off x="4810945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내지갑</a:t>
                  </a:r>
                  <a:endPara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47" name="직사각형 746">
                  <a:extLst>
                    <a:ext uri="{FF2B5EF4-FFF2-40B4-BE49-F238E27FC236}">
                      <a16:creationId xmlns:a16="http://schemas.microsoft.com/office/drawing/2014/main" id="{776E4937-48C2-0BDE-02A6-192C5A872F3F}"/>
                    </a:ext>
                  </a:extLst>
                </p:cNvPr>
                <p:cNvSpPr/>
                <p:nvPr/>
              </p:nvSpPr>
              <p:spPr>
                <a:xfrm>
                  <a:off x="5395223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ko-KR" sz="8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i</a:t>
                  </a: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플레이</a:t>
                  </a:r>
                </a:p>
              </p:txBody>
            </p:sp>
            <p:sp>
              <p:nvSpPr>
                <p:cNvPr id="748" name="직사각형 747">
                  <a:extLst>
                    <a:ext uri="{FF2B5EF4-FFF2-40B4-BE49-F238E27FC236}">
                      <a16:creationId xmlns:a16="http://schemas.microsoft.com/office/drawing/2014/main" id="{6BAA2E21-D879-29BA-4221-F3ACD93753B7}"/>
                    </a:ext>
                  </a:extLst>
                </p:cNvPr>
                <p:cNvSpPr/>
                <p:nvPr/>
              </p:nvSpPr>
              <p:spPr>
                <a:xfrm>
                  <a:off x="5979500" y="3031699"/>
                  <a:ext cx="550800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활동 </a:t>
                  </a:r>
                  <a:r>
                    <a:rPr kumimoji="1" lang="en-US" altLang="ko-KR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Check</a:t>
                  </a:r>
                  <a:endPara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49" name="직사각형 748">
                  <a:extLst>
                    <a:ext uri="{FF2B5EF4-FFF2-40B4-BE49-F238E27FC236}">
                      <a16:creationId xmlns:a16="http://schemas.microsoft.com/office/drawing/2014/main" id="{9E28FDB3-C898-C11F-3903-A0DC048D2E4B}"/>
                    </a:ext>
                  </a:extLst>
                </p:cNvPr>
                <p:cNvSpPr/>
                <p:nvPr/>
              </p:nvSpPr>
              <p:spPr>
                <a:xfrm>
                  <a:off x="4809937" y="3213903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카드관리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50" name="직사각형 749">
                  <a:extLst>
                    <a:ext uri="{FF2B5EF4-FFF2-40B4-BE49-F238E27FC236}">
                      <a16:creationId xmlns:a16="http://schemas.microsoft.com/office/drawing/2014/main" id="{343AF150-A9AD-2B7E-20DD-23EA945FA2E8}"/>
                    </a:ext>
                  </a:extLst>
                </p:cNvPr>
                <p:cNvSpPr/>
                <p:nvPr/>
              </p:nvSpPr>
              <p:spPr>
                <a:xfrm>
                  <a:off x="5395272" y="3213903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 err="1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통장만들기</a:t>
                  </a:r>
                  <a:endPara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51" name="직사각형 750">
                  <a:extLst>
                    <a:ext uri="{FF2B5EF4-FFF2-40B4-BE49-F238E27FC236}">
                      <a16:creationId xmlns:a16="http://schemas.microsoft.com/office/drawing/2014/main" id="{4ADA451C-47BC-9212-9549-53827349BDC3}"/>
                    </a:ext>
                  </a:extLst>
                </p:cNvPr>
                <p:cNvSpPr/>
                <p:nvPr/>
              </p:nvSpPr>
              <p:spPr>
                <a:xfrm>
                  <a:off x="4808190" y="3396107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이벤트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52" name="직사각형 751">
                  <a:extLst>
                    <a:ext uri="{FF2B5EF4-FFF2-40B4-BE49-F238E27FC236}">
                      <a16:creationId xmlns:a16="http://schemas.microsoft.com/office/drawing/2014/main" id="{FE8A1B99-5B16-6E64-F2DE-6EA134A84373}"/>
                    </a:ext>
                  </a:extLst>
                </p:cNvPr>
                <p:cNvSpPr/>
                <p:nvPr/>
              </p:nvSpPr>
              <p:spPr>
                <a:xfrm>
                  <a:off x="5395272" y="3396107"/>
                  <a:ext cx="550751" cy="1548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알림</a:t>
                  </a:r>
                  <a:endPara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endParaRPr>
                </a:p>
              </p:txBody>
            </p:sp>
            <p:sp>
              <p:nvSpPr>
                <p:cNvPr id="753" name="직사각형 752">
                  <a:extLst>
                    <a:ext uri="{FF2B5EF4-FFF2-40B4-BE49-F238E27FC236}">
                      <a16:creationId xmlns:a16="http://schemas.microsoft.com/office/drawing/2014/main" id="{056DF7EA-A5F2-8F67-DAC9-BA41387065C7}"/>
                    </a:ext>
                  </a:extLst>
                </p:cNvPr>
                <p:cNvSpPr/>
                <p:nvPr/>
              </p:nvSpPr>
              <p:spPr>
                <a:xfrm>
                  <a:off x="5979501" y="3213237"/>
                  <a:ext cx="550751" cy="33767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76BEC8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개인화</a:t>
                  </a:r>
                </a:p>
              </p:txBody>
            </p:sp>
          </p:grp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7997AD47-5C22-1CFD-7AF2-B40176AF571D}"/>
                </a:ext>
              </a:extLst>
            </p:cNvPr>
            <p:cNvGrpSpPr/>
            <p:nvPr/>
          </p:nvGrpSpPr>
          <p:grpSpPr>
            <a:xfrm>
              <a:off x="3836452" y="2663679"/>
              <a:ext cx="2638743" cy="428116"/>
              <a:chOff x="4075143" y="2458268"/>
              <a:chExt cx="2979002" cy="475852"/>
            </a:xfrm>
          </p:grpSpPr>
          <p:sp>
            <p:nvSpPr>
              <p:cNvPr id="726" name="직사각형 746">
                <a:extLst>
                  <a:ext uri="{FF2B5EF4-FFF2-40B4-BE49-F238E27FC236}">
                    <a16:creationId xmlns:a16="http://schemas.microsoft.com/office/drawing/2014/main" id="{DD4A2E3E-FBF5-2DC2-2198-83E01CEF30AF}"/>
                  </a:ext>
                </a:extLst>
              </p:cNvPr>
              <p:cNvSpPr/>
              <p:nvPr/>
            </p:nvSpPr>
            <p:spPr>
              <a:xfrm>
                <a:off x="4762206" y="2482481"/>
                <a:ext cx="1822022" cy="451639"/>
              </a:xfrm>
              <a:prstGeom prst="rect">
                <a:avLst/>
              </a:prstGeom>
              <a:solidFill>
                <a:srgbClr val="8ECA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914217" latinLnBrk="0"/>
                <a:endParaRPr lang="ko-KR" altLang="en-US" sz="1800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grpSp>
            <p:nvGrpSpPr>
              <p:cNvPr id="727" name="그룹 726">
                <a:extLst>
                  <a:ext uri="{FF2B5EF4-FFF2-40B4-BE49-F238E27FC236}">
                    <a16:creationId xmlns:a16="http://schemas.microsoft.com/office/drawing/2014/main" id="{59E2E1C3-032C-7118-F682-20A3E0995BC1}"/>
                  </a:ext>
                </a:extLst>
              </p:cNvPr>
              <p:cNvGrpSpPr/>
              <p:nvPr/>
            </p:nvGrpSpPr>
            <p:grpSpPr>
              <a:xfrm>
                <a:off x="6653151" y="2458268"/>
                <a:ext cx="400994" cy="417892"/>
                <a:chOff x="6947212" y="2255582"/>
                <a:chExt cx="381252" cy="272269"/>
              </a:xfrm>
            </p:grpSpPr>
            <p:sp>
              <p:nvSpPr>
                <p:cNvPr id="739" name="원통 220">
                  <a:extLst>
                    <a:ext uri="{FF2B5EF4-FFF2-40B4-BE49-F238E27FC236}">
                      <a16:creationId xmlns:a16="http://schemas.microsoft.com/office/drawing/2014/main" id="{8B8770AE-802A-5071-D48B-40E1B2373852}"/>
                    </a:ext>
                  </a:extLst>
                </p:cNvPr>
                <p:cNvSpPr/>
                <p:nvPr/>
              </p:nvSpPr>
              <p:spPr bwMode="auto">
                <a:xfrm>
                  <a:off x="6947212" y="2255582"/>
                  <a:ext cx="381252" cy="272269"/>
                </a:xfrm>
                <a:prstGeom prst="can">
                  <a:avLst/>
                </a:prstGeom>
                <a:solidFill>
                  <a:srgbClr val="6E7A8E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 defTabSz="457109" latinLnBrk="0"/>
                  <a:endParaRPr lang="ko-KR" altLang="en-US" sz="1600" kern="0" spc="-5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740" name="TextBox 739">
                  <a:extLst>
                    <a:ext uri="{FF2B5EF4-FFF2-40B4-BE49-F238E27FC236}">
                      <a16:creationId xmlns:a16="http://schemas.microsoft.com/office/drawing/2014/main" id="{0FD9CAC8-EA0F-4928-BD7B-1CA7E3461DE2}"/>
                    </a:ext>
                  </a:extLst>
                </p:cNvPr>
                <p:cNvSpPr txBox="1"/>
                <p:nvPr/>
              </p:nvSpPr>
              <p:spPr>
                <a:xfrm>
                  <a:off x="7005221" y="2378597"/>
                  <a:ext cx="264973" cy="650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  <a:scene3d>
                    <a:camera prst="orthographicFront"/>
                    <a:lightRig rig="threePt" dir="t"/>
                  </a:scene3d>
                  <a:sp3d>
                    <a:bevelT w="0"/>
                    <a:bevelB w="0" h="0"/>
                  </a:sp3d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ko-KR" altLang="en-US" sz="800" spc="-100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돈통</a:t>
                  </a:r>
                  <a:r>
                    <a:rPr lang="en-US" altLang="ko-KR" sz="800" spc="-1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DB</a:t>
                  </a:r>
                </a:p>
              </p:txBody>
            </p:sp>
          </p:grpSp>
          <p:sp>
            <p:nvSpPr>
              <p:cNvPr id="728" name="아래쪽 화살표 209">
                <a:extLst>
                  <a:ext uri="{FF2B5EF4-FFF2-40B4-BE49-F238E27FC236}">
                    <a16:creationId xmlns:a16="http://schemas.microsoft.com/office/drawing/2014/main" id="{45D572E7-FA78-0BD4-F0E0-6B58845EF149}"/>
                  </a:ext>
                </a:extLst>
              </p:cNvPr>
              <p:cNvSpPr/>
              <p:nvPr/>
            </p:nvSpPr>
            <p:spPr>
              <a:xfrm rot="16200000">
                <a:off x="6548763" y="2575180"/>
                <a:ext cx="112168" cy="123635"/>
              </a:xfrm>
              <a:prstGeom prst="downArrow">
                <a:avLst>
                  <a:gd name="adj1" fmla="val 65385"/>
                  <a:gd name="adj2" fmla="val 50000"/>
                </a:avLst>
              </a:prstGeom>
              <a:gradFill>
                <a:gsLst>
                  <a:gs pos="5000">
                    <a:schemeClr val="bg1">
                      <a:lumMod val="50000"/>
                    </a:schemeClr>
                  </a:gs>
                  <a:gs pos="100000">
                    <a:srgbClr val="4E6272">
                      <a:alpha val="0"/>
                    </a:srgbClr>
                  </a:gs>
                </a:gsLst>
                <a:lin ang="16200000" scaled="0"/>
              </a:gradFill>
              <a:ln w="6350" algn="ctr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0"/>
                  <a:bevelB w="0" h="0"/>
                </a:sp3d>
              </a:bodyPr>
              <a:lstStyle/>
              <a:p>
                <a:pPr algn="ctr" fontAlgn="base" latinLnBrk="0"/>
                <a:endParaRPr lang="ko-KR" altLang="en-US" sz="800" b="1" kern="0" spc="-30" dirty="0">
                  <a:ln>
                    <a:solidFill>
                      <a:srgbClr val="FF335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29" name="직사각형 728">
                <a:extLst>
                  <a:ext uri="{FF2B5EF4-FFF2-40B4-BE49-F238E27FC236}">
                    <a16:creationId xmlns:a16="http://schemas.microsoft.com/office/drawing/2014/main" id="{6979A8C6-24FD-89BB-419E-0D011FB76E03}"/>
                  </a:ext>
                </a:extLst>
              </p:cNvPr>
              <p:cNvSpPr/>
              <p:nvPr/>
            </p:nvSpPr>
            <p:spPr>
              <a:xfrm>
                <a:off x="4075143" y="2482481"/>
                <a:ext cx="688439" cy="451639"/>
              </a:xfrm>
              <a:prstGeom prst="rect">
                <a:avLst/>
              </a:prstGeom>
              <a:solidFill>
                <a:srgbClr val="2896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 err="1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돈통</a:t>
                </a:r>
                <a:endPara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30" name="직사각형 729">
                <a:extLst>
                  <a:ext uri="{FF2B5EF4-FFF2-40B4-BE49-F238E27FC236}">
                    <a16:creationId xmlns:a16="http://schemas.microsoft.com/office/drawing/2014/main" id="{68F898DF-3431-34CD-2B32-FF630AF615D9}"/>
                  </a:ext>
                </a:extLst>
              </p:cNvPr>
              <p:cNvSpPr/>
              <p:nvPr/>
            </p:nvSpPr>
            <p:spPr>
              <a:xfrm>
                <a:off x="4800371" y="2513818"/>
                <a:ext cx="853200" cy="3889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t" anchorCtr="0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부모</a:t>
                </a:r>
              </a:p>
            </p:txBody>
          </p:sp>
          <p:grpSp>
            <p:nvGrpSpPr>
              <p:cNvPr id="731" name="그룹 730">
                <a:extLst>
                  <a:ext uri="{FF2B5EF4-FFF2-40B4-BE49-F238E27FC236}">
                    <a16:creationId xmlns:a16="http://schemas.microsoft.com/office/drawing/2014/main" id="{E3388370-3CA2-7023-1D27-A4B38A9F1860}"/>
                  </a:ext>
                </a:extLst>
              </p:cNvPr>
              <p:cNvGrpSpPr/>
              <p:nvPr/>
            </p:nvGrpSpPr>
            <p:grpSpPr>
              <a:xfrm>
                <a:off x="4839430" y="2713436"/>
                <a:ext cx="780450" cy="150695"/>
                <a:chOff x="4844194" y="2724155"/>
                <a:chExt cx="720733" cy="150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37" name="직사각형 736">
                  <a:extLst>
                    <a:ext uri="{FF2B5EF4-FFF2-40B4-BE49-F238E27FC236}">
                      <a16:creationId xmlns:a16="http://schemas.microsoft.com/office/drawing/2014/main" id="{49F67BA5-5FB5-AA90-916F-B6948B82E7DE}"/>
                    </a:ext>
                  </a:extLst>
                </p:cNvPr>
                <p:cNvSpPr/>
                <p:nvPr/>
              </p:nvSpPr>
              <p:spPr>
                <a:xfrm>
                  <a:off x="484419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보내기</a:t>
                  </a:r>
                </a:p>
              </p:txBody>
            </p:sp>
            <p:sp>
              <p:nvSpPr>
                <p:cNvPr id="738" name="직사각형 737">
                  <a:extLst>
                    <a:ext uri="{FF2B5EF4-FFF2-40B4-BE49-F238E27FC236}">
                      <a16:creationId xmlns:a16="http://schemas.microsoft.com/office/drawing/2014/main" id="{AA42D626-6E4B-5CC7-8FF4-2CF718FBB916}"/>
                    </a:ext>
                  </a:extLst>
                </p:cNvPr>
                <p:cNvSpPr/>
                <p:nvPr/>
              </p:nvSpPr>
              <p:spPr>
                <a:xfrm>
                  <a:off x="522295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채우기</a:t>
                  </a:r>
                </a:p>
              </p:txBody>
            </p:sp>
          </p:grpSp>
          <p:sp>
            <p:nvSpPr>
              <p:cNvPr id="732" name="직사각형 731">
                <a:extLst>
                  <a:ext uri="{FF2B5EF4-FFF2-40B4-BE49-F238E27FC236}">
                    <a16:creationId xmlns:a16="http://schemas.microsoft.com/office/drawing/2014/main" id="{0A3FE9B2-8E33-38CB-A1F5-3FB46EB67835}"/>
                  </a:ext>
                </a:extLst>
              </p:cNvPr>
              <p:cNvSpPr/>
              <p:nvPr/>
            </p:nvSpPr>
            <p:spPr>
              <a:xfrm>
                <a:off x="5685604" y="2513818"/>
                <a:ext cx="853200" cy="3889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76BE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t" anchorCtr="0"/>
              <a:lstStyle/>
              <a:p>
                <a:pPr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자녀</a:t>
                </a:r>
              </a:p>
            </p:txBody>
          </p:sp>
          <p:grpSp>
            <p:nvGrpSpPr>
              <p:cNvPr id="733" name="그룹 732">
                <a:extLst>
                  <a:ext uri="{FF2B5EF4-FFF2-40B4-BE49-F238E27FC236}">
                    <a16:creationId xmlns:a16="http://schemas.microsoft.com/office/drawing/2014/main" id="{26629C3D-0DB7-4207-A444-B5F73547BB48}"/>
                  </a:ext>
                </a:extLst>
              </p:cNvPr>
              <p:cNvGrpSpPr/>
              <p:nvPr/>
            </p:nvGrpSpPr>
            <p:grpSpPr>
              <a:xfrm>
                <a:off x="5726445" y="2713436"/>
                <a:ext cx="780450" cy="150695"/>
                <a:chOff x="4844194" y="2724155"/>
                <a:chExt cx="720733" cy="150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35" name="직사각형 734">
                  <a:extLst>
                    <a:ext uri="{FF2B5EF4-FFF2-40B4-BE49-F238E27FC236}">
                      <a16:creationId xmlns:a16="http://schemas.microsoft.com/office/drawing/2014/main" id="{B3A9241E-10B0-998F-0A14-2EA105460C33}"/>
                    </a:ext>
                  </a:extLst>
                </p:cNvPr>
                <p:cNvSpPr/>
                <p:nvPr/>
              </p:nvSpPr>
              <p:spPr>
                <a:xfrm>
                  <a:off x="484419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보내기</a:t>
                  </a:r>
                </a:p>
              </p:txBody>
            </p:sp>
            <p:sp>
              <p:nvSpPr>
                <p:cNvPr id="736" name="직사각형 735">
                  <a:extLst>
                    <a:ext uri="{FF2B5EF4-FFF2-40B4-BE49-F238E27FC236}">
                      <a16:creationId xmlns:a16="http://schemas.microsoft.com/office/drawing/2014/main" id="{DAE4A2DA-6EE9-B557-0F78-6CE71BFEB2C0}"/>
                    </a:ext>
                  </a:extLst>
                </p:cNvPr>
                <p:cNvSpPr/>
                <p:nvPr/>
              </p:nvSpPr>
              <p:spPr>
                <a:xfrm>
                  <a:off x="5222954" y="2724155"/>
                  <a:ext cx="341973" cy="150695"/>
                </a:xfrm>
                <a:prstGeom prst="rect">
                  <a:avLst/>
                </a:prstGeom>
                <a:grpFill/>
                <a:ln w="6350">
                  <a:solidFill>
                    <a:srgbClr val="A8AFBB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5994" rIns="35994" rtlCol="0" anchor="ctr"/>
                <a:lstStyle/>
                <a:p>
                  <a:pPr algn="ctr" defTabSz="868729" fontAlgn="base" latinLnBrk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700" dirty="0">
                      <a:ln>
                        <a:solidFill>
                          <a:srgbClr val="5B9BD5">
                            <a:alpha val="0"/>
                          </a:srgb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itchFamily="34" charset="0"/>
                    </a:rPr>
                    <a:t>채우기</a:t>
                  </a:r>
                </a:p>
              </p:txBody>
            </p:sp>
          </p:grpSp>
          <p:sp>
            <p:nvSpPr>
              <p:cNvPr id="734" name="직사각형 733">
                <a:extLst>
                  <a:ext uri="{FF2B5EF4-FFF2-40B4-BE49-F238E27FC236}">
                    <a16:creationId xmlns:a16="http://schemas.microsoft.com/office/drawing/2014/main" id="{5B18BA0A-1522-10AD-82D5-6B27F40DBF86}"/>
                  </a:ext>
                </a:extLst>
              </p:cNvPr>
              <p:cNvSpPr/>
              <p:nvPr/>
            </p:nvSpPr>
            <p:spPr>
              <a:xfrm>
                <a:off x="6136095" y="2541124"/>
                <a:ext cx="370800" cy="15069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rgbClr val="A8AF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쓰기</a:t>
                </a:r>
              </a:p>
            </p:txBody>
          </p:sp>
        </p:grp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C47F498-E732-47C7-4972-3F4E2D7F0747}"/>
                </a:ext>
              </a:extLst>
            </p:cNvPr>
            <p:cNvSpPr/>
            <p:nvPr/>
          </p:nvSpPr>
          <p:spPr>
            <a:xfrm>
              <a:off x="3781723" y="5094804"/>
              <a:ext cx="843568" cy="212001"/>
            </a:xfrm>
            <a:prstGeom prst="rect">
              <a:avLst/>
            </a:prstGeom>
            <a:solidFill>
              <a:srgbClr val="28968B"/>
            </a:solidFill>
            <a:ln w="6350">
              <a:solidFill>
                <a:srgbClr val="2896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 latinLnBrk="0"/>
              <a:r>
                <a:rPr lang="en-US" altLang="ko-KR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Redis</a:t>
              </a:r>
              <a:endParaRPr lang="ko-KR" altLang="en-US" sz="9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CE70455A-52F5-0481-78B0-A21DE94154D9}"/>
                </a:ext>
              </a:extLst>
            </p:cNvPr>
            <p:cNvGrpSpPr/>
            <p:nvPr/>
          </p:nvGrpSpPr>
          <p:grpSpPr>
            <a:xfrm>
              <a:off x="3781723" y="5307888"/>
              <a:ext cx="845035" cy="211943"/>
              <a:chOff x="4047621" y="5397310"/>
              <a:chExt cx="846908" cy="235575"/>
            </a:xfrm>
          </p:grpSpPr>
          <p:sp>
            <p:nvSpPr>
              <p:cNvPr id="724" name="직사각형 723">
                <a:extLst>
                  <a:ext uri="{FF2B5EF4-FFF2-40B4-BE49-F238E27FC236}">
                    <a16:creationId xmlns:a16="http://schemas.microsoft.com/office/drawing/2014/main" id="{E52C9F9D-7795-5F43-F67D-10E3D72ACBEB}"/>
                  </a:ext>
                </a:extLst>
              </p:cNvPr>
              <p:cNvSpPr/>
              <p:nvPr/>
            </p:nvSpPr>
            <p:spPr>
              <a:xfrm>
                <a:off x="4482384" y="5397310"/>
                <a:ext cx="412145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공통정보</a:t>
                </a:r>
              </a:p>
            </p:txBody>
          </p:sp>
          <p:sp>
            <p:nvSpPr>
              <p:cNvPr id="725" name="직사각형 724">
                <a:extLst>
                  <a:ext uri="{FF2B5EF4-FFF2-40B4-BE49-F238E27FC236}">
                    <a16:creationId xmlns:a16="http://schemas.microsoft.com/office/drawing/2014/main" id="{3D213FB3-9F2E-8CE8-EBD9-E140C3324089}"/>
                  </a:ext>
                </a:extLst>
              </p:cNvPr>
              <p:cNvSpPr/>
              <p:nvPr/>
            </p:nvSpPr>
            <p:spPr>
              <a:xfrm>
                <a:off x="4047621" y="5397310"/>
                <a:ext cx="415969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세션정보</a:t>
                </a: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CF9E3248-2E84-3DDC-135B-72F96EC7E0FB}"/>
                </a:ext>
              </a:extLst>
            </p:cNvPr>
            <p:cNvGrpSpPr/>
            <p:nvPr/>
          </p:nvGrpSpPr>
          <p:grpSpPr>
            <a:xfrm>
              <a:off x="4662680" y="5094804"/>
              <a:ext cx="600447" cy="425026"/>
              <a:chOff x="4959752" y="5160468"/>
              <a:chExt cx="651600" cy="472417"/>
            </a:xfrm>
          </p:grpSpPr>
          <p:sp>
            <p:nvSpPr>
              <p:cNvPr id="722" name="직사각형 721">
                <a:extLst>
                  <a:ext uri="{FF2B5EF4-FFF2-40B4-BE49-F238E27FC236}">
                    <a16:creationId xmlns:a16="http://schemas.microsoft.com/office/drawing/2014/main" id="{243BB3B3-A653-39A2-D8C9-E7AA1A60604B}"/>
                  </a:ext>
                </a:extLst>
              </p:cNvPr>
              <p:cNvSpPr/>
              <p:nvPr/>
            </p:nvSpPr>
            <p:spPr>
              <a:xfrm>
                <a:off x="4959752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en-US" altLang="ko-KR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Kafka</a:t>
                </a:r>
                <a:endParaRPr lang="ko-KR" altLang="en-US" sz="9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723" name="직사각형 722">
                <a:extLst>
                  <a:ext uri="{FF2B5EF4-FFF2-40B4-BE49-F238E27FC236}">
                    <a16:creationId xmlns:a16="http://schemas.microsoft.com/office/drawing/2014/main" id="{0C88BE63-83AF-B991-729E-F516F8CF4E69}"/>
                  </a:ext>
                </a:extLst>
              </p:cNvPr>
              <p:cNvSpPr/>
              <p:nvPr/>
            </p:nvSpPr>
            <p:spPr>
              <a:xfrm>
                <a:off x="4959752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800" dirty="0" err="1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비동기</a:t>
                </a:r>
                <a:r>
                  <a:rPr kumimoji="1" lang="ko-KR" altLang="en-US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처리</a:t>
                </a:r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71F0A8B6-A6B4-82EA-4086-E2387F5743DA}"/>
                </a:ext>
              </a:extLst>
            </p:cNvPr>
            <p:cNvGrpSpPr/>
            <p:nvPr/>
          </p:nvGrpSpPr>
          <p:grpSpPr>
            <a:xfrm>
              <a:off x="5300518" y="5094804"/>
              <a:ext cx="600447" cy="425026"/>
              <a:chOff x="5653856" y="5160468"/>
              <a:chExt cx="651600" cy="472417"/>
            </a:xfrm>
          </p:grpSpPr>
          <p:sp>
            <p:nvSpPr>
              <p:cNvPr id="720" name="직사각형 719">
                <a:extLst>
                  <a:ext uri="{FF2B5EF4-FFF2-40B4-BE49-F238E27FC236}">
                    <a16:creationId xmlns:a16="http://schemas.microsoft.com/office/drawing/2014/main" id="{B4DE5F34-1BBC-7F60-4B2F-E1775FD465AA}"/>
                  </a:ext>
                </a:extLst>
              </p:cNvPr>
              <p:cNvSpPr/>
              <p:nvPr/>
            </p:nvSpPr>
            <p:spPr>
              <a:xfrm>
                <a:off x="5653856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en-US" altLang="ko-KR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M/L </a:t>
                </a:r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적용</a:t>
                </a:r>
              </a:p>
            </p:txBody>
          </p:sp>
          <p:sp>
            <p:nvSpPr>
              <p:cNvPr id="721" name="직사각형 720">
                <a:extLst>
                  <a:ext uri="{FF2B5EF4-FFF2-40B4-BE49-F238E27FC236}">
                    <a16:creationId xmlns:a16="http://schemas.microsoft.com/office/drawing/2014/main" id="{BF3CE53B-6C62-1984-F50B-A7193CFCC49E}"/>
                  </a:ext>
                </a:extLst>
              </p:cNvPr>
              <p:cNvSpPr/>
              <p:nvPr/>
            </p:nvSpPr>
            <p:spPr>
              <a:xfrm>
                <a:off x="5653856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 </a:t>
                </a:r>
                <a:r>
                  <a:rPr kumimoji="1" lang="ko-KR" altLang="en-US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모델 </a:t>
                </a:r>
                <a:r>
                  <a:rPr kumimoji="1" lang="en-US" altLang="ko-KR" sz="7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Pipeline</a:t>
                </a:r>
                <a:endParaRPr kumimoji="1" lang="ko-KR" altLang="en-US" sz="7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069BE1A6-DFE1-D896-74AB-5DB433046D55}"/>
                </a:ext>
              </a:extLst>
            </p:cNvPr>
            <p:cNvGrpSpPr/>
            <p:nvPr/>
          </p:nvGrpSpPr>
          <p:grpSpPr>
            <a:xfrm>
              <a:off x="5938355" y="5094804"/>
              <a:ext cx="600447" cy="425026"/>
              <a:chOff x="6392365" y="5160468"/>
              <a:chExt cx="651600" cy="472417"/>
            </a:xfrm>
          </p:grpSpPr>
          <p:sp>
            <p:nvSpPr>
              <p:cNvPr id="718" name="직사각형 717">
                <a:extLst>
                  <a:ext uri="{FF2B5EF4-FFF2-40B4-BE49-F238E27FC236}">
                    <a16:creationId xmlns:a16="http://schemas.microsoft.com/office/drawing/2014/main" id="{129EC38C-9162-7042-F659-6CD80BB1BAD4}"/>
                  </a:ext>
                </a:extLst>
              </p:cNvPr>
              <p:cNvSpPr/>
              <p:nvPr/>
            </p:nvSpPr>
            <p:spPr>
              <a:xfrm>
                <a:off x="6392365" y="5160468"/>
                <a:ext cx="651600" cy="235640"/>
              </a:xfrm>
              <a:prstGeom prst="rect">
                <a:avLst/>
              </a:prstGeom>
              <a:solidFill>
                <a:srgbClr val="28968B"/>
              </a:solidFill>
              <a:ln w="6350">
                <a:solidFill>
                  <a:srgbClr val="2896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 latinLnBrk="0"/>
                <a:r>
                  <a:rPr lang="ko-KR" altLang="en-US" sz="900" dirty="0">
                    <a:solidFill>
                      <a:prstClr val="white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고객분석</a:t>
                </a:r>
              </a:p>
            </p:txBody>
          </p:sp>
          <p:sp>
            <p:nvSpPr>
              <p:cNvPr id="719" name="직사각형 718">
                <a:extLst>
                  <a:ext uri="{FF2B5EF4-FFF2-40B4-BE49-F238E27FC236}">
                    <a16:creationId xmlns:a16="http://schemas.microsoft.com/office/drawing/2014/main" id="{19A26FA7-696C-5F9E-790D-BCBDDC136909}"/>
                  </a:ext>
                </a:extLst>
              </p:cNvPr>
              <p:cNvSpPr/>
              <p:nvPr/>
            </p:nvSpPr>
            <p:spPr>
              <a:xfrm>
                <a:off x="6392365" y="5397310"/>
                <a:ext cx="651600" cy="23557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8968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5994" rIns="35994" rtlCol="0" anchor="ctr"/>
              <a:lstStyle/>
              <a:p>
                <a:pPr algn="ctr" defTabSz="868729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8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  <a:cs typeface="Arial" pitchFamily="34" charset="0"/>
                  </a:rPr>
                  <a:t>GA4 360</a:t>
                </a:r>
                <a:endParaRPr kumimoji="1" lang="ko-KR" altLang="en-US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2F0E0746-A3E8-6317-55A8-1D828DAA18A5}"/>
                </a:ext>
              </a:extLst>
            </p:cNvPr>
            <p:cNvSpPr/>
            <p:nvPr/>
          </p:nvSpPr>
          <p:spPr>
            <a:xfrm>
              <a:off x="3790781" y="5562935"/>
              <a:ext cx="2748021" cy="755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C8690EE8-E29B-D52B-0C6E-42A6E2527D44}"/>
                </a:ext>
              </a:extLst>
            </p:cNvPr>
            <p:cNvSpPr/>
            <p:nvPr/>
          </p:nvSpPr>
          <p:spPr>
            <a:xfrm flipH="1">
              <a:off x="1766721" y="3869191"/>
              <a:ext cx="209994" cy="15388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latinLnBrk="0"/>
              <a:r>
                <a:rPr lang="en-US" altLang="ko-KR" sz="1000" b="1" spc="-5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CDN</a:t>
              </a:r>
            </a:p>
          </p:txBody>
        </p:sp>
        <p:cxnSp>
          <p:nvCxnSpPr>
            <p:cNvPr id="214" name="꺾인 연결선 238">
              <a:extLst>
                <a:ext uri="{FF2B5EF4-FFF2-40B4-BE49-F238E27FC236}">
                  <a16:creationId xmlns:a16="http://schemas.microsoft.com/office/drawing/2014/main" id="{C87C9182-BF16-8C28-FBA2-4063FCFF07E2}"/>
                </a:ext>
              </a:extLst>
            </p:cNvPr>
            <p:cNvCxnSpPr>
              <a:stCxn id="833" idx="3"/>
              <a:endCxn id="213" idx="0"/>
            </p:cNvCxnSpPr>
            <p:nvPr/>
          </p:nvCxnSpPr>
          <p:spPr>
            <a:xfrm>
              <a:off x="1206669" y="3563201"/>
              <a:ext cx="665049" cy="305990"/>
            </a:xfrm>
            <a:prstGeom prst="bentConnector2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cxnSp>
          <p:nvCxnSpPr>
            <p:cNvPr id="215" name="꺾인 연결선 239">
              <a:extLst>
                <a:ext uri="{FF2B5EF4-FFF2-40B4-BE49-F238E27FC236}">
                  <a16:creationId xmlns:a16="http://schemas.microsoft.com/office/drawing/2014/main" id="{62834902-B8C2-9A6C-412B-49A76128D2F9}"/>
                </a:ext>
              </a:extLst>
            </p:cNvPr>
            <p:cNvCxnSpPr/>
            <p:nvPr/>
          </p:nvCxnSpPr>
          <p:spPr>
            <a:xfrm flipV="1">
              <a:off x="1261575" y="3890414"/>
              <a:ext cx="382719" cy="165147"/>
            </a:xfrm>
            <a:prstGeom prst="bentConnector3">
              <a:avLst>
                <a:gd name="adj1" fmla="val 50000"/>
              </a:avLst>
            </a:prstGeom>
            <a:noFill/>
            <a:ln w="12700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</p:spPr>
        </p:cxnSp>
        <p:sp>
          <p:nvSpPr>
            <p:cNvPr id="216" name="자유형 240">
              <a:extLst>
                <a:ext uri="{FF2B5EF4-FFF2-40B4-BE49-F238E27FC236}">
                  <a16:creationId xmlns:a16="http://schemas.microsoft.com/office/drawing/2014/main" id="{13CD83A9-288F-E267-1335-9DF9E43BA3F3}"/>
                </a:ext>
              </a:extLst>
            </p:cNvPr>
            <p:cNvSpPr/>
            <p:nvPr/>
          </p:nvSpPr>
          <p:spPr bwMode="auto">
            <a:xfrm>
              <a:off x="539750" y="3772530"/>
              <a:ext cx="1825414" cy="903999"/>
            </a:xfrm>
            <a:custGeom>
              <a:avLst/>
              <a:gdLst>
                <a:gd name="connsiteX0" fmla="*/ 1022906 w 2060466"/>
                <a:gd name="connsiteY0" fmla="*/ 0 h 1116124"/>
                <a:gd name="connsiteX1" fmla="*/ 1981902 w 2060466"/>
                <a:gd name="connsiteY1" fmla="*/ 0 h 1116124"/>
                <a:gd name="connsiteX2" fmla="*/ 2060466 w 2060466"/>
                <a:gd name="connsiteY2" fmla="*/ 78564 h 1116124"/>
                <a:gd name="connsiteX3" fmla="*/ 2060466 w 2060466"/>
                <a:gd name="connsiteY3" fmla="*/ 1037560 h 1116124"/>
                <a:gd name="connsiteX4" fmla="*/ 1981902 w 2060466"/>
                <a:gd name="connsiteY4" fmla="*/ 1116124 h 1116124"/>
                <a:gd name="connsiteX5" fmla="*/ 1022906 w 2060466"/>
                <a:gd name="connsiteY5" fmla="*/ 1116124 h 1116124"/>
                <a:gd name="connsiteX6" fmla="*/ 992325 w 2060466"/>
                <a:gd name="connsiteY6" fmla="*/ 1109950 h 1116124"/>
                <a:gd name="connsiteX7" fmla="*/ 981757 w 2060466"/>
                <a:gd name="connsiteY7" fmla="*/ 1102825 h 1116124"/>
                <a:gd name="connsiteX8" fmla="*/ 969416 w 2060466"/>
                <a:gd name="connsiteY8" fmla="*/ 1111145 h 1116124"/>
                <a:gd name="connsiteX9" fmla="*/ 944754 w 2060466"/>
                <a:gd name="connsiteY9" fmla="*/ 1116124 h 1116124"/>
                <a:gd name="connsiteX10" fmla="*/ 63358 w 2060466"/>
                <a:gd name="connsiteY10" fmla="*/ 1116124 h 1116124"/>
                <a:gd name="connsiteX11" fmla="*/ 0 w 2060466"/>
                <a:gd name="connsiteY11" fmla="*/ 1052766 h 1116124"/>
                <a:gd name="connsiteX12" fmla="*/ 0 w 2060466"/>
                <a:gd name="connsiteY12" fmla="*/ 279382 h 1116124"/>
                <a:gd name="connsiteX13" fmla="*/ 63358 w 2060466"/>
                <a:gd name="connsiteY13" fmla="*/ 216024 h 1116124"/>
                <a:gd name="connsiteX14" fmla="*/ 944342 w 2060466"/>
                <a:gd name="connsiteY14" fmla="*/ 216024 h 1116124"/>
                <a:gd name="connsiteX15" fmla="*/ 944342 w 2060466"/>
                <a:gd name="connsiteY15" fmla="*/ 78564 h 1116124"/>
                <a:gd name="connsiteX16" fmla="*/ 1022906 w 2060466"/>
                <a:gd name="connsiteY16" fmla="*/ 0 h 11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0466" h="1116124">
                  <a:moveTo>
                    <a:pt x="1022906" y="0"/>
                  </a:moveTo>
                  <a:lnTo>
                    <a:pt x="1981902" y="0"/>
                  </a:lnTo>
                  <a:cubicBezTo>
                    <a:pt x="2025292" y="0"/>
                    <a:pt x="2060466" y="35174"/>
                    <a:pt x="2060466" y="78564"/>
                  </a:cubicBezTo>
                  <a:lnTo>
                    <a:pt x="2060466" y="1037560"/>
                  </a:lnTo>
                  <a:cubicBezTo>
                    <a:pt x="2060466" y="1080950"/>
                    <a:pt x="2025292" y="1116124"/>
                    <a:pt x="1981902" y="1116124"/>
                  </a:cubicBezTo>
                  <a:lnTo>
                    <a:pt x="1022906" y="1116124"/>
                  </a:lnTo>
                  <a:cubicBezTo>
                    <a:pt x="1012059" y="1116124"/>
                    <a:pt x="1001725" y="1113926"/>
                    <a:pt x="992325" y="1109950"/>
                  </a:cubicBezTo>
                  <a:lnTo>
                    <a:pt x="981757" y="1102825"/>
                  </a:lnTo>
                  <a:lnTo>
                    <a:pt x="969416" y="1111145"/>
                  </a:lnTo>
                  <a:cubicBezTo>
                    <a:pt x="961836" y="1114351"/>
                    <a:pt x="953502" y="1116124"/>
                    <a:pt x="944754" y="1116124"/>
                  </a:cubicBezTo>
                  <a:lnTo>
                    <a:pt x="63358" y="1116124"/>
                  </a:lnTo>
                  <a:cubicBezTo>
                    <a:pt x="28366" y="1116124"/>
                    <a:pt x="0" y="1087758"/>
                    <a:pt x="0" y="1052766"/>
                  </a:cubicBezTo>
                  <a:lnTo>
                    <a:pt x="0" y="279382"/>
                  </a:lnTo>
                  <a:cubicBezTo>
                    <a:pt x="0" y="244390"/>
                    <a:pt x="28366" y="216024"/>
                    <a:pt x="63358" y="216024"/>
                  </a:cubicBezTo>
                  <a:lnTo>
                    <a:pt x="944342" y="216024"/>
                  </a:lnTo>
                  <a:lnTo>
                    <a:pt x="944342" y="78564"/>
                  </a:lnTo>
                  <a:cubicBezTo>
                    <a:pt x="944342" y="35174"/>
                    <a:pt x="979516" y="0"/>
                    <a:pt x="1022906" y="0"/>
                  </a:cubicBezTo>
                  <a:close/>
                </a:path>
              </a:pathLst>
            </a:custGeom>
            <a:solidFill>
              <a:srgbClr val="CCE7EB">
                <a:alpha val="10000"/>
              </a:srgbClr>
            </a:solidFill>
            <a:ln w="1270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7" name="사각형: 둥근 모서리 144">
              <a:extLst>
                <a:ext uri="{FF2B5EF4-FFF2-40B4-BE49-F238E27FC236}">
                  <a16:creationId xmlns:a16="http://schemas.microsoft.com/office/drawing/2014/main" id="{C9DD60F1-36EC-581B-8DE7-A96E96B1B2F1}"/>
                </a:ext>
              </a:extLst>
            </p:cNvPr>
            <p:cNvSpPr/>
            <p:nvPr/>
          </p:nvSpPr>
          <p:spPr bwMode="auto">
            <a:xfrm>
              <a:off x="2549988" y="4763426"/>
              <a:ext cx="4025142" cy="771853"/>
            </a:xfrm>
            <a:prstGeom prst="roundRect">
              <a:avLst>
                <a:gd name="adj" fmla="val 3620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8" name="자유형 242">
              <a:extLst>
                <a:ext uri="{FF2B5EF4-FFF2-40B4-BE49-F238E27FC236}">
                  <a16:creationId xmlns:a16="http://schemas.microsoft.com/office/drawing/2014/main" id="{4F701323-0F34-930D-B9E8-7FF60BFB775E}"/>
                </a:ext>
              </a:extLst>
            </p:cNvPr>
            <p:cNvSpPr/>
            <p:nvPr/>
          </p:nvSpPr>
          <p:spPr bwMode="auto">
            <a:xfrm>
              <a:off x="531257" y="2255295"/>
              <a:ext cx="2519843" cy="1918121"/>
            </a:xfrm>
            <a:custGeom>
              <a:avLst/>
              <a:gdLst>
                <a:gd name="connsiteX0" fmla="*/ 55739 w 2788707"/>
                <a:gd name="connsiteY0" fmla="*/ 0 h 2196244"/>
                <a:gd name="connsiteX1" fmla="*/ 736126 w 2788707"/>
                <a:gd name="connsiteY1" fmla="*/ 0 h 2196244"/>
                <a:gd name="connsiteX2" fmla="*/ 775539 w 2788707"/>
                <a:gd name="connsiteY2" fmla="*/ 16325 h 2196244"/>
                <a:gd name="connsiteX3" fmla="*/ 777601 w 2788707"/>
                <a:gd name="connsiteY3" fmla="*/ 21303 h 2196244"/>
                <a:gd name="connsiteX4" fmla="*/ 796200 w 2788707"/>
                <a:gd name="connsiteY4" fmla="*/ 8763 h 2196244"/>
                <a:gd name="connsiteX5" fmla="*/ 839605 w 2788707"/>
                <a:gd name="connsiteY5" fmla="*/ 0 h 2196244"/>
                <a:gd name="connsiteX6" fmla="*/ 2668813 w 2788707"/>
                <a:gd name="connsiteY6" fmla="*/ 0 h 2196244"/>
                <a:gd name="connsiteX7" fmla="*/ 2780323 w 2788707"/>
                <a:gd name="connsiteY7" fmla="*/ 111510 h 2196244"/>
                <a:gd name="connsiteX8" fmla="*/ 2780323 w 2788707"/>
                <a:gd name="connsiteY8" fmla="*/ 1357429 h 2196244"/>
                <a:gd name="connsiteX9" fmla="*/ 2784632 w 2788707"/>
                <a:gd name="connsiteY9" fmla="*/ 1363820 h 2196244"/>
                <a:gd name="connsiteX10" fmla="*/ 2788707 w 2788707"/>
                <a:gd name="connsiteY10" fmla="*/ 1384004 h 2196244"/>
                <a:gd name="connsiteX11" fmla="*/ 2788707 w 2788707"/>
                <a:gd name="connsiteY11" fmla="*/ 2144388 h 2196244"/>
                <a:gd name="connsiteX12" fmla="*/ 2736851 w 2788707"/>
                <a:gd name="connsiteY12" fmla="*/ 2196244 h 2196244"/>
                <a:gd name="connsiteX13" fmla="*/ 2103861 w 2788707"/>
                <a:gd name="connsiteY13" fmla="*/ 2196244 h 2196244"/>
                <a:gd name="connsiteX14" fmla="*/ 2052005 w 2788707"/>
                <a:gd name="connsiteY14" fmla="*/ 2144388 h 2196244"/>
                <a:gd name="connsiteX15" fmla="*/ 2052005 w 2788707"/>
                <a:gd name="connsiteY15" fmla="*/ 1584176 h 2196244"/>
                <a:gd name="connsiteX16" fmla="*/ 839605 w 2788707"/>
                <a:gd name="connsiteY16" fmla="*/ 1584176 h 2196244"/>
                <a:gd name="connsiteX17" fmla="*/ 796200 w 2788707"/>
                <a:gd name="connsiteY17" fmla="*/ 1575413 h 2196244"/>
                <a:gd name="connsiteX18" fmla="*/ 791865 w 2788707"/>
                <a:gd name="connsiteY18" fmla="*/ 1572490 h 2196244"/>
                <a:gd name="connsiteX19" fmla="*/ 791865 w 2788707"/>
                <a:gd name="connsiteY19" fmla="*/ 1816469 h 2196244"/>
                <a:gd name="connsiteX20" fmla="*/ 736126 w 2788707"/>
                <a:gd name="connsiteY20" fmla="*/ 1872208 h 2196244"/>
                <a:gd name="connsiteX21" fmla="*/ 55739 w 2788707"/>
                <a:gd name="connsiteY21" fmla="*/ 1872208 h 2196244"/>
                <a:gd name="connsiteX22" fmla="*/ 0 w 2788707"/>
                <a:gd name="connsiteY22" fmla="*/ 1816469 h 2196244"/>
                <a:gd name="connsiteX23" fmla="*/ 0 w 2788707"/>
                <a:gd name="connsiteY23" fmla="*/ 55739 h 2196244"/>
                <a:gd name="connsiteX24" fmla="*/ 55739 w 2788707"/>
                <a:gd name="connsiteY24" fmla="*/ 0 h 219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88707" h="2196244">
                  <a:moveTo>
                    <a:pt x="55739" y="0"/>
                  </a:moveTo>
                  <a:lnTo>
                    <a:pt x="736126" y="0"/>
                  </a:lnTo>
                  <a:cubicBezTo>
                    <a:pt x="751518" y="0"/>
                    <a:pt x="765453" y="6239"/>
                    <a:pt x="775539" y="16325"/>
                  </a:cubicBezTo>
                  <a:lnTo>
                    <a:pt x="777601" y="21303"/>
                  </a:lnTo>
                  <a:lnTo>
                    <a:pt x="796200" y="8763"/>
                  </a:lnTo>
                  <a:cubicBezTo>
                    <a:pt x="809541" y="3120"/>
                    <a:pt x="824209" y="0"/>
                    <a:pt x="839605" y="0"/>
                  </a:cubicBezTo>
                  <a:lnTo>
                    <a:pt x="2668813" y="0"/>
                  </a:lnTo>
                  <a:cubicBezTo>
                    <a:pt x="2730398" y="0"/>
                    <a:pt x="2780323" y="49925"/>
                    <a:pt x="2780323" y="111510"/>
                  </a:cubicBezTo>
                  <a:lnTo>
                    <a:pt x="2780323" y="1357429"/>
                  </a:lnTo>
                  <a:lnTo>
                    <a:pt x="2784632" y="1363820"/>
                  </a:lnTo>
                  <a:cubicBezTo>
                    <a:pt x="2787256" y="1370023"/>
                    <a:pt x="2788707" y="1376844"/>
                    <a:pt x="2788707" y="1384004"/>
                  </a:cubicBezTo>
                  <a:lnTo>
                    <a:pt x="2788707" y="2144388"/>
                  </a:lnTo>
                  <a:cubicBezTo>
                    <a:pt x="2788707" y="2173027"/>
                    <a:pt x="2765490" y="2196244"/>
                    <a:pt x="2736851" y="2196244"/>
                  </a:cubicBezTo>
                  <a:lnTo>
                    <a:pt x="2103861" y="2196244"/>
                  </a:lnTo>
                  <a:cubicBezTo>
                    <a:pt x="2075222" y="2196244"/>
                    <a:pt x="2052005" y="2173027"/>
                    <a:pt x="2052005" y="2144388"/>
                  </a:cubicBezTo>
                  <a:lnTo>
                    <a:pt x="2052005" y="1584176"/>
                  </a:lnTo>
                  <a:lnTo>
                    <a:pt x="839605" y="1584176"/>
                  </a:lnTo>
                  <a:cubicBezTo>
                    <a:pt x="824209" y="1584176"/>
                    <a:pt x="809541" y="1581056"/>
                    <a:pt x="796200" y="1575413"/>
                  </a:cubicBezTo>
                  <a:lnTo>
                    <a:pt x="791865" y="1572490"/>
                  </a:lnTo>
                  <a:lnTo>
                    <a:pt x="791865" y="1816469"/>
                  </a:lnTo>
                  <a:cubicBezTo>
                    <a:pt x="791865" y="1847253"/>
                    <a:pt x="766910" y="1872208"/>
                    <a:pt x="736126" y="1872208"/>
                  </a:cubicBezTo>
                  <a:lnTo>
                    <a:pt x="55739" y="1872208"/>
                  </a:lnTo>
                  <a:cubicBezTo>
                    <a:pt x="24955" y="1872208"/>
                    <a:pt x="0" y="1847253"/>
                    <a:pt x="0" y="1816469"/>
                  </a:cubicBezTo>
                  <a:lnTo>
                    <a:pt x="0" y="55739"/>
                  </a:lnTo>
                  <a:cubicBezTo>
                    <a:pt x="0" y="24955"/>
                    <a:pt x="24955" y="0"/>
                    <a:pt x="55739" y="0"/>
                  </a:cubicBezTo>
                  <a:close/>
                </a:path>
              </a:pathLst>
            </a:custGeom>
            <a:solidFill>
              <a:srgbClr val="CCE7EB">
                <a:alpha val="10000"/>
              </a:srgb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9" name="사각형: 둥근 모서리 144">
              <a:extLst>
                <a:ext uri="{FF2B5EF4-FFF2-40B4-BE49-F238E27FC236}">
                  <a16:creationId xmlns:a16="http://schemas.microsoft.com/office/drawing/2014/main" id="{9D7CE01B-CE0A-AA0A-8BF3-130798E32DA5}"/>
                </a:ext>
              </a:extLst>
            </p:cNvPr>
            <p:cNvSpPr/>
            <p:nvPr/>
          </p:nvSpPr>
          <p:spPr bwMode="auto">
            <a:xfrm>
              <a:off x="3054872" y="2262832"/>
              <a:ext cx="3508644" cy="2452679"/>
            </a:xfrm>
            <a:prstGeom prst="roundRect">
              <a:avLst>
                <a:gd name="adj" fmla="val 2413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0" name="사각형: 둥근 모서리 144">
              <a:extLst>
                <a:ext uri="{FF2B5EF4-FFF2-40B4-BE49-F238E27FC236}">
                  <a16:creationId xmlns:a16="http://schemas.microsoft.com/office/drawing/2014/main" id="{639E35FC-D65C-B7EC-07C6-93EF7E3359AC}"/>
                </a:ext>
              </a:extLst>
            </p:cNvPr>
            <p:cNvSpPr/>
            <p:nvPr/>
          </p:nvSpPr>
          <p:spPr bwMode="auto">
            <a:xfrm>
              <a:off x="523957" y="5588423"/>
              <a:ext cx="8115217" cy="718244"/>
            </a:xfrm>
            <a:prstGeom prst="roundRect">
              <a:avLst>
                <a:gd name="adj" fmla="val 3620"/>
              </a:avLst>
            </a:prstGeom>
            <a:solidFill>
              <a:srgbClr val="28968B">
                <a:alpha val="10000"/>
              </a:srgbClr>
            </a:solidFill>
            <a:ln w="1270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ko-KR" altLang="en-US" sz="1600" b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1" name="사각형: 둥근 모서리 495">
              <a:extLst>
                <a:ext uri="{FF2B5EF4-FFF2-40B4-BE49-F238E27FC236}">
                  <a16:creationId xmlns:a16="http://schemas.microsoft.com/office/drawing/2014/main" id="{665AC97B-152E-B23D-2B25-FCE0F620191D}"/>
                </a:ext>
              </a:extLst>
            </p:cNvPr>
            <p:cNvSpPr/>
            <p:nvPr/>
          </p:nvSpPr>
          <p:spPr bwMode="auto">
            <a:xfrm>
              <a:off x="1264882" y="4141971"/>
              <a:ext cx="237248" cy="233885"/>
            </a:xfrm>
            <a:prstGeom prst="roundRect">
              <a:avLst/>
            </a:prstGeom>
            <a:solidFill>
              <a:srgbClr val="7030A0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1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2" name="사각형: 둥근 모서리 495">
              <a:extLst>
                <a:ext uri="{FF2B5EF4-FFF2-40B4-BE49-F238E27FC236}">
                  <a16:creationId xmlns:a16="http://schemas.microsoft.com/office/drawing/2014/main" id="{D285D97A-D558-950E-943E-ECE4B45F960A}"/>
                </a:ext>
              </a:extLst>
            </p:cNvPr>
            <p:cNvSpPr/>
            <p:nvPr/>
          </p:nvSpPr>
          <p:spPr bwMode="auto">
            <a:xfrm>
              <a:off x="2349371" y="2264640"/>
              <a:ext cx="237248" cy="233885"/>
            </a:xfrm>
            <a:prstGeom prst="roundRect">
              <a:avLst/>
            </a:prstGeom>
            <a:solidFill>
              <a:srgbClr val="154443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2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3" name="사각형: 둥근 모서리 495">
              <a:extLst>
                <a:ext uri="{FF2B5EF4-FFF2-40B4-BE49-F238E27FC236}">
                  <a16:creationId xmlns:a16="http://schemas.microsoft.com/office/drawing/2014/main" id="{605E7E11-AE4C-114F-9656-A323CD219B28}"/>
                </a:ext>
              </a:extLst>
            </p:cNvPr>
            <p:cNvSpPr/>
            <p:nvPr/>
          </p:nvSpPr>
          <p:spPr bwMode="auto">
            <a:xfrm>
              <a:off x="539943" y="5525534"/>
              <a:ext cx="237248" cy="233885"/>
            </a:xfrm>
            <a:prstGeom prst="roundRect">
              <a:avLst/>
            </a:prstGeom>
            <a:solidFill>
              <a:schemeClr val="tx1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4</a:t>
              </a:r>
              <a:endParaRPr lang="ko-KR" altLang="en-US" sz="1300" dirty="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4" name="사각형: 둥근 모서리 495">
              <a:extLst>
                <a:ext uri="{FF2B5EF4-FFF2-40B4-BE49-F238E27FC236}">
                  <a16:creationId xmlns:a16="http://schemas.microsoft.com/office/drawing/2014/main" id="{7CC29844-585B-0A07-690A-94AFC99C3E96}"/>
                </a:ext>
              </a:extLst>
            </p:cNvPr>
            <p:cNvSpPr/>
            <p:nvPr/>
          </p:nvSpPr>
          <p:spPr bwMode="auto">
            <a:xfrm>
              <a:off x="6113189" y="2155815"/>
              <a:ext cx="237248" cy="233885"/>
            </a:xfrm>
            <a:prstGeom prst="roundRect">
              <a:avLst/>
            </a:prstGeom>
            <a:solidFill>
              <a:srgbClr val="7030A0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3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5" name="사각형: 둥근 모서리 495">
              <a:extLst>
                <a:ext uri="{FF2B5EF4-FFF2-40B4-BE49-F238E27FC236}">
                  <a16:creationId xmlns:a16="http://schemas.microsoft.com/office/drawing/2014/main" id="{33B97B91-2410-84C4-966F-960B5A579646}"/>
                </a:ext>
              </a:extLst>
            </p:cNvPr>
            <p:cNvSpPr/>
            <p:nvPr/>
          </p:nvSpPr>
          <p:spPr bwMode="auto">
            <a:xfrm>
              <a:off x="2636442" y="4739419"/>
              <a:ext cx="237248" cy="233885"/>
            </a:xfrm>
            <a:prstGeom prst="roundRect">
              <a:avLst/>
            </a:prstGeom>
            <a:solidFill>
              <a:schemeClr val="tx1"/>
            </a:solidFill>
            <a:ln w="63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5</a:t>
              </a:r>
              <a:endParaRPr lang="ko-KR" altLang="en-US" sz="1300"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D88EDB9-57C9-CF6A-A1E4-2E01A4957DC4}"/>
                </a:ext>
              </a:extLst>
            </p:cNvPr>
            <p:cNvGrpSpPr/>
            <p:nvPr/>
          </p:nvGrpSpPr>
          <p:grpSpPr>
            <a:xfrm>
              <a:off x="595247" y="1408504"/>
              <a:ext cx="8036615" cy="251530"/>
              <a:chOff x="381243" y="6164355"/>
              <a:chExt cx="9071463" cy="288001"/>
            </a:xfrm>
          </p:grpSpPr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AC7B71AA-A24F-D1BE-4049-4F5BC052AF9D}"/>
                  </a:ext>
                </a:extLst>
              </p:cNvPr>
              <p:cNvGrpSpPr/>
              <p:nvPr/>
            </p:nvGrpSpPr>
            <p:grpSpPr>
              <a:xfrm>
                <a:off x="381243" y="6164355"/>
                <a:ext cx="9071463" cy="288001"/>
                <a:chOff x="415437" y="765497"/>
                <a:chExt cx="10837734" cy="353546"/>
              </a:xfrm>
            </p:grpSpPr>
            <p:grpSp>
              <p:nvGrpSpPr>
                <p:cNvPr id="319" name="그룹 318">
                  <a:extLst>
                    <a:ext uri="{FF2B5EF4-FFF2-40B4-BE49-F238E27FC236}">
                      <a16:creationId xmlns:a16="http://schemas.microsoft.com/office/drawing/2014/main" id="{777C883A-1613-F86D-F330-CBD10A484924}"/>
                    </a:ext>
                  </a:extLst>
                </p:cNvPr>
                <p:cNvGrpSpPr/>
                <p:nvPr/>
              </p:nvGrpSpPr>
              <p:grpSpPr>
                <a:xfrm>
                  <a:off x="415437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716" name="사각형: 둥근 모서리 144">
                    <a:extLst>
                      <a:ext uri="{FF2B5EF4-FFF2-40B4-BE49-F238E27FC236}">
                        <a16:creationId xmlns:a16="http://schemas.microsoft.com/office/drawing/2014/main" id="{06EAC611-F77F-EB37-A2A8-B385DBB8EA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7" name="자유형: 도형 151">
                    <a:extLst>
                      <a:ext uri="{FF2B5EF4-FFF2-40B4-BE49-F238E27FC236}">
                        <a16:creationId xmlns:a16="http://schemas.microsoft.com/office/drawing/2014/main" id="{9601F47E-EA3E-34B7-2351-8DACCBB1D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1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4" name="그룹 703">
                  <a:extLst>
                    <a:ext uri="{FF2B5EF4-FFF2-40B4-BE49-F238E27FC236}">
                      <a16:creationId xmlns:a16="http://schemas.microsoft.com/office/drawing/2014/main" id="{870A6D52-2936-24B8-424F-A7DF56CFBFDA}"/>
                    </a:ext>
                  </a:extLst>
                </p:cNvPr>
                <p:cNvGrpSpPr/>
                <p:nvPr/>
              </p:nvGrpSpPr>
              <p:grpSpPr>
                <a:xfrm>
                  <a:off x="2602746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714" name="사각형: 둥근 모서리 144">
                    <a:extLst>
                      <a:ext uri="{FF2B5EF4-FFF2-40B4-BE49-F238E27FC236}">
                        <a16:creationId xmlns:a16="http://schemas.microsoft.com/office/drawing/2014/main" id="{D7C6EBF8-CB34-03E3-01F6-0C5EC9ABA4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자유형: 도형 151">
                    <a:extLst>
                      <a:ext uri="{FF2B5EF4-FFF2-40B4-BE49-F238E27FC236}">
                        <a16:creationId xmlns:a16="http://schemas.microsoft.com/office/drawing/2014/main" id="{0DE65467-C5B0-474B-30E7-A178DEF0EF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gradFill>
                    <a:gsLst>
                      <a:gs pos="51000">
                        <a:schemeClr val="accent3">
                          <a:lumMod val="75000"/>
                        </a:schemeClr>
                      </a:gs>
                      <a:gs pos="50000">
                        <a:srgbClr val="154443"/>
                      </a:gs>
                    </a:gsLst>
                    <a:lin ang="2700000" scaled="0"/>
                  </a:gra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2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5" name="그룹 704">
                  <a:extLst>
                    <a:ext uri="{FF2B5EF4-FFF2-40B4-BE49-F238E27FC236}">
                      <a16:creationId xmlns:a16="http://schemas.microsoft.com/office/drawing/2014/main" id="{D111EDBB-0DA4-AFCF-6B96-50901CD92AB6}"/>
                    </a:ext>
                  </a:extLst>
                </p:cNvPr>
                <p:cNvGrpSpPr/>
                <p:nvPr/>
              </p:nvGrpSpPr>
              <p:grpSpPr>
                <a:xfrm>
                  <a:off x="4790055" y="765497"/>
                  <a:ext cx="2088497" cy="353546"/>
                  <a:chOff x="415437" y="765497"/>
                  <a:chExt cx="3634293" cy="353546"/>
                </a:xfrm>
              </p:grpSpPr>
              <p:sp>
                <p:nvSpPr>
                  <p:cNvPr id="712" name="사각형: 둥근 모서리 144">
                    <a:extLst>
                      <a:ext uri="{FF2B5EF4-FFF2-40B4-BE49-F238E27FC236}">
                        <a16:creationId xmlns:a16="http://schemas.microsoft.com/office/drawing/2014/main" id="{13F5C15A-55AA-7AF9-A031-7CEB3F5D38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3" name="자유형: 도형 151">
                    <a:extLst>
                      <a:ext uri="{FF2B5EF4-FFF2-40B4-BE49-F238E27FC236}">
                        <a16:creationId xmlns:a16="http://schemas.microsoft.com/office/drawing/2014/main" id="{4EB8AE22-1016-0649-0C58-BA6E069E02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7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3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6" name="그룹 705">
                  <a:extLst>
                    <a:ext uri="{FF2B5EF4-FFF2-40B4-BE49-F238E27FC236}">
                      <a16:creationId xmlns:a16="http://schemas.microsoft.com/office/drawing/2014/main" id="{B488451F-B2DB-2165-58C7-4CA3BF5EBE40}"/>
                    </a:ext>
                  </a:extLst>
                </p:cNvPr>
                <p:cNvGrpSpPr/>
                <p:nvPr/>
              </p:nvGrpSpPr>
              <p:grpSpPr>
                <a:xfrm>
                  <a:off x="6977364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710" name="사각형: 둥근 모서리 144">
                    <a:extLst>
                      <a:ext uri="{FF2B5EF4-FFF2-40B4-BE49-F238E27FC236}">
                        <a16:creationId xmlns:a16="http://schemas.microsoft.com/office/drawing/2014/main" id="{24BAEB2E-940D-39B9-6D99-B1243BE1C3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1" name="자유형: 도형 151">
                    <a:extLst>
                      <a:ext uri="{FF2B5EF4-FFF2-40B4-BE49-F238E27FC236}">
                        <a16:creationId xmlns:a16="http://schemas.microsoft.com/office/drawing/2014/main" id="{563038D1-ACCA-7CFA-7901-2D5FEFF445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4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7" name="그룹 706">
                  <a:extLst>
                    <a:ext uri="{FF2B5EF4-FFF2-40B4-BE49-F238E27FC236}">
                      <a16:creationId xmlns:a16="http://schemas.microsoft.com/office/drawing/2014/main" id="{8C3D1649-0DE9-A400-F4A7-AF16368C4625}"/>
                    </a:ext>
                  </a:extLst>
                </p:cNvPr>
                <p:cNvGrpSpPr/>
                <p:nvPr/>
              </p:nvGrpSpPr>
              <p:grpSpPr>
                <a:xfrm>
                  <a:off x="9164674" y="765498"/>
                  <a:ext cx="2088497" cy="353545"/>
                  <a:chOff x="415437" y="765498"/>
                  <a:chExt cx="3634293" cy="353545"/>
                </a:xfrm>
              </p:grpSpPr>
              <p:sp>
                <p:nvSpPr>
                  <p:cNvPr id="708" name="사각형: 둥근 모서리 144">
                    <a:extLst>
                      <a:ext uri="{FF2B5EF4-FFF2-40B4-BE49-F238E27FC236}">
                        <a16:creationId xmlns:a16="http://schemas.microsoft.com/office/drawing/2014/main" id="{FCE20EAE-5852-9F9F-987C-AC0F3C808C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128" y="765498"/>
                    <a:ext cx="3274602" cy="35354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vert="horz" wrap="none" lIns="36000" tIns="36000" rIns="36000" bIns="360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  <a:buFont typeface="Wingdings" panose="05000000000000000000" pitchFamily="2" charset="2"/>
                      <a:buNone/>
                    </a:pPr>
                    <a:endParaRPr lang="ko-KR" altLang="en-US" sz="1100" b="1">
                      <a:solidFill>
                        <a:prstClr val="black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9" name="자유형: 도형 151">
                    <a:extLst>
                      <a:ext uri="{FF2B5EF4-FFF2-40B4-BE49-F238E27FC236}">
                        <a16:creationId xmlns:a16="http://schemas.microsoft.com/office/drawing/2014/main" id="{CD4CBD77-CA08-11C2-45C4-5F4D98D771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5437" y="765498"/>
                    <a:ext cx="598742" cy="353545"/>
                  </a:xfrm>
                  <a:custGeom>
                    <a:avLst/>
                    <a:gdLst>
                      <a:gd name="connsiteX0" fmla="*/ 270035 w 1525859"/>
                      <a:gd name="connsiteY0" fmla="*/ 0 h 1620180"/>
                      <a:gd name="connsiteX1" fmla="*/ 1525859 w 1525859"/>
                      <a:gd name="connsiteY1" fmla="*/ 0 h 1620180"/>
                      <a:gd name="connsiteX2" fmla="*/ 1255824 w 1525859"/>
                      <a:gd name="connsiteY2" fmla="*/ 270035 h 1620180"/>
                      <a:gd name="connsiteX3" fmla="*/ 1255824 w 1525859"/>
                      <a:gd name="connsiteY3" fmla="*/ 1350145 h 1620180"/>
                      <a:gd name="connsiteX4" fmla="*/ 1525859 w 1525859"/>
                      <a:gd name="connsiteY4" fmla="*/ 1620180 h 1620180"/>
                      <a:gd name="connsiteX5" fmla="*/ 270035 w 1525859"/>
                      <a:gd name="connsiteY5" fmla="*/ 1620180 h 1620180"/>
                      <a:gd name="connsiteX6" fmla="*/ 0 w 1525859"/>
                      <a:gd name="connsiteY6" fmla="*/ 1350145 h 1620180"/>
                      <a:gd name="connsiteX7" fmla="*/ 0 w 1525859"/>
                      <a:gd name="connsiteY7" fmla="*/ 270035 h 1620180"/>
                      <a:gd name="connsiteX8" fmla="*/ 270035 w 1525859"/>
                      <a:gd name="connsiteY8" fmla="*/ 0 h 1620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5859" h="1620180">
                        <a:moveTo>
                          <a:pt x="270035" y="0"/>
                        </a:moveTo>
                        <a:lnTo>
                          <a:pt x="1525859" y="0"/>
                        </a:lnTo>
                        <a:cubicBezTo>
                          <a:pt x="1376723" y="0"/>
                          <a:pt x="1255824" y="120899"/>
                          <a:pt x="1255824" y="270035"/>
                        </a:cubicBezTo>
                        <a:lnTo>
                          <a:pt x="1255824" y="1350145"/>
                        </a:lnTo>
                        <a:cubicBezTo>
                          <a:pt x="1255824" y="1499281"/>
                          <a:pt x="1376723" y="1620180"/>
                          <a:pt x="1525859" y="1620180"/>
                        </a:cubicBezTo>
                        <a:lnTo>
                          <a:pt x="270035" y="1620180"/>
                        </a:lnTo>
                        <a:cubicBezTo>
                          <a:pt x="120899" y="1620180"/>
                          <a:pt x="0" y="1499281"/>
                          <a:pt x="0" y="1350145"/>
                        </a:cubicBezTo>
                        <a:lnTo>
                          <a:pt x="0" y="270035"/>
                        </a:lnTo>
                        <a:cubicBezTo>
                          <a:pt x="0" y="120899"/>
                          <a:pt x="120899" y="0"/>
                          <a:pt x="270035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 fontAlgn="base" latinLnBrk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ko-KR" sz="1100" b="1" dirty="0">
                        <a:solidFill>
                          <a:prstClr val="white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" panose="020B0604020202020204" pitchFamily="34" charset="0"/>
                      </a:rPr>
                      <a:t>5</a:t>
                    </a:r>
                    <a:endParaRPr lang="ko-KR" altLang="en-US" sz="1100" b="1">
                      <a:solidFill>
                        <a:prstClr val="white"/>
                      </a:solidFill>
                      <a:latin typeface="KT서체 Light" panose="020B0600000101010101" pitchFamily="50" charset="-127"/>
                      <a:ea typeface="KT서체 Light" panose="020B060000010101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BC7DEA95-0AB6-3B8C-8E5A-B83F6107E50D}"/>
                  </a:ext>
                </a:extLst>
              </p:cNvPr>
              <p:cNvSpPr txBox="1"/>
              <p:nvPr/>
            </p:nvSpPr>
            <p:spPr>
              <a:xfrm>
                <a:off x="891992" y="6202102"/>
                <a:ext cx="785286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Mobile App</a:t>
                </a:r>
                <a:endParaRPr lang="ko-KR" altLang="en-US" sz="1200">
                  <a:ln>
                    <a:solidFill>
                      <a:srgbClr val="8ECAD2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C31F33AA-F8A6-7268-8186-C32DC4900C5D}"/>
                  </a:ext>
                </a:extLst>
              </p:cNvPr>
              <p:cNvSpPr txBox="1"/>
              <p:nvPr/>
            </p:nvSpPr>
            <p:spPr>
              <a:xfrm>
                <a:off x="2512172" y="6202102"/>
                <a:ext cx="1430163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제휴 및 </a:t>
                </a:r>
                <a:r>
                  <a:rPr lang="en-US" altLang="ko-KR" sz="1200" spc="-110" dirty="0" err="1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BaaS</a:t>
                </a:r>
                <a:r>
                  <a:rPr lang="en-US" altLang="ko-KR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API </a:t>
                </a:r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</a:t>
                </a: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7EF56AB2-0091-8332-9B16-A58E2D2401D1}"/>
                  </a:ext>
                </a:extLst>
              </p:cNvPr>
              <p:cNvSpPr txBox="1"/>
              <p:nvPr/>
            </p:nvSpPr>
            <p:spPr>
              <a:xfrm>
                <a:off x="4437176" y="6202102"/>
                <a:ext cx="972742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ko-KR" altLang="en-US" sz="1200" spc="-11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아이부자 서비스</a:t>
                </a: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E7136277-7A5B-2BB4-3A4E-084C37B7C512}"/>
                  </a:ext>
                </a:extLst>
              </p:cNvPr>
              <p:cNvSpPr txBox="1"/>
              <p:nvPr/>
            </p:nvSpPr>
            <p:spPr>
              <a:xfrm>
                <a:off x="6292592" y="6202102"/>
                <a:ext cx="1000608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 err="1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DevOps</a:t>
                </a:r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 </a:t>
                </a:r>
                <a:r>
                  <a:rPr lang="ko-KR" altLang="en-US" sz="120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플랫폼</a:t>
                </a: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70B8AB61-FF2D-62AE-D152-947F25E1D18D}"/>
                  </a:ext>
                </a:extLst>
              </p:cNvPr>
              <p:cNvSpPr txBox="1"/>
              <p:nvPr/>
            </p:nvSpPr>
            <p:spPr>
              <a:xfrm>
                <a:off x="8020784" y="6202102"/>
                <a:ext cx="871053" cy="21144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/>
              </a:sp3d>
            </p:spPr>
            <p:txBody>
              <a:bodyPr wrap="none" lIns="0" tIns="0" rIns="0" bIns="0" rtlCol="0">
                <a:spAutoFit/>
                <a:sp3d>
                  <a:bevelT w="0" h="0"/>
                </a:sp3d>
              </a:bodyPr>
              <a:lstStyle>
                <a:defPPr>
                  <a:defRPr lang="ko-KR"/>
                </a:defPPr>
                <a:lvl1pPr>
                  <a:defRPr sz="2400" spc="-30">
                    <a:ln>
                      <a:solidFill>
                        <a:schemeClr val="accent4">
                          <a:alpha val="0"/>
                        </a:schemeClr>
                      </a:solidFill>
                    </a:ln>
                    <a:solidFill>
                      <a:schemeClr val="accent3">
                        <a:lumMod val="50000"/>
                      </a:schemeClr>
                    </a:solidFill>
                    <a:latin typeface="HG꼬딕씨 80g" panose="02020603020101020101" pitchFamily="18" charset="-127"/>
                    <a:ea typeface="HG꼬딕씨 80g" panose="02020603020101020101" pitchFamily="18" charset="-127"/>
                  </a:defRPr>
                </a:lvl1pPr>
              </a:lstStyle>
              <a:p>
                <a:r>
                  <a:rPr lang="en-US" altLang="ko-KR" sz="1200" dirty="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Cloud </a:t>
                </a:r>
                <a:r>
                  <a:rPr lang="ko-KR" altLang="en-US" sz="1200">
                    <a:ln>
                      <a:solidFill>
                        <a:srgbClr val="8ECAD2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인프라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6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 구축 사례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E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(1/2)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dirty="0">
              <a:solidFill>
                <a:srgbClr val="4C4C4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구축 사례</a:t>
            </a:r>
          </a:p>
        </p:txBody>
      </p:sp>
      <p:sp>
        <p:nvSpPr>
          <p:cNvPr id="702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en-US" altLang="ko-KR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Hybrid </a:t>
            </a:r>
            <a:r>
              <a:rPr lang="ko-KR" altLang="en-US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방법론</a:t>
            </a:r>
            <a:r>
              <a:rPr lang="en-US" altLang="ko-KR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폭포수 </a:t>
            </a:r>
            <a:r>
              <a:rPr lang="en-US" altLang="ko-KR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 </a:t>
            </a:r>
            <a:r>
              <a:rPr lang="ko-KR" altLang="en-US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애자일</a:t>
            </a:r>
            <a:r>
              <a:rPr lang="en-US" altLang="ko-KR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기반 프로젝트 수행</a:t>
            </a: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930AE1F1-40CB-B16C-FDFC-B304C13B5713}"/>
              </a:ext>
            </a:extLst>
          </p:cNvPr>
          <p:cNvSpPr/>
          <p:nvPr/>
        </p:nvSpPr>
        <p:spPr>
          <a:xfrm>
            <a:off x="2911553" y="1689449"/>
            <a:ext cx="5958927" cy="3775286"/>
          </a:xfrm>
          <a:prstGeom prst="rect">
            <a:avLst/>
          </a:prstGeom>
          <a:solidFill>
            <a:srgbClr val="F3F5F7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A13E3364-F3F3-25FE-D01C-C3D0D85671C8}"/>
              </a:ext>
            </a:extLst>
          </p:cNvPr>
          <p:cNvSpPr/>
          <p:nvPr/>
        </p:nvSpPr>
        <p:spPr>
          <a:xfrm>
            <a:off x="2911553" y="1689450"/>
            <a:ext cx="5958927" cy="2849333"/>
          </a:xfrm>
          <a:prstGeom prst="rect">
            <a:avLst/>
          </a:prstGeom>
          <a:solidFill>
            <a:srgbClr val="D3D8DF"/>
          </a:solidFill>
          <a:ln w="19050">
            <a:solidFill>
              <a:srgbClr val="004FB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F016A7B7-EEE2-337D-F05C-6C5AF9E865EF}"/>
              </a:ext>
            </a:extLst>
          </p:cNvPr>
          <p:cNvSpPr/>
          <p:nvPr/>
        </p:nvSpPr>
        <p:spPr>
          <a:xfrm>
            <a:off x="776536" y="1689451"/>
            <a:ext cx="892246" cy="3787527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30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-7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41" name="양쪽 모서리가 둥근 사각형 267">
            <a:extLst>
              <a:ext uri="{FF2B5EF4-FFF2-40B4-BE49-F238E27FC236}">
                <a16:creationId xmlns:a16="http://schemas.microsoft.com/office/drawing/2014/main" id="{CFA1A015-E405-BD31-D37C-6B50653BF03D}"/>
              </a:ext>
            </a:extLst>
          </p:cNvPr>
          <p:cNvSpPr/>
          <p:nvPr/>
        </p:nvSpPr>
        <p:spPr>
          <a:xfrm>
            <a:off x="776536" y="1411467"/>
            <a:ext cx="892246" cy="277984"/>
          </a:xfrm>
          <a:prstGeom prst="round2SameRect">
            <a:avLst/>
          </a:prstGeom>
          <a:solidFill>
            <a:srgbClr val="5E6B80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30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-7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42" name="직사각형 61">
            <a:extLst>
              <a:ext uri="{FF2B5EF4-FFF2-40B4-BE49-F238E27FC236}">
                <a16:creationId xmlns:a16="http://schemas.microsoft.com/office/drawing/2014/main" id="{7F4C1A02-FCCA-21A7-BBDB-0F5A3C76060E}"/>
              </a:ext>
            </a:extLst>
          </p:cNvPr>
          <p:cNvSpPr/>
          <p:nvPr/>
        </p:nvSpPr>
        <p:spPr>
          <a:xfrm>
            <a:off x="776536" y="1411467"/>
            <a:ext cx="517397" cy="277984"/>
          </a:xfrm>
          <a:custGeom>
            <a:avLst/>
            <a:gdLst>
              <a:gd name="connsiteX0" fmla="*/ 0 w 2952328"/>
              <a:gd name="connsiteY0" fmla="*/ 0 h 429391"/>
              <a:gd name="connsiteX1" fmla="*/ 2952328 w 2952328"/>
              <a:gd name="connsiteY1" fmla="*/ 0 h 429391"/>
              <a:gd name="connsiteX2" fmla="*/ 2952328 w 2952328"/>
              <a:gd name="connsiteY2" fmla="*/ 429391 h 429391"/>
              <a:gd name="connsiteX3" fmla="*/ 0 w 2952328"/>
              <a:gd name="connsiteY3" fmla="*/ 429391 h 429391"/>
              <a:gd name="connsiteX4" fmla="*/ 0 w 2952328"/>
              <a:gd name="connsiteY4" fmla="*/ 0 h 429391"/>
              <a:gd name="connsiteX0" fmla="*/ 0 w 2952328"/>
              <a:gd name="connsiteY0" fmla="*/ 0 h 429391"/>
              <a:gd name="connsiteX1" fmla="*/ 2952328 w 2952328"/>
              <a:gd name="connsiteY1" fmla="*/ 0 h 429391"/>
              <a:gd name="connsiteX2" fmla="*/ 0 w 2952328"/>
              <a:gd name="connsiteY2" fmla="*/ 429391 h 429391"/>
              <a:gd name="connsiteX3" fmla="*/ 0 w 2952328"/>
              <a:gd name="connsiteY3" fmla="*/ 0 h 42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28" h="429391">
                <a:moveTo>
                  <a:pt x="0" y="0"/>
                </a:moveTo>
                <a:lnTo>
                  <a:pt x="2952328" y="0"/>
                </a:lnTo>
                <a:lnTo>
                  <a:pt x="0" y="42939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</p:spPr>
        <p:txBody>
          <a:bodyPr wrap="none" lIns="81933" tIns="40965" rIns="81933" bIns="40965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1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-3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619B77A8-9189-5DA1-89F2-FE28F43A6B25}"/>
              </a:ext>
            </a:extLst>
          </p:cNvPr>
          <p:cNvSpPr/>
          <p:nvPr/>
        </p:nvSpPr>
        <p:spPr bwMode="auto">
          <a:xfrm>
            <a:off x="1006273" y="1461337"/>
            <a:ext cx="432771" cy="1782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External</a:t>
            </a:r>
          </a:p>
        </p:txBody>
      </p: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E050C583-274D-15EF-82F9-E0A0866BC5A6}"/>
              </a:ext>
            </a:extLst>
          </p:cNvPr>
          <p:cNvGrpSpPr/>
          <p:nvPr/>
        </p:nvGrpSpPr>
        <p:grpSpPr>
          <a:xfrm>
            <a:off x="840268" y="1776755"/>
            <a:ext cx="764782" cy="3612919"/>
            <a:chOff x="453000" y="1736812"/>
            <a:chExt cx="864000" cy="3743100"/>
          </a:xfrm>
        </p:grpSpPr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BFCEE9A5-4BAB-A0C5-240F-B75286284B4C}"/>
                </a:ext>
              </a:extLst>
            </p:cNvPr>
            <p:cNvGrpSpPr/>
            <p:nvPr/>
          </p:nvGrpSpPr>
          <p:grpSpPr>
            <a:xfrm>
              <a:off x="453000" y="1736812"/>
              <a:ext cx="864000" cy="1800000"/>
              <a:chOff x="453000" y="1736812"/>
              <a:chExt cx="864000" cy="1800000"/>
            </a:xfrm>
          </p:grpSpPr>
          <p:grpSp>
            <p:nvGrpSpPr>
              <p:cNvPr id="556" name="그룹 555">
                <a:extLst>
                  <a:ext uri="{FF2B5EF4-FFF2-40B4-BE49-F238E27FC236}">
                    <a16:creationId xmlns:a16="http://schemas.microsoft.com/office/drawing/2014/main" id="{936EFBFA-3221-65A6-6B02-E5CA088A02F9}"/>
                  </a:ext>
                </a:extLst>
              </p:cNvPr>
              <p:cNvGrpSpPr/>
              <p:nvPr/>
            </p:nvGrpSpPr>
            <p:grpSpPr>
              <a:xfrm>
                <a:off x="453000" y="1736812"/>
                <a:ext cx="864000" cy="1800000"/>
                <a:chOff x="464552" y="1800858"/>
                <a:chExt cx="864000" cy="1800000"/>
              </a:xfrm>
            </p:grpSpPr>
            <p:sp>
              <p:nvSpPr>
                <p:cNvPr id="562" name="직사각형 561">
                  <a:extLst>
                    <a:ext uri="{FF2B5EF4-FFF2-40B4-BE49-F238E27FC236}">
                      <a16:creationId xmlns:a16="http://schemas.microsoft.com/office/drawing/2014/main" id="{90B044E3-0F15-A3A9-E5AF-19738A882DE5}"/>
                    </a:ext>
                  </a:extLst>
                </p:cNvPr>
                <p:cNvSpPr/>
                <p:nvPr/>
              </p:nvSpPr>
              <p:spPr>
                <a:xfrm>
                  <a:off x="464552" y="1800858"/>
                  <a:ext cx="864000" cy="180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B2BAC6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563" name="직사각형 562">
                  <a:extLst>
                    <a:ext uri="{FF2B5EF4-FFF2-40B4-BE49-F238E27FC236}">
                      <a16:creationId xmlns:a16="http://schemas.microsoft.com/office/drawing/2014/main" id="{45C053C3-93DB-7963-B93D-EAB84E24ACB0}"/>
                    </a:ext>
                  </a:extLst>
                </p:cNvPr>
                <p:cNvSpPr/>
                <p:nvPr/>
              </p:nvSpPr>
              <p:spPr>
                <a:xfrm>
                  <a:off x="563929" y="1857523"/>
                  <a:ext cx="66524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서비스 수요자</a:t>
                  </a:r>
                </a:p>
              </p:txBody>
            </p:sp>
            <p:cxnSp>
              <p:nvCxnSpPr>
                <p:cNvPr id="564" name="직선 연결선 563">
                  <a:extLst>
                    <a:ext uri="{FF2B5EF4-FFF2-40B4-BE49-F238E27FC236}">
                      <a16:creationId xmlns:a16="http://schemas.microsoft.com/office/drawing/2014/main" id="{F0A4ACA5-EE3D-88E4-C785-E9EF5ED1CB5B}"/>
                    </a:ext>
                  </a:extLst>
                </p:cNvPr>
                <p:cNvCxnSpPr/>
                <p:nvPr/>
              </p:nvCxnSpPr>
              <p:spPr>
                <a:xfrm>
                  <a:off x="590552" y="1800859"/>
                  <a:ext cx="612000" cy="0"/>
                </a:xfrm>
                <a:prstGeom prst="line">
                  <a:avLst/>
                </a:prstGeom>
                <a:ln w="12700">
                  <a:solidFill>
                    <a:srgbClr val="2F3641"/>
                  </a:solidFill>
                  <a:miter lim="800000"/>
                </a:ln>
                <a:effectLst>
                  <a:outerShdw sx="109000" sy="109000" algn="ctr" rotWithShape="0">
                    <a:srgbClr val="F3F5F7"/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1906C8D0-C57C-5034-EBF2-36F9A7253866}"/>
                  </a:ext>
                </a:extLst>
              </p:cNvPr>
              <p:cNvGrpSpPr/>
              <p:nvPr/>
            </p:nvGrpSpPr>
            <p:grpSpPr>
              <a:xfrm>
                <a:off x="507000" y="2002134"/>
                <a:ext cx="756000" cy="1476000"/>
                <a:chOff x="507000" y="2008484"/>
                <a:chExt cx="756000" cy="1279650"/>
              </a:xfrm>
            </p:grpSpPr>
            <p:sp>
              <p:nvSpPr>
                <p:cNvPr id="558" name="직사각형 557">
                  <a:extLst>
                    <a:ext uri="{FF2B5EF4-FFF2-40B4-BE49-F238E27FC236}">
                      <a16:creationId xmlns:a16="http://schemas.microsoft.com/office/drawing/2014/main" id="{03520365-0EE3-D09E-B09E-FF0B31FC8661}"/>
                    </a:ext>
                  </a:extLst>
                </p:cNvPr>
                <p:cNvSpPr/>
                <p:nvPr/>
              </p:nvSpPr>
              <p:spPr>
                <a:xfrm>
                  <a:off x="507000" y="2008484"/>
                  <a:ext cx="756000" cy="270000"/>
                </a:xfrm>
                <a:prstGeom prst="rect">
                  <a:avLst/>
                </a:prstGeom>
                <a:solidFill>
                  <a:srgbClr val="D3D8DF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1200" cap="none" spc="-50" normalizeH="0" baseline="0" noProof="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사용자 일반</a:t>
                  </a:r>
                </a:p>
              </p:txBody>
            </p:sp>
            <p:sp>
              <p:nvSpPr>
                <p:cNvPr id="559" name="직사각형 558">
                  <a:extLst>
                    <a:ext uri="{FF2B5EF4-FFF2-40B4-BE49-F238E27FC236}">
                      <a16:creationId xmlns:a16="http://schemas.microsoft.com/office/drawing/2014/main" id="{38A8C894-8B1C-B759-FDC8-95B2C9EC2A9D}"/>
                    </a:ext>
                  </a:extLst>
                </p:cNvPr>
                <p:cNvSpPr/>
                <p:nvPr/>
              </p:nvSpPr>
              <p:spPr>
                <a:xfrm>
                  <a:off x="507000" y="2345034"/>
                  <a:ext cx="756000" cy="270000"/>
                </a:xfrm>
                <a:prstGeom prst="rect">
                  <a:avLst/>
                </a:prstGeom>
                <a:solidFill>
                  <a:srgbClr val="D3D8DF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고객사 관리자</a:t>
                  </a:r>
                </a:p>
              </p:txBody>
            </p:sp>
            <p:sp>
              <p:nvSpPr>
                <p:cNvPr id="560" name="직사각형 559">
                  <a:extLst>
                    <a:ext uri="{FF2B5EF4-FFF2-40B4-BE49-F238E27FC236}">
                      <a16:creationId xmlns:a16="http://schemas.microsoft.com/office/drawing/2014/main" id="{6CA74F5F-A60D-7770-2085-9DD7F482F810}"/>
                    </a:ext>
                  </a:extLst>
                </p:cNvPr>
                <p:cNvSpPr/>
                <p:nvPr/>
              </p:nvSpPr>
              <p:spPr>
                <a:xfrm>
                  <a:off x="507000" y="2681584"/>
                  <a:ext cx="756000" cy="270000"/>
                </a:xfrm>
                <a:prstGeom prst="rect">
                  <a:avLst/>
                </a:prstGeom>
                <a:solidFill>
                  <a:srgbClr val="D3D8DF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고객사 시스템</a:t>
                  </a:r>
                </a:p>
              </p:txBody>
            </p:sp>
            <p:sp>
              <p:nvSpPr>
                <p:cNvPr id="561" name="직사각형 560">
                  <a:extLst>
                    <a:ext uri="{FF2B5EF4-FFF2-40B4-BE49-F238E27FC236}">
                      <a16:creationId xmlns:a16="http://schemas.microsoft.com/office/drawing/2014/main" id="{F6580206-B0A9-CEAE-7A74-F07B21734A8A}"/>
                    </a:ext>
                  </a:extLst>
                </p:cNvPr>
                <p:cNvSpPr/>
                <p:nvPr/>
              </p:nvSpPr>
              <p:spPr>
                <a:xfrm>
                  <a:off x="507000" y="3018134"/>
                  <a:ext cx="756000" cy="270000"/>
                </a:xfrm>
                <a:prstGeom prst="rect">
                  <a:avLst/>
                </a:prstGeom>
                <a:solidFill>
                  <a:srgbClr val="D3D8DF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임직원</a:t>
                  </a:r>
                </a:p>
              </p:txBody>
            </p:sp>
          </p:grp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B7AB07BA-C660-9410-BFA2-58052C4BBB4F}"/>
                </a:ext>
              </a:extLst>
            </p:cNvPr>
            <p:cNvGrpSpPr/>
            <p:nvPr/>
          </p:nvGrpSpPr>
          <p:grpSpPr>
            <a:xfrm>
              <a:off x="453000" y="3679912"/>
              <a:ext cx="864000" cy="1800000"/>
              <a:chOff x="453000" y="1736812"/>
              <a:chExt cx="864000" cy="1800000"/>
            </a:xfrm>
          </p:grpSpPr>
          <p:grpSp>
            <p:nvGrpSpPr>
              <p:cNvPr id="547" name="그룹 546">
                <a:extLst>
                  <a:ext uri="{FF2B5EF4-FFF2-40B4-BE49-F238E27FC236}">
                    <a16:creationId xmlns:a16="http://schemas.microsoft.com/office/drawing/2014/main" id="{2FE958A6-8449-C7DB-1483-A8B948B63FAE}"/>
                  </a:ext>
                </a:extLst>
              </p:cNvPr>
              <p:cNvGrpSpPr/>
              <p:nvPr/>
            </p:nvGrpSpPr>
            <p:grpSpPr>
              <a:xfrm>
                <a:off x="453000" y="1736812"/>
                <a:ext cx="864000" cy="1800000"/>
                <a:chOff x="464552" y="1800858"/>
                <a:chExt cx="864000" cy="1800000"/>
              </a:xfrm>
            </p:grpSpPr>
            <p:sp>
              <p:nvSpPr>
                <p:cNvPr id="553" name="직사각형 552">
                  <a:extLst>
                    <a:ext uri="{FF2B5EF4-FFF2-40B4-BE49-F238E27FC236}">
                      <a16:creationId xmlns:a16="http://schemas.microsoft.com/office/drawing/2014/main" id="{AD052E6B-C96C-1EBE-269C-39A048A1B76F}"/>
                    </a:ext>
                  </a:extLst>
                </p:cNvPr>
                <p:cNvSpPr/>
                <p:nvPr/>
              </p:nvSpPr>
              <p:spPr>
                <a:xfrm>
                  <a:off x="464552" y="1800858"/>
                  <a:ext cx="864000" cy="180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B2BAC6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endParaRPr>
                </a:p>
              </p:txBody>
            </p:sp>
            <p:sp>
              <p:nvSpPr>
                <p:cNvPr id="554" name="직사각형 553">
                  <a:extLst>
                    <a:ext uri="{FF2B5EF4-FFF2-40B4-BE49-F238E27FC236}">
                      <a16:creationId xmlns:a16="http://schemas.microsoft.com/office/drawing/2014/main" id="{0707F5C7-BFA1-F815-7E53-0EFEE7BEB6EF}"/>
                    </a:ext>
                  </a:extLst>
                </p:cNvPr>
                <p:cNvSpPr/>
                <p:nvPr/>
              </p:nvSpPr>
              <p:spPr>
                <a:xfrm>
                  <a:off x="616828" y="1857524"/>
                  <a:ext cx="55944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정보 제공자</a:t>
                  </a:r>
                </a:p>
              </p:txBody>
            </p:sp>
            <p:cxnSp>
              <p:nvCxnSpPr>
                <p:cNvPr id="555" name="직선 연결선 554">
                  <a:extLst>
                    <a:ext uri="{FF2B5EF4-FFF2-40B4-BE49-F238E27FC236}">
                      <a16:creationId xmlns:a16="http://schemas.microsoft.com/office/drawing/2014/main" id="{308BFEE6-3449-F637-937B-40B2267EC624}"/>
                    </a:ext>
                  </a:extLst>
                </p:cNvPr>
                <p:cNvCxnSpPr/>
                <p:nvPr/>
              </p:nvCxnSpPr>
              <p:spPr>
                <a:xfrm>
                  <a:off x="590552" y="1800859"/>
                  <a:ext cx="612000" cy="0"/>
                </a:xfrm>
                <a:prstGeom prst="line">
                  <a:avLst/>
                </a:prstGeom>
                <a:ln w="12700">
                  <a:solidFill>
                    <a:srgbClr val="2F3641"/>
                  </a:solidFill>
                  <a:miter lim="800000"/>
                </a:ln>
                <a:effectLst>
                  <a:outerShdw sx="109000" sy="109000" algn="ctr" rotWithShape="0">
                    <a:srgbClr val="F3F5F7"/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8" name="그룹 547">
                <a:extLst>
                  <a:ext uri="{FF2B5EF4-FFF2-40B4-BE49-F238E27FC236}">
                    <a16:creationId xmlns:a16="http://schemas.microsoft.com/office/drawing/2014/main" id="{C25EA9A9-B630-94FA-D0F5-4BF6DE3C27AD}"/>
                  </a:ext>
                </a:extLst>
              </p:cNvPr>
              <p:cNvGrpSpPr/>
              <p:nvPr/>
            </p:nvGrpSpPr>
            <p:grpSpPr>
              <a:xfrm>
                <a:off x="507000" y="2002134"/>
                <a:ext cx="756000" cy="1476000"/>
                <a:chOff x="507000" y="2008484"/>
                <a:chExt cx="756000" cy="1279650"/>
              </a:xfrm>
            </p:grpSpPr>
            <p:sp>
              <p:nvSpPr>
                <p:cNvPr id="549" name="직사각형 548">
                  <a:extLst>
                    <a:ext uri="{FF2B5EF4-FFF2-40B4-BE49-F238E27FC236}">
                      <a16:creationId xmlns:a16="http://schemas.microsoft.com/office/drawing/2014/main" id="{EAA1958B-0010-BC5A-3C39-4E634C2A32EB}"/>
                    </a:ext>
                  </a:extLst>
                </p:cNvPr>
                <p:cNvSpPr/>
                <p:nvPr/>
              </p:nvSpPr>
              <p:spPr>
                <a:xfrm>
                  <a:off x="507000" y="2008484"/>
                  <a:ext cx="756000" cy="270000"/>
                </a:xfrm>
                <a:prstGeom prst="rect">
                  <a:avLst/>
                </a:prstGeom>
                <a:solidFill>
                  <a:srgbClr val="D3D8DF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LGU+</a:t>
                  </a:r>
                </a:p>
              </p:txBody>
            </p:sp>
            <p:sp>
              <p:nvSpPr>
                <p:cNvPr id="550" name="직사각형 549">
                  <a:extLst>
                    <a:ext uri="{FF2B5EF4-FFF2-40B4-BE49-F238E27FC236}">
                      <a16:creationId xmlns:a16="http://schemas.microsoft.com/office/drawing/2014/main" id="{C0EDD4D9-2F9B-3964-A4D6-4A2FF3D6E6B5}"/>
                    </a:ext>
                  </a:extLst>
                </p:cNvPr>
                <p:cNvSpPr/>
                <p:nvPr/>
              </p:nvSpPr>
              <p:spPr>
                <a:xfrm>
                  <a:off x="507000" y="2345034"/>
                  <a:ext cx="756000" cy="270000"/>
                </a:xfrm>
                <a:prstGeom prst="rect">
                  <a:avLst/>
                </a:prstGeom>
                <a:solidFill>
                  <a:srgbClr val="D3D8DF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SKT</a:t>
                  </a:r>
                </a:p>
              </p:txBody>
            </p:sp>
            <p:sp>
              <p:nvSpPr>
                <p:cNvPr id="551" name="직사각형 550">
                  <a:extLst>
                    <a:ext uri="{FF2B5EF4-FFF2-40B4-BE49-F238E27FC236}">
                      <a16:creationId xmlns:a16="http://schemas.microsoft.com/office/drawing/2014/main" id="{0B10ABE3-2431-9923-E197-07F277D5FD3A}"/>
                    </a:ext>
                  </a:extLst>
                </p:cNvPr>
                <p:cNvSpPr/>
                <p:nvPr/>
              </p:nvSpPr>
              <p:spPr>
                <a:xfrm>
                  <a:off x="507000" y="2681584"/>
                  <a:ext cx="756000" cy="270000"/>
                </a:xfrm>
                <a:prstGeom prst="rect">
                  <a:avLst/>
                </a:prstGeom>
                <a:solidFill>
                  <a:srgbClr val="D3D8DF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KT</a:t>
                  </a:r>
                </a:p>
              </p:txBody>
            </p:sp>
            <p:sp>
              <p:nvSpPr>
                <p:cNvPr id="552" name="직사각형 551">
                  <a:extLst>
                    <a:ext uri="{FF2B5EF4-FFF2-40B4-BE49-F238E27FC236}">
                      <a16:creationId xmlns:a16="http://schemas.microsoft.com/office/drawing/2014/main" id="{C13A8486-8AE4-B77B-2981-5F82AE830040}"/>
                    </a:ext>
                  </a:extLst>
                </p:cNvPr>
                <p:cNvSpPr/>
                <p:nvPr/>
              </p:nvSpPr>
              <p:spPr>
                <a:xfrm>
                  <a:off x="507000" y="3018134"/>
                  <a:ext cx="756000" cy="270000"/>
                </a:xfrm>
                <a:prstGeom prst="rect">
                  <a:avLst/>
                </a:prstGeom>
                <a:solidFill>
                  <a:srgbClr val="D3D8DF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제휴사</a:t>
                  </a:r>
                </a:p>
              </p:txBody>
            </p:sp>
          </p:grpSp>
        </p:grpSp>
      </p:grp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EF90D114-6EED-1870-598A-4D10307072AB}"/>
              </a:ext>
            </a:extLst>
          </p:cNvPr>
          <p:cNvSpPr/>
          <p:nvPr/>
        </p:nvSpPr>
        <p:spPr>
          <a:xfrm>
            <a:off x="1827778" y="1689451"/>
            <a:ext cx="987843" cy="3787527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30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-7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66" name="양쪽 모서리가 둥근 사각형 267">
            <a:extLst>
              <a:ext uri="{FF2B5EF4-FFF2-40B4-BE49-F238E27FC236}">
                <a16:creationId xmlns:a16="http://schemas.microsoft.com/office/drawing/2014/main" id="{AA784FC4-E016-D084-81F7-BA4F7159EAC3}"/>
              </a:ext>
            </a:extLst>
          </p:cNvPr>
          <p:cNvSpPr/>
          <p:nvPr/>
        </p:nvSpPr>
        <p:spPr>
          <a:xfrm>
            <a:off x="1827778" y="1411467"/>
            <a:ext cx="987843" cy="277984"/>
          </a:xfrm>
          <a:prstGeom prst="round2SameRect">
            <a:avLst/>
          </a:prstGeom>
          <a:solidFill>
            <a:srgbClr val="5E6B80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30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-7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67" name="직사각형 61">
            <a:extLst>
              <a:ext uri="{FF2B5EF4-FFF2-40B4-BE49-F238E27FC236}">
                <a16:creationId xmlns:a16="http://schemas.microsoft.com/office/drawing/2014/main" id="{C93301A4-E12A-6BD3-B4D2-B709578D0730}"/>
              </a:ext>
            </a:extLst>
          </p:cNvPr>
          <p:cNvSpPr/>
          <p:nvPr/>
        </p:nvSpPr>
        <p:spPr>
          <a:xfrm>
            <a:off x="1827778" y="1411467"/>
            <a:ext cx="517397" cy="277984"/>
          </a:xfrm>
          <a:custGeom>
            <a:avLst/>
            <a:gdLst>
              <a:gd name="connsiteX0" fmla="*/ 0 w 2952328"/>
              <a:gd name="connsiteY0" fmla="*/ 0 h 429391"/>
              <a:gd name="connsiteX1" fmla="*/ 2952328 w 2952328"/>
              <a:gd name="connsiteY1" fmla="*/ 0 h 429391"/>
              <a:gd name="connsiteX2" fmla="*/ 2952328 w 2952328"/>
              <a:gd name="connsiteY2" fmla="*/ 429391 h 429391"/>
              <a:gd name="connsiteX3" fmla="*/ 0 w 2952328"/>
              <a:gd name="connsiteY3" fmla="*/ 429391 h 429391"/>
              <a:gd name="connsiteX4" fmla="*/ 0 w 2952328"/>
              <a:gd name="connsiteY4" fmla="*/ 0 h 429391"/>
              <a:gd name="connsiteX0" fmla="*/ 0 w 2952328"/>
              <a:gd name="connsiteY0" fmla="*/ 0 h 429391"/>
              <a:gd name="connsiteX1" fmla="*/ 2952328 w 2952328"/>
              <a:gd name="connsiteY1" fmla="*/ 0 h 429391"/>
              <a:gd name="connsiteX2" fmla="*/ 0 w 2952328"/>
              <a:gd name="connsiteY2" fmla="*/ 429391 h 429391"/>
              <a:gd name="connsiteX3" fmla="*/ 0 w 2952328"/>
              <a:gd name="connsiteY3" fmla="*/ 0 h 42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28" h="429391">
                <a:moveTo>
                  <a:pt x="0" y="0"/>
                </a:moveTo>
                <a:lnTo>
                  <a:pt x="2952328" y="0"/>
                </a:lnTo>
                <a:lnTo>
                  <a:pt x="0" y="42939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</p:spPr>
        <p:txBody>
          <a:bodyPr wrap="none" lIns="81933" tIns="40965" rIns="81933" bIns="40965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1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-3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1134EA35-D30A-0AD8-AA31-25BAF085A211}"/>
              </a:ext>
            </a:extLst>
          </p:cNvPr>
          <p:cNvSpPr/>
          <p:nvPr/>
        </p:nvSpPr>
        <p:spPr bwMode="auto">
          <a:xfrm>
            <a:off x="2208187" y="1461337"/>
            <a:ext cx="227027" cy="1782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채널</a:t>
            </a:r>
            <a:endParaRPr kumimoji="0" lang="en-US" altLang="ko-KR" sz="120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4AEDD585-D6A5-CE69-C519-55AC55BAF12A}"/>
              </a:ext>
            </a:extLst>
          </p:cNvPr>
          <p:cNvSpPr/>
          <p:nvPr/>
        </p:nvSpPr>
        <p:spPr>
          <a:xfrm>
            <a:off x="1891510" y="1776755"/>
            <a:ext cx="860380" cy="641321"/>
          </a:xfrm>
          <a:prstGeom prst="rect">
            <a:avLst/>
          </a:prstGeom>
          <a:solidFill>
            <a:schemeClr val="bg1"/>
          </a:solidFill>
          <a:ln w="12700">
            <a:solidFill>
              <a:srgbClr val="B2BAC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A22A27B3-4151-C0B6-20B8-1981165219BD}"/>
              </a:ext>
            </a:extLst>
          </p:cNvPr>
          <p:cNvSpPr/>
          <p:nvPr/>
        </p:nvSpPr>
        <p:spPr>
          <a:xfrm>
            <a:off x="2220957" y="1817036"/>
            <a:ext cx="201486" cy="14853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WEB</a:t>
            </a:r>
          </a:p>
        </p:txBody>
      </p:sp>
      <p:cxnSp>
        <p:nvCxnSpPr>
          <p:cNvPr id="571" name="직선 연결선 570">
            <a:extLst>
              <a:ext uri="{FF2B5EF4-FFF2-40B4-BE49-F238E27FC236}">
                <a16:creationId xmlns:a16="http://schemas.microsoft.com/office/drawing/2014/main" id="{23383E32-1798-31DB-332E-05E5A4DD690B}"/>
              </a:ext>
            </a:extLst>
          </p:cNvPr>
          <p:cNvCxnSpPr/>
          <p:nvPr/>
        </p:nvCxnSpPr>
        <p:spPr>
          <a:xfrm>
            <a:off x="2050840" y="1776757"/>
            <a:ext cx="541721" cy="0"/>
          </a:xfrm>
          <a:prstGeom prst="line">
            <a:avLst/>
          </a:prstGeom>
          <a:ln w="12700">
            <a:solidFill>
              <a:srgbClr val="2F3641"/>
            </a:solidFill>
            <a:miter lim="800000"/>
          </a:ln>
          <a:effectLst>
            <a:outerShdw sx="109000" sy="109000" algn="ctr" rotWithShape="0">
              <a:srgbClr val="F3F5F7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936139B0-B469-6A77-8A58-7BA521F2DBDB}"/>
              </a:ext>
            </a:extLst>
          </p:cNvPr>
          <p:cNvSpPr/>
          <p:nvPr/>
        </p:nvSpPr>
        <p:spPr>
          <a:xfrm>
            <a:off x="1939309" y="1982376"/>
            <a:ext cx="764782" cy="168769"/>
          </a:xfrm>
          <a:prstGeom prst="rect">
            <a:avLst/>
          </a:prstGeom>
          <a:solidFill>
            <a:srgbClr val="D3D8DF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홈페이지</a:t>
            </a: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5FFE9309-6847-293D-946E-5ED5089415A8}"/>
              </a:ext>
            </a:extLst>
          </p:cNvPr>
          <p:cNvSpPr/>
          <p:nvPr/>
        </p:nvSpPr>
        <p:spPr>
          <a:xfrm>
            <a:off x="1939309" y="2186552"/>
            <a:ext cx="764782" cy="168769"/>
          </a:xfrm>
          <a:prstGeom prst="rect">
            <a:avLst/>
          </a:prstGeom>
          <a:solidFill>
            <a:srgbClr val="D3D8DF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B2B </a:t>
            </a: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포털</a:t>
            </a:r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D88CA291-3152-E234-3AF9-05CA864252A4}"/>
              </a:ext>
            </a:extLst>
          </p:cNvPr>
          <p:cNvSpPr/>
          <p:nvPr/>
        </p:nvSpPr>
        <p:spPr>
          <a:xfrm>
            <a:off x="1882013" y="3613842"/>
            <a:ext cx="860380" cy="843844"/>
          </a:xfrm>
          <a:prstGeom prst="rect">
            <a:avLst/>
          </a:prstGeom>
          <a:solidFill>
            <a:schemeClr val="bg1"/>
          </a:solidFill>
          <a:ln w="12700">
            <a:solidFill>
              <a:srgbClr val="B2BAC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B879B5B0-D4DD-001F-C237-7C87662FB409}"/>
              </a:ext>
            </a:extLst>
          </p:cNvPr>
          <p:cNvSpPr/>
          <p:nvPr/>
        </p:nvSpPr>
        <p:spPr>
          <a:xfrm>
            <a:off x="2126325" y="3654122"/>
            <a:ext cx="371758" cy="14853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File </a:t>
            </a:r>
            <a:r>
              <a:rPr kumimoji="0" lang="ko-KR" altLang="en-US" sz="10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연동</a:t>
            </a:r>
          </a:p>
        </p:txBody>
      </p:sp>
      <p:cxnSp>
        <p:nvCxnSpPr>
          <p:cNvPr id="640" name="직선 연결선 639">
            <a:extLst>
              <a:ext uri="{FF2B5EF4-FFF2-40B4-BE49-F238E27FC236}">
                <a16:creationId xmlns:a16="http://schemas.microsoft.com/office/drawing/2014/main" id="{A2AEE1CB-C314-7A77-704C-B2E742CC7D29}"/>
              </a:ext>
            </a:extLst>
          </p:cNvPr>
          <p:cNvCxnSpPr/>
          <p:nvPr/>
        </p:nvCxnSpPr>
        <p:spPr>
          <a:xfrm>
            <a:off x="2041343" y="3613844"/>
            <a:ext cx="541721" cy="0"/>
          </a:xfrm>
          <a:prstGeom prst="line">
            <a:avLst/>
          </a:prstGeom>
          <a:ln w="12700">
            <a:solidFill>
              <a:srgbClr val="2F3641"/>
            </a:solidFill>
            <a:miter lim="800000"/>
          </a:ln>
          <a:effectLst>
            <a:outerShdw sx="109000" sy="109000" algn="ctr" rotWithShape="0">
              <a:srgbClr val="F3F5F7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FFC9AA20-DB42-A1F1-6D89-2A89604F45C0}"/>
              </a:ext>
            </a:extLst>
          </p:cNvPr>
          <p:cNvSpPr/>
          <p:nvPr/>
        </p:nvSpPr>
        <p:spPr>
          <a:xfrm>
            <a:off x="1929812" y="3819463"/>
            <a:ext cx="764782" cy="168769"/>
          </a:xfrm>
          <a:prstGeom prst="rect">
            <a:avLst/>
          </a:prstGeom>
          <a:solidFill>
            <a:srgbClr val="D3D8DF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SFTP</a:t>
            </a:r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D7507A44-AABB-C5C5-7949-F7B9A09D123B}"/>
              </a:ext>
            </a:extLst>
          </p:cNvPr>
          <p:cNvSpPr/>
          <p:nvPr/>
        </p:nvSpPr>
        <p:spPr>
          <a:xfrm>
            <a:off x="1929812" y="4023639"/>
            <a:ext cx="764782" cy="168769"/>
          </a:xfrm>
          <a:prstGeom prst="rect">
            <a:avLst/>
          </a:prstGeom>
          <a:solidFill>
            <a:srgbClr val="D3D8DF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인증</a:t>
            </a:r>
            <a:r>
              <a:rPr kumimoji="0" lang="en-US" altLang="ko-KR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/</a:t>
            </a: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암호화</a:t>
            </a:r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5740BFA2-0F76-A37E-FBC8-D5641D0EDBD2}"/>
              </a:ext>
            </a:extLst>
          </p:cNvPr>
          <p:cNvSpPr/>
          <p:nvPr/>
        </p:nvSpPr>
        <p:spPr>
          <a:xfrm>
            <a:off x="1929812" y="4227818"/>
            <a:ext cx="764782" cy="168769"/>
          </a:xfrm>
          <a:prstGeom prst="rect">
            <a:avLst/>
          </a:prstGeom>
          <a:solidFill>
            <a:srgbClr val="D3D8DF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고객 권한 관리</a:t>
            </a:r>
          </a:p>
        </p:txBody>
      </p:sp>
      <p:grpSp>
        <p:nvGrpSpPr>
          <p:cNvPr id="644" name="그룹 643">
            <a:extLst>
              <a:ext uri="{FF2B5EF4-FFF2-40B4-BE49-F238E27FC236}">
                <a16:creationId xmlns:a16="http://schemas.microsoft.com/office/drawing/2014/main" id="{93DC3181-B683-B79E-2D54-107D537A4FBF}"/>
              </a:ext>
            </a:extLst>
          </p:cNvPr>
          <p:cNvGrpSpPr/>
          <p:nvPr/>
        </p:nvGrpSpPr>
        <p:grpSpPr>
          <a:xfrm>
            <a:off x="1891510" y="2491426"/>
            <a:ext cx="860380" cy="1046365"/>
            <a:chOff x="1640624" y="3457970"/>
            <a:chExt cx="972000" cy="1084068"/>
          </a:xfrm>
        </p:grpSpPr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70CF04CE-8E6A-844F-E868-892D91F3D44A}"/>
                </a:ext>
              </a:extLst>
            </p:cNvPr>
            <p:cNvSpPr/>
            <p:nvPr/>
          </p:nvSpPr>
          <p:spPr>
            <a:xfrm>
              <a:off x="1640624" y="3457970"/>
              <a:ext cx="972000" cy="10840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B2BAC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042A0BC0-7924-DFD7-333F-5F7D55B0B234}"/>
                </a:ext>
              </a:extLst>
            </p:cNvPr>
            <p:cNvSpPr/>
            <p:nvPr/>
          </p:nvSpPr>
          <p:spPr>
            <a:xfrm>
              <a:off x="1809229" y="3499701"/>
              <a:ext cx="63478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  Gateway</a:t>
              </a:r>
            </a:p>
          </p:txBody>
        </p:sp>
        <p:cxnSp>
          <p:nvCxnSpPr>
            <p:cNvPr id="647" name="직선 연결선 646">
              <a:extLst>
                <a:ext uri="{FF2B5EF4-FFF2-40B4-BE49-F238E27FC236}">
                  <a16:creationId xmlns:a16="http://schemas.microsoft.com/office/drawing/2014/main" id="{69AB024C-1524-1E73-26B6-56A04F6D02E3}"/>
                </a:ext>
              </a:extLst>
            </p:cNvPr>
            <p:cNvCxnSpPr/>
            <p:nvPr/>
          </p:nvCxnSpPr>
          <p:spPr>
            <a:xfrm>
              <a:off x="1820624" y="3457971"/>
              <a:ext cx="612000" cy="0"/>
            </a:xfrm>
            <a:prstGeom prst="line">
              <a:avLst/>
            </a:prstGeom>
            <a:ln w="12700">
              <a:solidFill>
                <a:srgbClr val="2F3641"/>
              </a:solidFill>
              <a:miter lim="800000"/>
            </a:ln>
            <a:effectLst>
              <a:outerShdw sx="109000" sy="109000" algn="ctr" rotWithShape="0">
                <a:srgbClr val="F3F5F7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988CE41A-95AC-0F79-FEAC-DDAAD2C40215}"/>
                </a:ext>
              </a:extLst>
            </p:cNvPr>
            <p:cNvSpPr/>
            <p:nvPr/>
          </p:nvSpPr>
          <p:spPr>
            <a:xfrm>
              <a:off x="1694624" y="3671000"/>
              <a:ext cx="864000" cy="174850"/>
            </a:xfrm>
            <a:prstGeom prst="rect">
              <a:avLst/>
            </a:prstGeom>
            <a:solidFill>
              <a:srgbClr val="D3D8DF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10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프로토콜변환</a:t>
              </a: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99EB7F8D-8585-B5B2-DB32-8248189201CA}"/>
                </a:ext>
              </a:extLst>
            </p:cNvPr>
            <p:cNvSpPr/>
            <p:nvPr/>
          </p:nvSpPr>
          <p:spPr>
            <a:xfrm>
              <a:off x="1694624" y="3882533"/>
              <a:ext cx="864000" cy="174850"/>
            </a:xfrm>
            <a:prstGeom prst="rect">
              <a:avLst/>
            </a:prstGeom>
            <a:solidFill>
              <a:srgbClr val="D3D8DF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API/</a:t>
              </a: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요청 </a:t>
              </a:r>
              <a:r>
                <a:rPr kumimoji="0" lang="en-US" altLang="ko-KR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Key </a:t>
              </a: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32F78915-69DC-FD09-6F84-8D171EC8567A}"/>
                </a:ext>
              </a:extLst>
            </p:cNvPr>
            <p:cNvSpPr/>
            <p:nvPr/>
          </p:nvSpPr>
          <p:spPr>
            <a:xfrm>
              <a:off x="1694624" y="4094069"/>
              <a:ext cx="864000" cy="174850"/>
            </a:xfrm>
            <a:prstGeom prst="rect">
              <a:avLst/>
            </a:prstGeom>
            <a:solidFill>
              <a:srgbClr val="D3D8DF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인증</a:t>
              </a:r>
              <a:r>
                <a:rPr kumimoji="0" lang="en-US" altLang="ko-KR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인가</a:t>
              </a: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BFDFA620-BBE3-F93A-CEF2-F98FBD8466E8}"/>
                </a:ext>
              </a:extLst>
            </p:cNvPr>
            <p:cNvSpPr/>
            <p:nvPr/>
          </p:nvSpPr>
          <p:spPr>
            <a:xfrm>
              <a:off x="1694624" y="4305603"/>
              <a:ext cx="864000" cy="174850"/>
            </a:xfrm>
            <a:prstGeom prst="rect">
              <a:avLst/>
            </a:prstGeom>
            <a:solidFill>
              <a:srgbClr val="D3D8DF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트래픽 모니터링</a:t>
              </a:r>
            </a:p>
          </p:txBody>
        </p:sp>
      </p:grp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F11993F9-CCF5-7847-1923-3A12E7884D07}"/>
              </a:ext>
            </a:extLst>
          </p:cNvPr>
          <p:cNvSpPr/>
          <p:nvPr/>
        </p:nvSpPr>
        <p:spPr>
          <a:xfrm>
            <a:off x="1891510" y="4545830"/>
            <a:ext cx="860380" cy="843844"/>
          </a:xfrm>
          <a:prstGeom prst="rect">
            <a:avLst/>
          </a:prstGeom>
          <a:solidFill>
            <a:schemeClr val="bg1"/>
          </a:solidFill>
          <a:ln w="12700">
            <a:solidFill>
              <a:srgbClr val="B2BAC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401C6766-21DA-8940-B30F-B44EB72C9435}"/>
              </a:ext>
            </a:extLst>
          </p:cNvPr>
          <p:cNvSpPr/>
          <p:nvPr/>
        </p:nvSpPr>
        <p:spPr>
          <a:xfrm>
            <a:off x="2228051" y="4586111"/>
            <a:ext cx="187297" cy="14853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수집</a:t>
            </a:r>
            <a:endParaRPr kumimoji="0" lang="en-US" altLang="ko-KR" sz="100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cxnSp>
        <p:nvCxnSpPr>
          <p:cNvPr id="654" name="직선 연결선 653">
            <a:extLst>
              <a:ext uri="{FF2B5EF4-FFF2-40B4-BE49-F238E27FC236}">
                <a16:creationId xmlns:a16="http://schemas.microsoft.com/office/drawing/2014/main" id="{B025703D-686F-5502-94A6-A83A564B0671}"/>
              </a:ext>
            </a:extLst>
          </p:cNvPr>
          <p:cNvCxnSpPr/>
          <p:nvPr/>
        </p:nvCxnSpPr>
        <p:spPr>
          <a:xfrm>
            <a:off x="2050840" y="4545832"/>
            <a:ext cx="541721" cy="0"/>
          </a:xfrm>
          <a:prstGeom prst="line">
            <a:avLst/>
          </a:prstGeom>
          <a:ln w="12700">
            <a:solidFill>
              <a:srgbClr val="2F3641"/>
            </a:solidFill>
            <a:miter lim="800000"/>
          </a:ln>
          <a:effectLst>
            <a:outerShdw sx="109000" sy="109000" algn="ctr" rotWithShape="0">
              <a:srgbClr val="F3F5F7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F54AA611-F0EA-0B4F-4502-544BE18C19F3}"/>
              </a:ext>
            </a:extLst>
          </p:cNvPr>
          <p:cNvSpPr/>
          <p:nvPr/>
        </p:nvSpPr>
        <p:spPr>
          <a:xfrm>
            <a:off x="1939309" y="4751451"/>
            <a:ext cx="764782" cy="168769"/>
          </a:xfrm>
          <a:prstGeom prst="rect">
            <a:avLst/>
          </a:prstGeom>
          <a:solidFill>
            <a:srgbClr val="D3D8DF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0" cap="none" spc="-12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 수집관리</a:t>
            </a:r>
          </a:p>
        </p:txBody>
      </p:sp>
      <p:sp>
        <p:nvSpPr>
          <p:cNvPr id="656" name="직사각형 655">
            <a:extLst>
              <a:ext uri="{FF2B5EF4-FFF2-40B4-BE49-F238E27FC236}">
                <a16:creationId xmlns:a16="http://schemas.microsoft.com/office/drawing/2014/main" id="{2C975B6B-BFFB-F11F-AA35-45CB4823CB91}"/>
              </a:ext>
            </a:extLst>
          </p:cNvPr>
          <p:cNvSpPr/>
          <p:nvPr/>
        </p:nvSpPr>
        <p:spPr>
          <a:xfrm>
            <a:off x="1939309" y="4955628"/>
            <a:ext cx="764782" cy="168769"/>
          </a:xfrm>
          <a:prstGeom prst="rect">
            <a:avLst/>
          </a:prstGeom>
          <a:solidFill>
            <a:srgbClr val="D3D8DF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파일 형식 변환</a:t>
            </a: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E16789D4-E0E1-6BAF-D1FE-7FF27E4AD3D9}"/>
              </a:ext>
            </a:extLst>
          </p:cNvPr>
          <p:cNvSpPr/>
          <p:nvPr/>
        </p:nvSpPr>
        <p:spPr>
          <a:xfrm>
            <a:off x="1939309" y="5159807"/>
            <a:ext cx="764782" cy="168769"/>
          </a:xfrm>
          <a:prstGeom prst="rect">
            <a:avLst/>
          </a:prstGeom>
          <a:solidFill>
            <a:srgbClr val="D3D8DF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S3 </a:t>
            </a: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파일  저장</a:t>
            </a:r>
          </a:p>
        </p:txBody>
      </p:sp>
      <p:cxnSp>
        <p:nvCxnSpPr>
          <p:cNvPr id="658" name="직선 연결선 657">
            <a:extLst>
              <a:ext uri="{FF2B5EF4-FFF2-40B4-BE49-F238E27FC236}">
                <a16:creationId xmlns:a16="http://schemas.microsoft.com/office/drawing/2014/main" id="{42C7FCCF-0747-2B37-776E-DFD87C0E7B79}"/>
              </a:ext>
            </a:extLst>
          </p:cNvPr>
          <p:cNvCxnSpPr/>
          <p:nvPr/>
        </p:nvCxnSpPr>
        <p:spPr>
          <a:xfrm>
            <a:off x="5626468" y="1689451"/>
            <a:ext cx="7860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양쪽 모서리가 둥근 사각형 267">
            <a:extLst>
              <a:ext uri="{FF2B5EF4-FFF2-40B4-BE49-F238E27FC236}">
                <a16:creationId xmlns:a16="http://schemas.microsoft.com/office/drawing/2014/main" id="{CADBBB96-4573-52E0-80E8-D04CF032295E}"/>
              </a:ext>
            </a:extLst>
          </p:cNvPr>
          <p:cNvSpPr/>
          <p:nvPr/>
        </p:nvSpPr>
        <p:spPr>
          <a:xfrm>
            <a:off x="2911553" y="1411467"/>
            <a:ext cx="5958927" cy="277984"/>
          </a:xfrm>
          <a:prstGeom prst="round2SameRect">
            <a:avLst/>
          </a:prstGeom>
          <a:solidFill>
            <a:srgbClr val="004FBC"/>
          </a:solidFill>
          <a:ln w="19050">
            <a:solidFill>
              <a:srgbClr val="004FB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60" name="직사각형 61">
            <a:extLst>
              <a:ext uri="{FF2B5EF4-FFF2-40B4-BE49-F238E27FC236}">
                <a16:creationId xmlns:a16="http://schemas.microsoft.com/office/drawing/2014/main" id="{688B567F-9179-E2A9-B9D3-6BCD44A81120}"/>
              </a:ext>
            </a:extLst>
          </p:cNvPr>
          <p:cNvSpPr/>
          <p:nvPr/>
        </p:nvSpPr>
        <p:spPr>
          <a:xfrm>
            <a:off x="2911553" y="1411467"/>
            <a:ext cx="517397" cy="277984"/>
          </a:xfrm>
          <a:custGeom>
            <a:avLst/>
            <a:gdLst>
              <a:gd name="connsiteX0" fmla="*/ 0 w 2952328"/>
              <a:gd name="connsiteY0" fmla="*/ 0 h 429391"/>
              <a:gd name="connsiteX1" fmla="*/ 2952328 w 2952328"/>
              <a:gd name="connsiteY1" fmla="*/ 0 h 429391"/>
              <a:gd name="connsiteX2" fmla="*/ 2952328 w 2952328"/>
              <a:gd name="connsiteY2" fmla="*/ 429391 h 429391"/>
              <a:gd name="connsiteX3" fmla="*/ 0 w 2952328"/>
              <a:gd name="connsiteY3" fmla="*/ 429391 h 429391"/>
              <a:gd name="connsiteX4" fmla="*/ 0 w 2952328"/>
              <a:gd name="connsiteY4" fmla="*/ 0 h 429391"/>
              <a:gd name="connsiteX0" fmla="*/ 0 w 2952328"/>
              <a:gd name="connsiteY0" fmla="*/ 0 h 429391"/>
              <a:gd name="connsiteX1" fmla="*/ 2952328 w 2952328"/>
              <a:gd name="connsiteY1" fmla="*/ 0 h 429391"/>
              <a:gd name="connsiteX2" fmla="*/ 0 w 2952328"/>
              <a:gd name="connsiteY2" fmla="*/ 429391 h 429391"/>
              <a:gd name="connsiteX3" fmla="*/ 0 w 2952328"/>
              <a:gd name="connsiteY3" fmla="*/ 0 h 42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28" h="429391">
                <a:moveTo>
                  <a:pt x="0" y="0"/>
                </a:moveTo>
                <a:lnTo>
                  <a:pt x="2952328" y="0"/>
                </a:lnTo>
                <a:lnTo>
                  <a:pt x="0" y="42939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</a:gradFill>
        </p:spPr>
        <p:txBody>
          <a:bodyPr wrap="none" lIns="81933" tIns="40965" rIns="81933" bIns="40965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1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-3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61" name="직사각형 660">
            <a:extLst>
              <a:ext uri="{FF2B5EF4-FFF2-40B4-BE49-F238E27FC236}">
                <a16:creationId xmlns:a16="http://schemas.microsoft.com/office/drawing/2014/main" id="{2D95D059-766A-D39D-26C2-3CDA6793550B}"/>
              </a:ext>
            </a:extLst>
          </p:cNvPr>
          <p:cNvSpPr/>
          <p:nvPr/>
        </p:nvSpPr>
        <p:spPr bwMode="auto">
          <a:xfrm>
            <a:off x="5422136" y="1442737"/>
            <a:ext cx="937757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 플랫폼</a:t>
            </a:r>
          </a:p>
        </p:txBody>
      </p:sp>
      <p:grpSp>
        <p:nvGrpSpPr>
          <p:cNvPr id="662" name="그룹 661">
            <a:extLst>
              <a:ext uri="{FF2B5EF4-FFF2-40B4-BE49-F238E27FC236}">
                <a16:creationId xmlns:a16="http://schemas.microsoft.com/office/drawing/2014/main" id="{3EBF7D53-48AA-D36B-B1A2-CC25BC24EED8}"/>
              </a:ext>
            </a:extLst>
          </p:cNvPr>
          <p:cNvGrpSpPr/>
          <p:nvPr/>
        </p:nvGrpSpPr>
        <p:grpSpPr>
          <a:xfrm>
            <a:off x="2991217" y="3293629"/>
            <a:ext cx="987843" cy="1164057"/>
            <a:chOff x="2883000" y="1762191"/>
            <a:chExt cx="1116000" cy="1206000"/>
          </a:xfrm>
        </p:grpSpPr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0E0BFFA2-A8E1-2F30-1F61-6C63668D0872}"/>
                </a:ext>
              </a:extLst>
            </p:cNvPr>
            <p:cNvSpPr/>
            <p:nvPr/>
          </p:nvSpPr>
          <p:spPr>
            <a:xfrm>
              <a:off x="2883000" y="1762191"/>
              <a:ext cx="1116000" cy="120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B2BAC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3319488F-FF34-E094-9DB4-21D44AA12503}"/>
                </a:ext>
              </a:extLst>
            </p:cNvPr>
            <p:cNvSpPr/>
            <p:nvPr/>
          </p:nvSpPr>
          <p:spPr>
            <a:xfrm>
              <a:off x="3229404" y="1803922"/>
              <a:ext cx="42319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홈페이지</a:t>
              </a:r>
            </a:p>
          </p:txBody>
        </p:sp>
        <p:cxnSp>
          <p:nvCxnSpPr>
            <p:cNvPr id="665" name="직선 연결선 664">
              <a:extLst>
                <a:ext uri="{FF2B5EF4-FFF2-40B4-BE49-F238E27FC236}">
                  <a16:creationId xmlns:a16="http://schemas.microsoft.com/office/drawing/2014/main" id="{03D39FA4-A26E-0360-0F5D-F29DB22C19C7}"/>
                </a:ext>
              </a:extLst>
            </p:cNvPr>
            <p:cNvCxnSpPr/>
            <p:nvPr/>
          </p:nvCxnSpPr>
          <p:spPr>
            <a:xfrm>
              <a:off x="3135000" y="1762192"/>
              <a:ext cx="612000" cy="0"/>
            </a:xfrm>
            <a:prstGeom prst="line">
              <a:avLst/>
            </a:prstGeom>
            <a:ln w="12700">
              <a:solidFill>
                <a:srgbClr val="0078B9"/>
              </a:solidFill>
              <a:miter lim="800000"/>
            </a:ln>
            <a:effectLst>
              <a:outerShdw sx="109000" sy="109000" algn="ctr" rotWithShape="0">
                <a:srgbClr val="F3F5F7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6" name="그룹 665">
              <a:extLst>
                <a:ext uri="{FF2B5EF4-FFF2-40B4-BE49-F238E27FC236}">
                  <a16:creationId xmlns:a16="http://schemas.microsoft.com/office/drawing/2014/main" id="{1649DB9A-5FF8-7EF7-225B-08387DFE3CB8}"/>
                </a:ext>
              </a:extLst>
            </p:cNvPr>
            <p:cNvGrpSpPr/>
            <p:nvPr/>
          </p:nvGrpSpPr>
          <p:grpSpPr>
            <a:xfrm>
              <a:off x="2937000" y="1975220"/>
              <a:ext cx="1008000" cy="936000"/>
              <a:chOff x="2937000" y="1975221"/>
              <a:chExt cx="1008000" cy="809453"/>
            </a:xfrm>
          </p:grpSpPr>
          <p:sp>
            <p:nvSpPr>
              <p:cNvPr id="667" name="직사각형 666">
                <a:extLst>
                  <a:ext uri="{FF2B5EF4-FFF2-40B4-BE49-F238E27FC236}">
                    <a16:creationId xmlns:a16="http://schemas.microsoft.com/office/drawing/2014/main" id="{8F053B11-9CC1-A1A3-119A-DD9DDA59DC74}"/>
                  </a:ext>
                </a:extLst>
              </p:cNvPr>
              <p:cNvSpPr/>
              <p:nvPr/>
            </p:nvSpPr>
            <p:spPr>
              <a:xfrm>
                <a:off x="2937000" y="1975221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회사 소개</a:t>
                </a:r>
              </a:p>
            </p:txBody>
          </p:sp>
          <p:sp>
            <p:nvSpPr>
              <p:cNvPr id="668" name="직사각형 667">
                <a:extLst>
                  <a:ext uri="{FF2B5EF4-FFF2-40B4-BE49-F238E27FC236}">
                    <a16:creationId xmlns:a16="http://schemas.microsoft.com/office/drawing/2014/main" id="{818FE326-E355-4876-9FFF-9E575EAAC210}"/>
                  </a:ext>
                </a:extLst>
              </p:cNvPr>
              <p:cNvSpPr/>
              <p:nvPr/>
            </p:nvSpPr>
            <p:spPr>
              <a:xfrm>
                <a:off x="2937000" y="2186754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공지사항  관리</a:t>
                </a:r>
              </a:p>
            </p:txBody>
          </p:sp>
          <p:sp>
            <p:nvSpPr>
              <p:cNvPr id="669" name="직사각형 668">
                <a:extLst>
                  <a:ext uri="{FF2B5EF4-FFF2-40B4-BE49-F238E27FC236}">
                    <a16:creationId xmlns:a16="http://schemas.microsoft.com/office/drawing/2014/main" id="{7FE65DFF-FCDB-5D79-4D1D-0D7FF6903E5B}"/>
                  </a:ext>
                </a:extLst>
              </p:cNvPr>
              <p:cNvSpPr/>
              <p:nvPr/>
            </p:nvSpPr>
            <p:spPr>
              <a:xfrm>
                <a:off x="2937000" y="2398290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FAQ</a:t>
                </a:r>
              </a:p>
            </p:txBody>
          </p:sp>
          <p:sp>
            <p:nvSpPr>
              <p:cNvPr id="670" name="직사각형 669">
                <a:extLst>
                  <a:ext uri="{FF2B5EF4-FFF2-40B4-BE49-F238E27FC236}">
                    <a16:creationId xmlns:a16="http://schemas.microsoft.com/office/drawing/2014/main" id="{C0D588E4-ED04-CCE8-9B17-91B10B55034B}"/>
                  </a:ext>
                </a:extLst>
              </p:cNvPr>
              <p:cNvSpPr/>
              <p:nvPr/>
            </p:nvSpPr>
            <p:spPr>
              <a:xfrm>
                <a:off x="2937000" y="2609824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CB </a:t>
                </a: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 소개</a:t>
                </a:r>
              </a:p>
            </p:txBody>
          </p:sp>
        </p:grpSp>
      </p:grpSp>
      <p:grpSp>
        <p:nvGrpSpPr>
          <p:cNvPr id="671" name="그룹 670">
            <a:extLst>
              <a:ext uri="{FF2B5EF4-FFF2-40B4-BE49-F238E27FC236}">
                <a16:creationId xmlns:a16="http://schemas.microsoft.com/office/drawing/2014/main" id="{DBB26C57-DF1F-70A3-A4C8-DE885B27959A}"/>
              </a:ext>
            </a:extLst>
          </p:cNvPr>
          <p:cNvGrpSpPr/>
          <p:nvPr/>
        </p:nvGrpSpPr>
        <p:grpSpPr>
          <a:xfrm>
            <a:off x="4066529" y="3293629"/>
            <a:ext cx="1927888" cy="1164057"/>
            <a:chOff x="2883000" y="70551"/>
            <a:chExt cx="2178000" cy="1206000"/>
          </a:xfrm>
        </p:grpSpPr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17DE103D-0483-22B1-CBA7-E59AA4C91012}"/>
                </a:ext>
              </a:extLst>
            </p:cNvPr>
            <p:cNvSpPr/>
            <p:nvPr/>
          </p:nvSpPr>
          <p:spPr>
            <a:xfrm>
              <a:off x="2883000" y="70551"/>
              <a:ext cx="2178000" cy="120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B2BAC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DB02797F-C9E4-5BB1-CDF1-1B409EF47A68}"/>
                </a:ext>
              </a:extLst>
            </p:cNvPr>
            <p:cNvSpPr/>
            <p:nvPr/>
          </p:nvSpPr>
          <p:spPr>
            <a:xfrm>
              <a:off x="3586265" y="109510"/>
              <a:ext cx="771471" cy="1594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실시간 </a:t>
              </a:r>
              <a:r>
                <a:rPr kumimoji="0" lang="en-US" altLang="ko-KR" sz="10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</a:t>
              </a:r>
              <a:r>
                <a:rPr kumimoji="0" lang="ko-KR" altLang="en-US" sz="10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</a:p>
          </p:txBody>
        </p:sp>
        <p:cxnSp>
          <p:nvCxnSpPr>
            <p:cNvPr id="674" name="직선 연결선 673">
              <a:extLst>
                <a:ext uri="{FF2B5EF4-FFF2-40B4-BE49-F238E27FC236}">
                  <a16:creationId xmlns:a16="http://schemas.microsoft.com/office/drawing/2014/main" id="{A98E93CF-F52D-CF99-7B6F-872E54C073D0}"/>
                </a:ext>
              </a:extLst>
            </p:cNvPr>
            <p:cNvCxnSpPr/>
            <p:nvPr/>
          </p:nvCxnSpPr>
          <p:spPr>
            <a:xfrm>
              <a:off x="3666000" y="70552"/>
              <a:ext cx="612000" cy="0"/>
            </a:xfrm>
            <a:prstGeom prst="line">
              <a:avLst/>
            </a:prstGeom>
            <a:ln w="12700">
              <a:solidFill>
                <a:srgbClr val="0078B9"/>
              </a:solidFill>
              <a:miter lim="800000"/>
            </a:ln>
            <a:effectLst>
              <a:outerShdw sx="109000" sy="109000" algn="ctr" rotWithShape="0">
                <a:srgbClr val="F3F5F7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5" name="그룹 674">
              <a:extLst>
                <a:ext uri="{FF2B5EF4-FFF2-40B4-BE49-F238E27FC236}">
                  <a16:creationId xmlns:a16="http://schemas.microsoft.com/office/drawing/2014/main" id="{721DD608-DA0E-91DE-92FA-1B762D78634D}"/>
                </a:ext>
              </a:extLst>
            </p:cNvPr>
            <p:cNvGrpSpPr/>
            <p:nvPr/>
          </p:nvGrpSpPr>
          <p:grpSpPr>
            <a:xfrm>
              <a:off x="2937000" y="283580"/>
              <a:ext cx="1008000" cy="936000"/>
              <a:chOff x="2937000" y="1975221"/>
              <a:chExt cx="1008000" cy="809453"/>
            </a:xfrm>
          </p:grpSpPr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4A929037-C0BB-CCD2-F61F-E0EFB75ED1E7}"/>
                  </a:ext>
                </a:extLst>
              </p:cNvPr>
              <p:cNvSpPr/>
              <p:nvPr/>
            </p:nvSpPr>
            <p:spPr>
              <a:xfrm>
                <a:off x="2937000" y="1975221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수신파일 포맷 검증</a:t>
                </a:r>
              </a:p>
            </p:txBody>
          </p:sp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3C237DAC-5963-E07A-6CCC-4E1FC08B8FBA}"/>
                  </a:ext>
                </a:extLst>
              </p:cNvPr>
              <p:cNvSpPr/>
              <p:nvPr/>
            </p:nvSpPr>
            <p:spPr>
              <a:xfrm>
                <a:off x="2937000" y="2186754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 표준화</a:t>
                </a:r>
              </a:p>
            </p:txBody>
          </p:sp>
          <p:sp>
            <p:nvSpPr>
              <p:cNvPr id="683" name="직사각형 682">
                <a:extLst>
                  <a:ext uri="{FF2B5EF4-FFF2-40B4-BE49-F238E27FC236}">
                    <a16:creationId xmlns:a16="http://schemas.microsoft.com/office/drawing/2014/main" id="{DE98D677-7B41-D353-09FF-AB1CAA6C35FD}"/>
                  </a:ext>
                </a:extLst>
              </p:cNvPr>
              <p:cNvSpPr/>
              <p:nvPr/>
            </p:nvSpPr>
            <p:spPr>
              <a:xfrm>
                <a:off x="2937000" y="2398290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-5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Merge(</a:t>
                </a:r>
                <a:r>
                  <a:rPr lang="ko-KR" altLang="en-US" sz="900" spc="-5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실</a:t>
                </a:r>
                <a:r>
                  <a:rPr kumimoji="0" lang="ko-KR" altLang="en-US" sz="900" b="0" i="0" u="none" strike="noStrike" kern="1200" cap="none" spc="-5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시간</a:t>
                </a:r>
                <a:r>
                  <a:rPr kumimoji="0" lang="en-US" altLang="ko-KR" sz="900" b="0" i="0" u="none" strike="noStrike" kern="1200" cap="none" spc="-5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+</a:t>
                </a: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이력</a:t>
                </a:r>
                <a:r>
                  <a:rPr kumimoji="0" lang="en-US" altLang="ko-KR" sz="900" b="0" i="0" u="none" strike="noStrike" kern="1200" cap="none" spc="-50" normalizeH="0" baseline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)</a:t>
                </a:r>
              </a:p>
            </p:txBody>
          </p:sp>
          <p:sp>
            <p:nvSpPr>
              <p:cNvPr id="684" name="직사각형 683">
                <a:extLst>
                  <a:ext uri="{FF2B5EF4-FFF2-40B4-BE49-F238E27FC236}">
                    <a16:creationId xmlns:a16="http://schemas.microsoft.com/office/drawing/2014/main" id="{171CD39A-3BC8-D361-7447-5827806FC161}"/>
                  </a:ext>
                </a:extLst>
              </p:cNvPr>
              <p:cNvSpPr/>
              <p:nvPr/>
            </p:nvSpPr>
            <p:spPr>
              <a:xfrm>
                <a:off x="2937000" y="2609824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이력 데이터 인출</a:t>
                </a:r>
              </a:p>
            </p:txBody>
          </p:sp>
        </p:grpSp>
        <p:grpSp>
          <p:nvGrpSpPr>
            <p:cNvPr id="676" name="그룹 675">
              <a:extLst>
                <a:ext uri="{FF2B5EF4-FFF2-40B4-BE49-F238E27FC236}">
                  <a16:creationId xmlns:a16="http://schemas.microsoft.com/office/drawing/2014/main" id="{7209D9E2-455B-B926-47F0-30F56BDF5F95}"/>
                </a:ext>
              </a:extLst>
            </p:cNvPr>
            <p:cNvGrpSpPr/>
            <p:nvPr/>
          </p:nvGrpSpPr>
          <p:grpSpPr>
            <a:xfrm>
              <a:off x="3999000" y="283580"/>
              <a:ext cx="1008000" cy="936000"/>
              <a:chOff x="2937000" y="1975221"/>
              <a:chExt cx="1008000" cy="809453"/>
            </a:xfrm>
          </p:grpSpPr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CDDBF9EA-600B-3204-C479-28A1E8F034B8}"/>
                  </a:ext>
                </a:extLst>
              </p:cNvPr>
              <p:cNvSpPr/>
              <p:nvPr/>
            </p:nvSpPr>
            <p:spPr>
              <a:xfrm>
                <a:off x="2937000" y="1975221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 타입 검증</a:t>
                </a:r>
              </a:p>
            </p:txBody>
          </p:sp>
          <p:sp>
            <p:nvSpPr>
              <p:cNvPr id="678" name="직사각형 677">
                <a:extLst>
                  <a:ext uri="{FF2B5EF4-FFF2-40B4-BE49-F238E27FC236}">
                    <a16:creationId xmlns:a16="http://schemas.microsoft.com/office/drawing/2014/main" id="{9FD31674-D033-0616-593A-3362099C0E67}"/>
                  </a:ext>
                </a:extLst>
              </p:cNvPr>
              <p:cNvSpPr/>
              <p:nvPr/>
            </p:nvSpPr>
            <p:spPr>
              <a:xfrm>
                <a:off x="2937000" y="2186754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 결과 로깅</a:t>
                </a:r>
              </a:p>
            </p:txBody>
          </p:sp>
          <p:sp>
            <p:nvSpPr>
              <p:cNvPr id="679" name="직사각형 678">
                <a:extLst>
                  <a:ext uri="{FF2B5EF4-FFF2-40B4-BE49-F238E27FC236}">
                    <a16:creationId xmlns:a16="http://schemas.microsoft.com/office/drawing/2014/main" id="{96E384CB-8670-98FA-8574-DFE0165982B5}"/>
                  </a:ext>
                </a:extLst>
              </p:cNvPr>
              <p:cNvSpPr/>
              <p:nvPr/>
            </p:nvSpPr>
            <p:spPr>
              <a:xfrm>
                <a:off x="2937000" y="2398290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프로파일</a:t>
                </a:r>
                <a:r>
                  <a:rPr kumimoji="0" lang="en-US" altLang="ko-KR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, </a:t>
                </a: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스코어 생성</a:t>
                </a:r>
              </a:p>
            </p:txBody>
          </p:sp>
          <p:sp>
            <p:nvSpPr>
              <p:cNvPr id="680" name="직사각형 679">
                <a:extLst>
                  <a:ext uri="{FF2B5EF4-FFF2-40B4-BE49-F238E27FC236}">
                    <a16:creationId xmlns:a16="http://schemas.microsoft.com/office/drawing/2014/main" id="{C78D23F2-907A-EC89-2474-68CEF2F727D8}"/>
                  </a:ext>
                </a:extLst>
              </p:cNvPr>
              <p:cNvSpPr/>
              <p:nvPr/>
            </p:nvSpPr>
            <p:spPr>
              <a:xfrm>
                <a:off x="2937000" y="2609824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8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 메타데이터 참조</a:t>
                </a:r>
              </a:p>
            </p:txBody>
          </p:sp>
        </p:grpSp>
      </p:grpSp>
      <p:grpSp>
        <p:nvGrpSpPr>
          <p:cNvPr id="685" name="그룹 684">
            <a:extLst>
              <a:ext uri="{FF2B5EF4-FFF2-40B4-BE49-F238E27FC236}">
                <a16:creationId xmlns:a16="http://schemas.microsoft.com/office/drawing/2014/main" id="{571791ED-30B7-D99F-F964-C2B0D6B2A06D}"/>
              </a:ext>
            </a:extLst>
          </p:cNvPr>
          <p:cNvGrpSpPr/>
          <p:nvPr/>
        </p:nvGrpSpPr>
        <p:grpSpPr>
          <a:xfrm>
            <a:off x="6078147" y="1783482"/>
            <a:ext cx="1927888" cy="1164057"/>
            <a:chOff x="2883000" y="70551"/>
            <a:chExt cx="2178000" cy="1206000"/>
          </a:xfrm>
        </p:grpSpPr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0313B689-0C0B-4C1E-FD0F-95B408823CF6}"/>
                </a:ext>
              </a:extLst>
            </p:cNvPr>
            <p:cNvSpPr/>
            <p:nvPr/>
          </p:nvSpPr>
          <p:spPr>
            <a:xfrm>
              <a:off x="2883000" y="70551"/>
              <a:ext cx="2178000" cy="120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B2BAC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5CD4FD72-8D07-5B99-AF4F-E70E675D42B3}"/>
                </a:ext>
              </a:extLst>
            </p:cNvPr>
            <p:cNvSpPr/>
            <p:nvPr/>
          </p:nvSpPr>
          <p:spPr>
            <a:xfrm>
              <a:off x="3661417" y="109510"/>
              <a:ext cx="621163" cy="15943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배치 서비스</a:t>
              </a:r>
            </a:p>
          </p:txBody>
        </p:sp>
        <p:cxnSp>
          <p:nvCxnSpPr>
            <p:cNvPr id="688" name="직선 연결선 687">
              <a:extLst>
                <a:ext uri="{FF2B5EF4-FFF2-40B4-BE49-F238E27FC236}">
                  <a16:creationId xmlns:a16="http://schemas.microsoft.com/office/drawing/2014/main" id="{12F076D0-ADEB-D292-A9BA-B967B36C8AD6}"/>
                </a:ext>
              </a:extLst>
            </p:cNvPr>
            <p:cNvCxnSpPr/>
            <p:nvPr/>
          </p:nvCxnSpPr>
          <p:spPr>
            <a:xfrm>
              <a:off x="3666000" y="70552"/>
              <a:ext cx="612000" cy="0"/>
            </a:xfrm>
            <a:prstGeom prst="line">
              <a:avLst/>
            </a:prstGeom>
            <a:ln w="12700">
              <a:solidFill>
                <a:srgbClr val="0078B9"/>
              </a:solidFill>
              <a:miter lim="800000"/>
            </a:ln>
            <a:effectLst>
              <a:outerShdw sx="109000" sy="109000" algn="ctr" rotWithShape="0">
                <a:srgbClr val="F3F5F7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9" name="그룹 688">
              <a:extLst>
                <a:ext uri="{FF2B5EF4-FFF2-40B4-BE49-F238E27FC236}">
                  <a16:creationId xmlns:a16="http://schemas.microsoft.com/office/drawing/2014/main" id="{6D6CE92C-5243-8385-7370-906305CB94D3}"/>
                </a:ext>
              </a:extLst>
            </p:cNvPr>
            <p:cNvGrpSpPr/>
            <p:nvPr/>
          </p:nvGrpSpPr>
          <p:grpSpPr>
            <a:xfrm>
              <a:off x="2937000" y="283580"/>
              <a:ext cx="1008000" cy="936000"/>
              <a:chOff x="2937000" y="1975221"/>
              <a:chExt cx="1008000" cy="809453"/>
            </a:xfrm>
          </p:grpSpPr>
          <p:sp>
            <p:nvSpPr>
              <p:cNvPr id="695" name="직사각형 694">
                <a:extLst>
                  <a:ext uri="{FF2B5EF4-FFF2-40B4-BE49-F238E27FC236}">
                    <a16:creationId xmlns:a16="http://schemas.microsoft.com/office/drawing/2014/main" id="{0D88A21F-B897-331D-E3AA-D00E82FA2207}"/>
                  </a:ext>
                </a:extLst>
              </p:cNvPr>
              <p:cNvSpPr/>
              <p:nvPr/>
            </p:nvSpPr>
            <p:spPr>
              <a:xfrm>
                <a:off x="2937000" y="1975221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8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포맷</a:t>
                </a:r>
                <a:r>
                  <a:rPr kumimoji="0" lang="en-US" altLang="ko-KR" sz="900" b="0" i="0" u="none" strike="noStrike" kern="1200" cap="none" spc="-8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/</a:t>
                </a:r>
                <a:r>
                  <a:rPr kumimoji="0" lang="ko-KR" altLang="en-US" sz="900" b="0" i="0" u="none" strike="noStrike" kern="1200" cap="none" spc="-8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 타입 검증</a:t>
                </a:r>
              </a:p>
            </p:txBody>
          </p:sp>
          <p:sp>
            <p:nvSpPr>
              <p:cNvPr id="696" name="직사각형 695">
                <a:extLst>
                  <a:ext uri="{FF2B5EF4-FFF2-40B4-BE49-F238E27FC236}">
                    <a16:creationId xmlns:a16="http://schemas.microsoft.com/office/drawing/2014/main" id="{867C2694-987E-B724-4BB9-0703C782C081}"/>
                  </a:ext>
                </a:extLst>
              </p:cNvPr>
              <p:cNvSpPr/>
              <p:nvPr/>
            </p:nvSpPr>
            <p:spPr>
              <a:xfrm>
                <a:off x="2937000" y="2186754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1200" cap="none" spc="-10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CB </a:t>
                </a:r>
                <a:r>
                  <a:rPr kumimoji="0" lang="ko-KR" altLang="en-US" sz="900" b="0" i="0" u="none" strike="noStrike" kern="1200" cap="none" spc="-10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 송신파일 생성</a:t>
                </a:r>
              </a:p>
            </p:txBody>
          </p:sp>
          <p:sp>
            <p:nvSpPr>
              <p:cNvPr id="697" name="직사각형 696">
                <a:extLst>
                  <a:ext uri="{FF2B5EF4-FFF2-40B4-BE49-F238E27FC236}">
                    <a16:creationId xmlns:a16="http://schemas.microsoft.com/office/drawing/2014/main" id="{D79AED3B-49AF-471A-352E-A7D7C74AF2D6}"/>
                  </a:ext>
                </a:extLst>
              </p:cNvPr>
              <p:cNvSpPr/>
              <p:nvPr/>
            </p:nvSpPr>
            <p:spPr>
              <a:xfrm>
                <a:off x="2937000" y="2398290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파일전송 관리</a:t>
                </a:r>
              </a:p>
            </p:txBody>
          </p:sp>
          <p:sp>
            <p:nvSpPr>
              <p:cNvPr id="698" name="직사각형 697">
                <a:extLst>
                  <a:ext uri="{FF2B5EF4-FFF2-40B4-BE49-F238E27FC236}">
                    <a16:creationId xmlns:a16="http://schemas.microsoft.com/office/drawing/2014/main" id="{0F178DD5-CDE2-9C42-E07F-D7D322C3AE18}"/>
                  </a:ext>
                </a:extLst>
              </p:cNvPr>
              <p:cNvSpPr/>
              <p:nvPr/>
            </p:nvSpPr>
            <p:spPr>
              <a:xfrm>
                <a:off x="2937000" y="2609824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프로파일</a:t>
                </a:r>
                <a:r>
                  <a:rPr kumimoji="0" lang="en-US" altLang="ko-KR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/</a:t>
                </a: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스코어 산출</a:t>
                </a:r>
              </a:p>
            </p:txBody>
          </p:sp>
        </p:grpSp>
        <p:grpSp>
          <p:nvGrpSpPr>
            <p:cNvPr id="690" name="그룹 689">
              <a:extLst>
                <a:ext uri="{FF2B5EF4-FFF2-40B4-BE49-F238E27FC236}">
                  <a16:creationId xmlns:a16="http://schemas.microsoft.com/office/drawing/2014/main" id="{AA61EEE5-D47C-BEC6-C0C6-C55DB415AFCA}"/>
                </a:ext>
              </a:extLst>
            </p:cNvPr>
            <p:cNvGrpSpPr/>
            <p:nvPr/>
          </p:nvGrpSpPr>
          <p:grpSpPr>
            <a:xfrm>
              <a:off x="3999000" y="283580"/>
              <a:ext cx="1008000" cy="936000"/>
              <a:chOff x="2937000" y="1975221"/>
              <a:chExt cx="1008000" cy="809453"/>
            </a:xfrm>
          </p:grpSpPr>
          <p:sp>
            <p:nvSpPr>
              <p:cNvPr id="691" name="직사각형 690">
                <a:extLst>
                  <a:ext uri="{FF2B5EF4-FFF2-40B4-BE49-F238E27FC236}">
                    <a16:creationId xmlns:a16="http://schemas.microsoft.com/office/drawing/2014/main" id="{EEA12031-7828-EEC8-E1E1-BEB498BCF2A8}"/>
                  </a:ext>
                </a:extLst>
              </p:cNvPr>
              <p:cNvSpPr/>
              <p:nvPr/>
            </p:nvSpPr>
            <p:spPr>
              <a:xfrm>
                <a:off x="2937000" y="1975221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</a:t>
                </a:r>
                <a:r>
                  <a:rPr kumimoji="0" lang="en-US" altLang="ko-KR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/</a:t>
                </a: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포맷 표준화</a:t>
                </a:r>
              </a:p>
            </p:txBody>
          </p:sp>
          <p:sp>
            <p:nvSpPr>
              <p:cNvPr id="692" name="직사각형 691">
                <a:extLst>
                  <a:ext uri="{FF2B5EF4-FFF2-40B4-BE49-F238E27FC236}">
                    <a16:creationId xmlns:a16="http://schemas.microsoft.com/office/drawing/2014/main" id="{C6F005AE-91ED-BAE7-368E-93C0FC7097F1}"/>
                  </a:ext>
                </a:extLst>
              </p:cNvPr>
              <p:cNvSpPr/>
              <p:nvPr/>
            </p:nvSpPr>
            <p:spPr>
              <a:xfrm>
                <a:off x="2937000" y="2186754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 입력 </a:t>
                </a:r>
                <a:r>
                  <a:rPr kumimoji="0" lang="en-US" altLang="ko-KR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(</a:t>
                </a: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처리계</a:t>
                </a:r>
                <a:r>
                  <a:rPr kumimoji="0" lang="en-US" altLang="ko-KR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)</a:t>
                </a:r>
              </a:p>
            </p:txBody>
          </p:sp>
          <p:sp>
            <p:nvSpPr>
              <p:cNvPr id="693" name="직사각형 692">
                <a:extLst>
                  <a:ext uri="{FF2B5EF4-FFF2-40B4-BE49-F238E27FC236}">
                    <a16:creationId xmlns:a16="http://schemas.microsoft.com/office/drawing/2014/main" id="{072C099E-80E8-8254-46DC-7E994D6C81BE}"/>
                  </a:ext>
                </a:extLst>
              </p:cNvPr>
              <p:cNvSpPr/>
              <p:nvPr/>
            </p:nvSpPr>
            <p:spPr>
              <a:xfrm>
                <a:off x="2937000" y="2398290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10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 메타 데이터 참조</a:t>
                </a:r>
              </a:p>
            </p:txBody>
          </p:sp>
          <p:sp>
            <p:nvSpPr>
              <p:cNvPr id="694" name="직사각형 693">
                <a:extLst>
                  <a:ext uri="{FF2B5EF4-FFF2-40B4-BE49-F238E27FC236}">
                    <a16:creationId xmlns:a16="http://schemas.microsoft.com/office/drawing/2014/main" id="{8AA45DFE-97AC-D200-4A78-60698AD0FBA4}"/>
                  </a:ext>
                </a:extLst>
              </p:cNvPr>
              <p:cNvSpPr/>
              <p:nvPr/>
            </p:nvSpPr>
            <p:spPr>
              <a:xfrm>
                <a:off x="2937000" y="2609824"/>
                <a:ext cx="1008000" cy="174850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서비스 결과 로깅</a:t>
                </a:r>
              </a:p>
            </p:txBody>
          </p:sp>
        </p:grpSp>
      </p:grpSp>
      <p:grpSp>
        <p:nvGrpSpPr>
          <p:cNvPr id="699" name="그룹 698">
            <a:extLst>
              <a:ext uri="{FF2B5EF4-FFF2-40B4-BE49-F238E27FC236}">
                <a16:creationId xmlns:a16="http://schemas.microsoft.com/office/drawing/2014/main" id="{88F98652-0988-056D-4766-AC0DA0CEC99F}"/>
              </a:ext>
            </a:extLst>
          </p:cNvPr>
          <p:cNvGrpSpPr/>
          <p:nvPr/>
        </p:nvGrpSpPr>
        <p:grpSpPr>
          <a:xfrm>
            <a:off x="2991217" y="1782058"/>
            <a:ext cx="3003200" cy="1389918"/>
            <a:chOff x="2883000" y="3122771"/>
            <a:chExt cx="3392816" cy="1440000"/>
          </a:xfrm>
        </p:grpSpPr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01FF4855-F0CF-5A79-0189-AABB0FC15978}"/>
                </a:ext>
              </a:extLst>
            </p:cNvPr>
            <p:cNvSpPr/>
            <p:nvPr/>
          </p:nvSpPr>
          <p:spPr>
            <a:xfrm>
              <a:off x="2883000" y="3122771"/>
              <a:ext cx="3392816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B2BAC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771DDF7D-CF5A-E65A-C0BE-52C4EBAAF8DD}"/>
                </a:ext>
              </a:extLst>
            </p:cNvPr>
            <p:cNvSpPr/>
            <p:nvPr/>
          </p:nvSpPr>
          <p:spPr>
            <a:xfrm>
              <a:off x="4360599" y="3164502"/>
              <a:ext cx="437619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B2B </a:t>
              </a:r>
              <a:r>
                <a:rPr kumimoji="0" lang="ko-KR" altLang="en-US" sz="10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포털</a:t>
              </a:r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003488E5-10FC-25F1-539D-325A51C88D85}"/>
                </a:ext>
              </a:extLst>
            </p:cNvPr>
            <p:cNvCxnSpPr/>
            <p:nvPr/>
          </p:nvCxnSpPr>
          <p:spPr>
            <a:xfrm>
              <a:off x="4273408" y="3122772"/>
              <a:ext cx="612000" cy="0"/>
            </a:xfrm>
            <a:prstGeom prst="line">
              <a:avLst/>
            </a:prstGeom>
            <a:ln w="12700">
              <a:solidFill>
                <a:srgbClr val="0078B9"/>
              </a:solidFill>
              <a:miter lim="800000"/>
            </a:ln>
            <a:effectLst>
              <a:outerShdw sx="109000" sy="109000" algn="ctr" rotWithShape="0">
                <a:srgbClr val="F3F5F7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29A2172-7AE5-6E9E-A06F-00AE54CDDB01}"/>
                </a:ext>
              </a:extLst>
            </p:cNvPr>
            <p:cNvSpPr/>
            <p:nvPr/>
          </p:nvSpPr>
          <p:spPr>
            <a:xfrm>
              <a:off x="2937000" y="4060419"/>
              <a:ext cx="1062000" cy="202185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 현황 관리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BC09D332-A58D-D146-F43D-7A59CB0A31D8}"/>
                </a:ext>
              </a:extLst>
            </p:cNvPr>
            <p:cNvSpPr/>
            <p:nvPr/>
          </p:nvSpPr>
          <p:spPr>
            <a:xfrm>
              <a:off x="2937000" y="4300913"/>
              <a:ext cx="1062000" cy="202185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민원 상담 내역 관리</a:t>
              </a: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87D3A3D9-372D-F497-D9EA-AE67D7C34F4C}"/>
                </a:ext>
              </a:extLst>
            </p:cNvPr>
            <p:cNvSpPr/>
            <p:nvPr/>
          </p:nvSpPr>
          <p:spPr>
            <a:xfrm>
              <a:off x="4048408" y="4060419"/>
              <a:ext cx="1062000" cy="202185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CB </a:t>
              </a: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결과 재조회</a:t>
              </a: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34963201-260C-90FE-1DA9-300DDB66EC03}"/>
                </a:ext>
              </a:extLst>
            </p:cNvPr>
            <p:cNvSpPr/>
            <p:nvPr/>
          </p:nvSpPr>
          <p:spPr>
            <a:xfrm>
              <a:off x="4048408" y="4300913"/>
              <a:ext cx="1062000" cy="202185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8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메타데이터  관리</a:t>
              </a: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830AA3D-46CC-59BA-C211-0D38568A7D97}"/>
                </a:ext>
              </a:extLst>
            </p:cNvPr>
            <p:cNvSpPr/>
            <p:nvPr/>
          </p:nvSpPr>
          <p:spPr>
            <a:xfrm>
              <a:off x="2937000" y="3335799"/>
              <a:ext cx="1062000" cy="342000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임직원</a:t>
              </a:r>
              <a:r>
                <a:rPr kumimoji="0" lang="en-US" altLang="ko-KR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고객사</a:t>
              </a:r>
              <a:br>
                <a:rPr kumimoji="0" lang="en-US" altLang="ko-KR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관리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43B63C07-E835-55F2-63F6-E8A37810113A}"/>
                </a:ext>
              </a:extLst>
            </p:cNvPr>
            <p:cNvSpPr/>
            <p:nvPr/>
          </p:nvSpPr>
          <p:spPr>
            <a:xfrm>
              <a:off x="2937000" y="3698109"/>
              <a:ext cx="1062000" cy="342000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고객사 정보 관리</a:t>
              </a: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FE59828E-9459-3660-7FAC-BC73E5A73496}"/>
                </a:ext>
              </a:extLst>
            </p:cNvPr>
            <p:cNvSpPr/>
            <p:nvPr/>
          </p:nvSpPr>
          <p:spPr>
            <a:xfrm>
              <a:off x="4048408" y="3335799"/>
              <a:ext cx="1062000" cy="324000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신용정보 제공 </a:t>
              </a:r>
            </a:p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통보</a:t>
              </a:r>
              <a:r>
                <a:rPr kumimoji="0" lang="en-US" altLang="ko-KR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중지 관리</a:t>
              </a: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13C807B-0883-8E98-0368-48A1739383AA}"/>
                </a:ext>
              </a:extLst>
            </p:cNvPr>
            <p:cNvSpPr/>
            <p:nvPr/>
          </p:nvSpPr>
          <p:spPr>
            <a:xfrm>
              <a:off x="4048408" y="3698109"/>
              <a:ext cx="1062000" cy="324000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정보 오남용</a:t>
              </a:r>
              <a:r>
                <a:rPr kumimoji="0" lang="en-US" altLang="ko-KR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br>
                <a:rPr kumimoji="0" lang="en-US" altLang="ko-KR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과다조회 관리</a:t>
              </a: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F33DF8B9-C33C-5054-4CB7-1422338DF4BE}"/>
                </a:ext>
              </a:extLst>
            </p:cNvPr>
            <p:cNvSpPr/>
            <p:nvPr/>
          </p:nvSpPr>
          <p:spPr>
            <a:xfrm>
              <a:off x="5159816" y="3335799"/>
              <a:ext cx="1062000" cy="342000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CB </a:t>
              </a: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조회</a:t>
              </a: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89420F3-5044-CAA3-6069-D7D255F0AB1D}"/>
                </a:ext>
              </a:extLst>
            </p:cNvPr>
            <p:cNvSpPr/>
            <p:nvPr/>
          </p:nvSpPr>
          <p:spPr>
            <a:xfrm>
              <a:off x="5159816" y="3698109"/>
              <a:ext cx="1062000" cy="342000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CB </a:t>
              </a: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 조회</a:t>
              </a:r>
              <a:endParaRPr kumimoji="0" lang="en-US" altLang="ko-KR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이력 관리</a:t>
              </a: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56231526-B2DA-F037-C9D7-0D2E555D4EBE}"/>
                </a:ext>
              </a:extLst>
            </p:cNvPr>
            <p:cNvSpPr/>
            <p:nvPr/>
          </p:nvSpPr>
          <p:spPr>
            <a:xfrm>
              <a:off x="5159816" y="4060419"/>
              <a:ext cx="1062000" cy="202185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 권한 관리</a:t>
              </a: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41741EF9-D31B-EDF0-CD70-EF22284CF810}"/>
                </a:ext>
              </a:extLst>
            </p:cNvPr>
            <p:cNvSpPr/>
            <p:nvPr/>
          </p:nvSpPr>
          <p:spPr>
            <a:xfrm>
              <a:off x="5159816" y="4300913"/>
              <a:ext cx="1062000" cy="202185"/>
            </a:xfrm>
            <a:prstGeom prst="rect">
              <a:avLst/>
            </a:prstGeom>
            <a:solidFill>
              <a:srgbClr val="E2F7FE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8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 인증</a:t>
              </a: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B578B767-CDF1-C192-49BA-DF001789A948}"/>
              </a:ext>
            </a:extLst>
          </p:cNvPr>
          <p:cNvGrpSpPr/>
          <p:nvPr/>
        </p:nvGrpSpPr>
        <p:grpSpPr>
          <a:xfrm>
            <a:off x="6078147" y="3061994"/>
            <a:ext cx="1927888" cy="1389918"/>
            <a:chOff x="6374632" y="3086771"/>
            <a:chExt cx="2178000" cy="1440000"/>
          </a:xfrm>
        </p:grpSpPr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687FA372-C43E-F802-02F8-8D684128E658}"/>
                </a:ext>
              </a:extLst>
            </p:cNvPr>
            <p:cNvGrpSpPr/>
            <p:nvPr/>
          </p:nvGrpSpPr>
          <p:grpSpPr>
            <a:xfrm>
              <a:off x="6374632" y="4047971"/>
              <a:ext cx="2178000" cy="478800"/>
              <a:chOff x="2883000" y="70551"/>
              <a:chExt cx="2178000" cy="478800"/>
            </a:xfrm>
          </p:grpSpPr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5355EF7E-225D-A23A-2CD1-BED368532BD1}"/>
                  </a:ext>
                </a:extLst>
              </p:cNvPr>
              <p:cNvSpPr/>
              <p:nvPr/>
            </p:nvSpPr>
            <p:spPr>
              <a:xfrm>
                <a:off x="2883000" y="70551"/>
                <a:ext cx="2178000" cy="4788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B2BAC6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2150DA8-EF54-CB83-7C5E-BE62BF4A5456}"/>
                  </a:ext>
                </a:extLst>
              </p:cNvPr>
              <p:cNvSpPr/>
              <p:nvPr/>
            </p:nvSpPr>
            <p:spPr>
              <a:xfrm>
                <a:off x="3465451" y="112282"/>
                <a:ext cx="1013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실시간 데이터 현행화</a:t>
                </a:r>
              </a:p>
            </p:txBody>
          </p: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61436C80-9AF6-CB48-4B17-D8F286C36ACB}"/>
                  </a:ext>
                </a:extLst>
              </p:cNvPr>
              <p:cNvCxnSpPr/>
              <p:nvPr/>
            </p:nvCxnSpPr>
            <p:spPr>
              <a:xfrm>
                <a:off x="3666000" y="70552"/>
                <a:ext cx="612000" cy="0"/>
              </a:xfrm>
              <a:prstGeom prst="line">
                <a:avLst/>
              </a:prstGeom>
              <a:ln w="12700">
                <a:solidFill>
                  <a:srgbClr val="0078B9"/>
                </a:solidFill>
                <a:miter lim="800000"/>
              </a:ln>
              <a:effectLst>
                <a:outerShdw sx="109000" sy="109000" algn="ctr" rotWithShape="0">
                  <a:srgbClr val="F3F5F7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27ADCF29-7993-9025-6B44-A28110A49266}"/>
                  </a:ext>
                </a:extLst>
              </p:cNvPr>
              <p:cNvSpPr/>
              <p:nvPr/>
            </p:nvSpPr>
            <p:spPr>
              <a:xfrm>
                <a:off x="2937000" y="283575"/>
                <a:ext cx="1008000" cy="202185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lvl="0" algn="ctr" defTabSz="1067745" latinLnBrk="0">
                  <a:defRPr/>
                </a:pPr>
                <a:r>
                  <a:rPr lang="ko-KR" altLang="en-US" sz="900" spc="-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브로커 수집</a:t>
                </a:r>
                <a:r>
                  <a:rPr lang="en-US" altLang="ko-KR" sz="900" spc="-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/</a:t>
                </a:r>
                <a:r>
                  <a:rPr lang="ko-KR" altLang="en-US" sz="900" spc="-5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적재</a:t>
                </a: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74D2B6FD-1E8B-E5B4-1671-99A6B3070EE6}"/>
                  </a:ext>
                </a:extLst>
              </p:cNvPr>
              <p:cNvSpPr/>
              <p:nvPr/>
            </p:nvSpPr>
            <p:spPr>
              <a:xfrm>
                <a:off x="3999000" y="283575"/>
                <a:ext cx="1008000" cy="202185"/>
              </a:xfrm>
              <a:prstGeom prst="rect">
                <a:avLst/>
              </a:prstGeom>
              <a:solidFill>
                <a:srgbClr val="E2F7FE"/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lvl="0" algn="ctr" defTabSz="1067745" latinLnBrk="0">
                  <a:defRPr/>
                </a:pPr>
                <a:r>
                  <a:rPr lang="ko-KR" altLang="en-US" sz="900" spc="-5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메시지 큐 브로커</a:t>
                </a:r>
              </a:p>
            </p:txBody>
          </p:sp>
        </p:grp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9AF4C1DF-7183-DA39-3AC1-BCD58D413B5D}"/>
                </a:ext>
              </a:extLst>
            </p:cNvPr>
            <p:cNvGrpSpPr/>
            <p:nvPr/>
          </p:nvGrpSpPr>
          <p:grpSpPr>
            <a:xfrm>
              <a:off x="6374632" y="3086771"/>
              <a:ext cx="2178000" cy="846000"/>
              <a:chOff x="2883000" y="70551"/>
              <a:chExt cx="2178000" cy="846000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55FB36AC-5828-227C-4BD3-49D1864568A7}"/>
                  </a:ext>
                </a:extLst>
              </p:cNvPr>
              <p:cNvSpPr/>
              <p:nvPr/>
            </p:nvSpPr>
            <p:spPr>
              <a:xfrm>
                <a:off x="2883000" y="70551"/>
                <a:ext cx="2178000" cy="846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B2BAC6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BC89C0C9-28A0-6750-DB6A-8E6F0203F574}"/>
                  </a:ext>
                </a:extLst>
              </p:cNvPr>
              <p:cNvSpPr/>
              <p:nvPr/>
            </p:nvSpPr>
            <p:spPr>
              <a:xfrm>
                <a:off x="3518349" y="112282"/>
                <a:ext cx="90730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106774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-50" normalizeH="0" baseline="0" noProof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데이터 통합 서비스</a:t>
                </a:r>
              </a:p>
            </p:txBody>
          </p: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B264ED4E-5487-A61B-9388-44A7781BAFBC}"/>
                  </a:ext>
                </a:extLst>
              </p:cNvPr>
              <p:cNvCxnSpPr/>
              <p:nvPr/>
            </p:nvCxnSpPr>
            <p:spPr>
              <a:xfrm>
                <a:off x="3666000" y="70552"/>
                <a:ext cx="612000" cy="0"/>
              </a:xfrm>
              <a:prstGeom prst="line">
                <a:avLst/>
              </a:prstGeom>
              <a:ln w="12700">
                <a:solidFill>
                  <a:srgbClr val="0078B9"/>
                </a:solidFill>
                <a:miter lim="800000"/>
              </a:ln>
              <a:effectLst>
                <a:outerShdw sx="109000" sy="109000" algn="ctr" rotWithShape="0">
                  <a:srgbClr val="F3F5F7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8822DF02-246E-96D2-DB05-3E0AD4A20029}"/>
                  </a:ext>
                </a:extLst>
              </p:cNvPr>
              <p:cNvGrpSpPr/>
              <p:nvPr/>
            </p:nvGrpSpPr>
            <p:grpSpPr>
              <a:xfrm>
                <a:off x="2937000" y="283580"/>
                <a:ext cx="1008000" cy="568603"/>
                <a:chOff x="2937000" y="1975221"/>
                <a:chExt cx="1008000" cy="491728"/>
              </a:xfrm>
            </p:grpSpPr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BB142269-68CE-37B6-4623-08D698CEB4CA}"/>
                    </a:ext>
                  </a:extLst>
                </p:cNvPr>
                <p:cNvSpPr/>
                <p:nvPr/>
              </p:nvSpPr>
              <p:spPr>
                <a:xfrm>
                  <a:off x="2937000" y="1975221"/>
                  <a:ext cx="1008000" cy="174850"/>
                </a:xfrm>
                <a:prstGeom prst="rect">
                  <a:avLst/>
                </a:prstGeom>
                <a:solidFill>
                  <a:srgbClr val="E2F7FE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1200" cap="none" spc="-50" normalizeH="0" baseline="0" noProof="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배치 작업 관리</a:t>
                  </a:r>
                </a:p>
              </p:txBody>
            </p:sp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E0F969F2-ED9E-6124-D385-1E7789C80F37}"/>
                    </a:ext>
                  </a:extLst>
                </p:cNvPr>
                <p:cNvSpPr/>
                <p:nvPr/>
              </p:nvSpPr>
              <p:spPr>
                <a:xfrm>
                  <a:off x="2937000" y="2186754"/>
                  <a:ext cx="1008000" cy="280195"/>
                </a:xfrm>
                <a:prstGeom prst="rect">
                  <a:avLst/>
                </a:prstGeom>
                <a:solidFill>
                  <a:srgbClr val="E2F7FE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1200" cap="none" spc="-10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가명  데이터</a:t>
                  </a:r>
                  <a:r>
                    <a:rPr kumimoji="0" lang="en-US" altLang="ko-KR" sz="900" b="0" i="0" u="none" strike="noStrike" kern="1200" cap="none" spc="-10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/</a:t>
                  </a:r>
                  <a:br>
                    <a:rPr kumimoji="0" lang="en-US" altLang="ko-KR" sz="900" b="0" i="0" u="none" strike="noStrike" kern="1200" cap="none" spc="-10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</a:br>
                  <a:r>
                    <a:rPr kumimoji="0" lang="ko-KR" altLang="en-US" sz="900" b="0" i="0" u="none" strike="noStrike" kern="1200" cap="none" spc="-10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가명 파일</a:t>
                  </a:r>
                  <a:r>
                    <a:rPr kumimoji="0" lang="en-US" altLang="ko-KR" sz="900" b="0" i="0" u="none" strike="noStrike" kern="1200" cap="none" spc="-10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/DB </a:t>
                  </a:r>
                  <a:r>
                    <a:rPr kumimoji="0" lang="ko-KR" altLang="en-US" sz="900" b="0" i="0" u="none" strike="noStrike" kern="1200" cap="none" spc="-10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관리</a:t>
                  </a:r>
                </a:p>
              </p:txBody>
            </p:sp>
          </p:grp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B19CBD23-A97E-E555-DCBA-CB4D7F9465BE}"/>
                  </a:ext>
                </a:extLst>
              </p:cNvPr>
              <p:cNvGrpSpPr/>
              <p:nvPr/>
            </p:nvGrpSpPr>
            <p:grpSpPr>
              <a:xfrm>
                <a:off x="3999000" y="283580"/>
                <a:ext cx="1008000" cy="568603"/>
                <a:chOff x="2937000" y="1975221"/>
                <a:chExt cx="1008000" cy="491728"/>
              </a:xfrm>
            </p:grpSpPr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F0EFD0FF-893B-EB53-E553-5BAFED2D39A7}"/>
                    </a:ext>
                  </a:extLst>
                </p:cNvPr>
                <p:cNvSpPr/>
                <p:nvPr/>
              </p:nvSpPr>
              <p:spPr>
                <a:xfrm>
                  <a:off x="2937000" y="1975221"/>
                  <a:ext cx="1008000" cy="174850"/>
                </a:xfrm>
                <a:prstGeom prst="rect">
                  <a:avLst/>
                </a:prstGeom>
                <a:solidFill>
                  <a:srgbClr val="E2F7FE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1200" cap="none" spc="-50" normalizeH="0" baseline="0" noProof="0" dirty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송수신 파일 관리</a:t>
                  </a:r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4459A0D9-4AFE-B1D1-EBB3-AF97B6391DAC}"/>
                    </a:ext>
                  </a:extLst>
                </p:cNvPr>
                <p:cNvSpPr/>
                <p:nvPr/>
              </p:nvSpPr>
              <p:spPr>
                <a:xfrm>
                  <a:off x="2937000" y="2186754"/>
                  <a:ext cx="1008000" cy="280195"/>
                </a:xfrm>
                <a:prstGeom prst="rect">
                  <a:avLst/>
                </a:prstGeom>
                <a:solidFill>
                  <a:srgbClr val="E2F7FE"/>
                </a:solidFill>
                <a:ln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marL="0" marR="0" lvl="0" indent="0" algn="ctr" defTabSz="106774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데이터 동기화 </a:t>
                  </a:r>
                  <a:r>
                    <a:rPr kumimoji="0" lang="en-US" altLang="ko-KR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(</a:t>
                  </a:r>
                  <a:r>
                    <a:rPr kumimoji="0" lang="ko-KR" altLang="en-US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운영계</a:t>
                  </a:r>
                  <a:r>
                    <a:rPr kumimoji="0" lang="en-US" altLang="ko-KR" sz="900" b="0" i="0" u="none" strike="noStrike" kern="1200" cap="none" spc="-50" normalizeH="0" baseline="0" noProof="0">
                      <a:ln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KT서체 Light" panose="020B0600000101010101" pitchFamily="50" charset="-127"/>
                      <a:ea typeface="KT서체 Light" panose="020B0600000101010101" pitchFamily="50" charset="-127"/>
                    </a:rPr>
                    <a:t>)</a:t>
                  </a:r>
                </a:p>
              </p:txBody>
            </p:sp>
          </p:grpSp>
        </p:grpSp>
      </p:grp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C4A12A1-8849-15F3-1A64-21E65039BB0C}"/>
              </a:ext>
            </a:extLst>
          </p:cNvPr>
          <p:cNvSpPr/>
          <p:nvPr/>
        </p:nvSpPr>
        <p:spPr>
          <a:xfrm>
            <a:off x="8089764" y="1783482"/>
            <a:ext cx="701050" cy="2668431"/>
          </a:xfrm>
          <a:prstGeom prst="rect">
            <a:avLst/>
          </a:prstGeom>
          <a:solidFill>
            <a:schemeClr val="bg1"/>
          </a:solidFill>
          <a:ln w="12700">
            <a:solidFill>
              <a:srgbClr val="B2BAC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2B83979F-2EA1-3A74-B0C9-AB0A9BA5791E}"/>
              </a:ext>
            </a:extLst>
          </p:cNvPr>
          <p:cNvSpPr/>
          <p:nvPr/>
        </p:nvSpPr>
        <p:spPr>
          <a:xfrm>
            <a:off x="8211643" y="1823761"/>
            <a:ext cx="324932" cy="14853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CB </a:t>
            </a:r>
            <a:r>
              <a:rPr kumimoji="0" lang="ko-KR" altLang="en-US" sz="10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모델</a:t>
            </a:r>
          </a:p>
        </p:txBody>
      </p: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3A725896-353E-F121-D185-9DBAD827C3B8}"/>
              </a:ext>
            </a:extLst>
          </p:cNvPr>
          <p:cNvCxnSpPr/>
          <p:nvPr/>
        </p:nvCxnSpPr>
        <p:spPr>
          <a:xfrm>
            <a:off x="8169429" y="1783483"/>
            <a:ext cx="541721" cy="0"/>
          </a:xfrm>
          <a:prstGeom prst="line">
            <a:avLst/>
          </a:prstGeom>
          <a:ln w="12700">
            <a:solidFill>
              <a:srgbClr val="0078B9"/>
            </a:solidFill>
            <a:miter lim="800000"/>
          </a:ln>
          <a:effectLst>
            <a:outerShdw sx="109000" sy="109000" algn="ctr" rotWithShape="0">
              <a:srgbClr val="F3F5F7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325AFB2-87A7-DFC3-9497-4C1E6C5099E7}"/>
              </a:ext>
            </a:extLst>
          </p:cNvPr>
          <p:cNvSpPr/>
          <p:nvPr/>
        </p:nvSpPr>
        <p:spPr>
          <a:xfrm>
            <a:off x="8153496" y="1989101"/>
            <a:ext cx="573587" cy="347480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CB</a:t>
            </a:r>
            <a:br>
              <a:rPr kumimoji="0" lang="en-US" altLang="ko-KR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</a:b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가중치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B6DC7E59-430A-DC77-DDB9-2B84135FBA99}"/>
              </a:ext>
            </a:extLst>
          </p:cNvPr>
          <p:cNvSpPr/>
          <p:nvPr/>
        </p:nvSpPr>
        <p:spPr>
          <a:xfrm>
            <a:off x="8153496" y="2383612"/>
            <a:ext cx="573587" cy="347480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</a:t>
            </a:r>
            <a:endParaRPr kumimoji="0" lang="en-US" altLang="ko-KR" sz="90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메타정보</a:t>
            </a:r>
            <a:endParaRPr kumimoji="0" lang="ko-KR" altLang="en-US" sz="90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79B6422-52E5-9959-EAC6-5DAA1F906C8D}"/>
              </a:ext>
            </a:extLst>
          </p:cNvPr>
          <p:cNvSpPr/>
          <p:nvPr/>
        </p:nvSpPr>
        <p:spPr>
          <a:xfrm>
            <a:off x="8153496" y="2778122"/>
            <a:ext cx="573587" cy="347480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CB </a:t>
            </a: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모델 </a:t>
            </a:r>
          </a:p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형상 관리</a:t>
            </a: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53710005-8126-F2B5-82EA-425995A0E82D}"/>
              </a:ext>
            </a:extLst>
          </p:cNvPr>
          <p:cNvSpPr/>
          <p:nvPr/>
        </p:nvSpPr>
        <p:spPr>
          <a:xfrm>
            <a:off x="8153496" y="3172633"/>
            <a:ext cx="573587" cy="347480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CB </a:t>
            </a: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모델 </a:t>
            </a:r>
          </a:p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CI/CD</a:t>
            </a: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FE75FABF-9826-143A-3330-1E898F31FF0D}"/>
              </a:ext>
            </a:extLst>
          </p:cNvPr>
          <p:cNvSpPr/>
          <p:nvPr/>
        </p:nvSpPr>
        <p:spPr>
          <a:xfrm>
            <a:off x="8153496" y="3567143"/>
            <a:ext cx="573587" cy="347480"/>
          </a:xfrm>
          <a:prstGeom prst="rect">
            <a:avLst/>
          </a:prstGeom>
          <a:solidFill>
            <a:srgbClr val="E2F7FE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CB </a:t>
            </a: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모델 </a:t>
            </a:r>
          </a:p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개발 환경</a:t>
            </a: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470D2F40-2A9C-FA9D-C9BB-83EF77AC2C8C}"/>
              </a:ext>
            </a:extLst>
          </p:cNvPr>
          <p:cNvGrpSpPr/>
          <p:nvPr/>
        </p:nvGrpSpPr>
        <p:grpSpPr>
          <a:xfrm flipH="1">
            <a:off x="1608330" y="1985902"/>
            <a:ext cx="265887" cy="223027"/>
            <a:chOff x="4443325" y="3514027"/>
            <a:chExt cx="500589" cy="360000"/>
          </a:xfrm>
        </p:grpSpPr>
        <p:sp>
          <p:nvSpPr>
            <p:cNvPr id="267" name="화살표: 오른쪽 498">
              <a:extLst>
                <a:ext uri="{FF2B5EF4-FFF2-40B4-BE49-F238E27FC236}">
                  <a16:creationId xmlns:a16="http://schemas.microsoft.com/office/drawing/2014/main" id="{BA3201E5-370D-4A65-980E-1C370C6537E8}"/>
                </a:ext>
              </a:extLst>
            </p:cNvPr>
            <p:cNvSpPr/>
            <p:nvPr/>
          </p:nvSpPr>
          <p:spPr>
            <a:xfrm flipH="1">
              <a:off x="4520487" y="3539061"/>
              <a:ext cx="423427" cy="309926"/>
            </a:xfrm>
            <a:prstGeom prst="rightArrow">
              <a:avLst>
                <a:gd name="adj1" fmla="val 61327"/>
                <a:gd name="adj2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81700">
                  <a:srgbClr val="7A8597"/>
                </a:gs>
                <a:gs pos="100000">
                  <a:srgbClr val="5E6B80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68" name="이등변 삼각형 267">
              <a:extLst>
                <a:ext uri="{FF2B5EF4-FFF2-40B4-BE49-F238E27FC236}">
                  <a16:creationId xmlns:a16="http://schemas.microsoft.com/office/drawing/2014/main" id="{64F4ABDF-59AD-DD2D-80C3-356497A94897}"/>
                </a:ext>
              </a:extLst>
            </p:cNvPr>
            <p:cNvSpPr/>
            <p:nvPr/>
          </p:nvSpPr>
          <p:spPr>
            <a:xfrm rot="16200000" flipH="1">
              <a:off x="4347655" y="3609697"/>
              <a:ext cx="360000" cy="168659"/>
            </a:xfrm>
            <a:prstGeom prst="triangle">
              <a:avLst/>
            </a:prstGeom>
            <a:gradFill flip="none" rotWithShape="1">
              <a:gsLst>
                <a:gs pos="100000">
                  <a:srgbClr val="2F3641"/>
                </a:gs>
                <a:gs pos="0">
                  <a:srgbClr val="2F3641">
                    <a:alpha val="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CD52F68-405D-5824-DE15-C82887A7C82F}"/>
              </a:ext>
            </a:extLst>
          </p:cNvPr>
          <p:cNvGrpSpPr/>
          <p:nvPr/>
        </p:nvGrpSpPr>
        <p:grpSpPr>
          <a:xfrm flipH="1">
            <a:off x="1608330" y="3831953"/>
            <a:ext cx="265887" cy="223027"/>
            <a:chOff x="4443325" y="3514027"/>
            <a:chExt cx="500589" cy="360000"/>
          </a:xfrm>
        </p:grpSpPr>
        <p:sp>
          <p:nvSpPr>
            <p:cNvPr id="270" name="화살표: 오른쪽 498">
              <a:extLst>
                <a:ext uri="{FF2B5EF4-FFF2-40B4-BE49-F238E27FC236}">
                  <a16:creationId xmlns:a16="http://schemas.microsoft.com/office/drawing/2014/main" id="{C0118D20-26D2-C9AA-27F2-4E23E9E7533E}"/>
                </a:ext>
              </a:extLst>
            </p:cNvPr>
            <p:cNvSpPr/>
            <p:nvPr/>
          </p:nvSpPr>
          <p:spPr>
            <a:xfrm flipH="1">
              <a:off x="4520487" y="3539061"/>
              <a:ext cx="423427" cy="309926"/>
            </a:xfrm>
            <a:prstGeom prst="rightArrow">
              <a:avLst>
                <a:gd name="adj1" fmla="val 61327"/>
                <a:gd name="adj2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81700">
                  <a:srgbClr val="7A8597"/>
                </a:gs>
                <a:gs pos="100000">
                  <a:srgbClr val="5E6B80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71" name="이등변 삼각형 270">
              <a:extLst>
                <a:ext uri="{FF2B5EF4-FFF2-40B4-BE49-F238E27FC236}">
                  <a16:creationId xmlns:a16="http://schemas.microsoft.com/office/drawing/2014/main" id="{C764B101-B06D-1446-BC6A-DB3EA81AE42C}"/>
                </a:ext>
              </a:extLst>
            </p:cNvPr>
            <p:cNvSpPr/>
            <p:nvPr/>
          </p:nvSpPr>
          <p:spPr>
            <a:xfrm rot="16200000" flipH="1">
              <a:off x="4347655" y="3609697"/>
              <a:ext cx="360000" cy="168659"/>
            </a:xfrm>
            <a:prstGeom prst="triangle">
              <a:avLst/>
            </a:prstGeom>
            <a:gradFill flip="none" rotWithShape="1">
              <a:gsLst>
                <a:gs pos="100000">
                  <a:srgbClr val="2F3641"/>
                </a:gs>
                <a:gs pos="0">
                  <a:srgbClr val="2F3641">
                    <a:alpha val="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083403A7-FD60-9891-7BCC-1E6A329BEFAA}"/>
              </a:ext>
            </a:extLst>
          </p:cNvPr>
          <p:cNvGrpSpPr/>
          <p:nvPr/>
        </p:nvGrpSpPr>
        <p:grpSpPr>
          <a:xfrm flipH="1">
            <a:off x="1608330" y="4856239"/>
            <a:ext cx="265887" cy="223027"/>
            <a:chOff x="4443325" y="3514027"/>
            <a:chExt cx="500589" cy="360000"/>
          </a:xfrm>
        </p:grpSpPr>
        <p:sp>
          <p:nvSpPr>
            <p:cNvPr id="273" name="화살표: 오른쪽 498">
              <a:extLst>
                <a:ext uri="{FF2B5EF4-FFF2-40B4-BE49-F238E27FC236}">
                  <a16:creationId xmlns:a16="http://schemas.microsoft.com/office/drawing/2014/main" id="{7D6DD444-04DB-A969-CF3E-2975538DEA60}"/>
                </a:ext>
              </a:extLst>
            </p:cNvPr>
            <p:cNvSpPr/>
            <p:nvPr/>
          </p:nvSpPr>
          <p:spPr>
            <a:xfrm flipH="1">
              <a:off x="4520487" y="3539061"/>
              <a:ext cx="423427" cy="309926"/>
            </a:xfrm>
            <a:prstGeom prst="rightArrow">
              <a:avLst>
                <a:gd name="adj1" fmla="val 61327"/>
                <a:gd name="adj2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81700">
                  <a:srgbClr val="7A8597"/>
                </a:gs>
                <a:gs pos="100000">
                  <a:srgbClr val="5E6B80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74" name="이등변 삼각형 273">
              <a:extLst>
                <a:ext uri="{FF2B5EF4-FFF2-40B4-BE49-F238E27FC236}">
                  <a16:creationId xmlns:a16="http://schemas.microsoft.com/office/drawing/2014/main" id="{10B910C1-BC84-B53E-BDBF-192F38A0D70C}"/>
                </a:ext>
              </a:extLst>
            </p:cNvPr>
            <p:cNvSpPr/>
            <p:nvPr/>
          </p:nvSpPr>
          <p:spPr>
            <a:xfrm rot="16200000" flipH="1">
              <a:off x="4347655" y="3609697"/>
              <a:ext cx="360000" cy="168659"/>
            </a:xfrm>
            <a:prstGeom prst="triangle">
              <a:avLst/>
            </a:prstGeom>
            <a:gradFill flip="none" rotWithShape="1">
              <a:gsLst>
                <a:gs pos="100000">
                  <a:srgbClr val="2F3641"/>
                </a:gs>
                <a:gs pos="0">
                  <a:srgbClr val="2F3641">
                    <a:alpha val="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275" name="타원 274">
            <a:extLst>
              <a:ext uri="{FF2B5EF4-FFF2-40B4-BE49-F238E27FC236}">
                <a16:creationId xmlns:a16="http://schemas.microsoft.com/office/drawing/2014/main" id="{19213300-BCEE-3785-9129-289666F9B147}"/>
              </a:ext>
            </a:extLst>
          </p:cNvPr>
          <p:cNvSpPr/>
          <p:nvPr/>
        </p:nvSpPr>
        <p:spPr>
          <a:xfrm>
            <a:off x="791864" y="5540786"/>
            <a:ext cx="578211" cy="630506"/>
          </a:xfrm>
          <a:prstGeom prst="ellipse">
            <a:avLst/>
          </a:prstGeom>
          <a:solidFill>
            <a:srgbClr val="007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76" name="TextBox 18">
            <a:extLst>
              <a:ext uri="{FF2B5EF4-FFF2-40B4-BE49-F238E27FC236}">
                <a16:creationId xmlns:a16="http://schemas.microsoft.com/office/drawing/2014/main" id="{38750123-2D68-1B24-765C-3A107A133903}"/>
              </a:ext>
            </a:extLst>
          </p:cNvPr>
          <p:cNvSpPr txBox="1"/>
          <p:nvPr/>
        </p:nvSpPr>
        <p:spPr>
          <a:xfrm flipH="1">
            <a:off x="943165" y="5665020"/>
            <a:ext cx="244055" cy="38619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L="0" algn="l" defTabSz="1067745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872" algn="l" defTabSz="1067745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7745" algn="l" defTabSz="1067745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1617" algn="l" defTabSz="1067745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5490" algn="l" defTabSz="1067745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9362" algn="l" defTabSz="1067745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3235" algn="l" defTabSz="1067745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7107" algn="l" defTabSz="1067745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0980" algn="l" defTabSz="1067745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30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실행</a:t>
            </a:r>
          </a:p>
          <a:p>
            <a:pPr lvl="0" algn="ctr">
              <a:defRPr/>
            </a:pPr>
            <a:r>
              <a:rPr lang="ko-KR" altLang="en-US" sz="130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환경</a:t>
            </a:r>
          </a:p>
        </p:txBody>
      </p: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52F10B92-AA71-992C-A6D8-848FB50F2EA2}"/>
              </a:ext>
            </a:extLst>
          </p:cNvPr>
          <p:cNvCxnSpPr>
            <a:cxnSpLocks/>
          </p:cNvCxnSpPr>
          <p:nvPr/>
        </p:nvCxnSpPr>
        <p:spPr>
          <a:xfrm flipV="1">
            <a:off x="1062933" y="5536384"/>
            <a:ext cx="191196" cy="0"/>
          </a:xfrm>
          <a:prstGeom prst="lin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F389CC9D-F95B-269F-61CB-0409849762DD}"/>
              </a:ext>
            </a:extLst>
          </p:cNvPr>
          <p:cNvCxnSpPr>
            <a:cxnSpLocks/>
          </p:cNvCxnSpPr>
          <p:nvPr/>
        </p:nvCxnSpPr>
        <p:spPr>
          <a:xfrm>
            <a:off x="1240420" y="5536384"/>
            <a:ext cx="2981537" cy="0"/>
          </a:xfrm>
          <a:prstGeom prst="line">
            <a:avLst/>
          </a:prstGeom>
          <a:noFill/>
          <a:ln w="12700">
            <a:solidFill>
              <a:srgbClr val="0078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9" name="AutoShape 50" descr="o2">
            <a:extLst>
              <a:ext uri="{FF2B5EF4-FFF2-40B4-BE49-F238E27FC236}">
                <a16:creationId xmlns:a16="http://schemas.microsoft.com/office/drawing/2014/main" id="{E7168CC3-F4DB-181A-F494-8AD32919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739" y="556913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UI</a:t>
            </a:r>
            <a:r>
              <a:rPr kumimoji="0" lang="ko-KR" altLang="en-US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툴</a:t>
            </a:r>
          </a:p>
        </p:txBody>
      </p:sp>
      <p:sp>
        <p:nvSpPr>
          <p:cNvPr id="280" name="AutoShape 50" descr="o2">
            <a:extLst>
              <a:ext uri="{FF2B5EF4-FFF2-40B4-BE49-F238E27FC236}">
                <a16:creationId xmlns:a16="http://schemas.microsoft.com/office/drawing/2014/main" id="{1178EB77-65C3-24A9-75E4-076180CE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74" y="556913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프레임워크</a:t>
            </a:r>
          </a:p>
        </p:txBody>
      </p:sp>
      <p:sp>
        <p:nvSpPr>
          <p:cNvPr id="281" name="AutoShape 50" descr="o2">
            <a:extLst>
              <a:ext uri="{FF2B5EF4-FFF2-40B4-BE49-F238E27FC236}">
                <a16:creationId xmlns:a16="http://schemas.microsoft.com/office/drawing/2014/main" id="{2ABEB5EF-2316-E893-38EE-477A0E8B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739" y="575709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CI/CD</a:t>
            </a:r>
          </a:p>
        </p:txBody>
      </p:sp>
      <p:sp>
        <p:nvSpPr>
          <p:cNvPr id="282" name="AutoShape 50" descr="o2">
            <a:extLst>
              <a:ext uri="{FF2B5EF4-FFF2-40B4-BE49-F238E27FC236}">
                <a16:creationId xmlns:a16="http://schemas.microsoft.com/office/drawing/2014/main" id="{DBCC71C5-6DED-7184-8176-2CD404E0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74" y="575709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정적 분석툴</a:t>
            </a:r>
          </a:p>
        </p:txBody>
      </p:sp>
      <p:sp>
        <p:nvSpPr>
          <p:cNvPr id="283" name="AutoShape 50" descr="o2">
            <a:extLst>
              <a:ext uri="{FF2B5EF4-FFF2-40B4-BE49-F238E27FC236}">
                <a16:creationId xmlns:a16="http://schemas.microsoft.com/office/drawing/2014/main" id="{83465D74-3560-F192-1DE3-41FD6562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739" y="594505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쿼리툴</a:t>
            </a:r>
          </a:p>
        </p:txBody>
      </p:sp>
      <p:sp>
        <p:nvSpPr>
          <p:cNvPr id="284" name="AutoShape 50" descr="o2">
            <a:extLst>
              <a:ext uri="{FF2B5EF4-FFF2-40B4-BE49-F238E27FC236}">
                <a16:creationId xmlns:a16="http://schemas.microsoft.com/office/drawing/2014/main" id="{76FCBC88-686D-B655-BA5E-247BAA878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74" y="594505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Argo CD</a:t>
            </a:r>
          </a:p>
        </p:txBody>
      </p:sp>
      <p:sp>
        <p:nvSpPr>
          <p:cNvPr id="285" name="AutoShape 50" descr="o2">
            <a:extLst>
              <a:ext uri="{FF2B5EF4-FFF2-40B4-BE49-F238E27FC236}">
                <a16:creationId xmlns:a16="http://schemas.microsoft.com/office/drawing/2014/main" id="{A0F11238-42A1-94B1-93F6-958CCBA5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808" y="556913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AWS</a:t>
            </a:r>
          </a:p>
        </p:txBody>
      </p:sp>
      <p:sp>
        <p:nvSpPr>
          <p:cNvPr id="286" name="AutoShape 50" descr="o2">
            <a:extLst>
              <a:ext uri="{FF2B5EF4-FFF2-40B4-BE49-F238E27FC236}">
                <a16:creationId xmlns:a16="http://schemas.microsoft.com/office/drawing/2014/main" id="{FF486B22-3B61-453C-C147-356E5F72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341" y="556913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EKS/EC2</a:t>
            </a:r>
          </a:p>
        </p:txBody>
      </p:sp>
      <p:sp>
        <p:nvSpPr>
          <p:cNvPr id="287" name="AutoShape 50" descr="o2">
            <a:extLst>
              <a:ext uri="{FF2B5EF4-FFF2-40B4-BE49-F238E27FC236}">
                <a16:creationId xmlns:a16="http://schemas.microsoft.com/office/drawing/2014/main" id="{ADFE4795-9203-7DBA-666E-3A08F428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808" y="575709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MSA</a:t>
            </a:r>
          </a:p>
        </p:txBody>
      </p:sp>
      <p:sp>
        <p:nvSpPr>
          <p:cNvPr id="288" name="AutoShape 50" descr="o2">
            <a:extLst>
              <a:ext uri="{FF2B5EF4-FFF2-40B4-BE49-F238E27FC236}">
                <a16:creationId xmlns:a16="http://schemas.microsoft.com/office/drawing/2014/main" id="{B03698D1-8A71-94EA-9884-55623B240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341" y="575709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WEB/WAS</a:t>
            </a:r>
          </a:p>
        </p:txBody>
      </p:sp>
      <p:sp>
        <p:nvSpPr>
          <p:cNvPr id="289" name="AutoShape 50" descr="o2">
            <a:extLst>
              <a:ext uri="{FF2B5EF4-FFF2-40B4-BE49-F238E27FC236}">
                <a16:creationId xmlns:a16="http://schemas.microsoft.com/office/drawing/2014/main" id="{B3FC9DEF-88CC-44AD-C723-B5A516A9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808" y="594505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DBMS</a:t>
            </a:r>
          </a:p>
        </p:txBody>
      </p:sp>
      <p:sp>
        <p:nvSpPr>
          <p:cNvPr id="290" name="AutoShape 50" descr="o2">
            <a:extLst>
              <a:ext uri="{FF2B5EF4-FFF2-40B4-BE49-F238E27FC236}">
                <a16:creationId xmlns:a16="http://schemas.microsoft.com/office/drawing/2014/main" id="{474C5787-C7B9-5FED-C250-F87E38584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341" y="5945052"/>
            <a:ext cx="653251" cy="166790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1067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rPr>
              <a:t>기타</a:t>
            </a: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B715B00B-32B0-9FBF-E2E6-28AECCAC1854}"/>
              </a:ext>
            </a:extLst>
          </p:cNvPr>
          <p:cNvGrpSpPr/>
          <p:nvPr/>
        </p:nvGrpSpPr>
        <p:grpSpPr>
          <a:xfrm>
            <a:off x="4532026" y="5536384"/>
            <a:ext cx="2001759" cy="632198"/>
            <a:chOff x="371611" y="5749131"/>
            <a:chExt cx="2261454" cy="654977"/>
          </a:xfrm>
        </p:grpSpPr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AA32987E-7416-155D-90CD-A8D5212AC659}"/>
                </a:ext>
              </a:extLst>
            </p:cNvPr>
            <p:cNvSpPr/>
            <p:nvPr/>
          </p:nvSpPr>
          <p:spPr>
            <a:xfrm>
              <a:off x="371611" y="5750884"/>
              <a:ext cx="653225" cy="653224"/>
            </a:xfrm>
            <a:prstGeom prst="ellipse">
              <a:avLst/>
            </a:prstGeom>
            <a:solidFill>
              <a:srgbClr val="007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293" name="TextBox 18">
              <a:extLst>
                <a:ext uri="{FF2B5EF4-FFF2-40B4-BE49-F238E27FC236}">
                  <a16:creationId xmlns:a16="http://schemas.microsoft.com/office/drawing/2014/main" id="{4FD34C4D-474C-3ABC-31E4-B6B2C7B0FAA1}"/>
                </a:ext>
              </a:extLst>
            </p:cNvPr>
            <p:cNvSpPr txBox="1"/>
            <p:nvPr/>
          </p:nvSpPr>
          <p:spPr>
            <a:xfrm flipH="1">
              <a:off x="563178" y="5980759"/>
              <a:ext cx="275717" cy="20005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marL="0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3872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67745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1617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35490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69362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3235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37107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0980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774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보안</a:t>
              </a:r>
            </a:p>
          </p:txBody>
        </p: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1B11E3EF-8A0A-CEBF-A5DC-15E91F965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552" y="5749131"/>
              <a:ext cx="2160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01D85E24-4E79-9305-3F89-1FCDE5E2C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065" y="5749131"/>
              <a:ext cx="1728000" cy="0"/>
            </a:xfrm>
            <a:prstGeom prst="line">
              <a:avLst/>
            </a:prstGeom>
            <a:noFill/>
            <a:ln w="12700">
              <a:solidFill>
                <a:srgbClr val="0078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6" name="AutoShape 50" descr="o2">
              <a:extLst>
                <a:ext uri="{FF2B5EF4-FFF2-40B4-BE49-F238E27FC236}">
                  <a16:creationId xmlns:a16="http://schemas.microsoft.com/office/drawing/2014/main" id="{632C36D5-0A0A-1763-4649-A2AB7B7A8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481" y="5783059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네트워크보안</a:t>
              </a:r>
            </a:p>
          </p:txBody>
        </p:sp>
        <p:sp>
          <p:nvSpPr>
            <p:cNvPr id="297" name="AutoShape 50" descr="o2">
              <a:extLst>
                <a:ext uri="{FF2B5EF4-FFF2-40B4-BE49-F238E27FC236}">
                  <a16:creationId xmlns:a16="http://schemas.microsoft.com/office/drawing/2014/main" id="{C3478211-58AD-C8EA-5AEA-0754EAD98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063" y="5783059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접근제어</a:t>
              </a:r>
            </a:p>
          </p:txBody>
        </p:sp>
        <p:sp>
          <p:nvSpPr>
            <p:cNvPr id="298" name="AutoShape 50" descr="o2">
              <a:extLst>
                <a:ext uri="{FF2B5EF4-FFF2-40B4-BE49-F238E27FC236}">
                  <a16:creationId xmlns:a16="http://schemas.microsoft.com/office/drawing/2014/main" id="{6B86A2E2-74FD-220E-8B76-EAC328A4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481" y="5977791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서버계정</a:t>
              </a:r>
            </a:p>
          </p:txBody>
        </p:sp>
        <p:sp>
          <p:nvSpPr>
            <p:cNvPr id="299" name="AutoShape 50" descr="o2">
              <a:extLst>
                <a:ext uri="{FF2B5EF4-FFF2-40B4-BE49-F238E27FC236}">
                  <a16:creationId xmlns:a16="http://schemas.microsoft.com/office/drawing/2014/main" id="{CAD6DC1F-5529-CCEC-6BFC-468DC9159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063" y="5977791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서버보안</a:t>
              </a:r>
            </a:p>
          </p:txBody>
        </p:sp>
        <p:sp>
          <p:nvSpPr>
            <p:cNvPr id="300" name="AutoShape 50" descr="o2">
              <a:extLst>
                <a:ext uri="{FF2B5EF4-FFF2-40B4-BE49-F238E27FC236}">
                  <a16:creationId xmlns:a16="http://schemas.microsoft.com/office/drawing/2014/main" id="{D56A5C41-9BF1-7657-6AF9-91E51011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481" y="6172524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암복호화</a:t>
              </a:r>
            </a:p>
          </p:txBody>
        </p:sp>
        <p:sp>
          <p:nvSpPr>
            <p:cNvPr id="301" name="AutoShape 50" descr="o2">
              <a:extLst>
                <a:ext uri="{FF2B5EF4-FFF2-40B4-BE49-F238E27FC236}">
                  <a16:creationId xmlns:a16="http://schemas.microsoft.com/office/drawing/2014/main" id="{A7D954B5-CCD3-7D4C-F5B2-F27FA9839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063" y="6172524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구간암호화</a:t>
              </a:r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96432F32-D091-0327-F22F-3144D94FA86D}"/>
              </a:ext>
            </a:extLst>
          </p:cNvPr>
          <p:cNvGrpSpPr/>
          <p:nvPr/>
        </p:nvGrpSpPr>
        <p:grpSpPr>
          <a:xfrm>
            <a:off x="6865434" y="5536384"/>
            <a:ext cx="2005045" cy="634908"/>
            <a:chOff x="367898" y="5749131"/>
            <a:chExt cx="2265167" cy="657785"/>
          </a:xfrm>
        </p:grpSpPr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F1016D5B-7C22-EBB4-E340-BABD8DBD8D17}"/>
                </a:ext>
              </a:extLst>
            </p:cNvPr>
            <p:cNvSpPr/>
            <p:nvPr/>
          </p:nvSpPr>
          <p:spPr>
            <a:xfrm>
              <a:off x="367898" y="5753692"/>
              <a:ext cx="653225" cy="653224"/>
            </a:xfrm>
            <a:prstGeom prst="ellipse">
              <a:avLst/>
            </a:prstGeom>
            <a:solidFill>
              <a:srgbClr val="007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4" name="TextBox 18">
              <a:extLst>
                <a:ext uri="{FF2B5EF4-FFF2-40B4-BE49-F238E27FC236}">
                  <a16:creationId xmlns:a16="http://schemas.microsoft.com/office/drawing/2014/main" id="{D2EAA01B-04C0-42A3-8EDD-FE2649429C24}"/>
                </a:ext>
              </a:extLst>
            </p:cNvPr>
            <p:cNvSpPr txBox="1"/>
            <p:nvPr/>
          </p:nvSpPr>
          <p:spPr>
            <a:xfrm flipH="1">
              <a:off x="552285" y="5872250"/>
              <a:ext cx="275717" cy="40011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marL="0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3872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67745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1617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35490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69362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03235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37107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0980" algn="l" defTabSz="1067745" rtl="0" eaLnBrk="1" latinLnBrk="1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774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운영</a:t>
              </a:r>
            </a:p>
            <a:p>
              <a:pPr marL="0" marR="0" lvl="0" indent="0" algn="ctr" defTabSz="106774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28D24C60-9185-CCE7-E122-193723C7E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552" y="5749131"/>
              <a:ext cx="2160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42841CDC-00A5-6FE9-0C06-3E8831310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065" y="5749131"/>
              <a:ext cx="1728000" cy="0"/>
            </a:xfrm>
            <a:prstGeom prst="line">
              <a:avLst/>
            </a:prstGeom>
            <a:noFill/>
            <a:ln w="12700">
              <a:solidFill>
                <a:srgbClr val="0078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7" name="AutoShape 50" descr="o2">
              <a:extLst>
                <a:ext uri="{FF2B5EF4-FFF2-40B4-BE49-F238E27FC236}">
                  <a16:creationId xmlns:a16="http://schemas.microsoft.com/office/drawing/2014/main" id="{453C821F-8E70-900D-5BCF-08B802811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481" y="5783059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백업</a:t>
              </a:r>
            </a:p>
          </p:txBody>
        </p:sp>
        <p:sp>
          <p:nvSpPr>
            <p:cNvPr id="308" name="AutoShape 50" descr="o2">
              <a:extLst>
                <a:ext uri="{FF2B5EF4-FFF2-40B4-BE49-F238E27FC236}">
                  <a16:creationId xmlns:a16="http://schemas.microsoft.com/office/drawing/2014/main" id="{BD265F7C-8CD0-A26B-BA5D-BE2E69C7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063" y="5783059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DevOps</a:t>
              </a:r>
            </a:p>
          </p:txBody>
        </p:sp>
        <p:sp>
          <p:nvSpPr>
            <p:cNvPr id="309" name="AutoShape 50" descr="o2">
              <a:extLst>
                <a:ext uri="{FF2B5EF4-FFF2-40B4-BE49-F238E27FC236}">
                  <a16:creationId xmlns:a16="http://schemas.microsoft.com/office/drawing/2014/main" id="{458212EA-55D9-53C0-8853-8916293EC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481" y="5977791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1067745" latinLnBrk="0"/>
              <a:r>
                <a:rPr lang="ko-KR" altLang="en-US" sz="900" spc="-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이력관리</a:t>
              </a:r>
            </a:p>
          </p:txBody>
        </p:sp>
        <p:sp>
          <p:nvSpPr>
            <p:cNvPr id="310" name="AutoShape 50" descr="o2">
              <a:extLst>
                <a:ext uri="{FF2B5EF4-FFF2-40B4-BE49-F238E27FC236}">
                  <a16:creationId xmlns:a16="http://schemas.microsoft.com/office/drawing/2014/main" id="{5AD0B53B-6056-6919-BB36-5CA80E51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063" y="5977791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모니터링</a:t>
              </a:r>
            </a:p>
          </p:txBody>
        </p:sp>
        <p:sp>
          <p:nvSpPr>
            <p:cNvPr id="311" name="AutoShape 50" descr="o2">
              <a:extLst>
                <a:ext uri="{FF2B5EF4-FFF2-40B4-BE49-F238E27FC236}">
                  <a16:creationId xmlns:a16="http://schemas.microsoft.com/office/drawing/2014/main" id="{582D0BBD-F28A-9DF7-E242-262073E37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481" y="6172524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-5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SMS/NMS</a:t>
              </a:r>
            </a:p>
          </p:txBody>
        </p:sp>
        <p:sp>
          <p:nvSpPr>
            <p:cNvPr id="312" name="AutoShape 50" descr="o2">
              <a:extLst>
                <a:ext uri="{FF2B5EF4-FFF2-40B4-BE49-F238E27FC236}">
                  <a16:creationId xmlns:a16="http://schemas.microsoft.com/office/drawing/2014/main" id="{04E54903-6F41-13AE-F3F6-6B5FA5FF4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063" y="6172524"/>
              <a:ext cx="738000" cy="172800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1067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-5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취약점점검</a:t>
              </a:r>
            </a:p>
          </p:txBody>
        </p:sp>
      </p:grpSp>
      <p:pic>
        <p:nvPicPr>
          <p:cNvPr id="313" name="그림 312">
            <a:extLst>
              <a:ext uri="{FF2B5EF4-FFF2-40B4-BE49-F238E27FC236}">
                <a16:creationId xmlns:a16="http://schemas.microsoft.com/office/drawing/2014/main" id="{718AF3C5-A127-FF08-1A74-44DD285D3F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7708" y="3968462"/>
            <a:ext cx="635325" cy="474964"/>
          </a:xfrm>
          <a:prstGeom prst="rect">
            <a:avLst/>
          </a:prstGeom>
        </p:spPr>
      </p:pic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068C887B-2A5E-473B-48E9-D6CD33267867}"/>
              </a:ext>
            </a:extLst>
          </p:cNvPr>
          <p:cNvGrpSpPr/>
          <p:nvPr/>
        </p:nvGrpSpPr>
        <p:grpSpPr>
          <a:xfrm>
            <a:off x="2704091" y="4659967"/>
            <a:ext cx="6086748" cy="729707"/>
            <a:chOff x="2558624" y="4742322"/>
            <a:chExt cx="6876404" cy="756000"/>
          </a:xfrm>
        </p:grpSpPr>
        <p:sp>
          <p:nvSpPr>
            <p:cNvPr id="842" name="직사각형 841">
              <a:extLst>
                <a:ext uri="{FF2B5EF4-FFF2-40B4-BE49-F238E27FC236}">
                  <a16:creationId xmlns:a16="http://schemas.microsoft.com/office/drawing/2014/main" id="{72FD4D38-FE9E-1DE8-1B50-4C3BA5A0458D}"/>
                </a:ext>
              </a:extLst>
            </p:cNvPr>
            <p:cNvSpPr/>
            <p:nvPr/>
          </p:nvSpPr>
          <p:spPr>
            <a:xfrm>
              <a:off x="2883000" y="4742322"/>
              <a:ext cx="2227408" cy="7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B2BAC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latinLnBrk="0"/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43" name="직사각형 842">
              <a:extLst>
                <a:ext uri="{FF2B5EF4-FFF2-40B4-BE49-F238E27FC236}">
                  <a16:creationId xmlns:a16="http://schemas.microsoft.com/office/drawing/2014/main" id="{2588779A-318E-64C9-693D-D56C1E102B65}"/>
                </a:ext>
              </a:extLst>
            </p:cNvPr>
            <p:cNvSpPr/>
            <p:nvPr/>
          </p:nvSpPr>
          <p:spPr>
            <a:xfrm>
              <a:off x="5205028" y="4742322"/>
              <a:ext cx="4230000" cy="7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B2BAC6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latinLnBrk="0"/>
              <a:endPara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pic>
          <p:nvPicPr>
            <p:cNvPr id="844" name="그림 843">
              <a:extLst>
                <a:ext uri="{FF2B5EF4-FFF2-40B4-BE49-F238E27FC236}">
                  <a16:creationId xmlns:a16="http://schemas.microsoft.com/office/drawing/2014/main" id="{0DB8B408-B276-4C07-2414-012720C1B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89007" y="4976426"/>
              <a:ext cx="504000" cy="428155"/>
            </a:xfrm>
            <a:prstGeom prst="rect">
              <a:avLst/>
            </a:prstGeom>
          </p:spPr>
        </p:pic>
        <p:pic>
          <p:nvPicPr>
            <p:cNvPr id="845" name="그림 844">
              <a:extLst>
                <a:ext uri="{FF2B5EF4-FFF2-40B4-BE49-F238E27FC236}">
                  <a16:creationId xmlns:a16="http://schemas.microsoft.com/office/drawing/2014/main" id="{7909C14D-CB44-2E40-ABD0-E0A85364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0943" y="4976426"/>
              <a:ext cx="504000" cy="428155"/>
            </a:xfrm>
            <a:prstGeom prst="rect">
              <a:avLst/>
            </a:prstGeom>
          </p:spPr>
        </p:pic>
        <p:pic>
          <p:nvPicPr>
            <p:cNvPr id="846" name="그림 845">
              <a:extLst>
                <a:ext uri="{FF2B5EF4-FFF2-40B4-BE49-F238E27FC236}">
                  <a16:creationId xmlns:a16="http://schemas.microsoft.com/office/drawing/2014/main" id="{7018E644-7011-A1CC-F17E-B20F06C9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2914" y="4976426"/>
              <a:ext cx="504000" cy="428155"/>
            </a:xfrm>
            <a:prstGeom prst="rect">
              <a:avLst/>
            </a:prstGeom>
          </p:spPr>
        </p:pic>
        <p:sp>
          <p:nvSpPr>
            <p:cNvPr id="847" name="직사각형 846">
              <a:extLst>
                <a:ext uri="{FF2B5EF4-FFF2-40B4-BE49-F238E27FC236}">
                  <a16:creationId xmlns:a16="http://schemas.microsoft.com/office/drawing/2014/main" id="{DF844046-DBD6-80C4-E47D-2F274F805324}"/>
                </a:ext>
              </a:extLst>
            </p:cNvPr>
            <p:cNvSpPr/>
            <p:nvPr/>
          </p:nvSpPr>
          <p:spPr>
            <a:xfrm>
              <a:off x="3698546" y="4784053"/>
              <a:ext cx="59631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067745" latinLnBrk="0"/>
              <a:r>
                <a:rPr lang="en-US" altLang="ko-KR" sz="1000" spc="-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S3 </a:t>
              </a:r>
              <a:r>
                <a:rPr lang="ko-KR" altLang="en-US" sz="1000" spc="-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스토리지</a:t>
              </a:r>
            </a:p>
          </p:txBody>
        </p:sp>
        <p:cxnSp>
          <p:nvCxnSpPr>
            <p:cNvPr id="848" name="직선 연결선 847">
              <a:extLst>
                <a:ext uri="{FF2B5EF4-FFF2-40B4-BE49-F238E27FC236}">
                  <a16:creationId xmlns:a16="http://schemas.microsoft.com/office/drawing/2014/main" id="{DF67EF87-3AFD-C69E-9999-C2A1BB3D6AC6}"/>
                </a:ext>
              </a:extLst>
            </p:cNvPr>
            <p:cNvCxnSpPr/>
            <p:nvPr/>
          </p:nvCxnSpPr>
          <p:spPr>
            <a:xfrm>
              <a:off x="3690704" y="4742323"/>
              <a:ext cx="612000" cy="0"/>
            </a:xfrm>
            <a:prstGeom prst="line">
              <a:avLst/>
            </a:prstGeom>
            <a:ln w="12700">
              <a:solidFill>
                <a:srgbClr val="0078B9"/>
              </a:solidFill>
              <a:miter lim="800000"/>
            </a:ln>
            <a:effectLst>
              <a:outerShdw sx="109000" sy="109000" algn="ctr" rotWithShape="0">
                <a:srgbClr val="F3F5F7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직사각형 848">
              <a:extLst>
                <a:ext uri="{FF2B5EF4-FFF2-40B4-BE49-F238E27FC236}">
                  <a16:creationId xmlns:a16="http://schemas.microsoft.com/office/drawing/2014/main" id="{C464CA99-0FAA-63F3-DEB4-013335E66F12}"/>
                </a:ext>
              </a:extLst>
            </p:cNvPr>
            <p:cNvSpPr/>
            <p:nvPr/>
          </p:nvSpPr>
          <p:spPr>
            <a:xfrm>
              <a:off x="7249496" y="4784053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067745" latinLnBrk="0"/>
              <a:r>
                <a:rPr lang="en-US" altLang="ko-KR" sz="1000" spc="-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</a:p>
          </p:txBody>
        </p:sp>
        <p:cxnSp>
          <p:nvCxnSpPr>
            <p:cNvPr id="850" name="직선 연결선 849">
              <a:extLst>
                <a:ext uri="{FF2B5EF4-FFF2-40B4-BE49-F238E27FC236}">
                  <a16:creationId xmlns:a16="http://schemas.microsoft.com/office/drawing/2014/main" id="{3D10FCFD-8463-2086-2CCB-6E7C54B0B9E6}"/>
                </a:ext>
              </a:extLst>
            </p:cNvPr>
            <p:cNvCxnSpPr/>
            <p:nvPr/>
          </p:nvCxnSpPr>
          <p:spPr>
            <a:xfrm>
              <a:off x="7014028" y="4742323"/>
              <a:ext cx="612000" cy="0"/>
            </a:xfrm>
            <a:prstGeom prst="line">
              <a:avLst/>
            </a:prstGeom>
            <a:ln w="12700">
              <a:solidFill>
                <a:srgbClr val="0078B9"/>
              </a:solidFill>
              <a:miter lim="800000"/>
            </a:ln>
            <a:effectLst>
              <a:outerShdw sx="109000" sy="109000" algn="ctr" rotWithShape="0">
                <a:srgbClr val="F3F5F7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000284B0-D683-3959-43C9-7E745D20DE8A}"/>
                </a:ext>
              </a:extLst>
            </p:cNvPr>
            <p:cNvSpPr txBox="1"/>
            <p:nvPr/>
          </p:nvSpPr>
          <p:spPr>
            <a:xfrm>
              <a:off x="5720371" y="4987628"/>
              <a:ext cx="28373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1067745" latinLnBrk="0">
                <a:defRPr sz="1000"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r>
                <a:rPr lang="ko-KR" altLang="en-US" sz="90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처리계</a:t>
              </a:r>
              <a:br>
                <a:rPr lang="en-US" altLang="ko-KR" sz="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z="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</a:p>
          </p:txBody>
        </p: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B923B067-349C-C1A8-D4F8-08C4261188EC}"/>
                </a:ext>
              </a:extLst>
            </p:cNvPr>
            <p:cNvSpPr txBox="1"/>
            <p:nvPr/>
          </p:nvSpPr>
          <p:spPr>
            <a:xfrm>
              <a:off x="7582342" y="4987628"/>
              <a:ext cx="28373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1067745" latinLnBrk="0">
                <a:defRPr sz="1000"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r>
                <a:rPr lang="ko-KR" altLang="en-US" sz="9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운영계</a:t>
              </a:r>
              <a:br>
                <a:rPr lang="en-US" altLang="ko-KR" sz="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</a:br>
              <a:r>
                <a:rPr lang="en-US" altLang="ko-KR" sz="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DB</a:t>
              </a:r>
            </a:p>
          </p:txBody>
        </p:sp>
        <p:grpSp>
          <p:nvGrpSpPr>
            <p:cNvPr id="853" name="그룹 852">
              <a:extLst>
                <a:ext uri="{FF2B5EF4-FFF2-40B4-BE49-F238E27FC236}">
                  <a16:creationId xmlns:a16="http://schemas.microsoft.com/office/drawing/2014/main" id="{496839C6-00FD-C7D5-83D3-8D1E8D897945}"/>
                </a:ext>
              </a:extLst>
            </p:cNvPr>
            <p:cNvGrpSpPr/>
            <p:nvPr/>
          </p:nvGrpSpPr>
          <p:grpSpPr>
            <a:xfrm>
              <a:off x="8429333" y="4842947"/>
              <a:ext cx="637995" cy="567451"/>
              <a:chOff x="7913745" y="4822809"/>
              <a:chExt cx="637995" cy="567451"/>
            </a:xfrm>
          </p:grpSpPr>
          <p:grpSp>
            <p:nvGrpSpPr>
              <p:cNvPr id="864" name="그룹 863">
                <a:extLst>
                  <a:ext uri="{FF2B5EF4-FFF2-40B4-BE49-F238E27FC236}">
                    <a16:creationId xmlns:a16="http://schemas.microsoft.com/office/drawing/2014/main" id="{A26BE0AC-83F8-05D0-6050-99FC42A5B2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053699" y="4822809"/>
                <a:ext cx="418914" cy="418358"/>
                <a:chOff x="1821035" y="3187342"/>
                <a:chExt cx="459311" cy="458703"/>
              </a:xfrm>
            </p:grpSpPr>
            <p:pic>
              <p:nvPicPr>
                <p:cNvPr id="866" name="Picture 2" descr="C:\Users\YELIMKOOK\Desktop\완료\201901-수협(동부)\서버01.png">
                  <a:extLst>
                    <a:ext uri="{FF2B5EF4-FFF2-40B4-BE49-F238E27FC236}">
                      <a16:creationId xmlns:a16="http://schemas.microsoft.com/office/drawing/2014/main" id="{D725F68E-13C9-1344-1870-6C7FA1C11D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1035" y="3187342"/>
                  <a:ext cx="269771" cy="4342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67" name="그래픽 425">
                  <a:extLst>
                    <a:ext uri="{FF2B5EF4-FFF2-40B4-BE49-F238E27FC236}">
                      <a16:creationId xmlns:a16="http://schemas.microsoft.com/office/drawing/2014/main" id="{3E936120-16F9-C989-02C2-EE686348F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982803" y="3393257"/>
                  <a:ext cx="297543" cy="252788"/>
                </a:xfrm>
                <a:prstGeom prst="rect">
                  <a:avLst/>
                </a:prstGeom>
              </p:spPr>
            </p:pic>
          </p:grpSp>
          <p:sp>
            <p:nvSpPr>
              <p:cNvPr id="865" name="Text Box 23">
                <a:extLst>
                  <a:ext uri="{FF2B5EF4-FFF2-40B4-BE49-F238E27FC236}">
                    <a16:creationId xmlns:a16="http://schemas.microsoft.com/office/drawing/2014/main" id="{8052935D-86EE-9EBD-6A19-6CE98CAAD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3745" y="5251761"/>
                <a:ext cx="63799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ko-KR"/>
                </a:defPPr>
                <a:lvl1pPr marR="0" lvl="0" indent="0" algn="ctr" defTabSz="1067745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b="0" i="0" u="none" strike="noStrike" cap="none" spc="-50" normalizeH="0" baseline="0">
                    <a:ln>
                      <a:solidFill>
                        <a:srgbClr val="9BCFFF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KoPub돋움체 Medium" pitchFamily="18" charset="-127"/>
                    <a:ea typeface="KoPub돋움체 Medium" pitchFamily="18" charset="-127"/>
                  </a:defRPr>
                </a:lvl1pPr>
                <a:lvl2pPr marL="533872" defTabSz="1067745">
                  <a:defRPr sz="2100"/>
                </a:lvl2pPr>
                <a:lvl3pPr marL="1067745" defTabSz="1067745">
                  <a:defRPr sz="2100"/>
                </a:lvl3pPr>
                <a:lvl4pPr marL="1601617" defTabSz="1067745">
                  <a:defRPr sz="2100"/>
                </a:lvl4pPr>
                <a:lvl5pPr marL="2135490" defTabSz="1067745">
                  <a:defRPr sz="2100"/>
                </a:lvl5pPr>
                <a:lvl6pPr marL="2669362" defTabSz="1067745">
                  <a:defRPr sz="2100"/>
                </a:lvl6pPr>
                <a:lvl7pPr marL="3203235" defTabSz="1067745">
                  <a:defRPr sz="2100"/>
                </a:lvl7pPr>
                <a:lvl8pPr marL="3737107" defTabSz="1067745">
                  <a:defRPr sz="2100"/>
                </a:lvl8pPr>
                <a:lvl9pPr marL="4270980" defTabSz="1067745">
                  <a:defRPr sz="2100"/>
                </a:lvl9pPr>
              </a:lstStyle>
              <a:p>
                <a:r>
                  <a:rPr lang="en-US" altLang="ko-KR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CB</a:t>
                </a:r>
                <a:r>
                  <a:rPr lang="ko-KR" altLang="en-US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비즈니스 </a:t>
                </a:r>
                <a:r>
                  <a:rPr lang="en-US" altLang="ko-KR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DB</a:t>
                </a:r>
              </a:p>
            </p:txBody>
          </p:sp>
        </p:grpSp>
        <p:cxnSp>
          <p:nvCxnSpPr>
            <p:cNvPr id="854" name="직선 연결선 853">
              <a:extLst>
                <a:ext uri="{FF2B5EF4-FFF2-40B4-BE49-F238E27FC236}">
                  <a16:creationId xmlns:a16="http://schemas.microsoft.com/office/drawing/2014/main" id="{5AAC9B67-8862-6985-C73E-95E1160AC867}"/>
                </a:ext>
              </a:extLst>
            </p:cNvPr>
            <p:cNvCxnSpPr>
              <a:stCxn id="846" idx="1"/>
              <a:endCxn id="845" idx="3"/>
            </p:cNvCxnSpPr>
            <p:nvPr/>
          </p:nvCxnSpPr>
          <p:spPr>
            <a:xfrm flipH="1">
              <a:off x="6114943" y="5190504"/>
              <a:ext cx="1357971" cy="0"/>
            </a:xfrm>
            <a:prstGeom prst="line">
              <a:avLst/>
            </a:prstGeom>
            <a:ln w="12700">
              <a:solidFill>
                <a:srgbClr val="5E6B80"/>
              </a:solidFill>
              <a:miter lim="800000"/>
              <a:headEnd type="diamond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5" name="그룹 854">
              <a:extLst>
                <a:ext uri="{FF2B5EF4-FFF2-40B4-BE49-F238E27FC236}">
                  <a16:creationId xmlns:a16="http://schemas.microsoft.com/office/drawing/2014/main" id="{CB030580-3190-07B6-56B2-FA54567A29BB}"/>
                </a:ext>
              </a:extLst>
            </p:cNvPr>
            <p:cNvGrpSpPr/>
            <p:nvPr/>
          </p:nvGrpSpPr>
          <p:grpSpPr>
            <a:xfrm>
              <a:off x="6530886" y="5081648"/>
              <a:ext cx="428429" cy="216000"/>
              <a:chOff x="7345446" y="5081648"/>
              <a:chExt cx="428429" cy="216000"/>
            </a:xfrm>
          </p:grpSpPr>
          <p:sp>
            <p:nvSpPr>
              <p:cNvPr id="862" name="Rectangle 34">
                <a:extLst>
                  <a:ext uri="{FF2B5EF4-FFF2-40B4-BE49-F238E27FC236}">
                    <a16:creationId xmlns:a16="http://schemas.microsoft.com/office/drawing/2014/main" id="{2B899019-A8A1-3997-1980-1D4741161B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7451661" y="4975433"/>
                <a:ext cx="216000" cy="428429"/>
              </a:xfrm>
              <a:prstGeom prst="can">
                <a:avLst>
                  <a:gd name="adj" fmla="val 40694"/>
                </a:avLst>
              </a:prstGeom>
              <a:gradFill>
                <a:gsLst>
                  <a:gs pos="0">
                    <a:srgbClr val="5E6B80"/>
                  </a:gs>
                  <a:gs pos="50000">
                    <a:srgbClr val="8692A6"/>
                  </a:gs>
                  <a:gs pos="100000">
                    <a:srgbClr val="5E6B80"/>
                  </a:gs>
                </a:gsLst>
                <a:lin ang="0" scaled="0"/>
              </a:gradFill>
              <a:ln w="6350">
                <a:solidFill>
                  <a:srgbClr val="5E6B8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913059" latinLnBrk="0"/>
                <a:endParaRPr lang="ko-KR" altLang="en-US" sz="1200" spc="-7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63" name="TextBox 862">
                <a:extLst>
                  <a:ext uri="{FF2B5EF4-FFF2-40B4-BE49-F238E27FC236}">
                    <a16:creationId xmlns:a16="http://schemas.microsoft.com/office/drawing/2014/main" id="{E7652C07-710A-9073-6CD6-0733C3D021B1}"/>
                  </a:ext>
                </a:extLst>
              </p:cNvPr>
              <p:cNvSpPr txBox="1"/>
              <p:nvPr/>
            </p:nvSpPr>
            <p:spPr>
              <a:xfrm>
                <a:off x="7498388" y="5120398"/>
                <a:ext cx="16190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ko-KR"/>
                </a:defPPr>
                <a:lvl1pPr algn="ctr" defTabSz="1067745" latinLnBrk="0">
                  <a:defRPr sz="900" spc="-50">
                    <a:ln>
                      <a:solidFill>
                        <a:srgbClr val="9BCFFF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Bold" pitchFamily="18" charset="-127"/>
                    <a:ea typeface="KoPub돋움체 Bold" pitchFamily="18" charset="-127"/>
                  </a:defRPr>
                </a:lvl1pPr>
              </a:lstStyle>
              <a:p>
                <a:r>
                  <a:rPr lang="en-US" altLang="ko-KR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ETL</a:t>
                </a:r>
              </a:p>
            </p:txBody>
          </p:sp>
        </p:grp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79CFB765-E021-C5F6-5CEE-89785BF208DE}"/>
                </a:ext>
              </a:extLst>
            </p:cNvPr>
            <p:cNvSpPr txBox="1"/>
            <p:nvPr/>
          </p:nvSpPr>
          <p:spPr>
            <a:xfrm>
              <a:off x="3380000" y="5056886"/>
              <a:ext cx="32060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1067745" latinLnBrk="0">
                <a:defRPr sz="1000" spc="-50">
                  <a:ln>
                    <a:solidFill>
                      <a:srgbClr val="9BCFFF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r>
                <a:rPr lang="en-US" altLang="ko-KR" sz="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S3 </a:t>
              </a:r>
              <a:r>
                <a:rPr lang="ko-KR" altLang="en-US" sz="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수집</a:t>
              </a:r>
            </a:p>
          </p:txBody>
        </p:sp>
        <p:cxnSp>
          <p:nvCxnSpPr>
            <p:cNvPr id="857" name="직선 연결선 856">
              <a:extLst>
                <a:ext uri="{FF2B5EF4-FFF2-40B4-BE49-F238E27FC236}">
                  <a16:creationId xmlns:a16="http://schemas.microsoft.com/office/drawing/2014/main" id="{0D4F2E6C-FF6E-A5BC-65DE-432207671A3D}"/>
                </a:ext>
              </a:extLst>
            </p:cNvPr>
            <p:cNvCxnSpPr>
              <a:stCxn id="845" idx="1"/>
              <a:endCxn id="844" idx="3"/>
            </p:cNvCxnSpPr>
            <p:nvPr/>
          </p:nvCxnSpPr>
          <p:spPr>
            <a:xfrm flipH="1">
              <a:off x="3793007" y="5190504"/>
              <a:ext cx="1817936" cy="0"/>
            </a:xfrm>
            <a:prstGeom prst="line">
              <a:avLst/>
            </a:prstGeom>
            <a:ln w="12700">
              <a:solidFill>
                <a:srgbClr val="5E6B80"/>
              </a:solidFill>
              <a:miter lim="800000"/>
              <a:headEnd type="diamond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꺾인 연결선 259">
              <a:extLst>
                <a:ext uri="{FF2B5EF4-FFF2-40B4-BE49-F238E27FC236}">
                  <a16:creationId xmlns:a16="http://schemas.microsoft.com/office/drawing/2014/main" id="{11000FF3-5582-01A2-1E06-34082103A52D}"/>
                </a:ext>
              </a:extLst>
            </p:cNvPr>
            <p:cNvCxnSpPr>
              <a:endCxn id="844" idx="1"/>
            </p:cNvCxnSpPr>
            <p:nvPr/>
          </p:nvCxnSpPr>
          <p:spPr>
            <a:xfrm flipV="1">
              <a:off x="2558624" y="5190504"/>
              <a:ext cx="730383" cy="157094"/>
            </a:xfrm>
            <a:prstGeom prst="bentConnector3">
              <a:avLst/>
            </a:prstGeom>
            <a:ln w="12700">
              <a:solidFill>
                <a:srgbClr val="5E6B80"/>
              </a:solidFill>
              <a:miter lim="800000"/>
              <a:headEnd type="diamond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9" name="그룹 858">
              <a:extLst>
                <a:ext uri="{FF2B5EF4-FFF2-40B4-BE49-F238E27FC236}">
                  <a16:creationId xmlns:a16="http://schemas.microsoft.com/office/drawing/2014/main" id="{1345A14A-7493-DCF1-A7B3-8F138A251455}"/>
                </a:ext>
              </a:extLst>
            </p:cNvPr>
            <p:cNvGrpSpPr/>
            <p:nvPr/>
          </p:nvGrpSpPr>
          <p:grpSpPr>
            <a:xfrm>
              <a:off x="4386842" y="5081648"/>
              <a:ext cx="428429" cy="216000"/>
              <a:chOff x="5082031" y="4929350"/>
              <a:chExt cx="428429" cy="216000"/>
            </a:xfrm>
          </p:grpSpPr>
          <p:sp>
            <p:nvSpPr>
              <p:cNvPr id="860" name="Rectangle 34">
                <a:extLst>
                  <a:ext uri="{FF2B5EF4-FFF2-40B4-BE49-F238E27FC236}">
                    <a16:creationId xmlns:a16="http://schemas.microsoft.com/office/drawing/2014/main" id="{2EC06979-15A1-D945-0AA8-0F1D83B2AFF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5188246" y="4823135"/>
                <a:ext cx="216000" cy="428429"/>
              </a:xfrm>
              <a:prstGeom prst="can">
                <a:avLst>
                  <a:gd name="adj" fmla="val 40694"/>
                </a:avLst>
              </a:prstGeom>
              <a:gradFill>
                <a:gsLst>
                  <a:gs pos="0">
                    <a:srgbClr val="5E6B80"/>
                  </a:gs>
                  <a:gs pos="50000">
                    <a:srgbClr val="8692A6"/>
                  </a:gs>
                  <a:gs pos="100000">
                    <a:srgbClr val="5E6B80"/>
                  </a:gs>
                </a:gsLst>
                <a:lin ang="0" scaled="0"/>
              </a:gradFill>
              <a:ln w="6350">
                <a:solidFill>
                  <a:srgbClr val="5E6B8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913059" latinLnBrk="0"/>
                <a:endParaRPr lang="ko-KR" altLang="en-US" sz="1200" spc="-7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endParaRPr>
              </a:p>
            </p:txBody>
          </p:sp>
          <p:sp>
            <p:nvSpPr>
              <p:cNvPr id="861" name="TextBox 860">
                <a:extLst>
                  <a:ext uri="{FF2B5EF4-FFF2-40B4-BE49-F238E27FC236}">
                    <a16:creationId xmlns:a16="http://schemas.microsoft.com/office/drawing/2014/main" id="{CFA18289-C979-95C4-0509-2BADA8496F94}"/>
                  </a:ext>
                </a:extLst>
              </p:cNvPr>
              <p:cNvSpPr txBox="1"/>
              <p:nvPr/>
            </p:nvSpPr>
            <p:spPr>
              <a:xfrm>
                <a:off x="5246822" y="4968100"/>
                <a:ext cx="16190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>
                <a:defPPr>
                  <a:defRPr lang="ko-KR"/>
                </a:defPPr>
                <a:lvl1pPr algn="ctr" defTabSz="1067745" latinLnBrk="0">
                  <a:defRPr sz="900" spc="-50">
                    <a:ln>
                      <a:solidFill>
                        <a:srgbClr val="9BCFFF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Bold" pitchFamily="18" charset="-127"/>
                    <a:ea typeface="KoPub돋움체 Bold" pitchFamily="18" charset="-127"/>
                  </a:defRPr>
                </a:lvl1pPr>
              </a:lstStyle>
              <a:p>
                <a:r>
                  <a:rPr lang="en-US" altLang="ko-KR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T서체 Light" panose="020B0600000101010101" pitchFamily="50" charset="-127"/>
                    <a:ea typeface="KT서체 Light" panose="020B0600000101010101" pitchFamily="50" charset="-127"/>
                  </a:rPr>
                  <a:t>ETL</a:t>
                </a:r>
              </a:p>
            </p:txBody>
          </p:sp>
        </p:grpSp>
      </p:grpSp>
      <p:pic>
        <p:nvPicPr>
          <p:cNvPr id="868" name="Picture 2" descr="https://github.com/kubernetes/community/raw/master/icons/png/resources/labeled/pod-128.png">
            <a:extLst>
              <a:ext uri="{FF2B5EF4-FFF2-40B4-BE49-F238E27FC236}">
                <a16:creationId xmlns:a16="http://schemas.microsoft.com/office/drawing/2014/main" id="{37E388D6-6C8E-AA4B-2127-2304B5C0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3434" y="1716214"/>
            <a:ext cx="297754" cy="30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9" name="Picture 2" descr="https://github.com/kubernetes/community/raw/master/icons/png/resources/labeled/pod-128.png">
            <a:extLst>
              <a:ext uri="{FF2B5EF4-FFF2-40B4-BE49-F238E27FC236}">
                <a16:creationId xmlns:a16="http://schemas.microsoft.com/office/drawing/2014/main" id="{18BEE157-9F05-0720-5AC4-1F41A5D4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2027" y="1716214"/>
            <a:ext cx="297754" cy="30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" name="Picture 2" descr="https://github.com/kubernetes/community/raw/master/icons/png/resources/labeled/pod-128.png">
            <a:extLst>
              <a:ext uri="{FF2B5EF4-FFF2-40B4-BE49-F238E27FC236}">
                <a16:creationId xmlns:a16="http://schemas.microsoft.com/office/drawing/2014/main" id="{C7A40008-3E50-C71A-D204-A441CEC8B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7418" y="1716214"/>
            <a:ext cx="297754" cy="30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1" name="Picture 2" descr="https://github.com/kubernetes/community/raw/master/icons/png/resources/labeled/pod-128.png">
            <a:extLst>
              <a:ext uri="{FF2B5EF4-FFF2-40B4-BE49-F238E27FC236}">
                <a16:creationId xmlns:a16="http://schemas.microsoft.com/office/drawing/2014/main" id="{4F99D864-F079-FB31-A2FA-6CE0E0C1A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3434" y="3234845"/>
            <a:ext cx="297754" cy="30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2" name="Picture 2" descr="https://github.com/kubernetes/community/raw/master/icons/png/resources/labeled/pod-128.png">
            <a:extLst>
              <a:ext uri="{FF2B5EF4-FFF2-40B4-BE49-F238E27FC236}">
                <a16:creationId xmlns:a16="http://schemas.microsoft.com/office/drawing/2014/main" id="{D699F195-F8E5-5669-DEEC-6914CBB5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9493" y="3234845"/>
            <a:ext cx="297754" cy="30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3" name="직사각형 872">
            <a:extLst>
              <a:ext uri="{FF2B5EF4-FFF2-40B4-BE49-F238E27FC236}">
                <a16:creationId xmlns:a16="http://schemas.microsoft.com/office/drawing/2014/main" id="{BD233154-BB0E-477C-99CC-FADAFFA39303}"/>
              </a:ext>
            </a:extLst>
          </p:cNvPr>
          <p:cNvSpPr/>
          <p:nvPr/>
        </p:nvSpPr>
        <p:spPr>
          <a:xfrm>
            <a:off x="6040805" y="3008655"/>
            <a:ext cx="2017092" cy="1537178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4" name="직사각형 873">
            <a:extLst>
              <a:ext uri="{FF2B5EF4-FFF2-40B4-BE49-F238E27FC236}">
                <a16:creationId xmlns:a16="http://schemas.microsoft.com/office/drawing/2014/main" id="{9A045E4D-6F43-2613-86EB-49E4C3B8A9D6}"/>
              </a:ext>
            </a:extLst>
          </p:cNvPr>
          <p:cNvSpPr/>
          <p:nvPr/>
        </p:nvSpPr>
        <p:spPr>
          <a:xfrm>
            <a:off x="1855506" y="4532462"/>
            <a:ext cx="7014972" cy="878054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5" name="직사각형 874">
            <a:extLst>
              <a:ext uri="{FF2B5EF4-FFF2-40B4-BE49-F238E27FC236}">
                <a16:creationId xmlns:a16="http://schemas.microsoft.com/office/drawing/2014/main" id="{CE891702-9AB1-AE87-E0EC-172813FF80C5}"/>
              </a:ext>
            </a:extLst>
          </p:cNvPr>
          <p:cNvSpPr/>
          <p:nvPr/>
        </p:nvSpPr>
        <p:spPr>
          <a:xfrm>
            <a:off x="1852515" y="1770000"/>
            <a:ext cx="4113598" cy="2691446"/>
          </a:xfrm>
          <a:prstGeom prst="rect">
            <a:avLst/>
          </a:prstGeom>
          <a:solidFill>
            <a:schemeClr val="accent2">
              <a:lumMod val="20000"/>
              <a:lumOff val="80000"/>
              <a:alpha val="3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6" name="직사각형 875">
            <a:extLst>
              <a:ext uri="{FF2B5EF4-FFF2-40B4-BE49-F238E27FC236}">
                <a16:creationId xmlns:a16="http://schemas.microsoft.com/office/drawing/2014/main" id="{47267853-705E-FA7C-98CA-106D454A7237}"/>
              </a:ext>
            </a:extLst>
          </p:cNvPr>
          <p:cNvSpPr/>
          <p:nvPr/>
        </p:nvSpPr>
        <p:spPr>
          <a:xfrm>
            <a:off x="5997311" y="1793567"/>
            <a:ext cx="2060586" cy="1182199"/>
          </a:xfrm>
          <a:prstGeom prst="rect">
            <a:avLst/>
          </a:prstGeom>
          <a:solidFill>
            <a:schemeClr val="accent2">
              <a:lumMod val="20000"/>
              <a:lumOff val="80000"/>
              <a:alpha val="3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7" name="직사각형 876">
            <a:extLst>
              <a:ext uri="{FF2B5EF4-FFF2-40B4-BE49-F238E27FC236}">
                <a16:creationId xmlns:a16="http://schemas.microsoft.com/office/drawing/2014/main" id="{70986664-45E6-A70C-DA35-81B8370FD16C}"/>
              </a:ext>
            </a:extLst>
          </p:cNvPr>
          <p:cNvSpPr/>
          <p:nvPr/>
        </p:nvSpPr>
        <p:spPr>
          <a:xfrm>
            <a:off x="8070326" y="1782059"/>
            <a:ext cx="741404" cy="2717656"/>
          </a:xfrm>
          <a:prstGeom prst="rect">
            <a:avLst/>
          </a:prstGeom>
          <a:solidFill>
            <a:schemeClr val="accent2">
              <a:lumMod val="20000"/>
              <a:lumOff val="80000"/>
              <a:alpha val="3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8" name="직사각형 877">
            <a:extLst>
              <a:ext uri="{FF2B5EF4-FFF2-40B4-BE49-F238E27FC236}">
                <a16:creationId xmlns:a16="http://schemas.microsoft.com/office/drawing/2014/main" id="{F4BAABB5-1A56-B4FF-966B-FE536A839041}"/>
              </a:ext>
            </a:extLst>
          </p:cNvPr>
          <p:cNvSpPr/>
          <p:nvPr/>
        </p:nvSpPr>
        <p:spPr>
          <a:xfrm>
            <a:off x="7742027" y="6309099"/>
            <a:ext cx="366785" cy="14875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9" name="직사각형 878">
            <a:extLst>
              <a:ext uri="{FF2B5EF4-FFF2-40B4-BE49-F238E27FC236}">
                <a16:creationId xmlns:a16="http://schemas.microsoft.com/office/drawing/2014/main" id="{0C2FC2E8-B147-E46F-ACC4-1B7F78CF964D}"/>
              </a:ext>
            </a:extLst>
          </p:cNvPr>
          <p:cNvSpPr/>
          <p:nvPr/>
        </p:nvSpPr>
        <p:spPr>
          <a:xfrm flipV="1">
            <a:off x="6599425" y="6310126"/>
            <a:ext cx="381723" cy="14772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0" name="제목 1">
            <a:extLst>
              <a:ext uri="{FF2B5EF4-FFF2-40B4-BE49-F238E27FC236}">
                <a16:creationId xmlns:a16="http://schemas.microsoft.com/office/drawing/2014/main" id="{DEA205C9-FAC4-36C8-A8FB-24AF79195D46}"/>
              </a:ext>
            </a:extLst>
          </p:cNvPr>
          <p:cNvSpPr txBox="1">
            <a:spLocks/>
          </p:cNvSpPr>
          <p:nvPr/>
        </p:nvSpPr>
        <p:spPr>
          <a:xfrm>
            <a:off x="6506343" y="6335625"/>
            <a:ext cx="1073075" cy="19797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914400" latinLnBrk="1">
              <a:lnSpc>
                <a:spcPct val="90000"/>
              </a:lnSpc>
              <a:spcBef>
                <a:spcPct val="0"/>
              </a:spcBef>
              <a:buNone/>
              <a:defRPr sz="1400" b="1" spc="-60" baseline="0">
                <a:solidFill>
                  <a:srgbClr val="4C4C4E"/>
                </a:solidFill>
                <a:latin typeface="KT서체 Medium" panose="020B0600000101010101" pitchFamily="50" charset="-127"/>
                <a:ea typeface="KT서체 Medium" panose="020B0600000101010101" pitchFamily="50" charset="-127"/>
                <a:cs typeface="+mj-cs"/>
              </a:defRPr>
            </a:lvl1pPr>
          </a:lstStyle>
          <a:p>
            <a:r>
              <a:rPr lang="ko-KR" altLang="en-US" sz="900" b="0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애자일 방법론</a:t>
            </a:r>
          </a:p>
        </p:txBody>
      </p:sp>
      <p:sp>
        <p:nvSpPr>
          <p:cNvPr id="881" name="제목 1">
            <a:extLst>
              <a:ext uri="{FF2B5EF4-FFF2-40B4-BE49-F238E27FC236}">
                <a16:creationId xmlns:a16="http://schemas.microsoft.com/office/drawing/2014/main" id="{AB5AB2BE-4A9C-9DBB-0C50-3422D2DC6199}"/>
              </a:ext>
            </a:extLst>
          </p:cNvPr>
          <p:cNvSpPr txBox="1">
            <a:spLocks/>
          </p:cNvSpPr>
          <p:nvPr/>
        </p:nvSpPr>
        <p:spPr>
          <a:xfrm>
            <a:off x="7629370" y="6328188"/>
            <a:ext cx="1073075" cy="21957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914400" latinLnBrk="1">
              <a:lnSpc>
                <a:spcPct val="90000"/>
              </a:lnSpc>
              <a:spcBef>
                <a:spcPct val="0"/>
              </a:spcBef>
              <a:buNone/>
              <a:defRPr sz="1400" b="1" spc="-60" baseline="0">
                <a:solidFill>
                  <a:srgbClr val="4C4C4E"/>
                </a:solidFill>
                <a:latin typeface="KT서체 Medium" panose="020B0600000101010101" pitchFamily="50" charset="-127"/>
                <a:ea typeface="KT서체 Medium" panose="020B0600000101010101" pitchFamily="50" charset="-127"/>
                <a:cs typeface="+mj-cs"/>
              </a:defRPr>
            </a:lvl1pPr>
          </a:lstStyle>
          <a:p>
            <a:r>
              <a:rPr lang="ko-KR" altLang="en-US" sz="900" b="0" dirty="0">
                <a:latin typeface="KT서체 Light" panose="020B0600000101010101" pitchFamily="50" charset="-127"/>
                <a:ea typeface="KT서체 Light" panose="020B0600000101010101" pitchFamily="50" charset="-127"/>
              </a:rPr>
              <a:t>폭포수 방법론</a:t>
            </a:r>
          </a:p>
        </p:txBody>
      </p:sp>
    </p:spTree>
    <p:extLst>
      <p:ext uri="{BB962C8B-B14F-4D97-AF65-F5344CB8AC3E}">
        <p14:creationId xmlns:p14="http://schemas.microsoft.com/office/powerpoint/2010/main" val="280128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E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(2/2)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5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02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en-US" altLang="ko-KR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AWS </a:t>
            </a:r>
            <a:r>
              <a:rPr lang="ko-KR" altLang="en-US" spc="-2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기반 플랫폼 구축</a:t>
            </a:r>
          </a:p>
        </p:txBody>
      </p:sp>
      <p:grpSp>
        <p:nvGrpSpPr>
          <p:cNvPr id="1279" name="그룹 1278">
            <a:extLst>
              <a:ext uri="{FF2B5EF4-FFF2-40B4-BE49-F238E27FC236}">
                <a16:creationId xmlns:a16="http://schemas.microsoft.com/office/drawing/2014/main" id="{28DA25B2-1F37-E686-C296-C7C69D0337F7}"/>
              </a:ext>
            </a:extLst>
          </p:cNvPr>
          <p:cNvGrpSpPr/>
          <p:nvPr/>
        </p:nvGrpSpPr>
        <p:grpSpPr>
          <a:xfrm>
            <a:off x="308484" y="1412776"/>
            <a:ext cx="9304006" cy="4992667"/>
            <a:chOff x="147811" y="1268760"/>
            <a:chExt cx="9665729" cy="4992667"/>
          </a:xfrm>
        </p:grpSpPr>
        <p:cxnSp>
          <p:nvCxnSpPr>
            <p:cNvPr id="890" name="꺾인 연결선 4">
              <a:extLst>
                <a:ext uri="{FF2B5EF4-FFF2-40B4-BE49-F238E27FC236}">
                  <a16:creationId xmlns:a16="http://schemas.microsoft.com/office/drawing/2014/main" id="{058FEE5C-D87E-77EE-81E2-A82936CC9A93}"/>
                </a:ext>
              </a:extLst>
            </p:cNvPr>
            <p:cNvCxnSpPr>
              <a:endCxn id="900" idx="1"/>
            </p:cNvCxnSpPr>
            <p:nvPr/>
          </p:nvCxnSpPr>
          <p:spPr>
            <a:xfrm rot="5400000" flipH="1" flipV="1">
              <a:off x="4653858" y="1721235"/>
              <a:ext cx="2534805" cy="2380779"/>
            </a:xfrm>
            <a:prstGeom prst="bentConnector2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직선 연결선 691">
              <a:extLst>
                <a:ext uri="{FF2B5EF4-FFF2-40B4-BE49-F238E27FC236}">
                  <a16:creationId xmlns:a16="http://schemas.microsoft.com/office/drawing/2014/main" id="{B1F4EA95-57A0-C8A0-A3D7-A0AB77D9B06C}"/>
                </a:ext>
              </a:extLst>
            </p:cNvPr>
            <p:cNvCxnSpPr>
              <a:endCxn id="1187" idx="0"/>
            </p:cNvCxnSpPr>
            <p:nvPr/>
          </p:nvCxnSpPr>
          <p:spPr>
            <a:xfrm rot="10800000" flipV="1">
              <a:off x="1383078" y="4174252"/>
              <a:ext cx="3346126" cy="297629"/>
            </a:xfrm>
            <a:prstGeom prst="bentConnector2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2" name="Rectangle 5">
              <a:extLst>
                <a:ext uri="{FF2B5EF4-FFF2-40B4-BE49-F238E27FC236}">
                  <a16:creationId xmlns:a16="http://schemas.microsoft.com/office/drawing/2014/main" id="{11C601B3-6ED0-633C-C0B1-6BD455A69A8C}"/>
                </a:ext>
              </a:extLst>
            </p:cNvPr>
            <p:cNvSpPr/>
            <p:nvPr/>
          </p:nvSpPr>
          <p:spPr bwMode="auto">
            <a:xfrm>
              <a:off x="8186356" y="2771445"/>
              <a:ext cx="1380205" cy="3393299"/>
            </a:xfrm>
            <a:prstGeom prst="rect">
              <a:avLst/>
            </a:prstGeom>
            <a:noFill/>
            <a:ln w="15875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/>
            <a:lstStyle/>
            <a:p>
              <a:pPr algn="ctr">
                <a:defRPr/>
              </a:pPr>
              <a:r>
                <a:rPr lang="en-US" sz="7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Availability Zone B</a:t>
              </a:r>
            </a:p>
          </p:txBody>
        </p:sp>
        <p:sp>
          <p:nvSpPr>
            <p:cNvPr id="893" name="Rectangle 5">
              <a:extLst>
                <a:ext uri="{FF2B5EF4-FFF2-40B4-BE49-F238E27FC236}">
                  <a16:creationId xmlns:a16="http://schemas.microsoft.com/office/drawing/2014/main" id="{0AE5D410-950A-CC1D-B064-B2622FD2D3EB}"/>
                </a:ext>
              </a:extLst>
            </p:cNvPr>
            <p:cNvSpPr/>
            <p:nvPr/>
          </p:nvSpPr>
          <p:spPr bwMode="auto">
            <a:xfrm>
              <a:off x="4919265" y="2773785"/>
              <a:ext cx="1380205" cy="3390959"/>
            </a:xfrm>
            <a:prstGeom prst="rect">
              <a:avLst/>
            </a:prstGeom>
            <a:noFill/>
            <a:ln w="15875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/>
            <a:lstStyle/>
            <a:p>
              <a:pPr algn="ctr">
                <a:defRPr/>
              </a:pPr>
              <a:r>
                <a:rPr lang="en-US" sz="7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Availability Zone A</a:t>
              </a:r>
            </a:p>
          </p:txBody>
        </p:sp>
        <p:sp>
          <p:nvSpPr>
            <p:cNvPr id="894" name="TextBox 19">
              <a:extLst>
                <a:ext uri="{FF2B5EF4-FFF2-40B4-BE49-F238E27FC236}">
                  <a16:creationId xmlns:a16="http://schemas.microsoft.com/office/drawing/2014/main" id="{D7292F5C-1245-087A-D8BF-AA138CCDD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899" y="2513881"/>
              <a:ext cx="74845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cxnSp>
          <p:nvCxnSpPr>
            <p:cNvPr id="895" name="직선 화살표 연결선 894">
              <a:extLst>
                <a:ext uri="{FF2B5EF4-FFF2-40B4-BE49-F238E27FC236}">
                  <a16:creationId xmlns:a16="http://schemas.microsoft.com/office/drawing/2014/main" id="{6BFCC4F3-B0CF-E358-01EE-1D22D1632174}"/>
                </a:ext>
              </a:extLst>
            </p:cNvPr>
            <p:cNvCxnSpPr/>
            <p:nvPr/>
          </p:nvCxnSpPr>
          <p:spPr>
            <a:xfrm>
              <a:off x="6426596" y="3242061"/>
              <a:ext cx="0" cy="76376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6" name="Rectangle 3">
              <a:extLst>
                <a:ext uri="{FF2B5EF4-FFF2-40B4-BE49-F238E27FC236}">
                  <a16:creationId xmlns:a16="http://schemas.microsoft.com/office/drawing/2014/main" id="{A63FA164-6425-96F1-AA7E-D2C02617F890}"/>
                </a:ext>
              </a:extLst>
            </p:cNvPr>
            <p:cNvSpPr/>
            <p:nvPr/>
          </p:nvSpPr>
          <p:spPr bwMode="auto">
            <a:xfrm>
              <a:off x="4856381" y="1758388"/>
              <a:ext cx="4843752" cy="4456902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46800"/>
            <a:lstStyle/>
            <a:p>
              <a:pPr>
                <a:defRPr/>
              </a:pPr>
              <a:r>
                <a:rPr lang="en-US" sz="700" dirty="0">
                  <a:ln w="0"/>
                  <a:solidFill>
                    <a:srgbClr val="1E89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Private VPC</a:t>
              </a:r>
            </a:p>
          </p:txBody>
        </p:sp>
        <p:pic>
          <p:nvPicPr>
            <p:cNvPr id="897" name="Graphic 38">
              <a:extLst>
                <a:ext uri="{FF2B5EF4-FFF2-40B4-BE49-F238E27FC236}">
                  <a16:creationId xmlns:a16="http://schemas.microsoft.com/office/drawing/2014/main" id="{0708DA55-14B7-16E6-45AC-65D3C5576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2475" y="1758387"/>
              <a:ext cx="113065" cy="210367"/>
            </a:xfrm>
            <a:prstGeom prst="rect">
              <a:avLst/>
            </a:prstGeom>
          </p:spPr>
        </p:pic>
        <p:pic>
          <p:nvPicPr>
            <p:cNvPr id="898" name="Graphic 8">
              <a:extLst>
                <a:ext uri="{FF2B5EF4-FFF2-40B4-BE49-F238E27FC236}">
                  <a16:creationId xmlns:a16="http://schemas.microsoft.com/office/drawing/2014/main" id="{DE27BBBD-6581-CA2C-8C1A-FED085298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555" y="2244218"/>
              <a:ext cx="228652" cy="3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99" name="직선 화살표 연결선 898">
              <a:extLst>
                <a:ext uri="{FF2B5EF4-FFF2-40B4-BE49-F238E27FC236}">
                  <a16:creationId xmlns:a16="http://schemas.microsoft.com/office/drawing/2014/main" id="{D694054F-8AE5-50B7-6B2F-901A2D103CDD}"/>
                </a:ext>
              </a:extLst>
            </p:cNvPr>
            <p:cNvCxnSpPr/>
            <p:nvPr/>
          </p:nvCxnSpPr>
          <p:spPr>
            <a:xfrm>
              <a:off x="6552919" y="2455592"/>
              <a:ext cx="1390134" cy="0"/>
            </a:xfrm>
            <a:prstGeom prst="straightConnector1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0" name="그림 899">
              <a:extLst>
                <a:ext uri="{FF2B5EF4-FFF2-40B4-BE49-F238E27FC236}">
                  <a16:creationId xmlns:a16="http://schemas.microsoft.com/office/drawing/2014/main" id="{92462905-EE3E-F6E5-0C73-3087A44E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11650" y="1484839"/>
              <a:ext cx="267557" cy="318764"/>
            </a:xfrm>
            <a:prstGeom prst="rect">
              <a:avLst/>
            </a:prstGeom>
          </p:spPr>
        </p:pic>
        <p:sp>
          <p:nvSpPr>
            <p:cNvPr id="901" name="직사각형 900">
              <a:extLst>
                <a:ext uri="{FF2B5EF4-FFF2-40B4-BE49-F238E27FC236}">
                  <a16:creationId xmlns:a16="http://schemas.microsoft.com/office/drawing/2014/main" id="{D5BBCD5A-617A-55A1-FB1F-B321F50C88AA}"/>
                </a:ext>
              </a:extLst>
            </p:cNvPr>
            <p:cNvSpPr/>
            <p:nvPr/>
          </p:nvSpPr>
          <p:spPr>
            <a:xfrm>
              <a:off x="6802991" y="1837625"/>
              <a:ext cx="838691" cy="1771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rPr>
                <a:t>Transit Gateway</a:t>
              </a:r>
            </a:p>
          </p:txBody>
        </p:sp>
        <p:sp>
          <p:nvSpPr>
            <p:cNvPr id="902" name="Rectangle 7">
              <a:extLst>
                <a:ext uri="{FF2B5EF4-FFF2-40B4-BE49-F238E27FC236}">
                  <a16:creationId xmlns:a16="http://schemas.microsoft.com/office/drawing/2014/main" id="{8CDFDEE4-CA8B-B4F5-B524-7F105E2F3609}"/>
                </a:ext>
              </a:extLst>
            </p:cNvPr>
            <p:cNvSpPr/>
            <p:nvPr/>
          </p:nvSpPr>
          <p:spPr>
            <a:xfrm>
              <a:off x="4962749" y="2960005"/>
              <a:ext cx="1300161" cy="1399485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/>
            <a:lstStyle/>
            <a:p>
              <a:pPr>
                <a:defRPr/>
              </a:pPr>
              <a:r>
                <a:rPr lang="en-US" sz="600" dirty="0" err="1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Pirvate</a:t>
              </a:r>
              <a:r>
                <a:rPr lang="en-US" sz="6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 Subnet - A</a:t>
              </a:r>
            </a:p>
          </p:txBody>
        </p:sp>
        <p:pic>
          <p:nvPicPr>
            <p:cNvPr id="903" name="Graphic 21">
              <a:extLst>
                <a:ext uri="{FF2B5EF4-FFF2-40B4-BE49-F238E27FC236}">
                  <a16:creationId xmlns:a16="http://schemas.microsoft.com/office/drawing/2014/main" id="{3C94EAA0-2B09-3BEB-4EC7-6AE05A94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67241" y="2963774"/>
              <a:ext cx="113065" cy="210367"/>
            </a:xfrm>
            <a:prstGeom prst="rect">
              <a:avLst/>
            </a:prstGeom>
          </p:spPr>
        </p:pic>
        <p:sp>
          <p:nvSpPr>
            <p:cNvPr id="904" name="Rectangle 7">
              <a:extLst>
                <a:ext uri="{FF2B5EF4-FFF2-40B4-BE49-F238E27FC236}">
                  <a16:creationId xmlns:a16="http://schemas.microsoft.com/office/drawing/2014/main" id="{8CCAB2E5-D17E-8A20-2A7C-055BEDEF0A4C}"/>
                </a:ext>
              </a:extLst>
            </p:cNvPr>
            <p:cNvSpPr/>
            <p:nvPr/>
          </p:nvSpPr>
          <p:spPr>
            <a:xfrm>
              <a:off x="4962749" y="4409691"/>
              <a:ext cx="1300161" cy="596803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/>
            <a:lstStyle/>
            <a:p>
              <a:pPr>
                <a:defRPr/>
              </a:pPr>
              <a:r>
                <a:rPr lang="en-US" sz="600" dirty="0" err="1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Pirvate</a:t>
              </a:r>
              <a:r>
                <a:rPr lang="en-US" sz="6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 Subnet - A</a:t>
              </a:r>
            </a:p>
          </p:txBody>
        </p:sp>
        <p:pic>
          <p:nvPicPr>
            <p:cNvPr id="905" name="Graphic 21">
              <a:extLst>
                <a:ext uri="{FF2B5EF4-FFF2-40B4-BE49-F238E27FC236}">
                  <a16:creationId xmlns:a16="http://schemas.microsoft.com/office/drawing/2014/main" id="{1302EA2E-2B47-1EEF-7059-1F67C126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62749" y="4409690"/>
              <a:ext cx="113065" cy="210367"/>
            </a:xfrm>
            <a:prstGeom prst="rect">
              <a:avLst/>
            </a:prstGeom>
          </p:spPr>
        </p:pic>
        <p:sp>
          <p:nvSpPr>
            <p:cNvPr id="906" name="Rectangle 7">
              <a:extLst>
                <a:ext uri="{FF2B5EF4-FFF2-40B4-BE49-F238E27FC236}">
                  <a16:creationId xmlns:a16="http://schemas.microsoft.com/office/drawing/2014/main" id="{83F6F07D-9EB6-7B67-2EB3-A2E300500F68}"/>
                </a:ext>
              </a:extLst>
            </p:cNvPr>
            <p:cNvSpPr/>
            <p:nvPr/>
          </p:nvSpPr>
          <p:spPr>
            <a:xfrm>
              <a:off x="4940110" y="5108227"/>
              <a:ext cx="1322801" cy="997709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/>
            <a:lstStyle/>
            <a:p>
              <a:pPr>
                <a:defRPr/>
              </a:pPr>
              <a:r>
                <a:rPr lang="en-US" sz="600" dirty="0" err="1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Pirvate</a:t>
              </a:r>
              <a:r>
                <a:rPr lang="en-US" sz="6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 Subnet - A</a:t>
              </a:r>
            </a:p>
          </p:txBody>
        </p:sp>
        <p:pic>
          <p:nvPicPr>
            <p:cNvPr id="907" name="Graphic 21">
              <a:extLst>
                <a:ext uri="{FF2B5EF4-FFF2-40B4-BE49-F238E27FC236}">
                  <a16:creationId xmlns:a16="http://schemas.microsoft.com/office/drawing/2014/main" id="{BED2FBEA-B773-69FC-931C-1E9E0514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40109" y="5108227"/>
              <a:ext cx="113065" cy="210367"/>
            </a:xfrm>
            <a:prstGeom prst="rect">
              <a:avLst/>
            </a:prstGeom>
          </p:spPr>
        </p:pic>
        <p:sp>
          <p:nvSpPr>
            <p:cNvPr id="908" name="Rectangle 7">
              <a:extLst>
                <a:ext uri="{FF2B5EF4-FFF2-40B4-BE49-F238E27FC236}">
                  <a16:creationId xmlns:a16="http://schemas.microsoft.com/office/drawing/2014/main" id="{4CAAB30D-4F57-0AA2-A87C-F1C58F0EC665}"/>
                </a:ext>
              </a:extLst>
            </p:cNvPr>
            <p:cNvSpPr/>
            <p:nvPr/>
          </p:nvSpPr>
          <p:spPr>
            <a:xfrm>
              <a:off x="6598215" y="2951987"/>
              <a:ext cx="1300161" cy="1407503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/>
            <a:lstStyle/>
            <a:p>
              <a:pPr>
                <a:defRPr/>
              </a:pPr>
              <a:r>
                <a:rPr lang="en-US" sz="600" dirty="0" err="1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Pirvate</a:t>
              </a:r>
              <a:r>
                <a:rPr lang="en-US" sz="6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 Subnet - B</a:t>
              </a:r>
            </a:p>
          </p:txBody>
        </p:sp>
        <p:pic>
          <p:nvPicPr>
            <p:cNvPr id="909" name="Graphic 21">
              <a:extLst>
                <a:ext uri="{FF2B5EF4-FFF2-40B4-BE49-F238E27FC236}">
                  <a16:creationId xmlns:a16="http://schemas.microsoft.com/office/drawing/2014/main" id="{529CC320-AF72-6D51-F5FA-A670855B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98214" y="2947680"/>
              <a:ext cx="113065" cy="210367"/>
            </a:xfrm>
            <a:prstGeom prst="rect">
              <a:avLst/>
            </a:prstGeom>
          </p:spPr>
        </p:pic>
        <p:sp>
          <p:nvSpPr>
            <p:cNvPr id="910" name="Rectangle 7">
              <a:extLst>
                <a:ext uri="{FF2B5EF4-FFF2-40B4-BE49-F238E27FC236}">
                  <a16:creationId xmlns:a16="http://schemas.microsoft.com/office/drawing/2014/main" id="{30157C0D-7E3E-A363-2EB9-30FC644890A0}"/>
                </a:ext>
              </a:extLst>
            </p:cNvPr>
            <p:cNvSpPr/>
            <p:nvPr/>
          </p:nvSpPr>
          <p:spPr>
            <a:xfrm>
              <a:off x="6598215" y="4409691"/>
              <a:ext cx="1300161" cy="596803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/>
            <a:lstStyle/>
            <a:p>
              <a:pPr>
                <a:defRPr/>
              </a:pPr>
              <a:r>
                <a:rPr lang="en-US" sz="600" dirty="0" err="1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Pirvate</a:t>
              </a:r>
              <a:r>
                <a:rPr lang="en-US" sz="6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 Subnet - B</a:t>
              </a:r>
            </a:p>
          </p:txBody>
        </p:sp>
        <p:pic>
          <p:nvPicPr>
            <p:cNvPr id="911" name="Graphic 21">
              <a:extLst>
                <a:ext uri="{FF2B5EF4-FFF2-40B4-BE49-F238E27FC236}">
                  <a16:creationId xmlns:a16="http://schemas.microsoft.com/office/drawing/2014/main" id="{00369020-285E-BE6B-4A82-2402D12E3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98214" y="4409690"/>
              <a:ext cx="113065" cy="210367"/>
            </a:xfrm>
            <a:prstGeom prst="rect">
              <a:avLst/>
            </a:prstGeom>
          </p:spPr>
        </p:pic>
        <p:sp>
          <p:nvSpPr>
            <p:cNvPr id="912" name="Rectangle 7">
              <a:extLst>
                <a:ext uri="{FF2B5EF4-FFF2-40B4-BE49-F238E27FC236}">
                  <a16:creationId xmlns:a16="http://schemas.microsoft.com/office/drawing/2014/main" id="{DB583B97-1C94-01C4-D4B1-7507CD3B5CC8}"/>
                </a:ext>
              </a:extLst>
            </p:cNvPr>
            <p:cNvSpPr/>
            <p:nvPr/>
          </p:nvSpPr>
          <p:spPr>
            <a:xfrm>
              <a:off x="6575575" y="5108227"/>
              <a:ext cx="1322801" cy="997709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/>
            <a:lstStyle/>
            <a:p>
              <a:pPr>
                <a:defRPr/>
              </a:pPr>
              <a:r>
                <a:rPr lang="en-US" sz="600" dirty="0" err="1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Pirvate</a:t>
              </a:r>
              <a:r>
                <a:rPr lang="en-US" sz="6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 Subnet - B</a:t>
              </a:r>
            </a:p>
          </p:txBody>
        </p:sp>
        <p:pic>
          <p:nvPicPr>
            <p:cNvPr id="913" name="Graphic 21">
              <a:extLst>
                <a:ext uri="{FF2B5EF4-FFF2-40B4-BE49-F238E27FC236}">
                  <a16:creationId xmlns:a16="http://schemas.microsoft.com/office/drawing/2014/main" id="{5319A2A8-5CAC-7684-EA6A-666573F1B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75574" y="5108227"/>
              <a:ext cx="113065" cy="210367"/>
            </a:xfrm>
            <a:prstGeom prst="rect">
              <a:avLst/>
            </a:prstGeom>
          </p:spPr>
        </p:pic>
        <p:sp>
          <p:nvSpPr>
            <p:cNvPr id="914" name="Rectangle 7">
              <a:extLst>
                <a:ext uri="{FF2B5EF4-FFF2-40B4-BE49-F238E27FC236}">
                  <a16:creationId xmlns:a16="http://schemas.microsoft.com/office/drawing/2014/main" id="{F332F020-1BBB-E261-29EB-0C220D0699F2}"/>
                </a:ext>
              </a:extLst>
            </p:cNvPr>
            <p:cNvSpPr/>
            <p:nvPr/>
          </p:nvSpPr>
          <p:spPr>
            <a:xfrm>
              <a:off x="8233680" y="2947680"/>
              <a:ext cx="1300161" cy="1390095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/>
            <a:lstStyle/>
            <a:p>
              <a:pPr>
                <a:defRPr/>
              </a:pPr>
              <a:r>
                <a:rPr lang="en-US" sz="600" dirty="0" err="1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Pirvate</a:t>
              </a:r>
              <a:r>
                <a:rPr lang="en-US" sz="6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 Subnet - C</a:t>
              </a:r>
            </a:p>
          </p:txBody>
        </p:sp>
        <p:pic>
          <p:nvPicPr>
            <p:cNvPr id="915" name="Graphic 21">
              <a:extLst>
                <a:ext uri="{FF2B5EF4-FFF2-40B4-BE49-F238E27FC236}">
                  <a16:creationId xmlns:a16="http://schemas.microsoft.com/office/drawing/2014/main" id="{4B2A58C5-F8F6-5A60-E4CA-BD9E6AECC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37600" y="2960005"/>
              <a:ext cx="113065" cy="210367"/>
            </a:xfrm>
            <a:prstGeom prst="rect">
              <a:avLst/>
            </a:prstGeom>
          </p:spPr>
        </p:pic>
        <p:sp>
          <p:nvSpPr>
            <p:cNvPr id="916" name="Rectangle 7">
              <a:extLst>
                <a:ext uri="{FF2B5EF4-FFF2-40B4-BE49-F238E27FC236}">
                  <a16:creationId xmlns:a16="http://schemas.microsoft.com/office/drawing/2014/main" id="{5AD7EC13-A5EA-4E4F-3D3B-D644A68659BF}"/>
                </a:ext>
              </a:extLst>
            </p:cNvPr>
            <p:cNvSpPr/>
            <p:nvPr/>
          </p:nvSpPr>
          <p:spPr>
            <a:xfrm>
              <a:off x="8233680" y="4409691"/>
              <a:ext cx="1300161" cy="596803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/>
            <a:lstStyle/>
            <a:p>
              <a:pPr>
                <a:defRPr/>
              </a:pPr>
              <a:r>
                <a:rPr lang="en-US" sz="600" dirty="0" err="1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Pirvate</a:t>
              </a:r>
              <a:r>
                <a:rPr lang="en-US" sz="6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 Subnet - C</a:t>
              </a:r>
            </a:p>
          </p:txBody>
        </p:sp>
        <p:pic>
          <p:nvPicPr>
            <p:cNvPr id="917" name="Graphic 21">
              <a:extLst>
                <a:ext uri="{FF2B5EF4-FFF2-40B4-BE49-F238E27FC236}">
                  <a16:creationId xmlns:a16="http://schemas.microsoft.com/office/drawing/2014/main" id="{6C992EBB-6C11-D4B9-7DE5-A967FA93F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33679" y="4409690"/>
              <a:ext cx="113065" cy="210367"/>
            </a:xfrm>
            <a:prstGeom prst="rect">
              <a:avLst/>
            </a:prstGeom>
          </p:spPr>
        </p:pic>
        <p:sp>
          <p:nvSpPr>
            <p:cNvPr id="918" name="Rectangle 7">
              <a:extLst>
                <a:ext uri="{FF2B5EF4-FFF2-40B4-BE49-F238E27FC236}">
                  <a16:creationId xmlns:a16="http://schemas.microsoft.com/office/drawing/2014/main" id="{313BE437-24CA-0F43-1358-7D2D1D02B543}"/>
                </a:ext>
              </a:extLst>
            </p:cNvPr>
            <p:cNvSpPr/>
            <p:nvPr/>
          </p:nvSpPr>
          <p:spPr>
            <a:xfrm>
              <a:off x="8211040" y="5108227"/>
              <a:ext cx="1322801" cy="997709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/>
            <a:lstStyle/>
            <a:p>
              <a:pPr>
                <a:defRPr/>
              </a:pPr>
              <a:r>
                <a:rPr lang="en-US" sz="600" dirty="0" err="1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Pirvate</a:t>
              </a:r>
              <a:r>
                <a:rPr lang="en-US" sz="6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 Subnet - C</a:t>
              </a:r>
            </a:p>
          </p:txBody>
        </p:sp>
        <p:pic>
          <p:nvPicPr>
            <p:cNvPr id="919" name="Graphic 21">
              <a:extLst>
                <a:ext uri="{FF2B5EF4-FFF2-40B4-BE49-F238E27FC236}">
                  <a16:creationId xmlns:a16="http://schemas.microsoft.com/office/drawing/2014/main" id="{631C80FA-8B1D-60D4-862F-315F5FF3C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11039" y="5108227"/>
              <a:ext cx="113065" cy="210367"/>
            </a:xfrm>
            <a:prstGeom prst="rect">
              <a:avLst/>
            </a:prstGeom>
          </p:spPr>
        </p:pic>
        <p:sp>
          <p:nvSpPr>
            <p:cNvPr id="920" name="Rectangle 5">
              <a:extLst>
                <a:ext uri="{FF2B5EF4-FFF2-40B4-BE49-F238E27FC236}">
                  <a16:creationId xmlns:a16="http://schemas.microsoft.com/office/drawing/2014/main" id="{1182C843-B662-2C70-C07A-2083124503A3}"/>
                </a:ext>
              </a:extLst>
            </p:cNvPr>
            <p:cNvSpPr/>
            <p:nvPr/>
          </p:nvSpPr>
          <p:spPr bwMode="auto">
            <a:xfrm>
              <a:off x="5620570" y="3425281"/>
              <a:ext cx="1629963" cy="738522"/>
            </a:xfrm>
            <a:prstGeom prst="rect">
              <a:avLst/>
            </a:prstGeom>
            <a:noFill/>
            <a:ln w="63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/>
            <a:lstStyle/>
            <a:p>
              <a:pPr algn="ctr">
                <a:defRPr/>
              </a:pPr>
              <a:endParaRPr lang="en-US" sz="700" dirty="0">
                <a:solidFill>
                  <a:srgbClr val="5B9CD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anose="020B0604020202020204" pitchFamily="34" charset="0"/>
              </a:endParaRPr>
            </a:p>
          </p:txBody>
        </p:sp>
        <p:pic>
          <p:nvPicPr>
            <p:cNvPr id="921" name="Picture 2" descr="https://github.com/kubernetes/community/raw/master/icons/png/resources/labeled/ing-128.png">
              <a:extLst>
                <a:ext uri="{FF2B5EF4-FFF2-40B4-BE49-F238E27FC236}">
                  <a16:creationId xmlns:a16="http://schemas.microsoft.com/office/drawing/2014/main" id="{5833710E-8A5D-4EAD-04DA-0DE3B5C5A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1924" y="2978353"/>
              <a:ext cx="139810" cy="252000"/>
            </a:xfrm>
            <a:prstGeom prst="rect">
              <a:avLst/>
            </a:prstGeom>
            <a:noFill/>
          </p:spPr>
        </p:pic>
        <p:sp>
          <p:nvSpPr>
            <p:cNvPr id="922" name="Rectangle 5">
              <a:extLst>
                <a:ext uri="{FF2B5EF4-FFF2-40B4-BE49-F238E27FC236}">
                  <a16:creationId xmlns:a16="http://schemas.microsoft.com/office/drawing/2014/main" id="{3545379D-1180-0877-0B09-A348FBD8108B}"/>
                </a:ext>
              </a:extLst>
            </p:cNvPr>
            <p:cNvSpPr/>
            <p:nvPr/>
          </p:nvSpPr>
          <p:spPr bwMode="auto">
            <a:xfrm>
              <a:off x="5429654" y="3230219"/>
              <a:ext cx="1886740" cy="1015413"/>
            </a:xfrm>
            <a:prstGeom prst="rect">
              <a:avLst/>
            </a:prstGeom>
            <a:noFill/>
            <a:ln w="635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/>
            <a:lstStyle/>
            <a:p>
              <a:pPr algn="ctr">
                <a:defRPr/>
              </a:pPr>
              <a:endParaRPr lang="en-US" sz="700" dirty="0">
                <a:solidFill>
                  <a:srgbClr val="5B9CD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923" name="TextBox 19">
              <a:extLst>
                <a:ext uri="{FF2B5EF4-FFF2-40B4-BE49-F238E27FC236}">
                  <a16:creationId xmlns:a16="http://schemas.microsoft.com/office/drawing/2014/main" id="{04915266-98E8-551D-D8BA-60746D158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3692" y="2505050"/>
              <a:ext cx="75527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924" name="Graphic 8">
              <a:extLst>
                <a:ext uri="{FF2B5EF4-FFF2-40B4-BE49-F238E27FC236}">
                  <a16:creationId xmlns:a16="http://schemas.microsoft.com/office/drawing/2014/main" id="{9364A15F-6BB2-5376-475C-3A7E3A2B7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809" y="2241140"/>
              <a:ext cx="237849" cy="315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5" name="Rectangle 5">
              <a:extLst>
                <a:ext uri="{FF2B5EF4-FFF2-40B4-BE49-F238E27FC236}">
                  <a16:creationId xmlns:a16="http://schemas.microsoft.com/office/drawing/2014/main" id="{F62BC29F-A764-77F2-5A5F-F5D2FFCA753F}"/>
                </a:ext>
              </a:extLst>
            </p:cNvPr>
            <p:cNvSpPr/>
            <p:nvPr/>
          </p:nvSpPr>
          <p:spPr bwMode="auto">
            <a:xfrm>
              <a:off x="5417052" y="4580798"/>
              <a:ext cx="3995222" cy="458139"/>
            </a:xfrm>
            <a:prstGeom prst="rect">
              <a:avLst/>
            </a:prstGeom>
            <a:noFill/>
            <a:ln w="6350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/>
            <a:lstStyle/>
            <a:p>
              <a:pPr algn="ctr">
                <a:defRPr/>
              </a:pPr>
              <a:endParaRPr lang="en-US" sz="700" dirty="0">
                <a:solidFill>
                  <a:srgbClr val="5B9CD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926" name="직선 화살표 연결선 925">
              <a:extLst>
                <a:ext uri="{FF2B5EF4-FFF2-40B4-BE49-F238E27FC236}">
                  <a16:creationId xmlns:a16="http://schemas.microsoft.com/office/drawing/2014/main" id="{FDC92FF2-914C-4969-B149-48C6CC4C20F1}"/>
                </a:ext>
              </a:extLst>
            </p:cNvPr>
            <p:cNvCxnSpPr/>
            <p:nvPr/>
          </p:nvCxnSpPr>
          <p:spPr>
            <a:xfrm>
              <a:off x="6426596" y="2708875"/>
              <a:ext cx="0" cy="23036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직선 화살표 연결선 926">
              <a:extLst>
                <a:ext uri="{FF2B5EF4-FFF2-40B4-BE49-F238E27FC236}">
                  <a16:creationId xmlns:a16="http://schemas.microsoft.com/office/drawing/2014/main" id="{560AF800-F410-09E5-07FA-22854FB65528}"/>
                </a:ext>
              </a:extLst>
            </p:cNvPr>
            <p:cNvCxnSpPr/>
            <p:nvPr/>
          </p:nvCxnSpPr>
          <p:spPr>
            <a:xfrm>
              <a:off x="6243563" y="4005829"/>
              <a:ext cx="366066" cy="0"/>
            </a:xfrm>
            <a:prstGeom prst="straightConnector1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8" name="그룹 927">
              <a:extLst>
                <a:ext uri="{FF2B5EF4-FFF2-40B4-BE49-F238E27FC236}">
                  <a16:creationId xmlns:a16="http://schemas.microsoft.com/office/drawing/2014/main" id="{E2681E01-6159-5E48-92A5-72250B86E247}"/>
                </a:ext>
              </a:extLst>
            </p:cNvPr>
            <p:cNvGrpSpPr/>
            <p:nvPr/>
          </p:nvGrpSpPr>
          <p:grpSpPr>
            <a:xfrm>
              <a:off x="5460029" y="5664386"/>
              <a:ext cx="3943945" cy="380593"/>
              <a:chOff x="5507029" y="5722050"/>
              <a:chExt cx="3943945" cy="380593"/>
            </a:xfrm>
          </p:grpSpPr>
          <p:sp>
            <p:nvSpPr>
              <p:cNvPr id="929" name="Rectangle 5">
                <a:extLst>
                  <a:ext uri="{FF2B5EF4-FFF2-40B4-BE49-F238E27FC236}">
                    <a16:creationId xmlns:a16="http://schemas.microsoft.com/office/drawing/2014/main" id="{1268D630-20E9-685F-828C-04322499CA72}"/>
                  </a:ext>
                </a:extLst>
              </p:cNvPr>
              <p:cNvSpPr/>
              <p:nvPr/>
            </p:nvSpPr>
            <p:spPr bwMode="auto">
              <a:xfrm>
                <a:off x="5507029" y="5722050"/>
                <a:ext cx="3943945" cy="344299"/>
              </a:xfrm>
              <a:prstGeom prst="rect">
                <a:avLst/>
              </a:prstGeom>
              <a:noFill/>
              <a:ln w="6350">
                <a:solidFill>
                  <a:srgbClr val="7030A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/>
              <a:lstStyle/>
              <a:p>
                <a:pPr algn="ctr">
                  <a:defRPr/>
                </a:pPr>
                <a:endParaRPr lang="en-US" sz="7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930" name="TextBox 19">
                <a:extLst>
                  <a:ext uri="{FF2B5EF4-FFF2-40B4-BE49-F238E27FC236}">
                    <a16:creationId xmlns:a16="http://schemas.microsoft.com/office/drawing/2014/main" id="{3C877D78-45B3-A1CE-8AC7-7C9536318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56553" y="5917977"/>
                <a:ext cx="726240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600" dirty="0">
                    <a:solidFill>
                      <a:srgbClr val="7030A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Aurora Cluster</a:t>
                </a:r>
              </a:p>
            </p:txBody>
          </p:sp>
        </p:grpSp>
        <p:sp>
          <p:nvSpPr>
            <p:cNvPr id="931" name="Rectangle 5">
              <a:extLst>
                <a:ext uri="{FF2B5EF4-FFF2-40B4-BE49-F238E27FC236}">
                  <a16:creationId xmlns:a16="http://schemas.microsoft.com/office/drawing/2014/main" id="{BB9EC336-5072-EF11-0237-1E079FBF5794}"/>
                </a:ext>
              </a:extLst>
            </p:cNvPr>
            <p:cNvSpPr/>
            <p:nvPr/>
          </p:nvSpPr>
          <p:spPr bwMode="auto">
            <a:xfrm>
              <a:off x="8336095" y="3389943"/>
              <a:ext cx="819131" cy="767572"/>
            </a:xfrm>
            <a:prstGeom prst="rect">
              <a:avLst/>
            </a:prstGeom>
            <a:noFill/>
            <a:ln w="63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/>
            <a:lstStyle/>
            <a:p>
              <a:pPr algn="ctr">
                <a:defRPr/>
              </a:pPr>
              <a:endParaRPr lang="en-US" sz="700" dirty="0">
                <a:solidFill>
                  <a:srgbClr val="5B9CD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932" name="Rectangle 5">
              <a:extLst>
                <a:ext uri="{FF2B5EF4-FFF2-40B4-BE49-F238E27FC236}">
                  <a16:creationId xmlns:a16="http://schemas.microsoft.com/office/drawing/2014/main" id="{EF373851-8F39-DF69-9D57-2D2FAB6A2DDA}"/>
                </a:ext>
              </a:extLst>
            </p:cNvPr>
            <p:cNvSpPr/>
            <p:nvPr/>
          </p:nvSpPr>
          <p:spPr bwMode="auto">
            <a:xfrm>
              <a:off x="8279082" y="3176873"/>
              <a:ext cx="928984" cy="1076737"/>
            </a:xfrm>
            <a:prstGeom prst="rect">
              <a:avLst/>
            </a:prstGeom>
            <a:noFill/>
            <a:ln w="635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/>
            <a:lstStyle/>
            <a:p>
              <a:pPr algn="ctr">
                <a:defRPr/>
              </a:pPr>
              <a:endParaRPr lang="en-US" sz="700" dirty="0">
                <a:solidFill>
                  <a:srgbClr val="5B9CD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933" name="직선 화살표 연결선 280">
              <a:extLst>
                <a:ext uri="{FF2B5EF4-FFF2-40B4-BE49-F238E27FC236}">
                  <a16:creationId xmlns:a16="http://schemas.microsoft.com/office/drawing/2014/main" id="{A569C4CD-0305-F3B3-E993-3CA9D52D5C94}"/>
                </a:ext>
              </a:extLst>
            </p:cNvPr>
            <p:cNvCxnSpPr/>
            <p:nvPr/>
          </p:nvCxnSpPr>
          <p:spPr>
            <a:xfrm rot="16200000" flipH="1">
              <a:off x="7961630" y="3370678"/>
              <a:ext cx="359358" cy="184742"/>
            </a:xfrm>
            <a:prstGeom prst="bentConnector2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4" name="TextBox 19">
              <a:extLst>
                <a:ext uri="{FF2B5EF4-FFF2-40B4-BE49-F238E27FC236}">
                  <a16:creationId xmlns:a16="http://schemas.microsoft.com/office/drawing/2014/main" id="{A0CAF253-76C0-6697-5CF6-BDA61493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6147" y="4878798"/>
              <a:ext cx="64176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600" dirty="0">
                  <a:solidFill>
                    <a:srgbClr val="7030A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anose="020B0604020202020204" pitchFamily="34" charset="0"/>
                </a:rPr>
                <a:t>Kafka Cluster</a:t>
              </a:r>
            </a:p>
          </p:txBody>
        </p:sp>
        <p:pic>
          <p:nvPicPr>
            <p:cNvPr id="935" name="Picture 2" descr="https://github.com/kubernetes/community/raw/master/icons/png/resources/labeled/ing-128.png">
              <a:extLst>
                <a:ext uri="{FF2B5EF4-FFF2-40B4-BE49-F238E27FC236}">
                  <a16:creationId xmlns:a16="http://schemas.microsoft.com/office/drawing/2014/main" id="{07C25157-EC45-88E6-6686-37140676D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7930" y="2978353"/>
              <a:ext cx="139810" cy="252000"/>
            </a:xfrm>
            <a:prstGeom prst="rect">
              <a:avLst/>
            </a:prstGeom>
            <a:noFill/>
          </p:spPr>
        </p:pic>
        <p:cxnSp>
          <p:nvCxnSpPr>
            <p:cNvPr id="936" name="직선 화살표 연결선 935">
              <a:extLst>
                <a:ext uri="{FF2B5EF4-FFF2-40B4-BE49-F238E27FC236}">
                  <a16:creationId xmlns:a16="http://schemas.microsoft.com/office/drawing/2014/main" id="{C7A3F8CF-87DF-2EE2-5BAB-AB71DF38B6C8}"/>
                </a:ext>
              </a:extLst>
            </p:cNvPr>
            <p:cNvCxnSpPr/>
            <p:nvPr/>
          </p:nvCxnSpPr>
          <p:spPr>
            <a:xfrm>
              <a:off x="8048938" y="2691064"/>
              <a:ext cx="0" cy="23036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7" name="그룹 936">
              <a:extLst>
                <a:ext uri="{FF2B5EF4-FFF2-40B4-BE49-F238E27FC236}">
                  <a16:creationId xmlns:a16="http://schemas.microsoft.com/office/drawing/2014/main" id="{63507875-D886-468A-DE07-51BF95363E5C}"/>
                </a:ext>
              </a:extLst>
            </p:cNvPr>
            <p:cNvGrpSpPr/>
            <p:nvPr/>
          </p:nvGrpSpPr>
          <p:grpSpPr>
            <a:xfrm>
              <a:off x="8251932" y="1793509"/>
              <a:ext cx="432000" cy="433779"/>
              <a:chOff x="7071559" y="1528268"/>
              <a:chExt cx="602142" cy="445394"/>
            </a:xfrm>
          </p:grpSpPr>
          <p:pic>
            <p:nvPicPr>
              <p:cNvPr id="938" name="Graphic 8">
                <a:extLst>
                  <a:ext uri="{FF2B5EF4-FFF2-40B4-BE49-F238E27FC236}">
                    <a16:creationId xmlns:a16="http://schemas.microsoft.com/office/drawing/2014/main" id="{01B60B6A-D8C9-E3BC-E8A1-7BF8D034B4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6630" y="1528268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9" name="TextBox 19">
                <a:extLst>
                  <a:ext uri="{FF2B5EF4-FFF2-40B4-BE49-F238E27FC236}">
                    <a16:creationId xmlns:a16="http://schemas.microsoft.com/office/drawing/2014/main" id="{9A9EDD57-E884-42CB-0523-9751E9E8D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1559" y="1758218"/>
                <a:ext cx="602142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 Bucket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0" name="그룹 939">
              <a:extLst>
                <a:ext uri="{FF2B5EF4-FFF2-40B4-BE49-F238E27FC236}">
                  <a16:creationId xmlns:a16="http://schemas.microsoft.com/office/drawing/2014/main" id="{6A13B068-B81D-A9DD-649A-E53DAD16530E}"/>
                </a:ext>
              </a:extLst>
            </p:cNvPr>
            <p:cNvGrpSpPr/>
            <p:nvPr/>
          </p:nvGrpSpPr>
          <p:grpSpPr>
            <a:xfrm>
              <a:off x="8687753" y="1793509"/>
              <a:ext cx="315190" cy="371192"/>
              <a:chOff x="7790350" y="1478423"/>
              <a:chExt cx="602142" cy="381131"/>
            </a:xfrm>
          </p:grpSpPr>
          <p:pic>
            <p:nvPicPr>
              <p:cNvPr id="941" name="Graphic 6">
                <a:extLst>
                  <a:ext uri="{FF2B5EF4-FFF2-40B4-BE49-F238E27FC236}">
                    <a16:creationId xmlns:a16="http://schemas.microsoft.com/office/drawing/2014/main" id="{337442AF-D540-1907-53FF-8A9272D5CF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3171" y="1478423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2" name="TextBox 19">
                <a:extLst>
                  <a:ext uri="{FF2B5EF4-FFF2-40B4-BE49-F238E27FC236}">
                    <a16:creationId xmlns:a16="http://schemas.microsoft.com/office/drawing/2014/main" id="{2C2311F3-22C4-D036-44A0-0F2A44971E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0350" y="1705666"/>
                <a:ext cx="60214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Glue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3" name="그룹 942">
              <a:extLst>
                <a:ext uri="{FF2B5EF4-FFF2-40B4-BE49-F238E27FC236}">
                  <a16:creationId xmlns:a16="http://schemas.microsoft.com/office/drawing/2014/main" id="{0E68F046-2C99-826D-A790-159A7E7CF535}"/>
                </a:ext>
              </a:extLst>
            </p:cNvPr>
            <p:cNvGrpSpPr/>
            <p:nvPr/>
          </p:nvGrpSpPr>
          <p:grpSpPr>
            <a:xfrm>
              <a:off x="8215376" y="2337263"/>
              <a:ext cx="501001" cy="396577"/>
              <a:chOff x="6856149" y="1995123"/>
              <a:chExt cx="957117" cy="407197"/>
            </a:xfrm>
          </p:grpSpPr>
          <p:pic>
            <p:nvPicPr>
              <p:cNvPr id="944" name="Graphic 14">
                <a:extLst>
                  <a:ext uri="{FF2B5EF4-FFF2-40B4-BE49-F238E27FC236}">
                    <a16:creationId xmlns:a16="http://schemas.microsoft.com/office/drawing/2014/main" id="{00CCD531-0A2C-69A1-970A-58973297BA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6630" y="1995123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5" name="TextBox 19">
                <a:extLst>
                  <a:ext uri="{FF2B5EF4-FFF2-40B4-BE49-F238E27FC236}">
                    <a16:creationId xmlns:a16="http://schemas.microsoft.com/office/drawing/2014/main" id="{3F02F6E8-729A-6849-35CA-E27878D96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6149" y="2244311"/>
                <a:ext cx="957117" cy="158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Athena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6" name="그룹 945">
              <a:extLst>
                <a:ext uri="{FF2B5EF4-FFF2-40B4-BE49-F238E27FC236}">
                  <a16:creationId xmlns:a16="http://schemas.microsoft.com/office/drawing/2014/main" id="{AB8D12FA-1621-1EDA-3DD2-615E9B71AD74}"/>
                </a:ext>
              </a:extLst>
            </p:cNvPr>
            <p:cNvGrpSpPr/>
            <p:nvPr/>
          </p:nvGrpSpPr>
          <p:grpSpPr>
            <a:xfrm>
              <a:off x="9236108" y="1787084"/>
              <a:ext cx="497791" cy="412713"/>
              <a:chOff x="8234078" y="1475716"/>
              <a:chExt cx="950983" cy="423763"/>
            </a:xfrm>
          </p:grpSpPr>
          <p:pic>
            <p:nvPicPr>
              <p:cNvPr id="947" name="Graphic 17">
                <a:extLst>
                  <a:ext uri="{FF2B5EF4-FFF2-40B4-BE49-F238E27FC236}">
                    <a16:creationId xmlns:a16="http://schemas.microsoft.com/office/drawing/2014/main" id="{13795374-A50F-2146-EDEB-C621517449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25079" y="1475716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8" name="TextBox 19">
                <a:extLst>
                  <a:ext uri="{FF2B5EF4-FFF2-40B4-BE49-F238E27FC236}">
                    <a16:creationId xmlns:a16="http://schemas.microsoft.com/office/drawing/2014/main" id="{5FF28624-BF0F-7FC2-626A-16B8E86AC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34078" y="1741471"/>
                <a:ext cx="950983" cy="158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CloudWatch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9" name="그룹 948">
              <a:extLst>
                <a:ext uri="{FF2B5EF4-FFF2-40B4-BE49-F238E27FC236}">
                  <a16:creationId xmlns:a16="http://schemas.microsoft.com/office/drawing/2014/main" id="{CFF78F08-FEAB-1DBC-EE56-FA2D641DBBEF}"/>
                </a:ext>
              </a:extLst>
            </p:cNvPr>
            <p:cNvGrpSpPr/>
            <p:nvPr/>
          </p:nvGrpSpPr>
          <p:grpSpPr>
            <a:xfrm>
              <a:off x="9280542" y="2334972"/>
              <a:ext cx="430946" cy="365088"/>
              <a:chOff x="8328660" y="1979013"/>
              <a:chExt cx="823283" cy="374864"/>
            </a:xfrm>
          </p:grpSpPr>
          <p:pic>
            <p:nvPicPr>
              <p:cNvPr id="950" name="Graphic 10">
                <a:extLst>
                  <a:ext uri="{FF2B5EF4-FFF2-40B4-BE49-F238E27FC236}">
                    <a16:creationId xmlns:a16="http://schemas.microsoft.com/office/drawing/2014/main" id="{B9F0BFA5-6E97-4964-990A-0FB56B751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24872" y="1979013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1" name="TextBox 19">
                <a:extLst>
                  <a:ext uri="{FF2B5EF4-FFF2-40B4-BE49-F238E27FC236}">
                    <a16:creationId xmlns:a16="http://schemas.microsoft.com/office/drawing/2014/main" id="{218CCAD2-8CD3-A4C1-499D-2C4BC9B68E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28660" y="2195869"/>
                <a:ext cx="823283" cy="158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Athena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52" name="직선 화살표 연결선 951">
              <a:extLst>
                <a:ext uri="{FF2B5EF4-FFF2-40B4-BE49-F238E27FC236}">
                  <a16:creationId xmlns:a16="http://schemas.microsoft.com/office/drawing/2014/main" id="{43959481-D010-E546-3424-D729A79E9C5C}"/>
                </a:ext>
              </a:extLst>
            </p:cNvPr>
            <p:cNvCxnSpPr>
              <a:stCxn id="938" idx="3"/>
              <a:endCxn id="941" idx="1"/>
            </p:cNvCxnSpPr>
            <p:nvPr/>
          </p:nvCxnSpPr>
          <p:spPr>
            <a:xfrm>
              <a:off x="8558330" y="1916223"/>
              <a:ext cx="225120" cy="0"/>
            </a:xfrm>
            <a:prstGeom prst="straightConnector1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3" name="직선 화살표 연결선 952">
              <a:extLst>
                <a:ext uri="{FF2B5EF4-FFF2-40B4-BE49-F238E27FC236}">
                  <a16:creationId xmlns:a16="http://schemas.microsoft.com/office/drawing/2014/main" id="{122E8B9F-B5CF-5D3C-C2B8-88D1A94B34D3}"/>
                </a:ext>
              </a:extLst>
            </p:cNvPr>
            <p:cNvCxnSpPr/>
            <p:nvPr/>
          </p:nvCxnSpPr>
          <p:spPr>
            <a:xfrm>
              <a:off x="8485727" y="2161933"/>
              <a:ext cx="0" cy="166330"/>
            </a:xfrm>
            <a:prstGeom prst="straightConnector1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4" name="직선 화살표 연결선 953">
              <a:extLst>
                <a:ext uri="{FF2B5EF4-FFF2-40B4-BE49-F238E27FC236}">
                  <a16:creationId xmlns:a16="http://schemas.microsoft.com/office/drawing/2014/main" id="{B8C88446-2B47-08B3-4573-0C2B6986BF5E}"/>
                </a:ext>
              </a:extLst>
            </p:cNvPr>
            <p:cNvCxnSpPr>
              <a:stCxn id="950" idx="1"/>
              <a:endCxn id="944" idx="3"/>
            </p:cNvCxnSpPr>
            <p:nvPr/>
          </p:nvCxnSpPr>
          <p:spPr>
            <a:xfrm flipH="1">
              <a:off x="8551681" y="2457689"/>
              <a:ext cx="936255" cy="2293"/>
            </a:xfrm>
            <a:prstGeom prst="straightConnector1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5" name="그룹 954">
              <a:extLst>
                <a:ext uri="{FF2B5EF4-FFF2-40B4-BE49-F238E27FC236}">
                  <a16:creationId xmlns:a16="http://schemas.microsoft.com/office/drawing/2014/main" id="{BAC849D7-6F08-C6F5-1A43-AAD2A75D70EF}"/>
                </a:ext>
              </a:extLst>
            </p:cNvPr>
            <p:cNvGrpSpPr/>
            <p:nvPr/>
          </p:nvGrpSpPr>
          <p:grpSpPr>
            <a:xfrm>
              <a:off x="9257780" y="2689728"/>
              <a:ext cx="555760" cy="386370"/>
              <a:chOff x="7765861" y="2295721"/>
              <a:chExt cx="1061728" cy="396715"/>
            </a:xfrm>
          </p:grpSpPr>
          <p:pic>
            <p:nvPicPr>
              <p:cNvPr id="956" name="Graphic 7">
                <a:extLst>
                  <a:ext uri="{FF2B5EF4-FFF2-40B4-BE49-F238E27FC236}">
                    <a16:creationId xmlns:a16="http://schemas.microsoft.com/office/drawing/2014/main" id="{4072E4CB-2C1A-C581-AB3D-00C4745E76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5561" y="2295721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7" name="TextBox 19">
                <a:extLst>
                  <a:ext uri="{FF2B5EF4-FFF2-40B4-BE49-F238E27FC236}">
                    <a16:creationId xmlns:a16="http://schemas.microsoft.com/office/drawing/2014/main" id="{4450DEDD-A601-EC8F-1D2F-69ADF4CCE7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5861" y="2534428"/>
                <a:ext cx="1061728" cy="158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Quick Sight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58" name="직선 화살표 연결선 308">
              <a:extLst>
                <a:ext uri="{FF2B5EF4-FFF2-40B4-BE49-F238E27FC236}">
                  <a16:creationId xmlns:a16="http://schemas.microsoft.com/office/drawing/2014/main" id="{03AA7B85-6764-EEEE-0A38-02D37E144B84}"/>
                </a:ext>
              </a:extLst>
            </p:cNvPr>
            <p:cNvCxnSpPr/>
            <p:nvPr/>
          </p:nvCxnSpPr>
          <p:spPr>
            <a:xfrm rot="10800000">
              <a:off x="8485727" y="2724268"/>
              <a:ext cx="1002210" cy="102209"/>
            </a:xfrm>
            <a:prstGeom prst="bentConnector2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9" name="직선 화살표 연결선 958">
              <a:extLst>
                <a:ext uri="{FF2B5EF4-FFF2-40B4-BE49-F238E27FC236}">
                  <a16:creationId xmlns:a16="http://schemas.microsoft.com/office/drawing/2014/main" id="{3203557A-FC40-1926-45F1-3069522939F7}"/>
                </a:ext>
              </a:extLst>
            </p:cNvPr>
            <p:cNvCxnSpPr/>
            <p:nvPr/>
          </p:nvCxnSpPr>
          <p:spPr>
            <a:xfrm>
              <a:off x="7237310" y="1970809"/>
              <a:ext cx="0" cy="491391"/>
            </a:xfrm>
            <a:prstGeom prst="straightConnector1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0" name="직선 화살표 연결선 959">
              <a:extLst>
                <a:ext uri="{FF2B5EF4-FFF2-40B4-BE49-F238E27FC236}">
                  <a16:creationId xmlns:a16="http://schemas.microsoft.com/office/drawing/2014/main" id="{D730C534-F789-0B91-5CB0-123E063BC282}"/>
                </a:ext>
              </a:extLst>
            </p:cNvPr>
            <p:cNvCxnSpPr/>
            <p:nvPr/>
          </p:nvCxnSpPr>
          <p:spPr>
            <a:xfrm>
              <a:off x="8903089" y="1916223"/>
              <a:ext cx="576000" cy="0"/>
            </a:xfrm>
            <a:prstGeom prst="straightConnector1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1" name="그룹 960">
              <a:extLst>
                <a:ext uri="{FF2B5EF4-FFF2-40B4-BE49-F238E27FC236}">
                  <a16:creationId xmlns:a16="http://schemas.microsoft.com/office/drawing/2014/main" id="{280EAD9B-CEC9-346C-2CA7-999F49BDC069}"/>
                </a:ext>
              </a:extLst>
            </p:cNvPr>
            <p:cNvGrpSpPr/>
            <p:nvPr/>
          </p:nvGrpSpPr>
          <p:grpSpPr>
            <a:xfrm>
              <a:off x="5516326" y="3696094"/>
              <a:ext cx="685664" cy="409968"/>
              <a:chOff x="3065826" y="3100783"/>
              <a:chExt cx="685664" cy="409968"/>
            </a:xfrm>
          </p:grpSpPr>
          <p:pic>
            <p:nvPicPr>
              <p:cNvPr id="962" name="Graphic 23">
                <a:extLst>
                  <a:ext uri="{FF2B5EF4-FFF2-40B4-BE49-F238E27FC236}">
                    <a16:creationId xmlns:a16="http://schemas.microsoft.com/office/drawing/2014/main" id="{1F895CF5-3657-EDEA-6BFB-0D4911B036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6824" y="3100783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3" name="직사각형 962">
                <a:extLst>
                  <a:ext uri="{FF2B5EF4-FFF2-40B4-BE49-F238E27FC236}">
                    <a16:creationId xmlns:a16="http://schemas.microsoft.com/office/drawing/2014/main" id="{3D22D4BD-F210-B9FE-B114-42AA75FC4428}"/>
                  </a:ext>
                </a:extLst>
              </p:cNvPr>
              <p:cNvSpPr/>
              <p:nvPr/>
            </p:nvSpPr>
            <p:spPr>
              <a:xfrm>
                <a:off x="3065826" y="3326085"/>
                <a:ext cx="685664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EKS</a:t>
                </a:r>
              </a:p>
            </p:txBody>
          </p:sp>
        </p:grpSp>
        <p:cxnSp>
          <p:nvCxnSpPr>
            <p:cNvPr id="964" name="직선 화살표 연결선 963">
              <a:extLst>
                <a:ext uri="{FF2B5EF4-FFF2-40B4-BE49-F238E27FC236}">
                  <a16:creationId xmlns:a16="http://schemas.microsoft.com/office/drawing/2014/main" id="{2C89842E-98E9-A4F8-42C7-DF97E4129E64}"/>
                </a:ext>
              </a:extLst>
            </p:cNvPr>
            <p:cNvCxnSpPr/>
            <p:nvPr/>
          </p:nvCxnSpPr>
          <p:spPr>
            <a:xfrm>
              <a:off x="3735705" y="4174252"/>
              <a:ext cx="0" cy="692569"/>
            </a:xfrm>
            <a:prstGeom prst="straightConnector1">
              <a:avLst/>
            </a:prstGeom>
            <a:ln w="63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5" name="그룹 964">
              <a:extLst>
                <a:ext uri="{FF2B5EF4-FFF2-40B4-BE49-F238E27FC236}">
                  <a16:creationId xmlns:a16="http://schemas.microsoft.com/office/drawing/2014/main" id="{BCAC87FF-B681-2A40-3B36-F9C244EFA97D}"/>
                </a:ext>
              </a:extLst>
            </p:cNvPr>
            <p:cNvGrpSpPr/>
            <p:nvPr/>
          </p:nvGrpSpPr>
          <p:grpSpPr>
            <a:xfrm>
              <a:off x="184112" y="1268760"/>
              <a:ext cx="4533539" cy="2858012"/>
              <a:chOff x="151011" y="1295587"/>
              <a:chExt cx="4533539" cy="2858012"/>
            </a:xfrm>
          </p:grpSpPr>
          <p:cxnSp>
            <p:nvCxnSpPr>
              <p:cNvPr id="966" name="직선 화살표 연결선 49">
                <a:extLst>
                  <a:ext uri="{FF2B5EF4-FFF2-40B4-BE49-F238E27FC236}">
                    <a16:creationId xmlns:a16="http://schemas.microsoft.com/office/drawing/2014/main" id="{7D0409B9-09E2-C1A6-CFD5-94E1B3497CEE}"/>
                  </a:ext>
                </a:extLst>
              </p:cNvPr>
              <p:cNvCxnSpPr/>
              <p:nvPr/>
            </p:nvCxnSpPr>
            <p:spPr>
              <a:xfrm flipH="1">
                <a:off x="2480675" y="3828379"/>
                <a:ext cx="114202" cy="0"/>
              </a:xfrm>
              <a:prstGeom prst="straightConnector1">
                <a:avLst/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7" name="Rectangle 4">
                <a:extLst>
                  <a:ext uri="{FF2B5EF4-FFF2-40B4-BE49-F238E27FC236}">
                    <a16:creationId xmlns:a16="http://schemas.microsoft.com/office/drawing/2014/main" id="{431BB2A1-A04D-7651-77C8-F253112652D7}"/>
                  </a:ext>
                </a:extLst>
              </p:cNvPr>
              <p:cNvSpPr/>
              <p:nvPr/>
            </p:nvSpPr>
            <p:spPr bwMode="auto">
              <a:xfrm>
                <a:off x="453687" y="1295587"/>
                <a:ext cx="4171883" cy="2858012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46800"/>
              <a:lstStyle/>
              <a:p>
                <a:r>
                  <a:rPr lang="en-US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Managed N/W</a:t>
                </a:r>
                <a:r>
                  <a:rPr lang="ko-KR" altLang="en-US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망</a:t>
                </a:r>
                <a:endParaRPr lang="en-US" sz="700" dirty="0">
                  <a:ln w="0"/>
                  <a:solidFill>
                    <a:srgbClr val="1E89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968" name="그룹 967">
                <a:extLst>
                  <a:ext uri="{FF2B5EF4-FFF2-40B4-BE49-F238E27FC236}">
                    <a16:creationId xmlns:a16="http://schemas.microsoft.com/office/drawing/2014/main" id="{8637843E-D6B3-B572-978B-B4C3AC6983F0}"/>
                  </a:ext>
                </a:extLst>
              </p:cNvPr>
              <p:cNvGrpSpPr/>
              <p:nvPr/>
            </p:nvGrpSpPr>
            <p:grpSpPr>
              <a:xfrm>
                <a:off x="927694" y="3474048"/>
                <a:ext cx="838057" cy="598718"/>
                <a:chOff x="1799908" y="2564221"/>
                <a:chExt cx="1779738" cy="1009560"/>
              </a:xfrm>
            </p:grpSpPr>
            <p:sp>
              <p:nvSpPr>
                <p:cNvPr id="1104" name="Rectangle 3">
                  <a:extLst>
                    <a:ext uri="{FF2B5EF4-FFF2-40B4-BE49-F238E27FC236}">
                      <a16:creationId xmlns:a16="http://schemas.microsoft.com/office/drawing/2014/main" id="{67C6F97D-305C-9D27-8E3C-7DCFEED0DD8D}"/>
                    </a:ext>
                  </a:extLst>
                </p:cNvPr>
                <p:cNvSpPr/>
                <p:nvPr/>
              </p:nvSpPr>
              <p:spPr bwMode="auto">
                <a:xfrm>
                  <a:off x="1799909" y="2564223"/>
                  <a:ext cx="1779737" cy="1009558"/>
                </a:xfrm>
                <a:prstGeom prst="rect">
                  <a:avLst/>
                </a:prstGeom>
                <a:noFill/>
                <a:ln w="6350">
                  <a:solidFill>
                    <a:srgbClr val="1E8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46800"/>
                <a:lstStyle/>
                <a:p>
                  <a:pPr>
                    <a:defRPr/>
                  </a:pPr>
                  <a:r>
                    <a:rPr lang="en-US" sz="700" dirty="0">
                      <a:ln w="0"/>
                      <a:solidFill>
                        <a:srgbClr val="1E8900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VPN VPC</a:t>
                  </a:r>
                </a:p>
              </p:txBody>
            </p:sp>
            <p:pic>
              <p:nvPicPr>
                <p:cNvPr id="1105" name="Graphic 38">
                  <a:extLst>
                    <a:ext uri="{FF2B5EF4-FFF2-40B4-BE49-F238E27FC236}">
                      <a16:creationId xmlns:a16="http://schemas.microsoft.com/office/drawing/2014/main" id="{DA16A4CD-49F4-31AD-99B4-D5BA527C2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908" y="2564221"/>
                  <a:ext cx="216000" cy="216000"/>
                </a:xfrm>
                <a:prstGeom prst="rect">
                  <a:avLst/>
                </a:prstGeom>
              </p:spPr>
            </p:pic>
          </p:grpSp>
          <p:sp>
            <p:nvSpPr>
              <p:cNvPr id="969" name="Rectangle 3">
                <a:extLst>
                  <a:ext uri="{FF2B5EF4-FFF2-40B4-BE49-F238E27FC236}">
                    <a16:creationId xmlns:a16="http://schemas.microsoft.com/office/drawing/2014/main" id="{ADFF1688-99E7-0C1F-3F86-86FD2F51744E}"/>
                  </a:ext>
                </a:extLst>
              </p:cNvPr>
              <p:cNvSpPr/>
              <p:nvPr/>
            </p:nvSpPr>
            <p:spPr bwMode="auto">
              <a:xfrm>
                <a:off x="927694" y="1490133"/>
                <a:ext cx="1362755" cy="598717"/>
              </a:xfrm>
              <a:prstGeom prst="rect">
                <a:avLst/>
              </a:prstGeom>
              <a:noFill/>
              <a:ln w="635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46800"/>
              <a:lstStyle/>
              <a:p>
                <a:pPr>
                  <a:defRPr/>
                </a:pPr>
                <a:r>
                  <a:rPr lang="en-US" sz="700" dirty="0" err="1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Inbounc</a:t>
                </a:r>
                <a:r>
                  <a:rPr lang="en-US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 VPC</a:t>
                </a:r>
              </a:p>
            </p:txBody>
          </p:sp>
          <p:pic>
            <p:nvPicPr>
              <p:cNvPr id="970" name="Graphic 38">
                <a:extLst>
                  <a:ext uri="{FF2B5EF4-FFF2-40B4-BE49-F238E27FC236}">
                    <a16:creationId xmlns:a16="http://schemas.microsoft.com/office/drawing/2014/main" id="{B86A9319-3D95-2E96-3B8A-8124F7968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7694" y="1490132"/>
                <a:ext cx="101712" cy="128099"/>
              </a:xfrm>
              <a:prstGeom prst="rect">
                <a:avLst/>
              </a:prstGeom>
            </p:spPr>
          </p:pic>
          <p:sp>
            <p:nvSpPr>
              <p:cNvPr id="971" name="Rectangle 3">
                <a:extLst>
                  <a:ext uri="{FF2B5EF4-FFF2-40B4-BE49-F238E27FC236}">
                    <a16:creationId xmlns:a16="http://schemas.microsoft.com/office/drawing/2014/main" id="{34F14EFC-E7C0-CA6E-9F5C-2FE2FFCEC382}"/>
                  </a:ext>
                </a:extLst>
              </p:cNvPr>
              <p:cNvSpPr/>
              <p:nvPr/>
            </p:nvSpPr>
            <p:spPr bwMode="auto">
              <a:xfrm>
                <a:off x="927694" y="2151438"/>
                <a:ext cx="1362755" cy="598717"/>
              </a:xfrm>
              <a:prstGeom prst="rect">
                <a:avLst/>
              </a:prstGeom>
              <a:noFill/>
              <a:ln w="635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46800"/>
              <a:lstStyle/>
              <a:p>
                <a:r>
                  <a:rPr lang="en-US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Outbound VPC</a:t>
                </a:r>
              </a:p>
            </p:txBody>
          </p:sp>
          <p:pic>
            <p:nvPicPr>
              <p:cNvPr id="972" name="Graphic 38">
                <a:extLst>
                  <a:ext uri="{FF2B5EF4-FFF2-40B4-BE49-F238E27FC236}">
                    <a16:creationId xmlns:a16="http://schemas.microsoft.com/office/drawing/2014/main" id="{A50DA47C-D451-7BFC-2023-C31300469D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7694" y="2151437"/>
                <a:ext cx="101712" cy="128099"/>
              </a:xfrm>
              <a:prstGeom prst="rect">
                <a:avLst/>
              </a:prstGeom>
            </p:spPr>
          </p:pic>
          <p:sp>
            <p:nvSpPr>
              <p:cNvPr id="973" name="Rectangle 7">
                <a:extLst>
                  <a:ext uri="{FF2B5EF4-FFF2-40B4-BE49-F238E27FC236}">
                    <a16:creationId xmlns:a16="http://schemas.microsoft.com/office/drawing/2014/main" id="{8999532E-4D5F-CF4E-8443-F12E8EE5BA53}"/>
                  </a:ext>
                </a:extLst>
              </p:cNvPr>
              <p:cNvSpPr/>
              <p:nvPr/>
            </p:nvSpPr>
            <p:spPr>
              <a:xfrm>
                <a:off x="1647925" y="2340094"/>
                <a:ext cx="597177" cy="343753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/>
              <a:lstStyle/>
              <a:p>
                <a:pPr>
                  <a:defRPr/>
                </a:pPr>
                <a:r>
                  <a:rPr lang="en-US" sz="5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UTM GW #1 #2</a:t>
                </a:r>
              </a:p>
            </p:txBody>
          </p:sp>
          <p:pic>
            <p:nvPicPr>
              <p:cNvPr id="974" name="Graphic 21">
                <a:extLst>
                  <a:ext uri="{FF2B5EF4-FFF2-40B4-BE49-F238E27FC236}">
                    <a16:creationId xmlns:a16="http://schemas.microsoft.com/office/drawing/2014/main" id="{40400E4E-EEB2-FA53-792E-447F34A11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47925" y="2340093"/>
                <a:ext cx="101712" cy="128099"/>
              </a:xfrm>
              <a:prstGeom prst="rect">
                <a:avLst/>
              </a:prstGeom>
            </p:spPr>
          </p:pic>
          <p:grpSp>
            <p:nvGrpSpPr>
              <p:cNvPr id="975" name="그룹 974">
                <a:extLst>
                  <a:ext uri="{FF2B5EF4-FFF2-40B4-BE49-F238E27FC236}">
                    <a16:creationId xmlns:a16="http://schemas.microsoft.com/office/drawing/2014/main" id="{7342645C-2C59-AE98-98D0-D7C208669C49}"/>
                  </a:ext>
                </a:extLst>
              </p:cNvPr>
              <p:cNvGrpSpPr/>
              <p:nvPr/>
            </p:nvGrpSpPr>
            <p:grpSpPr>
              <a:xfrm>
                <a:off x="1765752" y="2457851"/>
                <a:ext cx="480216" cy="304995"/>
                <a:chOff x="-788576" y="3070598"/>
                <a:chExt cx="1019810" cy="514283"/>
              </a:xfrm>
            </p:grpSpPr>
            <p:pic>
              <p:nvPicPr>
                <p:cNvPr id="1102" name="그림 1101">
                  <a:extLst>
                    <a:ext uri="{FF2B5EF4-FFF2-40B4-BE49-F238E27FC236}">
                      <a16:creationId xmlns:a16="http://schemas.microsoft.com/office/drawing/2014/main" id="{158B59C3-9DB3-8CE4-A6CA-17434ED59F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48214" y="3070598"/>
                  <a:ext cx="288001" cy="288000"/>
                </a:xfrm>
                <a:prstGeom prst="rect">
                  <a:avLst/>
                </a:prstGeom>
              </p:spPr>
            </p:pic>
            <p:sp>
              <p:nvSpPr>
                <p:cNvPr id="1103" name="TextBox 19">
                  <a:extLst>
                    <a:ext uri="{FF2B5EF4-FFF2-40B4-BE49-F238E27FC236}">
                      <a16:creationId xmlns:a16="http://schemas.microsoft.com/office/drawing/2014/main" id="{2B4B65C2-89FC-C895-6A0C-B756C29EC4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788576" y="3306786"/>
                  <a:ext cx="1019810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Gateway EP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76" name="Rectangle 3">
                <a:extLst>
                  <a:ext uri="{FF2B5EF4-FFF2-40B4-BE49-F238E27FC236}">
                    <a16:creationId xmlns:a16="http://schemas.microsoft.com/office/drawing/2014/main" id="{04CC349D-5644-149B-9998-6EC4E0EBF6C8}"/>
                  </a:ext>
                </a:extLst>
              </p:cNvPr>
              <p:cNvSpPr/>
              <p:nvPr/>
            </p:nvSpPr>
            <p:spPr bwMode="auto">
              <a:xfrm>
                <a:off x="927694" y="2812744"/>
                <a:ext cx="1362755" cy="598717"/>
              </a:xfrm>
              <a:prstGeom prst="rect">
                <a:avLst/>
              </a:prstGeom>
              <a:noFill/>
              <a:ln w="635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46800"/>
              <a:lstStyle/>
              <a:p>
                <a:r>
                  <a:rPr lang="en-US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Workspace VPC</a:t>
                </a:r>
              </a:p>
            </p:txBody>
          </p:sp>
          <p:pic>
            <p:nvPicPr>
              <p:cNvPr id="977" name="Graphic 38">
                <a:extLst>
                  <a:ext uri="{FF2B5EF4-FFF2-40B4-BE49-F238E27FC236}">
                    <a16:creationId xmlns:a16="http://schemas.microsoft.com/office/drawing/2014/main" id="{5B44DCA3-24B8-41E7-0F0B-FFD69FCB7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7694" y="2812743"/>
                <a:ext cx="101712" cy="128099"/>
              </a:xfrm>
              <a:prstGeom prst="rect">
                <a:avLst/>
              </a:prstGeom>
            </p:spPr>
          </p:pic>
          <p:grpSp>
            <p:nvGrpSpPr>
              <p:cNvPr id="978" name="그룹 977">
                <a:extLst>
                  <a:ext uri="{FF2B5EF4-FFF2-40B4-BE49-F238E27FC236}">
                    <a16:creationId xmlns:a16="http://schemas.microsoft.com/office/drawing/2014/main" id="{38C32336-71F3-E8F5-6202-5206BFE31C4E}"/>
                  </a:ext>
                </a:extLst>
              </p:cNvPr>
              <p:cNvGrpSpPr/>
              <p:nvPr/>
            </p:nvGrpSpPr>
            <p:grpSpPr>
              <a:xfrm>
                <a:off x="724589" y="3729676"/>
                <a:ext cx="340944" cy="353264"/>
                <a:chOff x="-827837" y="4278957"/>
                <a:chExt cx="724045" cy="595675"/>
              </a:xfrm>
            </p:grpSpPr>
            <p:pic>
              <p:nvPicPr>
                <p:cNvPr id="1100" name="그림 1099">
                  <a:extLst>
                    <a:ext uri="{FF2B5EF4-FFF2-40B4-BE49-F238E27FC236}">
                      <a16:creationId xmlns:a16="http://schemas.microsoft.com/office/drawing/2014/main" id="{482ACDE9-8E71-322A-595C-0D70B18B9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13864" y="4278957"/>
                  <a:ext cx="270000" cy="270000"/>
                </a:xfrm>
                <a:prstGeom prst="rect">
                  <a:avLst/>
                </a:prstGeom>
              </p:spPr>
            </p:pic>
            <p:sp>
              <p:nvSpPr>
                <p:cNvPr id="1101" name="TextBox 19">
                  <a:extLst>
                    <a:ext uri="{FF2B5EF4-FFF2-40B4-BE49-F238E27FC236}">
                      <a16:creationId xmlns:a16="http://schemas.microsoft.com/office/drawing/2014/main" id="{48A10243-42F8-A658-1647-107FECAF5A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827837" y="4510450"/>
                  <a:ext cx="724045" cy="364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AWS VPN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79" name="Rectangle 32">
                <a:extLst>
                  <a:ext uri="{FF2B5EF4-FFF2-40B4-BE49-F238E27FC236}">
                    <a16:creationId xmlns:a16="http://schemas.microsoft.com/office/drawing/2014/main" id="{B89663CC-2A3B-060C-B53E-20837400EEFF}"/>
                  </a:ext>
                </a:extLst>
              </p:cNvPr>
              <p:cNvSpPr/>
              <p:nvPr/>
            </p:nvSpPr>
            <p:spPr>
              <a:xfrm>
                <a:off x="957129" y="2340093"/>
                <a:ext cx="596709" cy="343731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tIns="46800"/>
              <a:lstStyle/>
              <a:p>
                <a:pPr>
                  <a:defRPr/>
                </a:pPr>
                <a:r>
                  <a:rPr lang="en-US" sz="500" dirty="0"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Nat subnet #1#2</a:t>
                </a:r>
              </a:p>
            </p:txBody>
          </p:sp>
          <p:pic>
            <p:nvPicPr>
              <p:cNvPr id="980" name="Graphic 19">
                <a:extLst>
                  <a:ext uri="{FF2B5EF4-FFF2-40B4-BE49-F238E27FC236}">
                    <a16:creationId xmlns:a16="http://schemas.microsoft.com/office/drawing/2014/main" id="{2CBDCD8E-0B24-1D2A-A0F5-C28B044993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57129" y="2340093"/>
                <a:ext cx="101712" cy="128099"/>
              </a:xfrm>
              <a:prstGeom prst="rect">
                <a:avLst/>
              </a:prstGeom>
            </p:spPr>
          </p:pic>
          <p:grpSp>
            <p:nvGrpSpPr>
              <p:cNvPr id="981" name="그룹 980">
                <a:extLst>
                  <a:ext uri="{FF2B5EF4-FFF2-40B4-BE49-F238E27FC236}">
                    <a16:creationId xmlns:a16="http://schemas.microsoft.com/office/drawing/2014/main" id="{4B768C8C-EBF2-3ED0-A431-61F59BE1194B}"/>
                  </a:ext>
                </a:extLst>
              </p:cNvPr>
              <p:cNvGrpSpPr/>
              <p:nvPr/>
            </p:nvGrpSpPr>
            <p:grpSpPr>
              <a:xfrm>
                <a:off x="1100014" y="2457851"/>
                <a:ext cx="552332" cy="311643"/>
                <a:chOff x="-840887" y="3751898"/>
                <a:chExt cx="1172959" cy="525493"/>
              </a:xfrm>
            </p:grpSpPr>
            <p:pic>
              <p:nvPicPr>
                <p:cNvPr id="1098" name="그림 1097">
                  <a:extLst>
                    <a:ext uri="{FF2B5EF4-FFF2-40B4-BE49-F238E27FC236}">
                      <a16:creationId xmlns:a16="http://schemas.microsoft.com/office/drawing/2014/main" id="{48797AC6-7166-308E-0B84-D95097F6AD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056" y="3751898"/>
                  <a:ext cx="288001" cy="288000"/>
                </a:xfrm>
                <a:prstGeom prst="rect">
                  <a:avLst/>
                </a:prstGeom>
              </p:spPr>
            </p:pic>
            <p:sp>
              <p:nvSpPr>
                <p:cNvPr id="1099" name="TextBox 19">
                  <a:extLst>
                    <a:ext uri="{FF2B5EF4-FFF2-40B4-BE49-F238E27FC236}">
                      <a16:creationId xmlns:a16="http://schemas.microsoft.com/office/drawing/2014/main" id="{9BA21DBF-8DE3-7B03-7458-85F2021DB2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840887" y="3999296"/>
                  <a:ext cx="1172959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NAT GW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2" name="Rectangle 7">
                <a:extLst>
                  <a:ext uri="{FF2B5EF4-FFF2-40B4-BE49-F238E27FC236}">
                    <a16:creationId xmlns:a16="http://schemas.microsoft.com/office/drawing/2014/main" id="{1E7AC4FD-6A5E-8350-D383-61FC372F7AB0}"/>
                  </a:ext>
                </a:extLst>
              </p:cNvPr>
              <p:cNvSpPr/>
              <p:nvPr/>
            </p:nvSpPr>
            <p:spPr>
              <a:xfrm>
                <a:off x="991291" y="1659088"/>
                <a:ext cx="597177" cy="343753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/>
              <a:lstStyle/>
              <a:p>
                <a:pPr algn="ctr">
                  <a:defRPr/>
                </a:pPr>
                <a:r>
                  <a:rPr lang="en-US" sz="5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UTM GW #1 #2</a:t>
                </a:r>
              </a:p>
            </p:txBody>
          </p:sp>
          <p:pic>
            <p:nvPicPr>
              <p:cNvPr id="983" name="Graphic 21">
                <a:extLst>
                  <a:ext uri="{FF2B5EF4-FFF2-40B4-BE49-F238E27FC236}">
                    <a16:creationId xmlns:a16="http://schemas.microsoft.com/office/drawing/2014/main" id="{900184DD-E786-CEDF-85F8-D5D2B96E6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91290" y="1659087"/>
                <a:ext cx="101712" cy="128099"/>
              </a:xfrm>
              <a:prstGeom prst="rect">
                <a:avLst/>
              </a:prstGeom>
            </p:spPr>
          </p:pic>
          <p:grpSp>
            <p:nvGrpSpPr>
              <p:cNvPr id="984" name="그룹 983">
                <a:extLst>
                  <a:ext uri="{FF2B5EF4-FFF2-40B4-BE49-F238E27FC236}">
                    <a16:creationId xmlns:a16="http://schemas.microsoft.com/office/drawing/2014/main" id="{55CCD5DC-236F-2DA3-6BEA-B58DE8E911B1}"/>
                  </a:ext>
                </a:extLst>
              </p:cNvPr>
              <p:cNvGrpSpPr/>
              <p:nvPr/>
            </p:nvGrpSpPr>
            <p:grpSpPr>
              <a:xfrm>
                <a:off x="1109116" y="1776845"/>
                <a:ext cx="501601" cy="304995"/>
                <a:chOff x="-788578" y="3070598"/>
                <a:chExt cx="1065224" cy="514283"/>
              </a:xfrm>
            </p:grpSpPr>
            <p:pic>
              <p:nvPicPr>
                <p:cNvPr id="1096" name="그림 1095">
                  <a:extLst>
                    <a:ext uri="{FF2B5EF4-FFF2-40B4-BE49-F238E27FC236}">
                      <a16:creationId xmlns:a16="http://schemas.microsoft.com/office/drawing/2014/main" id="{39104281-0EEE-948D-8B83-B3EA83A662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48214" y="3070598"/>
                  <a:ext cx="288001" cy="288000"/>
                </a:xfrm>
                <a:prstGeom prst="rect">
                  <a:avLst/>
                </a:prstGeom>
              </p:spPr>
            </p:pic>
            <p:sp>
              <p:nvSpPr>
                <p:cNvPr id="1097" name="TextBox 19">
                  <a:extLst>
                    <a:ext uri="{FF2B5EF4-FFF2-40B4-BE49-F238E27FC236}">
                      <a16:creationId xmlns:a16="http://schemas.microsoft.com/office/drawing/2014/main" id="{0F16FDAF-6B39-967C-F2E7-160FBA1E11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788578" y="3306786"/>
                  <a:ext cx="1065224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Gateway EP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5" name="Rectangle 7">
                <a:extLst>
                  <a:ext uri="{FF2B5EF4-FFF2-40B4-BE49-F238E27FC236}">
                    <a16:creationId xmlns:a16="http://schemas.microsoft.com/office/drawing/2014/main" id="{1908C36A-9E47-610E-0A63-589465BB94A8}"/>
                  </a:ext>
                </a:extLst>
              </p:cNvPr>
              <p:cNvSpPr/>
              <p:nvPr/>
            </p:nvSpPr>
            <p:spPr>
              <a:xfrm>
                <a:off x="1647925" y="1652381"/>
                <a:ext cx="597177" cy="343753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/>
              <a:lstStyle/>
              <a:p>
                <a:pPr>
                  <a:defRPr/>
                </a:pPr>
                <a:r>
                  <a:rPr lang="en-US" sz="5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WAF GW #1 #2</a:t>
                </a:r>
              </a:p>
            </p:txBody>
          </p:sp>
          <p:pic>
            <p:nvPicPr>
              <p:cNvPr id="986" name="Graphic 21">
                <a:extLst>
                  <a:ext uri="{FF2B5EF4-FFF2-40B4-BE49-F238E27FC236}">
                    <a16:creationId xmlns:a16="http://schemas.microsoft.com/office/drawing/2014/main" id="{3461F070-86DB-FC49-6F0E-EF25176FD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47924" y="1652380"/>
                <a:ext cx="101712" cy="128099"/>
              </a:xfrm>
              <a:prstGeom prst="rect">
                <a:avLst/>
              </a:prstGeom>
            </p:spPr>
          </p:pic>
          <p:grpSp>
            <p:nvGrpSpPr>
              <p:cNvPr id="987" name="그룹 986">
                <a:extLst>
                  <a:ext uri="{FF2B5EF4-FFF2-40B4-BE49-F238E27FC236}">
                    <a16:creationId xmlns:a16="http://schemas.microsoft.com/office/drawing/2014/main" id="{799711E8-6EA7-96A1-E27C-79C16D3CF8A5}"/>
                  </a:ext>
                </a:extLst>
              </p:cNvPr>
              <p:cNvGrpSpPr/>
              <p:nvPr/>
            </p:nvGrpSpPr>
            <p:grpSpPr>
              <a:xfrm>
                <a:off x="1765751" y="1770137"/>
                <a:ext cx="476020" cy="304995"/>
                <a:chOff x="-788576" y="3070598"/>
                <a:chExt cx="1010899" cy="514283"/>
              </a:xfrm>
            </p:grpSpPr>
            <p:pic>
              <p:nvPicPr>
                <p:cNvPr id="1094" name="그림 1093">
                  <a:extLst>
                    <a:ext uri="{FF2B5EF4-FFF2-40B4-BE49-F238E27FC236}">
                      <a16:creationId xmlns:a16="http://schemas.microsoft.com/office/drawing/2014/main" id="{2E20616A-8391-5A2F-47B1-0125BB33E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48214" y="3070598"/>
                  <a:ext cx="288001" cy="288000"/>
                </a:xfrm>
                <a:prstGeom prst="rect">
                  <a:avLst/>
                </a:prstGeom>
              </p:spPr>
            </p:pic>
            <p:sp>
              <p:nvSpPr>
                <p:cNvPr id="1095" name="TextBox 19">
                  <a:extLst>
                    <a:ext uri="{FF2B5EF4-FFF2-40B4-BE49-F238E27FC236}">
                      <a16:creationId xmlns:a16="http://schemas.microsoft.com/office/drawing/2014/main" id="{D52A5338-20A7-3077-4693-566992958F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788576" y="3306786"/>
                  <a:ext cx="1010899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Gateway EP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8" name="Rectangle 32">
                <a:extLst>
                  <a:ext uri="{FF2B5EF4-FFF2-40B4-BE49-F238E27FC236}">
                    <a16:creationId xmlns:a16="http://schemas.microsoft.com/office/drawing/2014/main" id="{926104AE-8FA7-A946-57F2-917F4701F06A}"/>
                  </a:ext>
                </a:extLst>
              </p:cNvPr>
              <p:cNvSpPr/>
              <p:nvPr/>
            </p:nvSpPr>
            <p:spPr>
              <a:xfrm>
                <a:off x="958728" y="2999906"/>
                <a:ext cx="596709" cy="343731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tIns="46800"/>
              <a:lstStyle/>
              <a:p>
                <a:pPr>
                  <a:defRPr/>
                </a:pPr>
                <a:r>
                  <a:rPr lang="ko-KR" altLang="en-US" sz="500" dirty="0"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업무용</a:t>
                </a:r>
                <a:r>
                  <a:rPr lang="en-US" sz="500" dirty="0"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 #1 #2</a:t>
                </a:r>
              </a:p>
            </p:txBody>
          </p:sp>
          <p:pic>
            <p:nvPicPr>
              <p:cNvPr id="989" name="Graphic 19">
                <a:extLst>
                  <a:ext uri="{FF2B5EF4-FFF2-40B4-BE49-F238E27FC236}">
                    <a16:creationId xmlns:a16="http://schemas.microsoft.com/office/drawing/2014/main" id="{F0C6FDC5-802C-D802-1AEF-F0412464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58728" y="2999906"/>
                <a:ext cx="101712" cy="128099"/>
              </a:xfrm>
              <a:prstGeom prst="rect">
                <a:avLst/>
              </a:prstGeom>
            </p:spPr>
          </p:pic>
          <p:grpSp>
            <p:nvGrpSpPr>
              <p:cNvPr id="990" name="그룹 989">
                <a:extLst>
                  <a:ext uri="{FF2B5EF4-FFF2-40B4-BE49-F238E27FC236}">
                    <a16:creationId xmlns:a16="http://schemas.microsoft.com/office/drawing/2014/main" id="{442A0C4A-608B-F7E4-429C-B1800C9FC865}"/>
                  </a:ext>
                </a:extLst>
              </p:cNvPr>
              <p:cNvGrpSpPr/>
              <p:nvPr/>
            </p:nvGrpSpPr>
            <p:grpSpPr>
              <a:xfrm>
                <a:off x="1648660" y="3001427"/>
                <a:ext cx="749765" cy="459231"/>
                <a:chOff x="3205171" y="4429688"/>
                <a:chExt cx="1592235" cy="774357"/>
              </a:xfrm>
            </p:grpSpPr>
            <p:sp>
              <p:nvSpPr>
                <p:cNvPr id="1089" name="Rectangle 7">
                  <a:extLst>
                    <a:ext uri="{FF2B5EF4-FFF2-40B4-BE49-F238E27FC236}">
                      <a16:creationId xmlns:a16="http://schemas.microsoft.com/office/drawing/2014/main" id="{39EE6B2C-737C-C44D-8058-4C4E08922808}"/>
                    </a:ext>
                  </a:extLst>
                </p:cNvPr>
                <p:cNvSpPr/>
                <p:nvPr/>
              </p:nvSpPr>
              <p:spPr>
                <a:xfrm>
                  <a:off x="3205172" y="4429690"/>
                  <a:ext cx="1268194" cy="579636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/>
                <a:lstStyle/>
                <a:p>
                  <a:pPr>
                    <a:defRPr/>
                  </a:pPr>
                  <a:r>
                    <a:rPr lang="ko-KR" altLang="en-US" sz="500" dirty="0">
                      <a:solidFill>
                        <a:srgbClr val="5B9CD5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분석용</a:t>
                  </a:r>
                  <a:r>
                    <a:rPr lang="en-US" sz="500" dirty="0">
                      <a:solidFill>
                        <a:srgbClr val="5B9CD5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#1 #</a:t>
                  </a:r>
                  <a:r>
                    <a:rPr lang="en-US" sz="600" dirty="0">
                      <a:solidFill>
                        <a:srgbClr val="5B9CD5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pic>
              <p:nvPicPr>
                <p:cNvPr id="1090" name="Graphic 21">
                  <a:extLst>
                    <a:ext uri="{FF2B5EF4-FFF2-40B4-BE49-F238E27FC236}">
                      <a16:creationId xmlns:a16="http://schemas.microsoft.com/office/drawing/2014/main" id="{CF441583-320C-0274-9706-C0610FEEB6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05171" y="4429688"/>
                  <a:ext cx="216000" cy="216000"/>
                </a:xfrm>
                <a:prstGeom prst="rect">
                  <a:avLst/>
                </a:prstGeom>
              </p:spPr>
            </p:pic>
            <p:grpSp>
              <p:nvGrpSpPr>
                <p:cNvPr id="1091" name="그룹 1090">
                  <a:extLst>
                    <a:ext uri="{FF2B5EF4-FFF2-40B4-BE49-F238E27FC236}">
                      <a16:creationId xmlns:a16="http://schemas.microsoft.com/office/drawing/2014/main" id="{6AABBE05-AFEE-56C3-2980-E3B33D816D3A}"/>
                    </a:ext>
                  </a:extLst>
                </p:cNvPr>
                <p:cNvGrpSpPr/>
                <p:nvPr/>
              </p:nvGrpSpPr>
              <p:grpSpPr>
                <a:xfrm>
                  <a:off x="3450644" y="4618449"/>
                  <a:ext cx="1346762" cy="585596"/>
                  <a:chOff x="-1038834" y="5254772"/>
                  <a:chExt cx="1346762" cy="585596"/>
                </a:xfrm>
              </p:grpSpPr>
              <p:pic>
                <p:nvPicPr>
                  <p:cNvPr id="1092" name="그림 1091">
                    <a:extLst>
                      <a:ext uri="{FF2B5EF4-FFF2-40B4-BE49-F238E27FC236}">
                        <a16:creationId xmlns:a16="http://schemas.microsoft.com/office/drawing/2014/main" id="{7A5152B9-7E45-12AB-6F3B-3B388665CD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953391" y="5254772"/>
                    <a:ext cx="324000" cy="324000"/>
                  </a:xfrm>
                  <a:prstGeom prst="rect">
                    <a:avLst/>
                  </a:prstGeom>
                </p:spPr>
              </p:pic>
              <p:sp>
                <p:nvSpPr>
                  <p:cNvPr id="1093" name="TextBox 19">
                    <a:extLst>
                      <a:ext uri="{FF2B5EF4-FFF2-40B4-BE49-F238E27FC236}">
                        <a16:creationId xmlns:a16="http://schemas.microsoft.com/office/drawing/2014/main" id="{955CEF21-97E7-CC3D-6ACE-D24B6B733A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038834" y="5562273"/>
                    <a:ext cx="1346762" cy="27809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4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AWS Workspace</a:t>
                    </a:r>
                    <a:endParaRPr lang="en-US" altLang="en-US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991" name="그룹 990">
                <a:extLst>
                  <a:ext uri="{FF2B5EF4-FFF2-40B4-BE49-F238E27FC236}">
                    <a16:creationId xmlns:a16="http://schemas.microsoft.com/office/drawing/2014/main" id="{7B2D1C27-DC2B-3169-730D-747E20CB4623}"/>
                  </a:ext>
                </a:extLst>
              </p:cNvPr>
              <p:cNvGrpSpPr/>
              <p:nvPr/>
            </p:nvGrpSpPr>
            <p:grpSpPr>
              <a:xfrm>
                <a:off x="903602" y="3111827"/>
                <a:ext cx="641511" cy="347287"/>
                <a:chOff x="-1038836" y="5254772"/>
                <a:chExt cx="1362343" cy="585596"/>
              </a:xfrm>
            </p:grpSpPr>
            <p:pic>
              <p:nvPicPr>
                <p:cNvPr id="1087" name="그림 1086">
                  <a:extLst>
                    <a:ext uri="{FF2B5EF4-FFF2-40B4-BE49-F238E27FC236}">
                      <a16:creationId xmlns:a16="http://schemas.microsoft.com/office/drawing/2014/main" id="{C2D962C5-DBC4-2BE1-3C99-145A3A0859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33313" y="5254772"/>
                  <a:ext cx="324000" cy="324000"/>
                </a:xfrm>
                <a:prstGeom prst="rect">
                  <a:avLst/>
                </a:prstGeom>
              </p:spPr>
            </p:pic>
            <p:sp>
              <p:nvSpPr>
                <p:cNvPr id="1088" name="TextBox 19">
                  <a:extLst>
                    <a:ext uri="{FF2B5EF4-FFF2-40B4-BE49-F238E27FC236}">
                      <a16:creationId xmlns:a16="http://schemas.microsoft.com/office/drawing/2014/main" id="{CA87CAFD-C5A6-237D-9BCD-2C37315596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038836" y="5562273"/>
                  <a:ext cx="1362343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AWS Workspace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2" name="Rectangle 32">
                <a:extLst>
                  <a:ext uri="{FF2B5EF4-FFF2-40B4-BE49-F238E27FC236}">
                    <a16:creationId xmlns:a16="http://schemas.microsoft.com/office/drawing/2014/main" id="{24FC2057-79BC-4FFE-F045-2C69F294A16F}"/>
                  </a:ext>
                </a:extLst>
              </p:cNvPr>
              <p:cNvSpPr/>
              <p:nvPr/>
            </p:nvSpPr>
            <p:spPr>
              <a:xfrm>
                <a:off x="1090517" y="3641874"/>
                <a:ext cx="596709" cy="343731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tIns="46800"/>
              <a:lstStyle/>
              <a:p>
                <a:pPr>
                  <a:defRPr/>
                </a:pPr>
                <a:r>
                  <a:rPr lang="en-US" sz="600" dirty="0"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Prod #1 #2</a:t>
                </a:r>
              </a:p>
            </p:txBody>
          </p:sp>
          <p:pic>
            <p:nvPicPr>
              <p:cNvPr id="993" name="Graphic 19">
                <a:extLst>
                  <a:ext uri="{FF2B5EF4-FFF2-40B4-BE49-F238E27FC236}">
                    <a16:creationId xmlns:a16="http://schemas.microsoft.com/office/drawing/2014/main" id="{2B3996D4-A9D8-50F6-6F4F-A80C0CDB8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090517" y="3641874"/>
                <a:ext cx="101712" cy="128099"/>
              </a:xfrm>
              <a:prstGeom prst="rect">
                <a:avLst/>
              </a:prstGeom>
            </p:spPr>
          </p:pic>
          <p:grpSp>
            <p:nvGrpSpPr>
              <p:cNvPr id="994" name="그룹 993">
                <a:extLst>
                  <a:ext uri="{FF2B5EF4-FFF2-40B4-BE49-F238E27FC236}">
                    <a16:creationId xmlns:a16="http://schemas.microsoft.com/office/drawing/2014/main" id="{3F8017A6-CF9F-3440-D780-A4904B1EF07F}"/>
                  </a:ext>
                </a:extLst>
              </p:cNvPr>
              <p:cNvGrpSpPr/>
              <p:nvPr/>
            </p:nvGrpSpPr>
            <p:grpSpPr>
              <a:xfrm>
                <a:off x="1434712" y="3769950"/>
                <a:ext cx="563685" cy="311643"/>
                <a:chOff x="-840889" y="3751898"/>
                <a:chExt cx="1197068" cy="525493"/>
              </a:xfrm>
            </p:grpSpPr>
            <p:pic>
              <p:nvPicPr>
                <p:cNvPr id="1085" name="그림 1084">
                  <a:extLst>
                    <a:ext uri="{FF2B5EF4-FFF2-40B4-BE49-F238E27FC236}">
                      <a16:creationId xmlns:a16="http://schemas.microsoft.com/office/drawing/2014/main" id="{ABD07719-9F41-D13B-1B24-15C0A3205E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00815" y="3751898"/>
                  <a:ext cx="288000" cy="288000"/>
                </a:xfrm>
                <a:prstGeom prst="rect">
                  <a:avLst/>
                </a:prstGeom>
              </p:spPr>
            </p:pic>
            <p:sp>
              <p:nvSpPr>
                <p:cNvPr id="1086" name="TextBox 19">
                  <a:extLst>
                    <a:ext uri="{FF2B5EF4-FFF2-40B4-BE49-F238E27FC236}">
                      <a16:creationId xmlns:a16="http://schemas.microsoft.com/office/drawing/2014/main" id="{A9897395-8E05-1740-C65D-7C311BBB96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840889" y="3999296"/>
                  <a:ext cx="1197068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NAT GW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95" name="그룹 994">
                <a:extLst>
                  <a:ext uri="{FF2B5EF4-FFF2-40B4-BE49-F238E27FC236}">
                    <a16:creationId xmlns:a16="http://schemas.microsoft.com/office/drawing/2014/main" id="{1CC8B553-D4B5-76DB-B2D6-138863FDC25D}"/>
                  </a:ext>
                </a:extLst>
              </p:cNvPr>
              <p:cNvGrpSpPr/>
              <p:nvPr/>
            </p:nvGrpSpPr>
            <p:grpSpPr>
              <a:xfrm>
                <a:off x="1199092" y="3754888"/>
                <a:ext cx="376432" cy="326702"/>
                <a:chOff x="5566365" y="4490907"/>
                <a:chExt cx="799410" cy="550886"/>
              </a:xfrm>
            </p:grpSpPr>
            <p:pic>
              <p:nvPicPr>
                <p:cNvPr id="1083" name="Graphic 60">
                  <a:extLst>
                    <a:ext uri="{FF2B5EF4-FFF2-40B4-BE49-F238E27FC236}">
                      <a16:creationId xmlns:a16="http://schemas.microsoft.com/office/drawing/2014/main" id="{B848DC4C-4AC5-AEE5-CE3D-543169F4DB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66365" y="4490907"/>
                  <a:ext cx="323999" cy="3240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4" name="TextBox 19">
                  <a:extLst>
                    <a:ext uri="{FF2B5EF4-FFF2-40B4-BE49-F238E27FC236}">
                      <a16:creationId xmlns:a16="http://schemas.microsoft.com/office/drawing/2014/main" id="{EC4796BA-8D14-E2F5-AD8F-951404C54D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06252" y="4763697"/>
                  <a:ext cx="759523" cy="278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Proxy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996" name="그림 995">
                <a:extLst>
                  <a:ext uri="{FF2B5EF4-FFF2-40B4-BE49-F238E27FC236}">
                    <a16:creationId xmlns:a16="http://schemas.microsoft.com/office/drawing/2014/main" id="{D7C22DD0-C095-E0F0-485E-3DBB07979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5968" y="3032040"/>
                <a:ext cx="127140" cy="160123"/>
              </a:xfrm>
              <a:prstGeom prst="rect">
                <a:avLst/>
              </a:prstGeom>
            </p:spPr>
          </p:pic>
          <p:pic>
            <p:nvPicPr>
              <p:cNvPr id="997" name="그림 996">
                <a:extLst>
                  <a:ext uri="{FF2B5EF4-FFF2-40B4-BE49-F238E27FC236}">
                    <a16:creationId xmlns:a16="http://schemas.microsoft.com/office/drawing/2014/main" id="{59033FA4-553E-1FD8-3A1B-F8685DACC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57396" y="2326365"/>
                <a:ext cx="127140" cy="160123"/>
              </a:xfrm>
              <a:prstGeom prst="rect">
                <a:avLst/>
              </a:prstGeom>
            </p:spPr>
          </p:pic>
          <p:pic>
            <p:nvPicPr>
              <p:cNvPr id="998" name="그림 997">
                <a:extLst>
                  <a:ext uri="{FF2B5EF4-FFF2-40B4-BE49-F238E27FC236}">
                    <a16:creationId xmlns:a16="http://schemas.microsoft.com/office/drawing/2014/main" id="{6C71BC4C-7921-B551-4A03-76F2F0609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43553" y="1709429"/>
                <a:ext cx="127140" cy="160123"/>
              </a:xfrm>
              <a:prstGeom prst="rect">
                <a:avLst/>
              </a:prstGeom>
            </p:spPr>
          </p:pic>
          <p:sp>
            <p:nvSpPr>
              <p:cNvPr id="999" name="Rectangle 3">
                <a:extLst>
                  <a:ext uri="{FF2B5EF4-FFF2-40B4-BE49-F238E27FC236}">
                    <a16:creationId xmlns:a16="http://schemas.microsoft.com/office/drawing/2014/main" id="{D5D2619B-4137-6A8E-F438-06D1562658F1}"/>
                  </a:ext>
                </a:extLst>
              </p:cNvPr>
              <p:cNvSpPr/>
              <p:nvPr/>
            </p:nvSpPr>
            <p:spPr bwMode="auto">
              <a:xfrm>
                <a:off x="2693279" y="1661768"/>
                <a:ext cx="1403849" cy="598718"/>
              </a:xfrm>
              <a:prstGeom prst="rect">
                <a:avLst/>
              </a:prstGeom>
              <a:noFill/>
              <a:ln w="635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46800"/>
              <a:lstStyle/>
              <a:p>
                <a:pPr>
                  <a:defRPr/>
                </a:pPr>
                <a:r>
                  <a:rPr lang="en-US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ACL VPC</a:t>
                </a:r>
              </a:p>
            </p:txBody>
          </p:sp>
          <p:pic>
            <p:nvPicPr>
              <p:cNvPr id="1000" name="Graphic 38">
                <a:extLst>
                  <a:ext uri="{FF2B5EF4-FFF2-40B4-BE49-F238E27FC236}">
                    <a16:creationId xmlns:a16="http://schemas.microsoft.com/office/drawing/2014/main" id="{8531A2C9-89E9-E920-AA0F-953268973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93279" y="1661767"/>
                <a:ext cx="101712" cy="128099"/>
              </a:xfrm>
              <a:prstGeom prst="rect">
                <a:avLst/>
              </a:prstGeom>
            </p:spPr>
          </p:pic>
          <p:sp>
            <p:nvSpPr>
              <p:cNvPr id="1001" name="Rectangle 7">
                <a:extLst>
                  <a:ext uri="{FF2B5EF4-FFF2-40B4-BE49-F238E27FC236}">
                    <a16:creationId xmlns:a16="http://schemas.microsoft.com/office/drawing/2014/main" id="{1E04C71F-6676-415E-58A8-3C01C3B14E9E}"/>
                  </a:ext>
                </a:extLst>
              </p:cNvPr>
              <p:cNvSpPr/>
              <p:nvPr/>
            </p:nvSpPr>
            <p:spPr>
              <a:xfrm>
                <a:off x="2737238" y="1852499"/>
                <a:ext cx="597177" cy="343753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/>
              <a:lstStyle/>
              <a:p>
                <a:pPr>
                  <a:defRPr/>
                </a:pPr>
                <a:r>
                  <a:rPr lang="en-US" sz="5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UTM #1 #</a:t>
                </a:r>
                <a:r>
                  <a:rPr lang="en-US" sz="6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2</a:t>
                </a:r>
              </a:p>
            </p:txBody>
          </p:sp>
          <p:pic>
            <p:nvPicPr>
              <p:cNvPr id="1002" name="Graphic 21">
                <a:extLst>
                  <a:ext uri="{FF2B5EF4-FFF2-40B4-BE49-F238E27FC236}">
                    <a16:creationId xmlns:a16="http://schemas.microsoft.com/office/drawing/2014/main" id="{CCF1CCE0-C463-D5A8-AC18-875DB8905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37237" y="1852498"/>
                <a:ext cx="101712" cy="128099"/>
              </a:xfrm>
              <a:prstGeom prst="rect">
                <a:avLst/>
              </a:prstGeom>
            </p:spPr>
          </p:pic>
          <p:sp>
            <p:nvSpPr>
              <p:cNvPr id="1003" name="Rectangle 7">
                <a:extLst>
                  <a:ext uri="{FF2B5EF4-FFF2-40B4-BE49-F238E27FC236}">
                    <a16:creationId xmlns:a16="http://schemas.microsoft.com/office/drawing/2014/main" id="{4D778B2F-2E14-3FFF-C3DC-748DE7EEAE50}"/>
                  </a:ext>
                </a:extLst>
              </p:cNvPr>
              <p:cNvSpPr/>
              <p:nvPr/>
            </p:nvSpPr>
            <p:spPr>
              <a:xfrm>
                <a:off x="3443246" y="1851804"/>
                <a:ext cx="597177" cy="343753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/>
              <a:lstStyle/>
              <a:p>
                <a:pPr>
                  <a:defRPr/>
                </a:pPr>
                <a:r>
                  <a:rPr lang="en-US" sz="5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F/W #1 #2</a:t>
                </a:r>
              </a:p>
            </p:txBody>
          </p:sp>
          <p:pic>
            <p:nvPicPr>
              <p:cNvPr id="1004" name="Graphic 21">
                <a:extLst>
                  <a:ext uri="{FF2B5EF4-FFF2-40B4-BE49-F238E27FC236}">
                    <a16:creationId xmlns:a16="http://schemas.microsoft.com/office/drawing/2014/main" id="{B9C83BCF-6DD6-ED32-C4DE-3A8923D4D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443245" y="1851802"/>
                <a:ext cx="101712" cy="128099"/>
              </a:xfrm>
              <a:prstGeom prst="rect">
                <a:avLst/>
              </a:prstGeom>
            </p:spPr>
          </p:pic>
          <p:grpSp>
            <p:nvGrpSpPr>
              <p:cNvPr id="1005" name="그룹 1004">
                <a:extLst>
                  <a:ext uri="{FF2B5EF4-FFF2-40B4-BE49-F238E27FC236}">
                    <a16:creationId xmlns:a16="http://schemas.microsoft.com/office/drawing/2014/main" id="{DD69921B-66A0-5A02-FA38-1A35B5774B2F}"/>
                  </a:ext>
                </a:extLst>
              </p:cNvPr>
              <p:cNvGrpSpPr/>
              <p:nvPr/>
            </p:nvGrpSpPr>
            <p:grpSpPr>
              <a:xfrm>
                <a:off x="2882712" y="1955219"/>
                <a:ext cx="337209" cy="327626"/>
                <a:chOff x="5488691" y="4490907"/>
                <a:chExt cx="716113" cy="552444"/>
              </a:xfrm>
            </p:grpSpPr>
            <p:pic>
              <p:nvPicPr>
                <p:cNvPr id="1081" name="Graphic 60">
                  <a:extLst>
                    <a:ext uri="{FF2B5EF4-FFF2-40B4-BE49-F238E27FC236}">
                      <a16:creationId xmlns:a16="http://schemas.microsoft.com/office/drawing/2014/main" id="{6E4D7ED7-D32B-D6BD-2F50-EFC5E48C58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8691" y="4490907"/>
                  <a:ext cx="323998" cy="3240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2" name="TextBox 19">
                  <a:extLst>
                    <a:ext uri="{FF2B5EF4-FFF2-40B4-BE49-F238E27FC236}">
                      <a16:creationId xmlns:a16="http://schemas.microsoft.com/office/drawing/2014/main" id="{44EA1BAB-C84D-2C6A-A037-C62EC3AA97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15607" y="4765256"/>
                  <a:ext cx="689197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UTM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06" name="그룹 1005">
                <a:extLst>
                  <a:ext uri="{FF2B5EF4-FFF2-40B4-BE49-F238E27FC236}">
                    <a16:creationId xmlns:a16="http://schemas.microsoft.com/office/drawing/2014/main" id="{75485D3C-687F-EE27-0A95-479735A2291D}"/>
                  </a:ext>
                </a:extLst>
              </p:cNvPr>
              <p:cNvGrpSpPr/>
              <p:nvPr/>
            </p:nvGrpSpPr>
            <p:grpSpPr>
              <a:xfrm>
                <a:off x="3571144" y="1955221"/>
                <a:ext cx="469265" cy="326702"/>
                <a:chOff x="5411012" y="4490907"/>
                <a:chExt cx="996555" cy="550884"/>
              </a:xfrm>
            </p:grpSpPr>
            <p:pic>
              <p:nvPicPr>
                <p:cNvPr id="1079" name="Graphic 60">
                  <a:extLst>
                    <a:ext uri="{FF2B5EF4-FFF2-40B4-BE49-F238E27FC236}">
                      <a16:creationId xmlns:a16="http://schemas.microsoft.com/office/drawing/2014/main" id="{803C7301-5914-367F-0A7A-E693660104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11012" y="4490907"/>
                  <a:ext cx="324001" cy="323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0" name="TextBox 19">
                  <a:extLst>
                    <a:ext uri="{FF2B5EF4-FFF2-40B4-BE49-F238E27FC236}">
                      <a16:creationId xmlns:a16="http://schemas.microsoft.com/office/drawing/2014/main" id="{2100FAA7-3C76-92FA-818E-D826FA6275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06251" y="4763696"/>
                  <a:ext cx="801316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F/W</a:t>
                  </a:r>
                </a:p>
              </p:txBody>
            </p:sp>
          </p:grp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5DF45347-9FB9-8B0E-1582-C306CFBFB73C}"/>
                  </a:ext>
                </a:extLst>
              </p:cNvPr>
              <p:cNvGrpSpPr/>
              <p:nvPr/>
            </p:nvGrpSpPr>
            <p:grpSpPr>
              <a:xfrm>
                <a:off x="3109455" y="1955220"/>
                <a:ext cx="548888" cy="426427"/>
                <a:chOff x="5929547" y="4570656"/>
                <a:chExt cx="1165645" cy="719041"/>
              </a:xfrm>
            </p:grpSpPr>
            <p:pic>
              <p:nvPicPr>
                <p:cNvPr id="1077" name="그림 1076">
                  <a:extLst>
                    <a:ext uri="{FF2B5EF4-FFF2-40B4-BE49-F238E27FC236}">
                      <a16:creationId xmlns:a16="http://schemas.microsoft.com/office/drawing/2014/main" id="{15995C22-A44B-B409-0EAE-5AB876DAD0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7556" y="4570656"/>
                  <a:ext cx="324000" cy="324000"/>
                </a:xfrm>
                <a:prstGeom prst="rect">
                  <a:avLst/>
                </a:prstGeom>
              </p:spPr>
            </p:pic>
            <p:sp>
              <p:nvSpPr>
                <p:cNvPr id="1078" name="TextBox 19">
                  <a:extLst>
                    <a:ext uri="{FF2B5EF4-FFF2-40B4-BE49-F238E27FC236}">
                      <a16:creationId xmlns:a16="http://schemas.microsoft.com/office/drawing/2014/main" id="{92C60BE2-02F0-B44F-962F-E705A2CB60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29547" y="5011602"/>
                  <a:ext cx="1165645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Gateway LB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008" name="그림 1007">
                <a:extLst>
                  <a:ext uri="{FF2B5EF4-FFF2-40B4-BE49-F238E27FC236}">
                    <a16:creationId xmlns:a16="http://schemas.microsoft.com/office/drawing/2014/main" id="{4CF37416-B109-2659-336F-82378D1D4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95205" y="1881065"/>
                <a:ext cx="127140" cy="160123"/>
              </a:xfrm>
              <a:prstGeom prst="rect">
                <a:avLst/>
              </a:prstGeom>
            </p:spPr>
          </p:pic>
          <p:grpSp>
            <p:nvGrpSpPr>
              <p:cNvPr id="1009" name="그룹 1008">
                <a:extLst>
                  <a:ext uri="{FF2B5EF4-FFF2-40B4-BE49-F238E27FC236}">
                    <a16:creationId xmlns:a16="http://schemas.microsoft.com/office/drawing/2014/main" id="{BDA673C2-7AC7-F029-D96E-D043B5E59F36}"/>
                  </a:ext>
                </a:extLst>
              </p:cNvPr>
              <p:cNvGrpSpPr/>
              <p:nvPr/>
            </p:nvGrpSpPr>
            <p:grpSpPr>
              <a:xfrm>
                <a:off x="2595205" y="2686568"/>
                <a:ext cx="805819" cy="598718"/>
                <a:chOff x="5215302" y="4510449"/>
                <a:chExt cx="1711276" cy="1009560"/>
              </a:xfrm>
            </p:grpSpPr>
            <p:grpSp>
              <p:nvGrpSpPr>
                <p:cNvPr id="1068" name="그룹 1067">
                  <a:extLst>
                    <a:ext uri="{FF2B5EF4-FFF2-40B4-BE49-F238E27FC236}">
                      <a16:creationId xmlns:a16="http://schemas.microsoft.com/office/drawing/2014/main" id="{8A64F6EF-6929-8BC1-D8BF-74BFA50DBC63}"/>
                    </a:ext>
                  </a:extLst>
                </p:cNvPr>
                <p:cNvGrpSpPr/>
                <p:nvPr/>
              </p:nvGrpSpPr>
              <p:grpSpPr>
                <a:xfrm>
                  <a:off x="5407686" y="4510449"/>
                  <a:ext cx="1518892" cy="1009560"/>
                  <a:chOff x="1799906" y="2564221"/>
                  <a:chExt cx="1518892" cy="1009560"/>
                </a:xfrm>
              </p:grpSpPr>
              <p:sp>
                <p:nvSpPr>
                  <p:cNvPr id="1075" name="Rectangle 3">
                    <a:extLst>
                      <a:ext uri="{FF2B5EF4-FFF2-40B4-BE49-F238E27FC236}">
                        <a16:creationId xmlns:a16="http://schemas.microsoft.com/office/drawing/2014/main" id="{E0F432D0-8589-A0CA-1AF5-A9B236C976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99906" y="2564223"/>
                    <a:ext cx="1518892" cy="1009558"/>
                  </a:xfrm>
                  <a:prstGeom prst="rect">
                    <a:avLst/>
                  </a:prstGeom>
                  <a:noFill/>
                  <a:ln w="6350">
                    <a:solidFill>
                      <a:srgbClr val="1E8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46800"/>
                  <a:lstStyle/>
                  <a:p>
                    <a:pPr>
                      <a:defRPr/>
                    </a:pPr>
                    <a:endParaRPr lang="en-US" sz="700" dirty="0">
                      <a:ln w="0"/>
                      <a:solidFill>
                        <a:srgbClr val="1E8900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076" name="Graphic 38">
                    <a:extLst>
                      <a:ext uri="{FF2B5EF4-FFF2-40B4-BE49-F238E27FC236}">
                        <a16:creationId xmlns:a16="http://schemas.microsoft.com/office/drawing/2014/main" id="{1510B378-170D-BFDC-44C9-4DF424CBA7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99908" y="2564221"/>
                    <a:ext cx="216000" cy="216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69" name="Rectangle 7">
                  <a:extLst>
                    <a:ext uri="{FF2B5EF4-FFF2-40B4-BE49-F238E27FC236}">
                      <a16:creationId xmlns:a16="http://schemas.microsoft.com/office/drawing/2014/main" id="{FC0F3EEA-81E5-26B5-7F54-2D57BC6A58B6}"/>
                    </a:ext>
                  </a:extLst>
                </p:cNvPr>
                <p:cNvSpPr/>
                <p:nvPr/>
              </p:nvSpPr>
              <p:spPr>
                <a:xfrm>
                  <a:off x="5501041" y="4832060"/>
                  <a:ext cx="1402445" cy="579637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/>
                <a:lstStyle/>
                <a:p>
                  <a:pPr>
                    <a:defRPr/>
                  </a:pPr>
                  <a:endParaRPr lang="en-US" sz="4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70" name="Graphic 21">
                  <a:extLst>
                    <a:ext uri="{FF2B5EF4-FFF2-40B4-BE49-F238E27FC236}">
                      <a16:creationId xmlns:a16="http://schemas.microsoft.com/office/drawing/2014/main" id="{3CE1C5B1-D272-0C06-6636-556F9F8C12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1041" y="4832059"/>
                  <a:ext cx="216000" cy="216000"/>
                </a:xfrm>
                <a:prstGeom prst="rect">
                  <a:avLst/>
                </a:prstGeom>
              </p:spPr>
            </p:pic>
            <p:grpSp>
              <p:nvGrpSpPr>
                <p:cNvPr id="1071" name="그룹 1070">
                  <a:extLst>
                    <a:ext uri="{FF2B5EF4-FFF2-40B4-BE49-F238E27FC236}">
                      <a16:creationId xmlns:a16="http://schemas.microsoft.com/office/drawing/2014/main" id="{24386641-68EC-8AD8-66F5-849BD52FE349}"/>
                    </a:ext>
                  </a:extLst>
                </p:cNvPr>
                <p:cNvGrpSpPr/>
                <p:nvPr/>
              </p:nvGrpSpPr>
              <p:grpSpPr>
                <a:xfrm>
                  <a:off x="5747380" y="4993112"/>
                  <a:ext cx="1032304" cy="495070"/>
                  <a:chOff x="1254805" y="4495920"/>
                  <a:chExt cx="1032304" cy="495070"/>
                </a:xfrm>
              </p:grpSpPr>
              <p:pic>
                <p:nvPicPr>
                  <p:cNvPr id="1073" name="Graphic 62">
                    <a:extLst>
                      <a:ext uri="{FF2B5EF4-FFF2-40B4-BE49-F238E27FC236}">
                        <a16:creationId xmlns:a16="http://schemas.microsoft.com/office/drawing/2014/main" id="{8F994001-4B47-F8F1-8EE1-EEA1313D676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7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35971" y="4495920"/>
                    <a:ext cx="3240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74" name="TextBox 19">
                    <a:extLst>
                      <a:ext uri="{FF2B5EF4-FFF2-40B4-BE49-F238E27FC236}">
                        <a16:creationId xmlns:a16="http://schemas.microsoft.com/office/drawing/2014/main" id="{CDB1AC63-692A-1162-C1A2-445C141096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4805" y="4731503"/>
                    <a:ext cx="1032304" cy="2594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ko-KR" altLang="en-US" sz="4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panose="020B0604020202020204" pitchFamily="34" charset="0"/>
                      </a:rPr>
                      <a:t>보안 관리 서버</a:t>
                    </a:r>
                    <a:endParaRPr lang="en-US" altLang="en-US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1072" name="그림 1071">
                  <a:extLst>
                    <a:ext uri="{FF2B5EF4-FFF2-40B4-BE49-F238E27FC236}">
                      <a16:creationId xmlns:a16="http://schemas.microsoft.com/office/drawing/2014/main" id="{97209794-C423-DBA5-C5D8-27CC503D8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5302" y="4880229"/>
                  <a:ext cx="270000" cy="270000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09">
                <a:extLst>
                  <a:ext uri="{FF2B5EF4-FFF2-40B4-BE49-F238E27FC236}">
                    <a16:creationId xmlns:a16="http://schemas.microsoft.com/office/drawing/2014/main" id="{BA3FE990-D2C3-34CF-F027-BB394828D019}"/>
                  </a:ext>
                </a:extLst>
              </p:cNvPr>
              <p:cNvGrpSpPr/>
              <p:nvPr/>
            </p:nvGrpSpPr>
            <p:grpSpPr>
              <a:xfrm>
                <a:off x="1206544" y="3105005"/>
                <a:ext cx="499322" cy="320357"/>
                <a:chOff x="-1008171" y="3751898"/>
                <a:chExt cx="1060384" cy="540186"/>
              </a:xfrm>
            </p:grpSpPr>
            <p:pic>
              <p:nvPicPr>
                <p:cNvPr id="1066" name="그림 1065">
                  <a:extLst>
                    <a:ext uri="{FF2B5EF4-FFF2-40B4-BE49-F238E27FC236}">
                      <a16:creationId xmlns:a16="http://schemas.microsoft.com/office/drawing/2014/main" id="{94BFF4F6-7CB5-4F4A-75CB-3B3B470E33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00815" y="3751898"/>
                  <a:ext cx="288000" cy="288000"/>
                </a:xfrm>
                <a:prstGeom prst="rect">
                  <a:avLst/>
                </a:prstGeom>
              </p:spPr>
            </p:pic>
            <p:sp>
              <p:nvSpPr>
                <p:cNvPr id="1067" name="TextBox 19">
                  <a:extLst>
                    <a:ext uri="{FF2B5EF4-FFF2-40B4-BE49-F238E27FC236}">
                      <a16:creationId xmlns:a16="http://schemas.microsoft.com/office/drawing/2014/main" id="{E570200E-58E7-EF6A-D6E0-FFC6C2032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008171" y="4013989"/>
                  <a:ext cx="1060384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NAT GW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011" name="그림 1010">
                <a:extLst>
                  <a:ext uri="{FF2B5EF4-FFF2-40B4-BE49-F238E27FC236}">
                    <a16:creationId xmlns:a16="http://schemas.microsoft.com/office/drawing/2014/main" id="{B4C9EED6-2641-E934-17B2-3E6215EDB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9568" y="1709429"/>
                <a:ext cx="127140" cy="160123"/>
              </a:xfrm>
              <a:prstGeom prst="rect">
                <a:avLst/>
              </a:prstGeom>
            </p:spPr>
          </p:pic>
          <p:pic>
            <p:nvPicPr>
              <p:cNvPr id="1012" name="그림 1011">
                <a:extLst>
                  <a:ext uri="{FF2B5EF4-FFF2-40B4-BE49-F238E27FC236}">
                    <a16:creationId xmlns:a16="http://schemas.microsoft.com/office/drawing/2014/main" id="{CD942ACB-52A3-14C8-6BE6-63F78986B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9536" y="2326365"/>
                <a:ext cx="127140" cy="160123"/>
              </a:xfrm>
              <a:prstGeom prst="rect">
                <a:avLst/>
              </a:prstGeom>
            </p:spPr>
          </p:pic>
          <p:pic>
            <p:nvPicPr>
              <p:cNvPr id="1013" name="그림 1012">
                <a:extLst>
                  <a:ext uri="{FF2B5EF4-FFF2-40B4-BE49-F238E27FC236}">
                    <a16:creationId xmlns:a16="http://schemas.microsoft.com/office/drawing/2014/main" id="{AFAA8A9C-2C8B-1973-F342-799A1D09D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9536" y="3032040"/>
                <a:ext cx="127140" cy="160123"/>
              </a:xfrm>
              <a:prstGeom prst="rect">
                <a:avLst/>
              </a:prstGeom>
            </p:spPr>
          </p:pic>
          <p:cxnSp>
            <p:nvCxnSpPr>
              <p:cNvPr id="1014" name="직선 화살표 연결선 49">
                <a:extLst>
                  <a:ext uri="{FF2B5EF4-FFF2-40B4-BE49-F238E27FC236}">
                    <a16:creationId xmlns:a16="http://schemas.microsoft.com/office/drawing/2014/main" id="{C96D972D-38C3-0614-38C5-36D4E594C26D}"/>
                  </a:ext>
                </a:extLst>
              </p:cNvPr>
              <p:cNvCxnSpPr>
                <a:stCxn id="998" idx="3"/>
                <a:endCxn id="996" idx="3"/>
              </p:cNvCxnSpPr>
              <p:nvPr/>
            </p:nvCxnSpPr>
            <p:spPr>
              <a:xfrm>
                <a:off x="2370693" y="1789491"/>
                <a:ext cx="2415" cy="1322611"/>
              </a:xfrm>
              <a:prstGeom prst="bentConnector3">
                <a:avLst>
                  <a:gd name="adj1" fmla="val 4675155"/>
                </a:avLst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5" name="직선 화살표 연결선 49">
                <a:extLst>
                  <a:ext uri="{FF2B5EF4-FFF2-40B4-BE49-F238E27FC236}">
                    <a16:creationId xmlns:a16="http://schemas.microsoft.com/office/drawing/2014/main" id="{14A815B2-CA68-50C9-E85C-84E9CC71C4DB}"/>
                  </a:ext>
                </a:extLst>
              </p:cNvPr>
              <p:cNvCxnSpPr>
                <a:stCxn id="1011" idx="1"/>
                <a:endCxn id="1019" idx="3"/>
              </p:cNvCxnSpPr>
              <p:nvPr/>
            </p:nvCxnSpPr>
            <p:spPr>
              <a:xfrm rot="10800000" flipV="1">
                <a:off x="373870" y="1789491"/>
                <a:ext cx="475698" cy="1214034"/>
              </a:xfrm>
              <a:prstGeom prst="bentConnector3">
                <a:avLst>
                  <a:gd name="adj1" fmla="val 50000"/>
                </a:avLst>
              </a:prstGeom>
              <a:ln w="6350"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6" name="직선 화살표 연결선 49">
                <a:extLst>
                  <a:ext uri="{FF2B5EF4-FFF2-40B4-BE49-F238E27FC236}">
                    <a16:creationId xmlns:a16="http://schemas.microsoft.com/office/drawing/2014/main" id="{52A86B9D-E683-D94C-D863-E6DD41214AC7}"/>
                  </a:ext>
                </a:extLst>
              </p:cNvPr>
              <p:cNvCxnSpPr/>
              <p:nvPr/>
            </p:nvCxnSpPr>
            <p:spPr>
              <a:xfrm flipH="1">
                <a:off x="2485755" y="1959562"/>
                <a:ext cx="114202" cy="0"/>
              </a:xfrm>
              <a:prstGeom prst="straightConnector1">
                <a:avLst/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7" name="직선 화살표 연결선 1016">
                <a:extLst>
                  <a:ext uri="{FF2B5EF4-FFF2-40B4-BE49-F238E27FC236}">
                    <a16:creationId xmlns:a16="http://schemas.microsoft.com/office/drawing/2014/main" id="{E8F17783-E894-4D39-71F3-944EC0A410DE}"/>
                  </a:ext>
                </a:extLst>
              </p:cNvPr>
              <p:cNvCxnSpPr/>
              <p:nvPr/>
            </p:nvCxnSpPr>
            <p:spPr>
              <a:xfrm flipH="1">
                <a:off x="2382189" y="2410023"/>
                <a:ext cx="94382" cy="0"/>
              </a:xfrm>
              <a:prstGeom prst="straightConnector1">
                <a:avLst/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8" name="직선 화살표 연결선 49">
                <a:extLst>
                  <a:ext uri="{FF2B5EF4-FFF2-40B4-BE49-F238E27FC236}">
                    <a16:creationId xmlns:a16="http://schemas.microsoft.com/office/drawing/2014/main" id="{3E1CF3E2-F7D1-EE8D-A865-B4512D3A3F2E}"/>
                  </a:ext>
                </a:extLst>
              </p:cNvPr>
              <p:cNvCxnSpPr/>
              <p:nvPr/>
            </p:nvCxnSpPr>
            <p:spPr>
              <a:xfrm flipH="1">
                <a:off x="2480675" y="2994498"/>
                <a:ext cx="114202" cy="0"/>
              </a:xfrm>
              <a:prstGeom prst="straightConnector1">
                <a:avLst/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19" name="Google Shape;277;p3">
                <a:extLst>
                  <a:ext uri="{FF2B5EF4-FFF2-40B4-BE49-F238E27FC236}">
                    <a16:creationId xmlns:a16="http://schemas.microsoft.com/office/drawing/2014/main" id="{AF50F907-AAD4-CDC9-571E-11BC1F2D63AD}"/>
                  </a:ext>
                </a:extLst>
              </p:cNvPr>
              <p:cNvPicPr preferRelativeResize="0"/>
              <p:nvPr/>
            </p:nvPicPr>
            <p:blipFill rotWithShape="1">
              <a:blip r:embed="rId29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51011" y="2863188"/>
                <a:ext cx="222859" cy="28067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20" name="직선 화살표 연결선 49">
                <a:extLst>
                  <a:ext uri="{FF2B5EF4-FFF2-40B4-BE49-F238E27FC236}">
                    <a16:creationId xmlns:a16="http://schemas.microsoft.com/office/drawing/2014/main" id="{6E228C52-8E96-28E9-F38D-7ECCD69D59BA}"/>
                  </a:ext>
                </a:extLst>
              </p:cNvPr>
              <p:cNvCxnSpPr>
                <a:stCxn id="1019" idx="2"/>
                <a:endCxn id="1012" idx="1"/>
              </p:cNvCxnSpPr>
              <p:nvPr/>
            </p:nvCxnSpPr>
            <p:spPr>
              <a:xfrm rot="5400000" flipH="1" flipV="1">
                <a:off x="187270" y="2481596"/>
                <a:ext cx="737436" cy="587096"/>
              </a:xfrm>
              <a:prstGeom prst="bentConnector4">
                <a:avLst>
                  <a:gd name="adj1" fmla="val -18384"/>
                  <a:gd name="adj2" fmla="val 59490"/>
                </a:avLst>
              </a:prstGeom>
              <a:ln w="63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1" name="직선 화살표 연결선 49">
                <a:extLst>
                  <a:ext uri="{FF2B5EF4-FFF2-40B4-BE49-F238E27FC236}">
                    <a16:creationId xmlns:a16="http://schemas.microsoft.com/office/drawing/2014/main" id="{5FC431B5-7274-AAAE-6E5E-8DD69B736719}"/>
                  </a:ext>
                </a:extLst>
              </p:cNvPr>
              <p:cNvCxnSpPr/>
              <p:nvPr/>
            </p:nvCxnSpPr>
            <p:spPr>
              <a:xfrm rot="10800000">
                <a:off x="223689" y="3143863"/>
                <a:ext cx="553575" cy="665876"/>
              </a:xfrm>
              <a:prstGeom prst="bentConnector2">
                <a:avLst/>
              </a:prstGeom>
              <a:ln w="63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2" name="그룹 1021">
                <a:extLst>
                  <a:ext uri="{FF2B5EF4-FFF2-40B4-BE49-F238E27FC236}">
                    <a16:creationId xmlns:a16="http://schemas.microsoft.com/office/drawing/2014/main" id="{39CCB9F1-BD0B-B245-9C89-5503CAC509CA}"/>
                  </a:ext>
                </a:extLst>
              </p:cNvPr>
              <p:cNvGrpSpPr/>
              <p:nvPr/>
            </p:nvGrpSpPr>
            <p:grpSpPr>
              <a:xfrm>
                <a:off x="3571554" y="2291464"/>
                <a:ext cx="855047" cy="658673"/>
                <a:chOff x="7296343" y="3496408"/>
                <a:chExt cx="1815818" cy="1110656"/>
              </a:xfrm>
            </p:grpSpPr>
            <p:sp>
              <p:nvSpPr>
                <p:cNvPr id="1057" name="Rectangle 5">
                  <a:extLst>
                    <a:ext uri="{FF2B5EF4-FFF2-40B4-BE49-F238E27FC236}">
                      <a16:creationId xmlns:a16="http://schemas.microsoft.com/office/drawing/2014/main" id="{04A70D2B-3516-8D26-B2EE-9AC19E1DA9C4}"/>
                    </a:ext>
                  </a:extLst>
                </p:cNvPr>
                <p:cNvSpPr/>
                <p:nvPr/>
              </p:nvSpPr>
              <p:spPr bwMode="auto">
                <a:xfrm>
                  <a:off x="7327169" y="3746177"/>
                  <a:ext cx="1751739" cy="78975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/>
                <a:lstStyle/>
                <a:p>
                  <a:pPr algn="ctr">
                    <a:defRPr/>
                  </a:pPr>
                  <a:endParaRPr lang="en-US" sz="7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58" name="Graphic 21">
                  <a:extLst>
                    <a:ext uri="{FF2B5EF4-FFF2-40B4-BE49-F238E27FC236}">
                      <a16:creationId xmlns:a16="http://schemas.microsoft.com/office/drawing/2014/main" id="{1EA2DFBB-7253-597E-6877-15E40810C3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04459" y="3948034"/>
                  <a:ext cx="324000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59" name="Graphic 19">
                  <a:extLst>
                    <a:ext uri="{FF2B5EF4-FFF2-40B4-BE49-F238E27FC236}">
                      <a16:creationId xmlns:a16="http://schemas.microsoft.com/office/drawing/2014/main" id="{6F2CF4D1-A949-CB83-7813-DBB683EFED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71605" y="3946476"/>
                  <a:ext cx="324000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060" name="그룹 1059">
                  <a:extLst>
                    <a:ext uri="{FF2B5EF4-FFF2-40B4-BE49-F238E27FC236}">
                      <a16:creationId xmlns:a16="http://schemas.microsoft.com/office/drawing/2014/main" id="{E60C39EB-7533-BE9E-328F-BC5031200708}"/>
                    </a:ext>
                  </a:extLst>
                </p:cNvPr>
                <p:cNvGrpSpPr/>
                <p:nvPr/>
              </p:nvGrpSpPr>
              <p:grpSpPr>
                <a:xfrm>
                  <a:off x="7804140" y="3496408"/>
                  <a:ext cx="753388" cy="660834"/>
                  <a:chOff x="7804140" y="3763108"/>
                  <a:chExt cx="753388" cy="660834"/>
                </a:xfrm>
              </p:grpSpPr>
              <p:pic>
                <p:nvPicPr>
                  <p:cNvPr id="1064" name="Graphic 6">
                    <a:extLst>
                      <a:ext uri="{FF2B5EF4-FFF2-40B4-BE49-F238E27FC236}">
                        <a16:creationId xmlns:a16="http://schemas.microsoft.com/office/drawing/2014/main" id="{3AAAF13B-3D43-D250-5B79-63AF16774A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2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018834" y="3763108"/>
                    <a:ext cx="324000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65" name="TextBox 19">
                    <a:extLst>
                      <a:ext uri="{FF2B5EF4-FFF2-40B4-BE49-F238E27FC236}">
                        <a16:creationId xmlns:a16="http://schemas.microsoft.com/office/drawing/2014/main" id="{D791B4E5-10A0-2F9B-CB69-965228A536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04140" y="4059759"/>
                    <a:ext cx="753388" cy="3641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4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Code Pipeline</a:t>
                    </a:r>
                    <a:endParaRPr lang="en-US" altLang="en-US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61" name="TextBox 19">
                  <a:extLst>
                    <a:ext uri="{FF2B5EF4-FFF2-40B4-BE49-F238E27FC236}">
                      <a16:creationId xmlns:a16="http://schemas.microsoft.com/office/drawing/2014/main" id="{CEF708D9-82AE-DAA4-8ABD-9879C75D2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6343" y="4242881"/>
                  <a:ext cx="753389" cy="364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Code Commit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2" name="TextBox 19">
                  <a:extLst>
                    <a:ext uri="{FF2B5EF4-FFF2-40B4-BE49-F238E27FC236}">
                      <a16:creationId xmlns:a16="http://schemas.microsoft.com/office/drawing/2014/main" id="{C3F6A631-374D-22D4-DDDF-8712B5962B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58772" y="4242881"/>
                  <a:ext cx="753389" cy="364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Code Build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3" name="직선 화살표 연결선 49">
                  <a:extLst>
                    <a:ext uri="{FF2B5EF4-FFF2-40B4-BE49-F238E27FC236}">
                      <a16:creationId xmlns:a16="http://schemas.microsoft.com/office/drawing/2014/main" id="{E5A26D5B-59FA-ED73-63EA-E1C5D0CF9443}"/>
                    </a:ext>
                  </a:extLst>
                </p:cNvPr>
                <p:cNvCxnSpPr/>
                <p:nvPr/>
              </p:nvCxnSpPr>
              <p:spPr>
                <a:xfrm flipH="1">
                  <a:off x="7938990" y="4147257"/>
                  <a:ext cx="528095" cy="0"/>
                </a:xfrm>
                <a:prstGeom prst="straightConnector1">
                  <a:avLst/>
                </a:prstGeom>
                <a:ln w="6350"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23" name="Graphic 21">
                <a:extLst>
                  <a:ext uri="{FF2B5EF4-FFF2-40B4-BE49-F238E27FC236}">
                    <a16:creationId xmlns:a16="http://schemas.microsoft.com/office/drawing/2014/main" id="{4AAA00F0-2D2E-141C-C66B-ABCC02339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2392" y="3297717"/>
                <a:ext cx="152568" cy="19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A6829C8A-057E-5119-E747-CF6C0E66EC5D}"/>
                  </a:ext>
                </a:extLst>
              </p:cNvPr>
              <p:cNvGrpSpPr/>
              <p:nvPr/>
            </p:nvGrpSpPr>
            <p:grpSpPr>
              <a:xfrm>
                <a:off x="4078293" y="2945511"/>
                <a:ext cx="431488" cy="359163"/>
                <a:chOff x="6935667" y="1472986"/>
                <a:chExt cx="916330" cy="605620"/>
              </a:xfrm>
            </p:grpSpPr>
            <p:pic>
              <p:nvPicPr>
                <p:cNvPr id="1055" name="Graphic 8">
                  <a:extLst>
                    <a:ext uri="{FF2B5EF4-FFF2-40B4-BE49-F238E27FC236}">
                      <a16:creationId xmlns:a16="http://schemas.microsoft.com/office/drawing/2014/main" id="{5AF8B3BE-ACDC-2EDC-DB38-E6EA987784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86266" y="1472986"/>
                  <a:ext cx="324000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56" name="TextBox 19">
                  <a:extLst>
                    <a:ext uri="{FF2B5EF4-FFF2-40B4-BE49-F238E27FC236}">
                      <a16:creationId xmlns:a16="http://schemas.microsoft.com/office/drawing/2014/main" id="{927FCA0F-BA7B-7484-8E5E-257BF02E8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35667" y="1800511"/>
                  <a:ext cx="916330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S3 Bucket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025" name="Graphic 20">
                <a:extLst>
                  <a:ext uri="{FF2B5EF4-FFF2-40B4-BE49-F238E27FC236}">
                    <a16:creationId xmlns:a16="http://schemas.microsoft.com/office/drawing/2014/main" id="{F8579C30-573D-54ED-1841-51B2CCCD5F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5704" y="3297717"/>
                <a:ext cx="152568" cy="19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" name="Graphic 15">
                <a:extLst>
                  <a:ext uri="{FF2B5EF4-FFF2-40B4-BE49-F238E27FC236}">
                    <a16:creationId xmlns:a16="http://schemas.microsoft.com/office/drawing/2014/main" id="{796479ED-82CF-0F5F-7918-AE2AA643D6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9017" y="3297717"/>
                <a:ext cx="152568" cy="19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Graphic 22">
                <a:extLst>
                  <a:ext uri="{FF2B5EF4-FFF2-40B4-BE49-F238E27FC236}">
                    <a16:creationId xmlns:a16="http://schemas.microsoft.com/office/drawing/2014/main" id="{1F01B93A-A46C-56CA-8599-3BCFBDEE53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4305" y="3653187"/>
                <a:ext cx="152568" cy="19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Graphic 7">
                <a:extLst>
                  <a:ext uri="{FF2B5EF4-FFF2-40B4-BE49-F238E27FC236}">
                    <a16:creationId xmlns:a16="http://schemas.microsoft.com/office/drawing/2014/main" id="{7794EA48-4FAC-8463-5D31-236636DA0D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2740" y="3653187"/>
                <a:ext cx="152568" cy="19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Graphic 31">
                <a:extLst>
                  <a:ext uri="{FF2B5EF4-FFF2-40B4-BE49-F238E27FC236}">
                    <a16:creationId xmlns:a16="http://schemas.microsoft.com/office/drawing/2014/main" id="{DCA304AA-B62B-939E-DA2B-CE71CC5340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956" y="3660148"/>
                <a:ext cx="152568" cy="192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30" name="그룹 1029">
                <a:extLst>
                  <a:ext uri="{FF2B5EF4-FFF2-40B4-BE49-F238E27FC236}">
                    <a16:creationId xmlns:a16="http://schemas.microsoft.com/office/drawing/2014/main" id="{11F6665F-B7FD-7E7F-E131-53434E466417}"/>
                  </a:ext>
                </a:extLst>
              </p:cNvPr>
              <p:cNvGrpSpPr/>
              <p:nvPr/>
            </p:nvGrpSpPr>
            <p:grpSpPr>
              <a:xfrm>
                <a:off x="3527403" y="2945510"/>
                <a:ext cx="433258" cy="360070"/>
                <a:chOff x="7323877" y="4618449"/>
                <a:chExt cx="920089" cy="607151"/>
              </a:xfrm>
            </p:grpSpPr>
            <p:pic>
              <p:nvPicPr>
                <p:cNvPr id="1053" name="Graphic 20">
                  <a:extLst>
                    <a:ext uri="{FF2B5EF4-FFF2-40B4-BE49-F238E27FC236}">
                      <a16:creationId xmlns:a16="http://schemas.microsoft.com/office/drawing/2014/main" id="{01AFEF45-7DC2-F2C4-5464-FE35885F22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09536" y="4618449"/>
                  <a:ext cx="324000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54" name="TextBox 19">
                  <a:extLst>
                    <a:ext uri="{FF2B5EF4-FFF2-40B4-BE49-F238E27FC236}">
                      <a16:creationId xmlns:a16="http://schemas.microsoft.com/office/drawing/2014/main" id="{F6D4687B-DEC3-AADB-D2E7-F4FE360AA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23877" y="4947505"/>
                  <a:ext cx="920089" cy="278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ECR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1" name="TextBox 19">
                <a:extLst>
                  <a:ext uri="{FF2B5EF4-FFF2-40B4-BE49-F238E27FC236}">
                    <a16:creationId xmlns:a16="http://schemas.microsoft.com/office/drawing/2014/main" id="{60C572F9-D63F-7043-F507-7ADF3393DC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8238" y="3463481"/>
                <a:ext cx="379858" cy="164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Route53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32" name="TextBox 19">
                <a:extLst>
                  <a:ext uri="{FF2B5EF4-FFF2-40B4-BE49-F238E27FC236}">
                    <a16:creationId xmlns:a16="http://schemas.microsoft.com/office/drawing/2014/main" id="{9E051D56-1700-A4AA-C737-90B133979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1503" y="3466819"/>
                <a:ext cx="558742" cy="230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Certificate</a:t>
                </a:r>
              </a:p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Manager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33" name="TextBox 19">
                <a:extLst>
                  <a:ext uri="{FF2B5EF4-FFF2-40B4-BE49-F238E27FC236}">
                    <a16:creationId xmlns:a16="http://schemas.microsoft.com/office/drawing/2014/main" id="{38BD08A1-73A2-72F8-D9D3-E22500C50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7777" y="3459959"/>
                <a:ext cx="424133" cy="230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Systems</a:t>
                </a:r>
              </a:p>
              <a:p>
                <a:pPr algn="ctr" eaLnBrk="1" hangingPunct="1"/>
                <a:r>
                  <a: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Manager</a:t>
                </a:r>
              </a:p>
            </p:txBody>
          </p:sp>
          <p:sp>
            <p:nvSpPr>
              <p:cNvPr id="1034" name="TextBox 19">
                <a:extLst>
                  <a:ext uri="{FF2B5EF4-FFF2-40B4-BE49-F238E27FC236}">
                    <a16:creationId xmlns:a16="http://schemas.microsoft.com/office/drawing/2014/main" id="{5BE8E858-C97A-752B-836F-31523F1CE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7524" y="3829807"/>
                <a:ext cx="326565" cy="215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AWS Shield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35" name="TextBox 19">
                <a:extLst>
                  <a:ext uri="{FF2B5EF4-FFF2-40B4-BE49-F238E27FC236}">
                    <a16:creationId xmlns:a16="http://schemas.microsoft.com/office/drawing/2014/main" id="{F877876A-C275-5F9E-7E94-96695274C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9312" y="3813422"/>
                <a:ext cx="408952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Directory</a:t>
                </a:r>
              </a:p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Service</a:t>
                </a:r>
              </a:p>
            </p:txBody>
          </p:sp>
          <p:sp>
            <p:nvSpPr>
              <p:cNvPr id="1036" name="TextBox 19">
                <a:extLst>
                  <a:ext uri="{FF2B5EF4-FFF2-40B4-BE49-F238E27FC236}">
                    <a16:creationId xmlns:a16="http://schemas.microsoft.com/office/drawing/2014/main" id="{3BF00B01-4D5A-F0A3-004B-1BDDB6E71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6919" y="3814567"/>
                <a:ext cx="527631" cy="230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AWS Managed</a:t>
                </a:r>
              </a:p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Microsoft AD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1037" name="Graphic 8">
                <a:extLst>
                  <a:ext uri="{FF2B5EF4-FFF2-40B4-BE49-F238E27FC236}">
                    <a16:creationId xmlns:a16="http://schemas.microsoft.com/office/drawing/2014/main" id="{9F314C3A-3AB4-E2EE-5154-E0EA7A8F15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873" y="1710023"/>
                <a:ext cx="162000" cy="1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8" name="TextBox 19">
                <a:extLst>
                  <a:ext uri="{FF2B5EF4-FFF2-40B4-BE49-F238E27FC236}">
                    <a16:creationId xmlns:a16="http://schemas.microsoft.com/office/drawing/2014/main" id="{BADF1063-5F42-D0BE-6EC3-1E84A739B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286" y="1822614"/>
                <a:ext cx="442759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WAF</a:t>
                </a:r>
                <a:endParaRPr lang="en-US" altLang="en-US" sz="400" dirty="0"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1F023F65-0A46-1D1E-A128-05AA64F41C01}"/>
                  </a:ext>
                </a:extLst>
              </p:cNvPr>
              <p:cNvSpPr/>
              <p:nvPr/>
            </p:nvSpPr>
            <p:spPr>
              <a:xfrm>
                <a:off x="2733987" y="2659530"/>
                <a:ext cx="60946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Shard VPC</a:t>
                </a:r>
              </a:p>
            </p:txBody>
          </p:sp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926F5C6E-F5DB-D897-F6E1-CF7D25DB93FA}"/>
                  </a:ext>
                </a:extLst>
              </p:cNvPr>
              <p:cNvSpPr/>
              <p:nvPr/>
            </p:nvSpPr>
            <p:spPr>
              <a:xfrm>
                <a:off x="2764782" y="2841434"/>
                <a:ext cx="543739" cy="169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Agent #1 #2</a:t>
                </a:r>
              </a:p>
            </p:txBody>
          </p:sp>
          <p:sp>
            <p:nvSpPr>
              <p:cNvPr id="1041" name="Rectangle 7">
                <a:extLst>
                  <a:ext uri="{FF2B5EF4-FFF2-40B4-BE49-F238E27FC236}">
                    <a16:creationId xmlns:a16="http://schemas.microsoft.com/office/drawing/2014/main" id="{41A774B0-8E85-34DB-7329-A85F0E6F0C43}"/>
                  </a:ext>
                </a:extLst>
              </p:cNvPr>
              <p:cNvSpPr/>
              <p:nvPr/>
            </p:nvSpPr>
            <p:spPr>
              <a:xfrm>
                <a:off x="2715260" y="3709295"/>
                <a:ext cx="623575" cy="389268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/>
              <a:lstStyle/>
              <a:p>
                <a:pPr>
                  <a:defRPr/>
                </a:pPr>
                <a:endParaRPr lang="en-US" sz="4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1042" name="Graphic 21">
                <a:extLst>
                  <a:ext uri="{FF2B5EF4-FFF2-40B4-BE49-F238E27FC236}">
                    <a16:creationId xmlns:a16="http://schemas.microsoft.com/office/drawing/2014/main" id="{CE2F0B6B-9983-6699-2FE2-FE1187F7B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15259" y="3709293"/>
                <a:ext cx="101712" cy="128099"/>
              </a:xfrm>
              <a:prstGeom prst="rect">
                <a:avLst/>
              </a:prstGeom>
            </p:spPr>
          </p:pic>
          <p:pic>
            <p:nvPicPr>
              <p:cNvPr id="1043" name="그림 1042">
                <a:extLst>
                  <a:ext uri="{FF2B5EF4-FFF2-40B4-BE49-F238E27FC236}">
                    <a16:creationId xmlns:a16="http://schemas.microsoft.com/office/drawing/2014/main" id="{2B9D1F81-A5FD-BAB0-9B03-ADB34B54A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80708" y="3737860"/>
                <a:ext cx="127140" cy="160123"/>
              </a:xfrm>
              <a:prstGeom prst="rect">
                <a:avLst/>
              </a:prstGeom>
            </p:spPr>
          </p:pic>
          <p:sp>
            <p:nvSpPr>
              <p:cNvPr id="1044" name="직사각형 1043">
                <a:extLst>
                  <a:ext uri="{FF2B5EF4-FFF2-40B4-BE49-F238E27FC236}">
                    <a16:creationId xmlns:a16="http://schemas.microsoft.com/office/drawing/2014/main" id="{36C10884-8BE0-3825-8608-0EBD75FC8B9A}"/>
                  </a:ext>
                </a:extLst>
              </p:cNvPr>
              <p:cNvSpPr/>
              <p:nvPr/>
            </p:nvSpPr>
            <p:spPr>
              <a:xfrm>
                <a:off x="2762015" y="3678917"/>
                <a:ext cx="508473" cy="169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Argo #1 #2</a:t>
                </a:r>
              </a:p>
            </p:txBody>
          </p:sp>
          <p:grpSp>
            <p:nvGrpSpPr>
              <p:cNvPr id="1045" name="그룹 1044">
                <a:extLst>
                  <a:ext uri="{FF2B5EF4-FFF2-40B4-BE49-F238E27FC236}">
                    <a16:creationId xmlns:a16="http://schemas.microsoft.com/office/drawing/2014/main" id="{C7568A6C-C1A1-F04D-1667-E41E1A46B35A}"/>
                  </a:ext>
                </a:extLst>
              </p:cNvPr>
              <p:cNvGrpSpPr/>
              <p:nvPr/>
            </p:nvGrpSpPr>
            <p:grpSpPr>
              <a:xfrm>
                <a:off x="2671300" y="3518563"/>
                <a:ext cx="715228" cy="598718"/>
                <a:chOff x="1799908" y="2564221"/>
                <a:chExt cx="1518892" cy="1009560"/>
              </a:xfrm>
            </p:grpSpPr>
            <p:sp>
              <p:nvSpPr>
                <p:cNvPr id="1051" name="Rectangle 3">
                  <a:extLst>
                    <a:ext uri="{FF2B5EF4-FFF2-40B4-BE49-F238E27FC236}">
                      <a16:creationId xmlns:a16="http://schemas.microsoft.com/office/drawing/2014/main" id="{D08FEACA-26EF-B83C-D97D-210AFFB9072A}"/>
                    </a:ext>
                  </a:extLst>
                </p:cNvPr>
                <p:cNvSpPr/>
                <p:nvPr/>
              </p:nvSpPr>
              <p:spPr bwMode="auto">
                <a:xfrm>
                  <a:off x="1799909" y="2564223"/>
                  <a:ext cx="1518891" cy="1009558"/>
                </a:xfrm>
                <a:prstGeom prst="rect">
                  <a:avLst/>
                </a:prstGeom>
                <a:noFill/>
                <a:ln w="6350">
                  <a:solidFill>
                    <a:srgbClr val="1E8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46800"/>
                <a:lstStyle/>
                <a:p>
                  <a:pPr>
                    <a:defRPr/>
                  </a:pPr>
                  <a:endParaRPr lang="en-US" sz="5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52" name="Graphic 38">
                  <a:extLst>
                    <a:ext uri="{FF2B5EF4-FFF2-40B4-BE49-F238E27FC236}">
                      <a16:creationId xmlns:a16="http://schemas.microsoft.com/office/drawing/2014/main" id="{BD89C2AC-CEC5-79F5-78A5-2448198E8A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908" y="2564221"/>
                  <a:ext cx="216000" cy="216000"/>
                </a:xfrm>
                <a:prstGeom prst="rect">
                  <a:avLst/>
                </a:prstGeom>
              </p:spPr>
            </p:pic>
          </p:grpSp>
          <p:sp>
            <p:nvSpPr>
              <p:cNvPr id="1046" name="직사각형 1045">
                <a:extLst>
                  <a:ext uri="{FF2B5EF4-FFF2-40B4-BE49-F238E27FC236}">
                    <a16:creationId xmlns:a16="http://schemas.microsoft.com/office/drawing/2014/main" id="{EB4C75D1-D55F-4D30-F998-E86A9CC2C67B}"/>
                  </a:ext>
                </a:extLst>
              </p:cNvPr>
              <p:cNvSpPr/>
              <p:nvPr/>
            </p:nvSpPr>
            <p:spPr>
              <a:xfrm>
                <a:off x="2708141" y="3483717"/>
                <a:ext cx="660758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Cloud9 VPC</a:t>
                </a:r>
              </a:p>
            </p:txBody>
          </p:sp>
          <p:grpSp>
            <p:nvGrpSpPr>
              <p:cNvPr id="1047" name="그룹 1046">
                <a:extLst>
                  <a:ext uri="{FF2B5EF4-FFF2-40B4-BE49-F238E27FC236}">
                    <a16:creationId xmlns:a16="http://schemas.microsoft.com/office/drawing/2014/main" id="{F574A9F6-1C9A-5A2F-2E1F-543480EEBEA3}"/>
                  </a:ext>
                </a:extLst>
              </p:cNvPr>
              <p:cNvGrpSpPr/>
              <p:nvPr/>
            </p:nvGrpSpPr>
            <p:grpSpPr>
              <a:xfrm>
                <a:off x="2855759" y="3791707"/>
                <a:ext cx="486099" cy="351017"/>
                <a:chOff x="2851780" y="3881030"/>
                <a:chExt cx="486099" cy="351017"/>
              </a:xfrm>
            </p:grpSpPr>
            <p:pic>
              <p:nvPicPr>
                <p:cNvPr id="1049" name="Graphic 62">
                  <a:extLst>
                    <a:ext uri="{FF2B5EF4-FFF2-40B4-BE49-F238E27FC236}">
                      <a16:creationId xmlns:a16="http://schemas.microsoft.com/office/drawing/2014/main" id="{9D094027-2162-A164-451B-293170437F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6544" y="3881030"/>
                  <a:ext cx="152568" cy="1921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50" name="TextBox 19">
                  <a:extLst>
                    <a:ext uri="{FF2B5EF4-FFF2-40B4-BE49-F238E27FC236}">
                      <a16:creationId xmlns:a16="http://schemas.microsoft.com/office/drawing/2014/main" id="{FA61EA41-E60D-BCEA-5908-7CDB88365E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1780" y="4016603"/>
                  <a:ext cx="486099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Cloud9 Instance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48" name="직선 화살표 연결선 49">
                <a:extLst>
                  <a:ext uri="{FF2B5EF4-FFF2-40B4-BE49-F238E27FC236}">
                    <a16:creationId xmlns:a16="http://schemas.microsoft.com/office/drawing/2014/main" id="{8F3D6E98-E689-058E-3788-F00195CE32FD}"/>
                  </a:ext>
                </a:extLst>
              </p:cNvPr>
              <p:cNvCxnSpPr/>
              <p:nvPr/>
            </p:nvCxnSpPr>
            <p:spPr>
              <a:xfrm flipV="1">
                <a:off x="2482640" y="3111827"/>
                <a:ext cx="0" cy="716553"/>
              </a:xfrm>
              <a:prstGeom prst="straightConnector1">
                <a:avLst/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6" name="그룹 1105">
              <a:extLst>
                <a:ext uri="{FF2B5EF4-FFF2-40B4-BE49-F238E27FC236}">
                  <a16:creationId xmlns:a16="http://schemas.microsoft.com/office/drawing/2014/main" id="{344619E0-0F34-C49F-395C-DE3ABCFE8C5E}"/>
                </a:ext>
              </a:extLst>
            </p:cNvPr>
            <p:cNvGrpSpPr/>
            <p:nvPr/>
          </p:nvGrpSpPr>
          <p:grpSpPr>
            <a:xfrm>
              <a:off x="5431290" y="5340901"/>
              <a:ext cx="465921" cy="676264"/>
              <a:chOff x="5394865" y="5145299"/>
              <a:chExt cx="465921" cy="676264"/>
            </a:xfrm>
          </p:grpSpPr>
          <p:grpSp>
            <p:nvGrpSpPr>
              <p:cNvPr id="1107" name="그룹 1106">
                <a:extLst>
                  <a:ext uri="{FF2B5EF4-FFF2-40B4-BE49-F238E27FC236}">
                    <a16:creationId xmlns:a16="http://schemas.microsoft.com/office/drawing/2014/main" id="{FA055478-EB99-44E5-86AE-83FFA693116D}"/>
                  </a:ext>
                </a:extLst>
              </p:cNvPr>
              <p:cNvGrpSpPr/>
              <p:nvPr/>
            </p:nvGrpSpPr>
            <p:grpSpPr>
              <a:xfrm>
                <a:off x="5411088" y="5145299"/>
                <a:ext cx="430029" cy="328661"/>
                <a:chOff x="5886609" y="4983696"/>
                <a:chExt cx="430029" cy="328661"/>
              </a:xfrm>
            </p:grpSpPr>
            <p:pic>
              <p:nvPicPr>
                <p:cNvPr id="1111" name="Graphic 6">
                  <a:extLst>
                    <a:ext uri="{FF2B5EF4-FFF2-40B4-BE49-F238E27FC236}">
                      <a16:creationId xmlns:a16="http://schemas.microsoft.com/office/drawing/2014/main" id="{457C492E-F2BF-DAAF-B934-06EE8380EB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9861" y="4983696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12" name="TextBox 19">
                  <a:extLst>
                    <a:ext uri="{FF2B5EF4-FFF2-40B4-BE49-F238E27FC236}">
                      <a16:creationId xmlns:a16="http://schemas.microsoft.com/office/drawing/2014/main" id="{AE690C01-E825-338F-6690-ECE63DAA32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86609" y="5158469"/>
                  <a:ext cx="430029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AWS RDS</a:t>
                  </a:r>
                </a:p>
              </p:txBody>
            </p:sp>
          </p:grpSp>
          <p:grpSp>
            <p:nvGrpSpPr>
              <p:cNvPr id="1108" name="그룹 1107">
                <a:extLst>
                  <a:ext uri="{FF2B5EF4-FFF2-40B4-BE49-F238E27FC236}">
                    <a16:creationId xmlns:a16="http://schemas.microsoft.com/office/drawing/2014/main" id="{EE1991C7-1BCA-52C2-E1F9-12880CEABE73}"/>
                  </a:ext>
                </a:extLst>
              </p:cNvPr>
              <p:cNvGrpSpPr/>
              <p:nvPr/>
            </p:nvGrpSpPr>
            <p:grpSpPr>
              <a:xfrm>
                <a:off x="5394865" y="5501626"/>
                <a:ext cx="465921" cy="319937"/>
                <a:chOff x="5266000" y="5112829"/>
                <a:chExt cx="465921" cy="319937"/>
              </a:xfrm>
            </p:grpSpPr>
            <p:pic>
              <p:nvPicPr>
                <p:cNvPr id="1109" name="Graphic 7">
                  <a:extLst>
                    <a:ext uri="{FF2B5EF4-FFF2-40B4-BE49-F238E27FC236}">
                      <a16:creationId xmlns:a16="http://schemas.microsoft.com/office/drawing/2014/main" id="{ED278103-A48A-2B80-5C93-3FAAB9BF0D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2793" y="5112829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10" name="TextBox 19">
                  <a:extLst>
                    <a:ext uri="{FF2B5EF4-FFF2-40B4-BE49-F238E27FC236}">
                      <a16:creationId xmlns:a16="http://schemas.microsoft.com/office/drawing/2014/main" id="{7071C3EB-00E4-09E2-172E-AD55FC0B39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6000" y="5278878"/>
                  <a:ext cx="46592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AWS Aurora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13" name="그룹 1112">
              <a:extLst>
                <a:ext uri="{FF2B5EF4-FFF2-40B4-BE49-F238E27FC236}">
                  <a16:creationId xmlns:a16="http://schemas.microsoft.com/office/drawing/2014/main" id="{478C73DD-0893-5065-1809-82FA8AB4A4EB}"/>
                </a:ext>
              </a:extLst>
            </p:cNvPr>
            <p:cNvGrpSpPr/>
            <p:nvPr/>
          </p:nvGrpSpPr>
          <p:grpSpPr>
            <a:xfrm>
              <a:off x="7004014" y="5340901"/>
              <a:ext cx="465921" cy="676264"/>
              <a:chOff x="5394865" y="5145299"/>
              <a:chExt cx="465921" cy="676264"/>
            </a:xfrm>
          </p:grpSpPr>
          <p:grpSp>
            <p:nvGrpSpPr>
              <p:cNvPr id="1114" name="그룹 1113">
                <a:extLst>
                  <a:ext uri="{FF2B5EF4-FFF2-40B4-BE49-F238E27FC236}">
                    <a16:creationId xmlns:a16="http://schemas.microsoft.com/office/drawing/2014/main" id="{E3036CD2-1003-D128-2CC7-5DB58E5EA9B4}"/>
                  </a:ext>
                </a:extLst>
              </p:cNvPr>
              <p:cNvGrpSpPr/>
              <p:nvPr/>
            </p:nvGrpSpPr>
            <p:grpSpPr>
              <a:xfrm>
                <a:off x="5411088" y="5145299"/>
                <a:ext cx="430029" cy="328661"/>
                <a:chOff x="5886609" y="4983696"/>
                <a:chExt cx="430029" cy="328661"/>
              </a:xfrm>
            </p:grpSpPr>
            <p:pic>
              <p:nvPicPr>
                <p:cNvPr id="1118" name="Graphic 6">
                  <a:extLst>
                    <a:ext uri="{FF2B5EF4-FFF2-40B4-BE49-F238E27FC236}">
                      <a16:creationId xmlns:a16="http://schemas.microsoft.com/office/drawing/2014/main" id="{4BA1F468-54A7-E25C-F8C7-D756D244B1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9861" y="4983696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19" name="TextBox 19">
                  <a:extLst>
                    <a:ext uri="{FF2B5EF4-FFF2-40B4-BE49-F238E27FC236}">
                      <a16:creationId xmlns:a16="http://schemas.microsoft.com/office/drawing/2014/main" id="{648E07BB-29FF-5188-0CB6-CFD704E1AD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86609" y="5158469"/>
                  <a:ext cx="430029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AWS RDS</a:t>
                  </a:r>
                </a:p>
              </p:txBody>
            </p:sp>
          </p:grpSp>
          <p:grpSp>
            <p:nvGrpSpPr>
              <p:cNvPr id="1115" name="그룹 1114">
                <a:extLst>
                  <a:ext uri="{FF2B5EF4-FFF2-40B4-BE49-F238E27FC236}">
                    <a16:creationId xmlns:a16="http://schemas.microsoft.com/office/drawing/2014/main" id="{E8DE52D8-2201-F58C-361A-233685094311}"/>
                  </a:ext>
                </a:extLst>
              </p:cNvPr>
              <p:cNvGrpSpPr/>
              <p:nvPr/>
            </p:nvGrpSpPr>
            <p:grpSpPr>
              <a:xfrm>
                <a:off x="5394865" y="5501626"/>
                <a:ext cx="465921" cy="319937"/>
                <a:chOff x="5266000" y="5112829"/>
                <a:chExt cx="465921" cy="319937"/>
              </a:xfrm>
            </p:grpSpPr>
            <p:pic>
              <p:nvPicPr>
                <p:cNvPr id="1116" name="Graphic 7">
                  <a:extLst>
                    <a:ext uri="{FF2B5EF4-FFF2-40B4-BE49-F238E27FC236}">
                      <a16:creationId xmlns:a16="http://schemas.microsoft.com/office/drawing/2014/main" id="{E4995B03-AAAB-C3C6-220F-03387C53D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2793" y="5112829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17" name="TextBox 19">
                  <a:extLst>
                    <a:ext uri="{FF2B5EF4-FFF2-40B4-BE49-F238E27FC236}">
                      <a16:creationId xmlns:a16="http://schemas.microsoft.com/office/drawing/2014/main" id="{F8779451-58FC-E308-DAED-E86B397DF7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6000" y="5278878"/>
                  <a:ext cx="46592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AWS Aurora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20" name="그룹 1119">
              <a:extLst>
                <a:ext uri="{FF2B5EF4-FFF2-40B4-BE49-F238E27FC236}">
                  <a16:creationId xmlns:a16="http://schemas.microsoft.com/office/drawing/2014/main" id="{67515A59-B827-B317-A60D-17DA8BE97850}"/>
                </a:ext>
              </a:extLst>
            </p:cNvPr>
            <p:cNvGrpSpPr/>
            <p:nvPr/>
          </p:nvGrpSpPr>
          <p:grpSpPr>
            <a:xfrm>
              <a:off x="8682398" y="5340901"/>
              <a:ext cx="465921" cy="676264"/>
              <a:chOff x="5394865" y="5145299"/>
              <a:chExt cx="465921" cy="676264"/>
            </a:xfrm>
          </p:grpSpPr>
          <p:grpSp>
            <p:nvGrpSpPr>
              <p:cNvPr id="1121" name="그룹 1120">
                <a:extLst>
                  <a:ext uri="{FF2B5EF4-FFF2-40B4-BE49-F238E27FC236}">
                    <a16:creationId xmlns:a16="http://schemas.microsoft.com/office/drawing/2014/main" id="{E57094A1-EC5D-553E-8784-F1992DD8762B}"/>
                  </a:ext>
                </a:extLst>
              </p:cNvPr>
              <p:cNvGrpSpPr/>
              <p:nvPr/>
            </p:nvGrpSpPr>
            <p:grpSpPr>
              <a:xfrm>
                <a:off x="5411088" y="5145299"/>
                <a:ext cx="430029" cy="328661"/>
                <a:chOff x="5886609" y="4983696"/>
                <a:chExt cx="430029" cy="328661"/>
              </a:xfrm>
            </p:grpSpPr>
            <p:pic>
              <p:nvPicPr>
                <p:cNvPr id="1125" name="Graphic 6">
                  <a:extLst>
                    <a:ext uri="{FF2B5EF4-FFF2-40B4-BE49-F238E27FC236}">
                      <a16:creationId xmlns:a16="http://schemas.microsoft.com/office/drawing/2014/main" id="{F7F39438-5C6B-A17B-6E37-253E8856D6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9861" y="4983696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6" name="TextBox 19">
                  <a:extLst>
                    <a:ext uri="{FF2B5EF4-FFF2-40B4-BE49-F238E27FC236}">
                      <a16:creationId xmlns:a16="http://schemas.microsoft.com/office/drawing/2014/main" id="{024C5B9B-3D46-B6AC-3D00-20AF048F90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86609" y="5158469"/>
                  <a:ext cx="430029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AWS RDS</a:t>
                  </a:r>
                </a:p>
              </p:txBody>
            </p:sp>
          </p:grpSp>
          <p:grpSp>
            <p:nvGrpSpPr>
              <p:cNvPr id="1122" name="그룹 1121">
                <a:extLst>
                  <a:ext uri="{FF2B5EF4-FFF2-40B4-BE49-F238E27FC236}">
                    <a16:creationId xmlns:a16="http://schemas.microsoft.com/office/drawing/2014/main" id="{69D23332-01AC-F8D6-B907-ADF6D4A85CA9}"/>
                  </a:ext>
                </a:extLst>
              </p:cNvPr>
              <p:cNvGrpSpPr/>
              <p:nvPr/>
            </p:nvGrpSpPr>
            <p:grpSpPr>
              <a:xfrm>
                <a:off x="5394865" y="5501626"/>
                <a:ext cx="465921" cy="319937"/>
                <a:chOff x="5266000" y="5112829"/>
                <a:chExt cx="465921" cy="319937"/>
              </a:xfrm>
            </p:grpSpPr>
            <p:pic>
              <p:nvPicPr>
                <p:cNvPr id="1123" name="Graphic 7">
                  <a:extLst>
                    <a:ext uri="{FF2B5EF4-FFF2-40B4-BE49-F238E27FC236}">
                      <a16:creationId xmlns:a16="http://schemas.microsoft.com/office/drawing/2014/main" id="{0AAF837B-F1AC-0076-70D6-7D56253B81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2793" y="5112829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4" name="TextBox 19">
                  <a:extLst>
                    <a:ext uri="{FF2B5EF4-FFF2-40B4-BE49-F238E27FC236}">
                      <a16:creationId xmlns:a16="http://schemas.microsoft.com/office/drawing/2014/main" id="{8D77000D-A794-9FD3-2168-67065FB033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6000" y="5278878"/>
                  <a:ext cx="46592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AWS Aurora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27" name="그룹 1126">
              <a:extLst>
                <a:ext uri="{FF2B5EF4-FFF2-40B4-BE49-F238E27FC236}">
                  <a16:creationId xmlns:a16="http://schemas.microsoft.com/office/drawing/2014/main" id="{F51B3764-D233-F578-C9D1-7D19CA027FD5}"/>
                </a:ext>
              </a:extLst>
            </p:cNvPr>
            <p:cNvGrpSpPr/>
            <p:nvPr/>
          </p:nvGrpSpPr>
          <p:grpSpPr>
            <a:xfrm>
              <a:off x="6693543" y="3696094"/>
              <a:ext cx="685664" cy="409968"/>
              <a:chOff x="3065826" y="3100783"/>
              <a:chExt cx="685664" cy="409968"/>
            </a:xfrm>
          </p:grpSpPr>
          <p:pic>
            <p:nvPicPr>
              <p:cNvPr id="1128" name="Graphic 23">
                <a:extLst>
                  <a:ext uri="{FF2B5EF4-FFF2-40B4-BE49-F238E27FC236}">
                    <a16:creationId xmlns:a16="http://schemas.microsoft.com/office/drawing/2014/main" id="{2BD20032-9BEF-EE7E-A509-F7924C09E0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6824" y="3100783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9" name="직사각형 1128">
                <a:extLst>
                  <a:ext uri="{FF2B5EF4-FFF2-40B4-BE49-F238E27FC236}">
                    <a16:creationId xmlns:a16="http://schemas.microsoft.com/office/drawing/2014/main" id="{00860FC6-7E99-EDB0-C560-A2D66D545CC6}"/>
                  </a:ext>
                </a:extLst>
              </p:cNvPr>
              <p:cNvSpPr/>
              <p:nvPr/>
            </p:nvSpPr>
            <p:spPr>
              <a:xfrm>
                <a:off x="3065826" y="3326085"/>
                <a:ext cx="685664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EKS</a:t>
                </a:r>
              </a:p>
            </p:txBody>
          </p:sp>
        </p:grpSp>
        <p:grpSp>
          <p:nvGrpSpPr>
            <p:cNvPr id="1130" name="그룹 1129">
              <a:extLst>
                <a:ext uri="{FF2B5EF4-FFF2-40B4-BE49-F238E27FC236}">
                  <a16:creationId xmlns:a16="http://schemas.microsoft.com/office/drawing/2014/main" id="{77C177D9-C1B7-01E4-E577-CB728198D46F}"/>
                </a:ext>
              </a:extLst>
            </p:cNvPr>
            <p:cNvGrpSpPr/>
            <p:nvPr/>
          </p:nvGrpSpPr>
          <p:grpSpPr>
            <a:xfrm>
              <a:off x="5433793" y="3209569"/>
              <a:ext cx="1117448" cy="204328"/>
              <a:chOff x="-4187294" y="3886291"/>
              <a:chExt cx="1117448" cy="204328"/>
            </a:xfrm>
          </p:grpSpPr>
          <p:pic>
            <p:nvPicPr>
              <p:cNvPr id="1131" name="Graphic 39">
                <a:extLst>
                  <a:ext uri="{FF2B5EF4-FFF2-40B4-BE49-F238E27FC236}">
                    <a16:creationId xmlns:a16="http://schemas.microsoft.com/office/drawing/2014/main" id="{47F593A3-4112-6AEE-9C07-06A287591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-4187294" y="3910657"/>
                <a:ext cx="179962" cy="179962"/>
              </a:xfrm>
              <a:prstGeom prst="rect">
                <a:avLst/>
              </a:prstGeom>
              <a:noFill/>
            </p:spPr>
          </p:pic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C2FC255E-1640-FCA3-934B-32703A01C666}"/>
                  </a:ext>
                </a:extLst>
              </p:cNvPr>
              <p:cNvSpPr/>
              <p:nvPr/>
            </p:nvSpPr>
            <p:spPr>
              <a:xfrm>
                <a:off x="-4057720" y="3886291"/>
                <a:ext cx="987874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Auto Scaling group</a:t>
                </a:r>
              </a:p>
            </p:txBody>
          </p:sp>
        </p:grpSp>
        <p:grpSp>
          <p:nvGrpSpPr>
            <p:cNvPr id="1133" name="그룹 1132">
              <a:extLst>
                <a:ext uri="{FF2B5EF4-FFF2-40B4-BE49-F238E27FC236}">
                  <a16:creationId xmlns:a16="http://schemas.microsoft.com/office/drawing/2014/main" id="{994CE655-6FD0-58FC-BC40-1871239D60C3}"/>
                </a:ext>
              </a:extLst>
            </p:cNvPr>
            <p:cNvGrpSpPr/>
            <p:nvPr/>
          </p:nvGrpSpPr>
          <p:grpSpPr>
            <a:xfrm>
              <a:off x="8401814" y="3687760"/>
              <a:ext cx="685664" cy="409968"/>
              <a:chOff x="3065826" y="3100783"/>
              <a:chExt cx="685664" cy="409968"/>
            </a:xfrm>
          </p:grpSpPr>
          <p:pic>
            <p:nvPicPr>
              <p:cNvPr id="1134" name="Graphic 23">
                <a:extLst>
                  <a:ext uri="{FF2B5EF4-FFF2-40B4-BE49-F238E27FC236}">
                    <a16:creationId xmlns:a16="http://schemas.microsoft.com/office/drawing/2014/main" id="{5153C547-0B45-50AF-3E17-8D7B988B62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6824" y="3100783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5" name="직사각형 1134">
                <a:extLst>
                  <a:ext uri="{FF2B5EF4-FFF2-40B4-BE49-F238E27FC236}">
                    <a16:creationId xmlns:a16="http://schemas.microsoft.com/office/drawing/2014/main" id="{CD0EA6C4-5AB6-B0C8-109F-1C0FBE651802}"/>
                  </a:ext>
                </a:extLst>
              </p:cNvPr>
              <p:cNvSpPr/>
              <p:nvPr/>
            </p:nvSpPr>
            <p:spPr>
              <a:xfrm>
                <a:off x="3065826" y="3326085"/>
                <a:ext cx="685664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EKS</a:t>
                </a:r>
              </a:p>
            </p:txBody>
          </p:sp>
        </p:grpSp>
        <p:grpSp>
          <p:nvGrpSpPr>
            <p:cNvPr id="1136" name="그룹 1135">
              <a:extLst>
                <a:ext uri="{FF2B5EF4-FFF2-40B4-BE49-F238E27FC236}">
                  <a16:creationId xmlns:a16="http://schemas.microsoft.com/office/drawing/2014/main" id="{01FF63E5-728B-1155-5BE6-75C2485CA6D4}"/>
                </a:ext>
              </a:extLst>
            </p:cNvPr>
            <p:cNvGrpSpPr/>
            <p:nvPr/>
          </p:nvGrpSpPr>
          <p:grpSpPr>
            <a:xfrm>
              <a:off x="8301364" y="3154841"/>
              <a:ext cx="960845" cy="205998"/>
              <a:chOff x="-4187294" y="3884621"/>
              <a:chExt cx="960845" cy="205998"/>
            </a:xfrm>
          </p:grpSpPr>
          <p:pic>
            <p:nvPicPr>
              <p:cNvPr id="1137" name="Graphic 39">
                <a:extLst>
                  <a:ext uri="{FF2B5EF4-FFF2-40B4-BE49-F238E27FC236}">
                    <a16:creationId xmlns:a16="http://schemas.microsoft.com/office/drawing/2014/main" id="{C2CD7252-69A6-5B6E-5650-0E2A122E3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-4187294" y="3910657"/>
                <a:ext cx="179962" cy="179962"/>
              </a:xfrm>
              <a:prstGeom prst="rect">
                <a:avLst/>
              </a:prstGeom>
              <a:noFill/>
            </p:spPr>
          </p:pic>
          <p:sp>
            <p:nvSpPr>
              <p:cNvPr id="1138" name="직사각형 1137">
                <a:extLst>
                  <a:ext uri="{FF2B5EF4-FFF2-40B4-BE49-F238E27FC236}">
                    <a16:creationId xmlns:a16="http://schemas.microsoft.com/office/drawing/2014/main" id="{23D69860-7AEE-3408-89F2-FB6C56B65945}"/>
                  </a:ext>
                </a:extLst>
              </p:cNvPr>
              <p:cNvSpPr/>
              <p:nvPr/>
            </p:nvSpPr>
            <p:spPr>
              <a:xfrm>
                <a:off x="-4061520" y="3884621"/>
                <a:ext cx="835071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Auto Scaling group</a:t>
                </a:r>
              </a:p>
            </p:txBody>
          </p:sp>
        </p:grpSp>
        <p:grpSp>
          <p:nvGrpSpPr>
            <p:cNvPr id="1139" name="그룹 1138">
              <a:extLst>
                <a:ext uri="{FF2B5EF4-FFF2-40B4-BE49-F238E27FC236}">
                  <a16:creationId xmlns:a16="http://schemas.microsoft.com/office/drawing/2014/main" id="{13A4AFC1-EEB7-988B-8BDF-6E3B1EFA3ED9}"/>
                </a:ext>
              </a:extLst>
            </p:cNvPr>
            <p:cNvGrpSpPr/>
            <p:nvPr/>
          </p:nvGrpSpPr>
          <p:grpSpPr>
            <a:xfrm>
              <a:off x="4890745" y="3696285"/>
              <a:ext cx="571753" cy="374363"/>
              <a:chOff x="4916009" y="2343540"/>
              <a:chExt cx="571753" cy="374363"/>
            </a:xfrm>
          </p:grpSpPr>
          <p:sp>
            <p:nvSpPr>
              <p:cNvPr id="1140" name="TextBox 19">
                <a:extLst>
                  <a:ext uri="{FF2B5EF4-FFF2-40B4-BE49-F238E27FC236}">
                    <a16:creationId xmlns:a16="http://schemas.microsoft.com/office/drawing/2014/main" id="{C85D2ED1-EB3F-EC8B-D48C-ACB2F01A3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009" y="2548626"/>
                <a:ext cx="5717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5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AWS Airflow</a:t>
                </a:r>
              </a:p>
            </p:txBody>
          </p:sp>
          <p:pic>
            <p:nvPicPr>
              <p:cNvPr id="1141" name="Graphic 15">
                <a:extLst>
                  <a:ext uri="{FF2B5EF4-FFF2-40B4-BE49-F238E27FC236}">
                    <a16:creationId xmlns:a16="http://schemas.microsoft.com/office/drawing/2014/main" id="{2CD08A6C-49EB-D562-CA8D-B8588D4BE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5075886" y="2343540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142" name="그룹 1141">
              <a:extLst>
                <a:ext uri="{FF2B5EF4-FFF2-40B4-BE49-F238E27FC236}">
                  <a16:creationId xmlns:a16="http://schemas.microsoft.com/office/drawing/2014/main" id="{61588373-C0DE-6C17-1203-588AC46BD476}"/>
                </a:ext>
              </a:extLst>
            </p:cNvPr>
            <p:cNvGrpSpPr/>
            <p:nvPr/>
          </p:nvGrpSpPr>
          <p:grpSpPr>
            <a:xfrm>
              <a:off x="7329611" y="3696285"/>
              <a:ext cx="571753" cy="374363"/>
              <a:chOff x="4916009" y="2343540"/>
              <a:chExt cx="571753" cy="374363"/>
            </a:xfrm>
          </p:grpSpPr>
          <p:sp>
            <p:nvSpPr>
              <p:cNvPr id="1143" name="TextBox 19">
                <a:extLst>
                  <a:ext uri="{FF2B5EF4-FFF2-40B4-BE49-F238E27FC236}">
                    <a16:creationId xmlns:a16="http://schemas.microsoft.com/office/drawing/2014/main" id="{31DAB39D-CF41-56FB-2BCC-D6F0A9FEF2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009" y="2548626"/>
                <a:ext cx="5717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5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AWS Airflow</a:t>
                </a:r>
              </a:p>
            </p:txBody>
          </p:sp>
          <p:pic>
            <p:nvPicPr>
              <p:cNvPr id="1144" name="Graphic 15">
                <a:extLst>
                  <a:ext uri="{FF2B5EF4-FFF2-40B4-BE49-F238E27FC236}">
                    <a16:creationId xmlns:a16="http://schemas.microsoft.com/office/drawing/2014/main" id="{AAF60143-A083-3681-6C67-F3C4A221C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5075886" y="2343540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145" name="그룹 1144">
              <a:extLst>
                <a:ext uri="{FF2B5EF4-FFF2-40B4-BE49-F238E27FC236}">
                  <a16:creationId xmlns:a16="http://schemas.microsoft.com/office/drawing/2014/main" id="{DF46EBC3-196E-AAAB-AC72-9C690AC22E25}"/>
                </a:ext>
              </a:extLst>
            </p:cNvPr>
            <p:cNvGrpSpPr/>
            <p:nvPr/>
          </p:nvGrpSpPr>
          <p:grpSpPr>
            <a:xfrm>
              <a:off x="9110216" y="3696285"/>
              <a:ext cx="571753" cy="374363"/>
              <a:chOff x="4916009" y="2343540"/>
              <a:chExt cx="571753" cy="374363"/>
            </a:xfrm>
          </p:grpSpPr>
          <p:sp>
            <p:nvSpPr>
              <p:cNvPr id="1146" name="TextBox 19">
                <a:extLst>
                  <a:ext uri="{FF2B5EF4-FFF2-40B4-BE49-F238E27FC236}">
                    <a16:creationId xmlns:a16="http://schemas.microsoft.com/office/drawing/2014/main" id="{3607F8F1-684B-6A63-F379-DB605BDFA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009" y="2548626"/>
                <a:ext cx="5717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5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AWS Airflow</a:t>
                </a:r>
              </a:p>
            </p:txBody>
          </p:sp>
          <p:pic>
            <p:nvPicPr>
              <p:cNvPr id="1147" name="Graphic 15">
                <a:extLst>
                  <a:ext uri="{FF2B5EF4-FFF2-40B4-BE49-F238E27FC236}">
                    <a16:creationId xmlns:a16="http://schemas.microsoft.com/office/drawing/2014/main" id="{8E4CC667-1B11-9F68-A102-265C2A129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5075886" y="2343540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148" name="그룹 1147">
              <a:extLst>
                <a:ext uri="{FF2B5EF4-FFF2-40B4-BE49-F238E27FC236}">
                  <a16:creationId xmlns:a16="http://schemas.microsoft.com/office/drawing/2014/main" id="{E60B9788-536E-6169-60A3-70EB75EADA7F}"/>
                </a:ext>
              </a:extLst>
            </p:cNvPr>
            <p:cNvGrpSpPr/>
            <p:nvPr/>
          </p:nvGrpSpPr>
          <p:grpSpPr>
            <a:xfrm>
              <a:off x="5562631" y="4637167"/>
              <a:ext cx="571753" cy="382486"/>
              <a:chOff x="5095456" y="1923456"/>
              <a:chExt cx="571753" cy="382486"/>
            </a:xfrm>
          </p:grpSpPr>
          <p:pic>
            <p:nvPicPr>
              <p:cNvPr id="1149" name="Graphic 16">
                <a:extLst>
                  <a:ext uri="{FF2B5EF4-FFF2-40B4-BE49-F238E27FC236}">
                    <a16:creationId xmlns:a16="http://schemas.microsoft.com/office/drawing/2014/main" id="{B2209F49-B64E-B28C-406C-B35AB5E914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943" y="1923456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0" name="TextBox 19">
                <a:extLst>
                  <a:ext uri="{FF2B5EF4-FFF2-40B4-BE49-F238E27FC236}">
                    <a16:creationId xmlns:a16="http://schemas.microsoft.com/office/drawing/2014/main" id="{AB407535-D374-B24E-3102-F37F8F49B6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5456" y="2136665"/>
                <a:ext cx="5717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5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AWS Kafka</a:t>
                </a:r>
              </a:p>
            </p:txBody>
          </p:sp>
        </p:grpSp>
        <p:grpSp>
          <p:nvGrpSpPr>
            <p:cNvPr id="1151" name="그룹 1150">
              <a:extLst>
                <a:ext uri="{FF2B5EF4-FFF2-40B4-BE49-F238E27FC236}">
                  <a16:creationId xmlns:a16="http://schemas.microsoft.com/office/drawing/2014/main" id="{A3DBA200-D159-6562-AFE6-BB877D8418CD}"/>
                </a:ext>
              </a:extLst>
            </p:cNvPr>
            <p:cNvGrpSpPr/>
            <p:nvPr/>
          </p:nvGrpSpPr>
          <p:grpSpPr>
            <a:xfrm>
              <a:off x="6992380" y="4637167"/>
              <a:ext cx="571753" cy="382486"/>
              <a:chOff x="5095456" y="1923456"/>
              <a:chExt cx="571753" cy="382486"/>
            </a:xfrm>
          </p:grpSpPr>
          <p:pic>
            <p:nvPicPr>
              <p:cNvPr id="1152" name="Graphic 16">
                <a:extLst>
                  <a:ext uri="{FF2B5EF4-FFF2-40B4-BE49-F238E27FC236}">
                    <a16:creationId xmlns:a16="http://schemas.microsoft.com/office/drawing/2014/main" id="{CBC12C78-0223-9132-D59B-C4BF7E0B4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943" y="1923456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3" name="TextBox 19">
                <a:extLst>
                  <a:ext uri="{FF2B5EF4-FFF2-40B4-BE49-F238E27FC236}">
                    <a16:creationId xmlns:a16="http://schemas.microsoft.com/office/drawing/2014/main" id="{93EA3184-4DEA-7F13-9659-C0AB078F7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5456" y="2136665"/>
                <a:ext cx="5717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5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AWS Kafka</a:t>
                </a:r>
              </a:p>
            </p:txBody>
          </p:sp>
        </p:grpSp>
        <p:grpSp>
          <p:nvGrpSpPr>
            <p:cNvPr id="1154" name="그룹 1153">
              <a:extLst>
                <a:ext uri="{FF2B5EF4-FFF2-40B4-BE49-F238E27FC236}">
                  <a16:creationId xmlns:a16="http://schemas.microsoft.com/office/drawing/2014/main" id="{DB7430E5-5473-7FFA-4647-ABB002C65111}"/>
                </a:ext>
              </a:extLst>
            </p:cNvPr>
            <p:cNvGrpSpPr/>
            <p:nvPr/>
          </p:nvGrpSpPr>
          <p:grpSpPr>
            <a:xfrm>
              <a:off x="8682398" y="4637167"/>
              <a:ext cx="571753" cy="382486"/>
              <a:chOff x="5095456" y="1923456"/>
              <a:chExt cx="571753" cy="382486"/>
            </a:xfrm>
          </p:grpSpPr>
          <p:pic>
            <p:nvPicPr>
              <p:cNvPr id="1155" name="Graphic 16">
                <a:extLst>
                  <a:ext uri="{FF2B5EF4-FFF2-40B4-BE49-F238E27FC236}">
                    <a16:creationId xmlns:a16="http://schemas.microsoft.com/office/drawing/2014/main" id="{D0E85B25-53A5-8FCE-14CC-B0E4AA20A7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943" y="1923456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6" name="TextBox 19">
                <a:extLst>
                  <a:ext uri="{FF2B5EF4-FFF2-40B4-BE49-F238E27FC236}">
                    <a16:creationId xmlns:a16="http://schemas.microsoft.com/office/drawing/2014/main" id="{629883F0-EE9E-7C6F-8F20-F31304E00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5456" y="2136665"/>
                <a:ext cx="5717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5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AWS Kafka</a:t>
                </a:r>
              </a:p>
            </p:txBody>
          </p:sp>
        </p:grpSp>
        <p:sp>
          <p:nvSpPr>
            <p:cNvPr id="1157" name="Rectangle 5">
              <a:extLst>
                <a:ext uri="{FF2B5EF4-FFF2-40B4-BE49-F238E27FC236}">
                  <a16:creationId xmlns:a16="http://schemas.microsoft.com/office/drawing/2014/main" id="{7DDC4716-48F7-0836-E424-6544EDAB645F}"/>
                </a:ext>
              </a:extLst>
            </p:cNvPr>
            <p:cNvSpPr/>
            <p:nvPr/>
          </p:nvSpPr>
          <p:spPr bwMode="auto">
            <a:xfrm>
              <a:off x="6529449" y="2769951"/>
              <a:ext cx="1380205" cy="3394793"/>
            </a:xfrm>
            <a:prstGeom prst="rect">
              <a:avLst/>
            </a:prstGeom>
            <a:noFill/>
            <a:ln w="15875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/>
            <a:lstStyle/>
            <a:p>
              <a:pPr algn="ctr">
                <a:defRPr/>
              </a:pPr>
              <a:r>
                <a:rPr lang="en-US" sz="7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rPr>
                <a:t>Availability Zone C</a:t>
              </a:r>
            </a:p>
          </p:txBody>
        </p:sp>
        <p:grpSp>
          <p:nvGrpSpPr>
            <p:cNvPr id="1158" name="그룹 1157">
              <a:extLst>
                <a:ext uri="{FF2B5EF4-FFF2-40B4-BE49-F238E27FC236}">
                  <a16:creationId xmlns:a16="http://schemas.microsoft.com/office/drawing/2014/main" id="{B46EE314-3E71-2AD6-2DC4-560507DD0A85}"/>
                </a:ext>
              </a:extLst>
            </p:cNvPr>
            <p:cNvGrpSpPr/>
            <p:nvPr/>
          </p:nvGrpSpPr>
          <p:grpSpPr>
            <a:xfrm>
              <a:off x="147811" y="4471882"/>
              <a:ext cx="2488697" cy="1735731"/>
              <a:chOff x="137264" y="4810464"/>
              <a:chExt cx="2488697" cy="1735731"/>
            </a:xfrm>
          </p:grpSpPr>
          <p:sp>
            <p:nvSpPr>
              <p:cNvPr id="1159" name="Rectangle 32">
                <a:extLst>
                  <a:ext uri="{FF2B5EF4-FFF2-40B4-BE49-F238E27FC236}">
                    <a16:creationId xmlns:a16="http://schemas.microsoft.com/office/drawing/2014/main" id="{DD6FF498-1F75-2729-FA22-89839EC13886}"/>
                  </a:ext>
                </a:extLst>
              </p:cNvPr>
              <p:cNvSpPr/>
              <p:nvPr/>
            </p:nvSpPr>
            <p:spPr>
              <a:xfrm>
                <a:off x="1910268" y="5549584"/>
                <a:ext cx="626108" cy="859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tIns="46800"/>
              <a:lstStyle/>
              <a:p>
                <a:pPr>
                  <a:defRPr/>
                </a:pPr>
                <a:endParaRPr lang="en-US" sz="500" dirty="0">
                  <a:solidFill>
                    <a:srgbClr val="1E89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1160" name="직선 화살표 연결선 1159">
                <a:extLst>
                  <a:ext uri="{FF2B5EF4-FFF2-40B4-BE49-F238E27FC236}">
                    <a16:creationId xmlns:a16="http://schemas.microsoft.com/office/drawing/2014/main" id="{6D0DF8AB-BC99-FB66-FDAC-C7FAEC99C3A4}"/>
                  </a:ext>
                </a:extLst>
              </p:cNvPr>
              <p:cNvCxnSpPr/>
              <p:nvPr/>
            </p:nvCxnSpPr>
            <p:spPr>
              <a:xfrm>
                <a:off x="1370223" y="4893552"/>
                <a:ext cx="0" cy="245756"/>
              </a:xfrm>
              <a:prstGeom prst="straightConnector1">
                <a:avLst/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1" name="직선 화살표 연결선 1160">
                <a:extLst>
                  <a:ext uri="{FF2B5EF4-FFF2-40B4-BE49-F238E27FC236}">
                    <a16:creationId xmlns:a16="http://schemas.microsoft.com/office/drawing/2014/main" id="{753C148D-42BF-8AA0-F749-0A7A865A953A}"/>
                  </a:ext>
                </a:extLst>
              </p:cNvPr>
              <p:cNvCxnSpPr/>
              <p:nvPr/>
            </p:nvCxnSpPr>
            <p:spPr>
              <a:xfrm>
                <a:off x="949262" y="5375265"/>
                <a:ext cx="0" cy="506325"/>
              </a:xfrm>
              <a:prstGeom prst="straightConnector1">
                <a:avLst/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2" name="Rectangle 3">
                <a:extLst>
                  <a:ext uri="{FF2B5EF4-FFF2-40B4-BE49-F238E27FC236}">
                    <a16:creationId xmlns:a16="http://schemas.microsoft.com/office/drawing/2014/main" id="{08053FE8-F4FF-096F-1DA1-7133C1B15188}"/>
                  </a:ext>
                </a:extLst>
              </p:cNvPr>
              <p:cNvSpPr/>
              <p:nvPr/>
            </p:nvSpPr>
            <p:spPr bwMode="auto">
              <a:xfrm>
                <a:off x="137885" y="4899457"/>
                <a:ext cx="2488076" cy="1646738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46800"/>
              <a:lstStyle/>
              <a:p>
                <a:pPr>
                  <a:defRPr/>
                </a:pPr>
                <a:r>
                  <a:rPr lang="en-US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Public VPC</a:t>
                </a:r>
              </a:p>
            </p:txBody>
          </p:sp>
          <p:sp>
            <p:nvSpPr>
              <p:cNvPr id="1163" name="Rectangle 32">
                <a:extLst>
                  <a:ext uri="{FF2B5EF4-FFF2-40B4-BE49-F238E27FC236}">
                    <a16:creationId xmlns:a16="http://schemas.microsoft.com/office/drawing/2014/main" id="{0E63E26A-61E6-49DD-C8EC-98ECE12B7458}"/>
                  </a:ext>
                </a:extLst>
              </p:cNvPr>
              <p:cNvSpPr/>
              <p:nvPr/>
            </p:nvSpPr>
            <p:spPr>
              <a:xfrm>
                <a:off x="221880" y="5549586"/>
                <a:ext cx="626108" cy="859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tIns="46800"/>
              <a:lstStyle/>
              <a:p>
                <a:pPr>
                  <a:defRPr/>
                </a:pPr>
                <a:endParaRPr lang="en-US" sz="500" dirty="0">
                  <a:solidFill>
                    <a:srgbClr val="1E89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64" name="Rectangle 32">
                <a:extLst>
                  <a:ext uri="{FF2B5EF4-FFF2-40B4-BE49-F238E27FC236}">
                    <a16:creationId xmlns:a16="http://schemas.microsoft.com/office/drawing/2014/main" id="{56F5D1A7-660C-64FC-F7BD-B0459ACE5D21}"/>
                  </a:ext>
                </a:extLst>
              </p:cNvPr>
              <p:cNvSpPr/>
              <p:nvPr/>
            </p:nvSpPr>
            <p:spPr>
              <a:xfrm>
                <a:off x="1066074" y="5549586"/>
                <a:ext cx="626108" cy="859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tIns="46800"/>
              <a:lstStyle/>
              <a:p>
                <a:pPr>
                  <a:defRPr/>
                </a:pPr>
                <a:endParaRPr lang="en-US" sz="500" dirty="0">
                  <a:solidFill>
                    <a:srgbClr val="1E89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1165" name="직선 화살표 연결선 1164">
                <a:extLst>
                  <a:ext uri="{FF2B5EF4-FFF2-40B4-BE49-F238E27FC236}">
                    <a16:creationId xmlns:a16="http://schemas.microsoft.com/office/drawing/2014/main" id="{B79E5EF6-5DA7-0170-E099-8B9B20890B99}"/>
                  </a:ext>
                </a:extLst>
              </p:cNvPr>
              <p:cNvCxnSpPr/>
              <p:nvPr/>
            </p:nvCxnSpPr>
            <p:spPr>
              <a:xfrm>
                <a:off x="1013191" y="5142737"/>
                <a:ext cx="714066" cy="0"/>
              </a:xfrm>
              <a:prstGeom prst="straightConnector1">
                <a:avLst/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6" name="Rectangle 5">
                <a:extLst>
                  <a:ext uri="{FF2B5EF4-FFF2-40B4-BE49-F238E27FC236}">
                    <a16:creationId xmlns:a16="http://schemas.microsoft.com/office/drawing/2014/main" id="{74EA249B-06AD-AD88-3E4A-470D6AF59152}"/>
                  </a:ext>
                </a:extLst>
              </p:cNvPr>
              <p:cNvSpPr/>
              <p:nvPr/>
            </p:nvSpPr>
            <p:spPr bwMode="auto">
              <a:xfrm>
                <a:off x="279959" y="5691666"/>
                <a:ext cx="1352876" cy="404620"/>
              </a:xfrm>
              <a:prstGeom prst="rect">
                <a:avLst/>
              </a:prstGeom>
              <a:noFill/>
              <a:ln w="1270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/>
              <a:lstStyle/>
              <a:p>
                <a:pPr algn="ctr">
                  <a:defRPr/>
                </a:pPr>
                <a:endParaRPr lang="en-US" sz="5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167" name="그룹 1166">
                <a:extLst>
                  <a:ext uri="{FF2B5EF4-FFF2-40B4-BE49-F238E27FC236}">
                    <a16:creationId xmlns:a16="http://schemas.microsoft.com/office/drawing/2014/main" id="{E41BD930-26AF-23FA-F0DC-1CC94730D2CD}"/>
                  </a:ext>
                </a:extLst>
              </p:cNvPr>
              <p:cNvGrpSpPr/>
              <p:nvPr/>
            </p:nvGrpSpPr>
            <p:grpSpPr>
              <a:xfrm>
                <a:off x="1251995" y="6118986"/>
                <a:ext cx="319151" cy="284868"/>
                <a:chOff x="4286686" y="5047484"/>
                <a:chExt cx="1186973" cy="631648"/>
              </a:xfrm>
            </p:grpSpPr>
            <p:pic>
              <p:nvPicPr>
                <p:cNvPr id="1203" name="Graphic 60">
                  <a:extLst>
                    <a:ext uri="{FF2B5EF4-FFF2-40B4-BE49-F238E27FC236}">
                      <a16:creationId xmlns:a16="http://schemas.microsoft.com/office/drawing/2014/main" id="{048C55B2-24A5-7440-FBEB-41F580EF13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7495" y="5047484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4" name="TextBox 19">
                  <a:extLst>
                    <a:ext uri="{FF2B5EF4-FFF2-40B4-BE49-F238E27FC236}">
                      <a16:creationId xmlns:a16="http://schemas.microsoft.com/office/drawing/2014/main" id="{C8D2F390-273E-DF11-FAB0-1F7BEC8388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6686" y="5390836"/>
                  <a:ext cx="1186973" cy="288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ko-KR" altLang="en-US" sz="3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분석계 </a:t>
                  </a:r>
                  <a:r>
                    <a:rPr lang="en-US" altLang="ko-KR" sz="3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Server</a:t>
                  </a:r>
                  <a:endParaRPr lang="en-US" altLang="en-US" sz="3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68" name="Rectangle 5">
                <a:extLst>
                  <a:ext uri="{FF2B5EF4-FFF2-40B4-BE49-F238E27FC236}">
                    <a16:creationId xmlns:a16="http://schemas.microsoft.com/office/drawing/2014/main" id="{017B6A6B-63C9-1256-25C3-C78AA2086883}"/>
                  </a:ext>
                </a:extLst>
              </p:cNvPr>
              <p:cNvSpPr/>
              <p:nvPr/>
            </p:nvSpPr>
            <p:spPr bwMode="auto">
              <a:xfrm>
                <a:off x="1949523" y="5684927"/>
                <a:ext cx="574073" cy="411359"/>
              </a:xfrm>
              <a:prstGeom prst="rect">
                <a:avLst/>
              </a:prstGeom>
              <a:noFill/>
              <a:ln w="12700">
                <a:solidFill>
                  <a:schemeClr val="accent6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/>
              <a:lstStyle/>
              <a:p>
                <a:pPr algn="ctr">
                  <a:defRPr/>
                </a:pPr>
                <a:endParaRPr lang="en-US" sz="5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1169" name="직선 화살표 연결선 1168">
                <a:extLst>
                  <a:ext uri="{FF2B5EF4-FFF2-40B4-BE49-F238E27FC236}">
                    <a16:creationId xmlns:a16="http://schemas.microsoft.com/office/drawing/2014/main" id="{D7C71F8F-6CAE-0D99-C80C-0B9EC5DEC037}"/>
                  </a:ext>
                </a:extLst>
              </p:cNvPr>
              <p:cNvCxnSpPr/>
              <p:nvPr/>
            </p:nvCxnSpPr>
            <p:spPr>
              <a:xfrm>
                <a:off x="831093" y="5882613"/>
                <a:ext cx="253809" cy="0"/>
              </a:xfrm>
              <a:prstGeom prst="straightConnector1">
                <a:avLst/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0" name="직선 화살표 연결선 88">
                <a:extLst>
                  <a:ext uri="{FF2B5EF4-FFF2-40B4-BE49-F238E27FC236}">
                    <a16:creationId xmlns:a16="http://schemas.microsoft.com/office/drawing/2014/main" id="{EBD8EADB-4C00-4A67-1825-0A3AE53BE119}"/>
                  </a:ext>
                </a:extLst>
              </p:cNvPr>
              <p:cNvCxnSpPr>
                <a:endCxn id="1159" idx="1"/>
              </p:cNvCxnSpPr>
              <p:nvPr/>
            </p:nvCxnSpPr>
            <p:spPr>
              <a:xfrm rot="16200000" flipH="1">
                <a:off x="1571982" y="5641128"/>
                <a:ext cx="544274" cy="132298"/>
              </a:xfrm>
              <a:prstGeom prst="bentConnector2">
                <a:avLst/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1" name="직사각형 1170">
                <a:extLst>
                  <a:ext uri="{FF2B5EF4-FFF2-40B4-BE49-F238E27FC236}">
                    <a16:creationId xmlns:a16="http://schemas.microsoft.com/office/drawing/2014/main" id="{F7125065-2D4A-459D-6B93-9D21600C6A3D}"/>
                  </a:ext>
                </a:extLst>
              </p:cNvPr>
              <p:cNvSpPr/>
              <p:nvPr/>
            </p:nvSpPr>
            <p:spPr>
              <a:xfrm>
                <a:off x="1207620" y="4884851"/>
                <a:ext cx="386970" cy="158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Transit Gateway</a:t>
                </a:r>
              </a:p>
            </p:txBody>
          </p:sp>
          <p:sp>
            <p:nvSpPr>
              <p:cNvPr id="1172" name="Rectangle 5">
                <a:extLst>
                  <a:ext uri="{FF2B5EF4-FFF2-40B4-BE49-F238E27FC236}">
                    <a16:creationId xmlns:a16="http://schemas.microsoft.com/office/drawing/2014/main" id="{93BE29D3-58DD-7D64-0D87-C39CF9B98DBB}"/>
                  </a:ext>
                </a:extLst>
              </p:cNvPr>
              <p:cNvSpPr/>
              <p:nvPr/>
            </p:nvSpPr>
            <p:spPr bwMode="auto">
              <a:xfrm>
                <a:off x="190028" y="5420206"/>
                <a:ext cx="679072" cy="1053017"/>
              </a:xfrm>
              <a:prstGeom prst="rect">
                <a:avLst/>
              </a:prstGeom>
              <a:noFill/>
              <a:ln w="15875">
                <a:solidFill>
                  <a:srgbClr val="5B9CD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/>
              <a:lstStyle/>
              <a:p>
                <a:pPr algn="ctr">
                  <a:defRPr/>
                </a:pPr>
                <a:r>
                  <a:rPr lang="en-US" sz="4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Availability Zone A</a:t>
                </a:r>
              </a:p>
            </p:txBody>
          </p:sp>
          <p:sp>
            <p:nvSpPr>
              <p:cNvPr id="1173" name="Rectangle 5">
                <a:extLst>
                  <a:ext uri="{FF2B5EF4-FFF2-40B4-BE49-F238E27FC236}">
                    <a16:creationId xmlns:a16="http://schemas.microsoft.com/office/drawing/2014/main" id="{F962A2C9-59C9-C186-7BBB-E2F8EFC5650B}"/>
                  </a:ext>
                </a:extLst>
              </p:cNvPr>
              <p:cNvSpPr/>
              <p:nvPr/>
            </p:nvSpPr>
            <p:spPr bwMode="auto">
              <a:xfrm>
                <a:off x="1043075" y="5420206"/>
                <a:ext cx="679072" cy="1053017"/>
              </a:xfrm>
              <a:prstGeom prst="rect">
                <a:avLst/>
              </a:prstGeom>
              <a:noFill/>
              <a:ln w="15875">
                <a:solidFill>
                  <a:srgbClr val="5B9CD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/>
              <a:lstStyle/>
              <a:p>
                <a:pPr algn="ctr">
                  <a:defRPr/>
                </a:pPr>
                <a:r>
                  <a:rPr lang="en-US" sz="4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Availability Zone C</a:t>
                </a:r>
              </a:p>
            </p:txBody>
          </p:sp>
          <p:sp>
            <p:nvSpPr>
              <p:cNvPr id="1174" name="Rectangle 5">
                <a:extLst>
                  <a:ext uri="{FF2B5EF4-FFF2-40B4-BE49-F238E27FC236}">
                    <a16:creationId xmlns:a16="http://schemas.microsoft.com/office/drawing/2014/main" id="{EB774603-4919-648D-7AB2-4B93F29DB13F}"/>
                  </a:ext>
                </a:extLst>
              </p:cNvPr>
              <p:cNvSpPr/>
              <p:nvPr/>
            </p:nvSpPr>
            <p:spPr bwMode="auto">
              <a:xfrm>
                <a:off x="1883786" y="5420206"/>
                <a:ext cx="679072" cy="1053017"/>
              </a:xfrm>
              <a:prstGeom prst="rect">
                <a:avLst/>
              </a:prstGeom>
              <a:noFill/>
              <a:ln w="15875">
                <a:solidFill>
                  <a:srgbClr val="5B9CD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/>
              <a:lstStyle/>
              <a:p>
                <a:pPr algn="ctr">
                  <a:defRPr/>
                </a:pPr>
                <a:r>
                  <a:rPr lang="en-US" sz="4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Availability Zone B</a:t>
                </a:r>
              </a:p>
            </p:txBody>
          </p:sp>
          <p:pic>
            <p:nvPicPr>
              <p:cNvPr id="1175" name="Graphic 21">
                <a:extLst>
                  <a:ext uri="{FF2B5EF4-FFF2-40B4-BE49-F238E27FC236}">
                    <a16:creationId xmlns:a16="http://schemas.microsoft.com/office/drawing/2014/main" id="{661DA807-796D-FE5E-D613-ED899D8A0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9063" y="5549960"/>
                <a:ext cx="97200" cy="97200"/>
              </a:xfrm>
              <a:prstGeom prst="rect">
                <a:avLst/>
              </a:prstGeom>
            </p:spPr>
          </p:pic>
          <p:pic>
            <p:nvPicPr>
              <p:cNvPr id="1176" name="Graphic 21">
                <a:extLst>
                  <a:ext uri="{FF2B5EF4-FFF2-40B4-BE49-F238E27FC236}">
                    <a16:creationId xmlns:a16="http://schemas.microsoft.com/office/drawing/2014/main" id="{68616ACC-9CCF-B000-250D-1E3049B6A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7645" y="5551590"/>
                <a:ext cx="97200" cy="97200"/>
              </a:xfrm>
              <a:prstGeom prst="rect">
                <a:avLst/>
              </a:prstGeom>
            </p:spPr>
          </p:pic>
          <p:pic>
            <p:nvPicPr>
              <p:cNvPr id="1177" name="Graphic 21">
                <a:extLst>
                  <a:ext uri="{FF2B5EF4-FFF2-40B4-BE49-F238E27FC236}">
                    <a16:creationId xmlns:a16="http://schemas.microsoft.com/office/drawing/2014/main" id="{81F1CA0F-B2BF-8D7A-5680-B795A716B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15148" y="5554964"/>
                <a:ext cx="97200" cy="97200"/>
              </a:xfrm>
              <a:prstGeom prst="rect">
                <a:avLst/>
              </a:prstGeom>
            </p:spPr>
          </p:pic>
          <p:grpSp>
            <p:nvGrpSpPr>
              <p:cNvPr id="1178" name="그룹 1177">
                <a:extLst>
                  <a:ext uri="{FF2B5EF4-FFF2-40B4-BE49-F238E27FC236}">
                    <a16:creationId xmlns:a16="http://schemas.microsoft.com/office/drawing/2014/main" id="{65456F53-1C71-6F2A-3239-2FF17786637C}"/>
                  </a:ext>
                </a:extLst>
              </p:cNvPr>
              <p:cNvGrpSpPr/>
              <p:nvPr/>
            </p:nvGrpSpPr>
            <p:grpSpPr>
              <a:xfrm>
                <a:off x="650560" y="5060598"/>
                <a:ext cx="565062" cy="334936"/>
                <a:chOff x="3067159" y="4776356"/>
                <a:chExt cx="565062" cy="334936"/>
              </a:xfrm>
            </p:grpSpPr>
            <p:sp>
              <p:nvSpPr>
                <p:cNvPr id="1201" name="TextBox 19">
                  <a:extLst>
                    <a:ext uri="{FF2B5EF4-FFF2-40B4-BE49-F238E27FC236}">
                      <a16:creationId xmlns:a16="http://schemas.microsoft.com/office/drawing/2014/main" id="{4C803654-1A09-21EB-0919-7142A90CF9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7159" y="4895848"/>
                  <a:ext cx="565062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Application Load </a:t>
                  </a:r>
                  <a:b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</a:br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Balancer</a:t>
                  </a:r>
                </a:p>
              </p:txBody>
            </p:sp>
            <p:pic>
              <p:nvPicPr>
                <p:cNvPr id="1202" name="Graphic 8">
                  <a:extLst>
                    <a:ext uri="{FF2B5EF4-FFF2-40B4-BE49-F238E27FC236}">
                      <a16:creationId xmlns:a16="http://schemas.microsoft.com/office/drawing/2014/main" id="{3039B7F3-8FE5-9E67-A2A0-C8DB4E0697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3195" y="4776356"/>
                  <a:ext cx="169200" cy="169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79" name="그룹 1178">
                <a:extLst>
                  <a:ext uri="{FF2B5EF4-FFF2-40B4-BE49-F238E27FC236}">
                    <a16:creationId xmlns:a16="http://schemas.microsoft.com/office/drawing/2014/main" id="{525DC7FE-DA67-965B-6C37-5230A837D8EA}"/>
                  </a:ext>
                </a:extLst>
              </p:cNvPr>
              <p:cNvGrpSpPr/>
              <p:nvPr/>
            </p:nvGrpSpPr>
            <p:grpSpPr>
              <a:xfrm>
                <a:off x="1523136" y="5054708"/>
                <a:ext cx="565062" cy="334936"/>
                <a:chOff x="3067159" y="4776356"/>
                <a:chExt cx="565062" cy="334936"/>
              </a:xfrm>
            </p:grpSpPr>
            <p:sp>
              <p:nvSpPr>
                <p:cNvPr id="1199" name="TextBox 19">
                  <a:extLst>
                    <a:ext uri="{FF2B5EF4-FFF2-40B4-BE49-F238E27FC236}">
                      <a16:creationId xmlns:a16="http://schemas.microsoft.com/office/drawing/2014/main" id="{25B9E8DC-23A4-8FED-F497-21B64A8691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7159" y="4895848"/>
                  <a:ext cx="565062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Application Load </a:t>
                  </a:r>
                  <a:b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</a:br>
                  <a:r>
                    <a:rPr lang="en-US" altLang="en-US" sz="4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Balancer</a:t>
                  </a:r>
                </a:p>
              </p:txBody>
            </p:sp>
            <p:pic>
              <p:nvPicPr>
                <p:cNvPr id="1200" name="Graphic 8">
                  <a:extLst>
                    <a:ext uri="{FF2B5EF4-FFF2-40B4-BE49-F238E27FC236}">
                      <a16:creationId xmlns:a16="http://schemas.microsoft.com/office/drawing/2014/main" id="{EA7F4B3E-D085-B3E2-D555-0FE49597B2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0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3195" y="4776356"/>
                  <a:ext cx="169200" cy="169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80" name="직사각형 1179">
                <a:extLst>
                  <a:ext uri="{FF2B5EF4-FFF2-40B4-BE49-F238E27FC236}">
                    <a16:creationId xmlns:a16="http://schemas.microsoft.com/office/drawing/2014/main" id="{81A31EA8-5951-CA1E-9240-60D4E8F86279}"/>
                  </a:ext>
                </a:extLst>
              </p:cNvPr>
              <p:cNvSpPr/>
              <p:nvPr/>
            </p:nvSpPr>
            <p:spPr>
              <a:xfrm>
                <a:off x="262213" y="5520312"/>
                <a:ext cx="574064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DMZ Subnet - A</a:t>
                </a:r>
              </a:p>
            </p:txBody>
          </p:sp>
          <p:sp>
            <p:nvSpPr>
              <p:cNvPr id="1181" name="직사각형 1180">
                <a:extLst>
                  <a:ext uri="{FF2B5EF4-FFF2-40B4-BE49-F238E27FC236}">
                    <a16:creationId xmlns:a16="http://schemas.microsoft.com/office/drawing/2014/main" id="{36288760-E0DA-050F-0468-DB362E98D865}"/>
                  </a:ext>
                </a:extLst>
              </p:cNvPr>
              <p:cNvSpPr/>
              <p:nvPr/>
            </p:nvSpPr>
            <p:spPr>
              <a:xfrm>
                <a:off x="1090559" y="5522306"/>
                <a:ext cx="574064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DMZ Subnet - B</a:t>
                </a:r>
              </a:p>
            </p:txBody>
          </p:sp>
          <p:sp>
            <p:nvSpPr>
              <p:cNvPr id="1182" name="직사각형 1181">
                <a:extLst>
                  <a:ext uri="{FF2B5EF4-FFF2-40B4-BE49-F238E27FC236}">
                    <a16:creationId xmlns:a16="http://schemas.microsoft.com/office/drawing/2014/main" id="{0C826219-9C79-475C-411F-41736F033AFD}"/>
                  </a:ext>
                </a:extLst>
              </p:cNvPr>
              <p:cNvSpPr/>
              <p:nvPr/>
            </p:nvSpPr>
            <p:spPr>
              <a:xfrm>
                <a:off x="1949532" y="5524789"/>
                <a:ext cx="574064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DMZ Subnet - C</a:t>
                </a:r>
              </a:p>
            </p:txBody>
          </p:sp>
          <p:grpSp>
            <p:nvGrpSpPr>
              <p:cNvPr id="1183" name="그룹 1182">
                <a:extLst>
                  <a:ext uri="{FF2B5EF4-FFF2-40B4-BE49-F238E27FC236}">
                    <a16:creationId xmlns:a16="http://schemas.microsoft.com/office/drawing/2014/main" id="{D1897997-91AE-FD28-DA4C-0AE0FF8180D1}"/>
                  </a:ext>
                </a:extLst>
              </p:cNvPr>
              <p:cNvGrpSpPr/>
              <p:nvPr/>
            </p:nvGrpSpPr>
            <p:grpSpPr>
              <a:xfrm>
                <a:off x="663626" y="5668966"/>
                <a:ext cx="678689" cy="153888"/>
                <a:chOff x="839165" y="5798506"/>
                <a:chExt cx="678689" cy="153888"/>
              </a:xfrm>
            </p:grpSpPr>
            <p:sp>
              <p:nvSpPr>
                <p:cNvPr id="1197" name="직사각형 1196">
                  <a:extLst>
                    <a:ext uri="{FF2B5EF4-FFF2-40B4-BE49-F238E27FC236}">
                      <a16:creationId xmlns:a16="http://schemas.microsoft.com/office/drawing/2014/main" id="{7CAA35A8-017E-3EF6-D325-36DE0B0170B7}"/>
                    </a:ext>
                  </a:extLst>
                </p:cNvPr>
                <p:cNvSpPr/>
                <p:nvPr/>
              </p:nvSpPr>
              <p:spPr>
                <a:xfrm>
                  <a:off x="883941" y="5798506"/>
                  <a:ext cx="633913" cy="1538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400" dirty="0">
                      <a:solidFill>
                        <a:srgbClr val="D8661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Auto Scaling group</a:t>
                  </a:r>
                </a:p>
              </p:txBody>
            </p:sp>
            <p:pic>
              <p:nvPicPr>
                <p:cNvPr id="1198" name="Graphic 39">
                  <a:extLst>
                    <a:ext uri="{FF2B5EF4-FFF2-40B4-BE49-F238E27FC236}">
                      <a16:creationId xmlns:a16="http://schemas.microsoft.com/office/drawing/2014/main" id="{D8A080A6-C60D-3EEB-58AC-0BDF4E47D6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extLst>
                    <a:ext uri="{96DAC541-7B7A-43D3-8B79-37D633B846F1}">
                      <asvg:svgBlip xmlns:asvg="http://schemas.microsoft.com/office/drawing/2016/SVG/main" r:embed="rId4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9165" y="5821206"/>
                  <a:ext cx="108000" cy="10800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184" name="Graphic 39">
                <a:extLst>
                  <a:ext uri="{FF2B5EF4-FFF2-40B4-BE49-F238E27FC236}">
                    <a16:creationId xmlns:a16="http://schemas.microsoft.com/office/drawing/2014/main" id="{2B1D40B5-1590-E627-447D-5E0C02A4F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1951681" y="5691666"/>
                <a:ext cx="108000" cy="108000"/>
              </a:xfrm>
              <a:prstGeom prst="rect">
                <a:avLst/>
              </a:prstGeom>
              <a:noFill/>
            </p:spPr>
          </p:pic>
          <p:sp>
            <p:nvSpPr>
              <p:cNvPr id="1185" name="직사각형 1184">
                <a:extLst>
                  <a:ext uri="{FF2B5EF4-FFF2-40B4-BE49-F238E27FC236}">
                    <a16:creationId xmlns:a16="http://schemas.microsoft.com/office/drawing/2014/main" id="{38C7693D-4F97-E3E6-B06A-82F1EA574EC3}"/>
                  </a:ext>
                </a:extLst>
              </p:cNvPr>
              <p:cNvSpPr/>
              <p:nvPr/>
            </p:nvSpPr>
            <p:spPr>
              <a:xfrm>
                <a:off x="1968200" y="5658857"/>
                <a:ext cx="633913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dirty="0"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Auto Scaling group</a:t>
                </a:r>
              </a:p>
            </p:txBody>
          </p:sp>
          <p:pic>
            <p:nvPicPr>
              <p:cNvPr id="1186" name="Graphic 38">
                <a:extLst>
                  <a:ext uri="{FF2B5EF4-FFF2-40B4-BE49-F238E27FC236}">
                    <a16:creationId xmlns:a16="http://schemas.microsoft.com/office/drawing/2014/main" id="{DDB609C4-FA79-3166-FDB3-5348CA928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7264" y="4905496"/>
                <a:ext cx="126000" cy="126000"/>
              </a:xfrm>
              <a:prstGeom prst="rect">
                <a:avLst/>
              </a:prstGeom>
            </p:spPr>
          </p:pic>
          <p:pic>
            <p:nvPicPr>
              <p:cNvPr id="1187" name="그림 1186">
                <a:extLst>
                  <a:ext uri="{FF2B5EF4-FFF2-40B4-BE49-F238E27FC236}">
                    <a16:creationId xmlns:a16="http://schemas.microsoft.com/office/drawing/2014/main" id="{B5E67981-E6E7-B196-588A-E434AC920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11331" y="4810464"/>
                <a:ext cx="122400" cy="122400"/>
              </a:xfrm>
              <a:prstGeom prst="rect">
                <a:avLst/>
              </a:prstGeom>
            </p:spPr>
          </p:pic>
          <p:grpSp>
            <p:nvGrpSpPr>
              <p:cNvPr id="1188" name="그룹 1187">
                <a:extLst>
                  <a:ext uri="{FF2B5EF4-FFF2-40B4-BE49-F238E27FC236}">
                    <a16:creationId xmlns:a16="http://schemas.microsoft.com/office/drawing/2014/main" id="{919B941B-83B1-9C05-AB16-7B01BD79CA80}"/>
                  </a:ext>
                </a:extLst>
              </p:cNvPr>
              <p:cNvGrpSpPr/>
              <p:nvPr/>
            </p:nvGrpSpPr>
            <p:grpSpPr>
              <a:xfrm>
                <a:off x="277929" y="5770092"/>
                <a:ext cx="562073" cy="372491"/>
                <a:chOff x="5548997" y="3632173"/>
                <a:chExt cx="854666" cy="493275"/>
              </a:xfrm>
            </p:grpSpPr>
            <p:pic>
              <p:nvPicPr>
                <p:cNvPr id="1195" name="Graphic 62">
                  <a:extLst>
                    <a:ext uri="{FF2B5EF4-FFF2-40B4-BE49-F238E27FC236}">
                      <a16:creationId xmlns:a16="http://schemas.microsoft.com/office/drawing/2014/main" id="{E28CE0EC-30C6-1816-98C1-7884520486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8855" y="3632173"/>
                  <a:ext cx="324000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96" name="TextBox 19">
                  <a:extLst>
                    <a:ext uri="{FF2B5EF4-FFF2-40B4-BE49-F238E27FC236}">
                      <a16:creationId xmlns:a16="http://schemas.microsoft.com/office/drawing/2014/main" id="{721610A2-D58F-E863-CAB2-F576232E7D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8997" y="3901281"/>
                  <a:ext cx="854666" cy="224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Web Servers</a:t>
                  </a:r>
                </a:p>
              </p:txBody>
            </p:sp>
          </p:grpSp>
          <p:grpSp>
            <p:nvGrpSpPr>
              <p:cNvPr id="1189" name="그룹 1188">
                <a:extLst>
                  <a:ext uri="{FF2B5EF4-FFF2-40B4-BE49-F238E27FC236}">
                    <a16:creationId xmlns:a16="http://schemas.microsoft.com/office/drawing/2014/main" id="{89E70E5A-C25E-331D-9F49-F5C48FCD3BA2}"/>
                  </a:ext>
                </a:extLst>
              </p:cNvPr>
              <p:cNvGrpSpPr/>
              <p:nvPr/>
            </p:nvGrpSpPr>
            <p:grpSpPr>
              <a:xfrm>
                <a:off x="1125557" y="5770092"/>
                <a:ext cx="562073" cy="372491"/>
                <a:chOff x="5548997" y="3632173"/>
                <a:chExt cx="854666" cy="493275"/>
              </a:xfrm>
            </p:grpSpPr>
            <p:pic>
              <p:nvPicPr>
                <p:cNvPr id="1193" name="Graphic 62">
                  <a:extLst>
                    <a:ext uri="{FF2B5EF4-FFF2-40B4-BE49-F238E27FC236}">
                      <a16:creationId xmlns:a16="http://schemas.microsoft.com/office/drawing/2014/main" id="{80F72F75-9264-A089-3AE9-2D42361E56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8855" y="3632173"/>
                  <a:ext cx="324000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94" name="TextBox 19">
                  <a:extLst>
                    <a:ext uri="{FF2B5EF4-FFF2-40B4-BE49-F238E27FC236}">
                      <a16:creationId xmlns:a16="http://schemas.microsoft.com/office/drawing/2014/main" id="{23B757DB-EED6-FD61-04CB-2F7BEDC95B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48997" y="3901281"/>
                  <a:ext cx="854666" cy="224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Web Servers</a:t>
                  </a:r>
                </a:p>
              </p:txBody>
            </p:sp>
          </p:grpSp>
          <p:grpSp>
            <p:nvGrpSpPr>
              <p:cNvPr id="1190" name="그룹 1189">
                <a:extLst>
                  <a:ext uri="{FF2B5EF4-FFF2-40B4-BE49-F238E27FC236}">
                    <a16:creationId xmlns:a16="http://schemas.microsoft.com/office/drawing/2014/main" id="{640A7123-0110-149D-C7D3-D0EA3FD629F7}"/>
                  </a:ext>
                </a:extLst>
              </p:cNvPr>
              <p:cNvGrpSpPr/>
              <p:nvPr/>
            </p:nvGrpSpPr>
            <p:grpSpPr>
              <a:xfrm>
                <a:off x="1968202" y="5770092"/>
                <a:ext cx="569652" cy="372491"/>
                <a:chOff x="5537474" y="3632173"/>
                <a:chExt cx="866190" cy="493275"/>
              </a:xfrm>
            </p:grpSpPr>
            <p:pic>
              <p:nvPicPr>
                <p:cNvPr id="1191" name="Graphic 62">
                  <a:extLst>
                    <a:ext uri="{FF2B5EF4-FFF2-40B4-BE49-F238E27FC236}">
                      <a16:creationId xmlns:a16="http://schemas.microsoft.com/office/drawing/2014/main" id="{6AA2C53C-C42E-CF08-1468-3CC3612E56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8855" y="3632173"/>
                  <a:ext cx="324000" cy="3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92" name="TextBox 19">
                  <a:extLst>
                    <a:ext uri="{FF2B5EF4-FFF2-40B4-BE49-F238E27FC236}">
                      <a16:creationId xmlns:a16="http://schemas.microsoft.com/office/drawing/2014/main" id="{4962BD47-3390-BBC8-EA25-12C0031D09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37474" y="3901281"/>
                  <a:ext cx="866190" cy="224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Web Servers</a:t>
                  </a:r>
                </a:p>
              </p:txBody>
            </p:sp>
          </p:grpSp>
        </p:grpSp>
        <p:grpSp>
          <p:nvGrpSpPr>
            <p:cNvPr id="1205" name="그룹 1204">
              <a:extLst>
                <a:ext uri="{FF2B5EF4-FFF2-40B4-BE49-F238E27FC236}">
                  <a16:creationId xmlns:a16="http://schemas.microsoft.com/office/drawing/2014/main" id="{1F013E4E-6A89-5407-6BD9-8567BD6F62BF}"/>
                </a:ext>
              </a:extLst>
            </p:cNvPr>
            <p:cNvGrpSpPr/>
            <p:nvPr/>
          </p:nvGrpSpPr>
          <p:grpSpPr>
            <a:xfrm>
              <a:off x="2727814" y="4228934"/>
              <a:ext cx="2026152" cy="2032493"/>
              <a:chOff x="2717267" y="4568924"/>
              <a:chExt cx="2026152" cy="2032493"/>
            </a:xfrm>
          </p:grpSpPr>
          <p:sp>
            <p:nvSpPr>
              <p:cNvPr id="1206" name="Rectangle 3">
                <a:extLst>
                  <a:ext uri="{FF2B5EF4-FFF2-40B4-BE49-F238E27FC236}">
                    <a16:creationId xmlns:a16="http://schemas.microsoft.com/office/drawing/2014/main" id="{5E66F602-87C4-C15F-E2FA-3EF9B6E5B926}"/>
                  </a:ext>
                </a:extLst>
              </p:cNvPr>
              <p:cNvSpPr/>
              <p:nvPr/>
            </p:nvSpPr>
            <p:spPr bwMode="auto">
              <a:xfrm>
                <a:off x="2717267" y="4670181"/>
                <a:ext cx="955836" cy="505012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46800"/>
              <a:lstStyle/>
              <a:p>
                <a:pPr>
                  <a:defRPr/>
                </a:pPr>
                <a:endParaRPr lang="en-US" sz="700" dirty="0">
                  <a:ln w="0"/>
                  <a:solidFill>
                    <a:srgbClr val="1E89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07" name="직사각형 1206">
                <a:extLst>
                  <a:ext uri="{FF2B5EF4-FFF2-40B4-BE49-F238E27FC236}">
                    <a16:creationId xmlns:a16="http://schemas.microsoft.com/office/drawing/2014/main" id="{8A17ACB0-5C1A-F369-2125-62E8B866074C}"/>
                  </a:ext>
                </a:extLst>
              </p:cNvPr>
              <p:cNvSpPr/>
              <p:nvPr/>
            </p:nvSpPr>
            <p:spPr>
              <a:xfrm>
                <a:off x="2778213" y="4645817"/>
                <a:ext cx="79861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Test-DMZ VPC</a:t>
                </a:r>
                <a:endParaRPr lang="ko-KR" altLang="en-US" sz="700" dirty="0"/>
              </a:p>
            </p:txBody>
          </p:sp>
          <p:pic>
            <p:nvPicPr>
              <p:cNvPr id="1208" name="Graphic 38">
                <a:extLst>
                  <a:ext uri="{FF2B5EF4-FFF2-40B4-BE49-F238E27FC236}">
                    <a16:creationId xmlns:a16="http://schemas.microsoft.com/office/drawing/2014/main" id="{E69218CC-9E7B-A9A7-0FCB-9610862B1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24510" y="4670365"/>
                <a:ext cx="126000" cy="126000"/>
              </a:xfrm>
              <a:prstGeom prst="rect">
                <a:avLst/>
              </a:prstGeom>
            </p:spPr>
          </p:pic>
          <p:sp>
            <p:nvSpPr>
              <p:cNvPr id="1209" name="Rectangle 3">
                <a:extLst>
                  <a:ext uri="{FF2B5EF4-FFF2-40B4-BE49-F238E27FC236}">
                    <a16:creationId xmlns:a16="http://schemas.microsoft.com/office/drawing/2014/main" id="{6CE46820-3E50-11A9-8CA1-E704817D936F}"/>
                  </a:ext>
                </a:extLst>
              </p:cNvPr>
              <p:cNvSpPr/>
              <p:nvPr/>
            </p:nvSpPr>
            <p:spPr bwMode="auto">
              <a:xfrm>
                <a:off x="2724392" y="5348995"/>
                <a:ext cx="955836" cy="1218971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46800"/>
              <a:lstStyle/>
              <a:p>
                <a:pPr>
                  <a:defRPr/>
                </a:pPr>
                <a:endParaRPr lang="en-US" sz="700" dirty="0">
                  <a:ln w="0"/>
                  <a:solidFill>
                    <a:srgbClr val="1E89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10" name="Rectangle 3">
                <a:extLst>
                  <a:ext uri="{FF2B5EF4-FFF2-40B4-BE49-F238E27FC236}">
                    <a16:creationId xmlns:a16="http://schemas.microsoft.com/office/drawing/2014/main" id="{6E94C644-9CD0-9E3F-A558-DFE381B8FC86}"/>
                  </a:ext>
                </a:extLst>
              </p:cNvPr>
              <p:cNvSpPr/>
              <p:nvPr/>
            </p:nvSpPr>
            <p:spPr bwMode="auto">
              <a:xfrm>
                <a:off x="3780458" y="4664574"/>
                <a:ext cx="955836" cy="505012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46800"/>
              <a:lstStyle/>
              <a:p>
                <a:pPr>
                  <a:defRPr/>
                </a:pPr>
                <a:endParaRPr lang="en-US" sz="700" dirty="0">
                  <a:ln w="0"/>
                  <a:solidFill>
                    <a:srgbClr val="1E89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Rectangle 3">
                <a:extLst>
                  <a:ext uri="{FF2B5EF4-FFF2-40B4-BE49-F238E27FC236}">
                    <a16:creationId xmlns:a16="http://schemas.microsoft.com/office/drawing/2014/main" id="{6ACFE562-223A-3CBC-790C-84A4404689AD}"/>
                  </a:ext>
                </a:extLst>
              </p:cNvPr>
              <p:cNvSpPr/>
              <p:nvPr/>
            </p:nvSpPr>
            <p:spPr bwMode="auto">
              <a:xfrm>
                <a:off x="3787583" y="5343387"/>
                <a:ext cx="955836" cy="1224579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46800"/>
              <a:lstStyle/>
              <a:p>
                <a:pPr>
                  <a:defRPr/>
                </a:pPr>
                <a:endParaRPr lang="en-US" sz="700" dirty="0">
                  <a:ln w="0"/>
                  <a:solidFill>
                    <a:srgbClr val="1E89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12" name="직사각형 1211">
                <a:extLst>
                  <a:ext uri="{FF2B5EF4-FFF2-40B4-BE49-F238E27FC236}">
                    <a16:creationId xmlns:a16="http://schemas.microsoft.com/office/drawing/2014/main" id="{39E1088D-A72B-7E7E-6760-3203609B165A}"/>
                  </a:ext>
                </a:extLst>
              </p:cNvPr>
              <p:cNvSpPr/>
              <p:nvPr/>
            </p:nvSpPr>
            <p:spPr>
              <a:xfrm>
                <a:off x="3857071" y="4637764"/>
                <a:ext cx="78258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Dev-DMZ VPC</a:t>
                </a:r>
                <a:endParaRPr lang="ko-KR" altLang="en-US" sz="700" dirty="0"/>
              </a:p>
            </p:txBody>
          </p:sp>
          <p:pic>
            <p:nvPicPr>
              <p:cNvPr id="1213" name="Graphic 38">
                <a:extLst>
                  <a:ext uri="{FF2B5EF4-FFF2-40B4-BE49-F238E27FC236}">
                    <a16:creationId xmlns:a16="http://schemas.microsoft.com/office/drawing/2014/main" id="{A1AFAF16-E774-2BA3-FA44-0F62C201A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84485" y="4662604"/>
                <a:ext cx="126000" cy="126000"/>
              </a:xfrm>
              <a:prstGeom prst="rect">
                <a:avLst/>
              </a:prstGeom>
            </p:spPr>
          </p:pic>
          <p:pic>
            <p:nvPicPr>
              <p:cNvPr id="1214" name="Graphic 38">
                <a:extLst>
                  <a:ext uri="{FF2B5EF4-FFF2-40B4-BE49-F238E27FC236}">
                    <a16:creationId xmlns:a16="http://schemas.microsoft.com/office/drawing/2014/main" id="{81D7FFAE-D804-875A-57C8-5E8105814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92144" y="5336648"/>
                <a:ext cx="126000" cy="126000"/>
              </a:xfrm>
              <a:prstGeom prst="rect">
                <a:avLst/>
              </a:prstGeom>
            </p:spPr>
          </p:pic>
          <p:pic>
            <p:nvPicPr>
              <p:cNvPr id="1215" name="Graphic 38">
                <a:extLst>
                  <a:ext uri="{FF2B5EF4-FFF2-40B4-BE49-F238E27FC236}">
                    <a16:creationId xmlns:a16="http://schemas.microsoft.com/office/drawing/2014/main" id="{EAA25FB5-25A3-887B-5D10-E1160B9C3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22830" y="5351536"/>
                <a:ext cx="126000" cy="126000"/>
              </a:xfrm>
              <a:prstGeom prst="rect">
                <a:avLst/>
              </a:prstGeom>
            </p:spPr>
          </p:pic>
          <p:sp>
            <p:nvSpPr>
              <p:cNvPr id="1216" name="직사각형 1215">
                <a:extLst>
                  <a:ext uri="{FF2B5EF4-FFF2-40B4-BE49-F238E27FC236}">
                    <a16:creationId xmlns:a16="http://schemas.microsoft.com/office/drawing/2014/main" id="{AF26C970-D9DF-97AE-D3B1-98E2C6F3B028}"/>
                  </a:ext>
                </a:extLst>
              </p:cNvPr>
              <p:cNvSpPr/>
              <p:nvPr/>
            </p:nvSpPr>
            <p:spPr>
              <a:xfrm>
                <a:off x="2778213" y="5315736"/>
                <a:ext cx="88197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Test-Private VPC</a:t>
                </a:r>
                <a:endParaRPr lang="ko-KR" altLang="en-US" sz="700" dirty="0"/>
              </a:p>
            </p:txBody>
          </p:sp>
          <p:sp>
            <p:nvSpPr>
              <p:cNvPr id="1217" name="직사각형 1216">
                <a:extLst>
                  <a:ext uri="{FF2B5EF4-FFF2-40B4-BE49-F238E27FC236}">
                    <a16:creationId xmlns:a16="http://schemas.microsoft.com/office/drawing/2014/main" id="{4BB95B0D-AB96-3717-6DDA-10A4890E163B}"/>
                  </a:ext>
                </a:extLst>
              </p:cNvPr>
              <p:cNvSpPr/>
              <p:nvPr/>
            </p:nvSpPr>
            <p:spPr>
              <a:xfrm>
                <a:off x="3849451" y="5310395"/>
                <a:ext cx="86594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dirty="0">
                    <a:ln w="0"/>
                    <a:solidFill>
                      <a:srgbClr val="1E89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Dev-Private VPC</a:t>
                </a:r>
                <a:endParaRPr lang="ko-KR" altLang="en-US" sz="700" dirty="0"/>
              </a:p>
            </p:txBody>
          </p:sp>
          <p:grpSp>
            <p:nvGrpSpPr>
              <p:cNvPr id="1218" name="그룹 1217">
                <a:extLst>
                  <a:ext uri="{FF2B5EF4-FFF2-40B4-BE49-F238E27FC236}">
                    <a16:creationId xmlns:a16="http://schemas.microsoft.com/office/drawing/2014/main" id="{BE10C62A-3D40-A259-7D10-CF67E36D573F}"/>
                  </a:ext>
                </a:extLst>
              </p:cNvPr>
              <p:cNvGrpSpPr/>
              <p:nvPr/>
            </p:nvGrpSpPr>
            <p:grpSpPr>
              <a:xfrm>
                <a:off x="2754691" y="4778566"/>
                <a:ext cx="884688" cy="361815"/>
                <a:chOff x="2983491" y="4456371"/>
                <a:chExt cx="884688" cy="361815"/>
              </a:xfrm>
            </p:grpSpPr>
            <p:sp>
              <p:nvSpPr>
                <p:cNvPr id="1275" name="Rectangle 7">
                  <a:extLst>
                    <a:ext uri="{FF2B5EF4-FFF2-40B4-BE49-F238E27FC236}">
                      <a16:creationId xmlns:a16="http://schemas.microsoft.com/office/drawing/2014/main" id="{1838AA70-FF88-D5BB-1632-C1371B90E6FA}"/>
                    </a:ext>
                  </a:extLst>
                </p:cNvPr>
                <p:cNvSpPr/>
                <p:nvPr/>
              </p:nvSpPr>
              <p:spPr>
                <a:xfrm>
                  <a:off x="2987418" y="4484195"/>
                  <a:ext cx="880761" cy="333991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/>
                <a:lstStyle/>
                <a:p>
                  <a:pPr>
                    <a:defRPr/>
                  </a:pPr>
                  <a:endParaRPr lang="en-US" sz="9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276" name="Graphic 21">
                  <a:extLst>
                    <a:ext uri="{FF2B5EF4-FFF2-40B4-BE49-F238E27FC236}">
                      <a16:creationId xmlns:a16="http://schemas.microsoft.com/office/drawing/2014/main" id="{FB809494-48AA-4056-D214-F63D184E43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3491" y="4486079"/>
                  <a:ext cx="126000" cy="126000"/>
                </a:xfrm>
                <a:prstGeom prst="rect">
                  <a:avLst/>
                </a:prstGeom>
              </p:spPr>
            </p:pic>
            <p:sp>
              <p:nvSpPr>
                <p:cNvPr id="1277" name="직사각형 1276">
                  <a:extLst>
                    <a:ext uri="{FF2B5EF4-FFF2-40B4-BE49-F238E27FC236}">
                      <a16:creationId xmlns:a16="http://schemas.microsoft.com/office/drawing/2014/main" id="{AB893236-9A5F-1376-B55D-9026EFDA425D}"/>
                    </a:ext>
                  </a:extLst>
                </p:cNvPr>
                <p:cNvSpPr/>
                <p:nvPr/>
              </p:nvSpPr>
              <p:spPr>
                <a:xfrm>
                  <a:off x="3033113" y="4456371"/>
                  <a:ext cx="603050" cy="1692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500" dirty="0">
                      <a:solidFill>
                        <a:srgbClr val="5B9CD5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Private Subnet</a:t>
                  </a:r>
                </a:p>
              </p:txBody>
            </p:sp>
          </p:grpSp>
          <p:grpSp>
            <p:nvGrpSpPr>
              <p:cNvPr id="1219" name="그룹 1218">
                <a:extLst>
                  <a:ext uri="{FF2B5EF4-FFF2-40B4-BE49-F238E27FC236}">
                    <a16:creationId xmlns:a16="http://schemas.microsoft.com/office/drawing/2014/main" id="{3DEB9308-B0DB-CA0A-78BB-957B13B14A27}"/>
                  </a:ext>
                </a:extLst>
              </p:cNvPr>
              <p:cNvGrpSpPr/>
              <p:nvPr/>
            </p:nvGrpSpPr>
            <p:grpSpPr>
              <a:xfrm>
                <a:off x="3815889" y="4781606"/>
                <a:ext cx="884688" cy="358775"/>
                <a:chOff x="2983491" y="4459411"/>
                <a:chExt cx="884688" cy="358775"/>
              </a:xfrm>
            </p:grpSpPr>
            <p:sp>
              <p:nvSpPr>
                <p:cNvPr id="1272" name="Rectangle 7">
                  <a:extLst>
                    <a:ext uri="{FF2B5EF4-FFF2-40B4-BE49-F238E27FC236}">
                      <a16:creationId xmlns:a16="http://schemas.microsoft.com/office/drawing/2014/main" id="{5751E526-E0ED-E3A2-DE0C-AC234C6C9CC1}"/>
                    </a:ext>
                  </a:extLst>
                </p:cNvPr>
                <p:cNvSpPr/>
                <p:nvPr/>
              </p:nvSpPr>
              <p:spPr>
                <a:xfrm>
                  <a:off x="2987418" y="4484195"/>
                  <a:ext cx="880761" cy="333991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/>
                <a:lstStyle/>
                <a:p>
                  <a:pPr>
                    <a:defRPr/>
                  </a:pPr>
                  <a:endParaRPr lang="en-US" sz="9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273" name="Graphic 21">
                  <a:extLst>
                    <a:ext uri="{FF2B5EF4-FFF2-40B4-BE49-F238E27FC236}">
                      <a16:creationId xmlns:a16="http://schemas.microsoft.com/office/drawing/2014/main" id="{F309BA6B-0745-8999-5741-D2BBE40B4E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3491" y="4486079"/>
                  <a:ext cx="126000" cy="126000"/>
                </a:xfrm>
                <a:prstGeom prst="rect">
                  <a:avLst/>
                </a:prstGeom>
              </p:spPr>
            </p:pic>
            <p:sp>
              <p:nvSpPr>
                <p:cNvPr id="1274" name="직사각형 1273">
                  <a:extLst>
                    <a:ext uri="{FF2B5EF4-FFF2-40B4-BE49-F238E27FC236}">
                      <a16:creationId xmlns:a16="http://schemas.microsoft.com/office/drawing/2014/main" id="{DD2CBEC9-9B56-D00F-23FB-93B33CEAAB34}"/>
                    </a:ext>
                  </a:extLst>
                </p:cNvPr>
                <p:cNvSpPr/>
                <p:nvPr/>
              </p:nvSpPr>
              <p:spPr>
                <a:xfrm>
                  <a:off x="3044028" y="4459411"/>
                  <a:ext cx="603050" cy="1692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500" dirty="0">
                      <a:solidFill>
                        <a:srgbClr val="5B9CD5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Private Subnet</a:t>
                  </a:r>
                </a:p>
              </p:txBody>
            </p:sp>
          </p:grpSp>
          <p:sp>
            <p:nvSpPr>
              <p:cNvPr id="1220" name="Rectangle 7">
                <a:extLst>
                  <a:ext uri="{FF2B5EF4-FFF2-40B4-BE49-F238E27FC236}">
                    <a16:creationId xmlns:a16="http://schemas.microsoft.com/office/drawing/2014/main" id="{1E1C7E18-5C13-6F4F-06B0-27BC3959911E}"/>
                  </a:ext>
                </a:extLst>
              </p:cNvPr>
              <p:cNvSpPr/>
              <p:nvPr/>
            </p:nvSpPr>
            <p:spPr>
              <a:xfrm>
                <a:off x="2755749" y="5487295"/>
                <a:ext cx="874004" cy="1061866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/>
              <a:lstStyle/>
              <a:p>
                <a:pPr>
                  <a:defRPr/>
                </a:pPr>
                <a:endParaRPr lang="en-US" sz="9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1221" name="Graphic 21">
                <a:extLst>
                  <a:ext uri="{FF2B5EF4-FFF2-40B4-BE49-F238E27FC236}">
                    <a16:creationId xmlns:a16="http://schemas.microsoft.com/office/drawing/2014/main" id="{B12115AF-8AA6-60A6-A418-97304954E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51821" y="5489179"/>
                <a:ext cx="126000" cy="126000"/>
              </a:xfrm>
              <a:prstGeom prst="rect">
                <a:avLst/>
              </a:prstGeom>
            </p:spPr>
          </p:pic>
          <p:sp>
            <p:nvSpPr>
              <p:cNvPr id="1222" name="직사각형 1221">
                <a:extLst>
                  <a:ext uri="{FF2B5EF4-FFF2-40B4-BE49-F238E27FC236}">
                    <a16:creationId xmlns:a16="http://schemas.microsoft.com/office/drawing/2014/main" id="{2A7217F5-3B9E-4EA1-205E-B3E5C856163E}"/>
                  </a:ext>
                </a:extLst>
              </p:cNvPr>
              <p:cNvSpPr/>
              <p:nvPr/>
            </p:nvSpPr>
            <p:spPr>
              <a:xfrm>
                <a:off x="2801443" y="5459471"/>
                <a:ext cx="603050" cy="169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Private Subnet</a:t>
                </a:r>
              </a:p>
            </p:txBody>
          </p:sp>
          <p:sp>
            <p:nvSpPr>
              <p:cNvPr id="1223" name="Rectangle 7">
                <a:extLst>
                  <a:ext uri="{FF2B5EF4-FFF2-40B4-BE49-F238E27FC236}">
                    <a16:creationId xmlns:a16="http://schemas.microsoft.com/office/drawing/2014/main" id="{355201C5-6DFC-DA51-E69B-1732395C61F1}"/>
                  </a:ext>
                </a:extLst>
              </p:cNvPr>
              <p:cNvSpPr/>
              <p:nvPr/>
            </p:nvSpPr>
            <p:spPr>
              <a:xfrm>
                <a:off x="3823338" y="5487295"/>
                <a:ext cx="874004" cy="1061866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/>
              <a:lstStyle/>
              <a:p>
                <a:pPr>
                  <a:defRPr/>
                </a:pPr>
                <a:endParaRPr lang="en-US" sz="9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1224" name="Graphic 21">
                <a:extLst>
                  <a:ext uri="{FF2B5EF4-FFF2-40B4-BE49-F238E27FC236}">
                    <a16:creationId xmlns:a16="http://schemas.microsoft.com/office/drawing/2014/main" id="{68F258D2-19C2-4584-3D05-95BD7256B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19410" y="5489179"/>
                <a:ext cx="126000" cy="126000"/>
              </a:xfrm>
              <a:prstGeom prst="rect">
                <a:avLst/>
              </a:prstGeom>
            </p:spPr>
          </p:pic>
          <p:sp>
            <p:nvSpPr>
              <p:cNvPr id="1225" name="직사각형 1224">
                <a:extLst>
                  <a:ext uri="{FF2B5EF4-FFF2-40B4-BE49-F238E27FC236}">
                    <a16:creationId xmlns:a16="http://schemas.microsoft.com/office/drawing/2014/main" id="{3ED46E64-33A9-1BC0-5414-7AAC116D9E24}"/>
                  </a:ext>
                </a:extLst>
              </p:cNvPr>
              <p:cNvSpPr/>
              <p:nvPr/>
            </p:nvSpPr>
            <p:spPr>
              <a:xfrm>
                <a:off x="3869032" y="5459471"/>
                <a:ext cx="603050" cy="169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Private Subnet</a:t>
                </a:r>
              </a:p>
            </p:txBody>
          </p:sp>
          <p:sp>
            <p:nvSpPr>
              <p:cNvPr id="1226" name="Rectangle 5">
                <a:extLst>
                  <a:ext uri="{FF2B5EF4-FFF2-40B4-BE49-F238E27FC236}">
                    <a16:creationId xmlns:a16="http://schemas.microsoft.com/office/drawing/2014/main" id="{B0FBEFDA-6F25-7CD2-690A-32D0D3049716}"/>
                  </a:ext>
                </a:extLst>
              </p:cNvPr>
              <p:cNvSpPr/>
              <p:nvPr/>
            </p:nvSpPr>
            <p:spPr bwMode="auto">
              <a:xfrm>
                <a:off x="3243248" y="6223992"/>
                <a:ext cx="1002654" cy="249285"/>
              </a:xfrm>
              <a:prstGeom prst="rect">
                <a:avLst/>
              </a:prstGeom>
              <a:noFill/>
              <a:ln w="6350">
                <a:solidFill>
                  <a:srgbClr val="7030A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/>
              <a:lstStyle/>
              <a:p>
                <a:pPr algn="ctr">
                  <a:defRPr/>
                </a:pPr>
                <a:endParaRPr lang="en-US" sz="700" dirty="0">
                  <a:solidFill>
                    <a:srgbClr val="5B9CD5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27" name="TextBox 19">
                <a:extLst>
                  <a:ext uri="{FF2B5EF4-FFF2-40B4-BE49-F238E27FC236}">
                    <a16:creationId xmlns:a16="http://schemas.microsoft.com/office/drawing/2014/main" id="{C93ABA2E-BDF7-5EA7-D55A-2CBD6EBBB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6811" y="6447529"/>
                <a:ext cx="51185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400" dirty="0">
                    <a:solidFill>
                      <a:srgbClr val="7030A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Aurora Cluster</a:t>
                </a:r>
              </a:p>
            </p:txBody>
          </p:sp>
          <p:pic>
            <p:nvPicPr>
              <p:cNvPr id="1228" name="그림 1227">
                <a:extLst>
                  <a:ext uri="{FF2B5EF4-FFF2-40B4-BE49-F238E27FC236}">
                    <a16:creationId xmlns:a16="http://schemas.microsoft.com/office/drawing/2014/main" id="{2BD78F14-8291-BB99-8A97-03C3C7B9F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45329" y="4575274"/>
                <a:ext cx="122400" cy="122400"/>
              </a:xfrm>
              <a:prstGeom prst="rect">
                <a:avLst/>
              </a:prstGeom>
            </p:spPr>
          </p:pic>
          <p:pic>
            <p:nvPicPr>
              <p:cNvPr id="1229" name="그림 1228">
                <a:extLst>
                  <a:ext uri="{FF2B5EF4-FFF2-40B4-BE49-F238E27FC236}">
                    <a16:creationId xmlns:a16="http://schemas.microsoft.com/office/drawing/2014/main" id="{1135B653-F46B-07EB-DE6C-022D076C5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23055" y="4575274"/>
                <a:ext cx="122400" cy="122400"/>
              </a:xfrm>
              <a:prstGeom prst="rect">
                <a:avLst/>
              </a:prstGeom>
            </p:spPr>
          </p:pic>
          <p:pic>
            <p:nvPicPr>
              <p:cNvPr id="1230" name="그림 1229">
                <a:extLst>
                  <a:ext uri="{FF2B5EF4-FFF2-40B4-BE49-F238E27FC236}">
                    <a16:creationId xmlns:a16="http://schemas.microsoft.com/office/drawing/2014/main" id="{1B7F4C14-8445-7BD4-7DF0-C35A026FE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45329" y="5257082"/>
                <a:ext cx="122400" cy="122400"/>
              </a:xfrm>
              <a:prstGeom prst="rect">
                <a:avLst/>
              </a:prstGeom>
            </p:spPr>
          </p:pic>
          <p:pic>
            <p:nvPicPr>
              <p:cNvPr id="1231" name="그림 1230">
                <a:extLst>
                  <a:ext uri="{FF2B5EF4-FFF2-40B4-BE49-F238E27FC236}">
                    <a16:creationId xmlns:a16="http://schemas.microsoft.com/office/drawing/2014/main" id="{8B06CB58-B147-E628-667E-A7F5F92E3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23055" y="5253841"/>
                <a:ext cx="122400" cy="122400"/>
              </a:xfrm>
              <a:prstGeom prst="rect">
                <a:avLst/>
              </a:prstGeom>
            </p:spPr>
          </p:pic>
          <p:cxnSp>
            <p:nvCxnSpPr>
              <p:cNvPr id="1232" name="직선 화살표 연결선 996">
                <a:extLst>
                  <a:ext uri="{FF2B5EF4-FFF2-40B4-BE49-F238E27FC236}">
                    <a16:creationId xmlns:a16="http://schemas.microsoft.com/office/drawing/2014/main" id="{4C75D883-9387-D633-B666-80F70B047485}"/>
                  </a:ext>
                </a:extLst>
              </p:cNvPr>
              <p:cNvCxnSpPr>
                <a:stCxn id="1231" idx="0"/>
                <a:endCxn id="1230" idx="0"/>
              </p:cNvCxnSpPr>
              <p:nvPr/>
            </p:nvCxnSpPr>
            <p:spPr>
              <a:xfrm rot="16200000" flipH="1" flipV="1">
                <a:off x="3743771" y="4716598"/>
                <a:ext cx="3241" cy="1077726"/>
              </a:xfrm>
              <a:prstGeom prst="bentConnector3">
                <a:avLst>
                  <a:gd name="adj1" fmla="val -1293119"/>
                </a:avLst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3" name="직선 화살표 연결선 996">
                <a:extLst>
                  <a:ext uri="{FF2B5EF4-FFF2-40B4-BE49-F238E27FC236}">
                    <a16:creationId xmlns:a16="http://schemas.microsoft.com/office/drawing/2014/main" id="{5AFBD6A9-6615-6564-0E20-270CE800A5A5}"/>
                  </a:ext>
                </a:extLst>
              </p:cNvPr>
              <p:cNvCxnSpPr>
                <a:stCxn id="1229" idx="0"/>
                <a:endCxn id="1228" idx="0"/>
              </p:cNvCxnSpPr>
              <p:nvPr/>
            </p:nvCxnSpPr>
            <p:spPr>
              <a:xfrm rot="16200000" flipV="1">
                <a:off x="3745392" y="4036411"/>
                <a:ext cx="12700" cy="1077726"/>
              </a:xfrm>
              <a:prstGeom prst="bentConnector3">
                <a:avLst>
                  <a:gd name="adj1" fmla="val 540000"/>
                </a:avLst>
              </a:prstGeom>
              <a:ln w="6350"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34" name="Picture 2" descr="https://github.com/kubernetes/community/raw/master/icons/png/resources/labeled/ing-128.png">
                <a:extLst>
                  <a:ext uri="{FF2B5EF4-FFF2-40B4-BE49-F238E27FC236}">
                    <a16:creationId xmlns:a16="http://schemas.microsoft.com/office/drawing/2014/main" id="{CEB40956-63F0-B13B-40F5-AA1980379A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7588" y="5474388"/>
                <a:ext cx="148645" cy="144000"/>
              </a:xfrm>
              <a:prstGeom prst="rect">
                <a:avLst/>
              </a:prstGeom>
              <a:noFill/>
            </p:spPr>
          </p:pic>
          <p:pic>
            <p:nvPicPr>
              <p:cNvPr id="1235" name="Picture 2" descr="https://github.com/kubernetes/community/raw/master/icons/png/resources/labeled/ing-128.png">
                <a:extLst>
                  <a:ext uri="{FF2B5EF4-FFF2-40B4-BE49-F238E27FC236}">
                    <a16:creationId xmlns:a16="http://schemas.microsoft.com/office/drawing/2014/main" id="{BA924614-DB20-A8AD-D618-80C04C88C3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4982" y="5478605"/>
                <a:ext cx="148645" cy="144000"/>
              </a:xfrm>
              <a:prstGeom prst="rect">
                <a:avLst/>
              </a:prstGeom>
              <a:noFill/>
            </p:spPr>
          </p:pic>
          <p:grpSp>
            <p:nvGrpSpPr>
              <p:cNvPr id="1236" name="그룹 1235">
                <a:extLst>
                  <a:ext uri="{FF2B5EF4-FFF2-40B4-BE49-F238E27FC236}">
                    <a16:creationId xmlns:a16="http://schemas.microsoft.com/office/drawing/2014/main" id="{912D3A3E-ECCE-C8D4-280D-AE38AAFA4B7A}"/>
                  </a:ext>
                </a:extLst>
              </p:cNvPr>
              <p:cNvGrpSpPr/>
              <p:nvPr/>
            </p:nvGrpSpPr>
            <p:grpSpPr>
              <a:xfrm>
                <a:off x="2860382" y="5615134"/>
                <a:ext cx="679202" cy="548010"/>
                <a:chOff x="2806911" y="5607115"/>
                <a:chExt cx="679202" cy="548010"/>
              </a:xfrm>
            </p:grpSpPr>
            <p:sp>
              <p:nvSpPr>
                <p:cNvPr id="1264" name="Rectangle 5">
                  <a:extLst>
                    <a:ext uri="{FF2B5EF4-FFF2-40B4-BE49-F238E27FC236}">
                      <a16:creationId xmlns:a16="http://schemas.microsoft.com/office/drawing/2014/main" id="{4D858842-3710-A4F1-6DF1-1AE3876C81C8}"/>
                    </a:ext>
                  </a:extLst>
                </p:cNvPr>
                <p:cNvSpPr/>
                <p:nvPr/>
              </p:nvSpPr>
              <p:spPr bwMode="auto">
                <a:xfrm>
                  <a:off x="2806911" y="5625269"/>
                  <a:ext cx="633338" cy="529856"/>
                </a:xfrm>
                <a:prstGeom prst="rect">
                  <a:avLst/>
                </a:prstGeom>
                <a:noFill/>
                <a:ln w="6350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/>
                <a:lstStyle/>
                <a:p>
                  <a:pPr algn="ctr">
                    <a:defRPr/>
                  </a:pPr>
                  <a:endParaRPr lang="en-US" sz="7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65" name="그룹 1264">
                  <a:extLst>
                    <a:ext uri="{FF2B5EF4-FFF2-40B4-BE49-F238E27FC236}">
                      <a16:creationId xmlns:a16="http://schemas.microsoft.com/office/drawing/2014/main" id="{B7ECC0AE-27B4-951F-4A6C-07DE401D613F}"/>
                    </a:ext>
                  </a:extLst>
                </p:cNvPr>
                <p:cNvGrpSpPr/>
                <p:nvPr/>
              </p:nvGrpSpPr>
              <p:grpSpPr>
                <a:xfrm>
                  <a:off x="2808141" y="5607115"/>
                  <a:ext cx="677972" cy="153888"/>
                  <a:chOff x="-4187294" y="3890922"/>
                  <a:chExt cx="677972" cy="153888"/>
                </a:xfrm>
              </p:grpSpPr>
              <p:pic>
                <p:nvPicPr>
                  <p:cNvPr id="1270" name="Graphic 39">
                    <a:extLst>
                      <a:ext uri="{FF2B5EF4-FFF2-40B4-BE49-F238E27FC236}">
                        <a16:creationId xmlns:a16="http://schemas.microsoft.com/office/drawing/2014/main" id="{0CAB4947-3E19-615D-7A50-3AE27C1E6F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4">
                    <a:extLst>
                      <a:ext uri="{96DAC541-7B7A-43D3-8B79-37D633B846F1}">
                        <asvg:svgBlip xmlns:asvg="http://schemas.microsoft.com/office/drawing/2016/SVG/main" r:embed="rId4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187294" y="3910657"/>
                    <a:ext cx="108000" cy="108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271" name="직사각형 1270">
                    <a:extLst>
                      <a:ext uri="{FF2B5EF4-FFF2-40B4-BE49-F238E27FC236}">
                        <a16:creationId xmlns:a16="http://schemas.microsoft.com/office/drawing/2014/main" id="{54B6BCF7-64CA-E453-84DD-6C44AF1424D8}"/>
                      </a:ext>
                    </a:extLst>
                  </p:cNvPr>
                  <p:cNvSpPr/>
                  <p:nvPr/>
                </p:nvSpPr>
                <p:spPr>
                  <a:xfrm>
                    <a:off x="-4133068" y="3890922"/>
                    <a:ext cx="623746" cy="1538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altLang="ko-KR" sz="400" dirty="0">
                        <a:solidFill>
                          <a:srgbClr val="D8661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panose="020B0604020202020204" pitchFamily="34" charset="0"/>
                      </a:rPr>
                      <a:t>Auto Scaling group</a:t>
                    </a:r>
                  </a:p>
                </p:txBody>
              </p:sp>
            </p:grpSp>
            <p:sp>
              <p:nvSpPr>
                <p:cNvPr id="1266" name="Rectangle 5">
                  <a:extLst>
                    <a:ext uri="{FF2B5EF4-FFF2-40B4-BE49-F238E27FC236}">
                      <a16:creationId xmlns:a16="http://schemas.microsoft.com/office/drawing/2014/main" id="{2BB4873F-66FF-07D1-D804-39C973CAC5C9}"/>
                    </a:ext>
                  </a:extLst>
                </p:cNvPr>
                <p:cNvSpPr/>
                <p:nvPr/>
              </p:nvSpPr>
              <p:spPr bwMode="auto">
                <a:xfrm>
                  <a:off x="2848258" y="5752610"/>
                  <a:ext cx="534134" cy="347269"/>
                </a:xfrm>
                <a:prstGeom prst="rect">
                  <a:avLst/>
                </a:prstGeom>
                <a:noFill/>
                <a:ln w="6350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/>
                <a:lstStyle/>
                <a:p>
                  <a:pPr algn="ctr">
                    <a:defRPr/>
                  </a:pPr>
                  <a:endParaRPr lang="en-US" sz="7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67" name="그룹 1266">
                  <a:extLst>
                    <a:ext uri="{FF2B5EF4-FFF2-40B4-BE49-F238E27FC236}">
                      <a16:creationId xmlns:a16="http://schemas.microsoft.com/office/drawing/2014/main" id="{79D8419B-70C6-543E-7C67-27BCE579274C}"/>
                    </a:ext>
                  </a:extLst>
                </p:cNvPr>
                <p:cNvGrpSpPr/>
                <p:nvPr/>
              </p:nvGrpSpPr>
              <p:grpSpPr>
                <a:xfrm>
                  <a:off x="2883416" y="5810308"/>
                  <a:ext cx="507822" cy="318300"/>
                  <a:chOff x="3139958" y="3100783"/>
                  <a:chExt cx="507822" cy="318300"/>
                </a:xfrm>
              </p:grpSpPr>
              <p:pic>
                <p:nvPicPr>
                  <p:cNvPr id="1268" name="Graphic 23">
                    <a:extLst>
                      <a:ext uri="{FF2B5EF4-FFF2-40B4-BE49-F238E27FC236}">
                        <a16:creationId xmlns:a16="http://schemas.microsoft.com/office/drawing/2014/main" id="{4A94BA39-FC6F-B5B9-2F14-2D788A6576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4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86824" y="3100783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69" name="직사각형 1268">
                    <a:extLst>
                      <a:ext uri="{FF2B5EF4-FFF2-40B4-BE49-F238E27FC236}">
                        <a16:creationId xmlns:a16="http://schemas.microsoft.com/office/drawing/2014/main" id="{91A07489-7BAB-B77A-3B52-C719659FD251}"/>
                      </a:ext>
                    </a:extLst>
                  </p:cNvPr>
                  <p:cNvSpPr/>
                  <p:nvPr/>
                </p:nvSpPr>
                <p:spPr>
                  <a:xfrm>
                    <a:off x="3139958" y="3249806"/>
                    <a:ext cx="507822" cy="1692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altLang="ko-KR" sz="500" dirty="0">
                        <a:solidFill>
                          <a:srgbClr val="D8661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AWS EKS</a:t>
                    </a:r>
                  </a:p>
                </p:txBody>
              </p:sp>
            </p:grpSp>
          </p:grpSp>
          <p:grpSp>
            <p:nvGrpSpPr>
              <p:cNvPr id="1237" name="그룹 1236">
                <a:extLst>
                  <a:ext uri="{FF2B5EF4-FFF2-40B4-BE49-F238E27FC236}">
                    <a16:creationId xmlns:a16="http://schemas.microsoft.com/office/drawing/2014/main" id="{346A41D0-6C33-AC2A-8FE8-98364FAAD320}"/>
                  </a:ext>
                </a:extLst>
              </p:cNvPr>
              <p:cNvGrpSpPr/>
              <p:nvPr/>
            </p:nvGrpSpPr>
            <p:grpSpPr>
              <a:xfrm>
                <a:off x="3918144" y="5615134"/>
                <a:ext cx="679202" cy="548010"/>
                <a:chOff x="2806911" y="5607115"/>
                <a:chExt cx="679202" cy="548010"/>
              </a:xfrm>
            </p:grpSpPr>
            <p:sp>
              <p:nvSpPr>
                <p:cNvPr id="1256" name="Rectangle 5">
                  <a:extLst>
                    <a:ext uri="{FF2B5EF4-FFF2-40B4-BE49-F238E27FC236}">
                      <a16:creationId xmlns:a16="http://schemas.microsoft.com/office/drawing/2014/main" id="{5092A36D-4AB2-AE2F-8472-6468D46478BE}"/>
                    </a:ext>
                  </a:extLst>
                </p:cNvPr>
                <p:cNvSpPr/>
                <p:nvPr/>
              </p:nvSpPr>
              <p:spPr bwMode="auto">
                <a:xfrm>
                  <a:off x="2806911" y="5625269"/>
                  <a:ext cx="633338" cy="529856"/>
                </a:xfrm>
                <a:prstGeom prst="rect">
                  <a:avLst/>
                </a:prstGeom>
                <a:noFill/>
                <a:ln w="6350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/>
                <a:lstStyle/>
                <a:p>
                  <a:pPr algn="ctr">
                    <a:defRPr/>
                  </a:pPr>
                  <a:endParaRPr lang="en-US" sz="7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57" name="그룹 1256">
                  <a:extLst>
                    <a:ext uri="{FF2B5EF4-FFF2-40B4-BE49-F238E27FC236}">
                      <a16:creationId xmlns:a16="http://schemas.microsoft.com/office/drawing/2014/main" id="{7EA24757-2A0E-9946-048A-48A4F2FD468B}"/>
                    </a:ext>
                  </a:extLst>
                </p:cNvPr>
                <p:cNvGrpSpPr/>
                <p:nvPr/>
              </p:nvGrpSpPr>
              <p:grpSpPr>
                <a:xfrm>
                  <a:off x="2808141" y="5607115"/>
                  <a:ext cx="677972" cy="153888"/>
                  <a:chOff x="-4187294" y="3890922"/>
                  <a:chExt cx="677972" cy="153888"/>
                </a:xfrm>
              </p:grpSpPr>
              <p:pic>
                <p:nvPicPr>
                  <p:cNvPr id="1262" name="Graphic 39">
                    <a:extLst>
                      <a:ext uri="{FF2B5EF4-FFF2-40B4-BE49-F238E27FC236}">
                        <a16:creationId xmlns:a16="http://schemas.microsoft.com/office/drawing/2014/main" id="{1AB342D2-990D-799A-4912-1E2AA60F42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4">
                    <a:extLst>
                      <a:ext uri="{96DAC541-7B7A-43D3-8B79-37D633B846F1}">
                        <asvg:svgBlip xmlns:asvg="http://schemas.microsoft.com/office/drawing/2016/SVG/main" r:embed="rId4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187294" y="3910657"/>
                    <a:ext cx="108000" cy="108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263" name="직사각형 1262">
                    <a:extLst>
                      <a:ext uri="{FF2B5EF4-FFF2-40B4-BE49-F238E27FC236}">
                        <a16:creationId xmlns:a16="http://schemas.microsoft.com/office/drawing/2014/main" id="{FB6732FB-1959-08BD-F03C-C6BCD95DD11F}"/>
                      </a:ext>
                    </a:extLst>
                  </p:cNvPr>
                  <p:cNvSpPr/>
                  <p:nvPr/>
                </p:nvSpPr>
                <p:spPr>
                  <a:xfrm>
                    <a:off x="-4133068" y="3890922"/>
                    <a:ext cx="623746" cy="1538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altLang="ko-KR" sz="400" dirty="0">
                        <a:solidFill>
                          <a:srgbClr val="D8661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Arial" panose="020B0604020202020204" pitchFamily="34" charset="0"/>
                      </a:rPr>
                      <a:t>Auto Scaling group</a:t>
                    </a:r>
                  </a:p>
                </p:txBody>
              </p:sp>
            </p:grpSp>
            <p:sp>
              <p:nvSpPr>
                <p:cNvPr id="1258" name="Rectangle 5">
                  <a:extLst>
                    <a:ext uri="{FF2B5EF4-FFF2-40B4-BE49-F238E27FC236}">
                      <a16:creationId xmlns:a16="http://schemas.microsoft.com/office/drawing/2014/main" id="{8A63335D-81A8-5FC3-C2FB-B42439E12276}"/>
                    </a:ext>
                  </a:extLst>
                </p:cNvPr>
                <p:cNvSpPr/>
                <p:nvPr/>
              </p:nvSpPr>
              <p:spPr bwMode="auto">
                <a:xfrm>
                  <a:off x="2848258" y="5752610"/>
                  <a:ext cx="534134" cy="347269"/>
                </a:xfrm>
                <a:prstGeom prst="rect">
                  <a:avLst/>
                </a:prstGeom>
                <a:noFill/>
                <a:ln w="6350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6800"/>
                <a:lstStyle/>
                <a:p>
                  <a:pPr algn="ctr">
                    <a:defRPr/>
                  </a:pPr>
                  <a:endParaRPr lang="en-US" sz="700" dirty="0">
                    <a:solidFill>
                      <a:srgbClr val="5B9CD5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59" name="그룹 1258">
                  <a:extLst>
                    <a:ext uri="{FF2B5EF4-FFF2-40B4-BE49-F238E27FC236}">
                      <a16:creationId xmlns:a16="http://schemas.microsoft.com/office/drawing/2014/main" id="{4D16658F-603A-6154-579F-106F7AC65FE3}"/>
                    </a:ext>
                  </a:extLst>
                </p:cNvPr>
                <p:cNvGrpSpPr/>
                <p:nvPr/>
              </p:nvGrpSpPr>
              <p:grpSpPr>
                <a:xfrm>
                  <a:off x="2883416" y="5810308"/>
                  <a:ext cx="507822" cy="318300"/>
                  <a:chOff x="3139958" y="3100783"/>
                  <a:chExt cx="507822" cy="318300"/>
                </a:xfrm>
              </p:grpSpPr>
              <p:pic>
                <p:nvPicPr>
                  <p:cNvPr id="1260" name="Graphic 23">
                    <a:extLst>
                      <a:ext uri="{FF2B5EF4-FFF2-40B4-BE49-F238E27FC236}">
                        <a16:creationId xmlns:a16="http://schemas.microsoft.com/office/drawing/2014/main" id="{C49C80E2-50D9-0396-962D-E9A8DE9AE5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4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86824" y="3100783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61" name="직사각형 1260">
                    <a:extLst>
                      <a:ext uri="{FF2B5EF4-FFF2-40B4-BE49-F238E27FC236}">
                        <a16:creationId xmlns:a16="http://schemas.microsoft.com/office/drawing/2014/main" id="{0D334963-EA61-85A8-CBA6-4A120088D748}"/>
                      </a:ext>
                    </a:extLst>
                  </p:cNvPr>
                  <p:cNvSpPr/>
                  <p:nvPr/>
                </p:nvSpPr>
                <p:spPr>
                  <a:xfrm>
                    <a:off x="3139958" y="3249806"/>
                    <a:ext cx="507822" cy="1692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altLang="ko-KR" sz="500" dirty="0">
                        <a:solidFill>
                          <a:srgbClr val="D8661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AWS EKS</a:t>
                    </a:r>
                  </a:p>
                </p:txBody>
              </p:sp>
            </p:grpSp>
          </p:grpSp>
          <p:grpSp>
            <p:nvGrpSpPr>
              <p:cNvPr id="1238" name="그룹 1237">
                <a:extLst>
                  <a:ext uri="{FF2B5EF4-FFF2-40B4-BE49-F238E27FC236}">
                    <a16:creationId xmlns:a16="http://schemas.microsoft.com/office/drawing/2014/main" id="{F5AA88E5-C562-F4E8-00E6-895BF21E6F11}"/>
                  </a:ext>
                </a:extLst>
              </p:cNvPr>
              <p:cNvGrpSpPr/>
              <p:nvPr/>
            </p:nvGrpSpPr>
            <p:grpSpPr>
              <a:xfrm>
                <a:off x="2835706" y="6236844"/>
                <a:ext cx="430029" cy="261433"/>
                <a:chOff x="5870386" y="4983696"/>
                <a:chExt cx="430029" cy="261433"/>
              </a:xfrm>
            </p:grpSpPr>
            <p:pic>
              <p:nvPicPr>
                <p:cNvPr id="1254" name="Graphic 6">
                  <a:extLst>
                    <a:ext uri="{FF2B5EF4-FFF2-40B4-BE49-F238E27FC236}">
                      <a16:creationId xmlns:a16="http://schemas.microsoft.com/office/drawing/2014/main" id="{D2304150-D096-8F49-BADD-96CB5722D4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9861" y="4983696"/>
                  <a:ext cx="144000" cy="14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55" name="TextBox 19">
                  <a:extLst>
                    <a:ext uri="{FF2B5EF4-FFF2-40B4-BE49-F238E27FC236}">
                      <a16:creationId xmlns:a16="http://schemas.microsoft.com/office/drawing/2014/main" id="{6DF7A4C7-F2F2-F31D-4E0C-89A6E6A376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70386" y="5091241"/>
                  <a:ext cx="430029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AWS RDS</a:t>
                  </a:r>
                </a:p>
              </p:txBody>
            </p:sp>
          </p:grpSp>
          <p:grpSp>
            <p:nvGrpSpPr>
              <p:cNvPr id="1239" name="그룹 1238">
                <a:extLst>
                  <a:ext uri="{FF2B5EF4-FFF2-40B4-BE49-F238E27FC236}">
                    <a16:creationId xmlns:a16="http://schemas.microsoft.com/office/drawing/2014/main" id="{BF01A6D4-629C-5FD4-6B10-D36879E16DEF}"/>
                  </a:ext>
                </a:extLst>
              </p:cNvPr>
              <p:cNvGrpSpPr/>
              <p:nvPr/>
            </p:nvGrpSpPr>
            <p:grpSpPr>
              <a:xfrm>
                <a:off x="3162426" y="6235686"/>
                <a:ext cx="465921" cy="266998"/>
                <a:chOff x="5238109" y="5006898"/>
                <a:chExt cx="465921" cy="266998"/>
              </a:xfrm>
            </p:grpSpPr>
            <p:pic>
              <p:nvPicPr>
                <p:cNvPr id="1252" name="Graphic 7">
                  <a:extLst>
                    <a:ext uri="{FF2B5EF4-FFF2-40B4-BE49-F238E27FC236}">
                      <a16:creationId xmlns:a16="http://schemas.microsoft.com/office/drawing/2014/main" id="{4C45FCAF-A188-0DE7-2BBA-D08A9A54B5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2793" y="5006898"/>
                  <a:ext cx="144000" cy="14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53" name="TextBox 19">
                  <a:extLst>
                    <a:ext uri="{FF2B5EF4-FFF2-40B4-BE49-F238E27FC236}">
                      <a16:creationId xmlns:a16="http://schemas.microsoft.com/office/drawing/2014/main" id="{9B3E37FA-05EA-D981-6073-7E14923A99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38109" y="5120008"/>
                  <a:ext cx="46592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AWS Aurora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40" name="그룹 1239">
                <a:extLst>
                  <a:ext uri="{FF2B5EF4-FFF2-40B4-BE49-F238E27FC236}">
                    <a16:creationId xmlns:a16="http://schemas.microsoft.com/office/drawing/2014/main" id="{6EC053B3-2EBE-A450-6F19-B16B30C18003}"/>
                  </a:ext>
                </a:extLst>
              </p:cNvPr>
              <p:cNvGrpSpPr/>
              <p:nvPr/>
            </p:nvGrpSpPr>
            <p:grpSpPr>
              <a:xfrm>
                <a:off x="4257257" y="6236844"/>
                <a:ext cx="430029" cy="261433"/>
                <a:chOff x="5870386" y="4983696"/>
                <a:chExt cx="430029" cy="261433"/>
              </a:xfrm>
            </p:grpSpPr>
            <p:pic>
              <p:nvPicPr>
                <p:cNvPr id="1250" name="Graphic 6">
                  <a:extLst>
                    <a:ext uri="{FF2B5EF4-FFF2-40B4-BE49-F238E27FC236}">
                      <a16:creationId xmlns:a16="http://schemas.microsoft.com/office/drawing/2014/main" id="{AAC31311-B8E6-003C-191A-551A81A197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99861" y="4983696"/>
                  <a:ext cx="144000" cy="14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51" name="TextBox 19">
                  <a:extLst>
                    <a:ext uri="{FF2B5EF4-FFF2-40B4-BE49-F238E27FC236}">
                      <a16:creationId xmlns:a16="http://schemas.microsoft.com/office/drawing/2014/main" id="{75D90146-D176-A396-8269-F33CB4A463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70386" y="5091241"/>
                  <a:ext cx="430029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AWS RDS</a:t>
                  </a:r>
                </a:p>
              </p:txBody>
            </p:sp>
          </p:grpSp>
          <p:grpSp>
            <p:nvGrpSpPr>
              <p:cNvPr id="1241" name="그룹 1240">
                <a:extLst>
                  <a:ext uri="{FF2B5EF4-FFF2-40B4-BE49-F238E27FC236}">
                    <a16:creationId xmlns:a16="http://schemas.microsoft.com/office/drawing/2014/main" id="{9A001F26-F687-C188-FE4B-AFCF25939D72}"/>
                  </a:ext>
                </a:extLst>
              </p:cNvPr>
              <p:cNvGrpSpPr/>
              <p:nvPr/>
            </p:nvGrpSpPr>
            <p:grpSpPr>
              <a:xfrm>
                <a:off x="3859467" y="6235686"/>
                <a:ext cx="465921" cy="266998"/>
                <a:chOff x="5238109" y="5006898"/>
                <a:chExt cx="465921" cy="266998"/>
              </a:xfrm>
            </p:grpSpPr>
            <p:pic>
              <p:nvPicPr>
                <p:cNvPr id="1248" name="Graphic 7">
                  <a:extLst>
                    <a:ext uri="{FF2B5EF4-FFF2-40B4-BE49-F238E27FC236}">
                      <a16:creationId xmlns:a16="http://schemas.microsoft.com/office/drawing/2014/main" id="{048FBCC4-A968-A383-A4A3-8D73B144F1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2793" y="5006898"/>
                  <a:ext cx="144000" cy="14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49" name="TextBox 19">
                  <a:extLst>
                    <a:ext uri="{FF2B5EF4-FFF2-40B4-BE49-F238E27FC236}">
                      <a16:creationId xmlns:a16="http://schemas.microsoft.com/office/drawing/2014/main" id="{62DE3F5A-9451-DDBA-74A5-D5E08C16A8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38109" y="5120008"/>
                  <a:ext cx="46592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ko-KR" sz="4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AWS Aurora</a:t>
                  </a:r>
                  <a:endParaRPr lang="en-US" altLang="en-US" sz="400" dirty="0"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42" name="그룹 1241">
                <a:extLst>
                  <a:ext uri="{FF2B5EF4-FFF2-40B4-BE49-F238E27FC236}">
                    <a16:creationId xmlns:a16="http://schemas.microsoft.com/office/drawing/2014/main" id="{2D44A823-5A4C-EC57-AC9D-231404E134FC}"/>
                  </a:ext>
                </a:extLst>
              </p:cNvPr>
              <p:cNvGrpSpPr/>
              <p:nvPr/>
            </p:nvGrpSpPr>
            <p:grpSpPr>
              <a:xfrm>
                <a:off x="2941863" y="4906702"/>
                <a:ext cx="569652" cy="304104"/>
                <a:chOff x="5497754" y="6539373"/>
                <a:chExt cx="569652" cy="304104"/>
              </a:xfrm>
            </p:grpSpPr>
            <p:pic>
              <p:nvPicPr>
                <p:cNvPr id="1246" name="Graphic 62">
                  <a:extLst>
                    <a:ext uri="{FF2B5EF4-FFF2-40B4-BE49-F238E27FC236}">
                      <a16:creationId xmlns:a16="http://schemas.microsoft.com/office/drawing/2014/main" id="{AE810C62-0250-9243-5FE5-EDD1BF8DEF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73585" y="6539373"/>
                  <a:ext cx="156762" cy="180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47" name="TextBox 19">
                  <a:extLst>
                    <a:ext uri="{FF2B5EF4-FFF2-40B4-BE49-F238E27FC236}">
                      <a16:creationId xmlns:a16="http://schemas.microsoft.com/office/drawing/2014/main" id="{2349F088-C088-2636-D9FA-5A39699B07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97754" y="6674200"/>
                  <a:ext cx="569652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Web Servers</a:t>
                  </a:r>
                </a:p>
              </p:txBody>
            </p:sp>
          </p:grpSp>
          <p:grpSp>
            <p:nvGrpSpPr>
              <p:cNvPr id="1243" name="그룹 1242">
                <a:extLst>
                  <a:ext uri="{FF2B5EF4-FFF2-40B4-BE49-F238E27FC236}">
                    <a16:creationId xmlns:a16="http://schemas.microsoft.com/office/drawing/2014/main" id="{3CFB2938-875D-81C7-AECA-04ACF9FD1EAD}"/>
                  </a:ext>
                </a:extLst>
              </p:cNvPr>
              <p:cNvGrpSpPr/>
              <p:nvPr/>
            </p:nvGrpSpPr>
            <p:grpSpPr>
              <a:xfrm>
                <a:off x="4012975" y="4906702"/>
                <a:ext cx="569652" cy="304104"/>
                <a:chOff x="5497754" y="6539373"/>
                <a:chExt cx="569652" cy="304104"/>
              </a:xfrm>
            </p:grpSpPr>
            <p:pic>
              <p:nvPicPr>
                <p:cNvPr id="1244" name="Graphic 62">
                  <a:extLst>
                    <a:ext uri="{FF2B5EF4-FFF2-40B4-BE49-F238E27FC236}">
                      <a16:creationId xmlns:a16="http://schemas.microsoft.com/office/drawing/2014/main" id="{1A4127DB-3A07-CBF6-3F84-F4793A3746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73585" y="6539373"/>
                  <a:ext cx="156762" cy="180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45" name="TextBox 19">
                  <a:extLst>
                    <a:ext uri="{FF2B5EF4-FFF2-40B4-BE49-F238E27FC236}">
                      <a16:creationId xmlns:a16="http://schemas.microsoft.com/office/drawing/2014/main" id="{11D8BD88-AFE9-C7B2-82DC-936C742E91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97754" y="6674200"/>
                  <a:ext cx="569652" cy="1692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500" dirty="0">
                      <a:latin typeface="KoPub돋움체 Medium" panose="02020603020101020101" pitchFamily="18" charset="-127"/>
                      <a:ea typeface="KoPub돋움체 Medium" panose="02020603020101020101" pitchFamily="18" charset="-127"/>
                      <a:cs typeface="Arial" panose="020B0604020202020204" pitchFamily="34" charset="0"/>
                    </a:rPr>
                    <a:t>Web Servers</a:t>
                  </a:r>
                </a:p>
              </p:txBody>
            </p:sp>
          </p:grpSp>
        </p:grpSp>
        <p:pic>
          <p:nvPicPr>
            <p:cNvPr id="1278" name="Graphic 38">
              <a:extLst>
                <a:ext uri="{FF2B5EF4-FFF2-40B4-BE49-F238E27FC236}">
                  <a16:creationId xmlns:a16="http://schemas.microsoft.com/office/drawing/2014/main" id="{1363707D-6D67-9E86-4E2C-BD8F2D15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6788" y="1271126"/>
              <a:ext cx="126000" cy="12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1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H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(1/3)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1.6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02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그룹 데이터 통합 데이터 서비스 포털을 구축을 위한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AWS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환경에 구성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667454-5E9B-4A32-D1BB-0BA5310BBD18}"/>
              </a:ext>
            </a:extLst>
          </p:cNvPr>
          <p:cNvGrpSpPr/>
          <p:nvPr/>
        </p:nvGrpSpPr>
        <p:grpSpPr>
          <a:xfrm>
            <a:off x="1817889" y="1455336"/>
            <a:ext cx="3888000" cy="344180"/>
            <a:chOff x="2427670" y="1730677"/>
            <a:chExt cx="5222073" cy="346584"/>
          </a:xfrm>
          <a:solidFill>
            <a:schemeClr val="tx1"/>
          </a:solidFill>
        </p:grpSpPr>
        <p:sp>
          <p:nvSpPr>
            <p:cNvPr id="5" name="양쪽 모서리가 둥근 사각형 354">
              <a:extLst>
                <a:ext uri="{FF2B5EF4-FFF2-40B4-BE49-F238E27FC236}">
                  <a16:creationId xmlns:a16="http://schemas.microsoft.com/office/drawing/2014/main" id="{87721549-17D4-5FAF-F293-C40FBAFC22B9}"/>
                </a:ext>
              </a:extLst>
            </p:cNvPr>
            <p:cNvSpPr/>
            <p:nvPr/>
          </p:nvSpPr>
          <p:spPr bwMode="auto">
            <a:xfrm>
              <a:off x="2427670" y="1730677"/>
              <a:ext cx="5222073" cy="346584"/>
            </a:xfrm>
            <a:prstGeom prst="round2Same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8DA0EB-30A6-8233-C559-56256AA0F143}"/>
                </a:ext>
              </a:extLst>
            </p:cNvPr>
            <p:cNvSpPr/>
            <p:nvPr/>
          </p:nvSpPr>
          <p:spPr bwMode="auto">
            <a:xfrm>
              <a:off x="4635465" y="1809056"/>
              <a:ext cx="806485" cy="18982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n>
                    <a:solidFill>
                      <a:srgbClr val="3E1C8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데이터 통합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619F12-862C-9A73-622E-9251AE394AFB}"/>
              </a:ext>
            </a:extLst>
          </p:cNvPr>
          <p:cNvGrpSpPr/>
          <p:nvPr/>
        </p:nvGrpSpPr>
        <p:grpSpPr>
          <a:xfrm>
            <a:off x="6839046" y="1455094"/>
            <a:ext cx="1836000" cy="345402"/>
            <a:chOff x="2427670" y="1730677"/>
            <a:chExt cx="5222073" cy="346584"/>
          </a:xfrm>
          <a:solidFill>
            <a:schemeClr val="tx1"/>
          </a:solidFill>
        </p:grpSpPr>
        <p:sp>
          <p:nvSpPr>
            <p:cNvPr id="8" name="양쪽 모서리가 둥근 사각형 357">
              <a:extLst>
                <a:ext uri="{FF2B5EF4-FFF2-40B4-BE49-F238E27FC236}">
                  <a16:creationId xmlns:a16="http://schemas.microsoft.com/office/drawing/2014/main" id="{48B742F1-329B-791B-8F44-BA86F7AAF58F}"/>
                </a:ext>
              </a:extLst>
            </p:cNvPr>
            <p:cNvSpPr/>
            <p:nvPr/>
          </p:nvSpPr>
          <p:spPr bwMode="auto">
            <a:xfrm>
              <a:off x="2427670" y="1730677"/>
              <a:ext cx="5222073" cy="346584"/>
            </a:xfrm>
            <a:prstGeom prst="round2Same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BEF2F0-9437-1541-E435-D436279EE691}"/>
                </a:ext>
              </a:extLst>
            </p:cNvPr>
            <p:cNvSpPr/>
            <p:nvPr/>
          </p:nvSpPr>
          <p:spPr bwMode="auto">
            <a:xfrm>
              <a:off x="4087109" y="1809056"/>
              <a:ext cx="1903195" cy="18982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n>
                    <a:solidFill>
                      <a:srgbClr val="3E1C8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데이터 포탈</a:t>
              </a:r>
              <a:endParaRPr lang="en-US" altLang="ko-KR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89F822-2BDF-08CF-0942-0492D9F82C5A}"/>
              </a:ext>
            </a:extLst>
          </p:cNvPr>
          <p:cNvGrpSpPr/>
          <p:nvPr/>
        </p:nvGrpSpPr>
        <p:grpSpPr>
          <a:xfrm>
            <a:off x="265054" y="1454997"/>
            <a:ext cx="1080000" cy="312499"/>
            <a:chOff x="2427667" y="1730677"/>
            <a:chExt cx="5225174" cy="346584"/>
          </a:xfrm>
          <a:solidFill>
            <a:schemeClr val="tx1"/>
          </a:solidFill>
        </p:grpSpPr>
        <p:sp>
          <p:nvSpPr>
            <p:cNvPr id="11" name="양쪽 모서리가 둥근 사각형 360">
              <a:extLst>
                <a:ext uri="{FF2B5EF4-FFF2-40B4-BE49-F238E27FC236}">
                  <a16:creationId xmlns:a16="http://schemas.microsoft.com/office/drawing/2014/main" id="{D38F3F28-9FCB-1897-87BB-2B6EEC564BB0}"/>
                </a:ext>
              </a:extLst>
            </p:cNvPr>
            <p:cNvSpPr/>
            <p:nvPr/>
          </p:nvSpPr>
          <p:spPr bwMode="auto">
            <a:xfrm>
              <a:off x="2427667" y="1730677"/>
              <a:ext cx="5225174" cy="346584"/>
            </a:xfrm>
            <a:prstGeom prst="round2Same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1CB84C-DBC8-41F9-6021-4FFA9AD8F95E}"/>
                </a:ext>
              </a:extLst>
            </p:cNvPr>
            <p:cNvSpPr/>
            <p:nvPr/>
          </p:nvSpPr>
          <p:spPr bwMode="auto">
            <a:xfrm>
              <a:off x="3193668" y="1801564"/>
              <a:ext cx="3690082" cy="20480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n>
                    <a:solidFill>
                      <a:srgbClr val="3E1C8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원천 시스템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D1C73F7-3DEE-0725-5B04-A5F220116286}"/>
              </a:ext>
            </a:extLst>
          </p:cNvPr>
          <p:cNvGrpSpPr/>
          <p:nvPr/>
        </p:nvGrpSpPr>
        <p:grpSpPr>
          <a:xfrm>
            <a:off x="5858467" y="1449282"/>
            <a:ext cx="792000" cy="336724"/>
            <a:chOff x="2427670" y="1730677"/>
            <a:chExt cx="5222073" cy="346584"/>
          </a:xfrm>
          <a:solidFill>
            <a:schemeClr val="tx1"/>
          </a:solidFill>
        </p:grpSpPr>
        <p:sp>
          <p:nvSpPr>
            <p:cNvPr id="14" name="양쪽 모서리가 둥근 사각형 363">
              <a:extLst>
                <a:ext uri="{FF2B5EF4-FFF2-40B4-BE49-F238E27FC236}">
                  <a16:creationId xmlns:a16="http://schemas.microsoft.com/office/drawing/2014/main" id="{21451F91-5555-AD30-5428-7352AB2E4E2B}"/>
                </a:ext>
              </a:extLst>
            </p:cNvPr>
            <p:cNvSpPr/>
            <p:nvPr/>
          </p:nvSpPr>
          <p:spPr bwMode="auto">
            <a:xfrm>
              <a:off x="2427670" y="1730677"/>
              <a:ext cx="5222073" cy="346584"/>
            </a:xfrm>
            <a:prstGeom prst="round2Same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83D919-F08C-6D9C-CE4D-5B149FC24120}"/>
                </a:ext>
              </a:extLst>
            </p:cNvPr>
            <p:cNvSpPr/>
            <p:nvPr/>
          </p:nvSpPr>
          <p:spPr bwMode="auto">
            <a:xfrm>
              <a:off x="4522698" y="1808932"/>
              <a:ext cx="1032010" cy="19007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b="1" dirty="0">
                  <a:ln>
                    <a:solidFill>
                      <a:srgbClr val="3E1C8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BI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BDA7DC-0050-4C49-7211-5678C0280D73}"/>
              </a:ext>
            </a:extLst>
          </p:cNvPr>
          <p:cNvGrpSpPr/>
          <p:nvPr/>
        </p:nvGrpSpPr>
        <p:grpSpPr>
          <a:xfrm>
            <a:off x="265054" y="5611279"/>
            <a:ext cx="993963" cy="770049"/>
            <a:chOff x="208076" y="5863555"/>
            <a:chExt cx="1984367" cy="556989"/>
          </a:xfrm>
          <a:solidFill>
            <a:schemeClr val="tx1"/>
          </a:solidFill>
        </p:grpSpPr>
        <p:sp>
          <p:nvSpPr>
            <p:cNvPr id="17" name="양쪽 모서리가 둥근 사각형 629">
              <a:extLst>
                <a:ext uri="{FF2B5EF4-FFF2-40B4-BE49-F238E27FC236}">
                  <a16:creationId xmlns:a16="http://schemas.microsoft.com/office/drawing/2014/main" id="{7AF7DDB2-A83E-E0EE-005F-EE95BE67696D}"/>
                </a:ext>
              </a:extLst>
            </p:cNvPr>
            <p:cNvSpPr/>
            <p:nvPr/>
          </p:nvSpPr>
          <p:spPr bwMode="auto">
            <a:xfrm>
              <a:off x="208076" y="5863555"/>
              <a:ext cx="1984367" cy="55698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직사각형 630">
              <a:extLst>
                <a:ext uri="{FF2B5EF4-FFF2-40B4-BE49-F238E27FC236}">
                  <a16:creationId xmlns:a16="http://schemas.microsoft.com/office/drawing/2014/main" id="{C4ED07BA-5601-5D2A-7FEB-A6016A558BBA}"/>
                </a:ext>
              </a:extLst>
            </p:cNvPr>
            <p:cNvSpPr/>
            <p:nvPr/>
          </p:nvSpPr>
          <p:spPr bwMode="auto">
            <a:xfrm>
              <a:off x="250388" y="5982906"/>
              <a:ext cx="1888605" cy="339185"/>
            </a:xfrm>
            <a:prstGeom prst="round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b="1" dirty="0">
                  <a:ln>
                    <a:solidFill>
                      <a:srgbClr val="3E1C8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Public Cloud</a:t>
              </a:r>
            </a:p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b="1" dirty="0">
                  <a:ln>
                    <a:solidFill>
                      <a:srgbClr val="3E1C8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Landing Zone</a:t>
              </a:r>
              <a:endParaRPr lang="ko-KR" altLang="en-US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F9512E-7AB3-CB86-BB70-EF642F16ECF1}"/>
              </a:ext>
            </a:extLst>
          </p:cNvPr>
          <p:cNvSpPr/>
          <p:nvPr/>
        </p:nvSpPr>
        <p:spPr bwMode="auto">
          <a:xfrm>
            <a:off x="1799110" y="1767496"/>
            <a:ext cx="3888000" cy="37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ko-KR" altLang="en-US" sz="1200">
              <a:ln>
                <a:solidFill>
                  <a:srgbClr val="3E1C8D">
                    <a:alpha val="0"/>
                  </a:srgb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866E88-FFA5-5344-0BD5-EE0A5AE21C38}"/>
              </a:ext>
            </a:extLst>
          </p:cNvPr>
          <p:cNvSpPr/>
          <p:nvPr/>
        </p:nvSpPr>
        <p:spPr bwMode="auto">
          <a:xfrm>
            <a:off x="265054" y="1767496"/>
            <a:ext cx="1080000" cy="37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ko-KR" altLang="en-US" sz="1200">
              <a:ln>
                <a:solidFill>
                  <a:srgbClr val="3E1C8D">
                    <a:alpha val="0"/>
                  </a:srgb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690A50-2975-4999-7AA4-E82D87FDE00C}"/>
              </a:ext>
            </a:extLst>
          </p:cNvPr>
          <p:cNvSpPr/>
          <p:nvPr/>
        </p:nvSpPr>
        <p:spPr bwMode="auto">
          <a:xfrm>
            <a:off x="5858467" y="1767496"/>
            <a:ext cx="792000" cy="37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ko-KR" altLang="en-US" sz="1200">
              <a:ln>
                <a:solidFill>
                  <a:srgbClr val="3E1C8D">
                    <a:alpha val="0"/>
                  </a:srgb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52ECA8-DA07-E1A7-1E00-113FC381978E}"/>
              </a:ext>
            </a:extLst>
          </p:cNvPr>
          <p:cNvSpPr/>
          <p:nvPr/>
        </p:nvSpPr>
        <p:spPr bwMode="auto">
          <a:xfrm>
            <a:off x="6839046" y="1767496"/>
            <a:ext cx="1836000" cy="37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ko-KR" altLang="en-US" sz="1200">
              <a:ln>
                <a:solidFill>
                  <a:srgbClr val="3E1C8D">
                    <a:alpha val="0"/>
                  </a:srgb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7CDE45-ED18-85F0-4DC1-7B3FEFA4DDFE}"/>
              </a:ext>
            </a:extLst>
          </p:cNvPr>
          <p:cNvSpPr/>
          <p:nvPr/>
        </p:nvSpPr>
        <p:spPr bwMode="auto">
          <a:xfrm>
            <a:off x="1272372" y="5599646"/>
            <a:ext cx="8316836" cy="769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ko-KR" altLang="en-US" sz="1200">
              <a:ln>
                <a:solidFill>
                  <a:srgbClr val="3E1C8D">
                    <a:alpha val="0"/>
                  </a:srgb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4" name="그래픽 563">
            <a:extLst>
              <a:ext uri="{FF2B5EF4-FFF2-40B4-BE49-F238E27FC236}">
                <a16:creationId xmlns:a16="http://schemas.microsoft.com/office/drawing/2014/main" id="{E78EA0B7-6065-55C6-E38A-616B80EA4932}"/>
              </a:ext>
            </a:extLst>
          </p:cNvPr>
          <p:cNvSpPr/>
          <p:nvPr/>
        </p:nvSpPr>
        <p:spPr>
          <a:xfrm>
            <a:off x="2827098" y="1850730"/>
            <a:ext cx="1908000" cy="324000"/>
          </a:xfrm>
          <a:custGeom>
            <a:avLst/>
            <a:gdLst>
              <a:gd name="connsiteX0" fmla="*/ 0 w 2342769"/>
              <a:gd name="connsiteY0" fmla="*/ 396145 h 396144"/>
              <a:gd name="connsiteX1" fmla="*/ 0 w 2342769"/>
              <a:gd name="connsiteY1" fmla="*/ 0 h 396144"/>
              <a:gd name="connsiteX2" fmla="*/ 2342769 w 2342769"/>
              <a:gd name="connsiteY2" fmla="*/ 0 h 396144"/>
              <a:gd name="connsiteX3" fmla="*/ 2342769 w 2342769"/>
              <a:gd name="connsiteY3" fmla="*/ 396145 h 3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2769" h="396144">
                <a:moveTo>
                  <a:pt x="0" y="396145"/>
                </a:moveTo>
                <a:lnTo>
                  <a:pt x="0" y="0"/>
                </a:lnTo>
                <a:lnTo>
                  <a:pt x="2342769" y="0"/>
                </a:lnTo>
                <a:lnTo>
                  <a:pt x="2342769" y="396145"/>
                </a:lnTo>
              </a:path>
            </a:pathLst>
          </a:custGeom>
          <a:noFill/>
          <a:ln w="9525" cap="flat">
            <a:solidFill>
              <a:srgbClr val="3F1D8E"/>
            </a:solidFill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ko-KR" altLang="en-US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5" name="그래픽 563">
            <a:extLst>
              <a:ext uri="{FF2B5EF4-FFF2-40B4-BE49-F238E27FC236}">
                <a16:creationId xmlns:a16="http://schemas.microsoft.com/office/drawing/2014/main" id="{3931AEA4-C654-7533-60D3-9C852B07666E}"/>
              </a:ext>
            </a:extLst>
          </p:cNvPr>
          <p:cNvSpPr/>
          <p:nvPr/>
        </p:nvSpPr>
        <p:spPr>
          <a:xfrm>
            <a:off x="4800764" y="1844753"/>
            <a:ext cx="828000" cy="324000"/>
          </a:xfrm>
          <a:custGeom>
            <a:avLst/>
            <a:gdLst>
              <a:gd name="connsiteX0" fmla="*/ 0 w 2342769"/>
              <a:gd name="connsiteY0" fmla="*/ 396145 h 396144"/>
              <a:gd name="connsiteX1" fmla="*/ 0 w 2342769"/>
              <a:gd name="connsiteY1" fmla="*/ 0 h 396144"/>
              <a:gd name="connsiteX2" fmla="*/ 2342769 w 2342769"/>
              <a:gd name="connsiteY2" fmla="*/ 0 h 396144"/>
              <a:gd name="connsiteX3" fmla="*/ 2342769 w 2342769"/>
              <a:gd name="connsiteY3" fmla="*/ 396145 h 3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2769" h="396144">
                <a:moveTo>
                  <a:pt x="0" y="396145"/>
                </a:moveTo>
                <a:lnTo>
                  <a:pt x="0" y="0"/>
                </a:lnTo>
                <a:lnTo>
                  <a:pt x="2342769" y="0"/>
                </a:lnTo>
                <a:lnTo>
                  <a:pt x="2342769" y="396145"/>
                </a:lnTo>
              </a:path>
            </a:pathLst>
          </a:custGeom>
          <a:noFill/>
          <a:ln w="9525" cap="flat">
            <a:solidFill>
              <a:srgbClr val="3F1D8E"/>
            </a:solidFill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ko-KR" altLang="en-US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6" name="Rectangle 117">
            <a:extLst>
              <a:ext uri="{FF2B5EF4-FFF2-40B4-BE49-F238E27FC236}">
                <a16:creationId xmlns:a16="http://schemas.microsoft.com/office/drawing/2014/main" id="{BBEAB878-CD42-51E2-8625-BD06E7099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03" y="1934014"/>
            <a:ext cx="506549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통합영역</a:t>
            </a:r>
            <a:endParaRPr lang="pt-BR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27" name="Rectangle 117">
            <a:extLst>
              <a:ext uri="{FF2B5EF4-FFF2-40B4-BE49-F238E27FC236}">
                <a16:creationId xmlns:a16="http://schemas.microsoft.com/office/drawing/2014/main" id="{B8AE1FCB-4A08-3AAA-0059-0D6624EA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347" y="1934013"/>
            <a:ext cx="74426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마트영역</a:t>
            </a:r>
            <a:endParaRPr lang="pt-BR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8B2CE4B-4B3B-EEA3-DB59-DBC9D961B5D9}"/>
              </a:ext>
            </a:extLst>
          </p:cNvPr>
          <p:cNvGrpSpPr/>
          <p:nvPr/>
        </p:nvGrpSpPr>
        <p:grpSpPr>
          <a:xfrm>
            <a:off x="1861433" y="1845259"/>
            <a:ext cx="900000" cy="324000"/>
            <a:chOff x="1940867" y="1990140"/>
            <a:chExt cx="900000" cy="324000"/>
          </a:xfrm>
        </p:grpSpPr>
        <p:sp>
          <p:nvSpPr>
            <p:cNvPr id="29" name="그래픽 563">
              <a:extLst>
                <a:ext uri="{FF2B5EF4-FFF2-40B4-BE49-F238E27FC236}">
                  <a16:creationId xmlns:a16="http://schemas.microsoft.com/office/drawing/2014/main" id="{F5C940A9-3CDE-BCCD-03F1-82F749855F46}"/>
                </a:ext>
              </a:extLst>
            </p:cNvPr>
            <p:cNvSpPr/>
            <p:nvPr/>
          </p:nvSpPr>
          <p:spPr>
            <a:xfrm>
              <a:off x="1940867" y="1990140"/>
              <a:ext cx="900000" cy="324000"/>
            </a:xfrm>
            <a:custGeom>
              <a:avLst/>
              <a:gdLst>
                <a:gd name="connsiteX0" fmla="*/ 0 w 2342769"/>
                <a:gd name="connsiteY0" fmla="*/ 396145 h 396144"/>
                <a:gd name="connsiteX1" fmla="*/ 0 w 2342769"/>
                <a:gd name="connsiteY1" fmla="*/ 0 h 396144"/>
                <a:gd name="connsiteX2" fmla="*/ 2342769 w 2342769"/>
                <a:gd name="connsiteY2" fmla="*/ 0 h 396144"/>
                <a:gd name="connsiteX3" fmla="*/ 2342769 w 2342769"/>
                <a:gd name="connsiteY3" fmla="*/ 396145 h 3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2769" h="396144">
                  <a:moveTo>
                    <a:pt x="0" y="396145"/>
                  </a:moveTo>
                  <a:lnTo>
                    <a:pt x="0" y="0"/>
                  </a:lnTo>
                  <a:lnTo>
                    <a:pt x="2342769" y="0"/>
                  </a:lnTo>
                  <a:lnTo>
                    <a:pt x="2342769" y="396145"/>
                  </a:lnTo>
                </a:path>
              </a:pathLst>
            </a:custGeom>
            <a:noFill/>
            <a:ln w="9525" cap="flat">
              <a:solidFill>
                <a:srgbClr val="3F1D8E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30" name="Rectangle 117">
              <a:extLst>
                <a:ext uri="{FF2B5EF4-FFF2-40B4-BE49-F238E27FC236}">
                  <a16:creationId xmlns:a16="http://schemas.microsoft.com/office/drawing/2014/main" id="{27AA7F6E-95B6-981D-BE60-1B9FD077B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179" y="2078894"/>
              <a:ext cx="50654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수집영역</a:t>
              </a:r>
              <a:endParaRPr lang="pt-BR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31" name="AutoShape 1973">
            <a:extLst>
              <a:ext uri="{FF2B5EF4-FFF2-40B4-BE49-F238E27FC236}">
                <a16:creationId xmlns:a16="http://schemas.microsoft.com/office/drawing/2014/main" id="{47299F86-43E3-43CC-26D7-DEFFBD743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653" y="2264061"/>
            <a:ext cx="1799874" cy="457604"/>
          </a:xfrm>
          <a:prstGeom prst="roundRect">
            <a:avLst>
              <a:gd name="adj" fmla="val 2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2" name="AutoShape 1973">
            <a:extLst>
              <a:ext uri="{FF2B5EF4-FFF2-40B4-BE49-F238E27FC236}">
                <a16:creationId xmlns:a16="http://schemas.microsoft.com/office/drawing/2014/main" id="{2B1EF468-EB70-8F28-5407-C895EF7F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653" y="3282036"/>
            <a:ext cx="1799874" cy="457604"/>
          </a:xfrm>
          <a:prstGeom prst="roundRect">
            <a:avLst>
              <a:gd name="adj" fmla="val 2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3" name="AutoShape 1973">
            <a:extLst>
              <a:ext uri="{FF2B5EF4-FFF2-40B4-BE49-F238E27FC236}">
                <a16:creationId xmlns:a16="http://schemas.microsoft.com/office/drawing/2014/main" id="{C7AC3720-D6FB-696A-91E3-72A1FD78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653" y="3791023"/>
            <a:ext cx="1799874" cy="457604"/>
          </a:xfrm>
          <a:prstGeom prst="roundRect">
            <a:avLst>
              <a:gd name="adj" fmla="val 2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4" name="AutoShape 1973">
            <a:extLst>
              <a:ext uri="{FF2B5EF4-FFF2-40B4-BE49-F238E27FC236}">
                <a16:creationId xmlns:a16="http://schemas.microsoft.com/office/drawing/2014/main" id="{F0491E9E-62F6-12D4-FDFA-7CFA671EE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653" y="4300011"/>
            <a:ext cx="1799874" cy="457604"/>
          </a:xfrm>
          <a:prstGeom prst="roundRect">
            <a:avLst>
              <a:gd name="adj" fmla="val 2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5" name="AutoShape 1973">
            <a:extLst>
              <a:ext uri="{FF2B5EF4-FFF2-40B4-BE49-F238E27FC236}">
                <a16:creationId xmlns:a16="http://schemas.microsoft.com/office/drawing/2014/main" id="{ECDFDD37-B7DE-0A07-C8E3-C206CC93C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653" y="2773049"/>
            <a:ext cx="1799874" cy="457604"/>
          </a:xfrm>
          <a:prstGeom prst="roundRect">
            <a:avLst>
              <a:gd name="adj" fmla="val 2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6" name="AutoShape 1973">
            <a:extLst>
              <a:ext uri="{FF2B5EF4-FFF2-40B4-BE49-F238E27FC236}">
                <a16:creationId xmlns:a16="http://schemas.microsoft.com/office/drawing/2014/main" id="{4C272E6A-D401-8835-8FF2-04748A38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653" y="4808999"/>
            <a:ext cx="1799874" cy="457604"/>
          </a:xfrm>
          <a:prstGeom prst="roundRect">
            <a:avLst>
              <a:gd name="adj" fmla="val 2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600" dirty="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7" name="AutoShape 1973">
            <a:extLst>
              <a:ext uri="{FF2B5EF4-FFF2-40B4-BE49-F238E27FC236}">
                <a16:creationId xmlns:a16="http://schemas.microsoft.com/office/drawing/2014/main" id="{6B46E321-A42C-E316-A1AC-196A4F0E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34" y="2338976"/>
            <a:ext cx="116533" cy="307777"/>
          </a:xfrm>
          <a:prstGeom prst="roundRect">
            <a:avLst>
              <a:gd name="adj" fmla="val 2968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고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객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8" name="AutoShape 1973">
            <a:extLst>
              <a:ext uri="{FF2B5EF4-FFF2-40B4-BE49-F238E27FC236}">
                <a16:creationId xmlns:a16="http://schemas.microsoft.com/office/drawing/2014/main" id="{C4EE208A-D25C-6E41-86F4-3913037B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35" y="3356952"/>
            <a:ext cx="116533" cy="307777"/>
          </a:xfrm>
          <a:prstGeom prst="roundRect">
            <a:avLst>
              <a:gd name="adj" fmla="val 2968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장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39" name="AutoShape 1973">
            <a:extLst>
              <a:ext uri="{FF2B5EF4-FFF2-40B4-BE49-F238E27FC236}">
                <a16:creationId xmlns:a16="http://schemas.microsoft.com/office/drawing/2014/main" id="{E5124E07-A02A-71BB-B0CA-F5109A1D9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35" y="3865940"/>
            <a:ext cx="116533" cy="307777"/>
          </a:xfrm>
          <a:prstGeom prst="roundRect">
            <a:avLst>
              <a:gd name="adj" fmla="val 2968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소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/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셜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0" name="AutoShape 1973">
            <a:extLst>
              <a:ext uri="{FF2B5EF4-FFF2-40B4-BE49-F238E27FC236}">
                <a16:creationId xmlns:a16="http://schemas.microsoft.com/office/drawing/2014/main" id="{D9C78E30-EDA5-4F8E-FE33-E13E2F3A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35" y="4374928"/>
            <a:ext cx="116533" cy="307777"/>
          </a:xfrm>
          <a:prstGeom prst="roundRect">
            <a:avLst>
              <a:gd name="adj" fmla="val 2968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경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영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1" name="AutoShape 1973">
            <a:extLst>
              <a:ext uri="{FF2B5EF4-FFF2-40B4-BE49-F238E27FC236}">
                <a16:creationId xmlns:a16="http://schemas.microsoft.com/office/drawing/2014/main" id="{0465E725-3F77-DD45-DDD7-4CB2902D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34" y="2847964"/>
            <a:ext cx="116533" cy="307777"/>
          </a:xfrm>
          <a:prstGeom prst="roundRect">
            <a:avLst>
              <a:gd name="adj" fmla="val 2968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상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품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42" name="AutoShape 1973">
            <a:extLst>
              <a:ext uri="{FF2B5EF4-FFF2-40B4-BE49-F238E27FC236}">
                <a16:creationId xmlns:a16="http://schemas.microsoft.com/office/drawing/2014/main" id="{86EEC842-21B8-B37E-7FEF-47D430D0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35" y="4883914"/>
            <a:ext cx="116533" cy="307777"/>
          </a:xfrm>
          <a:prstGeom prst="roundRect">
            <a:avLst>
              <a:gd name="adj" fmla="val 2968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외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/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부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1AF5B0-7DF1-5EDC-010B-85C094899675}"/>
              </a:ext>
            </a:extLst>
          </p:cNvPr>
          <p:cNvGrpSpPr/>
          <p:nvPr/>
        </p:nvGrpSpPr>
        <p:grpSpPr>
          <a:xfrm>
            <a:off x="3132623" y="2305155"/>
            <a:ext cx="1499896" cy="375417"/>
            <a:chOff x="4349642" y="2586430"/>
            <a:chExt cx="1440000" cy="378038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F7709EB4-096C-0920-C572-810B7F28C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5" name="모서리가 둥근 직사각형 43">
              <a:extLst>
                <a:ext uri="{FF2B5EF4-FFF2-40B4-BE49-F238E27FC236}">
                  <a16:creationId xmlns:a16="http://schemas.microsoft.com/office/drawing/2014/main" id="{BBA4B1AE-B4A6-256B-AE88-697012672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997" y="2609757"/>
              <a:ext cx="169289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성별</a:t>
              </a:r>
            </a:p>
          </p:txBody>
        </p:sp>
        <p:sp>
          <p:nvSpPr>
            <p:cNvPr id="46" name="모서리가 둥근 직사각형 43">
              <a:extLst>
                <a:ext uri="{FF2B5EF4-FFF2-40B4-BE49-F238E27FC236}">
                  <a16:creationId xmlns:a16="http://schemas.microsoft.com/office/drawing/2014/main" id="{F800591B-7561-32D2-6E78-8A996D4E2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24E878D4-82C8-D866-BA55-440F7B3D1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353" y="2817173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방문주기</a:t>
              </a:r>
            </a:p>
          </p:txBody>
        </p:sp>
        <p:sp>
          <p:nvSpPr>
            <p:cNvPr id="48" name="모서리가 둥근 직사각형 43">
              <a:extLst>
                <a:ext uri="{FF2B5EF4-FFF2-40B4-BE49-F238E27FC236}">
                  <a16:creationId xmlns:a16="http://schemas.microsoft.com/office/drawing/2014/main" id="{1CB209BA-CBAC-CDB5-C92D-F8C9C498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49" name="모서리가 둥근 직사각형 43">
              <a:extLst>
                <a:ext uri="{FF2B5EF4-FFF2-40B4-BE49-F238E27FC236}">
                  <a16:creationId xmlns:a16="http://schemas.microsoft.com/office/drawing/2014/main" id="{8EEB0738-A701-2F6D-472C-EAEBDEA29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462" y="2609757"/>
              <a:ext cx="169289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연령</a:t>
              </a:r>
            </a:p>
          </p:txBody>
        </p:sp>
        <p:sp>
          <p:nvSpPr>
            <p:cNvPr id="50" name="모서리가 둥근 직사각형 43">
              <a:extLst>
                <a:ext uri="{FF2B5EF4-FFF2-40B4-BE49-F238E27FC236}">
                  <a16:creationId xmlns:a16="http://schemas.microsoft.com/office/drawing/2014/main" id="{2DB88FBA-BBAD-AA78-2A74-063DAB62F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1" name="모서리가 둥근 직사각형 43">
              <a:extLst>
                <a:ext uri="{FF2B5EF4-FFF2-40B4-BE49-F238E27FC236}">
                  <a16:creationId xmlns:a16="http://schemas.microsoft.com/office/drawing/2014/main" id="{CD23A05B-9F7D-61B7-D7B3-689D9EF6E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818" y="2817173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구매주기</a:t>
              </a:r>
            </a:p>
          </p:txBody>
        </p:sp>
        <p:sp>
          <p:nvSpPr>
            <p:cNvPr id="52" name="모서리가 둥근 직사각형 43">
              <a:extLst>
                <a:ext uri="{FF2B5EF4-FFF2-40B4-BE49-F238E27FC236}">
                  <a16:creationId xmlns:a16="http://schemas.microsoft.com/office/drawing/2014/main" id="{363C440D-8FBB-8DB4-BD8D-2CE2AB0F7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3" name="모서리가 둥근 직사각형 43">
              <a:extLst>
                <a:ext uri="{FF2B5EF4-FFF2-40B4-BE49-F238E27FC236}">
                  <a16:creationId xmlns:a16="http://schemas.microsoft.com/office/drawing/2014/main" id="{AEE88ED4-F03A-36DE-17D8-23106F87F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212" y="2609757"/>
              <a:ext cx="253933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연락처</a:t>
              </a:r>
            </a:p>
          </p:txBody>
        </p:sp>
        <p:sp>
          <p:nvSpPr>
            <p:cNvPr id="54" name="모서리가 둥근 직사각형 43">
              <a:extLst>
                <a:ext uri="{FF2B5EF4-FFF2-40B4-BE49-F238E27FC236}">
                  <a16:creationId xmlns:a16="http://schemas.microsoft.com/office/drawing/2014/main" id="{A25A80BD-1FDF-6747-6BF5-A4CB77D8A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5" name="모서리가 둥근 직사각형 43">
              <a:extLst>
                <a:ext uri="{FF2B5EF4-FFF2-40B4-BE49-F238E27FC236}">
                  <a16:creationId xmlns:a16="http://schemas.microsoft.com/office/drawing/2014/main" id="{611660E2-774A-F3CE-540A-2DC9C153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212" y="2817173"/>
              <a:ext cx="253933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객단가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2CFD916-2218-7A67-47DF-E3BE496FC191}"/>
              </a:ext>
            </a:extLst>
          </p:cNvPr>
          <p:cNvGrpSpPr/>
          <p:nvPr/>
        </p:nvGrpSpPr>
        <p:grpSpPr>
          <a:xfrm>
            <a:off x="3132623" y="2814144"/>
            <a:ext cx="1499896" cy="375417"/>
            <a:chOff x="4349642" y="2586430"/>
            <a:chExt cx="1440000" cy="378038"/>
          </a:xfrm>
        </p:grpSpPr>
        <p:sp>
          <p:nvSpPr>
            <p:cNvPr id="57" name="모서리가 둥근 직사각형 43">
              <a:extLst>
                <a:ext uri="{FF2B5EF4-FFF2-40B4-BE49-F238E27FC236}">
                  <a16:creationId xmlns:a16="http://schemas.microsoft.com/office/drawing/2014/main" id="{0E2D6FE7-EA32-6111-7471-CDE8ED8B8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58" name="모서리가 둥근 직사각형 43">
              <a:extLst>
                <a:ext uri="{FF2B5EF4-FFF2-40B4-BE49-F238E27FC236}">
                  <a16:creationId xmlns:a16="http://schemas.microsoft.com/office/drawing/2014/main" id="{3CB5FCE2-A293-52D1-65B4-0CC09CE3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2360" y="2608467"/>
              <a:ext cx="374566" cy="12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상품분류	</a:t>
              </a:r>
            </a:p>
          </p:txBody>
        </p:sp>
        <p:sp>
          <p:nvSpPr>
            <p:cNvPr id="59" name="모서리가 둥근 직사각형 43">
              <a:extLst>
                <a:ext uri="{FF2B5EF4-FFF2-40B4-BE49-F238E27FC236}">
                  <a16:creationId xmlns:a16="http://schemas.microsoft.com/office/drawing/2014/main" id="{905A40D9-3AFF-C765-AAF8-0D25562C3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0" name="모서리가 둥근 직사각형 43">
              <a:extLst>
                <a:ext uri="{FF2B5EF4-FFF2-40B4-BE49-F238E27FC236}">
                  <a16:creationId xmlns:a16="http://schemas.microsoft.com/office/drawing/2014/main" id="{E638EA01-AC88-6202-D95D-F880D003A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355" y="2817173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인입경로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2" name="모서리가 둥근 직사각형 43">
              <a:extLst>
                <a:ext uri="{FF2B5EF4-FFF2-40B4-BE49-F238E27FC236}">
                  <a16:creationId xmlns:a16="http://schemas.microsoft.com/office/drawing/2014/main" id="{41DAB3F7-C70F-62A0-C9BD-AE2B46FA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3" name="모서리가 둥근 직사각형 43">
              <a:extLst>
                <a:ext uri="{FF2B5EF4-FFF2-40B4-BE49-F238E27FC236}">
                  <a16:creationId xmlns:a16="http://schemas.microsoft.com/office/drawing/2014/main" id="{E8908946-3599-0397-BB10-A79A1C74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817" y="2609757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상품속성</a:t>
              </a:r>
            </a:p>
          </p:txBody>
        </p:sp>
        <p:sp>
          <p:nvSpPr>
            <p:cNvPr id="640" name="모서리가 둥근 직사각형 43">
              <a:extLst>
                <a:ext uri="{FF2B5EF4-FFF2-40B4-BE49-F238E27FC236}">
                  <a16:creationId xmlns:a16="http://schemas.microsoft.com/office/drawing/2014/main" id="{A20A040D-94F3-B888-085F-B5CAFAD64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41" name="모서리가 둥근 직사각형 43">
              <a:extLst>
                <a:ext uri="{FF2B5EF4-FFF2-40B4-BE49-F238E27FC236}">
                  <a16:creationId xmlns:a16="http://schemas.microsoft.com/office/drawing/2014/main" id="{712B86EC-FA21-359C-5629-E5C94B0F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818" y="2817173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구매채널</a:t>
              </a:r>
            </a:p>
          </p:txBody>
        </p:sp>
        <p:sp>
          <p:nvSpPr>
            <p:cNvPr id="642" name="모서리가 둥근 직사각형 43">
              <a:extLst>
                <a:ext uri="{FF2B5EF4-FFF2-40B4-BE49-F238E27FC236}">
                  <a16:creationId xmlns:a16="http://schemas.microsoft.com/office/drawing/2014/main" id="{40FEBE6A-6BE7-8F09-C978-ED234C57D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43" name="모서리가 둥근 직사각형 43">
              <a:extLst>
                <a:ext uri="{FF2B5EF4-FFF2-40B4-BE49-F238E27FC236}">
                  <a16:creationId xmlns:a16="http://schemas.microsoft.com/office/drawing/2014/main" id="{45234300-9C27-E4D8-1658-0AFA9766B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534" y="2609757"/>
              <a:ext cx="169289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상품</a:t>
              </a:r>
            </a:p>
          </p:txBody>
        </p:sp>
        <p:sp>
          <p:nvSpPr>
            <p:cNvPr id="644" name="모서리가 둥근 직사각형 43">
              <a:extLst>
                <a:ext uri="{FF2B5EF4-FFF2-40B4-BE49-F238E27FC236}">
                  <a16:creationId xmlns:a16="http://schemas.microsoft.com/office/drawing/2014/main" id="{35BE177D-7EB6-BD12-B920-CD130B226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45" name="모서리가 둥근 직사각형 43">
              <a:extLst>
                <a:ext uri="{FF2B5EF4-FFF2-40B4-BE49-F238E27FC236}">
                  <a16:creationId xmlns:a16="http://schemas.microsoft.com/office/drawing/2014/main" id="{D083894B-2408-D9E0-B791-87AE3BA7E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212" y="2817173"/>
              <a:ext cx="253933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키워드</a:t>
              </a:r>
            </a:p>
          </p:txBody>
        </p:sp>
      </p:grp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94CEE1FC-3E0E-8746-87DA-2810A1D5D09E}"/>
              </a:ext>
            </a:extLst>
          </p:cNvPr>
          <p:cNvGrpSpPr/>
          <p:nvPr/>
        </p:nvGrpSpPr>
        <p:grpSpPr>
          <a:xfrm>
            <a:off x="3132623" y="3323132"/>
            <a:ext cx="1499896" cy="375417"/>
            <a:chOff x="4349642" y="2586430"/>
            <a:chExt cx="1440000" cy="378038"/>
          </a:xfrm>
        </p:grpSpPr>
        <p:sp>
          <p:nvSpPr>
            <p:cNvPr id="647" name="모서리가 둥근 직사각형 43">
              <a:extLst>
                <a:ext uri="{FF2B5EF4-FFF2-40B4-BE49-F238E27FC236}">
                  <a16:creationId xmlns:a16="http://schemas.microsoft.com/office/drawing/2014/main" id="{4B0E4F53-984F-9E73-876D-A5674E729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48" name="모서리가 둥근 직사각형 43">
              <a:extLst>
                <a:ext uri="{FF2B5EF4-FFF2-40B4-BE49-F238E27FC236}">
                  <a16:creationId xmlns:a16="http://schemas.microsoft.com/office/drawing/2014/main" id="{840341A0-8333-D322-2C96-0B581603B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031" y="2609757"/>
              <a:ext cx="423222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인입키워드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49" name="모서리가 둥근 직사각형 43">
              <a:extLst>
                <a:ext uri="{FF2B5EF4-FFF2-40B4-BE49-F238E27FC236}">
                  <a16:creationId xmlns:a16="http://schemas.microsoft.com/office/drawing/2014/main" id="{CA2FB158-5300-F3F8-7E2D-5ED48B116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50" name="모서리가 둥근 직사각형 43">
              <a:extLst>
                <a:ext uri="{FF2B5EF4-FFF2-40B4-BE49-F238E27FC236}">
                  <a16:creationId xmlns:a16="http://schemas.microsoft.com/office/drawing/2014/main" id="{7B83A23A-F5AC-4B59-201D-A2078E3BF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355" y="2817173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광고유형</a:t>
              </a:r>
            </a:p>
          </p:txBody>
        </p:sp>
        <p:sp>
          <p:nvSpPr>
            <p:cNvPr id="651" name="모서리가 둥근 직사각형 43">
              <a:extLst>
                <a:ext uri="{FF2B5EF4-FFF2-40B4-BE49-F238E27FC236}">
                  <a16:creationId xmlns:a16="http://schemas.microsoft.com/office/drawing/2014/main" id="{52464BAA-D36D-5A8E-C4AF-94A212EE5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52" name="모서리가 둥근 직사각형 43">
              <a:extLst>
                <a:ext uri="{FF2B5EF4-FFF2-40B4-BE49-F238E27FC236}">
                  <a16:creationId xmlns:a16="http://schemas.microsoft.com/office/drawing/2014/main" id="{AE361614-4B25-5424-E2D3-D13B0958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818" y="2609757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인입유형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53" name="모서리가 둥근 직사각형 43">
              <a:extLst>
                <a:ext uri="{FF2B5EF4-FFF2-40B4-BE49-F238E27FC236}">
                  <a16:creationId xmlns:a16="http://schemas.microsoft.com/office/drawing/2014/main" id="{1277192B-4CB5-B040-CDE7-4C88B26CD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54" name="모서리가 둥근 직사각형 43">
              <a:extLst>
                <a:ext uri="{FF2B5EF4-FFF2-40B4-BE49-F238E27FC236}">
                  <a16:creationId xmlns:a16="http://schemas.microsoft.com/office/drawing/2014/main" id="{008DCF6F-02CB-55B5-6737-7E5D15478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84" y="2817173"/>
              <a:ext cx="84644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</a:p>
          </p:txBody>
        </p:sp>
        <p:sp>
          <p:nvSpPr>
            <p:cNvPr id="655" name="모서리가 둥근 직사각형 43">
              <a:extLst>
                <a:ext uri="{FF2B5EF4-FFF2-40B4-BE49-F238E27FC236}">
                  <a16:creationId xmlns:a16="http://schemas.microsoft.com/office/drawing/2014/main" id="{8346FF78-7DF0-5B53-0263-6A318AE89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56" name="모서리가 둥근 직사각형 43">
              <a:extLst>
                <a:ext uri="{FF2B5EF4-FFF2-40B4-BE49-F238E27FC236}">
                  <a16:creationId xmlns:a16="http://schemas.microsoft.com/office/drawing/2014/main" id="{1A3A00D0-0CC6-3070-2D31-4A524D530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212" y="2609757"/>
              <a:ext cx="253933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방문수</a:t>
              </a:r>
            </a:p>
          </p:txBody>
        </p:sp>
        <p:sp>
          <p:nvSpPr>
            <p:cNvPr id="657" name="모서리가 둥근 직사각형 43">
              <a:extLst>
                <a:ext uri="{FF2B5EF4-FFF2-40B4-BE49-F238E27FC236}">
                  <a16:creationId xmlns:a16="http://schemas.microsoft.com/office/drawing/2014/main" id="{EE44211A-14DD-EC7B-EBD6-ED445AE3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58" name="모서리가 둥근 직사각형 43">
              <a:extLst>
                <a:ext uri="{FF2B5EF4-FFF2-40B4-BE49-F238E27FC236}">
                  <a16:creationId xmlns:a16="http://schemas.microsoft.com/office/drawing/2014/main" id="{F60C0CCB-6B88-BB6A-6CC5-1E3E5B43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567" y="2817173"/>
              <a:ext cx="423222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구독서비스</a:t>
              </a:r>
            </a:p>
          </p:txBody>
        </p:sp>
      </p:grpSp>
      <p:grpSp>
        <p:nvGrpSpPr>
          <p:cNvPr id="659" name="그룹 658">
            <a:extLst>
              <a:ext uri="{FF2B5EF4-FFF2-40B4-BE49-F238E27FC236}">
                <a16:creationId xmlns:a16="http://schemas.microsoft.com/office/drawing/2014/main" id="{381E2AAB-7C5F-0D5E-1F19-F1879872CC12}"/>
              </a:ext>
            </a:extLst>
          </p:cNvPr>
          <p:cNvGrpSpPr/>
          <p:nvPr/>
        </p:nvGrpSpPr>
        <p:grpSpPr>
          <a:xfrm>
            <a:off x="3132623" y="3832119"/>
            <a:ext cx="1499896" cy="375417"/>
            <a:chOff x="4349642" y="2586430"/>
            <a:chExt cx="1440000" cy="378038"/>
          </a:xfrm>
        </p:grpSpPr>
        <p:sp>
          <p:nvSpPr>
            <p:cNvPr id="660" name="모서리가 둥근 직사각형 43">
              <a:extLst>
                <a:ext uri="{FF2B5EF4-FFF2-40B4-BE49-F238E27FC236}">
                  <a16:creationId xmlns:a16="http://schemas.microsoft.com/office/drawing/2014/main" id="{125E3220-3619-A0C8-E17C-9BA1AE10E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1" name="모서리가 둥근 직사각형 43">
              <a:extLst>
                <a:ext uri="{FF2B5EF4-FFF2-40B4-BE49-F238E27FC236}">
                  <a16:creationId xmlns:a16="http://schemas.microsoft.com/office/drawing/2014/main" id="{D93D5BA3-2A24-48AB-419E-DA55BE87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353" y="2609757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인입유형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2" name="모서리가 둥근 직사각형 43">
              <a:extLst>
                <a:ext uri="{FF2B5EF4-FFF2-40B4-BE49-F238E27FC236}">
                  <a16:creationId xmlns:a16="http://schemas.microsoft.com/office/drawing/2014/main" id="{B99F42B6-79BE-3AB1-D1D4-D7FEB92AE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3" name="모서리가 둥근 직사각형 43">
              <a:extLst>
                <a:ext uri="{FF2B5EF4-FFF2-40B4-BE49-F238E27FC236}">
                  <a16:creationId xmlns:a16="http://schemas.microsoft.com/office/drawing/2014/main" id="{88DC059E-AD86-4D42-9074-8C3BCCFDB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353" y="2817173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접속기기</a:t>
              </a:r>
            </a:p>
          </p:txBody>
        </p:sp>
        <p:sp>
          <p:nvSpPr>
            <p:cNvPr id="664" name="모서리가 둥근 직사각형 43">
              <a:extLst>
                <a:ext uri="{FF2B5EF4-FFF2-40B4-BE49-F238E27FC236}">
                  <a16:creationId xmlns:a16="http://schemas.microsoft.com/office/drawing/2014/main" id="{25B4FCE3-C411-3F64-15C9-13D339723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5" name="모서리가 둥근 직사각형 43">
              <a:extLst>
                <a:ext uri="{FF2B5EF4-FFF2-40B4-BE49-F238E27FC236}">
                  <a16:creationId xmlns:a16="http://schemas.microsoft.com/office/drawing/2014/main" id="{E5B61C28-0431-3FEB-6A57-2FD2D71A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139" y="2609757"/>
              <a:ext cx="253933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트랜드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6" name="모서리가 둥근 직사각형 43">
              <a:extLst>
                <a:ext uri="{FF2B5EF4-FFF2-40B4-BE49-F238E27FC236}">
                  <a16:creationId xmlns:a16="http://schemas.microsoft.com/office/drawing/2014/main" id="{1B02959B-D01E-3A7E-B708-FF426FEE9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7" name="모서리가 둥근 직사각형 43">
              <a:extLst>
                <a:ext uri="{FF2B5EF4-FFF2-40B4-BE49-F238E27FC236}">
                  <a16:creationId xmlns:a16="http://schemas.microsoft.com/office/drawing/2014/main" id="{88244499-9F49-CEF8-7437-004499E18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818" y="2817173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방문포탈</a:t>
              </a:r>
            </a:p>
          </p:txBody>
        </p:sp>
        <p:sp>
          <p:nvSpPr>
            <p:cNvPr id="668" name="모서리가 둥근 직사각형 43">
              <a:extLst>
                <a:ext uri="{FF2B5EF4-FFF2-40B4-BE49-F238E27FC236}">
                  <a16:creationId xmlns:a16="http://schemas.microsoft.com/office/drawing/2014/main" id="{17B8153C-D370-CF04-1155-C6944563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69" name="모서리가 둥근 직사각형 43">
              <a:extLst>
                <a:ext uri="{FF2B5EF4-FFF2-40B4-BE49-F238E27FC236}">
                  <a16:creationId xmlns:a16="http://schemas.microsoft.com/office/drawing/2014/main" id="{829FB5ED-3D1F-59F1-5EFE-4BE3FCB78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212" y="2609757"/>
              <a:ext cx="253933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검색어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0" name="모서리가 둥근 직사각형 43">
              <a:extLst>
                <a:ext uri="{FF2B5EF4-FFF2-40B4-BE49-F238E27FC236}">
                  <a16:creationId xmlns:a16="http://schemas.microsoft.com/office/drawing/2014/main" id="{E46BEB81-9755-EDFF-CE34-80FBECAC8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1" name="모서리가 둥근 직사각형 43">
              <a:extLst>
                <a:ext uri="{FF2B5EF4-FFF2-40B4-BE49-F238E27FC236}">
                  <a16:creationId xmlns:a16="http://schemas.microsoft.com/office/drawing/2014/main" id="{BADBE6A2-FE7B-BC54-ED14-ECF76900E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889" y="2817173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소비패턴</a:t>
              </a:r>
            </a:p>
          </p:txBody>
        </p:sp>
      </p:grpSp>
      <p:grpSp>
        <p:nvGrpSpPr>
          <p:cNvPr id="672" name="그룹 671">
            <a:extLst>
              <a:ext uri="{FF2B5EF4-FFF2-40B4-BE49-F238E27FC236}">
                <a16:creationId xmlns:a16="http://schemas.microsoft.com/office/drawing/2014/main" id="{1EC2C169-3167-EDD2-F17A-BF6BEE6F9065}"/>
              </a:ext>
            </a:extLst>
          </p:cNvPr>
          <p:cNvGrpSpPr/>
          <p:nvPr/>
        </p:nvGrpSpPr>
        <p:grpSpPr>
          <a:xfrm>
            <a:off x="3132623" y="4341108"/>
            <a:ext cx="1499896" cy="375417"/>
            <a:chOff x="4349642" y="2586430"/>
            <a:chExt cx="1440000" cy="378038"/>
          </a:xfrm>
        </p:grpSpPr>
        <p:sp>
          <p:nvSpPr>
            <p:cNvPr id="673" name="모서리가 둥근 직사각형 43">
              <a:extLst>
                <a:ext uri="{FF2B5EF4-FFF2-40B4-BE49-F238E27FC236}">
                  <a16:creationId xmlns:a16="http://schemas.microsoft.com/office/drawing/2014/main" id="{14B0862F-73CE-2BF5-35EA-BD6DAF54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4" name="모서리가 둥근 직사각형 43">
              <a:extLst>
                <a:ext uri="{FF2B5EF4-FFF2-40B4-BE49-F238E27FC236}">
                  <a16:creationId xmlns:a16="http://schemas.microsoft.com/office/drawing/2014/main" id="{D0FA00A0-56C9-B078-B0D4-BEDF5A98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537" y="2609757"/>
              <a:ext cx="166212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KPD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5" name="모서리가 둥근 직사각형 43">
              <a:extLst>
                <a:ext uri="{FF2B5EF4-FFF2-40B4-BE49-F238E27FC236}">
                  <a16:creationId xmlns:a16="http://schemas.microsoft.com/office/drawing/2014/main" id="{CF7FEBE4-43E4-15E4-E396-39C955B41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6" name="모서리가 둥근 직사각형 43">
              <a:extLst>
                <a:ext uri="{FF2B5EF4-FFF2-40B4-BE49-F238E27FC236}">
                  <a16:creationId xmlns:a16="http://schemas.microsoft.com/office/drawing/2014/main" id="{F94B7AE3-65C8-4E12-FA67-5C10F9FE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676" y="2817173"/>
              <a:ext cx="253933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마케팅</a:t>
              </a:r>
            </a:p>
          </p:txBody>
        </p:sp>
        <p:sp>
          <p:nvSpPr>
            <p:cNvPr id="677" name="모서리가 둥근 직사각형 43">
              <a:extLst>
                <a:ext uri="{FF2B5EF4-FFF2-40B4-BE49-F238E27FC236}">
                  <a16:creationId xmlns:a16="http://schemas.microsoft.com/office/drawing/2014/main" id="{19DCB83F-63B3-671F-E29D-936A6DA3D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78" name="모서리가 둥근 직사각형 43">
              <a:extLst>
                <a:ext uri="{FF2B5EF4-FFF2-40B4-BE49-F238E27FC236}">
                  <a16:creationId xmlns:a16="http://schemas.microsoft.com/office/drawing/2014/main" id="{19633E6B-218F-77A7-DDB1-F00323C30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461" y="2609757"/>
              <a:ext cx="169289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매출</a:t>
              </a:r>
            </a:p>
          </p:txBody>
        </p:sp>
        <p:sp>
          <p:nvSpPr>
            <p:cNvPr id="679" name="모서리가 둥근 직사각형 43">
              <a:extLst>
                <a:ext uri="{FF2B5EF4-FFF2-40B4-BE49-F238E27FC236}">
                  <a16:creationId xmlns:a16="http://schemas.microsoft.com/office/drawing/2014/main" id="{BF7CFD87-05BF-48C7-765C-859C4E6E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0" name="모서리가 둥근 직사각형 43">
              <a:extLst>
                <a:ext uri="{FF2B5EF4-FFF2-40B4-BE49-F238E27FC236}">
                  <a16:creationId xmlns:a16="http://schemas.microsoft.com/office/drawing/2014/main" id="{8499FFF8-DBE2-0C45-E56C-EA8E6CBA6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455" y="2817173"/>
              <a:ext cx="189296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CRM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1" name="모서리가 둥근 직사각형 43">
              <a:extLst>
                <a:ext uri="{FF2B5EF4-FFF2-40B4-BE49-F238E27FC236}">
                  <a16:creationId xmlns:a16="http://schemas.microsoft.com/office/drawing/2014/main" id="{BA444E12-05F2-E0F4-B7B2-9437B31E5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2" name="모서리가 둥근 직사각형 43">
              <a:extLst>
                <a:ext uri="{FF2B5EF4-FFF2-40B4-BE49-F238E27FC236}">
                  <a16:creationId xmlns:a16="http://schemas.microsoft.com/office/drawing/2014/main" id="{ADD25E37-D08B-BD6B-DB42-03A7DF08E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000" y="2609757"/>
              <a:ext cx="132354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KPI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3" name="모서리가 둥근 직사각형 43">
              <a:extLst>
                <a:ext uri="{FF2B5EF4-FFF2-40B4-BE49-F238E27FC236}">
                  <a16:creationId xmlns:a16="http://schemas.microsoft.com/office/drawing/2014/main" id="{15DC5B1F-F9A3-9F43-9A6C-196806AEF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4" name="모서리가 둥근 직사각형 43">
              <a:extLst>
                <a:ext uri="{FF2B5EF4-FFF2-40B4-BE49-F238E27FC236}">
                  <a16:creationId xmlns:a16="http://schemas.microsoft.com/office/drawing/2014/main" id="{EA1FEB31-4B46-39B4-2915-5AC60E623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535" y="2817173"/>
              <a:ext cx="169289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회계</a:t>
              </a:r>
            </a:p>
          </p:txBody>
        </p:sp>
      </p:grpSp>
      <p:grpSp>
        <p:nvGrpSpPr>
          <p:cNvPr id="685" name="그룹 684">
            <a:extLst>
              <a:ext uri="{FF2B5EF4-FFF2-40B4-BE49-F238E27FC236}">
                <a16:creationId xmlns:a16="http://schemas.microsoft.com/office/drawing/2014/main" id="{ACC15793-40D9-7C5B-0291-60894190DB8D}"/>
              </a:ext>
            </a:extLst>
          </p:cNvPr>
          <p:cNvGrpSpPr/>
          <p:nvPr/>
        </p:nvGrpSpPr>
        <p:grpSpPr>
          <a:xfrm>
            <a:off x="3132623" y="4850093"/>
            <a:ext cx="1499896" cy="375417"/>
            <a:chOff x="4349642" y="2586430"/>
            <a:chExt cx="1440000" cy="378038"/>
          </a:xfrm>
        </p:grpSpPr>
        <p:sp>
          <p:nvSpPr>
            <p:cNvPr id="686" name="모서리가 둥근 직사각형 43">
              <a:extLst>
                <a:ext uri="{FF2B5EF4-FFF2-40B4-BE49-F238E27FC236}">
                  <a16:creationId xmlns:a16="http://schemas.microsoft.com/office/drawing/2014/main" id="{057CADD2-D6D2-70C9-F449-8E51542A1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7" name="모서리가 둥근 직사각형 43">
              <a:extLst>
                <a:ext uri="{FF2B5EF4-FFF2-40B4-BE49-F238E27FC236}">
                  <a16:creationId xmlns:a16="http://schemas.microsoft.com/office/drawing/2014/main" id="{C6936030-3436-9F5C-158B-B9F8BFBD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996" y="2609757"/>
              <a:ext cx="169289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인구</a:t>
              </a:r>
              <a:endPara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8" name="모서리가 둥근 직사각형 43">
              <a:extLst>
                <a:ext uri="{FF2B5EF4-FFF2-40B4-BE49-F238E27FC236}">
                  <a16:creationId xmlns:a16="http://schemas.microsoft.com/office/drawing/2014/main" id="{4EB7CB99-8ADF-8B5D-4BF8-556DF9FFF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89" name="모서리가 둥근 직사각형 43">
              <a:extLst>
                <a:ext uri="{FF2B5EF4-FFF2-40B4-BE49-F238E27FC236}">
                  <a16:creationId xmlns:a16="http://schemas.microsoft.com/office/drawing/2014/main" id="{03C41D8D-5DF6-D2A6-9F3A-1F3450D92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998" y="2817173"/>
              <a:ext cx="169289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지도</a:t>
              </a:r>
            </a:p>
          </p:txBody>
        </p:sp>
        <p:sp>
          <p:nvSpPr>
            <p:cNvPr id="690" name="모서리가 둥근 직사각형 43">
              <a:extLst>
                <a:ext uri="{FF2B5EF4-FFF2-40B4-BE49-F238E27FC236}">
                  <a16:creationId xmlns:a16="http://schemas.microsoft.com/office/drawing/2014/main" id="{4669891C-CBAF-0F12-66AA-EBF43CFE3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91" name="모서리가 둥근 직사각형 43">
              <a:extLst>
                <a:ext uri="{FF2B5EF4-FFF2-40B4-BE49-F238E27FC236}">
                  <a16:creationId xmlns:a16="http://schemas.microsoft.com/office/drawing/2014/main" id="{BBDFB12A-E20F-0771-379A-714A36186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463" y="2609757"/>
              <a:ext cx="169289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성별</a:t>
              </a:r>
            </a:p>
          </p:txBody>
        </p:sp>
        <p:sp>
          <p:nvSpPr>
            <p:cNvPr id="692" name="모서리가 둥근 직사각형 43">
              <a:extLst>
                <a:ext uri="{FF2B5EF4-FFF2-40B4-BE49-F238E27FC236}">
                  <a16:creationId xmlns:a16="http://schemas.microsoft.com/office/drawing/2014/main" id="{211B3D5C-D2E6-7DD5-6499-9DE05C1AF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93" name="모서리가 둥근 직사각형 43">
              <a:extLst>
                <a:ext uri="{FF2B5EF4-FFF2-40B4-BE49-F238E27FC236}">
                  <a16:creationId xmlns:a16="http://schemas.microsoft.com/office/drawing/2014/main" id="{9104DC43-1E88-0F0D-9CBC-88871C5E5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83" y="2817173"/>
              <a:ext cx="84644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94" name="모서리가 둥근 직사각형 43">
              <a:extLst>
                <a:ext uri="{FF2B5EF4-FFF2-40B4-BE49-F238E27FC236}">
                  <a16:creationId xmlns:a16="http://schemas.microsoft.com/office/drawing/2014/main" id="{0C9CD88C-E0D7-9EBF-C0C2-9599233E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95" name="모서리가 둥근 직사각형 43">
              <a:extLst>
                <a:ext uri="{FF2B5EF4-FFF2-40B4-BE49-F238E27FC236}">
                  <a16:creationId xmlns:a16="http://schemas.microsoft.com/office/drawing/2014/main" id="{C71035CE-B42D-E3D4-3192-5216D9D2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889" y="2609757"/>
              <a:ext cx="338578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행정구역</a:t>
              </a:r>
            </a:p>
          </p:txBody>
        </p:sp>
        <p:sp>
          <p:nvSpPr>
            <p:cNvPr id="696" name="모서리가 둥근 직사각형 43">
              <a:extLst>
                <a:ext uri="{FF2B5EF4-FFF2-40B4-BE49-F238E27FC236}">
                  <a16:creationId xmlns:a16="http://schemas.microsoft.com/office/drawing/2014/main" id="{82AE5081-73EA-9B27-A4BF-D94B10B41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697" name="모서리가 둥근 직사각형 43">
              <a:extLst>
                <a:ext uri="{FF2B5EF4-FFF2-40B4-BE49-F238E27FC236}">
                  <a16:creationId xmlns:a16="http://schemas.microsoft.com/office/drawing/2014/main" id="{9044A589-3CE4-F49B-DF42-3A2DDC4CF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533" y="2817173"/>
              <a:ext cx="169289" cy="12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연령</a:t>
              </a:r>
            </a:p>
          </p:txBody>
        </p:sp>
      </p:grpSp>
      <p:sp>
        <p:nvSpPr>
          <p:cNvPr id="698" name="Rectangle 117">
            <a:extLst>
              <a:ext uri="{FF2B5EF4-FFF2-40B4-BE49-F238E27FC236}">
                <a16:creationId xmlns:a16="http://schemas.microsoft.com/office/drawing/2014/main" id="{6C8E7CCE-16F2-7968-26E4-1189AD22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347" y="1893577"/>
            <a:ext cx="811347" cy="3497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pt-BR" altLang="ko-KR" sz="16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699" name="원통 471">
            <a:extLst>
              <a:ext uri="{FF2B5EF4-FFF2-40B4-BE49-F238E27FC236}">
                <a16:creationId xmlns:a16="http://schemas.microsoft.com/office/drawing/2014/main" id="{D40D3F33-1D7F-605D-2E10-84908602A7C2}"/>
              </a:ext>
            </a:extLst>
          </p:cNvPr>
          <p:cNvSpPr/>
          <p:nvPr/>
        </p:nvSpPr>
        <p:spPr>
          <a:xfrm>
            <a:off x="4924132" y="2280503"/>
            <a:ext cx="636203" cy="549413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00" name="Text Box 23">
            <a:extLst>
              <a:ext uri="{FF2B5EF4-FFF2-40B4-BE49-F238E27FC236}">
                <a16:creationId xmlns:a16="http://schemas.microsoft.com/office/drawing/2014/main" id="{60D203E1-B584-EA96-3C00-CCAA93E9E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960" y="2433099"/>
            <a:ext cx="4985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>
            <a:defPPr>
              <a:defRPr lang="en-US"/>
            </a:defPPr>
            <a:lvl1pPr algn="ctr" defTabSz="914400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defRPr>
            </a:lvl1pPr>
          </a:lstStyle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그룹고객 및 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경영실적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통합 서비스</a:t>
            </a:r>
          </a:p>
        </p:txBody>
      </p:sp>
      <p:sp>
        <p:nvSpPr>
          <p:cNvPr id="701" name="원통 473">
            <a:extLst>
              <a:ext uri="{FF2B5EF4-FFF2-40B4-BE49-F238E27FC236}">
                <a16:creationId xmlns:a16="http://schemas.microsoft.com/office/drawing/2014/main" id="{740C29A7-DDF9-A2CE-CA42-A4DD09831E12}"/>
              </a:ext>
            </a:extLst>
          </p:cNvPr>
          <p:cNvSpPr/>
          <p:nvPr/>
        </p:nvSpPr>
        <p:spPr>
          <a:xfrm>
            <a:off x="4930102" y="2875948"/>
            <a:ext cx="636203" cy="549413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703" name="Text Box 23">
            <a:extLst>
              <a:ext uri="{FF2B5EF4-FFF2-40B4-BE49-F238E27FC236}">
                <a16:creationId xmlns:a16="http://schemas.microsoft.com/office/drawing/2014/main" id="{43F4F87A-B6A0-3684-33D4-50FDF5AE0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784" y="3018583"/>
            <a:ext cx="440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>
            <a:defPPr>
              <a:defRPr lang="en-US"/>
            </a:defPPr>
            <a:lvl1pPr algn="ctr" defTabSz="914400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defRPr>
            </a:lvl1pPr>
          </a:lstStyle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디지털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행태데이터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분석서비스</a:t>
            </a:r>
          </a:p>
        </p:txBody>
      </p:sp>
      <p:sp>
        <p:nvSpPr>
          <p:cNvPr id="832" name="원통 475">
            <a:extLst>
              <a:ext uri="{FF2B5EF4-FFF2-40B4-BE49-F238E27FC236}">
                <a16:creationId xmlns:a16="http://schemas.microsoft.com/office/drawing/2014/main" id="{AC4233D5-9EE5-B459-047B-CB96B778F722}"/>
              </a:ext>
            </a:extLst>
          </p:cNvPr>
          <p:cNvSpPr/>
          <p:nvPr/>
        </p:nvSpPr>
        <p:spPr>
          <a:xfrm>
            <a:off x="4924735" y="4090893"/>
            <a:ext cx="636203" cy="549413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33" name="Text Box 23">
            <a:extLst>
              <a:ext uri="{FF2B5EF4-FFF2-40B4-BE49-F238E27FC236}">
                <a16:creationId xmlns:a16="http://schemas.microsoft.com/office/drawing/2014/main" id="{1A154FE0-B3E5-EAA1-ADEB-5EDFA96B0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113" y="4305045"/>
            <a:ext cx="5514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>
            <a:defPPr>
              <a:defRPr lang="en-US"/>
            </a:defPPr>
            <a:lvl1pPr algn="ctr" defTabSz="914400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defRPr>
            </a:lvl1pPr>
          </a:lstStyle>
          <a:p>
            <a:r>
              <a:rPr lang="en-US" altLang="ko-KR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Cross Selling</a:t>
            </a:r>
          </a:p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분석서비스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34" name="오른쪽 화살표 62">
            <a:extLst>
              <a:ext uri="{FF2B5EF4-FFF2-40B4-BE49-F238E27FC236}">
                <a16:creationId xmlns:a16="http://schemas.microsoft.com/office/drawing/2014/main" id="{491A3CAD-967F-5BE5-70A2-F4AEFE0E4DF8}"/>
              </a:ext>
            </a:extLst>
          </p:cNvPr>
          <p:cNvSpPr/>
          <p:nvPr/>
        </p:nvSpPr>
        <p:spPr bwMode="auto">
          <a:xfrm rot="10800000" flipH="1" flipV="1">
            <a:off x="4688024" y="3284431"/>
            <a:ext cx="189530" cy="289668"/>
          </a:xfrm>
          <a:prstGeom prst="rightArrow">
            <a:avLst>
              <a:gd name="adj1" fmla="val 65655"/>
              <a:gd name="adj2" fmla="val 59784"/>
            </a:avLst>
          </a:prstGeom>
          <a:gradFill>
            <a:gsLst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>
              <a:ln>
                <a:solidFill>
                  <a:prstClr val="white">
                    <a:alpha val="4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35" name="Rectangle 117">
            <a:extLst>
              <a:ext uri="{FF2B5EF4-FFF2-40B4-BE49-F238E27FC236}">
                <a16:creationId xmlns:a16="http://schemas.microsoft.com/office/drawing/2014/main" id="{F309F5EA-EF40-1C2D-D993-BE282047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983" y="1894075"/>
            <a:ext cx="905769" cy="2822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tabLst>
                <a:tab pos="914400" algn="l"/>
                <a:tab pos="7315200" algn="r"/>
              </a:tabLst>
            </a:pPr>
            <a:endParaRPr lang="pt-BR" altLang="ko-KR" sz="1600" spc="-30" dirty="0">
              <a:ln>
                <a:solidFill>
                  <a:srgbClr val="E84518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836" name="그룹 835">
            <a:extLst>
              <a:ext uri="{FF2B5EF4-FFF2-40B4-BE49-F238E27FC236}">
                <a16:creationId xmlns:a16="http://schemas.microsoft.com/office/drawing/2014/main" id="{B59F07F6-E158-4724-BEEA-54D8DABD5B61}"/>
              </a:ext>
            </a:extLst>
          </p:cNvPr>
          <p:cNvGrpSpPr/>
          <p:nvPr/>
        </p:nvGrpSpPr>
        <p:grpSpPr>
          <a:xfrm>
            <a:off x="1916513" y="2225659"/>
            <a:ext cx="758800" cy="441696"/>
            <a:chOff x="512971" y="2513810"/>
            <a:chExt cx="1518370" cy="444780"/>
          </a:xfrm>
        </p:grpSpPr>
        <p:sp>
          <p:nvSpPr>
            <p:cNvPr id="837" name="모서리가 둥근 직사각형 43">
              <a:extLst>
                <a:ext uri="{FF2B5EF4-FFF2-40B4-BE49-F238E27FC236}">
                  <a16:creationId xmlns:a16="http://schemas.microsoft.com/office/drawing/2014/main" id="{AA26F617-9ED9-ECC2-1913-32F324608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518370" cy="444780"/>
            </a:xfrm>
            <a:prstGeom prst="roundRect">
              <a:avLst>
                <a:gd name="adj" fmla="val 5736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38" name="모서리가 둥근 직사각형 43">
              <a:extLst>
                <a:ext uri="{FF2B5EF4-FFF2-40B4-BE49-F238E27FC236}">
                  <a16:creationId xmlns:a16="http://schemas.microsoft.com/office/drawing/2014/main" id="{F1D3B681-4FCF-729A-6054-7BAF17452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37" y="2666467"/>
              <a:ext cx="1193241" cy="139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Staging 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영역</a:t>
              </a:r>
            </a:p>
          </p:txBody>
        </p:sp>
      </p:grpSp>
      <p:sp>
        <p:nvSpPr>
          <p:cNvPr id="839" name="모서리가 둥근 직사각형 482">
            <a:extLst>
              <a:ext uri="{FF2B5EF4-FFF2-40B4-BE49-F238E27FC236}">
                <a16:creationId xmlns:a16="http://schemas.microsoft.com/office/drawing/2014/main" id="{469B41BE-8B98-F245-0E19-17BA6DB219B1}"/>
              </a:ext>
            </a:extLst>
          </p:cNvPr>
          <p:cNvSpPr/>
          <p:nvPr/>
        </p:nvSpPr>
        <p:spPr bwMode="auto">
          <a:xfrm>
            <a:off x="1887726" y="4084529"/>
            <a:ext cx="842260" cy="555778"/>
          </a:xfrm>
          <a:prstGeom prst="roundRect">
            <a:avLst>
              <a:gd name="adj" fmla="val 41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40" name="Rectangle 117">
            <a:extLst>
              <a:ext uri="{FF2B5EF4-FFF2-40B4-BE49-F238E27FC236}">
                <a16:creationId xmlns:a16="http://schemas.microsoft.com/office/drawing/2014/main" id="{EECD3F05-CC2A-FD37-21C7-33619461D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214" y="4135573"/>
            <a:ext cx="29815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>
              <a:defRPr/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실시간</a:t>
            </a:r>
          </a:p>
        </p:txBody>
      </p:sp>
      <p:grpSp>
        <p:nvGrpSpPr>
          <p:cNvPr id="841" name="그룹 840">
            <a:extLst>
              <a:ext uri="{FF2B5EF4-FFF2-40B4-BE49-F238E27FC236}">
                <a16:creationId xmlns:a16="http://schemas.microsoft.com/office/drawing/2014/main" id="{70056177-2DFC-0E9E-B46F-0A529AB05C06}"/>
              </a:ext>
            </a:extLst>
          </p:cNvPr>
          <p:cNvGrpSpPr/>
          <p:nvPr/>
        </p:nvGrpSpPr>
        <p:grpSpPr>
          <a:xfrm>
            <a:off x="1955339" y="4330680"/>
            <a:ext cx="724351" cy="260977"/>
            <a:chOff x="512971" y="2513810"/>
            <a:chExt cx="1269818" cy="275335"/>
          </a:xfrm>
        </p:grpSpPr>
        <p:sp>
          <p:nvSpPr>
            <p:cNvPr id="842" name="모서리가 둥근 직사각형 43">
              <a:extLst>
                <a:ext uri="{FF2B5EF4-FFF2-40B4-BE49-F238E27FC236}">
                  <a16:creationId xmlns:a16="http://schemas.microsoft.com/office/drawing/2014/main" id="{568184C8-F9BC-44BF-F984-D235250E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43" name="모서리가 둥근 직사각형 43">
              <a:extLst>
                <a:ext uri="{FF2B5EF4-FFF2-40B4-BE49-F238E27FC236}">
                  <a16:creationId xmlns:a16="http://schemas.microsoft.com/office/drawing/2014/main" id="{21E72125-39B6-F153-6B8D-FD49B52B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11" y="2578417"/>
              <a:ext cx="871141" cy="14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9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동의값정보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844" name="모서리가 둥근 직사각형 487">
            <a:extLst>
              <a:ext uri="{FF2B5EF4-FFF2-40B4-BE49-F238E27FC236}">
                <a16:creationId xmlns:a16="http://schemas.microsoft.com/office/drawing/2014/main" id="{EBF8D104-66FD-344D-4F6E-99DDABFAF915}"/>
              </a:ext>
            </a:extLst>
          </p:cNvPr>
          <p:cNvSpPr/>
          <p:nvPr/>
        </p:nvSpPr>
        <p:spPr bwMode="auto">
          <a:xfrm>
            <a:off x="1880348" y="2828359"/>
            <a:ext cx="832086" cy="1162109"/>
          </a:xfrm>
          <a:prstGeom prst="roundRect">
            <a:avLst>
              <a:gd name="adj" fmla="val 41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45" name="Rectangle 117">
            <a:extLst>
              <a:ext uri="{FF2B5EF4-FFF2-40B4-BE49-F238E27FC236}">
                <a16:creationId xmlns:a16="http://schemas.microsoft.com/office/drawing/2014/main" id="{8FC3B8AC-0ECF-8FE3-BD46-2E22287AD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843" y="2893070"/>
            <a:ext cx="23564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>
              <a:defRPr/>
            </a:pPr>
            <a:r>
              <a:rPr lang="en-US" altLang="ko-KR" sz="90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</a:t>
            </a: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배치</a:t>
            </a:r>
          </a:p>
        </p:txBody>
      </p:sp>
      <p:grpSp>
        <p:nvGrpSpPr>
          <p:cNvPr id="846" name="그룹 845">
            <a:extLst>
              <a:ext uri="{FF2B5EF4-FFF2-40B4-BE49-F238E27FC236}">
                <a16:creationId xmlns:a16="http://schemas.microsoft.com/office/drawing/2014/main" id="{D1272FD4-0B8D-A5C8-B873-B39B3CEDFD21}"/>
              </a:ext>
            </a:extLst>
          </p:cNvPr>
          <p:cNvGrpSpPr/>
          <p:nvPr/>
        </p:nvGrpSpPr>
        <p:grpSpPr>
          <a:xfrm>
            <a:off x="1943653" y="3371200"/>
            <a:ext cx="338439" cy="260977"/>
            <a:chOff x="512971" y="2513810"/>
            <a:chExt cx="1269818" cy="275335"/>
          </a:xfrm>
        </p:grpSpPr>
        <p:sp>
          <p:nvSpPr>
            <p:cNvPr id="847" name="모서리가 둥근 직사각형 43">
              <a:extLst>
                <a:ext uri="{FF2B5EF4-FFF2-40B4-BE49-F238E27FC236}">
                  <a16:creationId xmlns:a16="http://schemas.microsoft.com/office/drawing/2014/main" id="{8A413AEB-46F5-4FCF-CB1D-231C26E9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48" name="모서리가 둥근 직사각형 43">
              <a:extLst>
                <a:ext uri="{FF2B5EF4-FFF2-40B4-BE49-F238E27FC236}">
                  <a16:creationId xmlns:a16="http://schemas.microsoft.com/office/drawing/2014/main" id="{E3CE8023-837D-951A-34B1-C0BABF6A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983" y="2578418"/>
              <a:ext cx="745790" cy="14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시장</a:t>
              </a:r>
            </a:p>
          </p:txBody>
        </p:sp>
      </p:grpSp>
      <p:grpSp>
        <p:nvGrpSpPr>
          <p:cNvPr id="849" name="그룹 848">
            <a:extLst>
              <a:ext uri="{FF2B5EF4-FFF2-40B4-BE49-F238E27FC236}">
                <a16:creationId xmlns:a16="http://schemas.microsoft.com/office/drawing/2014/main" id="{F9945000-76B8-57A6-2A02-95141F6ED4CD}"/>
              </a:ext>
            </a:extLst>
          </p:cNvPr>
          <p:cNvGrpSpPr/>
          <p:nvPr/>
        </p:nvGrpSpPr>
        <p:grpSpPr>
          <a:xfrm>
            <a:off x="2322891" y="3371200"/>
            <a:ext cx="338439" cy="260977"/>
            <a:chOff x="512971" y="2513810"/>
            <a:chExt cx="1269818" cy="275335"/>
          </a:xfrm>
        </p:grpSpPr>
        <p:sp>
          <p:nvSpPr>
            <p:cNvPr id="850" name="모서리가 둥근 직사각형 43">
              <a:extLst>
                <a:ext uri="{FF2B5EF4-FFF2-40B4-BE49-F238E27FC236}">
                  <a16:creationId xmlns:a16="http://schemas.microsoft.com/office/drawing/2014/main" id="{0BADCCEB-0FDB-EA71-C92B-21E8FA364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51" name="모서리가 둥근 직사각형 43">
              <a:extLst>
                <a:ext uri="{FF2B5EF4-FFF2-40B4-BE49-F238E27FC236}">
                  <a16:creationId xmlns:a16="http://schemas.microsoft.com/office/drawing/2014/main" id="{B4949DE4-BCA4-4672-64AA-A1D79E62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980" y="2578418"/>
              <a:ext cx="745790" cy="14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9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소셜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852" name="그룹 851">
            <a:extLst>
              <a:ext uri="{FF2B5EF4-FFF2-40B4-BE49-F238E27FC236}">
                <a16:creationId xmlns:a16="http://schemas.microsoft.com/office/drawing/2014/main" id="{66AF407C-E0AE-A99E-875F-75EB3FFD0A49}"/>
              </a:ext>
            </a:extLst>
          </p:cNvPr>
          <p:cNvGrpSpPr/>
          <p:nvPr/>
        </p:nvGrpSpPr>
        <p:grpSpPr>
          <a:xfrm>
            <a:off x="1951273" y="3677742"/>
            <a:ext cx="338439" cy="260977"/>
            <a:chOff x="512971" y="2513810"/>
            <a:chExt cx="1269818" cy="275335"/>
          </a:xfrm>
        </p:grpSpPr>
        <p:sp>
          <p:nvSpPr>
            <p:cNvPr id="853" name="모서리가 둥근 직사각형 43">
              <a:extLst>
                <a:ext uri="{FF2B5EF4-FFF2-40B4-BE49-F238E27FC236}">
                  <a16:creationId xmlns:a16="http://schemas.microsoft.com/office/drawing/2014/main" id="{3DE16FA4-4174-257A-1AD4-3970204C4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54" name="모서리가 둥근 직사각형 43">
              <a:extLst>
                <a:ext uri="{FF2B5EF4-FFF2-40B4-BE49-F238E27FC236}">
                  <a16:creationId xmlns:a16="http://schemas.microsoft.com/office/drawing/2014/main" id="{98F553E0-4AFE-095F-C657-D12FB47A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980" y="2578418"/>
              <a:ext cx="745790" cy="14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경영</a:t>
              </a:r>
            </a:p>
          </p:txBody>
        </p:sp>
      </p:grpSp>
      <p:grpSp>
        <p:nvGrpSpPr>
          <p:cNvPr id="855" name="그룹 854">
            <a:extLst>
              <a:ext uri="{FF2B5EF4-FFF2-40B4-BE49-F238E27FC236}">
                <a16:creationId xmlns:a16="http://schemas.microsoft.com/office/drawing/2014/main" id="{AB87C179-37FD-7753-CA70-FB0749194805}"/>
              </a:ext>
            </a:extLst>
          </p:cNvPr>
          <p:cNvGrpSpPr/>
          <p:nvPr/>
        </p:nvGrpSpPr>
        <p:grpSpPr>
          <a:xfrm>
            <a:off x="2322891" y="3677742"/>
            <a:ext cx="338439" cy="260977"/>
            <a:chOff x="512971" y="2513810"/>
            <a:chExt cx="1269818" cy="275335"/>
          </a:xfrm>
        </p:grpSpPr>
        <p:sp>
          <p:nvSpPr>
            <p:cNvPr id="856" name="모서리가 둥근 직사각형 43">
              <a:extLst>
                <a:ext uri="{FF2B5EF4-FFF2-40B4-BE49-F238E27FC236}">
                  <a16:creationId xmlns:a16="http://schemas.microsoft.com/office/drawing/2014/main" id="{03890D36-A1F7-C06F-5941-A13B68E0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57" name="모서리가 둥근 직사각형 43">
              <a:extLst>
                <a:ext uri="{FF2B5EF4-FFF2-40B4-BE49-F238E27FC236}">
                  <a16:creationId xmlns:a16="http://schemas.microsoft.com/office/drawing/2014/main" id="{A3490CF4-ED43-FBBF-3755-80D597D06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980" y="2578418"/>
              <a:ext cx="745790" cy="14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외부</a:t>
              </a:r>
            </a:p>
          </p:txBody>
        </p:sp>
      </p:grpSp>
      <p:grpSp>
        <p:nvGrpSpPr>
          <p:cNvPr id="858" name="그룹 857">
            <a:extLst>
              <a:ext uri="{FF2B5EF4-FFF2-40B4-BE49-F238E27FC236}">
                <a16:creationId xmlns:a16="http://schemas.microsoft.com/office/drawing/2014/main" id="{D4FFE3B1-88E3-F708-EAED-871085EF74B8}"/>
              </a:ext>
            </a:extLst>
          </p:cNvPr>
          <p:cNvGrpSpPr/>
          <p:nvPr/>
        </p:nvGrpSpPr>
        <p:grpSpPr>
          <a:xfrm>
            <a:off x="1943653" y="3075989"/>
            <a:ext cx="338439" cy="260977"/>
            <a:chOff x="512971" y="2513810"/>
            <a:chExt cx="1269818" cy="275335"/>
          </a:xfrm>
        </p:grpSpPr>
        <p:sp>
          <p:nvSpPr>
            <p:cNvPr id="859" name="모서리가 둥근 직사각형 43">
              <a:extLst>
                <a:ext uri="{FF2B5EF4-FFF2-40B4-BE49-F238E27FC236}">
                  <a16:creationId xmlns:a16="http://schemas.microsoft.com/office/drawing/2014/main" id="{5FBD3A0F-BE38-5254-05D5-0A5B2014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60" name="모서리가 둥근 직사각형 43">
              <a:extLst>
                <a:ext uri="{FF2B5EF4-FFF2-40B4-BE49-F238E27FC236}">
                  <a16:creationId xmlns:a16="http://schemas.microsoft.com/office/drawing/2014/main" id="{D5B3BFC2-B765-7F06-C3F7-0E6796D7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983" y="2578418"/>
              <a:ext cx="745790" cy="14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</a:t>
              </a:r>
            </a:p>
          </p:txBody>
        </p:sp>
      </p:grpSp>
      <p:grpSp>
        <p:nvGrpSpPr>
          <p:cNvPr id="861" name="그룹 860">
            <a:extLst>
              <a:ext uri="{FF2B5EF4-FFF2-40B4-BE49-F238E27FC236}">
                <a16:creationId xmlns:a16="http://schemas.microsoft.com/office/drawing/2014/main" id="{02D55CE5-38F1-16C2-B2CD-7209D2E57B9D}"/>
              </a:ext>
            </a:extLst>
          </p:cNvPr>
          <p:cNvGrpSpPr/>
          <p:nvPr/>
        </p:nvGrpSpPr>
        <p:grpSpPr>
          <a:xfrm>
            <a:off x="2317915" y="3075989"/>
            <a:ext cx="338439" cy="260977"/>
            <a:chOff x="512971" y="2513810"/>
            <a:chExt cx="1269818" cy="275335"/>
          </a:xfrm>
        </p:grpSpPr>
        <p:sp>
          <p:nvSpPr>
            <p:cNvPr id="862" name="모서리가 둥근 직사각형 43">
              <a:extLst>
                <a:ext uri="{FF2B5EF4-FFF2-40B4-BE49-F238E27FC236}">
                  <a16:creationId xmlns:a16="http://schemas.microsoft.com/office/drawing/2014/main" id="{F49E6AB0-2ECC-C13D-DFA8-D7674B4BD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63" name="모서리가 둥근 직사각형 43">
              <a:extLst>
                <a:ext uri="{FF2B5EF4-FFF2-40B4-BE49-F238E27FC236}">
                  <a16:creationId xmlns:a16="http://schemas.microsoft.com/office/drawing/2014/main" id="{D49AF0F0-F242-4CB7-2CA0-8DB85A93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980" y="2578418"/>
              <a:ext cx="745790" cy="146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상품</a:t>
              </a:r>
            </a:p>
          </p:txBody>
        </p:sp>
      </p:grpSp>
      <p:sp>
        <p:nvSpPr>
          <p:cNvPr id="864" name="오른쪽 화살표 62">
            <a:extLst>
              <a:ext uri="{FF2B5EF4-FFF2-40B4-BE49-F238E27FC236}">
                <a16:creationId xmlns:a16="http://schemas.microsoft.com/office/drawing/2014/main" id="{D87FEE02-A38D-8D33-37DC-73B00DEB9AFE}"/>
              </a:ext>
            </a:extLst>
          </p:cNvPr>
          <p:cNvSpPr/>
          <p:nvPr/>
        </p:nvSpPr>
        <p:spPr bwMode="auto">
          <a:xfrm rot="10800000" flipH="1" flipV="1">
            <a:off x="2735405" y="3307848"/>
            <a:ext cx="135055" cy="289668"/>
          </a:xfrm>
          <a:prstGeom prst="rightArrow">
            <a:avLst>
              <a:gd name="adj1" fmla="val 65655"/>
              <a:gd name="adj2" fmla="val 59784"/>
            </a:avLst>
          </a:prstGeom>
          <a:gradFill>
            <a:gsLst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900" dirty="0">
              <a:ln>
                <a:solidFill>
                  <a:prstClr val="white">
                    <a:alpha val="4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65" name="오른쪽 화살표 62">
            <a:extLst>
              <a:ext uri="{FF2B5EF4-FFF2-40B4-BE49-F238E27FC236}">
                <a16:creationId xmlns:a16="http://schemas.microsoft.com/office/drawing/2014/main" id="{81F8BADB-22FB-E9EC-89B2-4977BAEDB47B}"/>
              </a:ext>
            </a:extLst>
          </p:cNvPr>
          <p:cNvSpPr/>
          <p:nvPr/>
        </p:nvSpPr>
        <p:spPr bwMode="auto">
          <a:xfrm rot="16200000" flipH="1" flipV="1">
            <a:off x="2216355" y="2627401"/>
            <a:ext cx="144711" cy="270338"/>
          </a:xfrm>
          <a:prstGeom prst="rightArrow">
            <a:avLst>
              <a:gd name="adj1" fmla="val 65655"/>
              <a:gd name="adj2" fmla="val 59784"/>
            </a:avLst>
          </a:prstGeom>
          <a:gradFill>
            <a:gsLst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900" dirty="0">
              <a:ln>
                <a:solidFill>
                  <a:prstClr val="white">
                    <a:alpha val="4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66" name="오른쪽 화살표 62">
            <a:extLst>
              <a:ext uri="{FF2B5EF4-FFF2-40B4-BE49-F238E27FC236}">
                <a16:creationId xmlns:a16="http://schemas.microsoft.com/office/drawing/2014/main" id="{C1CF29C4-11C3-6FFD-1FC8-4FF39055A0FB}"/>
              </a:ext>
            </a:extLst>
          </p:cNvPr>
          <p:cNvSpPr/>
          <p:nvPr/>
        </p:nvSpPr>
        <p:spPr bwMode="auto">
          <a:xfrm rot="16200000" flipH="1" flipV="1">
            <a:off x="2220700" y="4656108"/>
            <a:ext cx="144711" cy="270338"/>
          </a:xfrm>
          <a:prstGeom prst="rightArrow">
            <a:avLst>
              <a:gd name="adj1" fmla="val 65655"/>
              <a:gd name="adj2" fmla="val 59784"/>
            </a:avLst>
          </a:prstGeom>
          <a:gradFill>
            <a:gsLst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900" dirty="0">
              <a:ln>
                <a:solidFill>
                  <a:prstClr val="white">
                    <a:alpha val="4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67" name="모서리가 둥근 직사각형 43">
            <a:extLst>
              <a:ext uri="{FF2B5EF4-FFF2-40B4-BE49-F238E27FC236}">
                <a16:creationId xmlns:a16="http://schemas.microsoft.com/office/drawing/2014/main" id="{4EFBDB2D-ED86-01A2-6FD5-516B047A7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109" y="4874171"/>
            <a:ext cx="844004" cy="441696"/>
          </a:xfrm>
          <a:prstGeom prst="roundRect">
            <a:avLst>
              <a:gd name="adj" fmla="val 5736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68" name="모서리가 둥근 직사각형 43">
            <a:extLst>
              <a:ext uri="{FF2B5EF4-FFF2-40B4-BE49-F238E27FC236}">
                <a16:creationId xmlns:a16="http://schemas.microsoft.com/office/drawing/2014/main" id="{637ED272-3386-0A67-14CE-2DBB12595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55" y="4956521"/>
            <a:ext cx="4440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algn="ctr" defTabSz="914400">
              <a:defRPr/>
            </a:pP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동의값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통합 영역</a:t>
            </a:r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96BD588D-5C54-BFEF-B308-D338F8839026}"/>
              </a:ext>
            </a:extLst>
          </p:cNvPr>
          <p:cNvSpPr txBox="1"/>
          <p:nvPr/>
        </p:nvSpPr>
        <p:spPr>
          <a:xfrm>
            <a:off x="2328250" y="2644461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  <a:endParaRPr lang="ko-KR" altLang="en-US" sz="700" b="1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65570E08-A007-1738-BA76-64852858C7D2}"/>
              </a:ext>
            </a:extLst>
          </p:cNvPr>
          <p:cNvSpPr txBox="1"/>
          <p:nvPr/>
        </p:nvSpPr>
        <p:spPr>
          <a:xfrm>
            <a:off x="2610525" y="3566054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  <a:endParaRPr lang="ko-KR" altLang="en-US" sz="700" b="1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F74474A1-4FA9-F6F1-6EC3-99FF40199FF8}"/>
              </a:ext>
            </a:extLst>
          </p:cNvPr>
          <p:cNvSpPr txBox="1"/>
          <p:nvPr/>
        </p:nvSpPr>
        <p:spPr>
          <a:xfrm>
            <a:off x="2343490" y="4683545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  <a:endParaRPr lang="ko-KR" altLang="en-US" sz="700" b="1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F4FDA508-A375-A600-8A19-CCE43E27FF25}"/>
              </a:ext>
            </a:extLst>
          </p:cNvPr>
          <p:cNvSpPr txBox="1"/>
          <p:nvPr/>
        </p:nvSpPr>
        <p:spPr>
          <a:xfrm>
            <a:off x="4630177" y="3533478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ETL</a:t>
            </a:r>
            <a:endParaRPr lang="ko-KR" altLang="en-US" sz="700" b="1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873" name="그룹 872">
            <a:extLst>
              <a:ext uri="{FF2B5EF4-FFF2-40B4-BE49-F238E27FC236}">
                <a16:creationId xmlns:a16="http://schemas.microsoft.com/office/drawing/2014/main" id="{2B1C5A8F-8ACC-F3F2-A36A-AE4BC5DB0C3D}"/>
              </a:ext>
            </a:extLst>
          </p:cNvPr>
          <p:cNvGrpSpPr/>
          <p:nvPr/>
        </p:nvGrpSpPr>
        <p:grpSpPr>
          <a:xfrm>
            <a:off x="301054" y="1844753"/>
            <a:ext cx="972000" cy="324000"/>
            <a:chOff x="1940867" y="1990140"/>
            <a:chExt cx="900000" cy="324000"/>
          </a:xfrm>
        </p:grpSpPr>
        <p:sp>
          <p:nvSpPr>
            <p:cNvPr id="874" name="그래픽 563">
              <a:extLst>
                <a:ext uri="{FF2B5EF4-FFF2-40B4-BE49-F238E27FC236}">
                  <a16:creationId xmlns:a16="http://schemas.microsoft.com/office/drawing/2014/main" id="{70F95CC4-2172-743E-4DB0-5A59C5549F06}"/>
                </a:ext>
              </a:extLst>
            </p:cNvPr>
            <p:cNvSpPr/>
            <p:nvPr/>
          </p:nvSpPr>
          <p:spPr>
            <a:xfrm>
              <a:off x="1940867" y="1990140"/>
              <a:ext cx="900000" cy="324000"/>
            </a:xfrm>
            <a:custGeom>
              <a:avLst/>
              <a:gdLst>
                <a:gd name="connsiteX0" fmla="*/ 0 w 2342769"/>
                <a:gd name="connsiteY0" fmla="*/ 396145 h 396144"/>
                <a:gd name="connsiteX1" fmla="*/ 0 w 2342769"/>
                <a:gd name="connsiteY1" fmla="*/ 0 h 396144"/>
                <a:gd name="connsiteX2" fmla="*/ 2342769 w 2342769"/>
                <a:gd name="connsiteY2" fmla="*/ 0 h 396144"/>
                <a:gd name="connsiteX3" fmla="*/ 2342769 w 2342769"/>
                <a:gd name="connsiteY3" fmla="*/ 396145 h 3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2769" h="396144">
                  <a:moveTo>
                    <a:pt x="0" y="396145"/>
                  </a:moveTo>
                  <a:lnTo>
                    <a:pt x="0" y="0"/>
                  </a:lnTo>
                  <a:lnTo>
                    <a:pt x="2342769" y="0"/>
                  </a:lnTo>
                  <a:lnTo>
                    <a:pt x="2342769" y="396145"/>
                  </a:lnTo>
                </a:path>
              </a:pathLst>
            </a:custGeom>
            <a:noFill/>
            <a:ln w="9525" cap="flat">
              <a:solidFill>
                <a:srgbClr val="3F1D8E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75" name="Rectangle 117">
              <a:extLst>
                <a:ext uri="{FF2B5EF4-FFF2-40B4-BE49-F238E27FC236}">
                  <a16:creationId xmlns:a16="http://schemas.microsoft.com/office/drawing/2014/main" id="{74CD2152-4438-9E96-09A1-6B617BB31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99" y="2078894"/>
              <a:ext cx="73471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그룹사</a:t>
              </a:r>
              <a:r>
                <a:rPr lang="ko-KR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데이터</a:t>
              </a:r>
              <a:endParaRPr lang="pt-BR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876" name="그룹 875">
            <a:extLst>
              <a:ext uri="{FF2B5EF4-FFF2-40B4-BE49-F238E27FC236}">
                <a16:creationId xmlns:a16="http://schemas.microsoft.com/office/drawing/2014/main" id="{324BBF1E-3C61-CC1D-41AA-0AB0A91375F9}"/>
              </a:ext>
            </a:extLst>
          </p:cNvPr>
          <p:cNvGrpSpPr/>
          <p:nvPr/>
        </p:nvGrpSpPr>
        <p:grpSpPr>
          <a:xfrm>
            <a:off x="338602" y="4113041"/>
            <a:ext cx="972000" cy="324000"/>
            <a:chOff x="1940867" y="1990140"/>
            <a:chExt cx="900000" cy="324000"/>
          </a:xfrm>
        </p:grpSpPr>
        <p:sp>
          <p:nvSpPr>
            <p:cNvPr id="877" name="그래픽 563">
              <a:extLst>
                <a:ext uri="{FF2B5EF4-FFF2-40B4-BE49-F238E27FC236}">
                  <a16:creationId xmlns:a16="http://schemas.microsoft.com/office/drawing/2014/main" id="{E2970725-DF7C-7448-059E-FFC054F413E7}"/>
                </a:ext>
              </a:extLst>
            </p:cNvPr>
            <p:cNvSpPr/>
            <p:nvPr/>
          </p:nvSpPr>
          <p:spPr>
            <a:xfrm>
              <a:off x="1940867" y="1990140"/>
              <a:ext cx="900000" cy="324000"/>
            </a:xfrm>
            <a:custGeom>
              <a:avLst/>
              <a:gdLst>
                <a:gd name="connsiteX0" fmla="*/ 0 w 2342769"/>
                <a:gd name="connsiteY0" fmla="*/ 396145 h 396144"/>
                <a:gd name="connsiteX1" fmla="*/ 0 w 2342769"/>
                <a:gd name="connsiteY1" fmla="*/ 0 h 396144"/>
                <a:gd name="connsiteX2" fmla="*/ 2342769 w 2342769"/>
                <a:gd name="connsiteY2" fmla="*/ 0 h 396144"/>
                <a:gd name="connsiteX3" fmla="*/ 2342769 w 2342769"/>
                <a:gd name="connsiteY3" fmla="*/ 396145 h 3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2769" h="396144">
                  <a:moveTo>
                    <a:pt x="0" y="396145"/>
                  </a:moveTo>
                  <a:lnTo>
                    <a:pt x="0" y="0"/>
                  </a:lnTo>
                  <a:lnTo>
                    <a:pt x="2342769" y="0"/>
                  </a:lnTo>
                  <a:lnTo>
                    <a:pt x="2342769" y="396145"/>
                  </a:lnTo>
                </a:path>
              </a:pathLst>
            </a:custGeom>
            <a:noFill/>
            <a:ln w="9525" cap="flat">
              <a:solidFill>
                <a:srgbClr val="3F1D8E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878" name="Rectangle 117">
              <a:extLst>
                <a:ext uri="{FF2B5EF4-FFF2-40B4-BE49-F238E27FC236}">
                  <a16:creationId xmlns:a16="http://schemas.microsoft.com/office/drawing/2014/main" id="{25D28EB2-0F6E-66BA-3BC8-093B14312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729" y="2078894"/>
              <a:ext cx="61745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외부 데이터</a:t>
              </a:r>
              <a:endParaRPr lang="pt-BR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879" name="모서리가 둥근 직사각형 43">
            <a:extLst>
              <a:ext uri="{FF2B5EF4-FFF2-40B4-BE49-F238E27FC236}">
                <a16:creationId xmlns:a16="http://schemas.microsoft.com/office/drawing/2014/main" id="{5A05DADD-BA30-A31D-D774-FEF8D964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63" y="2717757"/>
            <a:ext cx="811896" cy="12715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80" name="모서리가 둥근 직사각형 43">
            <a:extLst>
              <a:ext uri="{FF2B5EF4-FFF2-40B4-BE49-F238E27FC236}">
                <a16:creationId xmlns:a16="http://schemas.microsoft.com/office/drawing/2014/main" id="{2198D427-4748-051E-B00A-D540D12CB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60" y="2174313"/>
            <a:ext cx="393701" cy="2327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r>
              <a:rPr lang="en-US" altLang="ko-KR" sz="700" b="1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XX</a:t>
            </a:r>
            <a:r>
              <a:rPr lang="ko-KR" altLang="en-US" sz="700" b="1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생명</a:t>
            </a:r>
          </a:p>
        </p:txBody>
      </p:sp>
      <p:sp>
        <p:nvSpPr>
          <p:cNvPr id="881" name="모서리가 둥근 직사각형 43">
            <a:extLst>
              <a:ext uri="{FF2B5EF4-FFF2-40B4-BE49-F238E27FC236}">
                <a16:creationId xmlns:a16="http://schemas.microsoft.com/office/drawing/2014/main" id="{A6260E8A-6211-557D-3419-853E5AE3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1" y="2174313"/>
            <a:ext cx="393701" cy="2327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r>
              <a:rPr lang="en-US" altLang="ko-KR" sz="700" b="1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XX</a:t>
            </a:r>
            <a:r>
              <a:rPr lang="ko-KR" altLang="en-US" sz="700" b="1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문고</a:t>
            </a:r>
          </a:p>
        </p:txBody>
      </p:sp>
      <p:sp>
        <p:nvSpPr>
          <p:cNvPr id="882" name="모서리가 둥근 직사각형 43">
            <a:extLst>
              <a:ext uri="{FF2B5EF4-FFF2-40B4-BE49-F238E27FC236}">
                <a16:creationId xmlns:a16="http://schemas.microsoft.com/office/drawing/2014/main" id="{6F9E7983-3194-C401-FF2E-54C5C541E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62" y="2452524"/>
            <a:ext cx="393701" cy="2327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r>
              <a:rPr lang="en-US" altLang="ko-KR" sz="700" b="1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XX</a:t>
            </a:r>
            <a:r>
              <a:rPr lang="ko-KR" altLang="en-US" sz="700" b="1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증권</a:t>
            </a:r>
          </a:p>
        </p:txBody>
      </p:sp>
      <p:sp>
        <p:nvSpPr>
          <p:cNvPr id="883" name="모서리가 둥근 직사각형 43">
            <a:extLst>
              <a:ext uri="{FF2B5EF4-FFF2-40B4-BE49-F238E27FC236}">
                <a16:creationId xmlns:a16="http://schemas.microsoft.com/office/drawing/2014/main" id="{E3631221-29C3-D56F-D158-3EDB0F2D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60" y="2452523"/>
            <a:ext cx="393701" cy="2327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</a:pPr>
            <a:r>
              <a:rPr lang="en-US" altLang="ko-KR" sz="700" b="1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XX</a:t>
            </a:r>
            <a:r>
              <a:rPr lang="ko-KR" altLang="en-US" sz="7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라플</a:t>
            </a:r>
            <a:endParaRPr lang="ko-KR" altLang="en-US" sz="700" b="1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84" name="모서리가 둥근 직사각형 43">
            <a:extLst>
              <a:ext uri="{FF2B5EF4-FFF2-40B4-BE49-F238E27FC236}">
                <a16:creationId xmlns:a16="http://schemas.microsoft.com/office/drawing/2014/main" id="{A12121A3-3D3D-DBFA-3073-D467D861E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48" y="3658895"/>
            <a:ext cx="537613" cy="25169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고객</a:t>
            </a: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CI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85" name="모서리가 둥근 직사각형 43">
            <a:extLst>
              <a:ext uri="{FF2B5EF4-FFF2-40B4-BE49-F238E27FC236}">
                <a16:creationId xmlns:a16="http://schemas.microsoft.com/office/drawing/2014/main" id="{6FF06EC4-1C58-4C7F-D46A-5B03D0799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48" y="3364847"/>
            <a:ext cx="537613" cy="25169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  <a:defRPr/>
            </a:pPr>
            <a:r>
              <a:rPr lang="ko-KR" altLang="en-US" sz="70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경영실적</a:t>
            </a:r>
            <a:endParaRPr lang="ko-KR" altLang="en-US" sz="7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886" name="모서리가 둥근 직사각형 43">
            <a:extLst>
              <a:ext uri="{FF2B5EF4-FFF2-40B4-BE49-F238E27FC236}">
                <a16:creationId xmlns:a16="http://schemas.microsoft.com/office/drawing/2014/main" id="{3EC1F134-840F-695A-06F9-17B560F6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48" y="2776753"/>
            <a:ext cx="537613" cy="25169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형태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 fontAlgn="base">
              <a:spcAft>
                <a:spcPct val="0"/>
              </a:spcAft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</a:t>
            </a:r>
          </a:p>
        </p:txBody>
      </p:sp>
      <p:sp>
        <p:nvSpPr>
          <p:cNvPr id="887" name="모서리가 둥근 직사각형 43">
            <a:extLst>
              <a:ext uri="{FF2B5EF4-FFF2-40B4-BE49-F238E27FC236}">
                <a16:creationId xmlns:a16="http://schemas.microsoft.com/office/drawing/2014/main" id="{E4B46321-38DA-0A69-84D5-EBCD4F11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48" y="3070800"/>
            <a:ext cx="537613" cy="251698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 type="none" w="med" len="sm"/>
            <a:tailEnd/>
          </a:ln>
        </p:spPr>
        <p:txBody>
          <a:bodyPr lIns="0" tIns="0" rIns="0" bIns="0" anchor="ctr"/>
          <a:lstStyle/>
          <a:p>
            <a:pPr algn="ctr" defTabSz="914400" fontAlgn="base">
              <a:spcAft>
                <a:spcPct val="0"/>
              </a:spcAft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메타</a:t>
            </a:r>
            <a:endParaRPr lang="en-US" altLang="ko-KR" sz="700" dirty="0">
              <a:solidFill>
                <a:prstClr val="black">
                  <a:lumMod val="75000"/>
                  <a:lumOff val="2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pPr algn="ctr" defTabSz="914400" fontAlgn="base">
              <a:spcAft>
                <a:spcPct val="0"/>
              </a:spcAft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데이터</a:t>
            </a:r>
          </a:p>
        </p:txBody>
      </p:sp>
      <p:grpSp>
        <p:nvGrpSpPr>
          <p:cNvPr id="888" name="그룹 887">
            <a:extLst>
              <a:ext uri="{FF2B5EF4-FFF2-40B4-BE49-F238E27FC236}">
                <a16:creationId xmlns:a16="http://schemas.microsoft.com/office/drawing/2014/main" id="{1AAE421C-5BA3-3657-6D2D-00F096FF1FD3}"/>
              </a:ext>
            </a:extLst>
          </p:cNvPr>
          <p:cNvGrpSpPr/>
          <p:nvPr/>
        </p:nvGrpSpPr>
        <p:grpSpPr>
          <a:xfrm>
            <a:off x="432414" y="4407133"/>
            <a:ext cx="689084" cy="292965"/>
            <a:chOff x="512971" y="2513806"/>
            <a:chExt cx="1269818" cy="207525"/>
          </a:xfrm>
        </p:grpSpPr>
        <p:sp>
          <p:nvSpPr>
            <p:cNvPr id="889" name="모서리가 둥근 직사각형 43">
              <a:extLst>
                <a:ext uri="{FF2B5EF4-FFF2-40B4-BE49-F238E27FC236}">
                  <a16:creationId xmlns:a16="http://schemas.microsoft.com/office/drawing/2014/main" id="{5026C3CB-E6B4-35C2-F46C-74B87E4F6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06"/>
              <a:ext cx="1269818" cy="207525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80" name="모서리가 둥근 직사각형 43">
              <a:extLst>
                <a:ext uri="{FF2B5EF4-FFF2-40B4-BE49-F238E27FC236}">
                  <a16:creationId xmlns:a16="http://schemas.microsoft.com/office/drawing/2014/main" id="{28E9B99F-31D5-C8D1-357D-9B10C2307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42" y="2540527"/>
              <a:ext cx="649870" cy="174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행정구역</a:t>
              </a:r>
              <a:endPara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수치지도</a:t>
              </a:r>
            </a:p>
          </p:txBody>
        </p:sp>
      </p:grpSp>
      <p:grpSp>
        <p:nvGrpSpPr>
          <p:cNvPr id="1281" name="그룹 1280">
            <a:extLst>
              <a:ext uri="{FF2B5EF4-FFF2-40B4-BE49-F238E27FC236}">
                <a16:creationId xmlns:a16="http://schemas.microsoft.com/office/drawing/2014/main" id="{B9EE8A22-BB38-8643-9BC0-02AFAFC16D7A}"/>
              </a:ext>
            </a:extLst>
          </p:cNvPr>
          <p:cNvGrpSpPr/>
          <p:nvPr/>
        </p:nvGrpSpPr>
        <p:grpSpPr>
          <a:xfrm>
            <a:off x="450650" y="4770368"/>
            <a:ext cx="673346" cy="297029"/>
            <a:chOff x="511713" y="2513810"/>
            <a:chExt cx="1271076" cy="210404"/>
          </a:xfrm>
        </p:grpSpPr>
        <p:sp>
          <p:nvSpPr>
            <p:cNvPr id="1282" name="모서리가 둥근 직사각형 43">
              <a:extLst>
                <a:ext uri="{FF2B5EF4-FFF2-40B4-BE49-F238E27FC236}">
                  <a16:creationId xmlns:a16="http://schemas.microsoft.com/office/drawing/2014/main" id="{C8EC2AB1-1872-7130-C50E-5385A997F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10404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83" name="모서리가 둥근 직사각형 43">
              <a:extLst>
                <a:ext uri="{FF2B5EF4-FFF2-40B4-BE49-F238E27FC236}">
                  <a16:creationId xmlns:a16="http://schemas.microsoft.com/office/drawing/2014/main" id="{B73AF984-42ED-EE97-4ABC-64814205B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13" y="2525606"/>
              <a:ext cx="1260790" cy="174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공공 데이터</a:t>
              </a:r>
            </a:p>
            <a:p>
              <a:pPr algn="ctr" defTabSz="914400">
                <a:defRPr/>
              </a:pPr>
              <a:r>
                <a:rPr lang="en-US" altLang="ko-KR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(</a:t>
              </a: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행정구역별</a:t>
              </a:r>
              <a:r>
                <a:rPr lang="en-US" altLang="ko-KR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)</a:t>
              </a:r>
            </a:p>
          </p:txBody>
        </p:sp>
      </p:grpSp>
      <p:grpSp>
        <p:nvGrpSpPr>
          <p:cNvPr id="1284" name="그룹 1283">
            <a:extLst>
              <a:ext uri="{FF2B5EF4-FFF2-40B4-BE49-F238E27FC236}">
                <a16:creationId xmlns:a16="http://schemas.microsoft.com/office/drawing/2014/main" id="{2E5CF7FF-1260-3468-FE3F-BE348DB31D58}"/>
              </a:ext>
            </a:extLst>
          </p:cNvPr>
          <p:cNvGrpSpPr/>
          <p:nvPr/>
        </p:nvGrpSpPr>
        <p:grpSpPr>
          <a:xfrm>
            <a:off x="412790" y="5121519"/>
            <a:ext cx="706018" cy="243804"/>
            <a:chOff x="325729" y="2634534"/>
            <a:chExt cx="1515309" cy="172701"/>
          </a:xfrm>
        </p:grpSpPr>
        <p:sp>
          <p:nvSpPr>
            <p:cNvPr id="1285" name="모서리가 둥근 직사각형 43">
              <a:extLst>
                <a:ext uri="{FF2B5EF4-FFF2-40B4-BE49-F238E27FC236}">
                  <a16:creationId xmlns:a16="http://schemas.microsoft.com/office/drawing/2014/main" id="{C583E6CF-7FCF-1627-A894-50ED2A538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70" y="2634534"/>
              <a:ext cx="1442668" cy="172701"/>
            </a:xfrm>
            <a:prstGeom prst="roundRect">
              <a:avLst>
                <a:gd name="adj" fmla="val 11783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</a:pP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286" name="모서리가 둥근 직사각형 43">
              <a:extLst>
                <a:ext uri="{FF2B5EF4-FFF2-40B4-BE49-F238E27FC236}">
                  <a16:creationId xmlns:a16="http://schemas.microsoft.com/office/drawing/2014/main" id="{ACA23619-F583-AEE1-A614-3A37F3D9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29" y="2673492"/>
              <a:ext cx="1443364" cy="87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8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DMP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1287" name="모서리가 둥근 직사각형 540">
            <a:extLst>
              <a:ext uri="{FF2B5EF4-FFF2-40B4-BE49-F238E27FC236}">
                <a16:creationId xmlns:a16="http://schemas.microsoft.com/office/drawing/2014/main" id="{68FED8D1-0354-345A-29AC-EF78AA002BE2}"/>
              </a:ext>
            </a:extLst>
          </p:cNvPr>
          <p:cNvSpPr/>
          <p:nvPr/>
        </p:nvSpPr>
        <p:spPr bwMode="auto">
          <a:xfrm>
            <a:off x="1330283" y="2923570"/>
            <a:ext cx="301254" cy="217327"/>
          </a:xfrm>
          <a:prstGeom prst="roundRect">
            <a:avLst>
              <a:gd name="adj" fmla="val 21926"/>
            </a:avLst>
          </a:prstGeom>
          <a:solidFill>
            <a:srgbClr val="CEB7FB"/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8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S3</a:t>
            </a:r>
            <a:endParaRPr lang="ko-KR" altLang="en-US" sz="8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88" name="모서리가 둥근 직사각형 541">
            <a:extLst>
              <a:ext uri="{FF2B5EF4-FFF2-40B4-BE49-F238E27FC236}">
                <a16:creationId xmlns:a16="http://schemas.microsoft.com/office/drawing/2014/main" id="{6E3984D5-5135-8A4D-F509-237D12323F4F}"/>
              </a:ext>
            </a:extLst>
          </p:cNvPr>
          <p:cNvSpPr/>
          <p:nvPr/>
        </p:nvSpPr>
        <p:spPr bwMode="auto">
          <a:xfrm>
            <a:off x="1330283" y="3381305"/>
            <a:ext cx="301254" cy="217327"/>
          </a:xfrm>
          <a:prstGeom prst="roundRect">
            <a:avLst>
              <a:gd name="adj" fmla="val 21926"/>
            </a:avLst>
          </a:prstGeom>
          <a:solidFill>
            <a:srgbClr val="CEB7FB"/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8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FTP</a:t>
            </a:r>
            <a:endParaRPr lang="ko-KR" altLang="en-US" sz="8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89" name="모서리가 둥근 직사각형 542">
            <a:extLst>
              <a:ext uri="{FF2B5EF4-FFF2-40B4-BE49-F238E27FC236}">
                <a16:creationId xmlns:a16="http://schemas.microsoft.com/office/drawing/2014/main" id="{D6D59A97-5855-89C9-9F22-9F32E9E168F0}"/>
              </a:ext>
            </a:extLst>
          </p:cNvPr>
          <p:cNvSpPr/>
          <p:nvPr/>
        </p:nvSpPr>
        <p:spPr bwMode="auto">
          <a:xfrm>
            <a:off x="1330283" y="4802446"/>
            <a:ext cx="301254" cy="217327"/>
          </a:xfrm>
          <a:prstGeom prst="roundRect">
            <a:avLst>
              <a:gd name="adj" fmla="val 21926"/>
            </a:avLst>
          </a:prstGeom>
          <a:solidFill>
            <a:srgbClr val="CEB7FB"/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8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API</a:t>
            </a:r>
            <a:endParaRPr lang="ko-KR" altLang="en-US" sz="8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90" name="모서리가 둥근 직사각형 543">
            <a:extLst>
              <a:ext uri="{FF2B5EF4-FFF2-40B4-BE49-F238E27FC236}">
                <a16:creationId xmlns:a16="http://schemas.microsoft.com/office/drawing/2014/main" id="{F43D12F2-CADD-DAAD-720F-066A344DE490}"/>
              </a:ext>
            </a:extLst>
          </p:cNvPr>
          <p:cNvSpPr/>
          <p:nvPr/>
        </p:nvSpPr>
        <p:spPr bwMode="auto">
          <a:xfrm>
            <a:off x="1330283" y="3823670"/>
            <a:ext cx="301254" cy="217327"/>
          </a:xfrm>
          <a:prstGeom prst="roundRect">
            <a:avLst>
              <a:gd name="adj" fmla="val 21926"/>
            </a:avLst>
          </a:prstGeom>
          <a:solidFill>
            <a:srgbClr val="CEB7FB"/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800" dirty="0" err="1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MoM</a:t>
            </a:r>
            <a:endParaRPr lang="ko-KR" altLang="en-US" sz="8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91" name="꺾인 연결선 544">
            <a:extLst>
              <a:ext uri="{FF2B5EF4-FFF2-40B4-BE49-F238E27FC236}">
                <a16:creationId xmlns:a16="http://schemas.microsoft.com/office/drawing/2014/main" id="{AFE45796-554A-4EBD-8DD5-CBA1DC0D65F5}"/>
              </a:ext>
            </a:extLst>
          </p:cNvPr>
          <p:cNvCxnSpPr>
            <a:endCxn id="1301" idx="1"/>
          </p:cNvCxnSpPr>
          <p:nvPr/>
        </p:nvCxnSpPr>
        <p:spPr bwMode="auto">
          <a:xfrm flipV="1">
            <a:off x="1064061" y="2780206"/>
            <a:ext cx="267097" cy="12239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2" name="꺾인 연결선 545">
            <a:extLst>
              <a:ext uri="{FF2B5EF4-FFF2-40B4-BE49-F238E27FC236}">
                <a16:creationId xmlns:a16="http://schemas.microsoft.com/office/drawing/2014/main" id="{0A8D8AF1-CCA2-5179-B5C1-C1AE028E9F93}"/>
              </a:ext>
            </a:extLst>
          </p:cNvPr>
          <p:cNvCxnSpPr>
            <a:endCxn id="1288" idx="1"/>
          </p:cNvCxnSpPr>
          <p:nvPr/>
        </p:nvCxnSpPr>
        <p:spPr bwMode="auto">
          <a:xfrm flipV="1">
            <a:off x="1064061" y="3489969"/>
            <a:ext cx="266222" cy="7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3" name="꺾인 연결선 546">
            <a:extLst>
              <a:ext uri="{FF2B5EF4-FFF2-40B4-BE49-F238E27FC236}">
                <a16:creationId xmlns:a16="http://schemas.microsoft.com/office/drawing/2014/main" id="{4DFB6697-5677-0F18-B485-892DAD5377FB}"/>
              </a:ext>
            </a:extLst>
          </p:cNvPr>
          <p:cNvCxnSpPr>
            <a:endCxn id="1290" idx="1"/>
          </p:cNvCxnSpPr>
          <p:nvPr/>
        </p:nvCxnSpPr>
        <p:spPr bwMode="auto">
          <a:xfrm>
            <a:off x="1064061" y="3784744"/>
            <a:ext cx="266222" cy="1475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4" name="꺾인 연결선 547">
            <a:extLst>
              <a:ext uri="{FF2B5EF4-FFF2-40B4-BE49-F238E27FC236}">
                <a16:creationId xmlns:a16="http://schemas.microsoft.com/office/drawing/2014/main" id="{73DAE026-619D-154B-FA1A-02AB45F53A68}"/>
              </a:ext>
            </a:extLst>
          </p:cNvPr>
          <p:cNvCxnSpPr>
            <a:stCxn id="1287" idx="3"/>
          </p:cNvCxnSpPr>
          <p:nvPr/>
        </p:nvCxnSpPr>
        <p:spPr bwMode="auto">
          <a:xfrm flipV="1">
            <a:off x="1631537" y="2446507"/>
            <a:ext cx="284976" cy="5857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5" name="꺾인 연결선 548">
            <a:extLst>
              <a:ext uri="{FF2B5EF4-FFF2-40B4-BE49-F238E27FC236}">
                <a16:creationId xmlns:a16="http://schemas.microsoft.com/office/drawing/2014/main" id="{236F4E0B-D2E4-D5C7-3676-A66BC85291BE}"/>
              </a:ext>
            </a:extLst>
          </p:cNvPr>
          <p:cNvCxnSpPr>
            <a:stCxn id="1288" idx="3"/>
          </p:cNvCxnSpPr>
          <p:nvPr/>
        </p:nvCxnSpPr>
        <p:spPr bwMode="auto">
          <a:xfrm flipV="1">
            <a:off x="1631537" y="2446507"/>
            <a:ext cx="284976" cy="1043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6" name="꺾인 연결선 549">
            <a:extLst>
              <a:ext uri="{FF2B5EF4-FFF2-40B4-BE49-F238E27FC236}">
                <a16:creationId xmlns:a16="http://schemas.microsoft.com/office/drawing/2014/main" id="{3E97E570-0109-AED8-81EB-8A083A19ED07}"/>
              </a:ext>
            </a:extLst>
          </p:cNvPr>
          <p:cNvCxnSpPr>
            <a:stCxn id="1290" idx="2"/>
          </p:cNvCxnSpPr>
          <p:nvPr/>
        </p:nvCxnSpPr>
        <p:spPr bwMode="auto">
          <a:xfrm rot="16200000" flipH="1">
            <a:off x="1523608" y="3998299"/>
            <a:ext cx="321421" cy="406816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7" name="꺾인 연결선 550">
            <a:extLst>
              <a:ext uri="{FF2B5EF4-FFF2-40B4-BE49-F238E27FC236}">
                <a16:creationId xmlns:a16="http://schemas.microsoft.com/office/drawing/2014/main" id="{BBE14BDC-0468-570B-2CFB-A537232650B4}"/>
              </a:ext>
            </a:extLst>
          </p:cNvPr>
          <p:cNvCxnSpPr>
            <a:endCxn id="1289" idx="1"/>
          </p:cNvCxnSpPr>
          <p:nvPr/>
        </p:nvCxnSpPr>
        <p:spPr bwMode="auto">
          <a:xfrm>
            <a:off x="1121498" y="4553616"/>
            <a:ext cx="208785" cy="35749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8" name="꺾인 연결선 551">
            <a:extLst>
              <a:ext uri="{FF2B5EF4-FFF2-40B4-BE49-F238E27FC236}">
                <a16:creationId xmlns:a16="http://schemas.microsoft.com/office/drawing/2014/main" id="{9E2B534D-BFC3-35CB-4B19-5E0E231B5B13}"/>
              </a:ext>
            </a:extLst>
          </p:cNvPr>
          <p:cNvCxnSpPr>
            <a:endCxn id="1289" idx="1"/>
          </p:cNvCxnSpPr>
          <p:nvPr/>
        </p:nvCxnSpPr>
        <p:spPr bwMode="auto">
          <a:xfrm>
            <a:off x="1118547" y="4910132"/>
            <a:ext cx="211736" cy="97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9" name="꺾인 연결선 552">
            <a:extLst>
              <a:ext uri="{FF2B5EF4-FFF2-40B4-BE49-F238E27FC236}">
                <a16:creationId xmlns:a16="http://schemas.microsoft.com/office/drawing/2014/main" id="{0A07DAF9-3946-3EB6-300F-67FB3F607F5F}"/>
              </a:ext>
            </a:extLst>
          </p:cNvPr>
          <p:cNvCxnSpPr>
            <a:stCxn id="1289" idx="3"/>
          </p:cNvCxnSpPr>
          <p:nvPr/>
        </p:nvCxnSpPr>
        <p:spPr bwMode="auto">
          <a:xfrm flipV="1">
            <a:off x="1631537" y="2446507"/>
            <a:ext cx="284976" cy="246460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0" name="꺾인 연결선 553">
            <a:extLst>
              <a:ext uri="{FF2B5EF4-FFF2-40B4-BE49-F238E27FC236}">
                <a16:creationId xmlns:a16="http://schemas.microsoft.com/office/drawing/2014/main" id="{7B4D4F1A-7354-704D-92C2-1E3C19514B71}"/>
              </a:ext>
            </a:extLst>
          </p:cNvPr>
          <p:cNvCxnSpPr>
            <a:endCxn id="1289" idx="1"/>
          </p:cNvCxnSpPr>
          <p:nvPr/>
        </p:nvCxnSpPr>
        <p:spPr bwMode="auto">
          <a:xfrm flipV="1">
            <a:off x="1118808" y="4911110"/>
            <a:ext cx="211475" cy="33231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1" name="모서리가 둥근 직사각형 554">
            <a:extLst>
              <a:ext uri="{FF2B5EF4-FFF2-40B4-BE49-F238E27FC236}">
                <a16:creationId xmlns:a16="http://schemas.microsoft.com/office/drawing/2014/main" id="{DF63DFC5-042A-0120-D810-F75BEA7D1604}"/>
              </a:ext>
            </a:extLst>
          </p:cNvPr>
          <p:cNvSpPr/>
          <p:nvPr/>
        </p:nvSpPr>
        <p:spPr bwMode="auto">
          <a:xfrm>
            <a:off x="1331158" y="2671542"/>
            <a:ext cx="301254" cy="217327"/>
          </a:xfrm>
          <a:prstGeom prst="roundRect">
            <a:avLst>
              <a:gd name="adj" fmla="val 21926"/>
            </a:avLst>
          </a:prstGeom>
          <a:solidFill>
            <a:srgbClr val="CEB7FB"/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8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S3</a:t>
            </a:r>
            <a:endParaRPr lang="ko-KR" altLang="en-US" sz="8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302" name="꺾인 연결선 555">
            <a:extLst>
              <a:ext uri="{FF2B5EF4-FFF2-40B4-BE49-F238E27FC236}">
                <a16:creationId xmlns:a16="http://schemas.microsoft.com/office/drawing/2014/main" id="{D214BE97-FADA-6548-C75D-BC78587CDA3F}"/>
              </a:ext>
            </a:extLst>
          </p:cNvPr>
          <p:cNvCxnSpPr>
            <a:stCxn id="1301" idx="3"/>
          </p:cNvCxnSpPr>
          <p:nvPr/>
        </p:nvCxnSpPr>
        <p:spPr bwMode="auto">
          <a:xfrm flipV="1">
            <a:off x="1632412" y="2446507"/>
            <a:ext cx="284101" cy="33369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03" name="그룹 1302">
            <a:extLst>
              <a:ext uri="{FF2B5EF4-FFF2-40B4-BE49-F238E27FC236}">
                <a16:creationId xmlns:a16="http://schemas.microsoft.com/office/drawing/2014/main" id="{90F5A5EB-4B4B-A9D4-859A-F5455E75CAC3}"/>
              </a:ext>
            </a:extLst>
          </p:cNvPr>
          <p:cNvGrpSpPr/>
          <p:nvPr/>
        </p:nvGrpSpPr>
        <p:grpSpPr>
          <a:xfrm>
            <a:off x="5935380" y="2269367"/>
            <a:ext cx="648000" cy="1242694"/>
            <a:chOff x="6111666" y="2414248"/>
            <a:chExt cx="513265" cy="1242694"/>
          </a:xfrm>
        </p:grpSpPr>
        <p:sp>
          <p:nvSpPr>
            <p:cNvPr id="1304" name="모서리가 둥근 직사각형 43">
              <a:extLst>
                <a:ext uri="{FF2B5EF4-FFF2-40B4-BE49-F238E27FC236}">
                  <a16:creationId xmlns:a16="http://schemas.microsoft.com/office/drawing/2014/main" id="{E3224B18-01E3-0F76-0975-28C4828D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666" y="2414248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매출비율</a:t>
              </a:r>
            </a:p>
          </p:txBody>
        </p:sp>
        <p:sp>
          <p:nvSpPr>
            <p:cNvPr id="1305" name="모서리가 둥근 직사각형 43">
              <a:extLst>
                <a:ext uri="{FF2B5EF4-FFF2-40B4-BE49-F238E27FC236}">
                  <a16:creationId xmlns:a16="http://schemas.microsoft.com/office/drawing/2014/main" id="{19D5F092-21C9-D3C5-0C03-F2B0E9D6F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666" y="2628899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고객비율</a:t>
              </a:r>
            </a:p>
          </p:txBody>
        </p:sp>
        <p:sp>
          <p:nvSpPr>
            <p:cNvPr id="1306" name="모서리가 둥근 직사각형 43">
              <a:extLst>
                <a:ext uri="{FF2B5EF4-FFF2-40B4-BE49-F238E27FC236}">
                  <a16:creationId xmlns:a16="http://schemas.microsoft.com/office/drawing/2014/main" id="{4B16D2A5-6A42-86BC-BFC7-095CF5126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666" y="2843550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ko-KR" alt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상품현황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07" name="모서리가 둥근 직사각형 43">
              <a:extLst>
                <a:ext uri="{FF2B5EF4-FFF2-40B4-BE49-F238E27FC236}">
                  <a16:creationId xmlns:a16="http://schemas.microsoft.com/office/drawing/2014/main" id="{872A1FF2-20BB-5A8A-DA13-F9855834F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666" y="3058201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ko-KR" alt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서비스현황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08" name="모서리가 둥근 직사각형 43">
              <a:extLst>
                <a:ext uri="{FF2B5EF4-FFF2-40B4-BE49-F238E27FC236}">
                  <a16:creationId xmlns:a16="http://schemas.microsoft.com/office/drawing/2014/main" id="{17A91404-A03A-3176-B674-6BE2A0182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666" y="3272852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교차판매</a:t>
              </a:r>
            </a:p>
          </p:txBody>
        </p:sp>
        <p:sp>
          <p:nvSpPr>
            <p:cNvPr id="1309" name="모서리가 둥근 직사각형 43">
              <a:extLst>
                <a:ext uri="{FF2B5EF4-FFF2-40B4-BE49-F238E27FC236}">
                  <a16:creationId xmlns:a16="http://schemas.microsoft.com/office/drawing/2014/main" id="{24109978-EFD7-4811-E6B0-0C91A12E8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666" y="3487503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en-US" altLang="ko-KR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310" name="그룹 1309">
            <a:extLst>
              <a:ext uri="{FF2B5EF4-FFF2-40B4-BE49-F238E27FC236}">
                <a16:creationId xmlns:a16="http://schemas.microsoft.com/office/drawing/2014/main" id="{0814A228-D1A1-ED30-02DE-B28CBC32CB7B}"/>
              </a:ext>
            </a:extLst>
          </p:cNvPr>
          <p:cNvGrpSpPr/>
          <p:nvPr/>
        </p:nvGrpSpPr>
        <p:grpSpPr>
          <a:xfrm>
            <a:off x="5935380" y="4006173"/>
            <a:ext cx="648000" cy="1263596"/>
            <a:chOff x="6101658" y="4151054"/>
            <a:chExt cx="513265" cy="1263596"/>
          </a:xfrm>
        </p:grpSpPr>
        <p:sp>
          <p:nvSpPr>
            <p:cNvPr id="1311" name="모서리가 둥근 직사각형 43">
              <a:extLst>
                <a:ext uri="{FF2B5EF4-FFF2-40B4-BE49-F238E27FC236}">
                  <a16:creationId xmlns:a16="http://schemas.microsoft.com/office/drawing/2014/main" id="{5DB2B5F8-8C01-DA95-F69B-494C86607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58" y="4151054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ko-KR" alt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고객군현황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12" name="모서리가 둥근 직사각형 43">
              <a:extLst>
                <a:ext uri="{FF2B5EF4-FFF2-40B4-BE49-F238E27FC236}">
                  <a16:creationId xmlns:a16="http://schemas.microsoft.com/office/drawing/2014/main" id="{2195C8E2-82C9-7749-60D5-6C6528B2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58" y="4369885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ko-KR" altLang="en-US" sz="8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고객트랜드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13" name="모서리가 둥근 직사각형 43">
              <a:extLst>
                <a:ext uri="{FF2B5EF4-FFF2-40B4-BE49-F238E27FC236}">
                  <a16:creationId xmlns:a16="http://schemas.microsoft.com/office/drawing/2014/main" id="{FD1609BE-517F-59C5-47C4-4F94AD1A2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58" y="4807547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관심키워드</a:t>
              </a:r>
            </a:p>
          </p:txBody>
        </p:sp>
        <p:sp>
          <p:nvSpPr>
            <p:cNvPr id="1314" name="모서리가 둥근 직사각형 43">
              <a:extLst>
                <a:ext uri="{FF2B5EF4-FFF2-40B4-BE49-F238E27FC236}">
                  <a16:creationId xmlns:a16="http://schemas.microsoft.com/office/drawing/2014/main" id="{9E89AD27-8B4D-B1D6-39F9-2B4370979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58" y="4588716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ko-KR" altLang="en-US" sz="8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코호트분석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15" name="모서리가 둥근 직사각형 43">
              <a:extLst>
                <a:ext uri="{FF2B5EF4-FFF2-40B4-BE49-F238E27FC236}">
                  <a16:creationId xmlns:a16="http://schemas.microsoft.com/office/drawing/2014/main" id="{E77A1AB3-153F-2AF2-D2A4-C4B6D24B7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58" y="5026378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교차분석</a:t>
              </a:r>
            </a:p>
          </p:txBody>
        </p:sp>
        <p:sp>
          <p:nvSpPr>
            <p:cNvPr id="1316" name="모서리가 둥근 직사각형 43">
              <a:extLst>
                <a:ext uri="{FF2B5EF4-FFF2-40B4-BE49-F238E27FC236}">
                  <a16:creationId xmlns:a16="http://schemas.microsoft.com/office/drawing/2014/main" id="{DE17F535-22E9-635F-D089-68EAED63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58" y="5245211"/>
              <a:ext cx="513265" cy="169439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r>
                <a:rPr lang="en-US" altLang="ko-KR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317" name="그룹 1316">
            <a:extLst>
              <a:ext uri="{FF2B5EF4-FFF2-40B4-BE49-F238E27FC236}">
                <a16:creationId xmlns:a16="http://schemas.microsoft.com/office/drawing/2014/main" id="{ED066119-BF13-A0B8-11AF-4666016D4473}"/>
              </a:ext>
            </a:extLst>
          </p:cNvPr>
          <p:cNvGrpSpPr/>
          <p:nvPr/>
        </p:nvGrpSpPr>
        <p:grpSpPr>
          <a:xfrm>
            <a:off x="5880884" y="1844753"/>
            <a:ext cx="756000" cy="324000"/>
            <a:chOff x="1940867" y="1990140"/>
            <a:chExt cx="900000" cy="324000"/>
          </a:xfrm>
        </p:grpSpPr>
        <p:sp>
          <p:nvSpPr>
            <p:cNvPr id="1318" name="그래픽 563">
              <a:extLst>
                <a:ext uri="{FF2B5EF4-FFF2-40B4-BE49-F238E27FC236}">
                  <a16:creationId xmlns:a16="http://schemas.microsoft.com/office/drawing/2014/main" id="{81A8C453-E443-6D10-3B02-CA0AEFA496EC}"/>
                </a:ext>
              </a:extLst>
            </p:cNvPr>
            <p:cNvSpPr/>
            <p:nvPr/>
          </p:nvSpPr>
          <p:spPr>
            <a:xfrm>
              <a:off x="1940867" y="1990140"/>
              <a:ext cx="900000" cy="324000"/>
            </a:xfrm>
            <a:custGeom>
              <a:avLst/>
              <a:gdLst>
                <a:gd name="connsiteX0" fmla="*/ 0 w 2342769"/>
                <a:gd name="connsiteY0" fmla="*/ 396145 h 396144"/>
                <a:gd name="connsiteX1" fmla="*/ 0 w 2342769"/>
                <a:gd name="connsiteY1" fmla="*/ 0 h 396144"/>
                <a:gd name="connsiteX2" fmla="*/ 2342769 w 2342769"/>
                <a:gd name="connsiteY2" fmla="*/ 0 h 396144"/>
                <a:gd name="connsiteX3" fmla="*/ 2342769 w 2342769"/>
                <a:gd name="connsiteY3" fmla="*/ 396145 h 3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2769" h="396144">
                  <a:moveTo>
                    <a:pt x="0" y="396145"/>
                  </a:moveTo>
                  <a:lnTo>
                    <a:pt x="0" y="0"/>
                  </a:lnTo>
                  <a:lnTo>
                    <a:pt x="2342769" y="0"/>
                  </a:lnTo>
                  <a:lnTo>
                    <a:pt x="2342769" y="396145"/>
                  </a:lnTo>
                </a:path>
              </a:pathLst>
            </a:custGeom>
            <a:noFill/>
            <a:ln w="9525" cap="flat">
              <a:solidFill>
                <a:srgbClr val="3F1D8E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19" name="Rectangle 117">
              <a:extLst>
                <a:ext uri="{FF2B5EF4-FFF2-40B4-BE49-F238E27FC236}">
                  <a16:creationId xmlns:a16="http://schemas.microsoft.com/office/drawing/2014/main" id="{9E5489EB-0B5A-50F5-9148-BDCC41B69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937" y="2078894"/>
              <a:ext cx="603035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경영실적</a:t>
              </a:r>
              <a:endParaRPr lang="pt-BR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320" name="그룹 1319">
            <a:extLst>
              <a:ext uri="{FF2B5EF4-FFF2-40B4-BE49-F238E27FC236}">
                <a16:creationId xmlns:a16="http://schemas.microsoft.com/office/drawing/2014/main" id="{54764B20-7125-2B15-4466-9DC1A8924B41}"/>
              </a:ext>
            </a:extLst>
          </p:cNvPr>
          <p:cNvGrpSpPr/>
          <p:nvPr/>
        </p:nvGrpSpPr>
        <p:grpSpPr>
          <a:xfrm>
            <a:off x="5880884" y="3606853"/>
            <a:ext cx="756000" cy="324000"/>
            <a:chOff x="1940867" y="1990140"/>
            <a:chExt cx="900000" cy="324000"/>
          </a:xfrm>
        </p:grpSpPr>
        <p:sp>
          <p:nvSpPr>
            <p:cNvPr id="1321" name="그래픽 563">
              <a:extLst>
                <a:ext uri="{FF2B5EF4-FFF2-40B4-BE49-F238E27FC236}">
                  <a16:creationId xmlns:a16="http://schemas.microsoft.com/office/drawing/2014/main" id="{9B6CAB7A-BA30-015B-93A7-B833CC626709}"/>
                </a:ext>
              </a:extLst>
            </p:cNvPr>
            <p:cNvSpPr/>
            <p:nvPr/>
          </p:nvSpPr>
          <p:spPr>
            <a:xfrm>
              <a:off x="1940867" y="1990140"/>
              <a:ext cx="900000" cy="324000"/>
            </a:xfrm>
            <a:custGeom>
              <a:avLst/>
              <a:gdLst>
                <a:gd name="connsiteX0" fmla="*/ 0 w 2342769"/>
                <a:gd name="connsiteY0" fmla="*/ 396145 h 396144"/>
                <a:gd name="connsiteX1" fmla="*/ 0 w 2342769"/>
                <a:gd name="connsiteY1" fmla="*/ 0 h 396144"/>
                <a:gd name="connsiteX2" fmla="*/ 2342769 w 2342769"/>
                <a:gd name="connsiteY2" fmla="*/ 0 h 396144"/>
                <a:gd name="connsiteX3" fmla="*/ 2342769 w 2342769"/>
                <a:gd name="connsiteY3" fmla="*/ 396145 h 3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2769" h="396144">
                  <a:moveTo>
                    <a:pt x="0" y="396145"/>
                  </a:moveTo>
                  <a:lnTo>
                    <a:pt x="0" y="0"/>
                  </a:lnTo>
                  <a:lnTo>
                    <a:pt x="2342769" y="0"/>
                  </a:lnTo>
                  <a:lnTo>
                    <a:pt x="2342769" y="396145"/>
                  </a:lnTo>
                </a:path>
              </a:pathLst>
            </a:custGeom>
            <a:noFill/>
            <a:ln w="9525" cap="flat">
              <a:solidFill>
                <a:srgbClr val="3F1D8E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22" name="Rectangle 117">
              <a:extLst>
                <a:ext uri="{FF2B5EF4-FFF2-40B4-BE49-F238E27FC236}">
                  <a16:creationId xmlns:a16="http://schemas.microsoft.com/office/drawing/2014/main" id="{45713C55-FE27-A8F1-BF65-E3DB97D3A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59" y="2078894"/>
              <a:ext cx="75379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디지털행태</a:t>
              </a:r>
              <a:endParaRPr lang="pt-BR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cxnSp>
        <p:nvCxnSpPr>
          <p:cNvPr id="1323" name="꺾인 연결선 576">
            <a:extLst>
              <a:ext uri="{FF2B5EF4-FFF2-40B4-BE49-F238E27FC236}">
                <a16:creationId xmlns:a16="http://schemas.microsoft.com/office/drawing/2014/main" id="{2FE7CBA4-22CB-8227-67C6-284AFDB80819}"/>
              </a:ext>
            </a:extLst>
          </p:cNvPr>
          <p:cNvCxnSpPr/>
          <p:nvPr/>
        </p:nvCxnSpPr>
        <p:spPr bwMode="auto">
          <a:xfrm flipV="1">
            <a:off x="5674694" y="2904800"/>
            <a:ext cx="267562" cy="73775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4" name="꺾인 연결선 577">
            <a:extLst>
              <a:ext uri="{FF2B5EF4-FFF2-40B4-BE49-F238E27FC236}">
                <a16:creationId xmlns:a16="http://schemas.microsoft.com/office/drawing/2014/main" id="{A09D69A9-2CA5-9B9A-A530-D7EA66A9511A}"/>
              </a:ext>
            </a:extLst>
          </p:cNvPr>
          <p:cNvCxnSpPr/>
          <p:nvPr/>
        </p:nvCxnSpPr>
        <p:spPr bwMode="auto">
          <a:xfrm>
            <a:off x="5674694" y="3642559"/>
            <a:ext cx="273688" cy="100398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5" name="TextBox 1324">
            <a:extLst>
              <a:ext uri="{FF2B5EF4-FFF2-40B4-BE49-F238E27FC236}">
                <a16:creationId xmlns:a16="http://schemas.microsoft.com/office/drawing/2014/main" id="{F00C4B46-B34F-5D8E-3973-5410007D33EB}"/>
              </a:ext>
            </a:extLst>
          </p:cNvPr>
          <p:cNvSpPr txBox="1"/>
          <p:nvPr/>
        </p:nvSpPr>
        <p:spPr>
          <a:xfrm>
            <a:off x="5620537" y="2690429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Load</a:t>
            </a:r>
            <a:endParaRPr lang="ko-KR" altLang="en-US" sz="700" b="1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326" name="TextBox 1325">
            <a:extLst>
              <a:ext uri="{FF2B5EF4-FFF2-40B4-BE49-F238E27FC236}">
                <a16:creationId xmlns:a16="http://schemas.microsoft.com/office/drawing/2014/main" id="{EDBCA939-D58A-ACC9-7554-F2791499AC82}"/>
              </a:ext>
            </a:extLst>
          </p:cNvPr>
          <p:cNvSpPr txBox="1"/>
          <p:nvPr/>
        </p:nvSpPr>
        <p:spPr>
          <a:xfrm>
            <a:off x="5637648" y="4641822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Load</a:t>
            </a:r>
            <a:endParaRPr lang="ko-KR" altLang="en-US" sz="700" b="1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327" name="그룹 1326">
            <a:extLst>
              <a:ext uri="{FF2B5EF4-FFF2-40B4-BE49-F238E27FC236}">
                <a16:creationId xmlns:a16="http://schemas.microsoft.com/office/drawing/2014/main" id="{7E9BD27D-FB0A-522C-8B71-4684685F01C1}"/>
              </a:ext>
            </a:extLst>
          </p:cNvPr>
          <p:cNvGrpSpPr/>
          <p:nvPr/>
        </p:nvGrpSpPr>
        <p:grpSpPr>
          <a:xfrm>
            <a:off x="6893046" y="1844789"/>
            <a:ext cx="1728000" cy="324000"/>
            <a:chOff x="6953515" y="2015508"/>
            <a:chExt cx="1908000" cy="324000"/>
          </a:xfrm>
        </p:grpSpPr>
        <p:sp>
          <p:nvSpPr>
            <p:cNvPr id="1328" name="그래픽 563">
              <a:extLst>
                <a:ext uri="{FF2B5EF4-FFF2-40B4-BE49-F238E27FC236}">
                  <a16:creationId xmlns:a16="http://schemas.microsoft.com/office/drawing/2014/main" id="{FD8BE0FF-F99A-847C-72AB-D3D2E0505145}"/>
                </a:ext>
              </a:extLst>
            </p:cNvPr>
            <p:cNvSpPr/>
            <p:nvPr/>
          </p:nvSpPr>
          <p:spPr>
            <a:xfrm>
              <a:off x="6953515" y="2015508"/>
              <a:ext cx="1908000" cy="324000"/>
            </a:xfrm>
            <a:custGeom>
              <a:avLst/>
              <a:gdLst>
                <a:gd name="connsiteX0" fmla="*/ 0 w 2342769"/>
                <a:gd name="connsiteY0" fmla="*/ 396145 h 396144"/>
                <a:gd name="connsiteX1" fmla="*/ 0 w 2342769"/>
                <a:gd name="connsiteY1" fmla="*/ 0 h 396144"/>
                <a:gd name="connsiteX2" fmla="*/ 2342769 w 2342769"/>
                <a:gd name="connsiteY2" fmla="*/ 0 h 396144"/>
                <a:gd name="connsiteX3" fmla="*/ 2342769 w 2342769"/>
                <a:gd name="connsiteY3" fmla="*/ 396145 h 3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2769" h="396144">
                  <a:moveTo>
                    <a:pt x="0" y="396145"/>
                  </a:moveTo>
                  <a:lnTo>
                    <a:pt x="0" y="0"/>
                  </a:lnTo>
                  <a:lnTo>
                    <a:pt x="2342769" y="0"/>
                  </a:lnTo>
                  <a:lnTo>
                    <a:pt x="2342769" y="396145"/>
                  </a:lnTo>
                </a:path>
              </a:pathLst>
            </a:custGeom>
            <a:noFill/>
            <a:ln w="9525" cap="flat">
              <a:solidFill>
                <a:srgbClr val="3F1D8E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29" name="Rectangle 117">
              <a:extLst>
                <a:ext uri="{FF2B5EF4-FFF2-40B4-BE49-F238E27FC236}">
                  <a16:creationId xmlns:a16="http://schemas.microsoft.com/office/drawing/2014/main" id="{A8577DA3-A481-3CA4-51E3-B7747562F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6110" y="2098792"/>
              <a:ext cx="119296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그룹 데이터 서비스</a:t>
              </a:r>
            </a:p>
          </p:txBody>
        </p:sp>
      </p:grpSp>
      <p:grpSp>
        <p:nvGrpSpPr>
          <p:cNvPr id="1330" name="그룹 1329">
            <a:extLst>
              <a:ext uri="{FF2B5EF4-FFF2-40B4-BE49-F238E27FC236}">
                <a16:creationId xmlns:a16="http://schemas.microsoft.com/office/drawing/2014/main" id="{3C3BCC78-1C26-AE98-1F75-959EFDD8214A}"/>
              </a:ext>
            </a:extLst>
          </p:cNvPr>
          <p:cNvGrpSpPr/>
          <p:nvPr/>
        </p:nvGrpSpPr>
        <p:grpSpPr>
          <a:xfrm>
            <a:off x="6893046" y="3068889"/>
            <a:ext cx="1728000" cy="324000"/>
            <a:chOff x="6953515" y="2015508"/>
            <a:chExt cx="1908000" cy="324000"/>
          </a:xfrm>
        </p:grpSpPr>
        <p:sp>
          <p:nvSpPr>
            <p:cNvPr id="1331" name="그래픽 563">
              <a:extLst>
                <a:ext uri="{FF2B5EF4-FFF2-40B4-BE49-F238E27FC236}">
                  <a16:creationId xmlns:a16="http://schemas.microsoft.com/office/drawing/2014/main" id="{52DB08B7-4823-657D-FDAB-9C4F9B952837}"/>
                </a:ext>
              </a:extLst>
            </p:cNvPr>
            <p:cNvSpPr/>
            <p:nvPr/>
          </p:nvSpPr>
          <p:spPr>
            <a:xfrm>
              <a:off x="6953515" y="2015508"/>
              <a:ext cx="1908000" cy="324000"/>
            </a:xfrm>
            <a:custGeom>
              <a:avLst/>
              <a:gdLst>
                <a:gd name="connsiteX0" fmla="*/ 0 w 2342769"/>
                <a:gd name="connsiteY0" fmla="*/ 396145 h 396144"/>
                <a:gd name="connsiteX1" fmla="*/ 0 w 2342769"/>
                <a:gd name="connsiteY1" fmla="*/ 0 h 396144"/>
                <a:gd name="connsiteX2" fmla="*/ 2342769 w 2342769"/>
                <a:gd name="connsiteY2" fmla="*/ 0 h 396144"/>
                <a:gd name="connsiteX3" fmla="*/ 2342769 w 2342769"/>
                <a:gd name="connsiteY3" fmla="*/ 396145 h 3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2769" h="396144">
                  <a:moveTo>
                    <a:pt x="0" y="396145"/>
                  </a:moveTo>
                  <a:lnTo>
                    <a:pt x="0" y="0"/>
                  </a:lnTo>
                  <a:lnTo>
                    <a:pt x="2342769" y="0"/>
                  </a:lnTo>
                  <a:lnTo>
                    <a:pt x="2342769" y="396145"/>
                  </a:lnTo>
                </a:path>
              </a:pathLst>
            </a:custGeom>
            <a:noFill/>
            <a:ln w="9525" cap="flat">
              <a:solidFill>
                <a:srgbClr val="3F1D8E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32" name="Rectangle 117">
              <a:extLst>
                <a:ext uri="{FF2B5EF4-FFF2-40B4-BE49-F238E27FC236}">
                  <a16:creationId xmlns:a16="http://schemas.microsoft.com/office/drawing/2014/main" id="{9DAD8088-10EB-0B5D-8E33-1084DB5E4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524" y="2098792"/>
              <a:ext cx="8761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1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그룹사</a:t>
              </a:r>
              <a:r>
                <a:rPr lang="ko-KR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 관리자</a:t>
              </a:r>
            </a:p>
          </p:txBody>
        </p:sp>
      </p:grpSp>
      <p:grpSp>
        <p:nvGrpSpPr>
          <p:cNvPr id="1333" name="그룹 1332">
            <a:extLst>
              <a:ext uri="{FF2B5EF4-FFF2-40B4-BE49-F238E27FC236}">
                <a16:creationId xmlns:a16="http://schemas.microsoft.com/office/drawing/2014/main" id="{1F574006-6D2B-23D2-E94C-B82018B5AF75}"/>
              </a:ext>
            </a:extLst>
          </p:cNvPr>
          <p:cNvGrpSpPr/>
          <p:nvPr/>
        </p:nvGrpSpPr>
        <p:grpSpPr>
          <a:xfrm>
            <a:off x="6893046" y="3897017"/>
            <a:ext cx="1728000" cy="324000"/>
            <a:chOff x="6953515" y="2015508"/>
            <a:chExt cx="1908000" cy="324000"/>
          </a:xfrm>
        </p:grpSpPr>
        <p:sp>
          <p:nvSpPr>
            <p:cNvPr id="1334" name="그래픽 563">
              <a:extLst>
                <a:ext uri="{FF2B5EF4-FFF2-40B4-BE49-F238E27FC236}">
                  <a16:creationId xmlns:a16="http://schemas.microsoft.com/office/drawing/2014/main" id="{F6B51D9A-C638-8016-4C35-1C8F8FE8653B}"/>
                </a:ext>
              </a:extLst>
            </p:cNvPr>
            <p:cNvSpPr/>
            <p:nvPr/>
          </p:nvSpPr>
          <p:spPr>
            <a:xfrm>
              <a:off x="6953515" y="2015508"/>
              <a:ext cx="1908000" cy="324000"/>
            </a:xfrm>
            <a:custGeom>
              <a:avLst/>
              <a:gdLst>
                <a:gd name="connsiteX0" fmla="*/ 0 w 2342769"/>
                <a:gd name="connsiteY0" fmla="*/ 396145 h 396144"/>
                <a:gd name="connsiteX1" fmla="*/ 0 w 2342769"/>
                <a:gd name="connsiteY1" fmla="*/ 0 h 396144"/>
                <a:gd name="connsiteX2" fmla="*/ 2342769 w 2342769"/>
                <a:gd name="connsiteY2" fmla="*/ 0 h 396144"/>
                <a:gd name="connsiteX3" fmla="*/ 2342769 w 2342769"/>
                <a:gd name="connsiteY3" fmla="*/ 396145 h 3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2769" h="396144">
                  <a:moveTo>
                    <a:pt x="0" y="396145"/>
                  </a:moveTo>
                  <a:lnTo>
                    <a:pt x="0" y="0"/>
                  </a:lnTo>
                  <a:lnTo>
                    <a:pt x="2342769" y="0"/>
                  </a:lnTo>
                  <a:lnTo>
                    <a:pt x="2342769" y="396145"/>
                  </a:lnTo>
                </a:path>
              </a:pathLst>
            </a:custGeom>
            <a:noFill/>
            <a:ln w="9525" cap="flat">
              <a:solidFill>
                <a:srgbClr val="3F1D8E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35" name="Rectangle 117">
              <a:extLst>
                <a:ext uri="{FF2B5EF4-FFF2-40B4-BE49-F238E27FC236}">
                  <a16:creationId xmlns:a16="http://schemas.microsoft.com/office/drawing/2014/main" id="{E48F79BD-0454-9C45-7EB8-4A50110F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439" y="2098792"/>
              <a:ext cx="736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/>
              <a:r>
                <a:rPr lang="ko-KR" altLang="en-US" sz="11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시스템 관리</a:t>
              </a:r>
            </a:p>
          </p:txBody>
        </p:sp>
      </p:grpSp>
      <p:grpSp>
        <p:nvGrpSpPr>
          <p:cNvPr id="1336" name="그룹 1335">
            <a:extLst>
              <a:ext uri="{FF2B5EF4-FFF2-40B4-BE49-F238E27FC236}">
                <a16:creationId xmlns:a16="http://schemas.microsoft.com/office/drawing/2014/main" id="{9B300BD6-85A3-2F79-1398-6FA8345E5344}"/>
              </a:ext>
            </a:extLst>
          </p:cNvPr>
          <p:cNvGrpSpPr/>
          <p:nvPr/>
        </p:nvGrpSpPr>
        <p:grpSpPr>
          <a:xfrm>
            <a:off x="6925184" y="2281966"/>
            <a:ext cx="1656000" cy="656864"/>
            <a:chOff x="4349642" y="2586430"/>
            <a:chExt cx="1440000" cy="378038"/>
          </a:xfrm>
        </p:grpSpPr>
        <p:sp>
          <p:nvSpPr>
            <p:cNvPr id="1337" name="모서리가 둥근 직사각형 43">
              <a:extLst>
                <a:ext uri="{FF2B5EF4-FFF2-40B4-BE49-F238E27FC236}">
                  <a16:creationId xmlns:a16="http://schemas.microsoft.com/office/drawing/2014/main" id="{9187B196-024E-FA91-D1D7-2CCF46416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38" name="모서리가 둥근 직사각형 43">
              <a:extLst>
                <a:ext uri="{FF2B5EF4-FFF2-40B4-BE49-F238E27FC236}">
                  <a16:creationId xmlns:a16="http://schemas.microsoft.com/office/drawing/2014/main" id="{CE6B3D45-73A1-AD30-44CC-B0B3F0A4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220" y="2592033"/>
              <a:ext cx="310843" cy="159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디지털 행태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 서비스</a:t>
              </a:r>
            </a:p>
          </p:txBody>
        </p:sp>
        <p:sp>
          <p:nvSpPr>
            <p:cNvPr id="1339" name="모서리가 둥근 직사각형 43">
              <a:extLst>
                <a:ext uri="{FF2B5EF4-FFF2-40B4-BE49-F238E27FC236}">
                  <a16:creationId xmlns:a16="http://schemas.microsoft.com/office/drawing/2014/main" id="{359C39D1-2824-67C2-403E-C2844FF3E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106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40" name="모서리가 둥근 직사각형 43">
              <a:extLst>
                <a:ext uri="{FF2B5EF4-FFF2-40B4-BE49-F238E27FC236}">
                  <a16:creationId xmlns:a16="http://schemas.microsoft.com/office/drawing/2014/main" id="{B2708121-D1E0-9DD7-1F4A-FCA46B91F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220" y="2826018"/>
              <a:ext cx="310843" cy="106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가명 결합 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보고서 게시</a:t>
              </a:r>
            </a:p>
          </p:txBody>
        </p:sp>
        <p:sp>
          <p:nvSpPr>
            <p:cNvPr id="1341" name="모서리가 둥근 직사각형 43">
              <a:extLst>
                <a:ext uri="{FF2B5EF4-FFF2-40B4-BE49-F238E27FC236}">
                  <a16:creationId xmlns:a16="http://schemas.microsoft.com/office/drawing/2014/main" id="{BBC51C35-EE4B-7643-85E3-F467AEDC5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42" name="모서리가 둥근 직사각형 43">
              <a:extLst>
                <a:ext uri="{FF2B5EF4-FFF2-40B4-BE49-F238E27FC236}">
                  <a16:creationId xmlns:a16="http://schemas.microsoft.com/office/drawing/2014/main" id="{B12B3CE8-82FB-A9BA-42CE-E98D8433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532" y="2592033"/>
              <a:ext cx="195148" cy="159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디지털 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마케팅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</a:p>
          </p:txBody>
        </p:sp>
        <p:sp>
          <p:nvSpPr>
            <p:cNvPr id="1343" name="모서리가 둥근 직사각형 43">
              <a:extLst>
                <a:ext uri="{FF2B5EF4-FFF2-40B4-BE49-F238E27FC236}">
                  <a16:creationId xmlns:a16="http://schemas.microsoft.com/office/drawing/2014/main" id="{535EF85E-B782-34CA-1635-B42670B8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570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44" name="모서리가 둥근 직사각형 43">
              <a:extLst>
                <a:ext uri="{FF2B5EF4-FFF2-40B4-BE49-F238E27FC236}">
                  <a16:creationId xmlns:a16="http://schemas.microsoft.com/office/drawing/2014/main" id="{AB7F1F9B-65EB-585F-755A-E3F33CAAB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745" y="2826018"/>
              <a:ext cx="292723" cy="106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메타데이터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조회서비스</a:t>
              </a:r>
            </a:p>
          </p:txBody>
        </p:sp>
        <p:sp>
          <p:nvSpPr>
            <p:cNvPr id="1345" name="모서리가 둥근 직사각형 43">
              <a:extLst>
                <a:ext uri="{FF2B5EF4-FFF2-40B4-BE49-F238E27FC236}">
                  <a16:creationId xmlns:a16="http://schemas.microsoft.com/office/drawing/2014/main" id="{0EC053D0-C533-0263-8767-8E64636E8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586430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46" name="모서리가 둥근 직사각형 43">
              <a:extLst>
                <a:ext uri="{FF2B5EF4-FFF2-40B4-BE49-F238E27FC236}">
                  <a16:creationId xmlns:a16="http://schemas.microsoft.com/office/drawing/2014/main" id="{AE41CF78-EE07-07F9-D156-FE3FCC1B8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999" y="2592034"/>
              <a:ext cx="330358" cy="159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그룹 고객 및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경영실적 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통합서비스</a:t>
              </a:r>
            </a:p>
          </p:txBody>
        </p:sp>
        <p:sp>
          <p:nvSpPr>
            <p:cNvPr id="1347" name="모서리가 둥근 직사각형 43">
              <a:extLst>
                <a:ext uri="{FF2B5EF4-FFF2-40B4-BE49-F238E27FC236}">
                  <a16:creationId xmlns:a16="http://schemas.microsoft.com/office/drawing/2014/main" id="{33946EC1-0D9A-1F2A-92E3-A3E874A0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642" y="2793846"/>
              <a:ext cx="455072" cy="170622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48" name="모서리가 둥근 직사각형 43">
              <a:extLst>
                <a:ext uri="{FF2B5EF4-FFF2-40B4-BE49-F238E27FC236}">
                  <a16:creationId xmlns:a16="http://schemas.microsoft.com/office/drawing/2014/main" id="{DD452E64-DDA3-3D87-D68A-D64747C5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758" y="2826018"/>
              <a:ext cx="310843" cy="106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분석환경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지원 서비스</a:t>
              </a:r>
            </a:p>
          </p:txBody>
        </p:sp>
      </p:grpSp>
      <p:grpSp>
        <p:nvGrpSpPr>
          <p:cNvPr id="1349" name="그룹 1348">
            <a:extLst>
              <a:ext uri="{FF2B5EF4-FFF2-40B4-BE49-F238E27FC236}">
                <a16:creationId xmlns:a16="http://schemas.microsoft.com/office/drawing/2014/main" id="{1492C0FC-54C8-1016-F4E7-644488507885}"/>
              </a:ext>
            </a:extLst>
          </p:cNvPr>
          <p:cNvGrpSpPr/>
          <p:nvPr/>
        </p:nvGrpSpPr>
        <p:grpSpPr>
          <a:xfrm>
            <a:off x="6925184" y="3392889"/>
            <a:ext cx="1656000" cy="428613"/>
            <a:chOff x="7067170" y="3820114"/>
            <a:chExt cx="1592054" cy="300445"/>
          </a:xfrm>
        </p:grpSpPr>
        <p:sp>
          <p:nvSpPr>
            <p:cNvPr id="1350" name="모서리가 둥근 직사각형 43">
              <a:extLst>
                <a:ext uri="{FF2B5EF4-FFF2-40B4-BE49-F238E27FC236}">
                  <a16:creationId xmlns:a16="http://schemas.microsoft.com/office/drawing/2014/main" id="{390A14EC-BFF7-4260-34E8-36836B23D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69" y="3821899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51" name="모서리가 둥근 직사각형 43">
              <a:extLst>
                <a:ext uri="{FF2B5EF4-FFF2-40B4-BE49-F238E27FC236}">
                  <a16:creationId xmlns:a16="http://schemas.microsoft.com/office/drawing/2014/main" id="{3492DFCD-0103-B3F8-EFF5-71E0FAC1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7530" y="3906507"/>
              <a:ext cx="265070" cy="12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  <a:endPara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권한관리</a:t>
              </a:r>
            </a:p>
          </p:txBody>
        </p:sp>
        <p:sp>
          <p:nvSpPr>
            <p:cNvPr id="1352" name="모서리가 둥근 직사각형 43">
              <a:extLst>
                <a:ext uri="{FF2B5EF4-FFF2-40B4-BE49-F238E27FC236}">
                  <a16:creationId xmlns:a16="http://schemas.microsoft.com/office/drawing/2014/main" id="{8AD81AF5-7A12-24AF-4903-8DE4E538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145" y="3821899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53" name="모서리가 둥근 직사각형 43">
              <a:extLst>
                <a:ext uri="{FF2B5EF4-FFF2-40B4-BE49-F238E27FC236}">
                  <a16:creationId xmlns:a16="http://schemas.microsoft.com/office/drawing/2014/main" id="{888D45A1-BF63-CABD-5961-9C2DD76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620" y="3906507"/>
              <a:ext cx="348290" cy="12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활동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이력 조회</a:t>
              </a:r>
            </a:p>
          </p:txBody>
        </p:sp>
        <p:sp>
          <p:nvSpPr>
            <p:cNvPr id="1354" name="모서리가 둥근 직사각형 43">
              <a:extLst>
                <a:ext uri="{FF2B5EF4-FFF2-40B4-BE49-F238E27FC236}">
                  <a16:creationId xmlns:a16="http://schemas.microsoft.com/office/drawing/2014/main" id="{0B10B7C3-8709-BCCE-D742-95AC125D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4548" y="3821899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55" name="모서리가 둥근 직사각형 43">
              <a:extLst>
                <a:ext uri="{FF2B5EF4-FFF2-40B4-BE49-F238E27FC236}">
                  <a16:creationId xmlns:a16="http://schemas.microsoft.com/office/drawing/2014/main" id="{04681FF8-725E-D298-793F-2C454EB1B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7170" y="3906508"/>
              <a:ext cx="367322" cy="12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 등록</a:t>
              </a:r>
            </a:p>
            <a:p>
              <a:pPr algn="ctr" defTabSz="914400">
                <a:defRPr/>
              </a:pPr>
              <a:r>
                <a:rPr lang="en-US" altLang="ko-KR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계정 관리</a:t>
              </a:r>
            </a:p>
          </p:txBody>
        </p:sp>
        <p:sp>
          <p:nvSpPr>
            <p:cNvPr id="1356" name="모서리가 둥근 직사각형 43">
              <a:extLst>
                <a:ext uri="{FF2B5EF4-FFF2-40B4-BE49-F238E27FC236}">
                  <a16:creationId xmlns:a16="http://schemas.microsoft.com/office/drawing/2014/main" id="{BD4416C6-A1CF-1B3F-9616-173EBE417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7028" y="3820114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57" name="모서리가 둥근 직사각형 43">
              <a:extLst>
                <a:ext uri="{FF2B5EF4-FFF2-40B4-BE49-F238E27FC236}">
                  <a16:creationId xmlns:a16="http://schemas.microsoft.com/office/drawing/2014/main" id="{F8AF3B01-80E9-3288-2311-4910FBD9C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0635" y="3904723"/>
              <a:ext cx="282022" cy="12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결재 라인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</p:grpSp>
      <p:grpSp>
        <p:nvGrpSpPr>
          <p:cNvPr id="1358" name="그룹 1357">
            <a:extLst>
              <a:ext uri="{FF2B5EF4-FFF2-40B4-BE49-F238E27FC236}">
                <a16:creationId xmlns:a16="http://schemas.microsoft.com/office/drawing/2014/main" id="{4E434929-1EE6-4CAC-B4BF-533C5E79E515}"/>
              </a:ext>
            </a:extLst>
          </p:cNvPr>
          <p:cNvGrpSpPr/>
          <p:nvPr/>
        </p:nvGrpSpPr>
        <p:grpSpPr>
          <a:xfrm>
            <a:off x="6925184" y="4298592"/>
            <a:ext cx="1656000" cy="1035523"/>
            <a:chOff x="7066330" y="4443473"/>
            <a:chExt cx="1596382" cy="1035523"/>
          </a:xfrm>
        </p:grpSpPr>
        <p:sp>
          <p:nvSpPr>
            <p:cNvPr id="1359" name="모서리가 둥근 직사각형 43">
              <a:extLst>
                <a:ext uri="{FF2B5EF4-FFF2-40B4-BE49-F238E27FC236}">
                  <a16:creationId xmlns:a16="http://schemas.microsoft.com/office/drawing/2014/main" id="{FFB01E23-C980-5023-3F00-4B7B92569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3329" y="4445258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60" name="모서리가 둥근 직사각형 43">
              <a:extLst>
                <a:ext uri="{FF2B5EF4-FFF2-40B4-BE49-F238E27FC236}">
                  <a16:creationId xmlns:a16="http://schemas.microsoft.com/office/drawing/2014/main" id="{02055AFE-3120-1209-ACB6-CC4FDBD17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235" y="4500001"/>
              <a:ext cx="201978" cy="189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게시물</a:t>
              </a:r>
              <a:endPara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1361" name="모서리가 둥근 직사각형 43">
              <a:extLst>
                <a:ext uri="{FF2B5EF4-FFF2-40B4-BE49-F238E27FC236}">
                  <a16:creationId xmlns:a16="http://schemas.microsoft.com/office/drawing/2014/main" id="{F8EB5A72-72F4-12D8-1250-9DB153D6A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0305" y="4445258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62" name="모서리가 둥근 직사각형 43">
              <a:extLst>
                <a:ext uri="{FF2B5EF4-FFF2-40B4-BE49-F238E27FC236}">
                  <a16:creationId xmlns:a16="http://schemas.microsoft.com/office/drawing/2014/main" id="{67EC30A9-2E46-6E63-51EC-5C2A20200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3935" y="4500001"/>
              <a:ext cx="201978" cy="189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로그인</a:t>
              </a:r>
              <a:endPara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1363" name="모서리가 둥근 직사각형 43">
              <a:extLst>
                <a:ext uri="{FF2B5EF4-FFF2-40B4-BE49-F238E27FC236}">
                  <a16:creationId xmlns:a16="http://schemas.microsoft.com/office/drawing/2014/main" id="{798E76E6-CE86-1E8B-092E-083E5F34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708" y="4445258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64" name="모서리가 둥근 직사각형 43">
              <a:extLst>
                <a:ext uri="{FF2B5EF4-FFF2-40B4-BE49-F238E27FC236}">
                  <a16:creationId xmlns:a16="http://schemas.microsoft.com/office/drawing/2014/main" id="{4B3B0A97-6660-5D89-0822-FDFFABC41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6330" y="4500002"/>
              <a:ext cx="367322" cy="189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사용자</a:t>
              </a:r>
              <a:r>
                <a:rPr lang="en-US" altLang="ko-KR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그룹 관리</a:t>
              </a:r>
            </a:p>
          </p:txBody>
        </p:sp>
        <p:sp>
          <p:nvSpPr>
            <p:cNvPr id="1365" name="모서리가 둥근 직사각형 43">
              <a:extLst>
                <a:ext uri="{FF2B5EF4-FFF2-40B4-BE49-F238E27FC236}">
                  <a16:creationId xmlns:a16="http://schemas.microsoft.com/office/drawing/2014/main" id="{6631C274-EB1D-B983-072E-F905D5CC8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188" y="4443473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66" name="모서리가 둥근 직사각형 43">
              <a:extLst>
                <a:ext uri="{FF2B5EF4-FFF2-40B4-BE49-F238E27FC236}">
                  <a16:creationId xmlns:a16="http://schemas.microsoft.com/office/drawing/2014/main" id="{7E39544A-715F-9E8B-3675-16361657F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6155" y="4498215"/>
              <a:ext cx="269304" cy="189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개인정보</a:t>
              </a:r>
              <a:endPara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동의관리</a:t>
              </a:r>
            </a:p>
          </p:txBody>
        </p:sp>
        <p:sp>
          <p:nvSpPr>
            <p:cNvPr id="1367" name="모서리가 둥근 직사각형 43">
              <a:extLst>
                <a:ext uri="{FF2B5EF4-FFF2-40B4-BE49-F238E27FC236}">
                  <a16:creationId xmlns:a16="http://schemas.microsoft.com/office/drawing/2014/main" id="{F0938FDE-23DF-C7D6-F609-67F23FAAE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3501" y="4824603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68" name="모서리가 둥근 직사각형 43">
              <a:extLst>
                <a:ext uri="{FF2B5EF4-FFF2-40B4-BE49-F238E27FC236}">
                  <a16:creationId xmlns:a16="http://schemas.microsoft.com/office/drawing/2014/main" id="{59F2E7E3-0262-2BCE-A99C-278B2765F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9547" y="4835435"/>
              <a:ext cx="2796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서비스</a:t>
              </a:r>
              <a:r>
                <a:rPr lang="en-US" altLang="ko-KR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접근 제어</a:t>
              </a:r>
            </a:p>
          </p:txBody>
        </p:sp>
        <p:sp>
          <p:nvSpPr>
            <p:cNvPr id="1369" name="모서리가 둥근 직사각형 43">
              <a:extLst>
                <a:ext uri="{FF2B5EF4-FFF2-40B4-BE49-F238E27FC236}">
                  <a16:creationId xmlns:a16="http://schemas.microsoft.com/office/drawing/2014/main" id="{50C3DBA0-AE80-E5D4-6579-57D78DA7E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0477" y="4824603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70" name="모서리가 둥근 직사각형 43">
              <a:extLst>
                <a:ext uri="{FF2B5EF4-FFF2-40B4-BE49-F238E27FC236}">
                  <a16:creationId xmlns:a16="http://schemas.microsoft.com/office/drawing/2014/main" id="{D01DA012-21D1-2746-064C-4F3B98053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247" y="4881601"/>
              <a:ext cx="27969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대시보드</a:t>
              </a:r>
              <a:endPara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생성 관리</a:t>
              </a:r>
            </a:p>
          </p:txBody>
        </p:sp>
        <p:sp>
          <p:nvSpPr>
            <p:cNvPr id="1371" name="모서리가 둥근 직사각형 43">
              <a:extLst>
                <a:ext uri="{FF2B5EF4-FFF2-40B4-BE49-F238E27FC236}">
                  <a16:creationId xmlns:a16="http://schemas.microsoft.com/office/drawing/2014/main" id="{A41944B1-396D-244B-31B8-8B54ADAD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880" y="4824603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72" name="모서리가 둥근 직사각형 43">
              <a:extLst>
                <a:ext uri="{FF2B5EF4-FFF2-40B4-BE49-F238E27FC236}">
                  <a16:creationId xmlns:a16="http://schemas.microsoft.com/office/drawing/2014/main" id="{55D864A1-2C02-A719-C7E6-619BAA91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6502" y="4879346"/>
              <a:ext cx="367322" cy="189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메뉴</a:t>
              </a:r>
              <a:r>
                <a:rPr lang="en-US" altLang="ko-KR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권한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1373" name="모서리가 둥근 직사각형 43">
              <a:extLst>
                <a:ext uri="{FF2B5EF4-FFF2-40B4-BE49-F238E27FC236}">
                  <a16:creationId xmlns:a16="http://schemas.microsoft.com/office/drawing/2014/main" id="{DB4D8DD7-5B2E-5947-F195-2FB97577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360" y="4822818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74" name="모서리가 둥근 직사각형 43">
              <a:extLst>
                <a:ext uri="{FF2B5EF4-FFF2-40B4-BE49-F238E27FC236}">
                  <a16:creationId xmlns:a16="http://schemas.microsoft.com/office/drawing/2014/main" id="{E8575323-00D5-4047-2A4B-A81F2099D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6327" y="4877561"/>
              <a:ext cx="269304" cy="189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리소스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모니터링</a:t>
              </a:r>
            </a:p>
          </p:txBody>
        </p:sp>
        <p:sp>
          <p:nvSpPr>
            <p:cNvPr id="1375" name="모서리가 둥근 직사각형 43">
              <a:extLst>
                <a:ext uri="{FF2B5EF4-FFF2-40B4-BE49-F238E27FC236}">
                  <a16:creationId xmlns:a16="http://schemas.microsoft.com/office/drawing/2014/main" id="{6CF82D72-7579-5070-AC18-BE2DA29D9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657" y="5180336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76" name="모서리가 둥근 직사각형 43">
              <a:extLst>
                <a:ext uri="{FF2B5EF4-FFF2-40B4-BE49-F238E27FC236}">
                  <a16:creationId xmlns:a16="http://schemas.microsoft.com/office/drawing/2014/main" id="{B58CB3BD-3D0F-41E5-4FFF-60FCB2916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237" y="5235079"/>
              <a:ext cx="336632" cy="189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로그</a:t>
              </a:r>
              <a:r>
                <a:rPr lang="en-US" altLang="ko-KR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/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리포트관리</a:t>
              </a:r>
            </a:p>
          </p:txBody>
        </p:sp>
        <p:sp>
          <p:nvSpPr>
            <p:cNvPr id="1377" name="모서리가 둥근 직사각형 43">
              <a:extLst>
                <a:ext uri="{FF2B5EF4-FFF2-40B4-BE49-F238E27FC236}">
                  <a16:creationId xmlns:a16="http://schemas.microsoft.com/office/drawing/2014/main" id="{ECCE1513-5132-4176-1A6C-C0BA26F3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3" y="5180336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78" name="모서리가 둥근 직사각형 43">
              <a:extLst>
                <a:ext uri="{FF2B5EF4-FFF2-40B4-BE49-F238E27FC236}">
                  <a16:creationId xmlns:a16="http://schemas.microsoft.com/office/drawing/2014/main" id="{204250BA-B571-1620-0644-C55A41C26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4601" y="5235079"/>
              <a:ext cx="269304" cy="189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시스템 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환경설정</a:t>
              </a:r>
            </a:p>
          </p:txBody>
        </p:sp>
        <p:sp>
          <p:nvSpPr>
            <p:cNvPr id="1379" name="모서리가 둥근 직사각형 43">
              <a:extLst>
                <a:ext uri="{FF2B5EF4-FFF2-40B4-BE49-F238E27FC236}">
                  <a16:creationId xmlns:a16="http://schemas.microsoft.com/office/drawing/2014/main" id="{E084074D-18D5-36F9-1884-B3A33FD80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036" y="5180336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80" name="모서리가 둥근 직사각형 43">
              <a:extLst>
                <a:ext uri="{FF2B5EF4-FFF2-40B4-BE49-F238E27FC236}">
                  <a16:creationId xmlns:a16="http://schemas.microsoft.com/office/drawing/2014/main" id="{F9858BC2-7952-DAD6-1ED8-86FBCB582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0658" y="5235080"/>
              <a:ext cx="367322" cy="189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분석 환경</a:t>
              </a:r>
            </a:p>
            <a:p>
              <a:pPr algn="ctr" defTabSz="914400">
                <a:defRPr/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관리</a:t>
              </a:r>
            </a:p>
          </p:txBody>
        </p:sp>
        <p:sp>
          <p:nvSpPr>
            <p:cNvPr id="1381" name="모서리가 둥근 직사각형 43">
              <a:extLst>
                <a:ext uri="{FF2B5EF4-FFF2-40B4-BE49-F238E27FC236}">
                  <a16:creationId xmlns:a16="http://schemas.microsoft.com/office/drawing/2014/main" id="{5053199A-5ABF-BEFF-AE6A-1E96C458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0516" y="5178552"/>
              <a:ext cx="362196" cy="298660"/>
            </a:xfrm>
            <a:prstGeom prst="roundRect">
              <a:avLst>
                <a:gd name="adj" fmla="val 9341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82" name="모서리가 둥근 직사각형 43">
              <a:extLst>
                <a:ext uri="{FF2B5EF4-FFF2-40B4-BE49-F238E27FC236}">
                  <a16:creationId xmlns:a16="http://schemas.microsoft.com/office/drawing/2014/main" id="{F1A368DF-3662-854C-F706-968A377A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6820" y="5280588"/>
              <a:ext cx="336632" cy="94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마이페이지</a:t>
              </a:r>
              <a:endPara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1383" name="위쪽/아래쪽 화살표 636">
            <a:extLst>
              <a:ext uri="{FF2B5EF4-FFF2-40B4-BE49-F238E27FC236}">
                <a16:creationId xmlns:a16="http://schemas.microsoft.com/office/drawing/2014/main" id="{8A9F649A-4287-7C73-6921-DCD039D01373}"/>
              </a:ext>
            </a:extLst>
          </p:cNvPr>
          <p:cNvSpPr/>
          <p:nvPr/>
        </p:nvSpPr>
        <p:spPr bwMode="auto">
          <a:xfrm>
            <a:off x="7690779" y="5422531"/>
            <a:ext cx="211782" cy="236677"/>
          </a:xfrm>
          <a:prstGeom prst="upDownArrow">
            <a:avLst>
              <a:gd name="adj1" fmla="val 50000"/>
              <a:gd name="adj2" fmla="val 41005"/>
            </a:avLst>
          </a:prstGeom>
          <a:gradFill>
            <a:gsLst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>
              <a:ln>
                <a:solidFill>
                  <a:prstClr val="white">
                    <a:alpha val="400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384" name="그룹 1383">
            <a:extLst>
              <a:ext uri="{FF2B5EF4-FFF2-40B4-BE49-F238E27FC236}">
                <a16:creationId xmlns:a16="http://schemas.microsoft.com/office/drawing/2014/main" id="{86EF2565-463D-4EC3-E24E-B555935F4022}"/>
              </a:ext>
            </a:extLst>
          </p:cNvPr>
          <p:cNvGrpSpPr/>
          <p:nvPr/>
        </p:nvGrpSpPr>
        <p:grpSpPr>
          <a:xfrm>
            <a:off x="8797296" y="1448709"/>
            <a:ext cx="792000" cy="336724"/>
            <a:chOff x="2427670" y="1730677"/>
            <a:chExt cx="5222073" cy="346584"/>
          </a:xfrm>
          <a:solidFill>
            <a:schemeClr val="tx1"/>
          </a:solidFill>
        </p:grpSpPr>
        <p:sp>
          <p:nvSpPr>
            <p:cNvPr id="1385" name="양쪽 모서리가 둥근 사각형 638">
              <a:extLst>
                <a:ext uri="{FF2B5EF4-FFF2-40B4-BE49-F238E27FC236}">
                  <a16:creationId xmlns:a16="http://schemas.microsoft.com/office/drawing/2014/main" id="{91B4018A-1C70-1595-C32A-0AC477EC2487}"/>
                </a:ext>
              </a:extLst>
            </p:cNvPr>
            <p:cNvSpPr/>
            <p:nvPr/>
          </p:nvSpPr>
          <p:spPr bwMode="auto">
            <a:xfrm>
              <a:off x="2427670" y="1730677"/>
              <a:ext cx="5222073" cy="346584"/>
            </a:xfrm>
            <a:prstGeom prst="round2Same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86" name="직사각형 1385">
              <a:extLst>
                <a:ext uri="{FF2B5EF4-FFF2-40B4-BE49-F238E27FC236}">
                  <a16:creationId xmlns:a16="http://schemas.microsoft.com/office/drawing/2014/main" id="{E2685A22-9CB9-573B-6EAA-358D3ACFDFA1}"/>
                </a:ext>
              </a:extLst>
            </p:cNvPr>
            <p:cNvSpPr/>
            <p:nvPr/>
          </p:nvSpPr>
          <p:spPr bwMode="auto">
            <a:xfrm>
              <a:off x="4522698" y="1808932"/>
              <a:ext cx="1032010" cy="19007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 err="1">
                  <a:ln>
                    <a:solidFill>
                      <a:srgbClr val="3E1C8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그룹사</a:t>
              </a:r>
              <a:endParaRPr lang="en-US" altLang="ko-KR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79D3819E-4CFC-3944-FF44-243ED93DC5A2}"/>
              </a:ext>
            </a:extLst>
          </p:cNvPr>
          <p:cNvSpPr/>
          <p:nvPr/>
        </p:nvSpPr>
        <p:spPr bwMode="auto">
          <a:xfrm>
            <a:off x="8797296" y="1766923"/>
            <a:ext cx="792000" cy="37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 fontAlgn="base" latinLnBrk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ko-KR" altLang="en-US" sz="1200">
              <a:ln>
                <a:solidFill>
                  <a:srgbClr val="3E1C8D">
                    <a:alpha val="0"/>
                  </a:srgbClr>
                </a:solidFill>
              </a:ln>
              <a:solidFill>
                <a:prstClr val="white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pSp>
        <p:nvGrpSpPr>
          <p:cNvPr id="1388" name="그룹 1387">
            <a:extLst>
              <a:ext uri="{FF2B5EF4-FFF2-40B4-BE49-F238E27FC236}">
                <a16:creationId xmlns:a16="http://schemas.microsoft.com/office/drawing/2014/main" id="{8B43ECD9-02E0-DBCC-7CF5-0B08ADD92DC4}"/>
              </a:ext>
            </a:extLst>
          </p:cNvPr>
          <p:cNvGrpSpPr/>
          <p:nvPr/>
        </p:nvGrpSpPr>
        <p:grpSpPr>
          <a:xfrm>
            <a:off x="8797208" y="3932985"/>
            <a:ext cx="792000" cy="336724"/>
            <a:chOff x="2427670" y="1730677"/>
            <a:chExt cx="5222073" cy="346584"/>
          </a:xfrm>
          <a:solidFill>
            <a:schemeClr val="tx1"/>
          </a:solidFill>
        </p:grpSpPr>
        <p:sp>
          <p:nvSpPr>
            <p:cNvPr id="1389" name="양쪽 모서리가 둥근 사각형 642">
              <a:extLst>
                <a:ext uri="{FF2B5EF4-FFF2-40B4-BE49-F238E27FC236}">
                  <a16:creationId xmlns:a16="http://schemas.microsoft.com/office/drawing/2014/main" id="{4FD19FE0-617B-9F69-622F-0FAFED2DFB7F}"/>
                </a:ext>
              </a:extLst>
            </p:cNvPr>
            <p:cNvSpPr/>
            <p:nvPr/>
          </p:nvSpPr>
          <p:spPr bwMode="auto">
            <a:xfrm>
              <a:off x="2427670" y="1730677"/>
              <a:ext cx="5222073" cy="346584"/>
            </a:xfrm>
            <a:prstGeom prst="round2Same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90" name="직사각형 1389">
              <a:extLst>
                <a:ext uri="{FF2B5EF4-FFF2-40B4-BE49-F238E27FC236}">
                  <a16:creationId xmlns:a16="http://schemas.microsoft.com/office/drawing/2014/main" id="{67120B6D-AC52-B47D-2CC9-7449C59E0F2B}"/>
                </a:ext>
              </a:extLst>
            </p:cNvPr>
            <p:cNvSpPr/>
            <p:nvPr/>
          </p:nvSpPr>
          <p:spPr bwMode="auto">
            <a:xfrm>
              <a:off x="3489685" y="1808932"/>
              <a:ext cx="3098035" cy="19007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>
                  <a:ln>
                    <a:solidFill>
                      <a:srgbClr val="3E1C8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  <a:cs typeface="Arial" panose="020B0604020202020204" pitchFamily="34" charset="0"/>
                </a:rPr>
                <a:t>운영자</a:t>
              </a:r>
              <a:endParaRPr lang="en-US" altLang="ko-KR" sz="1200" b="1" dirty="0">
                <a:ln>
                  <a:solidFill>
                    <a:srgbClr val="3E1C8D">
                      <a:alpha val="0"/>
                    </a:srgbClr>
                  </a:solidFill>
                </a:ln>
                <a:solidFill>
                  <a:prstClr val="white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391" name="그룹 1390">
            <a:extLst>
              <a:ext uri="{FF2B5EF4-FFF2-40B4-BE49-F238E27FC236}">
                <a16:creationId xmlns:a16="http://schemas.microsoft.com/office/drawing/2014/main" id="{7A046C9B-ED35-297D-1CF4-A62C675C0BA0}"/>
              </a:ext>
            </a:extLst>
          </p:cNvPr>
          <p:cNvGrpSpPr/>
          <p:nvPr/>
        </p:nvGrpSpPr>
        <p:grpSpPr>
          <a:xfrm>
            <a:off x="8891671" y="1840804"/>
            <a:ext cx="589613" cy="271207"/>
            <a:chOff x="512971" y="2513810"/>
            <a:chExt cx="1269818" cy="2753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92" name="모서리가 둥근 직사각형 43">
              <a:extLst>
                <a:ext uri="{FF2B5EF4-FFF2-40B4-BE49-F238E27FC236}">
                  <a16:creationId xmlns:a16="http://schemas.microsoft.com/office/drawing/2014/main" id="{AE1ECE7A-5E63-238B-C6CA-B952334B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93" name="모서리가 둥근 직사각형 43">
              <a:extLst>
                <a:ext uri="{FF2B5EF4-FFF2-40B4-BE49-F238E27FC236}">
                  <a16:creationId xmlns:a16="http://schemas.microsoft.com/office/drawing/2014/main" id="{53575B34-9756-3730-BCC6-014677D0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066" y="2588984"/>
              <a:ext cx="569629" cy="124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경영진</a:t>
              </a:r>
              <a:endPara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394" name="그룹 1393">
            <a:extLst>
              <a:ext uri="{FF2B5EF4-FFF2-40B4-BE49-F238E27FC236}">
                <a16:creationId xmlns:a16="http://schemas.microsoft.com/office/drawing/2014/main" id="{3A45B26E-90B7-5591-E2EC-2F474CE86B73}"/>
              </a:ext>
            </a:extLst>
          </p:cNvPr>
          <p:cNvGrpSpPr/>
          <p:nvPr/>
        </p:nvGrpSpPr>
        <p:grpSpPr>
          <a:xfrm>
            <a:off x="8891671" y="2165483"/>
            <a:ext cx="589613" cy="271207"/>
            <a:chOff x="512971" y="2513810"/>
            <a:chExt cx="1269818" cy="2753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95" name="모서리가 둥근 직사각형 43">
              <a:extLst>
                <a:ext uri="{FF2B5EF4-FFF2-40B4-BE49-F238E27FC236}">
                  <a16:creationId xmlns:a16="http://schemas.microsoft.com/office/drawing/2014/main" id="{4C9E747C-1135-2A85-9C90-4B13C4903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96" name="모서리가 둥근 직사각형 43">
              <a:extLst>
                <a:ext uri="{FF2B5EF4-FFF2-40B4-BE49-F238E27FC236}">
                  <a16:creationId xmlns:a16="http://schemas.microsoft.com/office/drawing/2014/main" id="{8893D341-7952-8663-B17F-AFEDE072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066" y="2588987"/>
              <a:ext cx="569629" cy="124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 err="1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마케터</a:t>
              </a:r>
              <a:endPara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397" name="그룹 1396">
            <a:extLst>
              <a:ext uri="{FF2B5EF4-FFF2-40B4-BE49-F238E27FC236}">
                <a16:creationId xmlns:a16="http://schemas.microsoft.com/office/drawing/2014/main" id="{C5DA9FB2-7DE4-CADF-B28D-23265D71E2F2}"/>
              </a:ext>
            </a:extLst>
          </p:cNvPr>
          <p:cNvGrpSpPr/>
          <p:nvPr/>
        </p:nvGrpSpPr>
        <p:grpSpPr>
          <a:xfrm>
            <a:off x="8890443" y="2494425"/>
            <a:ext cx="589613" cy="271207"/>
            <a:chOff x="512971" y="2513810"/>
            <a:chExt cx="1269818" cy="2753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98" name="모서리가 둥근 직사각형 43">
              <a:extLst>
                <a:ext uri="{FF2B5EF4-FFF2-40B4-BE49-F238E27FC236}">
                  <a16:creationId xmlns:a16="http://schemas.microsoft.com/office/drawing/2014/main" id="{AD0BD98D-FF87-7BE8-289A-700DDB29F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399" name="모서리가 둥근 직사각형 43">
              <a:extLst>
                <a:ext uri="{FF2B5EF4-FFF2-40B4-BE49-F238E27FC236}">
                  <a16:creationId xmlns:a16="http://schemas.microsoft.com/office/drawing/2014/main" id="{9EB3F7DB-282B-3F95-5E31-D5FB1C7D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87" y="2588984"/>
              <a:ext cx="949383" cy="124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실무사용자</a:t>
              </a:r>
              <a:endPara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400" name="그룹 1399">
            <a:extLst>
              <a:ext uri="{FF2B5EF4-FFF2-40B4-BE49-F238E27FC236}">
                <a16:creationId xmlns:a16="http://schemas.microsoft.com/office/drawing/2014/main" id="{AC83D81A-57B0-C6AA-87D7-8339D3331BA6}"/>
              </a:ext>
            </a:extLst>
          </p:cNvPr>
          <p:cNvGrpSpPr/>
          <p:nvPr/>
        </p:nvGrpSpPr>
        <p:grpSpPr>
          <a:xfrm>
            <a:off x="8890443" y="2811162"/>
            <a:ext cx="589613" cy="271207"/>
            <a:chOff x="512971" y="2513810"/>
            <a:chExt cx="1269818" cy="2753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01" name="모서리가 둥근 직사각형 43">
              <a:extLst>
                <a:ext uri="{FF2B5EF4-FFF2-40B4-BE49-F238E27FC236}">
                  <a16:creationId xmlns:a16="http://schemas.microsoft.com/office/drawing/2014/main" id="{325A8108-0227-4ADA-70FA-DA956BDFD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402" name="모서리가 둥근 직사각형 43">
              <a:extLst>
                <a:ext uri="{FF2B5EF4-FFF2-40B4-BE49-F238E27FC236}">
                  <a16:creationId xmlns:a16="http://schemas.microsoft.com/office/drawing/2014/main" id="{3443B4FB-8F12-733A-A623-FD7B15860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50" y="2588987"/>
              <a:ext cx="1139260" cy="124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데이터분석가</a:t>
              </a:r>
              <a:endPara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403" name="그룹 1402">
            <a:extLst>
              <a:ext uri="{FF2B5EF4-FFF2-40B4-BE49-F238E27FC236}">
                <a16:creationId xmlns:a16="http://schemas.microsoft.com/office/drawing/2014/main" id="{72941EFE-400A-1E61-175B-616AF2864D5F}"/>
              </a:ext>
            </a:extLst>
          </p:cNvPr>
          <p:cNvGrpSpPr/>
          <p:nvPr/>
        </p:nvGrpSpPr>
        <p:grpSpPr>
          <a:xfrm>
            <a:off x="8890600" y="3129354"/>
            <a:ext cx="589613" cy="271207"/>
            <a:chOff x="512971" y="2513810"/>
            <a:chExt cx="1269818" cy="2753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04" name="모서리가 둥근 직사각형 43">
              <a:extLst>
                <a:ext uri="{FF2B5EF4-FFF2-40B4-BE49-F238E27FC236}">
                  <a16:creationId xmlns:a16="http://schemas.microsoft.com/office/drawing/2014/main" id="{B78ABB6D-29E0-7CA2-D33B-AD1F2EE83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405" name="모서리가 둥근 직사각형 43">
              <a:extLst>
                <a:ext uri="{FF2B5EF4-FFF2-40B4-BE49-F238E27FC236}">
                  <a16:creationId xmlns:a16="http://schemas.microsoft.com/office/drawing/2014/main" id="{C2F3E5C2-F71D-CD0F-1DA1-13BF52535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124" y="2588984"/>
              <a:ext cx="759507" cy="124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현업부서</a:t>
              </a:r>
              <a:endPara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406" name="그룹 1405">
            <a:extLst>
              <a:ext uri="{FF2B5EF4-FFF2-40B4-BE49-F238E27FC236}">
                <a16:creationId xmlns:a16="http://schemas.microsoft.com/office/drawing/2014/main" id="{83322565-FD58-57D7-2C42-F8A39C6AFC69}"/>
              </a:ext>
            </a:extLst>
          </p:cNvPr>
          <p:cNvGrpSpPr/>
          <p:nvPr/>
        </p:nvGrpSpPr>
        <p:grpSpPr>
          <a:xfrm>
            <a:off x="8890600" y="3445754"/>
            <a:ext cx="589613" cy="271207"/>
            <a:chOff x="512971" y="2513810"/>
            <a:chExt cx="1269818" cy="2753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07" name="모서리가 둥근 직사각형 43">
              <a:extLst>
                <a:ext uri="{FF2B5EF4-FFF2-40B4-BE49-F238E27FC236}">
                  <a16:creationId xmlns:a16="http://schemas.microsoft.com/office/drawing/2014/main" id="{A186C734-5598-5E08-E1AC-C2FC00A72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408" name="모서리가 둥근 직사각형 43">
              <a:extLst>
                <a:ext uri="{FF2B5EF4-FFF2-40B4-BE49-F238E27FC236}">
                  <a16:creationId xmlns:a16="http://schemas.microsoft.com/office/drawing/2014/main" id="{70FF5B95-8EEB-4C70-54D2-4CCCA24F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42" y="2588987"/>
              <a:ext cx="189876" cy="124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en-US" altLang="ko-KR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…</a:t>
              </a:r>
            </a:p>
          </p:txBody>
        </p:sp>
      </p:grpSp>
      <p:grpSp>
        <p:nvGrpSpPr>
          <p:cNvPr id="1409" name="그룹 1408">
            <a:extLst>
              <a:ext uri="{FF2B5EF4-FFF2-40B4-BE49-F238E27FC236}">
                <a16:creationId xmlns:a16="http://schemas.microsoft.com/office/drawing/2014/main" id="{FA308FCA-5DB2-56C4-5294-BEFF481215E9}"/>
              </a:ext>
            </a:extLst>
          </p:cNvPr>
          <p:cNvGrpSpPr/>
          <p:nvPr/>
        </p:nvGrpSpPr>
        <p:grpSpPr>
          <a:xfrm>
            <a:off x="8891671" y="4341717"/>
            <a:ext cx="589613" cy="271207"/>
            <a:chOff x="512971" y="2513810"/>
            <a:chExt cx="1269818" cy="2753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10" name="모서리가 둥근 직사각형 43">
              <a:extLst>
                <a:ext uri="{FF2B5EF4-FFF2-40B4-BE49-F238E27FC236}">
                  <a16:creationId xmlns:a16="http://schemas.microsoft.com/office/drawing/2014/main" id="{5B43E157-F794-A9B4-EBAA-90177081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411" name="모서리가 둥근 직사각형 43">
              <a:extLst>
                <a:ext uri="{FF2B5EF4-FFF2-40B4-BE49-F238E27FC236}">
                  <a16:creationId xmlns:a16="http://schemas.microsoft.com/office/drawing/2014/main" id="{0BE0A8A8-B1BC-61B4-E810-A988D355B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066" y="2588984"/>
              <a:ext cx="569629" cy="124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시스템</a:t>
              </a:r>
              <a:endPara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412" name="그룹 1411">
            <a:extLst>
              <a:ext uri="{FF2B5EF4-FFF2-40B4-BE49-F238E27FC236}">
                <a16:creationId xmlns:a16="http://schemas.microsoft.com/office/drawing/2014/main" id="{6DE40651-A12E-E670-5C25-8E2470EA2819}"/>
              </a:ext>
            </a:extLst>
          </p:cNvPr>
          <p:cNvGrpSpPr/>
          <p:nvPr/>
        </p:nvGrpSpPr>
        <p:grpSpPr>
          <a:xfrm>
            <a:off x="8891671" y="4696902"/>
            <a:ext cx="589613" cy="271207"/>
            <a:chOff x="512971" y="2513810"/>
            <a:chExt cx="1269818" cy="2753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13" name="모서리가 둥근 직사각형 43">
              <a:extLst>
                <a:ext uri="{FF2B5EF4-FFF2-40B4-BE49-F238E27FC236}">
                  <a16:creationId xmlns:a16="http://schemas.microsoft.com/office/drawing/2014/main" id="{228D2B4C-B13C-FBF7-2FB6-3FD83CE80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414" name="모서리가 둥근 직사각형 43">
              <a:extLst>
                <a:ext uri="{FF2B5EF4-FFF2-40B4-BE49-F238E27FC236}">
                  <a16:creationId xmlns:a16="http://schemas.microsoft.com/office/drawing/2014/main" id="{52FF0299-7279-6A94-BF9B-28CAC4A39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003" y="2588987"/>
              <a:ext cx="379752" cy="124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포털</a:t>
              </a:r>
              <a:endPara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grpSp>
        <p:nvGrpSpPr>
          <p:cNvPr id="1415" name="그룹 1414">
            <a:extLst>
              <a:ext uri="{FF2B5EF4-FFF2-40B4-BE49-F238E27FC236}">
                <a16:creationId xmlns:a16="http://schemas.microsoft.com/office/drawing/2014/main" id="{C62BDD98-A2FC-E9EF-4A98-ECF374E534AD}"/>
              </a:ext>
            </a:extLst>
          </p:cNvPr>
          <p:cNvGrpSpPr/>
          <p:nvPr/>
        </p:nvGrpSpPr>
        <p:grpSpPr>
          <a:xfrm>
            <a:off x="8890443" y="5042618"/>
            <a:ext cx="589613" cy="271207"/>
            <a:chOff x="512971" y="2513810"/>
            <a:chExt cx="1269818" cy="2753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16" name="모서리가 둥근 직사각형 43">
              <a:extLst>
                <a:ext uri="{FF2B5EF4-FFF2-40B4-BE49-F238E27FC236}">
                  <a16:creationId xmlns:a16="http://schemas.microsoft.com/office/drawing/2014/main" id="{5B9702BC-A016-CAF9-E415-4927D9708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71" y="2513810"/>
              <a:ext cx="1269818" cy="275335"/>
            </a:xfrm>
            <a:prstGeom prst="roundRect">
              <a:avLst>
                <a:gd name="adj" fmla="val 11783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  <a:round/>
              <a:headEnd type="none" w="med" len="sm"/>
              <a:tailEnd/>
            </a:ln>
          </p:spPr>
          <p:txBody>
            <a:bodyPr lIns="0" tIns="0" rIns="0" bIns="0" anchor="ctr"/>
            <a:lstStyle/>
            <a:p>
              <a:pPr algn="ctr" defTabSz="914400" fontAlgn="base">
                <a:spcAft>
                  <a:spcPct val="0"/>
                </a:spcAft>
                <a:defRPr/>
              </a:pPr>
              <a:endParaRPr lang="ko-KR" altLang="en-US" sz="11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  <p:sp>
          <p:nvSpPr>
            <p:cNvPr id="1417" name="모서리가 둥근 직사각형 43">
              <a:extLst>
                <a:ext uri="{FF2B5EF4-FFF2-40B4-BE49-F238E27FC236}">
                  <a16:creationId xmlns:a16="http://schemas.microsoft.com/office/drawing/2014/main" id="{9985D2BA-181C-50D6-11DB-D5629C25C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066" y="2588984"/>
              <a:ext cx="569629" cy="124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defTabSz="914400"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KT서체 Light" panose="020B0600000101010101" pitchFamily="50" charset="-127"/>
                  <a:ea typeface="KT서체 Light" panose="020B0600000101010101" pitchFamily="50" charset="-127"/>
                </a:rPr>
                <a:t>데이터</a:t>
              </a:r>
              <a:endParaRPr lang="en-US" altLang="ko-KR" sz="800" dirty="0">
                <a:solidFill>
                  <a:schemeClr val="bg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endParaRPr>
            </a:p>
          </p:txBody>
        </p:sp>
      </p:grpSp>
      <p:sp>
        <p:nvSpPr>
          <p:cNvPr id="1418" name="직사각형 1417">
            <a:extLst>
              <a:ext uri="{FF2B5EF4-FFF2-40B4-BE49-F238E27FC236}">
                <a16:creationId xmlns:a16="http://schemas.microsoft.com/office/drawing/2014/main" id="{0A5B4425-8B3C-05BC-0272-D8D8E894D448}"/>
              </a:ext>
            </a:extLst>
          </p:cNvPr>
          <p:cNvSpPr/>
          <p:nvPr/>
        </p:nvSpPr>
        <p:spPr bwMode="auto">
          <a:xfrm>
            <a:off x="1344380" y="5669674"/>
            <a:ext cx="573526" cy="59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9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Compute</a:t>
            </a:r>
            <a:endParaRPr lang="ko-KR" altLang="en-US" sz="9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19" name="직사각형 1418">
            <a:extLst>
              <a:ext uri="{FF2B5EF4-FFF2-40B4-BE49-F238E27FC236}">
                <a16:creationId xmlns:a16="http://schemas.microsoft.com/office/drawing/2014/main" id="{16F73600-374F-2D96-0E5E-20C73C248C65}"/>
              </a:ext>
            </a:extLst>
          </p:cNvPr>
          <p:cNvSpPr/>
          <p:nvPr/>
        </p:nvSpPr>
        <p:spPr bwMode="auto">
          <a:xfrm>
            <a:off x="2725594" y="5669674"/>
            <a:ext cx="537760" cy="59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9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Storage</a:t>
            </a:r>
            <a:endParaRPr lang="ko-KR" altLang="en-US" sz="9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20" name="직사각형 1419">
            <a:extLst>
              <a:ext uri="{FF2B5EF4-FFF2-40B4-BE49-F238E27FC236}">
                <a16:creationId xmlns:a16="http://schemas.microsoft.com/office/drawing/2014/main" id="{AD469108-1837-F377-923C-7EA04623C3DB}"/>
              </a:ext>
            </a:extLst>
          </p:cNvPr>
          <p:cNvSpPr/>
          <p:nvPr/>
        </p:nvSpPr>
        <p:spPr bwMode="auto">
          <a:xfrm>
            <a:off x="4063184" y="5669674"/>
            <a:ext cx="576742" cy="59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9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Database</a:t>
            </a:r>
            <a:endParaRPr lang="ko-KR" altLang="en-US" sz="9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21" name="직사각형 1420">
            <a:extLst>
              <a:ext uri="{FF2B5EF4-FFF2-40B4-BE49-F238E27FC236}">
                <a16:creationId xmlns:a16="http://schemas.microsoft.com/office/drawing/2014/main" id="{CEFD6116-98A6-97CB-6772-8D1E4A88A309}"/>
              </a:ext>
            </a:extLst>
          </p:cNvPr>
          <p:cNvSpPr/>
          <p:nvPr/>
        </p:nvSpPr>
        <p:spPr bwMode="auto">
          <a:xfrm>
            <a:off x="5455919" y="5669674"/>
            <a:ext cx="537760" cy="59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9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Network</a:t>
            </a:r>
            <a:endParaRPr lang="ko-KR" altLang="en-US" sz="9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22" name="직사각형 1421">
            <a:extLst>
              <a:ext uri="{FF2B5EF4-FFF2-40B4-BE49-F238E27FC236}">
                <a16:creationId xmlns:a16="http://schemas.microsoft.com/office/drawing/2014/main" id="{20138771-BC20-7D8E-5FA6-47C5139BA318}"/>
              </a:ext>
            </a:extLst>
          </p:cNvPr>
          <p:cNvSpPr/>
          <p:nvPr/>
        </p:nvSpPr>
        <p:spPr bwMode="auto">
          <a:xfrm>
            <a:off x="6778269" y="5669674"/>
            <a:ext cx="537760" cy="59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9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Security</a:t>
            </a:r>
            <a:endParaRPr lang="ko-KR" altLang="en-US" sz="9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23" name="직사각형 1422">
            <a:extLst>
              <a:ext uri="{FF2B5EF4-FFF2-40B4-BE49-F238E27FC236}">
                <a16:creationId xmlns:a16="http://schemas.microsoft.com/office/drawing/2014/main" id="{4D97EB2F-E172-A61B-51BD-6E3168CB4A17}"/>
              </a:ext>
            </a:extLst>
          </p:cNvPr>
          <p:cNvSpPr/>
          <p:nvPr/>
        </p:nvSpPr>
        <p:spPr bwMode="auto">
          <a:xfrm>
            <a:off x="8112877" y="5669674"/>
            <a:ext cx="537760" cy="59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9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Back</a:t>
            </a:r>
          </a:p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ko-KR" sz="900" dirty="0">
                <a:solidFill>
                  <a:prstClr val="black"/>
                </a:solidFill>
                <a:latin typeface="KT서체 Light" panose="020B0600000101010101" pitchFamily="50" charset="-127"/>
                <a:ea typeface="KT서체 Light" panose="020B0600000101010101" pitchFamily="50" charset="-127"/>
                <a:cs typeface="Arial" panose="020B0604020202020204" pitchFamily="34" charset="0"/>
              </a:rPr>
              <a:t>Office</a:t>
            </a:r>
            <a:endParaRPr lang="ko-KR" altLang="en-US" sz="900" dirty="0">
              <a:solidFill>
                <a:prstClr val="black"/>
              </a:solidFill>
              <a:latin typeface="KT서체 Light" panose="020B0600000101010101" pitchFamily="50" charset="-127"/>
              <a:ea typeface="KT서체 Light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424" name="표 1423">
            <a:extLst>
              <a:ext uri="{FF2B5EF4-FFF2-40B4-BE49-F238E27FC236}">
                <a16:creationId xmlns:a16="http://schemas.microsoft.com/office/drawing/2014/main" id="{668D42DE-FAB0-7040-C7BF-CBDF0D942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79454"/>
              </p:ext>
            </p:extLst>
          </p:nvPr>
        </p:nvGraphicFramePr>
        <p:xfrm>
          <a:off x="1945482" y="5669674"/>
          <a:ext cx="71662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HG꼬딕씨 20g" panose="02020603020101020101" pitchFamily="18" charset="-127"/>
                          <a:ea typeface="HG꼬딕씨 20g" panose="02020603020101020101" pitchFamily="18" charset="-127"/>
                        </a:rPr>
                        <a:t>EC2, </a:t>
                      </a:r>
                      <a:r>
                        <a:rPr lang="en-US" altLang="ko-KR" sz="700" dirty="0" err="1">
                          <a:latin typeface="HG꼬딕씨 20g" panose="02020603020101020101" pitchFamily="18" charset="-127"/>
                          <a:ea typeface="HG꼬딕씨 20g" panose="02020603020101020101" pitchFamily="18" charset="-127"/>
                        </a:rPr>
                        <a:t>ECR</a:t>
                      </a:r>
                      <a:r>
                        <a:rPr lang="en-US" altLang="ko-KR" sz="700" dirty="0">
                          <a:latin typeface="HG꼬딕씨 20g" panose="02020603020101020101" pitchFamily="18" charset="-127"/>
                          <a:ea typeface="HG꼬딕씨 20g" panose="02020603020101020101" pitchFamily="18" charset="-127"/>
                        </a:rPr>
                        <a:t>/</a:t>
                      </a:r>
                      <a:r>
                        <a:rPr lang="en-US" altLang="ko-KR" sz="700" dirty="0" err="1">
                          <a:latin typeface="HG꼬딕씨 20g" panose="02020603020101020101" pitchFamily="18" charset="-127"/>
                          <a:ea typeface="HG꼬딕씨 20g" panose="02020603020101020101" pitchFamily="18" charset="-127"/>
                        </a:rPr>
                        <a:t>ECS</a:t>
                      </a:r>
                      <a:endParaRPr lang="ko-KR" altLang="en-US" sz="700" dirty="0">
                        <a:latin typeface="HG꼬딕씨 20g" panose="02020603020101020101" pitchFamily="18" charset="-127"/>
                        <a:ea typeface="HG꼬딕씨 20g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HG꼬딕씨 20g" panose="02020603020101020101" pitchFamily="18" charset="-127"/>
                          <a:ea typeface="HG꼬딕씨 20g" panose="02020603020101020101" pitchFamily="18" charset="-127"/>
                        </a:rPr>
                        <a:t>Managed Service</a:t>
                      </a:r>
                      <a:endParaRPr lang="ko-KR" altLang="en-US" sz="700" dirty="0">
                        <a:latin typeface="HG꼬딕씨 20g" panose="02020603020101020101" pitchFamily="18" charset="-127"/>
                        <a:ea typeface="HG꼬딕씨 20g" panose="02020603020101020101" pitchFamily="18" charset="-127"/>
                      </a:endParaRPr>
                    </a:p>
                  </a:txBody>
                  <a:tcPr marL="0" marR="0"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HG꼬딕씨 20g" panose="02020603020101020101" pitchFamily="18" charset="-127"/>
                          <a:ea typeface="HG꼬딕씨 20g" panose="02020603020101020101" pitchFamily="18" charset="-127"/>
                        </a:rPr>
                        <a:t>ELB </a:t>
                      </a:r>
                      <a:endParaRPr lang="ko-KR" altLang="en-US" sz="700" dirty="0">
                        <a:latin typeface="HG꼬딕씨 20g" panose="02020603020101020101" pitchFamily="18" charset="-127"/>
                        <a:ea typeface="HG꼬딕씨 20g" panose="02020603020101020101" pitchFamily="18" charset="-127"/>
                      </a:endParaRPr>
                    </a:p>
                  </a:txBody>
                  <a:tcPr marL="36000"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5" name="표 1424">
            <a:extLst>
              <a:ext uri="{FF2B5EF4-FFF2-40B4-BE49-F238E27FC236}">
                <a16:creationId xmlns:a16="http://schemas.microsoft.com/office/drawing/2014/main" id="{C34B5E2E-10D4-79B0-6957-BCD9B1509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36897"/>
              </p:ext>
            </p:extLst>
          </p:nvPr>
        </p:nvGraphicFramePr>
        <p:xfrm>
          <a:off x="3281164" y="5669674"/>
          <a:ext cx="71662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S3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EFS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EBS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6" name="표 1425">
            <a:extLst>
              <a:ext uri="{FF2B5EF4-FFF2-40B4-BE49-F238E27FC236}">
                <a16:creationId xmlns:a16="http://schemas.microsoft.com/office/drawing/2014/main" id="{6A95B077-61EA-4092-F47F-7EA8360E5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18542"/>
              </p:ext>
            </p:extLst>
          </p:nvPr>
        </p:nvGraphicFramePr>
        <p:xfrm>
          <a:off x="4659032" y="5669674"/>
          <a:ext cx="71662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RDS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ElasticCache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MSK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7" name="표 1426">
            <a:extLst>
              <a:ext uri="{FF2B5EF4-FFF2-40B4-BE49-F238E27FC236}">
                <a16:creationId xmlns:a16="http://schemas.microsoft.com/office/drawing/2014/main" id="{EEB4DFFF-C4FC-4D5F-C931-07461AC23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9666"/>
              </p:ext>
            </p:extLst>
          </p:nvPr>
        </p:nvGraphicFramePr>
        <p:xfrm>
          <a:off x="6022104" y="5669674"/>
          <a:ext cx="71662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VPC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Route53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VPN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 marL="72000" marR="0"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8" name="표 1427">
            <a:extLst>
              <a:ext uri="{FF2B5EF4-FFF2-40B4-BE49-F238E27FC236}">
                <a16:creationId xmlns:a16="http://schemas.microsoft.com/office/drawing/2014/main" id="{0D256069-CDE6-5968-8AC6-3CF9643BB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05971"/>
              </p:ext>
            </p:extLst>
          </p:nvPr>
        </p:nvGraphicFramePr>
        <p:xfrm>
          <a:off x="7344092" y="5669674"/>
          <a:ext cx="71662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 err="1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WAF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Inspector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KMS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9" name="원통 682">
            <a:extLst>
              <a:ext uri="{FF2B5EF4-FFF2-40B4-BE49-F238E27FC236}">
                <a16:creationId xmlns:a16="http://schemas.microsoft.com/office/drawing/2014/main" id="{4863C09A-D235-5A78-543A-EF8C99293B4B}"/>
              </a:ext>
            </a:extLst>
          </p:cNvPr>
          <p:cNvSpPr/>
          <p:nvPr/>
        </p:nvSpPr>
        <p:spPr>
          <a:xfrm>
            <a:off x="4930102" y="3478385"/>
            <a:ext cx="636203" cy="549413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430" name="Text Box 23">
            <a:extLst>
              <a:ext uri="{FF2B5EF4-FFF2-40B4-BE49-F238E27FC236}">
                <a16:creationId xmlns:a16="http://schemas.microsoft.com/office/drawing/2014/main" id="{859A6CBE-6937-E17D-897E-316ED9E4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949" y="3621020"/>
            <a:ext cx="264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>
            <a:defPPr>
              <a:defRPr lang="en-US"/>
            </a:defPPr>
            <a:lvl1pPr algn="ctr" defTabSz="914400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defRPr>
            </a:lvl1pPr>
          </a:lstStyle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디지털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마케팅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</a:t>
            </a:r>
          </a:p>
        </p:txBody>
      </p:sp>
      <p:sp>
        <p:nvSpPr>
          <p:cNvPr id="1431" name="원통 684">
            <a:extLst>
              <a:ext uri="{FF2B5EF4-FFF2-40B4-BE49-F238E27FC236}">
                <a16:creationId xmlns:a16="http://schemas.microsoft.com/office/drawing/2014/main" id="{2A20CCA2-D976-D6E1-91D1-8C0800CE6658}"/>
              </a:ext>
            </a:extLst>
          </p:cNvPr>
          <p:cNvSpPr/>
          <p:nvPr/>
        </p:nvSpPr>
        <p:spPr>
          <a:xfrm>
            <a:off x="4924735" y="4710334"/>
            <a:ext cx="636203" cy="549413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>
              <a:solidFill>
                <a:srgbClr val="FFFFFF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sp>
        <p:nvSpPr>
          <p:cNvPr id="1432" name="Text Box 23">
            <a:extLst>
              <a:ext uri="{FF2B5EF4-FFF2-40B4-BE49-F238E27FC236}">
                <a16:creationId xmlns:a16="http://schemas.microsoft.com/office/drawing/2014/main" id="{F9BAB880-5CC2-8A85-56D3-1F108DFD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992" y="4862931"/>
            <a:ext cx="469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>
            <a:defPPr>
              <a:defRPr lang="en-US"/>
            </a:defPPr>
            <a:lvl1pPr algn="ctr" defTabSz="914400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defRPr>
            </a:lvl1pPr>
          </a:lstStyle>
          <a:p>
            <a:r>
              <a:rPr lang="ko-KR" altLang="en-US" sz="800" b="1" dirty="0" err="1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코호트</a:t>
            </a:r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 기반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고객 분석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  <a:p>
            <a:r>
              <a:rPr lang="ko-KR" altLang="en-US" sz="800" b="1" dirty="0">
                <a:solidFill>
                  <a:schemeClr val="tx1"/>
                </a:solidFill>
                <a:latin typeface="KT서체 Light" panose="020B0600000101010101" pitchFamily="50" charset="-127"/>
                <a:ea typeface="KT서체 Light" panose="020B0600000101010101" pitchFamily="50" charset="-127"/>
              </a:rPr>
              <a:t>서비스</a:t>
            </a:r>
            <a:endParaRPr lang="en-US" altLang="ko-KR" sz="800" b="1" dirty="0">
              <a:solidFill>
                <a:schemeClr val="tx1"/>
              </a:solidFill>
              <a:latin typeface="KT서체 Light" panose="020B0600000101010101" pitchFamily="50" charset="-127"/>
              <a:ea typeface="KT서체 Light" panose="020B0600000101010101" pitchFamily="50" charset="-127"/>
            </a:endParaRPr>
          </a:p>
        </p:txBody>
      </p:sp>
      <p:graphicFrame>
        <p:nvGraphicFramePr>
          <p:cNvPr id="1433" name="표 1432">
            <a:extLst>
              <a:ext uri="{FF2B5EF4-FFF2-40B4-BE49-F238E27FC236}">
                <a16:creationId xmlns:a16="http://schemas.microsoft.com/office/drawing/2014/main" id="{4F303ADC-8E1E-388E-D5E1-FE07F9B28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76271"/>
              </p:ext>
            </p:extLst>
          </p:nvPr>
        </p:nvGraphicFramePr>
        <p:xfrm>
          <a:off x="8697769" y="5669674"/>
          <a:ext cx="71662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CI/CD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Logging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HG꼬딕씨 20g" panose="02020603020101020101" pitchFamily="18" charset="-127"/>
                        <a:ea typeface="HG꼬딕씨 20g" panose="02020603020101020101" pitchFamily="18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718">
                <a:tc>
                  <a:txBody>
                    <a:bodyPr/>
                    <a:lstStyle/>
                    <a:p>
                      <a:pPr marL="0" algn="ctr" defTabSz="914217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HG꼬딕씨 20g" panose="02020603020101020101" pitchFamily="18" charset="-127"/>
                          <a:ea typeface="HG꼬딕씨 20g" panose="02020603020101020101" pitchFamily="18" charset="-127"/>
                          <a:cs typeface="+mn-cs"/>
                        </a:rPr>
                        <a:t>모니터링</a:t>
                      </a:r>
                    </a:p>
                  </a:txBody>
                  <a:tcPr>
                    <a:lnL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EB7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2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H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(3/3)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1.6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02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그룹 데이터 통합 데이터 서비스 포털을 구축을 위한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AWS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환경에 구성</a:t>
            </a:r>
          </a:p>
        </p:txBody>
      </p:sp>
      <p:pic>
        <p:nvPicPr>
          <p:cNvPr id="2190" name="그림 2189">
            <a:extLst>
              <a:ext uri="{FF2B5EF4-FFF2-40B4-BE49-F238E27FC236}">
                <a16:creationId xmlns:a16="http://schemas.microsoft.com/office/drawing/2014/main" id="{72B2CCC8-2D23-99DE-C36A-F79CBE524B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484" y="1340768"/>
            <a:ext cx="9217024" cy="49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1480F-9FA3-4D5A-AA9C-3E298A15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833423" cy="434975"/>
          </a:xfrm>
        </p:spPr>
        <p:txBody>
          <a:bodyPr/>
          <a:lstStyle/>
          <a:p>
            <a:pPr latinLnBrk="0"/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시스템 구축 사례 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– H</a:t>
            </a:r>
            <a:r>
              <a:rPr lang="ko-KR" altLang="en-US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사</a:t>
            </a:r>
            <a:r>
              <a:rPr lang="en-US" altLang="ko-KR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(2/3)</a:t>
            </a:r>
            <a:endParaRPr lang="ko-KR" altLang="en-US" dirty="0"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98A50-E064-4199-A327-0CF9BAB7F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1.6</a:t>
            </a:r>
            <a:endParaRPr lang="ko-KR" altLang="en-US" dirty="0">
              <a:solidFill>
                <a:srgbClr val="4C4C4E"/>
              </a:solidFill>
              <a:latin typeface="KT서체 Bold" panose="020B0600000101010101" pitchFamily="50" charset="-127"/>
              <a:ea typeface="KT서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36661" y="276907"/>
            <a:ext cx="5572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KT서체 Bold" panose="020B0600000101010101" pitchFamily="50" charset="-127"/>
                <a:ea typeface="KT서체 Bold" panose="020B0600000101010101" pitchFamily="50" charset="-127"/>
              </a:rPr>
              <a:t>구축 사례</a:t>
            </a:r>
          </a:p>
        </p:txBody>
      </p:sp>
      <p:sp>
        <p:nvSpPr>
          <p:cNvPr id="702" name="내용 개체 틀 2">
            <a:extLst>
              <a:ext uri="{FF2B5EF4-FFF2-40B4-BE49-F238E27FC236}">
                <a16:creationId xmlns:a16="http://schemas.microsoft.com/office/drawing/2014/main" id="{85D95FD1-216E-4E87-A704-4C61AE4AE9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6" y="1004571"/>
            <a:ext cx="8346149" cy="434763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629"/>
              </a:spcBef>
            </a:pP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그룹 데이터 통합 데이터 서비스 포털을 구축을 위한 </a:t>
            </a:r>
            <a:r>
              <a:rPr lang="en-US" altLang="ko-KR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AWS </a:t>
            </a:r>
            <a:r>
              <a:rPr lang="ko-KR" altLang="en-US" spc="-200" dirty="0">
                <a:latin typeface="KT서체 Bold" panose="020B0600000101010101" pitchFamily="50" charset="-127"/>
                <a:ea typeface="KT서체 Bold" panose="020B0600000101010101" pitchFamily="50" charset="-127"/>
              </a:rPr>
              <a:t>환경에 구성</a:t>
            </a:r>
          </a:p>
        </p:txBody>
      </p:sp>
      <p:graphicFrame>
        <p:nvGraphicFramePr>
          <p:cNvPr id="3" name="Group 72">
            <a:extLst>
              <a:ext uri="{FF2B5EF4-FFF2-40B4-BE49-F238E27FC236}">
                <a16:creationId xmlns:a16="http://schemas.microsoft.com/office/drawing/2014/main" id="{07CDCD29-7FB2-D5C1-7898-68074FED3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85372"/>
              </p:ext>
            </p:extLst>
          </p:nvPr>
        </p:nvGraphicFramePr>
        <p:xfrm>
          <a:off x="346351" y="1520788"/>
          <a:ext cx="9214890" cy="4896544"/>
        </p:xfrm>
        <a:graphic>
          <a:graphicData uri="http://schemas.openxmlformats.org/drawingml/2006/table">
            <a:tbl>
              <a:tblPr/>
              <a:tblGrid>
                <a:gridCol w="82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6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67">
                <a:tc row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업무영역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개발 </a:t>
                      </a:r>
                      <a:r>
                        <a:rPr kumimoji="1" lang="en-US" altLang="ko-KR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Tool </a:t>
                      </a:r>
                      <a:r>
                        <a:rPr kumimoji="1" lang="ko-KR" altLang="en-US" sz="11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 지원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1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 </a:t>
                      </a:r>
                      <a:r>
                        <a:rPr kumimoji="1" lang="en-US" altLang="ko-KR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Tool</a:t>
                      </a:r>
                      <a:endParaRPr kumimoji="1" lang="ko-KR" altLang="en-US" sz="10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사용의 편리성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490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NiFi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S3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Athena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Kafka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NiFi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유연한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확장성을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이용한 대규모 실시간 데이터 처리로 다양한 데이터 소스 형태와 대상에서 데이터를 수집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전송하며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모니터링을 통한 직관적인 데이터 흐름 파악 용이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S3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손쉽게 데이터를 저장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 및 백업할 수 있도록 직관적 인터페이스와 뛰어난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확장성을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Athena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서버리스 환경에서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SQL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쿼리를 통해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S3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데이터를 손쉽게 분석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Kafka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완전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관리형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Kafka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클러스터를 통해 손쉽게 대규모 실시간 데이터를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스트리밍하여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수집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456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데이터 통합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Crawler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Data Catalog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DQ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Managed Workflows for Apache Airflow</a:t>
                      </a:r>
                    </a:p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Transfer Family</a:t>
                      </a: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Aurora RDS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: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완전관리형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ETL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서비스로 다양한 데이터 소스를 쉽게 연결하고 통합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Crawler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소스를 자동으로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스캔하여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스키마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메타데이터를 손쉽게</a:t>
                      </a:r>
                      <a:r>
                        <a:rPr lang="ko-KR" altLang="en-US" sz="1000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추출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업데이트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Data Catalog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소스의 메타데이터를 중앙 관리하고 검색할 수 있도록 지원하여 편리한 통합 데이터 관리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Glue DQ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소스의 품질을 자동으로 검사하고 관리하여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사용자가 신뢰할 수 있는 데이터를 통합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Apache Airflow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관리가 용이한 서버리스 아키텍처로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데이터 파이프라인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/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워크플로우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구축과 편리한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DAG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모니터링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Amazon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CloudWatch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와 연계한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워크플로우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모니터링 및 로그 추적을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Transfer Family : FTP, SFTP, FTPS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를 통해 손쉽게 데이터를 전송하고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AWS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스토리지 서비스와의 통합을 지원하여 데이터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마이그레이션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및 통합 작업을 간소화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Amazon Aurora </a:t>
                      </a: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PostgreSQL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: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강력한 보안을 탑재하고 고성능의 데이터 처리와 적재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관리를 통해 신속하고 안전한 데이터 통합을 제공하여 비즈니스의 요구를 효율적으로 충족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65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분석환경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AICentro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AICentro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DL Studio :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딥러닝기반의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AI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서비스를 쉽고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빠르게 구축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배포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운영 지원하는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KT DS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의 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End-to-End AI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서비스플랫폼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522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BI</a:t>
                      </a:r>
                      <a:endParaRPr kumimoji="1" lang="ko-KR" altLang="en-US" sz="1000" b="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Tableau</a:t>
                      </a: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Tableau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강력한 시각화 도구로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데이터를 쉽게 분석하고 시각화하여 </a:t>
                      </a:r>
                      <a:r>
                        <a:rPr lang="ko-KR" altLang="en-US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인사이트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 도출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22"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+mn-cs"/>
                        </a:rPr>
                        <a:t>포털</a:t>
                      </a:r>
                    </a:p>
                  </a:txBody>
                  <a:tcPr marL="71983" marR="71983" marT="35992" marB="359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000" lvl="1" indent="-90000" algn="l" defTabSz="914400" rtl="0" eaLnBrk="0" fontAlgn="base" latinLnBrk="0" hangingPunct="0"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defRPr/>
                      </a:pPr>
                      <a:r>
                        <a:rPr lang="en-US" altLang="ko-KR" sz="10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DataWorks</a:t>
                      </a:r>
                      <a:endParaRPr kumimoji="1" lang="en-US" altLang="ko-KR" sz="1000" kern="1200" spc="-30" dirty="0">
                        <a:ln>
                          <a:solidFill>
                            <a:srgbClr val="D1D2D6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+mn-cs"/>
                      </a:endParaRPr>
                    </a:p>
                  </a:txBody>
                  <a:tcPr marL="71983" marR="71983" marT="35992" marB="35992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000" marR="0" lvl="1" indent="-90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Data Works :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데이터 포털 솔루션으로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T서체 Light" panose="020B0600000101010101" pitchFamily="50" charset="-127"/>
                          <a:ea typeface="KT서체 Light" panose="020B0600000101010101" pitchFamily="50" charset="-127"/>
                          <a:cs typeface="Arial Unicode MS" pitchFamily="50" charset="-127"/>
                        </a:rPr>
                        <a:t>다양한 데이터 자산을 통합하고 사용자에게 데이터 접근과 분석 기능 제공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T서체 Light" panose="020B0600000101010101" pitchFamily="50" charset="-127"/>
                        <a:ea typeface="KT서체 Light" panose="020B0600000101010101" pitchFamily="50" charset="-127"/>
                        <a:cs typeface="Arial Unicode MS" pitchFamily="50" charset="-127"/>
                      </a:endParaRPr>
                    </a:p>
                  </a:txBody>
                  <a:tcPr marL="35992" marR="35992" marT="0" marB="0" anchor="ctr" horzOverflow="overflow">
                    <a:lnL w="12700" cap="flat" cmpd="sng" algn="ctr">
                      <a:solidFill>
                        <a:srgbClr val="3F1D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47949"/>
      </p:ext>
    </p:extLst>
  </p:cSld>
  <p:clrMapOvr>
    <a:masterClrMapping/>
  </p:clrMapOvr>
</p:sld>
</file>

<file path=ppt/theme/theme1.xml><?xml version="1.0" encoding="utf-8"?>
<a:theme xmlns:a="http://schemas.openxmlformats.org/drawingml/2006/main" name="KT Color">
  <a:themeElements>
    <a:clrScheme name="KT Color">
      <a:dk1>
        <a:srgbClr val="000000"/>
      </a:dk1>
      <a:lt1>
        <a:sysClr val="window" lastClr="FFFFFF"/>
      </a:lt1>
      <a:dk2>
        <a:srgbClr val="4C4C4E"/>
      </a:dk2>
      <a:lt2>
        <a:srgbClr val="D1D2D4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FF0000"/>
      </a:hlink>
      <a:folHlink>
        <a:srgbClr val="B01116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T Color" id="{E09EF5AF-FD31-40E1-AC7F-168F1589155B}" vid="{0C9CC309-72AC-43B4-B446-C0A338E03BCD}"/>
    </a:ext>
  </a:extLst>
</a:theme>
</file>

<file path=ppt/theme/theme2.xml><?xml version="1.0" encoding="utf-8"?>
<a:theme xmlns:a="http://schemas.openxmlformats.org/drawingml/2006/main" name="KT PPT">
  <a:themeElements>
    <a:clrScheme name="Custom 6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4C4C4E"/>
      </a:accent3>
      <a:accent4>
        <a:srgbClr val="D1D2D4"/>
      </a:accent4>
      <a:accent5>
        <a:srgbClr val="F27173"/>
      </a:accent5>
      <a:accent6>
        <a:srgbClr val="B01116"/>
      </a:accent6>
      <a:hlink>
        <a:srgbClr val="69D7C3"/>
      </a:hlink>
      <a:folHlink>
        <a:srgbClr val="009687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ay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119788</TotalTime>
  <Words>5552</Words>
  <Application>Microsoft Office PowerPoint</Application>
  <PresentationFormat>A4 용지(210x297mm)</PresentationFormat>
  <Paragraphs>2245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40" baseType="lpstr">
      <vt:lpstr>HG꼬딕씨 20g</vt:lpstr>
      <vt:lpstr>HG꼬딕씨 40g</vt:lpstr>
      <vt:lpstr>HG꼬딕씨 60g</vt:lpstr>
      <vt:lpstr>HG꼬딕씨 80g</vt:lpstr>
      <vt:lpstr>HG꼬딕씨_Pro 80g</vt:lpstr>
      <vt:lpstr>KoPub돋움체 Bold</vt:lpstr>
      <vt:lpstr>KoPub돋움체 Light</vt:lpstr>
      <vt:lpstr>KoPub돋움체 Medium</vt:lpstr>
      <vt:lpstr>KT서체 Bold</vt:lpstr>
      <vt:lpstr>KT서체 Light</vt:lpstr>
      <vt:lpstr>굴림</vt:lpstr>
      <vt:lpstr>나눔스퀘어</vt:lpstr>
      <vt:lpstr>Arial</vt:lpstr>
      <vt:lpstr>Wingdings</vt:lpstr>
      <vt:lpstr>맑은 고딕</vt:lpstr>
      <vt:lpstr>KT Color</vt:lpstr>
      <vt:lpstr>KT PPT</vt:lpstr>
      <vt:lpstr>Gray배경</vt:lpstr>
      <vt:lpstr>1_Office 테마</vt:lpstr>
      <vt:lpstr>시스템 구축 사례 – A사</vt:lpstr>
      <vt:lpstr>시스템 구축 사례 – B사</vt:lpstr>
      <vt:lpstr>시스템 구축 사례 – C사</vt:lpstr>
      <vt:lpstr>시스템 구축 사례 – D사</vt:lpstr>
      <vt:lpstr>시스템 구축 사례 – E사(1/2)</vt:lpstr>
      <vt:lpstr>시스템 구축 사례 – E사(2/2)</vt:lpstr>
      <vt:lpstr>시스템 구축 사례 – H사(1/3)</vt:lpstr>
      <vt:lpstr>시스템 구축 사례 – H사(3/3)</vt:lpstr>
      <vt:lpstr>시스템 구축 사례 – H사(2/3)</vt:lpstr>
      <vt:lpstr>시스템 구축 사례 – DataLake/MLOps</vt:lpstr>
      <vt:lpstr>데이터 활용 사례 – X사(1/2)</vt:lpstr>
      <vt:lpstr>데이터 활용 사례 – X사(2/2)</vt:lpstr>
      <vt:lpstr>제안 사례 – A사 (1/6)</vt:lpstr>
      <vt:lpstr>제안 사례 – A사 (2/6)</vt:lpstr>
      <vt:lpstr>제안 사례 – A사 (3/6)</vt:lpstr>
      <vt:lpstr>제안 사례 – A사 (4/6)</vt:lpstr>
      <vt:lpstr>제안 사례 – A사 (5/6)</vt:lpstr>
      <vt:lpstr>제안 사례 – A사 (6/6)</vt:lpstr>
      <vt:lpstr>목표 시스템 아키텍처 – Data Lake</vt:lpstr>
      <vt:lpstr>목표 시스템 아키텍처 – Hybrid Data Lake </vt:lpstr>
      <vt:lpstr>목표 시스템 아키텍처 – MLOps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하호진</cp:lastModifiedBy>
  <cp:revision>3448</cp:revision>
  <cp:lastPrinted>2022-06-03T01:56:26Z</cp:lastPrinted>
  <dcterms:created xsi:type="dcterms:W3CDTF">2018-08-09T01:43:37Z</dcterms:created>
  <dcterms:modified xsi:type="dcterms:W3CDTF">2024-08-11T13:32:13Z</dcterms:modified>
</cp:coreProperties>
</file>