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58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5" r:id="rId12"/>
    <p:sldId id="326" r:id="rId13"/>
    <p:sldId id="304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869" autoAdjust="0"/>
  </p:normalViewPr>
  <p:slideViewPr>
    <p:cSldViewPr snapToGrid="0">
      <p:cViewPr varScale="1">
        <p:scale>
          <a:sx n="61" d="100"/>
          <a:sy n="61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901A-6D02-4490-BFD2-E6CD8915010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AC31C-F7A5-4C7D-8A98-6D3A1F1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8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14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자유로운 시나리오 설계 및 실행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실시간 서비스 시나리오는 다양한 조건을 상정하고 이를 만족할 경우 특정한 액션을 취하도록 설계됩니다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조건과 액션이 결합된 결과를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(Rule)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이라고 하며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자유로운 상상을 얼마나 효율적으로 룰로써 구현할 수 있는가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에 따라 캠페인의 성패가 좌우됩니다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© Copyright 2000-2021 TIBCO Software Inc.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1CD1BC"/>
                </a:solidFill>
                <a:latin typeface="MalgunGothicBold"/>
              </a:rPr>
              <a:t>중산층 고객이 </a:t>
            </a:r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Verdana-Bold"/>
              </a:rPr>
              <a:t>Rule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#1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Rule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#2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Rule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#3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Rule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#4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Rule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#5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Rule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#6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AAD8"/>
                </a:solidFill>
                <a:latin typeface="MalgunGothicBold"/>
              </a:rPr>
              <a:t>과거 </a:t>
            </a:r>
            <a:r>
              <a:rPr lang="en-US" altLang="ko-KR" sz="1800" b="1" i="0" u="none" strike="noStrike" baseline="0" dirty="0">
                <a:solidFill>
                  <a:srgbClr val="00AAD8"/>
                </a:solidFill>
                <a:latin typeface="MalgunGothicBold"/>
              </a:rPr>
              <a:t>2</a:t>
            </a:r>
            <a:r>
              <a:rPr lang="ko-KR" altLang="en-US" sz="1800" b="1" i="0" u="none" strike="noStrike" baseline="0" dirty="0">
                <a:solidFill>
                  <a:srgbClr val="00AAD8"/>
                </a:solidFill>
                <a:latin typeface="MalgunGothicBold"/>
              </a:rPr>
              <a:t>일에 걸쳐 </a:t>
            </a:r>
            <a:r>
              <a:rPr lang="en-US" altLang="ko-KR" sz="1800" b="1" i="0" u="none" strike="noStrike" baseline="0" dirty="0">
                <a:solidFill>
                  <a:srgbClr val="00AAD8"/>
                </a:solidFill>
                <a:latin typeface="MalgunGothicBold"/>
              </a:rPr>
              <a:t>20</a:t>
            </a:r>
            <a:r>
              <a:rPr lang="ko-KR" altLang="en-US" sz="1800" b="1" i="0" u="none" strike="noStrike" baseline="0" dirty="0">
                <a:solidFill>
                  <a:srgbClr val="00AAD8"/>
                </a:solidFill>
                <a:latin typeface="MalgunGothicBold"/>
              </a:rPr>
              <a:t>만원 이상 구매한 경우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414E"/>
                </a:solidFill>
                <a:latin typeface="MalgunGothicBold"/>
              </a:rPr>
              <a:t>무료 영화 관람권을 송부한다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A400"/>
                </a:solidFill>
                <a:latin typeface="MalgunGothicBold"/>
              </a:rPr>
              <a:t>고객의 심리가 긍정적이고 매장에 있을 때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81BD00"/>
                </a:solidFill>
                <a:latin typeface="MalgunGothicBold"/>
              </a:rPr>
              <a:t>24</a:t>
            </a:r>
            <a:r>
              <a:rPr lang="ko-KR" altLang="en-US" sz="1800" b="1" i="0" u="none" strike="noStrike" baseline="0" dirty="0">
                <a:solidFill>
                  <a:srgbClr val="81BD00"/>
                </a:solidFill>
                <a:latin typeface="MalgunGothicBold"/>
              </a:rPr>
              <a:t>시간 이내 </a:t>
            </a:r>
            <a:r>
              <a:rPr lang="en-US" altLang="ko-KR" sz="1800" b="1" i="0" u="none" strike="noStrike" baseline="0" dirty="0">
                <a:solidFill>
                  <a:srgbClr val="81BD00"/>
                </a:solidFill>
                <a:latin typeface="MalgunGothicBold"/>
              </a:rPr>
              <a:t>5</a:t>
            </a:r>
            <a:r>
              <a:rPr lang="ko-KR" altLang="en-US" sz="1800" b="1" i="0" u="none" strike="noStrike" baseline="0" dirty="0">
                <a:solidFill>
                  <a:srgbClr val="81BD00"/>
                </a:solidFill>
                <a:latin typeface="MalgunGothicBold"/>
              </a:rPr>
              <a:t>만원 추가 구매 시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81BD00"/>
                </a:solidFill>
                <a:latin typeface="MalgunGothicBold"/>
              </a:rPr>
              <a:t>무료 영화 관람권 발송 안내를 송부하고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640DB"/>
                </a:solidFill>
                <a:latin typeface="MalgunGothicBold"/>
              </a:rPr>
              <a:t>실제 </a:t>
            </a:r>
            <a:r>
              <a:rPr lang="en-US" altLang="ko-KR" sz="1800" b="1" i="0" u="none" strike="noStrike" baseline="0" dirty="0">
                <a:solidFill>
                  <a:srgbClr val="F640DB"/>
                </a:solidFill>
                <a:latin typeface="MalgunGothicBold"/>
              </a:rPr>
              <a:t>5</a:t>
            </a:r>
            <a:r>
              <a:rPr lang="ko-KR" altLang="en-US" sz="1800" b="1" i="0" u="none" strike="noStrike" baseline="0" dirty="0">
                <a:solidFill>
                  <a:srgbClr val="F640DB"/>
                </a:solidFill>
                <a:latin typeface="MalgunGothicBold"/>
              </a:rPr>
              <a:t>만원 추가 구매가 발생하면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[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참조정보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]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고객 데이터에 기반한 고객 분류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IF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고객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in ‘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중산층’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THEN </a:t>
            </a:r>
            <a:r>
              <a:rPr lang="en-US" sz="1800" b="1" i="0" u="none" strike="noStrike" baseline="0" dirty="0">
                <a:solidFill>
                  <a:srgbClr val="00AAD8"/>
                </a:solidFill>
                <a:latin typeface="MalgunGothicBold"/>
              </a:rPr>
              <a:t>Rule #2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[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참조정보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]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고객의 과거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2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일 구매 금액 총계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IF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과거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2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일 구매 총액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&gt;= 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만원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THEN </a:t>
            </a:r>
            <a:r>
              <a:rPr lang="en-US" sz="1800" b="1" i="0" u="none" strike="noStrike" baseline="0" dirty="0">
                <a:solidFill>
                  <a:srgbClr val="81BD00"/>
                </a:solidFill>
                <a:latin typeface="MalgunGothicBold"/>
              </a:rPr>
              <a:t>Rule #4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[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참조정보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]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고객 감성 분석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고객 위치 정보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IF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고객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in positive sentiment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AND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in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매장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THEN </a:t>
            </a:r>
            <a:r>
              <a:rPr lang="en-US" sz="1800" b="1" i="0" u="none" strike="noStrike" baseline="0" dirty="0">
                <a:solidFill>
                  <a:srgbClr val="81BD00"/>
                </a:solidFill>
                <a:latin typeface="MalgunGothicBold"/>
              </a:rPr>
              <a:t>Rule #4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IF </a:t>
            </a:r>
            <a:r>
              <a:rPr lang="en-US" sz="1800" b="1" i="0" u="none" strike="noStrike" baseline="0" dirty="0">
                <a:solidFill>
                  <a:srgbClr val="00AAD8"/>
                </a:solidFill>
                <a:latin typeface="MalgunGothicBold"/>
              </a:rPr>
              <a:t>Rule #2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=true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AND </a:t>
            </a:r>
            <a:r>
              <a:rPr lang="en-US" sz="1800" b="1" i="0" u="none" strike="noStrike" baseline="0" dirty="0">
                <a:solidFill>
                  <a:srgbClr val="FFA400"/>
                </a:solidFill>
                <a:latin typeface="MalgunGothicBold"/>
              </a:rPr>
              <a:t>Rule #3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=true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THEN ‘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안내 메시지 발송’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and </a:t>
            </a:r>
            <a:r>
              <a:rPr lang="en-US" sz="1800" b="1" i="0" u="none" strike="noStrike" baseline="0" dirty="0">
                <a:solidFill>
                  <a:srgbClr val="F640DB"/>
                </a:solidFill>
                <a:latin typeface="MalgunGothicBold"/>
              </a:rPr>
              <a:t>Rule #5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[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참조정보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]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안내 이후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24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시간 구매 금액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IF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구매금액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&gt; 5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만원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THEN </a:t>
            </a:r>
            <a:r>
              <a:rPr lang="en-US" sz="1800" b="1" i="0" u="none" strike="noStrike" baseline="0" dirty="0">
                <a:solidFill>
                  <a:srgbClr val="FF414E"/>
                </a:solidFill>
                <a:latin typeface="MalgunGothicBold"/>
              </a:rPr>
              <a:t>Rule #6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ArialMT"/>
              </a:rPr>
              <a:t>•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IF </a:t>
            </a:r>
            <a:r>
              <a:rPr lang="en-US" sz="1800" b="1" i="0" u="none" strike="noStrike" baseline="0" dirty="0">
                <a:solidFill>
                  <a:srgbClr val="F640DB"/>
                </a:solidFill>
                <a:latin typeface="MalgunGothicBold"/>
              </a:rPr>
              <a:t>Rule #5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=true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333333"/>
                </a:solidFill>
                <a:latin typeface="MalgunGothicBold"/>
              </a:rPr>
              <a:t>THEN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무료 영화 관람권 송부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(SMS, Mobile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등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2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15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자유로운 시나리오 설계 및 실행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© Copyright 2000-2021 TIBCO Software Inc.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E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K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IF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Arial-BoldMT"/>
              </a:rPr>
              <a:t>E = True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Then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Arial-BoldMT"/>
              </a:rPr>
              <a:t>K = True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B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C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L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IF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Arial-BoldMT"/>
              </a:rPr>
              <a:t>K,B,C =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Arial-BoldMT"/>
              </a:rPr>
              <a:t>True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Then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Arial-BoldMT"/>
              </a:rPr>
              <a:t>L = True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D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N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전 방향 추론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이미 알고 있는 사실과 새롭게 생성된 사실을 통합하여 새로운 최종 사실을 도출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Rule #1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Rule #2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Rule #2 </a:t>
            </a:r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Rule #1 Rule #3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B C D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K L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N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외부 신규 이벤트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기존에 알고 있는 사실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새롭게 알게 된 사실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최종 추론된 사실 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Arial-BoldMT"/>
              </a:rPr>
              <a:t>Rule Chaining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과정을 통한 추론 진행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IF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Arial-BoldMT"/>
              </a:rPr>
              <a:t>L, D = True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Then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Arial-BoldMT"/>
              </a:rPr>
              <a:t>N = True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Rule #3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Complex Event Processing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다수의 복잡한 이벤트와 다양한 참조모델을 기반으로 사전 정의된 다수의 룰들에 명시된 조건에 부합하는 모든 룰들의 상관관계를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자동으로 판단하고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현 상황을 추론하여 효과적인 실시간 대응이 가능하도록 하는 인메모리 실시간 룰 엔진입니다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2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5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u="none" strike="noStrike" baseline="0" dirty="0">
              <a:solidFill>
                <a:srgbClr val="8E8E8E"/>
              </a:solidFill>
              <a:latin typeface="Verdana" panose="020B0604030504040204" pitchFamily="34" charset="0"/>
            </a:endParaRPr>
          </a:p>
          <a:p>
            <a:pPr algn="l"/>
            <a:r>
              <a:rPr lang="ko-KR" altLang="en-US" b="1" i="0" u="none" strike="noStrike" baseline="0" dirty="0">
                <a:solidFill>
                  <a:srgbClr val="333333"/>
                </a:solidFill>
                <a:latin typeface="MalgunGothicBold"/>
              </a:rPr>
              <a:t>상품 조회 후 </a:t>
            </a:r>
            <a:r>
              <a:rPr lang="ko-KR" altLang="en-US" b="1" i="0" u="none" strike="noStrike" baseline="0" dirty="0" err="1">
                <a:solidFill>
                  <a:srgbClr val="333333"/>
                </a:solidFill>
                <a:latin typeface="MalgunGothicBold"/>
              </a:rPr>
              <a:t>미가입</a:t>
            </a:r>
            <a:r>
              <a:rPr lang="ko-KR" altLang="en-US" b="1" i="0" u="none" strike="noStrike" baseline="0" dirty="0">
                <a:solidFill>
                  <a:srgbClr val="333333"/>
                </a:solidFill>
                <a:latin typeface="MalgunGothicBold"/>
              </a:rPr>
              <a:t> 고객 가입 유도</a:t>
            </a:r>
          </a:p>
          <a:p>
            <a:pPr algn="l"/>
            <a:r>
              <a:rPr lang="en-US" b="1" i="0" u="none" strike="noStrike" baseline="0" dirty="0">
                <a:solidFill>
                  <a:srgbClr val="FFFFFF"/>
                </a:solidFill>
                <a:latin typeface="MalgunGothicBold"/>
              </a:rPr>
              <a:t>Offering </a:t>
            </a:r>
            <a:r>
              <a:rPr lang="ko-KR" altLang="en-US" b="1" i="0" u="none" strike="noStrike" baseline="0" dirty="0">
                <a:solidFill>
                  <a:srgbClr val="FFFFFF"/>
                </a:solidFill>
                <a:latin typeface="MalgunGothicBold"/>
              </a:rPr>
              <a:t>조건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Wingdings-Regular"/>
              </a:rPr>
              <a:t>u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MalgunGothic"/>
              </a:rPr>
              <a:t>App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로그 이벤트</a:t>
            </a:r>
          </a:p>
          <a:p>
            <a:pPr algn="l"/>
            <a:r>
              <a:rPr lang="en-US" altLang="ko-KR" b="0" i="0" u="none" strike="noStrike" baseline="0" dirty="0">
                <a:solidFill>
                  <a:srgbClr val="000000"/>
                </a:solidFill>
                <a:latin typeface="Wingdings-Regular"/>
              </a:rPr>
              <a:t>u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적금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/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청약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/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예금 상품 상세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회 이상 조회</a:t>
            </a:r>
          </a:p>
          <a:p>
            <a:pPr algn="l"/>
            <a:r>
              <a:rPr lang="en-US" altLang="ko-KR" b="0" i="0" u="none" strike="noStrike" baseline="0" dirty="0">
                <a:solidFill>
                  <a:srgbClr val="000000"/>
                </a:solidFill>
                <a:latin typeface="Wingdings-Regular"/>
              </a:rPr>
              <a:t>u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참조 조건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고객 연령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( 19 ~ 55 )</a:t>
            </a:r>
          </a:p>
          <a:p>
            <a:pPr algn="l"/>
            <a:r>
              <a:rPr lang="en-US" altLang="ko-KR" b="0" i="0" u="none" strike="noStrike" baseline="0" dirty="0">
                <a:solidFill>
                  <a:srgbClr val="000000"/>
                </a:solidFill>
                <a:latin typeface="Wingdings-Regular"/>
              </a:rPr>
              <a:t>u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상품 상세 조회 후 </a:t>
            </a:r>
            <a:r>
              <a:rPr lang="en-US" altLang="ko-KR" b="0" i="0" u="none" strike="noStrike" baseline="0" dirty="0">
                <a:solidFill>
                  <a:srgbClr val="FF0000"/>
                </a:solidFill>
                <a:latin typeface="MalgunGothic"/>
              </a:rPr>
              <a:t>7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분 이내에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MalgunGothic"/>
              </a:rPr>
              <a:t>미가입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 고객에게 가입 유도 쿠폰 전달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FFFFFF"/>
                </a:solidFill>
                <a:latin typeface="MalgunGothicBold"/>
              </a:rPr>
              <a:t>이벤트 흐름유입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000000"/>
                </a:solidFill>
                <a:latin typeface="MalgunGothicBold"/>
              </a:rPr>
              <a:t>고객 접촉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000000"/>
                </a:solidFill>
                <a:latin typeface="MalgunGothicBold"/>
              </a:rPr>
              <a:t>이력 필터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000000"/>
                </a:solidFill>
                <a:latin typeface="MalgunGothicBold"/>
              </a:rPr>
              <a:t>고객 프로필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000000"/>
                </a:solidFill>
                <a:latin typeface="MalgunGothicBold"/>
              </a:rPr>
              <a:t>필터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000000"/>
                </a:solidFill>
                <a:latin typeface="MalgunGothicBold"/>
              </a:rPr>
              <a:t>타이머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000000"/>
                </a:solidFill>
                <a:latin typeface="MalgunGothicBold"/>
              </a:rPr>
              <a:t>이벤트 발생</a:t>
            </a: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적금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/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청약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/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예금</a:t>
            </a:r>
          </a:p>
          <a:p>
            <a:pPr algn="l"/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회 이상 조회</a:t>
            </a:r>
          </a:p>
          <a:p>
            <a:pPr algn="l"/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19~55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세</a:t>
            </a: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가입자</a:t>
            </a:r>
          </a:p>
          <a:p>
            <a:pPr algn="l"/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7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분 후</a:t>
            </a: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이벤트 발생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000000"/>
                </a:solidFill>
                <a:latin typeface="MalgunGothicBold"/>
              </a:rPr>
              <a:t>거래 이력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000000"/>
                </a:solidFill>
                <a:latin typeface="MalgunGothicBold"/>
              </a:rPr>
              <a:t>필터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MalgunGothicBold"/>
              </a:rPr>
              <a:t>A/B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MalgunGothicBold"/>
              </a:rPr>
              <a:t>테스트</a:t>
            </a: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발송 제외</a:t>
            </a: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그룹</a:t>
            </a:r>
          </a:p>
          <a:p>
            <a:pPr algn="l"/>
            <a:r>
              <a:rPr lang="en-US" b="1" i="0" u="none" strike="noStrike" baseline="0" dirty="0">
                <a:solidFill>
                  <a:srgbClr val="000000"/>
                </a:solidFill>
                <a:latin typeface="MalgunGothicBold"/>
              </a:rPr>
              <a:t>APP Push</a:t>
            </a: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조회 상품</a:t>
            </a:r>
          </a:p>
          <a:p>
            <a:pPr algn="l"/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가입 여부 체크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MalgunGothic"/>
              </a:rPr>
              <a:t>A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그룹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:10%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MalgunGothic"/>
              </a:rPr>
              <a:t>B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MalgunGothic"/>
              </a:rPr>
              <a:t>그룹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MalgunGothic"/>
              </a:rPr>
              <a:t>:90%</a:t>
            </a:r>
          </a:p>
          <a:p>
            <a:pPr algn="l"/>
            <a:r>
              <a:rPr lang="en-US" altLang="ko-KR" b="1" i="0" u="none" strike="noStrike" baseline="0" dirty="0">
                <a:solidFill>
                  <a:srgbClr val="FF0000"/>
                </a:solidFill>
                <a:latin typeface="Verdana-Bold"/>
              </a:rPr>
              <a:t>3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MalgunGothic"/>
              </a:rPr>
              <a:t>배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868686"/>
                </a:solidFill>
                <a:latin typeface="MalgunGothicBold"/>
              </a:rPr>
              <a:t>관심상품 </a:t>
            </a:r>
            <a:r>
              <a:rPr lang="ko-KR" altLang="en-US" b="1" i="0" u="none" strike="noStrike" baseline="0" dirty="0" err="1">
                <a:solidFill>
                  <a:srgbClr val="868686"/>
                </a:solidFill>
                <a:latin typeface="MalgunGothicBold"/>
              </a:rPr>
              <a:t>등록율</a:t>
            </a:r>
            <a:endParaRPr lang="ko-KR" altLang="en-US" b="1" i="0" u="none" strike="noStrike" baseline="0" dirty="0">
              <a:solidFill>
                <a:srgbClr val="868686"/>
              </a:solidFill>
              <a:latin typeface="MalgunGothicBold"/>
            </a:endParaRPr>
          </a:p>
          <a:p>
            <a:pPr algn="l"/>
            <a:r>
              <a:rPr lang="en-US" altLang="ko-KR" b="1" i="0" u="none" strike="noStrike" baseline="0" dirty="0">
                <a:solidFill>
                  <a:srgbClr val="FF0000"/>
                </a:solidFill>
                <a:latin typeface="Verdana-Bold"/>
              </a:rPr>
              <a:t>31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MalgunGothic"/>
              </a:rPr>
              <a:t>배</a:t>
            </a:r>
          </a:p>
          <a:p>
            <a:pPr algn="l"/>
            <a:r>
              <a:rPr lang="ko-KR" altLang="en-US" b="1" i="0" u="none" strike="noStrike" baseline="0" dirty="0">
                <a:solidFill>
                  <a:srgbClr val="868686"/>
                </a:solidFill>
                <a:latin typeface="MalgunGothicBold"/>
              </a:rPr>
              <a:t>대출상품 </a:t>
            </a:r>
            <a:r>
              <a:rPr lang="ko-KR" altLang="en-US" b="1" i="0" u="none" strike="noStrike" baseline="0" dirty="0" err="1">
                <a:solidFill>
                  <a:srgbClr val="868686"/>
                </a:solidFill>
                <a:latin typeface="MalgunGothicBold"/>
              </a:rPr>
              <a:t>유도율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5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고객 데이터 활용의 변화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축적된 과거의 고객 데이터를 바탕으로 대상을 선정하고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캠페인을 기획하여 정해진 시기에 일괄적인 메시지를 전달하는 과거의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서비스에서 실시간으로 고객의 행동을 인지하고 맥락에 부합하는 서비스를 적시에 제공하는 실시간 맞춤형 서비스로 진화하였습니다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© Copyright 2000-2021 TIBCO Software Inc.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고객 정보 분석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(Historical Data)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고객 분류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(Segmentation)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캠페인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기획</a:t>
            </a:r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MalgunGothicBold"/>
              </a:rPr>
              <a:t>/</a:t>
            </a:r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설계 캠페인 실행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성과분석 및 반영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수 개월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or Never)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타겟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고객군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(by Segmentation)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고정된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What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상품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+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오퍼링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고객 상태 변화 감지 한계 과거 정보 기반 마케팅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즉시 </a:t>
            </a:r>
            <a:r>
              <a:rPr lang="ko-KR" altLang="en-US" sz="1800" b="0" i="0" u="none" strike="noStrike" baseline="0" dirty="0" err="1">
                <a:solidFill>
                  <a:srgbClr val="333333"/>
                </a:solidFill>
                <a:latin typeface="MalgunGothic"/>
              </a:rPr>
              <a:t>대응성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 한계 단방향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Push-based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마케팅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414E"/>
                </a:solidFill>
                <a:latin typeface="Verdana" panose="020B0604030504040204" pitchFamily="34" charset="0"/>
              </a:rPr>
              <a:t>No Context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-Bold"/>
              </a:rPr>
              <a:t>Batch Mass Service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Poor Timing All Places Crowd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이벤트 감지 캠페인 실행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여부 결정 캠페인 실행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성과분석 및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Rule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업데이트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즉각적 반영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)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Micro</a:t>
            </a:r>
            <a:r>
              <a:rPr lang="en-US" sz="1800" b="1" i="0" u="none" strike="noStrike" baseline="0" dirty="0" err="1">
                <a:solidFill>
                  <a:srgbClr val="FFFFFF"/>
                </a:solidFill>
                <a:latin typeface="Arial-BoldMT"/>
              </a:rPr>
              <a:t>Who</a:t>
            </a:r>
            <a:endParaRPr lang="en-US" sz="1800" b="1" i="0" u="none" strike="noStrike" baseline="0" dirty="0">
              <a:solidFill>
                <a:srgbClr val="FFFFFF"/>
              </a:solidFill>
              <a:latin typeface="Arial-Bold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segmentation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개인 맞춤형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What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상품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+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오퍼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Verdana" panose="020B0604030504040204" pitchFamily="34" charset="0"/>
              </a:rPr>
              <a:t>Right Time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고객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행동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이벤트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(</a:t>
            </a:r>
          </a:p>
          <a:p>
            <a:pPr algn="l"/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옴니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채널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)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실시간</a:t>
            </a:r>
          </a:p>
          <a:p>
            <a:pPr algn="l"/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오퍼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및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추천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Arial-BoldMT"/>
              </a:rPr>
              <a:t>When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적시성 위치정보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Where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업종</a:t>
            </a:r>
          </a:p>
          <a:p>
            <a:pPr algn="l"/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옴니채널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,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How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멀티 웨이브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Verdana" panose="020B0604030504040204" pitchFamily="34" charset="0"/>
              </a:rPr>
              <a:t>Right Place Right Person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선호도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Why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행동 패턴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AAD8"/>
                </a:solidFill>
                <a:latin typeface="Verdana-Bold"/>
              </a:rPr>
              <a:t>Realtime Personalized Service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414E"/>
                </a:solidFill>
                <a:latin typeface="Verdana" panose="020B0604030504040204" pitchFamily="34" charset="0"/>
              </a:rPr>
              <a:t>Rich Context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AAD8"/>
                </a:solidFill>
                <a:latin typeface="MalgunGothic"/>
              </a:rPr>
              <a:t>고객의 현재 맥락에 대한 이해 실시간 이벤트 기반 마케팅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AAD8"/>
                </a:solidFill>
                <a:latin typeface="MalgunGothic"/>
              </a:rPr>
              <a:t>캠페인 성과 실시간 반영 양방향 </a:t>
            </a:r>
            <a:r>
              <a:rPr lang="en-US" altLang="ko-KR" sz="1800" b="0" i="0" u="none" strike="noStrike" baseline="0" dirty="0">
                <a:solidFill>
                  <a:srgbClr val="00AAD8"/>
                </a:solidFill>
                <a:latin typeface="MalgunGothic"/>
              </a:rPr>
              <a:t>Conversational </a:t>
            </a:r>
            <a:r>
              <a:rPr lang="ko-KR" altLang="en-US" sz="1800" b="0" i="0" u="none" strike="noStrike" baseline="0" dirty="0">
                <a:solidFill>
                  <a:srgbClr val="00AAD8"/>
                </a:solidFill>
                <a:latin typeface="MalgunGothic"/>
              </a:rPr>
              <a:t>마케팅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909090"/>
                </a:solidFill>
                <a:latin typeface="Verdana" panose="020B0604030504040204" pitchFamily="34" charset="0"/>
              </a:rPr>
              <a:t>© Copyright 2000-2022 TIBCO Software Inc.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실시간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/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준실시간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/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배치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Wingdings-Regular"/>
              </a:rPr>
              <a:t>§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고객과의 모든 접점에서 생성되는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데이터 수집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/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정제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/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저장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Wingdings-Regular"/>
              </a:rPr>
              <a:t>§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적시 적소에 맥락에 맞는 서비스를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제공하기 위한 실시간 처리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Wingdings-Regular"/>
              </a:rPr>
              <a:t>§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수많은 조건과 상황을 연계한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정교한 시나리오 기반 서비스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Wingdings-Regular"/>
              </a:rPr>
              <a:t>§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다수의 고객들을 대상으로 한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개인화 서비스가 가능한 성능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Wingdings-Regular"/>
              </a:rPr>
              <a:t>§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AI/ML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기반 실시간 예측 및 대응이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가능한 환경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-Bold"/>
              </a:rPr>
              <a:t>Customer Data Platform </a:t>
            </a:r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컨셉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실시간으로 고객이 생성하는 모든 데이터를 최소한의 지연시간 내에 처리하여 보다 고객 충성도를 고양시킬 수 있는 서비스에 적시에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활용하는 것이 가능하도록 하기 위해 필요한 기능들을 통합적으로 제공하는 플랫폼입니다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AAD8"/>
                </a:solidFill>
                <a:latin typeface="Verdana-Bold"/>
              </a:rPr>
              <a:t>TIBCO Customer Data Platform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8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-Bold"/>
              </a:rPr>
              <a:t>TIBCO Customer Data Platform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© Copyright 2000-2021 TIBCO Software Inc.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7030A1"/>
                </a:solidFill>
                <a:latin typeface="MalgunGothicBold"/>
              </a:rPr>
              <a:t>이벤트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7030A1"/>
                </a:solidFill>
                <a:latin typeface="MalgunGothicBold"/>
              </a:rPr>
              <a:t>수집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7030A1"/>
                </a:solidFill>
                <a:latin typeface="MalgunGothic"/>
              </a:rPr>
              <a:t>이벤트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7030A1"/>
                </a:solidFill>
                <a:latin typeface="MalgunGothic"/>
              </a:rPr>
              <a:t>데이터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7030A1"/>
                </a:solidFill>
                <a:latin typeface="MalgunGothic"/>
              </a:rPr>
              <a:t>수집 및</a:t>
            </a:r>
          </a:p>
          <a:p>
            <a:pPr algn="l"/>
            <a:r>
              <a:rPr lang="ko-KR" altLang="en-US" sz="1800" b="0" i="0" u="none" strike="noStrike" baseline="0" dirty="0" err="1">
                <a:solidFill>
                  <a:srgbClr val="7030A1"/>
                </a:solidFill>
                <a:latin typeface="MalgunGothic"/>
              </a:rPr>
              <a:t>전처리</a:t>
            </a:r>
            <a:endParaRPr lang="ko-KR" altLang="en-US" sz="1800" b="0" i="0" u="none" strike="noStrike" baseline="0" dirty="0">
              <a:solidFill>
                <a:srgbClr val="7030A1"/>
              </a:solidFill>
              <a:latin typeface="MalgunGothic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4472C5"/>
                </a:solidFill>
                <a:latin typeface="MalgunGothicBold"/>
              </a:rPr>
              <a:t>TIBCO</a:t>
            </a:r>
          </a:p>
          <a:p>
            <a:pPr algn="l"/>
            <a:r>
              <a:rPr lang="en-US" sz="1800" b="1" i="0" u="none" strike="noStrike" baseline="0" dirty="0">
                <a:solidFill>
                  <a:srgbClr val="4472C5"/>
                </a:solidFill>
                <a:latin typeface="MalgunGothicBold"/>
              </a:rPr>
              <a:t>Streaming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Streaming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Event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Store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Rule based CEP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Publish</a:t>
            </a:r>
          </a:p>
          <a:p>
            <a:pPr algn="l"/>
            <a:r>
              <a:rPr lang="en-US" sz="1800" b="1" i="0" u="none" strike="noStrike" baseline="0" dirty="0">
                <a:solidFill>
                  <a:srgbClr val="4472C5"/>
                </a:solidFill>
                <a:latin typeface="MalgunGothicBold"/>
              </a:rPr>
              <a:t>TIBCO</a:t>
            </a:r>
          </a:p>
          <a:p>
            <a:pPr algn="l"/>
            <a:r>
              <a:rPr lang="en-US" sz="1800" b="1" i="0" u="none" strike="noStrike" baseline="0" dirty="0">
                <a:solidFill>
                  <a:srgbClr val="4472C5"/>
                </a:solidFill>
                <a:latin typeface="MalgunGothicBold"/>
              </a:rPr>
              <a:t>Messaging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4472C5"/>
                </a:solidFill>
                <a:latin typeface="MalgunGothic"/>
              </a:rPr>
              <a:t>EMS</a:t>
            </a:r>
          </a:p>
          <a:p>
            <a:pPr algn="l"/>
            <a:r>
              <a:rPr lang="en-US" sz="1800" b="0" i="0" u="none" strike="noStrike" baseline="0" dirty="0">
                <a:solidFill>
                  <a:srgbClr val="4472C5"/>
                </a:solidFill>
                <a:latin typeface="MalgunGothic"/>
              </a:rPr>
              <a:t>Kafka</a:t>
            </a:r>
          </a:p>
          <a:p>
            <a:pPr algn="l"/>
            <a:r>
              <a:rPr lang="en-US" sz="1800" b="0" i="0" u="none" strike="noStrike" baseline="0" dirty="0">
                <a:solidFill>
                  <a:srgbClr val="4472C5"/>
                </a:solidFill>
                <a:latin typeface="MalgunGothic"/>
              </a:rPr>
              <a:t>Pulsar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Spotfire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333333"/>
                </a:solidFill>
                <a:latin typeface="MalgunGothic"/>
              </a:rPr>
              <a:t>MyData</a:t>
            </a:r>
            <a:endParaRPr lang="en-US" sz="1800" b="0" i="0" u="none" strike="noStrike" baseline="0" dirty="0">
              <a:solidFill>
                <a:srgbClr val="333333"/>
              </a:solidFill>
              <a:latin typeface="MalgunGothic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참조정보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TDV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FFFFFF"/>
                </a:solidFill>
                <a:latin typeface="MalgunGothic"/>
              </a:rPr>
              <a:t>LiveView</a:t>
            </a:r>
            <a:endParaRPr lang="en-US" sz="1800" b="0" i="0" u="none" strike="noStrike" baseline="0" dirty="0">
              <a:solidFill>
                <a:srgbClr val="FFFFFF"/>
              </a:solidFill>
              <a:latin typeface="MalgunGothic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Web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Mobile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App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SNS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Log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Etc</a:t>
            </a:r>
            <a:endParaRPr 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Subscribe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참조정보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참조정보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In-Memory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Data Grid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업무활용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데이터 분석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실시간 모니터링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성과 분석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실시간 모니터링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다각적 고급 분석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Live data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논리적 참조 </a:t>
            </a:r>
            <a:r>
              <a:rPr lang="en-US" sz="1800" b="1" i="0" u="none" strike="noStrike" baseline="0" dirty="0">
                <a:solidFill>
                  <a:srgbClr val="4472C5"/>
                </a:solidFill>
                <a:latin typeface="MalgunGothicBold"/>
              </a:rPr>
              <a:t>TIBCO Analytics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Data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algunGothic"/>
              </a:rPr>
              <a:t>Science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FFFFFF"/>
                </a:solidFill>
                <a:latin typeface="MalgunGothic"/>
              </a:rPr>
              <a:t>ModelOps</a:t>
            </a:r>
            <a:endParaRPr lang="en-US" sz="1800" b="0" i="0" u="none" strike="noStrike" baseline="0" dirty="0">
              <a:solidFill>
                <a:srgbClr val="FFFFFF"/>
              </a:solidFill>
              <a:latin typeface="MalgunGothic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모델 개발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고객 분류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개발된 모델 배포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Model Life-cycle Mgmt.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실시간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/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배치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캠페인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실행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실시간 캠페인 반응 이벤트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고성능 조회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고성능 조회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Risk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분석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실시간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EBM &amp; FDS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Big Data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Any Real time System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for customers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3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10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고성능 실시간 데이터 처리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TIBCO Customer Data Platform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은 보다 빠르고 보다 안정적인 메시지 전송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이벤트 처리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데이터 참조를 위해 선형적인 확장성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고성능 메시징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고속 메모리 캐쉬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분산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아키텍쳐에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 기반하고 있어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latency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를 최소화합니다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© Copyright 2000-2021 TIBCO Software Inc.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TIBCO Customer Data Platform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HTTP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SOAP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JMS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DB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Timer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이벤트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수집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File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이벤트 필터링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이벤트 추론분석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이벤트 패턴분석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연관 룰 </a:t>
            </a:r>
            <a:r>
              <a:rPr lang="ko-KR" altLang="en-US" sz="1800" b="1" i="0" u="none" strike="noStrike" baseline="0" dirty="0" err="1">
                <a:solidFill>
                  <a:srgbClr val="000000"/>
                </a:solidFill>
                <a:latin typeface="MalgunGothicBold"/>
              </a:rPr>
              <a:t>상호참조</a:t>
            </a:r>
            <a:endParaRPr lang="ko-KR" altLang="en-US" sz="1800" b="1" i="0" u="none" strike="noStrike" baseline="0" dirty="0">
              <a:solidFill>
                <a:srgbClr val="000000"/>
              </a:solidFill>
              <a:latin typeface="MalgunGothicBold"/>
            </a:endParaRP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이벤트 프로세싱 우선순위 처리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HTTP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SOAP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JMS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DB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Timer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File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True Real time CDP Engine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캠페인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전송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이벤트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수집 채널</a:t>
            </a:r>
          </a:p>
          <a:p>
            <a:pPr algn="l"/>
            <a:r>
              <a:rPr lang="ko-KR" altLang="en-US" sz="1800" b="1" i="0" u="none" strike="noStrike" baseline="0" dirty="0" err="1">
                <a:solidFill>
                  <a:srgbClr val="262626"/>
                </a:solidFill>
                <a:latin typeface="MalgunGothicBold"/>
              </a:rPr>
              <a:t>승인계</a:t>
            </a:r>
            <a:endParaRPr lang="ko-KR" altLang="en-US" sz="1800" b="1" i="0" u="none" strike="noStrike" baseline="0" dirty="0">
              <a:solidFill>
                <a:srgbClr val="262626"/>
              </a:solidFill>
              <a:latin typeface="MalgunGothicBold"/>
            </a:endParaRPr>
          </a:p>
          <a:p>
            <a:pPr algn="l"/>
            <a:r>
              <a:rPr lang="ko-KR" altLang="en-US" sz="1800" b="1" i="0" u="none" strike="noStrike" baseline="0" dirty="0" err="1">
                <a:solidFill>
                  <a:srgbClr val="262626"/>
                </a:solidFill>
                <a:latin typeface="MalgunGothicBold"/>
              </a:rPr>
              <a:t>업무계</a:t>
            </a:r>
            <a:endParaRPr lang="ko-KR" altLang="en-US" sz="1800" b="1" i="0" u="none" strike="noStrike" baseline="0" dirty="0">
              <a:solidFill>
                <a:srgbClr val="262626"/>
              </a:solidFill>
              <a:latin typeface="MalgunGothicBold"/>
            </a:endParaRPr>
          </a:p>
          <a:p>
            <a:pPr algn="l"/>
            <a:r>
              <a:rPr lang="ko-KR" alt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콜센터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캠페인</a:t>
            </a:r>
          </a:p>
          <a:p>
            <a:pPr algn="l"/>
            <a:r>
              <a:rPr 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WEB</a:t>
            </a:r>
          </a:p>
          <a:p>
            <a:pPr algn="l"/>
            <a:r>
              <a:rPr 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ETC</a:t>
            </a:r>
          </a:p>
          <a:p>
            <a:pPr algn="l"/>
            <a:r>
              <a:rPr lang="ko-KR" altLang="en-US" sz="1800" b="1" i="0" u="none" strike="noStrike" baseline="0" dirty="0" err="1">
                <a:solidFill>
                  <a:srgbClr val="FFFFFF"/>
                </a:solidFill>
                <a:latin typeface="MalgunGothicBold"/>
              </a:rPr>
              <a:t>오퍼</a:t>
            </a:r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 발송 채널</a:t>
            </a:r>
          </a:p>
          <a:p>
            <a:pPr algn="l"/>
            <a:r>
              <a:rPr 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E-Mail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모바일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APP</a:t>
            </a:r>
          </a:p>
          <a:p>
            <a:pPr algn="l"/>
            <a:r>
              <a:rPr 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WEB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콜센터</a:t>
            </a:r>
          </a:p>
          <a:p>
            <a:pPr algn="l"/>
            <a:r>
              <a:rPr 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SMS</a:t>
            </a:r>
          </a:p>
          <a:p>
            <a:pPr algn="l"/>
            <a:r>
              <a:rPr lang="en-US" sz="1800" b="1" i="0" u="none" strike="noStrike" baseline="0" dirty="0">
                <a:solidFill>
                  <a:srgbClr val="262626"/>
                </a:solidFill>
                <a:latin typeface="MalgunGothicBold"/>
              </a:rPr>
              <a:t>ETC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Any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Protocol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Any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Protocol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In – Memory GRID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In-Memory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Event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참조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DB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Event Rule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구조화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DB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대용량 참조데이터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고객 반응 채널 </a:t>
            </a:r>
            <a:r>
              <a:rPr lang="ko-KR" altLang="en-US" sz="1800" b="1" i="0" u="none" strike="noStrike" baseline="0" dirty="0" err="1">
                <a:solidFill>
                  <a:srgbClr val="FFFFFF"/>
                </a:solidFill>
                <a:latin typeface="MalgunGothicBold"/>
              </a:rPr>
              <a:t>오퍼</a:t>
            </a:r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 채널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EMS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(Messaging)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EMS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(Messaging)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이벤트 수집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Latency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100ms 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이하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데이터 참조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Latency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50ms 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이하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로직 처리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Latency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10ms 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이하</a:t>
            </a:r>
          </a:p>
          <a:p>
            <a:pPr algn="l"/>
            <a:r>
              <a:rPr lang="ko-KR" altLang="en-US" sz="1800" b="1" i="0" u="none" strike="noStrike" baseline="0" dirty="0" err="1">
                <a:solidFill>
                  <a:srgbClr val="000000"/>
                </a:solidFill>
                <a:latin typeface="MalgunGothicBold"/>
              </a:rPr>
              <a:t>오퍼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 발송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Latency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100ms 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이하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“기존 고객 시스템을 기준으로 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CDP 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내의 실시간 서비스 처리 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Latency 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를 구간별로 확인했을 때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이벤트 수집부터 </a:t>
            </a:r>
            <a:r>
              <a:rPr lang="ko-KR" altLang="en-US" sz="1800" b="1" i="0" u="none" strike="noStrike" baseline="0" dirty="0" err="1">
                <a:solidFill>
                  <a:srgbClr val="1802BF"/>
                </a:solidFill>
                <a:latin typeface="MalgunGothicBold"/>
              </a:rPr>
              <a:t>오퍼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 발송까지 전체 처리 시간이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1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초 이내에서 처리 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됩니다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. “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1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0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11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TIBCO CDP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는 초기 인프라만으로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300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개 이상의 시나리오를 동시에 수행하여도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초 내에 서비스를 수행할 수 있는 유일한 솔루션입니다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또한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선형적인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scale-out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이 가능하므로 보다 비용효율적으로 성능 향상을 도모할 수 있습니다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© Copyright 2000-2021 TIBCO Software Inc.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“초고속의 응답시간을 보장하는 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CEP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기술은 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8 core 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기준으로 수십만 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TPS 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처리가 가능하며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,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특히 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Micro Service Architecture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의 최신 기술을 활용하여 분산된 엔진은 지속적으로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선형적인 확장에 기반한 최소한의 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Latency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를 보장합니다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.”</a:t>
            </a:r>
          </a:p>
          <a:p>
            <a:pPr algn="l"/>
            <a:r>
              <a:rPr lang="fr-FR" sz="1800" b="1" i="0" u="none" strike="noStrike" baseline="0" dirty="0">
                <a:solidFill>
                  <a:srgbClr val="FFFFFF"/>
                </a:solidFill>
                <a:latin typeface="Consolas-Bold"/>
              </a:rPr>
              <a:t>8 cores 2 nodes 3 nodes 4 nodes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Consolas-Bold"/>
              </a:rPr>
              <a:t>120 channels</a:t>
            </a:r>
          </a:p>
          <a:p>
            <a:pPr algn="l"/>
            <a:r>
              <a:rPr lang="nn-NO" sz="1800" b="1" i="0" u="none" strike="noStrike" baseline="0" dirty="0">
                <a:solidFill>
                  <a:srgbClr val="333333"/>
                </a:solidFill>
                <a:latin typeface="Consolas-Bold"/>
              </a:rPr>
              <a:t>(18 mill msg) </a:t>
            </a:r>
            <a:r>
              <a:rPr lang="nn-NO" sz="1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Node1 (250s) - 72,000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Node2 (260s) – 69,230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Node1 (250s) –72,000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Node2 (260s)- 69,230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Node3 (260s)- 69,230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-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Consolas-Bold"/>
              </a:rPr>
              <a:t>Node1 (250s) – 72,000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Consolas-Bold"/>
              </a:rPr>
              <a:t>Node2 (250s) – 72,000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Consolas-Bold"/>
              </a:rPr>
              <a:t>Node3 (260s) – 69,230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Consolas-Bold"/>
              </a:rPr>
              <a:t>Node4 (260s) – 69,230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onsolas-Bold"/>
              </a:rPr>
              <a:t>Total 141,230 Msg/s 210,460 Msg/s 280,460 Msg/s</a:t>
            </a:r>
          </a:p>
          <a:p>
            <a:pPr algn="l"/>
            <a:r>
              <a:rPr 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Micro Services Architecture 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기반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지속적 선형 확장 가능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시스템 확장 선형성 보장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8 Core 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기준 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TPS(</a:t>
            </a:r>
            <a:r>
              <a:rPr lang="ko-KR" altLang="en-US" sz="1800" b="1" i="0" u="none" strike="noStrike" baseline="0" dirty="0">
                <a:solidFill>
                  <a:srgbClr val="1802BF"/>
                </a:solidFill>
                <a:latin typeface="MalgunGothicBold"/>
              </a:rPr>
              <a:t>벤치마킹 자료</a:t>
            </a:r>
            <a:r>
              <a:rPr lang="en-US" altLang="ko-KR" sz="1800" b="1" i="0" u="none" strike="noStrike" baseline="0" dirty="0">
                <a:solidFill>
                  <a:srgbClr val="1802BF"/>
                </a:solidFill>
                <a:latin typeface="MalgunGothicBold"/>
              </a:rPr>
              <a:t>)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Verdana-Bold"/>
              </a:rPr>
              <a:t>1 </a:t>
            </a:r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고성능 실시간 데이터 처리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12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고성능 실시간 데이터 처리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이벤트 원천에서부터 최종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오퍼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 전달까지 이벤트 데이터에서부터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오퍼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 메시지까지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CDP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의 모든 데이터 파이프라인은 데이터 유실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없는 안정성과 고성능 메시지 전달이 필수입니다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 TIBCO EMS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는 순서보장 및 전달보장을 지원하는 메시징 미들웨어입니다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© Copyright 2000-2021 TIBCO Software Inc.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MalgunGothicBold"/>
              </a:rPr>
              <a:t>Queue</a:t>
            </a:r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를 이용한 순서보장 전달 보장 아키텍처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MalgunGothicBold"/>
              </a:rPr>
              <a:t>EMS </a:t>
            </a:r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프로세스 장애 </a:t>
            </a:r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MalgunGothicBold"/>
              </a:rPr>
              <a:t>EMS H/W </a:t>
            </a:r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장애 마케팅 </a:t>
            </a:r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MalgunGothicBold"/>
              </a:rPr>
              <a:t>APP </a:t>
            </a:r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프로세스 마케팅 </a:t>
            </a:r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MalgunGothicBold"/>
              </a:rPr>
              <a:t>Server </a:t>
            </a:r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장애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순서 보장 여부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보장 </a:t>
            </a:r>
            <a:r>
              <a:rPr lang="ko-KR" altLang="en-US" sz="1800" b="0" i="0" u="none" strike="noStrike" baseline="0" dirty="0" err="1">
                <a:solidFill>
                  <a:srgbClr val="333333"/>
                </a:solidFill>
                <a:latin typeface="MalgunGothic"/>
              </a:rPr>
              <a:t>보장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 </a:t>
            </a:r>
            <a:r>
              <a:rPr lang="ko-KR" altLang="en-US" sz="1800" b="0" i="0" u="none" strike="noStrike" baseline="0" dirty="0" err="1">
                <a:solidFill>
                  <a:srgbClr val="333333"/>
                </a:solidFill>
                <a:latin typeface="MalgunGothic"/>
              </a:rPr>
              <a:t>보장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 </a:t>
            </a:r>
            <a:r>
              <a:rPr lang="ko-KR" altLang="en-US" sz="1800" b="0" i="0" u="none" strike="noStrike" baseline="0" dirty="0" err="1">
                <a:solidFill>
                  <a:srgbClr val="333333"/>
                </a:solidFill>
                <a:latin typeface="MalgunGothic"/>
              </a:rPr>
              <a:t>보장</a:t>
            </a:r>
            <a:endParaRPr lang="ko-KR" altLang="en-US" sz="1800" b="0" i="0" u="none" strike="noStrike" baseline="0" dirty="0">
              <a:solidFill>
                <a:srgbClr val="333333"/>
              </a:solidFill>
              <a:latin typeface="MalgunGothic"/>
            </a:endParaRPr>
          </a:p>
          <a:p>
            <a:pPr algn="l"/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전달 보장 여부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보장 </a:t>
            </a:r>
            <a:r>
              <a:rPr lang="ko-KR" altLang="en-US" sz="1800" b="0" i="0" u="none" strike="noStrike" baseline="0" dirty="0" err="1">
                <a:solidFill>
                  <a:srgbClr val="333333"/>
                </a:solidFill>
                <a:latin typeface="MalgunGothic"/>
              </a:rPr>
              <a:t>보장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 </a:t>
            </a:r>
            <a:r>
              <a:rPr lang="ko-KR" altLang="en-US" sz="1800" b="0" i="0" u="none" strike="noStrike" baseline="0" dirty="0" err="1">
                <a:solidFill>
                  <a:srgbClr val="333333"/>
                </a:solidFill>
                <a:latin typeface="MalgunGothic"/>
              </a:rPr>
              <a:t>보장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 </a:t>
            </a:r>
            <a:r>
              <a:rPr lang="ko-KR" altLang="en-US" sz="1800" b="0" i="0" u="none" strike="noStrike" baseline="0" dirty="0" err="1">
                <a:solidFill>
                  <a:srgbClr val="333333"/>
                </a:solidFill>
                <a:latin typeface="MalgunGothic"/>
              </a:rPr>
              <a:t>보장</a:t>
            </a:r>
            <a:endParaRPr lang="ko-KR" altLang="en-US" sz="1800" b="0" i="0" u="none" strike="noStrike" baseline="0" dirty="0">
              <a:solidFill>
                <a:srgbClr val="333333"/>
              </a:solidFill>
              <a:latin typeface="MalgunGothic"/>
            </a:endParaRP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이벤트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발생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EAI Queue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10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3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4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5</a:t>
            </a:r>
          </a:p>
          <a:p>
            <a:pPr algn="l"/>
            <a:r>
              <a:rPr lang="en-US" sz="1800" b="1" i="0" u="none" strike="noStrike" baseline="0" dirty="0">
                <a:solidFill>
                  <a:srgbClr val="22228C"/>
                </a:solidFill>
                <a:latin typeface="MalgunGothicBold"/>
              </a:rPr>
              <a:t>First-In</a:t>
            </a:r>
          </a:p>
          <a:p>
            <a:pPr algn="l"/>
            <a:r>
              <a:rPr lang="en-US" sz="1800" b="1" i="0" u="none" strike="noStrike" baseline="0" dirty="0">
                <a:solidFill>
                  <a:srgbClr val="22228C"/>
                </a:solidFill>
                <a:latin typeface="MalgunGothicBold"/>
              </a:rPr>
              <a:t>First-Out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Corbel-Bold"/>
              </a:rPr>
              <a:t>TIBCO EMS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Corbel-Bold"/>
              </a:rPr>
              <a:t>EMS Process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Corbel-Bold"/>
              </a:rPr>
              <a:t>Queue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실시간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이벤트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감지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시스템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12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13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1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11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2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표준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API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표준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API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이벤트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발생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Corbel-Bold"/>
              </a:rPr>
              <a:t>TIBCO EMS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Corbel-Bold"/>
              </a:rPr>
              <a:t>EMS Process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Corbel-Bold"/>
              </a:rPr>
              <a:t>Queue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실시간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이벤트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감지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시스템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Corbel-Bold"/>
              </a:rPr>
              <a:t>Disk Storage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#n Msg 2 Msg 1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EAI Queue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#n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1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2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Msg 3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데이터를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Disk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에 기록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장애시에도 전달 보장이 목적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3. Send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5. Confirm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선택 수행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필수 수행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표준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API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1. Send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2. Confirm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표준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API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4. Ack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전송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Verdana-Bold"/>
              </a:rPr>
              <a:t>1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13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-Bold"/>
              </a:rPr>
              <a:t>PoC </a:t>
            </a:r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사례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전체 약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180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건 이상의 이벤트를 약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130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초 내에 모두 처리하여 최종적으로 초당 약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13,400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개의 이벤트를 처리하고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캠페인을 실행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하였습니다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이는 기존 마케팅 시스템 대비 약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268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배 빠른 성능이었습니다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© Copyright 2000-2021 TIBCO Software Inc.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FFFF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항목 </a:t>
            </a:r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Arial-BoldMT"/>
                <a:ea typeface="돋움체" panose="020B0609000101010101" pitchFamily="49" charset="-127"/>
              </a:rPr>
              <a:t>TIBCO EBM </a:t>
            </a:r>
            <a:r>
              <a:rPr lang="ko-KR" altLang="en-US" sz="1800" b="0" i="0" u="none" strike="noStrike" baseline="0" dirty="0">
                <a:solidFill>
                  <a:srgbClr val="FFFF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기존 </a:t>
            </a:r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Arial-BoldMT"/>
                <a:ea typeface="돋움체" panose="020B0609000101010101" pitchFamily="49" charset="-127"/>
              </a:rPr>
              <a:t>RTD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시나리오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  <a:ea typeface="돋움체" panose="020B0609000101010101" pitchFamily="49" charset="-127"/>
              </a:rPr>
              <a:t>1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 고객 수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Arial-BoldMT"/>
                <a:ea typeface="돋움체" panose="020B0609000101010101" pitchFamily="49" charset="-127"/>
              </a:rPr>
              <a:t>20 </a:t>
            </a:r>
            <a:r>
              <a:rPr lang="en-US" altLang="ko-KR" sz="1800" b="1" i="0" u="none" strike="noStrike" baseline="0" dirty="0">
                <a:solidFill>
                  <a:srgbClr val="333333"/>
                </a:solidFill>
                <a:latin typeface="Arial-BoldMT"/>
                <a:ea typeface="돋움체" panose="020B0609000101010101" pitchFamily="49" charset="-127"/>
              </a:rPr>
              <a:t>32,028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시나리오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  <a:ea typeface="돋움체" panose="020B0609000101010101" pitchFamily="49" charset="-127"/>
              </a:rPr>
              <a:t>2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 고객 수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Arial-BoldMT"/>
                <a:ea typeface="돋움체" panose="020B0609000101010101" pitchFamily="49" charset="-127"/>
              </a:rPr>
              <a:t>40 </a:t>
            </a:r>
            <a:r>
              <a:rPr lang="en-US" altLang="ko-KR" sz="1800" b="1" i="0" u="none" strike="noStrike" baseline="0" dirty="0">
                <a:solidFill>
                  <a:srgbClr val="333333"/>
                </a:solidFill>
                <a:latin typeface="Arial-BoldMT"/>
                <a:ea typeface="돋움체" panose="020B0609000101010101" pitchFamily="49" charset="-127"/>
              </a:rPr>
              <a:t>36,295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시나리오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  <a:ea typeface="돋움체" panose="020B0609000101010101" pitchFamily="49" charset="-127"/>
              </a:rPr>
              <a:t>3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 고객 수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Arial-BoldMT"/>
                <a:ea typeface="돋움체" panose="020B0609000101010101" pitchFamily="49" charset="-127"/>
              </a:rPr>
              <a:t>108 </a:t>
            </a:r>
            <a:r>
              <a:rPr lang="en-US" altLang="ko-KR" sz="1800" b="1" i="0" u="none" strike="noStrike" baseline="0" dirty="0">
                <a:solidFill>
                  <a:srgbClr val="333333"/>
                </a:solidFill>
                <a:latin typeface="Arial-BoldMT"/>
                <a:ea typeface="돋움체" panose="020B0609000101010101" pitchFamily="49" charset="-127"/>
              </a:rPr>
              <a:t>22,329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시나리오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  <a:ea typeface="돋움체" panose="020B0609000101010101" pitchFamily="49" charset="-127"/>
              </a:rPr>
              <a:t>4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 고객 수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Arial-BoldMT"/>
                <a:ea typeface="돋움체" panose="020B0609000101010101" pitchFamily="49" charset="-127"/>
              </a:rPr>
              <a:t>155 </a:t>
            </a:r>
            <a:r>
              <a:rPr lang="en-US" altLang="ko-KR" sz="1800" b="1" i="0" u="none" strike="noStrike" baseline="0" dirty="0">
                <a:solidFill>
                  <a:srgbClr val="333333"/>
                </a:solidFill>
                <a:latin typeface="Arial-BoldMT"/>
                <a:ea typeface="돋움체" panose="020B0609000101010101" pitchFamily="49" charset="-127"/>
              </a:rPr>
              <a:t>43,108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초당 처리 수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  <a:ea typeface="돋움체" panose="020B0609000101010101" pitchFamily="49" charset="-127"/>
              </a:rPr>
              <a:t>(TPS)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Arial-BoldMT"/>
                <a:ea typeface="돋움체" panose="020B0609000101010101" pitchFamily="49" charset="-127"/>
              </a:rPr>
              <a:t>13,400 </a:t>
            </a:r>
            <a:r>
              <a:rPr lang="en-US" altLang="ko-KR" sz="1800" b="1" i="0" u="none" strike="noStrike" baseline="0" dirty="0">
                <a:solidFill>
                  <a:srgbClr val="333333"/>
                </a:solidFill>
                <a:latin typeface="Arial-BoldMT"/>
                <a:ea typeface="돋움체" panose="020B0609000101010101" pitchFamily="49" charset="-127"/>
              </a:rPr>
              <a:t>50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사용된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  <a:ea typeface="돋움체" panose="020B0609000101010101" pitchFamily="49" charset="-127"/>
              </a:rPr>
              <a:t>H/W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리소스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  <a:ea typeface="돋움체" panose="020B0609000101010101" pitchFamily="49" charset="-127"/>
              </a:rPr>
              <a:t>(TPMC) 600,000 168,300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동일 조건 성능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ArialMT"/>
                <a:ea typeface="돋움체" panose="020B0609000101010101" pitchFamily="49" charset="-127"/>
              </a:rPr>
              <a:t>(TPS/TPMC) 0.022333 0.000237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MalgunGothicBold"/>
              </a:rPr>
              <a:t>TPS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기준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268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배 빠름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동일 조건에서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75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MalgunGothicBold"/>
              </a:rPr>
              <a:t>배 빠름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8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99D9-1537-3D96-1495-2604720B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116F9-4513-7481-6955-9360D865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204CD-DDE3-12FE-F67D-6C347F31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72FB0-B479-F4C8-C6D7-D6C881F4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76B4D-D2BA-19E5-DD90-EA835A0E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3C12C-3B0F-3778-E8DF-47545923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BF0C12-15C1-9B0B-24ED-1C40F1860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ED7DF-1B3E-CFCC-C7D6-2D4DC747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F2933-5392-9E14-E417-1BE871FA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F36A6-7181-BE91-74C8-8A633A68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2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2F80B0-6B8E-9F8B-71E7-54662F7EC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758B4-6BD8-3E82-2B7F-BCA20377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A9B35-F1FC-9116-F3D3-F396A8A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28DF8-B2F9-E277-290F-59D87024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0C817-CD05-9B64-3A36-401F480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A5275-E4D3-5810-3F51-C13F915C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D9808-8A41-A2B9-D594-520B1BE2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67330-23B6-6045-F6F6-259A3E91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4546B-A5DF-0BC8-31F9-64BE40FD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ECA0B-41E6-D296-F9B3-18FA35A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E2465-15F1-4687-529D-20A1CE0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C1597-A442-B87F-9C79-842317CD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6BA5D-DAE0-05A4-76FF-2967D604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3AFD6-73E0-0CC9-9C45-A5BEB6D1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FCA75-B60D-324E-4794-FA7F123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A120-3DE2-D862-F5EE-63F0F545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0D9A8-7F8D-C69E-DFD1-673B1FA0E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DF965-10B6-EFE8-02A6-A2EC90D6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F57E4-19F9-3705-579B-67FE26A6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9B453-7A83-6825-170D-B916EE5B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2F54F-6506-1625-90B6-BA78015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1FFFA-01BE-87B5-F87B-3DD2D05D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3BFB0D-25DC-C118-256E-BDBF7F90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02AF1-2B8C-CFE8-E695-CC6740A4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EC1261-AAD5-6499-FDF6-3AD688DCB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53F013-A475-341F-4A65-6F03F5E5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B2483A-1EC3-BD58-DCAF-4778AD6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CCC73-B42A-B691-CE51-EB912334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103034-9592-2E76-4F65-AAABC080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F5BB-9E48-AC33-ED6A-53C442EE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8177CE-255A-8AF9-961C-FD99630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20E83-78BE-6C68-84D1-EF27FE1A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7EFF1-F155-3C35-FCFE-7375A834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F507D-4559-CFA9-717A-5BFA6974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7FCF26-4063-2DC5-366F-95137458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7A69B-21C7-9083-014C-B01656F8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4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C031F-98B9-D133-3DFA-C95258E5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20E9B-35B2-F317-B00B-2910A69D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259F2-C178-6788-8EFA-0007E63E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0DD3D-972B-0EFC-B9BC-FEEEB51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BEE4E-B371-2829-C682-701584A0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14A6E-A488-D497-723C-3B1E784B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B9B00-6FD4-9123-023E-C3039D92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826674-B2FA-5F75-B5D9-569FD0836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0F073-FD96-5D0E-995E-CBA77CAA7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8E104-74E3-5F7F-4AED-FAFA5911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DDDF5-6B94-AEFA-59AF-E515BF52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13CEE-15AD-1C33-3050-8FE6B3A2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1AAEB-BFEF-C8C2-C0E0-A59BB7DA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23CAF-BADA-E11B-E3B3-BB0D9813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ED1C0-C2D6-B74E-CC1A-829422566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B5CEE-94A5-4781-9AB8-82885A5EC85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74970-97F2-C2B3-BD2A-00A4DBB28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B3A1D-AE12-8A9B-8C0B-B9988C643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4E460-887F-46EE-93A7-B4EFC6D7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F5C64-7649-6559-DCFD-C5EA1A24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AC126-A6D3-C049-2075-9C525CC7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1. Azure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솔루션들을 사용하여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AAAAF+AppleSDGothicNeo-Bold"/>
              </a:rPr>
              <a:t>기본적인 데이터 파이프라인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을 설계하고 구축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AAAAAI+AppleSDGothicNeo-Regular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 2.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데이터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AAAAF+AppleSDGothicNeo-Bold"/>
              </a:rPr>
              <a:t>일괄 처리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와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AAAAF+AppleSDGothicNeo-Bold"/>
              </a:rPr>
              <a:t>실시간 처리의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차이점을 이해하고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요구사항에 알맞은 처리 방법을 선택하고 해당하는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Azure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솔루션을 이용할 수 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.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3.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AAAAF+AppleSDGothicNeo-Bold"/>
              </a:rPr>
              <a:t>데이터 크기에 따라 알맞은 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AAAAAG+HelveticaNeue-Bold"/>
              </a:rPr>
              <a:t>Azure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AAAAF+AppleSDGothicNeo-Bold"/>
              </a:rPr>
              <a:t>솔루션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을 선택하여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확장성 있고 안정적인 데이터 파이프라인을 구축할 수 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.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4.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데이터 처리를 할 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각각 알맞은 솔루션을 선택하여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AAAAF+AppleSDGothicNeo-Bold"/>
              </a:rPr>
              <a:t>코딩 없이 간단한 처리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를 할 수도 있고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,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AAAAF+AppleSDGothicNeo-Bold"/>
              </a:rPr>
              <a:t>코드를 사용한 복잡한 처리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도 할 수 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.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5.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AAAAF+AppleSDGothicNeo-Bold"/>
              </a:rPr>
              <a:t>다른 클라우드 솔루션과 연동된 데이터 파이프라인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AAAAAG+HelveticaNeue-Bold"/>
              </a:rPr>
              <a:t>(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AAAAAF+AppleSDGothicNeo-Bold"/>
              </a:rPr>
              <a:t>멀티 클라우드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AAAAAG+HelveticaNeue-Bold"/>
              </a:rPr>
              <a:t>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AAAAAI+AppleSDGothicNeo-Regular"/>
              </a:rPr>
              <a:t>을 구축할 수 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8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225D1-78BE-F051-8F05-2C8237AD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34DF85-C4E0-A269-FD49-BEACA452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" y="0"/>
            <a:ext cx="1218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009B58-2FF8-1156-AA49-4EF82B19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" y="0"/>
            <a:ext cx="12089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4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8E0EC0-DA48-AA40-A290-F8C1E2A1F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7" t="17552" r="9758" b="16414"/>
          <a:stretch/>
        </p:blipFill>
        <p:spPr>
          <a:xfrm>
            <a:off x="565354" y="352490"/>
            <a:ext cx="11061291" cy="61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1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A6883-8371-1047-B34A-8881F637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DF224-5434-BC1D-6B7A-2C8CB8B8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신한은행 이벤트 기반 추천</a:t>
            </a:r>
            <a:r>
              <a:rPr lang="en-US" altLang="ko-KR" sz="1800" b="1" i="0" u="none" strike="noStrike" baseline="0" dirty="0">
                <a:solidFill>
                  <a:srgbClr val="333333"/>
                </a:solidFill>
                <a:latin typeface="MalgunGothicBold"/>
              </a:rPr>
              <a:t>/</a:t>
            </a:r>
            <a:r>
              <a:rPr lang="ko-KR" altLang="en-US" sz="1800" b="1" i="0" u="none" strike="noStrike" baseline="0" dirty="0" err="1">
                <a:solidFill>
                  <a:srgbClr val="333333"/>
                </a:solidFill>
                <a:latin typeface="MalgunGothicBold"/>
              </a:rPr>
              <a:t>오퍼링</a:t>
            </a:r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 </a:t>
            </a:r>
            <a:r>
              <a:rPr lang="en-US" altLang="ko-KR" sz="1800" b="1" i="0" u="none" strike="noStrike" baseline="0" dirty="0">
                <a:solidFill>
                  <a:srgbClr val="333333"/>
                </a:solidFill>
                <a:latin typeface="MalgunGothicBold"/>
              </a:rPr>
              <a:t>– </a:t>
            </a:r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금융상품 검색 시 추천상품 문자</a:t>
            </a:r>
            <a:endParaRPr lang="en-US" altLang="ko-KR" sz="1800" b="1" i="0" u="none" strike="noStrike" baseline="0" dirty="0">
              <a:solidFill>
                <a:srgbClr val="333333"/>
              </a:solidFill>
              <a:latin typeface="MalgunGothicBold"/>
            </a:endParaRPr>
          </a:p>
          <a:p>
            <a:pPr algn="l"/>
            <a:r>
              <a:rPr lang="en-US" sz="1800" b="1" dirty="0">
                <a:solidFill>
                  <a:srgbClr val="333333"/>
                </a:solidFill>
                <a:latin typeface="MalgunGothicBold"/>
              </a:rPr>
              <a:t>-</a:t>
            </a:r>
            <a:r>
              <a:rPr lang="en-US" altLang="ko-KR" sz="1800" b="1" i="0" u="none" strike="noStrike" baseline="0" dirty="0">
                <a:solidFill>
                  <a:srgbClr val="3333CD"/>
                </a:solidFill>
                <a:latin typeface="MalgunGothicBold"/>
              </a:rPr>
              <a:t>2020</a:t>
            </a:r>
            <a:r>
              <a:rPr lang="ko-KR" altLang="en-US" sz="1800" b="1" i="0" u="none" strike="noStrike" baseline="0" dirty="0">
                <a:solidFill>
                  <a:srgbClr val="3333CD"/>
                </a:solidFill>
                <a:latin typeface="MalgunGothicBold"/>
              </a:rPr>
              <a:t>년 </a:t>
            </a:r>
            <a:r>
              <a:rPr lang="en-US" altLang="ko-KR" sz="1800" b="1" i="0" u="none" strike="noStrike" baseline="0" dirty="0">
                <a:solidFill>
                  <a:srgbClr val="3333CD"/>
                </a:solidFill>
                <a:latin typeface="MalgunGothicBold"/>
              </a:rPr>
              <a:t>4</a:t>
            </a:r>
            <a:r>
              <a:rPr lang="ko-KR" altLang="en-US" sz="1800" b="1" i="0" u="none" strike="noStrike" baseline="0" dirty="0">
                <a:solidFill>
                  <a:srgbClr val="3333CD"/>
                </a:solidFill>
                <a:latin typeface="MalgunGothicBold"/>
              </a:rPr>
              <a:t>월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3333CD"/>
                </a:solidFill>
                <a:latin typeface="MalgunGothicBold"/>
              </a:rPr>
              <a:t>실시간 고객 관리 </a:t>
            </a:r>
            <a:r>
              <a:rPr lang="en-US" altLang="ko-KR" sz="1800" b="1" i="0" u="none" strike="noStrike" baseline="0" dirty="0">
                <a:solidFill>
                  <a:srgbClr val="3333CD"/>
                </a:solidFill>
                <a:latin typeface="MalgunGothicBold"/>
              </a:rPr>
              <a:t>R </a:t>
            </a:r>
            <a:r>
              <a:rPr lang="ko-KR" altLang="en-US" sz="1800" b="1" i="0" u="none" strike="noStrike" baseline="0" dirty="0" err="1">
                <a:solidFill>
                  <a:srgbClr val="3333CD"/>
                </a:solidFill>
                <a:latin typeface="MalgunGothicBold"/>
              </a:rPr>
              <a:t>오퍼링</a:t>
            </a:r>
            <a:r>
              <a:rPr lang="ko-KR" altLang="en-US" sz="1800" b="1" i="0" u="none" strike="noStrike" baseline="0" dirty="0">
                <a:solidFill>
                  <a:srgbClr val="3333CD"/>
                </a:solidFill>
                <a:latin typeface="MalgunGothicBold"/>
              </a:rPr>
              <a:t> 가동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3333CD"/>
                </a:solidFill>
                <a:latin typeface="MalgunGothicBold"/>
              </a:rPr>
              <a:t>고객이 원하는 정보 실시간 파악</a:t>
            </a:r>
          </a:p>
          <a:p>
            <a:pPr algn="l"/>
            <a:r>
              <a:rPr lang="ko-KR" altLang="en-US" sz="1800" b="1" i="0" u="none" strike="noStrike" baseline="0" dirty="0" err="1">
                <a:solidFill>
                  <a:srgbClr val="3333CD"/>
                </a:solidFill>
                <a:latin typeface="MalgunGothicBold"/>
              </a:rPr>
              <a:t>비대면</a:t>
            </a:r>
            <a:r>
              <a:rPr lang="ko-KR" altLang="en-US" sz="1800" b="1" i="0" u="none" strike="noStrike" baseline="0" dirty="0">
                <a:solidFill>
                  <a:srgbClr val="3333CD"/>
                </a:solidFill>
                <a:latin typeface="MalgunGothicBold"/>
              </a:rPr>
              <a:t> 채널 강화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3333CD"/>
                </a:solidFill>
                <a:latin typeface="MalgunGothicBold"/>
              </a:rPr>
              <a:t>고객 초</a:t>
            </a:r>
            <a:r>
              <a:rPr lang="en-US" altLang="ko-KR" sz="1800" b="1" i="0" u="none" strike="noStrike" baseline="0" dirty="0">
                <a:solidFill>
                  <a:srgbClr val="3333CD"/>
                </a:solidFill>
                <a:latin typeface="MalgunGothicBold"/>
              </a:rPr>
              <a:t>(</a:t>
            </a:r>
            <a:r>
              <a:rPr lang="ko-KR" altLang="en-US" sz="1800" b="1" i="0" u="none" strike="noStrike" baseline="0" dirty="0">
                <a:solidFill>
                  <a:srgbClr val="3333CD"/>
                </a:solidFill>
                <a:latin typeface="MalgunGothicBold"/>
              </a:rPr>
              <a:t>超</a:t>
            </a:r>
            <a:r>
              <a:rPr lang="en-US" altLang="ko-KR" sz="1800" b="1" i="0" u="none" strike="noStrike" baseline="0" dirty="0">
                <a:solidFill>
                  <a:srgbClr val="3333CD"/>
                </a:solidFill>
                <a:latin typeface="MalgunGothicBold"/>
              </a:rPr>
              <a:t>)</a:t>
            </a:r>
            <a:r>
              <a:rPr lang="ko-KR" altLang="en-US" sz="1800" b="1" i="0" u="none" strike="noStrike" baseline="0" dirty="0">
                <a:solidFill>
                  <a:srgbClr val="3333CD"/>
                </a:solidFill>
                <a:latin typeface="MalgunGothicBold"/>
              </a:rPr>
              <a:t>맞춤형 플랫폼 제공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FF414E"/>
                </a:solidFill>
                <a:latin typeface="ArialMT"/>
              </a:rPr>
              <a:t>•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800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여 영업점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FF414E"/>
                </a:solidFill>
                <a:latin typeface="ArialMT"/>
              </a:rPr>
              <a:t>•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2,200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여개 인터넷 뱅킹 메뉴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FF414E"/>
                </a:solidFill>
                <a:latin typeface="ArialMT"/>
              </a:rPr>
              <a:t>•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3,500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여개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SOL 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앱 메뉴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FF414E"/>
                </a:solidFill>
                <a:latin typeface="ArialMT"/>
              </a:rPr>
              <a:t>•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1150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만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SOL 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고객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FF414E"/>
                </a:solidFill>
                <a:latin typeface="ArialMT"/>
              </a:rPr>
              <a:t>•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1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억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2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천만 건 고객 접속 이벤트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FF414E"/>
                </a:solidFill>
                <a:latin typeface="ArialMT"/>
              </a:rPr>
              <a:t>• </a:t>
            </a:r>
            <a:r>
              <a:rPr lang="en-US" altLang="ko-KR" sz="1800" b="1" i="0" u="none" strike="noStrike" baseline="0" dirty="0">
                <a:solidFill>
                  <a:srgbClr val="FF0000"/>
                </a:solidFill>
                <a:latin typeface="MalgunGothicBold"/>
              </a:rPr>
              <a:t>220</a:t>
            </a:r>
            <a:r>
              <a:rPr lang="ko-KR" altLang="en-US" sz="1800" b="1" i="0" u="none" strike="noStrike" baseline="0" dirty="0">
                <a:solidFill>
                  <a:srgbClr val="FF0000"/>
                </a:solidFill>
                <a:latin typeface="MalgunGothicBold"/>
              </a:rPr>
              <a:t>만 건 거래 접촉 이벤트</a:t>
            </a:r>
            <a:endParaRPr lang="en-US" sz="1800" b="1" dirty="0">
              <a:solidFill>
                <a:srgbClr val="333333"/>
              </a:solidFill>
              <a:latin typeface="MalgunGothic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1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95464-7200-0B17-7318-C451BE23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2F9EC-4657-CB16-040E-C7D7FEB6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ko-KR" altLang="en-US" sz="1800" b="1" i="0" u="none" strike="noStrike" baseline="0" dirty="0">
                <a:solidFill>
                  <a:srgbClr val="333333"/>
                </a:solidFill>
                <a:latin typeface="MalgunGothicBold"/>
              </a:rPr>
              <a:t>고객 데이터 활용의 변화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축적된 과거의 고객 데이터를 바탕으로 대상을 선정하고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캠페인을 기획하여 정해진 시기에 일괄적인 메시지를 전달하는 과거의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서비스에서 실시간으로 고객의 행동을 인지하고 맥락에 부합하는 서비스를 적시에 제공하는 실시간 맞춤형 서비스로 진화하였습니다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8E8E8E"/>
                </a:solidFill>
                <a:latin typeface="Verdana" panose="020B0604030504040204" pitchFamily="34" charset="0"/>
              </a:rPr>
              <a:t>© Copyright 2000-2021 TIBCO Software Inc.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고객 정보 분석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(Historical Data)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고객 분류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(Segmentation)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캠페인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기획</a:t>
            </a:r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MalgunGothicBold"/>
              </a:rPr>
              <a:t>/</a:t>
            </a:r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설계 캠페인 실행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성과분석 및 반영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수 개월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or Never)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타겟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고객군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(by Segmentation) 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고정된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What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상품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+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오퍼링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고객 상태 변화 감지 한계 과거 정보 기반 마케팅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즉시 </a:t>
            </a:r>
            <a:r>
              <a:rPr lang="ko-KR" altLang="en-US" sz="1800" b="0" i="0" u="none" strike="noStrike" baseline="0" dirty="0" err="1">
                <a:solidFill>
                  <a:srgbClr val="333333"/>
                </a:solidFill>
                <a:latin typeface="MalgunGothic"/>
              </a:rPr>
              <a:t>대응성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 한계 단방향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MalgunGothic"/>
              </a:rPr>
              <a:t>Push-based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MalgunGothic"/>
              </a:rPr>
              <a:t>마케팅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414E"/>
                </a:solidFill>
                <a:latin typeface="Verdana" panose="020B0604030504040204" pitchFamily="34" charset="0"/>
              </a:rPr>
              <a:t>No Context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-Bold"/>
              </a:rPr>
              <a:t>Batch Mass Service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rialMT"/>
              </a:rPr>
              <a:t>Poor Timing All Places Crowd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이벤트 감지 캠페인 실행</a:t>
            </a:r>
          </a:p>
          <a:p>
            <a:pPr algn="l"/>
            <a:r>
              <a:rPr lang="ko-KR" altLang="en-US" sz="1800" b="1" i="0" u="none" strike="noStrike" baseline="0" dirty="0">
                <a:solidFill>
                  <a:srgbClr val="FFFFFF"/>
                </a:solidFill>
                <a:latin typeface="MalgunGothicBold"/>
              </a:rPr>
              <a:t>여부 결정 캠페인 실행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성과분석 및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Rule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업데이트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즉각적 반영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)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Micro</a:t>
            </a:r>
            <a:r>
              <a:rPr lang="en-US" sz="1800" b="1" i="0" u="none" strike="noStrike" baseline="0" dirty="0" err="1">
                <a:solidFill>
                  <a:srgbClr val="FFFFFF"/>
                </a:solidFill>
                <a:latin typeface="Arial-BoldMT"/>
              </a:rPr>
              <a:t>Who</a:t>
            </a:r>
            <a:endParaRPr lang="en-US" sz="1800" b="1" i="0" u="none" strike="noStrike" baseline="0" dirty="0">
              <a:solidFill>
                <a:srgbClr val="FFFFFF"/>
              </a:solidFill>
              <a:latin typeface="Arial-Bold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segmentation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개인 맞춤형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What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상품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+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오퍼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Verdana" panose="020B0604030504040204" pitchFamily="34" charset="0"/>
              </a:rPr>
              <a:t>Right Time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고객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행동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이벤트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(</a:t>
            </a:r>
          </a:p>
          <a:p>
            <a:pPr algn="l"/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옴니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채널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algunGothic"/>
              </a:rPr>
              <a:t>)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실시간</a:t>
            </a:r>
          </a:p>
          <a:p>
            <a:pPr algn="l"/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오퍼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MalgunGothic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및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추천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FFFFFF"/>
                </a:solidFill>
                <a:latin typeface="Arial-BoldMT"/>
              </a:rPr>
              <a:t>When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적시성 위치정보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Where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업종</a:t>
            </a:r>
          </a:p>
          <a:p>
            <a:pPr algn="l"/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MalgunGothic"/>
              </a:rPr>
              <a:t>옴니채널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MT"/>
              </a:rPr>
              <a:t>,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How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멀티 웨이브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Verdana" panose="020B0604030504040204" pitchFamily="34" charset="0"/>
              </a:rPr>
              <a:t>Right Place Right Person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선호도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FFFF"/>
                </a:solidFill>
                <a:latin typeface="Arial-BoldMT"/>
              </a:rPr>
              <a:t>Why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MalgunGothic"/>
              </a:rPr>
              <a:t>행동 패턴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AAD8"/>
                </a:solidFill>
                <a:latin typeface="Verdana-Bold"/>
              </a:rPr>
              <a:t>Realtime Personalized Service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414E"/>
                </a:solidFill>
                <a:latin typeface="Verdana" panose="020B0604030504040204" pitchFamily="34" charset="0"/>
              </a:rPr>
              <a:t>Rich Context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AAD8"/>
                </a:solidFill>
                <a:latin typeface="MalgunGothic"/>
              </a:rPr>
              <a:t>고객의 현재 맥락에 대한 이해 실시간 이벤트 기반 마케팅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AAD8"/>
                </a:solidFill>
                <a:latin typeface="MalgunGothic"/>
              </a:rPr>
              <a:t>캠페인 성과 실시간 반영 양방향 </a:t>
            </a:r>
            <a:r>
              <a:rPr lang="en-US" altLang="ko-KR" sz="1800" b="0" i="0" u="none" strike="noStrike" baseline="0" dirty="0">
                <a:solidFill>
                  <a:srgbClr val="00AAD8"/>
                </a:solidFill>
                <a:latin typeface="MalgunGothic"/>
              </a:rPr>
              <a:t>Conversational </a:t>
            </a:r>
            <a:r>
              <a:rPr lang="ko-KR" altLang="en-US" sz="1800" b="0" i="0" u="none" strike="noStrike" baseline="0" dirty="0">
                <a:solidFill>
                  <a:srgbClr val="00AAD8"/>
                </a:solidFill>
                <a:latin typeface="MalgunGothic"/>
              </a:rPr>
              <a:t>마케팅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5A37E-8D72-5E35-4B55-343E465E5893}"/>
              </a:ext>
            </a:extLst>
          </p:cNvPr>
          <p:cNvSpPr txBox="1"/>
          <p:nvPr/>
        </p:nvSpPr>
        <p:spPr>
          <a:xfrm>
            <a:off x="13731766" y="646386"/>
            <a:ext cx="583845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기반 아키텍처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이벤트 데이터 무분별한 추가 유의</a:t>
            </a:r>
            <a:endParaRPr lang="en-US" altLang="ko-KR" dirty="0"/>
          </a:p>
          <a:p>
            <a:r>
              <a:rPr lang="ko-KR" altLang="en-US" dirty="0"/>
              <a:t>행위자 기반의 데이터 정의 필요</a:t>
            </a:r>
            <a:endParaRPr lang="en-US" altLang="ko-KR" dirty="0"/>
          </a:p>
          <a:p>
            <a:r>
              <a:rPr lang="ko-KR" altLang="en-US" dirty="0" err="1"/>
              <a:t>소비처</a:t>
            </a:r>
            <a:r>
              <a:rPr lang="ko-KR" altLang="en-US" dirty="0"/>
              <a:t> 요구사항에 대해 무분별한 데이터 추가하면 안됨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면밀히 검토하여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이벤트 발행처와 </a:t>
            </a:r>
            <a:r>
              <a:rPr lang="ko-KR" altLang="en-US" dirty="0" err="1"/>
              <a:t>소비처</a:t>
            </a:r>
            <a:r>
              <a:rPr lang="ko-KR" altLang="en-US" dirty="0"/>
              <a:t> 변경 영향도 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작은</a:t>
            </a:r>
            <a:r>
              <a:rPr lang="en-US" altLang="ko-KR" dirty="0"/>
              <a:t> </a:t>
            </a:r>
            <a:r>
              <a:rPr lang="ko-KR" altLang="en-US" dirty="0"/>
              <a:t>단위로 느슨한  결합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MSA</a:t>
            </a:r>
          </a:p>
          <a:p>
            <a:endParaRPr lang="en-US" altLang="ko-KR" dirty="0"/>
          </a:p>
          <a:p>
            <a:r>
              <a:rPr lang="en-US" altLang="ko-KR" dirty="0"/>
              <a:t>Kafka</a:t>
            </a:r>
            <a:r>
              <a:rPr lang="ko-KR" altLang="en-US" dirty="0"/>
              <a:t>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/>
              <a:t>데이터변화에 따른 스케일 업</a:t>
            </a:r>
            <a:endParaRPr lang="en-US" altLang="ko-KR" dirty="0"/>
          </a:p>
          <a:p>
            <a:r>
              <a:rPr lang="ko-KR" altLang="en-US" dirty="0"/>
              <a:t>부하에 따른 동적 확장</a:t>
            </a:r>
            <a:endParaRPr lang="en-US" altLang="ko-KR" dirty="0"/>
          </a:p>
          <a:p>
            <a:r>
              <a:rPr lang="ko-KR" altLang="en-US" dirty="0"/>
              <a:t>느슨한 결합</a:t>
            </a:r>
            <a:endParaRPr lang="en-US" altLang="ko-KR" dirty="0"/>
          </a:p>
          <a:p>
            <a:r>
              <a:rPr lang="ko-KR" altLang="en-US" dirty="0"/>
              <a:t>장애대비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35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CE9D9E-4AF6-74EE-FE04-54F17C02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1" y="0"/>
            <a:ext cx="11833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99EA11-36FD-590F-188D-F5A67069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043"/>
            <a:ext cx="12192000" cy="62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2103DA2-E235-C336-A8B7-1D9DA1C8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6"/>
            <a:ext cx="12192000" cy="68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7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A5C93-C48F-FAD0-FA34-35BA90D6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77771-7D69-569B-29D9-39F39E04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-BoldItalic"/>
              </a:rPr>
              <a:t>Customer Data Platform</a:t>
            </a:r>
            <a:r>
              <a:rPr lang="ko-KR" altLang="en-US" sz="1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lgunGothicBold"/>
              </a:rPr>
              <a:t>의 핵심 요소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MalgunGothicBold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ko-KR" sz="1800" b="1" i="0" u="none" strike="noStrike" baseline="0" dirty="0">
              <a:solidFill>
                <a:schemeClr val="tx1">
                  <a:lumMod val="85000"/>
                  <a:lumOff val="15000"/>
                </a:schemeClr>
              </a:solidFill>
              <a:latin typeface="MalgunGothicBold"/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안정성과 확장성을 갖춘 고성능 실시간 데이터 처리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고도의 복잡한 서비스 시나리오의 구현 및 실행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ko-KR" altLang="en-US" sz="20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실시간 데이터와 과거 데이터의 유기적 결합 활용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ko-KR" altLang="en-US" sz="20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서비스 수행 결과의 실시간 모니터링 및 피드백 루프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89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5D466B-8DDC-39F3-30FF-EAD03DDF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98"/>
            <a:ext cx="12192000" cy="67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F5298A-8BC9-43D7-80A9-6C16015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5" y="0"/>
            <a:ext cx="11987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6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86AACE-7B79-16E0-BED2-553B011F8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14" y="0"/>
            <a:ext cx="11387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2017</Words>
  <Application>Microsoft Office PowerPoint</Application>
  <PresentationFormat>와이드스크린</PresentationFormat>
  <Paragraphs>513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34" baseType="lpstr">
      <vt:lpstr>AAAAAF+AppleSDGothicNeo-Bold</vt:lpstr>
      <vt:lpstr>AAAAAG+HelveticaNeue-Bold</vt:lpstr>
      <vt:lpstr>AAAAAH+HelveticaNeue</vt:lpstr>
      <vt:lpstr>AAAAAI+AppleSDGothicNeo-Regular</vt:lpstr>
      <vt:lpstr>Arial-BoldMT</vt:lpstr>
      <vt:lpstr>ArialMT</vt:lpstr>
      <vt:lpstr>Consolas-Bold</vt:lpstr>
      <vt:lpstr>Corbel-Bold</vt:lpstr>
      <vt:lpstr>MalgunGothic</vt:lpstr>
      <vt:lpstr>MalgunGothicBold</vt:lpstr>
      <vt:lpstr>Verdana-Bold</vt:lpstr>
      <vt:lpstr>Verdana-BoldItalic</vt:lpstr>
      <vt:lpstr>Wingdings-Regular</vt:lpstr>
      <vt:lpstr>돋움체</vt:lpstr>
      <vt:lpstr>Aptos</vt:lpstr>
      <vt:lpstr>Aptos Display</vt:lpstr>
      <vt:lpstr>Arial</vt:lpstr>
      <vt:lpstr>Consolas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하호진</dc:creator>
  <cp:lastModifiedBy>하호진</cp:lastModifiedBy>
  <cp:revision>3</cp:revision>
  <dcterms:created xsi:type="dcterms:W3CDTF">2024-08-12T08:29:01Z</dcterms:created>
  <dcterms:modified xsi:type="dcterms:W3CDTF">2024-08-12T08:58:11Z</dcterms:modified>
</cp:coreProperties>
</file>