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80" r:id="rId3"/>
    <p:sldId id="306" r:id="rId4"/>
    <p:sldId id="277" r:id="rId5"/>
    <p:sldId id="278" r:id="rId6"/>
    <p:sldId id="328" r:id="rId7"/>
    <p:sldId id="329" r:id="rId8"/>
    <p:sldId id="279" r:id="rId9"/>
    <p:sldId id="281" r:id="rId10"/>
    <p:sldId id="256" r:id="rId11"/>
    <p:sldId id="333" r:id="rId12"/>
    <p:sldId id="334" r:id="rId13"/>
    <p:sldId id="275" r:id="rId14"/>
    <p:sldId id="271" r:id="rId15"/>
    <p:sldId id="272" r:id="rId16"/>
    <p:sldId id="273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7E4EB"/>
    <a:srgbClr val="EAEAEA"/>
    <a:srgbClr val="DADBF1"/>
    <a:srgbClr val="8E8E8E"/>
    <a:srgbClr val="748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05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3134" y="-32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2C936-39D6-411B-A111-9F4CFBC40FA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630C128-BA74-4CF2-8854-F9999736BE77}">
      <dgm:prSet phldrT="[텍스트]" custT="1"/>
      <dgm:spPr/>
      <dgm:t>
        <a:bodyPr/>
        <a:lstStyle/>
        <a:p>
          <a:r>
            <a:rPr lang="ko-KR" altLang="en-US" sz="2000" b="1" dirty="0"/>
            <a:t>원천</a:t>
          </a:r>
          <a:endParaRPr lang="en-US" sz="2000" b="1" dirty="0"/>
        </a:p>
      </dgm:t>
    </dgm:pt>
    <dgm:pt modelId="{984139BA-D854-4A11-A695-8A7C7FADE3C5}" type="parTrans" cxnId="{22FFF016-0E3B-4232-98FA-5D1006B8873E}">
      <dgm:prSet/>
      <dgm:spPr/>
      <dgm:t>
        <a:bodyPr/>
        <a:lstStyle/>
        <a:p>
          <a:endParaRPr lang="en-US" sz="1400" b="1"/>
        </a:p>
      </dgm:t>
    </dgm:pt>
    <dgm:pt modelId="{2E39B4BE-BC7B-4C3E-A088-6BFAFFCE4FFB}" type="sibTrans" cxnId="{22FFF016-0E3B-4232-98FA-5D1006B8873E}">
      <dgm:prSet/>
      <dgm:spPr/>
      <dgm:t>
        <a:bodyPr/>
        <a:lstStyle/>
        <a:p>
          <a:endParaRPr lang="en-US" sz="1400" b="1"/>
        </a:p>
      </dgm:t>
    </dgm:pt>
    <dgm:pt modelId="{D59BD1E4-8700-49F4-9911-A4A35509638E}">
      <dgm:prSet phldrT="[텍스트]" custT="1"/>
      <dgm:spPr/>
      <dgm:t>
        <a:bodyPr/>
        <a:lstStyle/>
        <a:p>
          <a:r>
            <a:rPr lang="ko-KR" altLang="en-US" sz="2000" b="1" dirty="0"/>
            <a:t>수집</a:t>
          </a:r>
          <a:endParaRPr lang="en-US" sz="2000" b="1" dirty="0"/>
        </a:p>
      </dgm:t>
    </dgm:pt>
    <dgm:pt modelId="{F69909A1-2AC8-468F-AC55-F36EAC8E3A5C}" type="parTrans" cxnId="{B823A615-6C24-4437-9C22-09D9BF4DF933}">
      <dgm:prSet/>
      <dgm:spPr/>
      <dgm:t>
        <a:bodyPr/>
        <a:lstStyle/>
        <a:p>
          <a:endParaRPr lang="en-US" sz="1400" b="1"/>
        </a:p>
      </dgm:t>
    </dgm:pt>
    <dgm:pt modelId="{1694AACF-92C0-4A62-AF23-5390FF57EE6D}" type="sibTrans" cxnId="{B823A615-6C24-4437-9C22-09D9BF4DF933}">
      <dgm:prSet/>
      <dgm:spPr/>
      <dgm:t>
        <a:bodyPr/>
        <a:lstStyle/>
        <a:p>
          <a:endParaRPr lang="en-US" sz="1400" b="1"/>
        </a:p>
      </dgm:t>
    </dgm:pt>
    <dgm:pt modelId="{F3CB42E1-9DF3-46B6-9495-10908E01852D}">
      <dgm:prSet phldrT="[텍스트]" custT="1"/>
      <dgm:spPr/>
      <dgm:t>
        <a:bodyPr/>
        <a:lstStyle/>
        <a:p>
          <a:r>
            <a:rPr lang="ko-KR" altLang="en-US" sz="2000" b="1" dirty="0"/>
            <a:t>저장</a:t>
          </a:r>
          <a:r>
            <a:rPr lang="en-US" altLang="ko-KR" sz="2000" b="1" dirty="0"/>
            <a:t>/</a:t>
          </a:r>
          <a:r>
            <a:rPr lang="ko-KR" altLang="en-US" sz="2000" b="1" dirty="0"/>
            <a:t>처리</a:t>
          </a:r>
          <a:endParaRPr lang="en-US" sz="2000" b="1" dirty="0"/>
        </a:p>
      </dgm:t>
    </dgm:pt>
    <dgm:pt modelId="{171B9D8C-0460-440A-8F32-D2E8524EC4E3}" type="parTrans" cxnId="{C5D0339A-1770-46C7-BF1C-A48ACACDEAA7}">
      <dgm:prSet/>
      <dgm:spPr/>
      <dgm:t>
        <a:bodyPr/>
        <a:lstStyle/>
        <a:p>
          <a:endParaRPr lang="en-US" sz="1400" b="1"/>
        </a:p>
      </dgm:t>
    </dgm:pt>
    <dgm:pt modelId="{C390247D-2079-4C70-9E76-34AD6E72DF98}" type="sibTrans" cxnId="{C5D0339A-1770-46C7-BF1C-A48ACACDEAA7}">
      <dgm:prSet/>
      <dgm:spPr/>
      <dgm:t>
        <a:bodyPr/>
        <a:lstStyle/>
        <a:p>
          <a:endParaRPr lang="en-US" sz="1400" b="1"/>
        </a:p>
      </dgm:t>
    </dgm:pt>
    <dgm:pt modelId="{49C0A23D-BD80-4AAB-9A89-8EC6BA7F8F8A}">
      <dgm:prSet phldrT="[텍스트]" custT="1"/>
      <dgm:spPr/>
      <dgm:t>
        <a:bodyPr/>
        <a:lstStyle/>
        <a:p>
          <a:r>
            <a:rPr lang="ko-KR" altLang="en-US" sz="2000" b="1" dirty="0"/>
            <a:t>연계</a:t>
          </a:r>
          <a:endParaRPr lang="en-US" sz="2000" b="1" dirty="0"/>
        </a:p>
      </dgm:t>
    </dgm:pt>
    <dgm:pt modelId="{DAFCFC9D-0392-4509-B66F-FEF6904F00DE}" type="parTrans" cxnId="{CD7DAF34-C3FD-4B24-A9D4-77E7E3E67183}">
      <dgm:prSet/>
      <dgm:spPr/>
      <dgm:t>
        <a:bodyPr/>
        <a:lstStyle/>
        <a:p>
          <a:endParaRPr lang="en-US" sz="1400" b="1"/>
        </a:p>
      </dgm:t>
    </dgm:pt>
    <dgm:pt modelId="{66B9470D-B9D9-4950-8607-7A092F843457}" type="sibTrans" cxnId="{CD7DAF34-C3FD-4B24-A9D4-77E7E3E67183}">
      <dgm:prSet/>
      <dgm:spPr/>
      <dgm:t>
        <a:bodyPr/>
        <a:lstStyle/>
        <a:p>
          <a:endParaRPr lang="en-US" sz="1400" b="1"/>
        </a:p>
      </dgm:t>
    </dgm:pt>
    <dgm:pt modelId="{67697BD0-98F7-44B2-9BEF-7D176A44AC31}">
      <dgm:prSet phldrT="[텍스트]" custT="1"/>
      <dgm:spPr/>
      <dgm:t>
        <a:bodyPr/>
        <a:lstStyle/>
        <a:p>
          <a:r>
            <a:rPr lang="ko-KR" altLang="en-US" sz="2000" b="1" dirty="0"/>
            <a:t>감지</a:t>
          </a:r>
          <a:r>
            <a:rPr lang="en-US" altLang="ko-KR" sz="2000" b="1" dirty="0"/>
            <a:t>/</a:t>
          </a:r>
          <a:r>
            <a:rPr lang="ko-KR" altLang="en-US" sz="2000" b="1" dirty="0"/>
            <a:t>분석</a:t>
          </a:r>
          <a:endParaRPr lang="en-US" sz="2000" b="1" dirty="0"/>
        </a:p>
      </dgm:t>
    </dgm:pt>
    <dgm:pt modelId="{C2836C76-795D-4BAF-89FC-BB30289E4BD5}" type="parTrans" cxnId="{89DA4C88-02C3-49C3-8AD0-7841E7AB1229}">
      <dgm:prSet/>
      <dgm:spPr/>
      <dgm:t>
        <a:bodyPr/>
        <a:lstStyle/>
        <a:p>
          <a:endParaRPr lang="en-US" sz="1400" b="1"/>
        </a:p>
      </dgm:t>
    </dgm:pt>
    <dgm:pt modelId="{B46FBE94-3EB8-4E1D-9478-88527627CEBC}" type="sibTrans" cxnId="{89DA4C88-02C3-49C3-8AD0-7841E7AB1229}">
      <dgm:prSet/>
      <dgm:spPr/>
      <dgm:t>
        <a:bodyPr/>
        <a:lstStyle/>
        <a:p>
          <a:endParaRPr lang="en-US" sz="1400" b="1"/>
        </a:p>
      </dgm:t>
    </dgm:pt>
    <dgm:pt modelId="{C931D022-0A72-4B4E-B9B4-A14BE0A7077F}">
      <dgm:prSet phldrT="[텍스트]" custT="1"/>
      <dgm:spPr/>
      <dgm:t>
        <a:bodyPr/>
        <a:lstStyle/>
        <a:p>
          <a:r>
            <a:rPr lang="ko-KR" altLang="en-US" sz="2000" b="1" dirty="0"/>
            <a:t>활용</a:t>
          </a:r>
          <a:endParaRPr lang="en-US" sz="2000" b="1" dirty="0"/>
        </a:p>
      </dgm:t>
    </dgm:pt>
    <dgm:pt modelId="{BDC936A3-DC71-4F3C-9156-F3EE8871FE90}" type="parTrans" cxnId="{D0F328DA-FE7E-4F7D-96A5-1B23601E18B2}">
      <dgm:prSet/>
      <dgm:spPr/>
      <dgm:t>
        <a:bodyPr/>
        <a:lstStyle/>
        <a:p>
          <a:endParaRPr lang="en-US" sz="1400" b="1"/>
        </a:p>
      </dgm:t>
    </dgm:pt>
    <dgm:pt modelId="{56080346-8386-4CC9-8F71-1188A1241379}" type="sibTrans" cxnId="{D0F328DA-FE7E-4F7D-96A5-1B23601E18B2}">
      <dgm:prSet/>
      <dgm:spPr/>
      <dgm:t>
        <a:bodyPr/>
        <a:lstStyle/>
        <a:p>
          <a:endParaRPr lang="en-US" sz="1400" b="1"/>
        </a:p>
      </dgm:t>
    </dgm:pt>
    <dgm:pt modelId="{11375973-1345-442C-96B1-4820EEAE61E1}" type="pres">
      <dgm:prSet presAssocID="{B692C936-39D6-411B-A111-9F4CFBC40FA1}" presName="Name0" presStyleCnt="0">
        <dgm:presLayoutVars>
          <dgm:dir/>
          <dgm:resizeHandles val="exact"/>
        </dgm:presLayoutVars>
      </dgm:prSet>
      <dgm:spPr/>
    </dgm:pt>
    <dgm:pt modelId="{32BE5A74-72C4-402D-9EBE-F6694C53AAF0}" type="pres">
      <dgm:prSet presAssocID="{B630C128-BA74-4CF2-8854-F9999736BE77}" presName="parTxOnly" presStyleLbl="node1" presStyleIdx="0" presStyleCnt="6">
        <dgm:presLayoutVars>
          <dgm:bulletEnabled val="1"/>
        </dgm:presLayoutVars>
      </dgm:prSet>
      <dgm:spPr/>
    </dgm:pt>
    <dgm:pt modelId="{73D0E2AE-A51E-4B61-A90A-BB1836CCB5C0}" type="pres">
      <dgm:prSet presAssocID="{2E39B4BE-BC7B-4C3E-A088-6BFAFFCE4FFB}" presName="parSpace" presStyleCnt="0"/>
      <dgm:spPr/>
    </dgm:pt>
    <dgm:pt modelId="{6A9ED6B7-189B-49AD-907B-7564D9B76184}" type="pres">
      <dgm:prSet presAssocID="{D59BD1E4-8700-49F4-9911-A4A35509638E}" presName="parTxOnly" presStyleLbl="node1" presStyleIdx="1" presStyleCnt="6">
        <dgm:presLayoutVars>
          <dgm:bulletEnabled val="1"/>
        </dgm:presLayoutVars>
      </dgm:prSet>
      <dgm:spPr/>
    </dgm:pt>
    <dgm:pt modelId="{C63A9C6D-4723-4768-8376-06718950E46C}" type="pres">
      <dgm:prSet presAssocID="{1694AACF-92C0-4A62-AF23-5390FF57EE6D}" presName="parSpace" presStyleCnt="0"/>
      <dgm:spPr/>
    </dgm:pt>
    <dgm:pt modelId="{1C50229A-19ED-4A9C-B984-0A8189BD0E3F}" type="pres">
      <dgm:prSet presAssocID="{F3CB42E1-9DF3-46B6-9495-10908E01852D}" presName="parTxOnly" presStyleLbl="node1" presStyleIdx="2" presStyleCnt="6">
        <dgm:presLayoutVars>
          <dgm:bulletEnabled val="1"/>
        </dgm:presLayoutVars>
      </dgm:prSet>
      <dgm:spPr/>
    </dgm:pt>
    <dgm:pt modelId="{28E4CF35-7CF5-4C3B-ABD2-2F80D327E4F7}" type="pres">
      <dgm:prSet presAssocID="{C390247D-2079-4C70-9E76-34AD6E72DF98}" presName="parSpace" presStyleCnt="0"/>
      <dgm:spPr/>
    </dgm:pt>
    <dgm:pt modelId="{38379A8B-2A2F-434D-99E5-F539C18EE22E}" type="pres">
      <dgm:prSet presAssocID="{49C0A23D-BD80-4AAB-9A89-8EC6BA7F8F8A}" presName="parTxOnly" presStyleLbl="node1" presStyleIdx="3" presStyleCnt="6">
        <dgm:presLayoutVars>
          <dgm:bulletEnabled val="1"/>
        </dgm:presLayoutVars>
      </dgm:prSet>
      <dgm:spPr/>
    </dgm:pt>
    <dgm:pt modelId="{A0CD24C1-5540-4D39-91A1-2FD1437FF6E3}" type="pres">
      <dgm:prSet presAssocID="{66B9470D-B9D9-4950-8607-7A092F843457}" presName="parSpace" presStyleCnt="0"/>
      <dgm:spPr/>
    </dgm:pt>
    <dgm:pt modelId="{155F266C-A3B8-43C2-A62A-1E45D6ECFB27}" type="pres">
      <dgm:prSet presAssocID="{67697BD0-98F7-44B2-9BEF-7D176A44AC31}" presName="parTxOnly" presStyleLbl="node1" presStyleIdx="4" presStyleCnt="6">
        <dgm:presLayoutVars>
          <dgm:bulletEnabled val="1"/>
        </dgm:presLayoutVars>
      </dgm:prSet>
      <dgm:spPr/>
    </dgm:pt>
    <dgm:pt modelId="{C24C3593-4B2D-4CEE-9AE4-631DEFA6F6E1}" type="pres">
      <dgm:prSet presAssocID="{B46FBE94-3EB8-4E1D-9478-88527627CEBC}" presName="parSpace" presStyleCnt="0"/>
      <dgm:spPr/>
    </dgm:pt>
    <dgm:pt modelId="{238BC399-A5CB-418E-8CD9-DFC93D444C43}" type="pres">
      <dgm:prSet presAssocID="{C931D022-0A72-4B4E-B9B4-A14BE0A7077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077B8515-3F19-4194-A4AB-B59FE8A4ED03}" type="presOf" srcId="{67697BD0-98F7-44B2-9BEF-7D176A44AC31}" destId="{155F266C-A3B8-43C2-A62A-1E45D6ECFB27}" srcOrd="0" destOrd="0" presId="urn:microsoft.com/office/officeart/2005/8/layout/hChevron3"/>
    <dgm:cxn modelId="{B823A615-6C24-4437-9C22-09D9BF4DF933}" srcId="{B692C936-39D6-411B-A111-9F4CFBC40FA1}" destId="{D59BD1E4-8700-49F4-9911-A4A35509638E}" srcOrd="1" destOrd="0" parTransId="{F69909A1-2AC8-468F-AC55-F36EAC8E3A5C}" sibTransId="{1694AACF-92C0-4A62-AF23-5390FF57EE6D}"/>
    <dgm:cxn modelId="{22FFF016-0E3B-4232-98FA-5D1006B8873E}" srcId="{B692C936-39D6-411B-A111-9F4CFBC40FA1}" destId="{B630C128-BA74-4CF2-8854-F9999736BE77}" srcOrd="0" destOrd="0" parTransId="{984139BA-D854-4A11-A695-8A7C7FADE3C5}" sibTransId="{2E39B4BE-BC7B-4C3E-A088-6BFAFFCE4FFB}"/>
    <dgm:cxn modelId="{9010ED1C-1F43-4806-8ED6-4E02B4C0AFC1}" type="presOf" srcId="{B630C128-BA74-4CF2-8854-F9999736BE77}" destId="{32BE5A74-72C4-402D-9EBE-F6694C53AAF0}" srcOrd="0" destOrd="0" presId="urn:microsoft.com/office/officeart/2005/8/layout/hChevron3"/>
    <dgm:cxn modelId="{11532B20-113E-4540-ABAE-74356493C8D9}" type="presOf" srcId="{C931D022-0A72-4B4E-B9B4-A14BE0A7077F}" destId="{238BC399-A5CB-418E-8CD9-DFC93D444C43}" srcOrd="0" destOrd="0" presId="urn:microsoft.com/office/officeart/2005/8/layout/hChevron3"/>
    <dgm:cxn modelId="{CD7DAF34-C3FD-4B24-A9D4-77E7E3E67183}" srcId="{B692C936-39D6-411B-A111-9F4CFBC40FA1}" destId="{49C0A23D-BD80-4AAB-9A89-8EC6BA7F8F8A}" srcOrd="3" destOrd="0" parTransId="{DAFCFC9D-0392-4509-B66F-FEF6904F00DE}" sibTransId="{66B9470D-B9D9-4950-8607-7A092F843457}"/>
    <dgm:cxn modelId="{F0E0A664-D94A-44B9-A04C-A9DFD5A8D87A}" type="presOf" srcId="{49C0A23D-BD80-4AAB-9A89-8EC6BA7F8F8A}" destId="{38379A8B-2A2F-434D-99E5-F539C18EE22E}" srcOrd="0" destOrd="0" presId="urn:microsoft.com/office/officeart/2005/8/layout/hChevron3"/>
    <dgm:cxn modelId="{2DFBC946-11E4-432C-B15F-E23A2AB370A4}" type="presOf" srcId="{F3CB42E1-9DF3-46B6-9495-10908E01852D}" destId="{1C50229A-19ED-4A9C-B984-0A8189BD0E3F}" srcOrd="0" destOrd="0" presId="urn:microsoft.com/office/officeart/2005/8/layout/hChevron3"/>
    <dgm:cxn modelId="{89DA4C88-02C3-49C3-8AD0-7841E7AB1229}" srcId="{B692C936-39D6-411B-A111-9F4CFBC40FA1}" destId="{67697BD0-98F7-44B2-9BEF-7D176A44AC31}" srcOrd="4" destOrd="0" parTransId="{C2836C76-795D-4BAF-89FC-BB30289E4BD5}" sibTransId="{B46FBE94-3EB8-4E1D-9478-88527627CEBC}"/>
    <dgm:cxn modelId="{C5D0339A-1770-46C7-BF1C-A48ACACDEAA7}" srcId="{B692C936-39D6-411B-A111-9F4CFBC40FA1}" destId="{F3CB42E1-9DF3-46B6-9495-10908E01852D}" srcOrd="2" destOrd="0" parTransId="{171B9D8C-0460-440A-8F32-D2E8524EC4E3}" sibTransId="{C390247D-2079-4C70-9E76-34AD6E72DF98}"/>
    <dgm:cxn modelId="{C9621FA4-789A-49F2-B428-EE8A6673B194}" type="presOf" srcId="{D59BD1E4-8700-49F4-9911-A4A35509638E}" destId="{6A9ED6B7-189B-49AD-907B-7564D9B76184}" srcOrd="0" destOrd="0" presId="urn:microsoft.com/office/officeart/2005/8/layout/hChevron3"/>
    <dgm:cxn modelId="{B707DBBC-F344-463C-AF67-C9A5DBF9D925}" type="presOf" srcId="{B692C936-39D6-411B-A111-9F4CFBC40FA1}" destId="{11375973-1345-442C-96B1-4820EEAE61E1}" srcOrd="0" destOrd="0" presId="urn:microsoft.com/office/officeart/2005/8/layout/hChevron3"/>
    <dgm:cxn modelId="{D0F328DA-FE7E-4F7D-96A5-1B23601E18B2}" srcId="{B692C936-39D6-411B-A111-9F4CFBC40FA1}" destId="{C931D022-0A72-4B4E-B9B4-A14BE0A7077F}" srcOrd="5" destOrd="0" parTransId="{BDC936A3-DC71-4F3C-9156-F3EE8871FE90}" sibTransId="{56080346-8386-4CC9-8F71-1188A1241379}"/>
    <dgm:cxn modelId="{0DE5ED9D-306E-48CE-B52B-FC806AC00AE6}" type="presParOf" srcId="{11375973-1345-442C-96B1-4820EEAE61E1}" destId="{32BE5A74-72C4-402D-9EBE-F6694C53AAF0}" srcOrd="0" destOrd="0" presId="urn:microsoft.com/office/officeart/2005/8/layout/hChevron3"/>
    <dgm:cxn modelId="{D2118E22-2642-4EAF-8981-5B566A692013}" type="presParOf" srcId="{11375973-1345-442C-96B1-4820EEAE61E1}" destId="{73D0E2AE-A51E-4B61-A90A-BB1836CCB5C0}" srcOrd="1" destOrd="0" presId="urn:microsoft.com/office/officeart/2005/8/layout/hChevron3"/>
    <dgm:cxn modelId="{57500076-1DD4-49EC-BEBA-3C0DFEFF761A}" type="presParOf" srcId="{11375973-1345-442C-96B1-4820EEAE61E1}" destId="{6A9ED6B7-189B-49AD-907B-7564D9B76184}" srcOrd="2" destOrd="0" presId="urn:microsoft.com/office/officeart/2005/8/layout/hChevron3"/>
    <dgm:cxn modelId="{3542D10C-5C16-463F-A485-8A14F65AE0A8}" type="presParOf" srcId="{11375973-1345-442C-96B1-4820EEAE61E1}" destId="{C63A9C6D-4723-4768-8376-06718950E46C}" srcOrd="3" destOrd="0" presId="urn:microsoft.com/office/officeart/2005/8/layout/hChevron3"/>
    <dgm:cxn modelId="{124B3177-4102-4656-BCCB-621AEAD266F5}" type="presParOf" srcId="{11375973-1345-442C-96B1-4820EEAE61E1}" destId="{1C50229A-19ED-4A9C-B984-0A8189BD0E3F}" srcOrd="4" destOrd="0" presId="urn:microsoft.com/office/officeart/2005/8/layout/hChevron3"/>
    <dgm:cxn modelId="{6E9DAE27-110F-47B2-83A3-89F6D2211660}" type="presParOf" srcId="{11375973-1345-442C-96B1-4820EEAE61E1}" destId="{28E4CF35-7CF5-4C3B-ABD2-2F80D327E4F7}" srcOrd="5" destOrd="0" presId="urn:microsoft.com/office/officeart/2005/8/layout/hChevron3"/>
    <dgm:cxn modelId="{40F27B8C-4F6C-414C-AC1B-8497FAE70A37}" type="presParOf" srcId="{11375973-1345-442C-96B1-4820EEAE61E1}" destId="{38379A8B-2A2F-434D-99E5-F539C18EE22E}" srcOrd="6" destOrd="0" presId="urn:microsoft.com/office/officeart/2005/8/layout/hChevron3"/>
    <dgm:cxn modelId="{972843A9-90BA-4750-A607-4CAE381D728B}" type="presParOf" srcId="{11375973-1345-442C-96B1-4820EEAE61E1}" destId="{A0CD24C1-5540-4D39-91A1-2FD1437FF6E3}" srcOrd="7" destOrd="0" presId="urn:microsoft.com/office/officeart/2005/8/layout/hChevron3"/>
    <dgm:cxn modelId="{7E337045-CE5F-4467-82D7-0921DE868681}" type="presParOf" srcId="{11375973-1345-442C-96B1-4820EEAE61E1}" destId="{155F266C-A3B8-43C2-A62A-1E45D6ECFB27}" srcOrd="8" destOrd="0" presId="urn:microsoft.com/office/officeart/2005/8/layout/hChevron3"/>
    <dgm:cxn modelId="{77DEB851-D01A-48D3-9081-A5BF3BEE14A8}" type="presParOf" srcId="{11375973-1345-442C-96B1-4820EEAE61E1}" destId="{C24C3593-4B2D-4CEE-9AE4-631DEFA6F6E1}" srcOrd="9" destOrd="0" presId="urn:microsoft.com/office/officeart/2005/8/layout/hChevron3"/>
    <dgm:cxn modelId="{7E3B762F-6725-40FD-8603-9471217A91AA}" type="presParOf" srcId="{11375973-1345-442C-96B1-4820EEAE61E1}" destId="{238BC399-A5CB-418E-8CD9-DFC93D444C43}" srcOrd="1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E5A74-72C4-402D-9EBE-F6694C53AAF0}">
      <dsp:nvSpPr>
        <dsp:cNvPr id="0" name=""/>
        <dsp:cNvSpPr/>
      </dsp:nvSpPr>
      <dsp:spPr>
        <a:xfrm>
          <a:off x="1376" y="0"/>
          <a:ext cx="2254268" cy="6979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원천</a:t>
          </a:r>
          <a:endParaRPr lang="en-US" sz="2000" b="1" kern="1200" dirty="0"/>
        </a:p>
      </dsp:txBody>
      <dsp:txXfrm>
        <a:off x="1376" y="0"/>
        <a:ext cx="2079781" cy="697949"/>
      </dsp:txXfrm>
    </dsp:sp>
    <dsp:sp modelId="{6A9ED6B7-189B-49AD-907B-7564D9B76184}">
      <dsp:nvSpPr>
        <dsp:cNvPr id="0" name=""/>
        <dsp:cNvSpPr/>
      </dsp:nvSpPr>
      <dsp:spPr>
        <a:xfrm>
          <a:off x="1804791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수집</a:t>
          </a:r>
          <a:endParaRPr lang="en-US" sz="2000" b="1" kern="1200" dirty="0"/>
        </a:p>
      </dsp:txBody>
      <dsp:txXfrm>
        <a:off x="2153766" y="0"/>
        <a:ext cx="1556319" cy="697949"/>
      </dsp:txXfrm>
    </dsp:sp>
    <dsp:sp modelId="{1C50229A-19ED-4A9C-B984-0A8189BD0E3F}">
      <dsp:nvSpPr>
        <dsp:cNvPr id="0" name=""/>
        <dsp:cNvSpPr/>
      </dsp:nvSpPr>
      <dsp:spPr>
        <a:xfrm>
          <a:off x="3608206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저장</a:t>
          </a:r>
          <a:r>
            <a:rPr lang="en-US" altLang="ko-KR" sz="2000" b="1" kern="1200" dirty="0"/>
            <a:t>/</a:t>
          </a:r>
          <a:r>
            <a:rPr lang="ko-KR" altLang="en-US" sz="2000" b="1" kern="1200" dirty="0"/>
            <a:t>처리</a:t>
          </a:r>
          <a:endParaRPr lang="en-US" sz="2000" b="1" kern="1200" dirty="0"/>
        </a:p>
      </dsp:txBody>
      <dsp:txXfrm>
        <a:off x="3957181" y="0"/>
        <a:ext cx="1556319" cy="697949"/>
      </dsp:txXfrm>
    </dsp:sp>
    <dsp:sp modelId="{38379A8B-2A2F-434D-99E5-F539C18EE22E}">
      <dsp:nvSpPr>
        <dsp:cNvPr id="0" name=""/>
        <dsp:cNvSpPr/>
      </dsp:nvSpPr>
      <dsp:spPr>
        <a:xfrm>
          <a:off x="5411621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연계</a:t>
          </a:r>
          <a:endParaRPr lang="en-US" sz="2000" b="1" kern="1200" dirty="0"/>
        </a:p>
      </dsp:txBody>
      <dsp:txXfrm>
        <a:off x="5760596" y="0"/>
        <a:ext cx="1556319" cy="697949"/>
      </dsp:txXfrm>
    </dsp:sp>
    <dsp:sp modelId="{155F266C-A3B8-43C2-A62A-1E45D6ECFB27}">
      <dsp:nvSpPr>
        <dsp:cNvPr id="0" name=""/>
        <dsp:cNvSpPr/>
      </dsp:nvSpPr>
      <dsp:spPr>
        <a:xfrm>
          <a:off x="7215036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감지</a:t>
          </a:r>
          <a:r>
            <a:rPr lang="en-US" altLang="ko-KR" sz="2000" b="1" kern="1200" dirty="0"/>
            <a:t>/</a:t>
          </a:r>
          <a:r>
            <a:rPr lang="ko-KR" altLang="en-US" sz="2000" b="1" kern="1200" dirty="0"/>
            <a:t>분석</a:t>
          </a:r>
          <a:endParaRPr lang="en-US" sz="2000" b="1" kern="1200" dirty="0"/>
        </a:p>
      </dsp:txBody>
      <dsp:txXfrm>
        <a:off x="7564011" y="0"/>
        <a:ext cx="1556319" cy="697949"/>
      </dsp:txXfrm>
    </dsp:sp>
    <dsp:sp modelId="{238BC399-A5CB-418E-8CD9-DFC93D444C43}">
      <dsp:nvSpPr>
        <dsp:cNvPr id="0" name=""/>
        <dsp:cNvSpPr/>
      </dsp:nvSpPr>
      <dsp:spPr>
        <a:xfrm>
          <a:off x="9018451" y="0"/>
          <a:ext cx="2254268" cy="6979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활용</a:t>
          </a:r>
          <a:endParaRPr lang="en-US" sz="2000" b="1" kern="1200" dirty="0"/>
        </a:p>
      </dsp:txBody>
      <dsp:txXfrm>
        <a:off x="9367426" y="0"/>
        <a:ext cx="1556319" cy="697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8F19-DFD1-46BC-90F6-8546A665678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60CB9-844B-41A8-BFDA-9623C991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8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1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6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8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460C-F723-7C4B-8DF6-BD092D837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80F6A-EF61-72D6-310A-95FC4DDE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DBF06-127D-C004-517A-0CCD2EE2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34011-122F-480D-328D-4454C8C1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9FB47-9ADC-B296-9071-267AED16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84DD9-A909-A2D2-4C3A-3AD55DE1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02C13-A5BC-74C9-2BDD-1ECD055D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F2A5E-48C7-A87D-17C0-D44FEFE8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4AAF5-1498-848E-535B-F27F1F14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37CB4-F39D-CA37-D961-CC8AA91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8F12C-BA3A-458D-8806-68F3CE22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652A4-E69C-DF82-7687-AF372495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DDB0D-BDBB-A888-2E06-4640ACF6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10155-B481-BC5C-D671-D29C9278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0F012-1568-B7B8-F170-A9538333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25D1D-29FD-780D-F39B-29D608FA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4E76A-FEA2-2BF2-B1F2-ABBA0738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8D263-F53F-2AFC-8179-C8DE468F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98CB2-574E-5768-AC2E-AE1B479C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969CC-6657-7C2B-1F87-7B9BC0A7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5EF8F-373A-2E46-44FE-718466A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47F12-56B7-DD27-D88D-8AFEB2A0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CCB94-7943-4514-EDCB-3F45DCA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C3C40-EA4B-0479-68A2-D1844CB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FE09D-7840-F719-3E9A-D4F6F69A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2203-115D-6FA9-043B-E91B0094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9E186-E080-994A-6EA3-D229F8E1D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D220C7-4DA0-990D-2CFC-BDC81C54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77508-94C9-9CA9-3820-A4E6EC73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88646-60B6-E146-CC57-03D25A47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D4AA5-9323-9A40-AF0F-4845837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6EE83-EB0F-C139-530A-629426D1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56E62-B534-849F-E268-9DF6EFA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BEB34-C6DF-5521-B654-295E4507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AAAF1-5C4F-D403-0838-958094516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1F15F5-B72F-5270-4699-AE3D5892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AEAF61-9B96-17C5-DEC4-68A6DDC6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A73F13-48FE-C6F7-1DFA-9994300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83D77-BEB1-DD51-58FC-09F64EE8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C0CB6-4D9A-D14F-2C05-D5A7C2D2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CE605-F817-B0D2-F810-AD7AFC08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72D78-3AF9-9C12-6680-8395EC50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CF4BF-E129-DB28-83C4-C538AC2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926A00-3BF7-F978-29AD-3E58D854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BC9842-39D9-11DB-3F7A-E0B43590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61BBF9-A21B-266A-1800-25BF27E0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3F251-D58E-539D-88AA-0962B240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15709-9886-C439-DC3A-3B02895A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99C8D-76BA-0902-1445-2B1FC920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35B18-8E98-66FF-955B-2FB0CD80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AC967-A507-647C-98C2-9ABE7A68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D1EA3-487F-2B96-F58E-4CB2849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31F4-31B6-9D69-DE9D-8CB78E4A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1AE1D-F4A7-F45B-BD65-025645087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77DD2-DEBE-F450-8863-1D8AF90C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93B4A-B81D-CC09-226C-1ACB943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916C9-5613-590F-7C81-D0680CE7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44B77-E59A-4832-A76D-2ACC44AF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FD3AB-EFEC-B2B6-C3BC-562BCAE5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01B3-643E-BD68-01AD-7208AE24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319D3-7D2C-BC70-F15A-0EEBBE6E2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C2513-6697-4229-846A-D8B646AF702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8FF65-24C7-11DB-BCBB-64F95C13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9C5AF-B9A3-2881-1AB6-601F9E4A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도형</a:t>
            </a:r>
            <a:endParaRPr lang="en-US" b="1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A2D9222-C46A-F90F-FBDC-04328F167151}"/>
              </a:ext>
            </a:extLst>
          </p:cNvPr>
          <p:cNvSpPr/>
          <p:nvPr/>
        </p:nvSpPr>
        <p:spPr>
          <a:xfrm>
            <a:off x="4277033" y="4088888"/>
            <a:ext cx="1396180" cy="604685"/>
          </a:xfrm>
          <a:prstGeom prst="diamond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08F953-CA63-1856-597C-86357A5C61E5}"/>
              </a:ext>
            </a:extLst>
          </p:cNvPr>
          <p:cNvSpPr/>
          <p:nvPr/>
        </p:nvSpPr>
        <p:spPr>
          <a:xfrm>
            <a:off x="6489290" y="455870"/>
            <a:ext cx="983226" cy="98322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7B363BD-8707-E3D2-4CF6-D4D9905BE34C}"/>
              </a:ext>
            </a:extLst>
          </p:cNvPr>
          <p:cNvSpPr/>
          <p:nvPr/>
        </p:nvSpPr>
        <p:spPr>
          <a:xfrm>
            <a:off x="7506929" y="1522670"/>
            <a:ext cx="1189703" cy="6440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C0EF85-DBEB-2B25-42F6-4A18C81E2EEE}"/>
              </a:ext>
            </a:extLst>
          </p:cNvPr>
          <p:cNvSpPr/>
          <p:nvPr/>
        </p:nvSpPr>
        <p:spPr>
          <a:xfrm>
            <a:off x="4572000" y="455870"/>
            <a:ext cx="11012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EB482932-AE79-485E-93FC-5D2C642CDF6E}"/>
              </a:ext>
            </a:extLst>
          </p:cNvPr>
          <p:cNvSpPr/>
          <p:nvPr/>
        </p:nvSpPr>
        <p:spPr>
          <a:xfrm>
            <a:off x="7207046" y="3830793"/>
            <a:ext cx="1465006" cy="604685"/>
          </a:xfrm>
          <a:prstGeom prst="flowChartTerminator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28AD1AFE-07B4-8BAE-8037-B4F4049F9B65}"/>
              </a:ext>
            </a:extLst>
          </p:cNvPr>
          <p:cNvSpPr/>
          <p:nvPr/>
        </p:nvSpPr>
        <p:spPr>
          <a:xfrm>
            <a:off x="5864943" y="2999968"/>
            <a:ext cx="1465006" cy="373626"/>
          </a:xfrm>
          <a:prstGeom prst="flowChartTerminator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081A79-A2DA-5D0A-17F4-66DF5FD6641D}"/>
              </a:ext>
            </a:extLst>
          </p:cNvPr>
          <p:cNvSpPr/>
          <p:nvPr/>
        </p:nvSpPr>
        <p:spPr>
          <a:xfrm>
            <a:off x="2792362" y="4088888"/>
            <a:ext cx="1238864" cy="673511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E4E0CF2-21D6-8339-D714-5101486E8999}"/>
              </a:ext>
            </a:extLst>
          </p:cNvPr>
          <p:cNvSpPr/>
          <p:nvPr/>
        </p:nvSpPr>
        <p:spPr>
          <a:xfrm rot="5400000">
            <a:off x="7048499" y="2625116"/>
            <a:ext cx="1206911" cy="290052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B5F471-B223-8E13-4E6D-0D89674CA8B5}"/>
              </a:ext>
            </a:extLst>
          </p:cNvPr>
          <p:cNvSpPr/>
          <p:nvPr/>
        </p:nvSpPr>
        <p:spPr>
          <a:xfrm>
            <a:off x="2871020" y="455870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A5FEC3-3063-94DC-78F7-4CB4D6495ADA}"/>
              </a:ext>
            </a:extLst>
          </p:cNvPr>
          <p:cNvSpPr/>
          <p:nvPr/>
        </p:nvSpPr>
        <p:spPr>
          <a:xfrm>
            <a:off x="2871019" y="1040889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CE6503-80D5-64E5-0187-F71649BF3753}"/>
              </a:ext>
            </a:extLst>
          </p:cNvPr>
          <p:cNvSpPr/>
          <p:nvPr/>
        </p:nvSpPr>
        <p:spPr>
          <a:xfrm>
            <a:off x="2792362" y="4885300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90005C5-F97A-5268-9797-51305477E8C9}"/>
              </a:ext>
            </a:extLst>
          </p:cNvPr>
          <p:cNvSpPr/>
          <p:nvPr/>
        </p:nvSpPr>
        <p:spPr>
          <a:xfrm rot="5400000" flipV="1">
            <a:off x="6672415" y="1812722"/>
            <a:ext cx="914402" cy="376083"/>
          </a:xfrm>
          <a:prstGeom prst="triangle">
            <a:avLst>
              <a:gd name="adj" fmla="val 55377"/>
            </a:avLst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799DFD35-63D6-E5B6-40EF-7E3B663074FA}"/>
              </a:ext>
            </a:extLst>
          </p:cNvPr>
          <p:cNvSpPr/>
          <p:nvPr/>
        </p:nvSpPr>
        <p:spPr>
          <a:xfrm>
            <a:off x="7282012" y="3533367"/>
            <a:ext cx="824683" cy="172065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01A3EF7-FE78-3168-2540-684F1C05010D}"/>
              </a:ext>
            </a:extLst>
          </p:cNvPr>
          <p:cNvSpPr/>
          <p:nvPr/>
        </p:nvSpPr>
        <p:spPr>
          <a:xfrm rot="10800000">
            <a:off x="8015128" y="3553135"/>
            <a:ext cx="824683" cy="172065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34DA0F40-FA9E-4400-6CA2-9654A72A8CE5}"/>
              </a:ext>
            </a:extLst>
          </p:cNvPr>
          <p:cNvSpPr/>
          <p:nvPr/>
        </p:nvSpPr>
        <p:spPr>
          <a:xfrm>
            <a:off x="7726476" y="3019373"/>
            <a:ext cx="643494" cy="349252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0301B4-4DA1-9DC0-92CC-8DDE80B0622F}"/>
              </a:ext>
            </a:extLst>
          </p:cNvPr>
          <p:cNvSpPr/>
          <p:nvPr/>
        </p:nvSpPr>
        <p:spPr>
          <a:xfrm>
            <a:off x="2792362" y="5470319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5EF0F0-6277-46DB-437A-274F8ACA7D6B}"/>
              </a:ext>
            </a:extLst>
          </p:cNvPr>
          <p:cNvSpPr/>
          <p:nvPr/>
        </p:nvSpPr>
        <p:spPr>
          <a:xfrm>
            <a:off x="2792362" y="6055338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FD82BE-98AB-0061-7385-D598DC7C1D64}"/>
              </a:ext>
            </a:extLst>
          </p:cNvPr>
          <p:cNvSpPr/>
          <p:nvPr/>
        </p:nvSpPr>
        <p:spPr>
          <a:xfrm>
            <a:off x="2792361" y="3506432"/>
            <a:ext cx="2428567" cy="39073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55BC0BA-764F-AA40-5256-FBC4410350B3}"/>
              </a:ext>
            </a:extLst>
          </p:cNvPr>
          <p:cNvSpPr/>
          <p:nvPr/>
        </p:nvSpPr>
        <p:spPr>
          <a:xfrm>
            <a:off x="8048223" y="2305867"/>
            <a:ext cx="643494" cy="61364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047544B-0055-26B3-EAE2-68C99FCC50DC}"/>
              </a:ext>
            </a:extLst>
          </p:cNvPr>
          <p:cNvSpPr/>
          <p:nvPr/>
        </p:nvSpPr>
        <p:spPr>
          <a:xfrm rot="5400000" flipV="1">
            <a:off x="6587264" y="4891080"/>
            <a:ext cx="914402" cy="188043"/>
          </a:xfrm>
          <a:prstGeom prst="triangle">
            <a:avLst>
              <a:gd name="adj" fmla="val 55377"/>
            </a:avLst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96979DE5-5776-0BC9-4355-381E51CBA57F}"/>
              </a:ext>
            </a:extLst>
          </p:cNvPr>
          <p:cNvSpPr/>
          <p:nvPr/>
        </p:nvSpPr>
        <p:spPr>
          <a:xfrm>
            <a:off x="5989872" y="4157714"/>
            <a:ext cx="951702" cy="535859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A5D2904F-309D-5EC4-460C-8F7E5AAC9959}"/>
              </a:ext>
            </a:extLst>
          </p:cNvPr>
          <p:cNvSpPr/>
          <p:nvPr/>
        </p:nvSpPr>
        <p:spPr>
          <a:xfrm>
            <a:off x="6356123" y="3506432"/>
            <a:ext cx="694098" cy="512405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4C927241-4047-453F-7B5E-8BC086CB61B9}"/>
              </a:ext>
            </a:extLst>
          </p:cNvPr>
          <p:cNvSpPr/>
          <p:nvPr/>
        </p:nvSpPr>
        <p:spPr>
          <a:xfrm>
            <a:off x="5602255" y="3517636"/>
            <a:ext cx="522077" cy="397961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141C3D-6E74-E3AF-C5D6-F8BBF6CD7B6C}"/>
              </a:ext>
            </a:extLst>
          </p:cNvPr>
          <p:cNvSpPr/>
          <p:nvPr/>
        </p:nvSpPr>
        <p:spPr>
          <a:xfrm>
            <a:off x="2871018" y="1596409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8882B1-75EB-7A37-39D0-E844F5251302}"/>
              </a:ext>
            </a:extLst>
          </p:cNvPr>
          <p:cNvSpPr/>
          <p:nvPr/>
        </p:nvSpPr>
        <p:spPr>
          <a:xfrm>
            <a:off x="2821856" y="2161759"/>
            <a:ext cx="1455175" cy="50963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F1625-5999-DB0C-E4BA-D66872E8A536}"/>
              </a:ext>
            </a:extLst>
          </p:cNvPr>
          <p:cNvSpPr/>
          <p:nvPr/>
        </p:nvSpPr>
        <p:spPr>
          <a:xfrm>
            <a:off x="2812027" y="2858995"/>
            <a:ext cx="1288025" cy="443303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37D758-875F-9364-93B2-D715B6895701}"/>
              </a:ext>
            </a:extLst>
          </p:cNvPr>
          <p:cNvSpPr/>
          <p:nvPr/>
        </p:nvSpPr>
        <p:spPr>
          <a:xfrm>
            <a:off x="7693741" y="475534"/>
            <a:ext cx="978311" cy="86262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239CA0-2846-27DA-5DA4-52C463356B62}"/>
              </a:ext>
            </a:extLst>
          </p:cNvPr>
          <p:cNvSpPr/>
          <p:nvPr/>
        </p:nvSpPr>
        <p:spPr>
          <a:xfrm>
            <a:off x="7472516" y="5192712"/>
            <a:ext cx="1219201" cy="123692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EA7443-2338-380E-064F-D516A72340DC}"/>
              </a:ext>
            </a:extLst>
          </p:cNvPr>
          <p:cNvSpPr/>
          <p:nvPr/>
        </p:nvSpPr>
        <p:spPr>
          <a:xfrm>
            <a:off x="7509646" y="4606056"/>
            <a:ext cx="1219201" cy="397232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01E9C3-F21D-9966-24E6-43AC783DD2BB}"/>
              </a:ext>
            </a:extLst>
          </p:cNvPr>
          <p:cNvSpPr/>
          <p:nvPr/>
        </p:nvSpPr>
        <p:spPr>
          <a:xfrm>
            <a:off x="4826674" y="4934177"/>
            <a:ext cx="1752610" cy="54351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29894-2918-7405-33E0-1282E5F46035}"/>
              </a:ext>
            </a:extLst>
          </p:cNvPr>
          <p:cNvSpPr/>
          <p:nvPr/>
        </p:nvSpPr>
        <p:spPr>
          <a:xfrm>
            <a:off x="4796908" y="5806795"/>
            <a:ext cx="1327424" cy="54351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E25514-D9D6-94F5-8C87-3B8447BED4C7}"/>
              </a:ext>
            </a:extLst>
          </p:cNvPr>
          <p:cNvSpPr/>
          <p:nvPr/>
        </p:nvSpPr>
        <p:spPr>
          <a:xfrm>
            <a:off x="6449961" y="5694005"/>
            <a:ext cx="757085" cy="65630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65E0940-24ED-3664-4E92-F5D69BC88B33}"/>
              </a:ext>
            </a:extLst>
          </p:cNvPr>
          <p:cNvSpPr/>
          <p:nvPr/>
        </p:nvSpPr>
        <p:spPr>
          <a:xfrm>
            <a:off x="5453549" y="1881546"/>
            <a:ext cx="1020577" cy="373627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42262-EDF1-1731-5C07-A40C0D34C5A1}"/>
              </a:ext>
            </a:extLst>
          </p:cNvPr>
          <p:cNvSpPr/>
          <p:nvPr/>
        </p:nvSpPr>
        <p:spPr>
          <a:xfrm>
            <a:off x="5952629" y="2334060"/>
            <a:ext cx="1185858" cy="49261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375FD1-7B37-F53A-197E-3EA9C4529B33}"/>
              </a:ext>
            </a:extLst>
          </p:cNvPr>
          <p:cNvSpPr/>
          <p:nvPr/>
        </p:nvSpPr>
        <p:spPr>
          <a:xfrm flipV="1">
            <a:off x="4567084" y="1040887"/>
            <a:ext cx="526025" cy="50267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CEB6F4-E8B8-3A8C-E1CC-BF84CABF4401}"/>
              </a:ext>
            </a:extLst>
          </p:cNvPr>
          <p:cNvSpPr/>
          <p:nvPr/>
        </p:nvSpPr>
        <p:spPr>
          <a:xfrm flipV="1">
            <a:off x="5346290" y="1044576"/>
            <a:ext cx="872614" cy="50267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4524EE-C2C8-4D8D-3E0D-4EC0BC7A589A}"/>
              </a:ext>
            </a:extLst>
          </p:cNvPr>
          <p:cNvSpPr/>
          <p:nvPr/>
        </p:nvSpPr>
        <p:spPr>
          <a:xfrm flipV="1">
            <a:off x="5922705" y="482909"/>
            <a:ext cx="345360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8912716-93D5-4439-9D2A-C22498D62298}"/>
              </a:ext>
            </a:extLst>
          </p:cNvPr>
          <p:cNvSpPr/>
          <p:nvPr/>
        </p:nvSpPr>
        <p:spPr>
          <a:xfrm>
            <a:off x="4503068" y="1737954"/>
            <a:ext cx="771310" cy="7803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CCD4DB2-2757-3344-8698-CA51FCDF8407}"/>
              </a:ext>
            </a:extLst>
          </p:cNvPr>
          <p:cNvSpPr/>
          <p:nvPr/>
        </p:nvSpPr>
        <p:spPr>
          <a:xfrm>
            <a:off x="4321799" y="2792370"/>
            <a:ext cx="518392" cy="50693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5D79CDB-9CD0-AA49-6817-4E4A79A9B61B}"/>
              </a:ext>
            </a:extLst>
          </p:cNvPr>
          <p:cNvSpPr/>
          <p:nvPr/>
        </p:nvSpPr>
        <p:spPr>
          <a:xfrm>
            <a:off x="4984325" y="2712582"/>
            <a:ext cx="290053" cy="2836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E28206-B60B-7EBB-5D76-6148A35A4EAC}"/>
              </a:ext>
            </a:extLst>
          </p:cNvPr>
          <p:cNvSpPr/>
          <p:nvPr/>
        </p:nvSpPr>
        <p:spPr>
          <a:xfrm>
            <a:off x="6486833" y="1581661"/>
            <a:ext cx="376084" cy="36379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0478AF8-258E-2AD4-8BC6-0768EB13D166}"/>
              </a:ext>
            </a:extLst>
          </p:cNvPr>
          <p:cNvSpPr/>
          <p:nvPr/>
        </p:nvSpPr>
        <p:spPr>
          <a:xfrm>
            <a:off x="5397495" y="2503607"/>
            <a:ext cx="339482" cy="79998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8" descr="https://kr.seaicons.com/wp-content/uploads/2016/06/Misc-Database-3-icon.png">
            <a:extLst>
              <a:ext uri="{FF2B5EF4-FFF2-40B4-BE49-F238E27FC236}">
                <a16:creationId xmlns:a16="http://schemas.microsoft.com/office/drawing/2014/main" id="{74B3B4C4-B3D5-CF91-BD30-52AF0432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8122" y="731270"/>
            <a:ext cx="618305" cy="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>
            <a:extLst>
              <a:ext uri="{FF2B5EF4-FFF2-40B4-BE49-F238E27FC236}">
                <a16:creationId xmlns:a16="http://schemas.microsoft.com/office/drawing/2014/main" id="{A1EA1D7A-2038-E8CA-20B9-2C9E6E6984DE}"/>
              </a:ext>
            </a:extLst>
          </p:cNvPr>
          <p:cNvSpPr txBox="1">
            <a:spLocks/>
          </p:cNvSpPr>
          <p:nvPr/>
        </p:nvSpPr>
        <p:spPr>
          <a:xfrm>
            <a:off x="326922" y="0"/>
            <a:ext cx="5424948" cy="87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big data architecture</a:t>
            </a:r>
            <a:endParaRPr lang="en-US" dirty="0"/>
          </a:p>
        </p:txBody>
      </p:sp>
      <p:pic>
        <p:nvPicPr>
          <p:cNvPr id="61" name="Picture 4" descr="Overall data pipeline diagram">
            <a:extLst>
              <a:ext uri="{FF2B5EF4-FFF2-40B4-BE49-F238E27FC236}">
                <a16:creationId xmlns:a16="http://schemas.microsoft.com/office/drawing/2014/main" id="{89C226EF-DDF0-ED1E-302E-0DD39177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5" y="1053633"/>
            <a:ext cx="6715237" cy="29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11">
            <a:extLst>
              <a:ext uri="{FF2B5EF4-FFF2-40B4-BE49-F238E27FC236}">
                <a16:creationId xmlns:a16="http://schemas.microsoft.com/office/drawing/2014/main" id="{4193C904-181E-E8EF-0DE6-705F518704DE}"/>
              </a:ext>
            </a:extLst>
          </p:cNvPr>
          <p:cNvSpPr/>
          <p:nvPr/>
        </p:nvSpPr>
        <p:spPr>
          <a:xfrm>
            <a:off x="8052616" y="2910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B8D0582-624B-A541-5B34-8A10FB97CD38}"/>
              </a:ext>
            </a:extLst>
          </p:cNvPr>
          <p:cNvSpPr/>
          <p:nvPr/>
        </p:nvSpPr>
        <p:spPr>
          <a:xfrm>
            <a:off x="8052616" y="845445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1024" name="Freeform 11">
            <a:extLst>
              <a:ext uri="{FF2B5EF4-FFF2-40B4-BE49-F238E27FC236}">
                <a16:creationId xmlns:a16="http://schemas.microsoft.com/office/drawing/2014/main" id="{7AFA5630-B069-4A21-09B0-93D7BE542C2A}"/>
              </a:ext>
            </a:extLst>
          </p:cNvPr>
          <p:cNvSpPr/>
          <p:nvPr/>
        </p:nvSpPr>
        <p:spPr>
          <a:xfrm>
            <a:off x="8052616" y="14203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1025" name="Freeform 11">
            <a:extLst>
              <a:ext uri="{FF2B5EF4-FFF2-40B4-BE49-F238E27FC236}">
                <a16:creationId xmlns:a16="http://schemas.microsoft.com/office/drawing/2014/main" id="{EFE34AFA-32D4-E7A4-9AD9-A07D659BA44C}"/>
              </a:ext>
            </a:extLst>
          </p:cNvPr>
          <p:cNvSpPr/>
          <p:nvPr/>
        </p:nvSpPr>
        <p:spPr>
          <a:xfrm>
            <a:off x="8052616" y="192301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35D27369-7EC9-3C5C-7412-F3479565125E}"/>
              </a:ext>
            </a:extLst>
          </p:cNvPr>
          <p:cNvSpPr/>
          <p:nvPr/>
        </p:nvSpPr>
        <p:spPr>
          <a:xfrm>
            <a:off x="8052616" y="2481101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Analytical Data Store</a:t>
            </a:r>
          </a:p>
        </p:txBody>
      </p:sp>
      <p:sp>
        <p:nvSpPr>
          <p:cNvPr id="1028" name="Freeform 11">
            <a:extLst>
              <a:ext uri="{FF2B5EF4-FFF2-40B4-BE49-F238E27FC236}">
                <a16:creationId xmlns:a16="http://schemas.microsoft.com/office/drawing/2014/main" id="{536AEB88-0820-492C-280C-D773D15DB540}"/>
              </a:ext>
            </a:extLst>
          </p:cNvPr>
          <p:cNvSpPr/>
          <p:nvPr/>
        </p:nvSpPr>
        <p:spPr>
          <a:xfrm>
            <a:off x="8052616" y="295366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Analytics and Report</a:t>
            </a:r>
          </a:p>
        </p:txBody>
      </p:sp>
      <p:sp>
        <p:nvSpPr>
          <p:cNvPr id="1029" name="Freeform 11">
            <a:extLst>
              <a:ext uri="{FF2B5EF4-FFF2-40B4-BE49-F238E27FC236}">
                <a16:creationId xmlns:a16="http://schemas.microsoft.com/office/drawing/2014/main" id="{767E2732-D1FD-9CFC-5B1B-6D8406FF38EB}"/>
              </a:ext>
            </a:extLst>
          </p:cNvPr>
          <p:cNvSpPr/>
          <p:nvPr/>
        </p:nvSpPr>
        <p:spPr>
          <a:xfrm>
            <a:off x="8052616" y="359434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Real-time Message Ingestion</a:t>
            </a:r>
          </a:p>
        </p:txBody>
      </p:sp>
      <p:sp>
        <p:nvSpPr>
          <p:cNvPr id="1030" name="Freeform 11">
            <a:extLst>
              <a:ext uri="{FF2B5EF4-FFF2-40B4-BE49-F238E27FC236}">
                <a16:creationId xmlns:a16="http://schemas.microsoft.com/office/drawing/2014/main" id="{E3E48E65-724E-87A1-454C-06416525C767}"/>
              </a:ext>
            </a:extLst>
          </p:cNvPr>
          <p:cNvSpPr/>
          <p:nvPr/>
        </p:nvSpPr>
        <p:spPr>
          <a:xfrm>
            <a:off x="8052616" y="418781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D01E13E4-E0EC-3127-C13A-A478D4D28C89}"/>
              </a:ext>
            </a:extLst>
          </p:cNvPr>
          <p:cNvSpPr/>
          <p:nvPr/>
        </p:nvSpPr>
        <p:spPr>
          <a:xfrm>
            <a:off x="8052616" y="4792423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344619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>
            <a:extLst>
              <a:ext uri="{FF2B5EF4-FFF2-40B4-BE49-F238E27FC236}">
                <a16:creationId xmlns:a16="http://schemas.microsoft.com/office/drawing/2014/main" id="{A1EA1D7A-2038-E8CA-20B9-2C9E6E6984DE}"/>
              </a:ext>
            </a:extLst>
          </p:cNvPr>
          <p:cNvSpPr txBox="1">
            <a:spLocks/>
          </p:cNvSpPr>
          <p:nvPr/>
        </p:nvSpPr>
        <p:spPr>
          <a:xfrm>
            <a:off x="326922" y="0"/>
            <a:ext cx="5424948" cy="87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big data architecture</a:t>
            </a:r>
            <a:endParaRPr lang="en-US" dirty="0"/>
          </a:p>
        </p:txBody>
      </p:sp>
      <p:pic>
        <p:nvPicPr>
          <p:cNvPr id="61" name="Picture 4" descr="Overall data pipeline diagram">
            <a:extLst>
              <a:ext uri="{FF2B5EF4-FFF2-40B4-BE49-F238E27FC236}">
                <a16:creationId xmlns:a16="http://schemas.microsoft.com/office/drawing/2014/main" id="{89C226EF-DDF0-ED1E-302E-0DD39177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5" y="1053633"/>
            <a:ext cx="6715237" cy="29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11">
            <a:extLst>
              <a:ext uri="{FF2B5EF4-FFF2-40B4-BE49-F238E27FC236}">
                <a16:creationId xmlns:a16="http://schemas.microsoft.com/office/drawing/2014/main" id="{4193C904-181E-E8EF-0DE6-705F518704DE}"/>
              </a:ext>
            </a:extLst>
          </p:cNvPr>
          <p:cNvSpPr/>
          <p:nvPr/>
        </p:nvSpPr>
        <p:spPr>
          <a:xfrm>
            <a:off x="8052616" y="2910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B8D0582-624B-A541-5B34-8A10FB97CD38}"/>
              </a:ext>
            </a:extLst>
          </p:cNvPr>
          <p:cNvSpPr/>
          <p:nvPr/>
        </p:nvSpPr>
        <p:spPr>
          <a:xfrm>
            <a:off x="8052616" y="845445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1024" name="Freeform 11">
            <a:extLst>
              <a:ext uri="{FF2B5EF4-FFF2-40B4-BE49-F238E27FC236}">
                <a16:creationId xmlns:a16="http://schemas.microsoft.com/office/drawing/2014/main" id="{7AFA5630-B069-4A21-09B0-93D7BE542C2A}"/>
              </a:ext>
            </a:extLst>
          </p:cNvPr>
          <p:cNvSpPr/>
          <p:nvPr/>
        </p:nvSpPr>
        <p:spPr>
          <a:xfrm>
            <a:off x="8052616" y="14203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1025" name="Freeform 11">
            <a:extLst>
              <a:ext uri="{FF2B5EF4-FFF2-40B4-BE49-F238E27FC236}">
                <a16:creationId xmlns:a16="http://schemas.microsoft.com/office/drawing/2014/main" id="{EFE34AFA-32D4-E7A4-9AD9-A07D659BA44C}"/>
              </a:ext>
            </a:extLst>
          </p:cNvPr>
          <p:cNvSpPr/>
          <p:nvPr/>
        </p:nvSpPr>
        <p:spPr>
          <a:xfrm>
            <a:off x="8052616" y="192301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35D27369-7EC9-3C5C-7412-F3479565125E}"/>
              </a:ext>
            </a:extLst>
          </p:cNvPr>
          <p:cNvSpPr/>
          <p:nvPr/>
        </p:nvSpPr>
        <p:spPr>
          <a:xfrm>
            <a:off x="8052616" y="2481101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Analytical Data Store</a:t>
            </a:r>
          </a:p>
        </p:txBody>
      </p:sp>
      <p:sp>
        <p:nvSpPr>
          <p:cNvPr id="1028" name="Freeform 11">
            <a:extLst>
              <a:ext uri="{FF2B5EF4-FFF2-40B4-BE49-F238E27FC236}">
                <a16:creationId xmlns:a16="http://schemas.microsoft.com/office/drawing/2014/main" id="{536AEB88-0820-492C-280C-D773D15DB540}"/>
              </a:ext>
            </a:extLst>
          </p:cNvPr>
          <p:cNvSpPr/>
          <p:nvPr/>
        </p:nvSpPr>
        <p:spPr>
          <a:xfrm>
            <a:off x="8052616" y="295366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Analytics and Report</a:t>
            </a:r>
          </a:p>
        </p:txBody>
      </p:sp>
      <p:sp>
        <p:nvSpPr>
          <p:cNvPr id="1029" name="Freeform 11">
            <a:extLst>
              <a:ext uri="{FF2B5EF4-FFF2-40B4-BE49-F238E27FC236}">
                <a16:creationId xmlns:a16="http://schemas.microsoft.com/office/drawing/2014/main" id="{767E2732-D1FD-9CFC-5B1B-6D8406FF38EB}"/>
              </a:ext>
            </a:extLst>
          </p:cNvPr>
          <p:cNvSpPr/>
          <p:nvPr/>
        </p:nvSpPr>
        <p:spPr>
          <a:xfrm>
            <a:off x="8052616" y="359434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Real-time Message Ingestion</a:t>
            </a:r>
          </a:p>
        </p:txBody>
      </p:sp>
      <p:sp>
        <p:nvSpPr>
          <p:cNvPr id="1030" name="Freeform 11">
            <a:extLst>
              <a:ext uri="{FF2B5EF4-FFF2-40B4-BE49-F238E27FC236}">
                <a16:creationId xmlns:a16="http://schemas.microsoft.com/office/drawing/2014/main" id="{E3E48E65-724E-87A1-454C-06416525C767}"/>
              </a:ext>
            </a:extLst>
          </p:cNvPr>
          <p:cNvSpPr/>
          <p:nvPr/>
        </p:nvSpPr>
        <p:spPr>
          <a:xfrm>
            <a:off x="8052616" y="418781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D01E13E4-E0EC-3127-C13A-A478D4D28C89}"/>
              </a:ext>
            </a:extLst>
          </p:cNvPr>
          <p:cNvSpPr/>
          <p:nvPr/>
        </p:nvSpPr>
        <p:spPr>
          <a:xfrm>
            <a:off x="8052616" y="4792423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287269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">
            <a:extLst>
              <a:ext uri="{FF2B5EF4-FFF2-40B4-BE49-F238E27FC236}">
                <a16:creationId xmlns:a16="http://schemas.microsoft.com/office/drawing/2014/main" id="{DEA17F7E-4C31-D647-580A-1FA8ED29EB74}"/>
              </a:ext>
            </a:extLst>
          </p:cNvPr>
          <p:cNvSpPr/>
          <p:nvPr/>
        </p:nvSpPr>
        <p:spPr>
          <a:xfrm>
            <a:off x="9825629" y="568716"/>
            <a:ext cx="1974955" cy="6888374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9791FD2D-99AC-A057-8C0B-C249291B3303}"/>
              </a:ext>
            </a:extLst>
          </p:cNvPr>
          <p:cNvSpPr/>
          <p:nvPr/>
        </p:nvSpPr>
        <p:spPr>
          <a:xfrm>
            <a:off x="2746915" y="568716"/>
            <a:ext cx="6917345" cy="6888374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Shape 6">
            <a:extLst>
              <a:ext uri="{FF2B5EF4-FFF2-40B4-BE49-F238E27FC236}">
                <a16:creationId xmlns:a16="http://schemas.microsoft.com/office/drawing/2014/main" id="{5C640E02-1192-B69F-A2F0-FD6EE5E0AD9E}"/>
              </a:ext>
            </a:extLst>
          </p:cNvPr>
          <p:cNvSpPr/>
          <p:nvPr/>
        </p:nvSpPr>
        <p:spPr>
          <a:xfrm>
            <a:off x="451732" y="568716"/>
            <a:ext cx="2133814" cy="6888374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D0AE64E-FE46-A3AA-CD14-E5F0669D8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904200"/>
              </p:ext>
            </p:extLst>
          </p:nvPr>
        </p:nvGraphicFramePr>
        <p:xfrm>
          <a:off x="613102" y="-439371"/>
          <a:ext cx="11274097" cy="69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reeform 11">
            <a:extLst>
              <a:ext uri="{FF2B5EF4-FFF2-40B4-BE49-F238E27FC236}">
                <a16:creationId xmlns:a16="http://schemas.microsoft.com/office/drawing/2014/main" id="{9D5D0D45-5312-C502-28FF-71A3B1EF8203}"/>
              </a:ext>
            </a:extLst>
          </p:cNvPr>
          <p:cNvSpPr/>
          <p:nvPr/>
        </p:nvSpPr>
        <p:spPr>
          <a:xfrm>
            <a:off x="613102" y="1008353"/>
            <a:ext cx="1846319" cy="5550102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0433FD8F-6889-2ADB-1437-31B9DE0700AA}"/>
              </a:ext>
            </a:extLst>
          </p:cNvPr>
          <p:cNvSpPr/>
          <p:nvPr/>
        </p:nvSpPr>
        <p:spPr>
          <a:xfrm>
            <a:off x="8394248" y="961661"/>
            <a:ext cx="1178263" cy="389511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sz="1400" dirty="0"/>
              <a:t>Messaging&amp; Personalization</a:t>
            </a:r>
          </a:p>
          <a:p>
            <a:endParaRPr lang="en-US" sz="1400" dirty="0"/>
          </a:p>
          <a:p>
            <a:r>
              <a:rPr lang="ko-KR" altLang="en-US" sz="1400" dirty="0"/>
              <a:t>고객행동분석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고객행동감지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추천서비스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고객여정분석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 err="1"/>
              <a:t>타겟마케팅</a:t>
            </a:r>
            <a:endParaRPr lang="en-US" sz="1400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5354879-167C-ED4F-2315-7172FED68633}"/>
              </a:ext>
            </a:extLst>
          </p:cNvPr>
          <p:cNvSpPr/>
          <p:nvPr/>
        </p:nvSpPr>
        <p:spPr>
          <a:xfrm>
            <a:off x="733197" y="1197029"/>
            <a:ext cx="1537036" cy="1193295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/ </a:t>
            </a:r>
            <a:r>
              <a:rPr lang="ko-KR" altLang="en-US" dirty="0"/>
              <a:t>앱 행동 데이터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ko-KR" altLang="en-US" dirty="0"/>
              <a:t>디지털 로그</a:t>
            </a: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552741D-51AE-7E0E-99DD-2AD38D43E0EB}"/>
              </a:ext>
            </a:extLst>
          </p:cNvPr>
          <p:cNvSpPr/>
          <p:nvPr/>
        </p:nvSpPr>
        <p:spPr>
          <a:xfrm>
            <a:off x="733197" y="2685812"/>
            <a:ext cx="1537036" cy="1486375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dirty="0"/>
              <a:t>캠페인 채널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제휴</a:t>
            </a:r>
            <a:r>
              <a:rPr lang="en-US" altLang="ko-KR" dirty="0"/>
              <a:t>/</a:t>
            </a:r>
            <a:r>
              <a:rPr lang="ko-KR" altLang="en-US" dirty="0"/>
              <a:t>디지털광고</a:t>
            </a:r>
            <a:endParaRPr lang="en-US" dirty="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EAE0832-EBA1-9A88-E1E5-5F358411A829}"/>
              </a:ext>
            </a:extLst>
          </p:cNvPr>
          <p:cNvSpPr/>
          <p:nvPr/>
        </p:nvSpPr>
        <p:spPr>
          <a:xfrm>
            <a:off x="733197" y="4487231"/>
            <a:ext cx="1537037" cy="180205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dirty="0"/>
              <a:t>내부 데이터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업무로그</a:t>
            </a:r>
            <a:endParaRPr lang="en-US" altLang="ko-KR" dirty="0"/>
          </a:p>
          <a:p>
            <a:pPr algn="ctr"/>
            <a:r>
              <a:rPr lang="ko-KR" altLang="en-US" dirty="0"/>
              <a:t>고객상담</a:t>
            </a:r>
            <a:r>
              <a:rPr lang="en-US" altLang="ko-KR" dirty="0"/>
              <a:t>, </a:t>
            </a:r>
            <a:r>
              <a:rPr lang="ko-KR" altLang="en-US" dirty="0" err="1"/>
              <a:t>톡상담</a:t>
            </a:r>
            <a:endParaRPr lang="en-US" altLang="ko-KR" dirty="0"/>
          </a:p>
          <a:p>
            <a:pPr algn="ctr"/>
            <a:r>
              <a:rPr lang="ko-KR" altLang="en-US" dirty="0"/>
              <a:t>중계로그</a:t>
            </a:r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44F72D0-F603-5129-5378-927B0AE705F4}"/>
              </a:ext>
            </a:extLst>
          </p:cNvPr>
          <p:cNvSpPr/>
          <p:nvPr/>
        </p:nvSpPr>
        <p:spPr>
          <a:xfrm>
            <a:off x="4511665" y="368811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b="1" dirty="0"/>
              <a:t>Customer Data Platform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2CD4A02-682A-18C1-3438-629F3A853FE8}"/>
              </a:ext>
            </a:extLst>
          </p:cNvPr>
          <p:cNvSpPr/>
          <p:nvPr/>
        </p:nvSpPr>
        <p:spPr>
          <a:xfrm>
            <a:off x="2910423" y="961661"/>
            <a:ext cx="1437735" cy="284791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Streaming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웹</a:t>
            </a:r>
            <a:r>
              <a:rPr lang="en-US" dirty="0"/>
              <a:t>/</a:t>
            </a:r>
            <a:r>
              <a:rPr lang="ko-KR" altLang="en-US" dirty="0"/>
              <a:t>앱 행동 데이터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캠페인채널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내부데이터 </a:t>
            </a:r>
            <a:endParaRPr lang="en-US" altLang="ko-KR" dirty="0"/>
          </a:p>
          <a:p>
            <a:pPr algn="ctr"/>
            <a:r>
              <a:rPr lang="ko-KR" altLang="en-US" b="1" dirty="0"/>
              <a:t>수집</a:t>
            </a:r>
            <a:r>
              <a:rPr lang="en-US" altLang="ko-KR" b="1" dirty="0"/>
              <a:t>/</a:t>
            </a:r>
            <a:r>
              <a:rPr lang="ko-KR" altLang="en-US" b="1" dirty="0"/>
              <a:t>정제</a:t>
            </a:r>
            <a:r>
              <a:rPr lang="en-US" altLang="ko-KR" b="1" dirty="0"/>
              <a:t>/</a:t>
            </a:r>
            <a:r>
              <a:rPr lang="ko-KR" altLang="en-US" b="1" dirty="0"/>
              <a:t>변환</a:t>
            </a:r>
            <a:endParaRPr lang="en-US" b="1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AC75235F-DFC4-5AA4-D00D-54ED85F8B275}"/>
              </a:ext>
            </a:extLst>
          </p:cNvPr>
          <p:cNvSpPr/>
          <p:nvPr/>
        </p:nvSpPr>
        <p:spPr>
          <a:xfrm>
            <a:off x="2910423" y="4009480"/>
            <a:ext cx="1437735" cy="1934120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Batch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배치 데이터 </a:t>
            </a:r>
            <a:br>
              <a:rPr lang="en-US" altLang="ko-KR" dirty="0"/>
            </a:br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정제 변환</a:t>
            </a:r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359CD383-A0E4-8328-8192-66BD507CD288}"/>
              </a:ext>
            </a:extLst>
          </p:cNvPr>
          <p:cNvSpPr/>
          <p:nvPr/>
        </p:nvSpPr>
        <p:spPr>
          <a:xfrm>
            <a:off x="7185793" y="961661"/>
            <a:ext cx="1113652" cy="389511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Interface</a:t>
            </a:r>
          </a:p>
          <a:p>
            <a:pPr algn="ctr"/>
            <a:endParaRPr lang="en-US" dirty="0"/>
          </a:p>
          <a:p>
            <a:pPr algn="ctr"/>
            <a:r>
              <a:rPr lang="ko-KR" altLang="en-US" sz="1400" dirty="0"/>
              <a:t>데이터연계</a:t>
            </a:r>
            <a:r>
              <a:rPr lang="en-US" altLang="ko-KR" sz="1400" dirty="0"/>
              <a:t>(</a:t>
            </a:r>
            <a:r>
              <a:rPr lang="ko-KR" altLang="en-US" sz="1400" dirty="0"/>
              <a:t>실시간</a:t>
            </a:r>
            <a:r>
              <a:rPr lang="en-US" altLang="ko-KR" sz="1400" dirty="0"/>
              <a:t>)</a:t>
            </a:r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추론서비스</a:t>
            </a:r>
            <a:endParaRPr lang="en-US" altLang="ko-KR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데이터연계</a:t>
            </a:r>
            <a:r>
              <a:rPr lang="en-US" altLang="ko-KR" sz="1400" dirty="0"/>
              <a:t>(</a:t>
            </a:r>
            <a:r>
              <a:rPr lang="ko-KR" altLang="en-US" sz="1400" dirty="0"/>
              <a:t>배치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DFFA420-2D85-B55A-89D0-E5CE0A16D317}"/>
              </a:ext>
            </a:extLst>
          </p:cNvPr>
          <p:cNvSpPr/>
          <p:nvPr/>
        </p:nvSpPr>
        <p:spPr>
          <a:xfrm>
            <a:off x="8394250" y="5081376"/>
            <a:ext cx="1163324" cy="1548260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sz="1200" dirty="0"/>
              <a:t>Analytics</a:t>
            </a:r>
          </a:p>
          <a:p>
            <a:pPr algn="ctr"/>
            <a:endParaRPr lang="en-US" sz="1200" dirty="0"/>
          </a:p>
          <a:p>
            <a:pPr algn="ctr"/>
            <a:r>
              <a:rPr lang="ko-KR" altLang="en-US" sz="1200" dirty="0"/>
              <a:t>일반분석</a:t>
            </a:r>
            <a:r>
              <a:rPr lang="en-US" altLang="ko-KR" sz="1200" dirty="0"/>
              <a:t>(SQL)</a:t>
            </a:r>
          </a:p>
          <a:p>
            <a:pPr algn="ctr"/>
            <a:r>
              <a:rPr lang="ko-KR" altLang="en-US" sz="1200" dirty="0"/>
              <a:t>고급분석</a:t>
            </a:r>
            <a:r>
              <a:rPr lang="en-US" altLang="ko-KR" sz="1200" dirty="0"/>
              <a:t>(ML/DL)</a:t>
            </a:r>
          </a:p>
          <a:p>
            <a:pPr algn="ctr"/>
            <a:r>
              <a:rPr lang="en-US" altLang="ko-KR" sz="1200" dirty="0"/>
              <a:t>Bi/ </a:t>
            </a:r>
            <a:r>
              <a:rPr lang="ko-KR" altLang="en-US" sz="1200" dirty="0"/>
              <a:t>대시보드</a:t>
            </a:r>
            <a:endParaRPr lang="en-US" altLang="ko-KR" sz="1200" dirty="0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9A38654-5DA3-E7B3-6451-0D7403BC4223}"/>
              </a:ext>
            </a:extLst>
          </p:cNvPr>
          <p:cNvSpPr/>
          <p:nvPr/>
        </p:nvSpPr>
        <p:spPr>
          <a:xfrm>
            <a:off x="2929840" y="6812308"/>
            <a:ext cx="6542495" cy="462110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Workflow</a:t>
            </a:r>
            <a:r>
              <a:rPr lang="ko-KR" altLang="en-US" dirty="0"/>
              <a:t> </a:t>
            </a:r>
            <a:r>
              <a:rPr lang="en-US" altLang="ko-KR" dirty="0"/>
              <a:t>Management    workflow &amp; </a:t>
            </a:r>
            <a:r>
              <a:rPr lang="en-US" altLang="ko-KR" dirty="0" err="1"/>
              <a:t>schedulling</a:t>
            </a:r>
            <a:endParaRPr lang="en-US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A798658D-1BE5-A8D6-5A5E-C78B2846651F}"/>
              </a:ext>
            </a:extLst>
          </p:cNvPr>
          <p:cNvSpPr/>
          <p:nvPr/>
        </p:nvSpPr>
        <p:spPr>
          <a:xfrm>
            <a:off x="4509528" y="961661"/>
            <a:ext cx="1322120" cy="284791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sz="1600" dirty="0"/>
              <a:t>Profile</a:t>
            </a:r>
          </a:p>
          <a:p>
            <a:pPr algn="ctr"/>
            <a:r>
              <a:rPr lang="en-US" sz="1600" dirty="0"/>
              <a:t>Unification</a:t>
            </a:r>
          </a:p>
          <a:p>
            <a:pPr algn="ctr"/>
            <a:endParaRPr lang="en-US" sz="1600" dirty="0"/>
          </a:p>
          <a:p>
            <a:pPr algn="ctr"/>
            <a:r>
              <a:rPr lang="en-US" altLang="ko-KR" sz="1600" dirty="0"/>
              <a:t>Id</a:t>
            </a:r>
            <a:r>
              <a:rPr lang="ko-KR" altLang="en-US" sz="1600" dirty="0"/>
              <a:t> </a:t>
            </a:r>
            <a:r>
              <a:rPr lang="en-US" altLang="ko-KR" sz="1600" dirty="0"/>
              <a:t>Sync/</a:t>
            </a:r>
            <a:r>
              <a:rPr lang="ko-KR" altLang="en-US" sz="1600" dirty="0"/>
              <a:t>매핑</a:t>
            </a:r>
            <a:endParaRPr lang="en-US" altLang="ko-KR" sz="1600" dirty="0"/>
          </a:p>
          <a:p>
            <a:pPr algn="ctr"/>
            <a:endParaRPr lang="en-US" sz="1600" dirty="0"/>
          </a:p>
          <a:p>
            <a:pPr algn="ctr"/>
            <a:r>
              <a:rPr lang="ko-KR" altLang="en-US" sz="1600" dirty="0"/>
              <a:t>마스터</a:t>
            </a:r>
            <a:br>
              <a:rPr lang="en-US" altLang="ko-KR" sz="1600" dirty="0"/>
            </a:br>
            <a:r>
              <a:rPr lang="ko-KR" altLang="en-US" sz="1200" dirty="0" err="1"/>
              <a:t>세그멘테이션</a:t>
            </a:r>
            <a:endParaRPr lang="en-US" altLang="ko-KR" sz="1200" dirty="0"/>
          </a:p>
          <a:p>
            <a:pPr algn="ctr"/>
            <a:endParaRPr lang="en-US" sz="1600" dirty="0"/>
          </a:p>
          <a:p>
            <a:pPr algn="ctr"/>
            <a:r>
              <a:rPr lang="ko-KR" altLang="en-US" sz="1600" dirty="0"/>
              <a:t>고객 프로필</a:t>
            </a:r>
            <a:endParaRPr lang="en-US" altLang="ko-KR" sz="1600" dirty="0"/>
          </a:p>
          <a:p>
            <a:pPr algn="ctr"/>
            <a:r>
              <a:rPr lang="ko-KR" altLang="en-US" sz="1600" dirty="0"/>
              <a:t>통합</a:t>
            </a:r>
            <a:endParaRPr lang="en-US" sz="1600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6A99617C-874B-0456-95E5-34676E243AD0}"/>
              </a:ext>
            </a:extLst>
          </p:cNvPr>
          <p:cNvSpPr/>
          <p:nvPr/>
        </p:nvSpPr>
        <p:spPr>
          <a:xfrm>
            <a:off x="5947134" y="961661"/>
            <a:ext cx="1161455" cy="2847914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Segmentation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 err="1"/>
              <a:t>세그멘테이션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개인화 추천</a:t>
            </a:r>
            <a:endParaRPr lang="en-US" dirty="0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1A4DB0AF-613D-F640-E891-EA8C54FA3F38}"/>
              </a:ext>
            </a:extLst>
          </p:cNvPr>
          <p:cNvSpPr/>
          <p:nvPr/>
        </p:nvSpPr>
        <p:spPr>
          <a:xfrm>
            <a:off x="4508822" y="4012457"/>
            <a:ext cx="2579850" cy="1931143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dirty="0"/>
              <a:t>Customer Data Repository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실시간</a:t>
            </a:r>
            <a:r>
              <a:rPr lang="en-US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DB</a:t>
            </a:r>
          </a:p>
          <a:p>
            <a:pPr algn="ctr"/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DB</a:t>
            </a:r>
          </a:p>
          <a:p>
            <a:pPr algn="ctr"/>
            <a:r>
              <a:rPr lang="ko-KR" altLang="en-US" dirty="0"/>
              <a:t>데이터</a:t>
            </a:r>
            <a:r>
              <a:rPr lang="en-US" dirty="0"/>
              <a:t> </a:t>
            </a:r>
            <a:r>
              <a:rPr lang="ko-KR" altLang="en-US" dirty="0"/>
              <a:t>마트 </a:t>
            </a:r>
            <a:endParaRPr lang="en-US" dirty="0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4DC4142E-C5A3-4893-9642-3333F285848D}"/>
              </a:ext>
            </a:extLst>
          </p:cNvPr>
          <p:cNvSpPr/>
          <p:nvPr/>
        </p:nvSpPr>
        <p:spPr>
          <a:xfrm>
            <a:off x="10045856" y="1008353"/>
            <a:ext cx="1537036" cy="924619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디지털 채널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WEB</a:t>
            </a:r>
          </a:p>
          <a:p>
            <a:pPr algn="ctr"/>
            <a:r>
              <a:rPr lang="en-US" sz="1200" dirty="0"/>
              <a:t>APP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14FB3977-5EAD-7418-A281-87CD6A4DD9B7}"/>
              </a:ext>
            </a:extLst>
          </p:cNvPr>
          <p:cNvSpPr/>
          <p:nvPr/>
        </p:nvSpPr>
        <p:spPr>
          <a:xfrm>
            <a:off x="9825629" y="368811"/>
            <a:ext cx="2110557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b="1" dirty="0"/>
              <a:t>Customer System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CF95603-B64F-84EB-1C0B-01EE7020402B}"/>
              </a:ext>
            </a:extLst>
          </p:cNvPr>
          <p:cNvSpPr/>
          <p:nvPr/>
        </p:nvSpPr>
        <p:spPr>
          <a:xfrm>
            <a:off x="10045856" y="2096017"/>
            <a:ext cx="1537036" cy="294307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포털</a:t>
            </a:r>
            <a:endParaRPr lang="en-US" sz="1200" dirty="0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9B2996C2-51D1-2B7B-A5A5-C6BDE67010DA}"/>
              </a:ext>
            </a:extLst>
          </p:cNvPr>
          <p:cNvSpPr/>
          <p:nvPr/>
        </p:nvSpPr>
        <p:spPr>
          <a:xfrm>
            <a:off x="10010431" y="2538658"/>
            <a:ext cx="1537036" cy="77170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메시지 채널</a:t>
            </a:r>
            <a:endParaRPr lang="en-US" altLang="ko-KR" sz="1200" dirty="0"/>
          </a:p>
          <a:p>
            <a:pPr algn="ctr"/>
            <a:r>
              <a:rPr lang="en-US" sz="1200" dirty="0"/>
              <a:t>SMS / LMS</a:t>
            </a:r>
          </a:p>
          <a:p>
            <a:pPr algn="ctr"/>
            <a:r>
              <a:rPr lang="en-US" sz="1200" dirty="0"/>
              <a:t>E-mail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23A506FF-52D9-E9B4-89C3-B004BEC0A436}"/>
              </a:ext>
            </a:extLst>
          </p:cNvPr>
          <p:cNvSpPr/>
          <p:nvPr/>
        </p:nvSpPr>
        <p:spPr>
          <a:xfrm>
            <a:off x="10010431" y="3397553"/>
            <a:ext cx="1537036" cy="77170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영업점 업무시스템</a:t>
            </a:r>
            <a:endParaRPr lang="en-US" altLang="ko-KR" sz="1200" dirty="0"/>
          </a:p>
          <a:p>
            <a:pPr algn="ctr"/>
            <a:r>
              <a:rPr lang="ko-KR" altLang="en-US" sz="1200" dirty="0"/>
              <a:t>상담 시스템</a:t>
            </a:r>
            <a:endParaRPr lang="en-US" sz="1200" dirty="0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8644BC28-963F-107E-CA03-A20237896E35}"/>
              </a:ext>
            </a:extLst>
          </p:cNvPr>
          <p:cNvSpPr/>
          <p:nvPr/>
        </p:nvSpPr>
        <p:spPr>
          <a:xfrm>
            <a:off x="10010431" y="4256448"/>
            <a:ext cx="1537036" cy="771701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배너</a:t>
            </a:r>
            <a:endParaRPr lang="en-US" altLang="ko-KR" sz="1200" dirty="0"/>
          </a:p>
          <a:p>
            <a:pPr algn="ctr"/>
            <a:r>
              <a:rPr lang="ko-KR" altLang="en-US" sz="1200" dirty="0"/>
              <a:t>개인화 마케팅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A2E1BF99-4784-4477-7567-1D3F1CCF3BC2}"/>
              </a:ext>
            </a:extLst>
          </p:cNvPr>
          <p:cNvSpPr/>
          <p:nvPr/>
        </p:nvSpPr>
        <p:spPr>
          <a:xfrm>
            <a:off x="9995493" y="5157939"/>
            <a:ext cx="1537036" cy="389969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altLang="ko-KR" sz="1200" dirty="0"/>
              <a:t>CMS</a:t>
            </a:r>
            <a:endParaRPr lang="en-US" sz="1200" dirty="0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3C0C60BC-8F23-C606-C032-2F9CEDEAF4DA}"/>
              </a:ext>
            </a:extLst>
          </p:cNvPr>
          <p:cNvSpPr/>
          <p:nvPr/>
        </p:nvSpPr>
        <p:spPr>
          <a:xfrm>
            <a:off x="10010431" y="5683262"/>
            <a:ext cx="630021" cy="1192467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고객별</a:t>
            </a:r>
            <a:endParaRPr lang="en-US" altLang="ko-KR" sz="1200" dirty="0"/>
          </a:p>
          <a:p>
            <a:pPr algn="ctr"/>
            <a:r>
              <a:rPr lang="ko-KR" altLang="en-US" sz="1200" dirty="0"/>
              <a:t>추천</a:t>
            </a:r>
            <a:endParaRPr lang="en-US" altLang="ko-KR" sz="1200" dirty="0"/>
          </a:p>
          <a:p>
            <a:pPr algn="ctr"/>
            <a:r>
              <a:rPr lang="en-US" sz="1200" dirty="0"/>
              <a:t>(AI</a:t>
            </a:r>
            <a:r>
              <a:rPr lang="ko-KR" altLang="en-US" sz="1200" dirty="0"/>
              <a:t>서비스 허브</a:t>
            </a:r>
            <a:r>
              <a:rPr lang="en-US" altLang="ko-KR" sz="1200" dirty="0"/>
              <a:t>)</a:t>
            </a:r>
            <a:endParaRPr lang="en-US" sz="1200" dirty="0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39CD9311-D9AE-9648-ADB0-F66A4A227402}"/>
              </a:ext>
            </a:extLst>
          </p:cNvPr>
          <p:cNvSpPr/>
          <p:nvPr/>
        </p:nvSpPr>
        <p:spPr>
          <a:xfrm>
            <a:off x="10813106" y="5673410"/>
            <a:ext cx="630021" cy="1192467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마케팅</a:t>
            </a:r>
            <a:endParaRPr lang="en-US" altLang="ko-KR" sz="1200" dirty="0"/>
          </a:p>
          <a:p>
            <a:pPr algn="ctr"/>
            <a:r>
              <a:rPr lang="ko-KR" altLang="en-US" sz="1200" dirty="0"/>
              <a:t> 결과물</a:t>
            </a:r>
            <a:endParaRPr lang="en-US" sz="1200" dirty="0"/>
          </a:p>
        </p:txBody>
      </p:sp>
      <p:sp>
        <p:nvSpPr>
          <p:cNvPr id="35" name="Shape 6">
            <a:extLst>
              <a:ext uri="{FF2B5EF4-FFF2-40B4-BE49-F238E27FC236}">
                <a16:creationId xmlns:a16="http://schemas.microsoft.com/office/drawing/2014/main" id="{3781072A-1B44-5557-CD9E-070CFF3D2CCE}"/>
              </a:ext>
            </a:extLst>
          </p:cNvPr>
          <p:cNvSpPr/>
          <p:nvPr/>
        </p:nvSpPr>
        <p:spPr>
          <a:xfrm>
            <a:off x="451732" y="7648132"/>
            <a:ext cx="11348852" cy="1340396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CACE7-A491-A5F6-8324-DD2FC3B7A636}"/>
              </a:ext>
            </a:extLst>
          </p:cNvPr>
          <p:cNvSpPr txBox="1"/>
          <p:nvPr/>
        </p:nvSpPr>
        <p:spPr>
          <a:xfrm>
            <a:off x="3048000" y="7650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Gervernance</a:t>
            </a:r>
            <a:endParaRPr lang="en-US" b="1" dirty="0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976A823-B679-B87A-D4B6-ECD883B3D712}"/>
              </a:ext>
            </a:extLst>
          </p:cNvPr>
          <p:cNvSpPr/>
          <p:nvPr/>
        </p:nvSpPr>
        <p:spPr>
          <a:xfrm>
            <a:off x="613102" y="7850164"/>
            <a:ext cx="1537037" cy="923446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dirty="0" err="1"/>
              <a:t>Gervernance</a:t>
            </a:r>
            <a:endParaRPr lang="en-US" dirty="0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16BA0158-1F26-B59E-13F6-57105BF30D48}"/>
              </a:ext>
            </a:extLst>
          </p:cNvPr>
          <p:cNvSpPr/>
          <p:nvPr/>
        </p:nvSpPr>
        <p:spPr>
          <a:xfrm>
            <a:off x="6857210" y="7899136"/>
            <a:ext cx="1537037" cy="923446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en-US" altLang="ko-KR" dirty="0" err="1"/>
              <a:t>Secrity</a:t>
            </a:r>
            <a:endParaRPr lang="en-US" altLang="ko-KR" dirty="0"/>
          </a:p>
          <a:p>
            <a:pPr algn="ctr"/>
            <a:r>
              <a:rPr lang="en-US" dirty="0" err="1"/>
              <a:t>Gervernance</a:t>
            </a:r>
            <a:endParaRPr lang="en-US" dirty="0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D448304B-58BE-7D67-E833-20AED696E1E4}"/>
              </a:ext>
            </a:extLst>
          </p:cNvPr>
          <p:cNvSpPr/>
          <p:nvPr/>
        </p:nvSpPr>
        <p:spPr>
          <a:xfrm>
            <a:off x="2311509" y="7773018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데이터보관</a:t>
            </a:r>
            <a:r>
              <a:rPr lang="en-US" altLang="ko-KR" sz="1200" dirty="0"/>
              <a:t>/</a:t>
            </a:r>
            <a:r>
              <a:rPr lang="ko-KR" altLang="en-US" sz="1200" dirty="0"/>
              <a:t>파기 정책</a:t>
            </a:r>
            <a:endParaRPr lang="en-US" sz="1200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F3FD16E8-85E7-7042-4DDF-68BAC29F4D99}"/>
              </a:ext>
            </a:extLst>
          </p:cNvPr>
          <p:cNvSpPr/>
          <p:nvPr/>
        </p:nvSpPr>
        <p:spPr>
          <a:xfrm>
            <a:off x="2311509" y="8379947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</a:t>
            </a:r>
            <a:br>
              <a:rPr lang="en-US" altLang="ko-KR" sz="1200" dirty="0"/>
            </a:br>
            <a:r>
              <a:rPr lang="ko-KR" altLang="en-US" sz="1200" dirty="0"/>
              <a:t>카탈로그</a:t>
            </a:r>
            <a:endParaRPr lang="en-US" sz="1200" dirty="0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CAD1627-219F-1C8C-D0B0-5B01EE89BF61}"/>
              </a:ext>
            </a:extLst>
          </p:cNvPr>
          <p:cNvSpPr/>
          <p:nvPr/>
        </p:nvSpPr>
        <p:spPr>
          <a:xfrm>
            <a:off x="3283556" y="7773018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메타</a:t>
            </a:r>
            <a:endParaRPr lang="en-US" altLang="ko-KR" sz="1200" dirty="0"/>
          </a:p>
          <a:p>
            <a:pPr algn="ctr"/>
            <a:r>
              <a:rPr lang="ko-KR" altLang="en-US" sz="1200" dirty="0"/>
              <a:t>데이터</a:t>
            </a:r>
            <a:endParaRPr lang="en-US" sz="1200" dirty="0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E42DDE75-D1EA-191A-67CC-8D691CE1CB9F}"/>
              </a:ext>
            </a:extLst>
          </p:cNvPr>
          <p:cNvSpPr/>
          <p:nvPr/>
        </p:nvSpPr>
        <p:spPr>
          <a:xfrm>
            <a:off x="3283556" y="8379947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리니지</a:t>
            </a:r>
            <a:endParaRPr lang="en-US" sz="1200" dirty="0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0B6FFA64-04BC-3CF3-ACA2-8DB0BA761E7D}"/>
              </a:ext>
            </a:extLst>
          </p:cNvPr>
          <p:cNvSpPr/>
          <p:nvPr/>
        </p:nvSpPr>
        <p:spPr>
          <a:xfrm>
            <a:off x="4255603" y="7773018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품질관리</a:t>
            </a:r>
            <a:endParaRPr lang="en-US" sz="1200" dirty="0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C70524D0-B70B-3B6A-1DA4-8E4FB7434F04}"/>
              </a:ext>
            </a:extLst>
          </p:cNvPr>
          <p:cNvSpPr/>
          <p:nvPr/>
        </p:nvSpPr>
        <p:spPr>
          <a:xfrm>
            <a:off x="4255603" y="8379947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변경관리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정책</a:t>
            </a:r>
            <a:endParaRPr lang="en-US" sz="1200" dirty="0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48747FCB-37E2-437D-EB0E-E7FBF1CDC27F}"/>
              </a:ext>
            </a:extLst>
          </p:cNvPr>
          <p:cNvSpPr/>
          <p:nvPr/>
        </p:nvSpPr>
        <p:spPr>
          <a:xfrm>
            <a:off x="8455853" y="7743366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보안 정책</a:t>
            </a:r>
            <a:endParaRPr lang="en-US" sz="1200" dirty="0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E2DE9A9-6A03-EF46-C5E3-77F0A6D19EB1}"/>
              </a:ext>
            </a:extLst>
          </p:cNvPr>
          <p:cNvSpPr/>
          <p:nvPr/>
        </p:nvSpPr>
        <p:spPr>
          <a:xfrm>
            <a:off x="8455853" y="8350295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접근제어</a:t>
            </a:r>
            <a:endParaRPr lang="en-US" sz="1200" dirty="0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AC8364E1-BE26-862C-886F-B91CA14EA158}"/>
              </a:ext>
            </a:extLst>
          </p:cNvPr>
          <p:cNvSpPr/>
          <p:nvPr/>
        </p:nvSpPr>
        <p:spPr>
          <a:xfrm>
            <a:off x="9427900" y="7743366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비활성화</a:t>
            </a:r>
            <a:endParaRPr lang="en-US" altLang="ko-KR" sz="1200" dirty="0"/>
          </a:p>
          <a:p>
            <a:pPr algn="ctr"/>
            <a:r>
              <a:rPr lang="ko-KR" altLang="en-US" sz="1200" dirty="0"/>
              <a:t>암호화</a:t>
            </a:r>
            <a:endParaRPr lang="en-US" sz="1200" dirty="0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E0C30AC-7D08-4848-0E6C-66C3F05AD6BE}"/>
              </a:ext>
            </a:extLst>
          </p:cNvPr>
          <p:cNvSpPr/>
          <p:nvPr/>
        </p:nvSpPr>
        <p:spPr>
          <a:xfrm>
            <a:off x="9427900" y="8350295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endParaRPr lang="en-US" altLang="ko-KR" sz="1200" dirty="0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7ADB357E-9EE7-E9AD-F42A-ECF98909DEF6}"/>
              </a:ext>
            </a:extLst>
          </p:cNvPr>
          <p:cNvSpPr/>
          <p:nvPr/>
        </p:nvSpPr>
        <p:spPr>
          <a:xfrm>
            <a:off x="10399947" y="7743366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권한관리</a:t>
            </a:r>
            <a:endParaRPr lang="en-US" sz="1200" dirty="0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3E1DD297-BB65-67AD-6274-7CA904129B87}"/>
              </a:ext>
            </a:extLst>
          </p:cNvPr>
          <p:cNvSpPr/>
          <p:nvPr/>
        </p:nvSpPr>
        <p:spPr>
          <a:xfrm>
            <a:off x="10399947" y="8350295"/>
            <a:ext cx="949760" cy="54765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pPr algn="ctr"/>
            <a:r>
              <a:rPr lang="ko-KR" altLang="en-US" sz="1200" dirty="0"/>
              <a:t>고객동의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222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9" descr="화살표">
            <a:extLst>
              <a:ext uri="{FF2B5EF4-FFF2-40B4-BE49-F238E27FC236}">
                <a16:creationId xmlns:a16="http://schemas.microsoft.com/office/drawing/2014/main" id="{A3B2E596-68A1-4036-E3D4-E843E508B3C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443751" y="3644497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34361DC-7220-E7C5-3E0C-B384BA63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목표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아키텍처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– Data Lake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9F2A458-4986-F32D-89A4-2B9487A3FE2D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통합 데이터 플랫폼 구성을 위한 데이터 수집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변환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적재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활용에 대해서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Data Lake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기반 저장소 구축 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ED5E75EA-2668-32DE-753E-116B9FAB941F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KT서체 Bold" panose="020B0600000101010101" pitchFamily="50" charset="-127"/>
                <a:ea typeface="KT서체 Bold" panose="020B0600000101010101" pitchFamily="50" charset="-127"/>
              </a:rPr>
              <a:t>3</a:t>
            </a:r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EC26A-510F-AA54-D648-91370A1AD95C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목표 시스템 아키텍처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CBCA7-F108-1311-813B-520585932EC7}"/>
              </a:ext>
            </a:extLst>
          </p:cNvPr>
          <p:cNvGrpSpPr/>
          <p:nvPr/>
        </p:nvGrpSpPr>
        <p:grpSpPr>
          <a:xfrm>
            <a:off x="452501" y="1664804"/>
            <a:ext cx="1080120" cy="385426"/>
            <a:chOff x="2427667" y="1730677"/>
            <a:chExt cx="5225174" cy="346584"/>
          </a:xfrm>
        </p:grpSpPr>
        <p:sp>
          <p:nvSpPr>
            <p:cNvPr id="13" name="양쪽 모서리가 둥근 사각형 221">
              <a:extLst>
                <a:ext uri="{FF2B5EF4-FFF2-40B4-BE49-F238E27FC236}">
                  <a16:creationId xmlns:a16="http://schemas.microsoft.com/office/drawing/2014/main" id="{C861DD5E-8E9D-01B6-77EF-6B719D09127D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  <a:defRPr/>
              </a:pPr>
              <a:endParaRPr lang="ko-KR" altLang="en-US" sz="14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D0D635-5940-430B-8CC5-83553740E5F1}"/>
                </a:ext>
              </a:extLst>
            </p:cNvPr>
            <p:cNvSpPr/>
            <p:nvPr/>
          </p:nvSpPr>
          <p:spPr bwMode="auto">
            <a:xfrm>
              <a:off x="4278731" y="1807101"/>
              <a:ext cx="1519921" cy="1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원천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07D76-67BF-958E-47E3-E4015375F455}"/>
              </a:ext>
            </a:extLst>
          </p:cNvPr>
          <p:cNvSpPr/>
          <p:nvPr/>
        </p:nvSpPr>
        <p:spPr>
          <a:xfrm>
            <a:off x="452500" y="2020784"/>
            <a:ext cx="1080121" cy="4000503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6" name="AutoShape 1973">
            <a:extLst>
              <a:ext uri="{FF2B5EF4-FFF2-40B4-BE49-F238E27FC236}">
                <a16:creationId xmlns:a16="http://schemas.microsoft.com/office/drawing/2014/main" id="{B1C49D3D-D314-05CC-08EB-ED5735D1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6" y="2185113"/>
            <a:ext cx="913961" cy="19715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 err="1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업무계</a:t>
            </a:r>
            <a:endParaRPr lang="ko-KR" altLang="en-US" sz="1000" dirty="0">
              <a:ln>
                <a:solidFill>
                  <a:srgbClr val="F645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9AD1F6-0122-A0CF-E770-F013991DB0D0}"/>
              </a:ext>
            </a:extLst>
          </p:cNvPr>
          <p:cNvGrpSpPr/>
          <p:nvPr/>
        </p:nvGrpSpPr>
        <p:grpSpPr>
          <a:xfrm>
            <a:off x="613389" y="2420888"/>
            <a:ext cx="739211" cy="236607"/>
            <a:chOff x="512971" y="2513810"/>
            <a:chExt cx="1269818" cy="275335"/>
          </a:xfrm>
        </p:grpSpPr>
        <p:sp>
          <p:nvSpPr>
            <p:cNvPr id="18" name="모서리가 둥근 직사각형 43">
              <a:extLst>
                <a:ext uri="{FF2B5EF4-FFF2-40B4-BE49-F238E27FC236}">
                  <a16:creationId xmlns:a16="http://schemas.microsoft.com/office/drawing/2014/main" id="{D6C96A3D-185F-43FC-E7E7-A3CB2167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" name="모서리가 둥근 직사각형 43">
              <a:extLst>
                <a:ext uri="{FF2B5EF4-FFF2-40B4-BE49-F238E27FC236}">
                  <a16:creationId xmlns:a16="http://schemas.microsoft.com/office/drawing/2014/main" id="{CD6C869B-B69C-596C-F6C0-C0A88F38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공통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810765-3E1E-B7BC-3DB5-8B897D6BBDEB}"/>
              </a:ext>
            </a:extLst>
          </p:cNvPr>
          <p:cNvGrpSpPr/>
          <p:nvPr/>
        </p:nvGrpSpPr>
        <p:grpSpPr>
          <a:xfrm>
            <a:off x="613387" y="2690255"/>
            <a:ext cx="739211" cy="236607"/>
            <a:chOff x="512971" y="2513810"/>
            <a:chExt cx="1269818" cy="275335"/>
          </a:xfrm>
        </p:grpSpPr>
        <p:sp>
          <p:nvSpPr>
            <p:cNvPr id="21" name="모서리가 둥근 직사각형 43">
              <a:extLst>
                <a:ext uri="{FF2B5EF4-FFF2-40B4-BE49-F238E27FC236}">
                  <a16:creationId xmlns:a16="http://schemas.microsoft.com/office/drawing/2014/main" id="{4B70BDC9-6990-4D55-E087-C10B7CCBB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" name="모서리가 둥근 직사각형 43">
              <a:extLst>
                <a:ext uri="{FF2B5EF4-FFF2-40B4-BE49-F238E27FC236}">
                  <a16:creationId xmlns:a16="http://schemas.microsoft.com/office/drawing/2014/main" id="{1D1AE1CD-0589-B195-73C8-BDAE16260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909236-2CA3-0BAF-86F5-6314992F91E4}"/>
              </a:ext>
            </a:extLst>
          </p:cNvPr>
          <p:cNvGrpSpPr/>
          <p:nvPr/>
        </p:nvGrpSpPr>
        <p:grpSpPr>
          <a:xfrm>
            <a:off x="613385" y="2973555"/>
            <a:ext cx="739211" cy="236607"/>
            <a:chOff x="512971" y="2513810"/>
            <a:chExt cx="1269818" cy="275335"/>
          </a:xfrm>
        </p:grpSpPr>
        <p:sp>
          <p:nvSpPr>
            <p:cNvPr id="24" name="모서리가 둥근 직사각형 43">
              <a:extLst>
                <a:ext uri="{FF2B5EF4-FFF2-40B4-BE49-F238E27FC236}">
                  <a16:creationId xmlns:a16="http://schemas.microsoft.com/office/drawing/2014/main" id="{278776AC-71AC-2CFB-84CF-55F715386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" name="모서리가 둥근 직사각형 43">
              <a:extLst>
                <a:ext uri="{FF2B5EF4-FFF2-40B4-BE49-F238E27FC236}">
                  <a16:creationId xmlns:a16="http://schemas.microsoft.com/office/drawing/2014/main" id="{0DFE8A11-361A-B4A8-4863-82DBEF60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0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여신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D25B1D-C014-A782-0201-5634C28FF1AA}"/>
              </a:ext>
            </a:extLst>
          </p:cNvPr>
          <p:cNvGrpSpPr/>
          <p:nvPr/>
        </p:nvGrpSpPr>
        <p:grpSpPr>
          <a:xfrm>
            <a:off x="613384" y="3250670"/>
            <a:ext cx="739211" cy="236607"/>
            <a:chOff x="512971" y="2513810"/>
            <a:chExt cx="1269818" cy="275335"/>
          </a:xfrm>
        </p:grpSpPr>
        <p:sp>
          <p:nvSpPr>
            <p:cNvPr id="27" name="모서리가 둥근 직사각형 43">
              <a:extLst>
                <a:ext uri="{FF2B5EF4-FFF2-40B4-BE49-F238E27FC236}">
                  <a16:creationId xmlns:a16="http://schemas.microsoft.com/office/drawing/2014/main" id="{6616215B-59EE-4D56-E0CC-D21DBAB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8" name="모서리가 둥근 직사각형 43">
              <a:extLst>
                <a:ext uri="{FF2B5EF4-FFF2-40B4-BE49-F238E27FC236}">
                  <a16:creationId xmlns:a16="http://schemas.microsoft.com/office/drawing/2014/main" id="{02DF9D93-2EEF-565F-5CFA-45B6D383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4B2F45-01B6-8BC6-94CE-68112901EFDE}"/>
              </a:ext>
            </a:extLst>
          </p:cNvPr>
          <p:cNvGrpSpPr/>
          <p:nvPr/>
        </p:nvGrpSpPr>
        <p:grpSpPr>
          <a:xfrm>
            <a:off x="613383" y="3549655"/>
            <a:ext cx="739211" cy="236607"/>
            <a:chOff x="512971" y="2513810"/>
            <a:chExt cx="1269818" cy="275335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C5CF0D89-B3C6-5B15-8736-8A384B07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1" name="모서리가 둥근 직사각형 43">
              <a:extLst>
                <a:ext uri="{FF2B5EF4-FFF2-40B4-BE49-F238E27FC236}">
                  <a16:creationId xmlns:a16="http://schemas.microsoft.com/office/drawing/2014/main" id="{F4C258B9-21F5-4BDE-C01D-DB814878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B5AC0AE-A19C-B863-0393-C89E66E15259}"/>
              </a:ext>
            </a:extLst>
          </p:cNvPr>
          <p:cNvGrpSpPr/>
          <p:nvPr/>
        </p:nvGrpSpPr>
        <p:grpSpPr>
          <a:xfrm>
            <a:off x="613382" y="3833599"/>
            <a:ext cx="739211" cy="236607"/>
            <a:chOff x="512971" y="2513810"/>
            <a:chExt cx="1269818" cy="275335"/>
          </a:xfrm>
        </p:grpSpPr>
        <p:sp>
          <p:nvSpPr>
            <p:cNvPr id="33" name="모서리가 둥근 직사각형 43">
              <a:extLst>
                <a:ext uri="{FF2B5EF4-FFF2-40B4-BE49-F238E27FC236}">
                  <a16:creationId xmlns:a16="http://schemas.microsoft.com/office/drawing/2014/main" id="{6CC5AF50-705A-7363-E3E0-EDDF24CD2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4" name="모서리가 둥근 직사각형 43">
              <a:extLst>
                <a:ext uri="{FF2B5EF4-FFF2-40B4-BE49-F238E27FC236}">
                  <a16:creationId xmlns:a16="http://schemas.microsoft.com/office/drawing/2014/main" id="{C6B58F57-E58B-BA5A-B90D-447E65C7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채권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5" name="AutoShape 1973">
            <a:extLst>
              <a:ext uri="{FF2B5EF4-FFF2-40B4-BE49-F238E27FC236}">
                <a16:creationId xmlns:a16="http://schemas.microsoft.com/office/drawing/2014/main" id="{8055EE68-14F2-44A8-92EF-3E2B696F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50" y="4221088"/>
            <a:ext cx="913961" cy="1410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단위</a:t>
            </a:r>
            <a:r>
              <a:rPr lang="en-US" altLang="ko-KR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D4E80F-9BB0-E118-1246-89021E1A8080}"/>
              </a:ext>
            </a:extLst>
          </p:cNvPr>
          <p:cNvGrpSpPr/>
          <p:nvPr/>
        </p:nvGrpSpPr>
        <p:grpSpPr>
          <a:xfrm>
            <a:off x="613382" y="4474808"/>
            <a:ext cx="739211" cy="236607"/>
            <a:chOff x="512971" y="2513810"/>
            <a:chExt cx="1269818" cy="275335"/>
          </a:xfrm>
        </p:grpSpPr>
        <p:sp>
          <p:nvSpPr>
            <p:cNvPr id="37" name="모서리가 둥근 직사각형 43">
              <a:extLst>
                <a:ext uri="{FF2B5EF4-FFF2-40B4-BE49-F238E27FC236}">
                  <a16:creationId xmlns:a16="http://schemas.microsoft.com/office/drawing/2014/main" id="{2A22C17A-83C9-990A-E924-96D1D9CB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8" name="모서리가 둥근 직사각형 43">
              <a:extLst>
                <a:ext uri="{FF2B5EF4-FFF2-40B4-BE49-F238E27FC236}">
                  <a16:creationId xmlns:a16="http://schemas.microsoft.com/office/drawing/2014/main" id="{125F345E-32BD-44DA-01EA-2CA36A91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인터넷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45FF61-1026-C97C-EF6A-A7456CD2CD7C}"/>
              </a:ext>
            </a:extLst>
          </p:cNvPr>
          <p:cNvGrpSpPr/>
          <p:nvPr/>
        </p:nvGrpSpPr>
        <p:grpSpPr>
          <a:xfrm>
            <a:off x="613382" y="4758030"/>
            <a:ext cx="739211" cy="236607"/>
            <a:chOff x="512971" y="2513810"/>
            <a:chExt cx="1269818" cy="275335"/>
          </a:xfrm>
        </p:grpSpPr>
        <p:sp>
          <p:nvSpPr>
            <p:cNvPr id="40" name="모서리가 둥근 직사각형 43">
              <a:extLst>
                <a:ext uri="{FF2B5EF4-FFF2-40B4-BE49-F238E27FC236}">
                  <a16:creationId xmlns:a16="http://schemas.microsoft.com/office/drawing/2014/main" id="{B5742BD9-D071-EDBC-6569-70BE6D5D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" name="모서리가 둥근 직사각형 43">
              <a:extLst>
                <a:ext uri="{FF2B5EF4-FFF2-40B4-BE49-F238E27FC236}">
                  <a16:creationId xmlns:a16="http://schemas.microsoft.com/office/drawing/2014/main" id="{8D1C33D2-9552-C7B1-0FFA-8A7B4819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모바일</a:t>
              </a: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CAE1E82-9F2C-F63B-D3EF-D33439FE5B09}"/>
              </a:ext>
            </a:extLst>
          </p:cNvPr>
          <p:cNvGrpSpPr/>
          <p:nvPr/>
        </p:nvGrpSpPr>
        <p:grpSpPr>
          <a:xfrm>
            <a:off x="606226" y="5036309"/>
            <a:ext cx="739211" cy="236607"/>
            <a:chOff x="512971" y="2513810"/>
            <a:chExt cx="1269818" cy="275335"/>
          </a:xfrm>
        </p:grpSpPr>
        <p:sp>
          <p:nvSpPr>
            <p:cNvPr id="43" name="모서리가 둥근 직사각형 43">
              <a:extLst>
                <a:ext uri="{FF2B5EF4-FFF2-40B4-BE49-F238E27FC236}">
                  <a16:creationId xmlns:a16="http://schemas.microsoft.com/office/drawing/2014/main" id="{079146F1-7F24-0889-356C-78F1B59F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F94F5D90-3F90-E20A-101A-461F85366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04" y="2561938"/>
              <a:ext cx="83435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관리 회계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3E7A1E0-B655-EB1B-CFD8-4CC416A77158}"/>
              </a:ext>
            </a:extLst>
          </p:cNvPr>
          <p:cNvGrpSpPr/>
          <p:nvPr/>
        </p:nvGrpSpPr>
        <p:grpSpPr>
          <a:xfrm>
            <a:off x="606224" y="5303758"/>
            <a:ext cx="739211" cy="236607"/>
            <a:chOff x="512971" y="2513810"/>
            <a:chExt cx="1269818" cy="275335"/>
          </a:xfrm>
        </p:grpSpPr>
        <p:sp>
          <p:nvSpPr>
            <p:cNvPr id="46" name="모서리가 둥근 직사각형 43">
              <a:extLst>
                <a:ext uri="{FF2B5EF4-FFF2-40B4-BE49-F238E27FC236}">
                  <a16:creationId xmlns:a16="http://schemas.microsoft.com/office/drawing/2014/main" id="{445D3B0C-07E3-FD29-690A-981D3163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BEEFC766-7453-9645-453B-64FE2811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마이데이터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8" name="Rectangle 34">
            <a:extLst>
              <a:ext uri="{FF2B5EF4-FFF2-40B4-BE49-F238E27FC236}">
                <a16:creationId xmlns:a16="http://schemas.microsoft.com/office/drawing/2014/main" id="{1D304B40-FF71-5774-ED10-6D014671C6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536" y="1462688"/>
            <a:ext cx="6349584" cy="4896544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양쪽 모서리가 둥근 사각형 435">
            <a:extLst>
              <a:ext uri="{FF2B5EF4-FFF2-40B4-BE49-F238E27FC236}">
                <a16:creationId xmlns:a16="http://schemas.microsoft.com/office/drawing/2014/main" id="{FA7313ED-8D47-48EB-D7CF-72F7F26BAB03}"/>
              </a:ext>
            </a:extLst>
          </p:cNvPr>
          <p:cNvSpPr/>
          <p:nvPr/>
        </p:nvSpPr>
        <p:spPr bwMode="auto">
          <a:xfrm>
            <a:off x="1856656" y="1449599"/>
            <a:ext cx="6357704" cy="380812"/>
          </a:xfrm>
          <a:prstGeom prst="round2SameRect">
            <a:avLst/>
          </a:prstGeom>
          <a:solidFill>
            <a:srgbClr val="07A5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6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BFF71C-4ABD-1F05-24D8-E8E32649C2E0}"/>
              </a:ext>
            </a:extLst>
          </p:cNvPr>
          <p:cNvSpPr/>
          <p:nvPr/>
        </p:nvSpPr>
        <p:spPr bwMode="auto">
          <a:xfrm>
            <a:off x="4372767" y="1538720"/>
            <a:ext cx="1128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400" b="1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빅데이터</a:t>
            </a:r>
            <a:r>
              <a:rPr lang="ko-KR" altLang="en-US" sz="14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플랫폼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AD7848-93C1-1B9F-796E-E514E5F1DA85}"/>
              </a:ext>
            </a:extLst>
          </p:cNvPr>
          <p:cNvSpPr/>
          <p:nvPr/>
        </p:nvSpPr>
        <p:spPr bwMode="auto">
          <a:xfrm>
            <a:off x="1988329" y="2426519"/>
            <a:ext cx="876439" cy="2697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1C84C32-A5B0-8475-E43C-C5D2E4CCBB0C}"/>
              </a:ext>
            </a:extLst>
          </p:cNvPr>
          <p:cNvGrpSpPr/>
          <p:nvPr/>
        </p:nvGrpSpPr>
        <p:grpSpPr>
          <a:xfrm>
            <a:off x="1988329" y="2287446"/>
            <a:ext cx="876438" cy="297917"/>
            <a:chOff x="372079" y="2140532"/>
            <a:chExt cx="1556584" cy="282678"/>
          </a:xfrm>
        </p:grpSpPr>
        <p:sp>
          <p:nvSpPr>
            <p:cNvPr id="53" name="Rectangle 36">
              <a:extLst>
                <a:ext uri="{FF2B5EF4-FFF2-40B4-BE49-F238E27FC236}">
                  <a16:creationId xmlns:a16="http://schemas.microsoft.com/office/drawing/2014/main" id="{86DFCF21-7622-E3F3-F550-1C98B0B80B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id="{84E40B45-3632-452B-F00B-6A6D3491AE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51443" y="2208862"/>
              <a:ext cx="39288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수집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3D00133-9DE4-A639-E37A-AEBB1308D8F7}"/>
              </a:ext>
            </a:extLst>
          </p:cNvPr>
          <p:cNvGrpSpPr/>
          <p:nvPr/>
        </p:nvGrpSpPr>
        <p:grpSpPr>
          <a:xfrm>
            <a:off x="2055541" y="3143629"/>
            <a:ext cx="739211" cy="236607"/>
            <a:chOff x="512971" y="2513810"/>
            <a:chExt cx="1269818" cy="275335"/>
          </a:xfrm>
        </p:grpSpPr>
        <p:sp>
          <p:nvSpPr>
            <p:cNvPr id="56" name="모서리가 둥근 직사각형 43">
              <a:extLst>
                <a:ext uri="{FF2B5EF4-FFF2-40B4-BE49-F238E27FC236}">
                  <a16:creationId xmlns:a16="http://schemas.microsoft.com/office/drawing/2014/main" id="{DF16FA86-A65C-EF07-10C7-EB998080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7" name="모서리가 둥근 직사각형 43">
              <a:extLst>
                <a:ext uri="{FF2B5EF4-FFF2-40B4-BE49-F238E27FC236}">
                  <a16:creationId xmlns:a16="http://schemas.microsoft.com/office/drawing/2014/main" id="{C9B2FFAE-B4FF-BC3F-8774-5FCE36E8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703" y="2561938"/>
              <a:ext cx="26434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DB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99ABA6-19E1-373E-37E5-F4B0F9A54127}"/>
              </a:ext>
            </a:extLst>
          </p:cNvPr>
          <p:cNvGrpSpPr/>
          <p:nvPr/>
        </p:nvGrpSpPr>
        <p:grpSpPr>
          <a:xfrm>
            <a:off x="2055539" y="3497171"/>
            <a:ext cx="739211" cy="236607"/>
            <a:chOff x="512971" y="2513810"/>
            <a:chExt cx="1269818" cy="275335"/>
          </a:xfrm>
        </p:grpSpPr>
        <p:sp>
          <p:nvSpPr>
            <p:cNvPr id="59" name="모서리가 둥근 직사각형 43">
              <a:extLst>
                <a:ext uri="{FF2B5EF4-FFF2-40B4-BE49-F238E27FC236}">
                  <a16:creationId xmlns:a16="http://schemas.microsoft.com/office/drawing/2014/main" id="{997CE84C-2450-C0F3-F502-05C8A1AA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0" name="모서리가 둥근 직사각형 43">
              <a:extLst>
                <a:ext uri="{FF2B5EF4-FFF2-40B4-BE49-F238E27FC236}">
                  <a16:creationId xmlns:a16="http://schemas.microsoft.com/office/drawing/2014/main" id="{DA2BE2D3-48D7-02D6-556A-AB71D21E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22" y="2561938"/>
              <a:ext cx="34971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File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940D8B-3BF7-A988-779E-BD53EF745D34}"/>
              </a:ext>
            </a:extLst>
          </p:cNvPr>
          <p:cNvGrpSpPr/>
          <p:nvPr/>
        </p:nvGrpSpPr>
        <p:grpSpPr>
          <a:xfrm>
            <a:off x="2063114" y="3863709"/>
            <a:ext cx="739211" cy="236607"/>
            <a:chOff x="512971" y="2513810"/>
            <a:chExt cx="1269818" cy="275335"/>
          </a:xfrm>
        </p:grpSpPr>
        <p:sp>
          <p:nvSpPr>
            <p:cNvPr id="62" name="모서리가 둥근 직사각형 43">
              <a:extLst>
                <a:ext uri="{FF2B5EF4-FFF2-40B4-BE49-F238E27FC236}">
                  <a16:creationId xmlns:a16="http://schemas.microsoft.com/office/drawing/2014/main" id="{5022A39C-1C61-9527-672C-50D59E75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3" name="모서리가 둥근 직사각형 43">
              <a:extLst>
                <a:ext uri="{FF2B5EF4-FFF2-40B4-BE49-F238E27FC236}">
                  <a16:creationId xmlns:a16="http://schemas.microsoft.com/office/drawing/2014/main" id="{4C8145F9-6D38-A8FD-C72C-90C37CBF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52" y="2561938"/>
              <a:ext cx="34145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Log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EFBF5C-545E-DF82-E644-2C76B921259F}"/>
              </a:ext>
            </a:extLst>
          </p:cNvPr>
          <p:cNvGrpSpPr/>
          <p:nvPr/>
        </p:nvGrpSpPr>
        <p:grpSpPr>
          <a:xfrm>
            <a:off x="2055538" y="4259753"/>
            <a:ext cx="739211" cy="236607"/>
            <a:chOff x="512971" y="2513810"/>
            <a:chExt cx="1269818" cy="275335"/>
          </a:xfrm>
        </p:grpSpPr>
        <p:sp>
          <p:nvSpPr>
            <p:cNvPr id="65" name="모서리가 둥근 직사각형 43">
              <a:extLst>
                <a:ext uri="{FF2B5EF4-FFF2-40B4-BE49-F238E27FC236}">
                  <a16:creationId xmlns:a16="http://schemas.microsoft.com/office/drawing/2014/main" id="{0E85AB99-CFCC-E5F5-DF6E-56D6AB92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" name="모서리가 둥근 직사각형 43">
              <a:extLst>
                <a:ext uri="{FF2B5EF4-FFF2-40B4-BE49-F238E27FC236}">
                  <a16:creationId xmlns:a16="http://schemas.microsoft.com/office/drawing/2014/main" id="{4C73B870-E1CF-5347-4D73-0D3B829A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79" y="2561938"/>
              <a:ext cx="570003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Image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347736-931F-4A17-2C38-04C987CE7DE7}"/>
              </a:ext>
            </a:extLst>
          </p:cNvPr>
          <p:cNvSpPr/>
          <p:nvPr/>
        </p:nvSpPr>
        <p:spPr>
          <a:xfrm>
            <a:off x="1505448" y="2847288"/>
            <a:ext cx="371262" cy="1580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68" name="직선 화살표 연결선 135">
            <a:extLst>
              <a:ext uri="{FF2B5EF4-FFF2-40B4-BE49-F238E27FC236}">
                <a16:creationId xmlns:a16="http://schemas.microsoft.com/office/drawing/2014/main" id="{5777BE27-81B0-CF03-C596-87A29F068241}"/>
              </a:ext>
            </a:extLst>
          </p:cNvPr>
          <p:cNvCxnSpPr>
            <a:stCxn id="16" idx="3"/>
            <a:endCxn id="51" idx="1"/>
          </p:cNvCxnSpPr>
          <p:nvPr/>
        </p:nvCxnSpPr>
        <p:spPr>
          <a:xfrm>
            <a:off x="1439967" y="3170912"/>
            <a:ext cx="548362" cy="6042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모서리가 둥근 직사각형 42">
            <a:extLst>
              <a:ext uri="{FF2B5EF4-FFF2-40B4-BE49-F238E27FC236}">
                <a16:creationId xmlns:a16="http://schemas.microsoft.com/office/drawing/2014/main" id="{FF26C422-1F81-170B-7C10-CB03950B9D20}"/>
              </a:ext>
            </a:extLst>
          </p:cNvPr>
          <p:cNvSpPr/>
          <p:nvPr/>
        </p:nvSpPr>
        <p:spPr>
          <a:xfrm>
            <a:off x="1567875" y="3273501"/>
            <a:ext cx="304634" cy="34107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70" name="직선 화살표 연결선 135">
            <a:extLst>
              <a:ext uri="{FF2B5EF4-FFF2-40B4-BE49-F238E27FC236}">
                <a16:creationId xmlns:a16="http://schemas.microsoft.com/office/drawing/2014/main" id="{1A62691D-AB3F-290F-C1CE-CF3D6675E7B7}"/>
              </a:ext>
            </a:extLst>
          </p:cNvPr>
          <p:cNvCxnSpPr>
            <a:stCxn id="35" idx="3"/>
            <a:endCxn id="51" idx="1"/>
          </p:cNvCxnSpPr>
          <p:nvPr/>
        </p:nvCxnSpPr>
        <p:spPr>
          <a:xfrm flipV="1">
            <a:off x="1432811" y="3775184"/>
            <a:ext cx="555518" cy="11511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905058D-2ABA-69A6-E0B6-EF1D978CEE09}"/>
              </a:ext>
            </a:extLst>
          </p:cNvPr>
          <p:cNvGrpSpPr/>
          <p:nvPr/>
        </p:nvGrpSpPr>
        <p:grpSpPr>
          <a:xfrm>
            <a:off x="611323" y="5700474"/>
            <a:ext cx="739211" cy="236607"/>
            <a:chOff x="512971" y="2513810"/>
            <a:chExt cx="1269818" cy="275335"/>
          </a:xfrm>
        </p:grpSpPr>
        <p:sp>
          <p:nvSpPr>
            <p:cNvPr id="72" name="모서리가 둥근 직사각형 43">
              <a:extLst>
                <a:ext uri="{FF2B5EF4-FFF2-40B4-BE49-F238E27FC236}">
                  <a16:creationId xmlns:a16="http://schemas.microsoft.com/office/drawing/2014/main" id="{A5E9994F-FC20-DEB8-60E1-DBEA5C15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3" name="모서리가 둥근 직사각형 43">
              <a:extLst>
                <a:ext uri="{FF2B5EF4-FFF2-40B4-BE49-F238E27FC236}">
                  <a16:creationId xmlns:a16="http://schemas.microsoft.com/office/drawing/2014/main" id="{AB865B41-63E9-DED2-C9A5-409CFEAA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외부데이터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74" name="모서리가 둥근 직사각형 42">
            <a:extLst>
              <a:ext uri="{FF2B5EF4-FFF2-40B4-BE49-F238E27FC236}">
                <a16:creationId xmlns:a16="http://schemas.microsoft.com/office/drawing/2014/main" id="{A6CEDE4B-F6B7-D0CB-70D5-7FB53FCDD1D1}"/>
              </a:ext>
            </a:extLst>
          </p:cNvPr>
          <p:cNvSpPr/>
          <p:nvPr/>
        </p:nvSpPr>
        <p:spPr>
          <a:xfrm>
            <a:off x="1564630" y="3969060"/>
            <a:ext cx="304634" cy="48395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90CD030-C8F1-51C3-6310-D7CDE6097488}"/>
              </a:ext>
            </a:extLst>
          </p:cNvPr>
          <p:cNvGrpSpPr/>
          <p:nvPr/>
        </p:nvGrpSpPr>
        <p:grpSpPr>
          <a:xfrm>
            <a:off x="2976388" y="2272105"/>
            <a:ext cx="3704804" cy="297917"/>
            <a:chOff x="372079" y="2140532"/>
            <a:chExt cx="1556584" cy="282678"/>
          </a:xfrm>
        </p:grpSpPr>
        <p:sp>
          <p:nvSpPr>
            <p:cNvPr id="76" name="Rectangle 36">
              <a:extLst>
                <a:ext uri="{FF2B5EF4-FFF2-40B4-BE49-F238E27FC236}">
                  <a16:creationId xmlns:a16="http://schemas.microsoft.com/office/drawing/2014/main" id="{8CA89657-4A87-F1B5-C042-1E1D3564B0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7" name="Rectangle 36">
              <a:extLst>
                <a:ext uri="{FF2B5EF4-FFF2-40B4-BE49-F238E27FC236}">
                  <a16:creationId xmlns:a16="http://schemas.microsoft.com/office/drawing/2014/main" id="{2DAA1244-D289-0CF7-A244-AA1BCF1A24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94" y="2208862"/>
              <a:ext cx="226972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Data Lake</a:t>
              </a:r>
            </a:p>
          </p:txBody>
        </p:sp>
      </p:grpSp>
      <p:cxnSp>
        <p:nvCxnSpPr>
          <p:cNvPr id="78" name="직선 화살표 연결선 135">
            <a:extLst>
              <a:ext uri="{FF2B5EF4-FFF2-40B4-BE49-F238E27FC236}">
                <a16:creationId xmlns:a16="http://schemas.microsoft.com/office/drawing/2014/main" id="{A306CC0A-73F1-9131-067C-9C310D33E36E}"/>
              </a:ext>
            </a:extLst>
          </p:cNvPr>
          <p:cNvCxnSpPr>
            <a:stCxn id="72" idx="3"/>
            <a:endCxn id="51" idx="2"/>
          </p:cNvCxnSpPr>
          <p:nvPr/>
        </p:nvCxnSpPr>
        <p:spPr>
          <a:xfrm flipV="1">
            <a:off x="1350534" y="5123849"/>
            <a:ext cx="1076015" cy="69492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모서리가 둥근 직사각형 42">
            <a:extLst>
              <a:ext uri="{FF2B5EF4-FFF2-40B4-BE49-F238E27FC236}">
                <a16:creationId xmlns:a16="http://schemas.microsoft.com/office/drawing/2014/main" id="{597133EC-1AFD-83C9-C0A6-9544338EB227}"/>
              </a:ext>
            </a:extLst>
          </p:cNvPr>
          <p:cNvSpPr/>
          <p:nvPr/>
        </p:nvSpPr>
        <p:spPr>
          <a:xfrm>
            <a:off x="1620108" y="5701378"/>
            <a:ext cx="603503" cy="2006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/API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F3B8470-7611-CAFF-025B-D782E203346B}"/>
              </a:ext>
            </a:extLst>
          </p:cNvPr>
          <p:cNvSpPr/>
          <p:nvPr/>
        </p:nvSpPr>
        <p:spPr bwMode="auto">
          <a:xfrm>
            <a:off x="2976388" y="2567953"/>
            <a:ext cx="3704804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1" name="Rectangle 40">
            <a:extLst>
              <a:ext uri="{FF2B5EF4-FFF2-40B4-BE49-F238E27FC236}">
                <a16:creationId xmlns:a16="http://schemas.microsoft.com/office/drawing/2014/main" id="{3605FB60-D765-AD34-0870-9EA2D2A8053A}"/>
              </a:ext>
            </a:extLst>
          </p:cNvPr>
          <p:cNvSpPr/>
          <p:nvPr/>
        </p:nvSpPr>
        <p:spPr>
          <a:xfrm>
            <a:off x="3046609" y="2675348"/>
            <a:ext cx="1920485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Lake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5D2100B-0AD7-D5F7-2B22-95EA17AFBAC1}"/>
              </a:ext>
            </a:extLst>
          </p:cNvPr>
          <p:cNvSpPr/>
          <p:nvPr/>
        </p:nvSpPr>
        <p:spPr>
          <a:xfrm>
            <a:off x="3098494" y="3014913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원형 데이터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E61B7C-6327-F83D-89CB-A86634BC5A8E}"/>
              </a:ext>
            </a:extLst>
          </p:cNvPr>
          <p:cNvSpPr/>
          <p:nvPr/>
        </p:nvSpPr>
        <p:spPr>
          <a:xfrm>
            <a:off x="4066712" y="3010861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가공 데이터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989FD4-E525-F28A-807D-337973AA91BF}"/>
              </a:ext>
            </a:extLst>
          </p:cNvPr>
          <p:cNvSpPr/>
          <p:nvPr/>
        </p:nvSpPr>
        <p:spPr>
          <a:xfrm>
            <a:off x="4066712" y="4198993"/>
            <a:ext cx="787244" cy="9655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5" name="Rectangle 40">
            <a:extLst>
              <a:ext uri="{FF2B5EF4-FFF2-40B4-BE49-F238E27FC236}">
                <a16:creationId xmlns:a16="http://schemas.microsoft.com/office/drawing/2014/main" id="{0F2E2FDF-55E9-61DC-3509-CFD4F3B805F7}"/>
              </a:ext>
            </a:extLst>
          </p:cNvPr>
          <p:cNvSpPr/>
          <p:nvPr/>
        </p:nvSpPr>
        <p:spPr>
          <a:xfrm>
            <a:off x="2017274" y="5939285"/>
            <a:ext cx="6059926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Governance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Rectangle 40">
            <a:extLst>
              <a:ext uri="{FF2B5EF4-FFF2-40B4-BE49-F238E27FC236}">
                <a16:creationId xmlns:a16="http://schemas.microsoft.com/office/drawing/2014/main" id="{AE3A72AA-3D21-DEAD-A317-D38BBC3DB57E}"/>
              </a:ext>
            </a:extLst>
          </p:cNvPr>
          <p:cNvSpPr/>
          <p:nvPr/>
        </p:nvSpPr>
        <p:spPr>
          <a:xfrm>
            <a:off x="1988328" y="1869238"/>
            <a:ext cx="6096491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Framework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0C30E3-85E5-E1C6-0697-14422AD2048F}"/>
              </a:ext>
            </a:extLst>
          </p:cNvPr>
          <p:cNvGrpSpPr/>
          <p:nvPr/>
        </p:nvGrpSpPr>
        <p:grpSpPr>
          <a:xfrm>
            <a:off x="2456825" y="6103561"/>
            <a:ext cx="725421" cy="169755"/>
            <a:chOff x="512970" y="2513810"/>
            <a:chExt cx="2805788" cy="325665"/>
          </a:xfrm>
        </p:grpSpPr>
        <p:sp>
          <p:nvSpPr>
            <p:cNvPr id="88" name="모서리가 둥근 직사각형 43">
              <a:extLst>
                <a:ext uri="{FF2B5EF4-FFF2-40B4-BE49-F238E27FC236}">
                  <a16:creationId xmlns:a16="http://schemas.microsoft.com/office/drawing/2014/main" id="{271270AC-8617-2B5E-7B84-2D0373CA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89" name="모서리가 둥근 직사각형 43">
              <a:extLst>
                <a:ext uri="{FF2B5EF4-FFF2-40B4-BE49-F238E27FC236}">
                  <a16:creationId xmlns:a16="http://schemas.microsoft.com/office/drawing/2014/main" id="{3C655424-C0E2-38F2-8E5B-B848AD8C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36" y="2584244"/>
              <a:ext cx="2225841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카탈로그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E861C3-8B9F-2012-06B5-F7726B364143}"/>
              </a:ext>
            </a:extLst>
          </p:cNvPr>
          <p:cNvGrpSpPr/>
          <p:nvPr/>
        </p:nvGrpSpPr>
        <p:grpSpPr>
          <a:xfrm>
            <a:off x="3330000" y="6103556"/>
            <a:ext cx="725421" cy="169755"/>
            <a:chOff x="512970" y="2513810"/>
            <a:chExt cx="2805788" cy="325665"/>
          </a:xfrm>
        </p:grpSpPr>
        <p:sp>
          <p:nvSpPr>
            <p:cNvPr id="91" name="모서리가 둥근 직사각형 43">
              <a:extLst>
                <a:ext uri="{FF2B5EF4-FFF2-40B4-BE49-F238E27FC236}">
                  <a16:creationId xmlns:a16="http://schemas.microsoft.com/office/drawing/2014/main" id="{67734324-7ED3-D38A-F348-010CAE97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2" name="모서리가 둥근 직사각형 43">
              <a:extLst>
                <a:ext uri="{FF2B5EF4-FFF2-40B4-BE49-F238E27FC236}">
                  <a16:creationId xmlns:a16="http://schemas.microsoft.com/office/drawing/2014/main" id="{015CE61C-59E8-AD41-4996-69EC62F7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표준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8BA0978-A92F-07F7-24A1-58760AE0A165}"/>
              </a:ext>
            </a:extLst>
          </p:cNvPr>
          <p:cNvGrpSpPr/>
          <p:nvPr/>
        </p:nvGrpSpPr>
        <p:grpSpPr>
          <a:xfrm>
            <a:off x="4186807" y="6103556"/>
            <a:ext cx="725421" cy="169755"/>
            <a:chOff x="512970" y="2513810"/>
            <a:chExt cx="2805788" cy="325665"/>
          </a:xfrm>
        </p:grpSpPr>
        <p:sp>
          <p:nvSpPr>
            <p:cNvPr id="94" name="모서리가 둥근 직사각형 43">
              <a:extLst>
                <a:ext uri="{FF2B5EF4-FFF2-40B4-BE49-F238E27FC236}">
                  <a16:creationId xmlns:a16="http://schemas.microsoft.com/office/drawing/2014/main" id="{F7A46237-EACF-1838-6E60-85847C230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5" name="모서리가 둥근 직사각형 43">
              <a:extLst>
                <a:ext uri="{FF2B5EF4-FFF2-40B4-BE49-F238E27FC236}">
                  <a16:creationId xmlns:a16="http://schemas.microsoft.com/office/drawing/2014/main" id="{F2B4F2BD-4A4A-DD57-5200-2048E588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품질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683C2FD-7BC9-125A-6374-55CED0F6DA27}"/>
              </a:ext>
            </a:extLst>
          </p:cNvPr>
          <p:cNvGrpSpPr/>
          <p:nvPr/>
        </p:nvGrpSpPr>
        <p:grpSpPr>
          <a:xfrm>
            <a:off x="2432720" y="2035109"/>
            <a:ext cx="725421" cy="169755"/>
            <a:chOff x="512970" y="2513810"/>
            <a:chExt cx="2805788" cy="325665"/>
          </a:xfrm>
        </p:grpSpPr>
        <p:sp>
          <p:nvSpPr>
            <p:cNvPr id="97" name="모서리가 둥근 직사각형 43">
              <a:extLst>
                <a:ext uri="{FF2B5EF4-FFF2-40B4-BE49-F238E27FC236}">
                  <a16:creationId xmlns:a16="http://schemas.microsoft.com/office/drawing/2014/main" id="{129C640A-C97E-3C1B-E07F-2E7F0BFA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8" name="모서리가 둥근 직사각형 43">
              <a:extLst>
                <a:ext uri="{FF2B5EF4-FFF2-40B4-BE49-F238E27FC236}">
                  <a16:creationId xmlns:a16="http://schemas.microsoft.com/office/drawing/2014/main" id="{F3353940-FF31-0A47-D977-4A406C71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345" y="2584244"/>
              <a:ext cx="151902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인터페이스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EC9D4CF-C43B-2A7C-0F44-E74F62BA84FC}"/>
              </a:ext>
            </a:extLst>
          </p:cNvPr>
          <p:cNvGrpSpPr/>
          <p:nvPr/>
        </p:nvGrpSpPr>
        <p:grpSpPr>
          <a:xfrm>
            <a:off x="3305776" y="2033658"/>
            <a:ext cx="725421" cy="169755"/>
            <a:chOff x="512970" y="2513810"/>
            <a:chExt cx="2805788" cy="325665"/>
          </a:xfrm>
        </p:grpSpPr>
        <p:sp>
          <p:nvSpPr>
            <p:cNvPr id="100" name="모서리가 둥근 직사각형 43">
              <a:extLst>
                <a:ext uri="{FF2B5EF4-FFF2-40B4-BE49-F238E27FC236}">
                  <a16:creationId xmlns:a16="http://schemas.microsoft.com/office/drawing/2014/main" id="{E9BBB4A2-6343-B975-28AF-0190A47CA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01" name="모서리가 둥근 직사각형 43">
              <a:extLst>
                <a:ext uri="{FF2B5EF4-FFF2-40B4-BE49-F238E27FC236}">
                  <a16:creationId xmlns:a16="http://schemas.microsoft.com/office/drawing/2014/main" id="{02B9C973-4291-38D5-4DB1-F553260A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1CC400B-D947-AC0D-CE50-123B061BAA8A}"/>
              </a:ext>
            </a:extLst>
          </p:cNvPr>
          <p:cNvGrpSpPr/>
          <p:nvPr/>
        </p:nvGrpSpPr>
        <p:grpSpPr>
          <a:xfrm>
            <a:off x="5040223" y="2033537"/>
            <a:ext cx="725421" cy="169755"/>
            <a:chOff x="512970" y="2513810"/>
            <a:chExt cx="2805788" cy="325665"/>
          </a:xfrm>
        </p:grpSpPr>
        <p:sp>
          <p:nvSpPr>
            <p:cNvPr id="103" name="모서리가 둥근 직사각형 43">
              <a:extLst>
                <a:ext uri="{FF2B5EF4-FFF2-40B4-BE49-F238E27FC236}">
                  <a16:creationId xmlns:a16="http://schemas.microsoft.com/office/drawing/2014/main" id="{BEDB4CEE-5646-EF43-2E35-EF92995C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04" name="모서리가 둥근 직사각형 43">
              <a:extLst>
                <a:ext uri="{FF2B5EF4-FFF2-40B4-BE49-F238E27FC236}">
                  <a16:creationId xmlns:a16="http://schemas.microsoft.com/office/drawing/2014/main" id="{E698F52E-9B0B-999E-6539-D0317576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배포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C9426DC-AEAA-3943-A3C2-4CF8E8642192}"/>
              </a:ext>
            </a:extLst>
          </p:cNvPr>
          <p:cNvSpPr/>
          <p:nvPr/>
        </p:nvSpPr>
        <p:spPr bwMode="auto">
          <a:xfrm>
            <a:off x="6733517" y="2567953"/>
            <a:ext cx="1351831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66440376-F250-253C-73A2-6EB35B8AECD9}"/>
              </a:ext>
            </a:extLst>
          </p:cNvPr>
          <p:cNvSpPr/>
          <p:nvPr/>
        </p:nvSpPr>
        <p:spPr>
          <a:xfrm>
            <a:off x="6830523" y="4418970"/>
            <a:ext cx="1167495" cy="790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AI/ML</a:t>
            </a:r>
          </a:p>
        </p:txBody>
      </p:sp>
      <p:sp>
        <p:nvSpPr>
          <p:cNvPr id="107" name="Rectangle 40">
            <a:extLst>
              <a:ext uri="{FF2B5EF4-FFF2-40B4-BE49-F238E27FC236}">
                <a16:creationId xmlns:a16="http://schemas.microsoft.com/office/drawing/2014/main" id="{76A6AD4D-256F-889E-7A1A-B7A0F4FCE6DA}"/>
              </a:ext>
            </a:extLst>
          </p:cNvPr>
          <p:cNvSpPr/>
          <p:nvPr/>
        </p:nvSpPr>
        <p:spPr>
          <a:xfrm>
            <a:off x="6828620" y="5247244"/>
            <a:ext cx="1167495" cy="558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연계 시스템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8" name="Rectangle 40">
            <a:extLst>
              <a:ext uri="{FF2B5EF4-FFF2-40B4-BE49-F238E27FC236}">
                <a16:creationId xmlns:a16="http://schemas.microsoft.com/office/drawing/2014/main" id="{FFDDD324-D813-A118-F913-4112D6147431}"/>
              </a:ext>
            </a:extLst>
          </p:cNvPr>
          <p:cNvSpPr/>
          <p:nvPr/>
        </p:nvSpPr>
        <p:spPr>
          <a:xfrm>
            <a:off x="6831022" y="3484611"/>
            <a:ext cx="1167495" cy="88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BI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9" name="Rectangle 40">
            <a:extLst>
              <a:ext uri="{FF2B5EF4-FFF2-40B4-BE49-F238E27FC236}">
                <a16:creationId xmlns:a16="http://schemas.microsoft.com/office/drawing/2014/main" id="{44D6264A-8D09-03AE-E4BB-81C7AA2825F5}"/>
              </a:ext>
            </a:extLst>
          </p:cNvPr>
          <p:cNvSpPr/>
          <p:nvPr/>
        </p:nvSpPr>
        <p:spPr>
          <a:xfrm>
            <a:off x="6825208" y="2636912"/>
            <a:ext cx="1167495" cy="79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Portal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27A771F-EBFE-48F6-0DC1-641AB4AA78E9}"/>
              </a:ext>
            </a:extLst>
          </p:cNvPr>
          <p:cNvGrpSpPr/>
          <p:nvPr/>
        </p:nvGrpSpPr>
        <p:grpSpPr>
          <a:xfrm>
            <a:off x="6737717" y="2272105"/>
            <a:ext cx="1347631" cy="297917"/>
            <a:chOff x="372079" y="2140532"/>
            <a:chExt cx="1556584" cy="282678"/>
          </a:xfrm>
        </p:grpSpPr>
        <p:sp>
          <p:nvSpPr>
            <p:cNvPr id="111" name="Rectangle 36">
              <a:extLst>
                <a:ext uri="{FF2B5EF4-FFF2-40B4-BE49-F238E27FC236}">
                  <a16:creationId xmlns:a16="http://schemas.microsoft.com/office/drawing/2014/main" id="{3944D02C-94D2-9B7E-94B6-7A4D854C3D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2" name="Rectangle 36">
              <a:extLst>
                <a:ext uri="{FF2B5EF4-FFF2-40B4-BE49-F238E27FC236}">
                  <a16:creationId xmlns:a16="http://schemas.microsoft.com/office/drawing/2014/main" id="{95AB5D05-4D8B-AE03-DEB2-DF78080A5D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20119" y="2208862"/>
              <a:ext cx="25551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활용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2408346-FFB5-CFD5-DCED-115DA3473F87}"/>
              </a:ext>
            </a:extLst>
          </p:cNvPr>
          <p:cNvGrpSpPr/>
          <p:nvPr/>
        </p:nvGrpSpPr>
        <p:grpSpPr>
          <a:xfrm>
            <a:off x="5935764" y="2027837"/>
            <a:ext cx="725421" cy="169755"/>
            <a:chOff x="512970" y="2513810"/>
            <a:chExt cx="2805788" cy="325665"/>
          </a:xfrm>
        </p:grpSpPr>
        <p:sp>
          <p:nvSpPr>
            <p:cNvPr id="114" name="모서리가 둥근 직사각형 43">
              <a:extLst>
                <a:ext uri="{FF2B5EF4-FFF2-40B4-BE49-F238E27FC236}">
                  <a16:creationId xmlns:a16="http://schemas.microsoft.com/office/drawing/2014/main" id="{20317825-45CD-947C-A49F-1A9A218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5" name="모서리가 둥근 직사각형 43">
              <a:extLst>
                <a:ext uri="{FF2B5EF4-FFF2-40B4-BE49-F238E27FC236}">
                  <a16:creationId xmlns:a16="http://schemas.microsoft.com/office/drawing/2014/main" id="{D4D6725F-CF37-FFF3-3CCD-8AAE4FBC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245" y="2584244"/>
              <a:ext cx="1215222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모니터링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CD93B66-1DD0-DA56-82BB-E3CED0B861A4}"/>
              </a:ext>
            </a:extLst>
          </p:cNvPr>
          <p:cNvGrpSpPr/>
          <p:nvPr/>
        </p:nvGrpSpPr>
        <p:grpSpPr>
          <a:xfrm>
            <a:off x="6814230" y="2022239"/>
            <a:ext cx="725421" cy="169755"/>
            <a:chOff x="512970" y="2513810"/>
            <a:chExt cx="2805788" cy="325665"/>
          </a:xfrm>
        </p:grpSpPr>
        <p:sp>
          <p:nvSpPr>
            <p:cNvPr id="117" name="모서리가 둥근 직사각형 43">
              <a:extLst>
                <a:ext uri="{FF2B5EF4-FFF2-40B4-BE49-F238E27FC236}">
                  <a16:creationId xmlns:a16="http://schemas.microsoft.com/office/drawing/2014/main" id="{E591AD8E-98A9-3C1D-0108-E9491A6E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8" name="모서리가 둥근 직사각형 43">
              <a:extLst>
                <a:ext uri="{FF2B5EF4-FFF2-40B4-BE49-F238E27FC236}">
                  <a16:creationId xmlns:a16="http://schemas.microsoft.com/office/drawing/2014/main" id="{8AC2418D-62B0-3B7E-11CD-B3556600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이벤트 감지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D7521F8-7F50-6043-0D66-4DD52A8C2BAF}"/>
              </a:ext>
            </a:extLst>
          </p:cNvPr>
          <p:cNvGrpSpPr/>
          <p:nvPr/>
        </p:nvGrpSpPr>
        <p:grpSpPr>
          <a:xfrm>
            <a:off x="4184242" y="2032989"/>
            <a:ext cx="725421" cy="169755"/>
            <a:chOff x="512970" y="2513810"/>
            <a:chExt cx="2805788" cy="325665"/>
          </a:xfrm>
        </p:grpSpPr>
        <p:sp>
          <p:nvSpPr>
            <p:cNvPr id="120" name="모서리가 둥근 직사각형 43">
              <a:extLst>
                <a:ext uri="{FF2B5EF4-FFF2-40B4-BE49-F238E27FC236}">
                  <a16:creationId xmlns:a16="http://schemas.microsoft.com/office/drawing/2014/main" id="{818BAF8F-5F0C-B27D-EFE6-FB81BEFE3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1" name="모서리가 둥근 직사각형 43">
              <a:extLst>
                <a:ext uri="{FF2B5EF4-FFF2-40B4-BE49-F238E27FC236}">
                  <a16:creationId xmlns:a16="http://schemas.microsoft.com/office/drawing/2014/main" id="{DACC010E-4FEE-499B-5AE4-0980DFEE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운영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122" name="직선 화살표 연결선 135">
            <a:extLst>
              <a:ext uri="{FF2B5EF4-FFF2-40B4-BE49-F238E27FC236}">
                <a16:creationId xmlns:a16="http://schemas.microsoft.com/office/drawing/2014/main" id="{FBEC46A0-EE5E-1F22-35A1-EB7D7274F6BE}"/>
              </a:ext>
            </a:extLst>
          </p:cNvPr>
          <p:cNvCxnSpPr>
            <a:stCxn id="51" idx="3"/>
            <a:endCxn id="82" idx="1"/>
          </p:cNvCxnSpPr>
          <p:nvPr/>
        </p:nvCxnSpPr>
        <p:spPr>
          <a:xfrm flipV="1">
            <a:off x="2864768" y="3548019"/>
            <a:ext cx="233726" cy="22716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9718C57-A056-B397-B212-0E0FD30B05A4}"/>
              </a:ext>
            </a:extLst>
          </p:cNvPr>
          <p:cNvGrpSpPr/>
          <p:nvPr/>
        </p:nvGrpSpPr>
        <p:grpSpPr>
          <a:xfrm>
            <a:off x="6993434" y="5460427"/>
            <a:ext cx="856426" cy="315484"/>
            <a:chOff x="430863" y="2491942"/>
            <a:chExt cx="1471171" cy="380428"/>
          </a:xfrm>
        </p:grpSpPr>
        <p:sp>
          <p:nvSpPr>
            <p:cNvPr id="124" name="모서리가 둥근 직사각형 43">
              <a:extLst>
                <a:ext uri="{FF2B5EF4-FFF2-40B4-BE49-F238E27FC236}">
                  <a16:creationId xmlns:a16="http://schemas.microsoft.com/office/drawing/2014/main" id="{0CCA2341-2BAF-709A-BA75-E9110D1B7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63" y="2491942"/>
              <a:ext cx="1471171" cy="380428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5" name="모서리가 둥근 직사각형 43">
              <a:extLst>
                <a:ext uri="{FF2B5EF4-FFF2-40B4-BE49-F238E27FC236}">
                  <a16:creationId xmlns:a16="http://schemas.microsoft.com/office/drawing/2014/main" id="{27551C71-C17D-33E0-2769-DE28E9AEA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12" y="2529161"/>
              <a:ext cx="666382" cy="29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업무</a:t>
              </a:r>
              <a:r>
                <a: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단위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26" name="Rectangle 34">
            <a:extLst>
              <a:ext uri="{FF2B5EF4-FFF2-40B4-BE49-F238E27FC236}">
                <a16:creationId xmlns:a16="http://schemas.microsoft.com/office/drawing/2014/main" id="{A2C299D2-9FC8-BA75-1004-E8AE34F9D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0480" y="1744152"/>
            <a:ext cx="903020" cy="4349144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461CAC3-9373-ED2B-F02F-B02AAC7015C0}"/>
              </a:ext>
            </a:extLst>
          </p:cNvPr>
          <p:cNvGrpSpPr/>
          <p:nvPr/>
        </p:nvGrpSpPr>
        <p:grpSpPr>
          <a:xfrm>
            <a:off x="8550480" y="1736812"/>
            <a:ext cx="903020" cy="360962"/>
            <a:chOff x="2427667" y="1730677"/>
            <a:chExt cx="5225174" cy="346584"/>
          </a:xfrm>
        </p:grpSpPr>
        <p:sp>
          <p:nvSpPr>
            <p:cNvPr id="128" name="양쪽 모서리가 둥근 사각형 607">
              <a:extLst>
                <a:ext uri="{FF2B5EF4-FFF2-40B4-BE49-F238E27FC236}">
                  <a16:creationId xmlns:a16="http://schemas.microsoft.com/office/drawing/2014/main" id="{98EB5C9A-5173-753D-05C3-197A96B25AAD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794ABE4-C59C-F250-B576-25D38994115C}"/>
                </a:ext>
              </a:extLst>
            </p:cNvPr>
            <p:cNvSpPr/>
            <p:nvPr/>
          </p:nvSpPr>
          <p:spPr bwMode="auto">
            <a:xfrm>
              <a:off x="3675200" y="1800538"/>
              <a:ext cx="2727000" cy="20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E9DDB0C-E683-55C8-36CB-1CC1C9F68894}"/>
              </a:ext>
            </a:extLst>
          </p:cNvPr>
          <p:cNvSpPr/>
          <p:nvPr/>
        </p:nvSpPr>
        <p:spPr>
          <a:xfrm>
            <a:off x="8615300" y="408564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A8938AB-3E53-4033-5ACD-E42B6FB2CC77}"/>
              </a:ext>
            </a:extLst>
          </p:cNvPr>
          <p:cNvSpPr/>
          <p:nvPr/>
        </p:nvSpPr>
        <p:spPr>
          <a:xfrm flipH="1">
            <a:off x="8623811" y="4233599"/>
            <a:ext cx="71974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탐색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89E66AA-AF85-2979-2BAD-B1C0CC053343}"/>
              </a:ext>
            </a:extLst>
          </p:cNvPr>
          <p:cNvGrpSpPr/>
          <p:nvPr/>
        </p:nvGrpSpPr>
        <p:grpSpPr>
          <a:xfrm>
            <a:off x="8652379" y="3497748"/>
            <a:ext cx="704735" cy="714564"/>
            <a:chOff x="8793728" y="2390777"/>
            <a:chExt cx="704735" cy="688828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1648D0A2-2E01-660F-3BA2-084E66EB48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14B0A7D5-10F9-A296-937E-671656020AE4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39" name="타원 244">
                <a:extLst>
                  <a:ext uri="{FF2B5EF4-FFF2-40B4-BE49-F238E27FC236}">
                    <a16:creationId xmlns:a16="http://schemas.microsoft.com/office/drawing/2014/main" id="{BE3CFF6E-1781-ED74-A5AC-FA6BAD9EFCEE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40A5D2E-4140-FE87-92EC-46579A01D2D4}"/>
                  </a:ext>
                </a:extLst>
              </p:cNvPr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822A5BA-6219-E52C-7E6A-6AE825C23AF5}"/>
                </a:ext>
              </a:extLst>
            </p:cNvPr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327CCA29-06BA-A916-574A-E476B0A9EF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F5AAAAB0-D5AD-A221-E719-BBF3DCC82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99668F7A-CD2F-1C7B-06B3-61B1ABBC6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3048AB1-AEDD-169F-26A2-41A4F84543BC}"/>
              </a:ext>
            </a:extLst>
          </p:cNvPr>
          <p:cNvSpPr/>
          <p:nvPr/>
        </p:nvSpPr>
        <p:spPr>
          <a:xfrm>
            <a:off x="8615300" y="538627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09083C0-697B-B419-F213-7A0FE37C231D}"/>
              </a:ext>
            </a:extLst>
          </p:cNvPr>
          <p:cNvSpPr/>
          <p:nvPr/>
        </p:nvSpPr>
        <p:spPr>
          <a:xfrm flipH="1">
            <a:off x="8638701" y="5516676"/>
            <a:ext cx="7758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서비스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시각화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55437C5-0BB0-5B70-11FD-62DBB95A7A48}"/>
              </a:ext>
            </a:extLst>
          </p:cNvPr>
          <p:cNvGrpSpPr/>
          <p:nvPr/>
        </p:nvGrpSpPr>
        <p:grpSpPr>
          <a:xfrm>
            <a:off x="8658492" y="4804161"/>
            <a:ext cx="704735" cy="714564"/>
            <a:chOff x="8793728" y="2390777"/>
            <a:chExt cx="704735" cy="68882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C04828AC-B045-6EA0-2578-773507B11C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AE61B048-6C35-B0B8-B2F1-D8BC1B6E8A15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0" name="타원 244">
                <a:extLst>
                  <a:ext uri="{FF2B5EF4-FFF2-40B4-BE49-F238E27FC236}">
                    <a16:creationId xmlns:a16="http://schemas.microsoft.com/office/drawing/2014/main" id="{4106F32C-2FA2-C1A5-F826-56135EB62274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2FEA0A-A0A6-2BD6-5D43-E347C982A29D}"/>
                  </a:ext>
                </a:extLst>
              </p:cNvPr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3218D7AD-2E61-DA72-97F2-59EA0223A131}"/>
                </a:ext>
              </a:extLst>
            </p:cNvPr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E037B23F-AE3A-51BB-25BD-CFAB63649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1A135B37-B4EF-49D6-5DA2-A4BA33EC6F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F86FD250-6C1B-EFD7-FDAE-8E60C8F86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17D5475-2F3B-B055-93C2-05091D8667C6}"/>
              </a:ext>
            </a:extLst>
          </p:cNvPr>
          <p:cNvSpPr/>
          <p:nvPr/>
        </p:nvSpPr>
        <p:spPr>
          <a:xfrm>
            <a:off x="8607680" y="283424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FB8A215-23B2-5E0F-2ECA-B830491BB35C}"/>
              </a:ext>
            </a:extLst>
          </p:cNvPr>
          <p:cNvSpPr/>
          <p:nvPr/>
        </p:nvSpPr>
        <p:spPr>
          <a:xfrm flipH="1">
            <a:off x="8631025" y="3038206"/>
            <a:ext cx="70532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사용자 권한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환경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BB62F83-438C-6774-9DAC-2E56337DD30D}"/>
              </a:ext>
            </a:extLst>
          </p:cNvPr>
          <p:cNvGrpSpPr/>
          <p:nvPr/>
        </p:nvGrpSpPr>
        <p:grpSpPr>
          <a:xfrm>
            <a:off x="8655334" y="2271670"/>
            <a:ext cx="704735" cy="714564"/>
            <a:chOff x="595467" y="7348465"/>
            <a:chExt cx="886073" cy="91323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F667449-6E61-3B8D-E1EB-D642C83D84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946D1C8D-C792-EA52-C4E0-30FA16E6788A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타원 244">
                <a:extLst>
                  <a:ext uri="{FF2B5EF4-FFF2-40B4-BE49-F238E27FC236}">
                    <a16:creationId xmlns:a16="http://schemas.microsoft.com/office/drawing/2014/main" id="{1C768F7B-AAE6-9675-4DE5-1EE27C0D4C64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CA4EE39-E4AB-2CCD-148E-3277C0705D2F}"/>
                  </a:ext>
                </a:extLst>
              </p:cNvPr>
              <p:cNvSpPr txBox="1"/>
              <p:nvPr/>
            </p:nvSpPr>
            <p:spPr bwMode="auto">
              <a:xfrm>
                <a:off x="1149573" y="3950927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FDD661A-724D-CA9E-333E-28B27BF71E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157" name="Freeform 344">
                <a:extLst>
                  <a:ext uri="{FF2B5EF4-FFF2-40B4-BE49-F238E27FC236}">
                    <a16:creationId xmlns:a16="http://schemas.microsoft.com/office/drawing/2014/main" id="{6A18888E-9603-2C97-2825-4437CDD31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8" name="Freeform 345">
                <a:extLst>
                  <a:ext uri="{FF2B5EF4-FFF2-40B4-BE49-F238E27FC236}">
                    <a16:creationId xmlns:a16="http://schemas.microsoft.com/office/drawing/2014/main" id="{FCBABB98-8371-4D44-9BEC-3D0405D05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9" name="Freeform 346">
                <a:extLst>
                  <a:ext uri="{FF2B5EF4-FFF2-40B4-BE49-F238E27FC236}">
                    <a16:creationId xmlns:a16="http://schemas.microsoft.com/office/drawing/2014/main" id="{26A2DCEC-FB5A-C565-0610-D7BDF06D1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0" name="Freeform 347">
                <a:extLst>
                  <a:ext uri="{FF2B5EF4-FFF2-40B4-BE49-F238E27FC236}">
                    <a16:creationId xmlns:a16="http://schemas.microsoft.com/office/drawing/2014/main" id="{1A1EF826-BB10-E3AB-9103-51EF64A97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1" name="Freeform 348">
                <a:extLst>
                  <a:ext uri="{FF2B5EF4-FFF2-40B4-BE49-F238E27FC236}">
                    <a16:creationId xmlns:a16="http://schemas.microsoft.com/office/drawing/2014/main" id="{79240B45-0E91-6172-8EE8-16E7E98AF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2" name="Freeform 349">
                <a:extLst>
                  <a:ext uri="{FF2B5EF4-FFF2-40B4-BE49-F238E27FC236}">
                    <a16:creationId xmlns:a16="http://schemas.microsoft.com/office/drawing/2014/main" id="{58A4641D-5F65-67B9-A634-6853A7AD0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3" name="Freeform 350">
                <a:extLst>
                  <a:ext uri="{FF2B5EF4-FFF2-40B4-BE49-F238E27FC236}">
                    <a16:creationId xmlns:a16="http://schemas.microsoft.com/office/drawing/2014/main" id="{E87EE832-8173-8973-C5E4-34961C71F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4" name="Freeform 351">
                <a:extLst>
                  <a:ext uri="{FF2B5EF4-FFF2-40B4-BE49-F238E27FC236}">
                    <a16:creationId xmlns:a16="http://schemas.microsoft.com/office/drawing/2014/main" id="{B94A842A-3207-F378-9EEB-95899A402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5" name="Freeform 352">
                <a:extLst>
                  <a:ext uri="{FF2B5EF4-FFF2-40B4-BE49-F238E27FC236}">
                    <a16:creationId xmlns:a16="http://schemas.microsoft.com/office/drawing/2014/main" id="{E97E67DC-D5A7-FFC0-38FC-1EDB4FBFF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6" name="Freeform 353">
                <a:extLst>
                  <a:ext uri="{FF2B5EF4-FFF2-40B4-BE49-F238E27FC236}">
                    <a16:creationId xmlns:a16="http://schemas.microsoft.com/office/drawing/2014/main" id="{0C56E5E1-AD14-89D3-2883-0808E6F4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7" name="Freeform 355">
                <a:extLst>
                  <a:ext uri="{FF2B5EF4-FFF2-40B4-BE49-F238E27FC236}">
                    <a16:creationId xmlns:a16="http://schemas.microsoft.com/office/drawing/2014/main" id="{ECC17410-7CAC-EBF0-DC91-09F75E2C6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8" name="Freeform 356">
                <a:extLst>
                  <a:ext uri="{FF2B5EF4-FFF2-40B4-BE49-F238E27FC236}">
                    <a16:creationId xmlns:a16="http://schemas.microsoft.com/office/drawing/2014/main" id="{40EECB8F-690D-F305-77CD-FF31C0057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9" name="Freeform 357">
                <a:extLst>
                  <a:ext uri="{FF2B5EF4-FFF2-40B4-BE49-F238E27FC236}">
                    <a16:creationId xmlns:a16="http://schemas.microsoft.com/office/drawing/2014/main" id="{EF00C048-BB88-74BF-19BC-63D86918E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0" name="Freeform 358">
                <a:extLst>
                  <a:ext uri="{FF2B5EF4-FFF2-40B4-BE49-F238E27FC236}">
                    <a16:creationId xmlns:a16="http://schemas.microsoft.com/office/drawing/2014/main" id="{61E95E60-D601-02F1-3D91-2D4F981A1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1" name="Freeform 359">
                <a:extLst>
                  <a:ext uri="{FF2B5EF4-FFF2-40B4-BE49-F238E27FC236}">
                    <a16:creationId xmlns:a16="http://schemas.microsoft.com/office/drawing/2014/main" id="{1BD8580B-EFBE-808D-03F4-C7FB50858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2" name="Freeform 360">
                <a:extLst>
                  <a:ext uri="{FF2B5EF4-FFF2-40B4-BE49-F238E27FC236}">
                    <a16:creationId xmlns:a16="http://schemas.microsoft.com/office/drawing/2014/main" id="{D6252E20-B8A8-A544-18A2-7B43BF369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06FB5855-3D90-5972-7BD3-0C041D24166D}"/>
              </a:ext>
            </a:extLst>
          </p:cNvPr>
          <p:cNvGrpSpPr/>
          <p:nvPr/>
        </p:nvGrpSpPr>
        <p:grpSpPr>
          <a:xfrm>
            <a:off x="7240826" y="4962286"/>
            <a:ext cx="355489" cy="202292"/>
            <a:chOff x="512970" y="2513810"/>
            <a:chExt cx="2805788" cy="325665"/>
          </a:xfrm>
        </p:grpSpPr>
        <p:sp>
          <p:nvSpPr>
            <p:cNvPr id="177" name="모서리가 둥근 직사각형 43">
              <a:extLst>
                <a:ext uri="{FF2B5EF4-FFF2-40B4-BE49-F238E27FC236}">
                  <a16:creationId xmlns:a16="http://schemas.microsoft.com/office/drawing/2014/main" id="{0D54539E-0CA4-E3D4-ADC7-90021E86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8" name="모서리가 둥근 직사각형 43">
              <a:extLst>
                <a:ext uri="{FF2B5EF4-FFF2-40B4-BE49-F238E27FC236}">
                  <a16:creationId xmlns:a16="http://schemas.microsoft.com/office/drawing/2014/main" id="{D843E1A2-87A0-56DF-72F0-2B277137F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모델학습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0D5144C-E55C-CA04-B286-FEA312CFFFAC}"/>
              </a:ext>
            </a:extLst>
          </p:cNvPr>
          <p:cNvGrpSpPr/>
          <p:nvPr/>
        </p:nvGrpSpPr>
        <p:grpSpPr>
          <a:xfrm>
            <a:off x="7617911" y="4962286"/>
            <a:ext cx="355489" cy="202292"/>
            <a:chOff x="512970" y="2513810"/>
            <a:chExt cx="2805788" cy="325665"/>
          </a:xfrm>
        </p:grpSpPr>
        <p:sp>
          <p:nvSpPr>
            <p:cNvPr id="180" name="모서리가 둥근 직사각형 43">
              <a:extLst>
                <a:ext uri="{FF2B5EF4-FFF2-40B4-BE49-F238E27FC236}">
                  <a16:creationId xmlns:a16="http://schemas.microsoft.com/office/drawing/2014/main" id="{6F1EF8C0-6ACA-B3A7-B221-E5B21525C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1" name="모서리가 둥근 직사각형 43">
              <a:extLst>
                <a:ext uri="{FF2B5EF4-FFF2-40B4-BE49-F238E27FC236}">
                  <a16:creationId xmlns:a16="http://schemas.microsoft.com/office/drawing/2014/main" id="{F009A232-BFBE-B598-3F05-0AB423172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모델예측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9920940-BCC3-7707-E8B5-62A75964926F}"/>
              </a:ext>
            </a:extLst>
          </p:cNvPr>
          <p:cNvGrpSpPr/>
          <p:nvPr/>
        </p:nvGrpSpPr>
        <p:grpSpPr>
          <a:xfrm>
            <a:off x="6855822" y="4962286"/>
            <a:ext cx="355489" cy="202292"/>
            <a:chOff x="512970" y="2513810"/>
            <a:chExt cx="2805788" cy="325665"/>
          </a:xfrm>
        </p:grpSpPr>
        <p:sp>
          <p:nvSpPr>
            <p:cNvPr id="183" name="모서리가 둥근 직사각형 43">
              <a:extLst>
                <a:ext uri="{FF2B5EF4-FFF2-40B4-BE49-F238E27FC236}">
                  <a16:creationId xmlns:a16="http://schemas.microsoft.com/office/drawing/2014/main" id="{C71871DA-5E61-08C6-F934-ACA9A346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4" name="모서리가 둥근 직사각형 43">
              <a:extLst>
                <a:ext uri="{FF2B5EF4-FFF2-40B4-BE49-F238E27FC236}">
                  <a16:creationId xmlns:a16="http://schemas.microsoft.com/office/drawing/2014/main" id="{21C0540A-8EEC-A0C0-25EF-695BF8B1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모델탐색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9FACDEE-9C0D-F618-8108-C48805DEFA82}"/>
              </a:ext>
            </a:extLst>
          </p:cNvPr>
          <p:cNvGrpSpPr/>
          <p:nvPr/>
        </p:nvGrpSpPr>
        <p:grpSpPr>
          <a:xfrm>
            <a:off x="6855822" y="4616346"/>
            <a:ext cx="1117577" cy="144000"/>
            <a:chOff x="512970" y="2513810"/>
            <a:chExt cx="2805788" cy="325665"/>
          </a:xfrm>
        </p:grpSpPr>
        <p:sp>
          <p:nvSpPr>
            <p:cNvPr id="186" name="모서리가 둥근 직사각형 43">
              <a:extLst>
                <a:ext uri="{FF2B5EF4-FFF2-40B4-BE49-F238E27FC236}">
                  <a16:creationId xmlns:a16="http://schemas.microsoft.com/office/drawing/2014/main" id="{16BA6E37-A5F0-FDDA-6707-89EAEB720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7" name="모서리가 둥근 직사각형 43">
              <a:extLst>
                <a:ext uri="{FF2B5EF4-FFF2-40B4-BE49-F238E27FC236}">
                  <a16:creationId xmlns:a16="http://schemas.microsoft.com/office/drawing/2014/main" id="{863E6713-E5AC-7518-45AD-A190AED97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59" y="2565763"/>
              <a:ext cx="1509189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 자원 할당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CA51754C-DB95-4E4E-A456-E6915F9473F9}"/>
              </a:ext>
            </a:extLst>
          </p:cNvPr>
          <p:cNvGrpSpPr/>
          <p:nvPr/>
        </p:nvGrpSpPr>
        <p:grpSpPr>
          <a:xfrm>
            <a:off x="6860787" y="4783658"/>
            <a:ext cx="1112613" cy="144000"/>
            <a:chOff x="512970" y="2513810"/>
            <a:chExt cx="2805788" cy="325665"/>
          </a:xfrm>
        </p:grpSpPr>
        <p:sp>
          <p:nvSpPr>
            <p:cNvPr id="189" name="모서리가 둥근 직사각형 43">
              <a:extLst>
                <a:ext uri="{FF2B5EF4-FFF2-40B4-BE49-F238E27FC236}">
                  <a16:creationId xmlns:a16="http://schemas.microsoft.com/office/drawing/2014/main" id="{7152F3DF-A3FF-2CD9-A96B-FDC68FF3E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0" name="모서리가 둥근 직사각형 43">
              <a:extLst>
                <a:ext uri="{FF2B5EF4-FFF2-40B4-BE49-F238E27FC236}">
                  <a16:creationId xmlns:a16="http://schemas.microsoft.com/office/drawing/2014/main" id="{CBD2A812-7207-B571-25C7-AA8331C94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936" y="2565763"/>
              <a:ext cx="1317840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도구 제공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F58BE38-2D77-2BD9-213D-DBEE4726AEDC}"/>
              </a:ext>
            </a:extLst>
          </p:cNvPr>
          <p:cNvGrpSpPr/>
          <p:nvPr/>
        </p:nvGrpSpPr>
        <p:grpSpPr>
          <a:xfrm>
            <a:off x="6861212" y="2868292"/>
            <a:ext cx="527983" cy="202292"/>
            <a:chOff x="512970" y="2513810"/>
            <a:chExt cx="2805788" cy="325665"/>
          </a:xfrm>
        </p:grpSpPr>
        <p:sp>
          <p:nvSpPr>
            <p:cNvPr id="192" name="모서리가 둥근 직사각형 43">
              <a:extLst>
                <a:ext uri="{FF2B5EF4-FFF2-40B4-BE49-F238E27FC236}">
                  <a16:creationId xmlns:a16="http://schemas.microsoft.com/office/drawing/2014/main" id="{C3537D71-9C0F-CA92-9FB3-B956E101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3" name="모서리가 둥근 직사각형 43">
              <a:extLst>
                <a:ext uri="{FF2B5EF4-FFF2-40B4-BE49-F238E27FC236}">
                  <a16:creationId xmlns:a16="http://schemas.microsoft.com/office/drawing/2014/main" id="{DBE40A86-B2AB-1938-0DFA-93B2CB119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75" y="2580961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사용자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39597137-7332-BCB7-5869-C7298552DE17}"/>
              </a:ext>
            </a:extLst>
          </p:cNvPr>
          <p:cNvGrpSpPr/>
          <p:nvPr/>
        </p:nvGrpSpPr>
        <p:grpSpPr>
          <a:xfrm>
            <a:off x="7424766" y="2868292"/>
            <a:ext cx="527983" cy="202292"/>
            <a:chOff x="512970" y="2513810"/>
            <a:chExt cx="2805788" cy="325665"/>
          </a:xfrm>
        </p:grpSpPr>
        <p:sp>
          <p:nvSpPr>
            <p:cNvPr id="195" name="모서리가 둥근 직사각형 43">
              <a:extLst>
                <a:ext uri="{FF2B5EF4-FFF2-40B4-BE49-F238E27FC236}">
                  <a16:creationId xmlns:a16="http://schemas.microsoft.com/office/drawing/2014/main" id="{861B7B31-0AB0-0625-39AB-FD0EAF25C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6" name="모서리가 둥근 직사각형 43">
              <a:extLst>
                <a:ext uri="{FF2B5EF4-FFF2-40B4-BE49-F238E27FC236}">
                  <a16:creationId xmlns:a16="http://schemas.microsoft.com/office/drawing/2014/main" id="{3B4447B8-D781-95C0-2B78-5F6903211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39" y="2581690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통합 검색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5F50C710-F1AD-4EBD-12A1-C966B53E8254}"/>
              </a:ext>
            </a:extLst>
          </p:cNvPr>
          <p:cNvGrpSpPr/>
          <p:nvPr/>
        </p:nvGrpSpPr>
        <p:grpSpPr>
          <a:xfrm>
            <a:off x="6861211" y="3118696"/>
            <a:ext cx="527983" cy="202292"/>
            <a:chOff x="512970" y="2513810"/>
            <a:chExt cx="2805788" cy="325665"/>
          </a:xfrm>
        </p:grpSpPr>
        <p:sp>
          <p:nvSpPr>
            <p:cNvPr id="198" name="모서리가 둥근 직사각형 43">
              <a:extLst>
                <a:ext uri="{FF2B5EF4-FFF2-40B4-BE49-F238E27FC236}">
                  <a16:creationId xmlns:a16="http://schemas.microsoft.com/office/drawing/2014/main" id="{39EDA85E-3E33-5EFF-75FA-9FB7F574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9" name="모서리가 둥근 직사각형 43">
              <a:extLst>
                <a:ext uri="{FF2B5EF4-FFF2-40B4-BE49-F238E27FC236}">
                  <a16:creationId xmlns:a16="http://schemas.microsoft.com/office/drawing/2014/main" id="{0EC5282D-EFEC-42F8-F7C0-C2EC6F84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165" y="2581729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공유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C85DF7B-BC24-D8F0-7323-CF68513CCC9F}"/>
              </a:ext>
            </a:extLst>
          </p:cNvPr>
          <p:cNvGrpSpPr/>
          <p:nvPr/>
        </p:nvGrpSpPr>
        <p:grpSpPr>
          <a:xfrm>
            <a:off x="7424766" y="3118696"/>
            <a:ext cx="527983" cy="202292"/>
            <a:chOff x="512970" y="2513810"/>
            <a:chExt cx="2805788" cy="325665"/>
          </a:xfrm>
        </p:grpSpPr>
        <p:sp>
          <p:nvSpPr>
            <p:cNvPr id="201" name="모서리가 둥근 직사각형 43">
              <a:extLst>
                <a:ext uri="{FF2B5EF4-FFF2-40B4-BE49-F238E27FC236}">
                  <a16:creationId xmlns:a16="http://schemas.microsoft.com/office/drawing/2014/main" id="{05925EB5-884D-FE66-DBEA-426BCEB6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2" name="모서리가 둥근 직사각형 43">
              <a:extLst>
                <a:ext uri="{FF2B5EF4-FFF2-40B4-BE49-F238E27FC236}">
                  <a16:creationId xmlns:a16="http://schemas.microsoft.com/office/drawing/2014/main" id="{C904DBFF-A8CC-CCA7-F9B6-0201046DF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79" y="2576861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포털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00B9A9A-932E-7219-C707-EB46FFEE4A17}"/>
              </a:ext>
            </a:extLst>
          </p:cNvPr>
          <p:cNvGrpSpPr/>
          <p:nvPr/>
        </p:nvGrpSpPr>
        <p:grpSpPr>
          <a:xfrm>
            <a:off x="5018451" y="6103556"/>
            <a:ext cx="725421" cy="169755"/>
            <a:chOff x="512970" y="2513810"/>
            <a:chExt cx="2805788" cy="325665"/>
          </a:xfrm>
        </p:grpSpPr>
        <p:sp>
          <p:nvSpPr>
            <p:cNvPr id="204" name="모서리가 둥근 직사각형 43">
              <a:extLst>
                <a:ext uri="{FF2B5EF4-FFF2-40B4-BE49-F238E27FC236}">
                  <a16:creationId xmlns:a16="http://schemas.microsoft.com/office/drawing/2014/main" id="{17D207DA-AA90-0182-ECD6-8030D3B3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5" name="모서리가 둥근 직사각형 43">
              <a:extLst>
                <a:ext uri="{FF2B5EF4-FFF2-40B4-BE49-F238E27FC236}">
                  <a16:creationId xmlns:a16="http://schemas.microsoft.com/office/drawing/2014/main" id="{755DB79F-97AF-99F0-EE2A-D188FD2B6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수명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DFDA159-F0D5-5BC9-A080-727B99D3B236}"/>
              </a:ext>
            </a:extLst>
          </p:cNvPr>
          <p:cNvGrpSpPr/>
          <p:nvPr/>
        </p:nvGrpSpPr>
        <p:grpSpPr>
          <a:xfrm>
            <a:off x="5887499" y="6103556"/>
            <a:ext cx="725421" cy="169755"/>
            <a:chOff x="512970" y="2513810"/>
            <a:chExt cx="2805788" cy="325665"/>
          </a:xfrm>
        </p:grpSpPr>
        <p:sp>
          <p:nvSpPr>
            <p:cNvPr id="207" name="모서리가 둥근 직사각형 43">
              <a:extLst>
                <a:ext uri="{FF2B5EF4-FFF2-40B4-BE49-F238E27FC236}">
                  <a16:creationId xmlns:a16="http://schemas.microsoft.com/office/drawing/2014/main" id="{7B17B24B-4057-6AFF-78B0-9A1C73C4A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5883A70D-93F3-AE61-0071-62D9CEE2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보안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09" name="모서리가 둥근 직사각형 343">
            <a:extLst>
              <a:ext uri="{FF2B5EF4-FFF2-40B4-BE49-F238E27FC236}">
                <a16:creationId xmlns:a16="http://schemas.microsoft.com/office/drawing/2014/main" id="{711137CC-87B7-B13A-E518-82E544E345D0}"/>
              </a:ext>
            </a:extLst>
          </p:cNvPr>
          <p:cNvSpPr/>
          <p:nvPr/>
        </p:nvSpPr>
        <p:spPr>
          <a:xfrm>
            <a:off x="4063459" y="3889176"/>
            <a:ext cx="78547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가명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익명 처리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 </a:t>
            </a: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1146EA57-3B1B-3AF5-19EE-93F4043B0C37}"/>
              </a:ext>
            </a:extLst>
          </p:cNvPr>
          <p:cNvGrpSpPr/>
          <p:nvPr/>
        </p:nvGrpSpPr>
        <p:grpSpPr>
          <a:xfrm>
            <a:off x="6872647" y="3768392"/>
            <a:ext cx="527983" cy="202292"/>
            <a:chOff x="512970" y="2513810"/>
            <a:chExt cx="2805788" cy="325665"/>
          </a:xfrm>
        </p:grpSpPr>
        <p:sp>
          <p:nvSpPr>
            <p:cNvPr id="211" name="모서리가 둥근 직사각형 43">
              <a:extLst>
                <a:ext uri="{FF2B5EF4-FFF2-40B4-BE49-F238E27FC236}">
                  <a16:creationId xmlns:a16="http://schemas.microsoft.com/office/drawing/2014/main" id="{A558E23E-1677-A734-A376-C951BFAC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2" name="모서리가 둥근 직사각형 43">
              <a:extLst>
                <a:ext uri="{FF2B5EF4-FFF2-40B4-BE49-F238E27FC236}">
                  <a16:creationId xmlns:a16="http://schemas.microsoft.com/office/drawing/2014/main" id="{AF3C0C29-ECF8-E825-B9A7-82DAF4F50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67" y="2580961"/>
              <a:ext cx="2640778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BC97C36-8125-866F-C8C7-171D79FA5C24}"/>
              </a:ext>
            </a:extLst>
          </p:cNvPr>
          <p:cNvGrpSpPr/>
          <p:nvPr/>
        </p:nvGrpSpPr>
        <p:grpSpPr>
          <a:xfrm>
            <a:off x="7436201" y="3768392"/>
            <a:ext cx="527983" cy="202292"/>
            <a:chOff x="512970" y="2513810"/>
            <a:chExt cx="2805788" cy="325665"/>
          </a:xfrm>
        </p:grpSpPr>
        <p:sp>
          <p:nvSpPr>
            <p:cNvPr id="214" name="모서리가 둥근 직사각형 43">
              <a:extLst>
                <a:ext uri="{FF2B5EF4-FFF2-40B4-BE49-F238E27FC236}">
                  <a16:creationId xmlns:a16="http://schemas.microsoft.com/office/drawing/2014/main" id="{271E0E17-1F43-3C8B-496A-2CB7856A7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5" name="모서리가 둥근 직사각형 43">
              <a:extLst>
                <a:ext uri="{FF2B5EF4-FFF2-40B4-BE49-F238E27FC236}">
                  <a16:creationId xmlns:a16="http://schemas.microsoft.com/office/drawing/2014/main" id="{335CC1C3-6729-9D52-1F02-C4CA5825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36" y="2581690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2E1C0437-C319-3088-81F0-F496AA96751A}"/>
              </a:ext>
            </a:extLst>
          </p:cNvPr>
          <p:cNvGrpSpPr/>
          <p:nvPr/>
        </p:nvGrpSpPr>
        <p:grpSpPr>
          <a:xfrm>
            <a:off x="6872646" y="4018796"/>
            <a:ext cx="527983" cy="202292"/>
            <a:chOff x="512970" y="2513810"/>
            <a:chExt cx="2805788" cy="325665"/>
          </a:xfrm>
        </p:grpSpPr>
        <p:sp>
          <p:nvSpPr>
            <p:cNvPr id="217" name="모서리가 둥근 직사각형 43">
              <a:extLst>
                <a:ext uri="{FF2B5EF4-FFF2-40B4-BE49-F238E27FC236}">
                  <a16:creationId xmlns:a16="http://schemas.microsoft.com/office/drawing/2014/main" id="{EF521735-AA4C-2CB5-66C5-4800DAFB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8" name="모서리가 둥근 직사각형 43">
              <a:extLst>
                <a:ext uri="{FF2B5EF4-FFF2-40B4-BE49-F238E27FC236}">
                  <a16:creationId xmlns:a16="http://schemas.microsoft.com/office/drawing/2014/main" id="{73780A54-A30D-26B1-ED72-9851B3F63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53" y="2581729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대시보드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2017274D-90F1-BFB8-50F3-D1A7ADF93E6F}"/>
              </a:ext>
            </a:extLst>
          </p:cNvPr>
          <p:cNvGrpSpPr/>
          <p:nvPr/>
        </p:nvGrpSpPr>
        <p:grpSpPr>
          <a:xfrm>
            <a:off x="7436201" y="4018796"/>
            <a:ext cx="527983" cy="202292"/>
            <a:chOff x="512970" y="2513810"/>
            <a:chExt cx="2805788" cy="325665"/>
          </a:xfrm>
        </p:grpSpPr>
        <p:sp>
          <p:nvSpPr>
            <p:cNvPr id="220" name="모서리가 둥근 직사각형 43">
              <a:extLst>
                <a:ext uri="{FF2B5EF4-FFF2-40B4-BE49-F238E27FC236}">
                  <a16:creationId xmlns:a16="http://schemas.microsoft.com/office/drawing/2014/main" id="{CD26BEB2-3EF8-0CC6-1AB6-A93C08C6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1" name="모서리가 둥근 직사각형 43">
              <a:extLst>
                <a:ext uri="{FF2B5EF4-FFF2-40B4-BE49-F238E27FC236}">
                  <a16:creationId xmlns:a16="http://schemas.microsoft.com/office/drawing/2014/main" id="{A4D88390-D55E-67DD-999A-698E4347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00" y="2576861"/>
              <a:ext cx="137149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Self-BI</a:t>
              </a:r>
            </a:p>
          </p:txBody>
        </p:sp>
      </p:grpSp>
      <p:cxnSp>
        <p:nvCxnSpPr>
          <p:cNvPr id="222" name="직선 화살표 연결선 135">
            <a:extLst>
              <a:ext uri="{FF2B5EF4-FFF2-40B4-BE49-F238E27FC236}">
                <a16:creationId xmlns:a16="http://schemas.microsoft.com/office/drawing/2014/main" id="{1F45FE6B-B0EC-EF89-311F-2D3AEDAC0CBC}"/>
              </a:ext>
            </a:extLst>
          </p:cNvPr>
          <p:cNvCxnSpPr>
            <a:stCxn id="247" idx="3"/>
            <a:endCxn id="108" idx="1"/>
          </p:cNvCxnSpPr>
          <p:nvPr/>
        </p:nvCxnSpPr>
        <p:spPr>
          <a:xfrm flipV="1">
            <a:off x="6615397" y="3924858"/>
            <a:ext cx="215625" cy="12048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23" name="모서리가 둥근 직사각형 343">
            <a:extLst>
              <a:ext uri="{FF2B5EF4-FFF2-40B4-BE49-F238E27FC236}">
                <a16:creationId xmlns:a16="http://schemas.microsoft.com/office/drawing/2014/main" id="{07E34E43-0159-C262-55B4-352DC30BB3C4}"/>
              </a:ext>
            </a:extLst>
          </p:cNvPr>
          <p:cNvSpPr/>
          <p:nvPr/>
        </p:nvSpPr>
        <p:spPr>
          <a:xfrm>
            <a:off x="2068522" y="4874477"/>
            <a:ext cx="70981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수집 전용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Cluster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(Interface Hub)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C0B3C7B-5F58-B801-1439-04D4CF4BEC22}"/>
              </a:ext>
            </a:extLst>
          </p:cNvPr>
          <p:cNvGrpSpPr/>
          <p:nvPr/>
        </p:nvGrpSpPr>
        <p:grpSpPr>
          <a:xfrm>
            <a:off x="6755792" y="6101318"/>
            <a:ext cx="725421" cy="169755"/>
            <a:chOff x="512970" y="2513810"/>
            <a:chExt cx="2805788" cy="325665"/>
          </a:xfrm>
        </p:grpSpPr>
        <p:sp>
          <p:nvSpPr>
            <p:cNvPr id="225" name="모서리가 둥근 직사각형 43">
              <a:extLst>
                <a:ext uri="{FF2B5EF4-FFF2-40B4-BE49-F238E27FC236}">
                  <a16:creationId xmlns:a16="http://schemas.microsoft.com/office/drawing/2014/main" id="{E0807D22-FEC5-7D29-2A1E-432ADC23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6" name="모서리가 둥근 직사각형 43">
              <a:extLst>
                <a:ext uri="{FF2B5EF4-FFF2-40B4-BE49-F238E27FC236}">
                  <a16:creationId xmlns:a16="http://schemas.microsoft.com/office/drawing/2014/main" id="{0F7875D0-4EA5-7FD2-D32A-52D65643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339" y="2584244"/>
              <a:ext cx="232504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데이터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DEF69C8-EC19-AD72-5700-EF764F7354F1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3885738" y="3543967"/>
            <a:ext cx="180974" cy="405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FC1D1E7-48C2-A56A-5BA3-4323DDD004A0}"/>
              </a:ext>
            </a:extLst>
          </p:cNvPr>
          <p:cNvGrpSpPr/>
          <p:nvPr/>
        </p:nvGrpSpPr>
        <p:grpSpPr>
          <a:xfrm>
            <a:off x="4195887" y="3195855"/>
            <a:ext cx="527983" cy="202292"/>
            <a:chOff x="512970" y="2513810"/>
            <a:chExt cx="2805788" cy="325665"/>
          </a:xfrm>
        </p:grpSpPr>
        <p:sp>
          <p:nvSpPr>
            <p:cNvPr id="229" name="모서리가 둥근 직사각형 43">
              <a:extLst>
                <a:ext uri="{FF2B5EF4-FFF2-40B4-BE49-F238E27FC236}">
                  <a16:creationId xmlns:a16="http://schemas.microsoft.com/office/drawing/2014/main" id="{58C0FECB-0E1F-C306-92DA-8B0CE1E0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0" name="모서리가 둥근 직사각형 43">
              <a:extLst>
                <a:ext uri="{FF2B5EF4-FFF2-40B4-BE49-F238E27FC236}">
                  <a16:creationId xmlns:a16="http://schemas.microsoft.com/office/drawing/2014/main" id="{0C09BBA2-690B-EAAA-11D4-9A345A40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전처리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DABB0F8-A9B6-D3BC-569D-4AB29DF1BFB0}"/>
              </a:ext>
            </a:extLst>
          </p:cNvPr>
          <p:cNvGrpSpPr/>
          <p:nvPr/>
        </p:nvGrpSpPr>
        <p:grpSpPr>
          <a:xfrm>
            <a:off x="4196342" y="3434768"/>
            <a:ext cx="527983" cy="202292"/>
            <a:chOff x="512970" y="2513810"/>
            <a:chExt cx="2805788" cy="325665"/>
          </a:xfrm>
        </p:grpSpPr>
        <p:sp>
          <p:nvSpPr>
            <p:cNvPr id="232" name="모서리가 둥근 직사각형 43">
              <a:extLst>
                <a:ext uri="{FF2B5EF4-FFF2-40B4-BE49-F238E27FC236}">
                  <a16:creationId xmlns:a16="http://schemas.microsoft.com/office/drawing/2014/main" id="{C57BC944-1B77-8A4F-38AA-34ABC47F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3" name="모서리가 둥근 직사각형 43">
              <a:extLst>
                <a:ext uri="{FF2B5EF4-FFF2-40B4-BE49-F238E27FC236}">
                  <a16:creationId xmlns:a16="http://schemas.microsoft.com/office/drawing/2014/main" id="{6DE42D47-98C6-AD73-D2B0-7FE3A714D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27" y="2580961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역정규화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6180100-FEB4-132C-0AEF-82FCAFD75D70}"/>
              </a:ext>
            </a:extLst>
          </p:cNvPr>
          <p:cNvGrpSpPr/>
          <p:nvPr/>
        </p:nvGrpSpPr>
        <p:grpSpPr>
          <a:xfrm>
            <a:off x="4195932" y="3673891"/>
            <a:ext cx="527983" cy="202292"/>
            <a:chOff x="512970" y="2513810"/>
            <a:chExt cx="2805788" cy="325665"/>
          </a:xfrm>
        </p:grpSpPr>
        <p:sp>
          <p:nvSpPr>
            <p:cNvPr id="235" name="모서리가 둥근 직사각형 43">
              <a:extLst>
                <a:ext uri="{FF2B5EF4-FFF2-40B4-BE49-F238E27FC236}">
                  <a16:creationId xmlns:a16="http://schemas.microsoft.com/office/drawing/2014/main" id="{EE24012F-8620-900A-F24D-7E51AF873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6" name="모서리가 둥근 직사각형 43">
              <a:extLst>
                <a:ext uri="{FF2B5EF4-FFF2-40B4-BE49-F238E27FC236}">
                  <a16:creationId xmlns:a16="http://schemas.microsoft.com/office/drawing/2014/main" id="{6EB34254-0DF3-65E6-FFD5-E31BC10B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직렬화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2A572B97-7642-5323-A4D6-708D867AA23B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4460334" y="4077072"/>
            <a:ext cx="0" cy="12192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AACC86FD-CF82-5128-5F01-2D6211688924}"/>
              </a:ext>
            </a:extLst>
          </p:cNvPr>
          <p:cNvGrpSpPr/>
          <p:nvPr/>
        </p:nvGrpSpPr>
        <p:grpSpPr>
          <a:xfrm>
            <a:off x="4192203" y="4380900"/>
            <a:ext cx="527983" cy="202292"/>
            <a:chOff x="512970" y="2513810"/>
            <a:chExt cx="2805788" cy="325665"/>
          </a:xfrm>
        </p:grpSpPr>
        <p:sp>
          <p:nvSpPr>
            <p:cNvPr id="239" name="모서리가 둥근 직사각형 43">
              <a:extLst>
                <a:ext uri="{FF2B5EF4-FFF2-40B4-BE49-F238E27FC236}">
                  <a16:creationId xmlns:a16="http://schemas.microsoft.com/office/drawing/2014/main" id="{C172D322-CA0D-7B42-D12C-10F23174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0" name="모서리가 둥근 직사각형 43">
              <a:extLst>
                <a:ext uri="{FF2B5EF4-FFF2-40B4-BE49-F238E27FC236}">
                  <a16:creationId xmlns:a16="http://schemas.microsoft.com/office/drawing/2014/main" id="{C7B7FEEC-1CBD-B396-2AB9-3BDA35A2C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340" y="2580961"/>
              <a:ext cx="179743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요약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집계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467F3AAE-DD13-3596-7239-FFF678AA8AD9}"/>
              </a:ext>
            </a:extLst>
          </p:cNvPr>
          <p:cNvGrpSpPr/>
          <p:nvPr/>
        </p:nvGrpSpPr>
        <p:grpSpPr>
          <a:xfrm>
            <a:off x="4192203" y="4632669"/>
            <a:ext cx="527983" cy="202292"/>
            <a:chOff x="512970" y="2513810"/>
            <a:chExt cx="2805788" cy="325665"/>
          </a:xfrm>
        </p:grpSpPr>
        <p:sp>
          <p:nvSpPr>
            <p:cNvPr id="242" name="모서리가 둥근 직사각형 43">
              <a:extLst>
                <a:ext uri="{FF2B5EF4-FFF2-40B4-BE49-F238E27FC236}">
                  <a16:creationId xmlns:a16="http://schemas.microsoft.com/office/drawing/2014/main" id="{8EFD3E73-EC51-8000-6BDC-4E77BDF6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3" name="모서리가 둥근 직사각형 43">
              <a:extLst>
                <a:ext uri="{FF2B5EF4-FFF2-40B4-BE49-F238E27FC236}">
                  <a16:creationId xmlns:a16="http://schemas.microsoft.com/office/drawing/2014/main" id="{BFE7C2E3-8834-1253-5AE7-595C524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02" y="2580961"/>
              <a:ext cx="237669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94FD9B7-DAF4-581C-E868-8C4D79BF7169}"/>
              </a:ext>
            </a:extLst>
          </p:cNvPr>
          <p:cNvGrpSpPr/>
          <p:nvPr/>
        </p:nvGrpSpPr>
        <p:grpSpPr>
          <a:xfrm>
            <a:off x="4195932" y="4887262"/>
            <a:ext cx="527983" cy="202292"/>
            <a:chOff x="512970" y="2513810"/>
            <a:chExt cx="2805788" cy="325665"/>
          </a:xfrm>
        </p:grpSpPr>
        <p:sp>
          <p:nvSpPr>
            <p:cNvPr id="245" name="모서리가 둥근 직사각형 43">
              <a:extLst>
                <a:ext uri="{FF2B5EF4-FFF2-40B4-BE49-F238E27FC236}">
                  <a16:creationId xmlns:a16="http://schemas.microsoft.com/office/drawing/2014/main" id="{D40F7FC9-9928-A738-3963-A3D3D975C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6" name="모서리가 둥근 직사각형 43">
              <a:extLst>
                <a:ext uri="{FF2B5EF4-FFF2-40B4-BE49-F238E27FC236}">
                  <a16:creationId xmlns:a16="http://schemas.microsoft.com/office/drawing/2014/main" id="{7BFE2F1E-F046-5A03-C918-B82295A7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05" y="2580961"/>
              <a:ext cx="1959284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sp>
        <p:nvSpPr>
          <p:cNvPr id="247" name="Rectangle 40">
            <a:extLst>
              <a:ext uri="{FF2B5EF4-FFF2-40B4-BE49-F238E27FC236}">
                <a16:creationId xmlns:a16="http://schemas.microsoft.com/office/drawing/2014/main" id="{F6BF1D5C-B2AF-8096-27E1-E11094E0804B}"/>
              </a:ext>
            </a:extLst>
          </p:cNvPr>
          <p:cNvSpPr/>
          <p:nvPr/>
        </p:nvSpPr>
        <p:spPr>
          <a:xfrm>
            <a:off x="5003097" y="2675348"/>
            <a:ext cx="1612300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Mart(Serving)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DBC4AB4-C1F1-25D3-D7E3-EF7145F65CFE}"/>
              </a:ext>
            </a:extLst>
          </p:cNvPr>
          <p:cNvSpPr/>
          <p:nvPr/>
        </p:nvSpPr>
        <p:spPr>
          <a:xfrm>
            <a:off x="5070262" y="3019617"/>
            <a:ext cx="1446529" cy="5160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요약</a:t>
            </a:r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</a:t>
            </a: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7778167-EEC6-271C-BE7F-A6537CD9F6DB}"/>
              </a:ext>
            </a:extLst>
          </p:cNvPr>
          <p:cNvGrpSpPr/>
          <p:nvPr/>
        </p:nvGrpSpPr>
        <p:grpSpPr>
          <a:xfrm>
            <a:off x="5112057" y="3241746"/>
            <a:ext cx="288000" cy="202292"/>
            <a:chOff x="512970" y="2513810"/>
            <a:chExt cx="2805788" cy="325665"/>
          </a:xfrm>
        </p:grpSpPr>
        <p:sp>
          <p:nvSpPr>
            <p:cNvPr id="250" name="모서리가 둥근 직사각형 43">
              <a:extLst>
                <a:ext uri="{FF2B5EF4-FFF2-40B4-BE49-F238E27FC236}">
                  <a16:creationId xmlns:a16="http://schemas.microsoft.com/office/drawing/2014/main" id="{DC7A3C99-993F-D93C-1A21-3D5110495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1" name="모서리가 둥근 직사각형 43">
              <a:extLst>
                <a:ext uri="{FF2B5EF4-FFF2-40B4-BE49-F238E27FC236}">
                  <a16:creationId xmlns:a16="http://schemas.microsoft.com/office/drawing/2014/main" id="{CDB123BE-914C-358F-970F-524CC234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7787B5E7-1173-E9BF-46B8-5447E46B9DBB}"/>
              </a:ext>
            </a:extLst>
          </p:cNvPr>
          <p:cNvGrpSpPr/>
          <p:nvPr/>
        </p:nvGrpSpPr>
        <p:grpSpPr>
          <a:xfrm>
            <a:off x="5469906" y="3247381"/>
            <a:ext cx="288000" cy="202292"/>
            <a:chOff x="512970" y="2513810"/>
            <a:chExt cx="2805788" cy="325665"/>
          </a:xfrm>
        </p:grpSpPr>
        <p:sp>
          <p:nvSpPr>
            <p:cNvPr id="253" name="모서리가 둥근 직사각형 43">
              <a:extLst>
                <a:ext uri="{FF2B5EF4-FFF2-40B4-BE49-F238E27FC236}">
                  <a16:creationId xmlns:a16="http://schemas.microsoft.com/office/drawing/2014/main" id="{D28B5CCE-1DC4-74CD-6249-8B221EEBA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4" name="모서리가 둥근 직사각형 43">
              <a:extLst>
                <a:ext uri="{FF2B5EF4-FFF2-40B4-BE49-F238E27FC236}">
                  <a16:creationId xmlns:a16="http://schemas.microsoft.com/office/drawing/2014/main" id="{2227E99D-DF5B-092E-CCB3-864B9F3E2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거래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E2F76AFB-E912-4E49-292F-46811B340C04}"/>
              </a:ext>
            </a:extLst>
          </p:cNvPr>
          <p:cNvGrpSpPr/>
          <p:nvPr/>
        </p:nvGrpSpPr>
        <p:grpSpPr>
          <a:xfrm>
            <a:off x="5831231" y="3246371"/>
            <a:ext cx="288000" cy="202292"/>
            <a:chOff x="512970" y="2513810"/>
            <a:chExt cx="2805788" cy="325665"/>
          </a:xfrm>
        </p:grpSpPr>
        <p:sp>
          <p:nvSpPr>
            <p:cNvPr id="256" name="모서리가 둥근 직사각형 43">
              <a:extLst>
                <a:ext uri="{FF2B5EF4-FFF2-40B4-BE49-F238E27FC236}">
                  <a16:creationId xmlns:a16="http://schemas.microsoft.com/office/drawing/2014/main" id="{B59694F2-1632-481B-B343-0A07EC43F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7" name="모서리가 둥근 직사각형 43">
              <a:extLst>
                <a:ext uri="{FF2B5EF4-FFF2-40B4-BE49-F238E27FC236}">
                  <a16:creationId xmlns:a16="http://schemas.microsoft.com/office/drawing/2014/main" id="{E0766995-5FA0-3F9D-8217-43BB98E0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결산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3FA4861-BB97-ADFE-27A0-EB45787703BB}"/>
              </a:ext>
            </a:extLst>
          </p:cNvPr>
          <p:cNvGrpSpPr/>
          <p:nvPr/>
        </p:nvGrpSpPr>
        <p:grpSpPr>
          <a:xfrm>
            <a:off x="6176431" y="3245254"/>
            <a:ext cx="288000" cy="202292"/>
            <a:chOff x="512970" y="2513810"/>
            <a:chExt cx="2805788" cy="325665"/>
          </a:xfrm>
        </p:grpSpPr>
        <p:sp>
          <p:nvSpPr>
            <p:cNvPr id="259" name="모서리가 둥근 직사각형 43">
              <a:extLst>
                <a:ext uri="{FF2B5EF4-FFF2-40B4-BE49-F238E27FC236}">
                  <a16:creationId xmlns:a16="http://schemas.microsoft.com/office/drawing/2014/main" id="{09FABB36-771F-099E-A61C-112C1C0A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0" name="모서리가 둥근 직사각형 43">
              <a:extLst>
                <a:ext uri="{FF2B5EF4-FFF2-40B4-BE49-F238E27FC236}">
                  <a16:creationId xmlns:a16="http://schemas.microsoft.com/office/drawing/2014/main" id="{5F2E8960-60E5-D79B-9B8D-38562478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접촉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3B31021D-DE14-5062-F1A5-0FB7C2D47B58}"/>
              </a:ext>
            </a:extLst>
          </p:cNvPr>
          <p:cNvSpPr/>
          <p:nvPr/>
        </p:nvSpPr>
        <p:spPr>
          <a:xfrm>
            <a:off x="5076517" y="3825044"/>
            <a:ext cx="1440273" cy="791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DM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57BD4D3-4E7B-7CF4-F7DD-FF3FF048139A}"/>
              </a:ext>
            </a:extLst>
          </p:cNvPr>
          <p:cNvGrpSpPr/>
          <p:nvPr/>
        </p:nvGrpSpPr>
        <p:grpSpPr>
          <a:xfrm>
            <a:off x="5112057" y="4086365"/>
            <a:ext cx="426153" cy="328896"/>
            <a:chOff x="512970" y="2513810"/>
            <a:chExt cx="2805788" cy="743819"/>
          </a:xfrm>
        </p:grpSpPr>
        <p:sp>
          <p:nvSpPr>
            <p:cNvPr id="263" name="모서리가 둥근 직사각형 43">
              <a:extLst>
                <a:ext uri="{FF2B5EF4-FFF2-40B4-BE49-F238E27FC236}">
                  <a16:creationId xmlns:a16="http://schemas.microsoft.com/office/drawing/2014/main" id="{F1136D38-446D-5686-E514-8231C860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4" name="모서리가 둥근 직사각형 43">
              <a:extLst>
                <a:ext uri="{FF2B5EF4-FFF2-40B4-BE49-F238E27FC236}">
                  <a16:creationId xmlns:a16="http://schemas.microsoft.com/office/drawing/2014/main" id="{B19BD38B-FEE7-1F14-559F-F36096EA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969" y="2631581"/>
              <a:ext cx="151979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C134334C-B046-8279-0A9F-7AEA30DA9A8E}"/>
              </a:ext>
            </a:extLst>
          </p:cNvPr>
          <p:cNvGrpSpPr/>
          <p:nvPr/>
        </p:nvGrpSpPr>
        <p:grpSpPr>
          <a:xfrm>
            <a:off x="5582618" y="4086365"/>
            <a:ext cx="426153" cy="328896"/>
            <a:chOff x="512970" y="2513810"/>
            <a:chExt cx="2805788" cy="743819"/>
          </a:xfrm>
        </p:grpSpPr>
        <p:sp>
          <p:nvSpPr>
            <p:cNvPr id="266" name="모서리가 둥근 직사각형 43">
              <a:extLst>
                <a:ext uri="{FF2B5EF4-FFF2-40B4-BE49-F238E27FC236}">
                  <a16:creationId xmlns:a16="http://schemas.microsoft.com/office/drawing/2014/main" id="{15012E1E-F5A6-E4E3-06B2-3E9A9458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7" name="모서리가 둥근 직사각형 43">
              <a:extLst>
                <a:ext uri="{FF2B5EF4-FFF2-40B4-BE49-F238E27FC236}">
                  <a16:creationId xmlns:a16="http://schemas.microsoft.com/office/drawing/2014/main" id="{1AC2D722-0915-0F2E-C6FE-CDB46933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29" y="2631581"/>
              <a:ext cx="2237484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특화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DBC45716-E6A6-D2FF-13EF-1EB44B598D3D}"/>
              </a:ext>
            </a:extLst>
          </p:cNvPr>
          <p:cNvGrpSpPr/>
          <p:nvPr/>
        </p:nvGrpSpPr>
        <p:grpSpPr>
          <a:xfrm>
            <a:off x="6056802" y="4086365"/>
            <a:ext cx="426153" cy="328896"/>
            <a:chOff x="512970" y="2513810"/>
            <a:chExt cx="2805788" cy="743819"/>
          </a:xfrm>
        </p:grpSpPr>
        <p:sp>
          <p:nvSpPr>
            <p:cNvPr id="269" name="모서리가 둥근 직사각형 43">
              <a:extLst>
                <a:ext uri="{FF2B5EF4-FFF2-40B4-BE49-F238E27FC236}">
                  <a16:creationId xmlns:a16="http://schemas.microsoft.com/office/drawing/2014/main" id="{A7AD4630-11C8-F8F9-245E-1017AA7C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70" name="모서리가 둥근 직사각형 43">
              <a:extLst>
                <a:ext uri="{FF2B5EF4-FFF2-40B4-BE49-F238E27FC236}">
                  <a16:creationId xmlns:a16="http://schemas.microsoft.com/office/drawing/2014/main" id="{B6F593E9-6A17-5FF4-237E-2CCD6CB4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714" y="2631581"/>
              <a:ext cx="103430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연계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2CDF3C00-B925-2736-C1E4-B889E34B2B04}"/>
              </a:ext>
            </a:extLst>
          </p:cNvPr>
          <p:cNvCxnSpPr/>
          <p:nvPr/>
        </p:nvCxnSpPr>
        <p:spPr>
          <a:xfrm flipH="1">
            <a:off x="5277036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365">
            <a:extLst>
              <a:ext uri="{FF2B5EF4-FFF2-40B4-BE49-F238E27FC236}">
                <a16:creationId xmlns:a16="http://schemas.microsoft.com/office/drawing/2014/main" id="{F3933EF3-9A60-93FC-DC72-0237FC17F033}"/>
              </a:ext>
            </a:extLst>
          </p:cNvPr>
          <p:cNvCxnSpPr>
            <a:stCxn id="83" idx="3"/>
            <a:endCxn id="248" idx="1"/>
          </p:cNvCxnSpPr>
          <p:nvPr/>
        </p:nvCxnSpPr>
        <p:spPr>
          <a:xfrm flipV="1">
            <a:off x="4853956" y="3277666"/>
            <a:ext cx="216306" cy="26630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365">
            <a:extLst>
              <a:ext uri="{FF2B5EF4-FFF2-40B4-BE49-F238E27FC236}">
                <a16:creationId xmlns:a16="http://schemas.microsoft.com/office/drawing/2014/main" id="{DFFE168C-F880-A404-EABB-B94D4995519C}"/>
              </a:ext>
            </a:extLst>
          </p:cNvPr>
          <p:cNvCxnSpPr>
            <a:stCxn id="84" idx="3"/>
            <a:endCxn id="261" idx="1"/>
          </p:cNvCxnSpPr>
          <p:nvPr/>
        </p:nvCxnSpPr>
        <p:spPr>
          <a:xfrm flipV="1">
            <a:off x="4853956" y="4220563"/>
            <a:ext cx="222561" cy="46122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88633A3E-2F93-C0F1-6B9E-A27559E0B65F}"/>
              </a:ext>
            </a:extLst>
          </p:cNvPr>
          <p:cNvCxnSpPr/>
          <p:nvPr/>
        </p:nvCxnSpPr>
        <p:spPr>
          <a:xfrm flipH="1">
            <a:off x="5786669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E9D4C833-797D-5578-0593-6356E8CE2CF7}"/>
              </a:ext>
            </a:extLst>
          </p:cNvPr>
          <p:cNvCxnSpPr/>
          <p:nvPr/>
        </p:nvCxnSpPr>
        <p:spPr>
          <a:xfrm flipH="1">
            <a:off x="6269720" y="3531995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135">
            <a:extLst>
              <a:ext uri="{FF2B5EF4-FFF2-40B4-BE49-F238E27FC236}">
                <a16:creationId xmlns:a16="http://schemas.microsoft.com/office/drawing/2014/main" id="{0449A139-E6AE-B4FA-A690-7165266ABFAB}"/>
              </a:ext>
            </a:extLst>
          </p:cNvPr>
          <p:cNvCxnSpPr>
            <a:stCxn id="247" idx="3"/>
            <a:endCxn id="109" idx="1"/>
          </p:cNvCxnSpPr>
          <p:nvPr/>
        </p:nvCxnSpPr>
        <p:spPr>
          <a:xfrm flipV="1">
            <a:off x="6615397" y="3036742"/>
            <a:ext cx="209811" cy="1008603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63373566-AFBB-8598-B87C-0EFD495EE41A}"/>
              </a:ext>
            </a:extLst>
          </p:cNvPr>
          <p:cNvSpPr/>
          <p:nvPr/>
        </p:nvSpPr>
        <p:spPr>
          <a:xfrm>
            <a:off x="4063460" y="5193196"/>
            <a:ext cx="1656412" cy="17399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 활용 영역</a:t>
            </a:r>
            <a:r>
              <a:rPr lang="en-US" altLang="ko-KR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(Sand Box)</a:t>
            </a:r>
            <a:endParaRPr lang="ko-KR" altLang="en-US" sz="5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278" name="Picture 28" descr="https://kr.seaicons.com/wp-content/uploads/2016/06/Misc-Database-3-icon.png">
            <a:extLst>
              <a:ext uri="{FF2B5EF4-FFF2-40B4-BE49-F238E27FC236}">
                <a16:creationId xmlns:a16="http://schemas.microsoft.com/office/drawing/2014/main" id="{A3FE5613-5460-6D6B-24DA-6B5C3B51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0276" y="4389564"/>
            <a:ext cx="618305" cy="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A92CD2BC-AD0D-4B73-1421-EB639C571E96}"/>
              </a:ext>
            </a:extLst>
          </p:cNvPr>
          <p:cNvCxnSpPr>
            <a:stCxn id="82" idx="2"/>
            <a:endCxn id="278" idx="0"/>
          </p:cNvCxnSpPr>
          <p:nvPr/>
        </p:nvCxnSpPr>
        <p:spPr>
          <a:xfrm flipH="1">
            <a:off x="3489429" y="4081124"/>
            <a:ext cx="2687" cy="30844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FEE7A90-2E98-E962-20C4-935B1A55B202}"/>
              </a:ext>
            </a:extLst>
          </p:cNvPr>
          <p:cNvCxnSpPr>
            <a:stCxn id="84" idx="1"/>
            <a:endCxn id="278" idx="3"/>
          </p:cNvCxnSpPr>
          <p:nvPr/>
        </p:nvCxnSpPr>
        <p:spPr>
          <a:xfrm flipH="1">
            <a:off x="3798581" y="4681786"/>
            <a:ext cx="268131" cy="441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A9CAC0E0-26AD-2A0D-3DC4-7A4F43AC0777}"/>
              </a:ext>
            </a:extLst>
          </p:cNvPr>
          <p:cNvCxnSpPr/>
          <p:nvPr/>
        </p:nvCxnSpPr>
        <p:spPr>
          <a:xfrm flipH="1">
            <a:off x="3719188" y="4085640"/>
            <a:ext cx="343275" cy="36340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모서리가 둥근 직사각형 343">
            <a:extLst>
              <a:ext uri="{FF2B5EF4-FFF2-40B4-BE49-F238E27FC236}">
                <a16:creationId xmlns:a16="http://schemas.microsoft.com/office/drawing/2014/main" id="{2BE9462B-283C-E905-8233-669EB34DC691}"/>
              </a:ext>
            </a:extLst>
          </p:cNvPr>
          <p:cNvSpPr/>
          <p:nvPr/>
        </p:nvSpPr>
        <p:spPr>
          <a:xfrm>
            <a:off x="3253047" y="5004767"/>
            <a:ext cx="47545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아키이브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보관주기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5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년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21B98DDE-0249-BDFC-6883-AC7D343E9A1A}"/>
              </a:ext>
            </a:extLst>
          </p:cNvPr>
          <p:cNvCxnSpPr/>
          <p:nvPr/>
        </p:nvCxnSpPr>
        <p:spPr>
          <a:xfrm flipH="1">
            <a:off x="4137167" y="492993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25A1286-8F26-E356-B1C0-D0957A386682}"/>
              </a:ext>
            </a:extLst>
          </p:cNvPr>
          <p:cNvCxnSpPr/>
          <p:nvPr/>
        </p:nvCxnSpPr>
        <p:spPr>
          <a:xfrm>
            <a:off x="5516933" y="4509120"/>
            <a:ext cx="1" cy="78478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135">
            <a:extLst>
              <a:ext uri="{FF2B5EF4-FFF2-40B4-BE49-F238E27FC236}">
                <a16:creationId xmlns:a16="http://schemas.microsoft.com/office/drawing/2014/main" id="{A752730B-E58A-D460-8697-935EEAF15468}"/>
              </a:ext>
            </a:extLst>
          </p:cNvPr>
          <p:cNvCxnSpPr>
            <a:stCxn id="247" idx="3"/>
            <a:endCxn id="106" idx="1"/>
          </p:cNvCxnSpPr>
          <p:nvPr/>
        </p:nvCxnSpPr>
        <p:spPr>
          <a:xfrm>
            <a:off x="6615397" y="4045345"/>
            <a:ext cx="215126" cy="76867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6" name="직선 화살표 연결선 135">
            <a:extLst>
              <a:ext uri="{FF2B5EF4-FFF2-40B4-BE49-F238E27FC236}">
                <a16:creationId xmlns:a16="http://schemas.microsoft.com/office/drawing/2014/main" id="{3AF12C90-1445-7233-65FF-77940CB1A81F}"/>
              </a:ext>
            </a:extLst>
          </p:cNvPr>
          <p:cNvCxnSpPr>
            <a:stCxn id="81" idx="2"/>
            <a:endCxn id="106" idx="1"/>
          </p:cNvCxnSpPr>
          <p:nvPr/>
        </p:nvCxnSpPr>
        <p:spPr>
          <a:xfrm rot="5400000" flipH="1" flipV="1">
            <a:off x="5118027" y="3702845"/>
            <a:ext cx="601320" cy="2823671"/>
          </a:xfrm>
          <a:prstGeom prst="bentConnector4">
            <a:avLst>
              <a:gd name="adj1" fmla="val -22946"/>
              <a:gd name="adj2" fmla="val 96238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7" name="직선 화살표 연결선 135">
            <a:extLst>
              <a:ext uri="{FF2B5EF4-FFF2-40B4-BE49-F238E27FC236}">
                <a16:creationId xmlns:a16="http://schemas.microsoft.com/office/drawing/2014/main" id="{48581B5A-09AF-8F5A-D0EB-8E67A69E9190}"/>
              </a:ext>
            </a:extLst>
          </p:cNvPr>
          <p:cNvCxnSpPr>
            <a:stCxn id="269" idx="3"/>
            <a:endCxn id="124" idx="1"/>
          </p:cNvCxnSpPr>
          <p:nvPr/>
        </p:nvCxnSpPr>
        <p:spPr>
          <a:xfrm>
            <a:off x="6482955" y="4250813"/>
            <a:ext cx="510479" cy="1367356"/>
          </a:xfrm>
          <a:prstGeom prst="bentConnector3">
            <a:avLst>
              <a:gd name="adj1" fmla="val 42537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88" name="직선 화살표 연결선 135">
            <a:extLst>
              <a:ext uri="{FF2B5EF4-FFF2-40B4-BE49-F238E27FC236}">
                <a16:creationId xmlns:a16="http://schemas.microsoft.com/office/drawing/2014/main" id="{F8D6A502-5C6E-A3C8-8549-741A5A17796F}"/>
              </a:ext>
            </a:extLst>
          </p:cNvPr>
          <p:cNvCxnSpPr>
            <a:stCxn id="81" idx="2"/>
            <a:endCxn id="109" idx="1"/>
          </p:cNvCxnSpPr>
          <p:nvPr/>
        </p:nvCxnSpPr>
        <p:spPr>
          <a:xfrm rot="5400000" flipH="1" flipV="1">
            <a:off x="4226730" y="2816864"/>
            <a:ext cx="2378599" cy="2818356"/>
          </a:xfrm>
          <a:prstGeom prst="bentConnector4">
            <a:avLst>
              <a:gd name="adj1" fmla="val -5455"/>
              <a:gd name="adj2" fmla="val 9655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89" name="AutoShape 77">
            <a:extLst>
              <a:ext uri="{FF2B5EF4-FFF2-40B4-BE49-F238E27FC236}">
                <a16:creationId xmlns:a16="http://schemas.microsoft.com/office/drawing/2014/main" id="{AFBDC072-5DCE-9814-A811-7A40591D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519" y="5591716"/>
            <a:ext cx="3564389" cy="2319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prstDash val="solid"/>
            <a:round/>
            <a:headEnd/>
            <a:tailEnd/>
          </a:ln>
        </p:spPr>
        <p:txBody>
          <a:bodyPr wrap="none" lIns="0" tIns="36000" rIns="0" bIns="0" anchor="ctr" anchorCtr="0"/>
          <a:lstStyle/>
          <a:p>
            <a:pPr algn="ctr" defTabSz="844083" latinLnBrk="0">
              <a:buClr>
                <a:srgbClr val="CC3300"/>
              </a:buClr>
            </a:pP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Federation / Data API (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데이터 공유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F97333DA-5121-66DF-2195-263F38F7A1AC}"/>
              </a:ext>
            </a:extLst>
          </p:cNvPr>
          <p:cNvCxnSpPr/>
          <p:nvPr/>
        </p:nvCxnSpPr>
        <p:spPr>
          <a:xfrm flipH="1">
            <a:off x="3692449" y="532036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639B3BAF-B540-5BE0-48AC-14106ED0DE42}"/>
              </a:ext>
            </a:extLst>
          </p:cNvPr>
          <p:cNvCxnSpPr/>
          <p:nvPr/>
        </p:nvCxnSpPr>
        <p:spPr>
          <a:xfrm flipH="1">
            <a:off x="5997116" y="5325982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2401D5CB-A552-6106-0D8E-4D588A5DD8BE}"/>
              </a:ext>
            </a:extLst>
          </p:cNvPr>
          <p:cNvGrpSpPr/>
          <p:nvPr/>
        </p:nvGrpSpPr>
        <p:grpSpPr>
          <a:xfrm>
            <a:off x="3220659" y="3250670"/>
            <a:ext cx="527983" cy="202292"/>
            <a:chOff x="512970" y="2513810"/>
            <a:chExt cx="2805788" cy="325665"/>
          </a:xfrm>
        </p:grpSpPr>
        <p:sp>
          <p:nvSpPr>
            <p:cNvPr id="293" name="모서리가 둥근 직사각형 43">
              <a:extLst>
                <a:ext uri="{FF2B5EF4-FFF2-40B4-BE49-F238E27FC236}">
                  <a16:creationId xmlns:a16="http://schemas.microsoft.com/office/drawing/2014/main" id="{93446194-6088-2CFC-92DE-BCAB44BD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4" name="모서리가 둥근 직사각형 43">
              <a:extLst>
                <a:ext uri="{FF2B5EF4-FFF2-40B4-BE49-F238E27FC236}">
                  <a16:creationId xmlns:a16="http://schemas.microsoft.com/office/drawing/2014/main" id="{BADB89DB-1825-0BE2-0231-7981C6BE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639" y="2580961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93BDB3E-E1B2-40B0-0298-6D5E4848C645}"/>
              </a:ext>
            </a:extLst>
          </p:cNvPr>
          <p:cNvGrpSpPr/>
          <p:nvPr/>
        </p:nvGrpSpPr>
        <p:grpSpPr>
          <a:xfrm>
            <a:off x="3220785" y="3495511"/>
            <a:ext cx="527983" cy="202292"/>
            <a:chOff x="512970" y="2513810"/>
            <a:chExt cx="2805788" cy="325665"/>
          </a:xfrm>
        </p:grpSpPr>
        <p:sp>
          <p:nvSpPr>
            <p:cNvPr id="296" name="모서리가 둥근 직사각형 43">
              <a:extLst>
                <a:ext uri="{FF2B5EF4-FFF2-40B4-BE49-F238E27FC236}">
                  <a16:creationId xmlns:a16="http://schemas.microsoft.com/office/drawing/2014/main" id="{772AAF9F-745A-6186-8905-37E68E92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7" name="모서리가 둥근 직사각형 43">
              <a:extLst>
                <a:ext uri="{FF2B5EF4-FFF2-40B4-BE49-F238E27FC236}">
                  <a16:creationId xmlns:a16="http://schemas.microsoft.com/office/drawing/2014/main" id="{DC99D0B0-2699-9061-AB88-5E82B4EAF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반정형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920103A2-C1D1-CAA0-BDAE-77BC657004B6}"/>
              </a:ext>
            </a:extLst>
          </p:cNvPr>
          <p:cNvGrpSpPr/>
          <p:nvPr/>
        </p:nvGrpSpPr>
        <p:grpSpPr>
          <a:xfrm>
            <a:off x="3220795" y="3744901"/>
            <a:ext cx="527983" cy="202292"/>
            <a:chOff x="512970" y="2513810"/>
            <a:chExt cx="2805788" cy="325665"/>
          </a:xfrm>
        </p:grpSpPr>
        <p:sp>
          <p:nvSpPr>
            <p:cNvPr id="299" name="모서리가 둥근 직사각형 43">
              <a:extLst>
                <a:ext uri="{FF2B5EF4-FFF2-40B4-BE49-F238E27FC236}">
                  <a16:creationId xmlns:a16="http://schemas.microsoft.com/office/drawing/2014/main" id="{54392444-F9AE-BD7A-8857-73626D54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00" name="모서리가 둥근 직사각형 43">
              <a:extLst>
                <a:ext uri="{FF2B5EF4-FFF2-40B4-BE49-F238E27FC236}">
                  <a16:creationId xmlns:a16="http://schemas.microsoft.com/office/drawing/2014/main" id="{E80586FC-AFC7-607B-3670-D95BEFD70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01" name="모서리가 둥근 직사각형 343">
            <a:extLst>
              <a:ext uri="{FF2B5EF4-FFF2-40B4-BE49-F238E27FC236}">
                <a16:creationId xmlns:a16="http://schemas.microsoft.com/office/drawing/2014/main" id="{B165B072-F4A2-7FFC-2325-AA0EB5B06BC1}"/>
              </a:ext>
            </a:extLst>
          </p:cNvPr>
          <p:cNvSpPr/>
          <p:nvPr/>
        </p:nvSpPr>
        <p:spPr>
          <a:xfrm>
            <a:off x="3157201" y="5216358"/>
            <a:ext cx="628698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302" name="모서리가 둥근 직사각형 343">
            <a:extLst>
              <a:ext uri="{FF2B5EF4-FFF2-40B4-BE49-F238E27FC236}">
                <a16:creationId xmlns:a16="http://schemas.microsoft.com/office/drawing/2014/main" id="{D0B0681F-1706-9D5B-981A-F89DF5F0877D}"/>
              </a:ext>
            </a:extLst>
          </p:cNvPr>
          <p:cNvSpPr/>
          <p:nvPr/>
        </p:nvSpPr>
        <p:spPr>
          <a:xfrm>
            <a:off x="4511878" y="5448032"/>
            <a:ext cx="903132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Feature Store </a:t>
            </a:r>
            <a:r>
              <a:rPr lang="ko-KR" altLang="en-US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 고려 필요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09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">
            <a:extLst>
              <a:ext uri="{FF2B5EF4-FFF2-40B4-BE49-F238E27FC236}">
                <a16:creationId xmlns:a16="http://schemas.microsoft.com/office/drawing/2014/main" id="{0728FAB9-C6E7-EF13-6844-4F2FD914A55F}"/>
              </a:ext>
            </a:extLst>
          </p:cNvPr>
          <p:cNvSpPr/>
          <p:nvPr/>
        </p:nvSpPr>
        <p:spPr>
          <a:xfrm>
            <a:off x="1375767" y="3562208"/>
            <a:ext cx="9440347" cy="22860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6">
            <a:extLst>
              <a:ext uri="{FF2B5EF4-FFF2-40B4-BE49-F238E27FC236}">
                <a16:creationId xmlns:a16="http://schemas.microsoft.com/office/drawing/2014/main" id="{AABC7F1E-C829-0E9D-9AD5-695BB402020C}"/>
              </a:ext>
            </a:extLst>
          </p:cNvPr>
          <p:cNvSpPr/>
          <p:nvPr/>
        </p:nvSpPr>
        <p:spPr>
          <a:xfrm>
            <a:off x="3200400" y="2957430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6B5BD27C-C375-6D2C-64EA-9FE66EA43077}"/>
              </a:ext>
            </a:extLst>
          </p:cNvPr>
          <p:cNvSpPr/>
          <p:nvPr/>
        </p:nvSpPr>
        <p:spPr>
          <a:xfrm>
            <a:off x="3017520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8130724F-D7ED-B930-F79C-14DB2C6511E5}"/>
              </a:ext>
            </a:extLst>
          </p:cNvPr>
          <p:cNvSpPr/>
          <p:nvPr/>
        </p:nvSpPr>
        <p:spPr>
          <a:xfrm>
            <a:off x="3159800" y="3432609"/>
            <a:ext cx="10406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1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1">
            <a:extLst>
              <a:ext uri="{FF2B5EF4-FFF2-40B4-BE49-F238E27FC236}">
                <a16:creationId xmlns:a16="http://schemas.microsoft.com/office/drawing/2014/main" id="{8FBC3298-7174-B686-7C4D-DF2645ADCE73}"/>
              </a:ext>
            </a:extLst>
          </p:cNvPr>
          <p:cNvSpPr/>
          <p:nvPr/>
        </p:nvSpPr>
        <p:spPr>
          <a:xfrm>
            <a:off x="5123021" y="3562149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2">
            <a:extLst>
              <a:ext uri="{FF2B5EF4-FFF2-40B4-BE49-F238E27FC236}">
                <a16:creationId xmlns:a16="http://schemas.microsoft.com/office/drawing/2014/main" id="{98EB63DA-F599-9C76-093E-79081E63976A}"/>
              </a:ext>
            </a:extLst>
          </p:cNvPr>
          <p:cNvSpPr/>
          <p:nvPr/>
        </p:nvSpPr>
        <p:spPr>
          <a:xfrm>
            <a:off x="4940141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 13">
            <a:extLst>
              <a:ext uri="{FF2B5EF4-FFF2-40B4-BE49-F238E27FC236}">
                <a16:creationId xmlns:a16="http://schemas.microsoft.com/office/drawing/2014/main" id="{8D20FDEA-D670-F468-B6D8-06F7C98B2766}"/>
              </a:ext>
            </a:extLst>
          </p:cNvPr>
          <p:cNvSpPr/>
          <p:nvPr/>
        </p:nvSpPr>
        <p:spPr>
          <a:xfrm>
            <a:off x="5056703" y="3432609"/>
            <a:ext cx="15549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6">
            <a:extLst>
              <a:ext uri="{FF2B5EF4-FFF2-40B4-BE49-F238E27FC236}">
                <a16:creationId xmlns:a16="http://schemas.microsoft.com/office/drawing/2014/main" id="{DBF06801-4B9C-C6E7-1196-33676AB1EDA1}"/>
              </a:ext>
            </a:extLst>
          </p:cNvPr>
          <p:cNvSpPr/>
          <p:nvPr/>
        </p:nvSpPr>
        <p:spPr>
          <a:xfrm>
            <a:off x="7045643" y="2957430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17">
            <a:extLst>
              <a:ext uri="{FF2B5EF4-FFF2-40B4-BE49-F238E27FC236}">
                <a16:creationId xmlns:a16="http://schemas.microsoft.com/office/drawing/2014/main" id="{863E5700-52E6-0186-724B-BB43A96BA360}"/>
              </a:ext>
            </a:extLst>
          </p:cNvPr>
          <p:cNvSpPr/>
          <p:nvPr/>
        </p:nvSpPr>
        <p:spPr>
          <a:xfrm>
            <a:off x="6862762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 18">
            <a:extLst>
              <a:ext uri="{FF2B5EF4-FFF2-40B4-BE49-F238E27FC236}">
                <a16:creationId xmlns:a16="http://schemas.microsoft.com/office/drawing/2014/main" id="{352406D0-CCA8-5C18-7B8D-66187A62A97A}"/>
              </a:ext>
            </a:extLst>
          </p:cNvPr>
          <p:cNvSpPr/>
          <p:nvPr/>
        </p:nvSpPr>
        <p:spPr>
          <a:xfrm>
            <a:off x="6977301" y="3432609"/>
            <a:ext cx="159544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3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hape 21">
            <a:extLst>
              <a:ext uri="{FF2B5EF4-FFF2-40B4-BE49-F238E27FC236}">
                <a16:creationId xmlns:a16="http://schemas.microsoft.com/office/drawing/2014/main" id="{74B9CD7A-4EF6-73F3-86DF-58FEA60FD9B3}"/>
              </a:ext>
            </a:extLst>
          </p:cNvPr>
          <p:cNvSpPr/>
          <p:nvPr/>
        </p:nvSpPr>
        <p:spPr>
          <a:xfrm>
            <a:off x="8968264" y="3562149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85750690-FDBE-46F8-C4C4-012B15B1D5F8}"/>
              </a:ext>
            </a:extLst>
          </p:cNvPr>
          <p:cNvSpPr/>
          <p:nvPr/>
        </p:nvSpPr>
        <p:spPr>
          <a:xfrm>
            <a:off x="8785384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698D2496-B9B7-9D31-0B43-16F0EF4F5428}"/>
              </a:ext>
            </a:extLst>
          </p:cNvPr>
          <p:cNvSpPr/>
          <p:nvPr/>
        </p:nvSpPr>
        <p:spPr>
          <a:xfrm>
            <a:off x="8895993" y="3432609"/>
            <a:ext cx="16752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4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97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>
            <a:extLst>
              <a:ext uri="{FF2B5EF4-FFF2-40B4-BE49-F238E27FC236}">
                <a16:creationId xmlns:a16="http://schemas.microsoft.com/office/drawing/2014/main" id="{65582742-97C4-151C-A432-3C70CC0D7096}"/>
              </a:ext>
            </a:extLst>
          </p:cNvPr>
          <p:cNvSpPr/>
          <p:nvPr/>
        </p:nvSpPr>
        <p:spPr>
          <a:xfrm>
            <a:off x="864037" y="2189440"/>
            <a:ext cx="30480" cy="2338864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397293A-E519-0087-8055-3DB36E764959}"/>
              </a:ext>
            </a:extLst>
          </p:cNvPr>
          <p:cNvSpPr/>
          <p:nvPr/>
        </p:nvSpPr>
        <p:spPr>
          <a:xfrm>
            <a:off x="6368001" y="3353396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1585492-C2F1-AA74-F22F-842133E2CFF4}"/>
              </a:ext>
            </a:extLst>
          </p:cNvPr>
          <p:cNvSpPr/>
          <p:nvPr/>
        </p:nvSpPr>
        <p:spPr>
          <a:xfrm>
            <a:off x="4559903" y="5176922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27CC5216-D49E-D3C4-0741-6D0D0A63A2BC}"/>
              </a:ext>
            </a:extLst>
          </p:cNvPr>
          <p:cNvSpPr/>
          <p:nvPr/>
        </p:nvSpPr>
        <p:spPr>
          <a:xfrm>
            <a:off x="8208756" y="5176373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AutoShape 37">
            <a:extLst>
              <a:ext uri="{FF2B5EF4-FFF2-40B4-BE49-F238E27FC236}">
                <a16:creationId xmlns:a16="http://schemas.microsoft.com/office/drawing/2014/main" id="{CB08583A-FBE1-42E9-2D3D-9BBEBEB36C41}"/>
              </a:ext>
            </a:extLst>
          </p:cNvPr>
          <p:cNvSpPr/>
          <p:nvPr/>
        </p:nvSpPr>
        <p:spPr>
          <a:xfrm rot="5400000">
            <a:off x="7763389" y="4657421"/>
            <a:ext cx="366532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39">
            <a:extLst>
              <a:ext uri="{FF2B5EF4-FFF2-40B4-BE49-F238E27FC236}">
                <a16:creationId xmlns:a16="http://schemas.microsoft.com/office/drawing/2014/main" id="{91C131CD-EB4A-1D31-ADB0-4AED617E444B}"/>
              </a:ext>
            </a:extLst>
          </p:cNvPr>
          <p:cNvSpPr/>
          <p:nvPr/>
        </p:nvSpPr>
        <p:spPr>
          <a:xfrm rot="5400000">
            <a:off x="7763389" y="4657421"/>
            <a:ext cx="366532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41">
            <a:extLst>
              <a:ext uri="{FF2B5EF4-FFF2-40B4-BE49-F238E27FC236}">
                <a16:creationId xmlns:a16="http://schemas.microsoft.com/office/drawing/2014/main" id="{13FAAD07-7B16-73B7-8A8E-576D30632FA1}"/>
              </a:ext>
            </a:extLst>
          </p:cNvPr>
          <p:cNvSpPr/>
          <p:nvPr/>
        </p:nvSpPr>
        <p:spPr>
          <a:xfrm rot="5400000">
            <a:off x="5951800" y="4990165"/>
            <a:ext cx="335413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43">
            <a:extLst>
              <a:ext uri="{FF2B5EF4-FFF2-40B4-BE49-F238E27FC236}">
                <a16:creationId xmlns:a16="http://schemas.microsoft.com/office/drawing/2014/main" id="{33192D7C-50F1-85F6-FC74-813503733297}"/>
              </a:ext>
            </a:extLst>
          </p:cNvPr>
          <p:cNvSpPr/>
          <p:nvPr/>
        </p:nvSpPr>
        <p:spPr>
          <a:xfrm rot="5400000">
            <a:off x="5951800" y="4990165"/>
            <a:ext cx="335413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5">
            <a:extLst>
              <a:ext uri="{FF2B5EF4-FFF2-40B4-BE49-F238E27FC236}">
                <a16:creationId xmlns:a16="http://schemas.microsoft.com/office/drawing/2014/main" id="{746ACF71-8B60-9C9C-F6F8-94A6111E8F05}"/>
              </a:ext>
            </a:extLst>
          </p:cNvPr>
          <p:cNvSpPr/>
          <p:nvPr/>
        </p:nvSpPr>
        <p:spPr>
          <a:xfrm rot="5400000">
            <a:off x="9629092" y="4999005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47">
            <a:extLst>
              <a:ext uri="{FF2B5EF4-FFF2-40B4-BE49-F238E27FC236}">
                <a16:creationId xmlns:a16="http://schemas.microsoft.com/office/drawing/2014/main" id="{F2281DDF-3795-F126-FB70-A9D54294D8EE}"/>
              </a:ext>
            </a:extLst>
          </p:cNvPr>
          <p:cNvSpPr/>
          <p:nvPr/>
        </p:nvSpPr>
        <p:spPr>
          <a:xfrm rot="5400000">
            <a:off x="9629092" y="4999005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49">
            <a:extLst>
              <a:ext uri="{FF2B5EF4-FFF2-40B4-BE49-F238E27FC236}">
                <a16:creationId xmlns:a16="http://schemas.microsoft.com/office/drawing/2014/main" id="{1B9CB383-4052-7FAD-DFAB-CB0340642977}"/>
              </a:ext>
            </a:extLst>
          </p:cNvPr>
          <p:cNvSpPr/>
          <p:nvPr/>
        </p:nvSpPr>
        <p:spPr>
          <a:xfrm rot="5400000">
            <a:off x="7826437" y="3176028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53">
            <a:extLst>
              <a:ext uri="{FF2B5EF4-FFF2-40B4-BE49-F238E27FC236}">
                <a16:creationId xmlns:a16="http://schemas.microsoft.com/office/drawing/2014/main" id="{B5EC6CE6-37F1-D266-53BB-39A89E122C26}"/>
              </a:ext>
            </a:extLst>
          </p:cNvPr>
          <p:cNvSpPr/>
          <p:nvPr/>
        </p:nvSpPr>
        <p:spPr>
          <a:xfrm rot="-10800000">
            <a:off x="6100475" y="4840687"/>
            <a:ext cx="3705985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55">
            <a:extLst>
              <a:ext uri="{FF2B5EF4-FFF2-40B4-BE49-F238E27FC236}">
                <a16:creationId xmlns:a16="http://schemas.microsoft.com/office/drawing/2014/main" id="{242D899D-F416-7558-A162-8B3D847188B9}"/>
              </a:ext>
            </a:extLst>
          </p:cNvPr>
          <p:cNvSpPr/>
          <p:nvPr/>
        </p:nvSpPr>
        <p:spPr>
          <a:xfrm rot="-10800000">
            <a:off x="6138537" y="4840687"/>
            <a:ext cx="3667921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60">
            <a:extLst>
              <a:ext uri="{FF2B5EF4-FFF2-40B4-BE49-F238E27FC236}">
                <a16:creationId xmlns:a16="http://schemas.microsoft.com/office/drawing/2014/main" id="{714E8948-5B58-BDE8-B8B9-6CF816B93E2E}"/>
              </a:ext>
            </a:extLst>
          </p:cNvPr>
          <p:cNvSpPr txBox="1"/>
          <p:nvPr/>
        </p:nvSpPr>
        <p:spPr>
          <a:xfrm>
            <a:off x="7624364" y="3534578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5" name="TextBox 61">
            <a:extLst>
              <a:ext uri="{FF2B5EF4-FFF2-40B4-BE49-F238E27FC236}">
                <a16:creationId xmlns:a16="http://schemas.microsoft.com/office/drawing/2014/main" id="{8B102B39-76D1-B5D0-0AA4-F3AA2432FD4E}"/>
              </a:ext>
            </a:extLst>
          </p:cNvPr>
          <p:cNvSpPr txBox="1"/>
          <p:nvPr/>
        </p:nvSpPr>
        <p:spPr>
          <a:xfrm>
            <a:off x="7624364" y="3935889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sp>
        <p:nvSpPr>
          <p:cNvPr id="26" name="TextBox 64">
            <a:extLst>
              <a:ext uri="{FF2B5EF4-FFF2-40B4-BE49-F238E27FC236}">
                <a16:creationId xmlns:a16="http://schemas.microsoft.com/office/drawing/2014/main" id="{502EEC25-73F6-B896-BA68-A2FAF03490EE}"/>
              </a:ext>
            </a:extLst>
          </p:cNvPr>
          <p:cNvSpPr txBox="1"/>
          <p:nvPr/>
        </p:nvSpPr>
        <p:spPr>
          <a:xfrm>
            <a:off x="5816266" y="5358104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7" name="TextBox 65">
            <a:extLst>
              <a:ext uri="{FF2B5EF4-FFF2-40B4-BE49-F238E27FC236}">
                <a16:creationId xmlns:a16="http://schemas.microsoft.com/office/drawing/2014/main" id="{E6EBA544-C8C4-72F2-FBFD-67A813122FC3}"/>
              </a:ext>
            </a:extLst>
          </p:cNvPr>
          <p:cNvSpPr txBox="1"/>
          <p:nvPr/>
        </p:nvSpPr>
        <p:spPr>
          <a:xfrm>
            <a:off x="5816266" y="5759415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sp>
        <p:nvSpPr>
          <p:cNvPr id="28" name="TextBox 68">
            <a:extLst>
              <a:ext uri="{FF2B5EF4-FFF2-40B4-BE49-F238E27FC236}">
                <a16:creationId xmlns:a16="http://schemas.microsoft.com/office/drawing/2014/main" id="{F78D2414-B7BD-1D11-854D-0F96C7FD766B}"/>
              </a:ext>
            </a:extLst>
          </p:cNvPr>
          <p:cNvSpPr txBox="1"/>
          <p:nvPr/>
        </p:nvSpPr>
        <p:spPr>
          <a:xfrm>
            <a:off x="9465119" y="5357555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9" name="TextBox 69">
            <a:extLst>
              <a:ext uri="{FF2B5EF4-FFF2-40B4-BE49-F238E27FC236}">
                <a16:creationId xmlns:a16="http://schemas.microsoft.com/office/drawing/2014/main" id="{731B2565-304B-A607-E6FE-5B74D27678A7}"/>
              </a:ext>
            </a:extLst>
          </p:cNvPr>
          <p:cNvSpPr txBox="1"/>
          <p:nvPr/>
        </p:nvSpPr>
        <p:spPr>
          <a:xfrm>
            <a:off x="9465119" y="5758866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885594-F996-03B8-FBFB-4A02B7A5B547}"/>
              </a:ext>
            </a:extLst>
          </p:cNvPr>
          <p:cNvCxnSpPr>
            <a:cxnSpLocks/>
          </p:cNvCxnSpPr>
          <p:nvPr/>
        </p:nvCxnSpPr>
        <p:spPr>
          <a:xfrm>
            <a:off x="3172481" y="1163812"/>
            <a:ext cx="0" cy="3911600"/>
          </a:xfrm>
          <a:prstGeom prst="line">
            <a:avLst/>
          </a:prstGeom>
          <a:ln w="22225">
            <a:solidFill>
              <a:srgbClr val="7486A8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FFEE53-DBAA-C895-2BAD-7F9E5950B070}"/>
              </a:ext>
            </a:extLst>
          </p:cNvPr>
          <p:cNvCxnSpPr>
            <a:cxnSpLocks/>
          </p:cNvCxnSpPr>
          <p:nvPr/>
        </p:nvCxnSpPr>
        <p:spPr>
          <a:xfrm>
            <a:off x="1127760" y="3545840"/>
            <a:ext cx="1270000" cy="0"/>
          </a:xfrm>
          <a:prstGeom prst="straightConnector1">
            <a:avLst/>
          </a:prstGeom>
          <a:ln w="28575">
            <a:solidFill>
              <a:srgbClr val="8E8E8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6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>
            <a:extLst>
              <a:ext uri="{FF2B5EF4-FFF2-40B4-BE49-F238E27FC236}">
                <a16:creationId xmlns:a16="http://schemas.microsoft.com/office/drawing/2014/main" id="{7F9B1606-8E28-F140-F98C-6066DC5F00D7}"/>
              </a:ext>
            </a:extLst>
          </p:cNvPr>
          <p:cNvSpPr/>
          <p:nvPr/>
        </p:nvSpPr>
        <p:spPr>
          <a:xfrm rot="5419565">
            <a:off x="1632686" y="287190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C724F4D1-FBA6-76FA-8B5E-5606E080B01D}"/>
              </a:ext>
            </a:extLst>
          </p:cNvPr>
          <p:cNvSpPr/>
          <p:nvPr/>
        </p:nvSpPr>
        <p:spPr>
          <a:xfrm rot="5419565">
            <a:off x="9027622" y="2863030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F63A3AB6-DD8D-A2E4-A852-B5E4723A28E7}"/>
              </a:ext>
            </a:extLst>
          </p:cNvPr>
          <p:cNvSpPr/>
          <p:nvPr/>
        </p:nvSpPr>
        <p:spPr>
          <a:xfrm rot="5419565">
            <a:off x="5444306" y="288078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94B3A9E1-C001-788C-BDB5-03F7A7280AD6}"/>
              </a:ext>
            </a:extLst>
          </p:cNvPr>
          <p:cNvSpPr/>
          <p:nvPr/>
        </p:nvSpPr>
        <p:spPr>
          <a:xfrm rot="5419565">
            <a:off x="12839242" y="287190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DF77271-78A3-2CBF-2F4C-2E5F4059D875}"/>
              </a:ext>
            </a:extLst>
          </p:cNvPr>
          <p:cNvSpPr/>
          <p:nvPr/>
        </p:nvSpPr>
        <p:spPr>
          <a:xfrm>
            <a:off x="2080295" y="1623655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0" y="0"/>
                </a:moveTo>
                <a:lnTo>
                  <a:pt x="1945436" y="0"/>
                </a:lnTo>
                <a:lnTo>
                  <a:pt x="1945436" y="383731"/>
                </a:lnTo>
                <a:lnTo>
                  <a:pt x="0" y="383731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16F4A174-EEE1-458C-0012-025742069845}"/>
              </a:ext>
            </a:extLst>
          </p:cNvPr>
          <p:cNvSpPr txBox="1"/>
          <p:nvPr/>
        </p:nvSpPr>
        <p:spPr>
          <a:xfrm>
            <a:off x="2080295" y="1607294"/>
            <a:ext cx="1396143" cy="141250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81137B66-3DAA-A7A8-E2D3-F3192F0F8D76}"/>
              </a:ext>
            </a:extLst>
          </p:cNvPr>
          <p:cNvSpPr/>
          <p:nvPr/>
        </p:nvSpPr>
        <p:spPr>
          <a:xfrm>
            <a:off x="9487753" y="1623655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69504" y="0"/>
                </a:moveTo>
                <a:lnTo>
                  <a:pt x="1875932" y="0"/>
                </a:lnTo>
                <a:cubicBezTo>
                  <a:pt x="1894365" y="0"/>
                  <a:pt x="1912044" y="7323"/>
                  <a:pt x="1925078" y="20357"/>
                </a:cubicBezTo>
                <a:cubicBezTo>
                  <a:pt x="1938113" y="33392"/>
                  <a:pt x="1945436" y="51070"/>
                  <a:pt x="1945436" y="69504"/>
                </a:cubicBezTo>
                <a:lnTo>
                  <a:pt x="1945436" y="314227"/>
                </a:lnTo>
                <a:cubicBezTo>
                  <a:pt x="1945436" y="352613"/>
                  <a:pt x="1914318" y="383731"/>
                  <a:pt x="1875932" y="383731"/>
                </a:cubicBezTo>
                <a:lnTo>
                  <a:pt x="69504" y="383731"/>
                </a:lnTo>
                <a:cubicBezTo>
                  <a:pt x="31118" y="383731"/>
                  <a:pt x="0" y="352613"/>
                  <a:pt x="0" y="314227"/>
                </a:cubicBezTo>
                <a:lnTo>
                  <a:pt x="0" y="69504"/>
                </a:lnTo>
                <a:cubicBezTo>
                  <a:pt x="0" y="31118"/>
                  <a:pt x="31118" y="0"/>
                  <a:pt x="69504" y="0"/>
                </a:cubicBez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DD4BA03A-795E-4D00-4664-F3CDF9B73A61}"/>
              </a:ext>
            </a:extLst>
          </p:cNvPr>
          <p:cNvSpPr txBox="1"/>
          <p:nvPr/>
        </p:nvSpPr>
        <p:spPr>
          <a:xfrm>
            <a:off x="9487753" y="1607294"/>
            <a:ext cx="1396143" cy="141250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00"/>
              </a:lnSpc>
            </a:pPr>
            <a:endParaRPr/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36DB0961-7DCB-380D-17F7-437DAE1D57D3}"/>
              </a:ext>
            </a:extLst>
          </p:cNvPr>
          <p:cNvSpPr/>
          <p:nvPr/>
        </p:nvSpPr>
        <p:spPr>
          <a:xfrm rot="5400000">
            <a:off x="1715402" y="3846291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20">
            <a:extLst>
              <a:ext uri="{FF2B5EF4-FFF2-40B4-BE49-F238E27FC236}">
                <a16:creationId xmlns:a16="http://schemas.microsoft.com/office/drawing/2014/main" id="{6C712388-74A2-F239-9649-8670D49F513E}"/>
              </a:ext>
            </a:extLst>
          </p:cNvPr>
          <p:cNvSpPr/>
          <p:nvPr/>
        </p:nvSpPr>
        <p:spPr>
          <a:xfrm rot="5400000">
            <a:off x="9110338" y="3837412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453DE58B-B2E8-08EC-82C9-A962A9DCF59D}"/>
              </a:ext>
            </a:extLst>
          </p:cNvPr>
          <p:cNvSpPr/>
          <p:nvPr/>
        </p:nvSpPr>
        <p:spPr>
          <a:xfrm rot="5400000">
            <a:off x="5527022" y="3855170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05EF5417-B488-5D49-6679-3A46C6F8E5EF}"/>
              </a:ext>
            </a:extLst>
          </p:cNvPr>
          <p:cNvSpPr/>
          <p:nvPr/>
        </p:nvSpPr>
        <p:spPr>
          <a:xfrm rot="5400000">
            <a:off x="12921958" y="3846291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E9255581-9D96-96B7-EEE9-1F9CC1612574}"/>
              </a:ext>
            </a:extLst>
          </p:cNvPr>
          <p:cNvSpPr/>
          <p:nvPr/>
        </p:nvSpPr>
        <p:spPr>
          <a:xfrm rot="5400000">
            <a:off x="1714124" y="473798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D3EE18CE-0B29-C22C-A267-B8BE9B9D39B8}"/>
              </a:ext>
            </a:extLst>
          </p:cNvPr>
          <p:cNvSpPr/>
          <p:nvPr/>
        </p:nvSpPr>
        <p:spPr>
          <a:xfrm rot="5400000">
            <a:off x="9109060" y="472910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31FC2185-E5BC-BF0C-D2E1-5DDB4381936F}"/>
              </a:ext>
            </a:extLst>
          </p:cNvPr>
          <p:cNvSpPr/>
          <p:nvPr/>
        </p:nvSpPr>
        <p:spPr>
          <a:xfrm rot="5400000">
            <a:off x="5525744" y="4746865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26">
            <a:extLst>
              <a:ext uri="{FF2B5EF4-FFF2-40B4-BE49-F238E27FC236}">
                <a16:creationId xmlns:a16="http://schemas.microsoft.com/office/drawing/2014/main" id="{6A804F39-18BE-E408-4638-2A5CDC483AF0}"/>
              </a:ext>
            </a:extLst>
          </p:cNvPr>
          <p:cNvSpPr/>
          <p:nvPr/>
        </p:nvSpPr>
        <p:spPr>
          <a:xfrm rot="5400000">
            <a:off x="12920680" y="473798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7">
            <a:extLst>
              <a:ext uri="{FF2B5EF4-FFF2-40B4-BE49-F238E27FC236}">
                <a16:creationId xmlns:a16="http://schemas.microsoft.com/office/drawing/2014/main" id="{42F58CC8-61EF-5A88-94D6-986426ED2B6C}"/>
              </a:ext>
            </a:extLst>
          </p:cNvPr>
          <p:cNvSpPr/>
          <p:nvPr/>
        </p:nvSpPr>
        <p:spPr>
          <a:xfrm rot="5400000">
            <a:off x="7053324" y="1685345"/>
            <a:ext cx="516702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8">
            <a:extLst>
              <a:ext uri="{FF2B5EF4-FFF2-40B4-BE49-F238E27FC236}">
                <a16:creationId xmlns:a16="http://schemas.microsoft.com/office/drawing/2014/main" id="{AA3A7741-FEBC-B3F8-B9BB-8FB2A1F0946E}"/>
              </a:ext>
            </a:extLst>
          </p:cNvPr>
          <p:cNvSpPr/>
          <p:nvPr/>
        </p:nvSpPr>
        <p:spPr>
          <a:xfrm>
            <a:off x="5421960" y="1943697"/>
            <a:ext cx="4065793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5B56EDD5-746B-C4A6-BA3E-378E88D3D648}"/>
              </a:ext>
            </a:extLst>
          </p:cNvPr>
          <p:cNvSpPr/>
          <p:nvPr/>
        </p:nvSpPr>
        <p:spPr>
          <a:xfrm rot="5400000">
            <a:off x="3559652" y="2464738"/>
            <a:ext cx="38295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30">
            <a:extLst>
              <a:ext uri="{FF2B5EF4-FFF2-40B4-BE49-F238E27FC236}">
                <a16:creationId xmlns:a16="http://schemas.microsoft.com/office/drawing/2014/main" id="{7ADDB79B-A390-DE91-ADDB-C7196A195E14}"/>
              </a:ext>
            </a:extLst>
          </p:cNvPr>
          <p:cNvSpPr/>
          <p:nvPr/>
        </p:nvSpPr>
        <p:spPr>
          <a:xfrm rot="5400019">
            <a:off x="10971549" y="2460299"/>
            <a:ext cx="37407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31">
            <a:extLst>
              <a:ext uri="{FF2B5EF4-FFF2-40B4-BE49-F238E27FC236}">
                <a16:creationId xmlns:a16="http://schemas.microsoft.com/office/drawing/2014/main" id="{596B72F0-8D79-9F50-94F2-B9391219B1C0}"/>
              </a:ext>
            </a:extLst>
          </p:cNvPr>
          <p:cNvSpPr/>
          <p:nvPr/>
        </p:nvSpPr>
        <p:spPr>
          <a:xfrm rot="7974">
            <a:off x="1852777" y="2656213"/>
            <a:ext cx="382174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3A37DFB0-788B-9E30-DDB3-30CEE0E5CC26}"/>
              </a:ext>
            </a:extLst>
          </p:cNvPr>
          <p:cNvSpPr/>
          <p:nvPr/>
        </p:nvSpPr>
        <p:spPr>
          <a:xfrm rot="7974">
            <a:off x="9247712" y="2647334"/>
            <a:ext cx="382174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BDDC090-95D1-BC06-45D2-7D836A1E8C1D}"/>
              </a:ext>
            </a:extLst>
          </p:cNvPr>
          <p:cNvGrpSpPr/>
          <p:nvPr/>
        </p:nvGrpSpPr>
        <p:grpSpPr>
          <a:xfrm>
            <a:off x="2174257" y="418631"/>
            <a:ext cx="483839" cy="486008"/>
            <a:chOff x="5099254" y="872361"/>
            <a:chExt cx="483839" cy="486008"/>
          </a:xfrm>
        </p:grpSpPr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C33B75AC-5C82-0910-683D-7A4651423896}"/>
                </a:ext>
              </a:extLst>
            </p:cNvPr>
            <p:cNvSpPr/>
            <p:nvPr/>
          </p:nvSpPr>
          <p:spPr>
            <a:xfrm>
              <a:off x="5099254" y="872361"/>
              <a:ext cx="483839" cy="48600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5E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35">
              <a:extLst>
                <a:ext uri="{FF2B5EF4-FFF2-40B4-BE49-F238E27FC236}">
                  <a16:creationId xmlns:a16="http://schemas.microsoft.com/office/drawing/2014/main" id="{FF7E180A-F7CD-4943-51AE-D2CB22C4A931}"/>
                </a:ext>
              </a:extLst>
            </p:cNvPr>
            <p:cNvSpPr txBox="1"/>
            <p:nvPr/>
          </p:nvSpPr>
          <p:spPr>
            <a:xfrm>
              <a:off x="5143733" y="935010"/>
              <a:ext cx="394881" cy="377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9"/>
                </a:lnSpc>
              </a:pPr>
              <a:r>
                <a:rPr lang="en-US" sz="1599" spc="-31" dirty="0">
                  <a:solidFill>
                    <a:srgbClr val="FFFFFF"/>
                  </a:solidFill>
                  <a:latin typeface="에스코어 드림 4 Regular" panose="020B0503030302020204" pitchFamily="34" charset="-127"/>
                </a:rPr>
                <a:t>2</a:t>
              </a:r>
            </a:p>
          </p:txBody>
        </p:sp>
      </p:grpSp>
      <p:sp>
        <p:nvSpPr>
          <p:cNvPr id="28" name="Freeform 37">
            <a:extLst>
              <a:ext uri="{FF2B5EF4-FFF2-40B4-BE49-F238E27FC236}">
                <a16:creationId xmlns:a16="http://schemas.microsoft.com/office/drawing/2014/main" id="{60AAEB6F-95F9-0309-0FD0-64EAB34A95C2}"/>
              </a:ext>
            </a:extLst>
          </p:cNvPr>
          <p:cNvSpPr/>
          <p:nvPr/>
        </p:nvSpPr>
        <p:spPr>
          <a:xfrm>
            <a:off x="3576227" y="418631"/>
            <a:ext cx="483839" cy="486008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65ED4"/>
          </a:solidFill>
        </p:spPr>
        <p:txBody>
          <a:bodyPr/>
          <a:lstStyle/>
          <a:p>
            <a:endParaRPr lang="en-US" b="1"/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389A2521-8862-D5D1-7827-1B5E9DE47B91}"/>
              </a:ext>
            </a:extLst>
          </p:cNvPr>
          <p:cNvSpPr txBox="1"/>
          <p:nvPr/>
        </p:nvSpPr>
        <p:spPr>
          <a:xfrm>
            <a:off x="3620706" y="481280"/>
            <a:ext cx="394881" cy="3777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599"/>
              </a:lnSpc>
            </a:pPr>
            <a:r>
              <a:rPr lang="en-US" sz="1599" b="1" spc="-31" dirty="0">
                <a:solidFill>
                  <a:srgbClr val="FFFFFF"/>
                </a:solidFill>
                <a:latin typeface="에스코어 드림 4 Regular" panose="020B0503030302020204" pitchFamily="34" charset="-127"/>
              </a:rPr>
              <a:t>4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BAAED4-ABB3-852D-881E-CF8076C6B0B6}"/>
              </a:ext>
            </a:extLst>
          </p:cNvPr>
          <p:cNvGrpSpPr/>
          <p:nvPr/>
        </p:nvGrpSpPr>
        <p:grpSpPr>
          <a:xfrm>
            <a:off x="2859193" y="418631"/>
            <a:ext cx="483839" cy="486008"/>
            <a:chOff x="1377975" y="1623655"/>
            <a:chExt cx="483839" cy="486008"/>
          </a:xfrm>
        </p:grpSpPr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7185496E-93A6-C0B4-51AE-9BF5F9F431B0}"/>
                </a:ext>
              </a:extLst>
            </p:cNvPr>
            <p:cNvSpPr/>
            <p:nvPr/>
          </p:nvSpPr>
          <p:spPr>
            <a:xfrm>
              <a:off x="1377975" y="1623655"/>
              <a:ext cx="483839" cy="48600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5ED4"/>
            </a:solidFill>
          </p:spPr>
          <p:txBody>
            <a:bodyPr/>
            <a:lstStyle/>
            <a:p>
              <a:endParaRPr lang="en-US" b="1"/>
            </a:p>
          </p:txBody>
        </p:sp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49F4FE02-F205-9FB3-6E48-33F410957CFD}"/>
                </a:ext>
              </a:extLst>
            </p:cNvPr>
            <p:cNvSpPr txBox="1"/>
            <p:nvPr/>
          </p:nvSpPr>
          <p:spPr>
            <a:xfrm>
              <a:off x="1422454" y="1686304"/>
              <a:ext cx="394881" cy="377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9"/>
                </a:lnSpc>
              </a:pPr>
              <a:r>
                <a:rPr lang="en-US" sz="1599" b="1" spc="-31" dirty="0">
                  <a:solidFill>
                    <a:srgbClr val="FFFFFF"/>
                  </a:solidFill>
                  <a:latin typeface="에스코어 드림 4 Regular" panose="020B0503030302020204" pitchFamily="34" charset="-127"/>
                </a:rPr>
                <a:t>3</a:t>
              </a:r>
            </a:p>
          </p:txBody>
        </p:sp>
      </p:grpSp>
      <p:sp>
        <p:nvSpPr>
          <p:cNvPr id="32" name="TextBox 44">
            <a:extLst>
              <a:ext uri="{FF2B5EF4-FFF2-40B4-BE49-F238E27FC236}">
                <a16:creationId xmlns:a16="http://schemas.microsoft.com/office/drawing/2014/main" id="{A5E23FDC-B5E5-3027-6CD2-04755B262F1A}"/>
              </a:ext>
            </a:extLst>
          </p:cNvPr>
          <p:cNvSpPr txBox="1"/>
          <p:nvPr/>
        </p:nvSpPr>
        <p:spPr>
          <a:xfrm>
            <a:off x="5990480" y="632801"/>
            <a:ext cx="1880404" cy="190752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30F406D9-FD53-8DD2-DDDB-D36BDA64B009}"/>
              </a:ext>
            </a:extLst>
          </p:cNvPr>
          <p:cNvSpPr/>
          <p:nvPr/>
        </p:nvSpPr>
        <p:spPr>
          <a:xfrm>
            <a:off x="370394" y="310152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47">
            <a:extLst>
              <a:ext uri="{FF2B5EF4-FFF2-40B4-BE49-F238E27FC236}">
                <a16:creationId xmlns:a16="http://schemas.microsoft.com/office/drawing/2014/main" id="{A7CFFE6C-7E48-A237-9F2D-9E53D87DFD3E}"/>
              </a:ext>
            </a:extLst>
          </p:cNvPr>
          <p:cNvSpPr txBox="1"/>
          <p:nvPr/>
        </p:nvSpPr>
        <p:spPr>
          <a:xfrm>
            <a:off x="370394" y="309034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5" name="Freeform 49">
            <a:extLst>
              <a:ext uri="{FF2B5EF4-FFF2-40B4-BE49-F238E27FC236}">
                <a16:creationId xmlns:a16="http://schemas.microsoft.com/office/drawing/2014/main" id="{1AA73575-E215-18B9-1DC8-0F35CAF09F06}"/>
              </a:ext>
            </a:extLst>
          </p:cNvPr>
          <p:cNvSpPr/>
          <p:nvPr/>
        </p:nvSpPr>
        <p:spPr>
          <a:xfrm>
            <a:off x="7765330" y="309264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E0A82950-6CB0-F75B-0648-162F299F29D1}"/>
              </a:ext>
            </a:extLst>
          </p:cNvPr>
          <p:cNvSpPr txBox="1"/>
          <p:nvPr/>
        </p:nvSpPr>
        <p:spPr>
          <a:xfrm>
            <a:off x="7765330" y="308146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EACB970E-F7C4-6339-1449-0988FE68351A}"/>
              </a:ext>
            </a:extLst>
          </p:cNvPr>
          <p:cNvSpPr/>
          <p:nvPr/>
        </p:nvSpPr>
        <p:spPr>
          <a:xfrm>
            <a:off x="4182014" y="311040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C4DF1825-03F0-C610-30D3-96FBF2F33DF5}"/>
              </a:ext>
            </a:extLst>
          </p:cNvPr>
          <p:cNvSpPr txBox="1"/>
          <p:nvPr/>
        </p:nvSpPr>
        <p:spPr>
          <a:xfrm>
            <a:off x="4182014" y="309922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A7E37262-7C14-0B5C-A3A4-B816BAB328F6}"/>
              </a:ext>
            </a:extLst>
          </p:cNvPr>
          <p:cNvSpPr/>
          <p:nvPr/>
        </p:nvSpPr>
        <p:spPr>
          <a:xfrm>
            <a:off x="11576950" y="310152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124A8824-36D6-8827-501E-D63C1E41DC1A}"/>
              </a:ext>
            </a:extLst>
          </p:cNvPr>
          <p:cNvSpPr txBox="1"/>
          <p:nvPr/>
        </p:nvSpPr>
        <p:spPr>
          <a:xfrm>
            <a:off x="11576950" y="309034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1" name="Freeform 58">
            <a:extLst>
              <a:ext uri="{FF2B5EF4-FFF2-40B4-BE49-F238E27FC236}">
                <a16:creationId xmlns:a16="http://schemas.microsoft.com/office/drawing/2014/main" id="{9CF7CC1E-4E49-5923-3016-56688BF5C6EC}"/>
              </a:ext>
            </a:extLst>
          </p:cNvPr>
          <p:cNvSpPr/>
          <p:nvPr/>
        </p:nvSpPr>
        <p:spPr>
          <a:xfrm>
            <a:off x="370394" y="3991943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59">
            <a:extLst>
              <a:ext uri="{FF2B5EF4-FFF2-40B4-BE49-F238E27FC236}">
                <a16:creationId xmlns:a16="http://schemas.microsoft.com/office/drawing/2014/main" id="{EFE93C01-73CA-75DF-A253-954676BCDFA0}"/>
              </a:ext>
            </a:extLst>
          </p:cNvPr>
          <p:cNvSpPr txBox="1"/>
          <p:nvPr/>
        </p:nvSpPr>
        <p:spPr>
          <a:xfrm>
            <a:off x="370394" y="3980765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43" name="Freeform 61">
            <a:extLst>
              <a:ext uri="{FF2B5EF4-FFF2-40B4-BE49-F238E27FC236}">
                <a16:creationId xmlns:a16="http://schemas.microsoft.com/office/drawing/2014/main" id="{93BF7F52-81EA-ADA2-C591-1F795914C7B2}"/>
              </a:ext>
            </a:extLst>
          </p:cNvPr>
          <p:cNvSpPr/>
          <p:nvPr/>
        </p:nvSpPr>
        <p:spPr>
          <a:xfrm>
            <a:off x="7765330" y="3983064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62">
            <a:extLst>
              <a:ext uri="{FF2B5EF4-FFF2-40B4-BE49-F238E27FC236}">
                <a16:creationId xmlns:a16="http://schemas.microsoft.com/office/drawing/2014/main" id="{A8127038-8503-24AA-B8C5-D030286435D6}"/>
              </a:ext>
            </a:extLst>
          </p:cNvPr>
          <p:cNvSpPr txBox="1"/>
          <p:nvPr/>
        </p:nvSpPr>
        <p:spPr>
          <a:xfrm>
            <a:off x="7765330" y="3971886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155CAD93-E594-60A4-F61A-71438A424773}"/>
              </a:ext>
            </a:extLst>
          </p:cNvPr>
          <p:cNvSpPr/>
          <p:nvPr/>
        </p:nvSpPr>
        <p:spPr>
          <a:xfrm>
            <a:off x="4182014" y="4000822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65">
            <a:extLst>
              <a:ext uri="{FF2B5EF4-FFF2-40B4-BE49-F238E27FC236}">
                <a16:creationId xmlns:a16="http://schemas.microsoft.com/office/drawing/2014/main" id="{7B931904-11D7-5F41-E335-94A916A54D4F}"/>
              </a:ext>
            </a:extLst>
          </p:cNvPr>
          <p:cNvSpPr txBox="1"/>
          <p:nvPr/>
        </p:nvSpPr>
        <p:spPr>
          <a:xfrm>
            <a:off x="4182014" y="3989644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47" name="Freeform 67">
            <a:extLst>
              <a:ext uri="{FF2B5EF4-FFF2-40B4-BE49-F238E27FC236}">
                <a16:creationId xmlns:a16="http://schemas.microsoft.com/office/drawing/2014/main" id="{A8D48124-0951-9796-6B7B-2D2A15DEBE06}"/>
              </a:ext>
            </a:extLst>
          </p:cNvPr>
          <p:cNvSpPr/>
          <p:nvPr/>
        </p:nvSpPr>
        <p:spPr>
          <a:xfrm>
            <a:off x="11576950" y="3991943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68">
            <a:extLst>
              <a:ext uri="{FF2B5EF4-FFF2-40B4-BE49-F238E27FC236}">
                <a16:creationId xmlns:a16="http://schemas.microsoft.com/office/drawing/2014/main" id="{43105515-DDAC-4288-9255-F067D1C13F6F}"/>
              </a:ext>
            </a:extLst>
          </p:cNvPr>
          <p:cNvSpPr txBox="1"/>
          <p:nvPr/>
        </p:nvSpPr>
        <p:spPr>
          <a:xfrm>
            <a:off x="11576950" y="3980765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9" name="Freeform 70">
            <a:extLst>
              <a:ext uri="{FF2B5EF4-FFF2-40B4-BE49-F238E27FC236}">
                <a16:creationId xmlns:a16="http://schemas.microsoft.com/office/drawing/2014/main" id="{B9DC1AFE-783B-9CD0-804E-DF7A59D46890}"/>
              </a:ext>
            </a:extLst>
          </p:cNvPr>
          <p:cNvSpPr/>
          <p:nvPr/>
        </p:nvSpPr>
        <p:spPr>
          <a:xfrm>
            <a:off x="370394" y="488491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71">
            <a:extLst>
              <a:ext uri="{FF2B5EF4-FFF2-40B4-BE49-F238E27FC236}">
                <a16:creationId xmlns:a16="http://schemas.microsoft.com/office/drawing/2014/main" id="{E5BC5F86-8CB4-33B0-F263-4C53913C4ADB}"/>
              </a:ext>
            </a:extLst>
          </p:cNvPr>
          <p:cNvSpPr txBox="1"/>
          <p:nvPr/>
        </p:nvSpPr>
        <p:spPr>
          <a:xfrm>
            <a:off x="370394" y="487373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51" name="Freeform 73">
            <a:extLst>
              <a:ext uri="{FF2B5EF4-FFF2-40B4-BE49-F238E27FC236}">
                <a16:creationId xmlns:a16="http://schemas.microsoft.com/office/drawing/2014/main" id="{C91FB61E-62DF-BAFB-1902-74C0BC0BF604}"/>
              </a:ext>
            </a:extLst>
          </p:cNvPr>
          <p:cNvSpPr/>
          <p:nvPr/>
        </p:nvSpPr>
        <p:spPr>
          <a:xfrm>
            <a:off x="7765330" y="487603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Box 74">
            <a:extLst>
              <a:ext uri="{FF2B5EF4-FFF2-40B4-BE49-F238E27FC236}">
                <a16:creationId xmlns:a16="http://schemas.microsoft.com/office/drawing/2014/main" id="{78BAE9E6-7E9A-E03F-45E8-7A464EB91274}"/>
              </a:ext>
            </a:extLst>
          </p:cNvPr>
          <p:cNvSpPr txBox="1"/>
          <p:nvPr/>
        </p:nvSpPr>
        <p:spPr>
          <a:xfrm>
            <a:off x="7765330" y="486485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53" name="Freeform 76">
            <a:extLst>
              <a:ext uri="{FF2B5EF4-FFF2-40B4-BE49-F238E27FC236}">
                <a16:creationId xmlns:a16="http://schemas.microsoft.com/office/drawing/2014/main" id="{2B59C460-D7FF-91B1-4BD1-40AF9AF2A92A}"/>
              </a:ext>
            </a:extLst>
          </p:cNvPr>
          <p:cNvSpPr/>
          <p:nvPr/>
        </p:nvSpPr>
        <p:spPr>
          <a:xfrm>
            <a:off x="4182014" y="4893795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77">
            <a:extLst>
              <a:ext uri="{FF2B5EF4-FFF2-40B4-BE49-F238E27FC236}">
                <a16:creationId xmlns:a16="http://schemas.microsoft.com/office/drawing/2014/main" id="{AC3D9853-4656-E506-C3BD-57871C1389D2}"/>
              </a:ext>
            </a:extLst>
          </p:cNvPr>
          <p:cNvSpPr txBox="1"/>
          <p:nvPr/>
        </p:nvSpPr>
        <p:spPr>
          <a:xfrm>
            <a:off x="4182014" y="4882617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14B56D4E-21BE-5E90-BD22-AF8F673AFC90}"/>
              </a:ext>
            </a:extLst>
          </p:cNvPr>
          <p:cNvSpPr/>
          <p:nvPr/>
        </p:nvSpPr>
        <p:spPr>
          <a:xfrm>
            <a:off x="11576950" y="488491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Box 80">
            <a:extLst>
              <a:ext uri="{FF2B5EF4-FFF2-40B4-BE49-F238E27FC236}">
                <a16:creationId xmlns:a16="http://schemas.microsoft.com/office/drawing/2014/main" id="{E73D9175-8515-AFB2-60FC-7F987C2C90BA}"/>
              </a:ext>
            </a:extLst>
          </p:cNvPr>
          <p:cNvSpPr txBox="1"/>
          <p:nvPr/>
        </p:nvSpPr>
        <p:spPr>
          <a:xfrm>
            <a:off x="11576950" y="487373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57" name="TextBox 84">
            <a:extLst>
              <a:ext uri="{FF2B5EF4-FFF2-40B4-BE49-F238E27FC236}">
                <a16:creationId xmlns:a16="http://schemas.microsoft.com/office/drawing/2014/main" id="{7369182C-2654-6E4F-46AB-83D7D77E7683}"/>
              </a:ext>
            </a:extLst>
          </p:cNvPr>
          <p:cNvSpPr txBox="1"/>
          <p:nvPr/>
        </p:nvSpPr>
        <p:spPr>
          <a:xfrm>
            <a:off x="2521549" y="1809153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58" name="TextBox 85">
            <a:extLst>
              <a:ext uri="{FF2B5EF4-FFF2-40B4-BE49-F238E27FC236}">
                <a16:creationId xmlns:a16="http://schemas.microsoft.com/office/drawing/2014/main" id="{F69AB26E-2622-1927-4164-B6AB9448BCF2}"/>
              </a:ext>
            </a:extLst>
          </p:cNvPr>
          <p:cNvSpPr txBox="1"/>
          <p:nvPr/>
        </p:nvSpPr>
        <p:spPr>
          <a:xfrm>
            <a:off x="9948058" y="1809153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59" name="TextBox 86">
            <a:extLst>
              <a:ext uri="{FF2B5EF4-FFF2-40B4-BE49-F238E27FC236}">
                <a16:creationId xmlns:a16="http://schemas.microsoft.com/office/drawing/2014/main" id="{B1FCD091-5B11-B93D-4497-23CB53931CFB}"/>
              </a:ext>
            </a:extLst>
          </p:cNvPr>
          <p:cNvSpPr txBox="1"/>
          <p:nvPr/>
        </p:nvSpPr>
        <p:spPr>
          <a:xfrm>
            <a:off x="7992009" y="3245102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0" name="TextBox 87">
            <a:extLst>
              <a:ext uri="{FF2B5EF4-FFF2-40B4-BE49-F238E27FC236}">
                <a16:creationId xmlns:a16="http://schemas.microsoft.com/office/drawing/2014/main" id="{5C4340CF-3065-004F-9EB0-A9CC7EB039EE}"/>
              </a:ext>
            </a:extLst>
          </p:cNvPr>
          <p:cNvSpPr txBox="1"/>
          <p:nvPr/>
        </p:nvSpPr>
        <p:spPr>
          <a:xfrm>
            <a:off x="7992009" y="413481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1" name="TextBox 88">
            <a:extLst>
              <a:ext uri="{FF2B5EF4-FFF2-40B4-BE49-F238E27FC236}">
                <a16:creationId xmlns:a16="http://schemas.microsoft.com/office/drawing/2014/main" id="{3EAD9073-C180-34CE-0D7F-E68C83D25E11}"/>
              </a:ext>
            </a:extLst>
          </p:cNvPr>
          <p:cNvSpPr txBox="1"/>
          <p:nvPr/>
        </p:nvSpPr>
        <p:spPr>
          <a:xfrm>
            <a:off x="7992009" y="504992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2" name="TextBox 89">
            <a:extLst>
              <a:ext uri="{FF2B5EF4-FFF2-40B4-BE49-F238E27FC236}">
                <a16:creationId xmlns:a16="http://schemas.microsoft.com/office/drawing/2014/main" id="{A8E346EE-D25B-B1CA-4D92-028D7C77DD64}"/>
              </a:ext>
            </a:extLst>
          </p:cNvPr>
          <p:cNvSpPr txBox="1"/>
          <p:nvPr/>
        </p:nvSpPr>
        <p:spPr>
          <a:xfrm>
            <a:off x="11870600" y="3245102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3" name="TextBox 90">
            <a:extLst>
              <a:ext uri="{FF2B5EF4-FFF2-40B4-BE49-F238E27FC236}">
                <a16:creationId xmlns:a16="http://schemas.microsoft.com/office/drawing/2014/main" id="{7DDE976A-68A2-5341-8C0B-F5C75AE0A112}"/>
              </a:ext>
            </a:extLst>
          </p:cNvPr>
          <p:cNvSpPr txBox="1"/>
          <p:nvPr/>
        </p:nvSpPr>
        <p:spPr>
          <a:xfrm>
            <a:off x="11870600" y="413481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4" name="TextBox 91">
            <a:extLst>
              <a:ext uri="{FF2B5EF4-FFF2-40B4-BE49-F238E27FC236}">
                <a16:creationId xmlns:a16="http://schemas.microsoft.com/office/drawing/2014/main" id="{52F216A7-1DD9-5531-64B9-E3AD44A5F304}"/>
              </a:ext>
            </a:extLst>
          </p:cNvPr>
          <p:cNvSpPr txBox="1"/>
          <p:nvPr/>
        </p:nvSpPr>
        <p:spPr>
          <a:xfrm>
            <a:off x="11870600" y="504992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5" name="TextBox 92">
            <a:extLst>
              <a:ext uri="{FF2B5EF4-FFF2-40B4-BE49-F238E27FC236}">
                <a16:creationId xmlns:a16="http://schemas.microsoft.com/office/drawing/2014/main" id="{BF07EC66-6FB5-793E-2D2D-D2E8E68BFB85}"/>
              </a:ext>
            </a:extLst>
          </p:cNvPr>
          <p:cNvSpPr txBox="1"/>
          <p:nvPr/>
        </p:nvSpPr>
        <p:spPr>
          <a:xfrm>
            <a:off x="4477498" y="3275445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6" name="TextBox 93">
            <a:extLst>
              <a:ext uri="{FF2B5EF4-FFF2-40B4-BE49-F238E27FC236}">
                <a16:creationId xmlns:a16="http://schemas.microsoft.com/office/drawing/2014/main" id="{FDBD7843-9A7B-604A-5820-24236F446627}"/>
              </a:ext>
            </a:extLst>
          </p:cNvPr>
          <p:cNvSpPr txBox="1"/>
          <p:nvPr/>
        </p:nvSpPr>
        <p:spPr>
          <a:xfrm>
            <a:off x="4477498" y="4181797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7" name="TextBox 94">
            <a:extLst>
              <a:ext uri="{FF2B5EF4-FFF2-40B4-BE49-F238E27FC236}">
                <a16:creationId xmlns:a16="http://schemas.microsoft.com/office/drawing/2014/main" id="{B0987FB7-CB71-3DB5-FAB8-48DE6D154D9E}"/>
              </a:ext>
            </a:extLst>
          </p:cNvPr>
          <p:cNvSpPr txBox="1"/>
          <p:nvPr/>
        </p:nvSpPr>
        <p:spPr>
          <a:xfrm>
            <a:off x="4477498" y="5041049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8" name="TextBox 95">
            <a:extLst>
              <a:ext uri="{FF2B5EF4-FFF2-40B4-BE49-F238E27FC236}">
                <a16:creationId xmlns:a16="http://schemas.microsoft.com/office/drawing/2014/main" id="{72FC8930-385C-FB25-767B-C77816ED2F0E}"/>
              </a:ext>
            </a:extLst>
          </p:cNvPr>
          <p:cNvSpPr txBox="1"/>
          <p:nvPr/>
        </p:nvSpPr>
        <p:spPr>
          <a:xfrm>
            <a:off x="621951" y="3275445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9" name="TextBox 96">
            <a:extLst>
              <a:ext uri="{FF2B5EF4-FFF2-40B4-BE49-F238E27FC236}">
                <a16:creationId xmlns:a16="http://schemas.microsoft.com/office/drawing/2014/main" id="{E603FD97-EF6C-7075-A4BD-824998F99027}"/>
              </a:ext>
            </a:extLst>
          </p:cNvPr>
          <p:cNvSpPr txBox="1"/>
          <p:nvPr/>
        </p:nvSpPr>
        <p:spPr>
          <a:xfrm>
            <a:off x="621951" y="4181797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70" name="TextBox 97">
            <a:extLst>
              <a:ext uri="{FF2B5EF4-FFF2-40B4-BE49-F238E27FC236}">
                <a16:creationId xmlns:a16="http://schemas.microsoft.com/office/drawing/2014/main" id="{EF31D4B6-EC72-520C-3883-101E7F2995D7}"/>
              </a:ext>
            </a:extLst>
          </p:cNvPr>
          <p:cNvSpPr txBox="1"/>
          <p:nvPr/>
        </p:nvSpPr>
        <p:spPr>
          <a:xfrm>
            <a:off x="621951" y="5041049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764743F4-3A5E-F801-A93C-792AB2A3C160}"/>
              </a:ext>
            </a:extLst>
          </p:cNvPr>
          <p:cNvSpPr/>
          <p:nvPr/>
        </p:nvSpPr>
        <p:spPr>
          <a:xfrm>
            <a:off x="5676935" y="767860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0" y="0"/>
                </a:moveTo>
                <a:lnTo>
                  <a:pt x="1945436" y="0"/>
                </a:lnTo>
                <a:lnTo>
                  <a:pt x="1945436" y="383731"/>
                </a:lnTo>
                <a:lnTo>
                  <a:pt x="0" y="383731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TextBox 83">
            <a:extLst>
              <a:ext uri="{FF2B5EF4-FFF2-40B4-BE49-F238E27FC236}">
                <a16:creationId xmlns:a16="http://schemas.microsoft.com/office/drawing/2014/main" id="{CBC94722-2099-62CB-8633-A462964EBF62}"/>
              </a:ext>
            </a:extLst>
          </p:cNvPr>
          <p:cNvSpPr txBox="1"/>
          <p:nvPr/>
        </p:nvSpPr>
        <p:spPr>
          <a:xfrm>
            <a:off x="6458475" y="891770"/>
            <a:ext cx="1687350" cy="37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3"/>
              </a:lnSpc>
            </a:pP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Fusce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est.</a:t>
            </a:r>
          </a:p>
        </p:txBody>
      </p:sp>
    </p:spTree>
    <p:extLst>
      <p:ext uri="{BB962C8B-B14F-4D97-AF65-F5344CB8AC3E}">
        <p14:creationId xmlns:p14="http://schemas.microsoft.com/office/powerpoint/2010/main" val="222053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9420B7-6EE9-3874-8AB5-5EE0A9A0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(1/2)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452490D-617A-6E82-FD27-157745D2D101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0D880-CB8E-4147-BD11-AC86958471C5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0A1328-182E-4D21-683B-D1C89FFC51A4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경영계 데이터를 수집을 통해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및 빅데이터 시스템 구성을 통해 다양한 분야에 데이터 활용 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8" name="모서리가 둥근 직사각형 452">
            <a:extLst>
              <a:ext uri="{FF2B5EF4-FFF2-40B4-BE49-F238E27FC236}">
                <a16:creationId xmlns:a16="http://schemas.microsoft.com/office/drawing/2014/main" id="{B9208D40-4820-F56F-A85B-92C18CCB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84" y="1687461"/>
            <a:ext cx="5828905" cy="4585855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F71359-791D-1528-A06C-97A12916CC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497" y="1952836"/>
            <a:ext cx="5497440" cy="4140460"/>
          </a:xfrm>
          <a:prstGeom prst="rect">
            <a:avLst/>
          </a:prstGeom>
        </p:spPr>
      </p:pic>
      <p:sp>
        <p:nvSpPr>
          <p:cNvPr id="10" name="모서리가 둥근 직사각형 104">
            <a:extLst>
              <a:ext uri="{FF2B5EF4-FFF2-40B4-BE49-F238E27FC236}">
                <a16:creationId xmlns:a16="http://schemas.microsoft.com/office/drawing/2014/main" id="{9D9F4286-5E79-7EE0-C2CE-3869BF56EB1A}"/>
              </a:ext>
            </a:extLst>
          </p:cNvPr>
          <p:cNvSpPr/>
          <p:nvPr/>
        </p:nvSpPr>
        <p:spPr>
          <a:xfrm>
            <a:off x="457287" y="2366789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1" name="모서리가 둥근 직사각형 104">
            <a:extLst>
              <a:ext uri="{FF2B5EF4-FFF2-40B4-BE49-F238E27FC236}">
                <a16:creationId xmlns:a16="http://schemas.microsoft.com/office/drawing/2014/main" id="{CB65E068-F8AD-45E0-F97E-52E450509653}"/>
              </a:ext>
            </a:extLst>
          </p:cNvPr>
          <p:cNvSpPr/>
          <p:nvPr/>
        </p:nvSpPr>
        <p:spPr>
          <a:xfrm>
            <a:off x="2018039" y="2960948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2" name="모서리가 둥근 직사각형 104">
            <a:extLst>
              <a:ext uri="{FF2B5EF4-FFF2-40B4-BE49-F238E27FC236}">
                <a16:creationId xmlns:a16="http://schemas.microsoft.com/office/drawing/2014/main" id="{C394B682-9A94-8D6D-AC94-4D8D4DF8F9B6}"/>
              </a:ext>
            </a:extLst>
          </p:cNvPr>
          <p:cNvSpPr/>
          <p:nvPr/>
        </p:nvSpPr>
        <p:spPr>
          <a:xfrm>
            <a:off x="1717381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3" name="모서리가 둥근 직사각형 104">
            <a:extLst>
              <a:ext uri="{FF2B5EF4-FFF2-40B4-BE49-F238E27FC236}">
                <a16:creationId xmlns:a16="http://schemas.microsoft.com/office/drawing/2014/main" id="{F8FCD6C1-D3D5-1455-F81D-4104195D5160}"/>
              </a:ext>
            </a:extLst>
          </p:cNvPr>
          <p:cNvSpPr/>
          <p:nvPr/>
        </p:nvSpPr>
        <p:spPr>
          <a:xfrm>
            <a:off x="4381677" y="3247302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" name="모서리가 둥근 직사각형 104">
            <a:extLst>
              <a:ext uri="{FF2B5EF4-FFF2-40B4-BE49-F238E27FC236}">
                <a16:creationId xmlns:a16="http://schemas.microsoft.com/office/drawing/2014/main" id="{E54789A4-585E-9563-EB48-6F7EE74A7AD5}"/>
              </a:ext>
            </a:extLst>
          </p:cNvPr>
          <p:cNvSpPr/>
          <p:nvPr/>
        </p:nvSpPr>
        <p:spPr>
          <a:xfrm>
            <a:off x="3553585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" name="모서리가 둥근 직사각형 104">
            <a:extLst>
              <a:ext uri="{FF2B5EF4-FFF2-40B4-BE49-F238E27FC236}">
                <a16:creationId xmlns:a16="http://schemas.microsoft.com/office/drawing/2014/main" id="{FB96CB9A-661D-FD92-8859-374096BFFDDB}"/>
              </a:ext>
            </a:extLst>
          </p:cNvPr>
          <p:cNvSpPr/>
          <p:nvPr/>
        </p:nvSpPr>
        <p:spPr>
          <a:xfrm>
            <a:off x="5290139" y="4925330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6" name="모서리가 둥근 직사각형 104">
            <a:extLst>
              <a:ext uri="{FF2B5EF4-FFF2-40B4-BE49-F238E27FC236}">
                <a16:creationId xmlns:a16="http://schemas.microsoft.com/office/drawing/2014/main" id="{6AC3AD60-02D6-B4BA-F9B7-F53B7092EFC2}"/>
              </a:ext>
            </a:extLst>
          </p:cNvPr>
          <p:cNvSpPr/>
          <p:nvPr/>
        </p:nvSpPr>
        <p:spPr>
          <a:xfrm>
            <a:off x="2373815" y="2618817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7" name="모서리가 둥근 직사각형 104">
            <a:extLst>
              <a:ext uri="{FF2B5EF4-FFF2-40B4-BE49-F238E27FC236}">
                <a16:creationId xmlns:a16="http://schemas.microsoft.com/office/drawing/2014/main" id="{FC35EF9D-2B98-715B-2CC3-A258B603BBBE}"/>
              </a:ext>
            </a:extLst>
          </p:cNvPr>
          <p:cNvSpPr/>
          <p:nvPr/>
        </p:nvSpPr>
        <p:spPr>
          <a:xfrm>
            <a:off x="5299255" y="2744924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0D25FEE-3D3A-A458-3B36-70C7E333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112" y="1439334"/>
            <a:ext cx="3630980" cy="49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9A6E80-1732-529B-96CF-E04B7DF95844}"/>
              </a:ext>
            </a:extLst>
          </p:cNvPr>
          <p:cNvSpPr txBox="1"/>
          <p:nvPr/>
        </p:nvSpPr>
        <p:spPr>
          <a:xfrm>
            <a:off x="7099693" y="1542702"/>
            <a:ext cx="1215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400">
                <a:solidFill>
                  <a:srgbClr val="19C3FF"/>
                </a:solidFill>
                <a:latin typeface="HG꼬딕씨_Pro 80g" pitchFamily="18" charset="-127"/>
                <a:ea typeface="HG꼬딕씨_Pro 80g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BI/DW </a:t>
            </a:r>
            <a:r>
              <a:rPr lang="ko-KR" altLang="en-US" dirty="0">
                <a:solidFill>
                  <a:schemeClr val="bg1"/>
                </a:solidFill>
              </a:rPr>
              <a:t>구성 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6DE7F5-97BD-A420-F740-0966E8D998DE}"/>
              </a:ext>
            </a:extLst>
          </p:cNvPr>
          <p:cNvSpPr/>
          <p:nvPr/>
        </p:nvSpPr>
        <p:spPr>
          <a:xfrm flipH="1">
            <a:off x="6018165" y="195283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1" name="모서리가 둥근 직사각형 104">
            <a:extLst>
              <a:ext uri="{FF2B5EF4-FFF2-40B4-BE49-F238E27FC236}">
                <a16:creationId xmlns:a16="http://schemas.microsoft.com/office/drawing/2014/main" id="{6A4CB03E-56DC-793B-3AED-87CA52F6B1CD}"/>
              </a:ext>
            </a:extLst>
          </p:cNvPr>
          <p:cNvSpPr/>
          <p:nvPr/>
        </p:nvSpPr>
        <p:spPr>
          <a:xfrm>
            <a:off x="6054977" y="196120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AFCC0-F6E2-D0D4-1802-D1B30976FC22}"/>
              </a:ext>
            </a:extLst>
          </p:cNvPr>
          <p:cNvSpPr txBox="1"/>
          <p:nvPr/>
        </p:nvSpPr>
        <p:spPr>
          <a:xfrm>
            <a:off x="6340262" y="1988244"/>
            <a:ext cx="204107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원천 데이터 수집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경영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영업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B9B69D-5061-A1C5-21DE-98EAF3A68F3A}"/>
              </a:ext>
            </a:extLst>
          </p:cNvPr>
          <p:cNvSpPr/>
          <p:nvPr/>
        </p:nvSpPr>
        <p:spPr>
          <a:xfrm flipH="1">
            <a:off x="6018165" y="249863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4" name="모서리가 둥근 직사각형 104">
            <a:extLst>
              <a:ext uri="{FF2B5EF4-FFF2-40B4-BE49-F238E27FC236}">
                <a16:creationId xmlns:a16="http://schemas.microsoft.com/office/drawing/2014/main" id="{9E24016E-7F1F-A994-B092-099DFC5C63EA}"/>
              </a:ext>
            </a:extLst>
          </p:cNvPr>
          <p:cNvSpPr/>
          <p:nvPr/>
        </p:nvSpPr>
        <p:spPr>
          <a:xfrm>
            <a:off x="6054977" y="250699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8DD1AF-B097-0F4C-C529-8464DEBC808D}"/>
              </a:ext>
            </a:extLst>
          </p:cNvPr>
          <p:cNvSpPr txBox="1"/>
          <p:nvPr/>
        </p:nvSpPr>
        <p:spPr>
          <a:xfrm>
            <a:off x="6340262" y="2534042"/>
            <a:ext cx="22902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표준화 및 통합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구성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(DW)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ECCA8BAA-AA1D-50D0-1864-E6C9AB45E63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49" y="2784729"/>
            <a:ext cx="3297245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표준화 및 도메인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레이아웃 구성 관리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보관주기 및 이력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(Object Storage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포함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A1969A-B1AB-C9BC-97A4-01D67DAEA919}"/>
              </a:ext>
            </a:extLst>
          </p:cNvPr>
          <p:cNvSpPr/>
          <p:nvPr/>
        </p:nvSpPr>
        <p:spPr>
          <a:xfrm flipH="1">
            <a:off x="6015418" y="326841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8" name="모서리가 둥근 직사각형 104">
            <a:extLst>
              <a:ext uri="{FF2B5EF4-FFF2-40B4-BE49-F238E27FC236}">
                <a16:creationId xmlns:a16="http://schemas.microsoft.com/office/drawing/2014/main" id="{AF3D8126-EC63-6218-6D4D-D1F0A71B6F36}"/>
              </a:ext>
            </a:extLst>
          </p:cNvPr>
          <p:cNvSpPr/>
          <p:nvPr/>
        </p:nvSpPr>
        <p:spPr>
          <a:xfrm>
            <a:off x="6052230" y="327677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D5CE1-A5B5-4AB4-8BFE-1DD8ECCAF734}"/>
              </a:ext>
            </a:extLst>
          </p:cNvPr>
          <p:cNvSpPr txBox="1"/>
          <p:nvPr/>
        </p:nvSpPr>
        <p:spPr>
          <a:xfrm>
            <a:off x="6340262" y="3316581"/>
            <a:ext cx="275876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복합 분석을 위한 데이터 인터페이스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5BA79AFF-EE3D-EB9C-042D-520D7198961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3602234"/>
            <a:ext cx="283459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빅데이터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지리정보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결산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6A21EC-1175-9A5D-A3FC-749BB4328C5E}"/>
              </a:ext>
            </a:extLst>
          </p:cNvPr>
          <p:cNvSpPr/>
          <p:nvPr/>
        </p:nvSpPr>
        <p:spPr>
          <a:xfrm flipH="1">
            <a:off x="6015418" y="3838227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" name="모서리가 둥근 직사각형 104">
            <a:extLst>
              <a:ext uri="{FF2B5EF4-FFF2-40B4-BE49-F238E27FC236}">
                <a16:creationId xmlns:a16="http://schemas.microsoft.com/office/drawing/2014/main" id="{EC1947E6-D2BB-F398-F90D-3E5BFF1EF0CB}"/>
              </a:ext>
            </a:extLst>
          </p:cNvPr>
          <p:cNvSpPr/>
          <p:nvPr/>
        </p:nvSpPr>
        <p:spPr>
          <a:xfrm>
            <a:off x="6052230" y="3846592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0C38A-CD5F-6F37-990E-57CC298326C0}"/>
              </a:ext>
            </a:extLst>
          </p:cNvPr>
          <p:cNvSpPr txBox="1"/>
          <p:nvPr/>
        </p:nvSpPr>
        <p:spPr>
          <a:xfrm>
            <a:off x="6340262" y="3886396"/>
            <a:ext cx="247285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시각화를 위한 리포트 구성 및 제공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D2221F2D-668D-57BE-D324-9C37A4ADF0C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131105"/>
            <a:ext cx="317186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비정형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대시보드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Self BI,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스케쥴링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(RPA)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5C7B2C-D7EA-8F7E-5B84-1E5A157CC204}"/>
              </a:ext>
            </a:extLst>
          </p:cNvPr>
          <p:cNvSpPr/>
          <p:nvPr/>
        </p:nvSpPr>
        <p:spPr>
          <a:xfrm flipH="1">
            <a:off x="6025798" y="438667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" name="모서리가 둥근 직사각형 104">
            <a:extLst>
              <a:ext uri="{FF2B5EF4-FFF2-40B4-BE49-F238E27FC236}">
                <a16:creationId xmlns:a16="http://schemas.microsoft.com/office/drawing/2014/main" id="{29368BE3-6F59-EA9B-1196-F87AE571390C}"/>
              </a:ext>
            </a:extLst>
          </p:cNvPr>
          <p:cNvSpPr/>
          <p:nvPr/>
        </p:nvSpPr>
        <p:spPr>
          <a:xfrm>
            <a:off x="6062610" y="439504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F3DC-708A-6AB8-06F8-9DE662303E81}"/>
              </a:ext>
            </a:extLst>
          </p:cNvPr>
          <p:cNvSpPr txBox="1"/>
          <p:nvPr/>
        </p:nvSpPr>
        <p:spPr>
          <a:xfrm>
            <a:off x="6340262" y="4434845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활용을 위한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로우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통계 데이터 제공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50DE27F5-B722-1E80-6C03-CFDA344F7C9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720498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고객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마케팅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상권분석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마이데이터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활용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70A1A3-44C8-9C68-34E7-0E8DF7642209}"/>
              </a:ext>
            </a:extLst>
          </p:cNvPr>
          <p:cNvSpPr/>
          <p:nvPr/>
        </p:nvSpPr>
        <p:spPr>
          <a:xfrm flipH="1">
            <a:off x="6017025" y="496230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0" name="모서리가 둥근 직사각형 104">
            <a:extLst>
              <a:ext uri="{FF2B5EF4-FFF2-40B4-BE49-F238E27FC236}">
                <a16:creationId xmlns:a16="http://schemas.microsoft.com/office/drawing/2014/main" id="{3BD2AB53-8CA2-CE27-6BFF-9E7C77F3D8E3}"/>
              </a:ext>
            </a:extLst>
          </p:cNvPr>
          <p:cNvSpPr/>
          <p:nvPr/>
        </p:nvSpPr>
        <p:spPr>
          <a:xfrm>
            <a:off x="6053837" y="497066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E52AE-5442-3D58-65D1-7AADC8B857A5}"/>
              </a:ext>
            </a:extLst>
          </p:cNvPr>
          <p:cNvSpPr txBox="1"/>
          <p:nvPr/>
        </p:nvSpPr>
        <p:spPr>
          <a:xfrm>
            <a:off x="6340262" y="5008530"/>
            <a:ext cx="296889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BI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포털 서비스 제공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거버넌스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035B0604-DB03-B044-6642-EFE47936C3C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5296126"/>
            <a:ext cx="3004234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메타 정보 및 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BI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활용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권한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챗봇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등 적용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각종 모니터링 및 리포트 추천 등 정보 제공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FF8CC3-0BC3-19ED-F941-181CD0797B3D}"/>
              </a:ext>
            </a:extLst>
          </p:cNvPr>
          <p:cNvSpPr/>
          <p:nvPr/>
        </p:nvSpPr>
        <p:spPr>
          <a:xfrm flipH="1">
            <a:off x="6017025" y="579083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4" name="모서리가 둥근 직사각형 104">
            <a:extLst>
              <a:ext uri="{FF2B5EF4-FFF2-40B4-BE49-F238E27FC236}">
                <a16:creationId xmlns:a16="http://schemas.microsoft.com/office/drawing/2014/main" id="{679DA6DC-CBCD-42E2-B4F3-D532D0B00111}"/>
              </a:ext>
            </a:extLst>
          </p:cNvPr>
          <p:cNvSpPr/>
          <p:nvPr/>
        </p:nvSpPr>
        <p:spPr>
          <a:xfrm>
            <a:off x="6053837" y="579919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8CF723-54B0-E66E-457C-1BB908079059}"/>
              </a:ext>
            </a:extLst>
          </p:cNvPr>
          <p:cNvSpPr txBox="1"/>
          <p:nvPr/>
        </p:nvSpPr>
        <p:spPr>
          <a:xfrm>
            <a:off x="6340262" y="5826220"/>
            <a:ext cx="221419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관리자 및 사용자 그룹별 시스템 접근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89F734D1-7860-88FF-D50F-6A3A13DA9DA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612465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 그룹별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사용자단위 시스템 활용 </a:t>
            </a: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AA75354A-7460-AA14-2B7B-8963248806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225357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필요 데이터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기간계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시스템 데이터 수집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id="{74E77630-B305-DA05-3851-D4371766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41" y="3666938"/>
            <a:ext cx="554403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연동시스템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(90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id="{A19E4548-0C79-3F09-E825-F6CBDB7C4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468" y="3341167"/>
            <a:ext cx="1270472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프로그램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7,700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(ETL : 2,200 / AP : 4,500) </a:t>
            </a:r>
          </a:p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테이블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8,000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9886B85F-D116-F63E-EF8A-0FDF3C14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3" y="3897052"/>
            <a:ext cx="759562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250TB (Usable) 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:a16="http://schemas.microsoft.com/office/drawing/2014/main" id="{2A5FE565-FD2B-3654-1BC0-640E8C37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845" y="5693351"/>
            <a:ext cx="711740" cy="317535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20PB</a:t>
            </a:r>
          </a:p>
        </p:txBody>
      </p:sp>
      <p:sp>
        <p:nvSpPr>
          <p:cNvPr id="52" name="모서리가 둥근 직사각형 43">
            <a:extLst>
              <a:ext uri="{FF2B5EF4-FFF2-40B4-BE49-F238E27FC236}">
                <a16:creationId xmlns:a16="http://schemas.microsoft.com/office/drawing/2014/main" id="{7DA77F41-56EB-8AB8-8E88-1407040C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01" y="3193790"/>
            <a:ext cx="771123" cy="518022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: 5,000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리포트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</a:t>
            </a:r>
          </a:p>
          <a:p>
            <a:pPr algn="ctr" defTabSz="914400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3" name="모서리가 둥근 직사각형 43">
            <a:extLst>
              <a:ext uri="{FF2B5EF4-FFF2-40B4-BE49-F238E27FC236}">
                <a16:creationId xmlns:a16="http://schemas.microsoft.com/office/drawing/2014/main" id="{D7B07616-FF29-50B1-FB5D-3BCFB29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235" y="4408689"/>
            <a:ext cx="928965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1PB (Usable)</a:t>
            </a: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* Object Storage </a:t>
            </a:r>
          </a:p>
        </p:txBody>
      </p:sp>
    </p:spTree>
    <p:extLst>
      <p:ext uri="{BB962C8B-B14F-4D97-AF65-F5344CB8AC3E}">
        <p14:creationId xmlns:p14="http://schemas.microsoft.com/office/powerpoint/2010/main" val="1934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F85A24-4133-93D5-C077-B92414B4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(2/2)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49B2B5C-7A94-2904-5648-C60A2E687571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082C5-7BB3-260A-75AD-DC1B18B7E2FF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E41867-7F7B-8452-D46D-E355463E0E98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경영계 데이터를 수집을 통해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및 빅데이터 시스템 구성을 통해 다양한 분야에 데이터 활용 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8" name="모서리가 둥근 직사각형 452">
            <a:extLst>
              <a:ext uri="{FF2B5EF4-FFF2-40B4-BE49-F238E27FC236}">
                <a16:creationId xmlns:a16="http://schemas.microsoft.com/office/drawing/2014/main" id="{B4EE943D-FFBA-3AAB-4226-71703500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5" y="2384884"/>
            <a:ext cx="4284476" cy="3492388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A345B-1392-34DF-7B74-607388C6E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65" y="2600908"/>
            <a:ext cx="3964895" cy="30896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64B331E-F030-DAEC-9709-9FF3B8AC3524}"/>
              </a:ext>
            </a:extLst>
          </p:cNvPr>
          <p:cNvGrpSpPr/>
          <p:nvPr/>
        </p:nvGrpSpPr>
        <p:grpSpPr>
          <a:xfrm>
            <a:off x="5011798" y="1556792"/>
            <a:ext cx="1908212" cy="279002"/>
            <a:chOff x="1082040" y="2293621"/>
            <a:chExt cx="2363326" cy="28937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340CF34-4FFD-5E91-4DBE-592DCAE4C785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7E23352A-C8BA-BA9F-EFE1-34C30EB86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4C9FDEC8-4D65-3FC8-7D75-ED4AF1A9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B5F75E-BBB6-5460-D920-3CDDEF7C410B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내부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EDED7-47FF-4282-B221-8186F8B78476}"/>
              </a:ext>
            </a:extLst>
          </p:cNvPr>
          <p:cNvSpPr/>
          <p:nvPr/>
        </p:nvSpPr>
        <p:spPr>
          <a:xfrm>
            <a:off x="5011798" y="1835794"/>
            <a:ext cx="4441702" cy="212070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2107C0-F67E-48B6-95A1-6ADD587BC46C}"/>
              </a:ext>
            </a:extLst>
          </p:cNvPr>
          <p:cNvGrpSpPr/>
          <p:nvPr/>
        </p:nvGrpSpPr>
        <p:grpSpPr>
          <a:xfrm>
            <a:off x="5011798" y="4158111"/>
            <a:ext cx="1908212" cy="279002"/>
            <a:chOff x="1082040" y="2293621"/>
            <a:chExt cx="2363326" cy="2893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F18C93-E58B-CED5-D4EA-56D312C0EF41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F4B65F59-655C-F14E-5312-F4AB5020C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213C3679-3B31-2293-74E6-4CEBF2733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1CE323-66D5-BD2C-8F27-FF988D3D1466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외부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591C21-7638-4977-ED7C-AD1A765A0355}"/>
              </a:ext>
            </a:extLst>
          </p:cNvPr>
          <p:cNvSpPr/>
          <p:nvPr/>
        </p:nvSpPr>
        <p:spPr>
          <a:xfrm>
            <a:off x="5011798" y="4437112"/>
            <a:ext cx="4428492" cy="194421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53F112-C6D6-0B80-B6E5-2774F21B5315}"/>
              </a:ext>
            </a:extLst>
          </p:cNvPr>
          <p:cNvSpPr/>
          <p:nvPr/>
        </p:nvSpPr>
        <p:spPr>
          <a:xfrm>
            <a:off x="5097016" y="2012282"/>
            <a:ext cx="4369694" cy="1615827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 내 전사 통계 실적 활용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조직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상품 단위 가입자 및 매출 실적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영업 관리를 위한 </a:t>
            </a:r>
            <a:r>
              <a:rPr lang="en-US" altLang="ko-KR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B2C,B2B 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CRM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을 위한 데이터 제공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(VOC,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캠페인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전사 손익 관리를 위한 원가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매출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이익 등 통계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AI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모형 및 모델 반영을 통한 고객 해지방어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미납 채권 등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고객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계약 및 시설 정보를 통합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마트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구성을 통한 마케팅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1C053C-4065-9BF6-1752-668702AB900E}"/>
              </a:ext>
            </a:extLst>
          </p:cNvPr>
          <p:cNvSpPr/>
          <p:nvPr/>
        </p:nvSpPr>
        <p:spPr>
          <a:xfrm>
            <a:off x="5083806" y="4513957"/>
            <a:ext cx="4369694" cy="1795363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지리정보를 이용한 시설 단위 정보 활용을 통한 상권 분석 정보 제공 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기업간 데이터 제휴를 통한 마이 데이터 서비스 확대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공공 데이터 및 보유 고객 데이터를 활용한 유동인구 분석 정보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보유 고객 정보를 활용한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타겟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마케팅 서비스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데이터 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/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복합 분석을 위한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빅데이터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키 중심 융합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    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성별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연령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날짜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업종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지역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위치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</p:txBody>
      </p:sp>
      <p:sp>
        <p:nvSpPr>
          <p:cNvPr id="24" name="자유형 226">
            <a:extLst>
              <a:ext uri="{FF2B5EF4-FFF2-40B4-BE49-F238E27FC236}">
                <a16:creationId xmlns:a16="http://schemas.microsoft.com/office/drawing/2014/main" id="{2EB590A8-11B3-7E60-5AD6-DFD47337ACD6}"/>
              </a:ext>
            </a:extLst>
          </p:cNvPr>
          <p:cNvSpPr/>
          <p:nvPr/>
        </p:nvSpPr>
        <p:spPr bwMode="auto">
          <a:xfrm rot="1759361">
            <a:off x="4342256" y="2849239"/>
            <a:ext cx="496322" cy="837262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  <p:sp>
        <p:nvSpPr>
          <p:cNvPr id="25" name="자유형 226">
            <a:extLst>
              <a:ext uri="{FF2B5EF4-FFF2-40B4-BE49-F238E27FC236}">
                <a16:creationId xmlns:a16="http://schemas.microsoft.com/office/drawing/2014/main" id="{71DACD49-ECAE-3F6B-8D62-9343750D9356}"/>
              </a:ext>
            </a:extLst>
          </p:cNvPr>
          <p:cNvSpPr/>
          <p:nvPr/>
        </p:nvSpPr>
        <p:spPr bwMode="auto">
          <a:xfrm rot="9844135" flipH="1">
            <a:off x="4268244" y="4704938"/>
            <a:ext cx="673413" cy="669107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6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C73067-4F5E-8378-98C8-DEA0BFA4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D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82A0BA6-01E1-BC56-5F8C-1A9A10CBD5F5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1.4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9B7250-4A9E-82E8-C71A-8941A98141DF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마이크로서비스 아키텍처 기반 금융권 구축 프로젝트</a:t>
            </a:r>
            <a:endParaRPr lang="ko-KR" altLang="en-US" spc="-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378D3F-03EB-10A1-1B8D-946190CDCCFF}"/>
              </a:ext>
            </a:extLst>
          </p:cNvPr>
          <p:cNvGrpSpPr/>
          <p:nvPr/>
        </p:nvGrpSpPr>
        <p:grpSpPr>
          <a:xfrm>
            <a:off x="596516" y="1408504"/>
            <a:ext cx="8735230" cy="4898163"/>
            <a:chOff x="523957" y="1408504"/>
            <a:chExt cx="8115218" cy="48981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9D770F-33C4-8B83-6B8E-0B8ADCF5481A}"/>
                </a:ext>
              </a:extLst>
            </p:cNvPr>
            <p:cNvSpPr txBox="1"/>
            <p:nvPr/>
          </p:nvSpPr>
          <p:spPr>
            <a:xfrm>
              <a:off x="605402" y="1575471"/>
              <a:ext cx="3544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-  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목표 시스템의 </a:t>
              </a:r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5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 핵심 구축 영역</a:t>
              </a:r>
              <a:r>
                <a:rPr lang="ko-KR" altLang="en-US" sz="2000" spc="-50">
                  <a:ln>
                    <a:solidFill>
                      <a:srgbClr val="28968B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endParaRPr lang="ko-KR" altLang="en-US" sz="2000" spc="-50" dirty="0">
                <a:ln>
                  <a:solidFill>
                    <a:srgbClr val="30989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CD13A0-341C-5F6B-AB2E-13EEC10076B8}"/>
                </a:ext>
              </a:extLst>
            </p:cNvPr>
            <p:cNvSpPr/>
            <p:nvPr/>
          </p:nvSpPr>
          <p:spPr bwMode="auto">
            <a:xfrm>
              <a:off x="7221063" y="2223775"/>
              <a:ext cx="1400629" cy="223202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B9385D-D6D8-2605-D1A8-7F2B41E6A66F}"/>
                </a:ext>
              </a:extLst>
            </p:cNvPr>
            <p:cNvSpPr/>
            <p:nvPr/>
          </p:nvSpPr>
          <p:spPr>
            <a:xfrm>
              <a:off x="7312850" y="3440537"/>
              <a:ext cx="1243804" cy="928403"/>
            </a:xfrm>
            <a:prstGeom prst="rect">
              <a:avLst/>
            </a:prstGeom>
            <a:solidFill>
              <a:srgbClr val="D6DFEA"/>
            </a:solidFill>
            <a:ln w="6350" algn="ctr">
              <a:solidFill>
                <a:srgbClr val="16524C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89986" rIns="0" bIns="0" anchor="t" anchorCtr="0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217" latinLnBrk="0">
                <a:tabLst>
                  <a:tab pos="974086" algn="l"/>
                  <a:tab pos="7792691" algn="r"/>
                </a:tabLst>
              </a:pP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유관업무</a:t>
              </a:r>
            </a:p>
          </p:txBody>
        </p:sp>
        <p:sp>
          <p:nvSpPr>
            <p:cNvPr id="11" name="직사각형 746">
              <a:extLst>
                <a:ext uri="{FF2B5EF4-FFF2-40B4-BE49-F238E27FC236}">
                  <a16:creationId xmlns:a16="http://schemas.microsoft.com/office/drawing/2014/main" id="{70572C70-F824-5134-A6A7-F5BC70CF5044}"/>
                </a:ext>
              </a:extLst>
            </p:cNvPr>
            <p:cNvSpPr/>
            <p:nvPr/>
          </p:nvSpPr>
          <p:spPr>
            <a:xfrm>
              <a:off x="3116222" y="2252224"/>
              <a:ext cx="594142" cy="252381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17E454-D617-91E9-0220-0952F0243141}"/>
                </a:ext>
              </a:extLst>
            </p:cNvPr>
            <p:cNvSpPr/>
            <p:nvPr/>
          </p:nvSpPr>
          <p:spPr>
            <a:xfrm>
              <a:off x="3169391" y="2355384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7D47349-A53F-630F-E98D-0CA2D3A500AB}"/>
                </a:ext>
              </a:extLst>
            </p:cNvPr>
            <p:cNvGrpSpPr/>
            <p:nvPr/>
          </p:nvGrpSpPr>
          <p:grpSpPr>
            <a:xfrm>
              <a:off x="594114" y="4814145"/>
              <a:ext cx="667462" cy="709030"/>
              <a:chOff x="414713" y="4833950"/>
              <a:chExt cx="753530" cy="811968"/>
            </a:xfrm>
          </p:grpSpPr>
          <p:sp>
            <p:nvSpPr>
              <p:cNvPr id="265" name="AutoShape 8">
                <a:extLst>
                  <a:ext uri="{FF2B5EF4-FFF2-40B4-BE49-F238E27FC236}">
                    <a16:creationId xmlns:a16="http://schemas.microsoft.com/office/drawing/2014/main" id="{06C07651-DD61-DF9E-D253-52BBB6F10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5066264"/>
                <a:ext cx="751970" cy="57965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2FC35CBB-4F6B-4121-83DA-440D4B2EE632}"/>
                  </a:ext>
                </a:extLst>
              </p:cNvPr>
              <p:cNvGrpSpPr/>
              <p:nvPr/>
            </p:nvGrpSpPr>
            <p:grpSpPr>
              <a:xfrm>
                <a:off x="476700" y="5130356"/>
                <a:ext cx="629556" cy="435518"/>
                <a:chOff x="397179" y="3648396"/>
                <a:chExt cx="648000" cy="399384"/>
              </a:xfrm>
            </p:grpSpPr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9F13435A-6B0B-4912-604D-D287C822E147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관리자</a:t>
                  </a: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95635309-8C73-2D2B-48F3-8CBA3761ADAD}"/>
                    </a:ext>
                  </a:extLst>
                </p:cNvPr>
                <p:cNvSpPr/>
                <p:nvPr/>
              </p:nvSpPr>
              <p:spPr>
                <a:xfrm>
                  <a:off x="397179" y="38677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7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업무담당자</a:t>
                  </a:r>
                </a:p>
              </p:txBody>
            </p:sp>
          </p:grpSp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3F9787E4-A8FB-A631-868B-C81CCDE95EFE}"/>
                  </a:ext>
                </a:extLst>
              </p:cNvPr>
              <p:cNvGrpSpPr/>
              <p:nvPr/>
            </p:nvGrpSpPr>
            <p:grpSpPr>
              <a:xfrm>
                <a:off x="414713" y="4833950"/>
                <a:ext cx="753530" cy="235543"/>
                <a:chOff x="333376" y="3160218"/>
                <a:chExt cx="775606" cy="216000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297FE09F-6AA2-FAC9-8868-7E6C8DA59757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6FC4EB85-B557-53FD-DC1F-5DE3604D2B8A}"/>
                    </a:ext>
                  </a:extLst>
                </p:cNvPr>
                <p:cNvSpPr/>
                <p:nvPr/>
              </p:nvSpPr>
              <p:spPr>
                <a:xfrm>
                  <a:off x="340705" y="3198940"/>
                  <a:ext cx="760949" cy="138556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내부사용자</a:t>
                  </a:r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E38B2E-148B-014D-A123-1A58EB88738D}"/>
                </a:ext>
              </a:extLst>
            </p:cNvPr>
            <p:cNvGrpSpPr/>
            <p:nvPr/>
          </p:nvGrpSpPr>
          <p:grpSpPr>
            <a:xfrm>
              <a:off x="594114" y="2252223"/>
              <a:ext cx="667462" cy="1642144"/>
              <a:chOff x="414713" y="1914200"/>
              <a:chExt cx="753530" cy="1880552"/>
            </a:xfrm>
          </p:grpSpPr>
          <p:sp>
            <p:nvSpPr>
              <p:cNvPr id="253" name="AutoShape 8">
                <a:extLst>
                  <a:ext uri="{FF2B5EF4-FFF2-40B4-BE49-F238E27FC236}">
                    <a16:creationId xmlns:a16="http://schemas.microsoft.com/office/drawing/2014/main" id="{D79009E5-FEC5-4717-9E30-EC99289A8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2146514"/>
                <a:ext cx="751970" cy="1648238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5B41E9F7-E27C-3728-CB4C-A4EED5BC6CA8}"/>
                  </a:ext>
                </a:extLst>
              </p:cNvPr>
              <p:cNvGrpSpPr/>
              <p:nvPr/>
            </p:nvGrpSpPr>
            <p:grpSpPr>
              <a:xfrm>
                <a:off x="476700" y="2210614"/>
                <a:ext cx="629556" cy="1525700"/>
                <a:chOff x="397179" y="3648396"/>
                <a:chExt cx="648000" cy="1399109"/>
              </a:xfrm>
            </p:grpSpPr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254361B2-C3F4-BFAF-2CAD-31A700E45AD0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하나증권</a:t>
                  </a: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D16AF98E-27CB-FA37-657B-A02FCBDE346F}"/>
                    </a:ext>
                  </a:extLst>
                </p:cNvPr>
                <p:cNvSpPr/>
                <p:nvPr/>
              </p:nvSpPr>
              <p:spPr>
                <a:xfrm>
                  <a:off x="397179" y="3833417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하나카드</a:t>
                  </a: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5AC8A43-B8A4-78A7-85B6-DD87CDA6387B}"/>
                    </a:ext>
                  </a:extLst>
                </p:cNvPr>
                <p:cNvSpPr/>
                <p:nvPr/>
              </p:nvSpPr>
              <p:spPr>
                <a:xfrm>
                  <a:off x="397179" y="40406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이포넷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C314836F-BE3D-2A94-D263-711B2FA55D78}"/>
                    </a:ext>
                  </a:extLst>
                </p:cNvPr>
                <p:cNvSpPr/>
                <p:nvPr/>
              </p:nvSpPr>
              <p:spPr>
                <a:xfrm>
                  <a:off x="397179" y="425098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교원</a:t>
                  </a: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13588528-DF55-DBCE-93DC-613A09B8B9FC}"/>
                    </a:ext>
                  </a:extLst>
                </p:cNvPr>
                <p:cNvSpPr/>
                <p:nvPr/>
              </p:nvSpPr>
              <p:spPr>
                <a:xfrm>
                  <a:off x="397179" y="446655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나이스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78FAA817-238A-4E75-903F-FEB1CCE09043}"/>
                    </a:ext>
                  </a:extLst>
                </p:cNvPr>
                <p:cNvSpPr/>
                <p:nvPr/>
              </p:nvSpPr>
              <p:spPr>
                <a:xfrm>
                  <a:off x="397179" y="466331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en-US" altLang="ko-KR" sz="9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BaaS</a:t>
                  </a:r>
                  <a:endParaRPr lang="ko-KR" altLang="en-US" sz="9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B016A043-A42B-7102-1688-2A4E9F290068}"/>
                    </a:ext>
                  </a:extLst>
                </p:cNvPr>
                <p:cNvSpPr/>
                <p:nvPr/>
              </p:nvSpPr>
              <p:spPr>
                <a:xfrm>
                  <a:off x="397179" y="4867505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제휴사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2228DD37-D51B-5C5E-49A0-5F1634593634}"/>
                  </a:ext>
                </a:extLst>
              </p:cNvPr>
              <p:cNvGrpSpPr/>
              <p:nvPr/>
            </p:nvGrpSpPr>
            <p:grpSpPr>
              <a:xfrm>
                <a:off x="414713" y="1914200"/>
                <a:ext cx="753530" cy="235543"/>
                <a:chOff x="333376" y="3160218"/>
                <a:chExt cx="775606" cy="216000"/>
              </a:xfrm>
            </p:grpSpPr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35B5B027-C3ED-344F-7931-FC134FE3F58D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B06D1A80-55DE-50F9-721E-F5BC391843E8}"/>
                    </a:ext>
                  </a:extLst>
                </p:cNvPr>
                <p:cNvSpPr/>
                <p:nvPr/>
              </p:nvSpPr>
              <p:spPr>
                <a:xfrm>
                  <a:off x="416799" y="3204713"/>
                  <a:ext cx="608762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제휴기관</a:t>
                  </a:r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9E48AD-A350-E1F0-F768-E40DB889733C}"/>
                </a:ext>
              </a:extLst>
            </p:cNvPr>
            <p:cNvSpPr/>
            <p:nvPr/>
          </p:nvSpPr>
          <p:spPr>
            <a:xfrm flipH="1">
              <a:off x="2738394" y="3906252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76E75C-582C-7A2D-A6F0-B0B957A20AA1}"/>
                </a:ext>
              </a:extLst>
            </p:cNvPr>
            <p:cNvSpPr txBox="1"/>
            <p:nvPr/>
          </p:nvSpPr>
          <p:spPr>
            <a:xfrm>
              <a:off x="3295017" y="2584598"/>
              <a:ext cx="237244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Traffic</a:t>
              </a:r>
            </a:p>
            <a:p>
              <a:r>
                <a:rPr lang="ko-KR" altLang="en-US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6B5052-711D-1CFF-16D4-9E2F2BE944D4}"/>
                </a:ext>
              </a:extLst>
            </p:cNvPr>
            <p:cNvSpPr/>
            <p:nvPr/>
          </p:nvSpPr>
          <p:spPr>
            <a:xfrm>
              <a:off x="3209304" y="3393075"/>
              <a:ext cx="312137" cy="277670"/>
            </a:xfrm>
            <a:prstGeom prst="rect">
              <a:avLst/>
            </a:prstGeom>
            <a:solidFill>
              <a:srgbClr val="6E7A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r>
                <a:rPr lang="en-US" altLang="ko-KR" sz="900" kern="0" spc="-50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Istio</a:t>
              </a:r>
              <a:endParaRPr lang="en-US" altLang="ko-KR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217" latinLnBrk="0"/>
              <a:r>
                <a:rPr lang="en-US" altLang="ko-KR" sz="9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GW</a:t>
              </a:r>
              <a:endParaRPr lang="ko-KR" altLang="en-US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8" name="꺾인 연결선 35">
              <a:extLst>
                <a:ext uri="{FF2B5EF4-FFF2-40B4-BE49-F238E27FC236}">
                  <a16:creationId xmlns:a16="http://schemas.microsoft.com/office/drawing/2014/main" id="{63703002-1609-D5F7-55BB-6213E05C1E62}"/>
                </a:ext>
              </a:extLst>
            </p:cNvPr>
            <p:cNvCxnSpPr/>
            <p:nvPr/>
          </p:nvCxnSpPr>
          <p:spPr>
            <a:xfrm flipV="1">
              <a:off x="1268646" y="3941823"/>
              <a:ext cx="1388941" cy="157206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033FF15-E4CF-CC41-1398-6993D82BE340}"/>
                </a:ext>
              </a:extLst>
            </p:cNvPr>
            <p:cNvGrpSpPr/>
            <p:nvPr/>
          </p:nvGrpSpPr>
          <p:grpSpPr>
            <a:xfrm>
              <a:off x="3523260" y="3373909"/>
              <a:ext cx="123936" cy="308304"/>
              <a:chOff x="3296816" y="4084767"/>
              <a:chExt cx="144016" cy="323770"/>
            </a:xfrm>
          </p:grpSpPr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F1652155-B4DA-D89A-0CA1-113523417180}"/>
                  </a:ext>
                </a:extLst>
              </p:cNvPr>
              <p:cNvSpPr/>
              <p:nvPr/>
            </p:nvSpPr>
            <p:spPr>
              <a:xfrm>
                <a:off x="3368824" y="40847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CCADA5CA-D0C9-8677-F840-335DBE6EC1D5}"/>
                  </a:ext>
                </a:extLst>
              </p:cNvPr>
              <p:cNvSpPr/>
              <p:nvPr/>
            </p:nvSpPr>
            <p:spPr>
              <a:xfrm>
                <a:off x="3368823" y="4207995"/>
                <a:ext cx="72009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30CAA9CB-3B43-E0C9-EFFF-59137790A3BC}"/>
                  </a:ext>
                </a:extLst>
              </p:cNvPr>
              <p:cNvSpPr/>
              <p:nvPr/>
            </p:nvSpPr>
            <p:spPr>
              <a:xfrm>
                <a:off x="3368824" y="43385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cxnSp>
            <p:nvCxnSpPr>
              <p:cNvPr id="250" name="꺾인 연결선 41">
                <a:extLst>
                  <a:ext uri="{FF2B5EF4-FFF2-40B4-BE49-F238E27FC236}">
                    <a16:creationId xmlns:a16="http://schemas.microsoft.com/office/drawing/2014/main" id="{E4BB1C4F-FCFE-1F12-3380-02E242FC6253}"/>
                  </a:ext>
                </a:extLst>
              </p:cNvPr>
              <p:cNvCxnSpPr>
                <a:endCxn id="247" idx="1"/>
              </p:cNvCxnSpPr>
              <p:nvPr/>
            </p:nvCxnSpPr>
            <p:spPr>
              <a:xfrm flipV="1">
                <a:off x="3296816" y="41197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꺾인 연결선 42">
                <a:extLst>
                  <a:ext uri="{FF2B5EF4-FFF2-40B4-BE49-F238E27FC236}">
                    <a16:creationId xmlns:a16="http://schemas.microsoft.com/office/drawing/2014/main" id="{B143B66B-3127-0F30-4E5C-59CE9D3E6158}"/>
                  </a:ext>
                </a:extLst>
              </p:cNvPr>
              <p:cNvCxnSpPr>
                <a:endCxn id="248" idx="1"/>
              </p:cNvCxnSpPr>
              <p:nvPr/>
            </p:nvCxnSpPr>
            <p:spPr>
              <a:xfrm>
                <a:off x="3296816" y="4242980"/>
                <a:ext cx="72007" cy="12705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꺾인 연결선 43">
                <a:extLst>
                  <a:ext uri="{FF2B5EF4-FFF2-40B4-BE49-F238E27FC236}">
                    <a16:creationId xmlns:a16="http://schemas.microsoft.com/office/drawing/2014/main" id="{DB9D78C1-7B18-414B-02AE-0FCC0B3E96BA}"/>
                  </a:ext>
                </a:extLst>
              </p:cNvPr>
              <p:cNvCxnSpPr>
                <a:endCxn id="249" idx="1"/>
              </p:cNvCxnSpPr>
              <p:nvPr/>
            </p:nvCxnSpPr>
            <p:spPr>
              <a:xfrm>
                <a:off x="3296816" y="42466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9FC15F9-C5B9-7FC1-F6F8-1185BE72D394}"/>
                </a:ext>
              </a:extLst>
            </p:cNvPr>
            <p:cNvGrpSpPr/>
            <p:nvPr/>
          </p:nvGrpSpPr>
          <p:grpSpPr>
            <a:xfrm>
              <a:off x="594114" y="3984391"/>
              <a:ext cx="667462" cy="712103"/>
              <a:chOff x="414713" y="3827238"/>
              <a:chExt cx="753530" cy="815487"/>
            </a:xfrm>
          </p:grpSpPr>
          <p:sp>
            <p:nvSpPr>
              <p:cNvPr id="240" name="AutoShape 8">
                <a:extLst>
                  <a:ext uri="{FF2B5EF4-FFF2-40B4-BE49-F238E27FC236}">
                    <a16:creationId xmlns:a16="http://schemas.microsoft.com/office/drawing/2014/main" id="{C8C474D9-E6D6-E9C1-B8DF-74C396063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4062781"/>
                <a:ext cx="751970" cy="57994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9F642A7-DBA0-4003-DB4C-3688FCF1CD7E}"/>
                  </a:ext>
                </a:extLst>
              </p:cNvPr>
              <p:cNvGrpSpPr/>
              <p:nvPr/>
            </p:nvGrpSpPr>
            <p:grpSpPr>
              <a:xfrm>
                <a:off x="476700" y="4132764"/>
                <a:ext cx="629556" cy="436207"/>
                <a:chOff x="397179" y="4806491"/>
                <a:chExt cx="648000" cy="400015"/>
              </a:xfrm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A9563B79-087E-F7CD-0D7F-DB378159C448}"/>
                    </a:ext>
                  </a:extLst>
                </p:cNvPr>
                <p:cNvSpPr/>
                <p:nvPr/>
              </p:nvSpPr>
              <p:spPr>
                <a:xfrm>
                  <a:off x="397179" y="4806491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부모고객</a:t>
                  </a: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BA3AF00C-4824-E6E5-26AE-6EB63AFC2673}"/>
                    </a:ext>
                  </a:extLst>
                </p:cNvPr>
                <p:cNvSpPr/>
                <p:nvPr/>
              </p:nvSpPr>
              <p:spPr>
                <a:xfrm>
                  <a:off x="397179" y="502650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자녀고객</a:t>
                  </a: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02537A25-EFCB-27C4-9B41-7C65626D453D}"/>
                  </a:ext>
                </a:extLst>
              </p:cNvPr>
              <p:cNvGrpSpPr/>
              <p:nvPr/>
            </p:nvGrpSpPr>
            <p:grpSpPr>
              <a:xfrm>
                <a:off x="414713" y="3827238"/>
                <a:ext cx="753530" cy="235543"/>
                <a:chOff x="333376" y="3160218"/>
                <a:chExt cx="775606" cy="216000"/>
              </a:xfrm>
            </p:grpSpPr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FCF06199-D722-07C7-BBB7-068F763A0EB6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1547CE29-EDD3-2BB5-1E82-5E3FEFCAFA6D}"/>
                    </a:ext>
                  </a:extLst>
                </p:cNvPr>
                <p:cNvSpPr/>
                <p:nvPr/>
              </p:nvSpPr>
              <p:spPr>
                <a:xfrm>
                  <a:off x="386946" y="3204713"/>
                  <a:ext cx="668466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</a:t>
                  </a:r>
                </a:p>
              </p:txBody>
            </p:sp>
          </p:grpSp>
        </p:grpSp>
        <p:cxnSp>
          <p:nvCxnSpPr>
            <p:cNvPr id="21" name="꺾인 연결선 52">
              <a:extLst>
                <a:ext uri="{FF2B5EF4-FFF2-40B4-BE49-F238E27FC236}">
                  <a16:creationId xmlns:a16="http://schemas.microsoft.com/office/drawing/2014/main" id="{ED32C817-8E2A-9F69-1E08-3D0380B4E31E}"/>
                </a:ext>
              </a:extLst>
            </p:cNvPr>
            <p:cNvCxnSpPr>
              <a:stCxn id="42" idx="0"/>
              <a:endCxn id="58" idx="1"/>
            </p:cNvCxnSpPr>
            <p:nvPr/>
          </p:nvCxnSpPr>
          <p:spPr>
            <a:xfrm rot="5400000" flipH="1" flipV="1">
              <a:off x="7052146" y="2993385"/>
              <a:ext cx="404247" cy="770757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21CDD4-7018-58B8-E926-1530CAA67C49}"/>
                </a:ext>
              </a:extLst>
            </p:cNvPr>
            <p:cNvSpPr/>
            <p:nvPr/>
          </p:nvSpPr>
          <p:spPr>
            <a:xfrm flipH="1">
              <a:off x="3097945" y="5319248"/>
              <a:ext cx="631385" cy="205682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PC WEB</a:t>
              </a:r>
              <a:endParaRPr kumimoji="1" lang="ko-KR" altLang="en-US" sz="8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07FA5C-070C-BE71-65A4-FDC7FB902CB5}"/>
                </a:ext>
              </a:extLst>
            </p:cNvPr>
            <p:cNvSpPr/>
            <p:nvPr/>
          </p:nvSpPr>
          <p:spPr>
            <a:xfrm>
              <a:off x="3097945" y="5112052"/>
              <a:ext cx="631385" cy="205766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관리자 </a:t>
              </a:r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Web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24" name="꺾인 연결선 55">
              <a:extLst>
                <a:ext uri="{FF2B5EF4-FFF2-40B4-BE49-F238E27FC236}">
                  <a16:creationId xmlns:a16="http://schemas.microsoft.com/office/drawing/2014/main" id="{8205A681-482F-D5A0-C379-B69CF44FA048}"/>
                </a:ext>
              </a:extLst>
            </p:cNvPr>
            <p:cNvCxnSpPr>
              <a:stCxn id="23" idx="0"/>
              <a:endCxn id="11" idx="2"/>
            </p:cNvCxnSpPr>
            <p:nvPr/>
          </p:nvCxnSpPr>
          <p:spPr>
            <a:xfrm rot="16200000" flipV="1">
              <a:off x="3245461" y="4943874"/>
              <a:ext cx="336009" cy="3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1D2F3-2071-9F25-92BC-E0F93A72A35D}"/>
                </a:ext>
              </a:extLst>
            </p:cNvPr>
            <p:cNvSpPr txBox="1"/>
            <p:nvPr/>
          </p:nvSpPr>
          <p:spPr>
            <a:xfrm>
              <a:off x="1252092" y="3401485"/>
              <a:ext cx="846999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White Label </a:t>
              </a:r>
              <a:r>
                <a:rPr lang="ko-KR" altLang="en-US" sz="90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웹앱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133C15-0FBA-AD91-CE8C-467CD8E5A51F}"/>
                </a:ext>
              </a:extLst>
            </p:cNvPr>
            <p:cNvSpPr/>
            <p:nvPr/>
          </p:nvSpPr>
          <p:spPr>
            <a:xfrm>
              <a:off x="3168034" y="4471750"/>
              <a:ext cx="490519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Service Mesh</a:t>
              </a: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Framework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27" name="Picture 3" descr="H:\☆참고잡동(변화)☆\장비\im\gw.png">
              <a:extLst>
                <a:ext uri="{FF2B5EF4-FFF2-40B4-BE49-F238E27FC236}">
                  <a16:creationId xmlns:a16="http://schemas.microsoft.com/office/drawing/2014/main" id="{E30C9A10-1954-9990-477E-59999A10E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3703776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62">
              <a:extLst>
                <a:ext uri="{FF2B5EF4-FFF2-40B4-BE49-F238E27FC236}">
                  <a16:creationId xmlns:a16="http://schemas.microsoft.com/office/drawing/2014/main" id="{3E328FB4-4E91-57B1-FD90-FB0569E1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132216" y="5345480"/>
              <a:ext cx="120431" cy="16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A581D4F-D014-0AD3-2C0C-9FB4A6E48AC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1260060" y="5211715"/>
              <a:ext cx="1837885" cy="322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9C86B-F6D2-C672-DBF3-0F5C551FA9FD}"/>
                </a:ext>
              </a:extLst>
            </p:cNvPr>
            <p:cNvSpPr/>
            <p:nvPr/>
          </p:nvSpPr>
          <p:spPr>
            <a:xfrm>
              <a:off x="3169391" y="3939856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09EA30-D449-1B5C-BEE9-BFA6F395C9E1}"/>
                </a:ext>
              </a:extLst>
            </p:cNvPr>
            <p:cNvSpPr txBox="1"/>
            <p:nvPr/>
          </p:nvSpPr>
          <p:spPr>
            <a:xfrm>
              <a:off x="3214866" y="4008356"/>
              <a:ext cx="397546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Resilient &amp;</a:t>
              </a:r>
              <a:b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Fault</a:t>
              </a:r>
            </a:p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Tolerance</a:t>
              </a:r>
            </a:p>
          </p:txBody>
        </p:sp>
        <p:sp>
          <p:nvSpPr>
            <p:cNvPr id="32" name="Freeform 430">
              <a:extLst>
                <a:ext uri="{FF2B5EF4-FFF2-40B4-BE49-F238E27FC236}">
                  <a16:creationId xmlns:a16="http://schemas.microsoft.com/office/drawing/2014/main" id="{EEEFEA84-1675-E51C-1D64-3A7ADFD58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90" y="2428233"/>
              <a:ext cx="162897" cy="161225"/>
            </a:xfrm>
            <a:custGeom>
              <a:avLst/>
              <a:gdLst>
                <a:gd name="T0" fmla="*/ 2147483647 w 350"/>
                <a:gd name="T1" fmla="*/ 2147483647 h 350"/>
                <a:gd name="T2" fmla="*/ 2147483647 w 350"/>
                <a:gd name="T3" fmla="*/ 2147483647 h 350"/>
                <a:gd name="T4" fmla="*/ 2147483647 w 350"/>
                <a:gd name="T5" fmla="*/ 2147483647 h 350"/>
                <a:gd name="T6" fmla="*/ 2147483647 w 350"/>
                <a:gd name="T7" fmla="*/ 2147483647 h 350"/>
                <a:gd name="T8" fmla="*/ 2147483647 w 350"/>
                <a:gd name="T9" fmla="*/ 2147483647 h 350"/>
                <a:gd name="T10" fmla="*/ 2147483647 w 350"/>
                <a:gd name="T11" fmla="*/ 2147483647 h 350"/>
                <a:gd name="T12" fmla="*/ 2147483647 w 350"/>
                <a:gd name="T13" fmla="*/ 0 h 350"/>
                <a:gd name="T14" fmla="*/ 2147483647 w 350"/>
                <a:gd name="T15" fmla="*/ 2147483647 h 350"/>
                <a:gd name="T16" fmla="*/ 2147483647 w 350"/>
                <a:gd name="T17" fmla="*/ 2147483647 h 350"/>
                <a:gd name="T18" fmla="*/ 2147483647 w 350"/>
                <a:gd name="T19" fmla="*/ 2147483647 h 350"/>
                <a:gd name="T20" fmla="*/ 2147483647 w 350"/>
                <a:gd name="T21" fmla="*/ 2147483647 h 350"/>
                <a:gd name="T22" fmla="*/ 2147483647 w 350"/>
                <a:gd name="T23" fmla="*/ 2147483647 h 350"/>
                <a:gd name="T24" fmla="*/ 0 w 350"/>
                <a:gd name="T25" fmla="*/ 2147483647 h 350"/>
                <a:gd name="T26" fmla="*/ 2147483647 w 350"/>
                <a:gd name="T27" fmla="*/ 2147483647 h 350"/>
                <a:gd name="T28" fmla="*/ 2147483647 w 350"/>
                <a:gd name="T29" fmla="*/ 2147483647 h 350"/>
                <a:gd name="T30" fmla="*/ 2147483647 w 350"/>
                <a:gd name="T31" fmla="*/ 2147483647 h 350"/>
                <a:gd name="T32" fmla="*/ 2147483647 w 350"/>
                <a:gd name="T33" fmla="*/ 2147483647 h 350"/>
                <a:gd name="T34" fmla="*/ 2147483647 w 350"/>
                <a:gd name="T35" fmla="*/ 2147483647 h 350"/>
                <a:gd name="T36" fmla="*/ 2147483647 w 350"/>
                <a:gd name="T37" fmla="*/ 2147483647 h 350"/>
                <a:gd name="T38" fmla="*/ 2147483647 w 350"/>
                <a:gd name="T39" fmla="*/ 2147483647 h 350"/>
                <a:gd name="T40" fmla="*/ 2147483647 w 350"/>
                <a:gd name="T41" fmla="*/ 2147483647 h 350"/>
                <a:gd name="T42" fmla="*/ 2147483647 w 350"/>
                <a:gd name="T43" fmla="*/ 2147483647 h 350"/>
                <a:gd name="T44" fmla="*/ 2147483647 w 350"/>
                <a:gd name="T45" fmla="*/ 2147483647 h 350"/>
                <a:gd name="T46" fmla="*/ 2147483647 w 350"/>
                <a:gd name="T47" fmla="*/ 2147483647 h 350"/>
                <a:gd name="T48" fmla="*/ 2147483647 w 350"/>
                <a:gd name="T49" fmla="*/ 2147483647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0" h="350">
                  <a:moveTo>
                    <a:pt x="350" y="175"/>
                  </a:moveTo>
                  <a:lnTo>
                    <a:pt x="276" y="101"/>
                  </a:lnTo>
                  <a:lnTo>
                    <a:pt x="276" y="151"/>
                  </a:lnTo>
                  <a:lnTo>
                    <a:pt x="200" y="151"/>
                  </a:lnTo>
                  <a:lnTo>
                    <a:pt x="200" y="74"/>
                  </a:lnTo>
                  <a:lnTo>
                    <a:pt x="249" y="74"/>
                  </a:lnTo>
                  <a:lnTo>
                    <a:pt x="175" y="0"/>
                  </a:lnTo>
                  <a:lnTo>
                    <a:pt x="101" y="74"/>
                  </a:lnTo>
                  <a:lnTo>
                    <a:pt x="151" y="74"/>
                  </a:lnTo>
                  <a:lnTo>
                    <a:pt x="151" y="151"/>
                  </a:lnTo>
                  <a:lnTo>
                    <a:pt x="74" y="151"/>
                  </a:lnTo>
                  <a:lnTo>
                    <a:pt x="74" y="101"/>
                  </a:lnTo>
                  <a:lnTo>
                    <a:pt x="0" y="175"/>
                  </a:lnTo>
                  <a:lnTo>
                    <a:pt x="74" y="249"/>
                  </a:lnTo>
                  <a:lnTo>
                    <a:pt x="74" y="199"/>
                  </a:lnTo>
                  <a:lnTo>
                    <a:pt x="151" y="199"/>
                  </a:lnTo>
                  <a:lnTo>
                    <a:pt x="151" y="277"/>
                  </a:lnTo>
                  <a:lnTo>
                    <a:pt x="101" y="277"/>
                  </a:lnTo>
                  <a:lnTo>
                    <a:pt x="175" y="350"/>
                  </a:lnTo>
                  <a:lnTo>
                    <a:pt x="249" y="277"/>
                  </a:lnTo>
                  <a:lnTo>
                    <a:pt x="200" y="277"/>
                  </a:lnTo>
                  <a:lnTo>
                    <a:pt x="200" y="199"/>
                  </a:lnTo>
                  <a:lnTo>
                    <a:pt x="276" y="199"/>
                  </a:lnTo>
                  <a:lnTo>
                    <a:pt x="276" y="249"/>
                  </a:lnTo>
                  <a:lnTo>
                    <a:pt x="350" y="17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114036" tIns="57017" rIns="114036" bIns="57017"/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3" name="꺾인 연결선 64">
              <a:extLst>
                <a:ext uri="{FF2B5EF4-FFF2-40B4-BE49-F238E27FC236}">
                  <a16:creationId xmlns:a16="http://schemas.microsoft.com/office/drawing/2014/main" id="{AC2975FE-C7EE-B1F4-3343-2C76C7076A4C}"/>
                </a:ext>
              </a:extLst>
            </p:cNvPr>
            <p:cNvCxnSpPr>
              <a:stCxn id="256" idx="3"/>
              <a:endCxn id="43" idx="0"/>
            </p:cNvCxnSpPr>
            <p:nvPr/>
          </p:nvCxnSpPr>
          <p:spPr>
            <a:xfrm>
              <a:off x="1261577" y="2355064"/>
              <a:ext cx="1396009" cy="347899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cxnSp>
          <p:nvCxnSpPr>
            <p:cNvPr id="34" name="꺾인 연결선 65">
              <a:extLst>
                <a:ext uri="{FF2B5EF4-FFF2-40B4-BE49-F238E27FC236}">
                  <a16:creationId xmlns:a16="http://schemas.microsoft.com/office/drawing/2014/main" id="{1DB5FE45-0348-5849-F69B-3AC614969462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3647196" y="2503959"/>
              <a:ext cx="189258" cy="9032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5" name="꺾인 연결선 66">
              <a:extLst>
                <a:ext uri="{FF2B5EF4-FFF2-40B4-BE49-F238E27FC236}">
                  <a16:creationId xmlns:a16="http://schemas.microsoft.com/office/drawing/2014/main" id="{34E34A90-03A9-2B5B-C41F-19C8D4F1B4AE}"/>
                </a:ext>
              </a:extLst>
            </p:cNvPr>
            <p:cNvCxnSpPr>
              <a:stCxn id="249" idx="3"/>
            </p:cNvCxnSpPr>
            <p:nvPr/>
          </p:nvCxnSpPr>
          <p:spPr>
            <a:xfrm>
              <a:off x="3647196" y="3648900"/>
              <a:ext cx="189258" cy="8810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6" name="꺾인 연결선 67">
              <a:extLst>
                <a:ext uri="{FF2B5EF4-FFF2-40B4-BE49-F238E27FC236}">
                  <a16:creationId xmlns:a16="http://schemas.microsoft.com/office/drawing/2014/main" id="{269919CC-E5E1-D217-1BA1-828A122BB7CD}"/>
                </a:ext>
              </a:extLst>
            </p:cNvPr>
            <p:cNvCxnSpPr>
              <a:stCxn id="249" idx="3"/>
            </p:cNvCxnSpPr>
            <p:nvPr/>
          </p:nvCxnSpPr>
          <p:spPr>
            <a:xfrm>
              <a:off x="3647196" y="3648900"/>
              <a:ext cx="189258" cy="59388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7" name="꺾인 연결선 68">
              <a:extLst>
                <a:ext uri="{FF2B5EF4-FFF2-40B4-BE49-F238E27FC236}">
                  <a16:creationId xmlns:a16="http://schemas.microsoft.com/office/drawing/2014/main" id="{E1F709B4-2672-1A44-9EC1-398A849F106A}"/>
                </a:ext>
              </a:extLst>
            </p:cNvPr>
            <p:cNvCxnSpPr>
              <a:stCxn id="248" idx="3"/>
            </p:cNvCxnSpPr>
            <p:nvPr/>
          </p:nvCxnSpPr>
          <p:spPr>
            <a:xfrm>
              <a:off x="3647195" y="3524565"/>
              <a:ext cx="189259" cy="3602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8" name="꺾인 연결선 69">
              <a:extLst>
                <a:ext uri="{FF2B5EF4-FFF2-40B4-BE49-F238E27FC236}">
                  <a16:creationId xmlns:a16="http://schemas.microsoft.com/office/drawing/2014/main" id="{149D8FD4-4404-24E9-B5F9-60D533A31518}"/>
                </a:ext>
              </a:extLst>
            </p:cNvPr>
            <p:cNvCxnSpPr>
              <a:stCxn id="248" idx="3"/>
            </p:cNvCxnSpPr>
            <p:nvPr/>
          </p:nvCxnSpPr>
          <p:spPr>
            <a:xfrm>
              <a:off x="3647195" y="3524565"/>
              <a:ext cx="189259" cy="37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9" name="꺾인 연결선 70">
              <a:extLst>
                <a:ext uri="{FF2B5EF4-FFF2-40B4-BE49-F238E27FC236}">
                  <a16:creationId xmlns:a16="http://schemas.microsoft.com/office/drawing/2014/main" id="{EB110CCE-B69F-F4FF-E8BB-BF7EE776C8CA}"/>
                </a:ext>
              </a:extLst>
            </p:cNvPr>
            <p:cNvCxnSpPr>
              <a:stCxn id="248" idx="3"/>
            </p:cNvCxnSpPr>
            <p:nvPr/>
          </p:nvCxnSpPr>
          <p:spPr>
            <a:xfrm flipV="1">
              <a:off x="3647195" y="2838906"/>
              <a:ext cx="189259" cy="68566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40" name="꺾인 연결선 71">
              <a:extLst>
                <a:ext uri="{FF2B5EF4-FFF2-40B4-BE49-F238E27FC236}">
                  <a16:creationId xmlns:a16="http://schemas.microsoft.com/office/drawing/2014/main" id="{9183789C-6172-9BD4-3B72-B425D39B4424}"/>
                </a:ext>
              </a:extLst>
            </p:cNvPr>
            <p:cNvCxnSpPr>
              <a:stCxn id="27" idx="3"/>
              <a:endCxn id="17" idx="1"/>
            </p:cNvCxnSpPr>
            <p:nvPr/>
          </p:nvCxnSpPr>
          <p:spPr>
            <a:xfrm flipV="1">
              <a:off x="2789181" y="3531911"/>
              <a:ext cx="420123" cy="29662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F19536-999C-49E8-351D-59C4F2BCCB81}"/>
                </a:ext>
              </a:extLst>
            </p:cNvPr>
            <p:cNvSpPr/>
            <p:nvPr/>
          </p:nvSpPr>
          <p:spPr>
            <a:xfrm flipH="1">
              <a:off x="6723233" y="3860315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b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42" name="Picture 3" descr="H:\☆참고잡동(변화)☆\장비\im\gw.png">
              <a:extLst>
                <a:ext uri="{FF2B5EF4-FFF2-40B4-BE49-F238E27FC236}">
                  <a16:creationId xmlns:a16="http://schemas.microsoft.com/office/drawing/2014/main" id="{127ECAA9-AEBE-13FA-49B4-DC23A811A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298" y="3580888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H:\☆참고잡동(변화)☆\장비\im\gw.png">
              <a:extLst>
                <a:ext uri="{FF2B5EF4-FFF2-40B4-BE49-F238E27FC236}">
                  <a16:creationId xmlns:a16="http://schemas.microsoft.com/office/drawing/2014/main" id="{7CD7A401-4A0C-6AE2-E329-C47830819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2702964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FFA5811-AF47-0B3F-7A76-B294C410D921}"/>
                </a:ext>
              </a:extLst>
            </p:cNvPr>
            <p:cNvSpPr/>
            <p:nvPr/>
          </p:nvSpPr>
          <p:spPr>
            <a:xfrm flipH="1">
              <a:off x="2434182" y="2943496"/>
              <a:ext cx="43120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제휴사</a:t>
              </a:r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전용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439AE95-B41B-32B5-5F74-08085D71EBCB}"/>
                </a:ext>
              </a:extLst>
            </p:cNvPr>
            <p:cNvSpPr/>
            <p:nvPr/>
          </p:nvSpPr>
          <p:spPr>
            <a:xfrm>
              <a:off x="1474572" y="4204860"/>
              <a:ext cx="811005" cy="47166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defTabSz="457109" latinLnBrk="0"/>
              <a:r>
                <a:rPr lang="ko-KR" altLang="en-US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</a:t>
              </a:r>
              <a:r>
                <a:rPr lang="en-US" altLang="ko-KR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</a:t>
              </a:r>
              <a:endParaRPr lang="ko-KR" altLang="en-US" sz="10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79C6ED-DB96-1A14-FF0E-6C89287C5C40}"/>
                </a:ext>
              </a:extLst>
            </p:cNvPr>
            <p:cNvSpPr/>
            <p:nvPr/>
          </p:nvSpPr>
          <p:spPr>
            <a:xfrm flipH="1">
              <a:off x="1510078" y="4393518"/>
              <a:ext cx="733544" cy="220123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10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Mobile APP      </a:t>
              </a:r>
              <a:endParaRPr kumimoji="1" lang="ko-KR" altLang="en-US" sz="10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47" name="꺾인 연결선 337">
              <a:extLst>
                <a:ext uri="{FF2B5EF4-FFF2-40B4-BE49-F238E27FC236}">
                  <a16:creationId xmlns:a16="http://schemas.microsoft.com/office/drawing/2014/main" id="{BE3CEADB-663F-72E1-775C-F6CB91D2C199}"/>
                </a:ext>
              </a:extLst>
            </p:cNvPr>
            <p:cNvCxnSpPr>
              <a:endCxn id="45" idx="0"/>
            </p:cNvCxnSpPr>
            <p:nvPr/>
          </p:nvCxnSpPr>
          <p:spPr>
            <a:xfrm>
              <a:off x="1878138" y="3930481"/>
              <a:ext cx="1937" cy="274380"/>
            </a:xfrm>
            <a:prstGeom prst="straightConnector1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56F97F8-F602-30A2-C331-C7E0C1CFE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1952" y="3733191"/>
              <a:ext cx="562056" cy="37778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FA52354-3C0C-E917-273D-296E04EC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5661" y="2446447"/>
              <a:ext cx="331076" cy="250617"/>
            </a:xfrm>
            <a:prstGeom prst="rect">
              <a:avLst/>
            </a:prstGeom>
          </p:spPr>
        </p:pic>
        <p:cxnSp>
          <p:nvCxnSpPr>
            <p:cNvPr id="50" name="꺾인 연결선 81">
              <a:extLst>
                <a:ext uri="{FF2B5EF4-FFF2-40B4-BE49-F238E27FC236}">
                  <a16:creationId xmlns:a16="http://schemas.microsoft.com/office/drawing/2014/main" id="{510FD77B-7EEE-A4AD-A6BB-4296A770273D}"/>
                </a:ext>
              </a:extLst>
            </p:cNvPr>
            <p:cNvCxnSpPr>
              <a:stCxn id="49" idx="3"/>
              <a:endCxn id="60" idx="0"/>
            </p:cNvCxnSpPr>
            <p:nvPr/>
          </p:nvCxnSpPr>
          <p:spPr>
            <a:xfrm>
              <a:off x="6996738" y="2571755"/>
              <a:ext cx="1368941" cy="873244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117377-66FA-F84A-AB51-2B200450B939}"/>
                </a:ext>
              </a:extLst>
            </p:cNvPr>
            <p:cNvSpPr/>
            <p:nvPr/>
          </p:nvSpPr>
          <p:spPr>
            <a:xfrm flipH="1">
              <a:off x="6760903" y="2745898"/>
              <a:ext cx="144271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EAI 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2" name="꺾인 연결선 83">
              <a:extLst>
                <a:ext uri="{FF2B5EF4-FFF2-40B4-BE49-F238E27FC236}">
                  <a16:creationId xmlns:a16="http://schemas.microsoft.com/office/drawing/2014/main" id="{694B62B8-C78E-2A72-073C-519EDF60323B}"/>
                </a:ext>
              </a:extLst>
            </p:cNvPr>
            <p:cNvCxnSpPr>
              <a:stCxn id="43" idx="3"/>
              <a:endCxn id="17" idx="1"/>
            </p:cNvCxnSpPr>
            <p:nvPr/>
          </p:nvCxnSpPr>
          <p:spPr>
            <a:xfrm>
              <a:off x="2789181" y="2827729"/>
              <a:ext cx="420123" cy="70418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3" name="AutoShape 50" descr="o2">
              <a:extLst>
                <a:ext uri="{FF2B5EF4-FFF2-40B4-BE49-F238E27FC236}">
                  <a16:creationId xmlns:a16="http://schemas.microsoft.com/office/drawing/2014/main" id="{B13D5841-20FB-CC3D-68B9-25969531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대고객</a:t>
              </a: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채널</a:t>
              </a:r>
            </a:p>
          </p:txBody>
        </p:sp>
        <p:sp>
          <p:nvSpPr>
            <p:cNvPr id="54" name="AutoShape 50" descr="o2">
              <a:extLst>
                <a:ext uri="{FF2B5EF4-FFF2-40B4-BE49-F238E27FC236}">
                  <a16:creationId xmlns:a16="http://schemas.microsoft.com/office/drawing/2014/main" id="{64EB8B94-FF34-C542-137A-AC957592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고객정보관리</a:t>
              </a:r>
            </a:p>
          </p:txBody>
        </p:sp>
        <p:sp>
          <p:nvSpPr>
            <p:cNvPr id="55" name="AutoShape 50" descr="o2">
              <a:extLst>
                <a:ext uri="{FF2B5EF4-FFF2-40B4-BE49-F238E27FC236}">
                  <a16:creationId xmlns:a16="http://schemas.microsoft.com/office/drawing/2014/main" id="{3D700712-F477-B172-F676-4086FE46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오픈뱅킹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6" name="AutoShape 50" descr="o2">
              <a:extLst>
                <a:ext uri="{FF2B5EF4-FFF2-40B4-BE49-F238E27FC236}">
                  <a16:creationId xmlns:a16="http://schemas.microsoft.com/office/drawing/2014/main" id="{1C350DF8-ED7C-F741-50EB-51E6AF63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정보계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7" name="AutoShape 50" descr="o2">
              <a:extLst>
                <a:ext uri="{FF2B5EF4-FFF2-40B4-BE49-F238E27FC236}">
                  <a16:creationId xmlns:a16="http://schemas.microsoft.com/office/drawing/2014/main" id="{827A79EF-E049-867A-48C5-C3755465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D0FB06-6985-8463-6B53-CCB91646AE93}"/>
                </a:ext>
              </a:extLst>
            </p:cNvPr>
            <p:cNvSpPr/>
            <p:nvPr/>
          </p:nvSpPr>
          <p:spPr>
            <a:xfrm>
              <a:off x="7639649" y="3073757"/>
              <a:ext cx="588695" cy="205766"/>
            </a:xfrm>
            <a:prstGeom prst="rect">
              <a:avLst/>
            </a:prstGeom>
            <a:solidFill>
              <a:srgbClr val="A8AFB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r>
                <a:rPr lang="ko-KR" altLang="en-US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 </a:t>
              </a:r>
              <a:r>
                <a:rPr lang="en-US" altLang="ko-KR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endParaRPr lang="ko-KR" altLang="en-US" sz="90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9" name="꺾인 연결선 90">
              <a:extLst>
                <a:ext uri="{FF2B5EF4-FFF2-40B4-BE49-F238E27FC236}">
                  <a16:creationId xmlns:a16="http://schemas.microsoft.com/office/drawing/2014/main" id="{3CC228FD-58F1-9E0B-6A09-8D9572CCD6DD}"/>
                </a:ext>
              </a:extLst>
            </p:cNvPr>
            <p:cNvCxnSpPr>
              <a:stCxn id="58" idx="2"/>
              <a:endCxn id="10" idx="0"/>
            </p:cNvCxnSpPr>
            <p:nvPr/>
          </p:nvCxnSpPr>
          <p:spPr>
            <a:xfrm rot="16200000" flipH="1">
              <a:off x="7853868" y="3359652"/>
              <a:ext cx="161013" cy="7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60" name="AutoShape 50" descr="o2">
              <a:extLst>
                <a:ext uri="{FF2B5EF4-FFF2-40B4-BE49-F238E27FC236}">
                  <a16:creationId xmlns:a16="http://schemas.microsoft.com/office/drawing/2014/main" id="{E34A1705-7500-3519-26CA-8B6D54DE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909" y="3445000"/>
              <a:ext cx="87538" cy="87318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" name="AutoShape 50" descr="o2">
              <a:extLst>
                <a:ext uri="{FF2B5EF4-FFF2-40B4-BE49-F238E27FC236}">
                  <a16:creationId xmlns:a16="http://schemas.microsoft.com/office/drawing/2014/main" id="{C030C7FA-9C90-F166-E5E3-57C1CD2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4C0E7B1-4FC4-A5D1-51D6-D4A352A10A08}"/>
                </a:ext>
              </a:extLst>
            </p:cNvPr>
            <p:cNvGrpSpPr/>
            <p:nvPr/>
          </p:nvGrpSpPr>
          <p:grpSpPr>
            <a:xfrm>
              <a:off x="594805" y="5649215"/>
              <a:ext cx="1955183" cy="569463"/>
              <a:chOff x="424238" y="5804372"/>
              <a:chExt cx="2207300" cy="652139"/>
            </a:xfrm>
          </p:grpSpPr>
          <p:sp>
            <p:nvSpPr>
              <p:cNvPr id="232" name="AutoShape 8">
                <a:extLst>
                  <a:ext uri="{FF2B5EF4-FFF2-40B4-BE49-F238E27FC236}">
                    <a16:creationId xmlns:a16="http://schemas.microsoft.com/office/drawing/2014/main" id="{5BFBB58B-9764-E6C1-5AA9-D9AF518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994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684F9226-7E63-AAD5-415A-B294F4D1989B}"/>
                  </a:ext>
                </a:extLst>
              </p:cNvPr>
              <p:cNvSpPr/>
              <p:nvPr/>
            </p:nvSpPr>
            <p:spPr>
              <a:xfrm flipH="1">
                <a:off x="424238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개발</a:t>
                </a:r>
                <a:br>
                  <a:rPr lang="en-US" altLang="ko-KR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234" name="AutoShape 50" descr="o2">
                <a:extLst>
                  <a:ext uri="{FF2B5EF4-FFF2-40B4-BE49-F238E27FC236}">
                    <a16:creationId xmlns:a16="http://schemas.microsoft.com/office/drawing/2014/main" id="{934AB1C4-6FA7-1088-657C-0BDB5FCC3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UI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툴</a:t>
                </a:r>
              </a:p>
            </p:txBody>
          </p:sp>
          <p:sp>
            <p:nvSpPr>
              <p:cNvPr id="235" name="AutoShape 50" descr="o2">
                <a:extLst>
                  <a:ext uri="{FF2B5EF4-FFF2-40B4-BE49-F238E27FC236}">
                    <a16:creationId xmlns:a16="http://schemas.microsoft.com/office/drawing/2014/main" id="{4FE3C110-6B10-B4D8-6783-09BCB95BD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45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프레임워크</a:t>
                </a:r>
              </a:p>
            </p:txBody>
          </p:sp>
          <p:sp>
            <p:nvSpPr>
              <p:cNvPr id="236" name="AutoShape 50" descr="o2">
                <a:extLst>
                  <a:ext uri="{FF2B5EF4-FFF2-40B4-BE49-F238E27FC236}">
                    <a16:creationId xmlns:a16="http://schemas.microsoft.com/office/drawing/2014/main" id="{8205BAB1-519F-2D60-55AA-62B84FEED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CI/CD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7" name="AutoShape 50" descr="o2">
                <a:extLst>
                  <a:ext uri="{FF2B5EF4-FFF2-40B4-BE49-F238E27FC236}">
                    <a16:creationId xmlns:a16="http://schemas.microsoft.com/office/drawing/2014/main" id="{6D0B1C5C-B225-B952-3FC6-5048171E1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IDE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8" name="AutoShape 50" descr="o2">
                <a:extLst>
                  <a:ext uri="{FF2B5EF4-FFF2-40B4-BE49-F238E27FC236}">
                    <a16:creationId xmlns:a16="http://schemas.microsoft.com/office/drawing/2014/main" id="{0B6506B7-5280-075D-035D-B8385A1B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410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 </a:t>
                </a:r>
              </a:p>
            </p:txBody>
          </p:sp>
          <p:sp>
            <p:nvSpPr>
              <p:cNvPr id="239" name="AutoShape 50" descr="o2">
                <a:extLst>
                  <a:ext uri="{FF2B5EF4-FFF2-40B4-BE49-F238E27FC236}">
                    <a16:creationId xmlns:a16="http://schemas.microsoft.com/office/drawing/2014/main" id="{AAA35B3D-8722-63C0-B507-83DF9803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3D73CE6-4460-37D4-BCA1-74FD42153A4C}"/>
                </a:ext>
              </a:extLst>
            </p:cNvPr>
            <p:cNvGrpSpPr/>
            <p:nvPr/>
          </p:nvGrpSpPr>
          <p:grpSpPr>
            <a:xfrm>
              <a:off x="2618706" y="5649215"/>
              <a:ext cx="1955183" cy="569463"/>
              <a:chOff x="2706201" y="5804372"/>
              <a:chExt cx="2207300" cy="652139"/>
            </a:xfrm>
          </p:grpSpPr>
          <p:sp>
            <p:nvSpPr>
              <p:cNvPr id="224" name="AutoShape 8">
                <a:extLst>
                  <a:ext uri="{FF2B5EF4-FFF2-40B4-BE49-F238E27FC236}">
                    <a16:creationId xmlns:a16="http://schemas.microsoft.com/office/drawing/2014/main" id="{2E2EFED6-C68C-9AEE-A401-3777E3CFF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957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D49752B9-5D0A-5005-BB5A-BEAA284DDE08}"/>
                  </a:ext>
                </a:extLst>
              </p:cNvPr>
              <p:cNvSpPr/>
              <p:nvPr/>
            </p:nvSpPr>
            <p:spPr>
              <a:xfrm flipH="1">
                <a:off x="2706201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실행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226" name="AutoShape 50" descr="o2">
                <a:extLst>
                  <a:ext uri="{FF2B5EF4-FFF2-40B4-BE49-F238E27FC236}">
                    <a16:creationId xmlns:a16="http://schemas.microsoft.com/office/drawing/2014/main" id="{7B953FAE-DE79-3A46-980A-51BEE028B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AWS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27" name="AutoShape 50" descr="o2">
                <a:extLst>
                  <a:ext uri="{FF2B5EF4-FFF2-40B4-BE49-F238E27FC236}">
                    <a16:creationId xmlns:a16="http://schemas.microsoft.com/office/drawing/2014/main" id="{8A0A870E-97DC-1D87-C96C-80BC014C0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EKS/EC2</a:t>
                </a:r>
              </a:p>
            </p:txBody>
          </p:sp>
          <p:sp>
            <p:nvSpPr>
              <p:cNvPr id="228" name="AutoShape 50" descr="o2">
                <a:extLst>
                  <a:ext uri="{FF2B5EF4-FFF2-40B4-BE49-F238E27FC236}">
                    <a16:creationId xmlns:a16="http://schemas.microsoft.com/office/drawing/2014/main" id="{BF519DFC-CB94-FD85-FF43-C8ADAE48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MSA</a:t>
                </a:r>
              </a:p>
            </p:txBody>
          </p:sp>
          <p:sp>
            <p:nvSpPr>
              <p:cNvPr id="229" name="AutoShape 50" descr="o2">
                <a:extLst>
                  <a:ext uri="{FF2B5EF4-FFF2-40B4-BE49-F238E27FC236}">
                    <a16:creationId xmlns:a16="http://schemas.microsoft.com/office/drawing/2014/main" id="{CC37B7E2-7EE2-5C86-D10F-462C1A2D8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WEB/WAS</a:t>
                </a:r>
              </a:p>
            </p:txBody>
          </p:sp>
          <p:sp>
            <p:nvSpPr>
              <p:cNvPr id="230" name="AutoShape 50" descr="o2">
                <a:extLst>
                  <a:ext uri="{FF2B5EF4-FFF2-40B4-BE49-F238E27FC236}">
                    <a16:creationId xmlns:a16="http://schemas.microsoft.com/office/drawing/2014/main" id="{F984C94B-61B2-FD4B-066B-87D8051EF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DBMS</a:t>
                </a:r>
              </a:p>
            </p:txBody>
          </p:sp>
          <p:sp>
            <p:nvSpPr>
              <p:cNvPr id="231" name="AutoShape 50" descr="o2">
                <a:extLst>
                  <a:ext uri="{FF2B5EF4-FFF2-40B4-BE49-F238E27FC236}">
                    <a16:creationId xmlns:a16="http://schemas.microsoft.com/office/drawing/2014/main" id="{9D7E793E-BEBB-9071-B42A-D8B8E9711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9D08DAF-6D9F-9D3D-490C-0BA0EA2C4101}"/>
                </a:ext>
              </a:extLst>
            </p:cNvPr>
            <p:cNvGrpSpPr/>
            <p:nvPr/>
          </p:nvGrpSpPr>
          <p:grpSpPr>
            <a:xfrm>
              <a:off x="4642607" y="5649215"/>
              <a:ext cx="1955183" cy="569463"/>
              <a:chOff x="4988165" y="5804372"/>
              <a:chExt cx="2207300" cy="652139"/>
            </a:xfrm>
          </p:grpSpPr>
          <p:sp>
            <p:nvSpPr>
              <p:cNvPr id="216" name="AutoShape 8">
                <a:extLst>
                  <a:ext uri="{FF2B5EF4-FFF2-40B4-BE49-F238E27FC236}">
                    <a16:creationId xmlns:a16="http://schemas.microsoft.com/office/drawing/2014/main" id="{B87108D0-9995-9404-DC68-206A19B3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921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FC62E0B9-2491-C605-B01E-91B71DEFD3C9}"/>
                  </a:ext>
                </a:extLst>
              </p:cNvPr>
              <p:cNvSpPr/>
              <p:nvPr/>
            </p:nvSpPr>
            <p:spPr>
              <a:xfrm flipH="1">
                <a:off x="4988165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</a:t>
                </a:r>
              </a:p>
            </p:txBody>
          </p:sp>
          <p:sp>
            <p:nvSpPr>
              <p:cNvPr id="218" name="AutoShape 50" descr="o2">
                <a:extLst>
                  <a:ext uri="{FF2B5EF4-FFF2-40B4-BE49-F238E27FC236}">
                    <a16:creationId xmlns:a16="http://schemas.microsoft.com/office/drawing/2014/main" id="{82F1C448-B8D9-DD9C-61D8-18B7E0A3C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구간암호화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9" name="AutoShape 50" descr="o2">
                <a:extLst>
                  <a:ext uri="{FF2B5EF4-FFF2-40B4-BE49-F238E27FC236}">
                    <a16:creationId xmlns:a16="http://schemas.microsoft.com/office/drawing/2014/main" id="{CEC9F3A3-C490-A250-508B-8B1784E9C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접근제어</a:t>
                </a:r>
              </a:p>
            </p:txBody>
          </p:sp>
          <p:sp>
            <p:nvSpPr>
              <p:cNvPr id="220" name="AutoShape 50" descr="o2">
                <a:extLst>
                  <a:ext uri="{FF2B5EF4-FFF2-40B4-BE49-F238E27FC236}">
                    <a16:creationId xmlns:a16="http://schemas.microsoft.com/office/drawing/2014/main" id="{8817FBAF-8AAE-CF94-EAC6-2492FF049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서버계정</a:t>
                </a:r>
              </a:p>
            </p:txBody>
          </p:sp>
          <p:sp>
            <p:nvSpPr>
              <p:cNvPr id="221" name="AutoShape 50" descr="o2">
                <a:extLst>
                  <a:ext uri="{FF2B5EF4-FFF2-40B4-BE49-F238E27FC236}">
                    <a16:creationId xmlns:a16="http://schemas.microsoft.com/office/drawing/2014/main" id="{FDC19E1D-C99D-622C-BDDE-3683D8626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서버보안</a:t>
                </a:r>
              </a:p>
            </p:txBody>
          </p:sp>
          <p:sp>
            <p:nvSpPr>
              <p:cNvPr id="222" name="AutoShape 50" descr="o2">
                <a:extLst>
                  <a:ext uri="{FF2B5EF4-FFF2-40B4-BE49-F238E27FC236}">
                    <a16:creationId xmlns:a16="http://schemas.microsoft.com/office/drawing/2014/main" id="{65A6F5E3-81B3-ACF5-5EA1-547C676E6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암복호화</a:t>
                </a:r>
              </a:p>
            </p:txBody>
          </p:sp>
          <p:sp>
            <p:nvSpPr>
              <p:cNvPr id="223" name="AutoShape 50" descr="o2">
                <a:extLst>
                  <a:ext uri="{FF2B5EF4-FFF2-40B4-BE49-F238E27FC236}">
                    <a16:creationId xmlns:a16="http://schemas.microsoft.com/office/drawing/2014/main" id="{1892460C-9603-4B2A-F5D1-1C312EFCF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2FC15C-2314-532A-85D3-75D1170C9AF7}"/>
                </a:ext>
              </a:extLst>
            </p:cNvPr>
            <p:cNvGrpSpPr/>
            <p:nvPr/>
          </p:nvGrpSpPr>
          <p:grpSpPr>
            <a:xfrm>
              <a:off x="6666508" y="5649215"/>
              <a:ext cx="1955183" cy="569463"/>
              <a:chOff x="7270127" y="5804372"/>
              <a:chExt cx="2207300" cy="652139"/>
            </a:xfrm>
          </p:grpSpPr>
          <p:sp>
            <p:nvSpPr>
              <p:cNvPr id="208" name="AutoShape 8">
                <a:extLst>
                  <a:ext uri="{FF2B5EF4-FFF2-40B4-BE49-F238E27FC236}">
                    <a16:creationId xmlns:a16="http://schemas.microsoft.com/office/drawing/2014/main" id="{C5A0DEDD-8C32-E63A-948F-93DEAF274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9883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7F572E94-AABB-E862-443D-4CA1565FE3BA}"/>
                  </a:ext>
                </a:extLst>
              </p:cNvPr>
              <p:cNvSpPr/>
              <p:nvPr/>
            </p:nvSpPr>
            <p:spPr>
              <a:xfrm flipH="1">
                <a:off x="7270127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운영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</a:t>
                </a:r>
              </a:p>
            </p:txBody>
          </p:sp>
          <p:sp>
            <p:nvSpPr>
              <p:cNvPr id="210" name="AutoShape 50" descr="o2">
                <a:extLst>
                  <a:ext uri="{FF2B5EF4-FFF2-40B4-BE49-F238E27FC236}">
                    <a16:creationId xmlns:a16="http://schemas.microsoft.com/office/drawing/2014/main" id="{A75FDCAC-0CFB-EF19-FF74-1AF27C47F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백업</a:t>
                </a:r>
              </a:p>
            </p:txBody>
          </p:sp>
          <p:sp>
            <p:nvSpPr>
              <p:cNvPr id="211" name="AutoShape 50" descr="o2">
                <a:extLst>
                  <a:ext uri="{FF2B5EF4-FFF2-40B4-BE49-F238E27FC236}">
                    <a16:creationId xmlns:a16="http://schemas.microsoft.com/office/drawing/2014/main" id="{42FAC8FA-4E0B-8056-5098-6DA487F9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이력관리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2" name="AutoShape 50" descr="o2">
                <a:extLst>
                  <a:ext uri="{FF2B5EF4-FFF2-40B4-BE49-F238E27FC236}">
                    <a16:creationId xmlns:a16="http://schemas.microsoft.com/office/drawing/2014/main" id="{E3DDB372-F9B7-9322-DD35-5E7C2B13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 err="1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Telementry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3" name="AutoShape 50" descr="o2">
                <a:extLst>
                  <a:ext uri="{FF2B5EF4-FFF2-40B4-BE49-F238E27FC236}">
                    <a16:creationId xmlns:a16="http://schemas.microsoft.com/office/drawing/2014/main" id="{203DFE1A-C65E-48F9-BA7F-3E254971F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취약점점검</a:t>
                </a:r>
              </a:p>
            </p:txBody>
          </p:sp>
          <p:sp>
            <p:nvSpPr>
              <p:cNvPr id="214" name="AutoShape 50" descr="o2">
                <a:extLst>
                  <a:ext uri="{FF2B5EF4-FFF2-40B4-BE49-F238E27FC236}">
                    <a16:creationId xmlns:a16="http://schemas.microsoft.com/office/drawing/2014/main" id="{1BEDC478-41A3-72AA-FCB9-6B28A6E5A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  <p:sp>
            <p:nvSpPr>
              <p:cNvPr id="215" name="AutoShape 50" descr="o2">
                <a:extLst>
                  <a:ext uri="{FF2B5EF4-FFF2-40B4-BE49-F238E27FC236}">
                    <a16:creationId xmlns:a16="http://schemas.microsoft.com/office/drawing/2014/main" id="{65ABFBE3-7383-D900-EDA0-F7A5D7A8E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66" name="양쪽 모서리가 둥근 사각형 129">
              <a:extLst>
                <a:ext uri="{FF2B5EF4-FFF2-40B4-BE49-F238E27FC236}">
                  <a16:creationId xmlns:a16="http://schemas.microsoft.com/office/drawing/2014/main" id="{38DE1B00-4364-6BE1-7462-E25C5B66C8F1}"/>
                </a:ext>
              </a:extLst>
            </p:cNvPr>
            <p:cNvSpPr/>
            <p:nvPr/>
          </p:nvSpPr>
          <p:spPr>
            <a:xfrm>
              <a:off x="1285955" y="1995750"/>
              <a:ext cx="95455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sp>
          <p:nvSpPr>
            <p:cNvPr id="67" name="양쪽 모서리가 둥근 사각형 130">
              <a:extLst>
                <a:ext uri="{FF2B5EF4-FFF2-40B4-BE49-F238E27FC236}">
                  <a16:creationId xmlns:a16="http://schemas.microsoft.com/office/drawing/2014/main" id="{BED1D7C3-74F7-A87A-FF8E-DBE2BBF26E5E}"/>
                </a:ext>
              </a:extLst>
            </p:cNvPr>
            <p:cNvSpPr/>
            <p:nvPr/>
          </p:nvSpPr>
          <p:spPr>
            <a:xfrm>
              <a:off x="3790781" y="1995750"/>
              <a:ext cx="3223798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chemeClr val="accent3">
                    <a:lumMod val="50000"/>
                  </a:scheme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 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 </a:t>
              </a: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" name="양쪽 모서리가 둥근 사각형 131">
              <a:extLst>
                <a:ext uri="{FF2B5EF4-FFF2-40B4-BE49-F238E27FC236}">
                  <a16:creationId xmlns:a16="http://schemas.microsoft.com/office/drawing/2014/main" id="{897F7D95-AF5B-1670-8029-8A8FEBE9BBFD}"/>
                </a:ext>
              </a:extLst>
            </p:cNvPr>
            <p:cNvSpPr/>
            <p:nvPr/>
          </p:nvSpPr>
          <p:spPr>
            <a:xfrm>
              <a:off x="595229" y="1995750"/>
              <a:ext cx="66746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/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기관</a:t>
              </a:r>
            </a:p>
          </p:txBody>
        </p:sp>
        <p:sp>
          <p:nvSpPr>
            <p:cNvPr id="69" name="양쪽 모서리가 둥근 사각형 132">
              <a:extLst>
                <a:ext uri="{FF2B5EF4-FFF2-40B4-BE49-F238E27FC236}">
                  <a16:creationId xmlns:a16="http://schemas.microsoft.com/office/drawing/2014/main" id="{04C49BD2-C195-ECE9-0BD4-A57C157F05FF}"/>
                </a:ext>
              </a:extLst>
            </p:cNvPr>
            <p:cNvSpPr/>
            <p:nvPr/>
          </p:nvSpPr>
          <p:spPr>
            <a:xfrm>
              <a:off x="3079054" y="1995750"/>
              <a:ext cx="68846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메시</a:t>
              </a:r>
            </a:p>
          </p:txBody>
        </p:sp>
        <p:sp>
          <p:nvSpPr>
            <p:cNvPr id="70" name="양쪽 모서리가 둥근 사각형 133">
              <a:extLst>
                <a:ext uri="{FF2B5EF4-FFF2-40B4-BE49-F238E27FC236}">
                  <a16:creationId xmlns:a16="http://schemas.microsoft.com/office/drawing/2014/main" id="{6BAF7CE8-E96A-AD9C-14FE-01F9A24EDF6A}"/>
                </a:ext>
              </a:extLst>
            </p:cNvPr>
            <p:cNvSpPr/>
            <p:nvPr/>
          </p:nvSpPr>
          <p:spPr>
            <a:xfrm>
              <a:off x="2263769" y="1995750"/>
              <a:ext cx="79202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F77A1AF-5DD8-9846-0A76-EC52E88C3BD4}"/>
                </a:ext>
              </a:extLst>
            </p:cNvPr>
            <p:cNvCxnSpPr/>
            <p:nvPr/>
          </p:nvCxnSpPr>
          <p:spPr>
            <a:xfrm flipV="1">
              <a:off x="1260886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5DAC296-56E4-9605-B03D-8CC1B2321DAC}"/>
                </a:ext>
              </a:extLst>
            </p:cNvPr>
            <p:cNvCxnSpPr/>
            <p:nvPr/>
          </p:nvCxnSpPr>
          <p:spPr>
            <a:xfrm flipV="1">
              <a:off x="305170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5ACDE55-B7B6-3447-13CA-1121D0C11173}"/>
                </a:ext>
              </a:extLst>
            </p:cNvPr>
            <p:cNvCxnSpPr/>
            <p:nvPr/>
          </p:nvCxnSpPr>
          <p:spPr>
            <a:xfrm flipV="1">
              <a:off x="7004585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EAE3D5C-FC34-C436-32C3-F80698B1F5A1}"/>
                </a:ext>
              </a:extLst>
            </p:cNvPr>
            <p:cNvCxnSpPr/>
            <p:nvPr/>
          </p:nvCxnSpPr>
          <p:spPr>
            <a:xfrm flipV="1">
              <a:off x="862169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90E160C-2DD2-275D-786A-96065E302A08}"/>
                </a:ext>
              </a:extLst>
            </p:cNvPr>
            <p:cNvCxnSpPr/>
            <p:nvPr/>
          </p:nvCxnSpPr>
          <p:spPr>
            <a:xfrm>
              <a:off x="1266216" y="1919563"/>
              <a:ext cx="1795406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E49535-2FCB-B3E6-3644-718720BD4E29}"/>
                </a:ext>
              </a:extLst>
            </p:cNvPr>
            <p:cNvSpPr txBox="1"/>
            <p:nvPr/>
          </p:nvSpPr>
          <p:spPr>
            <a:xfrm>
              <a:off x="1864606" y="1741452"/>
              <a:ext cx="59862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5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en-US" altLang="ko-KR" sz="1100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DMZ(AWS)</a:t>
              </a:r>
              <a:endParaRPr lang="ko-KR" altLang="en-US" sz="1100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DAF54CD-AA0F-C674-E318-47E414C4DC18}"/>
                </a:ext>
              </a:extLst>
            </p:cNvPr>
            <p:cNvSpPr txBox="1"/>
            <p:nvPr/>
          </p:nvSpPr>
          <p:spPr>
            <a:xfrm>
              <a:off x="7560348" y="1741452"/>
              <a:ext cx="62690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대내외 연계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8E2E6-3ADB-3243-3E77-9BE8472AE933}"/>
                </a:ext>
              </a:extLst>
            </p:cNvPr>
            <p:cNvSpPr txBox="1"/>
            <p:nvPr/>
          </p:nvSpPr>
          <p:spPr>
            <a:xfrm>
              <a:off x="4450483" y="1741452"/>
              <a:ext cx="69160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내부망</a:t>
              </a:r>
              <a:r>
                <a:rPr lang="en-US" altLang="ko-KR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(AWS)</a:t>
              </a:r>
              <a:endParaRPr lang="ko-KR" altLang="en-US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403250B-4008-9A7C-09CB-128EBEE2AC2A}"/>
                </a:ext>
              </a:extLst>
            </p:cNvPr>
            <p:cNvCxnSpPr/>
            <p:nvPr/>
          </p:nvCxnSpPr>
          <p:spPr>
            <a:xfrm>
              <a:off x="3054872" y="1919563"/>
              <a:ext cx="3949712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C4FAD5F-FB16-DFB2-B04F-3CC25017725A}"/>
                </a:ext>
              </a:extLst>
            </p:cNvPr>
            <p:cNvCxnSpPr/>
            <p:nvPr/>
          </p:nvCxnSpPr>
          <p:spPr>
            <a:xfrm>
              <a:off x="7004585" y="1919563"/>
              <a:ext cx="1618748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양쪽 모서리가 둥근 사각형 144">
              <a:extLst>
                <a:ext uri="{FF2B5EF4-FFF2-40B4-BE49-F238E27FC236}">
                  <a16:creationId xmlns:a16="http://schemas.microsoft.com/office/drawing/2014/main" id="{981DBC62-E969-CBD2-E089-02359AF35FB4}"/>
                </a:ext>
              </a:extLst>
            </p:cNvPr>
            <p:cNvSpPr/>
            <p:nvPr/>
          </p:nvSpPr>
          <p:spPr>
            <a:xfrm>
              <a:off x="7197833" y="1995750"/>
              <a:ext cx="144134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</a:p>
          </p:txBody>
        </p:sp>
        <p:sp>
          <p:nvSpPr>
            <p:cNvPr id="82" name="직사각형 746">
              <a:extLst>
                <a:ext uri="{FF2B5EF4-FFF2-40B4-BE49-F238E27FC236}">
                  <a16:creationId xmlns:a16="http://schemas.microsoft.com/office/drawing/2014/main" id="{9D36F065-88BA-A4B9-79B1-1AE2F40E4579}"/>
                </a:ext>
              </a:extLst>
            </p:cNvPr>
            <p:cNvSpPr/>
            <p:nvPr/>
          </p:nvSpPr>
          <p:spPr>
            <a:xfrm>
              <a:off x="4436529" y="4163776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3" name="직사각형 746">
              <a:extLst>
                <a:ext uri="{FF2B5EF4-FFF2-40B4-BE49-F238E27FC236}">
                  <a16:creationId xmlns:a16="http://schemas.microsoft.com/office/drawing/2014/main" id="{C5BE8CBF-D7B9-ED97-CDCE-D68BB6D9687E}"/>
                </a:ext>
              </a:extLst>
            </p:cNvPr>
            <p:cNvSpPr/>
            <p:nvPr/>
          </p:nvSpPr>
          <p:spPr>
            <a:xfrm>
              <a:off x="4436529" y="4455307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" name="직사각형 746">
              <a:extLst>
                <a:ext uri="{FF2B5EF4-FFF2-40B4-BE49-F238E27FC236}">
                  <a16:creationId xmlns:a16="http://schemas.microsoft.com/office/drawing/2014/main" id="{98FCB6AC-9760-90DD-7BD5-DA8002B93554}"/>
                </a:ext>
              </a:extLst>
            </p:cNvPr>
            <p:cNvSpPr/>
            <p:nvPr/>
          </p:nvSpPr>
          <p:spPr>
            <a:xfrm>
              <a:off x="4442719" y="3762520"/>
              <a:ext cx="1613912" cy="355911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" name="직사각형 746">
              <a:extLst>
                <a:ext uri="{FF2B5EF4-FFF2-40B4-BE49-F238E27FC236}">
                  <a16:creationId xmlns:a16="http://schemas.microsoft.com/office/drawing/2014/main" id="{424403F7-68C5-1E82-2CC7-1C6870226BF8}"/>
                </a:ext>
              </a:extLst>
            </p:cNvPr>
            <p:cNvSpPr/>
            <p:nvPr/>
          </p:nvSpPr>
          <p:spPr>
            <a:xfrm>
              <a:off x="3781723" y="2257293"/>
              <a:ext cx="2757079" cy="2779322"/>
            </a:xfrm>
            <a:prstGeom prst="rect">
              <a:avLst/>
            </a:prstGeom>
            <a:noFill/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6F315C5-9757-69A3-0AC6-3E5F6E697C2D}"/>
                </a:ext>
              </a:extLst>
            </p:cNvPr>
            <p:cNvGrpSpPr/>
            <p:nvPr/>
          </p:nvGrpSpPr>
          <p:grpSpPr>
            <a:xfrm>
              <a:off x="3836452" y="2287119"/>
              <a:ext cx="2638746" cy="358275"/>
              <a:chOff x="4075143" y="2039721"/>
              <a:chExt cx="2979006" cy="398223"/>
            </a:xfrm>
          </p:grpSpPr>
          <p:sp>
            <p:nvSpPr>
              <p:cNvPr id="197" name="직사각형 746">
                <a:extLst>
                  <a:ext uri="{FF2B5EF4-FFF2-40B4-BE49-F238E27FC236}">
                    <a16:creationId xmlns:a16="http://schemas.microsoft.com/office/drawing/2014/main" id="{AAECBD61-DA72-F918-C353-FAAFBE78F41C}"/>
                  </a:ext>
                </a:extLst>
              </p:cNvPr>
              <p:cNvSpPr/>
              <p:nvPr/>
            </p:nvSpPr>
            <p:spPr>
              <a:xfrm>
                <a:off x="4762206" y="2043217"/>
                <a:ext cx="1822022" cy="392493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052AD5B7-702C-EE3C-56A7-8589F2DD8DFD}"/>
                  </a:ext>
                </a:extLst>
              </p:cNvPr>
              <p:cNvGrpSpPr/>
              <p:nvPr/>
            </p:nvGrpSpPr>
            <p:grpSpPr>
              <a:xfrm>
                <a:off x="4800371" y="2078180"/>
                <a:ext cx="851872" cy="324264"/>
                <a:chOff x="4800371" y="2078180"/>
                <a:chExt cx="851872" cy="324264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C9E6F50F-89A1-3619-97DA-30C9EE7EE235}"/>
                    </a:ext>
                  </a:extLst>
                </p:cNvPr>
                <p:cNvSpPr/>
                <p:nvPr/>
              </p:nvSpPr>
              <p:spPr>
                <a:xfrm>
                  <a:off x="4800371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멤버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645BFC-0A09-F9CB-54F4-79EDCCB5C963}"/>
                    </a:ext>
                  </a:extLst>
                </p:cNvPr>
                <p:cNvSpPr/>
                <p:nvPr/>
              </p:nvSpPr>
              <p:spPr>
                <a:xfrm>
                  <a:off x="5241947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충전계좌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C7D37B8-DA10-98C4-9669-614F206CE44C}"/>
                  </a:ext>
                </a:extLst>
              </p:cNvPr>
              <p:cNvSpPr/>
              <p:nvPr/>
            </p:nvSpPr>
            <p:spPr>
              <a:xfrm>
                <a:off x="5691295" y="2078180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보안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인증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탈퇴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8E1BE9A6-9D02-5D6D-A7B9-B7F60EEB3EA9}"/>
                  </a:ext>
                </a:extLst>
              </p:cNvPr>
              <p:cNvSpPr/>
              <p:nvPr/>
            </p:nvSpPr>
            <p:spPr>
              <a:xfrm>
                <a:off x="6128508" y="2078172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이용동의</a:t>
                </a:r>
                <a:endPara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B4241DA4-C53D-5FBE-D24D-0AE0A620C8C9}"/>
                  </a:ext>
                </a:extLst>
              </p:cNvPr>
              <p:cNvGrpSpPr/>
              <p:nvPr/>
            </p:nvGrpSpPr>
            <p:grpSpPr>
              <a:xfrm>
                <a:off x="6653154" y="2064750"/>
                <a:ext cx="400995" cy="275836"/>
                <a:chOff x="6947198" y="2249014"/>
                <a:chExt cx="381252" cy="179715"/>
              </a:xfrm>
            </p:grpSpPr>
            <p:sp>
              <p:nvSpPr>
                <p:cNvPr id="204" name="원통 157">
                  <a:extLst>
                    <a:ext uri="{FF2B5EF4-FFF2-40B4-BE49-F238E27FC236}">
                      <a16:creationId xmlns:a16="http://schemas.microsoft.com/office/drawing/2014/main" id="{943A2C21-6D5D-0CB8-1719-E21068557480}"/>
                    </a:ext>
                  </a:extLst>
                </p:cNvPr>
                <p:cNvSpPr/>
                <p:nvPr/>
              </p:nvSpPr>
              <p:spPr bwMode="auto">
                <a:xfrm>
                  <a:off x="6947198" y="2249014"/>
                  <a:ext cx="381252" cy="179715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E6979BC-72B1-C68E-F953-2ECEEEE0A73A}"/>
                    </a:ext>
                  </a:extLst>
                </p:cNvPr>
                <p:cNvSpPr txBox="1"/>
                <p:nvPr/>
              </p:nvSpPr>
              <p:spPr>
                <a:xfrm>
                  <a:off x="6977809" y="2329295"/>
                  <a:ext cx="32003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고객</a:t>
                  </a:r>
                  <a:r>
                    <a:rPr lang="en-US" altLang="ko-KR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202" name="아래쪽 화살표 155">
                <a:extLst>
                  <a:ext uri="{FF2B5EF4-FFF2-40B4-BE49-F238E27FC236}">
                    <a16:creationId xmlns:a16="http://schemas.microsoft.com/office/drawing/2014/main" id="{17F1AC52-584A-DF40-A312-272A3FEB34F4}"/>
                  </a:ext>
                </a:extLst>
              </p:cNvPr>
              <p:cNvSpPr/>
              <p:nvPr/>
            </p:nvSpPr>
            <p:spPr>
              <a:xfrm rot="16200000">
                <a:off x="6548762" y="2145496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2F9B65-2183-CA26-CFE7-E58DF2ABE5FC}"/>
                  </a:ext>
                </a:extLst>
              </p:cNvPr>
              <p:cNvSpPr/>
              <p:nvPr/>
            </p:nvSpPr>
            <p:spPr>
              <a:xfrm>
                <a:off x="4075143" y="2039721"/>
                <a:ext cx="688439" cy="39822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회원</a:t>
                </a:r>
                <a:r>
                  <a:rPr lang="en-US" altLang="ko-KR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인증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BF8DF0E-3664-177D-47CC-4344044A73EF}"/>
                </a:ext>
              </a:extLst>
            </p:cNvPr>
            <p:cNvGrpSpPr/>
            <p:nvPr/>
          </p:nvGrpSpPr>
          <p:grpSpPr>
            <a:xfrm>
              <a:off x="6120004" y="3770674"/>
              <a:ext cx="355194" cy="340317"/>
              <a:chOff x="6653153" y="3688351"/>
              <a:chExt cx="400995" cy="378262"/>
            </a:xfrm>
          </p:grpSpPr>
          <p:sp>
            <p:nvSpPr>
              <p:cNvPr id="195" name="원통 162">
                <a:extLst>
                  <a:ext uri="{FF2B5EF4-FFF2-40B4-BE49-F238E27FC236}">
                    <a16:creationId xmlns:a16="http://schemas.microsoft.com/office/drawing/2014/main" id="{7B83A329-4506-BC66-0D56-2DE13F88A923}"/>
                  </a:ext>
                </a:extLst>
              </p:cNvPr>
              <p:cNvSpPr/>
              <p:nvPr/>
            </p:nvSpPr>
            <p:spPr bwMode="auto">
              <a:xfrm>
                <a:off x="6653153" y="3688351"/>
                <a:ext cx="400995" cy="378262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D662E48-3CD1-F31B-3E96-DBA45C3E3063}"/>
                  </a:ext>
                </a:extLst>
              </p:cNvPr>
              <p:cNvSpPr txBox="1"/>
              <p:nvPr/>
            </p:nvSpPr>
            <p:spPr>
              <a:xfrm>
                <a:off x="6701638" y="3787713"/>
                <a:ext cx="304032" cy="273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Admin</a:t>
                </a:r>
              </a:p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6E9581C-30AB-9501-C47B-BE98BC923F3A}"/>
                </a:ext>
              </a:extLst>
            </p:cNvPr>
            <p:cNvSpPr/>
            <p:nvPr/>
          </p:nvSpPr>
          <p:spPr>
            <a:xfrm>
              <a:off x="3836454" y="3760862"/>
              <a:ext cx="608509" cy="359943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Admin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9" name="아래쪽 화살표 165">
              <a:extLst>
                <a:ext uri="{FF2B5EF4-FFF2-40B4-BE49-F238E27FC236}">
                  <a16:creationId xmlns:a16="http://schemas.microsoft.com/office/drawing/2014/main" id="{14029355-08B1-32A2-4371-99FE8A5BF6EA}"/>
                </a:ext>
              </a:extLst>
            </p:cNvPr>
            <p:cNvSpPr/>
            <p:nvPr/>
          </p:nvSpPr>
          <p:spPr>
            <a:xfrm rot="16200000">
              <a:off x="6026756" y="3886077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89717903-7F81-AE74-7C39-B11935515910}"/>
                </a:ext>
              </a:extLst>
            </p:cNvPr>
            <p:cNvGrpSpPr/>
            <p:nvPr/>
          </p:nvGrpSpPr>
          <p:grpSpPr>
            <a:xfrm>
              <a:off x="6120004" y="4175252"/>
              <a:ext cx="355194" cy="225605"/>
              <a:chOff x="6653153" y="4107206"/>
              <a:chExt cx="400995" cy="250760"/>
            </a:xfrm>
          </p:grpSpPr>
          <p:sp>
            <p:nvSpPr>
              <p:cNvPr id="193" name="원통 167">
                <a:extLst>
                  <a:ext uri="{FF2B5EF4-FFF2-40B4-BE49-F238E27FC236}">
                    <a16:creationId xmlns:a16="http://schemas.microsoft.com/office/drawing/2014/main" id="{F8BEF93D-4E4D-4E00-69AF-14D010A2AD24}"/>
                  </a:ext>
                </a:extLst>
              </p:cNvPr>
              <p:cNvSpPr/>
              <p:nvPr/>
            </p:nvSpPr>
            <p:spPr bwMode="auto">
              <a:xfrm>
                <a:off x="6653153" y="4107206"/>
                <a:ext cx="400995" cy="250760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EC0FA30-1364-6CF4-E55A-CF0B896204E5}"/>
                  </a:ext>
                </a:extLst>
              </p:cNvPr>
              <p:cNvSpPr txBox="1"/>
              <p:nvPr/>
            </p:nvSpPr>
            <p:spPr>
              <a:xfrm>
                <a:off x="6669059" y="4210138"/>
                <a:ext cx="369181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A765380-5825-258D-BA8B-CB6A6037918C}"/>
                </a:ext>
              </a:extLst>
            </p:cNvPr>
            <p:cNvSpPr/>
            <p:nvPr/>
          </p:nvSpPr>
          <p:spPr>
            <a:xfrm>
              <a:off x="3836454" y="4163776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제휴서비스</a:t>
              </a:r>
            </a:p>
          </p:txBody>
        </p:sp>
        <p:sp>
          <p:nvSpPr>
            <p:cNvPr id="92" name="아래쪽 화살표 170">
              <a:extLst>
                <a:ext uri="{FF2B5EF4-FFF2-40B4-BE49-F238E27FC236}">
                  <a16:creationId xmlns:a16="http://schemas.microsoft.com/office/drawing/2014/main" id="{A5F37426-D17A-E21F-9BCD-082EFBEC2FA2}"/>
                </a:ext>
              </a:extLst>
            </p:cNvPr>
            <p:cNvSpPr/>
            <p:nvPr/>
          </p:nvSpPr>
          <p:spPr>
            <a:xfrm rot="16200000">
              <a:off x="6026757" y="4205248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1A9F570-6AB9-4E28-4506-D8ABA5E8D7E4}"/>
                </a:ext>
              </a:extLst>
            </p:cNvPr>
            <p:cNvGrpSpPr/>
            <p:nvPr/>
          </p:nvGrpSpPr>
          <p:grpSpPr>
            <a:xfrm>
              <a:off x="4485771" y="4213487"/>
              <a:ext cx="1528349" cy="440665"/>
              <a:chOff x="4808190" y="4180883"/>
              <a:chExt cx="1714964" cy="489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5E3D643-FCE4-D2A4-7DCD-3D545C87957F}"/>
                  </a:ext>
                </a:extLst>
              </p:cNvPr>
              <p:cNvSpPr/>
              <p:nvPr/>
            </p:nvSpPr>
            <p:spPr>
              <a:xfrm>
                <a:off x="4808190" y="4180883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실적</a:t>
                </a: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A9A8DECE-A013-0E4C-1ADF-C518427301E1}"/>
                  </a:ext>
                </a:extLst>
              </p:cNvPr>
              <p:cNvSpPr/>
              <p:nvPr/>
            </p:nvSpPr>
            <p:spPr>
              <a:xfrm>
                <a:off x="5686442" y="4180883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제휴처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연계</a:t>
                </a: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42652422-7131-50C1-EC4A-7510D28E4FA9}"/>
                  </a:ext>
                </a:extLst>
              </p:cNvPr>
              <p:cNvSpPr/>
              <p:nvPr/>
            </p:nvSpPr>
            <p:spPr>
              <a:xfrm>
                <a:off x="4808190" y="4504919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DDC68813-DE41-D428-2723-2753BC17A281}"/>
                  </a:ext>
                </a:extLst>
              </p:cNvPr>
              <p:cNvSpPr/>
              <p:nvPr/>
            </p:nvSpPr>
            <p:spPr>
              <a:xfrm>
                <a:off x="5686442" y="4504919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배치</a:t>
                </a: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7FC180-EF02-C307-6712-A84950E43B69}"/>
                </a:ext>
              </a:extLst>
            </p:cNvPr>
            <p:cNvSpPr/>
            <p:nvPr/>
          </p:nvSpPr>
          <p:spPr>
            <a:xfrm>
              <a:off x="3836454" y="4455307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통계</a:t>
              </a:r>
              <a:r>
                <a:rPr lang="en-US" altLang="ko-KR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배치</a:t>
              </a: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ED79C82-C2D1-0C78-4BBC-2070AEF0932F}"/>
                </a:ext>
              </a:extLst>
            </p:cNvPr>
            <p:cNvGrpSpPr/>
            <p:nvPr/>
          </p:nvGrpSpPr>
          <p:grpSpPr>
            <a:xfrm>
              <a:off x="6022455" y="4455503"/>
              <a:ext cx="452742" cy="248165"/>
              <a:chOff x="6543026" y="4418704"/>
              <a:chExt cx="511122" cy="275836"/>
            </a:xfrm>
          </p:grpSpPr>
          <p:sp>
            <p:nvSpPr>
              <p:cNvPr id="186" name="원통 178">
                <a:extLst>
                  <a:ext uri="{FF2B5EF4-FFF2-40B4-BE49-F238E27FC236}">
                    <a16:creationId xmlns:a16="http://schemas.microsoft.com/office/drawing/2014/main" id="{49CDF65B-542B-EB39-B96E-CBB3C7D5AE65}"/>
                  </a:ext>
                </a:extLst>
              </p:cNvPr>
              <p:cNvSpPr/>
              <p:nvPr/>
            </p:nvSpPr>
            <p:spPr bwMode="auto">
              <a:xfrm>
                <a:off x="6653153" y="4418704"/>
                <a:ext cx="400995" cy="275836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BB2E02A-2037-4BAD-2E12-64942CA3D261}"/>
                  </a:ext>
                </a:extLst>
              </p:cNvPr>
              <p:cNvSpPr txBox="1"/>
              <p:nvPr/>
            </p:nvSpPr>
            <p:spPr>
              <a:xfrm>
                <a:off x="6685349" y="4534174"/>
                <a:ext cx="336606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통계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  <p:sp>
            <p:nvSpPr>
              <p:cNvPr id="188" name="아래쪽 화살표 180">
                <a:extLst>
                  <a:ext uri="{FF2B5EF4-FFF2-40B4-BE49-F238E27FC236}">
                    <a16:creationId xmlns:a16="http://schemas.microsoft.com/office/drawing/2014/main" id="{7BD4AE9B-2BDB-747F-155A-6C9766895796}"/>
                  </a:ext>
                </a:extLst>
              </p:cNvPr>
              <p:cNvSpPr/>
              <p:nvPr/>
            </p:nvSpPr>
            <p:spPr>
              <a:xfrm rot="16200000">
                <a:off x="6548760" y="4494805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03B165B-7C50-0372-7521-9FD9986FC540}"/>
                </a:ext>
              </a:extLst>
            </p:cNvPr>
            <p:cNvSpPr/>
            <p:nvPr/>
          </p:nvSpPr>
          <p:spPr>
            <a:xfrm>
              <a:off x="3836453" y="4785253"/>
              <a:ext cx="2638879" cy="24855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기반플랫폼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FE6D181-F0E1-6F8F-2AD6-F2D48C8FBE8C}"/>
                </a:ext>
              </a:extLst>
            </p:cNvPr>
            <p:cNvSpPr/>
            <p:nvPr/>
          </p:nvSpPr>
          <p:spPr>
            <a:xfrm>
              <a:off x="3886278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AWS(K8S)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7C24775-3839-B712-5049-E1361FC729D9}"/>
                </a:ext>
              </a:extLst>
            </p:cNvPr>
            <p:cNvSpPr/>
            <p:nvPr/>
          </p:nvSpPr>
          <p:spPr>
            <a:xfrm>
              <a:off x="5675410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EKS/EC2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79224A6-F9C9-071A-EA0E-49778F61BF83}"/>
                </a:ext>
              </a:extLst>
            </p:cNvPr>
            <p:cNvSpPr/>
            <p:nvPr/>
          </p:nvSpPr>
          <p:spPr>
            <a:xfrm>
              <a:off x="4485772" y="3789793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대시보드</a:t>
              </a: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2A33199-E967-AB5E-FB8A-B1899BD3C96D}"/>
                </a:ext>
              </a:extLst>
            </p:cNvPr>
            <p:cNvSpPr/>
            <p:nvPr/>
          </p:nvSpPr>
          <p:spPr>
            <a:xfrm>
              <a:off x="5004555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CS</a:t>
              </a:r>
              <a:r>
                <a: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응대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E39269F-D33E-9FE8-0515-1351D74B61E6}"/>
                </a:ext>
              </a:extLst>
            </p:cNvPr>
            <p:cNvSpPr/>
            <p:nvPr/>
          </p:nvSpPr>
          <p:spPr>
            <a:xfrm>
              <a:off x="5523339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이벤트관리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76C60C-4B72-65CF-E6AB-CDEA69C2C355}"/>
                </a:ext>
              </a:extLst>
            </p:cNvPr>
            <p:cNvSpPr/>
            <p:nvPr/>
          </p:nvSpPr>
          <p:spPr>
            <a:xfrm>
              <a:off x="4485772" y="3953894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리워드관리</a:t>
              </a:r>
              <a:endParaRPr kumimoji="1" lang="ko-KR" altLang="en-US" sz="7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13D377C-CEB3-D578-1C58-C47B78FB3220}"/>
                </a:ext>
              </a:extLst>
            </p:cNvPr>
            <p:cNvSpPr/>
            <p:nvPr/>
          </p:nvSpPr>
          <p:spPr>
            <a:xfrm>
              <a:off x="5004555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시스템 관리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C68B645-F60B-55B6-DE34-3DFD3F5E5D01}"/>
                </a:ext>
              </a:extLst>
            </p:cNvPr>
            <p:cNvSpPr/>
            <p:nvPr/>
          </p:nvSpPr>
          <p:spPr>
            <a:xfrm>
              <a:off x="5523339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spc="-3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거래로그분석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02C61EED-FA5D-EDAE-A510-A93B93E01BCD}"/>
                </a:ext>
              </a:extLst>
            </p:cNvPr>
            <p:cNvGrpSpPr/>
            <p:nvPr/>
          </p:nvGrpSpPr>
          <p:grpSpPr>
            <a:xfrm>
              <a:off x="3836453" y="3125863"/>
              <a:ext cx="2638877" cy="593377"/>
              <a:chOff x="4075144" y="2971987"/>
              <a:chExt cx="2979154" cy="659539"/>
            </a:xfrm>
          </p:grpSpPr>
          <p:sp>
            <p:nvSpPr>
              <p:cNvPr id="171" name="직사각형 746">
                <a:extLst>
                  <a:ext uri="{FF2B5EF4-FFF2-40B4-BE49-F238E27FC236}">
                    <a16:creationId xmlns:a16="http://schemas.microsoft.com/office/drawing/2014/main" id="{E9322DA8-A7DB-F709-320D-BDA9F4CF7C41}"/>
                  </a:ext>
                </a:extLst>
              </p:cNvPr>
              <p:cNvSpPr/>
              <p:nvPr/>
            </p:nvSpPr>
            <p:spPr>
              <a:xfrm>
                <a:off x="4759586" y="2997746"/>
                <a:ext cx="1822022" cy="589524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C32B2049-C481-90B0-D325-E804843FA4BE}"/>
                  </a:ext>
                </a:extLst>
              </p:cNvPr>
              <p:cNvGrpSpPr/>
              <p:nvPr/>
            </p:nvGrpSpPr>
            <p:grpSpPr>
              <a:xfrm>
                <a:off x="6653004" y="2971987"/>
                <a:ext cx="401294" cy="659539"/>
                <a:chOff x="6947198" y="2938862"/>
                <a:chExt cx="381253" cy="429709"/>
              </a:xfrm>
            </p:grpSpPr>
            <p:sp>
              <p:nvSpPr>
                <p:cNvPr id="184" name="원통 204">
                  <a:extLst>
                    <a:ext uri="{FF2B5EF4-FFF2-40B4-BE49-F238E27FC236}">
                      <a16:creationId xmlns:a16="http://schemas.microsoft.com/office/drawing/2014/main" id="{D86FE424-21D9-3293-4D92-2098485174EE}"/>
                    </a:ext>
                  </a:extLst>
                </p:cNvPr>
                <p:cNvSpPr/>
                <p:nvPr/>
              </p:nvSpPr>
              <p:spPr bwMode="auto">
                <a:xfrm>
                  <a:off x="6947198" y="2938862"/>
                  <a:ext cx="381253" cy="42970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1AB32D6-F6F8-C1F3-06C7-39051857DA12}"/>
                    </a:ext>
                  </a:extLst>
                </p:cNvPr>
                <p:cNvSpPr txBox="1"/>
                <p:nvPr/>
              </p:nvSpPr>
              <p:spPr>
                <a:xfrm>
                  <a:off x="6988476" y="3033401"/>
                  <a:ext cx="283690" cy="267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defRPr>
                  </a:lvl1pPr>
                </a:lstStyle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부자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서비스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en-US" altLang="ko-KR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173" name="아래쪽 화살표 193">
                <a:extLst>
                  <a:ext uri="{FF2B5EF4-FFF2-40B4-BE49-F238E27FC236}">
                    <a16:creationId xmlns:a16="http://schemas.microsoft.com/office/drawing/2014/main" id="{DCFD9187-5F55-4281-F223-23BBEEC0D3E4}"/>
                  </a:ext>
                </a:extLst>
              </p:cNvPr>
              <p:cNvSpPr/>
              <p:nvPr/>
            </p:nvSpPr>
            <p:spPr>
              <a:xfrm rot="16200000">
                <a:off x="6541467" y="3226139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52C9EE7F-8D56-36DF-E3DF-2F494EF717BA}"/>
                  </a:ext>
                </a:extLst>
              </p:cNvPr>
              <p:cNvSpPr/>
              <p:nvPr/>
            </p:nvSpPr>
            <p:spPr>
              <a:xfrm>
                <a:off x="4075144" y="2997746"/>
                <a:ext cx="686975" cy="59207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부자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14F97FE2-AC05-F714-134A-49C225840FF3}"/>
                  </a:ext>
                </a:extLst>
              </p:cNvPr>
              <p:cNvGrpSpPr/>
              <p:nvPr/>
            </p:nvGrpSpPr>
            <p:grpSpPr>
              <a:xfrm>
                <a:off x="4808190" y="3034178"/>
                <a:ext cx="1722110" cy="519208"/>
                <a:chOff x="4808190" y="3031699"/>
                <a:chExt cx="1722110" cy="519208"/>
              </a:xfrm>
            </p:grpSpPr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7F142BB7-F811-2112-75B7-B124498F9762}"/>
                    </a:ext>
                  </a:extLst>
                </p:cNvPr>
                <p:cNvSpPr/>
                <p:nvPr/>
              </p:nvSpPr>
              <p:spPr>
                <a:xfrm>
                  <a:off x="4810945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내지갑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98A1FC43-2DF1-5056-4A22-439F6456315C}"/>
                    </a:ext>
                  </a:extLst>
                </p:cNvPr>
                <p:cNvSpPr/>
                <p:nvPr/>
              </p:nvSpPr>
              <p:spPr>
                <a:xfrm>
                  <a:off x="5395223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i</a:t>
                  </a: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플레이</a:t>
                  </a:r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5D2881BC-9823-8C1F-F217-596FDB1CE5DF}"/>
                    </a:ext>
                  </a:extLst>
                </p:cNvPr>
                <p:cNvSpPr/>
                <p:nvPr/>
              </p:nvSpPr>
              <p:spPr>
                <a:xfrm>
                  <a:off x="5979500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활동 </a:t>
                  </a:r>
                  <a:r>
                    <a:rPr kumimoji="1" lang="en-US" altLang="ko-KR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Check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D9BD353-372C-D4DF-0CAF-FE5B3F6A4ACA}"/>
                    </a:ext>
                  </a:extLst>
                </p:cNvPr>
                <p:cNvSpPr/>
                <p:nvPr/>
              </p:nvSpPr>
              <p:spPr>
                <a:xfrm>
                  <a:off x="4809937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카드관리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F9AAE314-196B-FCE7-A1CA-03A302EDE0B8}"/>
                    </a:ext>
                  </a:extLst>
                </p:cNvPr>
                <p:cNvSpPr/>
                <p:nvPr/>
              </p:nvSpPr>
              <p:spPr>
                <a:xfrm>
                  <a:off x="5395272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통장만들기</a:t>
                  </a:r>
                  <a:endPara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CC52227-6D3B-4755-D6D9-47E66CCCFDE3}"/>
                    </a:ext>
                  </a:extLst>
                </p:cNvPr>
                <p:cNvSpPr/>
                <p:nvPr/>
              </p:nvSpPr>
              <p:spPr>
                <a:xfrm>
                  <a:off x="4808190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이벤트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BFDD1467-D6E7-C041-784C-25DAC44AC4DD}"/>
                    </a:ext>
                  </a:extLst>
                </p:cNvPr>
                <p:cNvSpPr/>
                <p:nvPr/>
              </p:nvSpPr>
              <p:spPr>
                <a:xfrm>
                  <a:off x="5395272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알림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E979F516-A1B1-BA59-B847-CA614CA06031}"/>
                    </a:ext>
                  </a:extLst>
                </p:cNvPr>
                <p:cNvSpPr/>
                <p:nvPr/>
              </p:nvSpPr>
              <p:spPr>
                <a:xfrm>
                  <a:off x="5979501" y="3213237"/>
                  <a:ext cx="550751" cy="33767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개인화</a:t>
                  </a:r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1200830-0D8E-8F83-7472-73A071330CC5}"/>
                </a:ext>
              </a:extLst>
            </p:cNvPr>
            <p:cNvGrpSpPr/>
            <p:nvPr/>
          </p:nvGrpSpPr>
          <p:grpSpPr>
            <a:xfrm>
              <a:off x="3836452" y="2663679"/>
              <a:ext cx="2638743" cy="428116"/>
              <a:chOff x="4075143" y="2458268"/>
              <a:chExt cx="2979002" cy="475852"/>
            </a:xfrm>
          </p:grpSpPr>
          <p:sp>
            <p:nvSpPr>
              <p:cNvPr id="156" name="직사각형 746">
                <a:extLst>
                  <a:ext uri="{FF2B5EF4-FFF2-40B4-BE49-F238E27FC236}">
                    <a16:creationId xmlns:a16="http://schemas.microsoft.com/office/drawing/2014/main" id="{CC50F426-12B0-A74B-AAB3-FE41BD2844D4}"/>
                  </a:ext>
                </a:extLst>
              </p:cNvPr>
              <p:cNvSpPr/>
              <p:nvPr/>
            </p:nvSpPr>
            <p:spPr>
              <a:xfrm>
                <a:off x="4762206" y="2482481"/>
                <a:ext cx="1822022" cy="451639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B1C20C96-90AB-7962-F39F-06F3D3C5DBF2}"/>
                  </a:ext>
                </a:extLst>
              </p:cNvPr>
              <p:cNvGrpSpPr/>
              <p:nvPr/>
            </p:nvGrpSpPr>
            <p:grpSpPr>
              <a:xfrm>
                <a:off x="6653151" y="2458268"/>
                <a:ext cx="400994" cy="417892"/>
                <a:chOff x="6947212" y="2255582"/>
                <a:chExt cx="381252" cy="272269"/>
              </a:xfrm>
            </p:grpSpPr>
            <p:sp>
              <p:nvSpPr>
                <p:cNvPr id="169" name="원통 220">
                  <a:extLst>
                    <a:ext uri="{FF2B5EF4-FFF2-40B4-BE49-F238E27FC236}">
                      <a16:creationId xmlns:a16="http://schemas.microsoft.com/office/drawing/2014/main" id="{0AB72CE2-20BF-D2BA-9F23-127049E919E1}"/>
                    </a:ext>
                  </a:extLst>
                </p:cNvPr>
                <p:cNvSpPr/>
                <p:nvPr/>
              </p:nvSpPr>
              <p:spPr bwMode="auto">
                <a:xfrm>
                  <a:off x="6947212" y="2255582"/>
                  <a:ext cx="381252" cy="27226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C6D0A8AF-C6FA-EB03-3114-24F21F184CA9}"/>
                    </a:ext>
                  </a:extLst>
                </p:cNvPr>
                <p:cNvSpPr txBox="1"/>
                <p:nvPr/>
              </p:nvSpPr>
              <p:spPr>
                <a:xfrm>
                  <a:off x="7005221" y="2378597"/>
                  <a:ext cx="26497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spc="-10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돈통</a:t>
                  </a:r>
                  <a:r>
                    <a:rPr lang="en-US" altLang="ko-KR" sz="800" spc="-1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</a:p>
              </p:txBody>
            </p:sp>
          </p:grpSp>
          <p:sp>
            <p:nvSpPr>
              <p:cNvPr id="158" name="아래쪽 화살표 209">
                <a:extLst>
                  <a:ext uri="{FF2B5EF4-FFF2-40B4-BE49-F238E27FC236}">
                    <a16:creationId xmlns:a16="http://schemas.microsoft.com/office/drawing/2014/main" id="{874931D1-E9D6-11D6-874E-440124531DE2}"/>
                  </a:ext>
                </a:extLst>
              </p:cNvPr>
              <p:cNvSpPr/>
              <p:nvPr/>
            </p:nvSpPr>
            <p:spPr>
              <a:xfrm rot="16200000">
                <a:off x="6548763" y="2575180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681DC89-C914-7394-27D7-A41091FF0E0E}"/>
                  </a:ext>
                </a:extLst>
              </p:cNvPr>
              <p:cNvSpPr/>
              <p:nvPr/>
            </p:nvSpPr>
            <p:spPr>
              <a:xfrm>
                <a:off x="4075143" y="2482481"/>
                <a:ext cx="688439" cy="451639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 err="1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돈통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72877A8-53A4-5D85-B322-62BA7D36AB1C}"/>
                  </a:ext>
                </a:extLst>
              </p:cNvPr>
              <p:cNvSpPr/>
              <p:nvPr/>
            </p:nvSpPr>
            <p:spPr>
              <a:xfrm>
                <a:off x="4800371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부모</a:t>
                </a:r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DB7A5F91-6EAA-6AB9-8BD0-9993D0227B5D}"/>
                  </a:ext>
                </a:extLst>
              </p:cNvPr>
              <p:cNvGrpSpPr/>
              <p:nvPr/>
            </p:nvGrpSpPr>
            <p:grpSpPr>
              <a:xfrm>
                <a:off x="4839430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FD5826E5-7BB1-0C3B-C4D0-CCAE7F23C9F7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5D9A82E-3FA0-77C6-4CE0-A2553FEFA26A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B97395AE-2396-2C71-49E2-1344CBB63020}"/>
                  </a:ext>
                </a:extLst>
              </p:cNvPr>
              <p:cNvSpPr/>
              <p:nvPr/>
            </p:nvSpPr>
            <p:spPr>
              <a:xfrm>
                <a:off x="5685604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자녀</a:t>
                </a: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58DDF29F-F5C7-8846-ADAF-43AAFF532729}"/>
                  </a:ext>
                </a:extLst>
              </p:cNvPr>
              <p:cNvGrpSpPr/>
              <p:nvPr/>
            </p:nvGrpSpPr>
            <p:grpSpPr>
              <a:xfrm>
                <a:off x="5726445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08BC2DDF-0444-5432-5F84-1331CEB68FBB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05DC06E1-1AEB-4AF3-39C3-DE5C66EA770F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0CBE151C-4722-3F35-B918-A960FA5444DD}"/>
                  </a:ext>
                </a:extLst>
              </p:cNvPr>
              <p:cNvSpPr/>
              <p:nvPr/>
            </p:nvSpPr>
            <p:spPr>
              <a:xfrm>
                <a:off x="6136095" y="2541124"/>
                <a:ext cx="370800" cy="1506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쓰기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73990F-A356-1E84-4DE1-96BB5C085AD0}"/>
                </a:ext>
              </a:extLst>
            </p:cNvPr>
            <p:cNvSpPr/>
            <p:nvPr/>
          </p:nvSpPr>
          <p:spPr>
            <a:xfrm>
              <a:off x="3781723" y="5094804"/>
              <a:ext cx="843568" cy="212001"/>
            </a:xfrm>
            <a:prstGeom prst="rect">
              <a:avLst/>
            </a:prstGeom>
            <a:solidFill>
              <a:srgbClr val="28968B"/>
            </a:solidFill>
            <a:ln w="6350">
              <a:solidFill>
                <a:srgbClr val="2896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Redis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E4F82AD-35E2-CCA2-A611-87B03FF60684}"/>
                </a:ext>
              </a:extLst>
            </p:cNvPr>
            <p:cNvGrpSpPr/>
            <p:nvPr/>
          </p:nvGrpSpPr>
          <p:grpSpPr>
            <a:xfrm>
              <a:off x="3781723" y="5307888"/>
              <a:ext cx="845035" cy="211943"/>
              <a:chOff x="4047621" y="5397310"/>
              <a:chExt cx="846908" cy="235575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2D3FCADB-28DF-9361-1B9B-A36F62B03940}"/>
                  </a:ext>
                </a:extLst>
              </p:cNvPr>
              <p:cNvSpPr/>
              <p:nvPr/>
            </p:nvSpPr>
            <p:spPr>
              <a:xfrm>
                <a:off x="4482384" y="5397310"/>
                <a:ext cx="412145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공통정보</a:t>
                </a: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DE8A42E7-7D4D-86BB-FD89-8443F0B274C8}"/>
                  </a:ext>
                </a:extLst>
              </p:cNvPr>
              <p:cNvSpPr/>
              <p:nvPr/>
            </p:nvSpPr>
            <p:spPr>
              <a:xfrm>
                <a:off x="4047621" y="5397310"/>
                <a:ext cx="415969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세션정보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FC7613B-0B3B-8895-8BD5-D6EA2FC7DD45}"/>
                </a:ext>
              </a:extLst>
            </p:cNvPr>
            <p:cNvGrpSpPr/>
            <p:nvPr/>
          </p:nvGrpSpPr>
          <p:grpSpPr>
            <a:xfrm>
              <a:off x="4662680" y="5094804"/>
              <a:ext cx="600447" cy="425026"/>
              <a:chOff x="4959752" y="5160468"/>
              <a:chExt cx="651600" cy="47241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6346ACB9-B68D-D049-087A-D75B6D07411C}"/>
                  </a:ext>
                </a:extLst>
              </p:cNvPr>
              <p:cNvSpPr/>
              <p:nvPr/>
            </p:nvSpPr>
            <p:spPr>
              <a:xfrm>
                <a:off x="4959752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Kafka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F342F06-2FAE-3F4F-F5DD-A2E84E0C22DF}"/>
                  </a:ext>
                </a:extLst>
              </p:cNvPr>
              <p:cNvSpPr/>
              <p:nvPr/>
            </p:nvSpPr>
            <p:spPr>
              <a:xfrm>
                <a:off x="4959752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비동기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처리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EF33463-B60A-0B4C-042B-AAF57473F906}"/>
                </a:ext>
              </a:extLst>
            </p:cNvPr>
            <p:cNvGrpSpPr/>
            <p:nvPr/>
          </p:nvGrpSpPr>
          <p:grpSpPr>
            <a:xfrm>
              <a:off x="5300518" y="5094804"/>
              <a:ext cx="600447" cy="425026"/>
              <a:chOff x="5653856" y="5160468"/>
              <a:chExt cx="651600" cy="47241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05A1E36-1ED4-9C16-06B6-5911BA1C5F71}"/>
                  </a:ext>
                </a:extLst>
              </p:cNvPr>
              <p:cNvSpPr/>
              <p:nvPr/>
            </p:nvSpPr>
            <p:spPr>
              <a:xfrm>
                <a:off x="5653856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M/L </a:t>
                </a:r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적용</a:t>
                </a: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EF77785-240C-3307-6536-A89E7D911FEF}"/>
                  </a:ext>
                </a:extLst>
              </p:cNvPr>
              <p:cNvSpPr/>
              <p:nvPr/>
            </p:nvSpPr>
            <p:spPr>
              <a:xfrm>
                <a:off x="5653856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모델 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Pipeline</a:t>
                </a:r>
                <a:endPara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38509B6-EA2B-D1B0-E97B-3A2ADEEF7751}"/>
                </a:ext>
              </a:extLst>
            </p:cNvPr>
            <p:cNvGrpSpPr/>
            <p:nvPr/>
          </p:nvGrpSpPr>
          <p:grpSpPr>
            <a:xfrm>
              <a:off x="5938355" y="5094804"/>
              <a:ext cx="600447" cy="425026"/>
              <a:chOff x="6392365" y="5160468"/>
              <a:chExt cx="651600" cy="47241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3D625DC-97FE-4E83-9A30-234BC502B354}"/>
                  </a:ext>
                </a:extLst>
              </p:cNvPr>
              <p:cNvSpPr/>
              <p:nvPr/>
            </p:nvSpPr>
            <p:spPr>
              <a:xfrm>
                <a:off x="6392365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고객분석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438CBF7-A3B2-0541-4604-DD501033C10F}"/>
                  </a:ext>
                </a:extLst>
              </p:cNvPr>
              <p:cNvSpPr/>
              <p:nvPr/>
            </p:nvSpPr>
            <p:spPr>
              <a:xfrm>
                <a:off x="6392365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GA4 360</a:t>
                </a:r>
                <a:endPara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7AAD097-65DB-C815-2187-588D677A00EB}"/>
                </a:ext>
              </a:extLst>
            </p:cNvPr>
            <p:cNvSpPr/>
            <p:nvPr/>
          </p:nvSpPr>
          <p:spPr>
            <a:xfrm>
              <a:off x="3790781" y="5562935"/>
              <a:ext cx="2748021" cy="755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9537E9E-2047-7AA5-81D0-15C356F59AF0}"/>
                </a:ext>
              </a:extLst>
            </p:cNvPr>
            <p:cNvSpPr/>
            <p:nvPr/>
          </p:nvSpPr>
          <p:spPr>
            <a:xfrm flipH="1">
              <a:off x="1766721" y="3869191"/>
              <a:ext cx="209994" cy="15388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1000" b="1" spc="-5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CDN</a:t>
              </a:r>
            </a:p>
          </p:txBody>
        </p:sp>
        <p:cxnSp>
          <p:nvCxnSpPr>
            <p:cNvPr id="114" name="꺾인 연결선 238">
              <a:extLst>
                <a:ext uri="{FF2B5EF4-FFF2-40B4-BE49-F238E27FC236}">
                  <a16:creationId xmlns:a16="http://schemas.microsoft.com/office/drawing/2014/main" id="{BF79C720-664B-9982-304C-D9386D72C73B}"/>
                </a:ext>
              </a:extLst>
            </p:cNvPr>
            <p:cNvCxnSpPr>
              <a:stCxn id="263" idx="3"/>
              <a:endCxn id="113" idx="0"/>
            </p:cNvCxnSpPr>
            <p:nvPr/>
          </p:nvCxnSpPr>
          <p:spPr>
            <a:xfrm>
              <a:off x="1206669" y="3563201"/>
              <a:ext cx="665049" cy="305990"/>
            </a:xfrm>
            <a:prstGeom prst="bentConnector2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15" name="꺾인 연결선 239">
              <a:extLst>
                <a:ext uri="{FF2B5EF4-FFF2-40B4-BE49-F238E27FC236}">
                  <a16:creationId xmlns:a16="http://schemas.microsoft.com/office/drawing/2014/main" id="{AB80C955-2C99-DA2E-E511-0770BEB4B7A7}"/>
                </a:ext>
              </a:extLst>
            </p:cNvPr>
            <p:cNvCxnSpPr/>
            <p:nvPr/>
          </p:nvCxnSpPr>
          <p:spPr>
            <a:xfrm flipV="1">
              <a:off x="1261575" y="3890414"/>
              <a:ext cx="382719" cy="165147"/>
            </a:xfrm>
            <a:prstGeom prst="bentConnector3">
              <a:avLst>
                <a:gd name="adj1" fmla="val 50000"/>
              </a:avLst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116" name="자유형 240">
              <a:extLst>
                <a:ext uri="{FF2B5EF4-FFF2-40B4-BE49-F238E27FC236}">
                  <a16:creationId xmlns:a16="http://schemas.microsoft.com/office/drawing/2014/main" id="{A8E7807D-3A38-B174-295D-F5AF35C5164F}"/>
                </a:ext>
              </a:extLst>
            </p:cNvPr>
            <p:cNvSpPr/>
            <p:nvPr/>
          </p:nvSpPr>
          <p:spPr bwMode="auto">
            <a:xfrm>
              <a:off x="539750" y="3772530"/>
              <a:ext cx="1825414" cy="903999"/>
            </a:xfrm>
            <a:custGeom>
              <a:avLst/>
              <a:gdLst>
                <a:gd name="connsiteX0" fmla="*/ 1022906 w 2060466"/>
                <a:gd name="connsiteY0" fmla="*/ 0 h 1116124"/>
                <a:gd name="connsiteX1" fmla="*/ 1981902 w 2060466"/>
                <a:gd name="connsiteY1" fmla="*/ 0 h 1116124"/>
                <a:gd name="connsiteX2" fmla="*/ 2060466 w 2060466"/>
                <a:gd name="connsiteY2" fmla="*/ 78564 h 1116124"/>
                <a:gd name="connsiteX3" fmla="*/ 2060466 w 2060466"/>
                <a:gd name="connsiteY3" fmla="*/ 1037560 h 1116124"/>
                <a:gd name="connsiteX4" fmla="*/ 1981902 w 2060466"/>
                <a:gd name="connsiteY4" fmla="*/ 1116124 h 1116124"/>
                <a:gd name="connsiteX5" fmla="*/ 1022906 w 2060466"/>
                <a:gd name="connsiteY5" fmla="*/ 1116124 h 1116124"/>
                <a:gd name="connsiteX6" fmla="*/ 992325 w 2060466"/>
                <a:gd name="connsiteY6" fmla="*/ 1109950 h 1116124"/>
                <a:gd name="connsiteX7" fmla="*/ 981757 w 2060466"/>
                <a:gd name="connsiteY7" fmla="*/ 1102825 h 1116124"/>
                <a:gd name="connsiteX8" fmla="*/ 969416 w 2060466"/>
                <a:gd name="connsiteY8" fmla="*/ 1111145 h 1116124"/>
                <a:gd name="connsiteX9" fmla="*/ 944754 w 2060466"/>
                <a:gd name="connsiteY9" fmla="*/ 1116124 h 1116124"/>
                <a:gd name="connsiteX10" fmla="*/ 63358 w 2060466"/>
                <a:gd name="connsiteY10" fmla="*/ 1116124 h 1116124"/>
                <a:gd name="connsiteX11" fmla="*/ 0 w 2060466"/>
                <a:gd name="connsiteY11" fmla="*/ 1052766 h 1116124"/>
                <a:gd name="connsiteX12" fmla="*/ 0 w 2060466"/>
                <a:gd name="connsiteY12" fmla="*/ 279382 h 1116124"/>
                <a:gd name="connsiteX13" fmla="*/ 63358 w 2060466"/>
                <a:gd name="connsiteY13" fmla="*/ 216024 h 1116124"/>
                <a:gd name="connsiteX14" fmla="*/ 944342 w 2060466"/>
                <a:gd name="connsiteY14" fmla="*/ 216024 h 1116124"/>
                <a:gd name="connsiteX15" fmla="*/ 944342 w 2060466"/>
                <a:gd name="connsiteY15" fmla="*/ 78564 h 1116124"/>
                <a:gd name="connsiteX16" fmla="*/ 1022906 w 2060466"/>
                <a:gd name="connsiteY16" fmla="*/ 0 h 11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0466" h="1116124">
                  <a:moveTo>
                    <a:pt x="1022906" y="0"/>
                  </a:moveTo>
                  <a:lnTo>
                    <a:pt x="1981902" y="0"/>
                  </a:lnTo>
                  <a:cubicBezTo>
                    <a:pt x="2025292" y="0"/>
                    <a:pt x="2060466" y="35174"/>
                    <a:pt x="2060466" y="78564"/>
                  </a:cubicBezTo>
                  <a:lnTo>
                    <a:pt x="2060466" y="1037560"/>
                  </a:lnTo>
                  <a:cubicBezTo>
                    <a:pt x="2060466" y="1080950"/>
                    <a:pt x="2025292" y="1116124"/>
                    <a:pt x="1981902" y="1116124"/>
                  </a:cubicBezTo>
                  <a:lnTo>
                    <a:pt x="1022906" y="1116124"/>
                  </a:lnTo>
                  <a:cubicBezTo>
                    <a:pt x="1012059" y="1116124"/>
                    <a:pt x="1001725" y="1113926"/>
                    <a:pt x="992325" y="1109950"/>
                  </a:cubicBezTo>
                  <a:lnTo>
                    <a:pt x="981757" y="1102825"/>
                  </a:lnTo>
                  <a:lnTo>
                    <a:pt x="969416" y="1111145"/>
                  </a:lnTo>
                  <a:cubicBezTo>
                    <a:pt x="961836" y="1114351"/>
                    <a:pt x="953502" y="1116124"/>
                    <a:pt x="944754" y="1116124"/>
                  </a:cubicBezTo>
                  <a:lnTo>
                    <a:pt x="63358" y="1116124"/>
                  </a:lnTo>
                  <a:cubicBezTo>
                    <a:pt x="28366" y="1116124"/>
                    <a:pt x="0" y="1087758"/>
                    <a:pt x="0" y="1052766"/>
                  </a:cubicBezTo>
                  <a:lnTo>
                    <a:pt x="0" y="279382"/>
                  </a:lnTo>
                  <a:cubicBezTo>
                    <a:pt x="0" y="244390"/>
                    <a:pt x="28366" y="216024"/>
                    <a:pt x="63358" y="216024"/>
                  </a:cubicBezTo>
                  <a:lnTo>
                    <a:pt x="944342" y="216024"/>
                  </a:lnTo>
                  <a:lnTo>
                    <a:pt x="944342" y="78564"/>
                  </a:lnTo>
                  <a:cubicBezTo>
                    <a:pt x="944342" y="35174"/>
                    <a:pt x="979516" y="0"/>
                    <a:pt x="1022906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7" name="사각형: 둥근 모서리 144">
              <a:extLst>
                <a:ext uri="{FF2B5EF4-FFF2-40B4-BE49-F238E27FC236}">
                  <a16:creationId xmlns:a16="http://schemas.microsoft.com/office/drawing/2014/main" id="{87521F8A-E683-B069-0900-891F355F8F17}"/>
                </a:ext>
              </a:extLst>
            </p:cNvPr>
            <p:cNvSpPr/>
            <p:nvPr/>
          </p:nvSpPr>
          <p:spPr bwMode="auto">
            <a:xfrm>
              <a:off x="2549988" y="4763426"/>
              <a:ext cx="4025142" cy="771853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" name="자유형 242">
              <a:extLst>
                <a:ext uri="{FF2B5EF4-FFF2-40B4-BE49-F238E27FC236}">
                  <a16:creationId xmlns:a16="http://schemas.microsoft.com/office/drawing/2014/main" id="{68506C02-5911-883D-C967-738A1A85D8EB}"/>
                </a:ext>
              </a:extLst>
            </p:cNvPr>
            <p:cNvSpPr/>
            <p:nvPr/>
          </p:nvSpPr>
          <p:spPr bwMode="auto">
            <a:xfrm>
              <a:off x="531257" y="2255295"/>
              <a:ext cx="2519843" cy="1918121"/>
            </a:xfrm>
            <a:custGeom>
              <a:avLst/>
              <a:gdLst>
                <a:gd name="connsiteX0" fmla="*/ 55739 w 2788707"/>
                <a:gd name="connsiteY0" fmla="*/ 0 h 2196244"/>
                <a:gd name="connsiteX1" fmla="*/ 736126 w 2788707"/>
                <a:gd name="connsiteY1" fmla="*/ 0 h 2196244"/>
                <a:gd name="connsiteX2" fmla="*/ 775539 w 2788707"/>
                <a:gd name="connsiteY2" fmla="*/ 16325 h 2196244"/>
                <a:gd name="connsiteX3" fmla="*/ 777601 w 2788707"/>
                <a:gd name="connsiteY3" fmla="*/ 21303 h 2196244"/>
                <a:gd name="connsiteX4" fmla="*/ 796200 w 2788707"/>
                <a:gd name="connsiteY4" fmla="*/ 8763 h 2196244"/>
                <a:gd name="connsiteX5" fmla="*/ 839605 w 2788707"/>
                <a:gd name="connsiteY5" fmla="*/ 0 h 2196244"/>
                <a:gd name="connsiteX6" fmla="*/ 2668813 w 2788707"/>
                <a:gd name="connsiteY6" fmla="*/ 0 h 2196244"/>
                <a:gd name="connsiteX7" fmla="*/ 2780323 w 2788707"/>
                <a:gd name="connsiteY7" fmla="*/ 111510 h 2196244"/>
                <a:gd name="connsiteX8" fmla="*/ 2780323 w 2788707"/>
                <a:gd name="connsiteY8" fmla="*/ 1357429 h 2196244"/>
                <a:gd name="connsiteX9" fmla="*/ 2784632 w 2788707"/>
                <a:gd name="connsiteY9" fmla="*/ 1363820 h 2196244"/>
                <a:gd name="connsiteX10" fmla="*/ 2788707 w 2788707"/>
                <a:gd name="connsiteY10" fmla="*/ 1384004 h 2196244"/>
                <a:gd name="connsiteX11" fmla="*/ 2788707 w 2788707"/>
                <a:gd name="connsiteY11" fmla="*/ 2144388 h 2196244"/>
                <a:gd name="connsiteX12" fmla="*/ 2736851 w 2788707"/>
                <a:gd name="connsiteY12" fmla="*/ 2196244 h 2196244"/>
                <a:gd name="connsiteX13" fmla="*/ 2103861 w 2788707"/>
                <a:gd name="connsiteY13" fmla="*/ 2196244 h 2196244"/>
                <a:gd name="connsiteX14" fmla="*/ 2052005 w 2788707"/>
                <a:gd name="connsiteY14" fmla="*/ 2144388 h 2196244"/>
                <a:gd name="connsiteX15" fmla="*/ 2052005 w 2788707"/>
                <a:gd name="connsiteY15" fmla="*/ 1584176 h 2196244"/>
                <a:gd name="connsiteX16" fmla="*/ 839605 w 2788707"/>
                <a:gd name="connsiteY16" fmla="*/ 1584176 h 2196244"/>
                <a:gd name="connsiteX17" fmla="*/ 796200 w 2788707"/>
                <a:gd name="connsiteY17" fmla="*/ 1575413 h 2196244"/>
                <a:gd name="connsiteX18" fmla="*/ 791865 w 2788707"/>
                <a:gd name="connsiteY18" fmla="*/ 1572490 h 2196244"/>
                <a:gd name="connsiteX19" fmla="*/ 791865 w 2788707"/>
                <a:gd name="connsiteY19" fmla="*/ 1816469 h 2196244"/>
                <a:gd name="connsiteX20" fmla="*/ 736126 w 2788707"/>
                <a:gd name="connsiteY20" fmla="*/ 1872208 h 2196244"/>
                <a:gd name="connsiteX21" fmla="*/ 55739 w 2788707"/>
                <a:gd name="connsiteY21" fmla="*/ 1872208 h 2196244"/>
                <a:gd name="connsiteX22" fmla="*/ 0 w 2788707"/>
                <a:gd name="connsiteY22" fmla="*/ 1816469 h 2196244"/>
                <a:gd name="connsiteX23" fmla="*/ 0 w 2788707"/>
                <a:gd name="connsiteY23" fmla="*/ 55739 h 2196244"/>
                <a:gd name="connsiteX24" fmla="*/ 55739 w 2788707"/>
                <a:gd name="connsiteY24" fmla="*/ 0 h 219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88707" h="2196244">
                  <a:moveTo>
                    <a:pt x="55739" y="0"/>
                  </a:moveTo>
                  <a:lnTo>
                    <a:pt x="736126" y="0"/>
                  </a:lnTo>
                  <a:cubicBezTo>
                    <a:pt x="751518" y="0"/>
                    <a:pt x="765453" y="6239"/>
                    <a:pt x="775539" y="16325"/>
                  </a:cubicBezTo>
                  <a:lnTo>
                    <a:pt x="777601" y="21303"/>
                  </a:lnTo>
                  <a:lnTo>
                    <a:pt x="796200" y="8763"/>
                  </a:lnTo>
                  <a:cubicBezTo>
                    <a:pt x="809541" y="3120"/>
                    <a:pt x="824209" y="0"/>
                    <a:pt x="839605" y="0"/>
                  </a:cubicBezTo>
                  <a:lnTo>
                    <a:pt x="2668813" y="0"/>
                  </a:lnTo>
                  <a:cubicBezTo>
                    <a:pt x="2730398" y="0"/>
                    <a:pt x="2780323" y="49925"/>
                    <a:pt x="2780323" y="111510"/>
                  </a:cubicBezTo>
                  <a:lnTo>
                    <a:pt x="2780323" y="1357429"/>
                  </a:lnTo>
                  <a:lnTo>
                    <a:pt x="2784632" y="1363820"/>
                  </a:lnTo>
                  <a:cubicBezTo>
                    <a:pt x="2787256" y="1370023"/>
                    <a:pt x="2788707" y="1376844"/>
                    <a:pt x="2788707" y="1384004"/>
                  </a:cubicBezTo>
                  <a:lnTo>
                    <a:pt x="2788707" y="2144388"/>
                  </a:lnTo>
                  <a:cubicBezTo>
                    <a:pt x="2788707" y="2173027"/>
                    <a:pt x="2765490" y="2196244"/>
                    <a:pt x="2736851" y="2196244"/>
                  </a:cubicBezTo>
                  <a:lnTo>
                    <a:pt x="2103861" y="2196244"/>
                  </a:lnTo>
                  <a:cubicBezTo>
                    <a:pt x="2075222" y="2196244"/>
                    <a:pt x="2052005" y="2173027"/>
                    <a:pt x="2052005" y="2144388"/>
                  </a:cubicBezTo>
                  <a:lnTo>
                    <a:pt x="2052005" y="1584176"/>
                  </a:lnTo>
                  <a:lnTo>
                    <a:pt x="839605" y="1584176"/>
                  </a:lnTo>
                  <a:cubicBezTo>
                    <a:pt x="824209" y="1584176"/>
                    <a:pt x="809541" y="1581056"/>
                    <a:pt x="796200" y="1575413"/>
                  </a:cubicBezTo>
                  <a:lnTo>
                    <a:pt x="791865" y="1572490"/>
                  </a:lnTo>
                  <a:lnTo>
                    <a:pt x="791865" y="1816469"/>
                  </a:lnTo>
                  <a:cubicBezTo>
                    <a:pt x="791865" y="1847253"/>
                    <a:pt x="766910" y="1872208"/>
                    <a:pt x="736126" y="1872208"/>
                  </a:cubicBezTo>
                  <a:lnTo>
                    <a:pt x="55739" y="1872208"/>
                  </a:lnTo>
                  <a:cubicBezTo>
                    <a:pt x="24955" y="1872208"/>
                    <a:pt x="0" y="1847253"/>
                    <a:pt x="0" y="1816469"/>
                  </a:cubicBezTo>
                  <a:lnTo>
                    <a:pt x="0" y="55739"/>
                  </a:lnTo>
                  <a:cubicBezTo>
                    <a:pt x="0" y="24955"/>
                    <a:pt x="24955" y="0"/>
                    <a:pt x="55739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9" name="사각형: 둥근 모서리 144">
              <a:extLst>
                <a:ext uri="{FF2B5EF4-FFF2-40B4-BE49-F238E27FC236}">
                  <a16:creationId xmlns:a16="http://schemas.microsoft.com/office/drawing/2014/main" id="{61F11823-A948-C5F1-871A-44DF377C1287}"/>
                </a:ext>
              </a:extLst>
            </p:cNvPr>
            <p:cNvSpPr/>
            <p:nvPr/>
          </p:nvSpPr>
          <p:spPr bwMode="auto">
            <a:xfrm>
              <a:off x="3054872" y="2262832"/>
              <a:ext cx="3508644" cy="2452679"/>
            </a:xfrm>
            <a:prstGeom prst="roundRect">
              <a:avLst>
                <a:gd name="adj" fmla="val 2413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0" name="사각형: 둥근 모서리 144">
              <a:extLst>
                <a:ext uri="{FF2B5EF4-FFF2-40B4-BE49-F238E27FC236}">
                  <a16:creationId xmlns:a16="http://schemas.microsoft.com/office/drawing/2014/main" id="{1A89D18C-E4D1-ED08-0771-D7BC5E09ED00}"/>
                </a:ext>
              </a:extLst>
            </p:cNvPr>
            <p:cNvSpPr/>
            <p:nvPr/>
          </p:nvSpPr>
          <p:spPr bwMode="auto">
            <a:xfrm>
              <a:off x="523957" y="5588423"/>
              <a:ext cx="8115217" cy="718244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사각형: 둥근 모서리 495">
              <a:extLst>
                <a:ext uri="{FF2B5EF4-FFF2-40B4-BE49-F238E27FC236}">
                  <a16:creationId xmlns:a16="http://schemas.microsoft.com/office/drawing/2014/main" id="{AB7B9394-BCAF-6AD7-3210-137B0B2EEDFE}"/>
                </a:ext>
              </a:extLst>
            </p:cNvPr>
            <p:cNvSpPr/>
            <p:nvPr/>
          </p:nvSpPr>
          <p:spPr bwMode="auto">
            <a:xfrm>
              <a:off x="1264882" y="4141971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" name="사각형: 둥근 모서리 495">
              <a:extLst>
                <a:ext uri="{FF2B5EF4-FFF2-40B4-BE49-F238E27FC236}">
                  <a16:creationId xmlns:a16="http://schemas.microsoft.com/office/drawing/2014/main" id="{DB220F6B-A871-D91D-64F6-CB5F5EF14BCE}"/>
                </a:ext>
              </a:extLst>
            </p:cNvPr>
            <p:cNvSpPr/>
            <p:nvPr/>
          </p:nvSpPr>
          <p:spPr bwMode="auto">
            <a:xfrm>
              <a:off x="2349371" y="2264640"/>
              <a:ext cx="237248" cy="233885"/>
            </a:xfrm>
            <a:prstGeom prst="roundRect">
              <a:avLst/>
            </a:prstGeom>
            <a:solidFill>
              <a:srgbClr val="154443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" name="사각형: 둥근 모서리 495">
              <a:extLst>
                <a:ext uri="{FF2B5EF4-FFF2-40B4-BE49-F238E27FC236}">
                  <a16:creationId xmlns:a16="http://schemas.microsoft.com/office/drawing/2014/main" id="{8690C6A2-A0C3-7C9E-5751-975B6A947EA1}"/>
                </a:ext>
              </a:extLst>
            </p:cNvPr>
            <p:cNvSpPr/>
            <p:nvPr/>
          </p:nvSpPr>
          <p:spPr bwMode="auto">
            <a:xfrm>
              <a:off x="539943" y="5525534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13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4" name="사각형: 둥근 모서리 495">
              <a:extLst>
                <a:ext uri="{FF2B5EF4-FFF2-40B4-BE49-F238E27FC236}">
                  <a16:creationId xmlns:a16="http://schemas.microsoft.com/office/drawing/2014/main" id="{E03EA5D4-57BF-2E3F-216E-9128C4E4A3DA}"/>
                </a:ext>
              </a:extLst>
            </p:cNvPr>
            <p:cNvSpPr/>
            <p:nvPr/>
          </p:nvSpPr>
          <p:spPr bwMode="auto">
            <a:xfrm>
              <a:off x="6113189" y="2155815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5" name="사각형: 둥근 모서리 495">
              <a:extLst>
                <a:ext uri="{FF2B5EF4-FFF2-40B4-BE49-F238E27FC236}">
                  <a16:creationId xmlns:a16="http://schemas.microsoft.com/office/drawing/2014/main" id="{9A96790D-134F-37FF-0451-2D03A2A5ACD6}"/>
                </a:ext>
              </a:extLst>
            </p:cNvPr>
            <p:cNvSpPr/>
            <p:nvPr/>
          </p:nvSpPr>
          <p:spPr bwMode="auto">
            <a:xfrm>
              <a:off x="2636442" y="4739419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081BD9EE-8722-0658-F939-551FEBFA2132}"/>
                </a:ext>
              </a:extLst>
            </p:cNvPr>
            <p:cNvGrpSpPr/>
            <p:nvPr/>
          </p:nvGrpSpPr>
          <p:grpSpPr>
            <a:xfrm>
              <a:off x="595247" y="1408504"/>
              <a:ext cx="8036615" cy="251530"/>
              <a:chOff x="381243" y="6164355"/>
              <a:chExt cx="9071463" cy="288001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98E18093-31BB-51CF-2E54-96C5B8A6F080}"/>
                  </a:ext>
                </a:extLst>
              </p:cNvPr>
              <p:cNvGrpSpPr/>
              <p:nvPr/>
            </p:nvGrpSpPr>
            <p:grpSpPr>
              <a:xfrm>
                <a:off x="381243" y="6164355"/>
                <a:ext cx="9071463" cy="288001"/>
                <a:chOff x="415437" y="765497"/>
                <a:chExt cx="10837734" cy="353546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73143635-EE1C-45B9-A425-EA0E53B229B6}"/>
                    </a:ext>
                  </a:extLst>
                </p:cNvPr>
                <p:cNvGrpSpPr/>
                <p:nvPr/>
              </p:nvGrpSpPr>
              <p:grpSpPr>
                <a:xfrm>
                  <a:off x="415437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6" name="사각형: 둥근 모서리 144">
                    <a:extLst>
                      <a:ext uri="{FF2B5EF4-FFF2-40B4-BE49-F238E27FC236}">
                        <a16:creationId xmlns:a16="http://schemas.microsoft.com/office/drawing/2014/main" id="{F63EBD45-6BFD-960A-6C44-293E1A1C69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자유형: 도형 151">
                    <a:extLst>
                      <a:ext uri="{FF2B5EF4-FFF2-40B4-BE49-F238E27FC236}">
                        <a16:creationId xmlns:a16="http://schemas.microsoft.com/office/drawing/2014/main" id="{29EF5A0F-7634-DDC8-09BD-20E7D843E4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1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AEAA189-9CED-AEE7-CDC0-42B9A0AF0908}"/>
                    </a:ext>
                  </a:extLst>
                </p:cNvPr>
                <p:cNvGrpSpPr/>
                <p:nvPr/>
              </p:nvGrpSpPr>
              <p:grpSpPr>
                <a:xfrm>
                  <a:off x="2602746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4" name="사각형: 둥근 모서리 144">
                    <a:extLst>
                      <a:ext uri="{FF2B5EF4-FFF2-40B4-BE49-F238E27FC236}">
                        <a16:creationId xmlns:a16="http://schemas.microsoft.com/office/drawing/2014/main" id="{5C219442-7F4D-BF7D-0EC2-FCD53FBABD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자유형: 도형 151">
                    <a:extLst>
                      <a:ext uri="{FF2B5EF4-FFF2-40B4-BE49-F238E27FC236}">
                        <a16:creationId xmlns:a16="http://schemas.microsoft.com/office/drawing/2014/main" id="{4715204D-B440-F29F-D07C-E82E3CA0AF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gradFill>
                    <a:gsLst>
                      <a:gs pos="51000">
                        <a:schemeClr val="accent3">
                          <a:lumMod val="75000"/>
                        </a:schemeClr>
                      </a:gs>
                      <a:gs pos="50000">
                        <a:srgbClr val="154443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2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9143BCD2-A25D-E897-CB4D-ADD80AEFEE91}"/>
                    </a:ext>
                  </a:extLst>
                </p:cNvPr>
                <p:cNvGrpSpPr/>
                <p:nvPr/>
              </p:nvGrpSpPr>
              <p:grpSpPr>
                <a:xfrm>
                  <a:off x="4790055" y="765497"/>
                  <a:ext cx="2088497" cy="353546"/>
                  <a:chOff x="415437" y="765497"/>
                  <a:chExt cx="3634293" cy="353546"/>
                </a:xfrm>
              </p:grpSpPr>
              <p:sp>
                <p:nvSpPr>
                  <p:cNvPr id="142" name="사각형: 둥근 모서리 144">
                    <a:extLst>
                      <a:ext uri="{FF2B5EF4-FFF2-40B4-BE49-F238E27FC236}">
                        <a16:creationId xmlns:a16="http://schemas.microsoft.com/office/drawing/2014/main" id="{0533C716-607E-3E89-3582-AF2E9E0268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자유형: 도형 151">
                    <a:extLst>
                      <a:ext uri="{FF2B5EF4-FFF2-40B4-BE49-F238E27FC236}">
                        <a16:creationId xmlns:a16="http://schemas.microsoft.com/office/drawing/2014/main" id="{B98FA052-27DE-7E06-2D0A-4A6AB4968A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7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3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744C43A8-4DDF-2DED-0BF4-4607ACF3986D}"/>
                    </a:ext>
                  </a:extLst>
                </p:cNvPr>
                <p:cNvGrpSpPr/>
                <p:nvPr/>
              </p:nvGrpSpPr>
              <p:grpSpPr>
                <a:xfrm>
                  <a:off x="697736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0" name="사각형: 둥근 모서리 144">
                    <a:extLst>
                      <a:ext uri="{FF2B5EF4-FFF2-40B4-BE49-F238E27FC236}">
                        <a16:creationId xmlns:a16="http://schemas.microsoft.com/office/drawing/2014/main" id="{C16E1CE4-44AB-8E97-0E0B-D0B562D40C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자유형: 도형 151">
                    <a:extLst>
                      <a:ext uri="{FF2B5EF4-FFF2-40B4-BE49-F238E27FC236}">
                        <a16:creationId xmlns:a16="http://schemas.microsoft.com/office/drawing/2014/main" id="{2A03778B-ABC3-A098-8FB2-21EAD5CC5C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4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B5117C8-B802-5ADA-FA06-689643E860C7}"/>
                    </a:ext>
                  </a:extLst>
                </p:cNvPr>
                <p:cNvGrpSpPr/>
                <p:nvPr/>
              </p:nvGrpSpPr>
              <p:grpSpPr>
                <a:xfrm>
                  <a:off x="916467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38" name="사각형: 둥근 모서리 144">
                    <a:extLst>
                      <a:ext uri="{FF2B5EF4-FFF2-40B4-BE49-F238E27FC236}">
                        <a16:creationId xmlns:a16="http://schemas.microsoft.com/office/drawing/2014/main" id="{F551F30B-8C19-7234-F329-5EC371B2CE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자유형: 도형 151">
                    <a:extLst>
                      <a:ext uri="{FF2B5EF4-FFF2-40B4-BE49-F238E27FC236}">
                        <a16:creationId xmlns:a16="http://schemas.microsoft.com/office/drawing/2014/main" id="{1C324A12-9941-7B54-C072-7FB5F84A97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5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9349DD5-F295-C1B1-AC93-FD8BA091652C}"/>
                  </a:ext>
                </a:extLst>
              </p:cNvPr>
              <p:cNvSpPr txBox="1"/>
              <p:nvPr/>
            </p:nvSpPr>
            <p:spPr>
              <a:xfrm>
                <a:off x="891992" y="6202102"/>
                <a:ext cx="785286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Mobile App</a:t>
                </a:r>
                <a:endParaRPr lang="ko-KR" altLang="en-US" sz="1200">
                  <a:ln>
                    <a:solidFill>
                      <a:srgbClr val="8ECAD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1AFEE2-0403-4A7B-97AC-86781BAC42A1}"/>
                  </a:ext>
                </a:extLst>
              </p:cNvPr>
              <p:cNvSpPr txBox="1"/>
              <p:nvPr/>
            </p:nvSpPr>
            <p:spPr>
              <a:xfrm>
                <a:off x="2512172" y="6202102"/>
                <a:ext cx="143016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및 </a:t>
                </a:r>
                <a:r>
                  <a:rPr lang="en-US" altLang="ko-KR" sz="1200" spc="-11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BaaS</a:t>
                </a:r>
                <a:r>
                  <a:rPr lang="en-US" altLang="ko-KR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API </a:t>
                </a:r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918B478-66A4-6F55-02EF-E33C89B741AB}"/>
                  </a:ext>
                </a:extLst>
              </p:cNvPr>
              <p:cNvSpPr txBox="1"/>
              <p:nvPr/>
            </p:nvSpPr>
            <p:spPr>
              <a:xfrm>
                <a:off x="4437176" y="6202102"/>
                <a:ext cx="972742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아이부자 서비스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9023C39-5E5E-48A2-436D-6DB71CD6EF67}"/>
                  </a:ext>
                </a:extLst>
              </p:cNvPr>
              <p:cNvSpPr txBox="1"/>
              <p:nvPr/>
            </p:nvSpPr>
            <p:spPr>
              <a:xfrm>
                <a:off x="6292592" y="6202102"/>
                <a:ext cx="1000608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플랫폼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120979E-320D-93F5-CA65-D181F926DC60}"/>
                  </a:ext>
                </a:extLst>
              </p:cNvPr>
              <p:cNvSpPr txBox="1"/>
              <p:nvPr/>
            </p:nvSpPr>
            <p:spPr>
              <a:xfrm>
                <a:off x="8020784" y="6202102"/>
                <a:ext cx="87105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Cloud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인프라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13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표</a:t>
            </a:r>
            <a:endParaRPr lang="en-US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42AD3E5-50F4-7033-28CD-66D20F88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76317"/>
              </p:ext>
            </p:extLst>
          </p:nvPr>
        </p:nvGraphicFramePr>
        <p:xfrm>
          <a:off x="468912" y="4319819"/>
          <a:ext cx="11509728" cy="2333161"/>
        </p:xfrm>
        <a:graphic>
          <a:graphicData uri="http://schemas.openxmlformats.org/drawingml/2006/table">
            <a:tbl>
              <a:tblPr/>
              <a:tblGrid>
                <a:gridCol w="292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7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에스코어 드림 1 Thin" panose="020B0403030302020204" pitchFamily="34" charset="-127"/>
                      </a:endParaRPr>
                    </a:p>
                    <a:p>
                      <a:pPr algn="l">
                        <a:defRPr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에스코어 드림 1 Thin" panose="020B0403030302020204" pitchFamily="34" charset="-127"/>
                      </a:endParaRPr>
                    </a:p>
                    <a:p>
                      <a:pPr algn="l"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*Dollar amounts are in millions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6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FY '25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FY '26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YOY change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9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Revenue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$ 000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$ 000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%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4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Expenses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Profit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5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Dividend/share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04EE2E9-6C79-E6A9-E250-6E06CFF9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82991"/>
              </p:ext>
            </p:extLst>
          </p:nvPr>
        </p:nvGraphicFramePr>
        <p:xfrm>
          <a:off x="4178218" y="607633"/>
          <a:ext cx="7800422" cy="3383280"/>
        </p:xfrm>
        <a:graphic>
          <a:graphicData uri="http://schemas.openxmlformats.org/drawingml/2006/table">
            <a:tbl>
              <a:tblPr/>
              <a:tblGrid>
                <a:gridCol w="257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02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기술요소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핵심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7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$ 000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$ 000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6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6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2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컬러</a:t>
            </a:r>
            <a:endParaRPr lang="en-US" b="1" dirty="0"/>
          </a:p>
        </p:txBody>
      </p:sp>
      <p:sp>
        <p:nvSpPr>
          <p:cNvPr id="4" name="Shape 6">
            <a:extLst>
              <a:ext uri="{FF2B5EF4-FFF2-40B4-BE49-F238E27FC236}">
                <a16:creationId xmlns:a16="http://schemas.microsoft.com/office/drawing/2014/main" id="{A891F3F2-5D83-B7EE-5BD4-E1C7DD1BAAE6}"/>
              </a:ext>
            </a:extLst>
          </p:cNvPr>
          <p:cNvSpPr/>
          <p:nvPr/>
        </p:nvSpPr>
        <p:spPr>
          <a:xfrm>
            <a:off x="7867597" y="310397"/>
            <a:ext cx="3904299" cy="2079069"/>
          </a:xfrm>
          <a:prstGeom prst="roundRect">
            <a:avLst>
              <a:gd name="adj" fmla="val 449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Shape 6">
            <a:extLst>
              <a:ext uri="{FF2B5EF4-FFF2-40B4-BE49-F238E27FC236}">
                <a16:creationId xmlns:a16="http://schemas.microsoft.com/office/drawing/2014/main" id="{967F175A-9E4C-C413-EBE9-A3590A4A57A3}"/>
              </a:ext>
            </a:extLst>
          </p:cNvPr>
          <p:cNvSpPr/>
          <p:nvPr/>
        </p:nvSpPr>
        <p:spPr>
          <a:xfrm>
            <a:off x="7867595" y="4130229"/>
            <a:ext cx="3904299" cy="2079069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42A9E2C-659B-0A9C-B690-27061B072533}"/>
              </a:ext>
            </a:extLst>
          </p:cNvPr>
          <p:cNvSpPr/>
          <p:nvPr/>
        </p:nvSpPr>
        <p:spPr>
          <a:xfrm>
            <a:off x="7856389" y="2726796"/>
            <a:ext cx="3915506" cy="1066102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텍스트 번호</a:t>
            </a:r>
            <a:endParaRPr 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2FAE-76CB-FE45-B1B1-014CFF72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아키</a:t>
            </a:r>
            <a:endParaRPr 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6E16E-779F-75F7-146F-8F7E7950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08" y="2031778"/>
            <a:ext cx="74972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8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B90485D-C462-F2CC-4389-63E6DF5D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Autofit/>
          </a:bodyPr>
          <a:lstStyle/>
          <a:p>
            <a:pPr latinLnBrk="0"/>
            <a:r>
              <a:rPr lang="ko-KR" altLang="en-US" sz="2800" b="1" dirty="0">
                <a:latin typeface="+mj-ea"/>
              </a:rPr>
              <a:t>목표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시스템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아키텍처</a:t>
            </a:r>
            <a:r>
              <a:rPr lang="en-US" altLang="ko-KR" sz="2800" b="1" dirty="0">
                <a:latin typeface="+mj-ea"/>
              </a:rPr>
              <a:t> – Hybrid Data Lake</a:t>
            </a:r>
            <a:r>
              <a:rPr lang="ko-KR" altLang="en-US" sz="2800" b="1" dirty="0">
                <a:latin typeface="+mj-ea"/>
              </a:rPr>
              <a:t> </a:t>
            </a: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8E457E5-AE63-26F4-CAE5-F3E85473E8CC}"/>
              </a:ext>
            </a:extLst>
          </p:cNvPr>
          <p:cNvGrpSpPr/>
          <p:nvPr/>
        </p:nvGrpSpPr>
        <p:grpSpPr>
          <a:xfrm>
            <a:off x="452500" y="1449599"/>
            <a:ext cx="9001000" cy="4909633"/>
            <a:chOff x="452500" y="1449599"/>
            <a:chExt cx="9001000" cy="4909633"/>
          </a:xfrm>
        </p:grpSpPr>
        <p:pic>
          <p:nvPicPr>
            <p:cNvPr id="4" name="Picture 289" descr="화살표">
              <a:extLst>
                <a:ext uri="{FF2B5EF4-FFF2-40B4-BE49-F238E27FC236}">
                  <a16:creationId xmlns:a16="http://schemas.microsoft.com/office/drawing/2014/main" id="{5F44ED6B-FEFE-93B2-BD83-3A0EA4F3188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14194" t="70580" r="14194"/>
            <a:stretch>
              <a:fillRect/>
            </a:stretch>
          </p:blipFill>
          <p:spPr bwMode="auto">
            <a:xfrm rot="16200000">
              <a:off x="6443751" y="3644497"/>
              <a:ext cx="4018619" cy="560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37592D2-9FF1-2533-C34E-A2DA4D7528F9}"/>
                </a:ext>
              </a:extLst>
            </p:cNvPr>
            <p:cNvGrpSpPr/>
            <p:nvPr/>
          </p:nvGrpSpPr>
          <p:grpSpPr>
            <a:xfrm>
              <a:off x="452501" y="1664804"/>
              <a:ext cx="1080120" cy="385426"/>
              <a:chOff x="2427667" y="1730677"/>
              <a:chExt cx="5225174" cy="346584"/>
            </a:xfrm>
          </p:grpSpPr>
          <p:sp>
            <p:nvSpPr>
              <p:cNvPr id="7" name="양쪽 모서리가 둥근 사각형 221">
                <a:extLst>
                  <a:ext uri="{FF2B5EF4-FFF2-40B4-BE49-F238E27FC236}">
                    <a16:creationId xmlns:a16="http://schemas.microsoft.com/office/drawing/2014/main" id="{F73DBF0F-108D-3409-DAF3-16B33EE01284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4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ECAF81-5AEF-3F45-292E-E04F6EBF6A9D}"/>
                  </a:ext>
                </a:extLst>
              </p:cNvPr>
              <p:cNvSpPr/>
              <p:nvPr/>
            </p:nvSpPr>
            <p:spPr bwMode="auto">
              <a:xfrm>
                <a:off x="4278731" y="1807101"/>
                <a:ext cx="1519921" cy="19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4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원천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FC52AE-1F0B-5954-26B6-2BB6084C2EBE}"/>
                </a:ext>
              </a:extLst>
            </p:cNvPr>
            <p:cNvSpPr/>
            <p:nvPr/>
          </p:nvSpPr>
          <p:spPr>
            <a:xfrm>
              <a:off x="452500" y="2020784"/>
              <a:ext cx="1080121" cy="400050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" name="AutoShape 1973">
              <a:extLst>
                <a:ext uri="{FF2B5EF4-FFF2-40B4-BE49-F238E27FC236}">
                  <a16:creationId xmlns:a16="http://schemas.microsoft.com/office/drawing/2014/main" id="{4D646F59-4192-1C12-A733-8582E2FF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06" y="2185113"/>
              <a:ext cx="913961" cy="197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 err="1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업무계</a:t>
              </a:r>
              <a:endPara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5543AD2-01A0-91DC-0FB0-26E5BEA41964}"/>
                </a:ext>
              </a:extLst>
            </p:cNvPr>
            <p:cNvGrpSpPr/>
            <p:nvPr/>
          </p:nvGrpSpPr>
          <p:grpSpPr>
            <a:xfrm>
              <a:off x="613389" y="2420888"/>
              <a:ext cx="739211" cy="236607"/>
              <a:chOff x="512971" y="2513810"/>
              <a:chExt cx="1269818" cy="275335"/>
            </a:xfrm>
          </p:grpSpPr>
          <p:sp>
            <p:nvSpPr>
              <p:cNvPr id="12" name="모서리가 둥근 직사각형 43">
                <a:extLst>
                  <a:ext uri="{FF2B5EF4-FFF2-40B4-BE49-F238E27FC236}">
                    <a16:creationId xmlns:a16="http://schemas.microsoft.com/office/drawing/2014/main" id="{3F478836-32B3-4979-66E0-718DB4ADF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" name="모서리가 둥근 직사각형 43">
                <a:extLst>
                  <a:ext uri="{FF2B5EF4-FFF2-40B4-BE49-F238E27FC236}">
                    <a16:creationId xmlns:a16="http://schemas.microsoft.com/office/drawing/2014/main" id="{063734CE-F3E9-9607-3C16-36C929334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3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공통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BA7D15-A399-EA9F-B940-30F0277AFC35}"/>
                </a:ext>
              </a:extLst>
            </p:cNvPr>
            <p:cNvGrpSpPr/>
            <p:nvPr/>
          </p:nvGrpSpPr>
          <p:grpSpPr>
            <a:xfrm>
              <a:off x="613387" y="2690255"/>
              <a:ext cx="739211" cy="236607"/>
              <a:chOff x="512971" y="2513810"/>
              <a:chExt cx="1269818" cy="275335"/>
            </a:xfrm>
          </p:grpSpPr>
          <p:sp>
            <p:nvSpPr>
              <p:cNvPr id="15" name="모서리가 둥근 직사각형 43">
                <a:extLst>
                  <a:ext uri="{FF2B5EF4-FFF2-40B4-BE49-F238E27FC236}">
                    <a16:creationId xmlns:a16="http://schemas.microsoft.com/office/drawing/2014/main" id="{FDAAC1FA-6475-533D-9320-09DB947D9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" name="모서리가 둥근 직사각형 43">
                <a:extLst>
                  <a:ext uri="{FF2B5EF4-FFF2-40B4-BE49-F238E27FC236}">
                    <a16:creationId xmlns:a16="http://schemas.microsoft.com/office/drawing/2014/main" id="{D8BE44A4-200F-D381-E90F-FAEB38510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3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고객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A68D3D-FDFB-D0F6-D770-195F242F5335}"/>
                </a:ext>
              </a:extLst>
            </p:cNvPr>
            <p:cNvGrpSpPr/>
            <p:nvPr/>
          </p:nvGrpSpPr>
          <p:grpSpPr>
            <a:xfrm>
              <a:off x="613385" y="2973555"/>
              <a:ext cx="739211" cy="236607"/>
              <a:chOff x="512971" y="2513810"/>
              <a:chExt cx="1269818" cy="275335"/>
            </a:xfrm>
          </p:grpSpPr>
          <p:sp>
            <p:nvSpPr>
              <p:cNvPr id="18" name="모서리가 둥근 직사각형 43">
                <a:extLst>
                  <a:ext uri="{FF2B5EF4-FFF2-40B4-BE49-F238E27FC236}">
                    <a16:creationId xmlns:a16="http://schemas.microsoft.com/office/drawing/2014/main" id="{517C2D1B-1F2D-3320-812B-6BDB7ED3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9" name="모서리가 둥근 직사각형 43">
                <a:extLst>
                  <a:ext uri="{FF2B5EF4-FFF2-40B4-BE49-F238E27FC236}">
                    <a16:creationId xmlns:a16="http://schemas.microsoft.com/office/drawing/2014/main" id="{5D8C1199-7C16-03BF-D8B5-7EA7C9EA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0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여신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577B72F-C24B-BF18-855D-81E16A6D11F6}"/>
                </a:ext>
              </a:extLst>
            </p:cNvPr>
            <p:cNvGrpSpPr/>
            <p:nvPr/>
          </p:nvGrpSpPr>
          <p:grpSpPr>
            <a:xfrm>
              <a:off x="613384" y="3250670"/>
              <a:ext cx="739211" cy="236607"/>
              <a:chOff x="512971" y="2513810"/>
              <a:chExt cx="1269818" cy="275335"/>
            </a:xfrm>
          </p:grpSpPr>
          <p:sp>
            <p:nvSpPr>
              <p:cNvPr id="21" name="모서리가 둥근 직사각형 43">
                <a:extLst>
                  <a:ext uri="{FF2B5EF4-FFF2-40B4-BE49-F238E27FC236}">
                    <a16:creationId xmlns:a16="http://schemas.microsoft.com/office/drawing/2014/main" id="{E3D3915A-9685-C0D6-5F4B-3C5C15E7B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" name="모서리가 둥근 직사각형 43">
                <a:extLst>
                  <a:ext uri="{FF2B5EF4-FFF2-40B4-BE49-F238E27FC236}">
                    <a16:creationId xmlns:a16="http://schemas.microsoft.com/office/drawing/2014/main" id="{B892A3B0-FEBB-28CE-00F4-B67906BAF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FBC02F-82CB-0D0F-047C-1BC57A1C7DD7}"/>
                </a:ext>
              </a:extLst>
            </p:cNvPr>
            <p:cNvGrpSpPr/>
            <p:nvPr/>
          </p:nvGrpSpPr>
          <p:grpSpPr>
            <a:xfrm>
              <a:off x="613383" y="3549655"/>
              <a:ext cx="739211" cy="236607"/>
              <a:chOff x="512971" y="2513810"/>
              <a:chExt cx="1269818" cy="275335"/>
            </a:xfrm>
          </p:grpSpPr>
          <p:sp>
            <p:nvSpPr>
              <p:cNvPr id="24" name="모서리가 둥근 직사각형 43">
                <a:extLst>
                  <a:ext uri="{FF2B5EF4-FFF2-40B4-BE49-F238E27FC236}">
                    <a16:creationId xmlns:a16="http://schemas.microsoft.com/office/drawing/2014/main" id="{72151AF6-11A7-170E-E28B-997491B0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" name="모서리가 둥근 직사각형 43">
                <a:extLst>
                  <a:ext uri="{FF2B5EF4-FFF2-40B4-BE49-F238E27FC236}">
                    <a16:creationId xmlns:a16="http://schemas.microsoft.com/office/drawing/2014/main" id="{B635DE8C-3FA6-9D76-808A-3AEE9059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정산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F65DCFD-F43F-66F2-5DED-07BAF3074A11}"/>
                </a:ext>
              </a:extLst>
            </p:cNvPr>
            <p:cNvGrpSpPr/>
            <p:nvPr/>
          </p:nvGrpSpPr>
          <p:grpSpPr>
            <a:xfrm>
              <a:off x="613382" y="3833599"/>
              <a:ext cx="739211" cy="236607"/>
              <a:chOff x="512971" y="2513810"/>
              <a:chExt cx="1269818" cy="275335"/>
            </a:xfrm>
          </p:grpSpPr>
          <p:sp>
            <p:nvSpPr>
              <p:cNvPr id="27" name="모서리가 둥근 직사각형 43">
                <a:extLst>
                  <a:ext uri="{FF2B5EF4-FFF2-40B4-BE49-F238E27FC236}">
                    <a16:creationId xmlns:a16="http://schemas.microsoft.com/office/drawing/2014/main" id="{6CA254A3-D5D3-6E66-F3A8-9CA17BA39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8" name="모서리가 둥근 직사각형 43">
                <a:extLst>
                  <a:ext uri="{FF2B5EF4-FFF2-40B4-BE49-F238E27FC236}">
                    <a16:creationId xmlns:a16="http://schemas.microsoft.com/office/drawing/2014/main" id="{560E29F8-BC88-2487-E5A1-914B037F1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채권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29" name="AutoShape 1973">
              <a:extLst>
                <a:ext uri="{FF2B5EF4-FFF2-40B4-BE49-F238E27FC236}">
                  <a16:creationId xmlns:a16="http://schemas.microsoft.com/office/drawing/2014/main" id="{5F89830A-749E-94E8-363F-B2C080CE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50" y="4221088"/>
              <a:ext cx="913961" cy="1410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단위</a:t>
              </a:r>
              <a:r>
                <a:rPr lang="en-US" altLang="ko-KR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C28C337-7516-14B1-1CDE-6D3F77F98104}"/>
                </a:ext>
              </a:extLst>
            </p:cNvPr>
            <p:cNvGrpSpPr/>
            <p:nvPr/>
          </p:nvGrpSpPr>
          <p:grpSpPr>
            <a:xfrm>
              <a:off x="613382" y="4474808"/>
              <a:ext cx="739211" cy="236607"/>
              <a:chOff x="512971" y="2513810"/>
              <a:chExt cx="1269818" cy="275335"/>
            </a:xfrm>
          </p:grpSpPr>
          <p:sp>
            <p:nvSpPr>
              <p:cNvPr id="31" name="모서리가 둥근 직사각형 43">
                <a:extLst>
                  <a:ext uri="{FF2B5EF4-FFF2-40B4-BE49-F238E27FC236}">
                    <a16:creationId xmlns:a16="http://schemas.microsoft.com/office/drawing/2014/main" id="{5817C0A9-A848-A2A7-F103-641587BB5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2" name="모서리가 둥근 직사각형 43">
                <a:extLst>
                  <a:ext uri="{FF2B5EF4-FFF2-40B4-BE49-F238E27FC236}">
                    <a16:creationId xmlns:a16="http://schemas.microsoft.com/office/drawing/2014/main" id="{EAEEED1B-E75C-5B8F-4BB6-C3CB6F8ED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27" y="2561938"/>
                <a:ext cx="102711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인터넷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67580C8-D24B-8D84-2A7D-9F785E6F81A4}"/>
                </a:ext>
              </a:extLst>
            </p:cNvPr>
            <p:cNvGrpSpPr/>
            <p:nvPr/>
          </p:nvGrpSpPr>
          <p:grpSpPr>
            <a:xfrm>
              <a:off x="613382" y="4758030"/>
              <a:ext cx="739211" cy="236607"/>
              <a:chOff x="512971" y="2513810"/>
              <a:chExt cx="1269818" cy="275335"/>
            </a:xfrm>
          </p:grpSpPr>
          <p:sp>
            <p:nvSpPr>
              <p:cNvPr id="34" name="모서리가 둥근 직사각형 43">
                <a:extLst>
                  <a:ext uri="{FF2B5EF4-FFF2-40B4-BE49-F238E27FC236}">
                    <a16:creationId xmlns:a16="http://schemas.microsoft.com/office/drawing/2014/main" id="{7A680A09-DB1E-2D48-2895-DC43CD6D8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5" name="모서리가 둥근 직사각형 43">
                <a:extLst>
                  <a:ext uri="{FF2B5EF4-FFF2-40B4-BE49-F238E27FC236}">
                    <a16:creationId xmlns:a16="http://schemas.microsoft.com/office/drawing/2014/main" id="{8F139E23-78F6-AE14-F4F8-EC7D1400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27" y="2561938"/>
                <a:ext cx="102711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모바일</a:t>
                </a: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F84F102-A4F5-555B-87A7-FFDD8BD6400B}"/>
                </a:ext>
              </a:extLst>
            </p:cNvPr>
            <p:cNvGrpSpPr/>
            <p:nvPr/>
          </p:nvGrpSpPr>
          <p:grpSpPr>
            <a:xfrm>
              <a:off x="606226" y="5036309"/>
              <a:ext cx="739211" cy="236607"/>
              <a:chOff x="512971" y="2513810"/>
              <a:chExt cx="1269818" cy="275335"/>
            </a:xfrm>
          </p:grpSpPr>
          <p:sp>
            <p:nvSpPr>
              <p:cNvPr id="37" name="모서리가 둥근 직사각형 43">
                <a:extLst>
                  <a:ext uri="{FF2B5EF4-FFF2-40B4-BE49-F238E27FC236}">
                    <a16:creationId xmlns:a16="http://schemas.microsoft.com/office/drawing/2014/main" id="{839AEAB8-36AB-A5D4-1EE5-237CC728C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8" name="모서리가 둥근 직사각형 43">
                <a:extLst>
                  <a:ext uri="{FF2B5EF4-FFF2-40B4-BE49-F238E27FC236}">
                    <a16:creationId xmlns:a16="http://schemas.microsoft.com/office/drawing/2014/main" id="{C149A903-41E6-A50E-7523-B72D1610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704" y="2561938"/>
                <a:ext cx="83435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관리 회계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22F6539-DE25-1AFE-0AB6-74CA6DAF3CA7}"/>
                </a:ext>
              </a:extLst>
            </p:cNvPr>
            <p:cNvGrpSpPr/>
            <p:nvPr/>
          </p:nvGrpSpPr>
          <p:grpSpPr>
            <a:xfrm>
              <a:off x="606224" y="5303758"/>
              <a:ext cx="739211" cy="236607"/>
              <a:chOff x="512971" y="2513810"/>
              <a:chExt cx="1269818" cy="275335"/>
            </a:xfrm>
          </p:grpSpPr>
          <p:sp>
            <p:nvSpPr>
              <p:cNvPr id="40" name="모서리가 둥근 직사각형 43">
                <a:extLst>
                  <a:ext uri="{FF2B5EF4-FFF2-40B4-BE49-F238E27FC236}">
                    <a16:creationId xmlns:a16="http://schemas.microsoft.com/office/drawing/2014/main" id="{F75A0C65-4376-B1C0-3C2D-C2914F770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1" name="모서리가 둥근 직사각형 43">
                <a:extLst>
                  <a:ext uri="{FF2B5EF4-FFF2-40B4-BE49-F238E27FC236}">
                    <a16:creationId xmlns:a16="http://schemas.microsoft.com/office/drawing/2014/main" id="{31C3060A-3878-04A8-77AC-9AF1DEA0C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95" y="2561938"/>
                <a:ext cx="96377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마이데이터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C24CAFD5-F86F-2539-C695-58F7EF93AF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49536" y="1462688"/>
              <a:ext cx="6349584" cy="4896544"/>
            </a:xfrm>
            <a:prstGeom prst="roundRect">
              <a:avLst>
                <a:gd name="adj" fmla="val 154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" name="양쪽 모서리가 둥근 사각형 435">
              <a:extLst>
                <a:ext uri="{FF2B5EF4-FFF2-40B4-BE49-F238E27FC236}">
                  <a16:creationId xmlns:a16="http://schemas.microsoft.com/office/drawing/2014/main" id="{2E87F22C-CEC3-2F89-ECD6-5C667011F923}"/>
                </a:ext>
              </a:extLst>
            </p:cNvPr>
            <p:cNvSpPr/>
            <p:nvPr/>
          </p:nvSpPr>
          <p:spPr bwMode="auto">
            <a:xfrm>
              <a:off x="1856656" y="1449599"/>
              <a:ext cx="6357704" cy="380812"/>
            </a:xfrm>
            <a:prstGeom prst="round2SameRect">
              <a:avLst/>
            </a:prstGeom>
            <a:solidFill>
              <a:srgbClr val="07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8F4C7A-4082-CF36-5C0A-964728BAE804}"/>
                </a:ext>
              </a:extLst>
            </p:cNvPr>
            <p:cNvSpPr/>
            <p:nvPr/>
          </p:nvSpPr>
          <p:spPr bwMode="auto">
            <a:xfrm>
              <a:off x="4372767" y="1538720"/>
              <a:ext cx="11285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b="1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빅데이터</a:t>
              </a:r>
              <a:r>
                <a:rPr lang="ko-KR" altLang="en-US" sz="1400" b="1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플랫폼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250EDB-9B1E-7717-71AB-73609DE1A882}"/>
                </a:ext>
              </a:extLst>
            </p:cNvPr>
            <p:cNvSpPr/>
            <p:nvPr/>
          </p:nvSpPr>
          <p:spPr bwMode="auto">
            <a:xfrm>
              <a:off x="1988329" y="2426519"/>
              <a:ext cx="876439" cy="26973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875E8CE-1D88-4A90-22F5-4651FF38C72E}"/>
                </a:ext>
              </a:extLst>
            </p:cNvPr>
            <p:cNvGrpSpPr/>
            <p:nvPr/>
          </p:nvGrpSpPr>
          <p:grpSpPr>
            <a:xfrm>
              <a:off x="1988329" y="2287446"/>
              <a:ext cx="876438" cy="297917"/>
              <a:chOff x="372079" y="2140532"/>
              <a:chExt cx="1556584" cy="282678"/>
            </a:xfrm>
          </p:grpSpPr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0D3F7DAD-2C94-3CEF-9DC3-BCA32EC2F9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8" name="Rectangle 36">
                <a:extLst>
                  <a:ext uri="{FF2B5EF4-FFF2-40B4-BE49-F238E27FC236}">
                    <a16:creationId xmlns:a16="http://schemas.microsoft.com/office/drawing/2014/main" id="{ECA9ABE9-53E5-4C27-020A-0DDDE8EC5D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1443" y="2208862"/>
                <a:ext cx="392884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수집</a:t>
                </a:r>
                <a:endPara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39287D-0296-0055-A6FB-726D4D8D0D4F}"/>
                </a:ext>
              </a:extLst>
            </p:cNvPr>
            <p:cNvGrpSpPr/>
            <p:nvPr/>
          </p:nvGrpSpPr>
          <p:grpSpPr>
            <a:xfrm>
              <a:off x="2055541" y="3143629"/>
              <a:ext cx="739211" cy="236607"/>
              <a:chOff x="512971" y="2513810"/>
              <a:chExt cx="1269818" cy="275335"/>
            </a:xfrm>
          </p:grpSpPr>
          <p:sp>
            <p:nvSpPr>
              <p:cNvPr id="50" name="모서리가 둥근 직사각형 43">
                <a:extLst>
                  <a:ext uri="{FF2B5EF4-FFF2-40B4-BE49-F238E27FC236}">
                    <a16:creationId xmlns:a16="http://schemas.microsoft.com/office/drawing/2014/main" id="{872FB272-8F3A-BB7B-8CB3-231956EE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1" name="모서리가 둥근 직사각형 43">
                <a:extLst>
                  <a:ext uri="{FF2B5EF4-FFF2-40B4-BE49-F238E27FC236}">
                    <a16:creationId xmlns:a16="http://schemas.microsoft.com/office/drawing/2014/main" id="{471305AE-BCF1-6F5F-1327-0A1A49CFF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703" y="2561938"/>
                <a:ext cx="26434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DB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7B3BE21-ACD0-205A-6017-69D1635EB82D}"/>
                </a:ext>
              </a:extLst>
            </p:cNvPr>
            <p:cNvGrpSpPr/>
            <p:nvPr/>
          </p:nvGrpSpPr>
          <p:grpSpPr>
            <a:xfrm>
              <a:off x="2055539" y="3497171"/>
              <a:ext cx="739211" cy="236607"/>
              <a:chOff x="512971" y="2513810"/>
              <a:chExt cx="1269818" cy="275335"/>
            </a:xfrm>
          </p:grpSpPr>
          <p:sp>
            <p:nvSpPr>
              <p:cNvPr id="53" name="모서리가 둥근 직사각형 43">
                <a:extLst>
                  <a:ext uri="{FF2B5EF4-FFF2-40B4-BE49-F238E27FC236}">
                    <a16:creationId xmlns:a16="http://schemas.microsoft.com/office/drawing/2014/main" id="{855888AC-4CB4-7554-34FC-3B6F14474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4" name="모서리가 둥근 직사각형 43">
                <a:extLst>
                  <a:ext uri="{FF2B5EF4-FFF2-40B4-BE49-F238E27FC236}">
                    <a16:creationId xmlns:a16="http://schemas.microsoft.com/office/drawing/2014/main" id="{FE73CE7A-A93C-C39C-0521-DBAAB0CA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022" y="2561938"/>
                <a:ext cx="34971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File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53CF56-612F-3805-62BE-9E7AA5EBB63E}"/>
                </a:ext>
              </a:extLst>
            </p:cNvPr>
            <p:cNvGrpSpPr/>
            <p:nvPr/>
          </p:nvGrpSpPr>
          <p:grpSpPr>
            <a:xfrm>
              <a:off x="2063114" y="3863709"/>
              <a:ext cx="739211" cy="236607"/>
              <a:chOff x="512971" y="2513810"/>
              <a:chExt cx="1269818" cy="275335"/>
            </a:xfrm>
          </p:grpSpPr>
          <p:sp>
            <p:nvSpPr>
              <p:cNvPr id="56" name="모서리가 둥근 직사각형 43">
                <a:extLst>
                  <a:ext uri="{FF2B5EF4-FFF2-40B4-BE49-F238E27FC236}">
                    <a16:creationId xmlns:a16="http://schemas.microsoft.com/office/drawing/2014/main" id="{2DC2D657-6EB9-9856-0A46-936D4A9F8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7" name="모서리가 둥근 직사각형 43">
                <a:extLst>
                  <a:ext uri="{FF2B5EF4-FFF2-40B4-BE49-F238E27FC236}">
                    <a16:creationId xmlns:a16="http://schemas.microsoft.com/office/drawing/2014/main" id="{92D2ADCA-E4E9-5129-4160-7F1513D3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152" y="2561938"/>
                <a:ext cx="34145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Log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E453981-1E0B-A9C6-05A3-BD1BB1E26A7C}"/>
                </a:ext>
              </a:extLst>
            </p:cNvPr>
            <p:cNvGrpSpPr/>
            <p:nvPr/>
          </p:nvGrpSpPr>
          <p:grpSpPr>
            <a:xfrm>
              <a:off x="2055538" y="4259753"/>
              <a:ext cx="739211" cy="236607"/>
              <a:chOff x="512971" y="2513810"/>
              <a:chExt cx="1269818" cy="275335"/>
            </a:xfrm>
          </p:grpSpPr>
          <p:sp>
            <p:nvSpPr>
              <p:cNvPr id="59" name="모서리가 둥근 직사각형 43">
                <a:extLst>
                  <a:ext uri="{FF2B5EF4-FFF2-40B4-BE49-F238E27FC236}">
                    <a16:creationId xmlns:a16="http://schemas.microsoft.com/office/drawing/2014/main" id="{F0C25DEB-C9D1-BE43-7FFB-2AACE0604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60" name="모서리가 둥근 직사각형 43">
                <a:extLst>
                  <a:ext uri="{FF2B5EF4-FFF2-40B4-BE49-F238E27FC236}">
                    <a16:creationId xmlns:a16="http://schemas.microsoft.com/office/drawing/2014/main" id="{08ECBEDC-303C-AD19-1B84-5B4629F9F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879" y="2561938"/>
                <a:ext cx="570003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Image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67FB4C-C095-F63B-12CE-61ECBBF77A87}"/>
                </a:ext>
              </a:extLst>
            </p:cNvPr>
            <p:cNvSpPr/>
            <p:nvPr/>
          </p:nvSpPr>
          <p:spPr>
            <a:xfrm>
              <a:off x="1505448" y="2847288"/>
              <a:ext cx="371262" cy="158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62" name="직선 화살표 연결선 135">
              <a:extLst>
                <a:ext uri="{FF2B5EF4-FFF2-40B4-BE49-F238E27FC236}">
                  <a16:creationId xmlns:a16="http://schemas.microsoft.com/office/drawing/2014/main" id="{BE465664-A06D-9169-32BB-57581C59C425}"/>
                </a:ext>
              </a:extLst>
            </p:cNvPr>
            <p:cNvCxnSpPr>
              <a:stCxn id="10" idx="3"/>
              <a:endCxn id="45" idx="1"/>
            </p:cNvCxnSpPr>
            <p:nvPr/>
          </p:nvCxnSpPr>
          <p:spPr>
            <a:xfrm>
              <a:off x="1439967" y="3170912"/>
              <a:ext cx="548362" cy="60427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3" name="모서리가 둥근 직사각형 42">
              <a:extLst>
                <a:ext uri="{FF2B5EF4-FFF2-40B4-BE49-F238E27FC236}">
                  <a16:creationId xmlns:a16="http://schemas.microsoft.com/office/drawing/2014/main" id="{90BBA48F-10BF-9A1A-AA8D-98EA8ABCBB18}"/>
                </a:ext>
              </a:extLst>
            </p:cNvPr>
            <p:cNvSpPr/>
            <p:nvPr/>
          </p:nvSpPr>
          <p:spPr>
            <a:xfrm>
              <a:off x="1567875" y="3273501"/>
              <a:ext cx="304634" cy="341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64" name="직선 화살표 연결선 135">
              <a:extLst>
                <a:ext uri="{FF2B5EF4-FFF2-40B4-BE49-F238E27FC236}">
                  <a16:creationId xmlns:a16="http://schemas.microsoft.com/office/drawing/2014/main" id="{B96AA6A6-F75E-0802-C1B4-C0124FA7D4D1}"/>
                </a:ext>
              </a:extLst>
            </p:cNvPr>
            <p:cNvCxnSpPr>
              <a:stCxn id="29" idx="3"/>
              <a:endCxn id="45" idx="1"/>
            </p:cNvCxnSpPr>
            <p:nvPr/>
          </p:nvCxnSpPr>
          <p:spPr>
            <a:xfrm flipV="1">
              <a:off x="1432811" y="3775184"/>
              <a:ext cx="555518" cy="11511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3BD74AD-6A03-83CD-D01B-E323137C3BF9}"/>
                </a:ext>
              </a:extLst>
            </p:cNvPr>
            <p:cNvGrpSpPr/>
            <p:nvPr/>
          </p:nvGrpSpPr>
          <p:grpSpPr>
            <a:xfrm>
              <a:off x="611323" y="5700474"/>
              <a:ext cx="739211" cy="236607"/>
              <a:chOff x="512971" y="2513810"/>
              <a:chExt cx="1269818" cy="275335"/>
            </a:xfrm>
          </p:grpSpPr>
          <p:sp>
            <p:nvSpPr>
              <p:cNvPr id="66" name="모서리가 둥근 직사각형 43">
                <a:extLst>
                  <a:ext uri="{FF2B5EF4-FFF2-40B4-BE49-F238E27FC236}">
                    <a16:creationId xmlns:a16="http://schemas.microsoft.com/office/drawing/2014/main" id="{5D5F5377-A492-8DEF-0579-4D16AD7FA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67" name="모서리가 둥근 직사각형 43">
                <a:extLst>
                  <a:ext uri="{FF2B5EF4-FFF2-40B4-BE49-F238E27FC236}">
                    <a16:creationId xmlns:a16="http://schemas.microsoft.com/office/drawing/2014/main" id="{94A4F5B1-5133-FA14-D786-024B45594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95" y="2561938"/>
                <a:ext cx="96377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외부데이터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68" name="모서리가 둥근 직사각형 42">
              <a:extLst>
                <a:ext uri="{FF2B5EF4-FFF2-40B4-BE49-F238E27FC236}">
                  <a16:creationId xmlns:a16="http://schemas.microsoft.com/office/drawing/2014/main" id="{7258F8B2-7C36-8232-68B0-A1ADC0D0E275}"/>
                </a:ext>
              </a:extLst>
            </p:cNvPr>
            <p:cNvSpPr/>
            <p:nvPr/>
          </p:nvSpPr>
          <p:spPr>
            <a:xfrm>
              <a:off x="1564630" y="3969060"/>
              <a:ext cx="304634" cy="4839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9825B3-FC29-FE38-34B5-0214AB2A4BCB}"/>
                </a:ext>
              </a:extLst>
            </p:cNvPr>
            <p:cNvGrpSpPr/>
            <p:nvPr/>
          </p:nvGrpSpPr>
          <p:grpSpPr>
            <a:xfrm>
              <a:off x="2976388" y="2272105"/>
              <a:ext cx="3704804" cy="297917"/>
              <a:chOff x="372079" y="2140532"/>
              <a:chExt cx="1556584" cy="282678"/>
            </a:xfrm>
          </p:grpSpPr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6F7A854B-E025-C9CF-D02F-1DECD317BD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71" name="Rectangle 36">
                <a:extLst>
                  <a:ext uri="{FF2B5EF4-FFF2-40B4-BE49-F238E27FC236}">
                    <a16:creationId xmlns:a16="http://schemas.microsoft.com/office/drawing/2014/main" id="{55D29FFA-041A-43DB-142C-369E0947CD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2227" y="2208862"/>
                <a:ext cx="391307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Hybrid Data Lake</a:t>
                </a:r>
              </a:p>
            </p:txBody>
          </p:sp>
        </p:grpSp>
        <p:cxnSp>
          <p:nvCxnSpPr>
            <p:cNvPr id="72" name="직선 화살표 연결선 135">
              <a:extLst>
                <a:ext uri="{FF2B5EF4-FFF2-40B4-BE49-F238E27FC236}">
                  <a16:creationId xmlns:a16="http://schemas.microsoft.com/office/drawing/2014/main" id="{FFA93A07-9E67-EB6B-1699-A93FE6F39BB5}"/>
                </a:ext>
              </a:extLst>
            </p:cNvPr>
            <p:cNvCxnSpPr>
              <a:stCxn id="66" idx="3"/>
              <a:endCxn id="45" idx="2"/>
            </p:cNvCxnSpPr>
            <p:nvPr/>
          </p:nvCxnSpPr>
          <p:spPr>
            <a:xfrm flipV="1">
              <a:off x="1350534" y="5123849"/>
              <a:ext cx="1076015" cy="69492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3" name="모서리가 둥근 직사각형 42">
              <a:extLst>
                <a:ext uri="{FF2B5EF4-FFF2-40B4-BE49-F238E27FC236}">
                  <a16:creationId xmlns:a16="http://schemas.microsoft.com/office/drawing/2014/main" id="{27E34A67-923B-7106-08A8-7C9CD1DCFED2}"/>
                </a:ext>
              </a:extLst>
            </p:cNvPr>
            <p:cNvSpPr/>
            <p:nvPr/>
          </p:nvSpPr>
          <p:spPr>
            <a:xfrm>
              <a:off x="1620108" y="5701378"/>
              <a:ext cx="603503" cy="200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/API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A0FAC0-8C5F-77EC-54EA-B7857455DA43}"/>
                </a:ext>
              </a:extLst>
            </p:cNvPr>
            <p:cNvSpPr/>
            <p:nvPr/>
          </p:nvSpPr>
          <p:spPr bwMode="auto">
            <a:xfrm>
              <a:off x="2976388" y="2567953"/>
              <a:ext cx="3704804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C1E9BE8B-380D-8D57-26F1-A4CD2292178D}"/>
                </a:ext>
              </a:extLst>
            </p:cNvPr>
            <p:cNvSpPr/>
            <p:nvPr/>
          </p:nvSpPr>
          <p:spPr>
            <a:xfrm>
              <a:off x="3027899" y="4093364"/>
              <a:ext cx="3566310" cy="1693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Data Lake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48D2C05-3EFB-F57E-35B7-6947183838DB}"/>
                </a:ext>
              </a:extLst>
            </p:cNvPr>
            <p:cNvSpPr/>
            <p:nvPr/>
          </p:nvSpPr>
          <p:spPr>
            <a:xfrm>
              <a:off x="3116796" y="4377308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Staging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2F6D646F-A04F-DF81-70DF-9411A3C36E86}"/>
                </a:ext>
              </a:extLst>
            </p:cNvPr>
            <p:cNvSpPr/>
            <p:nvPr/>
          </p:nvSpPr>
          <p:spPr>
            <a:xfrm>
              <a:off x="3029125" y="2596326"/>
              <a:ext cx="3566310" cy="1408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DW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97341C7-705A-374D-D79E-C9675899467E}"/>
                </a:ext>
              </a:extLst>
            </p:cNvPr>
            <p:cNvGrpSpPr/>
            <p:nvPr/>
          </p:nvGrpSpPr>
          <p:grpSpPr>
            <a:xfrm>
              <a:off x="3260812" y="4615427"/>
              <a:ext cx="500687" cy="343594"/>
              <a:chOff x="3260812" y="4504754"/>
              <a:chExt cx="500687" cy="343594"/>
            </a:xfrm>
          </p:grpSpPr>
          <p:sp>
            <p:nvSpPr>
              <p:cNvPr id="79" name="순서도: 자기 디스크 78">
                <a:extLst>
                  <a:ext uri="{FF2B5EF4-FFF2-40B4-BE49-F238E27FC236}">
                    <a16:creationId xmlns:a16="http://schemas.microsoft.com/office/drawing/2014/main" id="{E9D0439C-882A-9E5C-6D8F-0362432387D2}"/>
                  </a:ext>
                </a:extLst>
              </p:cNvPr>
              <p:cNvSpPr/>
              <p:nvPr/>
            </p:nvSpPr>
            <p:spPr>
              <a:xfrm>
                <a:off x="3260812" y="4504754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0" name="모서리가 둥근 직사각형 43">
                <a:extLst>
                  <a:ext uri="{FF2B5EF4-FFF2-40B4-BE49-F238E27FC236}">
                    <a16:creationId xmlns:a16="http://schemas.microsoft.com/office/drawing/2014/main" id="{C95D49B2-329D-9F90-9AF9-0EB9AEA5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750" y="4669137"/>
                <a:ext cx="336631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수집데이터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9D0956B-28BA-13B9-3665-2A2240507C24}"/>
                </a:ext>
              </a:extLst>
            </p:cNvPr>
            <p:cNvGrpSpPr/>
            <p:nvPr/>
          </p:nvGrpSpPr>
          <p:grpSpPr>
            <a:xfrm>
              <a:off x="3260812" y="5025948"/>
              <a:ext cx="500687" cy="343594"/>
              <a:chOff x="3260812" y="4915275"/>
              <a:chExt cx="500687" cy="343594"/>
            </a:xfrm>
          </p:grpSpPr>
          <p:sp>
            <p:nvSpPr>
              <p:cNvPr id="82" name="순서도: 자기 디스크 81">
                <a:extLst>
                  <a:ext uri="{FF2B5EF4-FFF2-40B4-BE49-F238E27FC236}">
                    <a16:creationId xmlns:a16="http://schemas.microsoft.com/office/drawing/2014/main" id="{FDDD1A65-A9FC-F06D-E4C3-AF3B13DDF91A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3" name="모서리가 둥근 직사각형 43">
                <a:extLst>
                  <a:ext uri="{FF2B5EF4-FFF2-40B4-BE49-F238E27FC236}">
                    <a16:creationId xmlns:a16="http://schemas.microsoft.com/office/drawing/2014/main" id="{C2A774E9-C58D-360D-2CCA-1B81E0606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665" y="5077667"/>
                <a:ext cx="403957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비식별데이터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2066B72-60CC-C81D-E4DA-2BECB00BF576}"/>
                </a:ext>
              </a:extLst>
            </p:cNvPr>
            <p:cNvSpPr/>
            <p:nvPr/>
          </p:nvSpPr>
          <p:spPr>
            <a:xfrm>
              <a:off x="3305032" y="2802467"/>
              <a:ext cx="891884" cy="8510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ODS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DECC749-A77B-EA62-6727-B1F2367E5B52}"/>
                </a:ext>
              </a:extLst>
            </p:cNvPr>
            <p:cNvSpPr/>
            <p:nvPr/>
          </p:nvSpPr>
          <p:spPr>
            <a:xfrm>
              <a:off x="4357364" y="2800815"/>
              <a:ext cx="891884" cy="8528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SOR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76A3814-6EA5-9E5A-903B-385E10E61A99}"/>
                </a:ext>
              </a:extLst>
            </p:cNvPr>
            <p:cNvSpPr/>
            <p:nvPr/>
          </p:nvSpPr>
          <p:spPr>
            <a:xfrm>
              <a:off x="5429268" y="2800813"/>
              <a:ext cx="891884" cy="8528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BF19C84-F42F-7D79-667C-EF8385EBC53F}"/>
                </a:ext>
              </a:extLst>
            </p:cNvPr>
            <p:cNvGrpSpPr/>
            <p:nvPr/>
          </p:nvGrpSpPr>
          <p:grpSpPr>
            <a:xfrm>
              <a:off x="3387815" y="2985587"/>
              <a:ext cx="725421" cy="256794"/>
              <a:chOff x="512970" y="2513810"/>
              <a:chExt cx="2805788" cy="325665"/>
            </a:xfrm>
          </p:grpSpPr>
          <p:sp>
            <p:nvSpPr>
              <p:cNvPr id="88" name="모서리가 둥근 직사각형 43">
                <a:extLst>
                  <a:ext uri="{FF2B5EF4-FFF2-40B4-BE49-F238E27FC236}">
                    <a16:creationId xmlns:a16="http://schemas.microsoft.com/office/drawing/2014/main" id="{B99874D7-45D7-6B17-224D-DBFFE2083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9" name="모서리가 둥근 직사각형 43">
                <a:extLst>
                  <a:ext uri="{FF2B5EF4-FFF2-40B4-BE49-F238E27FC236}">
                    <a16:creationId xmlns:a16="http://schemas.microsoft.com/office/drawing/2014/main" id="{ED86EFC4-6A0A-35EF-74E4-1F660EB29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448" y="2550959"/>
                <a:ext cx="1884832" cy="273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배치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 데이터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C67C4-3AE2-17A8-11AD-E2DB4BD1BB75}"/>
                </a:ext>
              </a:extLst>
            </p:cNvPr>
            <p:cNvSpPr/>
            <p:nvPr/>
          </p:nvSpPr>
          <p:spPr>
            <a:xfrm>
              <a:off x="4684498" y="3751039"/>
              <a:ext cx="1636654" cy="228099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활용 영역</a:t>
              </a:r>
              <a:endParaRPr lang="en-US" altLang="ko-KR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91" name="직선 화살표 연결선 135">
              <a:extLst>
                <a:ext uri="{FF2B5EF4-FFF2-40B4-BE49-F238E27FC236}">
                  <a16:creationId xmlns:a16="http://schemas.microsoft.com/office/drawing/2014/main" id="{15E1B488-8CCA-B38E-9185-18673FF8D0E7}"/>
                </a:ext>
              </a:extLst>
            </p:cNvPr>
            <p:cNvCxnSpPr>
              <a:stCxn id="76" idx="0"/>
              <a:endCxn id="84" idx="2"/>
            </p:cNvCxnSpPr>
            <p:nvPr/>
          </p:nvCxnSpPr>
          <p:spPr>
            <a:xfrm rot="5400000" flipH="1" flipV="1">
              <a:off x="3268793" y="3895127"/>
              <a:ext cx="723806" cy="240556"/>
            </a:xfrm>
            <a:prstGeom prst="bentConnector3">
              <a:avLst>
                <a:gd name="adj1" fmla="val 4605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FA4B346-5BD8-98BD-F4D3-7B9BD70CCFD1}"/>
                </a:ext>
              </a:extLst>
            </p:cNvPr>
            <p:cNvGrpSpPr/>
            <p:nvPr/>
          </p:nvGrpSpPr>
          <p:grpSpPr>
            <a:xfrm>
              <a:off x="3386898" y="3293780"/>
              <a:ext cx="727019" cy="279236"/>
              <a:chOff x="512970" y="2513810"/>
              <a:chExt cx="2805788" cy="325665"/>
            </a:xfrm>
          </p:grpSpPr>
          <p:sp>
            <p:nvSpPr>
              <p:cNvPr id="93" name="모서리가 둥근 직사각형 43">
                <a:extLst>
                  <a:ext uri="{FF2B5EF4-FFF2-40B4-BE49-F238E27FC236}">
                    <a16:creationId xmlns:a16="http://schemas.microsoft.com/office/drawing/2014/main" id="{D33B3D10-5563-960E-9428-6C221FE76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94" name="모서리가 둥근 직사각형 43">
                <a:extLst>
                  <a:ext uri="{FF2B5EF4-FFF2-40B4-BE49-F238E27FC236}">
                    <a16:creationId xmlns:a16="http://schemas.microsoft.com/office/drawing/2014/main" id="{F3B05F46-AF46-9BFB-AD5F-32DA225EA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519" y="2561937"/>
                <a:ext cx="1880693" cy="251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실시간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 데이터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C5C2831-6F64-B3A2-F0E4-2C6DD8D8B181}"/>
                </a:ext>
              </a:extLst>
            </p:cNvPr>
            <p:cNvSpPr/>
            <p:nvPr/>
          </p:nvSpPr>
          <p:spPr>
            <a:xfrm>
              <a:off x="3980892" y="4377308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ODS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85FDE04-7DAB-2D81-DF04-FE81C95553B9}"/>
                </a:ext>
              </a:extLst>
            </p:cNvPr>
            <p:cNvSpPr/>
            <p:nvPr/>
          </p:nvSpPr>
          <p:spPr>
            <a:xfrm>
              <a:off x="4844988" y="4376955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통합</a:t>
              </a:r>
              <a:endPara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B57ED03-DA0E-8A66-6A07-4FAF8F96215D}"/>
                </a:ext>
              </a:extLst>
            </p:cNvPr>
            <p:cNvSpPr/>
            <p:nvPr/>
          </p:nvSpPr>
          <p:spPr>
            <a:xfrm>
              <a:off x="5709084" y="4381349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</a:t>
              </a:r>
              <a:endPara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26D2305-0941-C67D-A18C-D531FF34B635}"/>
                </a:ext>
              </a:extLst>
            </p:cNvPr>
            <p:cNvGrpSpPr/>
            <p:nvPr/>
          </p:nvGrpSpPr>
          <p:grpSpPr>
            <a:xfrm>
              <a:off x="4122782" y="4780783"/>
              <a:ext cx="500687" cy="343594"/>
              <a:chOff x="3260812" y="4915275"/>
              <a:chExt cx="500687" cy="343594"/>
            </a:xfrm>
          </p:grpSpPr>
          <p:sp>
            <p:nvSpPr>
              <p:cNvPr id="99" name="순서도: 자기 디스크 98">
                <a:extLst>
                  <a:ext uri="{FF2B5EF4-FFF2-40B4-BE49-F238E27FC236}">
                    <a16:creationId xmlns:a16="http://schemas.microsoft.com/office/drawing/2014/main" id="{DE80C871-87C3-BE91-E290-0C8739D6AE94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0" name="모서리가 둥근 직사각형 43">
                <a:extLst>
                  <a:ext uri="{FF2B5EF4-FFF2-40B4-BE49-F238E27FC236}">
                    <a16:creationId xmlns:a16="http://schemas.microsoft.com/office/drawing/2014/main" id="{F1D4ACD0-C0A4-F3B3-0146-FEA6F27B4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665" y="5077667"/>
                <a:ext cx="403957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cxnSp>
          <p:nvCxnSpPr>
            <p:cNvPr id="101" name="직선 화살표 연결선 135">
              <a:extLst>
                <a:ext uri="{FF2B5EF4-FFF2-40B4-BE49-F238E27FC236}">
                  <a16:creationId xmlns:a16="http://schemas.microsoft.com/office/drawing/2014/main" id="{A2BA8900-B843-A48D-BBFB-66DF4ACFD3E8}"/>
                </a:ext>
              </a:extLst>
            </p:cNvPr>
            <p:cNvCxnSpPr>
              <a:stCxn id="84" idx="2"/>
            </p:cNvCxnSpPr>
            <p:nvPr/>
          </p:nvCxnSpPr>
          <p:spPr>
            <a:xfrm rot="16200000" flipH="1">
              <a:off x="3707997" y="3696479"/>
              <a:ext cx="723452" cy="637498"/>
            </a:xfrm>
            <a:prstGeom prst="bentConnector3">
              <a:avLst>
                <a:gd name="adj1" fmla="val 539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직선 화살표 연결선 135">
              <a:extLst>
                <a:ext uri="{FF2B5EF4-FFF2-40B4-BE49-F238E27FC236}">
                  <a16:creationId xmlns:a16="http://schemas.microsoft.com/office/drawing/2014/main" id="{C948B3A1-C345-9423-15F9-F8B0A27CE908}"/>
                </a:ext>
              </a:extLst>
            </p:cNvPr>
            <p:cNvCxnSpPr>
              <a:stCxn id="85" idx="2"/>
              <a:endCxn id="96" idx="0"/>
            </p:cNvCxnSpPr>
            <p:nvPr/>
          </p:nvCxnSpPr>
          <p:spPr>
            <a:xfrm rot="16200000" flipH="1">
              <a:off x="4659290" y="3797635"/>
              <a:ext cx="723336" cy="435304"/>
            </a:xfrm>
            <a:prstGeom prst="bentConnector3">
              <a:avLst>
                <a:gd name="adj1" fmla="val 539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직선 화살표 연결선 135">
              <a:extLst>
                <a:ext uri="{FF2B5EF4-FFF2-40B4-BE49-F238E27FC236}">
                  <a16:creationId xmlns:a16="http://schemas.microsoft.com/office/drawing/2014/main" id="{6124C7FF-DC95-B8E6-288C-C9799A495C67}"/>
                </a:ext>
              </a:extLst>
            </p:cNvPr>
            <p:cNvCxnSpPr>
              <a:stCxn id="97" idx="0"/>
              <a:endCxn id="86" idx="2"/>
            </p:cNvCxnSpPr>
            <p:nvPr/>
          </p:nvCxnSpPr>
          <p:spPr>
            <a:xfrm rot="16200000" flipV="1">
              <a:off x="5625093" y="3903736"/>
              <a:ext cx="727731" cy="227496"/>
            </a:xfrm>
            <a:prstGeom prst="bentConnector3">
              <a:avLst>
                <a:gd name="adj1" fmla="val 4541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326274A-D584-05B4-8990-497D080C8B4D}"/>
                </a:ext>
              </a:extLst>
            </p:cNvPr>
            <p:cNvSpPr/>
            <p:nvPr/>
          </p:nvSpPr>
          <p:spPr>
            <a:xfrm>
              <a:off x="4844988" y="5495627"/>
              <a:ext cx="1651340" cy="228099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활용 영역</a:t>
              </a:r>
              <a:endParaRPr lang="en-US" altLang="ko-KR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B4F5EEE-C21E-A552-F90F-B9F4E49C2C96}"/>
                </a:ext>
              </a:extLst>
            </p:cNvPr>
            <p:cNvGrpSpPr/>
            <p:nvPr/>
          </p:nvGrpSpPr>
          <p:grpSpPr>
            <a:xfrm>
              <a:off x="4406042" y="3042583"/>
              <a:ext cx="355489" cy="202292"/>
              <a:chOff x="512970" y="2513810"/>
              <a:chExt cx="2805788" cy="325665"/>
            </a:xfrm>
          </p:grpSpPr>
          <p:sp>
            <p:nvSpPr>
              <p:cNvPr id="106" name="모서리가 둥근 직사각형 43">
                <a:extLst>
                  <a:ext uri="{FF2B5EF4-FFF2-40B4-BE49-F238E27FC236}">
                    <a16:creationId xmlns:a16="http://schemas.microsoft.com/office/drawing/2014/main" id="{E75C9653-633C-5B33-E36F-118296305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07" name="모서리가 둥근 직사각형 43">
                <a:extLst>
                  <a:ext uri="{FF2B5EF4-FFF2-40B4-BE49-F238E27FC236}">
                    <a16:creationId xmlns:a16="http://schemas.microsoft.com/office/drawing/2014/main" id="{89BFA586-A715-2096-F0DB-C008AFE20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552" y="2600862"/>
                <a:ext cx="121460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고객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CFB90E8-A0A8-8EA2-167A-4C352226F6D3}"/>
                </a:ext>
              </a:extLst>
            </p:cNvPr>
            <p:cNvGrpSpPr/>
            <p:nvPr/>
          </p:nvGrpSpPr>
          <p:grpSpPr>
            <a:xfrm>
              <a:off x="4820793" y="3042583"/>
              <a:ext cx="355489" cy="202292"/>
              <a:chOff x="512970" y="2513810"/>
              <a:chExt cx="2805788" cy="325665"/>
            </a:xfrm>
          </p:grpSpPr>
          <p:sp>
            <p:nvSpPr>
              <p:cNvPr id="109" name="모서리가 둥근 직사각형 43">
                <a:extLst>
                  <a:ext uri="{FF2B5EF4-FFF2-40B4-BE49-F238E27FC236}">
                    <a16:creationId xmlns:a16="http://schemas.microsoft.com/office/drawing/2014/main" id="{3296F7DB-FA69-E853-AC41-BCD63006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0" name="모서리가 둥근 직사각형 43">
                <a:extLst>
                  <a:ext uri="{FF2B5EF4-FFF2-40B4-BE49-F238E27FC236}">
                    <a16:creationId xmlns:a16="http://schemas.microsoft.com/office/drawing/2014/main" id="{B38B9849-2BB1-0FCB-5CAE-EC9CD33E3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거래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17460D4-6DF2-73F0-E893-5CC8157682A6}"/>
                </a:ext>
              </a:extLst>
            </p:cNvPr>
            <p:cNvGrpSpPr/>
            <p:nvPr/>
          </p:nvGrpSpPr>
          <p:grpSpPr>
            <a:xfrm>
              <a:off x="4410162" y="3301377"/>
              <a:ext cx="355489" cy="202292"/>
              <a:chOff x="512970" y="2513810"/>
              <a:chExt cx="2805788" cy="325665"/>
            </a:xfrm>
          </p:grpSpPr>
          <p:sp>
            <p:nvSpPr>
              <p:cNvPr id="112" name="모서리가 둥근 직사각형 43">
                <a:extLst>
                  <a:ext uri="{FF2B5EF4-FFF2-40B4-BE49-F238E27FC236}">
                    <a16:creationId xmlns:a16="http://schemas.microsoft.com/office/drawing/2014/main" id="{137C4EC1-9B77-07E3-8DA0-F513BE849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3" name="모서리가 둥근 직사각형 43">
                <a:extLst>
                  <a:ext uri="{FF2B5EF4-FFF2-40B4-BE49-F238E27FC236}">
                    <a16:creationId xmlns:a16="http://schemas.microsoft.com/office/drawing/2014/main" id="{1E208E72-D641-B2B7-6DB8-9ECADA7AF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결산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4F70194-F889-9C43-1176-44A26F684D02}"/>
                </a:ext>
              </a:extLst>
            </p:cNvPr>
            <p:cNvGrpSpPr/>
            <p:nvPr/>
          </p:nvGrpSpPr>
          <p:grpSpPr>
            <a:xfrm>
              <a:off x="4826067" y="3298626"/>
              <a:ext cx="355489" cy="202292"/>
              <a:chOff x="512970" y="2513810"/>
              <a:chExt cx="2805788" cy="325665"/>
            </a:xfrm>
          </p:grpSpPr>
          <p:sp>
            <p:nvSpPr>
              <p:cNvPr id="115" name="모서리가 둥근 직사각형 43">
                <a:extLst>
                  <a:ext uri="{FF2B5EF4-FFF2-40B4-BE49-F238E27FC236}">
                    <a16:creationId xmlns:a16="http://schemas.microsoft.com/office/drawing/2014/main" id="{786752D4-DA51-5822-8CCE-3F1DB61A9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6" name="모서리가 둥근 직사각형 43">
                <a:extLst>
                  <a:ext uri="{FF2B5EF4-FFF2-40B4-BE49-F238E27FC236}">
                    <a16:creationId xmlns:a16="http://schemas.microsoft.com/office/drawing/2014/main" id="{EA3187D9-698C-291A-CA7A-E6E6698FD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접촉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A40B8DB-CBB5-DCD4-4C62-32545159352F}"/>
                </a:ext>
              </a:extLst>
            </p:cNvPr>
            <p:cNvGrpSpPr/>
            <p:nvPr/>
          </p:nvGrpSpPr>
          <p:grpSpPr>
            <a:xfrm>
              <a:off x="5512499" y="2986622"/>
              <a:ext cx="725421" cy="144000"/>
              <a:chOff x="512970" y="2513810"/>
              <a:chExt cx="2805788" cy="325665"/>
            </a:xfrm>
          </p:grpSpPr>
          <p:sp>
            <p:nvSpPr>
              <p:cNvPr id="118" name="모서리가 둥근 직사각형 43">
                <a:extLst>
                  <a:ext uri="{FF2B5EF4-FFF2-40B4-BE49-F238E27FC236}">
                    <a16:creationId xmlns:a16="http://schemas.microsoft.com/office/drawing/2014/main" id="{74FEC9D3-A6B1-30AC-4BCF-29811A75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9" name="모서리가 둥근 직사각형 43">
                <a:extLst>
                  <a:ext uri="{FF2B5EF4-FFF2-40B4-BE49-F238E27FC236}">
                    <a16:creationId xmlns:a16="http://schemas.microsoft.com/office/drawing/2014/main" id="{EC0CE8C8-144F-3112-2062-93E2915C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743" y="2565763"/>
                <a:ext cx="1308224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요약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집계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6664708-9222-26A1-D966-6126FC1A2F23}"/>
                </a:ext>
              </a:extLst>
            </p:cNvPr>
            <p:cNvGrpSpPr/>
            <p:nvPr/>
          </p:nvGrpSpPr>
          <p:grpSpPr>
            <a:xfrm>
              <a:off x="5512499" y="3320988"/>
              <a:ext cx="725421" cy="144000"/>
              <a:chOff x="512970" y="2513810"/>
              <a:chExt cx="2805788" cy="325665"/>
            </a:xfrm>
          </p:grpSpPr>
          <p:sp>
            <p:nvSpPr>
              <p:cNvPr id="121" name="모서리가 둥근 직사각형 43">
                <a:extLst>
                  <a:ext uri="{FF2B5EF4-FFF2-40B4-BE49-F238E27FC236}">
                    <a16:creationId xmlns:a16="http://schemas.microsoft.com/office/drawing/2014/main" id="{23F13BF4-1873-F148-828D-9AA4E2324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22" name="모서리가 둥근 직사각형 43">
                <a:extLst>
                  <a:ext uri="{FF2B5EF4-FFF2-40B4-BE49-F238E27FC236}">
                    <a16:creationId xmlns:a16="http://schemas.microsoft.com/office/drawing/2014/main" id="{F3A431E0-AC98-1ED8-C37C-2857A182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835" y="2565763"/>
                <a:ext cx="1984034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 특화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B4C0EC0-6055-C2B8-80F4-BD089DD5350F}"/>
                </a:ext>
              </a:extLst>
            </p:cNvPr>
            <p:cNvGrpSpPr/>
            <p:nvPr/>
          </p:nvGrpSpPr>
          <p:grpSpPr>
            <a:xfrm>
              <a:off x="5512499" y="3489717"/>
              <a:ext cx="725421" cy="144000"/>
              <a:chOff x="512970" y="2513810"/>
              <a:chExt cx="2805788" cy="294081"/>
            </a:xfrm>
          </p:grpSpPr>
          <p:sp>
            <p:nvSpPr>
              <p:cNvPr id="124" name="모서리가 둥근 직사각형 43">
                <a:extLst>
                  <a:ext uri="{FF2B5EF4-FFF2-40B4-BE49-F238E27FC236}">
                    <a16:creationId xmlns:a16="http://schemas.microsoft.com/office/drawing/2014/main" id="{DCB0020F-85DC-5EF8-F09E-26D3441BD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294081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25" name="모서리가 둥근 직사각형 43">
                <a:extLst>
                  <a:ext uri="{FF2B5EF4-FFF2-40B4-BE49-F238E27FC236}">
                    <a16:creationId xmlns:a16="http://schemas.microsoft.com/office/drawing/2014/main" id="{23D45ACC-0A92-351C-DFE6-3F1D7056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052" y="2556993"/>
                <a:ext cx="1289623" cy="21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연계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5C890645-7A6F-572E-C4B9-4E418C18A3EA}"/>
                </a:ext>
              </a:extLst>
            </p:cNvPr>
            <p:cNvSpPr/>
            <p:nvPr/>
          </p:nvSpPr>
          <p:spPr>
            <a:xfrm>
              <a:off x="2017274" y="5939285"/>
              <a:ext cx="6059926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Governance</a:t>
              </a:r>
              <a:endParaRPr kumimoji="0"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D11BA754-0714-168D-D0BE-D71D0E2535F7}"/>
                </a:ext>
              </a:extLst>
            </p:cNvPr>
            <p:cNvSpPr/>
            <p:nvPr/>
          </p:nvSpPr>
          <p:spPr>
            <a:xfrm>
              <a:off x="1988328" y="1869238"/>
              <a:ext cx="6096491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Framework</a:t>
              </a:r>
              <a:endParaRPr kumimoji="0"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59988CB3-C5F6-F353-FC4C-A01BBA9CE4CD}"/>
                </a:ext>
              </a:extLst>
            </p:cNvPr>
            <p:cNvGrpSpPr/>
            <p:nvPr/>
          </p:nvGrpSpPr>
          <p:grpSpPr>
            <a:xfrm>
              <a:off x="2456825" y="6103561"/>
              <a:ext cx="725421" cy="169755"/>
              <a:chOff x="512970" y="2513810"/>
              <a:chExt cx="2805788" cy="325665"/>
            </a:xfrm>
          </p:grpSpPr>
          <p:sp>
            <p:nvSpPr>
              <p:cNvPr id="129" name="모서리가 둥근 직사각형 43">
                <a:extLst>
                  <a:ext uri="{FF2B5EF4-FFF2-40B4-BE49-F238E27FC236}">
                    <a16:creationId xmlns:a16="http://schemas.microsoft.com/office/drawing/2014/main" id="{FEE8F13A-3685-B66D-7EB7-6401C4D7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0" name="모서리가 둥근 직사각형 43">
                <a:extLst>
                  <a:ext uri="{FF2B5EF4-FFF2-40B4-BE49-F238E27FC236}">
                    <a16:creationId xmlns:a16="http://schemas.microsoft.com/office/drawing/2014/main" id="{D3BA4A70-BA4F-EFED-8542-89EAC3C7E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936" y="2584244"/>
                <a:ext cx="222584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카탈로그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58CE820-13E4-F0C1-9C63-AEA14F6BD958}"/>
                </a:ext>
              </a:extLst>
            </p:cNvPr>
            <p:cNvGrpSpPr/>
            <p:nvPr/>
          </p:nvGrpSpPr>
          <p:grpSpPr>
            <a:xfrm>
              <a:off x="3330000" y="6103556"/>
              <a:ext cx="725421" cy="169755"/>
              <a:chOff x="512970" y="2513810"/>
              <a:chExt cx="2805788" cy="325665"/>
            </a:xfrm>
          </p:grpSpPr>
          <p:sp>
            <p:nvSpPr>
              <p:cNvPr id="132" name="모서리가 둥근 직사각형 43">
                <a:extLst>
                  <a:ext uri="{FF2B5EF4-FFF2-40B4-BE49-F238E27FC236}">
                    <a16:creationId xmlns:a16="http://schemas.microsoft.com/office/drawing/2014/main" id="{1704D227-ED65-EA74-52A9-C1BE07772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3" name="모서리가 둥근 직사각형 43">
                <a:extLst>
                  <a:ext uri="{FF2B5EF4-FFF2-40B4-BE49-F238E27FC236}">
                    <a16:creationId xmlns:a16="http://schemas.microsoft.com/office/drawing/2014/main" id="{42B26BEB-0CDB-D8DB-2E89-0D36775DB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표준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3AA05E83-8B1E-978F-1237-D513FA0C5A84}"/>
                </a:ext>
              </a:extLst>
            </p:cNvPr>
            <p:cNvGrpSpPr/>
            <p:nvPr/>
          </p:nvGrpSpPr>
          <p:grpSpPr>
            <a:xfrm>
              <a:off x="4186807" y="6103556"/>
              <a:ext cx="725421" cy="169755"/>
              <a:chOff x="512970" y="2513810"/>
              <a:chExt cx="2805788" cy="325665"/>
            </a:xfrm>
          </p:grpSpPr>
          <p:sp>
            <p:nvSpPr>
              <p:cNvPr id="135" name="모서리가 둥근 직사각형 43">
                <a:extLst>
                  <a:ext uri="{FF2B5EF4-FFF2-40B4-BE49-F238E27FC236}">
                    <a16:creationId xmlns:a16="http://schemas.microsoft.com/office/drawing/2014/main" id="{6C53C594-773A-F46D-BBB4-5B7BC6D0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6" name="모서리가 둥근 직사각형 43">
                <a:extLst>
                  <a:ext uri="{FF2B5EF4-FFF2-40B4-BE49-F238E27FC236}">
                    <a16:creationId xmlns:a16="http://schemas.microsoft.com/office/drawing/2014/main" id="{D98797CE-4C0B-7035-4CD5-EFD579589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품질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AB687E9-B7C8-2CE3-EC7C-7668A0C7288F}"/>
                </a:ext>
              </a:extLst>
            </p:cNvPr>
            <p:cNvGrpSpPr/>
            <p:nvPr/>
          </p:nvGrpSpPr>
          <p:grpSpPr>
            <a:xfrm>
              <a:off x="2432720" y="2035109"/>
              <a:ext cx="725421" cy="169755"/>
              <a:chOff x="512970" y="2513810"/>
              <a:chExt cx="2805788" cy="325665"/>
            </a:xfrm>
          </p:grpSpPr>
          <p:sp>
            <p:nvSpPr>
              <p:cNvPr id="138" name="모서리가 둥근 직사각형 43">
                <a:extLst>
                  <a:ext uri="{FF2B5EF4-FFF2-40B4-BE49-F238E27FC236}">
                    <a16:creationId xmlns:a16="http://schemas.microsoft.com/office/drawing/2014/main" id="{1A88A7AC-B235-706B-89CB-58DDAE66A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9" name="모서리가 둥근 직사각형 43">
                <a:extLst>
                  <a:ext uri="{FF2B5EF4-FFF2-40B4-BE49-F238E27FC236}">
                    <a16:creationId xmlns:a16="http://schemas.microsoft.com/office/drawing/2014/main" id="{94EF7D8E-1194-0281-8415-0D34D84F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345" y="2584244"/>
                <a:ext cx="1519023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인터페이스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6944AF3B-C280-7947-5147-5D5618905889}"/>
                </a:ext>
              </a:extLst>
            </p:cNvPr>
            <p:cNvGrpSpPr/>
            <p:nvPr/>
          </p:nvGrpSpPr>
          <p:grpSpPr>
            <a:xfrm>
              <a:off x="3305776" y="2033658"/>
              <a:ext cx="725421" cy="169755"/>
              <a:chOff x="512970" y="2513810"/>
              <a:chExt cx="2805788" cy="325665"/>
            </a:xfrm>
          </p:grpSpPr>
          <p:sp>
            <p:nvSpPr>
              <p:cNvPr id="141" name="모서리가 둥근 직사각형 43">
                <a:extLst>
                  <a:ext uri="{FF2B5EF4-FFF2-40B4-BE49-F238E27FC236}">
                    <a16:creationId xmlns:a16="http://schemas.microsoft.com/office/drawing/2014/main" id="{CBD1931E-278B-2BAF-F3C7-8BCAC45F1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42" name="모서리가 둥근 직사각형 43">
                <a:extLst>
                  <a:ext uri="{FF2B5EF4-FFF2-40B4-BE49-F238E27FC236}">
                    <a16:creationId xmlns:a16="http://schemas.microsoft.com/office/drawing/2014/main" id="{AAEB0C19-662E-EE18-6D2A-84219913F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메타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C4847C4-C650-92DF-C3D0-49BF1EA68F2B}"/>
                </a:ext>
              </a:extLst>
            </p:cNvPr>
            <p:cNvGrpSpPr/>
            <p:nvPr/>
          </p:nvGrpSpPr>
          <p:grpSpPr>
            <a:xfrm>
              <a:off x="5040223" y="2033537"/>
              <a:ext cx="725421" cy="169755"/>
              <a:chOff x="512970" y="2513810"/>
              <a:chExt cx="2805788" cy="325665"/>
            </a:xfrm>
          </p:grpSpPr>
          <p:sp>
            <p:nvSpPr>
              <p:cNvPr id="144" name="모서리가 둥근 직사각형 43">
                <a:extLst>
                  <a:ext uri="{FF2B5EF4-FFF2-40B4-BE49-F238E27FC236}">
                    <a16:creationId xmlns:a16="http://schemas.microsoft.com/office/drawing/2014/main" id="{1C431119-A027-29E3-7023-DFF6A9084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45" name="모서리가 둥근 직사각형 43">
                <a:extLst>
                  <a:ext uri="{FF2B5EF4-FFF2-40B4-BE49-F238E27FC236}">
                    <a16:creationId xmlns:a16="http://schemas.microsoft.com/office/drawing/2014/main" id="{3BF2963A-5DFD-5614-7BD9-EA82C274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배포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76916AC-ABA7-459C-7271-234E9D16BB98}"/>
                </a:ext>
              </a:extLst>
            </p:cNvPr>
            <p:cNvSpPr/>
            <p:nvPr/>
          </p:nvSpPr>
          <p:spPr bwMode="auto">
            <a:xfrm>
              <a:off x="6733517" y="2567953"/>
              <a:ext cx="1351831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6F965854-64D2-07A2-F891-5602FF151AF4}"/>
                </a:ext>
              </a:extLst>
            </p:cNvPr>
            <p:cNvSpPr/>
            <p:nvPr/>
          </p:nvSpPr>
          <p:spPr>
            <a:xfrm>
              <a:off x="6830523" y="4418970"/>
              <a:ext cx="1167495" cy="790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AI/ML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ED7C7253-E935-C9B0-BA92-410B8DA89038}"/>
                </a:ext>
              </a:extLst>
            </p:cNvPr>
            <p:cNvSpPr/>
            <p:nvPr/>
          </p:nvSpPr>
          <p:spPr>
            <a:xfrm>
              <a:off x="6828620" y="5247244"/>
              <a:ext cx="1167495" cy="55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b="1" kern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연계 시스템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07CE1B6E-3BCB-1C9D-36D5-BE7A3FB06EC8}"/>
                </a:ext>
              </a:extLst>
            </p:cNvPr>
            <p:cNvSpPr/>
            <p:nvPr/>
          </p:nvSpPr>
          <p:spPr>
            <a:xfrm>
              <a:off x="6831022" y="3484611"/>
              <a:ext cx="1167495" cy="88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BI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2F089B5D-EBB5-F1CE-BC03-DFBA46760370}"/>
                </a:ext>
              </a:extLst>
            </p:cNvPr>
            <p:cNvSpPr/>
            <p:nvPr/>
          </p:nvSpPr>
          <p:spPr>
            <a:xfrm>
              <a:off x="6825208" y="2636912"/>
              <a:ext cx="1167495" cy="79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Portal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FC26B533-8BF0-A471-B3AA-99858BC2503A}"/>
                </a:ext>
              </a:extLst>
            </p:cNvPr>
            <p:cNvGrpSpPr/>
            <p:nvPr/>
          </p:nvGrpSpPr>
          <p:grpSpPr>
            <a:xfrm>
              <a:off x="6737717" y="2272105"/>
              <a:ext cx="1347631" cy="297917"/>
              <a:chOff x="372079" y="2140532"/>
              <a:chExt cx="1556584" cy="282678"/>
            </a:xfrm>
          </p:grpSpPr>
          <p:sp>
            <p:nvSpPr>
              <p:cNvPr id="152" name="Rectangle 36">
                <a:extLst>
                  <a:ext uri="{FF2B5EF4-FFF2-40B4-BE49-F238E27FC236}">
                    <a16:creationId xmlns:a16="http://schemas.microsoft.com/office/drawing/2014/main" id="{9B626095-8D38-F4C2-AE80-8C29564097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07785772-1A58-CC2B-2EAB-70E66F2019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0119" y="2208862"/>
                <a:ext cx="255514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활용</a:t>
                </a:r>
                <a:endPara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E0D231E9-871D-75D6-1DA6-4885CE92A1B9}"/>
                </a:ext>
              </a:extLst>
            </p:cNvPr>
            <p:cNvGrpSpPr/>
            <p:nvPr/>
          </p:nvGrpSpPr>
          <p:grpSpPr>
            <a:xfrm>
              <a:off x="5933989" y="2030362"/>
              <a:ext cx="725421" cy="169755"/>
              <a:chOff x="512970" y="2513810"/>
              <a:chExt cx="2805788" cy="325665"/>
            </a:xfrm>
          </p:grpSpPr>
          <p:sp>
            <p:nvSpPr>
              <p:cNvPr id="155" name="모서리가 둥근 직사각형 43">
                <a:extLst>
                  <a:ext uri="{FF2B5EF4-FFF2-40B4-BE49-F238E27FC236}">
                    <a16:creationId xmlns:a16="http://schemas.microsoft.com/office/drawing/2014/main" id="{57709591-BB13-330D-B004-A7628471A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6" name="모서리가 둥근 직사각형 43">
                <a:extLst>
                  <a:ext uri="{FF2B5EF4-FFF2-40B4-BE49-F238E27FC236}">
                    <a16:creationId xmlns:a16="http://schemas.microsoft.com/office/drawing/2014/main" id="{2EE6ED9F-0D3A-5A96-5378-174A62268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245" y="2584244"/>
                <a:ext cx="121522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모니터링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4D5388E-69AC-C5A8-BDC1-76389F128235}"/>
                </a:ext>
              </a:extLst>
            </p:cNvPr>
            <p:cNvGrpSpPr/>
            <p:nvPr/>
          </p:nvGrpSpPr>
          <p:grpSpPr>
            <a:xfrm>
              <a:off x="6814981" y="2023797"/>
              <a:ext cx="725421" cy="169755"/>
              <a:chOff x="512970" y="2513810"/>
              <a:chExt cx="2805788" cy="325665"/>
            </a:xfrm>
          </p:grpSpPr>
          <p:sp>
            <p:nvSpPr>
              <p:cNvPr id="158" name="모서리가 둥근 직사각형 43">
                <a:extLst>
                  <a:ext uri="{FF2B5EF4-FFF2-40B4-BE49-F238E27FC236}">
                    <a16:creationId xmlns:a16="http://schemas.microsoft.com/office/drawing/2014/main" id="{34CE873C-A511-DBE4-2860-2D08BBE00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9" name="모서리가 둥근 직사각형 43">
                <a:extLst>
                  <a:ext uri="{FF2B5EF4-FFF2-40B4-BE49-F238E27FC236}">
                    <a16:creationId xmlns:a16="http://schemas.microsoft.com/office/drawing/2014/main" id="{4F27BFA7-7E30-36CD-4452-B601E1CF7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이벤트 감지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3DA7CBC8-CC14-E56C-1263-53E38F27B58D}"/>
                </a:ext>
              </a:extLst>
            </p:cNvPr>
            <p:cNvGrpSpPr/>
            <p:nvPr/>
          </p:nvGrpSpPr>
          <p:grpSpPr>
            <a:xfrm>
              <a:off x="4184242" y="2032989"/>
              <a:ext cx="725421" cy="169755"/>
              <a:chOff x="512970" y="2513810"/>
              <a:chExt cx="2805788" cy="325665"/>
            </a:xfrm>
          </p:grpSpPr>
          <p:sp>
            <p:nvSpPr>
              <p:cNvPr id="161" name="모서리가 둥근 직사각형 43">
                <a:extLst>
                  <a:ext uri="{FF2B5EF4-FFF2-40B4-BE49-F238E27FC236}">
                    <a16:creationId xmlns:a16="http://schemas.microsoft.com/office/drawing/2014/main" id="{35A4428D-4AC4-864C-ED76-32848716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2" name="모서리가 둥근 직사각형 43">
                <a:extLst>
                  <a:ext uri="{FF2B5EF4-FFF2-40B4-BE49-F238E27FC236}">
                    <a16:creationId xmlns:a16="http://schemas.microsoft.com/office/drawing/2014/main" id="{70A37CA2-14AF-FCC5-A4E7-28740B225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운영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95B067F9-3DB4-6271-CF24-6EA0CA865364}"/>
                </a:ext>
              </a:extLst>
            </p:cNvPr>
            <p:cNvGrpSpPr/>
            <p:nvPr/>
          </p:nvGrpSpPr>
          <p:grpSpPr>
            <a:xfrm>
              <a:off x="5512499" y="3155984"/>
              <a:ext cx="725421" cy="144000"/>
              <a:chOff x="512970" y="2513810"/>
              <a:chExt cx="2805788" cy="325665"/>
            </a:xfrm>
          </p:grpSpPr>
          <p:sp>
            <p:nvSpPr>
              <p:cNvPr id="164" name="모서리가 둥근 직사각형 43">
                <a:extLst>
                  <a:ext uri="{FF2B5EF4-FFF2-40B4-BE49-F238E27FC236}">
                    <a16:creationId xmlns:a16="http://schemas.microsoft.com/office/drawing/2014/main" id="{0B18EBDF-84F7-7AB8-FDBD-2AF447C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5" name="모서리가 둥근 직사각형 43">
                <a:extLst>
                  <a:ext uri="{FF2B5EF4-FFF2-40B4-BE49-F238E27FC236}">
                    <a16:creationId xmlns:a16="http://schemas.microsoft.com/office/drawing/2014/main" id="{4F124438-5AAD-7272-00C7-AAF5EE5CB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0" y="2565763"/>
                <a:ext cx="1618228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보고서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cxnSp>
          <p:nvCxnSpPr>
            <p:cNvPr id="166" name="직선 화살표 연결선 135">
              <a:extLst>
                <a:ext uri="{FF2B5EF4-FFF2-40B4-BE49-F238E27FC236}">
                  <a16:creationId xmlns:a16="http://schemas.microsoft.com/office/drawing/2014/main" id="{CF348364-37D9-6B05-B566-112FE494C691}"/>
                </a:ext>
              </a:extLst>
            </p:cNvPr>
            <p:cNvCxnSpPr>
              <a:stCxn id="45" idx="3"/>
              <a:endCxn id="76" idx="1"/>
            </p:cNvCxnSpPr>
            <p:nvPr/>
          </p:nvCxnSpPr>
          <p:spPr>
            <a:xfrm>
              <a:off x="2864768" y="3775184"/>
              <a:ext cx="252028" cy="1135230"/>
            </a:xfrm>
            <a:prstGeom prst="bentConnector3">
              <a:avLst>
                <a:gd name="adj1" fmla="val 28836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7" name="직선 화살표 연결선 135">
              <a:extLst>
                <a:ext uri="{FF2B5EF4-FFF2-40B4-BE49-F238E27FC236}">
                  <a16:creationId xmlns:a16="http://schemas.microsoft.com/office/drawing/2014/main" id="{E1A74B83-223C-6E68-DFEC-5E578B5240AA}"/>
                </a:ext>
              </a:extLst>
            </p:cNvPr>
            <p:cNvCxnSpPr>
              <a:stCxn id="45" idx="3"/>
              <a:endCxn id="84" idx="1"/>
            </p:cNvCxnSpPr>
            <p:nvPr/>
          </p:nvCxnSpPr>
          <p:spPr>
            <a:xfrm flipV="1">
              <a:off x="2864768" y="3227985"/>
              <a:ext cx="440264" cy="547199"/>
            </a:xfrm>
            <a:prstGeom prst="bentConnector3">
              <a:avLst>
                <a:gd name="adj1" fmla="val 17115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85F3D63-1F9A-655F-4012-CC5F70E25773}"/>
                </a:ext>
              </a:extLst>
            </p:cNvPr>
            <p:cNvGrpSpPr/>
            <p:nvPr/>
          </p:nvGrpSpPr>
          <p:grpSpPr>
            <a:xfrm>
              <a:off x="6993434" y="5460427"/>
              <a:ext cx="856426" cy="315484"/>
              <a:chOff x="430863" y="2491942"/>
              <a:chExt cx="1471171" cy="380428"/>
            </a:xfrm>
          </p:grpSpPr>
          <p:sp>
            <p:nvSpPr>
              <p:cNvPr id="169" name="모서리가 둥근 직사각형 43">
                <a:extLst>
                  <a:ext uri="{FF2B5EF4-FFF2-40B4-BE49-F238E27FC236}">
                    <a16:creationId xmlns:a16="http://schemas.microsoft.com/office/drawing/2014/main" id="{EB85143E-2FEF-45C1-E310-B70AE1024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63" y="2491942"/>
                <a:ext cx="1471171" cy="380428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70" name="모서리가 둥근 직사각형 43">
                <a:extLst>
                  <a:ext uri="{FF2B5EF4-FFF2-40B4-BE49-F238E27FC236}">
                    <a16:creationId xmlns:a16="http://schemas.microsoft.com/office/drawing/2014/main" id="{77F0060E-4222-FF13-4740-84899785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212" y="2529161"/>
                <a:ext cx="666382" cy="296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업무</a:t>
                </a:r>
                <a:r>
                  <a:rPr lang="en-US" altLang="ko-KR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단위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시스템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71" name="Rectangle 34">
              <a:extLst>
                <a:ext uri="{FF2B5EF4-FFF2-40B4-BE49-F238E27FC236}">
                  <a16:creationId xmlns:a16="http://schemas.microsoft.com/office/drawing/2014/main" id="{C8EC01FC-44F4-FD5E-BFD5-12D53FCE4B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550480" y="1744152"/>
              <a:ext cx="903020" cy="4349144"/>
            </a:xfrm>
            <a:prstGeom prst="roundRect">
              <a:avLst>
                <a:gd name="adj" fmla="val 3116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19F962-2E1E-B08B-F049-01F565E05E58}"/>
                </a:ext>
              </a:extLst>
            </p:cNvPr>
            <p:cNvGrpSpPr/>
            <p:nvPr/>
          </p:nvGrpSpPr>
          <p:grpSpPr>
            <a:xfrm>
              <a:off x="8550480" y="1736812"/>
              <a:ext cx="903020" cy="360962"/>
              <a:chOff x="2427667" y="1730677"/>
              <a:chExt cx="5225174" cy="346584"/>
            </a:xfrm>
          </p:grpSpPr>
          <p:sp>
            <p:nvSpPr>
              <p:cNvPr id="173" name="양쪽 모서리가 둥근 사각형 607">
                <a:extLst>
                  <a:ext uri="{FF2B5EF4-FFF2-40B4-BE49-F238E27FC236}">
                    <a16:creationId xmlns:a16="http://schemas.microsoft.com/office/drawing/2014/main" id="{70ABA858-0D3D-05D8-6B23-FC1D55C995EE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8E94492E-005F-5415-7D94-ADE4D95943E6}"/>
                  </a:ext>
                </a:extLst>
              </p:cNvPr>
              <p:cNvSpPr/>
              <p:nvPr/>
            </p:nvSpPr>
            <p:spPr bwMode="auto">
              <a:xfrm>
                <a:off x="3675200" y="1800538"/>
                <a:ext cx="2727000" cy="20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/>
                <a:r>
                  <a:rPr lang="ko-KR" altLang="en-US" sz="14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A397E87-E686-1B3C-F883-7F30B87EF9C7}"/>
                </a:ext>
              </a:extLst>
            </p:cNvPr>
            <p:cNvSpPr/>
            <p:nvPr/>
          </p:nvSpPr>
          <p:spPr>
            <a:xfrm>
              <a:off x="8615300" y="4085640"/>
              <a:ext cx="78486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2754303-3C26-CB39-4E0C-CB67CFC878E2}"/>
                </a:ext>
              </a:extLst>
            </p:cNvPr>
            <p:cNvSpPr/>
            <p:nvPr/>
          </p:nvSpPr>
          <p:spPr>
            <a:xfrm flipH="1">
              <a:off x="8623811" y="4233599"/>
              <a:ext cx="719749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탐색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F85DB46-AB6E-D9CC-8E9A-A830A3FE3CB5}"/>
                </a:ext>
              </a:extLst>
            </p:cNvPr>
            <p:cNvGrpSpPr/>
            <p:nvPr/>
          </p:nvGrpSpPr>
          <p:grpSpPr>
            <a:xfrm>
              <a:off x="8652379" y="3497748"/>
              <a:ext cx="704735" cy="714564"/>
              <a:chOff x="8793728" y="2390777"/>
              <a:chExt cx="704735" cy="688828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00D31753-CBD8-5AC5-D7C0-C45EFE8D14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E6A80631-DCF9-98CE-56CC-8A83D10678F0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4" name="타원 244">
                  <a:extLst>
                    <a:ext uri="{FF2B5EF4-FFF2-40B4-BE49-F238E27FC236}">
                      <a16:creationId xmlns:a16="http://schemas.microsoft.com/office/drawing/2014/main" id="{56D6E776-09AC-1A41-9A5B-FFB580ACC78F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82F7B76B-2DDF-D4E5-2EA4-32B832310E29}"/>
                    </a:ext>
                  </a:extLst>
                </p:cNvPr>
                <p:cNvSpPr txBox="1"/>
                <p:nvPr/>
              </p:nvSpPr>
              <p:spPr bwMode="auto">
                <a:xfrm>
                  <a:off x="1137260" y="3961368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분석가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4A7B726-AA8D-C270-9DC8-F0642B9623B6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80" name="그림 179">
                  <a:extLst>
                    <a:ext uri="{FF2B5EF4-FFF2-40B4-BE49-F238E27FC236}">
                      <a16:creationId xmlns:a16="http://schemas.microsoft.com/office/drawing/2014/main" id="{F57D36A6-D973-A590-4F9B-8DD974925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81" name="그림 180">
                  <a:extLst>
                    <a:ext uri="{FF2B5EF4-FFF2-40B4-BE49-F238E27FC236}">
                      <a16:creationId xmlns:a16="http://schemas.microsoft.com/office/drawing/2014/main" id="{056B005C-B412-8213-E8CA-219B16DE5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82" name="그림 181">
                  <a:extLst>
                    <a:ext uri="{FF2B5EF4-FFF2-40B4-BE49-F238E27FC236}">
                      <a16:creationId xmlns:a16="http://schemas.microsoft.com/office/drawing/2014/main" id="{1DB9056F-67A8-4438-2790-E205A0FD7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6CD740A-3839-E4E2-BEE1-2B7264D0EAFA}"/>
                </a:ext>
              </a:extLst>
            </p:cNvPr>
            <p:cNvSpPr/>
            <p:nvPr/>
          </p:nvSpPr>
          <p:spPr>
            <a:xfrm>
              <a:off x="8615300" y="5386273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04C88547-7CE3-F26F-67AC-1A20884E8035}"/>
                </a:ext>
              </a:extLst>
            </p:cNvPr>
            <p:cNvSpPr/>
            <p:nvPr/>
          </p:nvSpPr>
          <p:spPr>
            <a:xfrm flipH="1">
              <a:off x="8638701" y="5516676"/>
              <a:ext cx="775875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서비스 신청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   (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분석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,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시각화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9A264A3B-9836-569F-30B7-5FEE153DD2B0}"/>
                </a:ext>
              </a:extLst>
            </p:cNvPr>
            <p:cNvGrpSpPr/>
            <p:nvPr/>
          </p:nvGrpSpPr>
          <p:grpSpPr>
            <a:xfrm>
              <a:off x="8658492" y="4804161"/>
              <a:ext cx="704735" cy="714564"/>
              <a:chOff x="8793728" y="2390777"/>
              <a:chExt cx="704735" cy="688828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65CB1CB5-2945-26B9-D6B1-292709A2F2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89ABF53E-9F3B-6D5F-0228-248C57DA92EA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95" name="타원 244">
                  <a:extLst>
                    <a:ext uri="{FF2B5EF4-FFF2-40B4-BE49-F238E27FC236}">
                      <a16:creationId xmlns:a16="http://schemas.microsoft.com/office/drawing/2014/main" id="{FE308018-390E-86EA-714D-D7AA93C4AB1B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889340A4-A499-636A-9507-69849471DF2F}"/>
                    </a:ext>
                  </a:extLst>
                </p:cNvPr>
                <p:cNvSpPr txBox="1"/>
                <p:nvPr/>
              </p:nvSpPr>
              <p:spPr bwMode="auto">
                <a:xfrm>
                  <a:off x="1137260" y="3961368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D742BF19-D9AF-A388-3CBA-4A0949AC6859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id="{09D25A3A-9C16-CB27-F479-6FF7A6E3E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id="{80839F52-B957-3553-DAAD-630895562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93" name="그림 192">
                  <a:extLst>
                    <a:ext uri="{FF2B5EF4-FFF2-40B4-BE49-F238E27FC236}">
                      <a16:creationId xmlns:a16="http://schemas.microsoft.com/office/drawing/2014/main" id="{6E36411C-C3FF-C8D2-FB59-E2C7E73AE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46F37EA-3745-577D-6E1C-C5B56A4787EC}"/>
                </a:ext>
              </a:extLst>
            </p:cNvPr>
            <p:cNvSpPr/>
            <p:nvPr/>
          </p:nvSpPr>
          <p:spPr>
            <a:xfrm>
              <a:off x="8607680" y="2834242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F82B2703-18C4-65B9-5455-5F642FE5FF48}"/>
                </a:ext>
              </a:extLst>
            </p:cNvPr>
            <p:cNvSpPr/>
            <p:nvPr/>
          </p:nvSpPr>
          <p:spPr>
            <a:xfrm flipH="1">
              <a:off x="8631025" y="3038206"/>
              <a:ext cx="70532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사용자 권한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환경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38A4A9-E294-4978-C6A3-E6193656EA93}"/>
                </a:ext>
              </a:extLst>
            </p:cNvPr>
            <p:cNvGrpSpPr/>
            <p:nvPr/>
          </p:nvGrpSpPr>
          <p:grpSpPr>
            <a:xfrm>
              <a:off x="8655334" y="2271670"/>
              <a:ext cx="704735" cy="714564"/>
              <a:chOff x="595467" y="7348465"/>
              <a:chExt cx="886073" cy="913231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870D7700-7E56-BD1B-3B36-5360D246DB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467" y="7348465"/>
                <a:ext cx="886073" cy="913231"/>
                <a:chOff x="800691" y="3292608"/>
                <a:chExt cx="1138605" cy="979105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17D4B398-AE13-F408-28E7-B34465CA6C96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9" name="타원 244">
                  <a:extLst>
                    <a:ext uri="{FF2B5EF4-FFF2-40B4-BE49-F238E27FC236}">
                      <a16:creationId xmlns:a16="http://schemas.microsoft.com/office/drawing/2014/main" id="{33CB6E65-08B6-6495-2F10-61B520B8E6C7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AF69A1C-31C2-2C5C-AB55-26C37FB94276}"/>
                    </a:ext>
                  </a:extLst>
                </p:cNvPr>
                <p:cNvSpPr txBox="1"/>
                <p:nvPr/>
              </p:nvSpPr>
              <p:spPr bwMode="auto">
                <a:xfrm>
                  <a:off x="1149573" y="3950927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관리자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25703234-2435-6AC9-30B8-93861C6C11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1477" y="7474654"/>
                <a:ext cx="368113" cy="360000"/>
                <a:chOff x="866927" y="5894008"/>
                <a:chExt cx="625887" cy="612094"/>
              </a:xfrm>
            </p:grpSpPr>
            <p:sp>
              <p:nvSpPr>
                <p:cNvPr id="202" name="Freeform 344">
                  <a:extLst>
                    <a:ext uri="{FF2B5EF4-FFF2-40B4-BE49-F238E27FC236}">
                      <a16:creationId xmlns:a16="http://schemas.microsoft.com/office/drawing/2014/main" id="{16794665-DDF5-3B96-2882-D17A600C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42445"/>
                  <a:ext cx="76925" cy="100815"/>
                </a:xfrm>
                <a:custGeom>
                  <a:avLst/>
                  <a:gdLst>
                    <a:gd name="T0" fmla="*/ 0 w 44"/>
                    <a:gd name="T1" fmla="*/ 26 h 56"/>
                    <a:gd name="T2" fmla="*/ 32 w 44"/>
                    <a:gd name="T3" fmla="*/ 56 h 56"/>
                    <a:gd name="T4" fmla="*/ 44 w 44"/>
                    <a:gd name="T5" fmla="*/ 44 h 56"/>
                    <a:gd name="T6" fmla="*/ 0 w 44"/>
                    <a:gd name="T7" fmla="*/ 0 h 56"/>
                    <a:gd name="T8" fmla="*/ 0 w 4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56">
                      <a:moveTo>
                        <a:pt x="0" y="26"/>
                      </a:moveTo>
                      <a:lnTo>
                        <a:pt x="32" y="56"/>
                      </a:lnTo>
                      <a:lnTo>
                        <a:pt x="44" y="44"/>
                      </a:lnTo>
                      <a:lnTo>
                        <a:pt x="0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E8AF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3" name="Freeform 345">
                  <a:extLst>
                    <a:ext uri="{FF2B5EF4-FFF2-40B4-BE49-F238E27FC236}">
                      <a16:creationId xmlns:a16="http://schemas.microsoft.com/office/drawing/2014/main" id="{A8BE005E-6FA0-C1BD-F74A-A93E43D07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31643"/>
                  <a:ext cx="104896" cy="90013"/>
                </a:xfrm>
                <a:custGeom>
                  <a:avLst/>
                  <a:gdLst>
                    <a:gd name="T0" fmla="*/ 60 w 60"/>
                    <a:gd name="T1" fmla="*/ 0 h 50"/>
                    <a:gd name="T2" fmla="*/ 0 w 60"/>
                    <a:gd name="T3" fmla="*/ 4 h 50"/>
                    <a:gd name="T4" fmla="*/ 0 w 60"/>
                    <a:gd name="T5" fmla="*/ 6 h 50"/>
                    <a:gd name="T6" fmla="*/ 44 w 60"/>
                    <a:gd name="T7" fmla="*/ 50 h 50"/>
                    <a:gd name="T8" fmla="*/ 60 w 60"/>
                    <a:gd name="T9" fmla="*/ 30 h 50"/>
                    <a:gd name="T10" fmla="*/ 60 w 60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60" y="0"/>
                      </a:move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4" y="50"/>
                      </a:lnTo>
                      <a:lnTo>
                        <a:pt x="60" y="3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DBA1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4" name="Freeform 346">
                  <a:extLst>
                    <a:ext uri="{FF2B5EF4-FFF2-40B4-BE49-F238E27FC236}">
                      <a16:creationId xmlns:a16="http://schemas.microsoft.com/office/drawing/2014/main" id="{243B68E9-7E19-F706-1204-07B342B92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705" y="5958817"/>
                  <a:ext cx="192311" cy="219633"/>
                </a:xfrm>
                <a:custGeom>
                  <a:avLst/>
                  <a:gdLst>
                    <a:gd name="T0" fmla="*/ 110 w 110"/>
                    <a:gd name="T1" fmla="*/ 46 h 122"/>
                    <a:gd name="T2" fmla="*/ 108 w 110"/>
                    <a:gd name="T3" fmla="*/ 42 h 122"/>
                    <a:gd name="T4" fmla="*/ 106 w 110"/>
                    <a:gd name="T5" fmla="*/ 42 h 122"/>
                    <a:gd name="T6" fmla="*/ 104 w 110"/>
                    <a:gd name="T7" fmla="*/ 46 h 122"/>
                    <a:gd name="T8" fmla="*/ 102 w 110"/>
                    <a:gd name="T9" fmla="*/ 46 h 122"/>
                    <a:gd name="T10" fmla="*/ 100 w 110"/>
                    <a:gd name="T11" fmla="*/ 42 h 122"/>
                    <a:gd name="T12" fmla="*/ 102 w 110"/>
                    <a:gd name="T13" fmla="*/ 22 h 122"/>
                    <a:gd name="T14" fmla="*/ 100 w 110"/>
                    <a:gd name="T15" fmla="*/ 14 h 122"/>
                    <a:gd name="T16" fmla="*/ 90 w 110"/>
                    <a:gd name="T17" fmla="*/ 6 h 122"/>
                    <a:gd name="T18" fmla="*/ 84 w 110"/>
                    <a:gd name="T19" fmla="*/ 2 h 122"/>
                    <a:gd name="T20" fmla="*/ 70 w 110"/>
                    <a:gd name="T21" fmla="*/ 0 h 122"/>
                    <a:gd name="T22" fmla="*/ 54 w 110"/>
                    <a:gd name="T23" fmla="*/ 2 h 122"/>
                    <a:gd name="T24" fmla="*/ 48 w 110"/>
                    <a:gd name="T25" fmla="*/ 0 h 122"/>
                    <a:gd name="T26" fmla="*/ 34 w 110"/>
                    <a:gd name="T27" fmla="*/ 0 h 122"/>
                    <a:gd name="T28" fmla="*/ 26 w 110"/>
                    <a:gd name="T29" fmla="*/ 2 h 122"/>
                    <a:gd name="T30" fmla="*/ 14 w 110"/>
                    <a:gd name="T31" fmla="*/ 10 h 122"/>
                    <a:gd name="T32" fmla="*/ 8 w 110"/>
                    <a:gd name="T33" fmla="*/ 22 h 122"/>
                    <a:gd name="T34" fmla="*/ 8 w 110"/>
                    <a:gd name="T35" fmla="*/ 32 h 122"/>
                    <a:gd name="T36" fmla="*/ 10 w 110"/>
                    <a:gd name="T37" fmla="*/ 42 h 122"/>
                    <a:gd name="T38" fmla="*/ 8 w 110"/>
                    <a:gd name="T39" fmla="*/ 46 h 122"/>
                    <a:gd name="T40" fmla="*/ 6 w 110"/>
                    <a:gd name="T41" fmla="*/ 46 h 122"/>
                    <a:gd name="T42" fmla="*/ 4 w 110"/>
                    <a:gd name="T43" fmla="*/ 42 h 122"/>
                    <a:gd name="T44" fmla="*/ 2 w 110"/>
                    <a:gd name="T45" fmla="*/ 42 h 122"/>
                    <a:gd name="T46" fmla="*/ 0 w 110"/>
                    <a:gd name="T47" fmla="*/ 46 h 122"/>
                    <a:gd name="T48" fmla="*/ 4 w 110"/>
                    <a:gd name="T49" fmla="*/ 70 h 122"/>
                    <a:gd name="T50" fmla="*/ 8 w 110"/>
                    <a:gd name="T51" fmla="*/ 74 h 122"/>
                    <a:gd name="T52" fmla="*/ 12 w 110"/>
                    <a:gd name="T53" fmla="*/ 78 h 122"/>
                    <a:gd name="T54" fmla="*/ 14 w 110"/>
                    <a:gd name="T55" fmla="*/ 84 h 122"/>
                    <a:gd name="T56" fmla="*/ 16 w 110"/>
                    <a:gd name="T57" fmla="*/ 90 h 122"/>
                    <a:gd name="T58" fmla="*/ 18 w 110"/>
                    <a:gd name="T59" fmla="*/ 98 h 122"/>
                    <a:gd name="T60" fmla="*/ 32 w 110"/>
                    <a:gd name="T61" fmla="*/ 110 h 122"/>
                    <a:gd name="T62" fmla="*/ 38 w 110"/>
                    <a:gd name="T63" fmla="*/ 114 h 122"/>
                    <a:gd name="T64" fmla="*/ 44 w 110"/>
                    <a:gd name="T65" fmla="*/ 120 h 122"/>
                    <a:gd name="T66" fmla="*/ 54 w 110"/>
                    <a:gd name="T67" fmla="*/ 122 h 122"/>
                    <a:gd name="T68" fmla="*/ 60 w 110"/>
                    <a:gd name="T69" fmla="*/ 120 h 122"/>
                    <a:gd name="T70" fmla="*/ 66 w 110"/>
                    <a:gd name="T71" fmla="*/ 120 h 122"/>
                    <a:gd name="T72" fmla="*/ 78 w 110"/>
                    <a:gd name="T73" fmla="*/ 110 h 122"/>
                    <a:gd name="T74" fmla="*/ 84 w 110"/>
                    <a:gd name="T75" fmla="*/ 104 h 122"/>
                    <a:gd name="T76" fmla="*/ 90 w 110"/>
                    <a:gd name="T77" fmla="*/ 98 h 122"/>
                    <a:gd name="T78" fmla="*/ 94 w 110"/>
                    <a:gd name="T79" fmla="*/ 90 h 122"/>
                    <a:gd name="T80" fmla="*/ 96 w 110"/>
                    <a:gd name="T81" fmla="*/ 80 h 122"/>
                    <a:gd name="T82" fmla="*/ 98 w 110"/>
                    <a:gd name="T83" fmla="*/ 78 h 122"/>
                    <a:gd name="T84" fmla="*/ 106 w 110"/>
                    <a:gd name="T85" fmla="*/ 70 h 122"/>
                    <a:gd name="T86" fmla="*/ 108 w 110"/>
                    <a:gd name="T87" fmla="*/ 58 h 122"/>
                    <a:gd name="T88" fmla="*/ 110 w 110"/>
                    <a:gd name="T89" fmla="*/ 4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0" h="122">
                      <a:moveTo>
                        <a:pt x="110" y="46"/>
                      </a:moveTo>
                      <a:lnTo>
                        <a:pt x="110" y="46"/>
                      </a:lnTo>
                      <a:lnTo>
                        <a:pt x="108" y="42"/>
                      </a:lnTo>
                      <a:lnTo>
                        <a:pt x="108" y="42"/>
                      </a:lnTo>
                      <a:lnTo>
                        <a:pt x="106" y="42"/>
                      </a:lnTo>
                      <a:lnTo>
                        <a:pt x="106" y="42"/>
                      </a:lnTo>
                      <a:lnTo>
                        <a:pt x="104" y="46"/>
                      </a:lnTo>
                      <a:lnTo>
                        <a:pt x="104" y="46"/>
                      </a:lnTo>
                      <a:lnTo>
                        <a:pt x="102" y="46"/>
                      </a:lnTo>
                      <a:lnTo>
                        <a:pt x="102" y="46"/>
                      </a:lnTo>
                      <a:lnTo>
                        <a:pt x="100" y="42"/>
                      </a:lnTo>
                      <a:lnTo>
                        <a:pt x="100" y="42"/>
                      </a:lnTo>
                      <a:lnTo>
                        <a:pt x="102" y="32"/>
                      </a:lnTo>
                      <a:lnTo>
                        <a:pt x="102" y="22"/>
                      </a:lnTo>
                      <a:lnTo>
                        <a:pt x="102" y="22"/>
                      </a:lnTo>
                      <a:lnTo>
                        <a:pt x="100" y="14"/>
                      </a:lnTo>
                      <a:lnTo>
                        <a:pt x="96" y="10"/>
                      </a:lnTo>
                      <a:lnTo>
                        <a:pt x="90" y="6"/>
                      </a:lnTo>
                      <a:lnTo>
                        <a:pt x="84" y="2"/>
                      </a:lnTo>
                      <a:lnTo>
                        <a:pt x="84" y="2"/>
                      </a:lnTo>
                      <a:lnTo>
                        <a:pt x="76" y="0"/>
                      </a:ln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0" y="0"/>
                      </a:lnTo>
                      <a:lnTo>
                        <a:pt x="34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6"/>
                      </a:lnTo>
                      <a:lnTo>
                        <a:pt x="14" y="10"/>
                      </a:lnTo>
                      <a:lnTo>
                        <a:pt x="10" y="14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8" y="32"/>
                      </a:lnTo>
                      <a:lnTo>
                        <a:pt x="10" y="42"/>
                      </a:lnTo>
                      <a:lnTo>
                        <a:pt x="10" y="42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6" y="46"/>
                      </a:lnTo>
                      <a:lnTo>
                        <a:pt x="4" y="42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58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8" y="74"/>
                      </a:lnTo>
                      <a:lnTo>
                        <a:pt x="12" y="78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4" y="84"/>
                      </a:lnTo>
                      <a:lnTo>
                        <a:pt x="16" y="90"/>
                      </a:lnTo>
                      <a:lnTo>
                        <a:pt x="16" y="90"/>
                      </a:lnTo>
                      <a:lnTo>
                        <a:pt x="18" y="98"/>
                      </a:lnTo>
                      <a:lnTo>
                        <a:pt x="18" y="98"/>
                      </a:lnTo>
                      <a:lnTo>
                        <a:pt x="26" y="104"/>
                      </a:lnTo>
                      <a:lnTo>
                        <a:pt x="32" y="110"/>
                      </a:lnTo>
                      <a:lnTo>
                        <a:pt x="32" y="110"/>
                      </a:lnTo>
                      <a:lnTo>
                        <a:pt x="38" y="114"/>
                      </a:lnTo>
                      <a:lnTo>
                        <a:pt x="44" y="120"/>
                      </a:lnTo>
                      <a:lnTo>
                        <a:pt x="44" y="120"/>
                      </a:lnTo>
                      <a:lnTo>
                        <a:pt x="50" y="120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60" y="120"/>
                      </a:lnTo>
                      <a:lnTo>
                        <a:pt x="66" y="120"/>
                      </a:lnTo>
                      <a:lnTo>
                        <a:pt x="66" y="120"/>
                      </a:lnTo>
                      <a:lnTo>
                        <a:pt x="72" y="114"/>
                      </a:lnTo>
                      <a:lnTo>
                        <a:pt x="78" y="110"/>
                      </a:lnTo>
                      <a:lnTo>
                        <a:pt x="78" y="110"/>
                      </a:lnTo>
                      <a:lnTo>
                        <a:pt x="84" y="104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4" y="90"/>
                      </a:lnTo>
                      <a:lnTo>
                        <a:pt x="94" y="90"/>
                      </a:lnTo>
                      <a:lnTo>
                        <a:pt x="96" y="84"/>
                      </a:lnTo>
                      <a:lnTo>
                        <a:pt x="96" y="80"/>
                      </a:lnTo>
                      <a:lnTo>
                        <a:pt x="98" y="78"/>
                      </a:lnTo>
                      <a:lnTo>
                        <a:pt x="98" y="78"/>
                      </a:lnTo>
                      <a:lnTo>
                        <a:pt x="102" y="74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08" y="58"/>
                      </a:lnTo>
                      <a:lnTo>
                        <a:pt x="110" y="46"/>
                      </a:lnTo>
                      <a:lnTo>
                        <a:pt x="110" y="46"/>
                      </a:lnTo>
                      <a:close/>
                    </a:path>
                  </a:pathLst>
                </a:custGeom>
                <a:solidFill>
                  <a:srgbClr val="F9C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5" name="Freeform 347">
                  <a:extLst>
                    <a:ext uri="{FF2B5EF4-FFF2-40B4-BE49-F238E27FC236}">
                      <a16:creationId xmlns:a16="http://schemas.microsoft.com/office/drawing/2014/main" id="{3D918F52-CAAC-1569-3FBF-4B1950D65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201" y="5894008"/>
                  <a:ext cx="185318" cy="154823"/>
                </a:xfrm>
                <a:custGeom>
                  <a:avLst/>
                  <a:gdLst>
                    <a:gd name="T0" fmla="*/ 2 w 106"/>
                    <a:gd name="T1" fmla="*/ 72 h 86"/>
                    <a:gd name="T2" fmla="*/ 4 w 106"/>
                    <a:gd name="T3" fmla="*/ 84 h 86"/>
                    <a:gd name="T4" fmla="*/ 8 w 106"/>
                    <a:gd name="T5" fmla="*/ 86 h 86"/>
                    <a:gd name="T6" fmla="*/ 8 w 106"/>
                    <a:gd name="T7" fmla="*/ 84 h 86"/>
                    <a:gd name="T8" fmla="*/ 8 w 106"/>
                    <a:gd name="T9" fmla="*/ 76 h 86"/>
                    <a:gd name="T10" fmla="*/ 8 w 106"/>
                    <a:gd name="T11" fmla="*/ 64 h 86"/>
                    <a:gd name="T12" fmla="*/ 10 w 106"/>
                    <a:gd name="T13" fmla="*/ 56 h 86"/>
                    <a:gd name="T14" fmla="*/ 20 w 106"/>
                    <a:gd name="T15" fmla="*/ 46 h 86"/>
                    <a:gd name="T16" fmla="*/ 28 w 106"/>
                    <a:gd name="T17" fmla="*/ 44 h 86"/>
                    <a:gd name="T18" fmla="*/ 50 w 106"/>
                    <a:gd name="T19" fmla="*/ 46 h 86"/>
                    <a:gd name="T20" fmla="*/ 56 w 106"/>
                    <a:gd name="T21" fmla="*/ 46 h 86"/>
                    <a:gd name="T22" fmla="*/ 70 w 106"/>
                    <a:gd name="T23" fmla="*/ 38 h 86"/>
                    <a:gd name="T24" fmla="*/ 70 w 106"/>
                    <a:gd name="T25" fmla="*/ 36 h 86"/>
                    <a:gd name="T26" fmla="*/ 72 w 106"/>
                    <a:gd name="T27" fmla="*/ 36 h 86"/>
                    <a:gd name="T28" fmla="*/ 76 w 106"/>
                    <a:gd name="T29" fmla="*/ 40 h 86"/>
                    <a:gd name="T30" fmla="*/ 94 w 106"/>
                    <a:gd name="T31" fmla="*/ 50 h 86"/>
                    <a:gd name="T32" fmla="*/ 96 w 106"/>
                    <a:gd name="T33" fmla="*/ 56 h 86"/>
                    <a:gd name="T34" fmla="*/ 98 w 106"/>
                    <a:gd name="T35" fmla="*/ 76 h 86"/>
                    <a:gd name="T36" fmla="*/ 96 w 106"/>
                    <a:gd name="T37" fmla="*/ 86 h 86"/>
                    <a:gd name="T38" fmla="*/ 100 w 106"/>
                    <a:gd name="T39" fmla="*/ 86 h 86"/>
                    <a:gd name="T40" fmla="*/ 104 w 106"/>
                    <a:gd name="T41" fmla="*/ 74 h 86"/>
                    <a:gd name="T42" fmla="*/ 106 w 106"/>
                    <a:gd name="T43" fmla="*/ 58 h 86"/>
                    <a:gd name="T44" fmla="*/ 106 w 106"/>
                    <a:gd name="T45" fmla="*/ 38 h 86"/>
                    <a:gd name="T46" fmla="*/ 100 w 106"/>
                    <a:gd name="T47" fmla="*/ 22 h 86"/>
                    <a:gd name="T48" fmla="*/ 92 w 106"/>
                    <a:gd name="T49" fmla="*/ 14 h 86"/>
                    <a:gd name="T50" fmla="*/ 78 w 106"/>
                    <a:gd name="T51" fmla="*/ 4 h 86"/>
                    <a:gd name="T52" fmla="*/ 72 w 106"/>
                    <a:gd name="T53" fmla="*/ 4 h 86"/>
                    <a:gd name="T54" fmla="*/ 68 w 106"/>
                    <a:gd name="T55" fmla="*/ 4 h 86"/>
                    <a:gd name="T56" fmla="*/ 58 w 106"/>
                    <a:gd name="T57" fmla="*/ 2 h 86"/>
                    <a:gd name="T58" fmla="*/ 52 w 106"/>
                    <a:gd name="T59" fmla="*/ 0 h 86"/>
                    <a:gd name="T60" fmla="*/ 32 w 106"/>
                    <a:gd name="T61" fmla="*/ 4 h 86"/>
                    <a:gd name="T62" fmla="*/ 10 w 106"/>
                    <a:gd name="T63" fmla="*/ 18 h 86"/>
                    <a:gd name="T64" fmla="*/ 2 w 106"/>
                    <a:gd name="T65" fmla="*/ 28 h 86"/>
                    <a:gd name="T66" fmla="*/ 0 w 106"/>
                    <a:gd name="T67" fmla="*/ 48 h 86"/>
                    <a:gd name="T68" fmla="*/ 0 w 106"/>
                    <a:gd name="T69" fmla="*/ 58 h 86"/>
                    <a:gd name="T70" fmla="*/ 2 w 106"/>
                    <a:gd name="T71" fmla="*/ 7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86">
                      <a:moveTo>
                        <a:pt x="2" y="72"/>
                      </a:moveTo>
                      <a:lnTo>
                        <a:pt x="2" y="72"/>
                      </a:lnTo>
                      <a:lnTo>
                        <a:pt x="4" y="84"/>
                      </a:lnTo>
                      <a:lnTo>
                        <a:pt x="4" y="84"/>
                      </a:lnTo>
                      <a:lnTo>
                        <a:pt x="4" y="86"/>
                      </a:lnTo>
                      <a:lnTo>
                        <a:pt x="8" y="86"/>
                      </a:lnTo>
                      <a:lnTo>
                        <a:pt x="8" y="86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76"/>
                      </a:lnTo>
                      <a:lnTo>
                        <a:pt x="8" y="76"/>
                      </a:lnTo>
                      <a:lnTo>
                        <a:pt x="8" y="64"/>
                      </a:lnTo>
                      <a:lnTo>
                        <a:pt x="8" y="64"/>
                      </a:lnTo>
                      <a:lnTo>
                        <a:pt x="10" y="56"/>
                      </a:lnTo>
                      <a:lnTo>
                        <a:pt x="14" y="50"/>
                      </a:lnTo>
                      <a:lnTo>
                        <a:pt x="20" y="46"/>
                      </a:lnTo>
                      <a:lnTo>
                        <a:pt x="28" y="44"/>
                      </a:lnTo>
                      <a:lnTo>
                        <a:pt x="28" y="44"/>
                      </a:lnTo>
                      <a:lnTo>
                        <a:pt x="38" y="46"/>
                      </a:lnTo>
                      <a:lnTo>
                        <a:pt x="50" y="46"/>
                      </a:lnTo>
                      <a:lnTo>
                        <a:pt x="50" y="46"/>
                      </a:lnTo>
                      <a:lnTo>
                        <a:pt x="56" y="46"/>
                      </a:lnTo>
                      <a:lnTo>
                        <a:pt x="60" y="44"/>
                      </a:lnTo>
                      <a:lnTo>
                        <a:pt x="70" y="38"/>
                      </a:lnTo>
                      <a:lnTo>
                        <a:pt x="70" y="38"/>
                      </a:lnTo>
                      <a:lnTo>
                        <a:pt x="70" y="36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8" y="46"/>
                      </a:lnTo>
                      <a:lnTo>
                        <a:pt x="94" y="50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8" y="66"/>
                      </a:lnTo>
                      <a:lnTo>
                        <a:pt x="98" y="76"/>
                      </a:lnTo>
                      <a:lnTo>
                        <a:pt x="98" y="76"/>
                      </a:lnTo>
                      <a:lnTo>
                        <a:pt x="96" y="86"/>
                      </a:lnTo>
                      <a:lnTo>
                        <a:pt x="100" y="86"/>
                      </a:lnTo>
                      <a:lnTo>
                        <a:pt x="100" y="86"/>
                      </a:lnTo>
                      <a:lnTo>
                        <a:pt x="104" y="74"/>
                      </a:lnTo>
                      <a:lnTo>
                        <a:pt x="104" y="74"/>
                      </a:lnTo>
                      <a:lnTo>
                        <a:pt x="106" y="58"/>
                      </a:lnTo>
                      <a:lnTo>
                        <a:pt x="106" y="58"/>
                      </a:lnTo>
                      <a:lnTo>
                        <a:pt x="106" y="48"/>
                      </a:lnTo>
                      <a:lnTo>
                        <a:pt x="106" y="38"/>
                      </a:lnTo>
                      <a:lnTo>
                        <a:pt x="104" y="30"/>
                      </a:lnTo>
                      <a:lnTo>
                        <a:pt x="100" y="22"/>
                      </a:lnTo>
                      <a:lnTo>
                        <a:pt x="100" y="22"/>
                      </a:lnTo>
                      <a:lnTo>
                        <a:pt x="92" y="14"/>
                      </a:lnTo>
                      <a:lnTo>
                        <a:pt x="84" y="8"/>
                      </a:lnTo>
                      <a:lnTo>
                        <a:pt x="78" y="4"/>
                      </a:lnTo>
                      <a:lnTo>
                        <a:pt x="72" y="4"/>
                      </a:lnTo>
                      <a:lnTo>
                        <a:pt x="72" y="4"/>
                      </a:lnTo>
                      <a:lnTo>
                        <a:pt x="68" y="4"/>
                      </a:lnTo>
                      <a:lnTo>
                        <a:pt x="68" y="4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8" y="2"/>
                      </a:lnTo>
                      <a:lnTo>
                        <a:pt x="52" y="0"/>
                      </a:lnTo>
                      <a:lnTo>
                        <a:pt x="44" y="0"/>
                      </a:lnTo>
                      <a:lnTo>
                        <a:pt x="32" y="4"/>
                      </a:lnTo>
                      <a:lnTo>
                        <a:pt x="20" y="10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48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2" y="72"/>
                      </a:lnTo>
                      <a:lnTo>
                        <a:pt x="2" y="72"/>
                      </a:lnTo>
                      <a:close/>
                    </a:path>
                  </a:pathLst>
                </a:custGeom>
                <a:solidFill>
                  <a:srgbClr val="3D3B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6" name="Freeform 348">
                  <a:extLst>
                    <a:ext uri="{FF2B5EF4-FFF2-40B4-BE49-F238E27FC236}">
                      <a16:creationId xmlns:a16="http://schemas.microsoft.com/office/drawing/2014/main" id="{E9E02021-5032-A5F7-3D8E-A3A6B91A0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225257"/>
                  <a:ext cx="104896" cy="198030"/>
                </a:xfrm>
                <a:custGeom>
                  <a:avLst/>
                  <a:gdLst>
                    <a:gd name="T0" fmla="*/ 0 w 60"/>
                    <a:gd name="T1" fmla="*/ 34 h 110"/>
                    <a:gd name="T2" fmla="*/ 0 w 60"/>
                    <a:gd name="T3" fmla="*/ 34 h 110"/>
                    <a:gd name="T4" fmla="*/ 4 w 60"/>
                    <a:gd name="T5" fmla="*/ 28 h 110"/>
                    <a:gd name="T6" fmla="*/ 14 w 60"/>
                    <a:gd name="T7" fmla="*/ 16 h 110"/>
                    <a:gd name="T8" fmla="*/ 28 w 60"/>
                    <a:gd name="T9" fmla="*/ 0 h 110"/>
                    <a:gd name="T10" fmla="*/ 32 w 60"/>
                    <a:gd name="T11" fmla="*/ 0 h 110"/>
                    <a:gd name="T12" fmla="*/ 60 w 60"/>
                    <a:gd name="T13" fmla="*/ 32 h 110"/>
                    <a:gd name="T14" fmla="*/ 32 w 60"/>
                    <a:gd name="T15" fmla="*/ 110 h 110"/>
                    <a:gd name="T16" fmla="*/ 0 w 60"/>
                    <a:gd name="T17" fmla="*/ 3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110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4" y="28"/>
                      </a:lnTo>
                      <a:lnTo>
                        <a:pt x="14" y="16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60" y="32"/>
                      </a:lnTo>
                      <a:lnTo>
                        <a:pt x="32" y="11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BAD1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7" name="Freeform 349">
                  <a:extLst>
                    <a:ext uri="{FF2B5EF4-FFF2-40B4-BE49-F238E27FC236}">
                      <a16:creationId xmlns:a16="http://schemas.microsoft.com/office/drawing/2014/main" id="{C5150599-0F27-09DD-5788-AACBB5B3F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636" y="6221657"/>
                  <a:ext cx="55945" cy="190829"/>
                </a:xfrm>
                <a:custGeom>
                  <a:avLst/>
                  <a:gdLst>
                    <a:gd name="T0" fmla="*/ 32 w 32"/>
                    <a:gd name="T1" fmla="*/ 68 h 106"/>
                    <a:gd name="T2" fmla="*/ 22 w 32"/>
                    <a:gd name="T3" fmla="*/ 24 h 106"/>
                    <a:gd name="T4" fmla="*/ 22 w 32"/>
                    <a:gd name="T5" fmla="*/ 24 h 106"/>
                    <a:gd name="T6" fmla="*/ 22 w 32"/>
                    <a:gd name="T7" fmla="*/ 18 h 106"/>
                    <a:gd name="T8" fmla="*/ 26 w 32"/>
                    <a:gd name="T9" fmla="*/ 12 h 106"/>
                    <a:gd name="T10" fmla="*/ 26 w 32"/>
                    <a:gd name="T11" fmla="*/ 12 h 106"/>
                    <a:gd name="T12" fmla="*/ 26 w 32"/>
                    <a:gd name="T13" fmla="*/ 10 h 106"/>
                    <a:gd name="T14" fmla="*/ 26 w 32"/>
                    <a:gd name="T15" fmla="*/ 10 h 106"/>
                    <a:gd name="T16" fmla="*/ 20 w 32"/>
                    <a:gd name="T17" fmla="*/ 6 h 106"/>
                    <a:gd name="T18" fmla="*/ 20 w 32"/>
                    <a:gd name="T19" fmla="*/ 6 h 106"/>
                    <a:gd name="T20" fmla="*/ 18 w 32"/>
                    <a:gd name="T21" fmla="*/ 2 h 106"/>
                    <a:gd name="T22" fmla="*/ 18 w 32"/>
                    <a:gd name="T23" fmla="*/ 2 h 106"/>
                    <a:gd name="T24" fmla="*/ 18 w 32"/>
                    <a:gd name="T25" fmla="*/ 2 h 106"/>
                    <a:gd name="T26" fmla="*/ 16 w 32"/>
                    <a:gd name="T27" fmla="*/ 0 h 106"/>
                    <a:gd name="T28" fmla="*/ 16 w 32"/>
                    <a:gd name="T29" fmla="*/ 0 h 106"/>
                    <a:gd name="T30" fmla="*/ 14 w 32"/>
                    <a:gd name="T31" fmla="*/ 4 h 106"/>
                    <a:gd name="T32" fmla="*/ 14 w 32"/>
                    <a:gd name="T33" fmla="*/ 4 h 106"/>
                    <a:gd name="T34" fmla="*/ 10 w 32"/>
                    <a:gd name="T35" fmla="*/ 6 h 106"/>
                    <a:gd name="T36" fmla="*/ 10 w 32"/>
                    <a:gd name="T37" fmla="*/ 6 h 106"/>
                    <a:gd name="T38" fmla="*/ 6 w 32"/>
                    <a:gd name="T39" fmla="*/ 10 h 106"/>
                    <a:gd name="T40" fmla="*/ 6 w 32"/>
                    <a:gd name="T41" fmla="*/ 10 h 106"/>
                    <a:gd name="T42" fmla="*/ 6 w 32"/>
                    <a:gd name="T43" fmla="*/ 12 h 106"/>
                    <a:gd name="T44" fmla="*/ 10 w 32"/>
                    <a:gd name="T45" fmla="*/ 18 h 106"/>
                    <a:gd name="T46" fmla="*/ 10 w 32"/>
                    <a:gd name="T47" fmla="*/ 18 h 106"/>
                    <a:gd name="T48" fmla="*/ 10 w 32"/>
                    <a:gd name="T49" fmla="*/ 24 h 106"/>
                    <a:gd name="T50" fmla="*/ 0 w 32"/>
                    <a:gd name="T51" fmla="*/ 68 h 106"/>
                    <a:gd name="T52" fmla="*/ 0 w 32"/>
                    <a:gd name="T53" fmla="*/ 68 h 106"/>
                    <a:gd name="T54" fmla="*/ 0 w 32"/>
                    <a:gd name="T55" fmla="*/ 70 h 106"/>
                    <a:gd name="T56" fmla="*/ 14 w 32"/>
                    <a:gd name="T57" fmla="*/ 104 h 106"/>
                    <a:gd name="T58" fmla="*/ 14 w 32"/>
                    <a:gd name="T59" fmla="*/ 104 h 106"/>
                    <a:gd name="T60" fmla="*/ 16 w 32"/>
                    <a:gd name="T61" fmla="*/ 106 h 106"/>
                    <a:gd name="T62" fmla="*/ 16 w 32"/>
                    <a:gd name="T63" fmla="*/ 106 h 106"/>
                    <a:gd name="T64" fmla="*/ 18 w 32"/>
                    <a:gd name="T65" fmla="*/ 104 h 106"/>
                    <a:gd name="T66" fmla="*/ 32 w 32"/>
                    <a:gd name="T67" fmla="*/ 70 h 106"/>
                    <a:gd name="T68" fmla="*/ 32 w 32"/>
                    <a:gd name="T69" fmla="*/ 70 h 106"/>
                    <a:gd name="T70" fmla="*/ 32 w 32"/>
                    <a:gd name="T71" fmla="*/ 68 h 106"/>
                    <a:gd name="T72" fmla="*/ 32 w 32"/>
                    <a:gd name="T73" fmla="*/ 6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" h="106">
                      <a:moveTo>
                        <a:pt x="32" y="68"/>
                      </a:moveTo>
                      <a:lnTo>
                        <a:pt x="22" y="24"/>
                      </a:lnTo>
                      <a:lnTo>
                        <a:pt x="22" y="24"/>
                      </a:lnTo>
                      <a:lnTo>
                        <a:pt x="22" y="1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10" y="24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0" y="70"/>
                      </a:lnTo>
                      <a:lnTo>
                        <a:pt x="14" y="104"/>
                      </a:lnTo>
                      <a:lnTo>
                        <a:pt x="14" y="104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4"/>
                      </a:lnTo>
                      <a:lnTo>
                        <a:pt x="32" y="70"/>
                      </a:lnTo>
                      <a:lnTo>
                        <a:pt x="32" y="70"/>
                      </a:lnTo>
                      <a:lnTo>
                        <a:pt x="32" y="68"/>
                      </a:lnTo>
                      <a:lnTo>
                        <a:pt x="32" y="68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8" name="Freeform 350">
                  <a:extLst>
                    <a:ext uri="{FF2B5EF4-FFF2-40B4-BE49-F238E27FC236}">
                      <a16:creationId xmlns:a16="http://schemas.microsoft.com/office/drawing/2014/main" id="{10FAEB60-F8E3-4A10-D3C7-EC9F773A7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332" y="6200053"/>
                  <a:ext cx="223780" cy="291644"/>
                </a:xfrm>
                <a:custGeom>
                  <a:avLst/>
                  <a:gdLst>
                    <a:gd name="T0" fmla="*/ 128 w 128"/>
                    <a:gd name="T1" fmla="*/ 108 h 162"/>
                    <a:gd name="T2" fmla="*/ 106 w 128"/>
                    <a:gd name="T3" fmla="*/ 32 h 162"/>
                    <a:gd name="T4" fmla="*/ 96 w 128"/>
                    <a:gd name="T5" fmla="*/ 0 h 162"/>
                    <a:gd name="T6" fmla="*/ 96 w 128"/>
                    <a:gd name="T7" fmla="*/ 0 h 162"/>
                    <a:gd name="T8" fmla="*/ 94 w 128"/>
                    <a:gd name="T9" fmla="*/ 0 h 162"/>
                    <a:gd name="T10" fmla="*/ 94 w 128"/>
                    <a:gd name="T11" fmla="*/ 0 h 162"/>
                    <a:gd name="T12" fmla="*/ 78 w 128"/>
                    <a:gd name="T13" fmla="*/ 6 h 162"/>
                    <a:gd name="T14" fmla="*/ 78 w 128"/>
                    <a:gd name="T15" fmla="*/ 6 h 162"/>
                    <a:gd name="T16" fmla="*/ 20 w 128"/>
                    <a:gd name="T17" fmla="*/ 24 h 162"/>
                    <a:gd name="T18" fmla="*/ 20 w 128"/>
                    <a:gd name="T19" fmla="*/ 24 h 162"/>
                    <a:gd name="T20" fmla="*/ 0 w 128"/>
                    <a:gd name="T21" fmla="*/ 62 h 162"/>
                    <a:gd name="T22" fmla="*/ 0 w 128"/>
                    <a:gd name="T23" fmla="*/ 120 h 162"/>
                    <a:gd name="T24" fmla="*/ 0 w 128"/>
                    <a:gd name="T25" fmla="*/ 120 h 162"/>
                    <a:gd name="T26" fmla="*/ 4 w 128"/>
                    <a:gd name="T27" fmla="*/ 126 h 162"/>
                    <a:gd name="T28" fmla="*/ 6 w 128"/>
                    <a:gd name="T29" fmla="*/ 132 h 162"/>
                    <a:gd name="T30" fmla="*/ 6 w 128"/>
                    <a:gd name="T31" fmla="*/ 132 h 162"/>
                    <a:gd name="T32" fmla="*/ 20 w 128"/>
                    <a:gd name="T33" fmla="*/ 142 h 162"/>
                    <a:gd name="T34" fmla="*/ 36 w 128"/>
                    <a:gd name="T35" fmla="*/ 148 h 162"/>
                    <a:gd name="T36" fmla="*/ 54 w 128"/>
                    <a:gd name="T37" fmla="*/ 154 h 162"/>
                    <a:gd name="T38" fmla="*/ 74 w 128"/>
                    <a:gd name="T39" fmla="*/ 158 h 162"/>
                    <a:gd name="T40" fmla="*/ 108 w 128"/>
                    <a:gd name="T41" fmla="*/ 160 h 162"/>
                    <a:gd name="T42" fmla="*/ 128 w 128"/>
                    <a:gd name="T43" fmla="*/ 162 h 162"/>
                    <a:gd name="T44" fmla="*/ 128 w 128"/>
                    <a:gd name="T45" fmla="*/ 10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8" h="162">
                      <a:moveTo>
                        <a:pt x="128" y="108"/>
                      </a:moveTo>
                      <a:lnTo>
                        <a:pt x="106" y="32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8" y="6"/>
                      </a:lnTo>
                      <a:lnTo>
                        <a:pt x="78" y="6"/>
                      </a:lnTo>
                      <a:lnTo>
                        <a:pt x="20" y="24"/>
                      </a:lnTo>
                      <a:lnTo>
                        <a:pt x="20" y="24"/>
                      </a:lnTo>
                      <a:lnTo>
                        <a:pt x="0" y="6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4" y="126"/>
                      </a:lnTo>
                      <a:lnTo>
                        <a:pt x="6" y="132"/>
                      </a:lnTo>
                      <a:lnTo>
                        <a:pt x="6" y="132"/>
                      </a:lnTo>
                      <a:lnTo>
                        <a:pt x="20" y="142"/>
                      </a:lnTo>
                      <a:lnTo>
                        <a:pt x="36" y="148"/>
                      </a:lnTo>
                      <a:lnTo>
                        <a:pt x="54" y="154"/>
                      </a:lnTo>
                      <a:lnTo>
                        <a:pt x="74" y="158"/>
                      </a:lnTo>
                      <a:lnTo>
                        <a:pt x="108" y="160"/>
                      </a:lnTo>
                      <a:lnTo>
                        <a:pt x="128" y="162"/>
                      </a:lnTo>
                      <a:lnTo>
                        <a:pt x="128" y="108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9" name="Freeform 351">
                  <a:extLst>
                    <a:ext uri="{FF2B5EF4-FFF2-40B4-BE49-F238E27FC236}">
                      <a16:creationId xmlns:a16="http://schemas.microsoft.com/office/drawing/2014/main" id="{E51E9F51-59FB-FBDA-533E-70B5E4E7D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111" y="6200053"/>
                  <a:ext cx="227277" cy="291644"/>
                </a:xfrm>
                <a:custGeom>
                  <a:avLst/>
                  <a:gdLst>
                    <a:gd name="T0" fmla="*/ 130 w 130"/>
                    <a:gd name="T1" fmla="*/ 60 h 162"/>
                    <a:gd name="T2" fmla="*/ 130 w 130"/>
                    <a:gd name="T3" fmla="*/ 60 h 162"/>
                    <a:gd name="T4" fmla="*/ 112 w 130"/>
                    <a:gd name="T5" fmla="*/ 24 h 162"/>
                    <a:gd name="T6" fmla="*/ 112 w 130"/>
                    <a:gd name="T7" fmla="*/ 24 h 162"/>
                    <a:gd name="T8" fmla="*/ 54 w 130"/>
                    <a:gd name="T9" fmla="*/ 6 h 162"/>
                    <a:gd name="T10" fmla="*/ 54 w 130"/>
                    <a:gd name="T11" fmla="*/ 6 h 162"/>
                    <a:gd name="T12" fmla="*/ 38 w 130"/>
                    <a:gd name="T13" fmla="*/ 0 h 162"/>
                    <a:gd name="T14" fmla="*/ 38 w 130"/>
                    <a:gd name="T15" fmla="*/ 0 h 162"/>
                    <a:gd name="T16" fmla="*/ 36 w 130"/>
                    <a:gd name="T17" fmla="*/ 0 h 162"/>
                    <a:gd name="T18" fmla="*/ 22 w 130"/>
                    <a:gd name="T19" fmla="*/ 44 h 162"/>
                    <a:gd name="T20" fmla="*/ 2 w 130"/>
                    <a:gd name="T21" fmla="*/ 112 h 162"/>
                    <a:gd name="T22" fmla="*/ 2 w 130"/>
                    <a:gd name="T23" fmla="*/ 112 h 162"/>
                    <a:gd name="T24" fmla="*/ 0 w 130"/>
                    <a:gd name="T25" fmla="*/ 108 h 162"/>
                    <a:gd name="T26" fmla="*/ 0 w 130"/>
                    <a:gd name="T27" fmla="*/ 162 h 162"/>
                    <a:gd name="T28" fmla="*/ 0 w 130"/>
                    <a:gd name="T29" fmla="*/ 162 h 162"/>
                    <a:gd name="T30" fmla="*/ 2 w 130"/>
                    <a:gd name="T31" fmla="*/ 162 h 162"/>
                    <a:gd name="T32" fmla="*/ 2 w 130"/>
                    <a:gd name="T33" fmla="*/ 162 h 162"/>
                    <a:gd name="T34" fmla="*/ 20 w 130"/>
                    <a:gd name="T35" fmla="*/ 162 h 162"/>
                    <a:gd name="T36" fmla="*/ 58 w 130"/>
                    <a:gd name="T37" fmla="*/ 158 h 162"/>
                    <a:gd name="T38" fmla="*/ 80 w 130"/>
                    <a:gd name="T39" fmla="*/ 154 h 162"/>
                    <a:gd name="T40" fmla="*/ 98 w 130"/>
                    <a:gd name="T41" fmla="*/ 150 h 162"/>
                    <a:gd name="T42" fmla="*/ 114 w 130"/>
                    <a:gd name="T43" fmla="*/ 142 h 162"/>
                    <a:gd name="T44" fmla="*/ 120 w 130"/>
                    <a:gd name="T45" fmla="*/ 138 h 162"/>
                    <a:gd name="T46" fmla="*/ 126 w 130"/>
                    <a:gd name="T47" fmla="*/ 132 h 162"/>
                    <a:gd name="T48" fmla="*/ 126 w 130"/>
                    <a:gd name="T49" fmla="*/ 132 h 162"/>
                    <a:gd name="T50" fmla="*/ 130 w 130"/>
                    <a:gd name="T51" fmla="*/ 118 h 162"/>
                    <a:gd name="T52" fmla="*/ 130 w 130"/>
                    <a:gd name="T5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0" h="162">
                      <a:moveTo>
                        <a:pt x="130" y="60"/>
                      </a:moveTo>
                      <a:lnTo>
                        <a:pt x="130" y="60"/>
                      </a:lnTo>
                      <a:lnTo>
                        <a:pt x="112" y="24"/>
                      </a:lnTo>
                      <a:lnTo>
                        <a:pt x="112" y="24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22" y="44"/>
                      </a:lnTo>
                      <a:lnTo>
                        <a:pt x="2" y="112"/>
                      </a:lnTo>
                      <a:lnTo>
                        <a:pt x="2" y="112"/>
                      </a:lnTo>
                      <a:lnTo>
                        <a:pt x="0" y="108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20" y="162"/>
                      </a:lnTo>
                      <a:lnTo>
                        <a:pt x="58" y="158"/>
                      </a:lnTo>
                      <a:lnTo>
                        <a:pt x="80" y="154"/>
                      </a:lnTo>
                      <a:lnTo>
                        <a:pt x="98" y="150"/>
                      </a:lnTo>
                      <a:lnTo>
                        <a:pt x="114" y="142"/>
                      </a:lnTo>
                      <a:lnTo>
                        <a:pt x="120" y="138"/>
                      </a:lnTo>
                      <a:lnTo>
                        <a:pt x="126" y="132"/>
                      </a:lnTo>
                      <a:lnTo>
                        <a:pt x="126" y="132"/>
                      </a:lnTo>
                      <a:lnTo>
                        <a:pt x="130" y="118"/>
                      </a:lnTo>
                      <a:lnTo>
                        <a:pt x="130" y="60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0" name="Freeform 352">
                  <a:extLst>
                    <a:ext uri="{FF2B5EF4-FFF2-40B4-BE49-F238E27FC236}">
                      <a16:creationId xmlns:a16="http://schemas.microsoft.com/office/drawing/2014/main" id="{6A526B30-5F45-0C55-C0F9-55E8AFB61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174" y="6171249"/>
                  <a:ext cx="132870" cy="115217"/>
                </a:xfrm>
                <a:custGeom>
                  <a:avLst/>
                  <a:gdLst>
                    <a:gd name="T0" fmla="*/ 70 w 76"/>
                    <a:gd name="T1" fmla="*/ 0 h 64"/>
                    <a:gd name="T2" fmla="*/ 38 w 76"/>
                    <a:gd name="T3" fmla="*/ 28 h 64"/>
                    <a:gd name="T4" fmla="*/ 38 w 76"/>
                    <a:gd name="T5" fmla="*/ 28 h 64"/>
                    <a:gd name="T6" fmla="*/ 36 w 76"/>
                    <a:gd name="T7" fmla="*/ 28 h 64"/>
                    <a:gd name="T8" fmla="*/ 6 w 76"/>
                    <a:gd name="T9" fmla="*/ 0 h 64"/>
                    <a:gd name="T10" fmla="*/ 0 w 76"/>
                    <a:gd name="T11" fmla="*/ 20 h 64"/>
                    <a:gd name="T12" fmla="*/ 12 w 76"/>
                    <a:gd name="T13" fmla="*/ 64 h 64"/>
                    <a:gd name="T14" fmla="*/ 36 w 76"/>
                    <a:gd name="T15" fmla="*/ 30 h 64"/>
                    <a:gd name="T16" fmla="*/ 36 w 76"/>
                    <a:gd name="T17" fmla="*/ 30 h 64"/>
                    <a:gd name="T18" fmla="*/ 38 w 76"/>
                    <a:gd name="T19" fmla="*/ 30 h 64"/>
                    <a:gd name="T20" fmla="*/ 62 w 76"/>
                    <a:gd name="T21" fmla="*/ 64 h 64"/>
                    <a:gd name="T22" fmla="*/ 76 w 76"/>
                    <a:gd name="T23" fmla="*/ 20 h 64"/>
                    <a:gd name="T24" fmla="*/ 70 w 76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64">
                      <a:moveTo>
                        <a:pt x="70" y="0"/>
                      </a:move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6" y="28"/>
                      </a:lnTo>
                      <a:lnTo>
                        <a:pt x="6" y="0"/>
                      </a:lnTo>
                      <a:lnTo>
                        <a:pt x="0" y="20"/>
                      </a:lnTo>
                      <a:lnTo>
                        <a:pt x="12" y="64"/>
                      </a:lnTo>
                      <a:lnTo>
                        <a:pt x="36" y="30"/>
                      </a:lnTo>
                      <a:lnTo>
                        <a:pt x="36" y="30"/>
                      </a:lnTo>
                      <a:lnTo>
                        <a:pt x="38" y="30"/>
                      </a:lnTo>
                      <a:lnTo>
                        <a:pt x="62" y="64"/>
                      </a:lnTo>
                      <a:lnTo>
                        <a:pt x="76" y="2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1" name="Freeform 353">
                  <a:extLst>
                    <a:ext uri="{FF2B5EF4-FFF2-40B4-BE49-F238E27FC236}">
                      <a16:creationId xmlns:a16="http://schemas.microsoft.com/office/drawing/2014/main" id="{BBCF342F-91D7-4EFD-1F35-C53BD4EA3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208" y="6200053"/>
                  <a:ext cx="202801" cy="252038"/>
                </a:xfrm>
                <a:custGeom>
                  <a:avLst/>
                  <a:gdLst>
                    <a:gd name="T0" fmla="*/ 98 w 116"/>
                    <a:gd name="T1" fmla="*/ 28 h 140"/>
                    <a:gd name="T2" fmla="*/ 114 w 116"/>
                    <a:gd name="T3" fmla="*/ 34 h 140"/>
                    <a:gd name="T4" fmla="*/ 58 w 116"/>
                    <a:gd name="T5" fmla="*/ 140 h 140"/>
                    <a:gd name="T6" fmla="*/ 2 w 116"/>
                    <a:gd name="T7" fmla="*/ 34 h 140"/>
                    <a:gd name="T8" fmla="*/ 18 w 116"/>
                    <a:gd name="T9" fmla="*/ 28 h 140"/>
                    <a:gd name="T10" fmla="*/ 0 w 116"/>
                    <a:gd name="T11" fmla="*/ 20 h 140"/>
                    <a:gd name="T12" fmla="*/ 0 w 116"/>
                    <a:gd name="T13" fmla="*/ 20 h 140"/>
                    <a:gd name="T14" fmla="*/ 6 w 116"/>
                    <a:gd name="T15" fmla="*/ 6 h 140"/>
                    <a:gd name="T16" fmla="*/ 6 w 116"/>
                    <a:gd name="T17" fmla="*/ 6 h 140"/>
                    <a:gd name="T18" fmla="*/ 22 w 116"/>
                    <a:gd name="T19" fmla="*/ 0 h 140"/>
                    <a:gd name="T20" fmla="*/ 34 w 116"/>
                    <a:gd name="T21" fmla="*/ 32 h 140"/>
                    <a:gd name="T22" fmla="*/ 42 w 116"/>
                    <a:gd name="T23" fmla="*/ 58 h 140"/>
                    <a:gd name="T24" fmla="*/ 56 w 116"/>
                    <a:gd name="T25" fmla="*/ 108 h 140"/>
                    <a:gd name="T26" fmla="*/ 74 w 116"/>
                    <a:gd name="T27" fmla="*/ 58 h 140"/>
                    <a:gd name="T28" fmla="*/ 78 w 116"/>
                    <a:gd name="T29" fmla="*/ 44 h 140"/>
                    <a:gd name="T30" fmla="*/ 94 w 116"/>
                    <a:gd name="T31" fmla="*/ 0 h 140"/>
                    <a:gd name="T32" fmla="*/ 94 w 116"/>
                    <a:gd name="T33" fmla="*/ 0 h 140"/>
                    <a:gd name="T34" fmla="*/ 110 w 116"/>
                    <a:gd name="T35" fmla="*/ 6 h 140"/>
                    <a:gd name="T36" fmla="*/ 110 w 116"/>
                    <a:gd name="T37" fmla="*/ 6 h 140"/>
                    <a:gd name="T38" fmla="*/ 116 w 116"/>
                    <a:gd name="T39" fmla="*/ 20 h 140"/>
                    <a:gd name="T40" fmla="*/ 98 w 116"/>
                    <a:gd name="T41" fmla="*/ 2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6" h="140">
                      <a:moveTo>
                        <a:pt x="98" y="28"/>
                      </a:moveTo>
                      <a:lnTo>
                        <a:pt x="114" y="34"/>
                      </a:lnTo>
                      <a:lnTo>
                        <a:pt x="58" y="140"/>
                      </a:lnTo>
                      <a:lnTo>
                        <a:pt x="2" y="34"/>
                      </a:lnTo>
                      <a:lnTo>
                        <a:pt x="18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2" y="0"/>
                      </a:lnTo>
                      <a:lnTo>
                        <a:pt x="34" y="32"/>
                      </a:lnTo>
                      <a:lnTo>
                        <a:pt x="42" y="58"/>
                      </a:lnTo>
                      <a:lnTo>
                        <a:pt x="56" y="108"/>
                      </a:lnTo>
                      <a:lnTo>
                        <a:pt x="74" y="58"/>
                      </a:lnTo>
                      <a:lnTo>
                        <a:pt x="78" y="44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10" y="6"/>
                      </a:lnTo>
                      <a:lnTo>
                        <a:pt x="110" y="6"/>
                      </a:lnTo>
                      <a:lnTo>
                        <a:pt x="116" y="20"/>
                      </a:lnTo>
                      <a:lnTo>
                        <a:pt x="98" y="28"/>
                      </a:lnTo>
                      <a:close/>
                    </a:path>
                  </a:pathLst>
                </a:custGeom>
                <a:solidFill>
                  <a:srgbClr val="3D58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2" name="Freeform 355">
                  <a:extLst>
                    <a:ext uri="{FF2B5EF4-FFF2-40B4-BE49-F238E27FC236}">
                      <a16:creationId xmlns:a16="http://schemas.microsoft.com/office/drawing/2014/main" id="{BE1010C5-CDE1-5BF1-C70A-6F520231A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9" y="6437688"/>
                  <a:ext cx="625885" cy="68410"/>
                </a:xfrm>
                <a:custGeom>
                  <a:avLst/>
                  <a:gdLst>
                    <a:gd name="T0" fmla="*/ 358 w 358"/>
                    <a:gd name="T1" fmla="*/ 10 h 38"/>
                    <a:gd name="T2" fmla="*/ 358 w 358"/>
                    <a:gd name="T3" fmla="*/ 28 h 38"/>
                    <a:gd name="T4" fmla="*/ 358 w 358"/>
                    <a:gd name="T5" fmla="*/ 28 h 38"/>
                    <a:gd name="T6" fmla="*/ 358 w 358"/>
                    <a:gd name="T7" fmla="*/ 32 h 38"/>
                    <a:gd name="T8" fmla="*/ 356 w 358"/>
                    <a:gd name="T9" fmla="*/ 36 h 38"/>
                    <a:gd name="T10" fmla="*/ 352 w 358"/>
                    <a:gd name="T11" fmla="*/ 38 h 38"/>
                    <a:gd name="T12" fmla="*/ 348 w 358"/>
                    <a:gd name="T13" fmla="*/ 38 h 38"/>
                    <a:gd name="T14" fmla="*/ 10 w 358"/>
                    <a:gd name="T15" fmla="*/ 38 h 38"/>
                    <a:gd name="T16" fmla="*/ 10 w 358"/>
                    <a:gd name="T17" fmla="*/ 38 h 38"/>
                    <a:gd name="T18" fmla="*/ 6 w 358"/>
                    <a:gd name="T19" fmla="*/ 38 h 38"/>
                    <a:gd name="T20" fmla="*/ 4 w 358"/>
                    <a:gd name="T21" fmla="*/ 36 h 38"/>
                    <a:gd name="T22" fmla="*/ 2 w 358"/>
                    <a:gd name="T23" fmla="*/ 32 h 38"/>
                    <a:gd name="T24" fmla="*/ 0 w 358"/>
                    <a:gd name="T25" fmla="*/ 28 h 38"/>
                    <a:gd name="T26" fmla="*/ 0 w 358"/>
                    <a:gd name="T27" fmla="*/ 10 h 38"/>
                    <a:gd name="T28" fmla="*/ 0 w 358"/>
                    <a:gd name="T29" fmla="*/ 10 h 38"/>
                    <a:gd name="T30" fmla="*/ 2 w 358"/>
                    <a:gd name="T31" fmla="*/ 6 h 38"/>
                    <a:gd name="T32" fmla="*/ 4 w 358"/>
                    <a:gd name="T33" fmla="*/ 2 h 38"/>
                    <a:gd name="T34" fmla="*/ 6 w 358"/>
                    <a:gd name="T35" fmla="*/ 0 h 38"/>
                    <a:gd name="T36" fmla="*/ 10 w 358"/>
                    <a:gd name="T37" fmla="*/ 0 h 38"/>
                    <a:gd name="T38" fmla="*/ 348 w 358"/>
                    <a:gd name="T39" fmla="*/ 0 h 38"/>
                    <a:gd name="T40" fmla="*/ 348 w 358"/>
                    <a:gd name="T41" fmla="*/ 0 h 38"/>
                    <a:gd name="T42" fmla="*/ 352 w 358"/>
                    <a:gd name="T43" fmla="*/ 0 h 38"/>
                    <a:gd name="T44" fmla="*/ 356 w 358"/>
                    <a:gd name="T45" fmla="*/ 2 h 38"/>
                    <a:gd name="T46" fmla="*/ 358 w 358"/>
                    <a:gd name="T47" fmla="*/ 6 h 38"/>
                    <a:gd name="T48" fmla="*/ 358 w 358"/>
                    <a:gd name="T49" fmla="*/ 10 h 38"/>
                    <a:gd name="T50" fmla="*/ 358 w 358"/>
                    <a:gd name="T51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8" h="38">
                      <a:moveTo>
                        <a:pt x="358" y="10"/>
                      </a:moveTo>
                      <a:lnTo>
                        <a:pt x="358" y="28"/>
                      </a:lnTo>
                      <a:lnTo>
                        <a:pt x="358" y="28"/>
                      </a:lnTo>
                      <a:lnTo>
                        <a:pt x="358" y="32"/>
                      </a:lnTo>
                      <a:lnTo>
                        <a:pt x="356" y="36"/>
                      </a:lnTo>
                      <a:lnTo>
                        <a:pt x="352" y="38"/>
                      </a:lnTo>
                      <a:lnTo>
                        <a:pt x="348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348" y="0"/>
                      </a:lnTo>
                      <a:lnTo>
                        <a:pt x="348" y="0"/>
                      </a:lnTo>
                      <a:lnTo>
                        <a:pt x="352" y="0"/>
                      </a:lnTo>
                      <a:lnTo>
                        <a:pt x="356" y="2"/>
                      </a:lnTo>
                      <a:lnTo>
                        <a:pt x="358" y="6"/>
                      </a:lnTo>
                      <a:lnTo>
                        <a:pt x="358" y="10"/>
                      </a:lnTo>
                      <a:lnTo>
                        <a:pt x="358" y="10"/>
                      </a:lnTo>
                      <a:close/>
                    </a:path>
                  </a:pathLst>
                </a:custGeom>
                <a:solidFill>
                  <a:srgbClr val="6372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3" name="Freeform 356">
                  <a:extLst>
                    <a:ext uri="{FF2B5EF4-FFF2-40B4-BE49-F238E27FC236}">
                      <a16:creationId xmlns:a16="http://schemas.microsoft.com/office/drawing/2014/main" id="{0A7AFF46-75B0-AA42-2F3F-7E1F2D9ED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7" y="6480898"/>
                  <a:ext cx="625885" cy="25204"/>
                </a:xfrm>
                <a:custGeom>
                  <a:avLst/>
                  <a:gdLst>
                    <a:gd name="T0" fmla="*/ 358 w 358"/>
                    <a:gd name="T1" fmla="*/ 0 h 14"/>
                    <a:gd name="T2" fmla="*/ 358 w 358"/>
                    <a:gd name="T3" fmla="*/ 4 h 14"/>
                    <a:gd name="T4" fmla="*/ 358 w 358"/>
                    <a:gd name="T5" fmla="*/ 4 h 14"/>
                    <a:gd name="T6" fmla="*/ 358 w 358"/>
                    <a:gd name="T7" fmla="*/ 8 h 14"/>
                    <a:gd name="T8" fmla="*/ 356 w 358"/>
                    <a:gd name="T9" fmla="*/ 12 h 14"/>
                    <a:gd name="T10" fmla="*/ 352 w 358"/>
                    <a:gd name="T11" fmla="*/ 14 h 14"/>
                    <a:gd name="T12" fmla="*/ 348 w 358"/>
                    <a:gd name="T13" fmla="*/ 14 h 14"/>
                    <a:gd name="T14" fmla="*/ 10 w 358"/>
                    <a:gd name="T15" fmla="*/ 14 h 14"/>
                    <a:gd name="T16" fmla="*/ 10 w 358"/>
                    <a:gd name="T17" fmla="*/ 14 h 14"/>
                    <a:gd name="T18" fmla="*/ 6 w 358"/>
                    <a:gd name="T19" fmla="*/ 14 h 14"/>
                    <a:gd name="T20" fmla="*/ 4 w 358"/>
                    <a:gd name="T21" fmla="*/ 12 h 14"/>
                    <a:gd name="T22" fmla="*/ 2 w 358"/>
                    <a:gd name="T23" fmla="*/ 8 h 14"/>
                    <a:gd name="T24" fmla="*/ 0 w 358"/>
                    <a:gd name="T25" fmla="*/ 4 h 14"/>
                    <a:gd name="T26" fmla="*/ 0 w 358"/>
                    <a:gd name="T27" fmla="*/ 0 h 14"/>
                    <a:gd name="T28" fmla="*/ 358 w 35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8" h="14">
                      <a:moveTo>
                        <a:pt x="358" y="0"/>
                      </a:moveTo>
                      <a:lnTo>
                        <a:pt x="358" y="4"/>
                      </a:lnTo>
                      <a:lnTo>
                        <a:pt x="358" y="4"/>
                      </a:lnTo>
                      <a:lnTo>
                        <a:pt x="358" y="8"/>
                      </a:lnTo>
                      <a:lnTo>
                        <a:pt x="356" y="12"/>
                      </a:lnTo>
                      <a:lnTo>
                        <a:pt x="352" y="14"/>
                      </a:lnTo>
                      <a:lnTo>
                        <a:pt x="34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4" name="Freeform 357">
                  <a:extLst>
                    <a:ext uri="{FF2B5EF4-FFF2-40B4-BE49-F238E27FC236}">
                      <a16:creationId xmlns:a16="http://schemas.microsoft.com/office/drawing/2014/main" id="{1470B558-AD1F-A4E6-D4C4-B604F3BCB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5" y="6286468"/>
                  <a:ext cx="335671" cy="187228"/>
                </a:xfrm>
                <a:custGeom>
                  <a:avLst/>
                  <a:gdLst>
                    <a:gd name="T0" fmla="*/ 118 w 192"/>
                    <a:gd name="T1" fmla="*/ 38 h 104"/>
                    <a:gd name="T2" fmla="*/ 118 w 192"/>
                    <a:gd name="T3" fmla="*/ 38 h 104"/>
                    <a:gd name="T4" fmla="*/ 118 w 192"/>
                    <a:gd name="T5" fmla="*/ 40 h 104"/>
                    <a:gd name="T6" fmla="*/ 116 w 192"/>
                    <a:gd name="T7" fmla="*/ 50 h 104"/>
                    <a:gd name="T8" fmla="*/ 116 w 192"/>
                    <a:gd name="T9" fmla="*/ 50 h 104"/>
                    <a:gd name="T10" fmla="*/ 148 w 192"/>
                    <a:gd name="T11" fmla="*/ 74 h 104"/>
                    <a:gd name="T12" fmla="*/ 164 w 192"/>
                    <a:gd name="T13" fmla="*/ 88 h 104"/>
                    <a:gd name="T14" fmla="*/ 178 w 192"/>
                    <a:gd name="T15" fmla="*/ 104 h 104"/>
                    <a:gd name="T16" fmla="*/ 178 w 192"/>
                    <a:gd name="T17" fmla="*/ 104 h 104"/>
                    <a:gd name="T18" fmla="*/ 180 w 192"/>
                    <a:gd name="T19" fmla="*/ 102 h 104"/>
                    <a:gd name="T20" fmla="*/ 182 w 192"/>
                    <a:gd name="T21" fmla="*/ 102 h 104"/>
                    <a:gd name="T22" fmla="*/ 192 w 192"/>
                    <a:gd name="T23" fmla="*/ 2 h 104"/>
                    <a:gd name="T24" fmla="*/ 192 w 192"/>
                    <a:gd name="T25" fmla="*/ 2 h 104"/>
                    <a:gd name="T26" fmla="*/ 192 w 192"/>
                    <a:gd name="T27" fmla="*/ 0 h 104"/>
                    <a:gd name="T28" fmla="*/ 190 w 192"/>
                    <a:gd name="T29" fmla="*/ 0 h 104"/>
                    <a:gd name="T30" fmla="*/ 2 w 192"/>
                    <a:gd name="T31" fmla="*/ 0 h 104"/>
                    <a:gd name="T32" fmla="*/ 2 w 192"/>
                    <a:gd name="T33" fmla="*/ 0 h 104"/>
                    <a:gd name="T34" fmla="*/ 0 w 192"/>
                    <a:gd name="T35" fmla="*/ 0 h 104"/>
                    <a:gd name="T36" fmla="*/ 0 w 192"/>
                    <a:gd name="T37" fmla="*/ 0 h 104"/>
                    <a:gd name="T38" fmla="*/ 16 w 192"/>
                    <a:gd name="T39" fmla="*/ 4 h 104"/>
                    <a:gd name="T40" fmla="*/ 38 w 192"/>
                    <a:gd name="T41" fmla="*/ 10 h 104"/>
                    <a:gd name="T42" fmla="*/ 66 w 192"/>
                    <a:gd name="T43" fmla="*/ 22 h 104"/>
                    <a:gd name="T44" fmla="*/ 98 w 192"/>
                    <a:gd name="T45" fmla="*/ 38 h 104"/>
                    <a:gd name="T46" fmla="*/ 118 w 192"/>
                    <a:gd name="T47" fmla="*/ 3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2" h="104">
                      <a:moveTo>
                        <a:pt x="118" y="38"/>
                      </a:moveTo>
                      <a:lnTo>
                        <a:pt x="118" y="38"/>
                      </a:lnTo>
                      <a:lnTo>
                        <a:pt x="118" y="40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lnTo>
                        <a:pt x="148" y="74"/>
                      </a:lnTo>
                      <a:lnTo>
                        <a:pt x="164" y="88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80" y="102"/>
                      </a:lnTo>
                      <a:lnTo>
                        <a:pt x="182" y="102"/>
                      </a:lnTo>
                      <a:lnTo>
                        <a:pt x="192" y="2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19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38" y="10"/>
                      </a:lnTo>
                      <a:lnTo>
                        <a:pt x="66" y="22"/>
                      </a:lnTo>
                      <a:lnTo>
                        <a:pt x="98" y="38"/>
                      </a:lnTo>
                      <a:lnTo>
                        <a:pt x="118" y="3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5" name="Freeform 358">
                  <a:extLst>
                    <a:ext uri="{FF2B5EF4-FFF2-40B4-BE49-F238E27FC236}">
                      <a16:creationId xmlns:a16="http://schemas.microsoft.com/office/drawing/2014/main" id="{3F93F3F9-D260-5D18-3281-B44A6F089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0" y="6286477"/>
                  <a:ext cx="311195" cy="187229"/>
                </a:xfrm>
                <a:custGeom>
                  <a:avLst/>
                  <a:gdLst>
                    <a:gd name="T0" fmla="*/ 116 w 178"/>
                    <a:gd name="T1" fmla="*/ 50 h 104"/>
                    <a:gd name="T2" fmla="*/ 116 w 178"/>
                    <a:gd name="T3" fmla="*/ 64 h 104"/>
                    <a:gd name="T4" fmla="*/ 116 w 178"/>
                    <a:gd name="T5" fmla="*/ 64 h 104"/>
                    <a:gd name="T6" fmla="*/ 114 w 178"/>
                    <a:gd name="T7" fmla="*/ 64 h 104"/>
                    <a:gd name="T8" fmla="*/ 74 w 178"/>
                    <a:gd name="T9" fmla="*/ 64 h 104"/>
                    <a:gd name="T10" fmla="*/ 74 w 178"/>
                    <a:gd name="T11" fmla="*/ 64 h 104"/>
                    <a:gd name="T12" fmla="*/ 72 w 178"/>
                    <a:gd name="T13" fmla="*/ 64 h 104"/>
                    <a:gd name="T14" fmla="*/ 70 w 178"/>
                    <a:gd name="T15" fmla="*/ 40 h 104"/>
                    <a:gd name="T16" fmla="*/ 70 w 178"/>
                    <a:gd name="T17" fmla="*/ 40 h 104"/>
                    <a:gd name="T18" fmla="*/ 70 w 178"/>
                    <a:gd name="T19" fmla="*/ 38 h 104"/>
                    <a:gd name="T20" fmla="*/ 98 w 178"/>
                    <a:gd name="T21" fmla="*/ 38 h 104"/>
                    <a:gd name="T22" fmla="*/ 98 w 178"/>
                    <a:gd name="T23" fmla="*/ 38 h 104"/>
                    <a:gd name="T24" fmla="*/ 66 w 178"/>
                    <a:gd name="T25" fmla="*/ 22 h 104"/>
                    <a:gd name="T26" fmla="*/ 38 w 178"/>
                    <a:gd name="T27" fmla="*/ 10 h 104"/>
                    <a:gd name="T28" fmla="*/ 16 w 178"/>
                    <a:gd name="T29" fmla="*/ 4 h 104"/>
                    <a:gd name="T30" fmla="*/ 0 w 178"/>
                    <a:gd name="T31" fmla="*/ 0 h 104"/>
                    <a:gd name="T32" fmla="*/ 0 w 178"/>
                    <a:gd name="T33" fmla="*/ 0 h 104"/>
                    <a:gd name="T34" fmla="*/ 0 w 178"/>
                    <a:gd name="T35" fmla="*/ 2 h 104"/>
                    <a:gd name="T36" fmla="*/ 10 w 178"/>
                    <a:gd name="T37" fmla="*/ 102 h 104"/>
                    <a:gd name="T38" fmla="*/ 10 w 178"/>
                    <a:gd name="T39" fmla="*/ 102 h 104"/>
                    <a:gd name="T40" fmla="*/ 12 w 178"/>
                    <a:gd name="T41" fmla="*/ 102 h 104"/>
                    <a:gd name="T42" fmla="*/ 12 w 178"/>
                    <a:gd name="T43" fmla="*/ 104 h 104"/>
                    <a:gd name="T44" fmla="*/ 178 w 178"/>
                    <a:gd name="T45" fmla="*/ 104 h 104"/>
                    <a:gd name="T46" fmla="*/ 178 w 178"/>
                    <a:gd name="T47" fmla="*/ 104 h 104"/>
                    <a:gd name="T48" fmla="*/ 178 w 178"/>
                    <a:gd name="T49" fmla="*/ 104 h 104"/>
                    <a:gd name="T50" fmla="*/ 178 w 178"/>
                    <a:gd name="T51" fmla="*/ 104 h 104"/>
                    <a:gd name="T52" fmla="*/ 164 w 178"/>
                    <a:gd name="T53" fmla="*/ 88 h 104"/>
                    <a:gd name="T54" fmla="*/ 148 w 178"/>
                    <a:gd name="T55" fmla="*/ 74 h 104"/>
                    <a:gd name="T56" fmla="*/ 116 w 178"/>
                    <a:gd name="T57" fmla="*/ 50 h 104"/>
                    <a:gd name="T58" fmla="*/ 116 w 178"/>
                    <a:gd name="T59" fmla="*/ 5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8" h="104">
                      <a:moveTo>
                        <a:pt x="116" y="50"/>
                      </a:moveTo>
                      <a:lnTo>
                        <a:pt x="116" y="64"/>
                      </a:lnTo>
                      <a:lnTo>
                        <a:pt x="116" y="64"/>
                      </a:lnTo>
                      <a:lnTo>
                        <a:pt x="114" y="64"/>
                      </a:lnTo>
                      <a:lnTo>
                        <a:pt x="74" y="64"/>
                      </a:lnTo>
                      <a:lnTo>
                        <a:pt x="74" y="64"/>
                      </a:lnTo>
                      <a:lnTo>
                        <a:pt x="72" y="64"/>
                      </a:lnTo>
                      <a:lnTo>
                        <a:pt x="70" y="40"/>
                      </a:lnTo>
                      <a:lnTo>
                        <a:pt x="70" y="40"/>
                      </a:lnTo>
                      <a:lnTo>
                        <a:pt x="70" y="38"/>
                      </a:lnTo>
                      <a:lnTo>
                        <a:pt x="98" y="38"/>
                      </a:lnTo>
                      <a:lnTo>
                        <a:pt x="98" y="38"/>
                      </a:lnTo>
                      <a:lnTo>
                        <a:pt x="66" y="22"/>
                      </a:lnTo>
                      <a:lnTo>
                        <a:pt x="38" y="10"/>
                      </a:lnTo>
                      <a:lnTo>
                        <a:pt x="16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10" y="102"/>
                      </a:lnTo>
                      <a:lnTo>
                        <a:pt x="10" y="102"/>
                      </a:lnTo>
                      <a:lnTo>
                        <a:pt x="12" y="102"/>
                      </a:lnTo>
                      <a:lnTo>
                        <a:pt x="12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64" y="88"/>
                      </a:lnTo>
                      <a:lnTo>
                        <a:pt x="148" y="74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6" name="Freeform 359">
                  <a:extLst>
                    <a:ext uri="{FF2B5EF4-FFF2-40B4-BE49-F238E27FC236}">
                      <a16:creationId xmlns:a16="http://schemas.microsoft.com/office/drawing/2014/main" id="{22BF1DEA-5BC7-B64F-C635-E90F7411E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135" y="6354913"/>
                  <a:ext cx="80420" cy="46807"/>
                </a:xfrm>
                <a:custGeom>
                  <a:avLst/>
                  <a:gdLst>
                    <a:gd name="T0" fmla="*/ 0 w 46"/>
                    <a:gd name="T1" fmla="*/ 0 h 26"/>
                    <a:gd name="T2" fmla="*/ 0 w 46"/>
                    <a:gd name="T3" fmla="*/ 0 h 26"/>
                    <a:gd name="T4" fmla="*/ 0 w 46"/>
                    <a:gd name="T5" fmla="*/ 2 h 26"/>
                    <a:gd name="T6" fmla="*/ 2 w 46"/>
                    <a:gd name="T7" fmla="*/ 26 h 26"/>
                    <a:gd name="T8" fmla="*/ 2 w 46"/>
                    <a:gd name="T9" fmla="*/ 26 h 26"/>
                    <a:gd name="T10" fmla="*/ 4 w 46"/>
                    <a:gd name="T11" fmla="*/ 26 h 26"/>
                    <a:gd name="T12" fmla="*/ 44 w 46"/>
                    <a:gd name="T13" fmla="*/ 26 h 26"/>
                    <a:gd name="T14" fmla="*/ 44 w 46"/>
                    <a:gd name="T15" fmla="*/ 26 h 26"/>
                    <a:gd name="T16" fmla="*/ 46 w 46"/>
                    <a:gd name="T17" fmla="*/ 26 h 26"/>
                    <a:gd name="T18" fmla="*/ 46 w 46"/>
                    <a:gd name="T19" fmla="*/ 12 h 26"/>
                    <a:gd name="T20" fmla="*/ 46 w 46"/>
                    <a:gd name="T21" fmla="*/ 12 h 26"/>
                    <a:gd name="T22" fmla="*/ 28 w 46"/>
                    <a:gd name="T23" fmla="*/ 0 h 26"/>
                    <a:gd name="T24" fmla="*/ 0 w 46"/>
                    <a:gd name="T2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6"/>
                      </a:lnTo>
                      <a:lnTo>
                        <a:pt x="2" y="26"/>
                      </a:lnTo>
                      <a:lnTo>
                        <a:pt x="4" y="26"/>
                      </a:lnTo>
                      <a:lnTo>
                        <a:pt x="44" y="26"/>
                      </a:lnTo>
                      <a:lnTo>
                        <a:pt x="44" y="26"/>
                      </a:lnTo>
                      <a:lnTo>
                        <a:pt x="46" y="26"/>
                      </a:lnTo>
                      <a:lnTo>
                        <a:pt x="46" y="12"/>
                      </a:lnTo>
                      <a:lnTo>
                        <a:pt x="46" y="12"/>
                      </a:lnTo>
                      <a:lnTo>
                        <a:pt x="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AD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7" name="Freeform 360">
                  <a:extLst>
                    <a:ext uri="{FF2B5EF4-FFF2-40B4-BE49-F238E27FC236}">
                      <a16:creationId xmlns:a16="http://schemas.microsoft.com/office/drawing/2014/main" id="{2EDBD3E7-2828-6E0E-2979-746993982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129" y="6354878"/>
                  <a:ext cx="34966" cy="21603"/>
                </a:xfrm>
                <a:custGeom>
                  <a:avLst/>
                  <a:gdLst>
                    <a:gd name="T0" fmla="*/ 2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18 w 20"/>
                    <a:gd name="T7" fmla="*/ 12 h 12"/>
                    <a:gd name="T8" fmla="*/ 20 w 20"/>
                    <a:gd name="T9" fmla="*/ 2 h 12"/>
                    <a:gd name="T10" fmla="*/ 20 w 20"/>
                    <a:gd name="T11" fmla="*/ 2 h 12"/>
                    <a:gd name="T12" fmla="*/ 20 w 20"/>
                    <a:gd name="T13" fmla="*/ 0 h 12"/>
                    <a:gd name="T14" fmla="*/ 20 w 2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2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8" y="12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4F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6C4DE6F-865B-56D0-D1AB-EDDD42862B1B}"/>
                </a:ext>
              </a:extLst>
            </p:cNvPr>
            <p:cNvGrpSpPr/>
            <p:nvPr/>
          </p:nvGrpSpPr>
          <p:grpSpPr>
            <a:xfrm>
              <a:off x="7240826" y="4962286"/>
              <a:ext cx="355489" cy="202292"/>
              <a:chOff x="512970" y="2513810"/>
              <a:chExt cx="2805788" cy="325665"/>
            </a:xfrm>
          </p:grpSpPr>
          <p:sp>
            <p:nvSpPr>
              <p:cNvPr id="222" name="모서리가 둥근 직사각형 43">
                <a:extLst>
                  <a:ext uri="{FF2B5EF4-FFF2-40B4-BE49-F238E27FC236}">
                    <a16:creationId xmlns:a16="http://schemas.microsoft.com/office/drawing/2014/main" id="{9DCC8288-4132-3494-0F2A-E2399D7A1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3" name="모서리가 둥근 직사각형 43">
                <a:extLst>
                  <a:ext uri="{FF2B5EF4-FFF2-40B4-BE49-F238E27FC236}">
                    <a16:creationId xmlns:a16="http://schemas.microsoft.com/office/drawing/2014/main" id="{16DE10A8-B76D-24E9-A67A-E36CE9BB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모델학습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425FF4A-8E36-4949-607F-4C86079BB6D7}"/>
                </a:ext>
              </a:extLst>
            </p:cNvPr>
            <p:cNvGrpSpPr/>
            <p:nvPr/>
          </p:nvGrpSpPr>
          <p:grpSpPr>
            <a:xfrm>
              <a:off x="7617911" y="4962286"/>
              <a:ext cx="355489" cy="202292"/>
              <a:chOff x="512970" y="2513810"/>
              <a:chExt cx="2805788" cy="325665"/>
            </a:xfrm>
          </p:grpSpPr>
          <p:sp>
            <p:nvSpPr>
              <p:cNvPr id="225" name="모서리가 둥근 직사각형 43">
                <a:extLst>
                  <a:ext uri="{FF2B5EF4-FFF2-40B4-BE49-F238E27FC236}">
                    <a16:creationId xmlns:a16="http://schemas.microsoft.com/office/drawing/2014/main" id="{726AC574-A2E1-28A1-74F4-2E7602730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6" name="모서리가 둥근 직사각형 43">
                <a:extLst>
                  <a:ext uri="{FF2B5EF4-FFF2-40B4-BE49-F238E27FC236}">
                    <a16:creationId xmlns:a16="http://schemas.microsoft.com/office/drawing/2014/main" id="{68A64D81-567C-A1A7-802D-1B4AB87F8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모델예측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5E7832BC-012E-A9F3-D8FF-7713592229E2}"/>
                </a:ext>
              </a:extLst>
            </p:cNvPr>
            <p:cNvGrpSpPr/>
            <p:nvPr/>
          </p:nvGrpSpPr>
          <p:grpSpPr>
            <a:xfrm>
              <a:off x="6855822" y="4962286"/>
              <a:ext cx="355489" cy="202292"/>
              <a:chOff x="512970" y="2513810"/>
              <a:chExt cx="2805788" cy="325665"/>
            </a:xfrm>
          </p:grpSpPr>
          <p:sp>
            <p:nvSpPr>
              <p:cNvPr id="228" name="모서리가 둥근 직사각형 43">
                <a:extLst>
                  <a:ext uri="{FF2B5EF4-FFF2-40B4-BE49-F238E27FC236}">
                    <a16:creationId xmlns:a16="http://schemas.microsoft.com/office/drawing/2014/main" id="{F151CC9E-489C-3AB8-5CAF-B57C9F220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9" name="모서리가 둥근 직사각형 43">
                <a:extLst>
                  <a:ext uri="{FF2B5EF4-FFF2-40B4-BE49-F238E27FC236}">
                    <a16:creationId xmlns:a16="http://schemas.microsoft.com/office/drawing/2014/main" id="{92A53AEA-7A15-A870-4718-7513B19F9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모델탐색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B1E7FCDB-6BC9-410C-4C0C-A49F67363E3F}"/>
                </a:ext>
              </a:extLst>
            </p:cNvPr>
            <p:cNvGrpSpPr/>
            <p:nvPr/>
          </p:nvGrpSpPr>
          <p:grpSpPr>
            <a:xfrm>
              <a:off x="6855822" y="4616346"/>
              <a:ext cx="1117577" cy="144000"/>
              <a:chOff x="512970" y="2513810"/>
              <a:chExt cx="2805788" cy="325665"/>
            </a:xfrm>
          </p:grpSpPr>
          <p:sp>
            <p:nvSpPr>
              <p:cNvPr id="231" name="모서리가 둥근 직사각형 43">
                <a:extLst>
                  <a:ext uri="{FF2B5EF4-FFF2-40B4-BE49-F238E27FC236}">
                    <a16:creationId xmlns:a16="http://schemas.microsoft.com/office/drawing/2014/main" id="{D30EF213-FC50-3752-35AB-AAEEBC51B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2" name="모서리가 둥근 직사각형 43">
                <a:extLst>
                  <a:ext uri="{FF2B5EF4-FFF2-40B4-BE49-F238E27FC236}">
                    <a16:creationId xmlns:a16="http://schemas.microsoft.com/office/drawing/2014/main" id="{3AF1DF32-5E2B-D06F-1401-0737BAB0E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259" y="2565763"/>
                <a:ext cx="1509189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시스템 자원 할당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C750E401-2473-F979-E4A1-4800AD92DCCB}"/>
                </a:ext>
              </a:extLst>
            </p:cNvPr>
            <p:cNvGrpSpPr/>
            <p:nvPr/>
          </p:nvGrpSpPr>
          <p:grpSpPr>
            <a:xfrm>
              <a:off x="6860787" y="4783658"/>
              <a:ext cx="1112613" cy="144000"/>
              <a:chOff x="512970" y="2513810"/>
              <a:chExt cx="2805788" cy="325665"/>
            </a:xfrm>
          </p:grpSpPr>
          <p:sp>
            <p:nvSpPr>
              <p:cNvPr id="234" name="모서리가 둥근 직사각형 43">
                <a:extLst>
                  <a:ext uri="{FF2B5EF4-FFF2-40B4-BE49-F238E27FC236}">
                    <a16:creationId xmlns:a16="http://schemas.microsoft.com/office/drawing/2014/main" id="{173535C6-0BC8-0E3F-353F-3729B1245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5" name="모서리가 둥근 직사각형 43">
                <a:extLst>
                  <a:ext uri="{FF2B5EF4-FFF2-40B4-BE49-F238E27FC236}">
                    <a16:creationId xmlns:a16="http://schemas.microsoft.com/office/drawing/2014/main" id="{0EF385F0-194C-540B-5937-0112039F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936" y="2565763"/>
                <a:ext cx="1317840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 도구 제공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A9C6F18B-5D0D-4440-1E8E-504487FFF390}"/>
                </a:ext>
              </a:extLst>
            </p:cNvPr>
            <p:cNvGrpSpPr/>
            <p:nvPr/>
          </p:nvGrpSpPr>
          <p:grpSpPr>
            <a:xfrm>
              <a:off x="6861212" y="2868292"/>
              <a:ext cx="527983" cy="202292"/>
              <a:chOff x="512970" y="2513810"/>
              <a:chExt cx="2805788" cy="325665"/>
            </a:xfrm>
          </p:grpSpPr>
          <p:sp>
            <p:nvSpPr>
              <p:cNvPr id="237" name="모서리가 둥근 직사각형 43">
                <a:extLst>
                  <a:ext uri="{FF2B5EF4-FFF2-40B4-BE49-F238E27FC236}">
                    <a16:creationId xmlns:a16="http://schemas.microsoft.com/office/drawing/2014/main" id="{2225060D-416D-FDA5-79C0-6FA10712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8" name="모서리가 둥근 직사각형 43">
                <a:extLst>
                  <a:ext uri="{FF2B5EF4-FFF2-40B4-BE49-F238E27FC236}">
                    <a16:creationId xmlns:a16="http://schemas.microsoft.com/office/drawing/2014/main" id="{E8ACFFC5-39B4-A8F2-D2C6-C3542B7F9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75" y="2580961"/>
                <a:ext cx="2223361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사용자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80FF018D-F786-5F14-133F-D0F0278C33BF}"/>
                </a:ext>
              </a:extLst>
            </p:cNvPr>
            <p:cNvGrpSpPr/>
            <p:nvPr/>
          </p:nvGrpSpPr>
          <p:grpSpPr>
            <a:xfrm>
              <a:off x="7424766" y="2868292"/>
              <a:ext cx="527983" cy="202292"/>
              <a:chOff x="512970" y="2513810"/>
              <a:chExt cx="2805788" cy="325665"/>
            </a:xfrm>
          </p:grpSpPr>
          <p:sp>
            <p:nvSpPr>
              <p:cNvPr id="240" name="모서리가 둥근 직사각형 43">
                <a:extLst>
                  <a:ext uri="{FF2B5EF4-FFF2-40B4-BE49-F238E27FC236}">
                    <a16:creationId xmlns:a16="http://schemas.microsoft.com/office/drawing/2014/main" id="{5DF774C9-9BCC-0432-40CB-DC0FCFA24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1" name="모서리가 둥근 직사각형 43">
                <a:extLst>
                  <a:ext uri="{FF2B5EF4-FFF2-40B4-BE49-F238E27FC236}">
                    <a16:creationId xmlns:a16="http://schemas.microsoft.com/office/drawing/2014/main" id="{2D696644-8C95-F677-E7F8-2715C5C3C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739" y="2581690"/>
                <a:ext cx="180594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통합 검색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DCCE95E9-B9C7-2181-317D-B98F0CB312F4}"/>
                </a:ext>
              </a:extLst>
            </p:cNvPr>
            <p:cNvGrpSpPr/>
            <p:nvPr/>
          </p:nvGrpSpPr>
          <p:grpSpPr>
            <a:xfrm>
              <a:off x="6861211" y="3118696"/>
              <a:ext cx="527983" cy="202292"/>
              <a:chOff x="512970" y="2513810"/>
              <a:chExt cx="2805788" cy="325665"/>
            </a:xfrm>
          </p:grpSpPr>
          <p:sp>
            <p:nvSpPr>
              <p:cNvPr id="243" name="모서리가 둥근 직사각형 43">
                <a:extLst>
                  <a:ext uri="{FF2B5EF4-FFF2-40B4-BE49-F238E27FC236}">
                    <a16:creationId xmlns:a16="http://schemas.microsoft.com/office/drawing/2014/main" id="{F22730AD-D44F-054B-FBCB-2AC9A33C2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4" name="모서리가 둥근 직사각형 43">
                <a:extLst>
                  <a:ext uri="{FF2B5EF4-FFF2-40B4-BE49-F238E27FC236}">
                    <a16:creationId xmlns:a16="http://schemas.microsoft.com/office/drawing/2014/main" id="{77D53108-2E39-F366-59ED-45C69C9DE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165" y="2581729"/>
                <a:ext cx="834823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공유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B3B8392B-047E-15D4-016C-EEB050BED63B}"/>
                </a:ext>
              </a:extLst>
            </p:cNvPr>
            <p:cNvGrpSpPr/>
            <p:nvPr/>
          </p:nvGrpSpPr>
          <p:grpSpPr>
            <a:xfrm>
              <a:off x="7424766" y="3118696"/>
              <a:ext cx="527983" cy="202292"/>
              <a:chOff x="512970" y="2513810"/>
              <a:chExt cx="2805788" cy="325665"/>
            </a:xfrm>
          </p:grpSpPr>
          <p:sp>
            <p:nvSpPr>
              <p:cNvPr id="246" name="모서리가 둥근 직사각형 43">
                <a:extLst>
                  <a:ext uri="{FF2B5EF4-FFF2-40B4-BE49-F238E27FC236}">
                    <a16:creationId xmlns:a16="http://schemas.microsoft.com/office/drawing/2014/main" id="{ACE82093-B1DD-2CA6-27AF-7D1308C50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7" name="모서리가 둥근 직사각형 43">
                <a:extLst>
                  <a:ext uri="{FF2B5EF4-FFF2-40B4-BE49-F238E27FC236}">
                    <a16:creationId xmlns:a16="http://schemas.microsoft.com/office/drawing/2014/main" id="{34D53B80-26EB-9F2F-E629-22645BD3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79" y="2576861"/>
                <a:ext cx="180594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포털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9493C346-65F1-5F12-C4A7-2F49E60278C2}"/>
                </a:ext>
              </a:extLst>
            </p:cNvPr>
            <p:cNvGrpSpPr/>
            <p:nvPr/>
          </p:nvGrpSpPr>
          <p:grpSpPr>
            <a:xfrm>
              <a:off x="5018451" y="6103556"/>
              <a:ext cx="725421" cy="169755"/>
              <a:chOff x="512970" y="2513810"/>
              <a:chExt cx="2805788" cy="325665"/>
            </a:xfrm>
          </p:grpSpPr>
          <p:sp>
            <p:nvSpPr>
              <p:cNvPr id="249" name="모서리가 둥근 직사각형 43">
                <a:extLst>
                  <a:ext uri="{FF2B5EF4-FFF2-40B4-BE49-F238E27FC236}">
                    <a16:creationId xmlns:a16="http://schemas.microsoft.com/office/drawing/2014/main" id="{DA9F5614-C70B-E733-CDB5-2612A848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0" name="모서리가 둥근 직사각형 43">
                <a:extLst>
                  <a:ext uri="{FF2B5EF4-FFF2-40B4-BE49-F238E27FC236}">
                    <a16:creationId xmlns:a16="http://schemas.microsoft.com/office/drawing/2014/main" id="{329285B0-E555-6E07-7A01-673BD41F3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수명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E5425317-BDEC-91F9-4B5C-9F5A72633055}"/>
                </a:ext>
              </a:extLst>
            </p:cNvPr>
            <p:cNvGrpSpPr/>
            <p:nvPr/>
          </p:nvGrpSpPr>
          <p:grpSpPr>
            <a:xfrm>
              <a:off x="5887499" y="6103556"/>
              <a:ext cx="725421" cy="169755"/>
              <a:chOff x="512970" y="2513810"/>
              <a:chExt cx="2805788" cy="325665"/>
            </a:xfrm>
          </p:grpSpPr>
          <p:sp>
            <p:nvSpPr>
              <p:cNvPr id="252" name="모서리가 둥근 직사각형 43">
                <a:extLst>
                  <a:ext uri="{FF2B5EF4-FFF2-40B4-BE49-F238E27FC236}">
                    <a16:creationId xmlns:a16="http://schemas.microsoft.com/office/drawing/2014/main" id="{FA5BAACD-4B4E-DD50-8917-E02AA47D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3" name="모서리가 둥근 직사각형 43">
                <a:extLst>
                  <a:ext uri="{FF2B5EF4-FFF2-40B4-BE49-F238E27FC236}">
                    <a16:creationId xmlns:a16="http://schemas.microsoft.com/office/drawing/2014/main" id="{3C0FAB3A-DB6A-A95B-4C53-731CB299D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보안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254" name="모서리가 둥근 직사각형 343">
              <a:extLst>
                <a:ext uri="{FF2B5EF4-FFF2-40B4-BE49-F238E27FC236}">
                  <a16:creationId xmlns:a16="http://schemas.microsoft.com/office/drawing/2014/main" id="{371DDFFB-6A79-6F02-3593-344AD38F6431}"/>
                </a:ext>
              </a:extLst>
            </p:cNvPr>
            <p:cNvSpPr/>
            <p:nvPr/>
          </p:nvSpPr>
          <p:spPr>
            <a:xfrm>
              <a:off x="3982465" y="5203833"/>
              <a:ext cx="78547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개인정보 가명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익명 처리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 </a:t>
              </a:r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5F4A4C96-A79E-F804-FC1F-BCF9689E0A3E}"/>
                </a:ext>
              </a:extLst>
            </p:cNvPr>
            <p:cNvGrpSpPr/>
            <p:nvPr/>
          </p:nvGrpSpPr>
          <p:grpSpPr>
            <a:xfrm>
              <a:off x="6872647" y="3768392"/>
              <a:ext cx="527983" cy="202292"/>
              <a:chOff x="512970" y="2513810"/>
              <a:chExt cx="2805788" cy="325665"/>
            </a:xfrm>
          </p:grpSpPr>
          <p:sp>
            <p:nvSpPr>
              <p:cNvPr id="256" name="모서리가 둥근 직사각형 43">
                <a:extLst>
                  <a:ext uri="{FF2B5EF4-FFF2-40B4-BE49-F238E27FC236}">
                    <a16:creationId xmlns:a16="http://schemas.microsoft.com/office/drawing/2014/main" id="{84A47E3A-2BF9-A5ED-92BB-50A7D220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7" name="모서리가 둥근 직사각형 43">
                <a:extLst>
                  <a:ext uri="{FF2B5EF4-FFF2-40B4-BE49-F238E27FC236}">
                    <a16:creationId xmlns:a16="http://schemas.microsoft.com/office/drawing/2014/main" id="{DDA62FBD-8BC8-950C-7312-7DC2A38F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67" y="2580961"/>
                <a:ext cx="26407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비정형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06D350FC-E5DD-7731-3BE0-70DC196F063A}"/>
                </a:ext>
              </a:extLst>
            </p:cNvPr>
            <p:cNvGrpSpPr/>
            <p:nvPr/>
          </p:nvGrpSpPr>
          <p:grpSpPr>
            <a:xfrm>
              <a:off x="7436201" y="3768392"/>
              <a:ext cx="527983" cy="202292"/>
              <a:chOff x="512970" y="2513810"/>
              <a:chExt cx="2805788" cy="325665"/>
            </a:xfrm>
          </p:grpSpPr>
          <p:sp>
            <p:nvSpPr>
              <p:cNvPr id="259" name="모서리가 둥근 직사각형 43">
                <a:extLst>
                  <a:ext uri="{FF2B5EF4-FFF2-40B4-BE49-F238E27FC236}">
                    <a16:creationId xmlns:a16="http://schemas.microsoft.com/office/drawing/2014/main" id="{02082EA4-E55A-6657-5616-AA44787FF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0" name="모서리가 둥근 직사각형 43">
                <a:extLst>
                  <a:ext uri="{FF2B5EF4-FFF2-40B4-BE49-F238E27FC236}">
                    <a16:creationId xmlns:a16="http://schemas.microsoft.com/office/drawing/2014/main" id="{037EBBB6-317A-AD13-840B-84298862F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36" y="2581690"/>
                <a:ext cx="2223361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A72E50DF-854D-B27B-9083-6660A75B8788}"/>
                </a:ext>
              </a:extLst>
            </p:cNvPr>
            <p:cNvGrpSpPr/>
            <p:nvPr/>
          </p:nvGrpSpPr>
          <p:grpSpPr>
            <a:xfrm>
              <a:off x="6872646" y="4018796"/>
              <a:ext cx="527983" cy="202292"/>
              <a:chOff x="512970" y="2513810"/>
              <a:chExt cx="2805788" cy="325665"/>
            </a:xfrm>
          </p:grpSpPr>
          <p:sp>
            <p:nvSpPr>
              <p:cNvPr id="262" name="모서리가 둥근 직사각형 43">
                <a:extLst>
                  <a:ext uri="{FF2B5EF4-FFF2-40B4-BE49-F238E27FC236}">
                    <a16:creationId xmlns:a16="http://schemas.microsoft.com/office/drawing/2014/main" id="{A4CE1B72-AFAD-CE7B-B779-7258A2BA5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3" name="모서리가 둥근 직사각형 43">
                <a:extLst>
                  <a:ext uri="{FF2B5EF4-FFF2-40B4-BE49-F238E27FC236}">
                    <a16:creationId xmlns:a16="http://schemas.microsoft.com/office/drawing/2014/main" id="{0F4FBFF5-D61D-9DA1-03C3-92D0DF338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753" y="2581729"/>
                <a:ext cx="1669652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대시보드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C36E307B-2A0F-E7B6-8CB9-3F38F68AADE4}"/>
                </a:ext>
              </a:extLst>
            </p:cNvPr>
            <p:cNvGrpSpPr/>
            <p:nvPr/>
          </p:nvGrpSpPr>
          <p:grpSpPr>
            <a:xfrm>
              <a:off x="7436201" y="4018796"/>
              <a:ext cx="527983" cy="202292"/>
              <a:chOff x="512970" y="2513810"/>
              <a:chExt cx="2805788" cy="325665"/>
            </a:xfrm>
          </p:grpSpPr>
          <p:sp>
            <p:nvSpPr>
              <p:cNvPr id="265" name="모서리가 둥근 직사각형 43">
                <a:extLst>
                  <a:ext uri="{FF2B5EF4-FFF2-40B4-BE49-F238E27FC236}">
                    <a16:creationId xmlns:a16="http://schemas.microsoft.com/office/drawing/2014/main" id="{260A90A3-980D-C528-5596-3488C4BB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6" name="모서리가 둥근 직사각형 43">
                <a:extLst>
                  <a:ext uri="{FF2B5EF4-FFF2-40B4-BE49-F238E27FC236}">
                    <a16:creationId xmlns:a16="http://schemas.microsoft.com/office/drawing/2014/main" id="{43FC80EC-9DCB-077F-33C6-2971AA4B7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100" y="2576861"/>
                <a:ext cx="137149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Self-BI</a:t>
                </a:r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E698AA48-96C8-F5CD-1589-F7677A49583B}"/>
                </a:ext>
              </a:extLst>
            </p:cNvPr>
            <p:cNvGrpSpPr/>
            <p:nvPr/>
          </p:nvGrpSpPr>
          <p:grpSpPr>
            <a:xfrm>
              <a:off x="4991834" y="4777594"/>
              <a:ext cx="500687" cy="343594"/>
              <a:chOff x="3260812" y="4915275"/>
              <a:chExt cx="500687" cy="343594"/>
            </a:xfrm>
          </p:grpSpPr>
          <p:sp>
            <p:nvSpPr>
              <p:cNvPr id="268" name="순서도: 자기 디스크 267">
                <a:extLst>
                  <a:ext uri="{FF2B5EF4-FFF2-40B4-BE49-F238E27FC236}">
                    <a16:creationId xmlns:a16="http://schemas.microsoft.com/office/drawing/2014/main" id="{9C973A07-93E0-AE6D-8DBF-55538F5B1FC4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69" name="모서리가 둥근 직사각형 43">
                <a:extLst>
                  <a:ext uri="{FF2B5EF4-FFF2-40B4-BE49-F238E27FC236}">
                    <a16:creationId xmlns:a16="http://schemas.microsoft.com/office/drawing/2014/main" id="{E7A50022-8D8F-CCA6-6FD3-50F533AC1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328" y="5077667"/>
                <a:ext cx="336631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통합데이터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E0951390-174D-E048-F872-C85E981225C8}"/>
                </a:ext>
              </a:extLst>
            </p:cNvPr>
            <p:cNvGrpSpPr/>
            <p:nvPr/>
          </p:nvGrpSpPr>
          <p:grpSpPr>
            <a:xfrm>
              <a:off x="5859724" y="4582764"/>
              <a:ext cx="500687" cy="257370"/>
              <a:chOff x="3260812" y="4915275"/>
              <a:chExt cx="500687" cy="343594"/>
            </a:xfrm>
          </p:grpSpPr>
          <p:sp>
            <p:nvSpPr>
              <p:cNvPr id="271" name="순서도: 자기 디스크 270">
                <a:extLst>
                  <a:ext uri="{FF2B5EF4-FFF2-40B4-BE49-F238E27FC236}">
                    <a16:creationId xmlns:a16="http://schemas.microsoft.com/office/drawing/2014/main" id="{42F66468-D8F8-3943-BB61-936A9C9BC340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2" name="모서리가 둥근 직사각형 43">
                <a:extLst>
                  <a:ext uri="{FF2B5EF4-FFF2-40B4-BE49-F238E27FC236}">
                    <a16:creationId xmlns:a16="http://schemas.microsoft.com/office/drawing/2014/main" id="{BE1B34A6-FCEC-59DB-DC28-0F7F02DD0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66" y="5062201"/>
                <a:ext cx="296556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요약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집계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73165571-6602-CBEE-53B2-AEFDBC8D5753}"/>
                </a:ext>
              </a:extLst>
            </p:cNvPr>
            <p:cNvGrpSpPr/>
            <p:nvPr/>
          </p:nvGrpSpPr>
          <p:grpSpPr>
            <a:xfrm>
              <a:off x="5859724" y="4869160"/>
              <a:ext cx="500687" cy="257370"/>
              <a:chOff x="3260812" y="4915275"/>
              <a:chExt cx="500687" cy="343594"/>
            </a:xfrm>
          </p:grpSpPr>
          <p:sp>
            <p:nvSpPr>
              <p:cNvPr id="274" name="순서도: 자기 디스크 273">
                <a:extLst>
                  <a:ext uri="{FF2B5EF4-FFF2-40B4-BE49-F238E27FC236}">
                    <a16:creationId xmlns:a16="http://schemas.microsoft.com/office/drawing/2014/main" id="{A3F86094-0C77-BE45-A160-876AE71A3852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5" name="모서리가 둥근 직사각형 43">
                <a:extLst>
                  <a:ext uri="{FF2B5EF4-FFF2-40B4-BE49-F238E27FC236}">
                    <a16:creationId xmlns:a16="http://schemas.microsoft.com/office/drawing/2014/main" id="{458F022D-99F3-2370-B248-2549C59C6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84" y="5062201"/>
                <a:ext cx="384721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보고서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)</a:t>
                </a:r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AA309E4-ACE5-B61A-F5F9-36745F26ED2B}"/>
                </a:ext>
              </a:extLst>
            </p:cNvPr>
            <p:cNvGrpSpPr/>
            <p:nvPr/>
          </p:nvGrpSpPr>
          <p:grpSpPr>
            <a:xfrm>
              <a:off x="5859724" y="5152851"/>
              <a:ext cx="500687" cy="257370"/>
              <a:chOff x="3260812" y="4915275"/>
              <a:chExt cx="500687" cy="343594"/>
            </a:xfrm>
          </p:grpSpPr>
          <p:sp>
            <p:nvSpPr>
              <p:cNvPr id="277" name="순서도: 자기 디스크 276">
                <a:extLst>
                  <a:ext uri="{FF2B5EF4-FFF2-40B4-BE49-F238E27FC236}">
                    <a16:creationId xmlns:a16="http://schemas.microsoft.com/office/drawing/2014/main" id="{14816AB1-9621-30BA-BB56-903DB5EDE1A1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8" name="모서리가 둥근 직사각형 43">
                <a:extLst>
                  <a:ext uri="{FF2B5EF4-FFF2-40B4-BE49-F238E27FC236}">
                    <a16:creationId xmlns:a16="http://schemas.microsoft.com/office/drawing/2014/main" id="{60E73CF5-9C40-43C7-92B7-21572AD40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621" y="5062201"/>
                <a:ext cx="452047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분석특화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)</a:t>
                </a:r>
              </a:p>
            </p:txBody>
          </p:sp>
        </p:grpSp>
        <p:cxnSp>
          <p:nvCxnSpPr>
            <p:cNvPr id="279" name="직선 화살표 연결선 135">
              <a:extLst>
                <a:ext uri="{FF2B5EF4-FFF2-40B4-BE49-F238E27FC236}">
                  <a16:creationId xmlns:a16="http://schemas.microsoft.com/office/drawing/2014/main" id="{A0E8FE3C-183F-E4B2-83B9-74B4777EE8D6}"/>
                </a:ext>
              </a:extLst>
            </p:cNvPr>
            <p:cNvCxnSpPr>
              <a:stCxn id="77" idx="3"/>
              <a:endCxn id="149" idx="1"/>
            </p:cNvCxnSpPr>
            <p:nvPr/>
          </p:nvCxnSpPr>
          <p:spPr>
            <a:xfrm>
              <a:off x="6595435" y="3300411"/>
              <a:ext cx="235587" cy="624447"/>
            </a:xfrm>
            <a:prstGeom prst="bentConnector3">
              <a:avLst>
                <a:gd name="adj1" fmla="val 45957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0" name="직선 화살표 연결선 135">
              <a:extLst>
                <a:ext uri="{FF2B5EF4-FFF2-40B4-BE49-F238E27FC236}">
                  <a16:creationId xmlns:a16="http://schemas.microsoft.com/office/drawing/2014/main" id="{E5828DE6-1461-FE4A-A38A-4B48DA64E422}"/>
                </a:ext>
              </a:extLst>
            </p:cNvPr>
            <p:cNvCxnSpPr>
              <a:stCxn id="75" idx="3"/>
              <a:endCxn id="149" idx="1"/>
            </p:cNvCxnSpPr>
            <p:nvPr/>
          </p:nvCxnSpPr>
          <p:spPr>
            <a:xfrm flipV="1">
              <a:off x="6594209" y="3924858"/>
              <a:ext cx="236813" cy="1015497"/>
            </a:xfrm>
            <a:prstGeom prst="bentConnector3">
              <a:avLst>
                <a:gd name="adj1" fmla="val 4617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1" name="직선 화살표 연결선 135">
              <a:extLst>
                <a:ext uri="{FF2B5EF4-FFF2-40B4-BE49-F238E27FC236}">
                  <a16:creationId xmlns:a16="http://schemas.microsoft.com/office/drawing/2014/main" id="{D3B9FA44-0821-0E79-DC06-2E9B7BDCAD37}"/>
                </a:ext>
              </a:extLst>
            </p:cNvPr>
            <p:cNvCxnSpPr>
              <a:stCxn id="75" idx="3"/>
              <a:endCxn id="147" idx="1"/>
            </p:cNvCxnSpPr>
            <p:nvPr/>
          </p:nvCxnSpPr>
          <p:spPr>
            <a:xfrm flipV="1">
              <a:off x="6594209" y="4814021"/>
              <a:ext cx="236314" cy="126334"/>
            </a:xfrm>
            <a:prstGeom prst="bentConnector3">
              <a:avLst>
                <a:gd name="adj1" fmla="val 4596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2" name="직선 화살표 연결선 135">
              <a:extLst>
                <a:ext uri="{FF2B5EF4-FFF2-40B4-BE49-F238E27FC236}">
                  <a16:creationId xmlns:a16="http://schemas.microsoft.com/office/drawing/2014/main" id="{DB7EA395-B0A9-35CD-C8F0-6AB144451B1B}"/>
                </a:ext>
              </a:extLst>
            </p:cNvPr>
            <p:cNvCxnSpPr>
              <a:stCxn id="75" idx="3"/>
              <a:endCxn id="149" idx="1"/>
            </p:cNvCxnSpPr>
            <p:nvPr/>
          </p:nvCxnSpPr>
          <p:spPr>
            <a:xfrm flipV="1">
              <a:off x="6594209" y="3924858"/>
              <a:ext cx="236813" cy="1015497"/>
            </a:xfrm>
            <a:prstGeom prst="bentConnector3">
              <a:avLst>
                <a:gd name="adj1" fmla="val 4678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3" name="직선 화살표 연결선 135">
              <a:extLst>
                <a:ext uri="{FF2B5EF4-FFF2-40B4-BE49-F238E27FC236}">
                  <a16:creationId xmlns:a16="http://schemas.microsoft.com/office/drawing/2014/main" id="{3E81C0AB-EF2A-E15D-3323-81695F733136}"/>
                </a:ext>
              </a:extLst>
            </p:cNvPr>
            <p:cNvCxnSpPr>
              <a:stCxn id="150" idx="1"/>
              <a:endCxn id="77" idx="3"/>
            </p:cNvCxnSpPr>
            <p:nvPr/>
          </p:nvCxnSpPr>
          <p:spPr>
            <a:xfrm rot="10800000" flipV="1">
              <a:off x="6595436" y="3036741"/>
              <a:ext cx="229773" cy="263669"/>
            </a:xfrm>
            <a:prstGeom prst="bentConnector3">
              <a:avLst>
                <a:gd name="adj1" fmla="val 5310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4" name="직선 화살표 연결선 135">
              <a:extLst>
                <a:ext uri="{FF2B5EF4-FFF2-40B4-BE49-F238E27FC236}">
                  <a16:creationId xmlns:a16="http://schemas.microsoft.com/office/drawing/2014/main" id="{CDAF0F96-848F-5176-5DAC-69D758A6D228}"/>
                </a:ext>
              </a:extLst>
            </p:cNvPr>
            <p:cNvCxnSpPr>
              <a:stCxn id="169" idx="1"/>
              <a:endCxn id="124" idx="3"/>
            </p:cNvCxnSpPr>
            <p:nvPr/>
          </p:nvCxnSpPr>
          <p:spPr>
            <a:xfrm rot="10800000">
              <a:off x="6237920" y="3561717"/>
              <a:ext cx="755514" cy="2056452"/>
            </a:xfrm>
            <a:prstGeom prst="bentConnector3">
              <a:avLst>
                <a:gd name="adj1" fmla="val 3676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sp>
          <p:nvSpPr>
            <p:cNvPr id="285" name="모서리가 둥근 직사각형 343">
              <a:extLst>
                <a:ext uri="{FF2B5EF4-FFF2-40B4-BE49-F238E27FC236}">
                  <a16:creationId xmlns:a16="http://schemas.microsoft.com/office/drawing/2014/main" id="{2A7408C1-A77B-872F-2BF1-EB0CB10613C6}"/>
                </a:ext>
              </a:extLst>
            </p:cNvPr>
            <p:cNvSpPr/>
            <p:nvPr/>
          </p:nvSpPr>
          <p:spPr>
            <a:xfrm>
              <a:off x="2068522" y="4874477"/>
              <a:ext cx="709810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 전용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Cluster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구성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(Interface Hub)</a:t>
              </a:r>
            </a:p>
          </p:txBody>
        </p: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66EC98D-FE0A-955C-8310-DE3BAD405DF8}"/>
                </a:ext>
              </a:extLst>
            </p:cNvPr>
            <p:cNvGrpSpPr/>
            <p:nvPr/>
          </p:nvGrpSpPr>
          <p:grpSpPr>
            <a:xfrm>
              <a:off x="6755792" y="6101318"/>
              <a:ext cx="725421" cy="169755"/>
              <a:chOff x="512970" y="2513810"/>
              <a:chExt cx="2805788" cy="325665"/>
            </a:xfrm>
          </p:grpSpPr>
          <p:sp>
            <p:nvSpPr>
              <p:cNvPr id="287" name="모서리가 둥근 직사각형 43">
                <a:extLst>
                  <a:ext uri="{FF2B5EF4-FFF2-40B4-BE49-F238E27FC236}">
                    <a16:creationId xmlns:a16="http://schemas.microsoft.com/office/drawing/2014/main" id="{9D62A424-267D-32E6-49D0-954A6A280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88" name="모서리가 둥근 직사각형 43">
                <a:extLst>
                  <a:ext uri="{FF2B5EF4-FFF2-40B4-BE49-F238E27FC236}">
                    <a16:creationId xmlns:a16="http://schemas.microsoft.com/office/drawing/2014/main" id="{4BF84278-F2D7-DCC9-4B65-2F9FACE39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339" y="2584244"/>
                <a:ext cx="2325043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메타 데이터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</p:grpSp>
      <p:sp>
        <p:nvSpPr>
          <p:cNvPr id="289" name="내용 개체 틀 2">
            <a:extLst>
              <a:ext uri="{FF2B5EF4-FFF2-40B4-BE49-F238E27FC236}">
                <a16:creationId xmlns:a16="http://schemas.microsoft.com/office/drawing/2014/main" id="{4DF5C27B-1C3B-3887-C637-0FEC48691B31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z="1400" spc="-200" dirty="0">
                <a:latin typeface="+mj-ea"/>
                <a:ea typeface="+mj-ea"/>
              </a:rPr>
              <a:t>통합 데이터 플랫폼 구성을 위한 데이터 수집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변환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적재 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활용에 대해서 </a:t>
            </a:r>
            <a:r>
              <a:rPr lang="en-US" altLang="ko-KR" sz="1400" spc="-200" dirty="0">
                <a:latin typeface="+mj-ea"/>
                <a:ea typeface="+mj-ea"/>
              </a:rPr>
              <a:t>DW </a:t>
            </a:r>
            <a:r>
              <a:rPr lang="ko-KR" altLang="en-US" sz="1400" spc="-200" dirty="0">
                <a:latin typeface="+mj-ea"/>
                <a:ea typeface="+mj-ea"/>
              </a:rPr>
              <a:t>및 </a:t>
            </a:r>
            <a:r>
              <a:rPr lang="en-US" altLang="ko-KR" sz="1400" spc="-200" dirty="0">
                <a:latin typeface="+mj-ea"/>
                <a:ea typeface="+mj-ea"/>
              </a:rPr>
              <a:t>Data Lake</a:t>
            </a:r>
            <a:r>
              <a:rPr lang="ko-KR" altLang="en-US" sz="1400" spc="-200" dirty="0">
                <a:latin typeface="+mj-ea"/>
                <a:ea typeface="+mj-ea"/>
              </a:rPr>
              <a:t>에 대해서 구성  </a:t>
            </a:r>
          </a:p>
        </p:txBody>
      </p:sp>
    </p:spTree>
    <p:extLst>
      <p:ext uri="{BB962C8B-B14F-4D97-AF65-F5344CB8AC3E}">
        <p14:creationId xmlns:p14="http://schemas.microsoft.com/office/powerpoint/2010/main" val="3652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D7743743-BA0C-0D9E-238C-516CDA038949}"/>
              </a:ext>
            </a:extLst>
          </p:cNvPr>
          <p:cNvGrpSpPr/>
          <p:nvPr/>
        </p:nvGrpSpPr>
        <p:grpSpPr>
          <a:xfrm>
            <a:off x="452500" y="1449599"/>
            <a:ext cx="9001000" cy="4909633"/>
            <a:chOff x="452500" y="1449599"/>
            <a:chExt cx="9001000" cy="4909633"/>
          </a:xfrm>
        </p:grpSpPr>
        <p:pic>
          <p:nvPicPr>
            <p:cNvPr id="4" name="Picture 289" descr="화살표">
              <a:extLst>
                <a:ext uri="{FF2B5EF4-FFF2-40B4-BE49-F238E27FC236}">
                  <a16:creationId xmlns:a16="http://schemas.microsoft.com/office/drawing/2014/main" id="{4969BBDC-32F6-2E98-FCD3-8E12C8D68A7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14194" t="70580" r="14194"/>
            <a:stretch>
              <a:fillRect/>
            </a:stretch>
          </p:blipFill>
          <p:spPr bwMode="auto">
            <a:xfrm rot="16200000">
              <a:off x="6443751" y="3644497"/>
              <a:ext cx="4018619" cy="560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CABC5F6-9D37-0CCB-6E1D-9F5FE37FAB3B}"/>
                </a:ext>
              </a:extLst>
            </p:cNvPr>
            <p:cNvGrpSpPr/>
            <p:nvPr/>
          </p:nvGrpSpPr>
          <p:grpSpPr>
            <a:xfrm>
              <a:off x="452501" y="1664804"/>
              <a:ext cx="1080120" cy="385426"/>
              <a:chOff x="2427667" y="1730677"/>
              <a:chExt cx="5225174" cy="346584"/>
            </a:xfrm>
          </p:grpSpPr>
          <p:sp>
            <p:nvSpPr>
              <p:cNvPr id="6" name="양쪽 모서리가 둥근 사각형 221">
                <a:extLst>
                  <a:ext uri="{FF2B5EF4-FFF2-40B4-BE49-F238E27FC236}">
                    <a16:creationId xmlns:a16="http://schemas.microsoft.com/office/drawing/2014/main" id="{F268973B-CDC3-5086-436C-F4630EAF3077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4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83E750-6169-56B4-3A9D-B99120FB441F}"/>
                  </a:ext>
                </a:extLst>
              </p:cNvPr>
              <p:cNvSpPr/>
              <p:nvPr/>
            </p:nvSpPr>
            <p:spPr bwMode="auto">
              <a:xfrm>
                <a:off x="4170166" y="1807101"/>
                <a:ext cx="1737052" cy="19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400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원천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C3D63B-42C2-DD2D-34EC-14BE18ACA2AA}"/>
                </a:ext>
              </a:extLst>
            </p:cNvPr>
            <p:cNvSpPr/>
            <p:nvPr/>
          </p:nvSpPr>
          <p:spPr>
            <a:xfrm>
              <a:off x="452500" y="2020784"/>
              <a:ext cx="1080121" cy="400050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AutoShape 1973">
              <a:extLst>
                <a:ext uri="{FF2B5EF4-FFF2-40B4-BE49-F238E27FC236}">
                  <a16:creationId xmlns:a16="http://schemas.microsoft.com/office/drawing/2014/main" id="{58D9EC24-E433-3402-AF14-B2E8801E6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06" y="2185113"/>
              <a:ext cx="913961" cy="197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 err="1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업무계</a:t>
              </a:r>
              <a:endPara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57C9BE4-8A8B-D1E2-F1B5-38B49C21B675}"/>
                </a:ext>
              </a:extLst>
            </p:cNvPr>
            <p:cNvGrpSpPr/>
            <p:nvPr/>
          </p:nvGrpSpPr>
          <p:grpSpPr>
            <a:xfrm>
              <a:off x="613389" y="2420888"/>
              <a:ext cx="739211" cy="236607"/>
              <a:chOff x="512971" y="2513810"/>
              <a:chExt cx="1269818" cy="275335"/>
            </a:xfrm>
          </p:grpSpPr>
          <p:sp>
            <p:nvSpPr>
              <p:cNvPr id="11" name="모서리가 둥근 직사각형 43">
                <a:extLst>
                  <a:ext uri="{FF2B5EF4-FFF2-40B4-BE49-F238E27FC236}">
                    <a16:creationId xmlns:a16="http://schemas.microsoft.com/office/drawing/2014/main" id="{D9544432-B326-2F50-5611-28509A693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2" name="모서리가 둥근 직사각형 43">
                <a:extLst>
                  <a:ext uri="{FF2B5EF4-FFF2-40B4-BE49-F238E27FC236}">
                    <a16:creationId xmlns:a16="http://schemas.microsoft.com/office/drawing/2014/main" id="{79E6959E-9959-647C-6FA3-EC6BAE5A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7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공통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9299229-D256-1110-8EE4-281C34EBEBD7}"/>
                </a:ext>
              </a:extLst>
            </p:cNvPr>
            <p:cNvGrpSpPr/>
            <p:nvPr/>
          </p:nvGrpSpPr>
          <p:grpSpPr>
            <a:xfrm>
              <a:off x="613387" y="2690255"/>
              <a:ext cx="739211" cy="236607"/>
              <a:chOff x="512971" y="2513810"/>
              <a:chExt cx="1269818" cy="275335"/>
            </a:xfrm>
          </p:grpSpPr>
          <p:sp>
            <p:nvSpPr>
              <p:cNvPr id="14" name="모서리가 둥근 직사각형 43">
                <a:extLst>
                  <a:ext uri="{FF2B5EF4-FFF2-40B4-BE49-F238E27FC236}">
                    <a16:creationId xmlns:a16="http://schemas.microsoft.com/office/drawing/2014/main" id="{F08CF202-ECBC-252F-E3F3-7C0286EAD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5" name="모서리가 둥근 직사각형 43">
                <a:extLst>
                  <a:ext uri="{FF2B5EF4-FFF2-40B4-BE49-F238E27FC236}">
                    <a16:creationId xmlns:a16="http://schemas.microsoft.com/office/drawing/2014/main" id="{DFE81D2A-1ECB-EB54-B777-ADCD562FD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7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고객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809537A-CCC2-155E-1941-CF61858AEE62}"/>
                </a:ext>
              </a:extLst>
            </p:cNvPr>
            <p:cNvGrpSpPr/>
            <p:nvPr/>
          </p:nvGrpSpPr>
          <p:grpSpPr>
            <a:xfrm>
              <a:off x="613385" y="2973555"/>
              <a:ext cx="739211" cy="236607"/>
              <a:chOff x="512971" y="2513810"/>
              <a:chExt cx="1269818" cy="275335"/>
            </a:xfrm>
          </p:grpSpPr>
          <p:sp>
            <p:nvSpPr>
              <p:cNvPr id="17" name="모서리가 둥근 직사각형 43">
                <a:extLst>
                  <a:ext uri="{FF2B5EF4-FFF2-40B4-BE49-F238E27FC236}">
                    <a16:creationId xmlns:a16="http://schemas.microsoft.com/office/drawing/2014/main" id="{9B371BD8-84C1-C468-59E2-87B9DF74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" name="모서리가 둥근 직사각형 43">
                <a:extLst>
                  <a:ext uri="{FF2B5EF4-FFF2-40B4-BE49-F238E27FC236}">
                    <a16:creationId xmlns:a16="http://schemas.microsoft.com/office/drawing/2014/main" id="{1CAF51AF-9C98-EB89-53EE-AEE111740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여신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9B7AFC6-BF24-3856-5728-F31ED3BE7D0C}"/>
                </a:ext>
              </a:extLst>
            </p:cNvPr>
            <p:cNvGrpSpPr/>
            <p:nvPr/>
          </p:nvGrpSpPr>
          <p:grpSpPr>
            <a:xfrm>
              <a:off x="613384" y="3250670"/>
              <a:ext cx="739211" cy="236607"/>
              <a:chOff x="512971" y="2513810"/>
              <a:chExt cx="1269818" cy="275335"/>
            </a:xfrm>
          </p:grpSpPr>
          <p:sp>
            <p:nvSpPr>
              <p:cNvPr id="20" name="모서리가 둥근 직사각형 43">
                <a:extLst>
                  <a:ext uri="{FF2B5EF4-FFF2-40B4-BE49-F238E27FC236}">
                    <a16:creationId xmlns:a16="http://schemas.microsoft.com/office/drawing/2014/main" id="{14B30C24-099C-1509-8053-FAECC480B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" name="모서리가 둥근 직사각형 43">
                <a:extLst>
                  <a:ext uri="{FF2B5EF4-FFF2-40B4-BE49-F238E27FC236}">
                    <a16:creationId xmlns:a16="http://schemas.microsoft.com/office/drawing/2014/main" id="{A07448C9-4CF0-BDE4-33A5-48D744640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수신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BB27E33-EF93-132E-D7BD-74A00F1DAA1E}"/>
                </a:ext>
              </a:extLst>
            </p:cNvPr>
            <p:cNvGrpSpPr/>
            <p:nvPr/>
          </p:nvGrpSpPr>
          <p:grpSpPr>
            <a:xfrm>
              <a:off x="613383" y="3549655"/>
              <a:ext cx="739211" cy="236607"/>
              <a:chOff x="512971" y="2513810"/>
              <a:chExt cx="1269818" cy="275335"/>
            </a:xfrm>
          </p:grpSpPr>
          <p:sp>
            <p:nvSpPr>
              <p:cNvPr id="23" name="모서리가 둥근 직사각형 43">
                <a:extLst>
                  <a:ext uri="{FF2B5EF4-FFF2-40B4-BE49-F238E27FC236}">
                    <a16:creationId xmlns:a16="http://schemas.microsoft.com/office/drawing/2014/main" id="{D9C3F4F4-EA4C-D19F-60AC-B15DCD2F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" name="모서리가 둥근 직사각형 43">
                <a:extLst>
                  <a:ext uri="{FF2B5EF4-FFF2-40B4-BE49-F238E27FC236}">
                    <a16:creationId xmlns:a16="http://schemas.microsoft.com/office/drawing/2014/main" id="{4C1A05A0-E0E5-3C16-2776-75BAC096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FA3B7E5-557E-78AC-8EF6-F7539F743233}"/>
                </a:ext>
              </a:extLst>
            </p:cNvPr>
            <p:cNvGrpSpPr/>
            <p:nvPr/>
          </p:nvGrpSpPr>
          <p:grpSpPr>
            <a:xfrm>
              <a:off x="613382" y="3833599"/>
              <a:ext cx="739211" cy="236607"/>
              <a:chOff x="512971" y="2513810"/>
              <a:chExt cx="1269818" cy="275335"/>
            </a:xfrm>
          </p:grpSpPr>
          <p:sp>
            <p:nvSpPr>
              <p:cNvPr id="26" name="모서리가 둥근 직사각형 43">
                <a:extLst>
                  <a:ext uri="{FF2B5EF4-FFF2-40B4-BE49-F238E27FC236}">
                    <a16:creationId xmlns:a16="http://schemas.microsoft.com/office/drawing/2014/main" id="{DB7791DA-BF39-6FD1-3CE4-9380CA961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7" name="모서리가 둥근 직사각형 43">
                <a:extLst>
                  <a:ext uri="{FF2B5EF4-FFF2-40B4-BE49-F238E27FC236}">
                    <a16:creationId xmlns:a16="http://schemas.microsoft.com/office/drawing/2014/main" id="{1BDB602A-287B-7903-37DB-8195D6A6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채권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8" name="AutoShape 1973">
              <a:extLst>
                <a:ext uri="{FF2B5EF4-FFF2-40B4-BE49-F238E27FC236}">
                  <a16:creationId xmlns:a16="http://schemas.microsoft.com/office/drawing/2014/main" id="{0BBB2D77-0052-92FB-EFEA-98C33AEF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50" y="4221088"/>
              <a:ext cx="913961" cy="1410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단위</a:t>
              </a:r>
              <a:r>
                <a:rPr lang="en-US" altLang="ko-KR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채널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3BBE23F-FABB-6603-166C-362CA4F0065C}"/>
                </a:ext>
              </a:extLst>
            </p:cNvPr>
            <p:cNvGrpSpPr/>
            <p:nvPr/>
          </p:nvGrpSpPr>
          <p:grpSpPr>
            <a:xfrm>
              <a:off x="613382" y="4474808"/>
              <a:ext cx="739211" cy="236607"/>
              <a:chOff x="512971" y="2513810"/>
              <a:chExt cx="1269818" cy="275335"/>
            </a:xfrm>
          </p:grpSpPr>
          <p:sp>
            <p:nvSpPr>
              <p:cNvPr id="30" name="모서리가 둥근 직사각형 43">
                <a:extLst>
                  <a:ext uri="{FF2B5EF4-FFF2-40B4-BE49-F238E27FC236}">
                    <a16:creationId xmlns:a16="http://schemas.microsoft.com/office/drawing/2014/main" id="{0ED81925-51A1-DA73-87FD-B85BB149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1" name="모서리가 둥근 직사각형 43">
                <a:extLst>
                  <a:ext uri="{FF2B5EF4-FFF2-40B4-BE49-F238E27FC236}">
                    <a16:creationId xmlns:a16="http://schemas.microsoft.com/office/drawing/2014/main" id="{3604B6EB-7F60-03AC-9D21-8741A64FE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03" y="2561938"/>
                <a:ext cx="11785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인터넷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F3BDCA7-496B-A0CE-27F9-8344EDBCF116}"/>
                </a:ext>
              </a:extLst>
            </p:cNvPr>
            <p:cNvGrpSpPr/>
            <p:nvPr/>
          </p:nvGrpSpPr>
          <p:grpSpPr>
            <a:xfrm>
              <a:off x="613382" y="4758030"/>
              <a:ext cx="739211" cy="236607"/>
              <a:chOff x="512971" y="2513810"/>
              <a:chExt cx="1269818" cy="275335"/>
            </a:xfrm>
          </p:grpSpPr>
          <p:sp>
            <p:nvSpPr>
              <p:cNvPr id="33" name="모서리가 둥근 직사각형 43">
                <a:extLst>
                  <a:ext uri="{FF2B5EF4-FFF2-40B4-BE49-F238E27FC236}">
                    <a16:creationId xmlns:a16="http://schemas.microsoft.com/office/drawing/2014/main" id="{278650CA-D9B1-04D1-E610-D0C9EE7EE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4" name="모서리가 둥근 직사각형 43">
                <a:extLst>
                  <a:ext uri="{FF2B5EF4-FFF2-40B4-BE49-F238E27FC236}">
                    <a16:creationId xmlns:a16="http://schemas.microsoft.com/office/drawing/2014/main" id="{60C52086-ADAC-6BE0-B14E-48F863216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03" y="2561938"/>
                <a:ext cx="11785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모바일</a:t>
                </a: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E284B20-A010-A5D7-8BBE-7D46A8D6DE50}"/>
                </a:ext>
              </a:extLst>
            </p:cNvPr>
            <p:cNvGrpSpPr/>
            <p:nvPr/>
          </p:nvGrpSpPr>
          <p:grpSpPr>
            <a:xfrm>
              <a:off x="606226" y="5036309"/>
              <a:ext cx="739211" cy="236607"/>
              <a:chOff x="512971" y="2513810"/>
              <a:chExt cx="1269818" cy="275335"/>
            </a:xfrm>
          </p:grpSpPr>
          <p:sp>
            <p:nvSpPr>
              <p:cNvPr id="36" name="모서리가 둥근 직사각형 43">
                <a:extLst>
                  <a:ext uri="{FF2B5EF4-FFF2-40B4-BE49-F238E27FC236}">
                    <a16:creationId xmlns:a16="http://schemas.microsoft.com/office/drawing/2014/main" id="{8CD75603-82EA-B98C-726F-13003CE8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7" name="모서리가 둥근 직사각형 43">
                <a:extLst>
                  <a:ext uri="{FF2B5EF4-FFF2-40B4-BE49-F238E27FC236}">
                    <a16:creationId xmlns:a16="http://schemas.microsoft.com/office/drawing/2014/main" id="{A2722BD9-90FB-7D69-C4B3-65BF695A8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46" y="2561938"/>
                <a:ext cx="95826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관리 회계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830483B-DD4A-9D81-E0EC-F8FEAD7644CC}"/>
                </a:ext>
              </a:extLst>
            </p:cNvPr>
            <p:cNvGrpSpPr/>
            <p:nvPr/>
          </p:nvGrpSpPr>
          <p:grpSpPr>
            <a:xfrm>
              <a:off x="606224" y="5303758"/>
              <a:ext cx="739211" cy="236607"/>
              <a:chOff x="512971" y="2513810"/>
              <a:chExt cx="1269818" cy="275335"/>
            </a:xfrm>
          </p:grpSpPr>
          <p:sp>
            <p:nvSpPr>
              <p:cNvPr id="39" name="모서리가 둥근 직사각형 43">
                <a:extLst>
                  <a:ext uri="{FF2B5EF4-FFF2-40B4-BE49-F238E27FC236}">
                    <a16:creationId xmlns:a16="http://schemas.microsoft.com/office/drawing/2014/main" id="{572407A1-63D8-EDEC-88F9-FAA875D39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40" name="모서리가 둥근 직사각형 43">
                <a:extLst>
                  <a:ext uri="{FF2B5EF4-FFF2-40B4-BE49-F238E27FC236}">
                    <a16:creationId xmlns:a16="http://schemas.microsoft.com/office/drawing/2014/main" id="{0A12FD04-2C76-890A-906F-9F673D72F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154" y="2561938"/>
                <a:ext cx="11014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마이데이터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2588BFA3-2DE7-F27C-70DF-AE0869CD8A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49536" y="1462688"/>
              <a:ext cx="6349584" cy="4896544"/>
            </a:xfrm>
            <a:prstGeom prst="roundRect">
              <a:avLst>
                <a:gd name="adj" fmla="val 154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양쪽 모서리가 둥근 사각형 435">
              <a:extLst>
                <a:ext uri="{FF2B5EF4-FFF2-40B4-BE49-F238E27FC236}">
                  <a16:creationId xmlns:a16="http://schemas.microsoft.com/office/drawing/2014/main" id="{E708F4CF-C49B-09AD-FA08-94CE6E4AAB1B}"/>
                </a:ext>
              </a:extLst>
            </p:cNvPr>
            <p:cNvSpPr/>
            <p:nvPr/>
          </p:nvSpPr>
          <p:spPr bwMode="auto">
            <a:xfrm>
              <a:off x="1856656" y="1449599"/>
              <a:ext cx="6357704" cy="380812"/>
            </a:xfrm>
            <a:prstGeom prst="round2SameRect">
              <a:avLst/>
            </a:prstGeom>
            <a:solidFill>
              <a:srgbClr val="07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4A255A-0197-2A6D-1906-C341F1878FE7}"/>
                </a:ext>
              </a:extLst>
            </p:cNvPr>
            <p:cNvSpPr/>
            <p:nvPr/>
          </p:nvSpPr>
          <p:spPr bwMode="auto">
            <a:xfrm>
              <a:off x="4277388" y="1538720"/>
              <a:ext cx="13192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b="1" dirty="0" err="1">
                  <a:solidFill>
                    <a:schemeClr val="bg1"/>
                  </a:solidFill>
                  <a:latin typeface="+mj-ea"/>
                  <a:ea typeface="+mj-ea"/>
                </a:rPr>
                <a:t>빅데이터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 플랫폼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7F72024-7515-869E-2639-E441D25CDAD8}"/>
                </a:ext>
              </a:extLst>
            </p:cNvPr>
            <p:cNvSpPr/>
            <p:nvPr/>
          </p:nvSpPr>
          <p:spPr bwMode="auto">
            <a:xfrm>
              <a:off x="1988329" y="2426519"/>
              <a:ext cx="876439" cy="26973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6E7D2D8-1536-8076-2D1A-12D212AD0EF0}"/>
                </a:ext>
              </a:extLst>
            </p:cNvPr>
            <p:cNvGrpSpPr/>
            <p:nvPr/>
          </p:nvGrpSpPr>
          <p:grpSpPr>
            <a:xfrm>
              <a:off x="1988329" y="2287446"/>
              <a:ext cx="876438" cy="297917"/>
              <a:chOff x="372079" y="2140532"/>
              <a:chExt cx="1556584" cy="282678"/>
            </a:xfrm>
          </p:grpSpPr>
          <p:sp>
            <p:nvSpPr>
              <p:cNvPr id="46" name="Rectangle 36">
                <a:extLst>
                  <a:ext uri="{FF2B5EF4-FFF2-40B4-BE49-F238E27FC236}">
                    <a16:creationId xmlns:a16="http://schemas.microsoft.com/office/drawing/2014/main" id="{7732A0BC-6B63-6B30-0AEF-F85A8700FB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5287A5AE-6D98-53A0-E6D5-65CF8AF1B4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20126" y="2208862"/>
                <a:ext cx="455517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수집</a:t>
                </a:r>
                <a:endParaRPr lang="en-US" altLang="ko-KR" sz="1000" b="1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A4FFF92-73AC-3F38-61B4-AC1AF53C655E}"/>
                </a:ext>
              </a:extLst>
            </p:cNvPr>
            <p:cNvGrpSpPr/>
            <p:nvPr/>
          </p:nvGrpSpPr>
          <p:grpSpPr>
            <a:xfrm>
              <a:off x="2055541" y="3143629"/>
              <a:ext cx="739211" cy="236607"/>
              <a:chOff x="512971" y="2513810"/>
              <a:chExt cx="1269818" cy="275335"/>
            </a:xfrm>
          </p:grpSpPr>
          <p:sp>
            <p:nvSpPr>
              <p:cNvPr id="49" name="모서리가 둥근 직사각형 43">
                <a:extLst>
                  <a:ext uri="{FF2B5EF4-FFF2-40B4-BE49-F238E27FC236}">
                    <a16:creationId xmlns:a16="http://schemas.microsoft.com/office/drawing/2014/main" id="{784C746D-9CE7-8A37-C1FF-E06482190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0" name="모서리가 둥근 직사각형 43">
                <a:extLst>
                  <a:ext uri="{FF2B5EF4-FFF2-40B4-BE49-F238E27FC236}">
                    <a16:creationId xmlns:a16="http://schemas.microsoft.com/office/drawing/2014/main" id="{34DADC90-79D5-D7AF-BB52-46A669AD1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688" y="2561938"/>
                <a:ext cx="28637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DB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5066D9F-A956-FC37-BC20-2C543A274F1E}"/>
                </a:ext>
              </a:extLst>
            </p:cNvPr>
            <p:cNvGrpSpPr/>
            <p:nvPr/>
          </p:nvGrpSpPr>
          <p:grpSpPr>
            <a:xfrm>
              <a:off x="2055539" y="3497171"/>
              <a:ext cx="739211" cy="236607"/>
              <a:chOff x="512971" y="2513810"/>
              <a:chExt cx="1269818" cy="275335"/>
            </a:xfrm>
          </p:grpSpPr>
          <p:sp>
            <p:nvSpPr>
              <p:cNvPr id="52" name="모서리가 둥근 직사각형 43">
                <a:extLst>
                  <a:ext uri="{FF2B5EF4-FFF2-40B4-BE49-F238E27FC236}">
                    <a16:creationId xmlns:a16="http://schemas.microsoft.com/office/drawing/2014/main" id="{989A0A12-1374-A315-1095-BDE371F1E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3" name="모서리가 둥근 직사각형 43">
                <a:extLst>
                  <a:ext uri="{FF2B5EF4-FFF2-40B4-BE49-F238E27FC236}">
                    <a16:creationId xmlns:a16="http://schemas.microsoft.com/office/drawing/2014/main" id="{CA841E3B-9CCA-361D-CB0B-DC7086DFC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022" y="2561938"/>
                <a:ext cx="34971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File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1DFD628-C775-15B6-8AB4-3F625448ABC4}"/>
                </a:ext>
              </a:extLst>
            </p:cNvPr>
            <p:cNvGrpSpPr/>
            <p:nvPr/>
          </p:nvGrpSpPr>
          <p:grpSpPr>
            <a:xfrm>
              <a:off x="2063114" y="3863709"/>
              <a:ext cx="739211" cy="236607"/>
              <a:chOff x="512971" y="2513810"/>
              <a:chExt cx="1269818" cy="275335"/>
            </a:xfrm>
          </p:grpSpPr>
          <p:sp>
            <p:nvSpPr>
              <p:cNvPr id="55" name="모서리가 둥근 직사각형 43">
                <a:extLst>
                  <a:ext uri="{FF2B5EF4-FFF2-40B4-BE49-F238E27FC236}">
                    <a16:creationId xmlns:a16="http://schemas.microsoft.com/office/drawing/2014/main" id="{84B731F2-A958-46EA-238F-019E2FA4A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6" name="모서리가 둥근 직사각형 43">
                <a:extLst>
                  <a:ext uri="{FF2B5EF4-FFF2-40B4-BE49-F238E27FC236}">
                    <a16:creationId xmlns:a16="http://schemas.microsoft.com/office/drawing/2014/main" id="{DF69D28E-6B1C-748C-03F4-B65437F4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4" y="2561938"/>
                <a:ext cx="368987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Log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A71FBC6-B306-A908-675A-C14E11ADC15C}"/>
                </a:ext>
              </a:extLst>
            </p:cNvPr>
            <p:cNvGrpSpPr/>
            <p:nvPr/>
          </p:nvGrpSpPr>
          <p:grpSpPr>
            <a:xfrm>
              <a:off x="2055538" y="4259753"/>
              <a:ext cx="739211" cy="236607"/>
              <a:chOff x="512971" y="2513810"/>
              <a:chExt cx="1269818" cy="275335"/>
            </a:xfrm>
          </p:grpSpPr>
          <p:sp>
            <p:nvSpPr>
              <p:cNvPr id="58" name="모서리가 둥근 직사각형 43">
                <a:extLst>
                  <a:ext uri="{FF2B5EF4-FFF2-40B4-BE49-F238E27FC236}">
                    <a16:creationId xmlns:a16="http://schemas.microsoft.com/office/drawing/2014/main" id="{E446C0AC-201E-B2CA-A8ED-0BBE8FE5E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9" name="모서리가 둥근 직사각형 43">
                <a:extLst>
                  <a:ext uri="{FF2B5EF4-FFF2-40B4-BE49-F238E27FC236}">
                    <a16:creationId xmlns:a16="http://schemas.microsoft.com/office/drawing/2014/main" id="{B914A3D6-B730-1F40-6731-D02C98D86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96" y="2561938"/>
                <a:ext cx="61957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Image</a:t>
                </a: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63A053F-0B0F-D728-198E-2276A8E84CE5}"/>
                </a:ext>
              </a:extLst>
            </p:cNvPr>
            <p:cNvSpPr/>
            <p:nvPr/>
          </p:nvSpPr>
          <p:spPr>
            <a:xfrm>
              <a:off x="1505448" y="2847288"/>
              <a:ext cx="371262" cy="158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cxnSp>
          <p:nvCxnSpPr>
            <p:cNvPr id="61" name="직선 화살표 연결선 135">
              <a:extLst>
                <a:ext uri="{FF2B5EF4-FFF2-40B4-BE49-F238E27FC236}">
                  <a16:creationId xmlns:a16="http://schemas.microsoft.com/office/drawing/2014/main" id="{56CE1FC9-9F9C-9B61-A4DC-3F3375D56CA3}"/>
                </a:ext>
              </a:extLst>
            </p:cNvPr>
            <p:cNvCxnSpPr>
              <a:stCxn id="9" idx="3"/>
              <a:endCxn id="44" idx="1"/>
            </p:cNvCxnSpPr>
            <p:nvPr/>
          </p:nvCxnSpPr>
          <p:spPr>
            <a:xfrm>
              <a:off x="1439967" y="3170912"/>
              <a:ext cx="548362" cy="60427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모서리가 둥근 직사각형 42">
              <a:extLst>
                <a:ext uri="{FF2B5EF4-FFF2-40B4-BE49-F238E27FC236}">
                  <a16:creationId xmlns:a16="http://schemas.microsoft.com/office/drawing/2014/main" id="{A133F335-CF6A-31C6-735C-81148B91DACA}"/>
                </a:ext>
              </a:extLst>
            </p:cNvPr>
            <p:cNvSpPr/>
            <p:nvPr/>
          </p:nvSpPr>
          <p:spPr>
            <a:xfrm>
              <a:off x="1567875" y="3273501"/>
              <a:ext cx="304634" cy="341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63" name="직선 화살표 연결선 135">
              <a:extLst>
                <a:ext uri="{FF2B5EF4-FFF2-40B4-BE49-F238E27FC236}">
                  <a16:creationId xmlns:a16="http://schemas.microsoft.com/office/drawing/2014/main" id="{85746DE2-2CC8-5B48-D3C8-58400860101F}"/>
                </a:ext>
              </a:extLst>
            </p:cNvPr>
            <p:cNvCxnSpPr>
              <a:stCxn id="28" idx="3"/>
              <a:endCxn id="44" idx="1"/>
            </p:cNvCxnSpPr>
            <p:nvPr/>
          </p:nvCxnSpPr>
          <p:spPr>
            <a:xfrm flipV="1">
              <a:off x="1432811" y="3775184"/>
              <a:ext cx="555518" cy="11511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8207C57-9264-96BB-CB39-98C745436972}"/>
                </a:ext>
              </a:extLst>
            </p:cNvPr>
            <p:cNvGrpSpPr/>
            <p:nvPr/>
          </p:nvGrpSpPr>
          <p:grpSpPr>
            <a:xfrm>
              <a:off x="611323" y="5700474"/>
              <a:ext cx="739211" cy="236607"/>
              <a:chOff x="512971" y="2513810"/>
              <a:chExt cx="1269818" cy="275335"/>
            </a:xfrm>
          </p:grpSpPr>
          <p:sp>
            <p:nvSpPr>
              <p:cNvPr id="65" name="모서리가 둥근 직사각형 43">
                <a:extLst>
                  <a:ext uri="{FF2B5EF4-FFF2-40B4-BE49-F238E27FC236}">
                    <a16:creationId xmlns:a16="http://schemas.microsoft.com/office/drawing/2014/main" id="{4ACBD32D-D9F3-D234-724B-966250B2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66" name="모서리가 둥근 직사각형 43">
                <a:extLst>
                  <a:ext uri="{FF2B5EF4-FFF2-40B4-BE49-F238E27FC236}">
                    <a16:creationId xmlns:a16="http://schemas.microsoft.com/office/drawing/2014/main" id="{AC1E1369-560F-7611-BFCD-A60811AF8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154" y="2561938"/>
                <a:ext cx="11014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외부데이터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67" name="모서리가 둥근 직사각형 42">
              <a:extLst>
                <a:ext uri="{FF2B5EF4-FFF2-40B4-BE49-F238E27FC236}">
                  <a16:creationId xmlns:a16="http://schemas.microsoft.com/office/drawing/2014/main" id="{8D4D5CBC-97C4-0BA6-142F-55BBC26EE908}"/>
                </a:ext>
              </a:extLst>
            </p:cNvPr>
            <p:cNvSpPr/>
            <p:nvPr/>
          </p:nvSpPr>
          <p:spPr>
            <a:xfrm>
              <a:off x="1564630" y="3969060"/>
              <a:ext cx="304634" cy="4839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API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7B5D93F-C58D-381A-6256-0DE3E8BD818F}"/>
                </a:ext>
              </a:extLst>
            </p:cNvPr>
            <p:cNvGrpSpPr/>
            <p:nvPr/>
          </p:nvGrpSpPr>
          <p:grpSpPr>
            <a:xfrm>
              <a:off x="2976388" y="2272105"/>
              <a:ext cx="3704804" cy="297917"/>
              <a:chOff x="372079" y="2140532"/>
              <a:chExt cx="1556584" cy="282678"/>
            </a:xfrm>
          </p:grpSpPr>
          <p:sp>
            <p:nvSpPr>
              <p:cNvPr id="69" name="Rectangle 36">
                <a:extLst>
                  <a:ext uri="{FF2B5EF4-FFF2-40B4-BE49-F238E27FC236}">
                    <a16:creationId xmlns:a16="http://schemas.microsoft.com/office/drawing/2014/main" id="{8C53511C-7798-B9B5-F246-E25657FC50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D327D0AC-5724-7ECB-2A46-B1D353CFE7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0924" y="2208862"/>
                <a:ext cx="253912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Data Lake</a:t>
                </a:r>
              </a:p>
            </p:txBody>
          </p:sp>
        </p:grpSp>
        <p:cxnSp>
          <p:nvCxnSpPr>
            <p:cNvPr id="71" name="직선 화살표 연결선 135">
              <a:extLst>
                <a:ext uri="{FF2B5EF4-FFF2-40B4-BE49-F238E27FC236}">
                  <a16:creationId xmlns:a16="http://schemas.microsoft.com/office/drawing/2014/main" id="{A97020FD-E899-912C-CDCB-2B91C4980C2C}"/>
                </a:ext>
              </a:extLst>
            </p:cNvPr>
            <p:cNvCxnSpPr>
              <a:stCxn id="65" idx="3"/>
              <a:endCxn id="44" idx="2"/>
            </p:cNvCxnSpPr>
            <p:nvPr/>
          </p:nvCxnSpPr>
          <p:spPr>
            <a:xfrm flipV="1">
              <a:off x="1350534" y="5123849"/>
              <a:ext cx="1076015" cy="69492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2" name="모서리가 둥근 직사각형 42">
              <a:extLst>
                <a:ext uri="{FF2B5EF4-FFF2-40B4-BE49-F238E27FC236}">
                  <a16:creationId xmlns:a16="http://schemas.microsoft.com/office/drawing/2014/main" id="{A4BC4D7B-6BDC-9D70-0C4E-9D1EE76B5EFC}"/>
                </a:ext>
              </a:extLst>
            </p:cNvPr>
            <p:cNvSpPr/>
            <p:nvPr/>
          </p:nvSpPr>
          <p:spPr>
            <a:xfrm>
              <a:off x="1620108" y="5701378"/>
              <a:ext cx="603503" cy="200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/API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6D61425-C6C2-A495-330D-E8B4DC50E927}"/>
                </a:ext>
              </a:extLst>
            </p:cNvPr>
            <p:cNvSpPr/>
            <p:nvPr/>
          </p:nvSpPr>
          <p:spPr bwMode="auto">
            <a:xfrm>
              <a:off x="2976388" y="2567953"/>
              <a:ext cx="3704804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4D12AE0B-00B3-3DF4-E627-B379385BF43A}"/>
                </a:ext>
              </a:extLst>
            </p:cNvPr>
            <p:cNvSpPr/>
            <p:nvPr/>
          </p:nvSpPr>
          <p:spPr>
            <a:xfrm>
              <a:off x="3046609" y="2675348"/>
              <a:ext cx="1920485" cy="2739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Lake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F5A75D-CDBF-6681-B462-F4ECB51E0424}"/>
                </a:ext>
              </a:extLst>
            </p:cNvPr>
            <p:cNvSpPr/>
            <p:nvPr/>
          </p:nvSpPr>
          <p:spPr>
            <a:xfrm>
              <a:off x="3098494" y="3014913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원형 데이터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C8A989C-470E-C259-690F-5FA95C7A36A7}"/>
                </a:ext>
              </a:extLst>
            </p:cNvPr>
            <p:cNvSpPr/>
            <p:nvPr/>
          </p:nvSpPr>
          <p:spPr>
            <a:xfrm>
              <a:off x="4066712" y="3010861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가공 데이터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2499636-CC84-33CF-2A5E-DF51F026078D}"/>
                </a:ext>
              </a:extLst>
            </p:cNvPr>
            <p:cNvSpPr/>
            <p:nvPr/>
          </p:nvSpPr>
          <p:spPr>
            <a:xfrm>
              <a:off x="4066712" y="4198993"/>
              <a:ext cx="787244" cy="9655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+mj-ea"/>
                  <a:ea typeface="+mj-ea"/>
                </a:rPr>
                <a:t>마트</a:t>
              </a:r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 데이터</a:t>
              </a:r>
              <a:endParaRPr lang="en-US" altLang="ko-KR" sz="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CD7225A7-A705-BEEF-8E37-E4A7A3B17248}"/>
                </a:ext>
              </a:extLst>
            </p:cNvPr>
            <p:cNvSpPr/>
            <p:nvPr/>
          </p:nvSpPr>
          <p:spPr>
            <a:xfrm>
              <a:off x="2017274" y="5939285"/>
              <a:ext cx="6059926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Governance</a:t>
              </a:r>
              <a:endParaRPr kumimoji="0" lang="en-US" sz="8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080C5023-92D4-57A9-E76E-280BC7C4CB8D}"/>
                </a:ext>
              </a:extLst>
            </p:cNvPr>
            <p:cNvSpPr/>
            <p:nvPr/>
          </p:nvSpPr>
          <p:spPr>
            <a:xfrm>
              <a:off x="1988328" y="1869238"/>
              <a:ext cx="6096491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Framework</a:t>
              </a:r>
              <a:endParaRPr kumimoji="0" lang="en-US" sz="8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B736712-8963-98F4-E335-B9B19B57E924}"/>
                </a:ext>
              </a:extLst>
            </p:cNvPr>
            <p:cNvGrpSpPr/>
            <p:nvPr/>
          </p:nvGrpSpPr>
          <p:grpSpPr>
            <a:xfrm>
              <a:off x="2456825" y="6103561"/>
              <a:ext cx="725421" cy="169755"/>
              <a:chOff x="512970" y="2513810"/>
              <a:chExt cx="2805788" cy="325665"/>
            </a:xfrm>
          </p:grpSpPr>
          <p:sp>
            <p:nvSpPr>
              <p:cNvPr id="81" name="모서리가 둥근 직사각형 43">
                <a:extLst>
                  <a:ext uri="{FF2B5EF4-FFF2-40B4-BE49-F238E27FC236}">
                    <a16:creationId xmlns:a16="http://schemas.microsoft.com/office/drawing/2014/main" id="{95AE3FD4-7D70-C734-1448-2DAB7FE3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2" name="모서리가 둥근 직사각형 43">
                <a:extLst>
                  <a:ext uri="{FF2B5EF4-FFF2-40B4-BE49-F238E27FC236}">
                    <a16:creationId xmlns:a16="http://schemas.microsoft.com/office/drawing/2014/main" id="{E79ABB84-E1CD-CF46-F729-31B051A3D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635" y="2584244"/>
                <a:ext cx="2554446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카탈로그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C2A1DBD-8202-2DCA-599F-0E38325E9816}"/>
                </a:ext>
              </a:extLst>
            </p:cNvPr>
            <p:cNvGrpSpPr/>
            <p:nvPr/>
          </p:nvGrpSpPr>
          <p:grpSpPr>
            <a:xfrm>
              <a:off x="3330000" y="6103556"/>
              <a:ext cx="725421" cy="169755"/>
              <a:chOff x="512970" y="2513810"/>
              <a:chExt cx="2805788" cy="325665"/>
            </a:xfrm>
          </p:grpSpPr>
          <p:sp>
            <p:nvSpPr>
              <p:cNvPr id="84" name="모서리가 둥근 직사각형 43">
                <a:extLst>
                  <a:ext uri="{FF2B5EF4-FFF2-40B4-BE49-F238E27FC236}">
                    <a16:creationId xmlns:a16="http://schemas.microsoft.com/office/drawing/2014/main" id="{E225AB8F-C516-77E3-3267-FDF8A96CC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5" name="모서리가 둥근 직사각형 43">
                <a:extLst>
                  <a:ext uri="{FF2B5EF4-FFF2-40B4-BE49-F238E27FC236}">
                    <a16:creationId xmlns:a16="http://schemas.microsoft.com/office/drawing/2014/main" id="{1DB27C5F-5190-8A22-6A61-6E3CC8BB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표준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B44D28C-F00D-1228-CA9C-095138C9DB0F}"/>
                </a:ext>
              </a:extLst>
            </p:cNvPr>
            <p:cNvGrpSpPr/>
            <p:nvPr/>
          </p:nvGrpSpPr>
          <p:grpSpPr>
            <a:xfrm>
              <a:off x="4186807" y="6103556"/>
              <a:ext cx="725421" cy="169755"/>
              <a:chOff x="512970" y="2513810"/>
              <a:chExt cx="2805788" cy="325665"/>
            </a:xfrm>
          </p:grpSpPr>
          <p:sp>
            <p:nvSpPr>
              <p:cNvPr id="87" name="모서리가 둥근 직사각형 43">
                <a:extLst>
                  <a:ext uri="{FF2B5EF4-FFF2-40B4-BE49-F238E27FC236}">
                    <a16:creationId xmlns:a16="http://schemas.microsoft.com/office/drawing/2014/main" id="{DC53D64D-2420-32EA-743C-707BF0211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8" name="모서리가 둥근 직사각형 43">
                <a:extLst>
                  <a:ext uri="{FF2B5EF4-FFF2-40B4-BE49-F238E27FC236}">
                    <a16:creationId xmlns:a16="http://schemas.microsoft.com/office/drawing/2014/main" id="{91A832A8-09CA-42FE-43DC-C0C34234B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품질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D0F08E-EFB7-F3DE-C172-F7E2993807D3}"/>
                </a:ext>
              </a:extLst>
            </p:cNvPr>
            <p:cNvGrpSpPr/>
            <p:nvPr/>
          </p:nvGrpSpPr>
          <p:grpSpPr>
            <a:xfrm>
              <a:off x="2432720" y="2035109"/>
              <a:ext cx="725421" cy="169755"/>
              <a:chOff x="512970" y="2513810"/>
              <a:chExt cx="2805788" cy="325665"/>
            </a:xfrm>
          </p:grpSpPr>
          <p:sp>
            <p:nvSpPr>
              <p:cNvPr id="90" name="모서리가 둥근 직사각형 43">
                <a:extLst>
                  <a:ext uri="{FF2B5EF4-FFF2-40B4-BE49-F238E27FC236}">
                    <a16:creationId xmlns:a16="http://schemas.microsoft.com/office/drawing/2014/main" id="{340594F6-CCA2-E77E-07CA-73BECBB4C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1" name="모서리가 둥근 직사각형 43">
                <a:extLst>
                  <a:ext uri="{FF2B5EF4-FFF2-40B4-BE49-F238E27FC236}">
                    <a16:creationId xmlns:a16="http://schemas.microsoft.com/office/drawing/2014/main" id="{7B3D198A-D884-6EE2-86B7-0DBABEA90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841" y="2584244"/>
                <a:ext cx="1736030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인터페이스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3A1BFA8-9BEA-B570-9E7B-ACAF56BE9A23}"/>
                </a:ext>
              </a:extLst>
            </p:cNvPr>
            <p:cNvGrpSpPr/>
            <p:nvPr/>
          </p:nvGrpSpPr>
          <p:grpSpPr>
            <a:xfrm>
              <a:off x="3305776" y="2033658"/>
              <a:ext cx="725421" cy="169755"/>
              <a:chOff x="512970" y="2513810"/>
              <a:chExt cx="2805788" cy="325665"/>
            </a:xfrm>
          </p:grpSpPr>
          <p:sp>
            <p:nvSpPr>
              <p:cNvPr id="93" name="모서리가 둥근 직사각형 43">
                <a:extLst>
                  <a:ext uri="{FF2B5EF4-FFF2-40B4-BE49-F238E27FC236}">
                    <a16:creationId xmlns:a16="http://schemas.microsoft.com/office/drawing/2014/main" id="{781656C5-558C-D722-1A8E-A1E57298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4" name="모서리가 둥근 직사각형 43">
                <a:extLst>
                  <a:ext uri="{FF2B5EF4-FFF2-40B4-BE49-F238E27FC236}">
                    <a16:creationId xmlns:a16="http://schemas.microsoft.com/office/drawing/2014/main" id="{817832CD-3586-FEDA-384F-979AD33C7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메타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4440896-DCA6-6A37-C2D8-311AD3A79517}"/>
                </a:ext>
              </a:extLst>
            </p:cNvPr>
            <p:cNvGrpSpPr/>
            <p:nvPr/>
          </p:nvGrpSpPr>
          <p:grpSpPr>
            <a:xfrm>
              <a:off x="5040223" y="2033537"/>
              <a:ext cx="725421" cy="169755"/>
              <a:chOff x="512970" y="2513810"/>
              <a:chExt cx="2805788" cy="325665"/>
            </a:xfrm>
          </p:grpSpPr>
          <p:sp>
            <p:nvSpPr>
              <p:cNvPr id="96" name="모서리가 둥근 직사각형 43">
                <a:extLst>
                  <a:ext uri="{FF2B5EF4-FFF2-40B4-BE49-F238E27FC236}">
                    <a16:creationId xmlns:a16="http://schemas.microsoft.com/office/drawing/2014/main" id="{F67C2EE4-AFCB-4E2D-90AF-2604504C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7" name="모서리가 둥근 직사각형 43">
                <a:extLst>
                  <a:ext uri="{FF2B5EF4-FFF2-40B4-BE49-F238E27FC236}">
                    <a16:creationId xmlns:a16="http://schemas.microsoft.com/office/drawing/2014/main" id="{334EB345-4B80-E57B-7391-9200B0265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배포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5DEAC3-423B-8164-69E5-4F5717316B70}"/>
                </a:ext>
              </a:extLst>
            </p:cNvPr>
            <p:cNvSpPr/>
            <p:nvPr/>
          </p:nvSpPr>
          <p:spPr bwMode="auto">
            <a:xfrm>
              <a:off x="6733517" y="2567953"/>
              <a:ext cx="1351831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CE2A8741-D4C6-CF4F-0C4B-7434B9630922}"/>
                </a:ext>
              </a:extLst>
            </p:cNvPr>
            <p:cNvSpPr/>
            <p:nvPr/>
          </p:nvSpPr>
          <p:spPr>
            <a:xfrm>
              <a:off x="6830523" y="4418970"/>
              <a:ext cx="1167495" cy="790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AI/ML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2E49194-194D-5D02-D961-3500012B70BA}"/>
                </a:ext>
              </a:extLst>
            </p:cNvPr>
            <p:cNvSpPr/>
            <p:nvPr/>
          </p:nvSpPr>
          <p:spPr>
            <a:xfrm>
              <a:off x="6828620" y="5247244"/>
              <a:ext cx="1167495" cy="55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b="1" kern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연계 시스템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AD09989D-085E-A55E-55FD-F61ECC8248C4}"/>
                </a:ext>
              </a:extLst>
            </p:cNvPr>
            <p:cNvSpPr/>
            <p:nvPr/>
          </p:nvSpPr>
          <p:spPr>
            <a:xfrm>
              <a:off x="6831022" y="3484611"/>
              <a:ext cx="1167495" cy="88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BI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36DA76F5-887A-1887-6D83-96681FCE932B}"/>
                </a:ext>
              </a:extLst>
            </p:cNvPr>
            <p:cNvSpPr/>
            <p:nvPr/>
          </p:nvSpPr>
          <p:spPr>
            <a:xfrm>
              <a:off x="6825208" y="2636912"/>
              <a:ext cx="1167495" cy="79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Portal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ED20051-AD4A-EA60-80D6-2E6732776D9E}"/>
                </a:ext>
              </a:extLst>
            </p:cNvPr>
            <p:cNvGrpSpPr/>
            <p:nvPr/>
          </p:nvGrpSpPr>
          <p:grpSpPr>
            <a:xfrm>
              <a:off x="6737717" y="2272105"/>
              <a:ext cx="1347631" cy="297917"/>
              <a:chOff x="372079" y="2140532"/>
              <a:chExt cx="1556584" cy="282678"/>
            </a:xfrm>
          </p:grpSpPr>
          <p:sp>
            <p:nvSpPr>
              <p:cNvPr id="104" name="Rectangle 36">
                <a:extLst>
                  <a:ext uri="{FF2B5EF4-FFF2-40B4-BE49-F238E27FC236}">
                    <a16:creationId xmlns:a16="http://schemas.microsoft.com/office/drawing/2014/main" id="{2911828C-D6FA-9AB7-F357-B77EF7DB0F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05" name="Rectangle 36">
                <a:extLst>
                  <a:ext uri="{FF2B5EF4-FFF2-40B4-BE49-F238E27FC236}">
                    <a16:creationId xmlns:a16="http://schemas.microsoft.com/office/drawing/2014/main" id="{9E6892F9-BF0B-CD43-C4D7-5222072FC1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9752" y="2208862"/>
                <a:ext cx="296248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활용</a:t>
                </a:r>
                <a:endParaRPr lang="en-US" altLang="ko-KR" sz="1000" b="1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E565239-EC39-7CDB-36C7-AB393727576E}"/>
                </a:ext>
              </a:extLst>
            </p:cNvPr>
            <p:cNvGrpSpPr/>
            <p:nvPr/>
          </p:nvGrpSpPr>
          <p:grpSpPr>
            <a:xfrm>
              <a:off x="5935764" y="2027837"/>
              <a:ext cx="725421" cy="169755"/>
              <a:chOff x="512970" y="2513810"/>
              <a:chExt cx="2805788" cy="325665"/>
            </a:xfrm>
          </p:grpSpPr>
          <p:sp>
            <p:nvSpPr>
              <p:cNvPr id="107" name="모서리가 둥근 직사각형 43">
                <a:extLst>
                  <a:ext uri="{FF2B5EF4-FFF2-40B4-BE49-F238E27FC236}">
                    <a16:creationId xmlns:a16="http://schemas.microsoft.com/office/drawing/2014/main" id="{B1BC4821-9E2C-5F06-3AEF-6144B53A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08" name="모서리가 둥근 직사각형 43">
                <a:extLst>
                  <a:ext uri="{FF2B5EF4-FFF2-40B4-BE49-F238E27FC236}">
                    <a16:creationId xmlns:a16="http://schemas.microsoft.com/office/drawing/2014/main" id="{875CC9C2-A227-98B6-46B7-F73981AC9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444" y="2584244"/>
                <a:ext cx="1388829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모니터링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09B9DE4-53DE-3D5C-C43F-5612D952E518}"/>
                </a:ext>
              </a:extLst>
            </p:cNvPr>
            <p:cNvGrpSpPr/>
            <p:nvPr/>
          </p:nvGrpSpPr>
          <p:grpSpPr>
            <a:xfrm>
              <a:off x="6814230" y="2022239"/>
              <a:ext cx="725421" cy="169755"/>
              <a:chOff x="512970" y="2513810"/>
              <a:chExt cx="2805788" cy="325665"/>
            </a:xfrm>
          </p:grpSpPr>
          <p:sp>
            <p:nvSpPr>
              <p:cNvPr id="110" name="모서리가 둥근 직사각형 43">
                <a:extLst>
                  <a:ext uri="{FF2B5EF4-FFF2-40B4-BE49-F238E27FC236}">
                    <a16:creationId xmlns:a16="http://schemas.microsoft.com/office/drawing/2014/main" id="{BE81920B-16FA-8B8A-0AEA-4C912C8E2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1" name="모서리가 둥근 직사각형 43">
                <a:extLst>
                  <a:ext uri="{FF2B5EF4-FFF2-40B4-BE49-F238E27FC236}">
                    <a16:creationId xmlns:a16="http://schemas.microsoft.com/office/drawing/2014/main" id="{F3573FCB-871C-A32C-C590-6EEE8E806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0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이벤트 감지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09CC075-D8D4-89AD-54B1-371B3754F208}"/>
                </a:ext>
              </a:extLst>
            </p:cNvPr>
            <p:cNvGrpSpPr/>
            <p:nvPr/>
          </p:nvGrpSpPr>
          <p:grpSpPr>
            <a:xfrm>
              <a:off x="4184242" y="2032989"/>
              <a:ext cx="725421" cy="169755"/>
              <a:chOff x="512970" y="2513810"/>
              <a:chExt cx="2805788" cy="325665"/>
            </a:xfrm>
          </p:grpSpPr>
          <p:sp>
            <p:nvSpPr>
              <p:cNvPr id="113" name="모서리가 둥근 직사각형 43">
                <a:extLst>
                  <a:ext uri="{FF2B5EF4-FFF2-40B4-BE49-F238E27FC236}">
                    <a16:creationId xmlns:a16="http://schemas.microsoft.com/office/drawing/2014/main" id="{8A7A9B71-5CAD-9C0E-3251-12923B790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4" name="모서리가 둥근 직사각형 43">
                <a:extLst>
                  <a:ext uri="{FF2B5EF4-FFF2-40B4-BE49-F238E27FC236}">
                    <a16:creationId xmlns:a16="http://schemas.microsoft.com/office/drawing/2014/main" id="{E9D02809-51CF-D135-4D13-4FA90B824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운영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115" name="직선 화살표 연결선 135">
              <a:extLst>
                <a:ext uri="{FF2B5EF4-FFF2-40B4-BE49-F238E27FC236}">
                  <a16:creationId xmlns:a16="http://schemas.microsoft.com/office/drawing/2014/main" id="{D3F31A11-F217-5BF9-7AD5-1987A04E75FC}"/>
                </a:ext>
              </a:extLst>
            </p:cNvPr>
            <p:cNvCxnSpPr>
              <a:stCxn id="44" idx="3"/>
              <a:endCxn id="75" idx="1"/>
            </p:cNvCxnSpPr>
            <p:nvPr/>
          </p:nvCxnSpPr>
          <p:spPr>
            <a:xfrm flipV="1">
              <a:off x="2864768" y="3548019"/>
              <a:ext cx="233726" cy="22716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E45736D9-AAD3-3282-CC1E-A056B49BB8FB}"/>
                </a:ext>
              </a:extLst>
            </p:cNvPr>
            <p:cNvGrpSpPr/>
            <p:nvPr/>
          </p:nvGrpSpPr>
          <p:grpSpPr>
            <a:xfrm>
              <a:off x="6993434" y="5460427"/>
              <a:ext cx="856426" cy="315484"/>
              <a:chOff x="430863" y="2491942"/>
              <a:chExt cx="1471171" cy="380428"/>
            </a:xfrm>
          </p:grpSpPr>
          <p:sp>
            <p:nvSpPr>
              <p:cNvPr id="117" name="모서리가 둥근 직사각형 43">
                <a:extLst>
                  <a:ext uri="{FF2B5EF4-FFF2-40B4-BE49-F238E27FC236}">
                    <a16:creationId xmlns:a16="http://schemas.microsoft.com/office/drawing/2014/main" id="{95A61633-83B1-F1F0-258B-84194159E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63" y="2491942"/>
                <a:ext cx="1471171" cy="380428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8" name="모서리가 둥근 직사각형 43">
                <a:extLst>
                  <a:ext uri="{FF2B5EF4-FFF2-40B4-BE49-F238E27FC236}">
                    <a16:creationId xmlns:a16="http://schemas.microsoft.com/office/drawing/2014/main" id="{37A8940B-C17F-4646-9A75-3FC21B8F5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517" y="2529161"/>
                <a:ext cx="773774" cy="296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업무</a:t>
                </a:r>
                <a:r>
                  <a:rPr lang="en-US" altLang="ko-KR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/</a:t>
                </a: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단위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시스템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119" name="Rectangle 34">
              <a:extLst>
                <a:ext uri="{FF2B5EF4-FFF2-40B4-BE49-F238E27FC236}">
                  <a16:creationId xmlns:a16="http://schemas.microsoft.com/office/drawing/2014/main" id="{7EA18BCC-6D91-7998-FCD8-8C9FE3ED6C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550480" y="1744152"/>
              <a:ext cx="903020" cy="4349144"/>
            </a:xfrm>
            <a:prstGeom prst="roundRect">
              <a:avLst>
                <a:gd name="adj" fmla="val 3116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99B9101-957B-0E31-40B2-DAFB2C4B0CD0}"/>
                </a:ext>
              </a:extLst>
            </p:cNvPr>
            <p:cNvGrpSpPr/>
            <p:nvPr/>
          </p:nvGrpSpPr>
          <p:grpSpPr>
            <a:xfrm>
              <a:off x="8550480" y="1736812"/>
              <a:ext cx="903020" cy="360962"/>
              <a:chOff x="2427667" y="1730677"/>
              <a:chExt cx="5225174" cy="346584"/>
            </a:xfrm>
          </p:grpSpPr>
          <p:sp>
            <p:nvSpPr>
              <p:cNvPr id="121" name="양쪽 모서리가 둥근 사각형 607">
                <a:extLst>
                  <a:ext uri="{FF2B5EF4-FFF2-40B4-BE49-F238E27FC236}">
                    <a16:creationId xmlns:a16="http://schemas.microsoft.com/office/drawing/2014/main" id="{36036796-0743-3431-D341-CB1373AD6BFF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3D454DE-8C52-CBAD-EE79-EFF4CCB956AF}"/>
                  </a:ext>
                </a:extLst>
              </p:cNvPr>
              <p:cNvSpPr/>
              <p:nvPr/>
            </p:nvSpPr>
            <p:spPr bwMode="auto">
              <a:xfrm>
                <a:off x="3480415" y="1800538"/>
                <a:ext cx="3116571" cy="20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/>
                <a:r>
                  <a:rPr lang="ko-KR" alt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사용자</a:t>
                </a: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C3D0F4F-C4DC-7DD9-92B9-FD3910B09E1E}"/>
                </a:ext>
              </a:extLst>
            </p:cNvPr>
            <p:cNvSpPr/>
            <p:nvPr/>
          </p:nvSpPr>
          <p:spPr>
            <a:xfrm>
              <a:off x="8615300" y="4085640"/>
              <a:ext cx="78486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F9C1E3A-1F85-B1D2-5722-B3A28BA85358}"/>
                </a:ext>
              </a:extLst>
            </p:cNvPr>
            <p:cNvSpPr/>
            <p:nvPr/>
          </p:nvSpPr>
          <p:spPr>
            <a:xfrm flipH="1">
              <a:off x="8623811" y="4233599"/>
              <a:ext cx="817531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탐색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4A7FA9D-4363-CC37-2DE2-6072C68A80ED}"/>
                </a:ext>
              </a:extLst>
            </p:cNvPr>
            <p:cNvGrpSpPr/>
            <p:nvPr/>
          </p:nvGrpSpPr>
          <p:grpSpPr>
            <a:xfrm>
              <a:off x="8652379" y="3497748"/>
              <a:ext cx="704735" cy="714564"/>
              <a:chOff x="8793728" y="2390777"/>
              <a:chExt cx="704735" cy="688828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B6F8B311-4242-6F8A-9BA1-AF6A0A3647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E7B196D0-BFF9-BF43-6EE1-D7E2C59C6D1C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32" name="타원 244">
                  <a:extLst>
                    <a:ext uri="{FF2B5EF4-FFF2-40B4-BE49-F238E27FC236}">
                      <a16:creationId xmlns:a16="http://schemas.microsoft.com/office/drawing/2014/main" id="{2FF87C85-3AB4-01EB-DA28-BC14457C59B6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36FAD64-2EC4-78FE-DF1C-EA1EE9921C81}"/>
                    </a:ext>
                  </a:extLst>
                </p:cNvPr>
                <p:cNvSpPr txBox="1"/>
                <p:nvPr/>
              </p:nvSpPr>
              <p:spPr bwMode="auto">
                <a:xfrm>
                  <a:off x="1102296" y="3961368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분석가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B60BB565-112A-C628-DA22-FC86E3FC17B6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41399B32-66E0-4BC4-4D8D-356C7D7C9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B24AFFB5-EC07-CC86-F378-00AB1DD4D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7F038955-0B23-DA18-384D-EE2F14D519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41B0275-2108-4899-75C8-3B2129B7A562}"/>
                </a:ext>
              </a:extLst>
            </p:cNvPr>
            <p:cNvSpPr/>
            <p:nvPr/>
          </p:nvSpPr>
          <p:spPr>
            <a:xfrm>
              <a:off x="8615300" y="5386273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CD73BD5-FDF9-DFDA-138F-091B43F79BCA}"/>
                </a:ext>
              </a:extLst>
            </p:cNvPr>
            <p:cNvSpPr/>
            <p:nvPr/>
          </p:nvSpPr>
          <p:spPr>
            <a:xfrm flipH="1">
              <a:off x="8638701" y="5408954"/>
              <a:ext cx="775875" cy="538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서비스 신청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(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분석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시각화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BAB8E5C-C6D8-D9F3-0569-3EB6DCB423D9}"/>
                </a:ext>
              </a:extLst>
            </p:cNvPr>
            <p:cNvGrpSpPr/>
            <p:nvPr/>
          </p:nvGrpSpPr>
          <p:grpSpPr>
            <a:xfrm>
              <a:off x="8658492" y="4804161"/>
              <a:ext cx="704735" cy="714564"/>
              <a:chOff x="8793728" y="2390777"/>
              <a:chExt cx="704735" cy="688828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D030B9C0-7FD7-7B73-A5D6-A3EFF85E58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7E056B69-6D8E-4B32-B182-35CB8E99F7BD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43" name="타원 244">
                  <a:extLst>
                    <a:ext uri="{FF2B5EF4-FFF2-40B4-BE49-F238E27FC236}">
                      <a16:creationId xmlns:a16="http://schemas.microsoft.com/office/drawing/2014/main" id="{43DD833D-5AF2-0B04-4797-A3DEA0522D9E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4C18883-6303-8A62-8463-F3A4B0169F84}"/>
                    </a:ext>
                  </a:extLst>
                </p:cNvPr>
                <p:cNvSpPr txBox="1"/>
                <p:nvPr/>
              </p:nvSpPr>
              <p:spPr bwMode="auto">
                <a:xfrm>
                  <a:off x="1102296" y="3961368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사용자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873FD239-1F21-C565-D310-10D713CDE6BE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C7B865E2-B48F-41B6-5422-6F991D28B3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40" name="그림 139">
                  <a:extLst>
                    <a:ext uri="{FF2B5EF4-FFF2-40B4-BE49-F238E27FC236}">
                      <a16:creationId xmlns:a16="http://schemas.microsoft.com/office/drawing/2014/main" id="{204E98CA-C88D-CBDB-AD7D-EAF254190B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41" name="그림 140">
                  <a:extLst>
                    <a:ext uri="{FF2B5EF4-FFF2-40B4-BE49-F238E27FC236}">
                      <a16:creationId xmlns:a16="http://schemas.microsoft.com/office/drawing/2014/main" id="{E2AD08C3-B611-527E-FF42-88B79AAE1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43D25E7-FF58-6562-422A-73D4360C2F87}"/>
                </a:ext>
              </a:extLst>
            </p:cNvPr>
            <p:cNvSpPr/>
            <p:nvPr/>
          </p:nvSpPr>
          <p:spPr>
            <a:xfrm>
              <a:off x="8607680" y="2834242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67B6E2D-D695-7B06-ED69-5D1D38F0E000}"/>
                </a:ext>
              </a:extLst>
            </p:cNvPr>
            <p:cNvSpPr/>
            <p:nvPr/>
          </p:nvSpPr>
          <p:spPr>
            <a:xfrm flipH="1">
              <a:off x="8576524" y="3038206"/>
              <a:ext cx="81432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사용자 권한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환경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C6BBB5B9-0D5C-4E1E-E451-AC4201DA5104}"/>
                </a:ext>
              </a:extLst>
            </p:cNvPr>
            <p:cNvGrpSpPr/>
            <p:nvPr/>
          </p:nvGrpSpPr>
          <p:grpSpPr>
            <a:xfrm>
              <a:off x="8655334" y="2271670"/>
              <a:ext cx="704735" cy="714564"/>
              <a:chOff x="595467" y="7348465"/>
              <a:chExt cx="886073" cy="913231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AEBBDF6C-0D46-2522-E9C6-8A1A04C7A3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467" y="7348465"/>
                <a:ext cx="886073" cy="913231"/>
                <a:chOff x="800691" y="3292608"/>
                <a:chExt cx="1138605" cy="979105"/>
              </a:xfrm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853BA2A6-1DB1-C771-F27E-16FA5E33E736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67" name="타원 244">
                  <a:extLst>
                    <a:ext uri="{FF2B5EF4-FFF2-40B4-BE49-F238E27FC236}">
                      <a16:creationId xmlns:a16="http://schemas.microsoft.com/office/drawing/2014/main" id="{C98CED77-2B0C-9971-B570-74C91A82EC50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B5843DE-9883-13C2-0428-58795DAB117B}"/>
                    </a:ext>
                  </a:extLst>
                </p:cNvPr>
                <p:cNvSpPr txBox="1"/>
                <p:nvPr/>
              </p:nvSpPr>
              <p:spPr bwMode="auto">
                <a:xfrm>
                  <a:off x="1114609" y="3950927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관리자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9D34236-A9CB-0F3B-796F-96E20C0370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1477" y="7474654"/>
                <a:ext cx="368113" cy="360000"/>
                <a:chOff x="866927" y="5894008"/>
                <a:chExt cx="625887" cy="612094"/>
              </a:xfrm>
            </p:grpSpPr>
            <p:sp>
              <p:nvSpPr>
                <p:cNvPr id="150" name="Freeform 344">
                  <a:extLst>
                    <a:ext uri="{FF2B5EF4-FFF2-40B4-BE49-F238E27FC236}">
                      <a16:creationId xmlns:a16="http://schemas.microsoft.com/office/drawing/2014/main" id="{5CAF9A5E-0897-ABEA-763D-4A1605B68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42445"/>
                  <a:ext cx="76925" cy="100815"/>
                </a:xfrm>
                <a:custGeom>
                  <a:avLst/>
                  <a:gdLst>
                    <a:gd name="T0" fmla="*/ 0 w 44"/>
                    <a:gd name="T1" fmla="*/ 26 h 56"/>
                    <a:gd name="T2" fmla="*/ 32 w 44"/>
                    <a:gd name="T3" fmla="*/ 56 h 56"/>
                    <a:gd name="T4" fmla="*/ 44 w 44"/>
                    <a:gd name="T5" fmla="*/ 44 h 56"/>
                    <a:gd name="T6" fmla="*/ 0 w 44"/>
                    <a:gd name="T7" fmla="*/ 0 h 56"/>
                    <a:gd name="T8" fmla="*/ 0 w 4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56">
                      <a:moveTo>
                        <a:pt x="0" y="26"/>
                      </a:moveTo>
                      <a:lnTo>
                        <a:pt x="32" y="56"/>
                      </a:lnTo>
                      <a:lnTo>
                        <a:pt x="44" y="44"/>
                      </a:lnTo>
                      <a:lnTo>
                        <a:pt x="0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E8AF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1" name="Freeform 345">
                  <a:extLst>
                    <a:ext uri="{FF2B5EF4-FFF2-40B4-BE49-F238E27FC236}">
                      <a16:creationId xmlns:a16="http://schemas.microsoft.com/office/drawing/2014/main" id="{F31D402D-28FC-9D62-D566-EC6AD359A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31643"/>
                  <a:ext cx="104896" cy="90013"/>
                </a:xfrm>
                <a:custGeom>
                  <a:avLst/>
                  <a:gdLst>
                    <a:gd name="T0" fmla="*/ 60 w 60"/>
                    <a:gd name="T1" fmla="*/ 0 h 50"/>
                    <a:gd name="T2" fmla="*/ 0 w 60"/>
                    <a:gd name="T3" fmla="*/ 4 h 50"/>
                    <a:gd name="T4" fmla="*/ 0 w 60"/>
                    <a:gd name="T5" fmla="*/ 6 h 50"/>
                    <a:gd name="T6" fmla="*/ 44 w 60"/>
                    <a:gd name="T7" fmla="*/ 50 h 50"/>
                    <a:gd name="T8" fmla="*/ 60 w 60"/>
                    <a:gd name="T9" fmla="*/ 30 h 50"/>
                    <a:gd name="T10" fmla="*/ 60 w 60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60" y="0"/>
                      </a:move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4" y="50"/>
                      </a:lnTo>
                      <a:lnTo>
                        <a:pt x="60" y="3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DBA1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2" name="Freeform 346">
                  <a:extLst>
                    <a:ext uri="{FF2B5EF4-FFF2-40B4-BE49-F238E27FC236}">
                      <a16:creationId xmlns:a16="http://schemas.microsoft.com/office/drawing/2014/main" id="{685049E5-D412-7F0D-0323-BA726AEF2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705" y="5958817"/>
                  <a:ext cx="192311" cy="219633"/>
                </a:xfrm>
                <a:custGeom>
                  <a:avLst/>
                  <a:gdLst>
                    <a:gd name="T0" fmla="*/ 110 w 110"/>
                    <a:gd name="T1" fmla="*/ 46 h 122"/>
                    <a:gd name="T2" fmla="*/ 108 w 110"/>
                    <a:gd name="T3" fmla="*/ 42 h 122"/>
                    <a:gd name="T4" fmla="*/ 106 w 110"/>
                    <a:gd name="T5" fmla="*/ 42 h 122"/>
                    <a:gd name="T6" fmla="*/ 104 w 110"/>
                    <a:gd name="T7" fmla="*/ 46 h 122"/>
                    <a:gd name="T8" fmla="*/ 102 w 110"/>
                    <a:gd name="T9" fmla="*/ 46 h 122"/>
                    <a:gd name="T10" fmla="*/ 100 w 110"/>
                    <a:gd name="T11" fmla="*/ 42 h 122"/>
                    <a:gd name="T12" fmla="*/ 102 w 110"/>
                    <a:gd name="T13" fmla="*/ 22 h 122"/>
                    <a:gd name="T14" fmla="*/ 100 w 110"/>
                    <a:gd name="T15" fmla="*/ 14 h 122"/>
                    <a:gd name="T16" fmla="*/ 90 w 110"/>
                    <a:gd name="T17" fmla="*/ 6 h 122"/>
                    <a:gd name="T18" fmla="*/ 84 w 110"/>
                    <a:gd name="T19" fmla="*/ 2 h 122"/>
                    <a:gd name="T20" fmla="*/ 70 w 110"/>
                    <a:gd name="T21" fmla="*/ 0 h 122"/>
                    <a:gd name="T22" fmla="*/ 54 w 110"/>
                    <a:gd name="T23" fmla="*/ 2 h 122"/>
                    <a:gd name="T24" fmla="*/ 48 w 110"/>
                    <a:gd name="T25" fmla="*/ 0 h 122"/>
                    <a:gd name="T26" fmla="*/ 34 w 110"/>
                    <a:gd name="T27" fmla="*/ 0 h 122"/>
                    <a:gd name="T28" fmla="*/ 26 w 110"/>
                    <a:gd name="T29" fmla="*/ 2 h 122"/>
                    <a:gd name="T30" fmla="*/ 14 w 110"/>
                    <a:gd name="T31" fmla="*/ 10 h 122"/>
                    <a:gd name="T32" fmla="*/ 8 w 110"/>
                    <a:gd name="T33" fmla="*/ 22 h 122"/>
                    <a:gd name="T34" fmla="*/ 8 w 110"/>
                    <a:gd name="T35" fmla="*/ 32 h 122"/>
                    <a:gd name="T36" fmla="*/ 10 w 110"/>
                    <a:gd name="T37" fmla="*/ 42 h 122"/>
                    <a:gd name="T38" fmla="*/ 8 w 110"/>
                    <a:gd name="T39" fmla="*/ 46 h 122"/>
                    <a:gd name="T40" fmla="*/ 6 w 110"/>
                    <a:gd name="T41" fmla="*/ 46 h 122"/>
                    <a:gd name="T42" fmla="*/ 4 w 110"/>
                    <a:gd name="T43" fmla="*/ 42 h 122"/>
                    <a:gd name="T44" fmla="*/ 2 w 110"/>
                    <a:gd name="T45" fmla="*/ 42 h 122"/>
                    <a:gd name="T46" fmla="*/ 0 w 110"/>
                    <a:gd name="T47" fmla="*/ 46 h 122"/>
                    <a:gd name="T48" fmla="*/ 4 w 110"/>
                    <a:gd name="T49" fmla="*/ 70 h 122"/>
                    <a:gd name="T50" fmla="*/ 8 w 110"/>
                    <a:gd name="T51" fmla="*/ 74 h 122"/>
                    <a:gd name="T52" fmla="*/ 12 w 110"/>
                    <a:gd name="T53" fmla="*/ 78 h 122"/>
                    <a:gd name="T54" fmla="*/ 14 w 110"/>
                    <a:gd name="T55" fmla="*/ 84 h 122"/>
                    <a:gd name="T56" fmla="*/ 16 w 110"/>
                    <a:gd name="T57" fmla="*/ 90 h 122"/>
                    <a:gd name="T58" fmla="*/ 18 w 110"/>
                    <a:gd name="T59" fmla="*/ 98 h 122"/>
                    <a:gd name="T60" fmla="*/ 32 w 110"/>
                    <a:gd name="T61" fmla="*/ 110 h 122"/>
                    <a:gd name="T62" fmla="*/ 38 w 110"/>
                    <a:gd name="T63" fmla="*/ 114 h 122"/>
                    <a:gd name="T64" fmla="*/ 44 w 110"/>
                    <a:gd name="T65" fmla="*/ 120 h 122"/>
                    <a:gd name="T66" fmla="*/ 54 w 110"/>
                    <a:gd name="T67" fmla="*/ 122 h 122"/>
                    <a:gd name="T68" fmla="*/ 60 w 110"/>
                    <a:gd name="T69" fmla="*/ 120 h 122"/>
                    <a:gd name="T70" fmla="*/ 66 w 110"/>
                    <a:gd name="T71" fmla="*/ 120 h 122"/>
                    <a:gd name="T72" fmla="*/ 78 w 110"/>
                    <a:gd name="T73" fmla="*/ 110 h 122"/>
                    <a:gd name="T74" fmla="*/ 84 w 110"/>
                    <a:gd name="T75" fmla="*/ 104 h 122"/>
                    <a:gd name="T76" fmla="*/ 90 w 110"/>
                    <a:gd name="T77" fmla="*/ 98 h 122"/>
                    <a:gd name="T78" fmla="*/ 94 w 110"/>
                    <a:gd name="T79" fmla="*/ 90 h 122"/>
                    <a:gd name="T80" fmla="*/ 96 w 110"/>
                    <a:gd name="T81" fmla="*/ 80 h 122"/>
                    <a:gd name="T82" fmla="*/ 98 w 110"/>
                    <a:gd name="T83" fmla="*/ 78 h 122"/>
                    <a:gd name="T84" fmla="*/ 106 w 110"/>
                    <a:gd name="T85" fmla="*/ 70 h 122"/>
                    <a:gd name="T86" fmla="*/ 108 w 110"/>
                    <a:gd name="T87" fmla="*/ 58 h 122"/>
                    <a:gd name="T88" fmla="*/ 110 w 110"/>
                    <a:gd name="T89" fmla="*/ 4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0" h="122">
                      <a:moveTo>
                        <a:pt x="110" y="46"/>
                      </a:moveTo>
                      <a:lnTo>
                        <a:pt x="110" y="46"/>
                      </a:lnTo>
                      <a:lnTo>
                        <a:pt x="108" y="42"/>
                      </a:lnTo>
                      <a:lnTo>
                        <a:pt x="108" y="42"/>
                      </a:lnTo>
                      <a:lnTo>
                        <a:pt x="106" y="42"/>
                      </a:lnTo>
                      <a:lnTo>
                        <a:pt x="106" y="42"/>
                      </a:lnTo>
                      <a:lnTo>
                        <a:pt x="104" y="46"/>
                      </a:lnTo>
                      <a:lnTo>
                        <a:pt x="104" y="46"/>
                      </a:lnTo>
                      <a:lnTo>
                        <a:pt x="102" y="46"/>
                      </a:lnTo>
                      <a:lnTo>
                        <a:pt x="102" y="46"/>
                      </a:lnTo>
                      <a:lnTo>
                        <a:pt x="100" y="42"/>
                      </a:lnTo>
                      <a:lnTo>
                        <a:pt x="100" y="42"/>
                      </a:lnTo>
                      <a:lnTo>
                        <a:pt x="102" y="32"/>
                      </a:lnTo>
                      <a:lnTo>
                        <a:pt x="102" y="22"/>
                      </a:lnTo>
                      <a:lnTo>
                        <a:pt x="102" y="22"/>
                      </a:lnTo>
                      <a:lnTo>
                        <a:pt x="100" y="14"/>
                      </a:lnTo>
                      <a:lnTo>
                        <a:pt x="96" y="10"/>
                      </a:lnTo>
                      <a:lnTo>
                        <a:pt x="90" y="6"/>
                      </a:lnTo>
                      <a:lnTo>
                        <a:pt x="84" y="2"/>
                      </a:lnTo>
                      <a:lnTo>
                        <a:pt x="84" y="2"/>
                      </a:lnTo>
                      <a:lnTo>
                        <a:pt x="76" y="0"/>
                      </a:ln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0" y="0"/>
                      </a:lnTo>
                      <a:lnTo>
                        <a:pt x="34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6"/>
                      </a:lnTo>
                      <a:lnTo>
                        <a:pt x="14" y="10"/>
                      </a:lnTo>
                      <a:lnTo>
                        <a:pt x="10" y="14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8" y="32"/>
                      </a:lnTo>
                      <a:lnTo>
                        <a:pt x="10" y="42"/>
                      </a:lnTo>
                      <a:lnTo>
                        <a:pt x="10" y="42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6" y="46"/>
                      </a:lnTo>
                      <a:lnTo>
                        <a:pt x="4" y="42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58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8" y="74"/>
                      </a:lnTo>
                      <a:lnTo>
                        <a:pt x="12" y="78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4" y="84"/>
                      </a:lnTo>
                      <a:lnTo>
                        <a:pt x="16" y="90"/>
                      </a:lnTo>
                      <a:lnTo>
                        <a:pt x="16" y="90"/>
                      </a:lnTo>
                      <a:lnTo>
                        <a:pt x="18" y="98"/>
                      </a:lnTo>
                      <a:lnTo>
                        <a:pt x="18" y="98"/>
                      </a:lnTo>
                      <a:lnTo>
                        <a:pt x="26" y="104"/>
                      </a:lnTo>
                      <a:lnTo>
                        <a:pt x="32" y="110"/>
                      </a:lnTo>
                      <a:lnTo>
                        <a:pt x="32" y="110"/>
                      </a:lnTo>
                      <a:lnTo>
                        <a:pt x="38" y="114"/>
                      </a:lnTo>
                      <a:lnTo>
                        <a:pt x="44" y="120"/>
                      </a:lnTo>
                      <a:lnTo>
                        <a:pt x="44" y="120"/>
                      </a:lnTo>
                      <a:lnTo>
                        <a:pt x="50" y="120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60" y="120"/>
                      </a:lnTo>
                      <a:lnTo>
                        <a:pt x="66" y="120"/>
                      </a:lnTo>
                      <a:lnTo>
                        <a:pt x="66" y="120"/>
                      </a:lnTo>
                      <a:lnTo>
                        <a:pt x="72" y="114"/>
                      </a:lnTo>
                      <a:lnTo>
                        <a:pt x="78" y="110"/>
                      </a:lnTo>
                      <a:lnTo>
                        <a:pt x="78" y="110"/>
                      </a:lnTo>
                      <a:lnTo>
                        <a:pt x="84" y="104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4" y="90"/>
                      </a:lnTo>
                      <a:lnTo>
                        <a:pt x="94" y="90"/>
                      </a:lnTo>
                      <a:lnTo>
                        <a:pt x="96" y="84"/>
                      </a:lnTo>
                      <a:lnTo>
                        <a:pt x="96" y="80"/>
                      </a:lnTo>
                      <a:lnTo>
                        <a:pt x="98" y="78"/>
                      </a:lnTo>
                      <a:lnTo>
                        <a:pt x="98" y="78"/>
                      </a:lnTo>
                      <a:lnTo>
                        <a:pt x="102" y="74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08" y="58"/>
                      </a:lnTo>
                      <a:lnTo>
                        <a:pt x="110" y="46"/>
                      </a:lnTo>
                      <a:lnTo>
                        <a:pt x="110" y="46"/>
                      </a:lnTo>
                      <a:close/>
                    </a:path>
                  </a:pathLst>
                </a:custGeom>
                <a:solidFill>
                  <a:srgbClr val="F9C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3" name="Freeform 347">
                  <a:extLst>
                    <a:ext uri="{FF2B5EF4-FFF2-40B4-BE49-F238E27FC236}">
                      <a16:creationId xmlns:a16="http://schemas.microsoft.com/office/drawing/2014/main" id="{F6F7B013-3BCE-4913-E074-D000E0BF5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201" y="5894008"/>
                  <a:ext cx="185318" cy="154823"/>
                </a:xfrm>
                <a:custGeom>
                  <a:avLst/>
                  <a:gdLst>
                    <a:gd name="T0" fmla="*/ 2 w 106"/>
                    <a:gd name="T1" fmla="*/ 72 h 86"/>
                    <a:gd name="T2" fmla="*/ 4 w 106"/>
                    <a:gd name="T3" fmla="*/ 84 h 86"/>
                    <a:gd name="T4" fmla="*/ 8 w 106"/>
                    <a:gd name="T5" fmla="*/ 86 h 86"/>
                    <a:gd name="T6" fmla="*/ 8 w 106"/>
                    <a:gd name="T7" fmla="*/ 84 h 86"/>
                    <a:gd name="T8" fmla="*/ 8 w 106"/>
                    <a:gd name="T9" fmla="*/ 76 h 86"/>
                    <a:gd name="T10" fmla="*/ 8 w 106"/>
                    <a:gd name="T11" fmla="*/ 64 h 86"/>
                    <a:gd name="T12" fmla="*/ 10 w 106"/>
                    <a:gd name="T13" fmla="*/ 56 h 86"/>
                    <a:gd name="T14" fmla="*/ 20 w 106"/>
                    <a:gd name="T15" fmla="*/ 46 h 86"/>
                    <a:gd name="T16" fmla="*/ 28 w 106"/>
                    <a:gd name="T17" fmla="*/ 44 h 86"/>
                    <a:gd name="T18" fmla="*/ 50 w 106"/>
                    <a:gd name="T19" fmla="*/ 46 h 86"/>
                    <a:gd name="T20" fmla="*/ 56 w 106"/>
                    <a:gd name="T21" fmla="*/ 46 h 86"/>
                    <a:gd name="T22" fmla="*/ 70 w 106"/>
                    <a:gd name="T23" fmla="*/ 38 h 86"/>
                    <a:gd name="T24" fmla="*/ 70 w 106"/>
                    <a:gd name="T25" fmla="*/ 36 h 86"/>
                    <a:gd name="T26" fmla="*/ 72 w 106"/>
                    <a:gd name="T27" fmla="*/ 36 h 86"/>
                    <a:gd name="T28" fmla="*/ 76 w 106"/>
                    <a:gd name="T29" fmla="*/ 40 h 86"/>
                    <a:gd name="T30" fmla="*/ 94 w 106"/>
                    <a:gd name="T31" fmla="*/ 50 h 86"/>
                    <a:gd name="T32" fmla="*/ 96 w 106"/>
                    <a:gd name="T33" fmla="*/ 56 h 86"/>
                    <a:gd name="T34" fmla="*/ 98 w 106"/>
                    <a:gd name="T35" fmla="*/ 76 h 86"/>
                    <a:gd name="T36" fmla="*/ 96 w 106"/>
                    <a:gd name="T37" fmla="*/ 86 h 86"/>
                    <a:gd name="T38" fmla="*/ 100 w 106"/>
                    <a:gd name="T39" fmla="*/ 86 h 86"/>
                    <a:gd name="T40" fmla="*/ 104 w 106"/>
                    <a:gd name="T41" fmla="*/ 74 h 86"/>
                    <a:gd name="T42" fmla="*/ 106 w 106"/>
                    <a:gd name="T43" fmla="*/ 58 h 86"/>
                    <a:gd name="T44" fmla="*/ 106 w 106"/>
                    <a:gd name="T45" fmla="*/ 38 h 86"/>
                    <a:gd name="T46" fmla="*/ 100 w 106"/>
                    <a:gd name="T47" fmla="*/ 22 h 86"/>
                    <a:gd name="T48" fmla="*/ 92 w 106"/>
                    <a:gd name="T49" fmla="*/ 14 h 86"/>
                    <a:gd name="T50" fmla="*/ 78 w 106"/>
                    <a:gd name="T51" fmla="*/ 4 h 86"/>
                    <a:gd name="T52" fmla="*/ 72 w 106"/>
                    <a:gd name="T53" fmla="*/ 4 h 86"/>
                    <a:gd name="T54" fmla="*/ 68 w 106"/>
                    <a:gd name="T55" fmla="*/ 4 h 86"/>
                    <a:gd name="T56" fmla="*/ 58 w 106"/>
                    <a:gd name="T57" fmla="*/ 2 h 86"/>
                    <a:gd name="T58" fmla="*/ 52 w 106"/>
                    <a:gd name="T59" fmla="*/ 0 h 86"/>
                    <a:gd name="T60" fmla="*/ 32 w 106"/>
                    <a:gd name="T61" fmla="*/ 4 h 86"/>
                    <a:gd name="T62" fmla="*/ 10 w 106"/>
                    <a:gd name="T63" fmla="*/ 18 h 86"/>
                    <a:gd name="T64" fmla="*/ 2 w 106"/>
                    <a:gd name="T65" fmla="*/ 28 h 86"/>
                    <a:gd name="T66" fmla="*/ 0 w 106"/>
                    <a:gd name="T67" fmla="*/ 48 h 86"/>
                    <a:gd name="T68" fmla="*/ 0 w 106"/>
                    <a:gd name="T69" fmla="*/ 58 h 86"/>
                    <a:gd name="T70" fmla="*/ 2 w 106"/>
                    <a:gd name="T71" fmla="*/ 7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86">
                      <a:moveTo>
                        <a:pt x="2" y="72"/>
                      </a:moveTo>
                      <a:lnTo>
                        <a:pt x="2" y="72"/>
                      </a:lnTo>
                      <a:lnTo>
                        <a:pt x="4" y="84"/>
                      </a:lnTo>
                      <a:lnTo>
                        <a:pt x="4" y="84"/>
                      </a:lnTo>
                      <a:lnTo>
                        <a:pt x="4" y="86"/>
                      </a:lnTo>
                      <a:lnTo>
                        <a:pt x="8" y="86"/>
                      </a:lnTo>
                      <a:lnTo>
                        <a:pt x="8" y="86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76"/>
                      </a:lnTo>
                      <a:lnTo>
                        <a:pt x="8" y="76"/>
                      </a:lnTo>
                      <a:lnTo>
                        <a:pt x="8" y="64"/>
                      </a:lnTo>
                      <a:lnTo>
                        <a:pt x="8" y="64"/>
                      </a:lnTo>
                      <a:lnTo>
                        <a:pt x="10" y="56"/>
                      </a:lnTo>
                      <a:lnTo>
                        <a:pt x="14" y="50"/>
                      </a:lnTo>
                      <a:lnTo>
                        <a:pt x="20" y="46"/>
                      </a:lnTo>
                      <a:lnTo>
                        <a:pt x="28" y="44"/>
                      </a:lnTo>
                      <a:lnTo>
                        <a:pt x="28" y="44"/>
                      </a:lnTo>
                      <a:lnTo>
                        <a:pt x="38" y="46"/>
                      </a:lnTo>
                      <a:lnTo>
                        <a:pt x="50" y="46"/>
                      </a:lnTo>
                      <a:lnTo>
                        <a:pt x="50" y="46"/>
                      </a:lnTo>
                      <a:lnTo>
                        <a:pt x="56" y="46"/>
                      </a:lnTo>
                      <a:lnTo>
                        <a:pt x="60" y="44"/>
                      </a:lnTo>
                      <a:lnTo>
                        <a:pt x="70" y="38"/>
                      </a:lnTo>
                      <a:lnTo>
                        <a:pt x="70" y="38"/>
                      </a:lnTo>
                      <a:lnTo>
                        <a:pt x="70" y="36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8" y="46"/>
                      </a:lnTo>
                      <a:lnTo>
                        <a:pt x="94" y="50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8" y="66"/>
                      </a:lnTo>
                      <a:lnTo>
                        <a:pt x="98" y="76"/>
                      </a:lnTo>
                      <a:lnTo>
                        <a:pt x="98" y="76"/>
                      </a:lnTo>
                      <a:lnTo>
                        <a:pt x="96" y="86"/>
                      </a:lnTo>
                      <a:lnTo>
                        <a:pt x="100" y="86"/>
                      </a:lnTo>
                      <a:lnTo>
                        <a:pt x="100" y="86"/>
                      </a:lnTo>
                      <a:lnTo>
                        <a:pt x="104" y="74"/>
                      </a:lnTo>
                      <a:lnTo>
                        <a:pt x="104" y="74"/>
                      </a:lnTo>
                      <a:lnTo>
                        <a:pt x="106" y="58"/>
                      </a:lnTo>
                      <a:lnTo>
                        <a:pt x="106" y="58"/>
                      </a:lnTo>
                      <a:lnTo>
                        <a:pt x="106" y="48"/>
                      </a:lnTo>
                      <a:lnTo>
                        <a:pt x="106" y="38"/>
                      </a:lnTo>
                      <a:lnTo>
                        <a:pt x="104" y="30"/>
                      </a:lnTo>
                      <a:lnTo>
                        <a:pt x="100" y="22"/>
                      </a:lnTo>
                      <a:lnTo>
                        <a:pt x="100" y="22"/>
                      </a:lnTo>
                      <a:lnTo>
                        <a:pt x="92" y="14"/>
                      </a:lnTo>
                      <a:lnTo>
                        <a:pt x="84" y="8"/>
                      </a:lnTo>
                      <a:lnTo>
                        <a:pt x="78" y="4"/>
                      </a:lnTo>
                      <a:lnTo>
                        <a:pt x="72" y="4"/>
                      </a:lnTo>
                      <a:lnTo>
                        <a:pt x="72" y="4"/>
                      </a:lnTo>
                      <a:lnTo>
                        <a:pt x="68" y="4"/>
                      </a:lnTo>
                      <a:lnTo>
                        <a:pt x="68" y="4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8" y="2"/>
                      </a:lnTo>
                      <a:lnTo>
                        <a:pt x="52" y="0"/>
                      </a:lnTo>
                      <a:lnTo>
                        <a:pt x="44" y="0"/>
                      </a:lnTo>
                      <a:lnTo>
                        <a:pt x="32" y="4"/>
                      </a:lnTo>
                      <a:lnTo>
                        <a:pt x="20" y="10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48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2" y="72"/>
                      </a:lnTo>
                      <a:lnTo>
                        <a:pt x="2" y="72"/>
                      </a:lnTo>
                      <a:close/>
                    </a:path>
                  </a:pathLst>
                </a:custGeom>
                <a:solidFill>
                  <a:srgbClr val="3D3B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Freeform 348">
                  <a:extLst>
                    <a:ext uri="{FF2B5EF4-FFF2-40B4-BE49-F238E27FC236}">
                      <a16:creationId xmlns:a16="http://schemas.microsoft.com/office/drawing/2014/main" id="{54856B1D-D819-C8B3-FABF-29C058693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225257"/>
                  <a:ext cx="104896" cy="198030"/>
                </a:xfrm>
                <a:custGeom>
                  <a:avLst/>
                  <a:gdLst>
                    <a:gd name="T0" fmla="*/ 0 w 60"/>
                    <a:gd name="T1" fmla="*/ 34 h 110"/>
                    <a:gd name="T2" fmla="*/ 0 w 60"/>
                    <a:gd name="T3" fmla="*/ 34 h 110"/>
                    <a:gd name="T4" fmla="*/ 4 w 60"/>
                    <a:gd name="T5" fmla="*/ 28 h 110"/>
                    <a:gd name="T6" fmla="*/ 14 w 60"/>
                    <a:gd name="T7" fmla="*/ 16 h 110"/>
                    <a:gd name="T8" fmla="*/ 28 w 60"/>
                    <a:gd name="T9" fmla="*/ 0 h 110"/>
                    <a:gd name="T10" fmla="*/ 32 w 60"/>
                    <a:gd name="T11" fmla="*/ 0 h 110"/>
                    <a:gd name="T12" fmla="*/ 60 w 60"/>
                    <a:gd name="T13" fmla="*/ 32 h 110"/>
                    <a:gd name="T14" fmla="*/ 32 w 60"/>
                    <a:gd name="T15" fmla="*/ 110 h 110"/>
                    <a:gd name="T16" fmla="*/ 0 w 60"/>
                    <a:gd name="T17" fmla="*/ 3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110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4" y="28"/>
                      </a:lnTo>
                      <a:lnTo>
                        <a:pt x="14" y="16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60" y="32"/>
                      </a:lnTo>
                      <a:lnTo>
                        <a:pt x="32" y="11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BAD1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5" name="Freeform 349">
                  <a:extLst>
                    <a:ext uri="{FF2B5EF4-FFF2-40B4-BE49-F238E27FC236}">
                      <a16:creationId xmlns:a16="http://schemas.microsoft.com/office/drawing/2014/main" id="{77994F6A-4E2A-F281-CE42-B3C5EAF1E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636" y="6221657"/>
                  <a:ext cx="55945" cy="190829"/>
                </a:xfrm>
                <a:custGeom>
                  <a:avLst/>
                  <a:gdLst>
                    <a:gd name="T0" fmla="*/ 32 w 32"/>
                    <a:gd name="T1" fmla="*/ 68 h 106"/>
                    <a:gd name="T2" fmla="*/ 22 w 32"/>
                    <a:gd name="T3" fmla="*/ 24 h 106"/>
                    <a:gd name="T4" fmla="*/ 22 w 32"/>
                    <a:gd name="T5" fmla="*/ 24 h 106"/>
                    <a:gd name="T6" fmla="*/ 22 w 32"/>
                    <a:gd name="T7" fmla="*/ 18 h 106"/>
                    <a:gd name="T8" fmla="*/ 26 w 32"/>
                    <a:gd name="T9" fmla="*/ 12 h 106"/>
                    <a:gd name="T10" fmla="*/ 26 w 32"/>
                    <a:gd name="T11" fmla="*/ 12 h 106"/>
                    <a:gd name="T12" fmla="*/ 26 w 32"/>
                    <a:gd name="T13" fmla="*/ 10 h 106"/>
                    <a:gd name="T14" fmla="*/ 26 w 32"/>
                    <a:gd name="T15" fmla="*/ 10 h 106"/>
                    <a:gd name="T16" fmla="*/ 20 w 32"/>
                    <a:gd name="T17" fmla="*/ 6 h 106"/>
                    <a:gd name="T18" fmla="*/ 20 w 32"/>
                    <a:gd name="T19" fmla="*/ 6 h 106"/>
                    <a:gd name="T20" fmla="*/ 18 w 32"/>
                    <a:gd name="T21" fmla="*/ 2 h 106"/>
                    <a:gd name="T22" fmla="*/ 18 w 32"/>
                    <a:gd name="T23" fmla="*/ 2 h 106"/>
                    <a:gd name="T24" fmla="*/ 18 w 32"/>
                    <a:gd name="T25" fmla="*/ 2 h 106"/>
                    <a:gd name="T26" fmla="*/ 16 w 32"/>
                    <a:gd name="T27" fmla="*/ 0 h 106"/>
                    <a:gd name="T28" fmla="*/ 16 w 32"/>
                    <a:gd name="T29" fmla="*/ 0 h 106"/>
                    <a:gd name="T30" fmla="*/ 14 w 32"/>
                    <a:gd name="T31" fmla="*/ 4 h 106"/>
                    <a:gd name="T32" fmla="*/ 14 w 32"/>
                    <a:gd name="T33" fmla="*/ 4 h 106"/>
                    <a:gd name="T34" fmla="*/ 10 w 32"/>
                    <a:gd name="T35" fmla="*/ 6 h 106"/>
                    <a:gd name="T36" fmla="*/ 10 w 32"/>
                    <a:gd name="T37" fmla="*/ 6 h 106"/>
                    <a:gd name="T38" fmla="*/ 6 w 32"/>
                    <a:gd name="T39" fmla="*/ 10 h 106"/>
                    <a:gd name="T40" fmla="*/ 6 w 32"/>
                    <a:gd name="T41" fmla="*/ 10 h 106"/>
                    <a:gd name="T42" fmla="*/ 6 w 32"/>
                    <a:gd name="T43" fmla="*/ 12 h 106"/>
                    <a:gd name="T44" fmla="*/ 10 w 32"/>
                    <a:gd name="T45" fmla="*/ 18 h 106"/>
                    <a:gd name="T46" fmla="*/ 10 w 32"/>
                    <a:gd name="T47" fmla="*/ 18 h 106"/>
                    <a:gd name="T48" fmla="*/ 10 w 32"/>
                    <a:gd name="T49" fmla="*/ 24 h 106"/>
                    <a:gd name="T50" fmla="*/ 0 w 32"/>
                    <a:gd name="T51" fmla="*/ 68 h 106"/>
                    <a:gd name="T52" fmla="*/ 0 w 32"/>
                    <a:gd name="T53" fmla="*/ 68 h 106"/>
                    <a:gd name="T54" fmla="*/ 0 w 32"/>
                    <a:gd name="T55" fmla="*/ 70 h 106"/>
                    <a:gd name="T56" fmla="*/ 14 w 32"/>
                    <a:gd name="T57" fmla="*/ 104 h 106"/>
                    <a:gd name="T58" fmla="*/ 14 w 32"/>
                    <a:gd name="T59" fmla="*/ 104 h 106"/>
                    <a:gd name="T60" fmla="*/ 16 w 32"/>
                    <a:gd name="T61" fmla="*/ 106 h 106"/>
                    <a:gd name="T62" fmla="*/ 16 w 32"/>
                    <a:gd name="T63" fmla="*/ 106 h 106"/>
                    <a:gd name="T64" fmla="*/ 18 w 32"/>
                    <a:gd name="T65" fmla="*/ 104 h 106"/>
                    <a:gd name="T66" fmla="*/ 32 w 32"/>
                    <a:gd name="T67" fmla="*/ 70 h 106"/>
                    <a:gd name="T68" fmla="*/ 32 w 32"/>
                    <a:gd name="T69" fmla="*/ 70 h 106"/>
                    <a:gd name="T70" fmla="*/ 32 w 32"/>
                    <a:gd name="T71" fmla="*/ 68 h 106"/>
                    <a:gd name="T72" fmla="*/ 32 w 32"/>
                    <a:gd name="T73" fmla="*/ 6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" h="106">
                      <a:moveTo>
                        <a:pt x="32" y="68"/>
                      </a:moveTo>
                      <a:lnTo>
                        <a:pt x="22" y="24"/>
                      </a:lnTo>
                      <a:lnTo>
                        <a:pt x="22" y="24"/>
                      </a:lnTo>
                      <a:lnTo>
                        <a:pt x="22" y="1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10" y="24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0" y="70"/>
                      </a:lnTo>
                      <a:lnTo>
                        <a:pt x="14" y="104"/>
                      </a:lnTo>
                      <a:lnTo>
                        <a:pt x="14" y="104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4"/>
                      </a:lnTo>
                      <a:lnTo>
                        <a:pt x="32" y="70"/>
                      </a:lnTo>
                      <a:lnTo>
                        <a:pt x="32" y="70"/>
                      </a:lnTo>
                      <a:lnTo>
                        <a:pt x="32" y="68"/>
                      </a:lnTo>
                      <a:lnTo>
                        <a:pt x="32" y="68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6" name="Freeform 350">
                  <a:extLst>
                    <a:ext uri="{FF2B5EF4-FFF2-40B4-BE49-F238E27FC236}">
                      <a16:creationId xmlns:a16="http://schemas.microsoft.com/office/drawing/2014/main" id="{B84F830B-0FDB-6446-DE43-42349E550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332" y="6200053"/>
                  <a:ext cx="223780" cy="291644"/>
                </a:xfrm>
                <a:custGeom>
                  <a:avLst/>
                  <a:gdLst>
                    <a:gd name="T0" fmla="*/ 128 w 128"/>
                    <a:gd name="T1" fmla="*/ 108 h 162"/>
                    <a:gd name="T2" fmla="*/ 106 w 128"/>
                    <a:gd name="T3" fmla="*/ 32 h 162"/>
                    <a:gd name="T4" fmla="*/ 96 w 128"/>
                    <a:gd name="T5" fmla="*/ 0 h 162"/>
                    <a:gd name="T6" fmla="*/ 96 w 128"/>
                    <a:gd name="T7" fmla="*/ 0 h 162"/>
                    <a:gd name="T8" fmla="*/ 94 w 128"/>
                    <a:gd name="T9" fmla="*/ 0 h 162"/>
                    <a:gd name="T10" fmla="*/ 94 w 128"/>
                    <a:gd name="T11" fmla="*/ 0 h 162"/>
                    <a:gd name="T12" fmla="*/ 78 w 128"/>
                    <a:gd name="T13" fmla="*/ 6 h 162"/>
                    <a:gd name="T14" fmla="*/ 78 w 128"/>
                    <a:gd name="T15" fmla="*/ 6 h 162"/>
                    <a:gd name="T16" fmla="*/ 20 w 128"/>
                    <a:gd name="T17" fmla="*/ 24 h 162"/>
                    <a:gd name="T18" fmla="*/ 20 w 128"/>
                    <a:gd name="T19" fmla="*/ 24 h 162"/>
                    <a:gd name="T20" fmla="*/ 0 w 128"/>
                    <a:gd name="T21" fmla="*/ 62 h 162"/>
                    <a:gd name="T22" fmla="*/ 0 w 128"/>
                    <a:gd name="T23" fmla="*/ 120 h 162"/>
                    <a:gd name="T24" fmla="*/ 0 w 128"/>
                    <a:gd name="T25" fmla="*/ 120 h 162"/>
                    <a:gd name="T26" fmla="*/ 4 w 128"/>
                    <a:gd name="T27" fmla="*/ 126 h 162"/>
                    <a:gd name="T28" fmla="*/ 6 w 128"/>
                    <a:gd name="T29" fmla="*/ 132 h 162"/>
                    <a:gd name="T30" fmla="*/ 6 w 128"/>
                    <a:gd name="T31" fmla="*/ 132 h 162"/>
                    <a:gd name="T32" fmla="*/ 20 w 128"/>
                    <a:gd name="T33" fmla="*/ 142 h 162"/>
                    <a:gd name="T34" fmla="*/ 36 w 128"/>
                    <a:gd name="T35" fmla="*/ 148 h 162"/>
                    <a:gd name="T36" fmla="*/ 54 w 128"/>
                    <a:gd name="T37" fmla="*/ 154 h 162"/>
                    <a:gd name="T38" fmla="*/ 74 w 128"/>
                    <a:gd name="T39" fmla="*/ 158 h 162"/>
                    <a:gd name="T40" fmla="*/ 108 w 128"/>
                    <a:gd name="T41" fmla="*/ 160 h 162"/>
                    <a:gd name="T42" fmla="*/ 128 w 128"/>
                    <a:gd name="T43" fmla="*/ 162 h 162"/>
                    <a:gd name="T44" fmla="*/ 128 w 128"/>
                    <a:gd name="T45" fmla="*/ 10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8" h="162">
                      <a:moveTo>
                        <a:pt x="128" y="108"/>
                      </a:moveTo>
                      <a:lnTo>
                        <a:pt x="106" y="32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8" y="6"/>
                      </a:lnTo>
                      <a:lnTo>
                        <a:pt x="78" y="6"/>
                      </a:lnTo>
                      <a:lnTo>
                        <a:pt x="20" y="24"/>
                      </a:lnTo>
                      <a:lnTo>
                        <a:pt x="20" y="24"/>
                      </a:lnTo>
                      <a:lnTo>
                        <a:pt x="0" y="6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4" y="126"/>
                      </a:lnTo>
                      <a:lnTo>
                        <a:pt x="6" y="132"/>
                      </a:lnTo>
                      <a:lnTo>
                        <a:pt x="6" y="132"/>
                      </a:lnTo>
                      <a:lnTo>
                        <a:pt x="20" y="142"/>
                      </a:lnTo>
                      <a:lnTo>
                        <a:pt x="36" y="148"/>
                      </a:lnTo>
                      <a:lnTo>
                        <a:pt x="54" y="154"/>
                      </a:lnTo>
                      <a:lnTo>
                        <a:pt x="74" y="158"/>
                      </a:lnTo>
                      <a:lnTo>
                        <a:pt x="108" y="160"/>
                      </a:lnTo>
                      <a:lnTo>
                        <a:pt x="128" y="162"/>
                      </a:lnTo>
                      <a:lnTo>
                        <a:pt x="128" y="108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7" name="Freeform 351">
                  <a:extLst>
                    <a:ext uri="{FF2B5EF4-FFF2-40B4-BE49-F238E27FC236}">
                      <a16:creationId xmlns:a16="http://schemas.microsoft.com/office/drawing/2014/main" id="{F80DF0EB-56C1-74B7-DF41-B25BCFB9D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111" y="6200053"/>
                  <a:ext cx="227277" cy="291644"/>
                </a:xfrm>
                <a:custGeom>
                  <a:avLst/>
                  <a:gdLst>
                    <a:gd name="T0" fmla="*/ 130 w 130"/>
                    <a:gd name="T1" fmla="*/ 60 h 162"/>
                    <a:gd name="T2" fmla="*/ 130 w 130"/>
                    <a:gd name="T3" fmla="*/ 60 h 162"/>
                    <a:gd name="T4" fmla="*/ 112 w 130"/>
                    <a:gd name="T5" fmla="*/ 24 h 162"/>
                    <a:gd name="T6" fmla="*/ 112 w 130"/>
                    <a:gd name="T7" fmla="*/ 24 h 162"/>
                    <a:gd name="T8" fmla="*/ 54 w 130"/>
                    <a:gd name="T9" fmla="*/ 6 h 162"/>
                    <a:gd name="T10" fmla="*/ 54 w 130"/>
                    <a:gd name="T11" fmla="*/ 6 h 162"/>
                    <a:gd name="T12" fmla="*/ 38 w 130"/>
                    <a:gd name="T13" fmla="*/ 0 h 162"/>
                    <a:gd name="T14" fmla="*/ 38 w 130"/>
                    <a:gd name="T15" fmla="*/ 0 h 162"/>
                    <a:gd name="T16" fmla="*/ 36 w 130"/>
                    <a:gd name="T17" fmla="*/ 0 h 162"/>
                    <a:gd name="T18" fmla="*/ 22 w 130"/>
                    <a:gd name="T19" fmla="*/ 44 h 162"/>
                    <a:gd name="T20" fmla="*/ 2 w 130"/>
                    <a:gd name="T21" fmla="*/ 112 h 162"/>
                    <a:gd name="T22" fmla="*/ 2 w 130"/>
                    <a:gd name="T23" fmla="*/ 112 h 162"/>
                    <a:gd name="T24" fmla="*/ 0 w 130"/>
                    <a:gd name="T25" fmla="*/ 108 h 162"/>
                    <a:gd name="T26" fmla="*/ 0 w 130"/>
                    <a:gd name="T27" fmla="*/ 162 h 162"/>
                    <a:gd name="T28" fmla="*/ 0 w 130"/>
                    <a:gd name="T29" fmla="*/ 162 h 162"/>
                    <a:gd name="T30" fmla="*/ 2 w 130"/>
                    <a:gd name="T31" fmla="*/ 162 h 162"/>
                    <a:gd name="T32" fmla="*/ 2 w 130"/>
                    <a:gd name="T33" fmla="*/ 162 h 162"/>
                    <a:gd name="T34" fmla="*/ 20 w 130"/>
                    <a:gd name="T35" fmla="*/ 162 h 162"/>
                    <a:gd name="T36" fmla="*/ 58 w 130"/>
                    <a:gd name="T37" fmla="*/ 158 h 162"/>
                    <a:gd name="T38" fmla="*/ 80 w 130"/>
                    <a:gd name="T39" fmla="*/ 154 h 162"/>
                    <a:gd name="T40" fmla="*/ 98 w 130"/>
                    <a:gd name="T41" fmla="*/ 150 h 162"/>
                    <a:gd name="T42" fmla="*/ 114 w 130"/>
                    <a:gd name="T43" fmla="*/ 142 h 162"/>
                    <a:gd name="T44" fmla="*/ 120 w 130"/>
                    <a:gd name="T45" fmla="*/ 138 h 162"/>
                    <a:gd name="T46" fmla="*/ 126 w 130"/>
                    <a:gd name="T47" fmla="*/ 132 h 162"/>
                    <a:gd name="T48" fmla="*/ 126 w 130"/>
                    <a:gd name="T49" fmla="*/ 132 h 162"/>
                    <a:gd name="T50" fmla="*/ 130 w 130"/>
                    <a:gd name="T51" fmla="*/ 118 h 162"/>
                    <a:gd name="T52" fmla="*/ 130 w 130"/>
                    <a:gd name="T5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0" h="162">
                      <a:moveTo>
                        <a:pt x="130" y="60"/>
                      </a:moveTo>
                      <a:lnTo>
                        <a:pt x="130" y="60"/>
                      </a:lnTo>
                      <a:lnTo>
                        <a:pt x="112" y="24"/>
                      </a:lnTo>
                      <a:lnTo>
                        <a:pt x="112" y="24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22" y="44"/>
                      </a:lnTo>
                      <a:lnTo>
                        <a:pt x="2" y="112"/>
                      </a:lnTo>
                      <a:lnTo>
                        <a:pt x="2" y="112"/>
                      </a:lnTo>
                      <a:lnTo>
                        <a:pt x="0" y="108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20" y="162"/>
                      </a:lnTo>
                      <a:lnTo>
                        <a:pt x="58" y="158"/>
                      </a:lnTo>
                      <a:lnTo>
                        <a:pt x="80" y="154"/>
                      </a:lnTo>
                      <a:lnTo>
                        <a:pt x="98" y="150"/>
                      </a:lnTo>
                      <a:lnTo>
                        <a:pt x="114" y="142"/>
                      </a:lnTo>
                      <a:lnTo>
                        <a:pt x="120" y="138"/>
                      </a:lnTo>
                      <a:lnTo>
                        <a:pt x="126" y="132"/>
                      </a:lnTo>
                      <a:lnTo>
                        <a:pt x="126" y="132"/>
                      </a:lnTo>
                      <a:lnTo>
                        <a:pt x="130" y="118"/>
                      </a:lnTo>
                      <a:lnTo>
                        <a:pt x="130" y="60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8" name="Freeform 352">
                  <a:extLst>
                    <a:ext uri="{FF2B5EF4-FFF2-40B4-BE49-F238E27FC236}">
                      <a16:creationId xmlns:a16="http://schemas.microsoft.com/office/drawing/2014/main" id="{289BE560-1ED6-0D96-6058-D91B4CB0C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174" y="6171249"/>
                  <a:ext cx="132870" cy="115217"/>
                </a:xfrm>
                <a:custGeom>
                  <a:avLst/>
                  <a:gdLst>
                    <a:gd name="T0" fmla="*/ 70 w 76"/>
                    <a:gd name="T1" fmla="*/ 0 h 64"/>
                    <a:gd name="T2" fmla="*/ 38 w 76"/>
                    <a:gd name="T3" fmla="*/ 28 h 64"/>
                    <a:gd name="T4" fmla="*/ 38 w 76"/>
                    <a:gd name="T5" fmla="*/ 28 h 64"/>
                    <a:gd name="T6" fmla="*/ 36 w 76"/>
                    <a:gd name="T7" fmla="*/ 28 h 64"/>
                    <a:gd name="T8" fmla="*/ 6 w 76"/>
                    <a:gd name="T9" fmla="*/ 0 h 64"/>
                    <a:gd name="T10" fmla="*/ 0 w 76"/>
                    <a:gd name="T11" fmla="*/ 20 h 64"/>
                    <a:gd name="T12" fmla="*/ 12 w 76"/>
                    <a:gd name="T13" fmla="*/ 64 h 64"/>
                    <a:gd name="T14" fmla="*/ 36 w 76"/>
                    <a:gd name="T15" fmla="*/ 30 h 64"/>
                    <a:gd name="T16" fmla="*/ 36 w 76"/>
                    <a:gd name="T17" fmla="*/ 30 h 64"/>
                    <a:gd name="T18" fmla="*/ 38 w 76"/>
                    <a:gd name="T19" fmla="*/ 30 h 64"/>
                    <a:gd name="T20" fmla="*/ 62 w 76"/>
                    <a:gd name="T21" fmla="*/ 64 h 64"/>
                    <a:gd name="T22" fmla="*/ 76 w 76"/>
                    <a:gd name="T23" fmla="*/ 20 h 64"/>
                    <a:gd name="T24" fmla="*/ 70 w 76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64">
                      <a:moveTo>
                        <a:pt x="70" y="0"/>
                      </a:move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6" y="28"/>
                      </a:lnTo>
                      <a:lnTo>
                        <a:pt x="6" y="0"/>
                      </a:lnTo>
                      <a:lnTo>
                        <a:pt x="0" y="20"/>
                      </a:lnTo>
                      <a:lnTo>
                        <a:pt x="12" y="64"/>
                      </a:lnTo>
                      <a:lnTo>
                        <a:pt x="36" y="30"/>
                      </a:lnTo>
                      <a:lnTo>
                        <a:pt x="36" y="30"/>
                      </a:lnTo>
                      <a:lnTo>
                        <a:pt x="38" y="30"/>
                      </a:lnTo>
                      <a:lnTo>
                        <a:pt x="62" y="64"/>
                      </a:lnTo>
                      <a:lnTo>
                        <a:pt x="76" y="2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9" name="Freeform 353">
                  <a:extLst>
                    <a:ext uri="{FF2B5EF4-FFF2-40B4-BE49-F238E27FC236}">
                      <a16:creationId xmlns:a16="http://schemas.microsoft.com/office/drawing/2014/main" id="{6F19B868-216B-E72A-37F9-CBA781257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208" y="6200053"/>
                  <a:ext cx="202801" cy="252038"/>
                </a:xfrm>
                <a:custGeom>
                  <a:avLst/>
                  <a:gdLst>
                    <a:gd name="T0" fmla="*/ 98 w 116"/>
                    <a:gd name="T1" fmla="*/ 28 h 140"/>
                    <a:gd name="T2" fmla="*/ 114 w 116"/>
                    <a:gd name="T3" fmla="*/ 34 h 140"/>
                    <a:gd name="T4" fmla="*/ 58 w 116"/>
                    <a:gd name="T5" fmla="*/ 140 h 140"/>
                    <a:gd name="T6" fmla="*/ 2 w 116"/>
                    <a:gd name="T7" fmla="*/ 34 h 140"/>
                    <a:gd name="T8" fmla="*/ 18 w 116"/>
                    <a:gd name="T9" fmla="*/ 28 h 140"/>
                    <a:gd name="T10" fmla="*/ 0 w 116"/>
                    <a:gd name="T11" fmla="*/ 20 h 140"/>
                    <a:gd name="T12" fmla="*/ 0 w 116"/>
                    <a:gd name="T13" fmla="*/ 20 h 140"/>
                    <a:gd name="T14" fmla="*/ 6 w 116"/>
                    <a:gd name="T15" fmla="*/ 6 h 140"/>
                    <a:gd name="T16" fmla="*/ 6 w 116"/>
                    <a:gd name="T17" fmla="*/ 6 h 140"/>
                    <a:gd name="T18" fmla="*/ 22 w 116"/>
                    <a:gd name="T19" fmla="*/ 0 h 140"/>
                    <a:gd name="T20" fmla="*/ 34 w 116"/>
                    <a:gd name="T21" fmla="*/ 32 h 140"/>
                    <a:gd name="T22" fmla="*/ 42 w 116"/>
                    <a:gd name="T23" fmla="*/ 58 h 140"/>
                    <a:gd name="T24" fmla="*/ 56 w 116"/>
                    <a:gd name="T25" fmla="*/ 108 h 140"/>
                    <a:gd name="T26" fmla="*/ 74 w 116"/>
                    <a:gd name="T27" fmla="*/ 58 h 140"/>
                    <a:gd name="T28" fmla="*/ 78 w 116"/>
                    <a:gd name="T29" fmla="*/ 44 h 140"/>
                    <a:gd name="T30" fmla="*/ 94 w 116"/>
                    <a:gd name="T31" fmla="*/ 0 h 140"/>
                    <a:gd name="T32" fmla="*/ 94 w 116"/>
                    <a:gd name="T33" fmla="*/ 0 h 140"/>
                    <a:gd name="T34" fmla="*/ 110 w 116"/>
                    <a:gd name="T35" fmla="*/ 6 h 140"/>
                    <a:gd name="T36" fmla="*/ 110 w 116"/>
                    <a:gd name="T37" fmla="*/ 6 h 140"/>
                    <a:gd name="T38" fmla="*/ 116 w 116"/>
                    <a:gd name="T39" fmla="*/ 20 h 140"/>
                    <a:gd name="T40" fmla="*/ 98 w 116"/>
                    <a:gd name="T41" fmla="*/ 2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6" h="140">
                      <a:moveTo>
                        <a:pt x="98" y="28"/>
                      </a:moveTo>
                      <a:lnTo>
                        <a:pt x="114" y="34"/>
                      </a:lnTo>
                      <a:lnTo>
                        <a:pt x="58" y="140"/>
                      </a:lnTo>
                      <a:lnTo>
                        <a:pt x="2" y="34"/>
                      </a:lnTo>
                      <a:lnTo>
                        <a:pt x="18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2" y="0"/>
                      </a:lnTo>
                      <a:lnTo>
                        <a:pt x="34" y="32"/>
                      </a:lnTo>
                      <a:lnTo>
                        <a:pt x="42" y="58"/>
                      </a:lnTo>
                      <a:lnTo>
                        <a:pt x="56" y="108"/>
                      </a:lnTo>
                      <a:lnTo>
                        <a:pt x="74" y="58"/>
                      </a:lnTo>
                      <a:lnTo>
                        <a:pt x="78" y="44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10" y="6"/>
                      </a:lnTo>
                      <a:lnTo>
                        <a:pt x="110" y="6"/>
                      </a:lnTo>
                      <a:lnTo>
                        <a:pt x="116" y="20"/>
                      </a:lnTo>
                      <a:lnTo>
                        <a:pt x="98" y="28"/>
                      </a:lnTo>
                      <a:close/>
                    </a:path>
                  </a:pathLst>
                </a:custGeom>
                <a:solidFill>
                  <a:srgbClr val="3D58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0" name="Freeform 355">
                  <a:extLst>
                    <a:ext uri="{FF2B5EF4-FFF2-40B4-BE49-F238E27FC236}">
                      <a16:creationId xmlns:a16="http://schemas.microsoft.com/office/drawing/2014/main" id="{4D6520D2-16CF-91F5-CE30-1600E2777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9" y="6437688"/>
                  <a:ext cx="625885" cy="68410"/>
                </a:xfrm>
                <a:custGeom>
                  <a:avLst/>
                  <a:gdLst>
                    <a:gd name="T0" fmla="*/ 358 w 358"/>
                    <a:gd name="T1" fmla="*/ 10 h 38"/>
                    <a:gd name="T2" fmla="*/ 358 w 358"/>
                    <a:gd name="T3" fmla="*/ 28 h 38"/>
                    <a:gd name="T4" fmla="*/ 358 w 358"/>
                    <a:gd name="T5" fmla="*/ 28 h 38"/>
                    <a:gd name="T6" fmla="*/ 358 w 358"/>
                    <a:gd name="T7" fmla="*/ 32 h 38"/>
                    <a:gd name="T8" fmla="*/ 356 w 358"/>
                    <a:gd name="T9" fmla="*/ 36 h 38"/>
                    <a:gd name="T10" fmla="*/ 352 w 358"/>
                    <a:gd name="T11" fmla="*/ 38 h 38"/>
                    <a:gd name="T12" fmla="*/ 348 w 358"/>
                    <a:gd name="T13" fmla="*/ 38 h 38"/>
                    <a:gd name="T14" fmla="*/ 10 w 358"/>
                    <a:gd name="T15" fmla="*/ 38 h 38"/>
                    <a:gd name="T16" fmla="*/ 10 w 358"/>
                    <a:gd name="T17" fmla="*/ 38 h 38"/>
                    <a:gd name="T18" fmla="*/ 6 w 358"/>
                    <a:gd name="T19" fmla="*/ 38 h 38"/>
                    <a:gd name="T20" fmla="*/ 4 w 358"/>
                    <a:gd name="T21" fmla="*/ 36 h 38"/>
                    <a:gd name="T22" fmla="*/ 2 w 358"/>
                    <a:gd name="T23" fmla="*/ 32 h 38"/>
                    <a:gd name="T24" fmla="*/ 0 w 358"/>
                    <a:gd name="T25" fmla="*/ 28 h 38"/>
                    <a:gd name="T26" fmla="*/ 0 w 358"/>
                    <a:gd name="T27" fmla="*/ 10 h 38"/>
                    <a:gd name="T28" fmla="*/ 0 w 358"/>
                    <a:gd name="T29" fmla="*/ 10 h 38"/>
                    <a:gd name="T30" fmla="*/ 2 w 358"/>
                    <a:gd name="T31" fmla="*/ 6 h 38"/>
                    <a:gd name="T32" fmla="*/ 4 w 358"/>
                    <a:gd name="T33" fmla="*/ 2 h 38"/>
                    <a:gd name="T34" fmla="*/ 6 w 358"/>
                    <a:gd name="T35" fmla="*/ 0 h 38"/>
                    <a:gd name="T36" fmla="*/ 10 w 358"/>
                    <a:gd name="T37" fmla="*/ 0 h 38"/>
                    <a:gd name="T38" fmla="*/ 348 w 358"/>
                    <a:gd name="T39" fmla="*/ 0 h 38"/>
                    <a:gd name="T40" fmla="*/ 348 w 358"/>
                    <a:gd name="T41" fmla="*/ 0 h 38"/>
                    <a:gd name="T42" fmla="*/ 352 w 358"/>
                    <a:gd name="T43" fmla="*/ 0 h 38"/>
                    <a:gd name="T44" fmla="*/ 356 w 358"/>
                    <a:gd name="T45" fmla="*/ 2 h 38"/>
                    <a:gd name="T46" fmla="*/ 358 w 358"/>
                    <a:gd name="T47" fmla="*/ 6 h 38"/>
                    <a:gd name="T48" fmla="*/ 358 w 358"/>
                    <a:gd name="T49" fmla="*/ 10 h 38"/>
                    <a:gd name="T50" fmla="*/ 358 w 358"/>
                    <a:gd name="T51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8" h="38">
                      <a:moveTo>
                        <a:pt x="358" y="10"/>
                      </a:moveTo>
                      <a:lnTo>
                        <a:pt x="358" y="28"/>
                      </a:lnTo>
                      <a:lnTo>
                        <a:pt x="358" y="28"/>
                      </a:lnTo>
                      <a:lnTo>
                        <a:pt x="358" y="32"/>
                      </a:lnTo>
                      <a:lnTo>
                        <a:pt x="356" y="36"/>
                      </a:lnTo>
                      <a:lnTo>
                        <a:pt x="352" y="38"/>
                      </a:lnTo>
                      <a:lnTo>
                        <a:pt x="348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348" y="0"/>
                      </a:lnTo>
                      <a:lnTo>
                        <a:pt x="348" y="0"/>
                      </a:lnTo>
                      <a:lnTo>
                        <a:pt x="352" y="0"/>
                      </a:lnTo>
                      <a:lnTo>
                        <a:pt x="356" y="2"/>
                      </a:lnTo>
                      <a:lnTo>
                        <a:pt x="358" y="6"/>
                      </a:lnTo>
                      <a:lnTo>
                        <a:pt x="358" y="10"/>
                      </a:lnTo>
                      <a:lnTo>
                        <a:pt x="358" y="10"/>
                      </a:lnTo>
                      <a:close/>
                    </a:path>
                  </a:pathLst>
                </a:custGeom>
                <a:solidFill>
                  <a:srgbClr val="6372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1" name="Freeform 356">
                  <a:extLst>
                    <a:ext uri="{FF2B5EF4-FFF2-40B4-BE49-F238E27FC236}">
                      <a16:creationId xmlns:a16="http://schemas.microsoft.com/office/drawing/2014/main" id="{A2D4661F-5E2F-D798-6AB9-DFFB8D5E0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7" y="6480898"/>
                  <a:ext cx="625885" cy="25204"/>
                </a:xfrm>
                <a:custGeom>
                  <a:avLst/>
                  <a:gdLst>
                    <a:gd name="T0" fmla="*/ 358 w 358"/>
                    <a:gd name="T1" fmla="*/ 0 h 14"/>
                    <a:gd name="T2" fmla="*/ 358 w 358"/>
                    <a:gd name="T3" fmla="*/ 4 h 14"/>
                    <a:gd name="T4" fmla="*/ 358 w 358"/>
                    <a:gd name="T5" fmla="*/ 4 h 14"/>
                    <a:gd name="T6" fmla="*/ 358 w 358"/>
                    <a:gd name="T7" fmla="*/ 8 h 14"/>
                    <a:gd name="T8" fmla="*/ 356 w 358"/>
                    <a:gd name="T9" fmla="*/ 12 h 14"/>
                    <a:gd name="T10" fmla="*/ 352 w 358"/>
                    <a:gd name="T11" fmla="*/ 14 h 14"/>
                    <a:gd name="T12" fmla="*/ 348 w 358"/>
                    <a:gd name="T13" fmla="*/ 14 h 14"/>
                    <a:gd name="T14" fmla="*/ 10 w 358"/>
                    <a:gd name="T15" fmla="*/ 14 h 14"/>
                    <a:gd name="T16" fmla="*/ 10 w 358"/>
                    <a:gd name="T17" fmla="*/ 14 h 14"/>
                    <a:gd name="T18" fmla="*/ 6 w 358"/>
                    <a:gd name="T19" fmla="*/ 14 h 14"/>
                    <a:gd name="T20" fmla="*/ 4 w 358"/>
                    <a:gd name="T21" fmla="*/ 12 h 14"/>
                    <a:gd name="T22" fmla="*/ 2 w 358"/>
                    <a:gd name="T23" fmla="*/ 8 h 14"/>
                    <a:gd name="T24" fmla="*/ 0 w 358"/>
                    <a:gd name="T25" fmla="*/ 4 h 14"/>
                    <a:gd name="T26" fmla="*/ 0 w 358"/>
                    <a:gd name="T27" fmla="*/ 0 h 14"/>
                    <a:gd name="T28" fmla="*/ 358 w 35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8" h="14">
                      <a:moveTo>
                        <a:pt x="358" y="0"/>
                      </a:moveTo>
                      <a:lnTo>
                        <a:pt x="358" y="4"/>
                      </a:lnTo>
                      <a:lnTo>
                        <a:pt x="358" y="4"/>
                      </a:lnTo>
                      <a:lnTo>
                        <a:pt x="358" y="8"/>
                      </a:lnTo>
                      <a:lnTo>
                        <a:pt x="356" y="12"/>
                      </a:lnTo>
                      <a:lnTo>
                        <a:pt x="352" y="14"/>
                      </a:lnTo>
                      <a:lnTo>
                        <a:pt x="34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2" name="Freeform 357">
                  <a:extLst>
                    <a:ext uri="{FF2B5EF4-FFF2-40B4-BE49-F238E27FC236}">
                      <a16:creationId xmlns:a16="http://schemas.microsoft.com/office/drawing/2014/main" id="{B5B68EA9-AEF2-B062-3FBE-D7860CF54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5" y="6286468"/>
                  <a:ext cx="335671" cy="187228"/>
                </a:xfrm>
                <a:custGeom>
                  <a:avLst/>
                  <a:gdLst>
                    <a:gd name="T0" fmla="*/ 118 w 192"/>
                    <a:gd name="T1" fmla="*/ 38 h 104"/>
                    <a:gd name="T2" fmla="*/ 118 w 192"/>
                    <a:gd name="T3" fmla="*/ 38 h 104"/>
                    <a:gd name="T4" fmla="*/ 118 w 192"/>
                    <a:gd name="T5" fmla="*/ 40 h 104"/>
                    <a:gd name="T6" fmla="*/ 116 w 192"/>
                    <a:gd name="T7" fmla="*/ 50 h 104"/>
                    <a:gd name="T8" fmla="*/ 116 w 192"/>
                    <a:gd name="T9" fmla="*/ 50 h 104"/>
                    <a:gd name="T10" fmla="*/ 148 w 192"/>
                    <a:gd name="T11" fmla="*/ 74 h 104"/>
                    <a:gd name="T12" fmla="*/ 164 w 192"/>
                    <a:gd name="T13" fmla="*/ 88 h 104"/>
                    <a:gd name="T14" fmla="*/ 178 w 192"/>
                    <a:gd name="T15" fmla="*/ 104 h 104"/>
                    <a:gd name="T16" fmla="*/ 178 w 192"/>
                    <a:gd name="T17" fmla="*/ 104 h 104"/>
                    <a:gd name="T18" fmla="*/ 180 w 192"/>
                    <a:gd name="T19" fmla="*/ 102 h 104"/>
                    <a:gd name="T20" fmla="*/ 182 w 192"/>
                    <a:gd name="T21" fmla="*/ 102 h 104"/>
                    <a:gd name="T22" fmla="*/ 192 w 192"/>
                    <a:gd name="T23" fmla="*/ 2 h 104"/>
                    <a:gd name="T24" fmla="*/ 192 w 192"/>
                    <a:gd name="T25" fmla="*/ 2 h 104"/>
                    <a:gd name="T26" fmla="*/ 192 w 192"/>
                    <a:gd name="T27" fmla="*/ 0 h 104"/>
                    <a:gd name="T28" fmla="*/ 190 w 192"/>
                    <a:gd name="T29" fmla="*/ 0 h 104"/>
                    <a:gd name="T30" fmla="*/ 2 w 192"/>
                    <a:gd name="T31" fmla="*/ 0 h 104"/>
                    <a:gd name="T32" fmla="*/ 2 w 192"/>
                    <a:gd name="T33" fmla="*/ 0 h 104"/>
                    <a:gd name="T34" fmla="*/ 0 w 192"/>
                    <a:gd name="T35" fmla="*/ 0 h 104"/>
                    <a:gd name="T36" fmla="*/ 0 w 192"/>
                    <a:gd name="T37" fmla="*/ 0 h 104"/>
                    <a:gd name="T38" fmla="*/ 16 w 192"/>
                    <a:gd name="T39" fmla="*/ 4 h 104"/>
                    <a:gd name="T40" fmla="*/ 38 w 192"/>
                    <a:gd name="T41" fmla="*/ 10 h 104"/>
                    <a:gd name="T42" fmla="*/ 66 w 192"/>
                    <a:gd name="T43" fmla="*/ 22 h 104"/>
                    <a:gd name="T44" fmla="*/ 98 w 192"/>
                    <a:gd name="T45" fmla="*/ 38 h 104"/>
                    <a:gd name="T46" fmla="*/ 118 w 192"/>
                    <a:gd name="T47" fmla="*/ 3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2" h="104">
                      <a:moveTo>
                        <a:pt x="118" y="38"/>
                      </a:moveTo>
                      <a:lnTo>
                        <a:pt x="118" y="38"/>
                      </a:lnTo>
                      <a:lnTo>
                        <a:pt x="118" y="40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lnTo>
                        <a:pt x="148" y="74"/>
                      </a:lnTo>
                      <a:lnTo>
                        <a:pt x="164" y="88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80" y="102"/>
                      </a:lnTo>
                      <a:lnTo>
                        <a:pt x="182" y="102"/>
                      </a:lnTo>
                      <a:lnTo>
                        <a:pt x="192" y="2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19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38" y="10"/>
                      </a:lnTo>
                      <a:lnTo>
                        <a:pt x="66" y="22"/>
                      </a:lnTo>
                      <a:lnTo>
                        <a:pt x="98" y="38"/>
                      </a:lnTo>
                      <a:lnTo>
                        <a:pt x="118" y="3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3" name="Freeform 358">
                  <a:extLst>
                    <a:ext uri="{FF2B5EF4-FFF2-40B4-BE49-F238E27FC236}">
                      <a16:creationId xmlns:a16="http://schemas.microsoft.com/office/drawing/2014/main" id="{C8912772-B85F-A919-F04C-F36CE272A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0" y="6286477"/>
                  <a:ext cx="311195" cy="187229"/>
                </a:xfrm>
                <a:custGeom>
                  <a:avLst/>
                  <a:gdLst>
                    <a:gd name="T0" fmla="*/ 116 w 178"/>
                    <a:gd name="T1" fmla="*/ 50 h 104"/>
                    <a:gd name="T2" fmla="*/ 116 w 178"/>
                    <a:gd name="T3" fmla="*/ 64 h 104"/>
                    <a:gd name="T4" fmla="*/ 116 w 178"/>
                    <a:gd name="T5" fmla="*/ 64 h 104"/>
                    <a:gd name="T6" fmla="*/ 114 w 178"/>
                    <a:gd name="T7" fmla="*/ 64 h 104"/>
                    <a:gd name="T8" fmla="*/ 74 w 178"/>
                    <a:gd name="T9" fmla="*/ 64 h 104"/>
                    <a:gd name="T10" fmla="*/ 74 w 178"/>
                    <a:gd name="T11" fmla="*/ 64 h 104"/>
                    <a:gd name="T12" fmla="*/ 72 w 178"/>
                    <a:gd name="T13" fmla="*/ 64 h 104"/>
                    <a:gd name="T14" fmla="*/ 70 w 178"/>
                    <a:gd name="T15" fmla="*/ 40 h 104"/>
                    <a:gd name="T16" fmla="*/ 70 w 178"/>
                    <a:gd name="T17" fmla="*/ 40 h 104"/>
                    <a:gd name="T18" fmla="*/ 70 w 178"/>
                    <a:gd name="T19" fmla="*/ 38 h 104"/>
                    <a:gd name="T20" fmla="*/ 98 w 178"/>
                    <a:gd name="T21" fmla="*/ 38 h 104"/>
                    <a:gd name="T22" fmla="*/ 98 w 178"/>
                    <a:gd name="T23" fmla="*/ 38 h 104"/>
                    <a:gd name="T24" fmla="*/ 66 w 178"/>
                    <a:gd name="T25" fmla="*/ 22 h 104"/>
                    <a:gd name="T26" fmla="*/ 38 w 178"/>
                    <a:gd name="T27" fmla="*/ 10 h 104"/>
                    <a:gd name="T28" fmla="*/ 16 w 178"/>
                    <a:gd name="T29" fmla="*/ 4 h 104"/>
                    <a:gd name="T30" fmla="*/ 0 w 178"/>
                    <a:gd name="T31" fmla="*/ 0 h 104"/>
                    <a:gd name="T32" fmla="*/ 0 w 178"/>
                    <a:gd name="T33" fmla="*/ 0 h 104"/>
                    <a:gd name="T34" fmla="*/ 0 w 178"/>
                    <a:gd name="T35" fmla="*/ 2 h 104"/>
                    <a:gd name="T36" fmla="*/ 10 w 178"/>
                    <a:gd name="T37" fmla="*/ 102 h 104"/>
                    <a:gd name="T38" fmla="*/ 10 w 178"/>
                    <a:gd name="T39" fmla="*/ 102 h 104"/>
                    <a:gd name="T40" fmla="*/ 12 w 178"/>
                    <a:gd name="T41" fmla="*/ 102 h 104"/>
                    <a:gd name="T42" fmla="*/ 12 w 178"/>
                    <a:gd name="T43" fmla="*/ 104 h 104"/>
                    <a:gd name="T44" fmla="*/ 178 w 178"/>
                    <a:gd name="T45" fmla="*/ 104 h 104"/>
                    <a:gd name="T46" fmla="*/ 178 w 178"/>
                    <a:gd name="T47" fmla="*/ 104 h 104"/>
                    <a:gd name="T48" fmla="*/ 178 w 178"/>
                    <a:gd name="T49" fmla="*/ 104 h 104"/>
                    <a:gd name="T50" fmla="*/ 178 w 178"/>
                    <a:gd name="T51" fmla="*/ 104 h 104"/>
                    <a:gd name="T52" fmla="*/ 164 w 178"/>
                    <a:gd name="T53" fmla="*/ 88 h 104"/>
                    <a:gd name="T54" fmla="*/ 148 w 178"/>
                    <a:gd name="T55" fmla="*/ 74 h 104"/>
                    <a:gd name="T56" fmla="*/ 116 w 178"/>
                    <a:gd name="T57" fmla="*/ 50 h 104"/>
                    <a:gd name="T58" fmla="*/ 116 w 178"/>
                    <a:gd name="T59" fmla="*/ 5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8" h="104">
                      <a:moveTo>
                        <a:pt x="116" y="50"/>
                      </a:moveTo>
                      <a:lnTo>
                        <a:pt x="116" y="64"/>
                      </a:lnTo>
                      <a:lnTo>
                        <a:pt x="116" y="64"/>
                      </a:lnTo>
                      <a:lnTo>
                        <a:pt x="114" y="64"/>
                      </a:lnTo>
                      <a:lnTo>
                        <a:pt x="74" y="64"/>
                      </a:lnTo>
                      <a:lnTo>
                        <a:pt x="74" y="64"/>
                      </a:lnTo>
                      <a:lnTo>
                        <a:pt x="72" y="64"/>
                      </a:lnTo>
                      <a:lnTo>
                        <a:pt x="70" y="40"/>
                      </a:lnTo>
                      <a:lnTo>
                        <a:pt x="70" y="40"/>
                      </a:lnTo>
                      <a:lnTo>
                        <a:pt x="70" y="38"/>
                      </a:lnTo>
                      <a:lnTo>
                        <a:pt x="98" y="38"/>
                      </a:lnTo>
                      <a:lnTo>
                        <a:pt x="98" y="38"/>
                      </a:lnTo>
                      <a:lnTo>
                        <a:pt x="66" y="22"/>
                      </a:lnTo>
                      <a:lnTo>
                        <a:pt x="38" y="10"/>
                      </a:lnTo>
                      <a:lnTo>
                        <a:pt x="16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10" y="102"/>
                      </a:lnTo>
                      <a:lnTo>
                        <a:pt x="10" y="102"/>
                      </a:lnTo>
                      <a:lnTo>
                        <a:pt x="12" y="102"/>
                      </a:lnTo>
                      <a:lnTo>
                        <a:pt x="12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64" y="88"/>
                      </a:lnTo>
                      <a:lnTo>
                        <a:pt x="148" y="74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4" name="Freeform 359">
                  <a:extLst>
                    <a:ext uri="{FF2B5EF4-FFF2-40B4-BE49-F238E27FC236}">
                      <a16:creationId xmlns:a16="http://schemas.microsoft.com/office/drawing/2014/main" id="{090828DC-6747-067E-5DF9-03C1350A4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135" y="6354913"/>
                  <a:ext cx="80420" cy="46807"/>
                </a:xfrm>
                <a:custGeom>
                  <a:avLst/>
                  <a:gdLst>
                    <a:gd name="T0" fmla="*/ 0 w 46"/>
                    <a:gd name="T1" fmla="*/ 0 h 26"/>
                    <a:gd name="T2" fmla="*/ 0 w 46"/>
                    <a:gd name="T3" fmla="*/ 0 h 26"/>
                    <a:gd name="T4" fmla="*/ 0 w 46"/>
                    <a:gd name="T5" fmla="*/ 2 h 26"/>
                    <a:gd name="T6" fmla="*/ 2 w 46"/>
                    <a:gd name="T7" fmla="*/ 26 h 26"/>
                    <a:gd name="T8" fmla="*/ 2 w 46"/>
                    <a:gd name="T9" fmla="*/ 26 h 26"/>
                    <a:gd name="T10" fmla="*/ 4 w 46"/>
                    <a:gd name="T11" fmla="*/ 26 h 26"/>
                    <a:gd name="T12" fmla="*/ 44 w 46"/>
                    <a:gd name="T13" fmla="*/ 26 h 26"/>
                    <a:gd name="T14" fmla="*/ 44 w 46"/>
                    <a:gd name="T15" fmla="*/ 26 h 26"/>
                    <a:gd name="T16" fmla="*/ 46 w 46"/>
                    <a:gd name="T17" fmla="*/ 26 h 26"/>
                    <a:gd name="T18" fmla="*/ 46 w 46"/>
                    <a:gd name="T19" fmla="*/ 12 h 26"/>
                    <a:gd name="T20" fmla="*/ 46 w 46"/>
                    <a:gd name="T21" fmla="*/ 12 h 26"/>
                    <a:gd name="T22" fmla="*/ 28 w 46"/>
                    <a:gd name="T23" fmla="*/ 0 h 26"/>
                    <a:gd name="T24" fmla="*/ 0 w 46"/>
                    <a:gd name="T2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6"/>
                      </a:lnTo>
                      <a:lnTo>
                        <a:pt x="2" y="26"/>
                      </a:lnTo>
                      <a:lnTo>
                        <a:pt x="4" y="26"/>
                      </a:lnTo>
                      <a:lnTo>
                        <a:pt x="44" y="26"/>
                      </a:lnTo>
                      <a:lnTo>
                        <a:pt x="44" y="26"/>
                      </a:lnTo>
                      <a:lnTo>
                        <a:pt x="46" y="26"/>
                      </a:lnTo>
                      <a:lnTo>
                        <a:pt x="46" y="12"/>
                      </a:lnTo>
                      <a:lnTo>
                        <a:pt x="46" y="12"/>
                      </a:lnTo>
                      <a:lnTo>
                        <a:pt x="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AD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5" name="Freeform 360">
                  <a:extLst>
                    <a:ext uri="{FF2B5EF4-FFF2-40B4-BE49-F238E27FC236}">
                      <a16:creationId xmlns:a16="http://schemas.microsoft.com/office/drawing/2014/main" id="{982F162A-0A6D-A017-5A6D-0C9A12AA1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129" y="6354878"/>
                  <a:ext cx="34966" cy="21603"/>
                </a:xfrm>
                <a:custGeom>
                  <a:avLst/>
                  <a:gdLst>
                    <a:gd name="T0" fmla="*/ 2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18 w 20"/>
                    <a:gd name="T7" fmla="*/ 12 h 12"/>
                    <a:gd name="T8" fmla="*/ 20 w 20"/>
                    <a:gd name="T9" fmla="*/ 2 h 12"/>
                    <a:gd name="T10" fmla="*/ 20 w 20"/>
                    <a:gd name="T11" fmla="*/ 2 h 12"/>
                    <a:gd name="T12" fmla="*/ 20 w 20"/>
                    <a:gd name="T13" fmla="*/ 0 h 12"/>
                    <a:gd name="T14" fmla="*/ 20 w 2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2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8" y="12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4F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736FF979-0746-38DC-C01A-19B57273C78F}"/>
                </a:ext>
              </a:extLst>
            </p:cNvPr>
            <p:cNvGrpSpPr/>
            <p:nvPr/>
          </p:nvGrpSpPr>
          <p:grpSpPr>
            <a:xfrm>
              <a:off x="7239033" y="4962286"/>
              <a:ext cx="359074" cy="202292"/>
              <a:chOff x="498818" y="2513810"/>
              <a:chExt cx="2834084" cy="325665"/>
            </a:xfrm>
          </p:grpSpPr>
          <p:sp>
            <p:nvSpPr>
              <p:cNvPr id="170" name="모서리가 둥근 직사각형 43">
                <a:extLst>
                  <a:ext uri="{FF2B5EF4-FFF2-40B4-BE49-F238E27FC236}">
                    <a16:creationId xmlns:a16="http://schemas.microsoft.com/office/drawing/2014/main" id="{3645C438-10C5-75D8-4FB6-9F9A0803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1" name="모서리가 둥근 직사각형 43">
                <a:extLst>
                  <a:ext uri="{FF2B5EF4-FFF2-40B4-BE49-F238E27FC236}">
                    <a16:creationId xmlns:a16="http://schemas.microsoft.com/office/drawing/2014/main" id="{58DB6D0D-BB66-C02A-6C78-93D5B129E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모델학습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9632445D-34C7-48D1-2AF8-9F72F3D60E6A}"/>
                </a:ext>
              </a:extLst>
            </p:cNvPr>
            <p:cNvGrpSpPr/>
            <p:nvPr/>
          </p:nvGrpSpPr>
          <p:grpSpPr>
            <a:xfrm>
              <a:off x="7616118" y="4962286"/>
              <a:ext cx="359074" cy="202292"/>
              <a:chOff x="498818" y="2513810"/>
              <a:chExt cx="2834084" cy="325665"/>
            </a:xfrm>
          </p:grpSpPr>
          <p:sp>
            <p:nvSpPr>
              <p:cNvPr id="173" name="모서리가 둥근 직사각형 43">
                <a:extLst>
                  <a:ext uri="{FF2B5EF4-FFF2-40B4-BE49-F238E27FC236}">
                    <a16:creationId xmlns:a16="http://schemas.microsoft.com/office/drawing/2014/main" id="{125F605D-F1AC-AD31-43E2-A50929C8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4" name="모서리가 둥근 직사각형 43">
                <a:extLst>
                  <a:ext uri="{FF2B5EF4-FFF2-40B4-BE49-F238E27FC236}">
                    <a16:creationId xmlns:a16="http://schemas.microsoft.com/office/drawing/2014/main" id="{CA61A950-8DCB-1633-0986-940EFAE2F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모델예측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E08D9F63-2561-8FCE-F205-8FEF9C5F999C}"/>
                </a:ext>
              </a:extLst>
            </p:cNvPr>
            <p:cNvGrpSpPr/>
            <p:nvPr/>
          </p:nvGrpSpPr>
          <p:grpSpPr>
            <a:xfrm>
              <a:off x="6854029" y="4962286"/>
              <a:ext cx="359074" cy="202292"/>
              <a:chOff x="498818" y="2513810"/>
              <a:chExt cx="2834084" cy="325665"/>
            </a:xfrm>
          </p:grpSpPr>
          <p:sp>
            <p:nvSpPr>
              <p:cNvPr id="176" name="모서리가 둥근 직사각형 43">
                <a:extLst>
                  <a:ext uri="{FF2B5EF4-FFF2-40B4-BE49-F238E27FC236}">
                    <a16:creationId xmlns:a16="http://schemas.microsoft.com/office/drawing/2014/main" id="{F927E028-9672-0E9D-072A-3C54F99CE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7" name="모서리가 둥근 직사각형 43">
                <a:extLst>
                  <a:ext uri="{FF2B5EF4-FFF2-40B4-BE49-F238E27FC236}">
                    <a16:creationId xmlns:a16="http://schemas.microsoft.com/office/drawing/2014/main" id="{844699A6-34FE-6706-1403-6E847836C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모델탐색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38FD8C86-96F3-D4E4-3A5B-CD3A1A06AF27}"/>
                </a:ext>
              </a:extLst>
            </p:cNvPr>
            <p:cNvGrpSpPr/>
            <p:nvPr/>
          </p:nvGrpSpPr>
          <p:grpSpPr>
            <a:xfrm>
              <a:off x="6855822" y="4616346"/>
              <a:ext cx="1117577" cy="144000"/>
              <a:chOff x="512970" y="2513810"/>
              <a:chExt cx="2805788" cy="325665"/>
            </a:xfrm>
          </p:grpSpPr>
          <p:sp>
            <p:nvSpPr>
              <p:cNvPr id="179" name="모서리가 둥근 직사각형 43">
                <a:extLst>
                  <a:ext uri="{FF2B5EF4-FFF2-40B4-BE49-F238E27FC236}">
                    <a16:creationId xmlns:a16="http://schemas.microsoft.com/office/drawing/2014/main" id="{34D22731-BB69-CBE5-5FF1-B3D41CFFF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0" name="모서리가 둥근 직사각형 43">
                <a:extLst>
                  <a:ext uri="{FF2B5EF4-FFF2-40B4-BE49-F238E27FC236}">
                    <a16:creationId xmlns:a16="http://schemas.microsoft.com/office/drawing/2014/main" id="{B573112F-F2E8-1BD9-AAF7-CFF05F21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563" y="2565763"/>
                <a:ext cx="1738585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시스템 자원 할당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143E993B-9FEA-6103-D99F-6432D63B9A7F}"/>
                </a:ext>
              </a:extLst>
            </p:cNvPr>
            <p:cNvGrpSpPr/>
            <p:nvPr/>
          </p:nvGrpSpPr>
          <p:grpSpPr>
            <a:xfrm>
              <a:off x="6860787" y="4783658"/>
              <a:ext cx="1112613" cy="144000"/>
              <a:chOff x="512970" y="2513810"/>
              <a:chExt cx="2805788" cy="325665"/>
            </a:xfrm>
          </p:grpSpPr>
          <p:sp>
            <p:nvSpPr>
              <p:cNvPr id="182" name="모서리가 둥근 직사각형 43">
                <a:extLst>
                  <a:ext uri="{FF2B5EF4-FFF2-40B4-BE49-F238E27FC236}">
                    <a16:creationId xmlns:a16="http://schemas.microsoft.com/office/drawing/2014/main" id="{7BECDA6C-AACA-0CC5-FAF8-EF0C925F1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3" name="모서리가 둥근 직사각형 43">
                <a:extLst>
                  <a:ext uri="{FF2B5EF4-FFF2-40B4-BE49-F238E27FC236}">
                    <a16:creationId xmlns:a16="http://schemas.microsoft.com/office/drawing/2014/main" id="{86B6BE4E-F7AE-365B-38BB-DF1E9417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875" y="2565763"/>
                <a:ext cx="1519965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 도구 제공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89C4BD6-643D-12AF-F949-D4F23725D96F}"/>
                </a:ext>
              </a:extLst>
            </p:cNvPr>
            <p:cNvGrpSpPr/>
            <p:nvPr/>
          </p:nvGrpSpPr>
          <p:grpSpPr>
            <a:xfrm>
              <a:off x="6861212" y="2868292"/>
              <a:ext cx="527983" cy="202292"/>
              <a:chOff x="512970" y="2513810"/>
              <a:chExt cx="2805788" cy="325665"/>
            </a:xfrm>
          </p:grpSpPr>
          <p:sp>
            <p:nvSpPr>
              <p:cNvPr id="185" name="모서리가 둥근 직사각형 43">
                <a:extLst>
                  <a:ext uri="{FF2B5EF4-FFF2-40B4-BE49-F238E27FC236}">
                    <a16:creationId xmlns:a16="http://schemas.microsoft.com/office/drawing/2014/main" id="{6632EAEE-FA22-E088-8810-34E0F04FC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6" name="모서리가 둥근 직사각형 43">
                <a:extLst>
                  <a:ext uri="{FF2B5EF4-FFF2-40B4-BE49-F238E27FC236}">
                    <a16:creationId xmlns:a16="http://schemas.microsoft.com/office/drawing/2014/main" id="{1673153B-BA64-E6AD-E9AB-B54C89323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65" y="2580961"/>
                <a:ext cx="255558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사용자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4C4E0673-7022-47FD-77DC-0508469FEEFF}"/>
                </a:ext>
              </a:extLst>
            </p:cNvPr>
            <p:cNvGrpSpPr/>
            <p:nvPr/>
          </p:nvGrpSpPr>
          <p:grpSpPr>
            <a:xfrm>
              <a:off x="7424766" y="2868292"/>
              <a:ext cx="527983" cy="202292"/>
              <a:chOff x="512970" y="2513810"/>
              <a:chExt cx="2805788" cy="325665"/>
            </a:xfrm>
          </p:grpSpPr>
          <p:sp>
            <p:nvSpPr>
              <p:cNvPr id="188" name="모서리가 둥근 직사각형 43">
                <a:extLst>
                  <a:ext uri="{FF2B5EF4-FFF2-40B4-BE49-F238E27FC236}">
                    <a16:creationId xmlns:a16="http://schemas.microsoft.com/office/drawing/2014/main" id="{1328BF15-DC73-F5BC-92AB-A0D7DD968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9" name="모서리가 둥근 직사각형 43">
                <a:extLst>
                  <a:ext uri="{FF2B5EF4-FFF2-40B4-BE49-F238E27FC236}">
                    <a16:creationId xmlns:a16="http://schemas.microsoft.com/office/drawing/2014/main" id="{6B968FE9-C849-9212-B5A6-69A01CC7B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441" y="2581690"/>
                <a:ext cx="207855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통합 검색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D1DBB0E3-8EAE-E6F2-7898-F98760D91459}"/>
                </a:ext>
              </a:extLst>
            </p:cNvPr>
            <p:cNvGrpSpPr/>
            <p:nvPr/>
          </p:nvGrpSpPr>
          <p:grpSpPr>
            <a:xfrm>
              <a:off x="6861211" y="3118696"/>
              <a:ext cx="527983" cy="202292"/>
              <a:chOff x="512970" y="2513810"/>
              <a:chExt cx="2805788" cy="325665"/>
            </a:xfrm>
          </p:grpSpPr>
          <p:sp>
            <p:nvSpPr>
              <p:cNvPr id="191" name="모서리가 둥근 직사각형 43">
                <a:extLst>
                  <a:ext uri="{FF2B5EF4-FFF2-40B4-BE49-F238E27FC236}">
                    <a16:creationId xmlns:a16="http://schemas.microsoft.com/office/drawing/2014/main" id="{0E717447-842A-DC7D-C3DA-D96EF64F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2" name="모서리가 둥근 직사각형 43">
                <a:extLst>
                  <a:ext uri="{FF2B5EF4-FFF2-40B4-BE49-F238E27FC236}">
                    <a16:creationId xmlns:a16="http://schemas.microsoft.com/office/drawing/2014/main" id="{F703ECA1-A254-EDD8-510B-E912630C6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535" y="2581729"/>
                <a:ext cx="95408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공유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C6196E7-28D1-0700-5752-382F07F7FD0D}"/>
                </a:ext>
              </a:extLst>
            </p:cNvPr>
            <p:cNvGrpSpPr/>
            <p:nvPr/>
          </p:nvGrpSpPr>
          <p:grpSpPr>
            <a:xfrm>
              <a:off x="7424766" y="3118696"/>
              <a:ext cx="527983" cy="202292"/>
              <a:chOff x="512970" y="2513810"/>
              <a:chExt cx="2805788" cy="325665"/>
            </a:xfrm>
          </p:grpSpPr>
          <p:sp>
            <p:nvSpPr>
              <p:cNvPr id="194" name="모서리가 둥근 직사각형 43">
                <a:extLst>
                  <a:ext uri="{FF2B5EF4-FFF2-40B4-BE49-F238E27FC236}">
                    <a16:creationId xmlns:a16="http://schemas.microsoft.com/office/drawing/2014/main" id="{CA1D5D17-AEB7-2339-2EF4-2F1FB368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5" name="모서리가 둥근 직사각형 43">
                <a:extLst>
                  <a:ext uri="{FF2B5EF4-FFF2-40B4-BE49-F238E27FC236}">
                    <a16:creationId xmlns:a16="http://schemas.microsoft.com/office/drawing/2014/main" id="{BB35751F-E923-E2FD-3795-3E3663A7C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581" y="2576861"/>
                <a:ext cx="207855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포털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64CE203E-9E97-210B-E9FE-C473A65BAD0C}"/>
                </a:ext>
              </a:extLst>
            </p:cNvPr>
            <p:cNvGrpSpPr/>
            <p:nvPr/>
          </p:nvGrpSpPr>
          <p:grpSpPr>
            <a:xfrm>
              <a:off x="5018451" y="6103556"/>
              <a:ext cx="725421" cy="169755"/>
              <a:chOff x="512970" y="2513810"/>
              <a:chExt cx="2805788" cy="325665"/>
            </a:xfrm>
          </p:grpSpPr>
          <p:sp>
            <p:nvSpPr>
              <p:cNvPr id="197" name="모서리가 둥근 직사각형 43">
                <a:extLst>
                  <a:ext uri="{FF2B5EF4-FFF2-40B4-BE49-F238E27FC236}">
                    <a16:creationId xmlns:a16="http://schemas.microsoft.com/office/drawing/2014/main" id="{98C48880-6BB0-ACE0-294E-3F71E13B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8" name="모서리가 둥근 직사각형 43">
                <a:extLst>
                  <a:ext uri="{FF2B5EF4-FFF2-40B4-BE49-F238E27FC236}">
                    <a16:creationId xmlns:a16="http://schemas.microsoft.com/office/drawing/2014/main" id="{C3C8FA38-D4C9-8DE2-EFCD-530ADFF7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수명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9F352A9D-2637-17FF-6323-19F2D4B6DB98}"/>
                </a:ext>
              </a:extLst>
            </p:cNvPr>
            <p:cNvGrpSpPr/>
            <p:nvPr/>
          </p:nvGrpSpPr>
          <p:grpSpPr>
            <a:xfrm>
              <a:off x="5887499" y="6103556"/>
              <a:ext cx="725421" cy="169755"/>
              <a:chOff x="512970" y="2513810"/>
              <a:chExt cx="2805788" cy="325665"/>
            </a:xfrm>
          </p:grpSpPr>
          <p:sp>
            <p:nvSpPr>
              <p:cNvPr id="200" name="모서리가 둥근 직사각형 43">
                <a:extLst>
                  <a:ext uri="{FF2B5EF4-FFF2-40B4-BE49-F238E27FC236}">
                    <a16:creationId xmlns:a16="http://schemas.microsoft.com/office/drawing/2014/main" id="{97CB8F4A-AEA6-2B72-2693-EC55EDA56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1" name="모서리가 둥근 직사각형 43">
                <a:extLst>
                  <a:ext uri="{FF2B5EF4-FFF2-40B4-BE49-F238E27FC236}">
                    <a16:creationId xmlns:a16="http://schemas.microsoft.com/office/drawing/2014/main" id="{39FCF114-80BE-1E61-7EA8-50141B269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0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보안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02" name="모서리가 둥근 직사각형 343">
              <a:extLst>
                <a:ext uri="{FF2B5EF4-FFF2-40B4-BE49-F238E27FC236}">
                  <a16:creationId xmlns:a16="http://schemas.microsoft.com/office/drawing/2014/main" id="{A08090FC-96F8-9D30-EDC0-900082CDBFD9}"/>
                </a:ext>
              </a:extLst>
            </p:cNvPr>
            <p:cNvSpPr/>
            <p:nvPr/>
          </p:nvSpPr>
          <p:spPr>
            <a:xfrm>
              <a:off x="4013766" y="3889176"/>
              <a:ext cx="88485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개인정보 가명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익명 처리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) 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ED2469-0968-7DD2-C228-69D95CD521F9}"/>
                </a:ext>
              </a:extLst>
            </p:cNvPr>
            <p:cNvGrpSpPr/>
            <p:nvPr/>
          </p:nvGrpSpPr>
          <p:grpSpPr>
            <a:xfrm>
              <a:off x="6847576" y="3768392"/>
              <a:ext cx="570670" cy="202292"/>
              <a:chOff x="379739" y="2513810"/>
              <a:chExt cx="3032634" cy="325665"/>
            </a:xfrm>
          </p:grpSpPr>
          <p:sp>
            <p:nvSpPr>
              <p:cNvPr id="204" name="모서리가 둥근 직사각형 43">
                <a:extLst>
                  <a:ext uri="{FF2B5EF4-FFF2-40B4-BE49-F238E27FC236}">
                    <a16:creationId xmlns:a16="http://schemas.microsoft.com/office/drawing/2014/main" id="{36CB01C6-CE17-3108-8E64-C229165E2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5" name="모서리가 둥근 직사각형 43">
                <a:extLst>
                  <a:ext uri="{FF2B5EF4-FFF2-40B4-BE49-F238E27FC236}">
                    <a16:creationId xmlns:a16="http://schemas.microsoft.com/office/drawing/2014/main" id="{845D89D9-9079-A28C-A704-5C9810F5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39" y="2580961"/>
                <a:ext cx="303263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비정형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E5C119B-D178-8718-FC4B-AF07A7D32EC2}"/>
                </a:ext>
              </a:extLst>
            </p:cNvPr>
            <p:cNvGrpSpPr/>
            <p:nvPr/>
          </p:nvGrpSpPr>
          <p:grpSpPr>
            <a:xfrm>
              <a:off x="7436201" y="3768392"/>
              <a:ext cx="527983" cy="202292"/>
              <a:chOff x="512970" y="2513810"/>
              <a:chExt cx="2805788" cy="325665"/>
            </a:xfrm>
          </p:grpSpPr>
          <p:sp>
            <p:nvSpPr>
              <p:cNvPr id="207" name="모서리가 둥근 직사각형 43">
                <a:extLst>
                  <a:ext uri="{FF2B5EF4-FFF2-40B4-BE49-F238E27FC236}">
                    <a16:creationId xmlns:a16="http://schemas.microsoft.com/office/drawing/2014/main" id="{FFCFF1B4-00F5-11B2-AEFA-E05561674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8" name="모서리가 둥근 직사각형 43">
                <a:extLst>
                  <a:ext uri="{FF2B5EF4-FFF2-40B4-BE49-F238E27FC236}">
                    <a16:creationId xmlns:a16="http://schemas.microsoft.com/office/drawing/2014/main" id="{2A259D10-5EE6-E23A-E47F-72D1AD472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926" y="2581690"/>
                <a:ext cx="255558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ADE49CA-8B79-FF43-ADB6-A09D53B25863}"/>
                </a:ext>
              </a:extLst>
            </p:cNvPr>
            <p:cNvGrpSpPr/>
            <p:nvPr/>
          </p:nvGrpSpPr>
          <p:grpSpPr>
            <a:xfrm>
              <a:off x="6872646" y="4018796"/>
              <a:ext cx="527983" cy="202292"/>
              <a:chOff x="512970" y="2513810"/>
              <a:chExt cx="2805788" cy="325665"/>
            </a:xfrm>
          </p:grpSpPr>
          <p:sp>
            <p:nvSpPr>
              <p:cNvPr id="210" name="모서리가 둥근 직사각형 43">
                <a:extLst>
                  <a:ext uri="{FF2B5EF4-FFF2-40B4-BE49-F238E27FC236}">
                    <a16:creationId xmlns:a16="http://schemas.microsoft.com/office/drawing/2014/main" id="{B0DF5309-92B2-9FDB-54FB-76426355F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1" name="모서리가 둥근 직사각형 43">
                <a:extLst>
                  <a:ext uri="{FF2B5EF4-FFF2-40B4-BE49-F238E27FC236}">
                    <a16:creationId xmlns:a16="http://schemas.microsoft.com/office/drawing/2014/main" id="{73E9174C-C296-CDFF-22AD-2277F9BE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493" y="2581729"/>
                <a:ext cx="19081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대시보드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7E9E51F2-4FF0-F189-A288-9007F2366FC2}"/>
                </a:ext>
              </a:extLst>
            </p:cNvPr>
            <p:cNvGrpSpPr/>
            <p:nvPr/>
          </p:nvGrpSpPr>
          <p:grpSpPr>
            <a:xfrm>
              <a:off x="7436201" y="4018796"/>
              <a:ext cx="527983" cy="202292"/>
              <a:chOff x="512970" y="2513810"/>
              <a:chExt cx="2805788" cy="325665"/>
            </a:xfrm>
          </p:grpSpPr>
          <p:sp>
            <p:nvSpPr>
              <p:cNvPr id="213" name="모서리가 둥근 직사각형 43">
                <a:extLst>
                  <a:ext uri="{FF2B5EF4-FFF2-40B4-BE49-F238E27FC236}">
                    <a16:creationId xmlns:a16="http://schemas.microsoft.com/office/drawing/2014/main" id="{18F3106F-6BCD-FE3C-7B30-40444B7F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4" name="모서리가 둥근 직사각형 43">
                <a:extLst>
                  <a:ext uri="{FF2B5EF4-FFF2-40B4-BE49-F238E27FC236}">
                    <a16:creationId xmlns:a16="http://schemas.microsoft.com/office/drawing/2014/main" id="{9B636F58-7511-4BCD-C641-A6C7CA392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582" y="2576861"/>
                <a:ext cx="138853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Self-BI</a:t>
                </a:r>
              </a:p>
            </p:txBody>
          </p:sp>
        </p:grpSp>
        <p:cxnSp>
          <p:nvCxnSpPr>
            <p:cNvPr id="215" name="직선 화살표 연결선 135">
              <a:extLst>
                <a:ext uri="{FF2B5EF4-FFF2-40B4-BE49-F238E27FC236}">
                  <a16:creationId xmlns:a16="http://schemas.microsoft.com/office/drawing/2014/main" id="{8D31769A-8798-B8C2-BEBE-C258A6DDCD6D}"/>
                </a:ext>
              </a:extLst>
            </p:cNvPr>
            <p:cNvCxnSpPr>
              <a:stCxn id="240" idx="3"/>
              <a:endCxn id="101" idx="1"/>
            </p:cNvCxnSpPr>
            <p:nvPr/>
          </p:nvCxnSpPr>
          <p:spPr>
            <a:xfrm flipV="1">
              <a:off x="6615397" y="3924858"/>
              <a:ext cx="215625" cy="12048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16" name="모서리가 둥근 직사각형 343">
              <a:extLst>
                <a:ext uri="{FF2B5EF4-FFF2-40B4-BE49-F238E27FC236}">
                  <a16:creationId xmlns:a16="http://schemas.microsoft.com/office/drawing/2014/main" id="{4FDBBBB7-A643-B42D-8DED-8F19D6A4E104}"/>
                </a:ext>
              </a:extLst>
            </p:cNvPr>
            <p:cNvSpPr/>
            <p:nvPr/>
          </p:nvSpPr>
          <p:spPr>
            <a:xfrm>
              <a:off x="2021234" y="4874477"/>
              <a:ext cx="804387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수집 전용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Cluster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(Interface Hub)</a:t>
              </a:r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BD7A5C4D-BBB8-1FBF-3E4F-E821DE2525C0}"/>
                </a:ext>
              </a:extLst>
            </p:cNvPr>
            <p:cNvGrpSpPr/>
            <p:nvPr/>
          </p:nvGrpSpPr>
          <p:grpSpPr>
            <a:xfrm>
              <a:off x="6755792" y="6101318"/>
              <a:ext cx="725421" cy="169755"/>
              <a:chOff x="512970" y="2513810"/>
              <a:chExt cx="2805788" cy="325665"/>
            </a:xfrm>
          </p:grpSpPr>
          <p:sp>
            <p:nvSpPr>
              <p:cNvPr id="218" name="모서리가 둥근 직사각형 43">
                <a:extLst>
                  <a:ext uri="{FF2B5EF4-FFF2-40B4-BE49-F238E27FC236}">
                    <a16:creationId xmlns:a16="http://schemas.microsoft.com/office/drawing/2014/main" id="{FD71FBF3-9BD2-1216-2D63-9CD1BE6F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9" name="모서리가 둥근 직사각형 43">
                <a:extLst>
                  <a:ext uri="{FF2B5EF4-FFF2-40B4-BE49-F238E27FC236}">
                    <a16:creationId xmlns:a16="http://schemas.microsoft.com/office/drawing/2014/main" id="{C316F100-793A-B2D2-E478-B93D63C1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38" y="2584244"/>
                <a:ext cx="267844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메타 데이터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5A9BD0D0-DFDF-89A1-6C30-4DFDC56F3253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 flipV="1">
              <a:off x="3885738" y="3543967"/>
              <a:ext cx="180974" cy="405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F36CA145-8EE8-4346-5598-0D771A755FFB}"/>
                </a:ext>
              </a:extLst>
            </p:cNvPr>
            <p:cNvGrpSpPr/>
            <p:nvPr/>
          </p:nvGrpSpPr>
          <p:grpSpPr>
            <a:xfrm>
              <a:off x="4195887" y="3195855"/>
              <a:ext cx="527983" cy="202292"/>
              <a:chOff x="512970" y="2513810"/>
              <a:chExt cx="2805788" cy="325665"/>
            </a:xfrm>
          </p:grpSpPr>
          <p:sp>
            <p:nvSpPr>
              <p:cNvPr id="222" name="모서리가 둥근 직사각형 43">
                <a:extLst>
                  <a:ext uri="{FF2B5EF4-FFF2-40B4-BE49-F238E27FC236}">
                    <a16:creationId xmlns:a16="http://schemas.microsoft.com/office/drawing/2014/main" id="{0A06B6FC-9AC5-6CF5-3A7F-444E3AD05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3" name="모서리가 둥근 직사각형 43">
                <a:extLst>
                  <a:ext uri="{FF2B5EF4-FFF2-40B4-BE49-F238E27FC236}">
                    <a16:creationId xmlns:a16="http://schemas.microsoft.com/office/drawing/2014/main" id="{499CE421-5458-4A0A-A519-992388D5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전처리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C2821E5-6B68-C211-43DE-46513030C1CA}"/>
                </a:ext>
              </a:extLst>
            </p:cNvPr>
            <p:cNvGrpSpPr/>
            <p:nvPr/>
          </p:nvGrpSpPr>
          <p:grpSpPr>
            <a:xfrm>
              <a:off x="4196342" y="3434768"/>
              <a:ext cx="527983" cy="202292"/>
              <a:chOff x="512970" y="2513810"/>
              <a:chExt cx="2805788" cy="325665"/>
            </a:xfrm>
          </p:grpSpPr>
          <p:sp>
            <p:nvSpPr>
              <p:cNvPr id="225" name="모서리가 둥근 직사각형 43">
                <a:extLst>
                  <a:ext uri="{FF2B5EF4-FFF2-40B4-BE49-F238E27FC236}">
                    <a16:creationId xmlns:a16="http://schemas.microsoft.com/office/drawing/2014/main" id="{9B9E9BCF-3131-5585-D434-62C3244B0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6" name="모서리가 둥근 직사각형 43">
                <a:extLst>
                  <a:ext uri="{FF2B5EF4-FFF2-40B4-BE49-F238E27FC236}">
                    <a16:creationId xmlns:a16="http://schemas.microsoft.com/office/drawing/2014/main" id="{C05DAF3F-C2E6-C9BE-00E9-082789EA0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966" y="2580961"/>
                <a:ext cx="19081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역정규화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64C9BF90-BE0F-591A-B6D3-EC72F9E00CEE}"/>
                </a:ext>
              </a:extLst>
            </p:cNvPr>
            <p:cNvGrpSpPr/>
            <p:nvPr/>
          </p:nvGrpSpPr>
          <p:grpSpPr>
            <a:xfrm>
              <a:off x="4195932" y="3673891"/>
              <a:ext cx="527983" cy="202292"/>
              <a:chOff x="512970" y="2513810"/>
              <a:chExt cx="2805788" cy="325665"/>
            </a:xfrm>
          </p:grpSpPr>
          <p:sp>
            <p:nvSpPr>
              <p:cNvPr id="228" name="모서리가 둥근 직사각형 43">
                <a:extLst>
                  <a:ext uri="{FF2B5EF4-FFF2-40B4-BE49-F238E27FC236}">
                    <a16:creationId xmlns:a16="http://schemas.microsoft.com/office/drawing/2014/main" id="{CFE9B7B2-2F7E-E7B3-8872-0272F8E8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9" name="모서리가 둥근 직사각형 43">
                <a:extLst>
                  <a:ext uri="{FF2B5EF4-FFF2-40B4-BE49-F238E27FC236}">
                    <a16:creationId xmlns:a16="http://schemas.microsoft.com/office/drawing/2014/main" id="{56DAF925-71C2-1394-5BDA-1A9A841E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직렬화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094AFA40-7CCC-EA3C-6B71-563EAB0159E8}"/>
                </a:ext>
              </a:extLst>
            </p:cNvPr>
            <p:cNvCxnSpPr>
              <a:stCxn id="76" idx="2"/>
              <a:endCxn id="77" idx="0"/>
            </p:cNvCxnSpPr>
            <p:nvPr/>
          </p:nvCxnSpPr>
          <p:spPr>
            <a:xfrm>
              <a:off x="4460334" y="4077072"/>
              <a:ext cx="0" cy="12192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F5962059-99D4-EF6F-20CF-47AE0F3C78D7}"/>
                </a:ext>
              </a:extLst>
            </p:cNvPr>
            <p:cNvGrpSpPr/>
            <p:nvPr/>
          </p:nvGrpSpPr>
          <p:grpSpPr>
            <a:xfrm>
              <a:off x="4192203" y="4380900"/>
              <a:ext cx="527983" cy="202292"/>
              <a:chOff x="512970" y="2513810"/>
              <a:chExt cx="2805788" cy="325665"/>
            </a:xfrm>
          </p:grpSpPr>
          <p:sp>
            <p:nvSpPr>
              <p:cNvPr id="232" name="모서리가 둥근 직사각형 43">
                <a:extLst>
                  <a:ext uri="{FF2B5EF4-FFF2-40B4-BE49-F238E27FC236}">
                    <a16:creationId xmlns:a16="http://schemas.microsoft.com/office/drawing/2014/main" id="{7DCA987A-15BE-308E-B6AC-A4EE4A16C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3" name="모서리가 둥근 직사각형 43">
                <a:extLst>
                  <a:ext uri="{FF2B5EF4-FFF2-40B4-BE49-F238E27FC236}">
                    <a16:creationId xmlns:a16="http://schemas.microsoft.com/office/drawing/2014/main" id="{99854EB2-7A15-C7AC-EDD0-80668684B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267" y="2580961"/>
                <a:ext cx="2095582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요약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/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집계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28B60554-9B81-C454-A491-DD34E49D60F2}"/>
                </a:ext>
              </a:extLst>
            </p:cNvPr>
            <p:cNvGrpSpPr/>
            <p:nvPr/>
          </p:nvGrpSpPr>
          <p:grpSpPr>
            <a:xfrm>
              <a:off x="4192203" y="4632669"/>
              <a:ext cx="527983" cy="202292"/>
              <a:chOff x="512970" y="2513810"/>
              <a:chExt cx="2805788" cy="325665"/>
            </a:xfrm>
          </p:grpSpPr>
          <p:sp>
            <p:nvSpPr>
              <p:cNvPr id="235" name="모서리가 둥근 직사각형 43">
                <a:extLst>
                  <a:ext uri="{FF2B5EF4-FFF2-40B4-BE49-F238E27FC236}">
                    <a16:creationId xmlns:a16="http://schemas.microsoft.com/office/drawing/2014/main" id="{9F551236-C749-6AC9-CD76-0FC266ECF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6" name="모서리가 둥근 직사각형 43">
                <a:extLst>
                  <a:ext uri="{FF2B5EF4-FFF2-40B4-BE49-F238E27FC236}">
                    <a16:creationId xmlns:a16="http://schemas.microsoft.com/office/drawing/2014/main" id="{968E3BA3-9A5E-523C-01C1-ED2B8F8EE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29" y="2580961"/>
                <a:ext cx="267484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(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보고서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)</a:t>
                </a: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39754B79-73CF-9B86-124D-1AFB0E40369F}"/>
                </a:ext>
              </a:extLst>
            </p:cNvPr>
            <p:cNvGrpSpPr/>
            <p:nvPr/>
          </p:nvGrpSpPr>
          <p:grpSpPr>
            <a:xfrm>
              <a:off x="4195932" y="4887262"/>
              <a:ext cx="527983" cy="202292"/>
              <a:chOff x="512970" y="2513810"/>
              <a:chExt cx="2805788" cy="325665"/>
            </a:xfrm>
          </p:grpSpPr>
          <p:sp>
            <p:nvSpPr>
              <p:cNvPr id="238" name="모서리가 둥근 직사각형 43">
                <a:extLst>
                  <a:ext uri="{FF2B5EF4-FFF2-40B4-BE49-F238E27FC236}">
                    <a16:creationId xmlns:a16="http://schemas.microsoft.com/office/drawing/2014/main" id="{2CCAA8D3-DD31-1700-9C5F-37264019B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9" name="모서리가 둥근 직사각형 43">
                <a:extLst>
                  <a:ext uri="{FF2B5EF4-FFF2-40B4-BE49-F238E27FC236}">
                    <a16:creationId xmlns:a16="http://schemas.microsoft.com/office/drawing/2014/main" id="{1C8B7264-FBDC-8B81-2833-13CD45120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145" y="2580961"/>
                <a:ext cx="219781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(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)</a:t>
                </a:r>
              </a:p>
            </p:txBody>
          </p:sp>
        </p:grp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AEAD6B09-DDCD-FFB1-0527-2656789DA496}"/>
                </a:ext>
              </a:extLst>
            </p:cNvPr>
            <p:cNvSpPr/>
            <p:nvPr/>
          </p:nvSpPr>
          <p:spPr>
            <a:xfrm>
              <a:off x="5003097" y="2675348"/>
              <a:ext cx="1612300" cy="2739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Mart(Serving)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0A86CEB-3BBA-9907-D49E-3304B4238AF6}"/>
                </a:ext>
              </a:extLst>
            </p:cNvPr>
            <p:cNvSpPr/>
            <p:nvPr/>
          </p:nvSpPr>
          <p:spPr>
            <a:xfrm>
              <a:off x="5070262" y="3019617"/>
              <a:ext cx="1446529" cy="5160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요약</a:t>
              </a:r>
              <a:r>
                <a:rPr lang="en-US" altLang="ko-KR" sz="800" b="1" dirty="0">
                  <a:solidFill>
                    <a:schemeClr val="tx1"/>
                  </a:solidFill>
                  <a:latin typeface="+mj-ea"/>
                  <a:ea typeface="+mj-ea"/>
                </a:rPr>
                <a:t>/</a:t>
              </a:r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집계</a:t>
              </a:r>
            </a:p>
          </p:txBody>
        </p: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EDC66A7B-3AE4-2207-A241-1606809294D9}"/>
                </a:ext>
              </a:extLst>
            </p:cNvPr>
            <p:cNvGrpSpPr/>
            <p:nvPr/>
          </p:nvGrpSpPr>
          <p:grpSpPr>
            <a:xfrm>
              <a:off x="5112057" y="3241746"/>
              <a:ext cx="288000" cy="202292"/>
              <a:chOff x="512970" y="2513810"/>
              <a:chExt cx="2805788" cy="325665"/>
            </a:xfrm>
          </p:grpSpPr>
          <p:sp>
            <p:nvSpPr>
              <p:cNvPr id="243" name="모서리가 둥근 직사각형 43">
                <a:extLst>
                  <a:ext uri="{FF2B5EF4-FFF2-40B4-BE49-F238E27FC236}">
                    <a16:creationId xmlns:a16="http://schemas.microsoft.com/office/drawing/2014/main" id="{1798BAD9-D15E-4F89-EDAE-092A36F20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4" name="모서리가 둥근 직사각형 43">
                <a:extLst>
                  <a:ext uri="{FF2B5EF4-FFF2-40B4-BE49-F238E27FC236}">
                    <a16:creationId xmlns:a16="http://schemas.microsoft.com/office/drawing/2014/main" id="{079F28FC-C204-B9E7-8526-E0B6392DA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고객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6B607AD2-F1E1-1A4D-7BC5-E434621F7111}"/>
                </a:ext>
              </a:extLst>
            </p:cNvPr>
            <p:cNvGrpSpPr/>
            <p:nvPr/>
          </p:nvGrpSpPr>
          <p:grpSpPr>
            <a:xfrm>
              <a:off x="5469906" y="3247381"/>
              <a:ext cx="288000" cy="202292"/>
              <a:chOff x="512970" y="2513810"/>
              <a:chExt cx="2805788" cy="325665"/>
            </a:xfrm>
          </p:grpSpPr>
          <p:sp>
            <p:nvSpPr>
              <p:cNvPr id="246" name="모서리가 둥근 직사각형 43">
                <a:extLst>
                  <a:ext uri="{FF2B5EF4-FFF2-40B4-BE49-F238E27FC236}">
                    <a16:creationId xmlns:a16="http://schemas.microsoft.com/office/drawing/2014/main" id="{E280AAA8-EEA3-C3FC-D67F-9E62B49B5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7" name="모서리가 둥근 직사각형 43">
                <a:extLst>
                  <a:ext uri="{FF2B5EF4-FFF2-40B4-BE49-F238E27FC236}">
                    <a16:creationId xmlns:a16="http://schemas.microsoft.com/office/drawing/2014/main" id="{E6FAD9DB-941E-E67E-CA0C-7B78A5D6D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거래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EEEC17B3-E65C-CEF8-1AC1-A1A0C2ECF25D}"/>
                </a:ext>
              </a:extLst>
            </p:cNvPr>
            <p:cNvGrpSpPr/>
            <p:nvPr/>
          </p:nvGrpSpPr>
          <p:grpSpPr>
            <a:xfrm>
              <a:off x="5831231" y="3246371"/>
              <a:ext cx="288000" cy="202292"/>
              <a:chOff x="512970" y="2513810"/>
              <a:chExt cx="2805788" cy="325665"/>
            </a:xfrm>
          </p:grpSpPr>
          <p:sp>
            <p:nvSpPr>
              <p:cNvPr id="249" name="모서리가 둥근 직사각형 43">
                <a:extLst>
                  <a:ext uri="{FF2B5EF4-FFF2-40B4-BE49-F238E27FC236}">
                    <a16:creationId xmlns:a16="http://schemas.microsoft.com/office/drawing/2014/main" id="{1F871A0F-8B1E-6562-22F5-DA817C58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0" name="모서리가 둥근 직사각형 43">
                <a:extLst>
                  <a:ext uri="{FF2B5EF4-FFF2-40B4-BE49-F238E27FC236}">
                    <a16:creationId xmlns:a16="http://schemas.microsoft.com/office/drawing/2014/main" id="{9564FBD2-8099-094A-BB62-C4B921873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결산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865BC22-29EB-0638-2B89-34854D2DE446}"/>
                </a:ext>
              </a:extLst>
            </p:cNvPr>
            <p:cNvGrpSpPr/>
            <p:nvPr/>
          </p:nvGrpSpPr>
          <p:grpSpPr>
            <a:xfrm>
              <a:off x="6176431" y="3245254"/>
              <a:ext cx="288000" cy="202292"/>
              <a:chOff x="512970" y="2513810"/>
              <a:chExt cx="2805788" cy="325665"/>
            </a:xfrm>
          </p:grpSpPr>
          <p:sp>
            <p:nvSpPr>
              <p:cNvPr id="252" name="모서리가 둥근 직사각형 43">
                <a:extLst>
                  <a:ext uri="{FF2B5EF4-FFF2-40B4-BE49-F238E27FC236}">
                    <a16:creationId xmlns:a16="http://schemas.microsoft.com/office/drawing/2014/main" id="{C2E76EE5-D80D-939C-32C6-18B435B5D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3" name="모서리가 둥근 직사각형 43">
                <a:extLst>
                  <a:ext uri="{FF2B5EF4-FFF2-40B4-BE49-F238E27FC236}">
                    <a16:creationId xmlns:a16="http://schemas.microsoft.com/office/drawing/2014/main" id="{50552C26-C011-9EDC-E95F-9BB80DA34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접촉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44E6F8F5-7ABA-F33F-7F48-B0D0E70CE55A}"/>
                </a:ext>
              </a:extLst>
            </p:cNvPr>
            <p:cNvSpPr/>
            <p:nvPr/>
          </p:nvSpPr>
          <p:spPr>
            <a:xfrm>
              <a:off x="5076517" y="3825044"/>
              <a:ext cx="1440273" cy="7910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j-ea"/>
                  <a:ea typeface="+mj-ea"/>
                </a:rPr>
                <a:t>DM</a:t>
              </a:r>
              <a:endParaRPr lang="ko-KR" altLang="en-US" sz="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91BB150D-A87B-960C-7FBB-F42A64B4533A}"/>
                </a:ext>
              </a:extLst>
            </p:cNvPr>
            <p:cNvGrpSpPr/>
            <p:nvPr/>
          </p:nvGrpSpPr>
          <p:grpSpPr>
            <a:xfrm>
              <a:off x="5112057" y="4086365"/>
              <a:ext cx="426153" cy="328896"/>
              <a:chOff x="512970" y="2513810"/>
              <a:chExt cx="2805788" cy="743819"/>
            </a:xfrm>
          </p:grpSpPr>
          <p:sp>
            <p:nvSpPr>
              <p:cNvPr id="256" name="모서리가 둥근 직사각형 43">
                <a:extLst>
                  <a:ext uri="{FF2B5EF4-FFF2-40B4-BE49-F238E27FC236}">
                    <a16:creationId xmlns:a16="http://schemas.microsoft.com/office/drawing/2014/main" id="{3193B92A-D911-B960-3F64-F4C69F404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7" name="모서리가 둥근 직사각형 43">
                <a:extLst>
                  <a:ext uri="{FF2B5EF4-FFF2-40B4-BE49-F238E27FC236}">
                    <a16:creationId xmlns:a16="http://schemas.microsoft.com/office/drawing/2014/main" id="{F22F5B1C-E5F3-7CC2-8067-D510421D1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313" y="2631581"/>
                <a:ext cx="1773109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9184CE35-5DE0-9006-B7EC-71C1ED6519ED}"/>
                </a:ext>
              </a:extLst>
            </p:cNvPr>
            <p:cNvGrpSpPr/>
            <p:nvPr/>
          </p:nvGrpSpPr>
          <p:grpSpPr>
            <a:xfrm>
              <a:off x="5582618" y="4086365"/>
              <a:ext cx="426153" cy="328896"/>
              <a:chOff x="512970" y="2513810"/>
              <a:chExt cx="2805788" cy="743819"/>
            </a:xfrm>
          </p:grpSpPr>
          <p:sp>
            <p:nvSpPr>
              <p:cNvPr id="259" name="모서리가 둥근 직사각형 43">
                <a:extLst>
                  <a:ext uri="{FF2B5EF4-FFF2-40B4-BE49-F238E27FC236}">
                    <a16:creationId xmlns:a16="http://schemas.microsoft.com/office/drawing/2014/main" id="{BF1650E6-CCA8-ECB9-0391-592257B29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60" name="모서리가 둥근 직사각형 43">
                <a:extLst>
                  <a:ext uri="{FF2B5EF4-FFF2-40B4-BE49-F238E27FC236}">
                    <a16:creationId xmlns:a16="http://schemas.microsoft.com/office/drawing/2014/main" id="{588B1CA6-6F30-A95E-569E-C88D61BD7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62" y="2631581"/>
                <a:ext cx="2575223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 특화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47F15952-EAC9-C3C9-15C4-815772C9E61B}"/>
                </a:ext>
              </a:extLst>
            </p:cNvPr>
            <p:cNvGrpSpPr/>
            <p:nvPr/>
          </p:nvGrpSpPr>
          <p:grpSpPr>
            <a:xfrm>
              <a:off x="6056802" y="4086365"/>
              <a:ext cx="426153" cy="328896"/>
              <a:chOff x="512970" y="2513810"/>
              <a:chExt cx="2805788" cy="743819"/>
            </a:xfrm>
          </p:grpSpPr>
          <p:sp>
            <p:nvSpPr>
              <p:cNvPr id="262" name="모서리가 둥근 직사각형 43">
                <a:extLst>
                  <a:ext uri="{FF2B5EF4-FFF2-40B4-BE49-F238E27FC236}">
                    <a16:creationId xmlns:a16="http://schemas.microsoft.com/office/drawing/2014/main" id="{EA549169-FF9D-A6CD-84B5-FD93AB1F8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63" name="모서리가 둥근 직사각형 43">
                <a:extLst>
                  <a:ext uri="{FF2B5EF4-FFF2-40B4-BE49-F238E27FC236}">
                    <a16:creationId xmlns:a16="http://schemas.microsoft.com/office/drawing/2014/main" id="{12906558-45E9-F4A5-8953-C46FA7D80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835" y="2631581"/>
                <a:ext cx="1182070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연계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6F919580-F219-0774-7EB0-3903669B55B8}"/>
                </a:ext>
              </a:extLst>
            </p:cNvPr>
            <p:cNvCxnSpPr/>
            <p:nvPr/>
          </p:nvCxnSpPr>
          <p:spPr>
            <a:xfrm flipH="1">
              <a:off x="5277036" y="3538529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365">
              <a:extLst>
                <a:ext uri="{FF2B5EF4-FFF2-40B4-BE49-F238E27FC236}">
                  <a16:creationId xmlns:a16="http://schemas.microsoft.com/office/drawing/2014/main" id="{7191BB7F-FE7D-6FFA-281A-9C5E984A68E6}"/>
                </a:ext>
              </a:extLst>
            </p:cNvPr>
            <p:cNvCxnSpPr>
              <a:stCxn id="76" idx="3"/>
              <a:endCxn id="241" idx="1"/>
            </p:cNvCxnSpPr>
            <p:nvPr/>
          </p:nvCxnSpPr>
          <p:spPr>
            <a:xfrm flipV="1">
              <a:off x="4853956" y="3277666"/>
              <a:ext cx="216306" cy="26630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365">
              <a:extLst>
                <a:ext uri="{FF2B5EF4-FFF2-40B4-BE49-F238E27FC236}">
                  <a16:creationId xmlns:a16="http://schemas.microsoft.com/office/drawing/2014/main" id="{251AC286-9C7B-BE94-935D-E703F90537E2}"/>
                </a:ext>
              </a:extLst>
            </p:cNvPr>
            <p:cNvCxnSpPr>
              <a:stCxn id="77" idx="3"/>
              <a:endCxn id="254" idx="1"/>
            </p:cNvCxnSpPr>
            <p:nvPr/>
          </p:nvCxnSpPr>
          <p:spPr>
            <a:xfrm flipV="1">
              <a:off x="4853956" y="4220563"/>
              <a:ext cx="222561" cy="4612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3B582EB6-753E-A109-3A2F-FBACE9BD948C}"/>
                </a:ext>
              </a:extLst>
            </p:cNvPr>
            <p:cNvCxnSpPr/>
            <p:nvPr/>
          </p:nvCxnSpPr>
          <p:spPr>
            <a:xfrm flipH="1">
              <a:off x="5786669" y="3538529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AF4D211-618A-E1FC-151B-BBE7FD3D4E1B}"/>
                </a:ext>
              </a:extLst>
            </p:cNvPr>
            <p:cNvCxnSpPr/>
            <p:nvPr/>
          </p:nvCxnSpPr>
          <p:spPr>
            <a:xfrm flipH="1">
              <a:off x="6269720" y="3531995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135">
              <a:extLst>
                <a:ext uri="{FF2B5EF4-FFF2-40B4-BE49-F238E27FC236}">
                  <a16:creationId xmlns:a16="http://schemas.microsoft.com/office/drawing/2014/main" id="{EBB448F7-F0C9-3CAC-7AE9-ECFCF27A9751}"/>
                </a:ext>
              </a:extLst>
            </p:cNvPr>
            <p:cNvCxnSpPr>
              <a:stCxn id="240" idx="3"/>
              <a:endCxn id="102" idx="1"/>
            </p:cNvCxnSpPr>
            <p:nvPr/>
          </p:nvCxnSpPr>
          <p:spPr>
            <a:xfrm flipV="1">
              <a:off x="6615397" y="3036742"/>
              <a:ext cx="209811" cy="1008603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63A0D0E6-0329-6847-0033-9DDB2F97CBFE}"/>
                </a:ext>
              </a:extLst>
            </p:cNvPr>
            <p:cNvSpPr/>
            <p:nvPr/>
          </p:nvSpPr>
          <p:spPr>
            <a:xfrm>
              <a:off x="4063460" y="5193196"/>
              <a:ext cx="1656412" cy="173997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사용자 활용 영역</a:t>
              </a:r>
              <a:r>
                <a:rPr lang="en-US" altLang="ko-KR" sz="500" dirty="0">
                  <a:solidFill>
                    <a:schemeClr val="tx1"/>
                  </a:solidFill>
                  <a:latin typeface="+mj-ea"/>
                  <a:ea typeface="+mj-ea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71" name="Picture 28" descr="https://kr.seaicons.com/wp-content/uploads/2016/06/Misc-Database-3-icon.png">
              <a:extLst>
                <a:ext uri="{FF2B5EF4-FFF2-40B4-BE49-F238E27FC236}">
                  <a16:creationId xmlns:a16="http://schemas.microsoft.com/office/drawing/2014/main" id="{B064D82D-5ED2-4B2B-286A-906D88C3D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276" y="4389564"/>
              <a:ext cx="618305" cy="593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5490D6F7-F0C5-BA5B-1988-D96CBB41B771}"/>
                </a:ext>
              </a:extLst>
            </p:cNvPr>
            <p:cNvCxnSpPr>
              <a:stCxn id="75" idx="2"/>
              <a:endCxn id="271" idx="0"/>
            </p:cNvCxnSpPr>
            <p:nvPr/>
          </p:nvCxnSpPr>
          <p:spPr>
            <a:xfrm flipH="1">
              <a:off x="3489429" y="4081124"/>
              <a:ext cx="2687" cy="30844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626ED16E-6E02-CCAB-848D-61047F2BA0EA}"/>
                </a:ext>
              </a:extLst>
            </p:cNvPr>
            <p:cNvCxnSpPr>
              <a:stCxn id="77" idx="1"/>
              <a:endCxn id="271" idx="3"/>
            </p:cNvCxnSpPr>
            <p:nvPr/>
          </p:nvCxnSpPr>
          <p:spPr>
            <a:xfrm flipH="1">
              <a:off x="3798581" y="4681786"/>
              <a:ext cx="268131" cy="441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630CAC27-45DF-90F8-AD65-B273EC8AC70A}"/>
                </a:ext>
              </a:extLst>
            </p:cNvPr>
            <p:cNvCxnSpPr/>
            <p:nvPr/>
          </p:nvCxnSpPr>
          <p:spPr>
            <a:xfrm flipH="1">
              <a:off x="3719188" y="4085640"/>
              <a:ext cx="343275" cy="363403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모서리가 둥근 직사각형 343">
              <a:extLst>
                <a:ext uri="{FF2B5EF4-FFF2-40B4-BE49-F238E27FC236}">
                  <a16:creationId xmlns:a16="http://schemas.microsoft.com/office/drawing/2014/main" id="{50F63A8A-627B-697E-C54C-649C3E15AA53}"/>
                </a:ext>
              </a:extLst>
            </p:cNvPr>
            <p:cNvSpPr/>
            <p:nvPr/>
          </p:nvSpPr>
          <p:spPr>
            <a:xfrm>
              <a:off x="3223231" y="5004767"/>
              <a:ext cx="535083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아키이브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보관주기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: 5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7AB9198D-02AA-73F4-FB72-8ED73A3ECD4D}"/>
                </a:ext>
              </a:extLst>
            </p:cNvPr>
            <p:cNvCxnSpPr/>
            <p:nvPr/>
          </p:nvCxnSpPr>
          <p:spPr>
            <a:xfrm flipH="1">
              <a:off x="4137167" y="4929938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C7D50BBA-2B34-5323-F09F-B1CF7FE9D15F}"/>
                </a:ext>
              </a:extLst>
            </p:cNvPr>
            <p:cNvCxnSpPr/>
            <p:nvPr/>
          </p:nvCxnSpPr>
          <p:spPr>
            <a:xfrm>
              <a:off x="5516933" y="4509120"/>
              <a:ext cx="1" cy="78478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135">
              <a:extLst>
                <a:ext uri="{FF2B5EF4-FFF2-40B4-BE49-F238E27FC236}">
                  <a16:creationId xmlns:a16="http://schemas.microsoft.com/office/drawing/2014/main" id="{F125D801-7A1C-EDC3-9974-0F6309A09820}"/>
                </a:ext>
              </a:extLst>
            </p:cNvPr>
            <p:cNvCxnSpPr>
              <a:stCxn id="240" idx="3"/>
              <a:endCxn id="99" idx="1"/>
            </p:cNvCxnSpPr>
            <p:nvPr/>
          </p:nvCxnSpPr>
          <p:spPr>
            <a:xfrm>
              <a:off x="6615397" y="4045345"/>
              <a:ext cx="215126" cy="768676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79" name="직선 화살표 연결선 135">
              <a:extLst>
                <a:ext uri="{FF2B5EF4-FFF2-40B4-BE49-F238E27FC236}">
                  <a16:creationId xmlns:a16="http://schemas.microsoft.com/office/drawing/2014/main" id="{656BD8E8-7932-6E26-1056-9D5CA7B275EB}"/>
                </a:ext>
              </a:extLst>
            </p:cNvPr>
            <p:cNvCxnSpPr>
              <a:stCxn id="74" idx="2"/>
              <a:endCxn id="99" idx="1"/>
            </p:cNvCxnSpPr>
            <p:nvPr/>
          </p:nvCxnSpPr>
          <p:spPr>
            <a:xfrm rot="5400000" flipH="1" flipV="1">
              <a:off x="5118027" y="3702845"/>
              <a:ext cx="601320" cy="2823671"/>
            </a:xfrm>
            <a:prstGeom prst="bentConnector4">
              <a:avLst>
                <a:gd name="adj1" fmla="val -22946"/>
                <a:gd name="adj2" fmla="val 96238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0" name="직선 화살표 연결선 135">
              <a:extLst>
                <a:ext uri="{FF2B5EF4-FFF2-40B4-BE49-F238E27FC236}">
                  <a16:creationId xmlns:a16="http://schemas.microsoft.com/office/drawing/2014/main" id="{EF3672A8-653D-81AE-0CA4-E0450D3A86E6}"/>
                </a:ext>
              </a:extLst>
            </p:cNvPr>
            <p:cNvCxnSpPr>
              <a:stCxn id="262" idx="3"/>
              <a:endCxn id="117" idx="1"/>
            </p:cNvCxnSpPr>
            <p:nvPr/>
          </p:nvCxnSpPr>
          <p:spPr>
            <a:xfrm>
              <a:off x="6482955" y="4250813"/>
              <a:ext cx="510479" cy="1367356"/>
            </a:xfrm>
            <a:prstGeom prst="bentConnector3">
              <a:avLst>
                <a:gd name="adj1" fmla="val 42537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281" name="직선 화살표 연결선 135">
              <a:extLst>
                <a:ext uri="{FF2B5EF4-FFF2-40B4-BE49-F238E27FC236}">
                  <a16:creationId xmlns:a16="http://schemas.microsoft.com/office/drawing/2014/main" id="{F2630CF1-59E3-C9CC-85D0-7F0DCF099DC9}"/>
                </a:ext>
              </a:extLst>
            </p:cNvPr>
            <p:cNvCxnSpPr>
              <a:stCxn id="74" idx="2"/>
              <a:endCxn id="102" idx="1"/>
            </p:cNvCxnSpPr>
            <p:nvPr/>
          </p:nvCxnSpPr>
          <p:spPr>
            <a:xfrm rot="5400000" flipH="1" flipV="1">
              <a:off x="4226730" y="2816864"/>
              <a:ext cx="2378599" cy="2818356"/>
            </a:xfrm>
            <a:prstGeom prst="bentConnector4">
              <a:avLst>
                <a:gd name="adj1" fmla="val -5455"/>
                <a:gd name="adj2" fmla="val 965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82" name="AutoShape 77">
              <a:extLst>
                <a:ext uri="{FF2B5EF4-FFF2-40B4-BE49-F238E27FC236}">
                  <a16:creationId xmlns:a16="http://schemas.microsoft.com/office/drawing/2014/main" id="{9B1A58D8-62C4-7685-A3DC-7DBAE929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519" y="5591716"/>
              <a:ext cx="3564389" cy="231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/>
              <a:tailEnd/>
            </a:ln>
          </p:spPr>
          <p:txBody>
            <a:bodyPr wrap="none" lIns="0" tIns="36000" rIns="0" bIns="0" anchor="ctr" anchorCtr="0"/>
            <a:lstStyle/>
            <a:p>
              <a:pPr algn="ctr" defTabSz="844083" latinLnBrk="0">
                <a:buClr>
                  <a:srgbClr val="CC3300"/>
                </a:buClr>
              </a:pPr>
              <a:r>
                <a:rPr lang="en-US" altLang="ko-KR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Federation / Data API (</a:t>
              </a:r>
              <a:r>
                <a:rPr lang="ko-KR" altLang="en-US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데이터 공유</a:t>
              </a:r>
              <a:r>
                <a:rPr lang="en-US" altLang="ko-KR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0AA8C1B-9C5D-B187-600A-32362FE4438D}"/>
                </a:ext>
              </a:extLst>
            </p:cNvPr>
            <p:cNvCxnSpPr/>
            <p:nvPr/>
          </p:nvCxnSpPr>
          <p:spPr>
            <a:xfrm flipH="1">
              <a:off x="3692449" y="5320368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7CF7AE4B-35C0-FC5C-B5CD-71C00814A990}"/>
                </a:ext>
              </a:extLst>
            </p:cNvPr>
            <p:cNvCxnSpPr/>
            <p:nvPr/>
          </p:nvCxnSpPr>
          <p:spPr>
            <a:xfrm flipH="1">
              <a:off x="5997116" y="5325982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0F39E861-68A7-2B1D-4B77-1B4EC694CB9E}"/>
                </a:ext>
              </a:extLst>
            </p:cNvPr>
            <p:cNvGrpSpPr/>
            <p:nvPr/>
          </p:nvGrpSpPr>
          <p:grpSpPr>
            <a:xfrm>
              <a:off x="3220659" y="3250670"/>
              <a:ext cx="527983" cy="202292"/>
              <a:chOff x="512970" y="2513810"/>
              <a:chExt cx="2805788" cy="325665"/>
            </a:xfrm>
          </p:grpSpPr>
          <p:sp>
            <p:nvSpPr>
              <p:cNvPr id="286" name="모서리가 둥근 직사각형 43">
                <a:extLst>
                  <a:ext uri="{FF2B5EF4-FFF2-40B4-BE49-F238E27FC236}">
                    <a16:creationId xmlns:a16="http://schemas.microsoft.com/office/drawing/2014/main" id="{2DFE3697-17EB-EED0-A144-F9679F185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87" name="모서리가 둥근 직사각형 43">
                <a:extLst>
                  <a:ext uri="{FF2B5EF4-FFF2-40B4-BE49-F238E27FC236}">
                    <a16:creationId xmlns:a16="http://schemas.microsoft.com/office/drawing/2014/main" id="{E160E8A1-3F6F-3E1B-12CF-B698C055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008" y="2580961"/>
                <a:ext cx="95408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6838E6E7-508B-B722-67F4-9912BD854339}"/>
                </a:ext>
              </a:extLst>
            </p:cNvPr>
            <p:cNvGrpSpPr/>
            <p:nvPr/>
          </p:nvGrpSpPr>
          <p:grpSpPr>
            <a:xfrm>
              <a:off x="3220785" y="3495511"/>
              <a:ext cx="527983" cy="202292"/>
              <a:chOff x="512970" y="2513810"/>
              <a:chExt cx="2805788" cy="325665"/>
            </a:xfrm>
          </p:grpSpPr>
          <p:sp>
            <p:nvSpPr>
              <p:cNvPr id="289" name="모서리가 둥근 직사각형 43">
                <a:extLst>
                  <a:ext uri="{FF2B5EF4-FFF2-40B4-BE49-F238E27FC236}">
                    <a16:creationId xmlns:a16="http://schemas.microsoft.com/office/drawing/2014/main" id="{4EC043BF-0900-9E6A-348B-54C80FED3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90" name="모서리가 둥근 직사각형 43">
                <a:extLst>
                  <a:ext uri="{FF2B5EF4-FFF2-40B4-BE49-F238E27FC236}">
                    <a16:creationId xmlns:a16="http://schemas.microsoft.com/office/drawing/2014/main" id="{152EBE5C-022A-EA77-C5E1-BE7CA1528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반정형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B61B6CB5-2B02-B8AD-3AD6-982EBB9710B5}"/>
                </a:ext>
              </a:extLst>
            </p:cNvPr>
            <p:cNvGrpSpPr/>
            <p:nvPr/>
          </p:nvGrpSpPr>
          <p:grpSpPr>
            <a:xfrm>
              <a:off x="3220795" y="3744901"/>
              <a:ext cx="527983" cy="202292"/>
              <a:chOff x="512970" y="2513810"/>
              <a:chExt cx="2805788" cy="325665"/>
            </a:xfrm>
          </p:grpSpPr>
          <p:sp>
            <p:nvSpPr>
              <p:cNvPr id="292" name="모서리가 둥근 직사각형 43">
                <a:extLst>
                  <a:ext uri="{FF2B5EF4-FFF2-40B4-BE49-F238E27FC236}">
                    <a16:creationId xmlns:a16="http://schemas.microsoft.com/office/drawing/2014/main" id="{AB1AA2EF-EF3F-EE23-5A83-34EDF09F9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93" name="모서리가 둥근 직사각형 43">
                <a:extLst>
                  <a:ext uri="{FF2B5EF4-FFF2-40B4-BE49-F238E27FC236}">
                    <a16:creationId xmlns:a16="http://schemas.microsoft.com/office/drawing/2014/main" id="{AFBE2311-A6A5-FF83-7067-DF44A4C4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비정형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94" name="모서리가 둥근 직사각형 343">
              <a:extLst>
                <a:ext uri="{FF2B5EF4-FFF2-40B4-BE49-F238E27FC236}">
                  <a16:creationId xmlns:a16="http://schemas.microsoft.com/office/drawing/2014/main" id="{F8E3EA50-6910-D2C9-4D79-714BE6C32258}"/>
                </a:ext>
              </a:extLst>
            </p:cNvPr>
            <p:cNvSpPr/>
            <p:nvPr/>
          </p:nvSpPr>
          <p:spPr>
            <a:xfrm>
              <a:off x="3115523" y="5216358"/>
              <a:ext cx="712054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개인정보 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295" name="모서리가 둥근 직사각형 343">
              <a:extLst>
                <a:ext uri="{FF2B5EF4-FFF2-40B4-BE49-F238E27FC236}">
                  <a16:creationId xmlns:a16="http://schemas.microsoft.com/office/drawing/2014/main" id="{E1398C30-AAD2-7CEB-C267-D9923EA05043}"/>
                </a:ext>
              </a:extLst>
            </p:cNvPr>
            <p:cNvSpPr/>
            <p:nvPr/>
          </p:nvSpPr>
          <p:spPr>
            <a:xfrm>
              <a:off x="4457376" y="5448032"/>
              <a:ext cx="1012137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Feature Store </a:t>
              </a:r>
              <a:r>
                <a:rPr lang="ko-KR" altLang="en-US" sz="600" spc="-3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구성 고려 필요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7" name="제목 1">
            <a:extLst>
              <a:ext uri="{FF2B5EF4-FFF2-40B4-BE49-F238E27FC236}">
                <a16:creationId xmlns:a16="http://schemas.microsoft.com/office/drawing/2014/main" id="{B1C7C4F2-32EB-5DE6-B0B8-5ED61DCE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Autofit/>
          </a:bodyPr>
          <a:lstStyle/>
          <a:p>
            <a:pPr latinLnBrk="0"/>
            <a:r>
              <a:rPr lang="ko-KR" altLang="en-US" sz="2800" b="1" dirty="0">
                <a:latin typeface="+mj-ea"/>
              </a:rPr>
              <a:t>목표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시스템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아키텍처</a:t>
            </a:r>
            <a:r>
              <a:rPr lang="en-US" altLang="ko-KR" sz="2800" b="1" dirty="0">
                <a:latin typeface="+mj-ea"/>
              </a:rPr>
              <a:t> – Data Lake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298" name="내용 개체 틀 2">
            <a:extLst>
              <a:ext uri="{FF2B5EF4-FFF2-40B4-BE49-F238E27FC236}">
                <a16:creationId xmlns:a16="http://schemas.microsoft.com/office/drawing/2014/main" id="{1CC4CACB-D89F-4539-A59D-DB870FEB7C54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+mj-ea"/>
                <a:ea typeface="+mj-ea"/>
              </a:rPr>
              <a:t>통합 데이터 플랫폼 구성을 위한 데이터 수집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변환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적재 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활용에 대해서 </a:t>
            </a:r>
            <a:r>
              <a:rPr lang="en-US" altLang="ko-KR" spc="-200">
                <a:latin typeface="+mj-ea"/>
                <a:ea typeface="+mj-ea"/>
              </a:rPr>
              <a:t>Data Lake </a:t>
            </a:r>
            <a:r>
              <a:rPr lang="ko-KR" altLang="en-US" spc="-200">
                <a:latin typeface="+mj-ea"/>
                <a:ea typeface="+mj-ea"/>
              </a:rPr>
              <a:t>기반 저장소 구축  </a:t>
            </a:r>
            <a:endParaRPr lang="ko-KR" altLang="en-US" spc="-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086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설명</a:t>
            </a:r>
            <a:endParaRPr lang="en-US" b="1" dirty="0"/>
          </a:p>
        </p:txBody>
      </p:sp>
      <p:graphicFrame>
        <p:nvGraphicFramePr>
          <p:cNvPr id="4" name="Group 72">
            <a:extLst>
              <a:ext uri="{FF2B5EF4-FFF2-40B4-BE49-F238E27FC236}">
                <a16:creationId xmlns:a16="http://schemas.microsoft.com/office/drawing/2014/main" id="{DA0023DC-0D50-BB76-88E0-484FC032B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86227"/>
              </p:ext>
            </p:extLst>
          </p:nvPr>
        </p:nvGraphicFramePr>
        <p:xfrm>
          <a:off x="346351" y="1520788"/>
          <a:ext cx="9214890" cy="4987054"/>
        </p:xfrm>
        <a:graphic>
          <a:graphicData uri="http://schemas.openxmlformats.org/drawingml/2006/table">
            <a:tbl>
              <a:tblPr/>
              <a:tblGrid>
                <a:gridCol w="82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67">
                <a:tc row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업무영역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개발 </a:t>
                      </a:r>
                      <a:r>
                        <a:rPr kumimoji="1" lang="en-US" altLang="ko-KR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 </a:t>
                      </a: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지원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</a:t>
                      </a: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사용의 편리성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490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유연한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이용한 대규모 실시간 데이터 처리로 다양한 데이터 소스 형태와 대상에서 데이터를 수집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전송하며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모니터링을 통한 직관적인 데이터 흐름 파악 용이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손쉽게 데이터를 저장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 및 백업할 수 있도록 직관적 인터페이스와 뛰어난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서버리스 환경에서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SQL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쿼리를 통해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S3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손쉽게 분석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Kafka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클러스터를 통해 손쉽게 대규모 실시간 데이터를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스트리밍하여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수집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456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통합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Managed Workflows for Apache Airflow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</a:t>
                      </a: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Aurora RDS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ETL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서비스로 다양한 데이터 소스를 쉽게 연결하고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소스를 자동으로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스캔하여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스키마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메타데이터를 손쉽게</a:t>
                      </a:r>
                      <a:r>
                        <a:rPr lang="ko-KR" altLang="en-US" sz="1000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추출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업데이트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메타데이터를 중앙 관리하고 검색할 수 있도록 지원하여 편리한 통합 데이터 관리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품질을 자동으로 검사하고 관리하여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사용자가 신뢰할 수 있는 데이터를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Airflow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관리가 용이한 서버리스 아키텍처로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데이터 파이프라인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구축과 편리한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DAG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모니터링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CloudWatch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와 연계한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모니터링 및 로그 추적을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 : FTP, SFTP, FTPS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를 통해 손쉽게 데이터를 전송하고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스토리지 서비스와의 통합을 지원하여 데이터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마이그레이션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및 통합 작업을 간소화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Amazon Aurora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PostgreSQL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강력한 보안을 탑재하고 고성능의 데이터 처리와 적재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관리를 통해 신속하고 안전한 데이터 통합을 제공하여 비즈니스의 요구를 효율적으로 충족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분석환경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DL Studio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딥러닝기반의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서비스를 쉽고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빠르게 구축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배포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운영 지원하는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KT DS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의 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End-to-End 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서비스플랫폼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5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BI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시각화 도구로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쉽게 분석하고 시각화하여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인사이트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도출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포털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DataWorks</a:t>
                      </a:r>
                      <a:endParaRPr kumimoji="1" lang="en-US" altLang="ko-KR" sz="1000" kern="1200" spc="-30" dirty="0">
                        <a:ln>
                          <a:solidFill>
                            <a:srgbClr val="D1D2D6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 Works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 포털 솔루션으로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자산을 통합하고 사용자에게 데이터 접근과 분석 기능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8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양식</a:t>
            </a:r>
            <a:endParaRPr 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2FAE-76CB-FE45-B1B1-014CFF72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정의</a:t>
            </a:r>
            <a:r>
              <a:rPr lang="en-US" dirty="0"/>
              <a:t> </a:t>
            </a:r>
            <a:r>
              <a:rPr lang="ko-KR" altLang="en-US" dirty="0"/>
              <a:t>개념도</a:t>
            </a:r>
            <a:endParaRPr lang="en-US" altLang="ko-KR" dirty="0"/>
          </a:p>
          <a:p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절차 메커니즘</a:t>
            </a:r>
            <a:endParaRPr lang="en-US" altLang="ko-KR" dirty="0"/>
          </a:p>
          <a:p>
            <a:r>
              <a:rPr lang="ko-KR" altLang="en-US" dirty="0"/>
              <a:t>기술요소 구성요소</a:t>
            </a:r>
            <a:r>
              <a:rPr lang="en-US" altLang="ko-KR" dirty="0"/>
              <a:t>  </a:t>
            </a:r>
            <a:r>
              <a:rPr lang="ko-KR" altLang="en-US" dirty="0"/>
              <a:t>동작원리</a:t>
            </a:r>
            <a:r>
              <a:rPr lang="en-US" altLang="ko-KR" dirty="0"/>
              <a:t>, </a:t>
            </a:r>
            <a:r>
              <a:rPr lang="ko-KR" altLang="en-US" dirty="0"/>
              <a:t>스펙</a:t>
            </a:r>
            <a:endParaRPr lang="en-US" altLang="ko-KR" dirty="0"/>
          </a:p>
          <a:p>
            <a:r>
              <a:rPr lang="en-US" altLang="ko-KR" dirty="0"/>
              <a:t>WHAT</a:t>
            </a:r>
          </a:p>
          <a:p>
            <a:r>
              <a:rPr lang="ko-KR" altLang="en-US" dirty="0"/>
              <a:t>비교</a:t>
            </a:r>
            <a:r>
              <a:rPr lang="en-US" altLang="ko-KR" dirty="0"/>
              <a:t>( </a:t>
            </a:r>
            <a:r>
              <a:rPr lang="ko-KR" altLang="en-US" dirty="0"/>
              <a:t>명확한 차이점 강조</a:t>
            </a:r>
            <a:r>
              <a:rPr lang="en-US" altLang="ko-KR" dirty="0"/>
              <a:t>) , </a:t>
            </a:r>
            <a:r>
              <a:rPr lang="ko-KR" altLang="en-US" dirty="0"/>
              <a:t>활용방안</a:t>
            </a:r>
            <a:r>
              <a:rPr lang="en-US" altLang="ko-KR" dirty="0"/>
              <a:t>, </a:t>
            </a:r>
            <a:r>
              <a:rPr lang="ko-KR" altLang="en-US" dirty="0"/>
              <a:t>세부기술</a:t>
            </a:r>
            <a:r>
              <a:rPr lang="en-US" altLang="ko-KR" dirty="0"/>
              <a:t>, </a:t>
            </a:r>
            <a:r>
              <a:rPr lang="ko-KR" altLang="en-US" dirty="0"/>
              <a:t>기술동향</a:t>
            </a:r>
            <a:endParaRPr lang="en-US" altLang="ko-KR" dirty="0"/>
          </a:p>
          <a:p>
            <a:r>
              <a:rPr lang="en-US" altLang="ko-KR" dirty="0"/>
              <a:t>Fact </a:t>
            </a:r>
            <a:r>
              <a:rPr lang="ko-KR" altLang="en-US" dirty="0"/>
              <a:t>자신만의  </a:t>
            </a:r>
            <a:r>
              <a:rPr lang="en-US" altLang="ko-KR" dirty="0"/>
              <a:t>Insight</a:t>
            </a:r>
          </a:p>
          <a:p>
            <a:r>
              <a:rPr lang="ko-KR" altLang="en-US" dirty="0"/>
              <a:t>장단점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비교메타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</a:t>
            </a:r>
            <a:r>
              <a:rPr lang="ko-KR" altLang="en-US" dirty="0"/>
              <a:t>개념도</a:t>
            </a:r>
            <a:r>
              <a:rPr lang="en-US" altLang="ko-KR" dirty="0"/>
              <a:t>,</a:t>
            </a:r>
            <a:r>
              <a:rPr lang="ko-KR" altLang="en-US" dirty="0"/>
              <a:t>절차</a:t>
            </a:r>
            <a:r>
              <a:rPr lang="en-US" altLang="ko-KR" dirty="0"/>
              <a:t>,</a:t>
            </a:r>
            <a:r>
              <a:rPr lang="ko-KR" altLang="en-US" dirty="0"/>
              <a:t>기법</a:t>
            </a:r>
            <a:r>
              <a:rPr lang="en-US" altLang="ko-KR" dirty="0"/>
              <a:t>,</a:t>
            </a:r>
            <a:r>
              <a:rPr lang="ko-KR" altLang="en-US" dirty="0"/>
              <a:t>기술</a:t>
            </a:r>
            <a:r>
              <a:rPr lang="en-US" altLang="ko-KR" dirty="0"/>
              <a:t>,</a:t>
            </a:r>
            <a:r>
              <a:rPr lang="ko-KR" altLang="en-US" dirty="0"/>
              <a:t>목적</a:t>
            </a:r>
            <a:r>
              <a:rPr lang="en-US" altLang="ko-KR" dirty="0"/>
              <a:t>,</a:t>
            </a:r>
            <a:r>
              <a:rPr lang="ko-KR" altLang="en-US" dirty="0"/>
              <a:t>취약점</a:t>
            </a:r>
            <a:r>
              <a:rPr lang="en-US" altLang="ko-KR" dirty="0"/>
              <a:t>,</a:t>
            </a:r>
            <a:r>
              <a:rPr lang="ko-KR" altLang="en-US" dirty="0"/>
              <a:t>대응방안</a:t>
            </a:r>
            <a:r>
              <a:rPr lang="en-US" altLang="ko-KR" dirty="0"/>
              <a:t>,</a:t>
            </a:r>
            <a:r>
              <a:rPr lang="ko-KR" altLang="en-US" dirty="0"/>
              <a:t>동향</a:t>
            </a:r>
            <a:r>
              <a:rPr lang="en-US" altLang="ko-KR" dirty="0"/>
              <a:t>,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상호관련성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11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2226</Words>
  <Application>Microsoft Office PowerPoint</Application>
  <PresentationFormat>와이드스크린</PresentationFormat>
  <Paragraphs>841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6" baseType="lpstr">
      <vt:lpstr>HG꼬딕씨_Pro 80g</vt:lpstr>
      <vt:lpstr>KoPub돋움체 Bold</vt:lpstr>
      <vt:lpstr>KoPub돋움체 Medium</vt:lpstr>
      <vt:lpstr>KT서체 Bold</vt:lpstr>
      <vt:lpstr>KT서체 Light</vt:lpstr>
      <vt:lpstr>맑은 고딕</vt:lpstr>
      <vt:lpstr>맑은 고딕 (제목)</vt:lpstr>
      <vt:lpstr>에스코어 드림 1 Thin</vt:lpstr>
      <vt:lpstr>에스코어 드림 4 Regular</vt:lpstr>
      <vt:lpstr>에스코어 드림 5 Medium</vt:lpstr>
      <vt:lpstr>에스코어 드림 6 Bold</vt:lpstr>
      <vt:lpstr>Aptos</vt:lpstr>
      <vt:lpstr>Aptos Display</vt:lpstr>
      <vt:lpstr>Arial</vt:lpstr>
      <vt:lpstr>Segoe UI</vt:lpstr>
      <vt:lpstr>Wingdings</vt:lpstr>
      <vt:lpstr>Office 테마</vt:lpstr>
      <vt:lpstr>도형</vt:lpstr>
      <vt:lpstr>표</vt:lpstr>
      <vt:lpstr>컬러</vt:lpstr>
      <vt:lpstr>텍스트 번호</vt:lpstr>
      <vt:lpstr>아키</vt:lpstr>
      <vt:lpstr>목표 시스템 아키텍처 – Hybrid Data Lake </vt:lpstr>
      <vt:lpstr>목표 시스템 아키텍처 – Data Lake</vt:lpstr>
      <vt:lpstr>설명</vt:lpstr>
      <vt:lpstr>양식</vt:lpstr>
      <vt:lpstr>PowerPoint 프레젠테이션</vt:lpstr>
      <vt:lpstr>PowerPoint 프레젠테이션</vt:lpstr>
      <vt:lpstr>PowerPoint 프레젠테이션</vt:lpstr>
      <vt:lpstr>목표 시스템 아키텍처 – Data Lake</vt:lpstr>
      <vt:lpstr>PowerPoint 프레젠테이션</vt:lpstr>
      <vt:lpstr>PowerPoint 프레젠테이션</vt:lpstr>
      <vt:lpstr>PowerPoint 프레젠테이션</vt:lpstr>
      <vt:lpstr>데이터 활용 사례 – X사(1/2)</vt:lpstr>
      <vt:lpstr>데이터 활용 사례 – X사(2/2)</vt:lpstr>
      <vt:lpstr>시스템 구축 사례 – D사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하호진</dc:creator>
  <cp:lastModifiedBy>하호진</cp:lastModifiedBy>
  <cp:revision>87</cp:revision>
  <dcterms:created xsi:type="dcterms:W3CDTF">2024-08-09T05:46:27Z</dcterms:created>
  <dcterms:modified xsi:type="dcterms:W3CDTF">2024-08-12T15:13:02Z</dcterms:modified>
</cp:coreProperties>
</file>