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ague Spartan Medium"/>
      <p:regular r:id="rId16"/>
      <p:bold r:id="rId17"/>
    </p:embeddedFont>
    <p:embeddedFont>
      <p:font typeface="Inter"/>
      <p:regular r:id="rId18"/>
      <p:bold r:id="rId19"/>
    </p:embeddedFont>
    <p:embeddedFont>
      <p:font typeface="Poppi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4" roundtripDataSignature="AMtx7miIjBKFjNCRt7BsLOPMNhIGNzCH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11" Type="http://schemas.openxmlformats.org/officeDocument/2006/relationships/slide" Target="slides/slide6.xml"/><Relationship Id="rId22" Type="http://schemas.openxmlformats.org/officeDocument/2006/relationships/font" Target="fonts/Poppins-italic.fntdata"/><Relationship Id="rId10" Type="http://schemas.openxmlformats.org/officeDocument/2006/relationships/slide" Target="slides/slide5.xml"/><Relationship Id="rId21" Type="http://schemas.openxmlformats.org/officeDocument/2006/relationships/font" Target="fonts/Poppi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agueSpartanMedium-bold.fntdata"/><Relationship Id="rId16" Type="http://schemas.openxmlformats.org/officeDocument/2006/relationships/font" Target="fonts/LeagueSpartanMedium-regular.fntdata"/><Relationship Id="rId5" Type="http://schemas.openxmlformats.org/officeDocument/2006/relationships/notesMaster" Target="notesMasters/notesMaster1.xml"/><Relationship Id="rId19" Type="http://schemas.openxmlformats.org/officeDocument/2006/relationships/font" Target="fonts/Inter-bold.fntdata"/><Relationship Id="rId6" Type="http://schemas.openxmlformats.org/officeDocument/2006/relationships/slide" Target="slides/slide1.xml"/><Relationship Id="rId18" Type="http://schemas.openxmlformats.org/officeDocument/2006/relationships/font" Target="fonts/In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a0e1d93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0a0e1d930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a0e1d930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0a0e1d930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a0e1d93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0a0e1d930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9" name="Shape 9"/>
        <p:cNvGrpSpPr/>
        <p:nvPr/>
      </p:nvGrpSpPr>
      <p:grpSpPr>
        <a:xfrm>
          <a:off x="0" y="0"/>
          <a:ext cx="0" cy="0"/>
          <a:chOff x="0" y="0"/>
          <a:chExt cx="0" cy="0"/>
        </a:xfrm>
      </p:grpSpPr>
      <p:sp>
        <p:nvSpPr>
          <p:cNvPr id="10" name="Google Shape;10;p12"/>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1" name="Google Shape;1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 name="Google Shape;12;p12"/>
          <p:cNvSpPr txBox="1"/>
          <p:nvPr>
            <p:ph idx="1" type="body"/>
          </p:nvPr>
        </p:nvSpPr>
        <p:spPr>
          <a:xfrm>
            <a:off x="632175" y="1717350"/>
            <a:ext cx="5056800" cy="1959600"/>
          </a:xfrm>
          <a:prstGeom prst="rect">
            <a:avLst/>
          </a:prstGeom>
          <a:noFill/>
          <a:ln>
            <a:noFill/>
          </a:ln>
        </p:spPr>
        <p:txBody>
          <a:bodyPr anchorCtr="0" anchor="t" bIns="91425" lIns="91425" spcFirstLastPara="1" rIns="91425" wrap="square" tIns="91425">
            <a:spAutoFit/>
          </a:bodyPr>
          <a:lstStyle>
            <a:lvl1pPr indent="-311150" lvl="0" marL="457200" algn="l">
              <a:lnSpc>
                <a:spcPct val="115000"/>
              </a:lnSpc>
              <a:spcBef>
                <a:spcPts val="0"/>
              </a:spcBef>
              <a:spcAft>
                <a:spcPts val="0"/>
              </a:spcAft>
              <a:buSzPts val="1300"/>
              <a:buChar char="●"/>
              <a:defRPr sz="13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pic>
        <p:nvPicPr>
          <p:cNvPr id="13" name="Google Shape;13;p12"/>
          <p:cNvPicPr preferRelativeResize="0"/>
          <p:nvPr/>
        </p:nvPicPr>
        <p:blipFill rotWithShape="1">
          <a:blip r:embed="rId2">
            <a:alphaModFix/>
          </a:blip>
          <a:srcRect b="0" l="0" r="0" t="0"/>
          <a:stretch/>
        </p:blipFill>
        <p:spPr>
          <a:xfrm rot="5400000">
            <a:off x="727196" y="475900"/>
            <a:ext cx="374904" cy="374904"/>
          </a:xfrm>
          <a:prstGeom prst="rect">
            <a:avLst/>
          </a:prstGeom>
          <a:noFill/>
          <a:ln>
            <a:noFill/>
          </a:ln>
        </p:spPr>
      </p:pic>
      <p:pic>
        <p:nvPicPr>
          <p:cNvPr id="14" name="Google Shape;14;p12"/>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15" name="Shape 15"/>
        <p:cNvGrpSpPr/>
        <p:nvPr/>
      </p:nvGrpSpPr>
      <p:grpSpPr>
        <a:xfrm>
          <a:off x="0" y="0"/>
          <a:ext cx="0" cy="0"/>
          <a:chOff x="0" y="0"/>
          <a:chExt cx="0" cy="0"/>
        </a:xfrm>
      </p:grpSpPr>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13"/>
          <p:cNvPicPr preferRelativeResize="0"/>
          <p:nvPr/>
        </p:nvPicPr>
        <p:blipFill rotWithShape="1">
          <a:blip r:embed="rId2">
            <a:alphaModFix/>
          </a:blip>
          <a:srcRect b="0" l="0" r="0" t="0"/>
          <a:stretch/>
        </p:blipFill>
        <p:spPr>
          <a:xfrm>
            <a:off x="5899075" y="1913100"/>
            <a:ext cx="3244926" cy="3230399"/>
          </a:xfrm>
          <a:prstGeom prst="rect">
            <a:avLst/>
          </a:prstGeom>
          <a:noFill/>
          <a:ln>
            <a:noFill/>
          </a:ln>
        </p:spPr>
      </p:pic>
      <p:sp>
        <p:nvSpPr>
          <p:cNvPr id="18" name="Google Shape;18;p13"/>
          <p:cNvSpPr/>
          <p:nvPr>
            <p:ph idx="2" type="pic"/>
          </p:nvPr>
        </p:nvSpPr>
        <p:spPr>
          <a:xfrm>
            <a:off x="5843075" y="632300"/>
            <a:ext cx="2615100" cy="3918900"/>
          </a:xfrm>
          <a:prstGeom prst="roundRect">
            <a:avLst>
              <a:gd fmla="val 16667" name="adj"/>
            </a:avLst>
          </a:prstGeom>
          <a:noFill/>
          <a:ln>
            <a:noFill/>
          </a:ln>
        </p:spPr>
      </p:sp>
      <p:sp>
        <p:nvSpPr>
          <p:cNvPr id="19" name="Google Shape;19;p13"/>
          <p:cNvSpPr txBox="1"/>
          <p:nvPr>
            <p:ph type="title"/>
          </p:nvPr>
        </p:nvSpPr>
        <p:spPr>
          <a:xfrm>
            <a:off x="632175" y="920625"/>
            <a:ext cx="50460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pic>
        <p:nvPicPr>
          <p:cNvPr id="20" name="Google Shape;20;p13"/>
          <p:cNvPicPr preferRelativeResize="0"/>
          <p:nvPr/>
        </p:nvPicPr>
        <p:blipFill rotWithShape="1">
          <a:blip r:embed="rId3">
            <a:alphaModFix/>
          </a:blip>
          <a:srcRect b="0" l="0" r="0" t="0"/>
          <a:stretch/>
        </p:blipFill>
        <p:spPr>
          <a:xfrm rot="5400000">
            <a:off x="727196" y="475900"/>
            <a:ext cx="374904" cy="374904"/>
          </a:xfrm>
          <a:prstGeom prst="rect">
            <a:avLst/>
          </a:prstGeom>
          <a:noFill/>
          <a:ln>
            <a:noFill/>
          </a:ln>
        </p:spPr>
      </p:pic>
      <p:sp>
        <p:nvSpPr>
          <p:cNvPr id="21" name="Google Shape;21;p13"/>
          <p:cNvSpPr txBox="1"/>
          <p:nvPr>
            <p:ph idx="1" type="subTitle"/>
          </p:nvPr>
        </p:nvSpPr>
        <p:spPr>
          <a:xfrm>
            <a:off x="642700" y="1723725"/>
            <a:ext cx="3605100" cy="1964700"/>
          </a:xfrm>
          <a:prstGeom prst="rect">
            <a:avLst/>
          </a:prstGeom>
          <a:noFill/>
          <a:ln>
            <a:noFill/>
          </a:ln>
        </p:spPr>
        <p:txBody>
          <a:bodyPr anchorCtr="0" anchor="t" bIns="91425" lIns="91425" spcFirstLastPara="1" rIns="91425" wrap="square" tIns="91425">
            <a:sp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22" name="Shape 22"/>
        <p:cNvGrpSpPr/>
        <p:nvPr/>
      </p:nvGrpSpPr>
      <p:grpSpPr>
        <a:xfrm>
          <a:off x="0" y="0"/>
          <a:ext cx="0" cy="0"/>
          <a:chOff x="0" y="0"/>
          <a:chExt cx="0" cy="0"/>
        </a:xfrm>
      </p:grpSpPr>
      <p:pic>
        <p:nvPicPr>
          <p:cNvPr id="23" name="Google Shape;23;p14"/>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24" name="Google Shape;24;p14"/>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14"/>
          <p:cNvSpPr/>
          <p:nvPr>
            <p:ph idx="2" type="pic"/>
          </p:nvPr>
        </p:nvSpPr>
        <p:spPr>
          <a:xfrm>
            <a:off x="642700" y="632300"/>
            <a:ext cx="2615100" cy="3918900"/>
          </a:xfrm>
          <a:prstGeom prst="roundRect">
            <a:avLst>
              <a:gd fmla="val 16667" name="adj"/>
            </a:avLst>
          </a:prstGeom>
          <a:noFill/>
          <a:ln>
            <a:noFill/>
          </a:ln>
        </p:spPr>
      </p:sp>
      <p:sp>
        <p:nvSpPr>
          <p:cNvPr id="27" name="Google Shape;27;p14"/>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C2C2C"/>
              </a:solidFill>
              <a:latin typeface="Arial"/>
              <a:ea typeface="Arial"/>
              <a:cs typeface="Arial"/>
              <a:sym typeface="Arial"/>
            </a:endParaRPr>
          </a:p>
        </p:txBody>
      </p:sp>
      <p:sp>
        <p:nvSpPr>
          <p:cNvPr id="28" name="Google Shape;28;p14"/>
          <p:cNvSpPr txBox="1"/>
          <p:nvPr>
            <p:ph type="title"/>
          </p:nvPr>
        </p:nvSpPr>
        <p:spPr>
          <a:xfrm>
            <a:off x="4722075" y="997400"/>
            <a:ext cx="3589800" cy="6501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29" name="Google Shape;29;p14"/>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txBox="1"/>
          <p:nvPr>
            <p:ph idx="1" type="subTitle"/>
          </p:nvPr>
        </p:nvSpPr>
        <p:spPr>
          <a:xfrm>
            <a:off x="4722075" y="1959150"/>
            <a:ext cx="3589800" cy="1964700"/>
          </a:xfrm>
          <a:prstGeom prst="rect">
            <a:avLst/>
          </a:prstGeom>
          <a:noFill/>
          <a:ln>
            <a:noFill/>
          </a:ln>
        </p:spPr>
        <p:txBody>
          <a:bodyPr anchorCtr="0" anchor="t" bIns="91425" lIns="91425" spcFirstLastPara="1" rIns="91425" wrap="square" tIns="91425">
            <a:sp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31" name="Shape 31"/>
        <p:cNvGrpSpPr/>
        <p:nvPr/>
      </p:nvGrpSpPr>
      <p:grpSpPr>
        <a:xfrm>
          <a:off x="0" y="0"/>
          <a:ext cx="0" cy="0"/>
          <a:chOff x="0" y="0"/>
          <a:chExt cx="0" cy="0"/>
        </a:xfrm>
      </p:grpSpPr>
      <p:sp>
        <p:nvSpPr>
          <p:cNvPr id="32" name="Google Shape;3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15"/>
          <p:cNvSpPr txBox="1"/>
          <p:nvPr>
            <p:ph type="title"/>
          </p:nvPr>
        </p:nvSpPr>
        <p:spPr>
          <a:xfrm>
            <a:off x="530400" y="2208300"/>
            <a:ext cx="8083200" cy="7269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pic>
        <p:nvPicPr>
          <p:cNvPr id="34" name="Google Shape;34;p15"/>
          <p:cNvPicPr preferRelativeResize="0"/>
          <p:nvPr/>
        </p:nvPicPr>
        <p:blipFill rotWithShape="1">
          <a:blip r:embed="rId2">
            <a:alphaModFix/>
          </a:blip>
          <a:srcRect b="0" l="0" r="0" t="0"/>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35" name="Shape 35"/>
        <p:cNvGrpSpPr/>
        <p:nvPr/>
      </p:nvGrpSpPr>
      <p:grpSpPr>
        <a:xfrm>
          <a:off x="0" y="0"/>
          <a:ext cx="0" cy="0"/>
          <a:chOff x="0" y="0"/>
          <a:chExt cx="0" cy="0"/>
        </a:xfrm>
      </p:grpSpPr>
      <p:sp>
        <p:nvSpPr>
          <p:cNvPr id="36" name="Google Shape;3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16"/>
          <p:cNvSpPr txBox="1"/>
          <p:nvPr>
            <p:ph idx="1" type="subTitle"/>
          </p:nvPr>
        </p:nvSpPr>
        <p:spPr>
          <a:xfrm>
            <a:off x="383075" y="1908900"/>
            <a:ext cx="2469000" cy="407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8" name="Google Shape;38;p16"/>
          <p:cNvSpPr txBox="1"/>
          <p:nvPr>
            <p:ph idx="2" type="subTitle"/>
          </p:nvPr>
        </p:nvSpPr>
        <p:spPr>
          <a:xfrm>
            <a:off x="3284763" y="1908900"/>
            <a:ext cx="2469000" cy="39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pic>
        <p:nvPicPr>
          <p:cNvPr id="39" name="Google Shape;39;p16"/>
          <p:cNvPicPr preferRelativeResize="0"/>
          <p:nvPr/>
        </p:nvPicPr>
        <p:blipFill rotWithShape="1">
          <a:blip r:embed="rId2">
            <a:alphaModFix/>
          </a:blip>
          <a:srcRect b="13463" l="0" r="49205" t="0"/>
          <a:stretch/>
        </p:blipFill>
        <p:spPr>
          <a:xfrm flipH="1">
            <a:off x="8025" y="3162568"/>
            <a:ext cx="1168200" cy="1980900"/>
          </a:xfrm>
          <a:prstGeom prst="rect">
            <a:avLst/>
          </a:prstGeom>
          <a:noFill/>
          <a:ln>
            <a:noFill/>
          </a:ln>
        </p:spPr>
      </p:pic>
      <p:sp>
        <p:nvSpPr>
          <p:cNvPr id="40" name="Google Shape;40;p16"/>
          <p:cNvSpPr txBox="1"/>
          <p:nvPr>
            <p:ph type="title"/>
          </p:nvPr>
        </p:nvSpPr>
        <p:spPr>
          <a:xfrm>
            <a:off x="383075" y="1011550"/>
            <a:ext cx="7753500" cy="6360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41" name="Google Shape;41;p16"/>
          <p:cNvSpPr txBox="1"/>
          <p:nvPr>
            <p:ph idx="3" type="subTitle"/>
          </p:nvPr>
        </p:nvSpPr>
        <p:spPr>
          <a:xfrm>
            <a:off x="6186450" y="1908900"/>
            <a:ext cx="2469000" cy="39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pic>
        <p:nvPicPr>
          <p:cNvPr id="42" name="Google Shape;42;p16"/>
          <p:cNvPicPr preferRelativeResize="0"/>
          <p:nvPr/>
        </p:nvPicPr>
        <p:blipFill rotWithShape="1">
          <a:blip r:embed="rId3">
            <a:alphaModFix/>
          </a:blip>
          <a:srcRect b="0" l="0" r="0" t="0"/>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43"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ague Spartan Medium"/>
              <a:buNone/>
              <a:defRPr b="0" i="0" sz="2800" u="none" cap="none" strike="noStrike">
                <a:solidFill>
                  <a:schemeClr val="dk1"/>
                </a:solidFill>
                <a:latin typeface="League Spartan Medium"/>
                <a:ea typeface="League Spartan Medium"/>
                <a:cs typeface="League Spartan Medium"/>
                <a:sym typeface="League Spartan Medium"/>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marR="0" rtl="0" algn="l">
              <a:lnSpc>
                <a:spcPct val="115000"/>
              </a:lnSpc>
              <a:spcBef>
                <a:spcPts val="0"/>
              </a:spcBef>
              <a:spcAft>
                <a:spcPts val="0"/>
              </a:spcAft>
              <a:buClr>
                <a:schemeClr val="dk2"/>
              </a:buClr>
              <a:buSzPts val="1300"/>
              <a:buFont typeface="Inter"/>
              <a:buChar char="●"/>
              <a:defRPr b="0" i="0" sz="1300" u="none" cap="none" strike="noStrike">
                <a:solidFill>
                  <a:schemeClr val="dk2"/>
                </a:solidFill>
                <a:latin typeface="Inter"/>
                <a:ea typeface="Inter"/>
                <a:cs typeface="Inter"/>
                <a:sym typeface="Inter"/>
              </a:defRPr>
            </a:lvl1pPr>
            <a:lvl2pPr indent="-304800" lvl="1" marL="9144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2pPr>
            <a:lvl3pPr indent="-304800" lvl="2" marL="13716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3pPr>
            <a:lvl4pPr indent="-304800" lvl="3" marL="18288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4pPr>
            <a:lvl5pPr indent="-304800" lvl="4" marL="22860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5pPr>
            <a:lvl6pPr indent="-304800" lvl="5" marL="27432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6pPr>
            <a:lvl7pPr indent="-304800" lvl="6" marL="32004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7pPr>
            <a:lvl8pPr indent="-304800" lvl="7" marL="36576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8pPr>
            <a:lvl9pPr indent="-304800" lvl="8" marL="41148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hyperlink" Target="https://www.linkedin.com/in/michelle-mwendwa-b5ba1bb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Box Office Insights: Identifying Successful Movie Trends for Microsoft's New Movie Studio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9"/>
          <p:cNvPicPr preferRelativeResize="0"/>
          <p:nvPr>
            <p:ph idx="2" type="pic"/>
          </p:nvPr>
        </p:nvPicPr>
        <p:blipFill rotWithShape="1">
          <a:blip r:embed="rId3">
            <a:alphaModFix/>
          </a:blip>
          <a:srcRect b="4131" l="16635" r="16635" t="0"/>
          <a:stretch/>
        </p:blipFill>
        <p:spPr>
          <a:xfrm>
            <a:off x="642700" y="632300"/>
            <a:ext cx="2615100" cy="3756900"/>
          </a:xfrm>
          <a:prstGeom prst="roundRect">
            <a:avLst>
              <a:gd fmla="val 16667" name="adj"/>
            </a:avLst>
          </a:prstGeom>
          <a:noFill/>
          <a:ln>
            <a:noFill/>
          </a:ln>
        </p:spPr>
      </p:pic>
      <p:sp>
        <p:nvSpPr>
          <p:cNvPr id="114" name="Google Shape;114;p9"/>
          <p:cNvSpPr txBox="1"/>
          <p:nvPr>
            <p:ph type="title"/>
          </p:nvPr>
        </p:nvSpPr>
        <p:spPr>
          <a:xfrm>
            <a:off x="4722075" y="997400"/>
            <a:ext cx="3589800" cy="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Thank You, Any Questions?</a:t>
            </a:r>
            <a:endParaRPr/>
          </a:p>
        </p:txBody>
      </p:sp>
      <p:sp>
        <p:nvSpPr>
          <p:cNvPr id="115" name="Google Shape;115;p9"/>
          <p:cNvSpPr txBox="1"/>
          <p:nvPr>
            <p:ph idx="1" type="subTitle"/>
          </p:nvPr>
        </p:nvSpPr>
        <p:spPr>
          <a:xfrm>
            <a:off x="4722075" y="1959150"/>
            <a:ext cx="3589800" cy="1964700"/>
          </a:xfrm>
          <a:prstGeom prst="rect">
            <a:avLst/>
          </a:prstGeom>
          <a:noFill/>
          <a:ln>
            <a:noFill/>
          </a:ln>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Presented by Michelle Mwendwa</a:t>
            </a:r>
            <a:endParaRPr/>
          </a:p>
          <a:p>
            <a:pPr indent="-311150" lvl="0" marL="457200" rtl="0" algn="l">
              <a:lnSpc>
                <a:spcPct val="110000"/>
              </a:lnSpc>
              <a:spcBef>
                <a:spcPts val="0"/>
              </a:spcBef>
              <a:spcAft>
                <a:spcPts val="0"/>
              </a:spcAft>
              <a:buSzPts val="1300"/>
              <a:buChar char="●"/>
            </a:pPr>
            <a:r>
              <a:rPr lang="en"/>
              <a:t>Contact: </a:t>
            </a:r>
            <a:endParaRPr/>
          </a:p>
          <a:p>
            <a:pPr indent="-304800" lvl="1" marL="914400" rtl="0" algn="l">
              <a:lnSpc>
                <a:spcPct val="110000"/>
              </a:lnSpc>
              <a:spcBef>
                <a:spcPts val="0"/>
              </a:spcBef>
              <a:spcAft>
                <a:spcPts val="0"/>
              </a:spcAft>
              <a:buSzPts val="1200"/>
              <a:buNone/>
            </a:pPr>
            <a:r>
              <a:rPr lang="en"/>
              <a:t>Email: michelle.mwendwa@student.moringaschool.com</a:t>
            </a:r>
            <a:endParaRPr/>
          </a:p>
          <a:p>
            <a:pPr indent="-304800" lvl="1" marL="914400" rtl="0" algn="l">
              <a:lnSpc>
                <a:spcPct val="110000"/>
              </a:lnSpc>
              <a:spcBef>
                <a:spcPts val="0"/>
              </a:spcBef>
              <a:spcAft>
                <a:spcPts val="0"/>
              </a:spcAft>
              <a:buSzPts val="1200"/>
              <a:buNone/>
            </a:pPr>
            <a:r>
              <a:rPr lang="en"/>
              <a:t>Linkedin URL : </a:t>
            </a:r>
            <a:r>
              <a:rPr lang="en" u="sng">
                <a:solidFill>
                  <a:schemeClr val="hlink"/>
                </a:solidFill>
                <a:hlinkClick r:id="rId4"/>
              </a:rPr>
              <a:t>link</a:t>
            </a:r>
            <a:endParaRPr/>
          </a:p>
          <a:p>
            <a:pPr indent="0" lvl="0" marL="457200" rtl="0" algn="l">
              <a:lnSpc>
                <a:spcPct val="110000"/>
              </a:lnSpc>
              <a:spcBef>
                <a:spcPts val="0"/>
              </a:spcBef>
              <a:spcAft>
                <a:spcPts val="0"/>
              </a:spcAft>
              <a:buNone/>
            </a:pPr>
            <a:r>
              <a:t/>
            </a:r>
            <a:endParaRPr/>
          </a:p>
          <a:p>
            <a:pPr indent="-304800" lvl="1" marL="914400" rtl="0" algn="l">
              <a:lnSpc>
                <a:spcPct val="110000"/>
              </a:lnSpc>
              <a:spcBef>
                <a:spcPts val="0"/>
              </a:spcBef>
              <a:spcAft>
                <a:spcPts val="0"/>
              </a:spcAft>
              <a:buSzPts val="1200"/>
              <a:buNone/>
            </a:pPr>
            <a:r>
              <a:t/>
            </a:r>
            <a:endParaRPr/>
          </a:p>
          <a:p>
            <a:pPr indent="0" lvl="0" marL="457200" rtl="0" algn="l">
              <a:lnSpc>
                <a:spcPct val="110000"/>
              </a:lnSpc>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3"/>
          <p:cNvPicPr preferRelativeResize="0"/>
          <p:nvPr>
            <p:ph idx="2" type="pic"/>
          </p:nvPr>
        </p:nvPicPr>
        <p:blipFill rotWithShape="1">
          <a:blip r:embed="rId3">
            <a:alphaModFix/>
          </a:blip>
          <a:srcRect b="0" l="27766" r="27761" t="0"/>
          <a:stretch/>
        </p:blipFill>
        <p:spPr>
          <a:xfrm>
            <a:off x="5843075" y="632300"/>
            <a:ext cx="2615100" cy="3918900"/>
          </a:xfrm>
          <a:prstGeom prst="roundRect">
            <a:avLst>
              <a:gd fmla="val 16667" name="adj"/>
            </a:avLst>
          </a:prstGeom>
          <a:noFill/>
          <a:ln>
            <a:noFill/>
          </a:ln>
        </p:spPr>
      </p:pic>
      <p:sp>
        <p:nvSpPr>
          <p:cNvPr id="54" name="Google Shape;54;p3"/>
          <p:cNvSpPr txBox="1"/>
          <p:nvPr>
            <p:ph type="title"/>
          </p:nvPr>
        </p:nvSpPr>
        <p:spPr>
          <a:xfrm>
            <a:off x="632175" y="920625"/>
            <a:ext cx="50460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 Overview</a:t>
            </a:r>
            <a:endParaRPr/>
          </a:p>
        </p:txBody>
      </p:sp>
      <p:sp>
        <p:nvSpPr>
          <p:cNvPr id="55" name="Google Shape;55;p3"/>
          <p:cNvSpPr txBox="1"/>
          <p:nvPr>
            <p:ph idx="1" type="subTitle"/>
          </p:nvPr>
        </p:nvSpPr>
        <p:spPr>
          <a:xfrm>
            <a:off x="642700" y="1723725"/>
            <a:ext cx="4805400" cy="25854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The project involves analyzing data from various sources to help Microsoft's new movie studio identify the most successful film genres, key factors that contribute to a movie's success, and audience demographics. The project aims to provide actionable insights and recommendations to create a movie portfolio and execute marketing strategies for the studio's success in the highly competitive movie industry.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4"/>
          <p:cNvPicPr preferRelativeResize="0"/>
          <p:nvPr>
            <p:ph idx="2" type="pic"/>
          </p:nvPr>
        </p:nvPicPr>
        <p:blipFill rotWithShape="1">
          <a:blip r:embed="rId3">
            <a:alphaModFix/>
          </a:blip>
          <a:srcRect b="0" l="31233" r="31229" t="0"/>
          <a:stretch/>
        </p:blipFill>
        <p:spPr>
          <a:xfrm>
            <a:off x="642700" y="632300"/>
            <a:ext cx="2615100" cy="3918900"/>
          </a:xfrm>
          <a:prstGeom prst="roundRect">
            <a:avLst>
              <a:gd fmla="val 16667" name="adj"/>
            </a:avLst>
          </a:prstGeom>
          <a:noFill/>
          <a:ln>
            <a:noFill/>
          </a:ln>
        </p:spPr>
      </p:pic>
      <p:sp>
        <p:nvSpPr>
          <p:cNvPr id="61" name="Google Shape;61;p4"/>
          <p:cNvSpPr txBox="1"/>
          <p:nvPr>
            <p:ph type="title"/>
          </p:nvPr>
        </p:nvSpPr>
        <p:spPr>
          <a:xfrm>
            <a:off x="4572000" y="736725"/>
            <a:ext cx="3589800" cy="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Business Understanding</a:t>
            </a:r>
            <a:endParaRPr/>
          </a:p>
        </p:txBody>
      </p:sp>
      <p:sp>
        <p:nvSpPr>
          <p:cNvPr id="62" name="Google Shape;62;p4"/>
          <p:cNvSpPr txBox="1"/>
          <p:nvPr>
            <p:ph idx="1" type="subTitle"/>
          </p:nvPr>
        </p:nvSpPr>
        <p:spPr>
          <a:xfrm>
            <a:off x="3633325" y="1366800"/>
            <a:ext cx="5163600" cy="24099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rgbClr val="000000"/>
              </a:buClr>
              <a:buSzPts val="1100"/>
              <a:buFont typeface="Arial"/>
              <a:buNone/>
            </a:pPr>
            <a:r>
              <a:rPr lang="en"/>
              <a:t>Microsoft is launching a new movie studio but lacks knowledge of successful films in the industry. The challenge is to explore the market and identify popular genres, ratings, actors, directors, and factors that contribute to a movie's success. This will enable the studio to make informed decisions when creating its own movies and increase its chances of success in a highly competitive industry.</a:t>
            </a:r>
            <a:endParaRPr/>
          </a:p>
        </p:txBody>
      </p:sp>
      <p:sp>
        <p:nvSpPr>
          <p:cNvPr id="63" name="Google Shape;63;p4"/>
          <p:cNvSpPr txBox="1"/>
          <p:nvPr/>
        </p:nvSpPr>
        <p:spPr>
          <a:xfrm>
            <a:off x="3676725" y="3450300"/>
            <a:ext cx="51999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Inter"/>
              <a:buAutoNum type="arabicPeriod"/>
            </a:pPr>
            <a:r>
              <a:rPr lang="en" sz="1300">
                <a:solidFill>
                  <a:schemeClr val="dk2"/>
                </a:solidFill>
                <a:latin typeface="Inter"/>
                <a:ea typeface="Inter"/>
                <a:cs typeface="Inter"/>
                <a:sym typeface="Inter"/>
              </a:rPr>
              <a:t>Identify successful movie genres and their audience demographics</a:t>
            </a:r>
            <a:endParaRPr sz="1300">
              <a:solidFill>
                <a:schemeClr val="dk2"/>
              </a:solidFill>
              <a:latin typeface="Inter"/>
              <a:ea typeface="Inter"/>
              <a:cs typeface="Inter"/>
              <a:sym typeface="Inter"/>
            </a:endParaRPr>
          </a:p>
          <a:p>
            <a:pPr indent="-311150" lvl="0" marL="457200" rtl="0" algn="l">
              <a:spcBef>
                <a:spcPts val="0"/>
              </a:spcBef>
              <a:spcAft>
                <a:spcPts val="0"/>
              </a:spcAft>
              <a:buClr>
                <a:schemeClr val="dk2"/>
              </a:buClr>
              <a:buSzPts val="1300"/>
              <a:buFont typeface="Inter"/>
              <a:buAutoNum type="arabicPeriod"/>
            </a:pPr>
            <a:r>
              <a:rPr lang="en" sz="1300">
                <a:solidFill>
                  <a:schemeClr val="dk2"/>
                </a:solidFill>
                <a:latin typeface="Inter"/>
                <a:ea typeface="Inter"/>
                <a:cs typeface="Inter"/>
                <a:sym typeface="Inter"/>
              </a:rPr>
              <a:t>Determine key factors contributing to a movie's success</a:t>
            </a:r>
            <a:endParaRPr sz="1300">
              <a:solidFill>
                <a:schemeClr val="dk2"/>
              </a:solidFill>
              <a:latin typeface="Inter"/>
              <a:ea typeface="Inter"/>
              <a:cs typeface="Inter"/>
              <a:sym typeface="Inter"/>
            </a:endParaRPr>
          </a:p>
          <a:p>
            <a:pPr indent="-311150" lvl="0" marL="457200" rtl="0" algn="l">
              <a:spcBef>
                <a:spcPts val="0"/>
              </a:spcBef>
              <a:spcAft>
                <a:spcPts val="0"/>
              </a:spcAft>
              <a:buClr>
                <a:schemeClr val="dk2"/>
              </a:buClr>
              <a:buSzPts val="1300"/>
              <a:buFont typeface="Inter"/>
              <a:buAutoNum type="arabicPeriod"/>
            </a:pPr>
            <a:r>
              <a:rPr lang="en" sz="1300">
                <a:solidFill>
                  <a:schemeClr val="dk2"/>
                </a:solidFill>
                <a:latin typeface="Inter"/>
                <a:ea typeface="Inter"/>
                <a:cs typeface="Inter"/>
                <a:sym typeface="Inter"/>
              </a:rPr>
              <a:t>Develop a strategy for creating a movie portfolio and executing marketing campaigns based on the data analysis.</a:t>
            </a:r>
            <a:endParaRPr>
              <a:latin typeface="Inter"/>
              <a:ea typeface="Inter"/>
              <a:cs typeface="Inter"/>
              <a:sym typeface="Inter"/>
            </a:endParaRPr>
          </a:p>
        </p:txBody>
      </p:sp>
      <p:sp>
        <p:nvSpPr>
          <p:cNvPr id="64" name="Google Shape;64;p4"/>
          <p:cNvSpPr txBox="1"/>
          <p:nvPr/>
        </p:nvSpPr>
        <p:spPr>
          <a:xfrm>
            <a:off x="4800600" y="3055725"/>
            <a:ext cx="197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ague Spartan Medium"/>
                <a:ea typeface="League Spartan Medium"/>
                <a:cs typeface="League Spartan Medium"/>
                <a:sym typeface="League Spartan Medium"/>
              </a:rPr>
              <a:t>Goals</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5"/>
          <p:cNvPicPr preferRelativeResize="0"/>
          <p:nvPr>
            <p:ph idx="2" type="pic"/>
          </p:nvPr>
        </p:nvPicPr>
        <p:blipFill rotWithShape="1">
          <a:blip r:embed="rId3">
            <a:alphaModFix/>
          </a:blip>
          <a:srcRect b="0" l="23906" r="23905" t="0"/>
          <a:stretch/>
        </p:blipFill>
        <p:spPr>
          <a:xfrm>
            <a:off x="642700" y="632300"/>
            <a:ext cx="2615100" cy="3918900"/>
          </a:xfrm>
          <a:prstGeom prst="roundRect">
            <a:avLst>
              <a:gd fmla="val 16667" name="adj"/>
            </a:avLst>
          </a:prstGeom>
          <a:noFill/>
          <a:ln>
            <a:noFill/>
          </a:ln>
        </p:spPr>
      </p:pic>
      <p:sp>
        <p:nvSpPr>
          <p:cNvPr id="70" name="Google Shape;70;p5"/>
          <p:cNvSpPr txBox="1"/>
          <p:nvPr>
            <p:ph type="title"/>
          </p:nvPr>
        </p:nvSpPr>
        <p:spPr>
          <a:xfrm>
            <a:off x="4671950" y="671900"/>
            <a:ext cx="3589800" cy="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Data Understanding</a:t>
            </a:r>
            <a:endParaRPr/>
          </a:p>
        </p:txBody>
      </p:sp>
      <p:sp>
        <p:nvSpPr>
          <p:cNvPr id="71" name="Google Shape;71;p5"/>
          <p:cNvSpPr txBox="1"/>
          <p:nvPr>
            <p:ph idx="1" type="subTitle"/>
          </p:nvPr>
        </p:nvSpPr>
        <p:spPr>
          <a:xfrm>
            <a:off x="3533050" y="1216300"/>
            <a:ext cx="5404200" cy="24903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The data sources utilized for this project are</a:t>
            </a:r>
            <a:endParaRPr/>
          </a:p>
          <a:p>
            <a:pPr indent="-311150" lvl="0" marL="457200" rtl="0" algn="l">
              <a:lnSpc>
                <a:spcPct val="110000"/>
              </a:lnSpc>
              <a:spcBef>
                <a:spcPts val="0"/>
              </a:spcBef>
              <a:spcAft>
                <a:spcPts val="0"/>
              </a:spcAft>
              <a:buSzPts val="1300"/>
              <a:buChar char="●"/>
            </a:pPr>
            <a:r>
              <a:rPr lang="en"/>
              <a:t>movies_budgets.info</a:t>
            </a:r>
            <a:endParaRPr/>
          </a:p>
          <a:p>
            <a:pPr indent="-311150" lvl="0" marL="457200" rtl="0" algn="l">
              <a:lnSpc>
                <a:spcPct val="110000"/>
              </a:lnSpc>
              <a:spcBef>
                <a:spcPts val="0"/>
              </a:spcBef>
              <a:spcAft>
                <a:spcPts val="0"/>
              </a:spcAft>
              <a:buSzPts val="1300"/>
              <a:buChar char="●"/>
            </a:pPr>
            <a:r>
              <a:rPr lang="en"/>
              <a:t>rt_movie_info.info</a:t>
            </a:r>
            <a:endParaRPr/>
          </a:p>
          <a:p>
            <a:pPr indent="-311150" lvl="0" marL="457200" rtl="0" algn="l">
              <a:lnSpc>
                <a:spcPct val="110000"/>
              </a:lnSpc>
              <a:spcBef>
                <a:spcPts val="0"/>
              </a:spcBef>
              <a:spcAft>
                <a:spcPts val="0"/>
              </a:spcAft>
              <a:buSzPts val="1300"/>
              <a:buChar char="●"/>
            </a:pPr>
            <a:r>
              <a:rPr lang="en"/>
              <a:t>t</a:t>
            </a:r>
            <a:r>
              <a:rPr lang="en"/>
              <a:t>mdb__movies.info</a:t>
            </a:r>
            <a:endParaRPr/>
          </a:p>
          <a:p>
            <a:pPr indent="0" lvl="0" marL="45720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rPr b="1" lang="en"/>
              <a:t>Challenges</a:t>
            </a:r>
            <a:endParaRPr b="1"/>
          </a:p>
          <a:p>
            <a:pPr indent="0" lvl="0" marL="0" rtl="0" algn="l">
              <a:lnSpc>
                <a:spcPct val="110000"/>
              </a:lnSpc>
              <a:spcBef>
                <a:spcPts val="0"/>
              </a:spcBef>
              <a:spcAft>
                <a:spcPts val="0"/>
              </a:spcAft>
              <a:buNone/>
            </a:pPr>
            <a:r>
              <a:rPr lang="en"/>
              <a:t>Some of the </a:t>
            </a:r>
            <a:r>
              <a:rPr lang="en"/>
              <a:t>challenges</a:t>
            </a:r>
            <a:r>
              <a:rPr lang="en"/>
              <a:t> faced when reviewing the datasets to use was the common identifier column “ID” was not homogenous across the data sources meaning it could not be used to merge data across the data sources.</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rPr b="1" lang="en"/>
              <a:t>Data Cleaning</a:t>
            </a:r>
            <a:endParaRPr b="1"/>
          </a:p>
          <a:p>
            <a:pPr indent="0" lvl="0" marL="0" rtl="0" algn="l">
              <a:lnSpc>
                <a:spcPct val="110000"/>
              </a:lnSpc>
              <a:spcBef>
                <a:spcPts val="0"/>
              </a:spcBef>
              <a:spcAft>
                <a:spcPts val="0"/>
              </a:spcAft>
              <a:buNone/>
            </a:pPr>
            <a:r>
              <a:rPr lang="en"/>
              <a:t>The data was cleaned by changing data types to floats, checked for outliers for data skewing, but they were needed and not dropped, dropped columns that had alot of missing data,columns not needed in the analysis and checked for missing values</a:t>
            </a:r>
            <a:endParaRPr/>
          </a:p>
          <a:p>
            <a:pPr indent="0" lvl="0" marL="0" rtl="0" algn="l">
              <a:lnSpc>
                <a:spcPct val="11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6"/>
          <p:cNvPicPr preferRelativeResize="0"/>
          <p:nvPr>
            <p:ph idx="2" type="pic"/>
          </p:nvPr>
        </p:nvPicPr>
        <p:blipFill rotWithShape="1">
          <a:blip r:embed="rId3">
            <a:alphaModFix/>
          </a:blip>
          <a:srcRect b="0" l="27766" r="27761" t="0"/>
          <a:stretch/>
        </p:blipFill>
        <p:spPr>
          <a:xfrm>
            <a:off x="642700" y="632300"/>
            <a:ext cx="2615100" cy="3918900"/>
          </a:xfrm>
          <a:prstGeom prst="roundRect">
            <a:avLst>
              <a:gd fmla="val 16667" name="adj"/>
            </a:avLst>
          </a:prstGeom>
          <a:noFill/>
          <a:ln>
            <a:noFill/>
          </a:ln>
        </p:spPr>
      </p:pic>
      <p:sp>
        <p:nvSpPr>
          <p:cNvPr id="77" name="Google Shape;77;p6"/>
          <p:cNvSpPr txBox="1"/>
          <p:nvPr>
            <p:ph type="title"/>
          </p:nvPr>
        </p:nvSpPr>
        <p:spPr>
          <a:xfrm>
            <a:off x="4702025" y="671900"/>
            <a:ext cx="3589800" cy="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Data Analysis</a:t>
            </a:r>
            <a:endParaRPr/>
          </a:p>
        </p:txBody>
      </p:sp>
      <p:sp>
        <p:nvSpPr>
          <p:cNvPr id="78" name="Google Shape;78;p6"/>
          <p:cNvSpPr txBox="1"/>
          <p:nvPr>
            <p:ph idx="1" type="subTitle"/>
          </p:nvPr>
        </p:nvSpPr>
        <p:spPr>
          <a:xfrm>
            <a:off x="3442825" y="1322000"/>
            <a:ext cx="5544600" cy="1964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a:t>Key findings</a:t>
            </a:r>
            <a:endParaRPr b="1"/>
          </a:p>
          <a:p>
            <a:pPr indent="0" lvl="0" marL="0" rtl="0" algn="l">
              <a:lnSpc>
                <a:spcPct val="110000"/>
              </a:lnSpc>
              <a:spcBef>
                <a:spcPts val="0"/>
              </a:spcBef>
              <a:spcAft>
                <a:spcPts val="0"/>
              </a:spcAft>
              <a:buNone/>
            </a:pPr>
            <a:r>
              <a:t/>
            </a:r>
            <a:endParaRPr b="1"/>
          </a:p>
          <a:p>
            <a:pPr indent="0" lvl="0" marL="0" rtl="0" algn="l">
              <a:lnSpc>
                <a:spcPct val="110000"/>
              </a:lnSpc>
              <a:spcBef>
                <a:spcPts val="0"/>
              </a:spcBef>
              <a:spcAft>
                <a:spcPts val="0"/>
              </a:spcAft>
              <a:buNone/>
            </a:pPr>
            <a:r>
              <a:rPr lang="en"/>
              <a:t>From the analysis done on the datasets, it can be evidenced that</a:t>
            </a:r>
            <a:endParaRPr/>
          </a:p>
          <a:p>
            <a:pPr indent="-311150" lvl="0" marL="457200" rtl="0" algn="l">
              <a:lnSpc>
                <a:spcPct val="110000"/>
              </a:lnSpc>
              <a:spcBef>
                <a:spcPts val="0"/>
              </a:spcBef>
              <a:spcAft>
                <a:spcPts val="0"/>
              </a:spcAft>
              <a:buSzPts val="1300"/>
              <a:buAutoNum type="arabicPeriod"/>
            </a:pPr>
            <a:r>
              <a:rPr lang="en"/>
              <a:t>Adventure, Action, and Drama are the three top most profitable genres in the film industry</a:t>
            </a:r>
            <a:endParaRPr/>
          </a:p>
          <a:p>
            <a:pPr indent="-311150" lvl="0" marL="457200" rtl="0" algn="l">
              <a:lnSpc>
                <a:spcPct val="110000"/>
              </a:lnSpc>
              <a:spcBef>
                <a:spcPts val="0"/>
              </a:spcBef>
              <a:spcAft>
                <a:spcPts val="0"/>
              </a:spcAft>
              <a:buSzPts val="1300"/>
              <a:buAutoNum type="arabicPeriod"/>
            </a:pPr>
            <a:r>
              <a:rPr lang="en"/>
              <a:t>Films with a higher worldwide gross revenue are likely to have a higher profit margin</a:t>
            </a:r>
            <a:endParaRPr/>
          </a:p>
          <a:p>
            <a:pPr indent="-311150" lvl="0" marL="457200" rtl="0" algn="l">
              <a:lnSpc>
                <a:spcPct val="110000"/>
              </a:lnSpc>
              <a:spcBef>
                <a:spcPts val="0"/>
              </a:spcBef>
              <a:spcAft>
                <a:spcPts val="0"/>
              </a:spcAft>
              <a:buSzPts val="1300"/>
              <a:buAutoNum type="arabicPeriod"/>
            </a:pPr>
            <a:r>
              <a:rPr lang="en"/>
              <a:t>Films with a </a:t>
            </a:r>
            <a:r>
              <a:rPr lang="en"/>
              <a:t>higher</a:t>
            </a:r>
            <a:r>
              <a:rPr lang="en"/>
              <a:t> rating tend to have a higher profit margin</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rPr lang="en"/>
              <a:t>In the next slides, the above is visually demonstrated</a:t>
            </a:r>
            <a:endParaRPr/>
          </a:p>
          <a:p>
            <a:pPr indent="0" lvl="0" marL="457200" rtl="0" algn="l">
              <a:lnSpc>
                <a:spcPct val="11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g20a0e1d9304_0_19"/>
          <p:cNvPicPr preferRelativeResize="0"/>
          <p:nvPr/>
        </p:nvPicPr>
        <p:blipFill>
          <a:blip r:embed="rId3">
            <a:alphaModFix/>
          </a:blip>
          <a:stretch>
            <a:fillRect/>
          </a:stretch>
        </p:blipFill>
        <p:spPr>
          <a:xfrm>
            <a:off x="82250" y="534125"/>
            <a:ext cx="3200151" cy="3703176"/>
          </a:xfrm>
          <a:prstGeom prst="rect">
            <a:avLst/>
          </a:prstGeom>
          <a:noFill/>
          <a:ln>
            <a:noFill/>
          </a:ln>
        </p:spPr>
      </p:pic>
      <p:pic>
        <p:nvPicPr>
          <p:cNvPr id="84" name="Google Shape;84;g20a0e1d9304_0_19"/>
          <p:cNvPicPr preferRelativeResize="0"/>
          <p:nvPr/>
        </p:nvPicPr>
        <p:blipFill>
          <a:blip r:embed="rId4">
            <a:alphaModFix/>
          </a:blip>
          <a:stretch>
            <a:fillRect/>
          </a:stretch>
        </p:blipFill>
        <p:spPr>
          <a:xfrm>
            <a:off x="4941250" y="605000"/>
            <a:ext cx="3012125" cy="3421025"/>
          </a:xfrm>
          <a:prstGeom prst="rect">
            <a:avLst/>
          </a:prstGeom>
          <a:noFill/>
          <a:ln>
            <a:noFill/>
          </a:ln>
        </p:spPr>
      </p:pic>
      <p:sp>
        <p:nvSpPr>
          <p:cNvPr id="85" name="Google Shape;85;g20a0e1d9304_0_19"/>
          <p:cNvSpPr txBox="1"/>
          <p:nvPr/>
        </p:nvSpPr>
        <p:spPr>
          <a:xfrm>
            <a:off x="324650" y="97950"/>
            <a:ext cx="606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ague Spartan Medium"/>
                <a:ea typeface="League Spartan Medium"/>
                <a:cs typeface="League Spartan Medium"/>
                <a:sym typeface="League Spartan Medium"/>
              </a:rPr>
              <a:t>Worldwide Gross Revenue Vs Profit Analysis</a:t>
            </a:r>
            <a:endParaRPr>
              <a:latin typeface="Inter"/>
              <a:ea typeface="Inter"/>
              <a:cs typeface="Inter"/>
              <a:sym typeface="Inter"/>
            </a:endParaRPr>
          </a:p>
        </p:txBody>
      </p:sp>
      <p:sp>
        <p:nvSpPr>
          <p:cNvPr id="86" name="Google Shape;86;g20a0e1d9304_0_19"/>
          <p:cNvSpPr txBox="1"/>
          <p:nvPr/>
        </p:nvSpPr>
        <p:spPr>
          <a:xfrm>
            <a:off x="82250" y="4319050"/>
            <a:ext cx="8774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The above shows the top 10 movies by profit and worldwide gross revenue. The movies in the top 10 are big blockbusters and have earned significant profit, ranging from 1-1.3B$. It is evident that the movies that have earned the highest profit have also grossed the most worldwide revenue</a:t>
            </a:r>
            <a:endParaRPr>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0a0e1d9304_0_31"/>
          <p:cNvSpPr txBox="1"/>
          <p:nvPr/>
        </p:nvSpPr>
        <p:spPr>
          <a:xfrm>
            <a:off x="324650" y="97950"/>
            <a:ext cx="606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ague Spartan Medium"/>
                <a:ea typeface="League Spartan Medium"/>
                <a:cs typeface="League Spartan Medium"/>
                <a:sym typeface="League Spartan Medium"/>
              </a:rPr>
              <a:t>Genre Revenue and Profit Analysis</a:t>
            </a:r>
            <a:endParaRPr>
              <a:latin typeface="Inter"/>
              <a:ea typeface="Inter"/>
              <a:cs typeface="Inter"/>
              <a:sym typeface="Inter"/>
            </a:endParaRPr>
          </a:p>
        </p:txBody>
      </p:sp>
      <p:sp>
        <p:nvSpPr>
          <p:cNvPr id="92" name="Google Shape;92;g20a0e1d9304_0_31"/>
          <p:cNvSpPr txBox="1"/>
          <p:nvPr/>
        </p:nvSpPr>
        <p:spPr>
          <a:xfrm>
            <a:off x="82250" y="4319050"/>
            <a:ext cx="8774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The graphs above show that the “Action and Adventure” genre has the highest profit and grossed the highest revenue worldwide, followed by “Drama”,”Comedy” “Animation”,” and “Fantasy”. The profits of the other genres in the top 10 are </a:t>
            </a:r>
            <a:r>
              <a:rPr lang="en" sz="1300">
                <a:solidFill>
                  <a:schemeClr val="dk2"/>
                </a:solidFill>
                <a:latin typeface="Inter"/>
                <a:ea typeface="Inter"/>
                <a:cs typeface="Inter"/>
                <a:sym typeface="Inter"/>
              </a:rPr>
              <a:t>relatively</a:t>
            </a:r>
            <a:r>
              <a:rPr lang="en" sz="1300">
                <a:solidFill>
                  <a:schemeClr val="dk2"/>
                </a:solidFill>
                <a:latin typeface="Inter"/>
                <a:ea typeface="Inter"/>
                <a:cs typeface="Inter"/>
                <a:sym typeface="Inter"/>
              </a:rPr>
              <a:t> low compared to these top 5 genres.</a:t>
            </a:r>
            <a:endParaRPr>
              <a:latin typeface="Inter"/>
              <a:ea typeface="Inter"/>
              <a:cs typeface="Inter"/>
              <a:sym typeface="Inter"/>
            </a:endParaRPr>
          </a:p>
        </p:txBody>
      </p:sp>
      <p:pic>
        <p:nvPicPr>
          <p:cNvPr id="93" name="Google Shape;93;g20a0e1d9304_0_31"/>
          <p:cNvPicPr preferRelativeResize="0"/>
          <p:nvPr/>
        </p:nvPicPr>
        <p:blipFill>
          <a:blip r:embed="rId3">
            <a:alphaModFix/>
          </a:blip>
          <a:stretch>
            <a:fillRect/>
          </a:stretch>
        </p:blipFill>
        <p:spPr>
          <a:xfrm>
            <a:off x="82250" y="543750"/>
            <a:ext cx="3521000" cy="3755475"/>
          </a:xfrm>
          <a:prstGeom prst="rect">
            <a:avLst/>
          </a:prstGeom>
          <a:noFill/>
          <a:ln>
            <a:noFill/>
          </a:ln>
        </p:spPr>
      </p:pic>
      <p:pic>
        <p:nvPicPr>
          <p:cNvPr id="94" name="Google Shape;94;g20a0e1d9304_0_31"/>
          <p:cNvPicPr preferRelativeResize="0"/>
          <p:nvPr/>
        </p:nvPicPr>
        <p:blipFill>
          <a:blip r:embed="rId4">
            <a:alphaModFix/>
          </a:blip>
          <a:stretch>
            <a:fillRect/>
          </a:stretch>
        </p:blipFill>
        <p:spPr>
          <a:xfrm>
            <a:off x="4614725" y="563825"/>
            <a:ext cx="3212575" cy="3715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0a0e1d9304_0_40"/>
          <p:cNvSpPr txBox="1"/>
          <p:nvPr/>
        </p:nvSpPr>
        <p:spPr>
          <a:xfrm>
            <a:off x="324650" y="97950"/>
            <a:ext cx="606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League Spartan Medium"/>
                <a:ea typeface="League Spartan Medium"/>
                <a:cs typeface="League Spartan Medium"/>
                <a:sym typeface="League Spartan Medium"/>
              </a:rPr>
              <a:t>Vote Average Rating</a:t>
            </a:r>
            <a:r>
              <a:rPr lang="en" sz="2400">
                <a:solidFill>
                  <a:schemeClr val="dk1"/>
                </a:solidFill>
                <a:latin typeface="League Spartan Medium"/>
                <a:ea typeface="League Spartan Medium"/>
                <a:cs typeface="League Spartan Medium"/>
                <a:sym typeface="League Spartan Medium"/>
              </a:rPr>
              <a:t> Analysis</a:t>
            </a:r>
            <a:endParaRPr>
              <a:latin typeface="Inter"/>
              <a:ea typeface="Inter"/>
              <a:cs typeface="Inter"/>
              <a:sym typeface="Inter"/>
            </a:endParaRPr>
          </a:p>
        </p:txBody>
      </p:sp>
      <p:sp>
        <p:nvSpPr>
          <p:cNvPr id="100" name="Google Shape;100;g20a0e1d9304_0_40"/>
          <p:cNvSpPr txBox="1"/>
          <p:nvPr/>
        </p:nvSpPr>
        <p:spPr>
          <a:xfrm>
            <a:off x="82250" y="4319050"/>
            <a:ext cx="8774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We observe that Action, Adventure, Drama and Comedy have </a:t>
            </a:r>
            <a:r>
              <a:rPr lang="en" sz="1300">
                <a:solidFill>
                  <a:schemeClr val="dk2"/>
                </a:solidFill>
                <a:latin typeface="Inter"/>
                <a:ea typeface="Inter"/>
                <a:cs typeface="Inter"/>
                <a:sym typeface="Inter"/>
              </a:rPr>
              <a:t>relatively</a:t>
            </a:r>
            <a:r>
              <a:rPr lang="en" sz="1300">
                <a:solidFill>
                  <a:schemeClr val="dk2"/>
                </a:solidFill>
                <a:latin typeface="Inter"/>
                <a:ea typeface="Inter"/>
                <a:cs typeface="Inter"/>
                <a:sym typeface="Inter"/>
              </a:rPr>
              <a:t> good rating and votes together  with having better reviews and profits. These genres are more likely to be more </a:t>
            </a:r>
            <a:r>
              <a:rPr lang="en" sz="1300">
                <a:solidFill>
                  <a:schemeClr val="dk2"/>
                </a:solidFill>
                <a:latin typeface="Inter"/>
                <a:ea typeface="Inter"/>
                <a:cs typeface="Inter"/>
                <a:sym typeface="Inter"/>
              </a:rPr>
              <a:t>successful</a:t>
            </a:r>
            <a:r>
              <a:rPr lang="en" sz="1300">
                <a:solidFill>
                  <a:schemeClr val="dk2"/>
                </a:solidFill>
                <a:latin typeface="Inter"/>
                <a:ea typeface="Inter"/>
                <a:cs typeface="Inter"/>
                <a:sym typeface="Inter"/>
              </a:rPr>
              <a:t> in the movie industry</a:t>
            </a:r>
            <a:endParaRPr>
              <a:latin typeface="Inter"/>
              <a:ea typeface="Inter"/>
              <a:cs typeface="Inter"/>
              <a:sym typeface="Inter"/>
            </a:endParaRPr>
          </a:p>
        </p:txBody>
      </p:sp>
      <p:pic>
        <p:nvPicPr>
          <p:cNvPr id="101" name="Google Shape;101;g20a0e1d9304_0_40"/>
          <p:cNvPicPr preferRelativeResize="0"/>
          <p:nvPr/>
        </p:nvPicPr>
        <p:blipFill>
          <a:blip r:embed="rId3">
            <a:alphaModFix/>
          </a:blip>
          <a:stretch>
            <a:fillRect/>
          </a:stretch>
        </p:blipFill>
        <p:spPr>
          <a:xfrm rot="5400000">
            <a:off x="1364086" y="65515"/>
            <a:ext cx="3088451" cy="4778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8"/>
          <p:cNvPicPr preferRelativeResize="0"/>
          <p:nvPr>
            <p:ph idx="2" type="pic"/>
          </p:nvPr>
        </p:nvPicPr>
        <p:blipFill rotWithShape="1">
          <a:blip r:embed="rId3">
            <a:alphaModFix/>
          </a:blip>
          <a:srcRect b="0" l="26433" r="26438" t="0"/>
          <a:stretch/>
        </p:blipFill>
        <p:spPr>
          <a:xfrm>
            <a:off x="5843075" y="632300"/>
            <a:ext cx="2615100" cy="3918900"/>
          </a:xfrm>
          <a:prstGeom prst="roundRect">
            <a:avLst>
              <a:gd fmla="val 16667" name="adj"/>
            </a:avLst>
          </a:prstGeom>
          <a:noFill/>
          <a:ln>
            <a:noFill/>
          </a:ln>
        </p:spPr>
      </p:pic>
      <p:sp>
        <p:nvSpPr>
          <p:cNvPr id="107" name="Google Shape;107;p8"/>
          <p:cNvSpPr txBox="1"/>
          <p:nvPr>
            <p:ph type="title"/>
          </p:nvPr>
        </p:nvSpPr>
        <p:spPr>
          <a:xfrm>
            <a:off x="632175" y="920625"/>
            <a:ext cx="50460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Next Steps</a:t>
            </a:r>
            <a:endParaRPr/>
          </a:p>
        </p:txBody>
      </p:sp>
      <p:sp>
        <p:nvSpPr>
          <p:cNvPr id="108" name="Google Shape;108;p8"/>
          <p:cNvSpPr txBox="1"/>
          <p:nvPr>
            <p:ph idx="1" type="subTitle"/>
          </p:nvPr>
        </p:nvSpPr>
        <p:spPr>
          <a:xfrm>
            <a:off x="244425" y="1723725"/>
            <a:ext cx="5314200" cy="1964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Microsoft should hence adopt the below as next steps towards their venture</a:t>
            </a:r>
            <a:endParaRPr/>
          </a:p>
          <a:p>
            <a:pPr indent="-311150" lvl="0" marL="457200" rtl="0" algn="l">
              <a:lnSpc>
                <a:spcPct val="110000"/>
              </a:lnSpc>
              <a:spcBef>
                <a:spcPts val="0"/>
              </a:spcBef>
              <a:spcAft>
                <a:spcPts val="0"/>
              </a:spcAft>
              <a:buSzPts val="1300"/>
              <a:buAutoNum type="arabicPeriod"/>
            </a:pPr>
            <a:r>
              <a:rPr lang="en"/>
              <a:t>Consider investing in the production of adventure, action and drama movies as they have proven to be the most profitable genres</a:t>
            </a:r>
            <a:endParaRPr/>
          </a:p>
          <a:p>
            <a:pPr indent="-311150" lvl="0" marL="457200" rtl="0" algn="l">
              <a:lnSpc>
                <a:spcPct val="110000"/>
              </a:lnSpc>
              <a:spcBef>
                <a:spcPts val="0"/>
              </a:spcBef>
              <a:spcAft>
                <a:spcPts val="0"/>
              </a:spcAft>
              <a:buSzPts val="1300"/>
              <a:buAutoNum type="arabicPeriod"/>
            </a:pPr>
            <a:r>
              <a:rPr lang="en"/>
              <a:t>Invest in </a:t>
            </a:r>
            <a:r>
              <a:rPr lang="en"/>
              <a:t>films</a:t>
            </a:r>
            <a:r>
              <a:rPr lang="en"/>
              <a:t> with high world wide gross revenue as they can yield high profit margins</a:t>
            </a:r>
            <a:endParaRPr/>
          </a:p>
          <a:p>
            <a:pPr indent="-311150" lvl="0" marL="457200" rtl="0" algn="l">
              <a:lnSpc>
                <a:spcPct val="110000"/>
              </a:lnSpc>
              <a:spcBef>
                <a:spcPts val="0"/>
              </a:spcBef>
              <a:spcAft>
                <a:spcPts val="0"/>
              </a:spcAft>
              <a:buSzPts val="1300"/>
              <a:buAutoNum type="arabicPeriod"/>
            </a:pPr>
            <a:r>
              <a:rPr lang="en"/>
              <a:t>Producing films with higher rating can lead to higher profit margins through creating high quality </a:t>
            </a:r>
            <a:r>
              <a:rPr lang="en"/>
              <a:t>films</a:t>
            </a:r>
            <a:r>
              <a:rPr lang="en"/>
              <a:t> that appeal to audiences.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