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2" r:id="rId13"/>
    <p:sldId id="280" r:id="rId14"/>
    <p:sldId id="273" r:id="rId15"/>
    <p:sldId id="283" r:id="rId16"/>
    <p:sldId id="267" r:id="rId17"/>
    <p:sldId id="268" r:id="rId18"/>
    <p:sldId id="269" r:id="rId19"/>
    <p:sldId id="270" r:id="rId20"/>
    <p:sldId id="282" r:id="rId21"/>
    <p:sldId id="281" r:id="rId22"/>
    <p:sldId id="279" r:id="rId23"/>
    <p:sldId id="278" r:id="rId24"/>
    <p:sldId id="274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Average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swa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CF449E-C04F-4CD9-BE0B-592FD3C8BC57}">
  <a:tblStyle styleId="{E2CF449E-C04F-4CD9-BE0B-592FD3C8B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1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98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25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142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20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6db9afb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6db9afb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ee9253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ee9253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0faf95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0faf95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6db9afb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6db9afb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19ad60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19ad60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ae1808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ae1808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037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6db9afb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6db9afb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066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414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30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6db9afb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6db9afb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6db9afb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6db9afb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d185a80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d185a80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185a80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d185a80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d185a808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d185a808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6db9afb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6db9afb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db9afb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db9afb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42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hierarchical-clustering-and-its-applications-41c1ad4441a6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endextend/vignettes/Cluster_Analysis.html" TargetMode="External"/><Relationship Id="rId7" Type="http://schemas.openxmlformats.org/officeDocument/2006/relationships/hyperlink" Target="https://medium.com/@agarwalvibhor84/image-compression-using-k-means-clustering-8c0ec055103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novia.com/en/lessons/k-means-clustering-in-r-algorith-and-practical-examples/" TargetMode="External"/><Relationship Id="rId5" Type="http://schemas.openxmlformats.org/officeDocument/2006/relationships/hyperlink" Target="https://towardsdatascience.com/hierarchical-clustering-and-its-applications-41c1ad4441a6" TargetMode="External"/><Relationship Id="rId4" Type="http://schemas.openxmlformats.org/officeDocument/2006/relationships/hyperlink" Target="https://jcoliver.github.io/learn-r/008-ggplot-dendrograms-and-heatmap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Ho, Moon Jo, Ross Oglesby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365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Hierarchical Clustering: Exercise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554833-30A4-4CF6-9522-27AF0EB935C2}"/>
              </a:ext>
            </a:extLst>
          </p:cNvPr>
          <p:cNvSpPr/>
          <p:nvPr/>
        </p:nvSpPr>
        <p:spPr>
          <a:xfrm rot="20740398">
            <a:off x="2266183" y="2372021"/>
            <a:ext cx="586285" cy="10504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D28C7B-2EEB-48E3-8086-18642FD086D9}"/>
              </a:ext>
            </a:extLst>
          </p:cNvPr>
          <p:cNvSpPr/>
          <p:nvPr/>
        </p:nvSpPr>
        <p:spPr>
          <a:xfrm rot="21167947">
            <a:off x="1271988" y="1716852"/>
            <a:ext cx="6238174" cy="29490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993453-DA4D-4582-99F2-B838CD58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421607"/>
            <a:ext cx="5343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Based Methods- </a:t>
            </a:r>
            <a:r>
              <a:rPr lang="en-US" dirty="0"/>
              <a:t>Hierarchical Clustering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500" b="1" dirty="0"/>
              <a:t>Ways to access data</a:t>
            </a:r>
          </a:p>
          <a:p>
            <a:pPr marL="114300" indent="0">
              <a:buNone/>
            </a:pPr>
            <a:endParaRPr lang="en-US" sz="2500" b="1" dirty="0"/>
          </a:p>
          <a:p>
            <a:r>
              <a:rPr lang="en-US" sz="2500" dirty="0"/>
              <a:t>Bottom-up (agglomerative clustering) VS Top-down</a:t>
            </a:r>
          </a:p>
          <a:p>
            <a:r>
              <a:rPr lang="en-US" sz="2500" dirty="0"/>
              <a:t>Linkage – (How to Connect Two Clusters) – 4 types</a:t>
            </a:r>
          </a:p>
          <a:p>
            <a:r>
              <a:rPr lang="en-US" sz="2500" dirty="0"/>
              <a:t>Dissimilarity Measures – (What to Connect Two Clusters) – 2 choices</a:t>
            </a:r>
          </a:p>
          <a:p>
            <a:pPr lvl="1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D3ED81-ABA9-4DD8-9B93-20B161966AC6}"/>
              </a:ext>
            </a:extLst>
          </p:cNvPr>
          <p:cNvSpPr txBox="1"/>
          <p:nvPr/>
        </p:nvSpPr>
        <p:spPr>
          <a:xfrm>
            <a:off x="1164431" y="278607"/>
            <a:ext cx="670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Hierarchical Clustering - How to Connect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3FC0-E6E4-4B75-84B6-C92B581D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807244"/>
            <a:ext cx="7762875" cy="40671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EE7AB-0335-4767-A7F5-1D463AD229CC}"/>
              </a:ext>
            </a:extLst>
          </p:cNvPr>
          <p:cNvCxnSpPr>
            <a:cxnSpLocks/>
          </p:cNvCxnSpPr>
          <p:nvPr/>
        </p:nvCxnSpPr>
        <p:spPr>
          <a:xfrm>
            <a:off x="907256" y="978694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06D2F5-9A1E-4E60-BC50-B72756430D2C}"/>
              </a:ext>
            </a:extLst>
          </p:cNvPr>
          <p:cNvSpPr txBox="1"/>
          <p:nvPr/>
        </p:nvSpPr>
        <p:spPr>
          <a:xfrm>
            <a:off x="1364456" y="840194"/>
            <a:ext cx="1035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Complete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77F354-C526-4E1E-A321-64E7F648FAB4}"/>
              </a:ext>
            </a:extLst>
          </p:cNvPr>
          <p:cNvCxnSpPr/>
          <p:nvPr/>
        </p:nvCxnSpPr>
        <p:spPr>
          <a:xfrm flipV="1">
            <a:off x="1164431" y="2643188"/>
            <a:ext cx="6707982" cy="100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E1A91E-34A4-4FA0-B7A7-A57A5123E163}"/>
              </a:ext>
            </a:extLst>
          </p:cNvPr>
          <p:cNvCxnSpPr/>
          <p:nvPr/>
        </p:nvCxnSpPr>
        <p:spPr>
          <a:xfrm>
            <a:off x="907256" y="1193006"/>
            <a:ext cx="45720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52A4EB-2E82-4C08-8CC9-17EAD50507A1}"/>
              </a:ext>
            </a:extLst>
          </p:cNvPr>
          <p:cNvSpPr txBox="1"/>
          <p:nvPr/>
        </p:nvSpPr>
        <p:spPr>
          <a:xfrm>
            <a:off x="1364456" y="105508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Single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75449A-C190-47EF-957E-A2561DF2C850}"/>
              </a:ext>
            </a:extLst>
          </p:cNvPr>
          <p:cNvCxnSpPr/>
          <p:nvPr/>
        </p:nvCxnSpPr>
        <p:spPr>
          <a:xfrm flipV="1">
            <a:off x="2957513" y="2821781"/>
            <a:ext cx="2943225" cy="32146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52617B22-52CF-4029-8F07-79079A24652B}"/>
              </a:ext>
            </a:extLst>
          </p:cNvPr>
          <p:cNvSpPr/>
          <p:nvPr/>
        </p:nvSpPr>
        <p:spPr>
          <a:xfrm>
            <a:off x="2050256" y="3457575"/>
            <a:ext cx="221457" cy="185738"/>
          </a:xfrm>
          <a:prstGeom prst="plus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C5B812BA-904D-4A8D-B048-AEDE79A492BB}"/>
              </a:ext>
            </a:extLst>
          </p:cNvPr>
          <p:cNvSpPr/>
          <p:nvPr/>
        </p:nvSpPr>
        <p:spPr>
          <a:xfrm>
            <a:off x="6853237" y="2574131"/>
            <a:ext cx="221457" cy="185738"/>
          </a:xfrm>
          <a:prstGeom prst="plus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A86270-745C-42E7-843A-AFD5F6FEAE01}"/>
              </a:ext>
            </a:extLst>
          </p:cNvPr>
          <p:cNvCxnSpPr/>
          <p:nvPr/>
        </p:nvCxnSpPr>
        <p:spPr>
          <a:xfrm>
            <a:off x="907256" y="1407319"/>
            <a:ext cx="457200" cy="0"/>
          </a:xfrm>
          <a:prstGeom prst="line">
            <a:avLst/>
          </a:prstGeom>
          <a:ln w="28575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170D83-3650-43E6-B4B6-6CCB3F4B1769}"/>
              </a:ext>
            </a:extLst>
          </p:cNvPr>
          <p:cNvSpPr txBox="1"/>
          <p:nvPr/>
        </p:nvSpPr>
        <p:spPr>
          <a:xfrm>
            <a:off x="1357313" y="126264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Centroid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174FF-F488-4CF6-A12C-7BFF61DF9942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V="1">
            <a:off x="2271713" y="2667000"/>
            <a:ext cx="4802981" cy="883444"/>
          </a:xfrm>
          <a:prstGeom prst="line">
            <a:avLst/>
          </a:prstGeom>
          <a:ln w="28575">
            <a:solidFill>
              <a:srgbClr val="00206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81D457-B2BB-4981-8017-66908B04B8B3}"/>
              </a:ext>
            </a:extLst>
          </p:cNvPr>
          <p:cNvCxnSpPr/>
          <p:nvPr/>
        </p:nvCxnSpPr>
        <p:spPr>
          <a:xfrm>
            <a:off x="907256" y="1621631"/>
            <a:ext cx="450057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0C6AF-20D3-4749-AF09-8D277283A394}"/>
              </a:ext>
            </a:extLst>
          </p:cNvPr>
          <p:cNvSpPr txBox="1"/>
          <p:nvPr/>
        </p:nvSpPr>
        <p:spPr>
          <a:xfrm>
            <a:off x="1364456" y="148313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Average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7D9658-63FA-43D3-8208-BA375CB3AAE2}"/>
              </a:ext>
            </a:extLst>
          </p:cNvPr>
          <p:cNvCxnSpPr>
            <a:cxnSpLocks/>
          </p:cNvCxnSpPr>
          <p:nvPr/>
        </p:nvCxnSpPr>
        <p:spPr>
          <a:xfrm flipV="1">
            <a:off x="2050256" y="2982515"/>
            <a:ext cx="4450557" cy="113505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847A33-92F2-4370-8438-39BD19FF2EEB}"/>
              </a:ext>
            </a:extLst>
          </p:cNvPr>
          <p:cNvCxnSpPr>
            <a:cxnSpLocks/>
          </p:cNvCxnSpPr>
          <p:nvPr/>
        </p:nvCxnSpPr>
        <p:spPr>
          <a:xfrm flipV="1">
            <a:off x="2197894" y="3065636"/>
            <a:ext cx="4766071" cy="102277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FA3ADD-5252-4790-A950-B19B645F980D}"/>
              </a:ext>
            </a:extLst>
          </p:cNvPr>
          <p:cNvCxnSpPr>
            <a:cxnSpLocks/>
          </p:cNvCxnSpPr>
          <p:nvPr/>
        </p:nvCxnSpPr>
        <p:spPr>
          <a:xfrm flipV="1">
            <a:off x="2305050" y="3409950"/>
            <a:ext cx="4368403" cy="68818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1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1" grpId="0" animBg="1"/>
      <p:bldP spid="22" grpId="0" animBg="1"/>
      <p:bldP spid="27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07156"/>
            <a:ext cx="8520600" cy="62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H-Clustering: What to Connect Two Clusters</a:t>
            </a:r>
            <a:br>
              <a:rPr lang="en-US" dirty="0"/>
            </a:br>
            <a:r>
              <a:rPr lang="en-US" sz="2500" i="1" dirty="0">
                <a:solidFill>
                  <a:schemeClr val="accent4"/>
                </a:solidFill>
              </a:rPr>
              <a:t>Euclidean vs Correlation-Based Distance</a:t>
            </a:r>
            <a:endParaRPr sz="2500" i="1" dirty="0">
              <a:solidFill>
                <a:schemeClr val="accent4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554833-30A4-4CF6-9522-27AF0EB935C2}"/>
              </a:ext>
            </a:extLst>
          </p:cNvPr>
          <p:cNvSpPr/>
          <p:nvPr/>
        </p:nvSpPr>
        <p:spPr>
          <a:xfrm rot="20740398">
            <a:off x="2266183" y="2372021"/>
            <a:ext cx="586285" cy="10504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6E67F-A2E5-4FCC-9267-0EFDFA46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9" y="1092993"/>
            <a:ext cx="7683942" cy="3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35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H-Clustering Application: Dendrogram + Heatmap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554833-30A4-4CF6-9522-27AF0EB935C2}"/>
              </a:ext>
            </a:extLst>
          </p:cNvPr>
          <p:cNvSpPr/>
          <p:nvPr/>
        </p:nvSpPr>
        <p:spPr>
          <a:xfrm rot="20740398">
            <a:off x="2266183" y="2372021"/>
            <a:ext cx="586285" cy="10504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1AF9D-DBD5-4258-BF1F-60C079A8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20" y="821531"/>
            <a:ext cx="8453680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56895"/>
            <a:ext cx="8520600" cy="971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H-Clustering Application</a:t>
            </a:r>
            <a:r>
              <a:rPr lang="en-US" dirty="0"/>
              <a:t>: </a:t>
            </a:r>
            <a:r>
              <a:rPr lang="en-US" b="1" dirty="0"/>
              <a:t>Giant Pandas</a:t>
            </a:r>
            <a:r>
              <a:rPr lang="en-US" dirty="0"/>
              <a:t> </a:t>
            </a:r>
            <a:br>
              <a:rPr lang="en-US" dirty="0"/>
            </a:br>
            <a:r>
              <a:rPr lang="en-US" sz="2500" i="1" dirty="0">
                <a:solidFill>
                  <a:schemeClr val="accent4">
                    <a:lumMod val="75000"/>
                  </a:schemeClr>
                </a:solidFill>
              </a:rPr>
              <a:t>Closer to Bears or Racoons</a:t>
            </a:r>
            <a:endParaRPr sz="25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554833-30A4-4CF6-9522-27AF0EB935C2}"/>
              </a:ext>
            </a:extLst>
          </p:cNvPr>
          <p:cNvSpPr/>
          <p:nvPr/>
        </p:nvSpPr>
        <p:spPr>
          <a:xfrm rot="20740398">
            <a:off x="2266183" y="2372021"/>
            <a:ext cx="586285" cy="10504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F4466-519D-4526-A362-2690A68B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4" y="1225287"/>
            <a:ext cx="3369469" cy="3253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5BD01-FFA6-436F-A700-29284034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118" y="1225287"/>
            <a:ext cx="5080182" cy="3664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83A41-F719-4648-ADED-799BFBFD5718}"/>
              </a:ext>
            </a:extLst>
          </p:cNvPr>
          <p:cNvSpPr txBox="1"/>
          <p:nvPr/>
        </p:nvSpPr>
        <p:spPr>
          <a:xfrm>
            <a:off x="159544" y="4569227"/>
            <a:ext cx="3271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5"/>
              </a:rPr>
              <a:t>https://towardsdatascience.com/hierarchical-clustering-and-its-applications-41c1ad4441a6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18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- Moon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8" y="335928"/>
            <a:ext cx="4740726" cy="44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143450" y="418725"/>
            <a:ext cx="3735900" cy="24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Decide on an arbitrary number of clusters (K)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Assign random #s, 1 to K, to every point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Compute the cluster centroid by taking the mean of all features in each cluster (e.g. on an x/y plot, mean x &amp; mean y)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Assign each point to the centroid it’s closest 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Repeat steps 3 and 4 until the assignments to clusters for points don’t change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25" y="1570775"/>
            <a:ext cx="73342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968225" y="3619300"/>
            <a:ext cx="40884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i’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= observation following </a:t>
            </a:r>
            <a:r>
              <a:rPr lang="en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" sz="1100" i="1" baseline="-250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k 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= number of observations in the kth cluster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= number of features</a:t>
            </a:r>
            <a:r>
              <a:rPr lang="en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i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24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894775"/>
            <a:ext cx="8620500" cy="38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Every point is assigned to a cluster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Best solution minimizes total euclidian distance between points within clusters (variation), and maximize the distance between the centroids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Try different initial assignments and number of clusters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More clusters = less variance</a:t>
            </a:r>
            <a:endParaRPr sz="20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125" y="2916550"/>
            <a:ext cx="4147750" cy="18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vs. Unsupervised Learning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Supervised Learning</a:t>
            </a:r>
            <a:r>
              <a:rPr lang="en" sz="2400"/>
              <a:t>: 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Typically modeling a set of </a:t>
            </a:r>
            <a:r>
              <a:rPr lang="en" sz="1800" i="1"/>
              <a:t>p </a:t>
            </a:r>
            <a:r>
              <a:rPr lang="en" sz="1800"/>
              <a:t>features measured on </a:t>
            </a:r>
            <a:r>
              <a:rPr lang="en" sz="1800" i="1"/>
              <a:t>n </a:t>
            </a:r>
            <a:r>
              <a:rPr lang="en" sz="1800"/>
              <a:t>observations and response </a:t>
            </a:r>
            <a:r>
              <a:rPr lang="en" sz="1800" i="1"/>
              <a:t>Y</a:t>
            </a:r>
            <a:r>
              <a:rPr lang="en" sz="1800"/>
              <a:t> as measured by those observations.</a:t>
            </a:r>
            <a:r>
              <a:rPr lang="en" sz="1800" b="1"/>
              <a:t> </a:t>
            </a:r>
            <a:endParaRPr sz="18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Unsupervised Learning</a:t>
            </a:r>
            <a:endParaRPr sz="24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set of statistical tools reserved for the setting where we only have a set of features measured on </a:t>
            </a:r>
            <a:r>
              <a:rPr lang="en" sz="1800" i="1"/>
              <a:t>n </a:t>
            </a:r>
            <a:r>
              <a:rPr lang="en" sz="1800"/>
              <a:t>observations.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Goal is to discover interesting things about the data, rather than predict </a:t>
            </a:r>
            <a:r>
              <a:rPr lang="en" sz="2400" b="1" i="1"/>
              <a:t>Y.</a:t>
            </a:r>
            <a:r>
              <a:rPr lang="en" sz="1800" b="1" i="1"/>
              <a:t> </a:t>
            </a:r>
            <a:endParaRPr sz="1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after PCA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Group observations by distance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 labels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 compression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file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Plot color values, find clusters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Cost of quality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00" y="2852975"/>
            <a:ext cx="2454950" cy="1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700" y="445025"/>
            <a:ext cx="2454950" cy="210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D3ED81-ABA9-4DD8-9B93-20B161966AC6}"/>
              </a:ext>
            </a:extLst>
          </p:cNvPr>
          <p:cNvSpPr txBox="1"/>
          <p:nvPr/>
        </p:nvSpPr>
        <p:spPr>
          <a:xfrm>
            <a:off x="342900" y="1528763"/>
            <a:ext cx="8358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Questions???</a:t>
            </a:r>
          </a:p>
          <a:p>
            <a:pPr algn="ctr"/>
            <a:endParaRPr lang="en-US" sz="4000" i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Thank You </a:t>
            </a:r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  <a:cs typeface="Aldhabi" panose="020B0604020202020204" pitchFamily="2" charset="-78"/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chemeClr val="tx1"/>
              </a:solidFill>
              <a:latin typeface="Algerian" panose="04020705040A02060702" pitchFamily="82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160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</a:t>
            </a:r>
            <a:r>
              <a:rPr lang="en-US" dirty="0"/>
              <a:t>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39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5EC7F-5F4D-477D-8AA5-AC58625C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17" y="835818"/>
            <a:ext cx="7164766" cy="4214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3ED81-ABA9-4DD8-9B93-20B161966AC6}"/>
              </a:ext>
            </a:extLst>
          </p:cNvPr>
          <p:cNvSpPr txBox="1"/>
          <p:nvPr/>
        </p:nvSpPr>
        <p:spPr>
          <a:xfrm>
            <a:off x="392906" y="257175"/>
            <a:ext cx="835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Hierarchical Clustering - How to Connect Clusters</a:t>
            </a:r>
          </a:p>
        </p:txBody>
      </p:sp>
    </p:spTree>
    <p:extLst>
      <p:ext uri="{BB962C8B-B14F-4D97-AF65-F5344CB8AC3E}">
        <p14:creationId xmlns:p14="http://schemas.microsoft.com/office/powerpoint/2010/main" val="223712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r>
              <a:rPr lang="en-US" dirty="0"/>
              <a:t>s</a:t>
            </a:r>
            <a:r>
              <a:rPr lang="en" dirty="0"/>
              <a:t>: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0CAEE-3508-4748-B871-79597048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768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Hierarchical Clustering</a:t>
            </a:r>
            <a:r>
              <a:rPr lang="en-US" dirty="0">
                <a:hlinkClick r:id="rId3"/>
              </a:rPr>
              <a:t>:</a:t>
            </a:r>
          </a:p>
          <a:p>
            <a:pPr lvl="1"/>
            <a:r>
              <a:rPr lang="en-US" dirty="0">
                <a:hlinkClick r:id="rId3"/>
              </a:rPr>
              <a:t>https://cran.r-project.org/web/packages/dendextend/vignettes/Cluster_Analysis.html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https://jcoliver.github.io/learn-r/008-ggplot-dendrograms-and-heatmaps.html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https://towardsdatascience.com/hierarchical-clustering-and-its-applications-41c1ad4441a6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K-means: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hlinkClick r:id="rId6"/>
              </a:rPr>
              <a:t>https://www.datanovia.com/en/lessons/k-means-clustering-in-r-algorith-and-practical-examples/</a:t>
            </a:r>
            <a:endParaRPr lang="en-US" dirty="0">
              <a:hlinkClick r:id="rId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hlinkClick r:id="rId7"/>
              </a:rPr>
              <a:t>https://medium.com/@agarwalvibhor84/image-compression-using-k-means-clustering-8c0ec055103f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5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Conceptual Overview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Conceptually, PCA finds a </a:t>
            </a:r>
            <a:r>
              <a:rPr lang="en" b="1"/>
              <a:t>low dimensional</a:t>
            </a:r>
            <a:r>
              <a:rPr lang="en"/>
              <a:t> representation of a data set that contains </a:t>
            </a:r>
            <a:r>
              <a:rPr lang="en" b="1"/>
              <a:t>as much of the variation as possible</a:t>
            </a:r>
            <a:r>
              <a:rPr lang="en"/>
              <a:t>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Mathematically, it involves normalizing the data around the factors mean, creating a correlation matrix between all the factors, calculating the corresponding eigenvectors and eigenvalues from the correlation matrix and finding the principal component (largest eigenvector) and corresponding loadings (eigenvalues)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PCA-A Step by Step Example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Matrix 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8067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subtract the mean of each column to normalize the data. This produces a data set of mean 0. 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785525" y="1803350"/>
          <a:ext cx="2817900" cy="2377260"/>
        </p:xfrm>
        <a:graphic>
          <a:graphicData uri="http://schemas.openxmlformats.org/drawingml/2006/table">
            <a:tbl>
              <a:tblPr>
                <a:noFill/>
                <a:tableStyleId>{E2CF449E-C04F-4CD9-BE0B-592FD3C8BC57}</a:tableStyleId>
              </a:tblPr>
              <a:tblGrid>
                <a:gridCol w="140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X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Y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1.2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14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2.5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18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3.7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22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4.5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33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9.8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7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5143925" y="1891525"/>
          <a:ext cx="2817900" cy="2301210"/>
        </p:xfrm>
        <a:graphic>
          <a:graphicData uri="http://schemas.openxmlformats.org/drawingml/2006/table">
            <a:tbl>
              <a:tblPr>
                <a:noFill/>
                <a:tableStyleId>{E2CF449E-C04F-4CD9-BE0B-592FD3C8BC57}</a:tableStyleId>
              </a:tblPr>
              <a:tblGrid>
                <a:gridCol w="140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-3.14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-4.8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-1.84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14.2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-11.8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PCA-A Step by Step Example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Calculate the Covariance Matrix! Remember, Covariance is calculated as: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 our Covariance matrix will be 2x2: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Now! We calculate the corresponding Eigenvalues and Eigenvectors for the covariance matrix: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Eigenvalues: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Eigenvectors: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72" y="1792425"/>
            <a:ext cx="3508124" cy="753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1064975" y="3320375"/>
          <a:ext cx="3535750" cy="951950"/>
        </p:xfrm>
        <a:graphic>
          <a:graphicData uri="http://schemas.openxmlformats.org/drawingml/2006/table">
            <a:tbl>
              <a:tblPr>
                <a:noFill/>
                <a:tableStyleId>{E2CF449E-C04F-4CD9-BE0B-592FD3C8BC57}</a:tableStyleId>
              </a:tblPr>
              <a:tblGrid>
                <a:gridCol w="176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Cov(X,X)=10.873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COV(X,Y)=-11.915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COV(Y,X)=-11.915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COV(Y,Y)=93.7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6028575" y="1632100"/>
          <a:ext cx="1286400" cy="792420"/>
        </p:xfrm>
        <a:graphic>
          <a:graphicData uri="http://schemas.openxmlformats.org/drawingml/2006/table">
            <a:tbl>
              <a:tblPr>
                <a:noFill/>
                <a:tableStyleId>{E2CF449E-C04F-4CD9-BE0B-592FD3C8BC57}</a:tableStyleId>
              </a:tblPr>
              <a:tblGrid>
                <a:gridCol w="12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95.37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9.193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5986200" y="2571750"/>
          <a:ext cx="1786575" cy="1388050"/>
        </p:xfrm>
        <a:graphic>
          <a:graphicData uri="http://schemas.openxmlformats.org/drawingml/2006/table">
            <a:tbl>
              <a:tblPr>
                <a:noFill/>
                <a:tableStyleId>{E2CF449E-C04F-4CD9-BE0B-592FD3C8BC57}</a:tableStyleId>
              </a:tblPr>
              <a:tblGrid>
                <a:gridCol w="10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-0.139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-0.990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0.990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-0.139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PCA-A Step by Step Example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1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refer to the largest eigenvalue as the first principle component.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Principal Component: 95.37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Corresponding Eigenvector is: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corresponds to the vector that points down the “middle” of the data set and has the most significant relationship amongst the data. </a:t>
            </a:r>
            <a:endParaRPr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17150" y="2878700"/>
          <a:ext cx="1407550" cy="792420"/>
        </p:xfrm>
        <a:graphic>
          <a:graphicData uri="http://schemas.openxmlformats.org/drawingml/2006/table">
            <a:tbl>
              <a:tblPr>
                <a:noFill/>
                <a:tableStyleId>{E2CF449E-C04F-4CD9-BE0B-592FD3C8BC57}</a:tableStyleId>
              </a:tblPr>
              <a:tblGrid>
                <a:gridCol w="140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-0.139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0.990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Tree-Based Method</a:t>
            </a:r>
            <a:br>
              <a:rPr lang="en-US" dirty="0"/>
            </a:br>
            <a:r>
              <a:rPr lang="en" i="1" dirty="0"/>
              <a:t>Hierarchical Clustering</a:t>
            </a:r>
            <a:r>
              <a:rPr lang="en" dirty="0"/>
              <a:t>-Michelle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365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Hierarchical Clustering: Exercise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554833-30A4-4CF6-9522-27AF0EB935C2}"/>
              </a:ext>
            </a:extLst>
          </p:cNvPr>
          <p:cNvSpPr/>
          <p:nvPr/>
        </p:nvSpPr>
        <p:spPr>
          <a:xfrm rot="20740398">
            <a:off x="2266183" y="2372021"/>
            <a:ext cx="586285" cy="105047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240F2-3598-4B94-B5F4-4420C934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4" y="1228953"/>
            <a:ext cx="7459132" cy="36660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B103F8C-ABA4-497D-A0BC-0D2CD1EEFED0}"/>
              </a:ext>
            </a:extLst>
          </p:cNvPr>
          <p:cNvSpPr/>
          <p:nvPr/>
        </p:nvSpPr>
        <p:spPr>
          <a:xfrm>
            <a:off x="1515533" y="3572933"/>
            <a:ext cx="629796" cy="491067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47C7D2-D71D-4879-98F2-6F3292DA723C}"/>
              </a:ext>
            </a:extLst>
          </p:cNvPr>
          <p:cNvSpPr/>
          <p:nvPr/>
        </p:nvSpPr>
        <p:spPr>
          <a:xfrm>
            <a:off x="5477933" y="1981201"/>
            <a:ext cx="1608667" cy="914400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129EA1-A618-455C-98CF-839E6F2F7E32}"/>
              </a:ext>
            </a:extLst>
          </p:cNvPr>
          <p:cNvSpPr/>
          <p:nvPr/>
        </p:nvSpPr>
        <p:spPr>
          <a:xfrm>
            <a:off x="1397000" y="3061986"/>
            <a:ext cx="2319867" cy="124754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D28C7B-2EEB-48E3-8086-18642FD086D9}"/>
              </a:ext>
            </a:extLst>
          </p:cNvPr>
          <p:cNvSpPr/>
          <p:nvPr/>
        </p:nvSpPr>
        <p:spPr>
          <a:xfrm rot="21167947">
            <a:off x="1271988" y="1716852"/>
            <a:ext cx="6238174" cy="29490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703</Words>
  <Application>Microsoft Office PowerPoint</Application>
  <PresentationFormat>On-screen Show (16:9)</PresentationFormat>
  <Paragraphs>126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Average</vt:lpstr>
      <vt:lpstr>Arial</vt:lpstr>
      <vt:lpstr>Wingdings</vt:lpstr>
      <vt:lpstr>Algerian</vt:lpstr>
      <vt:lpstr>Oswald</vt:lpstr>
      <vt:lpstr>Calibri</vt:lpstr>
      <vt:lpstr>Slate</vt:lpstr>
      <vt:lpstr>Unsupervised Learning </vt:lpstr>
      <vt:lpstr>Supervised vs. Unsupervised Learning</vt:lpstr>
      <vt:lpstr>Principal Component Analysis</vt:lpstr>
      <vt:lpstr>PCA: Conceptual Overview</vt:lpstr>
      <vt:lpstr>PCA-A Step by Step Example</vt:lpstr>
      <vt:lpstr>PCA-A Step by Step Example</vt:lpstr>
      <vt:lpstr>PCA-A Step by Step Example</vt:lpstr>
      <vt:lpstr>Tree-Based Method Hierarchical Clustering-Michelle</vt:lpstr>
      <vt:lpstr>Hierarchical Clustering: Exercise</vt:lpstr>
      <vt:lpstr>Hierarchical Clustering: Exercise</vt:lpstr>
      <vt:lpstr>Tree Based Methods- Hierarchical Clustering</vt:lpstr>
      <vt:lpstr>PowerPoint Presentation</vt:lpstr>
      <vt:lpstr>H-Clustering: What to Connect Two Clusters Euclidean vs Correlation-Based Distance</vt:lpstr>
      <vt:lpstr>H-Clustering Application: Dendrogram + Heatmap</vt:lpstr>
      <vt:lpstr>H-Clustering Application: Giant Pandas  Closer to Bears or Racoons</vt:lpstr>
      <vt:lpstr>K Means Clustering - Moon</vt:lpstr>
      <vt:lpstr>PowerPoint Presentation</vt:lpstr>
      <vt:lpstr>Math</vt:lpstr>
      <vt:lpstr>Notes</vt:lpstr>
      <vt:lpstr>Examples</vt:lpstr>
      <vt:lpstr>PowerPoint Presentation</vt:lpstr>
      <vt:lpstr>Appendix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</dc:title>
  <cp:lastModifiedBy>Live4Christ Fisher</cp:lastModifiedBy>
  <cp:revision>24</cp:revision>
  <dcterms:modified xsi:type="dcterms:W3CDTF">2020-03-12T22:35:50Z</dcterms:modified>
</cp:coreProperties>
</file>