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58" r:id="rId6"/>
    <p:sldId id="263" r:id="rId7"/>
    <p:sldId id="262" r:id="rId8"/>
    <p:sldId id="264" r:id="rId9"/>
    <p:sldId id="266" r:id="rId10"/>
    <p:sldId id="268" r:id="rId11"/>
    <p:sldId id="284" r:id="rId12"/>
    <p:sldId id="277" r:id="rId13"/>
    <p:sldId id="288" r:id="rId14"/>
    <p:sldId id="289" r:id="rId15"/>
    <p:sldId id="285" r:id="rId16"/>
    <p:sldId id="287" r:id="rId17"/>
    <p:sldId id="291" r:id="rId18"/>
    <p:sldId id="29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00CC"/>
    <a:srgbClr val="FF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43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6E195-E528-4F36-B18C-B5796CC593D5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E4F08BF-8F49-494E-B4C8-10C2EFF8ACD1}">
      <dgm:prSet custT="1"/>
      <dgm:spPr/>
      <dgm:t>
        <a:bodyPr/>
        <a:lstStyle/>
        <a:p>
          <a:r>
            <a:rPr lang="en-US" sz="3500" b="1" dirty="0"/>
            <a:t>Background:</a:t>
          </a:r>
          <a:endParaRPr lang="en-US" sz="3500" dirty="0"/>
        </a:p>
      </dgm:t>
    </dgm:pt>
    <dgm:pt modelId="{DEE395DD-DE0C-4F3A-AD8D-983D4148AEE9}" type="parTrans" cxnId="{9C717846-9CE5-4E4E-8851-F75F9FF58B03}">
      <dgm:prSet/>
      <dgm:spPr/>
      <dgm:t>
        <a:bodyPr/>
        <a:lstStyle/>
        <a:p>
          <a:endParaRPr lang="en-US"/>
        </a:p>
      </dgm:t>
    </dgm:pt>
    <dgm:pt modelId="{633EF14D-01F5-42EE-9E5F-D3651F1CB40C}" type="sibTrans" cxnId="{9C717846-9CE5-4E4E-8851-F75F9FF58B03}">
      <dgm:prSet/>
      <dgm:spPr/>
      <dgm:t>
        <a:bodyPr/>
        <a:lstStyle/>
        <a:p>
          <a:endParaRPr lang="en-US"/>
        </a:p>
      </dgm:t>
    </dgm:pt>
    <dgm:pt modelId="{44D40029-F239-4222-9D34-9F1CF993C43B}">
      <dgm:prSet custT="1"/>
      <dgm:spPr/>
      <dgm:t>
        <a:bodyPr/>
        <a:lstStyle/>
        <a:p>
          <a:r>
            <a:rPr lang="en-US" sz="2000" dirty="0"/>
            <a:t>Inception – Spring 2009</a:t>
          </a:r>
        </a:p>
      </dgm:t>
    </dgm:pt>
    <dgm:pt modelId="{C81E9857-F6CB-4054-B64E-64E887A9F4C5}" type="parTrans" cxnId="{DDFA36B8-DB70-4E8E-8DF0-4F002F95CD7B}">
      <dgm:prSet/>
      <dgm:spPr/>
      <dgm:t>
        <a:bodyPr/>
        <a:lstStyle/>
        <a:p>
          <a:endParaRPr lang="en-US"/>
        </a:p>
      </dgm:t>
    </dgm:pt>
    <dgm:pt modelId="{B3DFA11A-8B2B-4DCC-8C48-5141FD49360E}" type="sibTrans" cxnId="{DDFA36B8-DB70-4E8E-8DF0-4F002F95CD7B}">
      <dgm:prSet/>
      <dgm:spPr/>
      <dgm:t>
        <a:bodyPr/>
        <a:lstStyle/>
        <a:p>
          <a:endParaRPr lang="en-US"/>
        </a:p>
      </dgm:t>
    </dgm:pt>
    <dgm:pt modelId="{8E8A57E2-8C71-4424-9A44-B52D4CA0ED50}">
      <dgm:prSet custT="1"/>
      <dgm:spPr/>
      <dgm:t>
        <a:bodyPr/>
        <a:lstStyle/>
        <a:p>
          <a:r>
            <a:rPr lang="en-US" sz="2000" dirty="0"/>
            <a:t>Reason – 2008 US Financial Crisis / Recession</a:t>
          </a:r>
        </a:p>
      </dgm:t>
    </dgm:pt>
    <dgm:pt modelId="{6D1DD2DD-6FEC-40A3-A634-B72F3CEA7B92}" type="parTrans" cxnId="{A9A15FC0-1C58-4DCE-A1FA-66AB58934AFE}">
      <dgm:prSet/>
      <dgm:spPr/>
      <dgm:t>
        <a:bodyPr/>
        <a:lstStyle/>
        <a:p>
          <a:endParaRPr lang="en-US"/>
        </a:p>
      </dgm:t>
    </dgm:pt>
    <dgm:pt modelId="{E9BF4723-40E4-4453-913D-755819248F8F}" type="sibTrans" cxnId="{A9A15FC0-1C58-4DCE-A1FA-66AB58934AFE}">
      <dgm:prSet/>
      <dgm:spPr/>
      <dgm:t>
        <a:bodyPr/>
        <a:lstStyle/>
        <a:p>
          <a:endParaRPr lang="en-US"/>
        </a:p>
      </dgm:t>
    </dgm:pt>
    <dgm:pt modelId="{ACA9A8C1-2029-4132-8884-33AAD1A648AA}">
      <dgm:prSet custT="1"/>
      <dgm:spPr/>
      <dgm:t>
        <a:bodyPr/>
        <a:lstStyle/>
        <a:p>
          <a:r>
            <a:rPr lang="en-US" sz="2000" dirty="0"/>
            <a:t>Most Comprehensive Financial Reform Since 1929</a:t>
          </a:r>
        </a:p>
      </dgm:t>
    </dgm:pt>
    <dgm:pt modelId="{45FD73D3-B495-40C1-9BC7-8560377E36EC}" type="parTrans" cxnId="{82D0FDF7-89DA-4DB4-BCD3-01A40BBC9AFA}">
      <dgm:prSet/>
      <dgm:spPr/>
      <dgm:t>
        <a:bodyPr/>
        <a:lstStyle/>
        <a:p>
          <a:endParaRPr lang="en-US"/>
        </a:p>
      </dgm:t>
    </dgm:pt>
    <dgm:pt modelId="{5EC510E1-E498-41A4-B8CE-EB9FCAFF4001}" type="sibTrans" cxnId="{82D0FDF7-89DA-4DB4-BCD3-01A40BBC9AFA}">
      <dgm:prSet/>
      <dgm:spPr/>
      <dgm:t>
        <a:bodyPr/>
        <a:lstStyle/>
        <a:p>
          <a:endParaRPr lang="en-US"/>
        </a:p>
      </dgm:t>
    </dgm:pt>
    <dgm:pt modelId="{44B94FDE-1053-44B2-AF28-750BC17F44F6}" type="pres">
      <dgm:prSet presAssocID="{1306E195-E528-4F36-B18C-B5796CC593D5}" presName="linear" presStyleCnt="0">
        <dgm:presLayoutVars>
          <dgm:animLvl val="lvl"/>
          <dgm:resizeHandles val="exact"/>
        </dgm:presLayoutVars>
      </dgm:prSet>
      <dgm:spPr/>
    </dgm:pt>
    <dgm:pt modelId="{34B00DC9-45C6-453F-B9F4-F062F3519448}" type="pres">
      <dgm:prSet presAssocID="{DE4F08BF-8F49-494E-B4C8-10C2EFF8ACD1}" presName="parentText" presStyleLbl="node1" presStyleIdx="0" presStyleCnt="1" custLinFactNeighborY="-19615">
        <dgm:presLayoutVars>
          <dgm:chMax val="0"/>
          <dgm:bulletEnabled val="1"/>
        </dgm:presLayoutVars>
      </dgm:prSet>
      <dgm:spPr/>
    </dgm:pt>
    <dgm:pt modelId="{57823CF2-35BB-43E1-A011-2B69952F4CF0}" type="pres">
      <dgm:prSet presAssocID="{DE4F08BF-8F49-494E-B4C8-10C2EFF8AC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3B782D-3548-445D-A581-92310E23F4E3}" type="presOf" srcId="{DE4F08BF-8F49-494E-B4C8-10C2EFF8ACD1}" destId="{34B00DC9-45C6-453F-B9F4-F062F3519448}" srcOrd="0" destOrd="0" presId="urn:microsoft.com/office/officeart/2005/8/layout/vList2"/>
    <dgm:cxn modelId="{4E0A783F-5652-447B-B024-E2CF386101D5}" type="presOf" srcId="{8E8A57E2-8C71-4424-9A44-B52D4CA0ED50}" destId="{57823CF2-35BB-43E1-A011-2B69952F4CF0}" srcOrd="0" destOrd="1" presId="urn:microsoft.com/office/officeart/2005/8/layout/vList2"/>
    <dgm:cxn modelId="{3608D261-B469-474F-8684-73497B303EB2}" type="presOf" srcId="{44D40029-F239-4222-9D34-9F1CF993C43B}" destId="{57823CF2-35BB-43E1-A011-2B69952F4CF0}" srcOrd="0" destOrd="0" presId="urn:microsoft.com/office/officeart/2005/8/layout/vList2"/>
    <dgm:cxn modelId="{9C717846-9CE5-4E4E-8851-F75F9FF58B03}" srcId="{1306E195-E528-4F36-B18C-B5796CC593D5}" destId="{DE4F08BF-8F49-494E-B4C8-10C2EFF8ACD1}" srcOrd="0" destOrd="0" parTransId="{DEE395DD-DE0C-4F3A-AD8D-983D4148AEE9}" sibTransId="{633EF14D-01F5-42EE-9E5F-D3651F1CB40C}"/>
    <dgm:cxn modelId="{BA681A53-B5F9-44E7-A186-7BC5E2C4C925}" type="presOf" srcId="{1306E195-E528-4F36-B18C-B5796CC593D5}" destId="{44B94FDE-1053-44B2-AF28-750BC17F44F6}" srcOrd="0" destOrd="0" presId="urn:microsoft.com/office/officeart/2005/8/layout/vList2"/>
    <dgm:cxn modelId="{DDFA36B8-DB70-4E8E-8DF0-4F002F95CD7B}" srcId="{DE4F08BF-8F49-494E-B4C8-10C2EFF8ACD1}" destId="{44D40029-F239-4222-9D34-9F1CF993C43B}" srcOrd="0" destOrd="0" parTransId="{C81E9857-F6CB-4054-B64E-64E887A9F4C5}" sibTransId="{B3DFA11A-8B2B-4DCC-8C48-5141FD49360E}"/>
    <dgm:cxn modelId="{A9A15FC0-1C58-4DCE-A1FA-66AB58934AFE}" srcId="{DE4F08BF-8F49-494E-B4C8-10C2EFF8ACD1}" destId="{8E8A57E2-8C71-4424-9A44-B52D4CA0ED50}" srcOrd="1" destOrd="0" parTransId="{6D1DD2DD-6FEC-40A3-A634-B72F3CEA7B92}" sibTransId="{E9BF4723-40E4-4453-913D-755819248F8F}"/>
    <dgm:cxn modelId="{6C6037C6-4D09-4274-92E8-A67D802B922E}" type="presOf" srcId="{ACA9A8C1-2029-4132-8884-33AAD1A648AA}" destId="{57823CF2-35BB-43E1-A011-2B69952F4CF0}" srcOrd="0" destOrd="2" presId="urn:microsoft.com/office/officeart/2005/8/layout/vList2"/>
    <dgm:cxn modelId="{82D0FDF7-89DA-4DB4-BCD3-01A40BBC9AFA}" srcId="{DE4F08BF-8F49-494E-B4C8-10C2EFF8ACD1}" destId="{ACA9A8C1-2029-4132-8884-33AAD1A648AA}" srcOrd="2" destOrd="0" parTransId="{45FD73D3-B495-40C1-9BC7-8560377E36EC}" sibTransId="{5EC510E1-E498-41A4-B8CE-EB9FCAFF4001}"/>
    <dgm:cxn modelId="{1535036C-47E0-4E38-937B-6AF4848DFDFC}" type="presParOf" srcId="{44B94FDE-1053-44B2-AF28-750BC17F44F6}" destId="{34B00DC9-45C6-453F-B9F4-F062F3519448}" srcOrd="0" destOrd="0" presId="urn:microsoft.com/office/officeart/2005/8/layout/vList2"/>
    <dgm:cxn modelId="{D88BCE70-A87A-456F-B1B4-13CC56D6FBBE}" type="presParOf" srcId="{44B94FDE-1053-44B2-AF28-750BC17F44F6}" destId="{57823CF2-35BB-43E1-A011-2B69952F4CF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E195-E528-4F36-B18C-B5796CC593D5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E4F08BF-8F49-494E-B4C8-10C2EFF8ACD1}">
      <dgm:prSet custT="1"/>
      <dgm:spPr/>
      <dgm:t>
        <a:bodyPr/>
        <a:lstStyle/>
        <a:p>
          <a:r>
            <a:rPr lang="en-US" sz="3500" b="1" dirty="0"/>
            <a:t>Present (</a:t>
          </a:r>
          <a:r>
            <a:rPr lang="en-US" sz="2500" b="1" dirty="0"/>
            <a:t>prior to Coronavirus</a:t>
          </a:r>
          <a:r>
            <a:rPr lang="en-US" sz="3500" b="1" dirty="0"/>
            <a:t>):</a:t>
          </a:r>
          <a:endParaRPr lang="en-US" sz="3500" dirty="0"/>
        </a:p>
      </dgm:t>
    </dgm:pt>
    <dgm:pt modelId="{DEE395DD-DE0C-4F3A-AD8D-983D4148AEE9}" type="parTrans" cxnId="{9C717846-9CE5-4E4E-8851-F75F9FF58B03}">
      <dgm:prSet/>
      <dgm:spPr/>
      <dgm:t>
        <a:bodyPr/>
        <a:lstStyle/>
        <a:p>
          <a:endParaRPr lang="en-US"/>
        </a:p>
      </dgm:t>
    </dgm:pt>
    <dgm:pt modelId="{633EF14D-01F5-42EE-9E5F-D3651F1CB40C}" type="sibTrans" cxnId="{9C717846-9CE5-4E4E-8851-F75F9FF58B03}">
      <dgm:prSet/>
      <dgm:spPr/>
      <dgm:t>
        <a:bodyPr/>
        <a:lstStyle/>
        <a:p>
          <a:endParaRPr lang="en-US"/>
        </a:p>
      </dgm:t>
    </dgm:pt>
    <dgm:pt modelId="{44D40029-F239-4222-9D34-9F1CF993C43B}">
      <dgm:prSet custT="1"/>
      <dgm:spPr/>
      <dgm:t>
        <a:bodyPr/>
        <a:lstStyle/>
        <a:p>
          <a:r>
            <a:rPr lang="en-US" sz="2000" dirty="0"/>
            <a:t>Duration – About a decade</a:t>
          </a:r>
        </a:p>
      </dgm:t>
    </dgm:pt>
    <dgm:pt modelId="{C81E9857-F6CB-4054-B64E-64E887A9F4C5}" type="parTrans" cxnId="{DDFA36B8-DB70-4E8E-8DF0-4F002F95CD7B}">
      <dgm:prSet/>
      <dgm:spPr/>
      <dgm:t>
        <a:bodyPr/>
        <a:lstStyle/>
        <a:p>
          <a:endParaRPr lang="en-US"/>
        </a:p>
      </dgm:t>
    </dgm:pt>
    <dgm:pt modelId="{B3DFA11A-8B2B-4DCC-8C48-5141FD49360E}" type="sibTrans" cxnId="{DDFA36B8-DB70-4E8E-8DF0-4F002F95CD7B}">
      <dgm:prSet/>
      <dgm:spPr/>
      <dgm:t>
        <a:bodyPr/>
        <a:lstStyle/>
        <a:p>
          <a:endParaRPr lang="en-US"/>
        </a:p>
      </dgm:t>
    </dgm:pt>
    <dgm:pt modelId="{8E8A57E2-8C71-4424-9A44-B52D4CA0ED50}">
      <dgm:prSet custT="1"/>
      <dgm:spPr/>
      <dgm:t>
        <a:bodyPr/>
        <a:lstStyle/>
        <a:p>
          <a:r>
            <a:rPr lang="en-US" sz="2000" dirty="0"/>
            <a:t>Situation – US Economy In Expansion (</a:t>
          </a:r>
          <a:r>
            <a:rPr lang="en-US" sz="1800" dirty="0"/>
            <a:t>Steady Rate</a:t>
          </a:r>
          <a:r>
            <a:rPr lang="en-US" sz="2000" dirty="0"/>
            <a:t>)</a:t>
          </a:r>
        </a:p>
      </dgm:t>
    </dgm:pt>
    <dgm:pt modelId="{6D1DD2DD-6FEC-40A3-A634-B72F3CEA7B92}" type="parTrans" cxnId="{A9A15FC0-1C58-4DCE-A1FA-66AB58934AFE}">
      <dgm:prSet/>
      <dgm:spPr/>
      <dgm:t>
        <a:bodyPr/>
        <a:lstStyle/>
        <a:p>
          <a:endParaRPr lang="en-US"/>
        </a:p>
      </dgm:t>
    </dgm:pt>
    <dgm:pt modelId="{E9BF4723-40E4-4453-913D-755819248F8F}" type="sibTrans" cxnId="{A9A15FC0-1C58-4DCE-A1FA-66AB58934AFE}">
      <dgm:prSet/>
      <dgm:spPr/>
      <dgm:t>
        <a:bodyPr/>
        <a:lstStyle/>
        <a:p>
          <a:endParaRPr lang="en-US"/>
        </a:p>
      </dgm:t>
    </dgm:pt>
    <dgm:pt modelId="{ACA9A8C1-2029-4132-8884-33AAD1A648AA}">
      <dgm:prSet custT="1"/>
      <dgm:spPr/>
      <dgm:t>
        <a:bodyPr/>
        <a:lstStyle/>
        <a:p>
          <a:r>
            <a:rPr lang="en-US" sz="2000" dirty="0"/>
            <a:t>This Supervisory Act Seems Working Well</a:t>
          </a:r>
        </a:p>
      </dgm:t>
    </dgm:pt>
    <dgm:pt modelId="{45FD73D3-B495-40C1-9BC7-8560377E36EC}" type="parTrans" cxnId="{82D0FDF7-89DA-4DB4-BCD3-01A40BBC9AFA}">
      <dgm:prSet/>
      <dgm:spPr/>
      <dgm:t>
        <a:bodyPr/>
        <a:lstStyle/>
        <a:p>
          <a:endParaRPr lang="en-US"/>
        </a:p>
      </dgm:t>
    </dgm:pt>
    <dgm:pt modelId="{5EC510E1-E498-41A4-B8CE-EB9FCAFF4001}" type="sibTrans" cxnId="{82D0FDF7-89DA-4DB4-BCD3-01A40BBC9AFA}">
      <dgm:prSet/>
      <dgm:spPr/>
      <dgm:t>
        <a:bodyPr/>
        <a:lstStyle/>
        <a:p>
          <a:endParaRPr lang="en-US"/>
        </a:p>
      </dgm:t>
    </dgm:pt>
    <dgm:pt modelId="{44B94FDE-1053-44B2-AF28-750BC17F44F6}" type="pres">
      <dgm:prSet presAssocID="{1306E195-E528-4F36-B18C-B5796CC593D5}" presName="linear" presStyleCnt="0">
        <dgm:presLayoutVars>
          <dgm:animLvl val="lvl"/>
          <dgm:resizeHandles val="exact"/>
        </dgm:presLayoutVars>
      </dgm:prSet>
      <dgm:spPr/>
    </dgm:pt>
    <dgm:pt modelId="{34B00DC9-45C6-453F-B9F4-F062F3519448}" type="pres">
      <dgm:prSet presAssocID="{DE4F08BF-8F49-494E-B4C8-10C2EFF8ACD1}" presName="parentText" presStyleLbl="node1" presStyleIdx="0" presStyleCnt="1" custLinFactNeighborY="-19615">
        <dgm:presLayoutVars>
          <dgm:chMax val="0"/>
          <dgm:bulletEnabled val="1"/>
        </dgm:presLayoutVars>
      </dgm:prSet>
      <dgm:spPr/>
    </dgm:pt>
    <dgm:pt modelId="{57823CF2-35BB-43E1-A011-2B69952F4CF0}" type="pres">
      <dgm:prSet presAssocID="{DE4F08BF-8F49-494E-B4C8-10C2EFF8AC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3B782D-3548-445D-A581-92310E23F4E3}" type="presOf" srcId="{DE4F08BF-8F49-494E-B4C8-10C2EFF8ACD1}" destId="{34B00DC9-45C6-453F-B9F4-F062F3519448}" srcOrd="0" destOrd="0" presId="urn:microsoft.com/office/officeart/2005/8/layout/vList2"/>
    <dgm:cxn modelId="{4E0A783F-5652-447B-B024-E2CF386101D5}" type="presOf" srcId="{8E8A57E2-8C71-4424-9A44-B52D4CA0ED50}" destId="{57823CF2-35BB-43E1-A011-2B69952F4CF0}" srcOrd="0" destOrd="1" presId="urn:microsoft.com/office/officeart/2005/8/layout/vList2"/>
    <dgm:cxn modelId="{3608D261-B469-474F-8684-73497B303EB2}" type="presOf" srcId="{44D40029-F239-4222-9D34-9F1CF993C43B}" destId="{57823CF2-35BB-43E1-A011-2B69952F4CF0}" srcOrd="0" destOrd="0" presId="urn:microsoft.com/office/officeart/2005/8/layout/vList2"/>
    <dgm:cxn modelId="{9C717846-9CE5-4E4E-8851-F75F9FF58B03}" srcId="{1306E195-E528-4F36-B18C-B5796CC593D5}" destId="{DE4F08BF-8F49-494E-B4C8-10C2EFF8ACD1}" srcOrd="0" destOrd="0" parTransId="{DEE395DD-DE0C-4F3A-AD8D-983D4148AEE9}" sibTransId="{633EF14D-01F5-42EE-9E5F-D3651F1CB40C}"/>
    <dgm:cxn modelId="{BA681A53-B5F9-44E7-A186-7BC5E2C4C925}" type="presOf" srcId="{1306E195-E528-4F36-B18C-B5796CC593D5}" destId="{44B94FDE-1053-44B2-AF28-750BC17F44F6}" srcOrd="0" destOrd="0" presId="urn:microsoft.com/office/officeart/2005/8/layout/vList2"/>
    <dgm:cxn modelId="{DDFA36B8-DB70-4E8E-8DF0-4F002F95CD7B}" srcId="{DE4F08BF-8F49-494E-B4C8-10C2EFF8ACD1}" destId="{44D40029-F239-4222-9D34-9F1CF993C43B}" srcOrd="0" destOrd="0" parTransId="{C81E9857-F6CB-4054-B64E-64E887A9F4C5}" sibTransId="{B3DFA11A-8B2B-4DCC-8C48-5141FD49360E}"/>
    <dgm:cxn modelId="{A9A15FC0-1C58-4DCE-A1FA-66AB58934AFE}" srcId="{DE4F08BF-8F49-494E-B4C8-10C2EFF8ACD1}" destId="{8E8A57E2-8C71-4424-9A44-B52D4CA0ED50}" srcOrd="1" destOrd="0" parTransId="{6D1DD2DD-6FEC-40A3-A634-B72F3CEA7B92}" sibTransId="{E9BF4723-40E4-4453-913D-755819248F8F}"/>
    <dgm:cxn modelId="{6C6037C6-4D09-4274-92E8-A67D802B922E}" type="presOf" srcId="{ACA9A8C1-2029-4132-8884-33AAD1A648AA}" destId="{57823CF2-35BB-43E1-A011-2B69952F4CF0}" srcOrd="0" destOrd="2" presId="urn:microsoft.com/office/officeart/2005/8/layout/vList2"/>
    <dgm:cxn modelId="{82D0FDF7-89DA-4DB4-BCD3-01A40BBC9AFA}" srcId="{DE4F08BF-8F49-494E-B4C8-10C2EFF8ACD1}" destId="{ACA9A8C1-2029-4132-8884-33AAD1A648AA}" srcOrd="2" destOrd="0" parTransId="{45FD73D3-B495-40C1-9BC7-8560377E36EC}" sibTransId="{5EC510E1-E498-41A4-B8CE-EB9FCAFF4001}"/>
    <dgm:cxn modelId="{1535036C-47E0-4E38-937B-6AF4848DFDFC}" type="presParOf" srcId="{44B94FDE-1053-44B2-AF28-750BC17F44F6}" destId="{34B00DC9-45C6-453F-B9F4-F062F3519448}" srcOrd="0" destOrd="0" presId="urn:microsoft.com/office/officeart/2005/8/layout/vList2"/>
    <dgm:cxn modelId="{D88BCE70-A87A-456F-B1B4-13CC56D6FBBE}" type="presParOf" srcId="{44B94FDE-1053-44B2-AF28-750BC17F44F6}" destId="{57823CF2-35BB-43E1-A011-2B69952F4CF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393BF-4424-492A-AB75-6D4201D216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B6218E2-17CC-4BAF-BBF2-F8E723B6AAB7}">
      <dgm:prSet/>
      <dgm:spPr/>
      <dgm:t>
        <a:bodyPr/>
        <a:lstStyle/>
        <a:p>
          <a:r>
            <a:rPr lang="en-US"/>
            <a:t>EDA</a:t>
          </a:r>
        </a:p>
      </dgm:t>
    </dgm:pt>
    <dgm:pt modelId="{00073239-D67B-4337-8C5D-29528C00148A}" type="parTrans" cxnId="{0A326C13-6282-4171-B99D-55B7707E3C9F}">
      <dgm:prSet/>
      <dgm:spPr/>
      <dgm:t>
        <a:bodyPr/>
        <a:lstStyle/>
        <a:p>
          <a:endParaRPr lang="en-US"/>
        </a:p>
      </dgm:t>
    </dgm:pt>
    <dgm:pt modelId="{F9798224-4C9E-464F-932D-0152C76C18EB}" type="sibTrans" cxnId="{0A326C13-6282-4171-B99D-55B7707E3C9F}">
      <dgm:prSet/>
      <dgm:spPr/>
      <dgm:t>
        <a:bodyPr/>
        <a:lstStyle/>
        <a:p>
          <a:endParaRPr lang="en-US"/>
        </a:p>
      </dgm:t>
    </dgm:pt>
    <dgm:pt modelId="{E478ADD0-A633-40C8-A7C0-B8C9C7794068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696D4512-7620-4217-BF54-3608CA459DC5}" type="parTrans" cxnId="{BA2B15DC-E4A8-4B66-8667-259E9C10D05D}">
      <dgm:prSet/>
      <dgm:spPr/>
      <dgm:t>
        <a:bodyPr/>
        <a:lstStyle/>
        <a:p>
          <a:endParaRPr lang="en-US"/>
        </a:p>
      </dgm:t>
    </dgm:pt>
    <dgm:pt modelId="{9DF32490-53AD-4CDD-BE3F-2797F78678F1}" type="sibTrans" cxnId="{BA2B15DC-E4A8-4B66-8667-259E9C10D05D}">
      <dgm:prSet/>
      <dgm:spPr/>
      <dgm:t>
        <a:bodyPr/>
        <a:lstStyle/>
        <a:p>
          <a:endParaRPr lang="en-US"/>
        </a:p>
      </dgm:t>
    </dgm:pt>
    <dgm:pt modelId="{F4543905-1F92-4C53-96F2-AFEA47FA4958}">
      <dgm:prSet/>
      <dgm:spPr/>
      <dgm:t>
        <a:bodyPr/>
        <a:lstStyle/>
        <a:p>
          <a:r>
            <a:rPr lang="en-US" dirty="0"/>
            <a:t>Cross-Validation</a:t>
          </a:r>
        </a:p>
      </dgm:t>
    </dgm:pt>
    <dgm:pt modelId="{FADC0C82-8060-4842-9D30-15D7408E97AB}" type="parTrans" cxnId="{E545C693-C67E-4696-B61D-29F9ABC6DD4A}">
      <dgm:prSet/>
      <dgm:spPr/>
      <dgm:t>
        <a:bodyPr/>
        <a:lstStyle/>
        <a:p>
          <a:endParaRPr lang="en-US"/>
        </a:p>
      </dgm:t>
    </dgm:pt>
    <dgm:pt modelId="{E32B3A21-2A1E-46EE-99A1-10314581B90A}" type="sibTrans" cxnId="{E545C693-C67E-4696-B61D-29F9ABC6DD4A}">
      <dgm:prSet/>
      <dgm:spPr/>
      <dgm:t>
        <a:bodyPr/>
        <a:lstStyle/>
        <a:p>
          <a:endParaRPr lang="en-US"/>
        </a:p>
      </dgm:t>
    </dgm:pt>
    <dgm:pt modelId="{1A11F19C-B95A-467B-BC91-72A0CB5D93EA}">
      <dgm:prSet/>
      <dgm:spPr/>
      <dgm:t>
        <a:bodyPr/>
        <a:lstStyle/>
        <a:p>
          <a:r>
            <a:rPr lang="en-US" dirty="0"/>
            <a:t>PCH</a:t>
          </a:r>
        </a:p>
      </dgm:t>
    </dgm:pt>
    <dgm:pt modelId="{B85058F7-F3E8-4FC9-997F-DA4C02AF3250}" type="parTrans" cxnId="{A68B71B7-BA35-463D-B565-590CF320D257}">
      <dgm:prSet/>
      <dgm:spPr/>
      <dgm:t>
        <a:bodyPr/>
        <a:lstStyle/>
        <a:p>
          <a:endParaRPr lang="en-US"/>
        </a:p>
      </dgm:t>
    </dgm:pt>
    <dgm:pt modelId="{4A4AC4BA-8207-4492-B31E-2D53617956FB}" type="sibTrans" cxnId="{A68B71B7-BA35-463D-B565-590CF320D257}">
      <dgm:prSet/>
      <dgm:spPr/>
      <dgm:t>
        <a:bodyPr/>
        <a:lstStyle/>
        <a:p>
          <a:endParaRPr lang="en-US"/>
        </a:p>
      </dgm:t>
    </dgm:pt>
    <dgm:pt modelId="{9225032A-39A2-49D0-B9C2-C8BB80C3C8DE}" type="pres">
      <dgm:prSet presAssocID="{60D393BF-4424-492A-AB75-6D4201D21696}" presName="root" presStyleCnt="0">
        <dgm:presLayoutVars>
          <dgm:dir/>
          <dgm:resizeHandles val="exact"/>
        </dgm:presLayoutVars>
      </dgm:prSet>
      <dgm:spPr/>
    </dgm:pt>
    <dgm:pt modelId="{B232FF10-64DB-4483-BEA2-9BA5ECF937FA}" type="pres">
      <dgm:prSet presAssocID="{0B6218E2-17CC-4BAF-BBF2-F8E723B6AAB7}" presName="compNode" presStyleCnt="0"/>
      <dgm:spPr/>
    </dgm:pt>
    <dgm:pt modelId="{CD6A6A90-9598-42EB-BB0E-76943B4BFE90}" type="pres">
      <dgm:prSet presAssocID="{0B6218E2-17CC-4BAF-BBF2-F8E723B6AAB7}" presName="bgRect" presStyleLbl="bgShp" presStyleIdx="0" presStyleCnt="4"/>
      <dgm:spPr/>
    </dgm:pt>
    <dgm:pt modelId="{1F70C781-CC45-4511-A7EB-389BBCF13BA1}" type="pres">
      <dgm:prSet presAssocID="{0B6218E2-17CC-4BAF-BBF2-F8E723B6AA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3C0AC3-ACE2-496B-85E7-75E6EEEB8DE4}" type="pres">
      <dgm:prSet presAssocID="{0B6218E2-17CC-4BAF-BBF2-F8E723B6AAB7}" presName="spaceRect" presStyleCnt="0"/>
      <dgm:spPr/>
    </dgm:pt>
    <dgm:pt modelId="{EE0F60D0-C07F-4339-BA92-BCD94BA44F8F}" type="pres">
      <dgm:prSet presAssocID="{0B6218E2-17CC-4BAF-BBF2-F8E723B6AAB7}" presName="parTx" presStyleLbl="revTx" presStyleIdx="0" presStyleCnt="4">
        <dgm:presLayoutVars>
          <dgm:chMax val="0"/>
          <dgm:chPref val="0"/>
        </dgm:presLayoutVars>
      </dgm:prSet>
      <dgm:spPr/>
    </dgm:pt>
    <dgm:pt modelId="{172C3131-10C3-47FC-9BD9-4E7607BAB159}" type="pres">
      <dgm:prSet presAssocID="{F9798224-4C9E-464F-932D-0152C76C18EB}" presName="sibTrans" presStyleCnt="0"/>
      <dgm:spPr/>
    </dgm:pt>
    <dgm:pt modelId="{B5FA60CC-FDBA-461D-801D-64589FC0B4F2}" type="pres">
      <dgm:prSet presAssocID="{E478ADD0-A633-40C8-A7C0-B8C9C7794068}" presName="compNode" presStyleCnt="0"/>
      <dgm:spPr/>
    </dgm:pt>
    <dgm:pt modelId="{F7960504-0F4E-44D5-A6BA-C4433323E4DA}" type="pres">
      <dgm:prSet presAssocID="{E478ADD0-A633-40C8-A7C0-B8C9C7794068}" presName="bgRect" presStyleLbl="bgShp" presStyleIdx="1" presStyleCnt="4"/>
      <dgm:spPr/>
    </dgm:pt>
    <dgm:pt modelId="{281D30DC-0E4E-4658-B610-FBE2C844B363}" type="pres">
      <dgm:prSet presAssocID="{E478ADD0-A633-40C8-A7C0-B8C9C77940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20ACB34-7AEC-4762-B4E0-4BFDE929274D}" type="pres">
      <dgm:prSet presAssocID="{E478ADD0-A633-40C8-A7C0-B8C9C7794068}" presName="spaceRect" presStyleCnt="0"/>
      <dgm:spPr/>
    </dgm:pt>
    <dgm:pt modelId="{C687C721-D4F1-468B-81DB-489235354714}" type="pres">
      <dgm:prSet presAssocID="{E478ADD0-A633-40C8-A7C0-B8C9C7794068}" presName="parTx" presStyleLbl="revTx" presStyleIdx="1" presStyleCnt="4">
        <dgm:presLayoutVars>
          <dgm:chMax val="0"/>
          <dgm:chPref val="0"/>
        </dgm:presLayoutVars>
      </dgm:prSet>
      <dgm:spPr/>
    </dgm:pt>
    <dgm:pt modelId="{D35467D2-271B-48B3-8CFE-B9516ABCA41C}" type="pres">
      <dgm:prSet presAssocID="{9DF32490-53AD-4CDD-BE3F-2797F78678F1}" presName="sibTrans" presStyleCnt="0"/>
      <dgm:spPr/>
    </dgm:pt>
    <dgm:pt modelId="{9C8F5331-BD84-45D7-B46D-0C0B3CECD756}" type="pres">
      <dgm:prSet presAssocID="{F4543905-1F92-4C53-96F2-AFEA47FA4958}" presName="compNode" presStyleCnt="0"/>
      <dgm:spPr/>
    </dgm:pt>
    <dgm:pt modelId="{382E06AD-B727-4720-B860-53966F0FC302}" type="pres">
      <dgm:prSet presAssocID="{F4543905-1F92-4C53-96F2-AFEA47FA4958}" presName="bgRect" presStyleLbl="bgShp" presStyleIdx="2" presStyleCnt="4"/>
      <dgm:spPr/>
    </dgm:pt>
    <dgm:pt modelId="{E78ABB38-D1D7-4188-BF9E-97BAFDEA8430}" type="pres">
      <dgm:prSet presAssocID="{F4543905-1F92-4C53-96F2-AFEA47FA49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3521BAD-DB50-4DAF-919E-666BE702130A}" type="pres">
      <dgm:prSet presAssocID="{F4543905-1F92-4C53-96F2-AFEA47FA4958}" presName="spaceRect" presStyleCnt="0"/>
      <dgm:spPr/>
    </dgm:pt>
    <dgm:pt modelId="{0FB6A7BA-032B-4978-B1B8-BB466BD87463}" type="pres">
      <dgm:prSet presAssocID="{F4543905-1F92-4C53-96F2-AFEA47FA4958}" presName="parTx" presStyleLbl="revTx" presStyleIdx="2" presStyleCnt="4">
        <dgm:presLayoutVars>
          <dgm:chMax val="0"/>
          <dgm:chPref val="0"/>
        </dgm:presLayoutVars>
      </dgm:prSet>
      <dgm:spPr/>
    </dgm:pt>
    <dgm:pt modelId="{7F0D0EA8-AD06-4E00-A5A1-D7FD5B3ED598}" type="pres">
      <dgm:prSet presAssocID="{E32B3A21-2A1E-46EE-99A1-10314581B90A}" presName="sibTrans" presStyleCnt="0"/>
      <dgm:spPr/>
    </dgm:pt>
    <dgm:pt modelId="{9ADAB451-82E3-492F-B808-82DCAB8E3962}" type="pres">
      <dgm:prSet presAssocID="{1A11F19C-B95A-467B-BC91-72A0CB5D93EA}" presName="compNode" presStyleCnt="0"/>
      <dgm:spPr/>
    </dgm:pt>
    <dgm:pt modelId="{72A20D80-8A31-4693-AC05-F62A45AE7CF9}" type="pres">
      <dgm:prSet presAssocID="{1A11F19C-B95A-467B-BC91-72A0CB5D93EA}" presName="bgRect" presStyleLbl="bgShp" presStyleIdx="3" presStyleCnt="4"/>
      <dgm:spPr/>
    </dgm:pt>
    <dgm:pt modelId="{AC53BD1D-4D2A-465C-87A7-9EAA53F5D6BF}" type="pres">
      <dgm:prSet presAssocID="{1A11F19C-B95A-467B-BC91-72A0CB5D93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77CA188-D0D3-4ECE-A5A3-CE312191BBB4}" type="pres">
      <dgm:prSet presAssocID="{1A11F19C-B95A-467B-BC91-72A0CB5D93EA}" presName="spaceRect" presStyleCnt="0"/>
      <dgm:spPr/>
    </dgm:pt>
    <dgm:pt modelId="{D81430C0-0600-48D5-97C5-0B0CCC1EAF9C}" type="pres">
      <dgm:prSet presAssocID="{1A11F19C-B95A-467B-BC91-72A0CB5D93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32F600-2988-4936-8430-0FE44E5CB55D}" type="presOf" srcId="{0B6218E2-17CC-4BAF-BBF2-F8E723B6AAB7}" destId="{EE0F60D0-C07F-4339-BA92-BCD94BA44F8F}" srcOrd="0" destOrd="0" presId="urn:microsoft.com/office/officeart/2018/2/layout/IconVerticalSolidList"/>
    <dgm:cxn modelId="{0A326C13-6282-4171-B99D-55B7707E3C9F}" srcId="{60D393BF-4424-492A-AB75-6D4201D21696}" destId="{0B6218E2-17CC-4BAF-BBF2-F8E723B6AAB7}" srcOrd="0" destOrd="0" parTransId="{00073239-D67B-4337-8C5D-29528C00148A}" sibTransId="{F9798224-4C9E-464F-932D-0152C76C18EB}"/>
    <dgm:cxn modelId="{F187153E-E7E9-44B8-92FF-C10D383E36AC}" type="presOf" srcId="{60D393BF-4424-492A-AB75-6D4201D21696}" destId="{9225032A-39A2-49D0-B9C2-C8BB80C3C8DE}" srcOrd="0" destOrd="0" presId="urn:microsoft.com/office/officeart/2018/2/layout/IconVerticalSolidList"/>
    <dgm:cxn modelId="{31DBF35B-CB44-46EF-A9DE-3342D0DC5D1C}" type="presOf" srcId="{1A11F19C-B95A-467B-BC91-72A0CB5D93EA}" destId="{D81430C0-0600-48D5-97C5-0B0CCC1EAF9C}" srcOrd="0" destOrd="0" presId="urn:microsoft.com/office/officeart/2018/2/layout/IconVerticalSolidList"/>
    <dgm:cxn modelId="{B74E3E86-2021-42CB-8F33-89F7C9B8652A}" type="presOf" srcId="{E478ADD0-A633-40C8-A7C0-B8C9C7794068}" destId="{C687C721-D4F1-468B-81DB-489235354714}" srcOrd="0" destOrd="0" presId="urn:microsoft.com/office/officeart/2018/2/layout/IconVerticalSolidList"/>
    <dgm:cxn modelId="{E545C693-C67E-4696-B61D-29F9ABC6DD4A}" srcId="{60D393BF-4424-492A-AB75-6D4201D21696}" destId="{F4543905-1F92-4C53-96F2-AFEA47FA4958}" srcOrd="2" destOrd="0" parTransId="{FADC0C82-8060-4842-9D30-15D7408E97AB}" sibTransId="{E32B3A21-2A1E-46EE-99A1-10314581B90A}"/>
    <dgm:cxn modelId="{2EC644B7-F14C-4FB5-AA26-02BF8D77ED27}" type="presOf" srcId="{F4543905-1F92-4C53-96F2-AFEA47FA4958}" destId="{0FB6A7BA-032B-4978-B1B8-BB466BD87463}" srcOrd="0" destOrd="0" presId="urn:microsoft.com/office/officeart/2018/2/layout/IconVerticalSolidList"/>
    <dgm:cxn modelId="{A68B71B7-BA35-463D-B565-590CF320D257}" srcId="{60D393BF-4424-492A-AB75-6D4201D21696}" destId="{1A11F19C-B95A-467B-BC91-72A0CB5D93EA}" srcOrd="3" destOrd="0" parTransId="{B85058F7-F3E8-4FC9-997F-DA4C02AF3250}" sibTransId="{4A4AC4BA-8207-4492-B31E-2D53617956FB}"/>
    <dgm:cxn modelId="{BA2B15DC-E4A8-4B66-8667-259E9C10D05D}" srcId="{60D393BF-4424-492A-AB75-6D4201D21696}" destId="{E478ADD0-A633-40C8-A7C0-B8C9C7794068}" srcOrd="1" destOrd="0" parTransId="{696D4512-7620-4217-BF54-3608CA459DC5}" sibTransId="{9DF32490-53AD-4CDD-BE3F-2797F78678F1}"/>
    <dgm:cxn modelId="{2B01C2A0-4D9B-4710-8BE6-26A90FA0BB05}" type="presParOf" srcId="{9225032A-39A2-49D0-B9C2-C8BB80C3C8DE}" destId="{B232FF10-64DB-4483-BEA2-9BA5ECF937FA}" srcOrd="0" destOrd="0" presId="urn:microsoft.com/office/officeart/2018/2/layout/IconVerticalSolidList"/>
    <dgm:cxn modelId="{80A6123E-C16C-4E6C-B6F3-CB8D6394CF46}" type="presParOf" srcId="{B232FF10-64DB-4483-BEA2-9BA5ECF937FA}" destId="{CD6A6A90-9598-42EB-BB0E-76943B4BFE90}" srcOrd="0" destOrd="0" presId="urn:microsoft.com/office/officeart/2018/2/layout/IconVerticalSolidList"/>
    <dgm:cxn modelId="{767ACA6B-713E-4F89-9E1E-B1363A440EFE}" type="presParOf" srcId="{B232FF10-64DB-4483-BEA2-9BA5ECF937FA}" destId="{1F70C781-CC45-4511-A7EB-389BBCF13BA1}" srcOrd="1" destOrd="0" presId="urn:microsoft.com/office/officeart/2018/2/layout/IconVerticalSolidList"/>
    <dgm:cxn modelId="{B54D710D-55FE-41B3-969E-CC6A6E4CAF2A}" type="presParOf" srcId="{B232FF10-64DB-4483-BEA2-9BA5ECF937FA}" destId="{EE3C0AC3-ACE2-496B-85E7-75E6EEEB8DE4}" srcOrd="2" destOrd="0" presId="urn:microsoft.com/office/officeart/2018/2/layout/IconVerticalSolidList"/>
    <dgm:cxn modelId="{9D017557-AECC-4BF3-B29B-5B8E0189539B}" type="presParOf" srcId="{B232FF10-64DB-4483-BEA2-9BA5ECF937FA}" destId="{EE0F60D0-C07F-4339-BA92-BCD94BA44F8F}" srcOrd="3" destOrd="0" presId="urn:microsoft.com/office/officeart/2018/2/layout/IconVerticalSolidList"/>
    <dgm:cxn modelId="{F61C0F6B-6225-4E1F-B328-D6B5F8C40C56}" type="presParOf" srcId="{9225032A-39A2-49D0-B9C2-C8BB80C3C8DE}" destId="{172C3131-10C3-47FC-9BD9-4E7607BAB159}" srcOrd="1" destOrd="0" presId="urn:microsoft.com/office/officeart/2018/2/layout/IconVerticalSolidList"/>
    <dgm:cxn modelId="{729AABA3-6F56-4EDD-BEFA-4792B51E7875}" type="presParOf" srcId="{9225032A-39A2-49D0-B9C2-C8BB80C3C8DE}" destId="{B5FA60CC-FDBA-461D-801D-64589FC0B4F2}" srcOrd="2" destOrd="0" presId="urn:microsoft.com/office/officeart/2018/2/layout/IconVerticalSolidList"/>
    <dgm:cxn modelId="{2EE18BC3-4FBD-49C3-A341-2D1000B9196F}" type="presParOf" srcId="{B5FA60CC-FDBA-461D-801D-64589FC0B4F2}" destId="{F7960504-0F4E-44D5-A6BA-C4433323E4DA}" srcOrd="0" destOrd="0" presId="urn:microsoft.com/office/officeart/2018/2/layout/IconVerticalSolidList"/>
    <dgm:cxn modelId="{11ACF097-0F47-4713-A536-DC8994F0D97E}" type="presParOf" srcId="{B5FA60CC-FDBA-461D-801D-64589FC0B4F2}" destId="{281D30DC-0E4E-4658-B610-FBE2C844B363}" srcOrd="1" destOrd="0" presId="urn:microsoft.com/office/officeart/2018/2/layout/IconVerticalSolidList"/>
    <dgm:cxn modelId="{2A86149B-11DD-4CD9-A74A-2744BA00C032}" type="presParOf" srcId="{B5FA60CC-FDBA-461D-801D-64589FC0B4F2}" destId="{E20ACB34-7AEC-4762-B4E0-4BFDE929274D}" srcOrd="2" destOrd="0" presId="urn:microsoft.com/office/officeart/2018/2/layout/IconVerticalSolidList"/>
    <dgm:cxn modelId="{71156B56-6F17-4147-9847-7AD4346D6680}" type="presParOf" srcId="{B5FA60CC-FDBA-461D-801D-64589FC0B4F2}" destId="{C687C721-D4F1-468B-81DB-489235354714}" srcOrd="3" destOrd="0" presId="urn:microsoft.com/office/officeart/2018/2/layout/IconVerticalSolidList"/>
    <dgm:cxn modelId="{0BC4A1B4-E17B-4975-BD10-C69664389835}" type="presParOf" srcId="{9225032A-39A2-49D0-B9C2-C8BB80C3C8DE}" destId="{D35467D2-271B-48B3-8CFE-B9516ABCA41C}" srcOrd="3" destOrd="0" presId="urn:microsoft.com/office/officeart/2018/2/layout/IconVerticalSolidList"/>
    <dgm:cxn modelId="{204BA3DE-38EC-4D1F-A8A0-F53717D679CA}" type="presParOf" srcId="{9225032A-39A2-49D0-B9C2-C8BB80C3C8DE}" destId="{9C8F5331-BD84-45D7-B46D-0C0B3CECD756}" srcOrd="4" destOrd="0" presId="urn:microsoft.com/office/officeart/2018/2/layout/IconVerticalSolidList"/>
    <dgm:cxn modelId="{98ADDB4E-1360-4FB9-9F68-2DFAE918E293}" type="presParOf" srcId="{9C8F5331-BD84-45D7-B46D-0C0B3CECD756}" destId="{382E06AD-B727-4720-B860-53966F0FC302}" srcOrd="0" destOrd="0" presId="urn:microsoft.com/office/officeart/2018/2/layout/IconVerticalSolidList"/>
    <dgm:cxn modelId="{B753240F-322A-449C-8C9B-92D58B3E269A}" type="presParOf" srcId="{9C8F5331-BD84-45D7-B46D-0C0B3CECD756}" destId="{E78ABB38-D1D7-4188-BF9E-97BAFDEA8430}" srcOrd="1" destOrd="0" presId="urn:microsoft.com/office/officeart/2018/2/layout/IconVerticalSolidList"/>
    <dgm:cxn modelId="{3280F807-B009-4414-A0AB-9326BEE8F4CB}" type="presParOf" srcId="{9C8F5331-BD84-45D7-B46D-0C0B3CECD756}" destId="{33521BAD-DB50-4DAF-919E-666BE702130A}" srcOrd="2" destOrd="0" presId="urn:microsoft.com/office/officeart/2018/2/layout/IconVerticalSolidList"/>
    <dgm:cxn modelId="{E856065E-9B7B-41FC-8805-4CC05D21F742}" type="presParOf" srcId="{9C8F5331-BD84-45D7-B46D-0C0B3CECD756}" destId="{0FB6A7BA-032B-4978-B1B8-BB466BD87463}" srcOrd="3" destOrd="0" presId="urn:microsoft.com/office/officeart/2018/2/layout/IconVerticalSolidList"/>
    <dgm:cxn modelId="{5E49DC87-738D-41D3-8711-6EC8D50B0462}" type="presParOf" srcId="{9225032A-39A2-49D0-B9C2-C8BB80C3C8DE}" destId="{7F0D0EA8-AD06-4E00-A5A1-D7FD5B3ED598}" srcOrd="5" destOrd="0" presId="urn:microsoft.com/office/officeart/2018/2/layout/IconVerticalSolidList"/>
    <dgm:cxn modelId="{6CCAF74A-F6BC-4F49-810D-F8F7522C2498}" type="presParOf" srcId="{9225032A-39A2-49D0-B9C2-C8BB80C3C8DE}" destId="{9ADAB451-82E3-492F-B808-82DCAB8E3962}" srcOrd="6" destOrd="0" presId="urn:microsoft.com/office/officeart/2018/2/layout/IconVerticalSolidList"/>
    <dgm:cxn modelId="{A97B1743-164B-43DB-ABA3-23AC000E650A}" type="presParOf" srcId="{9ADAB451-82E3-492F-B808-82DCAB8E3962}" destId="{72A20D80-8A31-4693-AC05-F62A45AE7CF9}" srcOrd="0" destOrd="0" presId="urn:microsoft.com/office/officeart/2018/2/layout/IconVerticalSolidList"/>
    <dgm:cxn modelId="{E425C66C-0DE2-49C0-9B77-4F969855A964}" type="presParOf" srcId="{9ADAB451-82E3-492F-B808-82DCAB8E3962}" destId="{AC53BD1D-4D2A-465C-87A7-9EAA53F5D6BF}" srcOrd="1" destOrd="0" presId="urn:microsoft.com/office/officeart/2018/2/layout/IconVerticalSolidList"/>
    <dgm:cxn modelId="{47DCA481-551F-4F57-BC8C-7796AAFDDE1F}" type="presParOf" srcId="{9ADAB451-82E3-492F-B808-82DCAB8E3962}" destId="{977CA188-D0D3-4ECE-A5A3-CE312191BBB4}" srcOrd="2" destOrd="0" presId="urn:microsoft.com/office/officeart/2018/2/layout/IconVerticalSolidList"/>
    <dgm:cxn modelId="{414787B4-F0AA-43E2-99F0-A89A11723AFD}" type="presParOf" srcId="{9ADAB451-82E3-492F-B808-82DCAB8E3962}" destId="{D81430C0-0600-48D5-97C5-0B0CCC1EAF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00DC9-45C6-453F-B9F4-F062F3519448}">
      <dsp:nvSpPr>
        <dsp:cNvPr id="0" name=""/>
        <dsp:cNvSpPr/>
      </dsp:nvSpPr>
      <dsp:spPr>
        <a:xfrm>
          <a:off x="0" y="129273"/>
          <a:ext cx="5744684" cy="1216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Background:</a:t>
          </a:r>
          <a:endParaRPr lang="en-US" sz="3500" kern="1200" dirty="0"/>
        </a:p>
      </dsp:txBody>
      <dsp:txXfrm>
        <a:off x="59399" y="188672"/>
        <a:ext cx="5625886" cy="1098002"/>
      </dsp:txXfrm>
    </dsp:sp>
    <dsp:sp modelId="{57823CF2-35BB-43E1-A011-2B69952F4CF0}">
      <dsp:nvSpPr>
        <dsp:cNvPr id="0" name=""/>
        <dsp:cNvSpPr/>
      </dsp:nvSpPr>
      <dsp:spPr>
        <a:xfrm>
          <a:off x="0" y="1557209"/>
          <a:ext cx="574468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Inception – Spring 2009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Reason – 2008 US Financial Crisis / Recession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Most Comprehensive Financial Reform Since 1929</a:t>
          </a:r>
        </a:p>
      </dsp:txBody>
      <dsp:txXfrm>
        <a:off x="0" y="1557209"/>
        <a:ext cx="5744684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00DC9-45C6-453F-B9F4-F062F3519448}">
      <dsp:nvSpPr>
        <dsp:cNvPr id="0" name=""/>
        <dsp:cNvSpPr/>
      </dsp:nvSpPr>
      <dsp:spPr>
        <a:xfrm>
          <a:off x="0" y="129273"/>
          <a:ext cx="5744684" cy="1216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Present (</a:t>
          </a:r>
          <a:r>
            <a:rPr lang="en-US" sz="2500" b="1" kern="1200" dirty="0"/>
            <a:t>prior to Coronavirus</a:t>
          </a:r>
          <a:r>
            <a:rPr lang="en-US" sz="3500" b="1" kern="1200" dirty="0"/>
            <a:t>):</a:t>
          </a:r>
          <a:endParaRPr lang="en-US" sz="3500" kern="1200" dirty="0"/>
        </a:p>
      </dsp:txBody>
      <dsp:txXfrm>
        <a:off x="59399" y="188672"/>
        <a:ext cx="5625886" cy="1098002"/>
      </dsp:txXfrm>
    </dsp:sp>
    <dsp:sp modelId="{57823CF2-35BB-43E1-A011-2B69952F4CF0}">
      <dsp:nvSpPr>
        <dsp:cNvPr id="0" name=""/>
        <dsp:cNvSpPr/>
      </dsp:nvSpPr>
      <dsp:spPr>
        <a:xfrm>
          <a:off x="0" y="1557209"/>
          <a:ext cx="574468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Duration – About a decade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Situation – US Economy In Expansion (</a:t>
          </a:r>
          <a:r>
            <a:rPr lang="en-US" sz="1800" kern="1200" dirty="0"/>
            <a:t>Steady Rate</a:t>
          </a:r>
          <a:r>
            <a:rPr lang="en-US" sz="2000" kern="1200" dirty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 Supervisory Act Seems Working Well</a:t>
          </a:r>
        </a:p>
      </dsp:txBody>
      <dsp:txXfrm>
        <a:off x="0" y="1557209"/>
        <a:ext cx="5744684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6A90-9598-42EB-BB0E-76943B4BFE90}">
      <dsp:nvSpPr>
        <dsp:cNvPr id="0" name=""/>
        <dsp:cNvSpPr/>
      </dsp:nvSpPr>
      <dsp:spPr>
        <a:xfrm>
          <a:off x="0" y="1557"/>
          <a:ext cx="5291663" cy="789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0C781-CC45-4511-A7EB-389BBCF13BA1}">
      <dsp:nvSpPr>
        <dsp:cNvPr id="0" name=""/>
        <dsp:cNvSpPr/>
      </dsp:nvSpPr>
      <dsp:spPr>
        <a:xfrm>
          <a:off x="238798" y="179176"/>
          <a:ext cx="434179" cy="43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F60D0-C07F-4339-BA92-BCD94BA44F8F}">
      <dsp:nvSpPr>
        <dsp:cNvPr id="0" name=""/>
        <dsp:cNvSpPr/>
      </dsp:nvSpPr>
      <dsp:spPr>
        <a:xfrm>
          <a:off x="911777" y="1557"/>
          <a:ext cx="4379885" cy="78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47" tIns="83547" rIns="83547" bIns="83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</a:t>
          </a:r>
        </a:p>
      </dsp:txBody>
      <dsp:txXfrm>
        <a:off x="911777" y="1557"/>
        <a:ext cx="4379885" cy="789417"/>
      </dsp:txXfrm>
    </dsp:sp>
    <dsp:sp modelId="{F7960504-0F4E-44D5-A6BA-C4433323E4DA}">
      <dsp:nvSpPr>
        <dsp:cNvPr id="0" name=""/>
        <dsp:cNvSpPr/>
      </dsp:nvSpPr>
      <dsp:spPr>
        <a:xfrm>
          <a:off x="0" y="988329"/>
          <a:ext cx="5291663" cy="789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D30DC-0E4E-4658-B610-FBE2C844B363}">
      <dsp:nvSpPr>
        <dsp:cNvPr id="0" name=""/>
        <dsp:cNvSpPr/>
      </dsp:nvSpPr>
      <dsp:spPr>
        <a:xfrm>
          <a:off x="238798" y="1165948"/>
          <a:ext cx="434179" cy="43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7C721-D4F1-468B-81DB-489235354714}">
      <dsp:nvSpPr>
        <dsp:cNvPr id="0" name=""/>
        <dsp:cNvSpPr/>
      </dsp:nvSpPr>
      <dsp:spPr>
        <a:xfrm>
          <a:off x="911777" y="988329"/>
          <a:ext cx="4379885" cy="78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47" tIns="83547" rIns="83547" bIns="83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911777" y="988329"/>
        <a:ext cx="4379885" cy="789417"/>
      </dsp:txXfrm>
    </dsp:sp>
    <dsp:sp modelId="{382E06AD-B727-4720-B860-53966F0FC302}">
      <dsp:nvSpPr>
        <dsp:cNvPr id="0" name=""/>
        <dsp:cNvSpPr/>
      </dsp:nvSpPr>
      <dsp:spPr>
        <a:xfrm>
          <a:off x="0" y="1975101"/>
          <a:ext cx="5291663" cy="789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ABB38-D1D7-4188-BF9E-97BAFDEA8430}">
      <dsp:nvSpPr>
        <dsp:cNvPr id="0" name=""/>
        <dsp:cNvSpPr/>
      </dsp:nvSpPr>
      <dsp:spPr>
        <a:xfrm>
          <a:off x="238798" y="2152720"/>
          <a:ext cx="434179" cy="43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6A7BA-032B-4978-B1B8-BB466BD87463}">
      <dsp:nvSpPr>
        <dsp:cNvPr id="0" name=""/>
        <dsp:cNvSpPr/>
      </dsp:nvSpPr>
      <dsp:spPr>
        <a:xfrm>
          <a:off x="911777" y="1975101"/>
          <a:ext cx="4379885" cy="78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47" tIns="83547" rIns="83547" bIns="83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Cross-Validation</a:t>
          </a:r>
        </a:p>
      </dsp:txBody>
      <dsp:txXfrm>
        <a:off x="911777" y="1975101"/>
        <a:ext cx="4379885" cy="789417"/>
      </dsp:txXfrm>
    </dsp:sp>
    <dsp:sp modelId="{72A20D80-8A31-4693-AC05-F62A45AE7CF9}">
      <dsp:nvSpPr>
        <dsp:cNvPr id="0" name=""/>
        <dsp:cNvSpPr/>
      </dsp:nvSpPr>
      <dsp:spPr>
        <a:xfrm>
          <a:off x="0" y="2961873"/>
          <a:ext cx="5291663" cy="789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3BD1D-4D2A-465C-87A7-9EAA53F5D6BF}">
      <dsp:nvSpPr>
        <dsp:cNvPr id="0" name=""/>
        <dsp:cNvSpPr/>
      </dsp:nvSpPr>
      <dsp:spPr>
        <a:xfrm>
          <a:off x="238798" y="3139492"/>
          <a:ext cx="434179" cy="43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430C0-0600-48D5-97C5-0B0CCC1EAF9C}">
      <dsp:nvSpPr>
        <dsp:cNvPr id="0" name=""/>
        <dsp:cNvSpPr/>
      </dsp:nvSpPr>
      <dsp:spPr>
        <a:xfrm>
          <a:off x="911777" y="2961873"/>
          <a:ext cx="4379885" cy="78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47" tIns="83547" rIns="83547" bIns="83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PCH</a:t>
          </a:r>
        </a:p>
      </dsp:txBody>
      <dsp:txXfrm>
        <a:off x="911777" y="2961873"/>
        <a:ext cx="4379885" cy="7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203C-A91F-446C-9C00-266AD232600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65CB-F8DC-4721-925E-7C940CE61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DAF-9771-4009-9588-8EE878B2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BA919-0B0B-423F-87A1-355F3C4C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390E-0A61-4A9B-81C0-B6820D31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67C3-B384-4CAE-A3A1-C3239E86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4076-CCD2-4B1A-8F66-8921BEC1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7C3B-C2B4-4F7E-B701-13A86BAC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1783-7952-40CA-95C0-FF6B5524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1B57-FBC8-4FB2-B4F7-9840322F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B198-A735-4204-803C-0CB1BAF4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CB1B-49CE-4061-919C-83C7868A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FC292-8D3A-4B74-ABAC-A3CBE9F8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BD34-64AF-4A78-BF35-136C98589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53C4-78FC-4DFC-9D14-0B7F9878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4749-3844-49EC-8AF5-EB962B55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F255-0F79-4FDC-A802-2BFFF54A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705-45D2-49CC-8114-1E39C44F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F850-65B3-4941-A2D9-91BA576A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7779-2C4D-4268-A5F3-470735F4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9E3B-FCD1-499B-973D-F07EEAA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D988-76A7-4248-A46D-55C97724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D38-9190-497C-A834-82F55DDF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2667-E5C7-4DBD-824F-C6112DD7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BC7D-2B08-45B7-BEAC-5D2EED41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E9B1-24ED-4AD5-AED7-EB49312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CFA2-FE64-496F-A1F1-9EC3E3C2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95FA-20B6-402B-92A8-E8D154A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24B9-8C71-4A82-96CA-F91D8F3B8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C3BBB-34CB-4703-A127-498F8C1A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62E5-DAFF-4EC3-A321-15FEDF44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A81B-FA5C-4706-BA06-51BF43B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D6E12-FAE8-4FA4-836E-7C29780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C04-4471-42C4-91BD-46240F59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3218-996B-4326-87E1-E6A53544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7A65-28E4-4775-8F87-BB7FB809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FB5C9-75E4-464B-86F8-A3EFA024A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0D071-A813-4F1E-9BF4-45658D3A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F05C7-D47B-40D4-A614-FBE7B0CE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84342-BD2C-40AC-8572-CDA8229D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85977-A62D-4151-95A6-01C99B99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B1F0-FDD9-49DB-B0DC-D84A7206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7BA7B-96B3-4C51-83FD-5AFE4FAE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93A8C-75C0-4156-BAB4-3DAE7627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B1432-7FF6-466A-AED3-D251CEF6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85086-EA7B-4A6D-A6AE-E753A3BE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F539D-D3DA-4EA6-B00B-10D0546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FDDB-7161-47C2-9FBC-8F70150B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74D-8B85-4FFF-82A0-B5947C2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7B9-5BAD-48BE-8D7D-431A9842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3B0F-4F20-401E-85D9-64A0F6029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C101-6E42-4FE6-8A4E-C96B4B5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666F-592C-4178-BDA0-A42676A4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964C-42D2-483F-8833-C0D822C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0663-A25C-4F07-B056-11972AB0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2F85D-24D2-405B-8556-F61BA7A7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9E44-4308-41CF-8051-1C5BB656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F747-A095-4492-B38F-BB89A933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9356-0423-458B-A1F8-41809725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59EFC-C232-4777-A695-BD8BD2B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ACD6F-00D5-4340-8B9A-714B81AC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3FB9-71F4-4F40-A071-9F775F91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F2DE-46BA-4AC8-97DD-E77530FE1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CDF-E82A-411C-9917-48C53CE2129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C679-CF6C-439B-8928-E753D292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CAB5-4F82-4129-8E43-F2BC730BF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D251-9C0B-4C24-8512-7080614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deralreserve.gov/publications/2018-june-dodd-frank-act-stress-test-background-on-dodd-frank-act-stress-testing.ht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2B7C4-CA5D-4756-9ACF-948AC5D3E39B}"/>
              </a:ext>
            </a:extLst>
          </p:cNvPr>
          <p:cNvSpPr txBox="1"/>
          <p:nvPr/>
        </p:nvSpPr>
        <p:spPr>
          <a:xfrm>
            <a:off x="3204643" y="2571657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Dodd-Frank Act Stress Test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0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AE81-22F3-496B-B44E-7979D8099706}"/>
              </a:ext>
            </a:extLst>
          </p:cNvPr>
          <p:cNvSpPr txBox="1"/>
          <p:nvPr/>
        </p:nvSpPr>
        <p:spPr>
          <a:xfrm>
            <a:off x="2891161" y="4460831"/>
            <a:ext cx="6409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rgbClr val="0070C0"/>
                </a:solidFill>
              </a:rPr>
              <a:t>UCLA Extension Winter 2020</a:t>
            </a:r>
          </a:p>
          <a:p>
            <a:pPr algn="ctr">
              <a:spcAft>
                <a:spcPts val="600"/>
              </a:spcAft>
            </a:pPr>
            <a:endParaRPr lang="en-US">
              <a:solidFill>
                <a:srgbClr val="0070C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>
                <a:solidFill>
                  <a:srgbClr val="0070C0"/>
                </a:solidFill>
              </a:rPr>
              <a:t>By </a:t>
            </a:r>
          </a:p>
          <a:p>
            <a:pPr algn="ctr">
              <a:spcAft>
                <a:spcPts val="600"/>
              </a:spcAft>
            </a:pPr>
            <a:r>
              <a:rPr lang="en-US">
                <a:solidFill>
                  <a:srgbClr val="0070C0"/>
                </a:solidFill>
              </a:rPr>
              <a:t>Ming-chun Ho</a:t>
            </a:r>
          </a:p>
          <a:p>
            <a:pPr algn="ctr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023340-50B7-44C4-BE7D-036464CF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69DE4-C10B-4EB7-8938-01A00342F76D}"/>
              </a:ext>
            </a:extLst>
          </p:cNvPr>
          <p:cNvSpPr txBox="1"/>
          <p:nvPr/>
        </p:nvSpPr>
        <p:spPr>
          <a:xfrm>
            <a:off x="2981770" y="238125"/>
            <a:ext cx="61717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Inflation Comparison Across Global Major Markets / Regions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908B60-8E87-4372-8405-8FA25D6C3FE4}"/>
              </a:ext>
            </a:extLst>
          </p:cNvPr>
          <p:cNvSpPr/>
          <p:nvPr/>
        </p:nvSpPr>
        <p:spPr>
          <a:xfrm>
            <a:off x="3614827" y="6155703"/>
            <a:ext cx="8262945" cy="56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Overall, inflation follows relatively similar patterns b/t US and these regions/countries, at a reasonably steady rate since 2010.</a:t>
            </a:r>
          </a:p>
        </p:txBody>
      </p:sp>
    </p:spTree>
    <p:extLst>
      <p:ext uri="{BB962C8B-B14F-4D97-AF65-F5344CB8AC3E}">
        <p14:creationId xmlns:p14="http://schemas.microsoft.com/office/powerpoint/2010/main" val="37344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6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FACB2-33C1-446F-A284-55BB48018F04}"/>
              </a:ext>
            </a:extLst>
          </p:cNvPr>
          <p:cNvSpPr txBox="1"/>
          <p:nvPr/>
        </p:nvSpPr>
        <p:spPr>
          <a:xfrm>
            <a:off x="1174866" y="1122363"/>
            <a:ext cx="9842269" cy="275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09D9D-D8E5-4A11-ADE0-4D21726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770890"/>
            <a:ext cx="8918588" cy="5316218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801C31-9B29-4C0B-83AC-C564CF46FE0E}"/>
              </a:ext>
            </a:extLst>
          </p:cNvPr>
          <p:cNvSpPr/>
          <p:nvPr/>
        </p:nvSpPr>
        <p:spPr>
          <a:xfrm>
            <a:off x="490425" y="5670012"/>
            <a:ext cx="723900" cy="29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C255E-6F1D-43E4-AEA6-8DF016020450}"/>
              </a:ext>
            </a:extLst>
          </p:cNvPr>
          <p:cNvSpPr txBox="1"/>
          <p:nvPr/>
        </p:nvSpPr>
        <p:spPr>
          <a:xfrm>
            <a:off x="207193" y="606343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Final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4A82F0-BAD8-432F-BA57-2CE14288DDB8}"/>
              </a:ext>
            </a:extLst>
          </p:cNvPr>
          <p:cNvSpPr/>
          <p:nvPr/>
        </p:nvSpPr>
        <p:spPr>
          <a:xfrm>
            <a:off x="9813938" y="2601798"/>
            <a:ext cx="1762177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Full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588FFA-FF75-4FF9-809F-98927AB27624}"/>
              </a:ext>
            </a:extLst>
          </p:cNvPr>
          <p:cNvSpPr/>
          <p:nvPr/>
        </p:nvSpPr>
        <p:spPr>
          <a:xfrm>
            <a:off x="9813938" y="3009550"/>
            <a:ext cx="2378062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0070C0"/>
                </a:solidFill>
              </a:rPr>
              <a:t>Eval Real vs Nom’l + 10Yr-T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5F5D99-A7BF-442A-9646-CF8BE939156C}"/>
              </a:ext>
            </a:extLst>
          </p:cNvPr>
          <p:cNvSpPr/>
          <p:nvPr/>
        </p:nvSpPr>
        <p:spPr>
          <a:xfrm>
            <a:off x="9813937" y="3476889"/>
            <a:ext cx="1987538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Eval 5Yr-T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6AA182-9669-4F11-90D9-029BB3127B06}"/>
              </a:ext>
            </a:extLst>
          </p:cNvPr>
          <p:cNvSpPr/>
          <p:nvPr/>
        </p:nvSpPr>
        <p:spPr>
          <a:xfrm>
            <a:off x="9813936" y="3897646"/>
            <a:ext cx="2101839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Eval </a:t>
            </a:r>
            <a:r>
              <a:rPr lang="en-US" sz="1500" b="1" dirty="0">
                <a:solidFill>
                  <a:srgbClr val="0070C0"/>
                </a:solidFill>
              </a:rPr>
              <a:t>Exchange</a:t>
            </a:r>
            <a:r>
              <a:rPr lang="en-US" b="1" dirty="0">
                <a:solidFill>
                  <a:srgbClr val="0070C0"/>
                </a:solidFill>
              </a:rPr>
              <a:t> Rate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8276DD-345A-4232-A3E1-AC29FB6608EF}"/>
              </a:ext>
            </a:extLst>
          </p:cNvPr>
          <p:cNvSpPr/>
          <p:nvPr/>
        </p:nvSpPr>
        <p:spPr>
          <a:xfrm>
            <a:off x="9813934" y="4759379"/>
            <a:ext cx="1762177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Eval GDP Rate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2F2FF1-B026-4DFE-A1A3-BE32A233C2C6}"/>
              </a:ext>
            </a:extLst>
          </p:cNvPr>
          <p:cNvSpPr/>
          <p:nvPr/>
        </p:nvSpPr>
        <p:spPr>
          <a:xfrm>
            <a:off x="9813933" y="5199042"/>
            <a:ext cx="1762177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Eval Index.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20E585-8E67-42D6-BAE6-8E627C0B254F}"/>
              </a:ext>
            </a:extLst>
          </p:cNvPr>
          <p:cNvSpPr/>
          <p:nvPr/>
        </p:nvSpPr>
        <p:spPr>
          <a:xfrm>
            <a:off x="9813932" y="5631958"/>
            <a:ext cx="1762177" cy="3487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Eval Int’ Var.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C916B-F87D-4DB4-9915-EC839188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88" y="4386834"/>
            <a:ext cx="1639744" cy="2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FACB2-33C1-446F-A284-55BB48018F04}"/>
              </a:ext>
            </a:extLst>
          </p:cNvPr>
          <p:cNvSpPr txBox="1"/>
          <p:nvPr/>
        </p:nvSpPr>
        <p:spPr>
          <a:xfrm>
            <a:off x="1174866" y="1122363"/>
            <a:ext cx="9842269" cy="275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Cross-validation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RandomForest</a:t>
            </a: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4C6E3C-D49B-4D3D-A925-E7A0C6DA84AF}"/>
              </a:ext>
            </a:extLst>
          </p:cNvPr>
          <p:cNvSpPr txBox="1"/>
          <p:nvPr/>
        </p:nvSpPr>
        <p:spPr>
          <a:xfrm>
            <a:off x="5716525" y="1163268"/>
            <a:ext cx="1881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Train: 75%</a:t>
            </a:r>
          </a:p>
          <a:p>
            <a:r>
              <a:rPr lang="en-US" sz="2500" b="1" dirty="0"/>
              <a:t>Test: 25%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94EFF6-FFFF-485B-8099-5B7B15BA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36393"/>
              </p:ext>
            </p:extLst>
          </p:nvPr>
        </p:nvGraphicFramePr>
        <p:xfrm>
          <a:off x="5716525" y="2563895"/>
          <a:ext cx="56642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325252690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7157628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1114614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7611024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All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Train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Test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84515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Error</a:t>
                      </a:r>
                      <a:br>
                        <a:rPr lang="en-US" sz="3000" u="none" strike="noStrike">
                          <a:effectLst/>
                        </a:rPr>
                      </a:b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1.6039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1.6232</a:t>
                      </a:r>
                      <a:endParaRPr lang="en-US" sz="3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0.9858</a:t>
                      </a:r>
                      <a:endParaRPr lang="en-US" sz="30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57460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D706223-6E26-47EB-B618-22AE3275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5" y="923925"/>
            <a:ext cx="44386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AD38C-AD1B-4BF5-B2C1-13CACF934B82}"/>
              </a:ext>
            </a:extLst>
          </p:cNvPr>
          <p:cNvSpPr txBox="1"/>
          <p:nvPr/>
        </p:nvSpPr>
        <p:spPr>
          <a:xfrm>
            <a:off x="6096000" y="4895850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Forecast result is satisfactory as test error is lower than train error – caveat: Dataset is small</a:t>
            </a:r>
          </a:p>
        </p:txBody>
      </p:sp>
    </p:spTree>
    <p:extLst>
      <p:ext uri="{BB962C8B-B14F-4D97-AF65-F5344CB8AC3E}">
        <p14:creationId xmlns:p14="http://schemas.microsoft.com/office/powerpoint/2010/main" val="289430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FACB2-33C1-446F-A284-55BB48018F04}"/>
              </a:ext>
            </a:extLst>
          </p:cNvPr>
          <p:cNvSpPr txBox="1"/>
          <p:nvPr/>
        </p:nvSpPr>
        <p:spPr>
          <a:xfrm>
            <a:off x="1174866" y="1122363"/>
            <a:ext cx="9842269" cy="275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Principle Component Analysis</a:t>
            </a: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5CFCD-22DC-43F9-B14D-EB6FAA57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14337"/>
            <a:ext cx="7772400" cy="60293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7089C2-2096-4732-ADD7-CC0878EACE66}"/>
              </a:ext>
            </a:extLst>
          </p:cNvPr>
          <p:cNvSpPr/>
          <p:nvPr/>
        </p:nvSpPr>
        <p:spPr>
          <a:xfrm>
            <a:off x="9002598" y="4666268"/>
            <a:ext cx="2522652" cy="12914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PCA affirms some variables chosen in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183029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66B3AD-E7EA-42DC-B776-58DA9EC0DAF2}"/>
              </a:ext>
            </a:extLst>
          </p:cNvPr>
          <p:cNvSpPr txBox="1"/>
          <p:nvPr/>
        </p:nvSpPr>
        <p:spPr>
          <a:xfrm>
            <a:off x="1775381" y="966247"/>
            <a:ext cx="8144759" cy="71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Conclusion / Findings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Inflation rate is an important indicator in US economy as it is the current benchmark to assess and govern US economy.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Based on the trend analysis on US inflation and other indicators (not disclosed here), they suggest the patterns slightly fluctuate, yet they are at a relatively steady rate compared to the time period prior to 2008. Thus, Stress Test may contribute to this outcome.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 terms of the Multiple Linear Regression and Cross-Validation, they suggest Inflation can be predicted reasonably well and the importance of the chosen indicators suggests the quality of the data and its underlying can be a good reflection of true economic condition as a result.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GDP as a key indicator for economic evaluation somehow does not correlate well with other indicators (domestic and international)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F7485-8EA5-4990-87D8-2706E9CD27C9}"/>
              </a:ext>
            </a:extLst>
          </p:cNvPr>
          <p:cNvSpPr txBox="1"/>
          <p:nvPr/>
        </p:nvSpPr>
        <p:spPr>
          <a:xfrm>
            <a:off x="1094094" y="552450"/>
            <a:ext cx="7210920" cy="4794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Further Investigation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 Aspects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(i.e. individual banks)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800" b="1" dirty="0">
                <a:latin typeface="+mj-lt"/>
                <a:ea typeface="+mj-ea"/>
                <a:cs typeface="+mj-cs"/>
              </a:rPr>
              <a:t>Mo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 Comparison / Cross-Validation Comparison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  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F1932B9B-44FC-46E0-A34F-60B3A2F1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0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4BCAD6-84B1-4B14-B719-1F3B9329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39" y="650646"/>
            <a:ext cx="5457825" cy="4128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61244-D324-43A9-AAC5-CD5AE9B6462A}"/>
              </a:ext>
            </a:extLst>
          </p:cNvPr>
          <p:cNvSpPr/>
          <p:nvPr/>
        </p:nvSpPr>
        <p:spPr>
          <a:xfrm>
            <a:off x="1668544" y="5069512"/>
            <a:ext cx="9275976" cy="12841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C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61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CF542-BDE2-4D06-910C-5BA884343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1137F-8556-45AF-858A-3EF9833305F3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Stress Test – Past, Present, Future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87CAD0FB-EBF3-4066-93F3-950F1130A9A5}"/>
              </a:ext>
            </a:extLst>
          </p:cNvPr>
          <p:cNvGraphicFramePr/>
          <p:nvPr/>
        </p:nvGraphicFramePr>
        <p:xfrm>
          <a:off x="5155380" y="88777"/>
          <a:ext cx="5744685" cy="297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87948356-96CE-4B93-86A1-6D8B3E79EA56}"/>
              </a:ext>
            </a:extLst>
          </p:cNvPr>
          <p:cNvGraphicFramePr/>
          <p:nvPr/>
        </p:nvGraphicFramePr>
        <p:xfrm>
          <a:off x="5299340" y="3232952"/>
          <a:ext cx="5744685" cy="297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871208B-56F3-4A39-BFA9-C6B8B7C4DBB0}"/>
              </a:ext>
            </a:extLst>
          </p:cNvPr>
          <p:cNvSpPr/>
          <p:nvPr/>
        </p:nvSpPr>
        <p:spPr>
          <a:xfrm>
            <a:off x="227470" y="5792138"/>
            <a:ext cx="11737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The Stress Test Been Working Well ?</a:t>
            </a:r>
          </a:p>
        </p:txBody>
      </p:sp>
    </p:spTree>
    <p:extLst>
      <p:ext uri="{BB962C8B-B14F-4D97-AF65-F5344CB8AC3E}">
        <p14:creationId xmlns:p14="http://schemas.microsoft.com/office/powerpoint/2010/main" val="37400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4A5A99-298A-42AC-9BB5-15206F16677E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304-5A32-4B04-9074-C6AA06802E88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Source: The Federal Reserve Website (</a:t>
            </a:r>
            <a:r>
              <a:rPr lang="en-US" sz="1900" dirty="0">
                <a:hlinkClick r:id="rId2"/>
              </a:rPr>
              <a:t>Link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Period:  2000 – 2017 (</a:t>
            </a:r>
            <a:r>
              <a:rPr lang="en-US" sz="1600" dirty="0"/>
              <a:t>Quarterly-Base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Count: N=111 vs N=72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N=111 (3 Hypothetical Scenarios (not forecasts) included)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N=72   (3 Hypothetical Scenarios excluded)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Variables: N=30 (Domestics vs International)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EE736E-189C-41F6-8A2B-E27AACC2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26549"/>
              </p:ext>
            </p:extLst>
          </p:nvPr>
        </p:nvGraphicFramePr>
        <p:xfrm>
          <a:off x="5784031" y="2797013"/>
          <a:ext cx="5767783" cy="28761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4803">
                  <a:extLst>
                    <a:ext uri="{9D8B030D-6E8A-4147-A177-3AD203B41FA5}">
                      <a16:colId xmlns:a16="http://schemas.microsoft.com/office/drawing/2014/main" val="87825935"/>
                    </a:ext>
                  </a:extLst>
                </a:gridCol>
                <a:gridCol w="772057">
                  <a:extLst>
                    <a:ext uri="{9D8B030D-6E8A-4147-A177-3AD203B41FA5}">
                      <a16:colId xmlns:a16="http://schemas.microsoft.com/office/drawing/2014/main" val="261714173"/>
                    </a:ext>
                  </a:extLst>
                </a:gridCol>
                <a:gridCol w="520682">
                  <a:extLst>
                    <a:ext uri="{9D8B030D-6E8A-4147-A177-3AD203B41FA5}">
                      <a16:colId xmlns:a16="http://schemas.microsoft.com/office/drawing/2014/main" val="4145529634"/>
                    </a:ext>
                  </a:extLst>
                </a:gridCol>
                <a:gridCol w="564118">
                  <a:extLst>
                    <a:ext uri="{9D8B030D-6E8A-4147-A177-3AD203B41FA5}">
                      <a16:colId xmlns:a16="http://schemas.microsoft.com/office/drawing/2014/main" val="1625835476"/>
                    </a:ext>
                  </a:extLst>
                </a:gridCol>
                <a:gridCol w="642672">
                  <a:extLst>
                    <a:ext uri="{9D8B030D-6E8A-4147-A177-3AD203B41FA5}">
                      <a16:colId xmlns:a16="http://schemas.microsoft.com/office/drawing/2014/main" val="2233642388"/>
                    </a:ext>
                  </a:extLst>
                </a:gridCol>
                <a:gridCol w="494803">
                  <a:extLst>
                    <a:ext uri="{9D8B030D-6E8A-4147-A177-3AD203B41FA5}">
                      <a16:colId xmlns:a16="http://schemas.microsoft.com/office/drawing/2014/main" val="778800567"/>
                    </a:ext>
                  </a:extLst>
                </a:gridCol>
                <a:gridCol w="569662">
                  <a:extLst>
                    <a:ext uri="{9D8B030D-6E8A-4147-A177-3AD203B41FA5}">
                      <a16:colId xmlns:a16="http://schemas.microsoft.com/office/drawing/2014/main" val="2725125814"/>
                    </a:ext>
                  </a:extLst>
                </a:gridCol>
                <a:gridCol w="569662">
                  <a:extLst>
                    <a:ext uri="{9D8B030D-6E8A-4147-A177-3AD203B41FA5}">
                      <a16:colId xmlns:a16="http://schemas.microsoft.com/office/drawing/2014/main" val="1333949618"/>
                    </a:ext>
                  </a:extLst>
                </a:gridCol>
                <a:gridCol w="569662">
                  <a:extLst>
                    <a:ext uri="{9D8B030D-6E8A-4147-A177-3AD203B41FA5}">
                      <a16:colId xmlns:a16="http://schemas.microsoft.com/office/drawing/2014/main" val="1447275619"/>
                    </a:ext>
                  </a:extLst>
                </a:gridCol>
                <a:gridCol w="569662">
                  <a:extLst>
                    <a:ext uri="{9D8B030D-6E8A-4147-A177-3AD203B41FA5}">
                      <a16:colId xmlns:a16="http://schemas.microsoft.com/office/drawing/2014/main" val="1636023307"/>
                    </a:ext>
                  </a:extLst>
                </a:gridCol>
              </a:tblGrid>
              <a:tr h="416635"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 Disposable Income Growth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3-Month Treasury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BBB Corporate Yield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Dow Jones Index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VIX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 GDP Growth (EU)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Real GDP Growth (APAC)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Real GDP Growth (JP)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Real GDP Growth (UK)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extLst>
                  <a:ext uri="{0D108BD9-81ED-4DB2-BD59-A6C34878D82A}">
                    <a16:rowId xmlns:a16="http://schemas.microsoft.com/office/drawing/2014/main" val="1435431103"/>
                  </a:ext>
                </a:extLst>
              </a:tr>
              <a:tr h="327989">
                <a:tc>
                  <a:txBody>
                    <a:bodyPr/>
                    <a:lstStyle/>
                    <a:p>
                      <a:r>
                        <a:rPr lang="en-US" sz="1200"/>
                        <a:t>Real GDP Growth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Unemployment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5-Year Treasury Yield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Mortgage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House Price Index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Inflation (EU)</a:t>
                      </a:r>
                    </a:p>
                    <a:p>
                      <a:endParaRPr lang="en-US" sz="1200" dirty="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Inflation (APAC)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Inflation (JP)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Inflation (UK)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extLst>
                  <a:ext uri="{0D108BD9-81ED-4DB2-BD59-A6C34878D82A}">
                    <a16:rowId xmlns:a16="http://schemas.microsoft.com/office/drawing/2014/main" val="1712002287"/>
                  </a:ext>
                </a:extLst>
              </a:tr>
              <a:tr h="416635">
                <a:tc>
                  <a:txBody>
                    <a:bodyPr/>
                    <a:lstStyle/>
                    <a:p>
                      <a:r>
                        <a:rPr lang="en-US" sz="1200"/>
                        <a:t>Nominal GDP Growth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 CPI Inflation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10-Year Treasury Yield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Prime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Commercial Real Estate Price Index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Nominal CPI Inflation</a:t>
                      </a:r>
                    </a:p>
                    <a:p>
                      <a:endParaRPr lang="en-US" sz="1200"/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Foreign Exchange (EU)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Foreign Exchange (APAC)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Foreign Exchange (JP)</a:t>
                      </a:r>
                    </a:p>
                  </a:txBody>
                  <a:tcPr marL="44323" marR="44323" marT="22161" marB="2216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Foreign Exchange (UK)</a:t>
                      </a:r>
                    </a:p>
                  </a:txBody>
                  <a:tcPr marL="44323" marR="44323" marT="22161" marB="22161"/>
                </a:tc>
                <a:extLst>
                  <a:ext uri="{0D108BD9-81ED-4DB2-BD59-A6C34878D82A}">
                    <a16:rowId xmlns:a16="http://schemas.microsoft.com/office/drawing/2014/main" val="34899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A4762-B63E-4919-BD8B-718F02ABD210}"/>
              </a:ext>
            </a:extLst>
          </p:cNvPr>
          <p:cNvSpPr txBox="1"/>
          <p:nvPr/>
        </p:nvSpPr>
        <p:spPr>
          <a:xfrm>
            <a:off x="6417733" y="490537"/>
            <a:ext cx="5291663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Approach And Technique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7C653-34E7-4EF2-B7D2-868BBD48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1" r="2939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07B374C-1547-422E-A4C5-4013570E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246709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959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0299D-F288-42D7-93D6-DFB2FE3FEF3D}"/>
              </a:ext>
            </a:extLst>
          </p:cNvPr>
          <p:cNvSpPr txBox="1"/>
          <p:nvPr/>
        </p:nvSpPr>
        <p:spPr>
          <a:xfrm>
            <a:off x="643468" y="621792"/>
            <a:ext cx="4989890" cy="54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Evaluation Outline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D579A-0A62-490E-B084-D9DC6A8BA9BC}"/>
              </a:ext>
            </a:extLst>
          </p:cNvPr>
          <p:cNvSpPr txBox="1"/>
          <p:nvPr/>
        </p:nvSpPr>
        <p:spPr>
          <a:xfrm>
            <a:off x="6096000" y="643466"/>
            <a:ext cx="5452532" cy="55710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data frames evaluated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N=111 (Historical data + 3 scenarios)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N=72 (Historical data only)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packages to run “speedy” EDA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DataExplorer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Tidymodels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Dyplyr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Individual assessments applied to run “thorough” EDA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7CFA0-8D56-4193-895B-7518EB54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411" y="2969372"/>
            <a:ext cx="17240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0F1A91-C0E0-4CE1-8A88-AD1BC2C1B8DA}"/>
              </a:ext>
            </a:extLst>
          </p:cNvPr>
          <p:cNvSpPr txBox="1"/>
          <p:nvPr/>
        </p:nvSpPr>
        <p:spPr>
          <a:xfrm>
            <a:off x="825625" y="630315"/>
            <a:ext cx="352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Correlation:</a:t>
            </a:r>
          </a:p>
          <a:p>
            <a:r>
              <a:rPr lang="en-US" dirty="0"/>
              <a:t>Stage1 Evaluation – Domestic Indicators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73D3-CE70-408F-BB51-1E607B6A8D7F}"/>
              </a:ext>
            </a:extLst>
          </p:cNvPr>
          <p:cNvSpPr txBox="1"/>
          <p:nvPr/>
        </p:nvSpPr>
        <p:spPr>
          <a:xfrm>
            <a:off x="825625" y="1848035"/>
            <a:ext cx="3524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4 variables: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Real GDP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Real Disposable Income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5-Year Treasury Yield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10-Year Treasury Yield</a:t>
            </a:r>
          </a:p>
          <a:p>
            <a:endParaRPr lang="en-US" dirty="0"/>
          </a:p>
          <a:p>
            <a:r>
              <a:rPr lang="en-US" dirty="0"/>
              <a:t>Note: 3-Month Treasury Yield is to be kept!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2171B4-9525-4575-A188-5B600B6F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9" y="0"/>
            <a:ext cx="7447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0F1A91-C0E0-4CE1-8A88-AD1BC2C1B8DA}"/>
              </a:ext>
            </a:extLst>
          </p:cNvPr>
          <p:cNvSpPr txBox="1"/>
          <p:nvPr/>
        </p:nvSpPr>
        <p:spPr>
          <a:xfrm>
            <a:off x="825625" y="630315"/>
            <a:ext cx="352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Correlation:</a:t>
            </a:r>
          </a:p>
          <a:p>
            <a:r>
              <a:rPr lang="en-US" dirty="0"/>
              <a:t>Stage2 Evaluation – International Indicators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73D3-CE70-408F-BB51-1E607B6A8D7F}"/>
              </a:ext>
            </a:extLst>
          </p:cNvPr>
          <p:cNvSpPr txBox="1"/>
          <p:nvPr/>
        </p:nvSpPr>
        <p:spPr>
          <a:xfrm>
            <a:off x="825625" y="1876811"/>
            <a:ext cx="3524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3 variables: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EU Exchange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APAC Exchange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Japan Exchange Rate</a:t>
            </a:r>
          </a:p>
          <a:p>
            <a:endParaRPr lang="en-US" dirty="0"/>
          </a:p>
          <a:p>
            <a:r>
              <a:rPr lang="en-US" dirty="0"/>
              <a:t>Note: UK Exchange Rate is to be kept!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788185-9229-43DA-A672-3DAD63CB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74" y="0"/>
            <a:ext cx="745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9C6CB-65EC-40B9-8E21-89C578E948F6}"/>
              </a:ext>
            </a:extLst>
          </p:cNvPr>
          <p:cNvSpPr txBox="1"/>
          <p:nvPr/>
        </p:nvSpPr>
        <p:spPr>
          <a:xfrm>
            <a:off x="7559812" y="2723322"/>
            <a:ext cx="3510355" cy="22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 Selected Variables for further Analyses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87907-8C85-4546-8FEB-D5E421D9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6" y="925729"/>
            <a:ext cx="6216024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D3214-5E83-4EBC-98C4-F40BEF90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752476"/>
            <a:ext cx="4314825" cy="4610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7B557D-BCC5-4542-8F40-1C30F55F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416" y="1533525"/>
            <a:ext cx="6498434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5150B-9066-41CD-8802-CD95B97F995A}"/>
              </a:ext>
            </a:extLst>
          </p:cNvPr>
          <p:cNvSpPr txBox="1"/>
          <p:nvPr/>
        </p:nvSpPr>
        <p:spPr>
          <a:xfrm>
            <a:off x="5067300" y="123825"/>
            <a:ext cx="4067822" cy="86177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</a:rPr>
              <a:t>Main Domestic Indicators +</a:t>
            </a:r>
          </a:p>
          <a:p>
            <a:r>
              <a:rPr lang="en-US" sz="2500" b="1" dirty="0">
                <a:solidFill>
                  <a:srgbClr val="FFFF00"/>
                </a:solidFill>
              </a:rPr>
              <a:t>Inflation Across  The Globe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CF87-E4C1-4C49-8E0B-2914F4888336}"/>
              </a:ext>
            </a:extLst>
          </p:cNvPr>
          <p:cNvSpPr txBox="1"/>
          <p:nvPr/>
        </p:nvSpPr>
        <p:spPr>
          <a:xfrm rot="385114">
            <a:off x="2469823" y="3996965"/>
            <a:ext cx="1904214" cy="175432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US, UK and EU maintain Inflation around 2% while JP at 0% and APAC around 2.5-2.8%</a:t>
            </a:r>
          </a:p>
        </p:txBody>
      </p:sp>
    </p:spTree>
    <p:extLst>
      <p:ext uri="{BB962C8B-B14F-4D97-AF65-F5344CB8AC3E}">
        <p14:creationId xmlns:p14="http://schemas.microsoft.com/office/powerpoint/2010/main" val="14980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322</TotalTime>
  <Words>664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Live4Christ Fisher</dc:creator>
  <cp:lastModifiedBy>Live4Christ Fisher</cp:lastModifiedBy>
  <cp:revision>50</cp:revision>
  <dcterms:created xsi:type="dcterms:W3CDTF">2020-03-20T00:26:05Z</dcterms:created>
  <dcterms:modified xsi:type="dcterms:W3CDTF">2020-03-23T06:03:54Z</dcterms:modified>
</cp:coreProperties>
</file>