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62" r:id="rId3"/>
    <p:sldId id="260" r:id="rId4"/>
    <p:sldId id="261"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8" d="100"/>
          <a:sy n="138" d="100"/>
        </p:scale>
        <p:origin x="120"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nl-NL"/>
              <a:t>Total rental count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7.2565789473684222E-2"/>
          <c:y val="0.20932531612270708"/>
          <c:w val="0.90769736842105264"/>
          <c:h val="0.63157455467081935"/>
        </c:manualLayout>
      </c:layout>
      <c:barChart>
        <c:barDir val="col"/>
        <c:grouping val="clustered"/>
        <c:varyColors val="0"/>
        <c:ser>
          <c:idx val="0"/>
          <c:order val="0"/>
          <c:tx>
            <c:strRef>
              <c:f>Sheet1!$C$2</c:f>
              <c:strCache>
                <c:ptCount val="1"/>
                <c:pt idx="0">
                  <c:v>Store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2005</c:v>
                </c:pt>
                <c:pt idx="1">
                  <c:v>2006</c:v>
                </c:pt>
                <c:pt idx="2">
                  <c:v>2005</c:v>
                </c:pt>
                <c:pt idx="3">
                  <c:v>2006</c:v>
                </c:pt>
              </c:numCache>
            </c:numRef>
          </c:cat>
          <c:val>
            <c:numRef>
              <c:f>Sheet1!$B$2:$B$3</c:f>
              <c:numCache>
                <c:formatCode>General</c:formatCode>
                <c:ptCount val="2"/>
                <c:pt idx="0">
                  <c:v>7831</c:v>
                </c:pt>
                <c:pt idx="1">
                  <c:v>92</c:v>
                </c:pt>
              </c:numCache>
            </c:numRef>
          </c:val>
          <c:extLst>
            <c:ext xmlns:c16="http://schemas.microsoft.com/office/drawing/2014/chart" uri="{C3380CC4-5D6E-409C-BE32-E72D297353CC}">
              <c16:uniqueId val="{00000000-5D5C-4864-9A63-71E1878A6EE9}"/>
            </c:ext>
          </c:extLst>
        </c:ser>
        <c:ser>
          <c:idx val="1"/>
          <c:order val="1"/>
          <c:tx>
            <c:strRef>
              <c:f>Sheet1!$C$4</c:f>
              <c:strCache>
                <c:ptCount val="1"/>
                <c:pt idx="0">
                  <c:v>Store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2005</c:v>
                </c:pt>
                <c:pt idx="1">
                  <c:v>2006</c:v>
                </c:pt>
                <c:pt idx="2">
                  <c:v>2005</c:v>
                </c:pt>
                <c:pt idx="3">
                  <c:v>2006</c:v>
                </c:pt>
              </c:numCache>
            </c:numRef>
          </c:cat>
          <c:val>
            <c:numRef>
              <c:f>Sheet1!$B$4:$B$5</c:f>
              <c:numCache>
                <c:formatCode>General</c:formatCode>
                <c:ptCount val="2"/>
                <c:pt idx="0">
                  <c:v>8031</c:v>
                </c:pt>
                <c:pt idx="1">
                  <c:v>90</c:v>
                </c:pt>
              </c:numCache>
            </c:numRef>
          </c:val>
          <c:extLst>
            <c:ext xmlns:c16="http://schemas.microsoft.com/office/drawing/2014/chart" uri="{C3380CC4-5D6E-409C-BE32-E72D297353CC}">
              <c16:uniqueId val="{00000001-5D5C-4864-9A63-71E1878A6EE9}"/>
            </c:ext>
          </c:extLst>
        </c:ser>
        <c:dLbls>
          <c:dLblPos val="outEnd"/>
          <c:showLegendKey val="0"/>
          <c:showVal val="1"/>
          <c:showCatName val="0"/>
          <c:showSerName val="0"/>
          <c:showPercent val="0"/>
          <c:showBubbleSize val="0"/>
        </c:dLbls>
        <c:gapWidth val="444"/>
        <c:overlap val="-90"/>
        <c:axId val="679705552"/>
        <c:axId val="679702928"/>
      </c:barChart>
      <c:catAx>
        <c:axId val="679705552"/>
        <c:scaling>
          <c:orientation val="minMax"/>
        </c:scaling>
        <c:delete val="0"/>
        <c:axPos val="b"/>
        <c:majorGridlines>
          <c:spPr>
            <a:ln w="6350" cap="flat" cmpd="sng" algn="ctr">
              <a:solidFill>
                <a:schemeClr val="tx1"/>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nl-NL" sz="1400"/>
                  <a:t>Year</a:t>
                </a:r>
              </a:p>
            </c:rich>
          </c:tx>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nl-NL"/>
          </a:p>
        </c:txPr>
        <c:crossAx val="679702928"/>
        <c:crosses val="autoZero"/>
        <c:auto val="1"/>
        <c:lblAlgn val="ctr"/>
        <c:lblOffset val="100"/>
        <c:noMultiLvlLbl val="0"/>
      </c:catAx>
      <c:valAx>
        <c:axId val="679702928"/>
        <c:scaling>
          <c:orientation val="minMax"/>
        </c:scaling>
        <c:delete val="1"/>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nl-NL" sz="1400"/>
                  <a:t>Count rental</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crossAx val="679705552"/>
        <c:crosses val="autoZero"/>
        <c:crossBetween val="between"/>
      </c:valAx>
      <c:spPr>
        <a:noFill/>
        <a:ln>
          <a:noFill/>
        </a:ln>
        <a:effectLst/>
      </c:spPr>
    </c:plotArea>
    <c:legend>
      <c:legendPos val="t"/>
      <c:layout>
        <c:manualLayout>
          <c:xMode val="edge"/>
          <c:yMode val="edge"/>
          <c:x val="0.61028222992775172"/>
          <c:y val="0.10298432383633746"/>
          <c:w val="0.33603780482804413"/>
          <c:h val="0.1659491002846038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AB40"/>
      </a:solidFill>
    </a:ln>
    <a:effectLst/>
  </c:spPr>
  <c:txPr>
    <a:bodyPr/>
    <a:lstStyle/>
    <a:p>
      <a:pPr>
        <a:defRPr/>
      </a:pPr>
      <a:endParaRPr lang="nl-NL"/>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GB" sz="1600" b="1" i="0" u="none" strike="noStrike" cap="all" normalizeH="0" baseline="0">
                <a:effectLst/>
              </a:rPr>
              <a:t>top 10 paying costumers</a:t>
            </a:r>
            <a:endParaRPr lang="en-US" b="1"/>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Sheet1!$D$1</c:f>
              <c:strCache>
                <c:ptCount val="1"/>
                <c:pt idx="0">
                  <c:v>total_amount</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Sheet1!$C$2:$C$11</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Sheet1!$D$2:$D$11</c:f>
              <c:numCache>
                <c:formatCode>General</c:formatCode>
                <c:ptCount val="10"/>
                <c:pt idx="0">
                  <c:v>211.55</c:v>
                </c:pt>
                <c:pt idx="1">
                  <c:v>208.58</c:v>
                </c:pt>
                <c:pt idx="2">
                  <c:v>194.61</c:v>
                </c:pt>
                <c:pt idx="3">
                  <c:v>191.62</c:v>
                </c:pt>
                <c:pt idx="4">
                  <c:v>189.6</c:v>
                </c:pt>
                <c:pt idx="5">
                  <c:v>183.63</c:v>
                </c:pt>
                <c:pt idx="6">
                  <c:v>167.67</c:v>
                </c:pt>
                <c:pt idx="7">
                  <c:v>167.62</c:v>
                </c:pt>
                <c:pt idx="8">
                  <c:v>166.61</c:v>
                </c:pt>
                <c:pt idx="9">
                  <c:v>162.66999999999999</c:v>
                </c:pt>
              </c:numCache>
            </c:numRef>
          </c:val>
          <c:extLst>
            <c:ext xmlns:c16="http://schemas.microsoft.com/office/drawing/2014/chart" uri="{C3380CC4-5D6E-409C-BE32-E72D297353CC}">
              <c16:uniqueId val="{00000000-5E8A-4D26-80A3-05EDBF012063}"/>
            </c:ext>
          </c:extLst>
        </c:ser>
        <c:dLbls>
          <c:dLblPos val="outEnd"/>
          <c:showLegendKey val="0"/>
          <c:showVal val="1"/>
          <c:showCatName val="0"/>
          <c:showSerName val="0"/>
          <c:showPercent val="0"/>
          <c:showBubbleSize val="0"/>
        </c:dLbls>
        <c:gapWidth val="444"/>
        <c:overlap val="-90"/>
        <c:axId val="705695464"/>
        <c:axId val="705695792"/>
      </c:barChart>
      <c:catAx>
        <c:axId val="705695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nl-NL"/>
                  <a:t>Full</a:t>
                </a:r>
                <a:r>
                  <a:rPr lang="nl-NL" baseline="0"/>
                  <a:t> name top 10 most paid on films </a:t>
                </a:r>
              </a:p>
              <a:p>
                <a:pPr>
                  <a:defRPr/>
                </a:pPr>
                <a:endParaRPr lang="nl-NL"/>
              </a:p>
            </c:rich>
          </c:tx>
          <c:layout>
            <c:manualLayout>
              <c:xMode val="edge"/>
              <c:yMode val="edge"/>
              <c:x val="0.28306878255681434"/>
              <c:y val="0.90557142961007986"/>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nl-NL"/>
          </a:p>
        </c:txPr>
        <c:crossAx val="705695792"/>
        <c:crosses val="autoZero"/>
        <c:auto val="1"/>
        <c:lblAlgn val="ctr"/>
        <c:lblOffset val="100"/>
        <c:noMultiLvlLbl val="0"/>
      </c:catAx>
      <c:valAx>
        <c:axId val="705695792"/>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total amount paid</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crossAx val="705695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nl-NL"/>
        </a:p>
      </c:txPr>
    </c:title>
    <c:autoTitleDeleted val="0"/>
    <c:plotArea>
      <c:layout/>
      <c:barChart>
        <c:barDir val="col"/>
        <c:grouping val="clustered"/>
        <c:varyColors val="0"/>
        <c:ser>
          <c:idx val="0"/>
          <c:order val="0"/>
          <c:tx>
            <c:strRef>
              <c:f>Sheet1!$B$1</c:f>
              <c:strCache>
                <c:ptCount val="1"/>
                <c:pt idx="0">
                  <c:v>Monthly payment difference ($)</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nl-N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Sheet1!$C$2:$C$11</c:f>
              <c:strCache>
                <c:ptCount val="10"/>
                <c:pt idx="0">
                  <c:v>Ana Bradley</c:v>
                </c:pt>
                <c:pt idx="1">
                  <c:v>Clara Shaw</c:v>
                </c:pt>
                <c:pt idx="2">
                  <c:v>Curtis Irby</c:v>
                </c:pt>
                <c:pt idx="3">
                  <c:v>Eleanor Hunt</c:v>
                </c:pt>
                <c:pt idx="4">
                  <c:v>Karl Seal</c:v>
                </c:pt>
                <c:pt idx="5">
                  <c:v>Marion Snyder</c:v>
                </c:pt>
                <c:pt idx="6">
                  <c:v>Mike Way</c:v>
                </c:pt>
                <c:pt idx="7">
                  <c:v>Rhonda Kennedy</c:v>
                </c:pt>
                <c:pt idx="8">
                  <c:v>Tommy Collazo</c:v>
                </c:pt>
                <c:pt idx="9">
                  <c:v>Marcia Dean</c:v>
                </c:pt>
              </c:strCache>
            </c:strRef>
          </c:cat>
          <c:val>
            <c:numRef>
              <c:f>Sheet1!$B$2:$B$11</c:f>
              <c:numCache>
                <c:formatCode>General</c:formatCode>
                <c:ptCount val="10"/>
                <c:pt idx="0">
                  <c:v>51.88</c:v>
                </c:pt>
                <c:pt idx="1">
                  <c:v>49.9</c:v>
                </c:pt>
                <c:pt idx="2">
                  <c:v>63.89</c:v>
                </c:pt>
                <c:pt idx="3">
                  <c:v>64.87</c:v>
                </c:pt>
                <c:pt idx="4">
                  <c:v>34.96</c:v>
                </c:pt>
                <c:pt idx="5">
                  <c:v>13.96</c:v>
                </c:pt>
                <c:pt idx="6">
                  <c:v>28.91</c:v>
                </c:pt>
                <c:pt idx="7">
                  <c:v>54.89</c:v>
                </c:pt>
                <c:pt idx="8">
                  <c:v>41.95</c:v>
                </c:pt>
                <c:pt idx="9">
                  <c:v>15.98</c:v>
                </c:pt>
              </c:numCache>
            </c:numRef>
          </c:val>
          <c:extLst>
            <c:ext xmlns:c16="http://schemas.microsoft.com/office/drawing/2014/chart" uri="{C3380CC4-5D6E-409C-BE32-E72D297353CC}">
              <c16:uniqueId val="{00000000-8546-47E3-B8C0-5BDA8B19DC2A}"/>
            </c:ext>
          </c:extLst>
        </c:ser>
        <c:dLbls>
          <c:dLblPos val="inEnd"/>
          <c:showLegendKey val="0"/>
          <c:showVal val="1"/>
          <c:showCatName val="0"/>
          <c:showSerName val="0"/>
          <c:showPercent val="0"/>
          <c:showBubbleSize val="0"/>
        </c:dLbls>
        <c:gapWidth val="41"/>
        <c:axId val="470562216"/>
        <c:axId val="466586712"/>
      </c:barChart>
      <c:catAx>
        <c:axId val="47056221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nl-NL"/>
                  <a:t>Customer</a:t>
                </a:r>
                <a:r>
                  <a:rPr lang="nl-NL" baseline="0"/>
                  <a:t> Name</a:t>
                </a:r>
                <a:endParaRPr lang="nl-NL"/>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nl-NL"/>
          </a:p>
        </c:txPr>
        <c:crossAx val="466586712"/>
        <c:crosses val="autoZero"/>
        <c:auto val="1"/>
        <c:lblAlgn val="ctr"/>
        <c:lblOffset val="100"/>
        <c:noMultiLvlLbl val="0"/>
      </c:catAx>
      <c:valAx>
        <c:axId val="466586712"/>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nl-NL"/>
                  <a:t>Monthly</a:t>
                </a:r>
                <a:r>
                  <a:rPr lang="nl-NL" baseline="0"/>
                  <a:t> Payment Difference ($)</a:t>
                </a:r>
                <a:endParaRPr lang="nl-NL"/>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nl-NL"/>
            </a:p>
          </c:txPr>
        </c:title>
        <c:numFmt formatCode="General" sourceLinked="1"/>
        <c:majorTickMark val="none"/>
        <c:minorTickMark val="none"/>
        <c:tickLblPos val="nextTo"/>
        <c:crossAx val="470562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rgbClr val="FFAB40"/>
      </a:solidFill>
      <a:round/>
    </a:ln>
    <a:effectLst/>
  </c:spPr>
  <c:txPr>
    <a:bodyPr/>
    <a:lstStyle/>
    <a:p>
      <a:pPr>
        <a:defRPr/>
      </a:pPr>
      <a:endParaRPr lang="nl-NL"/>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81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82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43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795600"/>
          </a:xfrm>
          <a:prstGeom prst="rect">
            <a:avLst/>
          </a:prstGeom>
          <a:solidFill>
            <a:schemeClr val="accent1">
              <a:lumMod val="5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r>
              <a:rPr lang="nl-NL" sz="1800" dirty="0">
                <a:solidFill>
                  <a:srgbClr val="FFFFFF"/>
                </a:solidFill>
                <a:latin typeface="Open Sans"/>
                <a:ea typeface="Open Sans"/>
                <a:cs typeface="Open Sans"/>
                <a:sym typeface="Open Sans"/>
              </a:rPr>
              <a:t>Question 1 - How many times were family movies rented out by category? +</a:t>
            </a:r>
            <a:br>
              <a:rPr lang="nl-NL" sz="1800" dirty="0">
                <a:solidFill>
                  <a:srgbClr val="FFFFFF"/>
                </a:solidFill>
                <a:latin typeface="Open Sans"/>
                <a:ea typeface="Open Sans"/>
                <a:cs typeface="Open Sans"/>
                <a:sym typeface="Open Sans"/>
              </a:rPr>
            </a:br>
            <a:r>
              <a:rPr lang="nl-NL" sz="1800" dirty="0">
                <a:solidFill>
                  <a:srgbClr val="FFFFFF"/>
                </a:solidFill>
                <a:latin typeface="Open Sans"/>
                <a:ea typeface="Open Sans"/>
                <a:cs typeface="Open Sans"/>
                <a:sym typeface="Open Sans"/>
              </a:rPr>
              <a:t>(Family movies= Animation or Children or Classics or Comedy or Family or music ) </a:t>
            </a:r>
            <a:endParaRPr sz="1800"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8C46E581-D52A-44EB-BF6B-97C0605445C2}"/>
              </a:ext>
            </a:extLst>
          </p:cNvPr>
          <p:cNvPicPr>
            <a:picLocks noChangeAspect="1"/>
          </p:cNvPicPr>
          <p:nvPr/>
        </p:nvPicPr>
        <p:blipFill>
          <a:blip r:embed="rId3"/>
          <a:stretch>
            <a:fillRect/>
          </a:stretch>
        </p:blipFill>
        <p:spPr>
          <a:xfrm>
            <a:off x="394500" y="1418450"/>
            <a:ext cx="3464875" cy="2787191"/>
          </a:xfrm>
          <a:prstGeom prst="rect">
            <a:avLst/>
          </a:prstGeom>
          <a:ln>
            <a:solidFill>
              <a:schemeClr val="accent1"/>
            </a:solidFill>
          </a:ln>
        </p:spPr>
      </p:pic>
      <p:sp>
        <p:nvSpPr>
          <p:cNvPr id="54" name="Google Shape;54;p13"/>
          <p:cNvSpPr txBox="1">
            <a:spLocks noGrp="1"/>
          </p:cNvSpPr>
          <p:nvPr>
            <p:ph type="body" idx="1"/>
          </p:nvPr>
        </p:nvSpPr>
        <p:spPr>
          <a:xfrm>
            <a:off x="4641273" y="1418449"/>
            <a:ext cx="4378036" cy="2787191"/>
          </a:xfrm>
          <a:prstGeom prst="rect">
            <a:avLst/>
          </a:prstGeom>
          <a:solidFill>
            <a:srgbClr val="EFEFEF"/>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GB" dirty="0">
                <a:solidFill>
                  <a:schemeClr val="accent1">
                    <a:lumMod val="50000"/>
                  </a:schemeClr>
                </a:solidFill>
                <a:latin typeface="Open Sans"/>
                <a:ea typeface="Open Sans"/>
                <a:cs typeface="Open Sans"/>
                <a:sym typeface="Open Sans"/>
              </a:rPr>
              <a:t>This graphic illustrates the rental count of family-friendly movies. Firstly, we can observe that movies from the film category ‘ Animation’ were rented out the most. Movies from the category ‘Music’ were rented out the least. Movies from the categories family, children, comedy and classics were less rented out compared to the animation category but more than the music category. </a:t>
            </a:r>
            <a:endParaRPr dirty="0">
              <a:solidFill>
                <a:schemeClr val="accent1">
                  <a:lumMod val="50000"/>
                </a:schemeClr>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795600"/>
          </a:xfrm>
          <a:prstGeom prst="rect">
            <a:avLst/>
          </a:prstGeom>
          <a:solidFill>
            <a:schemeClr val="accent1">
              <a:lumMod val="5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Open Sans"/>
                <a:ea typeface="Open Sans"/>
                <a:cs typeface="Open Sans"/>
                <a:sym typeface="Open Sans"/>
              </a:rPr>
              <a:t>  </a:t>
            </a:r>
            <a:r>
              <a:rPr lang="nl-NL" sz="1800" dirty="0">
                <a:solidFill>
                  <a:srgbClr val="FFFFFF"/>
                </a:solidFill>
                <a:latin typeface="Open Sans"/>
                <a:ea typeface="Open Sans"/>
                <a:cs typeface="Open Sans"/>
                <a:sym typeface="Open Sans"/>
              </a:rPr>
              <a:t>Question 2 – What is the amount of rental orders for each store per year? </a:t>
            </a:r>
            <a:endParaRPr sz="1800" dirty="0">
              <a:solidFill>
                <a:srgbClr val="FFFFFF"/>
              </a:solidFill>
              <a:latin typeface="Open Sans"/>
              <a:ea typeface="Open Sans"/>
              <a:cs typeface="Open Sans"/>
              <a:sym typeface="Open Sans"/>
            </a:endParaRPr>
          </a:p>
        </p:txBody>
      </p:sp>
      <p:sp>
        <p:nvSpPr>
          <p:cNvPr id="54" name="Google Shape;54;p13"/>
          <p:cNvSpPr txBox="1">
            <a:spLocks noGrp="1"/>
          </p:cNvSpPr>
          <p:nvPr>
            <p:ph type="body" idx="1"/>
          </p:nvPr>
        </p:nvSpPr>
        <p:spPr>
          <a:xfrm>
            <a:off x="5022272" y="1253029"/>
            <a:ext cx="3733799" cy="3136991"/>
          </a:xfrm>
          <a:prstGeom prst="rect">
            <a:avLst/>
          </a:prstGeom>
          <a:solidFill>
            <a:srgbClr val="EFEFEF"/>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GB" dirty="0">
                <a:solidFill>
                  <a:schemeClr val="accent1">
                    <a:lumMod val="50000"/>
                  </a:schemeClr>
                </a:solidFill>
                <a:latin typeface="Open Sans"/>
                <a:ea typeface="Open Sans"/>
                <a:cs typeface="Open Sans"/>
                <a:sym typeface="Open Sans"/>
              </a:rPr>
              <a:t>This graphic illustrates the amount of films rented per store per year. Firstly we can observe that total rental count in 2005 was high almost equal for store 1 and store 2. Secondly, in 2006 we observe that rental count went down for both store 1 and store 2. </a:t>
            </a:r>
            <a:endParaRPr dirty="0">
              <a:solidFill>
                <a:schemeClr val="accent1">
                  <a:lumMod val="50000"/>
                </a:schemeClr>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76522A5A-B0B9-4204-BE9B-0963F03BFD36}"/>
              </a:ext>
            </a:extLst>
          </p:cNvPr>
          <p:cNvGraphicFramePr>
            <a:graphicFrameLocks/>
          </p:cNvGraphicFramePr>
          <p:nvPr>
            <p:extLst>
              <p:ext uri="{D42A27DB-BD31-4B8C-83A1-F6EECF244321}">
                <p14:modId xmlns:p14="http://schemas.microsoft.com/office/powerpoint/2010/main" val="3564582110"/>
              </p:ext>
            </p:extLst>
          </p:nvPr>
        </p:nvGraphicFramePr>
        <p:xfrm>
          <a:off x="115341" y="1253029"/>
          <a:ext cx="4657550" cy="31369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890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795600"/>
          </a:xfrm>
          <a:prstGeom prst="rect">
            <a:avLst/>
          </a:prstGeom>
          <a:solidFill>
            <a:schemeClr val="accent1">
              <a:lumMod val="50000"/>
            </a:schemeClr>
          </a:solidFill>
          <a:ln>
            <a:solidFill>
              <a:schemeClr val="accent1"/>
            </a:solidFill>
          </a:ln>
        </p:spPr>
        <p:txBody>
          <a:bodyPr spcFirstLastPara="1" wrap="square" lIns="91425" tIns="91425" rIns="91425" bIns="91425" anchor="ctr" anchorCtr="0">
            <a:noAutofit/>
          </a:bodyPr>
          <a:lstStyle/>
          <a:p>
            <a:pPr lvl="0"/>
            <a:r>
              <a:rPr lang="nl-NL" sz="1800" dirty="0">
                <a:solidFill>
                  <a:srgbClr val="FFFFFF"/>
                </a:solidFill>
                <a:latin typeface="Open Sans"/>
                <a:ea typeface="Open Sans"/>
                <a:cs typeface="Open Sans"/>
                <a:sym typeface="Open Sans"/>
              </a:rPr>
              <a:t>Question 3 - </a:t>
            </a:r>
            <a:r>
              <a:rPr lang="en-US" sz="1800" dirty="0">
                <a:solidFill>
                  <a:srgbClr val="FFFFFF"/>
                </a:solidFill>
                <a:latin typeface="Open Sans"/>
                <a:ea typeface="Open Sans"/>
                <a:cs typeface="Open Sans"/>
                <a:sym typeface="Open Sans"/>
              </a:rPr>
              <a:t>Who are the top 10 paying customers ? How much did each paid in total ?</a:t>
            </a:r>
            <a:endParaRPr sz="1800" dirty="0">
              <a:solidFill>
                <a:srgbClr val="FFFFFF"/>
              </a:solidFill>
              <a:latin typeface="Open Sans"/>
              <a:ea typeface="Open Sans"/>
              <a:cs typeface="Open Sans"/>
              <a:sym typeface="Open Sans"/>
            </a:endParaRPr>
          </a:p>
        </p:txBody>
      </p:sp>
      <p:sp>
        <p:nvSpPr>
          <p:cNvPr id="54" name="Google Shape;54;p13"/>
          <p:cNvSpPr txBox="1">
            <a:spLocks noGrp="1"/>
          </p:cNvSpPr>
          <p:nvPr>
            <p:ph type="body" idx="1"/>
          </p:nvPr>
        </p:nvSpPr>
        <p:spPr>
          <a:xfrm>
            <a:off x="5334000" y="1171141"/>
            <a:ext cx="3699164" cy="3438525"/>
          </a:xfrm>
          <a:prstGeom prst="rect">
            <a:avLst/>
          </a:prstGeom>
          <a:solidFill>
            <a:srgbClr val="EFEFEF"/>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GB" sz="1200" dirty="0">
                <a:solidFill>
                  <a:schemeClr val="accent1">
                    <a:lumMod val="50000"/>
                  </a:schemeClr>
                </a:solidFill>
                <a:latin typeface="Open Sans"/>
                <a:ea typeface="Open Sans"/>
                <a:cs typeface="Open Sans"/>
                <a:sym typeface="Open Sans"/>
              </a:rPr>
              <a:t>This graphic illustrates the top 10 paying costumers and demonstrate how much they each paid. Firstly, we observe that Eleanor Hunt paid the most on films with 208,58 $, followed by Karl Seal, Marion Snyder with 194,61 $ and 191,62 $ respectively. The fourth, fifth and sixth position is taken by Rhonda Kennedy (189,6 $), Clara Shaw (183,63 $) and Tommy Collazo (167,67 $) respectively and shortly followed by Ana </a:t>
            </a:r>
            <a:r>
              <a:rPr lang="en-GB" sz="1200" dirty="0" err="1">
                <a:solidFill>
                  <a:schemeClr val="accent1">
                    <a:lumMod val="50000"/>
                  </a:schemeClr>
                </a:solidFill>
                <a:latin typeface="Open Sans"/>
                <a:ea typeface="Open Sans"/>
                <a:cs typeface="Open Sans"/>
                <a:sym typeface="Open Sans"/>
              </a:rPr>
              <a:t>Bradlyey</a:t>
            </a:r>
            <a:r>
              <a:rPr lang="en-GB" sz="1200" dirty="0">
                <a:solidFill>
                  <a:schemeClr val="accent1">
                    <a:lumMod val="50000"/>
                  </a:schemeClr>
                </a:solidFill>
                <a:latin typeface="Open Sans"/>
                <a:ea typeface="Open Sans"/>
                <a:cs typeface="Open Sans"/>
                <a:sym typeface="Open Sans"/>
              </a:rPr>
              <a:t> (167,62 $).  On the 8</a:t>
            </a:r>
            <a:r>
              <a:rPr lang="en-GB" sz="1200" baseline="30000" dirty="0">
                <a:solidFill>
                  <a:schemeClr val="accent1">
                    <a:lumMod val="50000"/>
                  </a:schemeClr>
                </a:solidFill>
                <a:latin typeface="Open Sans"/>
                <a:ea typeface="Open Sans"/>
                <a:cs typeface="Open Sans"/>
                <a:sym typeface="Open Sans"/>
              </a:rPr>
              <a:t>th</a:t>
            </a:r>
            <a:r>
              <a:rPr lang="en-GB" sz="1200" dirty="0">
                <a:solidFill>
                  <a:schemeClr val="accent1">
                    <a:lumMod val="50000"/>
                  </a:schemeClr>
                </a:solidFill>
                <a:latin typeface="Open Sans"/>
                <a:ea typeface="Open Sans"/>
                <a:cs typeface="Open Sans"/>
                <a:sym typeface="Open Sans"/>
              </a:rPr>
              <a:t>,9</a:t>
            </a:r>
            <a:r>
              <a:rPr lang="en-GB" sz="1200" baseline="30000" dirty="0">
                <a:solidFill>
                  <a:schemeClr val="accent1">
                    <a:lumMod val="50000"/>
                  </a:schemeClr>
                </a:solidFill>
                <a:latin typeface="Open Sans"/>
                <a:ea typeface="Open Sans"/>
                <a:cs typeface="Open Sans"/>
                <a:sym typeface="Open Sans"/>
              </a:rPr>
              <a:t>th</a:t>
            </a:r>
            <a:r>
              <a:rPr lang="en-GB" sz="1200" dirty="0">
                <a:solidFill>
                  <a:schemeClr val="accent1">
                    <a:lumMod val="50000"/>
                  </a:schemeClr>
                </a:solidFill>
                <a:latin typeface="Open Sans"/>
                <a:ea typeface="Open Sans"/>
                <a:cs typeface="Open Sans"/>
                <a:sym typeface="Open Sans"/>
              </a:rPr>
              <a:t> and 10</a:t>
            </a:r>
            <a:r>
              <a:rPr lang="en-GB" sz="1200" baseline="30000" dirty="0">
                <a:solidFill>
                  <a:schemeClr val="accent1">
                    <a:lumMod val="50000"/>
                  </a:schemeClr>
                </a:solidFill>
                <a:latin typeface="Open Sans"/>
                <a:ea typeface="Open Sans"/>
                <a:cs typeface="Open Sans"/>
                <a:sym typeface="Open Sans"/>
              </a:rPr>
              <a:t>th</a:t>
            </a:r>
            <a:r>
              <a:rPr lang="en-GB" sz="1200" dirty="0">
                <a:solidFill>
                  <a:schemeClr val="accent1">
                    <a:lumMod val="50000"/>
                  </a:schemeClr>
                </a:solidFill>
                <a:latin typeface="Open Sans"/>
                <a:ea typeface="Open Sans"/>
                <a:cs typeface="Open Sans"/>
                <a:sym typeface="Open Sans"/>
              </a:rPr>
              <a:t> position are Curtis Irby and Marcia Dean with 167,62 $, 166,61 $  and 162,67 $ respectively. </a:t>
            </a:r>
            <a:endParaRPr sz="1200" dirty="0">
              <a:solidFill>
                <a:schemeClr val="accent1">
                  <a:lumMod val="50000"/>
                </a:schemeClr>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FA39C97F-27B5-442B-A234-4AD55290F9F8}"/>
              </a:ext>
            </a:extLst>
          </p:cNvPr>
          <p:cNvGraphicFramePr>
            <a:graphicFrameLocks/>
          </p:cNvGraphicFramePr>
          <p:nvPr>
            <p:extLst>
              <p:ext uri="{D42A27DB-BD31-4B8C-83A1-F6EECF244321}">
                <p14:modId xmlns:p14="http://schemas.microsoft.com/office/powerpoint/2010/main" val="1115152743"/>
              </p:ext>
            </p:extLst>
          </p:nvPr>
        </p:nvGraphicFramePr>
        <p:xfrm>
          <a:off x="0" y="1247341"/>
          <a:ext cx="5167313" cy="34385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522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795600"/>
          </a:xfrm>
          <a:prstGeom prst="rect">
            <a:avLst/>
          </a:prstGeom>
          <a:solidFill>
            <a:schemeClr val="accent1">
              <a:lumMod val="50000"/>
            </a:schemeClr>
          </a:solidFill>
          <a:ln>
            <a:solidFill>
              <a:schemeClr val="accent1"/>
            </a:solidFill>
          </a:ln>
        </p:spPr>
        <p:txBody>
          <a:bodyPr spcFirstLastPara="1" wrap="square" lIns="91425" tIns="91425" rIns="91425" bIns="91425" anchor="ctr" anchorCtr="0">
            <a:noAutofit/>
          </a:bodyPr>
          <a:lstStyle/>
          <a:p>
            <a:pPr lvl="0"/>
            <a:r>
              <a:rPr lang="nl-NL" sz="1800" dirty="0">
                <a:solidFill>
                  <a:srgbClr val="FFFFFF"/>
                </a:solidFill>
                <a:latin typeface="Open Sans"/>
                <a:ea typeface="Open Sans"/>
                <a:cs typeface="Open Sans"/>
                <a:sym typeface="Open Sans"/>
              </a:rPr>
              <a:t>Question 4 - </a:t>
            </a:r>
            <a:r>
              <a:rPr lang="en-US" sz="1800" dirty="0">
                <a:solidFill>
                  <a:srgbClr val="FFFFFF"/>
                </a:solidFill>
                <a:latin typeface="Open Sans"/>
                <a:ea typeface="Open Sans"/>
                <a:cs typeface="Open Sans"/>
              </a:rPr>
              <a:t>For the top 8 paying customers, what is the difference across their monthly payments during February 2007 and March 2007?</a:t>
            </a:r>
            <a:endParaRPr sz="1800" dirty="0">
              <a:solidFill>
                <a:srgbClr val="FFFFFF"/>
              </a:solidFill>
              <a:latin typeface="Open Sans"/>
              <a:ea typeface="Open Sans"/>
              <a:cs typeface="Open Sans"/>
              <a:sym typeface="Open Sans"/>
            </a:endParaRPr>
          </a:p>
        </p:txBody>
      </p:sp>
      <p:sp>
        <p:nvSpPr>
          <p:cNvPr id="54" name="Google Shape;54;p13"/>
          <p:cNvSpPr txBox="1">
            <a:spLocks noGrp="1"/>
          </p:cNvSpPr>
          <p:nvPr>
            <p:ph type="body" idx="1"/>
          </p:nvPr>
        </p:nvSpPr>
        <p:spPr>
          <a:xfrm>
            <a:off x="4752110" y="1200150"/>
            <a:ext cx="4301836" cy="3337214"/>
          </a:xfrm>
          <a:prstGeom prst="rect">
            <a:avLst/>
          </a:prstGeom>
          <a:solidFill>
            <a:srgbClr val="EFEFEF"/>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GB" dirty="0">
                <a:solidFill>
                  <a:schemeClr val="accent1">
                    <a:lumMod val="50000"/>
                  </a:schemeClr>
                </a:solidFill>
                <a:latin typeface="Open Sans"/>
                <a:ea typeface="Open Sans"/>
                <a:cs typeface="Open Sans"/>
                <a:sym typeface="Open Sans"/>
              </a:rPr>
              <a:t>This graphic illustrates the difference between monthly payments for February 2007 and March 2007 for the top 10 paying customers of 2007. The highest difference was found for Eleonor Hunt (64,87 $) closely followed by Curtis Irby (63,89 $) and Rhonda Kennedy (54,89 $). The smallest difference was observed for Marion Snyder with 13,69 $. Intermediate difference are the ones from Ana Bradley (51,88$), Clara Shaw (49,9 $), Karl Seal (34,96$), Mike Way (28,91$) Tommy Collazo (41,95$) and Marcia Dean (15,98$). </a:t>
            </a:r>
            <a:endParaRPr dirty="0">
              <a:solidFill>
                <a:schemeClr val="accent1">
                  <a:lumMod val="50000"/>
                </a:schemeClr>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3305A3C1-733D-42D5-B158-50882DDC1DA6}"/>
              </a:ext>
            </a:extLst>
          </p:cNvPr>
          <p:cNvGraphicFramePr>
            <a:graphicFrameLocks/>
          </p:cNvGraphicFramePr>
          <p:nvPr>
            <p:extLst>
              <p:ext uri="{D42A27DB-BD31-4B8C-83A1-F6EECF244321}">
                <p14:modId xmlns:p14="http://schemas.microsoft.com/office/powerpoint/2010/main" val="1776642567"/>
              </p:ext>
            </p:extLst>
          </p:nvPr>
        </p:nvGraphicFramePr>
        <p:xfrm>
          <a:off x="90054" y="14287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33765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289</TotalTime>
  <Words>449</Words>
  <Application>Microsoft Office PowerPoint</Application>
  <PresentationFormat>On-screen Show (16:9)</PresentationFormat>
  <Paragraphs>17</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Question 1 - How many times were family movies rented out by category? + (Family movies= Animation or Children or Classics or Comedy or Family or music ) </vt:lpstr>
      <vt:lpstr>  Question 2 – What is the amount of rental orders for each store per year? </vt:lpstr>
      <vt:lpstr>Question 3 - Who are the top 10 paying customers ? How much did each paid in total ?</vt:lpstr>
      <vt:lpstr>Question 4 - For the top 8 paying customers, what is the difference across their monthly payments during February 2007 and March 2007?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Michelle Leemans</cp:lastModifiedBy>
  <cp:revision>15</cp:revision>
  <dcterms:modified xsi:type="dcterms:W3CDTF">2020-04-22T08:39:09Z</dcterms:modified>
</cp:coreProperties>
</file>