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84" r:id="rId4"/>
    <p:sldId id="289" r:id="rId5"/>
    <p:sldId id="283" r:id="rId6"/>
    <p:sldId id="260" r:id="rId7"/>
    <p:sldId id="285" r:id="rId8"/>
    <p:sldId id="261" r:id="rId9"/>
    <p:sldId id="273" r:id="rId10"/>
    <p:sldId id="257" r:id="rId11"/>
    <p:sldId id="286" r:id="rId12"/>
    <p:sldId id="288" r:id="rId13"/>
    <p:sldId id="287" r:id="rId14"/>
    <p:sldId id="26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43C0C"/>
    <a:srgbClr val="FF993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19" y="4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1E5-6608-4E37-8E8D-A94EBEC57515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3AAA5-CF31-4F48-9858-A7C31AF62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4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3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2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2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6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AAA5-CF31-4F48-9858-A7C31AF62A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5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3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8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2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4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335683" y="0"/>
            <a:ext cx="6856317" cy="6858000"/>
          </a:xfrm>
          <a:custGeom>
            <a:avLst/>
            <a:gdLst>
              <a:gd name="connsiteX0" fmla="*/ 6320621 w 6856317"/>
              <a:gd name="connsiteY0" fmla="*/ 0 h 6858000"/>
              <a:gd name="connsiteX1" fmla="*/ 6856317 w 6856317"/>
              <a:gd name="connsiteY1" fmla="*/ 0 h 6858000"/>
              <a:gd name="connsiteX2" fmla="*/ 6856317 w 6856317"/>
              <a:gd name="connsiteY2" fmla="*/ 2912627 h 6858000"/>
              <a:gd name="connsiteX3" fmla="*/ 4578455 w 6856317"/>
              <a:gd name="connsiteY3" fmla="*/ 6858000 h 6858000"/>
              <a:gd name="connsiteX4" fmla="*/ 2361153 w 6856317"/>
              <a:gd name="connsiteY4" fmla="*/ 6858000 h 6858000"/>
              <a:gd name="connsiteX5" fmla="*/ 3959468 w 6856317"/>
              <a:gd name="connsiteY5" fmla="*/ 0 h 6858000"/>
              <a:gd name="connsiteX6" fmla="*/ 6176770 w 6856317"/>
              <a:gd name="connsiteY6" fmla="*/ 0 h 6858000"/>
              <a:gd name="connsiteX7" fmla="*/ 2217302 w 6856317"/>
              <a:gd name="connsiteY7" fmla="*/ 6858000 h 6858000"/>
              <a:gd name="connsiteX8" fmla="*/ 0 w 685631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6317" h="6858000">
                <a:moveTo>
                  <a:pt x="6320621" y="0"/>
                </a:moveTo>
                <a:lnTo>
                  <a:pt x="6856317" y="0"/>
                </a:lnTo>
                <a:lnTo>
                  <a:pt x="6856317" y="2912627"/>
                </a:lnTo>
                <a:lnTo>
                  <a:pt x="4578455" y="6858000"/>
                </a:lnTo>
                <a:lnTo>
                  <a:pt x="2361153" y="6858000"/>
                </a:lnTo>
                <a:close/>
                <a:moveTo>
                  <a:pt x="3959468" y="0"/>
                </a:moveTo>
                <a:lnTo>
                  <a:pt x="6176770" y="0"/>
                </a:lnTo>
                <a:lnTo>
                  <a:pt x="22173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988629" y="0"/>
            <a:ext cx="5203372" cy="6858000"/>
          </a:xfrm>
          <a:custGeom>
            <a:avLst/>
            <a:gdLst>
              <a:gd name="connsiteX0" fmla="*/ 0 w 5203372"/>
              <a:gd name="connsiteY0" fmla="*/ 0 h 6858000"/>
              <a:gd name="connsiteX1" fmla="*/ 5203372 w 5203372"/>
              <a:gd name="connsiteY1" fmla="*/ 0 h 6858000"/>
              <a:gd name="connsiteX2" fmla="*/ 5203372 w 5203372"/>
              <a:gd name="connsiteY2" fmla="*/ 6858000 h 6858000"/>
              <a:gd name="connsiteX3" fmla="*/ 0 w 5203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3372" h="6858000">
                <a:moveTo>
                  <a:pt x="0" y="0"/>
                </a:moveTo>
                <a:lnTo>
                  <a:pt x="5203372" y="0"/>
                </a:lnTo>
                <a:lnTo>
                  <a:pt x="52033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8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90665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374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2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5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2FCE47-F608-48BC-BF06-C66CA354D852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A297E1-7F1A-49B1-BB96-7735828FC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48"/>
          <p:cNvSpPr txBox="1">
            <a:spLocks noChangeArrowheads="1"/>
          </p:cNvSpPr>
          <p:nvPr userDrawn="1"/>
        </p:nvSpPr>
        <p:spPr bwMode="auto">
          <a:xfrm>
            <a:off x="764118" y="425451"/>
            <a:ext cx="45847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请在此输入标题</a:t>
            </a:r>
            <a:endParaRPr lang="id-ID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9"/>
          <p:cNvSpPr txBox="1">
            <a:spLocks noChangeArrowheads="1"/>
          </p:cNvSpPr>
          <p:nvPr userDrawn="1"/>
        </p:nvSpPr>
        <p:spPr bwMode="auto">
          <a:xfrm>
            <a:off x="791633" y="905934"/>
            <a:ext cx="2351617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1333" dirty="0"/>
              <a:t>Please text your</a:t>
            </a:r>
            <a:r>
              <a:rPr lang="en-US" altLang="zh-CN" sz="1333" baseline="0" dirty="0"/>
              <a:t> </a:t>
            </a:r>
            <a:r>
              <a:rPr lang="en-US" altLang="zh-CN" sz="1333" dirty="0"/>
              <a:t>title here</a:t>
            </a:r>
            <a:endParaRPr lang="zh-CN" altLang="en-US" sz="1333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552451"/>
            <a:ext cx="560917" cy="569383"/>
          </a:xfrm>
          <a:prstGeom prst="rect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605367" y="552451"/>
            <a:ext cx="114300" cy="56938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685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650377"/>
            <a:ext cx="12192000" cy="2207623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2" name="KSO_Shape"/>
          <p:cNvSpPr/>
          <p:nvPr/>
        </p:nvSpPr>
        <p:spPr>
          <a:xfrm>
            <a:off x="5649595" y="1512569"/>
            <a:ext cx="1564880" cy="816346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" name="KSO_Shape"/>
          <p:cNvSpPr/>
          <p:nvPr/>
        </p:nvSpPr>
        <p:spPr>
          <a:xfrm>
            <a:off x="10498234" y="1806197"/>
            <a:ext cx="1135380" cy="592290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4" name="KSO_Shape"/>
          <p:cNvSpPr/>
          <p:nvPr/>
        </p:nvSpPr>
        <p:spPr>
          <a:xfrm>
            <a:off x="8237221" y="558609"/>
            <a:ext cx="1135380" cy="592290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86767" y="4740122"/>
            <a:ext cx="470263" cy="470263"/>
            <a:chOff x="1886767" y="4879022"/>
            <a:chExt cx="470263" cy="470263"/>
          </a:xfrm>
        </p:grpSpPr>
        <p:sp>
          <p:nvSpPr>
            <p:cNvPr id="135" name="矩形: 圆角 134"/>
            <p:cNvSpPr/>
            <p:nvPr/>
          </p:nvSpPr>
          <p:spPr>
            <a:xfrm>
              <a:off x="1886767" y="4879022"/>
              <a:ext cx="470263" cy="4702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Freeform 130"/>
            <p:cNvSpPr>
              <a:spLocks noEditPoints="1"/>
            </p:cNvSpPr>
            <p:nvPr/>
          </p:nvSpPr>
          <p:spPr bwMode="auto">
            <a:xfrm>
              <a:off x="1995831" y="4982391"/>
              <a:ext cx="252134" cy="263524"/>
            </a:xfrm>
            <a:custGeom>
              <a:avLst/>
              <a:gdLst>
                <a:gd name="T0" fmla="*/ 10 w 257"/>
                <a:gd name="T1" fmla="*/ 95 h 266"/>
                <a:gd name="T2" fmla="*/ 88 w 257"/>
                <a:gd name="T3" fmla="*/ 105 h 266"/>
                <a:gd name="T4" fmla="*/ 20 w 257"/>
                <a:gd name="T5" fmla="*/ 115 h 266"/>
                <a:gd name="T6" fmla="*/ 238 w 257"/>
                <a:gd name="T7" fmla="*/ 135 h 266"/>
                <a:gd name="T8" fmla="*/ 179 w 257"/>
                <a:gd name="T9" fmla="*/ 115 h 266"/>
                <a:gd name="T10" fmla="*/ 179 w 257"/>
                <a:gd name="T11" fmla="*/ 95 h 266"/>
                <a:gd name="T12" fmla="*/ 257 w 257"/>
                <a:gd name="T13" fmla="*/ 105 h 266"/>
                <a:gd name="T14" fmla="*/ 257 w 257"/>
                <a:gd name="T15" fmla="*/ 145 h 266"/>
                <a:gd name="T16" fmla="*/ 247 w 257"/>
                <a:gd name="T17" fmla="*/ 155 h 266"/>
                <a:gd name="T18" fmla="*/ 220 w 257"/>
                <a:gd name="T19" fmla="*/ 257 h 266"/>
                <a:gd name="T20" fmla="*/ 211 w 257"/>
                <a:gd name="T21" fmla="*/ 266 h 266"/>
                <a:gd name="T22" fmla="*/ 37 w 257"/>
                <a:gd name="T23" fmla="*/ 257 h 266"/>
                <a:gd name="T24" fmla="*/ 10 w 257"/>
                <a:gd name="T25" fmla="*/ 155 h 266"/>
                <a:gd name="T26" fmla="*/ 0 w 257"/>
                <a:gd name="T27" fmla="*/ 144 h 266"/>
                <a:gd name="T28" fmla="*/ 10 w 257"/>
                <a:gd name="T29" fmla="*/ 95 h 266"/>
                <a:gd name="T30" fmla="*/ 69 w 257"/>
                <a:gd name="T31" fmla="*/ 171 h 266"/>
                <a:gd name="T32" fmla="*/ 75 w 257"/>
                <a:gd name="T33" fmla="*/ 233 h 266"/>
                <a:gd name="T34" fmla="*/ 81 w 257"/>
                <a:gd name="T35" fmla="*/ 171 h 266"/>
                <a:gd name="T36" fmla="*/ 69 w 257"/>
                <a:gd name="T37" fmla="*/ 171 h 266"/>
                <a:gd name="T38" fmla="*/ 105 w 257"/>
                <a:gd name="T39" fmla="*/ 171 h 266"/>
                <a:gd name="T40" fmla="*/ 111 w 257"/>
                <a:gd name="T41" fmla="*/ 233 h 266"/>
                <a:gd name="T42" fmla="*/ 117 w 257"/>
                <a:gd name="T43" fmla="*/ 171 h 266"/>
                <a:gd name="T44" fmla="*/ 105 w 257"/>
                <a:gd name="T45" fmla="*/ 171 h 266"/>
                <a:gd name="T46" fmla="*/ 141 w 257"/>
                <a:gd name="T47" fmla="*/ 171 h 266"/>
                <a:gd name="T48" fmla="*/ 147 w 257"/>
                <a:gd name="T49" fmla="*/ 233 h 266"/>
                <a:gd name="T50" fmla="*/ 153 w 257"/>
                <a:gd name="T51" fmla="*/ 171 h 266"/>
                <a:gd name="T52" fmla="*/ 141 w 257"/>
                <a:gd name="T53" fmla="*/ 171 h 266"/>
                <a:gd name="T54" fmla="*/ 177 w 257"/>
                <a:gd name="T55" fmla="*/ 171 h 266"/>
                <a:gd name="T56" fmla="*/ 183 w 257"/>
                <a:gd name="T57" fmla="*/ 233 h 266"/>
                <a:gd name="T58" fmla="*/ 189 w 257"/>
                <a:gd name="T59" fmla="*/ 171 h 266"/>
                <a:gd name="T60" fmla="*/ 177 w 257"/>
                <a:gd name="T61" fmla="*/ 171 h 266"/>
                <a:gd name="T62" fmla="*/ 215 w 257"/>
                <a:gd name="T63" fmla="*/ 4 h 266"/>
                <a:gd name="T64" fmla="*/ 42 w 257"/>
                <a:gd name="T65" fmla="*/ 4 h 266"/>
                <a:gd name="T66" fmla="*/ 27 w 257"/>
                <a:gd name="T67" fmla="*/ 17 h 266"/>
                <a:gd name="T68" fmla="*/ 122 w 257"/>
                <a:gd name="T69" fmla="*/ 126 h 266"/>
                <a:gd name="T70" fmla="*/ 230 w 257"/>
                <a:gd name="T71" fmla="*/ 17 h 266"/>
                <a:gd name="T72" fmla="*/ 215 w 257"/>
                <a:gd name="T73" fmla="*/ 4 h 266"/>
                <a:gd name="T74" fmla="*/ 216 w 257"/>
                <a:gd name="T75" fmla="*/ 147 h 266"/>
                <a:gd name="T76" fmla="*/ 56 w 257"/>
                <a:gd name="T77" fmla="*/ 246 h 266"/>
                <a:gd name="T78" fmla="*/ 216 w 257"/>
                <a:gd name="T79" fmla="*/ 14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7" h="266">
                  <a:moveTo>
                    <a:pt x="10" y="95"/>
                  </a:moveTo>
                  <a:cubicBezTo>
                    <a:pt x="10" y="95"/>
                    <a:pt x="10" y="95"/>
                    <a:pt x="10" y="95"/>
                  </a:cubicBezTo>
                  <a:cubicBezTo>
                    <a:pt x="33" y="95"/>
                    <a:pt x="56" y="95"/>
                    <a:pt x="78" y="95"/>
                  </a:cubicBezTo>
                  <a:cubicBezTo>
                    <a:pt x="84" y="95"/>
                    <a:pt x="88" y="100"/>
                    <a:pt x="88" y="105"/>
                  </a:cubicBezTo>
                  <a:cubicBezTo>
                    <a:pt x="88" y="111"/>
                    <a:pt x="84" y="115"/>
                    <a:pt x="78" y="115"/>
                  </a:cubicBezTo>
                  <a:cubicBezTo>
                    <a:pt x="59" y="115"/>
                    <a:pt x="39" y="115"/>
                    <a:pt x="20" y="115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93" y="135"/>
                    <a:pt x="165" y="135"/>
                    <a:pt x="238" y="135"/>
                  </a:cubicBezTo>
                  <a:cubicBezTo>
                    <a:pt x="238" y="115"/>
                    <a:pt x="238" y="115"/>
                    <a:pt x="238" y="115"/>
                  </a:cubicBezTo>
                  <a:cubicBezTo>
                    <a:pt x="218" y="115"/>
                    <a:pt x="199" y="115"/>
                    <a:pt x="179" y="115"/>
                  </a:cubicBezTo>
                  <a:cubicBezTo>
                    <a:pt x="174" y="115"/>
                    <a:pt x="170" y="111"/>
                    <a:pt x="170" y="105"/>
                  </a:cubicBezTo>
                  <a:cubicBezTo>
                    <a:pt x="170" y="100"/>
                    <a:pt x="174" y="95"/>
                    <a:pt x="179" y="95"/>
                  </a:cubicBezTo>
                  <a:cubicBezTo>
                    <a:pt x="202" y="95"/>
                    <a:pt x="225" y="95"/>
                    <a:pt x="248" y="95"/>
                  </a:cubicBezTo>
                  <a:cubicBezTo>
                    <a:pt x="253" y="95"/>
                    <a:pt x="257" y="100"/>
                    <a:pt x="257" y="105"/>
                  </a:cubicBezTo>
                  <a:cubicBezTo>
                    <a:pt x="257" y="105"/>
                    <a:pt x="257" y="105"/>
                    <a:pt x="257" y="105"/>
                  </a:cubicBezTo>
                  <a:cubicBezTo>
                    <a:pt x="257" y="145"/>
                    <a:pt x="257" y="145"/>
                    <a:pt x="257" y="145"/>
                  </a:cubicBezTo>
                  <a:cubicBezTo>
                    <a:pt x="257" y="150"/>
                    <a:pt x="253" y="155"/>
                    <a:pt x="248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20" y="257"/>
                    <a:pt x="220" y="257"/>
                    <a:pt x="220" y="257"/>
                  </a:cubicBezTo>
                  <a:cubicBezTo>
                    <a:pt x="220" y="262"/>
                    <a:pt x="216" y="266"/>
                    <a:pt x="211" y="266"/>
                  </a:cubicBezTo>
                  <a:cubicBezTo>
                    <a:pt x="211" y="266"/>
                    <a:pt x="211" y="266"/>
                    <a:pt x="211" y="266"/>
                  </a:cubicBezTo>
                  <a:cubicBezTo>
                    <a:pt x="47" y="266"/>
                    <a:pt x="47" y="266"/>
                    <a:pt x="47" y="266"/>
                  </a:cubicBezTo>
                  <a:cubicBezTo>
                    <a:pt x="42" y="266"/>
                    <a:pt x="37" y="262"/>
                    <a:pt x="37" y="257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5" y="155"/>
                    <a:pt x="0" y="150"/>
                    <a:pt x="0" y="14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0"/>
                    <a:pt x="5" y="95"/>
                    <a:pt x="10" y="95"/>
                  </a:cubicBezTo>
                  <a:close/>
                  <a:moveTo>
                    <a:pt x="69" y="171"/>
                  </a:moveTo>
                  <a:cubicBezTo>
                    <a:pt x="69" y="171"/>
                    <a:pt x="69" y="171"/>
                    <a:pt x="69" y="171"/>
                  </a:cubicBezTo>
                  <a:cubicBezTo>
                    <a:pt x="69" y="227"/>
                    <a:pt x="69" y="227"/>
                    <a:pt x="69" y="227"/>
                  </a:cubicBezTo>
                  <a:cubicBezTo>
                    <a:pt x="69" y="230"/>
                    <a:pt x="71" y="233"/>
                    <a:pt x="75" y="233"/>
                  </a:cubicBezTo>
                  <a:cubicBezTo>
                    <a:pt x="78" y="233"/>
                    <a:pt x="81" y="230"/>
                    <a:pt x="81" y="227"/>
                  </a:cubicBezTo>
                  <a:cubicBezTo>
                    <a:pt x="81" y="171"/>
                    <a:pt x="81" y="171"/>
                    <a:pt x="81" y="171"/>
                  </a:cubicBezTo>
                  <a:cubicBezTo>
                    <a:pt x="81" y="167"/>
                    <a:pt x="78" y="165"/>
                    <a:pt x="75" y="165"/>
                  </a:cubicBezTo>
                  <a:cubicBezTo>
                    <a:pt x="71" y="165"/>
                    <a:pt x="69" y="167"/>
                    <a:pt x="69" y="171"/>
                  </a:cubicBezTo>
                  <a:close/>
                  <a:moveTo>
                    <a:pt x="105" y="171"/>
                  </a:moveTo>
                  <a:cubicBezTo>
                    <a:pt x="105" y="171"/>
                    <a:pt x="105" y="171"/>
                    <a:pt x="105" y="171"/>
                  </a:cubicBezTo>
                  <a:cubicBezTo>
                    <a:pt x="105" y="227"/>
                    <a:pt x="105" y="227"/>
                    <a:pt x="105" y="227"/>
                  </a:cubicBezTo>
                  <a:cubicBezTo>
                    <a:pt x="105" y="230"/>
                    <a:pt x="107" y="233"/>
                    <a:pt x="111" y="233"/>
                  </a:cubicBezTo>
                  <a:cubicBezTo>
                    <a:pt x="114" y="233"/>
                    <a:pt x="117" y="230"/>
                    <a:pt x="117" y="227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67"/>
                    <a:pt x="114" y="165"/>
                    <a:pt x="111" y="165"/>
                  </a:cubicBezTo>
                  <a:cubicBezTo>
                    <a:pt x="107" y="165"/>
                    <a:pt x="105" y="167"/>
                    <a:pt x="105" y="171"/>
                  </a:cubicBezTo>
                  <a:close/>
                  <a:moveTo>
                    <a:pt x="141" y="171"/>
                  </a:moveTo>
                  <a:cubicBezTo>
                    <a:pt x="141" y="171"/>
                    <a:pt x="141" y="171"/>
                    <a:pt x="141" y="171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1" y="230"/>
                    <a:pt x="144" y="233"/>
                    <a:pt x="147" y="233"/>
                  </a:cubicBezTo>
                  <a:cubicBezTo>
                    <a:pt x="150" y="233"/>
                    <a:pt x="153" y="230"/>
                    <a:pt x="153" y="227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53" y="167"/>
                    <a:pt x="150" y="165"/>
                    <a:pt x="147" y="165"/>
                  </a:cubicBezTo>
                  <a:cubicBezTo>
                    <a:pt x="144" y="165"/>
                    <a:pt x="141" y="167"/>
                    <a:pt x="141" y="171"/>
                  </a:cubicBezTo>
                  <a:close/>
                  <a:moveTo>
                    <a:pt x="177" y="171"/>
                  </a:moveTo>
                  <a:cubicBezTo>
                    <a:pt x="177" y="171"/>
                    <a:pt x="177" y="171"/>
                    <a:pt x="177" y="171"/>
                  </a:cubicBezTo>
                  <a:cubicBezTo>
                    <a:pt x="177" y="227"/>
                    <a:pt x="177" y="227"/>
                    <a:pt x="177" y="227"/>
                  </a:cubicBezTo>
                  <a:cubicBezTo>
                    <a:pt x="177" y="230"/>
                    <a:pt x="180" y="233"/>
                    <a:pt x="183" y="233"/>
                  </a:cubicBezTo>
                  <a:cubicBezTo>
                    <a:pt x="186" y="233"/>
                    <a:pt x="189" y="230"/>
                    <a:pt x="189" y="227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67"/>
                    <a:pt x="186" y="165"/>
                    <a:pt x="183" y="165"/>
                  </a:cubicBezTo>
                  <a:cubicBezTo>
                    <a:pt x="180" y="165"/>
                    <a:pt x="177" y="167"/>
                    <a:pt x="177" y="171"/>
                  </a:cubicBezTo>
                  <a:close/>
                  <a:moveTo>
                    <a:pt x="215" y="4"/>
                  </a:moveTo>
                  <a:cubicBezTo>
                    <a:pt x="215" y="4"/>
                    <a:pt x="215" y="4"/>
                    <a:pt x="215" y="4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9" y="0"/>
                    <a:pt x="32" y="0"/>
                    <a:pt x="28" y="3"/>
                  </a:cubicBezTo>
                  <a:cubicBezTo>
                    <a:pt x="24" y="7"/>
                    <a:pt x="24" y="13"/>
                    <a:pt x="27" y="17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2" y="125"/>
                    <a:pt x="122" y="126"/>
                    <a:pt x="122" y="126"/>
                  </a:cubicBezTo>
                  <a:cubicBezTo>
                    <a:pt x="126" y="130"/>
                    <a:pt x="133" y="129"/>
                    <a:pt x="136" y="125"/>
                  </a:cubicBezTo>
                  <a:cubicBezTo>
                    <a:pt x="230" y="17"/>
                    <a:pt x="230" y="17"/>
                    <a:pt x="230" y="17"/>
                  </a:cubicBezTo>
                  <a:cubicBezTo>
                    <a:pt x="234" y="13"/>
                    <a:pt x="233" y="7"/>
                    <a:pt x="229" y="3"/>
                  </a:cubicBezTo>
                  <a:cubicBezTo>
                    <a:pt x="225" y="0"/>
                    <a:pt x="219" y="0"/>
                    <a:pt x="215" y="4"/>
                  </a:cubicBezTo>
                  <a:close/>
                  <a:moveTo>
                    <a:pt x="216" y="147"/>
                  </a:moveTo>
                  <a:cubicBezTo>
                    <a:pt x="216" y="147"/>
                    <a:pt x="216" y="147"/>
                    <a:pt x="216" y="147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202" y="246"/>
                    <a:pt x="202" y="246"/>
                    <a:pt x="202" y="246"/>
                  </a:cubicBezTo>
                  <a:cubicBezTo>
                    <a:pt x="216" y="147"/>
                    <a:pt x="216" y="147"/>
                    <a:pt x="216" y="1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833339" y="4740122"/>
            <a:ext cx="470263" cy="470263"/>
            <a:chOff x="9833339" y="4879022"/>
            <a:chExt cx="470263" cy="470263"/>
          </a:xfrm>
        </p:grpSpPr>
        <p:sp>
          <p:nvSpPr>
            <p:cNvPr id="138" name="矩形: 圆角 137"/>
            <p:cNvSpPr/>
            <p:nvPr/>
          </p:nvSpPr>
          <p:spPr>
            <a:xfrm>
              <a:off x="9833339" y="4879022"/>
              <a:ext cx="470263" cy="4702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Freeform 131"/>
            <p:cNvSpPr>
              <a:spLocks noEditPoints="1"/>
            </p:cNvSpPr>
            <p:nvPr/>
          </p:nvSpPr>
          <p:spPr bwMode="auto">
            <a:xfrm>
              <a:off x="9972180" y="5000389"/>
              <a:ext cx="185347" cy="255758"/>
            </a:xfrm>
            <a:custGeom>
              <a:avLst/>
              <a:gdLst>
                <a:gd name="T0" fmla="*/ 147 w 189"/>
                <a:gd name="T1" fmla="*/ 61 h 258"/>
                <a:gd name="T2" fmla="*/ 173 w 189"/>
                <a:gd name="T3" fmla="*/ 75 h 258"/>
                <a:gd name="T4" fmla="*/ 187 w 189"/>
                <a:gd name="T5" fmla="*/ 109 h 258"/>
                <a:gd name="T6" fmla="*/ 161 w 189"/>
                <a:gd name="T7" fmla="*/ 195 h 258"/>
                <a:gd name="T8" fmla="*/ 104 w 189"/>
                <a:gd name="T9" fmla="*/ 223 h 258"/>
                <a:gd name="T10" fmla="*/ 101 w 189"/>
                <a:gd name="T11" fmla="*/ 254 h 258"/>
                <a:gd name="T12" fmla="*/ 71 w 189"/>
                <a:gd name="T13" fmla="*/ 238 h 258"/>
                <a:gd name="T14" fmla="*/ 54 w 189"/>
                <a:gd name="T15" fmla="*/ 221 h 258"/>
                <a:gd name="T16" fmla="*/ 54 w 189"/>
                <a:gd name="T17" fmla="*/ 206 h 258"/>
                <a:gd name="T18" fmla="*/ 71 w 189"/>
                <a:gd name="T19" fmla="*/ 190 h 258"/>
                <a:gd name="T20" fmla="*/ 94 w 189"/>
                <a:gd name="T21" fmla="*/ 170 h 258"/>
                <a:gd name="T22" fmla="*/ 104 w 189"/>
                <a:gd name="T23" fmla="*/ 203 h 258"/>
                <a:gd name="T24" fmla="*/ 147 w 189"/>
                <a:gd name="T25" fmla="*/ 182 h 258"/>
                <a:gd name="T26" fmla="*/ 170 w 189"/>
                <a:gd name="T27" fmla="*/ 128 h 258"/>
                <a:gd name="T28" fmla="*/ 164 w 189"/>
                <a:gd name="T29" fmla="*/ 99 h 258"/>
                <a:gd name="T30" fmla="*/ 147 w 189"/>
                <a:gd name="T31" fmla="*/ 75 h 258"/>
                <a:gd name="T32" fmla="*/ 132 w 189"/>
                <a:gd name="T33" fmla="*/ 50 h 258"/>
                <a:gd name="T34" fmla="*/ 132 w 189"/>
                <a:gd name="T35" fmla="*/ 36 h 258"/>
                <a:gd name="T36" fmla="*/ 115 w 189"/>
                <a:gd name="T37" fmla="*/ 20 h 258"/>
                <a:gd name="T38" fmla="*/ 98 w 189"/>
                <a:gd name="T39" fmla="*/ 3 h 258"/>
                <a:gd name="T40" fmla="*/ 82 w 189"/>
                <a:gd name="T41" fmla="*/ 10 h 258"/>
                <a:gd name="T42" fmla="*/ 25 w 189"/>
                <a:gd name="T43" fmla="*/ 64 h 258"/>
                <a:gd name="T44" fmla="*/ 7 w 189"/>
                <a:gd name="T45" fmla="*/ 165 h 258"/>
                <a:gd name="T46" fmla="*/ 41 w 189"/>
                <a:gd name="T47" fmla="*/ 196 h 258"/>
                <a:gd name="T48" fmla="*/ 25 w 189"/>
                <a:gd name="T49" fmla="*/ 157 h 258"/>
                <a:gd name="T50" fmla="*/ 39 w 189"/>
                <a:gd name="T51" fmla="*/ 77 h 258"/>
                <a:gd name="T52" fmla="*/ 82 w 189"/>
                <a:gd name="T53" fmla="*/ 76 h 258"/>
                <a:gd name="T54" fmla="*/ 98 w 189"/>
                <a:gd name="T55" fmla="*/ 84 h 258"/>
                <a:gd name="T56" fmla="*/ 132 w 189"/>
                <a:gd name="T57" fmla="*/ 51 h 258"/>
                <a:gd name="T58" fmla="*/ 101 w 189"/>
                <a:gd name="T59" fmla="*/ 53 h 258"/>
                <a:gd name="T60" fmla="*/ 101 w 189"/>
                <a:gd name="T61" fmla="*/ 53 h 258"/>
                <a:gd name="T62" fmla="*/ 101 w 189"/>
                <a:gd name="T63" fmla="*/ 34 h 258"/>
                <a:gd name="T64" fmla="*/ 111 w 189"/>
                <a:gd name="T65" fmla="*/ 43 h 258"/>
                <a:gd name="T66" fmla="*/ 85 w 189"/>
                <a:gd name="T67" fmla="*/ 214 h 258"/>
                <a:gd name="T68" fmla="*/ 85 w 189"/>
                <a:gd name="T69" fmla="*/ 213 h 258"/>
                <a:gd name="T70" fmla="*/ 85 w 189"/>
                <a:gd name="T71" fmla="*/ 204 h 258"/>
                <a:gd name="T72" fmla="*/ 85 w 189"/>
                <a:gd name="T73" fmla="*/ 22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9" h="258">
                  <a:moveTo>
                    <a:pt x="147" y="75"/>
                  </a:moveTo>
                  <a:cubicBezTo>
                    <a:pt x="144" y="71"/>
                    <a:pt x="144" y="65"/>
                    <a:pt x="147" y="61"/>
                  </a:cubicBezTo>
                  <a:cubicBezTo>
                    <a:pt x="151" y="57"/>
                    <a:pt x="158" y="57"/>
                    <a:pt x="162" y="61"/>
                  </a:cubicBezTo>
                  <a:cubicBezTo>
                    <a:pt x="166" y="66"/>
                    <a:pt x="170" y="70"/>
                    <a:pt x="173" y="75"/>
                  </a:cubicBezTo>
                  <a:cubicBezTo>
                    <a:pt x="176" y="80"/>
                    <a:pt x="179" y="86"/>
                    <a:pt x="182" y="91"/>
                  </a:cubicBezTo>
                  <a:cubicBezTo>
                    <a:pt x="184" y="97"/>
                    <a:pt x="186" y="103"/>
                    <a:pt x="187" y="109"/>
                  </a:cubicBezTo>
                  <a:cubicBezTo>
                    <a:pt x="189" y="116"/>
                    <a:pt x="189" y="122"/>
                    <a:pt x="189" y="128"/>
                  </a:cubicBezTo>
                  <a:cubicBezTo>
                    <a:pt x="189" y="155"/>
                    <a:pt x="179" y="178"/>
                    <a:pt x="161" y="195"/>
                  </a:cubicBezTo>
                  <a:cubicBezTo>
                    <a:pt x="162" y="196"/>
                    <a:pt x="162" y="196"/>
                    <a:pt x="162" y="196"/>
                  </a:cubicBezTo>
                  <a:cubicBezTo>
                    <a:pt x="146" y="210"/>
                    <a:pt x="127" y="221"/>
                    <a:pt x="104" y="223"/>
                  </a:cubicBezTo>
                  <a:cubicBezTo>
                    <a:pt x="104" y="247"/>
                    <a:pt x="104" y="247"/>
                    <a:pt x="104" y="247"/>
                  </a:cubicBezTo>
                  <a:cubicBezTo>
                    <a:pt x="104" y="249"/>
                    <a:pt x="103" y="252"/>
                    <a:pt x="101" y="254"/>
                  </a:cubicBezTo>
                  <a:cubicBezTo>
                    <a:pt x="97" y="258"/>
                    <a:pt x="91" y="258"/>
                    <a:pt x="87" y="254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71" y="237"/>
                    <a:pt x="71" y="237"/>
                    <a:pt x="71" y="237"/>
                  </a:cubicBezTo>
                  <a:cubicBezTo>
                    <a:pt x="54" y="221"/>
                    <a:pt x="54" y="221"/>
                    <a:pt x="54" y="221"/>
                  </a:cubicBezTo>
                  <a:cubicBezTo>
                    <a:pt x="54" y="221"/>
                    <a:pt x="54" y="221"/>
                    <a:pt x="54" y="221"/>
                  </a:cubicBezTo>
                  <a:cubicBezTo>
                    <a:pt x="50" y="217"/>
                    <a:pt x="50" y="210"/>
                    <a:pt x="54" y="206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71" y="190"/>
                    <a:pt x="71" y="190"/>
                    <a:pt x="71" y="190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9" y="171"/>
                    <a:pt x="92" y="170"/>
                    <a:pt x="94" y="170"/>
                  </a:cubicBezTo>
                  <a:cubicBezTo>
                    <a:pt x="100" y="170"/>
                    <a:pt x="104" y="174"/>
                    <a:pt x="104" y="180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21" y="201"/>
                    <a:pt x="136" y="193"/>
                    <a:pt x="147" y="182"/>
                  </a:cubicBezTo>
                  <a:cubicBezTo>
                    <a:pt x="147" y="182"/>
                    <a:pt x="147" y="182"/>
                    <a:pt x="147" y="182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61" y="168"/>
                    <a:pt x="170" y="149"/>
                    <a:pt x="170" y="128"/>
                  </a:cubicBezTo>
                  <a:cubicBezTo>
                    <a:pt x="170" y="123"/>
                    <a:pt x="169" y="118"/>
                    <a:pt x="168" y="113"/>
                  </a:cubicBezTo>
                  <a:cubicBezTo>
                    <a:pt x="167" y="108"/>
                    <a:pt x="166" y="104"/>
                    <a:pt x="164" y="99"/>
                  </a:cubicBezTo>
                  <a:cubicBezTo>
                    <a:pt x="162" y="95"/>
                    <a:pt x="160" y="90"/>
                    <a:pt x="157" y="87"/>
                  </a:cubicBezTo>
                  <a:cubicBezTo>
                    <a:pt x="154" y="83"/>
                    <a:pt x="151" y="79"/>
                    <a:pt x="147" y="75"/>
                  </a:cubicBezTo>
                  <a:close/>
                  <a:moveTo>
                    <a:pt x="132" y="50"/>
                  </a:move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6" y="46"/>
                    <a:pt x="136" y="40"/>
                    <a:pt x="132" y="36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1"/>
                    <a:pt x="94" y="0"/>
                    <a:pt x="91" y="0"/>
                  </a:cubicBezTo>
                  <a:cubicBezTo>
                    <a:pt x="86" y="0"/>
                    <a:pt x="82" y="4"/>
                    <a:pt x="82" y="10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59" y="37"/>
                    <a:pt x="39" y="48"/>
                    <a:pt x="25" y="64"/>
                  </a:cubicBezTo>
                  <a:cubicBezTo>
                    <a:pt x="9" y="81"/>
                    <a:pt x="0" y="103"/>
                    <a:pt x="0" y="128"/>
                  </a:cubicBezTo>
                  <a:cubicBezTo>
                    <a:pt x="0" y="141"/>
                    <a:pt x="2" y="154"/>
                    <a:pt x="7" y="165"/>
                  </a:cubicBezTo>
                  <a:cubicBezTo>
                    <a:pt x="12" y="176"/>
                    <a:pt x="19" y="187"/>
                    <a:pt x="27" y="196"/>
                  </a:cubicBezTo>
                  <a:cubicBezTo>
                    <a:pt x="31" y="199"/>
                    <a:pt x="37" y="199"/>
                    <a:pt x="41" y="196"/>
                  </a:cubicBezTo>
                  <a:cubicBezTo>
                    <a:pt x="45" y="192"/>
                    <a:pt x="45" y="185"/>
                    <a:pt x="41" y="182"/>
                  </a:cubicBezTo>
                  <a:cubicBezTo>
                    <a:pt x="34" y="174"/>
                    <a:pt x="29" y="166"/>
                    <a:pt x="25" y="157"/>
                  </a:cubicBezTo>
                  <a:cubicBezTo>
                    <a:pt x="21" y="148"/>
                    <a:pt x="19" y="139"/>
                    <a:pt x="19" y="128"/>
                  </a:cubicBezTo>
                  <a:cubicBezTo>
                    <a:pt x="19" y="109"/>
                    <a:pt x="27" y="91"/>
                    <a:pt x="39" y="77"/>
                  </a:cubicBezTo>
                  <a:cubicBezTo>
                    <a:pt x="50" y="66"/>
                    <a:pt x="65" y="57"/>
                    <a:pt x="82" y="54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1" y="79"/>
                    <a:pt x="82" y="82"/>
                    <a:pt x="84" y="84"/>
                  </a:cubicBezTo>
                  <a:cubicBezTo>
                    <a:pt x="88" y="88"/>
                    <a:pt x="94" y="88"/>
                    <a:pt x="98" y="84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0"/>
                    <a:pt x="132" y="50"/>
                    <a:pt x="132" y="50"/>
                  </a:cubicBezTo>
                  <a:close/>
                  <a:moveTo>
                    <a:pt x="101" y="53"/>
                  </a:moveTo>
                  <a:cubicBezTo>
                    <a:pt x="101" y="53"/>
                    <a:pt x="101" y="53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1" y="53"/>
                    <a:pt x="101" y="53"/>
                    <a:pt x="101" y="53"/>
                  </a:cubicBezTo>
                  <a:close/>
                  <a:moveTo>
                    <a:pt x="85" y="214"/>
                  </a:moveTo>
                  <a:cubicBezTo>
                    <a:pt x="85" y="214"/>
                    <a:pt x="85" y="214"/>
                    <a:pt x="85" y="214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2"/>
                    <a:pt x="85" y="212"/>
                    <a:pt x="85" y="212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75" y="213"/>
                    <a:pt x="75" y="213"/>
                    <a:pt x="75" y="213"/>
                  </a:cubicBezTo>
                  <a:cubicBezTo>
                    <a:pt x="85" y="223"/>
                    <a:pt x="85" y="223"/>
                    <a:pt x="85" y="223"/>
                  </a:cubicBezTo>
                  <a:cubicBezTo>
                    <a:pt x="85" y="214"/>
                    <a:pt x="85" y="214"/>
                    <a:pt x="85" y="2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84481" y="4740122"/>
            <a:ext cx="470263" cy="470263"/>
            <a:chOff x="7184481" y="4879022"/>
            <a:chExt cx="470263" cy="470263"/>
          </a:xfrm>
        </p:grpSpPr>
        <p:sp>
          <p:nvSpPr>
            <p:cNvPr id="137" name="矩形: 圆角 136"/>
            <p:cNvSpPr/>
            <p:nvPr/>
          </p:nvSpPr>
          <p:spPr>
            <a:xfrm>
              <a:off x="7184481" y="4879022"/>
              <a:ext cx="470263" cy="4702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Freeform 132"/>
            <p:cNvSpPr>
              <a:spLocks noEditPoints="1"/>
            </p:cNvSpPr>
            <p:nvPr/>
          </p:nvSpPr>
          <p:spPr bwMode="auto">
            <a:xfrm>
              <a:off x="7299434" y="4994297"/>
              <a:ext cx="252652" cy="238673"/>
            </a:xfrm>
            <a:custGeom>
              <a:avLst/>
              <a:gdLst>
                <a:gd name="T0" fmla="*/ 110 w 258"/>
                <a:gd name="T1" fmla="*/ 211 h 241"/>
                <a:gd name="T2" fmla="*/ 122 w 258"/>
                <a:gd name="T3" fmla="*/ 200 h 241"/>
                <a:gd name="T4" fmla="*/ 253 w 258"/>
                <a:gd name="T5" fmla="*/ 89 h 241"/>
                <a:gd name="T6" fmla="*/ 226 w 258"/>
                <a:gd name="T7" fmla="*/ 83 h 241"/>
                <a:gd name="T8" fmla="*/ 172 w 258"/>
                <a:gd name="T9" fmla="*/ 2 h 241"/>
                <a:gd name="T10" fmla="*/ 11 w 258"/>
                <a:gd name="T11" fmla="*/ 87 h 241"/>
                <a:gd name="T12" fmla="*/ 4 w 258"/>
                <a:gd name="T13" fmla="*/ 115 h 241"/>
                <a:gd name="T14" fmla="*/ 55 w 258"/>
                <a:gd name="T15" fmla="*/ 234 h 241"/>
                <a:gd name="T16" fmla="*/ 253 w 258"/>
                <a:gd name="T17" fmla="*/ 234 h 241"/>
                <a:gd name="T18" fmla="*/ 253 w 258"/>
                <a:gd name="T19" fmla="*/ 89 h 241"/>
                <a:gd name="T20" fmla="*/ 50 w 258"/>
                <a:gd name="T21" fmla="*/ 156 h 241"/>
                <a:gd name="T22" fmla="*/ 20 w 258"/>
                <a:gd name="T23" fmla="*/ 104 h 241"/>
                <a:gd name="T24" fmla="*/ 166 w 258"/>
                <a:gd name="T25" fmla="*/ 20 h 241"/>
                <a:gd name="T26" fmla="*/ 167 w 258"/>
                <a:gd name="T27" fmla="*/ 21 h 241"/>
                <a:gd name="T28" fmla="*/ 50 w 258"/>
                <a:gd name="T29" fmla="*/ 104 h 241"/>
                <a:gd name="T30" fmla="*/ 238 w 258"/>
                <a:gd name="T31" fmla="*/ 221 h 241"/>
                <a:gd name="T32" fmla="*/ 70 w 258"/>
                <a:gd name="T33" fmla="*/ 104 h 241"/>
                <a:gd name="T34" fmla="*/ 70 w 258"/>
                <a:gd name="T35" fmla="*/ 103 h 241"/>
                <a:gd name="T36" fmla="*/ 70 w 258"/>
                <a:gd name="T37" fmla="*/ 103 h 241"/>
                <a:gd name="T38" fmla="*/ 70 w 258"/>
                <a:gd name="T39" fmla="*/ 103 h 241"/>
                <a:gd name="T40" fmla="*/ 70 w 258"/>
                <a:gd name="T41" fmla="*/ 103 h 241"/>
                <a:gd name="T42" fmla="*/ 238 w 258"/>
                <a:gd name="T43" fmla="*/ 103 h 241"/>
                <a:gd name="T44" fmla="*/ 83 w 258"/>
                <a:gd name="T45" fmla="*/ 194 h 241"/>
                <a:gd name="T46" fmla="*/ 77 w 258"/>
                <a:gd name="T47" fmla="*/ 211 h 241"/>
                <a:gd name="T48" fmla="*/ 89 w 258"/>
                <a:gd name="T49" fmla="*/ 200 h 241"/>
                <a:gd name="T50" fmla="*/ 99 w 258"/>
                <a:gd name="T51" fmla="*/ 194 h 241"/>
                <a:gd name="T52" fmla="*/ 99 w 258"/>
                <a:gd name="T53" fmla="*/ 217 h 241"/>
                <a:gd name="T54" fmla="*/ 99 w 258"/>
                <a:gd name="T55" fmla="*/ 194 h 241"/>
                <a:gd name="T56" fmla="*/ 222 w 258"/>
                <a:gd name="T57" fmla="*/ 200 h 241"/>
                <a:gd name="T58" fmla="*/ 234 w 258"/>
                <a:gd name="T59" fmla="*/ 211 h 241"/>
                <a:gd name="T60" fmla="*/ 212 w 258"/>
                <a:gd name="T61" fmla="*/ 194 h 241"/>
                <a:gd name="T62" fmla="*/ 206 w 258"/>
                <a:gd name="T63" fmla="*/ 211 h 241"/>
                <a:gd name="T64" fmla="*/ 218 w 258"/>
                <a:gd name="T65" fmla="*/ 200 h 241"/>
                <a:gd name="T66" fmla="*/ 195 w 258"/>
                <a:gd name="T67" fmla="*/ 194 h 241"/>
                <a:gd name="T68" fmla="*/ 195 w 258"/>
                <a:gd name="T69" fmla="*/ 217 h 241"/>
                <a:gd name="T70" fmla="*/ 195 w 258"/>
                <a:gd name="T71" fmla="*/ 194 h 241"/>
                <a:gd name="T72" fmla="*/ 133 w 258"/>
                <a:gd name="T73" fmla="*/ 200 h 241"/>
                <a:gd name="T74" fmla="*/ 145 w 258"/>
                <a:gd name="T75" fmla="*/ 211 h 241"/>
                <a:gd name="T76" fmla="*/ 172 w 258"/>
                <a:gd name="T77" fmla="*/ 194 h 241"/>
                <a:gd name="T78" fmla="*/ 166 w 258"/>
                <a:gd name="T79" fmla="*/ 211 h 241"/>
                <a:gd name="T80" fmla="*/ 178 w 258"/>
                <a:gd name="T81" fmla="*/ 200 h 241"/>
                <a:gd name="T82" fmla="*/ 155 w 258"/>
                <a:gd name="T83" fmla="*/ 194 h 241"/>
                <a:gd name="T84" fmla="*/ 155 w 258"/>
                <a:gd name="T85" fmla="*/ 217 h 241"/>
                <a:gd name="T86" fmla="*/ 155 w 258"/>
                <a:gd name="T87" fmla="*/ 194 h 241"/>
                <a:gd name="T88" fmla="*/ 83 w 258"/>
                <a:gd name="T89" fmla="*/ 133 h 241"/>
                <a:gd name="T90" fmla="*/ 83 w 258"/>
                <a:gd name="T91" fmla="*/ 183 h 241"/>
                <a:gd name="T92" fmla="*/ 127 w 258"/>
                <a:gd name="T93" fmla="*/ 139 h 241"/>
                <a:gd name="T94" fmla="*/ 115 w 258"/>
                <a:gd name="T95" fmla="*/ 171 h 241"/>
                <a:gd name="T96" fmla="*/ 115 w 258"/>
                <a:gd name="T97" fmla="*/ 14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" h="241">
                  <a:moveTo>
                    <a:pt x="116" y="194"/>
                  </a:moveTo>
                  <a:cubicBezTo>
                    <a:pt x="112" y="194"/>
                    <a:pt x="110" y="196"/>
                    <a:pt x="110" y="200"/>
                  </a:cubicBezTo>
                  <a:cubicBezTo>
                    <a:pt x="110" y="211"/>
                    <a:pt x="110" y="211"/>
                    <a:pt x="110" y="211"/>
                  </a:cubicBezTo>
                  <a:cubicBezTo>
                    <a:pt x="110" y="214"/>
                    <a:pt x="112" y="217"/>
                    <a:pt x="116" y="217"/>
                  </a:cubicBezTo>
                  <a:cubicBezTo>
                    <a:pt x="119" y="217"/>
                    <a:pt x="122" y="214"/>
                    <a:pt x="122" y="211"/>
                  </a:cubicBezTo>
                  <a:cubicBezTo>
                    <a:pt x="122" y="200"/>
                    <a:pt x="122" y="200"/>
                    <a:pt x="122" y="200"/>
                  </a:cubicBezTo>
                  <a:cubicBezTo>
                    <a:pt x="122" y="196"/>
                    <a:pt x="119" y="194"/>
                    <a:pt x="116" y="194"/>
                  </a:cubicBezTo>
                  <a:close/>
                  <a:moveTo>
                    <a:pt x="253" y="89"/>
                  </a:moveTo>
                  <a:cubicBezTo>
                    <a:pt x="253" y="89"/>
                    <a:pt x="253" y="89"/>
                    <a:pt x="253" y="89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49" y="85"/>
                    <a:pt x="244" y="83"/>
                    <a:pt x="238" y="83"/>
                  </a:cubicBezTo>
                  <a:cubicBezTo>
                    <a:pt x="226" y="83"/>
                    <a:pt x="226" y="83"/>
                    <a:pt x="226" y="83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184" y="11"/>
                    <a:pt x="184" y="11"/>
                    <a:pt x="183" y="10"/>
                  </a:cubicBezTo>
                  <a:cubicBezTo>
                    <a:pt x="181" y="6"/>
                    <a:pt x="177" y="3"/>
                    <a:pt x="172" y="2"/>
                  </a:cubicBezTo>
                  <a:cubicBezTo>
                    <a:pt x="167" y="0"/>
                    <a:pt x="162" y="0"/>
                    <a:pt x="157" y="3"/>
                  </a:cubicBezTo>
                  <a:cubicBezTo>
                    <a:pt x="157" y="3"/>
                    <a:pt x="156" y="3"/>
                    <a:pt x="156" y="4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6" y="90"/>
                    <a:pt x="3" y="95"/>
                    <a:pt x="1" y="100"/>
                  </a:cubicBezTo>
                  <a:cubicBezTo>
                    <a:pt x="0" y="105"/>
                    <a:pt x="1" y="110"/>
                    <a:pt x="4" y="115"/>
                  </a:cubicBezTo>
                  <a:cubicBezTo>
                    <a:pt x="50" y="195"/>
                    <a:pt x="50" y="195"/>
                    <a:pt x="50" y="195"/>
                  </a:cubicBezTo>
                  <a:cubicBezTo>
                    <a:pt x="50" y="220"/>
                    <a:pt x="50" y="220"/>
                    <a:pt x="50" y="220"/>
                  </a:cubicBezTo>
                  <a:cubicBezTo>
                    <a:pt x="50" y="226"/>
                    <a:pt x="52" y="231"/>
                    <a:pt x="55" y="234"/>
                  </a:cubicBezTo>
                  <a:cubicBezTo>
                    <a:pt x="59" y="239"/>
                    <a:pt x="64" y="241"/>
                    <a:pt x="70" y="241"/>
                  </a:cubicBezTo>
                  <a:cubicBezTo>
                    <a:pt x="238" y="241"/>
                    <a:pt x="238" y="241"/>
                    <a:pt x="238" y="241"/>
                  </a:cubicBezTo>
                  <a:cubicBezTo>
                    <a:pt x="244" y="241"/>
                    <a:pt x="249" y="239"/>
                    <a:pt x="253" y="234"/>
                  </a:cubicBezTo>
                  <a:cubicBezTo>
                    <a:pt x="256" y="231"/>
                    <a:pt x="258" y="226"/>
                    <a:pt x="258" y="220"/>
                  </a:cubicBezTo>
                  <a:cubicBezTo>
                    <a:pt x="258" y="104"/>
                    <a:pt x="258" y="104"/>
                    <a:pt x="258" y="104"/>
                  </a:cubicBezTo>
                  <a:cubicBezTo>
                    <a:pt x="258" y="98"/>
                    <a:pt x="256" y="93"/>
                    <a:pt x="253" y="89"/>
                  </a:cubicBezTo>
                  <a:close/>
                  <a:moveTo>
                    <a:pt x="50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1" y="105"/>
                    <a:pt x="21" y="105"/>
                    <a:pt x="21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20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203" y="83"/>
                    <a:pt x="203" y="83"/>
                    <a:pt x="203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59" y="83"/>
                    <a:pt x="50" y="93"/>
                    <a:pt x="50" y="104"/>
                  </a:cubicBezTo>
                  <a:close/>
                  <a:moveTo>
                    <a:pt x="238" y="220"/>
                  </a:moveTo>
                  <a:cubicBezTo>
                    <a:pt x="238" y="220"/>
                    <a:pt x="238" y="220"/>
                    <a:pt x="238" y="220"/>
                  </a:cubicBezTo>
                  <a:cubicBezTo>
                    <a:pt x="238" y="220"/>
                    <a:pt x="238" y="221"/>
                    <a:pt x="238" y="221"/>
                  </a:cubicBezTo>
                  <a:cubicBezTo>
                    <a:pt x="70" y="221"/>
                    <a:pt x="70" y="221"/>
                    <a:pt x="70" y="221"/>
                  </a:cubicBezTo>
                  <a:cubicBezTo>
                    <a:pt x="70" y="221"/>
                    <a:pt x="70" y="220"/>
                    <a:pt x="70" y="220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238" y="103"/>
                    <a:pt x="238" y="103"/>
                    <a:pt x="238" y="103"/>
                  </a:cubicBezTo>
                  <a:cubicBezTo>
                    <a:pt x="238" y="103"/>
                    <a:pt x="238" y="103"/>
                    <a:pt x="238" y="104"/>
                  </a:cubicBezTo>
                  <a:cubicBezTo>
                    <a:pt x="238" y="220"/>
                    <a:pt x="238" y="220"/>
                    <a:pt x="238" y="220"/>
                  </a:cubicBezTo>
                  <a:close/>
                  <a:moveTo>
                    <a:pt x="83" y="194"/>
                  </a:moveTo>
                  <a:cubicBezTo>
                    <a:pt x="83" y="194"/>
                    <a:pt x="83" y="194"/>
                    <a:pt x="83" y="194"/>
                  </a:cubicBezTo>
                  <a:cubicBezTo>
                    <a:pt x="79" y="194"/>
                    <a:pt x="77" y="196"/>
                    <a:pt x="77" y="200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77" y="214"/>
                    <a:pt x="79" y="217"/>
                    <a:pt x="83" y="217"/>
                  </a:cubicBezTo>
                  <a:cubicBezTo>
                    <a:pt x="86" y="217"/>
                    <a:pt x="89" y="214"/>
                    <a:pt x="89" y="211"/>
                  </a:cubicBezTo>
                  <a:cubicBezTo>
                    <a:pt x="89" y="200"/>
                    <a:pt x="89" y="200"/>
                    <a:pt x="89" y="200"/>
                  </a:cubicBezTo>
                  <a:cubicBezTo>
                    <a:pt x="89" y="196"/>
                    <a:pt x="86" y="194"/>
                    <a:pt x="83" y="194"/>
                  </a:cubicBezTo>
                  <a:close/>
                  <a:moveTo>
                    <a:pt x="99" y="194"/>
                  </a:moveTo>
                  <a:cubicBezTo>
                    <a:pt x="99" y="194"/>
                    <a:pt x="99" y="194"/>
                    <a:pt x="99" y="194"/>
                  </a:cubicBezTo>
                  <a:cubicBezTo>
                    <a:pt x="96" y="194"/>
                    <a:pt x="93" y="196"/>
                    <a:pt x="93" y="200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93" y="214"/>
                    <a:pt x="96" y="217"/>
                    <a:pt x="99" y="217"/>
                  </a:cubicBezTo>
                  <a:cubicBezTo>
                    <a:pt x="102" y="217"/>
                    <a:pt x="105" y="214"/>
                    <a:pt x="105" y="211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196"/>
                    <a:pt x="102" y="194"/>
                    <a:pt x="99" y="194"/>
                  </a:cubicBezTo>
                  <a:close/>
                  <a:moveTo>
                    <a:pt x="228" y="194"/>
                  </a:moveTo>
                  <a:cubicBezTo>
                    <a:pt x="228" y="194"/>
                    <a:pt x="228" y="194"/>
                    <a:pt x="228" y="194"/>
                  </a:cubicBezTo>
                  <a:cubicBezTo>
                    <a:pt x="225" y="194"/>
                    <a:pt x="222" y="196"/>
                    <a:pt x="222" y="200"/>
                  </a:cubicBezTo>
                  <a:cubicBezTo>
                    <a:pt x="222" y="211"/>
                    <a:pt x="222" y="211"/>
                    <a:pt x="222" y="211"/>
                  </a:cubicBezTo>
                  <a:cubicBezTo>
                    <a:pt x="222" y="214"/>
                    <a:pt x="225" y="217"/>
                    <a:pt x="228" y="217"/>
                  </a:cubicBezTo>
                  <a:cubicBezTo>
                    <a:pt x="231" y="217"/>
                    <a:pt x="234" y="214"/>
                    <a:pt x="234" y="211"/>
                  </a:cubicBezTo>
                  <a:cubicBezTo>
                    <a:pt x="234" y="200"/>
                    <a:pt x="234" y="200"/>
                    <a:pt x="234" y="200"/>
                  </a:cubicBezTo>
                  <a:cubicBezTo>
                    <a:pt x="234" y="196"/>
                    <a:pt x="231" y="194"/>
                    <a:pt x="228" y="194"/>
                  </a:cubicBezTo>
                  <a:close/>
                  <a:moveTo>
                    <a:pt x="212" y="194"/>
                  </a:moveTo>
                  <a:cubicBezTo>
                    <a:pt x="212" y="194"/>
                    <a:pt x="212" y="194"/>
                    <a:pt x="212" y="194"/>
                  </a:cubicBezTo>
                  <a:cubicBezTo>
                    <a:pt x="208" y="194"/>
                    <a:pt x="206" y="196"/>
                    <a:pt x="206" y="200"/>
                  </a:cubicBezTo>
                  <a:cubicBezTo>
                    <a:pt x="206" y="211"/>
                    <a:pt x="206" y="211"/>
                    <a:pt x="206" y="211"/>
                  </a:cubicBezTo>
                  <a:cubicBezTo>
                    <a:pt x="206" y="214"/>
                    <a:pt x="208" y="217"/>
                    <a:pt x="212" y="217"/>
                  </a:cubicBezTo>
                  <a:cubicBezTo>
                    <a:pt x="215" y="217"/>
                    <a:pt x="218" y="214"/>
                    <a:pt x="218" y="211"/>
                  </a:cubicBezTo>
                  <a:cubicBezTo>
                    <a:pt x="218" y="200"/>
                    <a:pt x="218" y="200"/>
                    <a:pt x="218" y="200"/>
                  </a:cubicBezTo>
                  <a:cubicBezTo>
                    <a:pt x="218" y="196"/>
                    <a:pt x="215" y="194"/>
                    <a:pt x="212" y="194"/>
                  </a:cubicBezTo>
                  <a:close/>
                  <a:moveTo>
                    <a:pt x="195" y="194"/>
                  </a:moveTo>
                  <a:cubicBezTo>
                    <a:pt x="195" y="194"/>
                    <a:pt x="195" y="194"/>
                    <a:pt x="195" y="194"/>
                  </a:cubicBezTo>
                  <a:cubicBezTo>
                    <a:pt x="192" y="194"/>
                    <a:pt x="189" y="196"/>
                    <a:pt x="189" y="200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9" y="214"/>
                    <a:pt x="192" y="217"/>
                    <a:pt x="195" y="217"/>
                  </a:cubicBezTo>
                  <a:cubicBezTo>
                    <a:pt x="198" y="217"/>
                    <a:pt x="201" y="214"/>
                    <a:pt x="201" y="211"/>
                  </a:cubicBezTo>
                  <a:cubicBezTo>
                    <a:pt x="201" y="200"/>
                    <a:pt x="201" y="200"/>
                    <a:pt x="201" y="200"/>
                  </a:cubicBezTo>
                  <a:cubicBezTo>
                    <a:pt x="201" y="196"/>
                    <a:pt x="198" y="194"/>
                    <a:pt x="195" y="194"/>
                  </a:cubicBezTo>
                  <a:close/>
                  <a:moveTo>
                    <a:pt x="139" y="194"/>
                  </a:moveTo>
                  <a:cubicBezTo>
                    <a:pt x="139" y="194"/>
                    <a:pt x="139" y="194"/>
                    <a:pt x="139" y="194"/>
                  </a:cubicBezTo>
                  <a:cubicBezTo>
                    <a:pt x="136" y="194"/>
                    <a:pt x="133" y="196"/>
                    <a:pt x="133" y="200"/>
                  </a:cubicBezTo>
                  <a:cubicBezTo>
                    <a:pt x="133" y="211"/>
                    <a:pt x="133" y="211"/>
                    <a:pt x="133" y="211"/>
                  </a:cubicBezTo>
                  <a:cubicBezTo>
                    <a:pt x="133" y="214"/>
                    <a:pt x="136" y="217"/>
                    <a:pt x="139" y="217"/>
                  </a:cubicBezTo>
                  <a:cubicBezTo>
                    <a:pt x="142" y="217"/>
                    <a:pt x="145" y="214"/>
                    <a:pt x="145" y="211"/>
                  </a:cubicBezTo>
                  <a:cubicBezTo>
                    <a:pt x="145" y="200"/>
                    <a:pt x="145" y="200"/>
                    <a:pt x="145" y="200"/>
                  </a:cubicBezTo>
                  <a:cubicBezTo>
                    <a:pt x="145" y="196"/>
                    <a:pt x="142" y="194"/>
                    <a:pt x="139" y="194"/>
                  </a:cubicBezTo>
                  <a:close/>
                  <a:moveTo>
                    <a:pt x="172" y="194"/>
                  </a:moveTo>
                  <a:cubicBezTo>
                    <a:pt x="172" y="194"/>
                    <a:pt x="172" y="194"/>
                    <a:pt x="172" y="194"/>
                  </a:cubicBezTo>
                  <a:cubicBezTo>
                    <a:pt x="169" y="194"/>
                    <a:pt x="166" y="196"/>
                    <a:pt x="166" y="200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66" y="214"/>
                    <a:pt x="169" y="217"/>
                    <a:pt x="172" y="217"/>
                  </a:cubicBezTo>
                  <a:cubicBezTo>
                    <a:pt x="175" y="217"/>
                    <a:pt x="178" y="214"/>
                    <a:pt x="178" y="211"/>
                  </a:cubicBezTo>
                  <a:cubicBezTo>
                    <a:pt x="178" y="200"/>
                    <a:pt x="178" y="200"/>
                    <a:pt x="178" y="200"/>
                  </a:cubicBezTo>
                  <a:cubicBezTo>
                    <a:pt x="178" y="196"/>
                    <a:pt x="175" y="194"/>
                    <a:pt x="172" y="194"/>
                  </a:cubicBezTo>
                  <a:close/>
                  <a:moveTo>
                    <a:pt x="155" y="194"/>
                  </a:moveTo>
                  <a:cubicBezTo>
                    <a:pt x="155" y="194"/>
                    <a:pt x="155" y="194"/>
                    <a:pt x="155" y="194"/>
                  </a:cubicBezTo>
                  <a:cubicBezTo>
                    <a:pt x="152" y="194"/>
                    <a:pt x="149" y="196"/>
                    <a:pt x="149" y="200"/>
                  </a:cubicBezTo>
                  <a:cubicBezTo>
                    <a:pt x="149" y="211"/>
                    <a:pt x="149" y="211"/>
                    <a:pt x="149" y="211"/>
                  </a:cubicBezTo>
                  <a:cubicBezTo>
                    <a:pt x="149" y="214"/>
                    <a:pt x="152" y="217"/>
                    <a:pt x="155" y="217"/>
                  </a:cubicBezTo>
                  <a:cubicBezTo>
                    <a:pt x="159" y="217"/>
                    <a:pt x="161" y="214"/>
                    <a:pt x="161" y="211"/>
                  </a:cubicBezTo>
                  <a:cubicBezTo>
                    <a:pt x="161" y="200"/>
                    <a:pt x="161" y="200"/>
                    <a:pt x="161" y="200"/>
                  </a:cubicBezTo>
                  <a:cubicBezTo>
                    <a:pt x="161" y="196"/>
                    <a:pt x="159" y="194"/>
                    <a:pt x="155" y="194"/>
                  </a:cubicBezTo>
                  <a:close/>
                  <a:moveTo>
                    <a:pt x="121" y="133"/>
                  </a:moveTo>
                  <a:cubicBezTo>
                    <a:pt x="121" y="133"/>
                    <a:pt x="121" y="133"/>
                    <a:pt x="121" y="133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0" y="133"/>
                    <a:pt x="77" y="135"/>
                    <a:pt x="77" y="139"/>
                  </a:cubicBezTo>
                  <a:cubicBezTo>
                    <a:pt x="77" y="177"/>
                    <a:pt x="77" y="177"/>
                    <a:pt x="77" y="177"/>
                  </a:cubicBezTo>
                  <a:cubicBezTo>
                    <a:pt x="77" y="180"/>
                    <a:pt x="80" y="183"/>
                    <a:pt x="83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4" y="183"/>
                    <a:pt x="127" y="180"/>
                    <a:pt x="127" y="177"/>
                  </a:cubicBezTo>
                  <a:cubicBezTo>
                    <a:pt x="127" y="139"/>
                    <a:pt x="127" y="139"/>
                    <a:pt x="127" y="139"/>
                  </a:cubicBezTo>
                  <a:cubicBezTo>
                    <a:pt x="127" y="135"/>
                    <a:pt x="124" y="133"/>
                    <a:pt x="121" y="133"/>
                  </a:cubicBezTo>
                  <a:close/>
                  <a:moveTo>
                    <a:pt x="115" y="171"/>
                  </a:moveTo>
                  <a:cubicBezTo>
                    <a:pt x="115" y="171"/>
                    <a:pt x="115" y="171"/>
                    <a:pt x="115" y="171"/>
                  </a:cubicBezTo>
                  <a:cubicBezTo>
                    <a:pt x="89" y="171"/>
                    <a:pt x="89" y="171"/>
                    <a:pt x="89" y="171"/>
                  </a:cubicBezTo>
                  <a:cubicBezTo>
                    <a:pt x="89" y="145"/>
                    <a:pt x="89" y="145"/>
                    <a:pt x="89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5" y="171"/>
                    <a:pt x="115" y="171"/>
                    <a:pt x="115" y="1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35624" y="4740122"/>
            <a:ext cx="470263" cy="470263"/>
            <a:chOff x="4535624" y="4879022"/>
            <a:chExt cx="470263" cy="470263"/>
          </a:xfrm>
        </p:grpSpPr>
        <p:sp>
          <p:nvSpPr>
            <p:cNvPr id="136" name="矩形: 圆角 135"/>
            <p:cNvSpPr/>
            <p:nvPr/>
          </p:nvSpPr>
          <p:spPr>
            <a:xfrm>
              <a:off x="4535624" y="4879022"/>
              <a:ext cx="470263" cy="4702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Freeform 133"/>
            <p:cNvSpPr>
              <a:spLocks noEditPoints="1"/>
            </p:cNvSpPr>
            <p:nvPr/>
          </p:nvSpPr>
          <p:spPr bwMode="auto">
            <a:xfrm>
              <a:off x="4644688" y="4982391"/>
              <a:ext cx="252134" cy="258347"/>
            </a:xfrm>
            <a:custGeom>
              <a:avLst/>
              <a:gdLst>
                <a:gd name="T0" fmla="*/ 247 w 257"/>
                <a:gd name="T1" fmla="*/ 60 h 261"/>
                <a:gd name="T2" fmla="*/ 222 w 257"/>
                <a:gd name="T3" fmla="*/ 50 h 261"/>
                <a:gd name="T4" fmla="*/ 213 w 257"/>
                <a:gd name="T5" fmla="*/ 46 h 261"/>
                <a:gd name="T6" fmla="*/ 180 w 257"/>
                <a:gd name="T7" fmla="*/ 1 h 261"/>
                <a:gd name="T8" fmla="*/ 124 w 257"/>
                <a:gd name="T9" fmla="*/ 31 h 261"/>
                <a:gd name="T10" fmla="*/ 73 w 257"/>
                <a:gd name="T11" fmla="*/ 1 h 261"/>
                <a:gd name="T12" fmla="*/ 41 w 257"/>
                <a:gd name="T13" fmla="*/ 46 h 261"/>
                <a:gd name="T14" fmla="*/ 35 w 257"/>
                <a:gd name="T15" fmla="*/ 50 h 261"/>
                <a:gd name="T16" fmla="*/ 10 w 257"/>
                <a:gd name="T17" fmla="*/ 60 h 261"/>
                <a:gd name="T18" fmla="*/ 0 w 257"/>
                <a:gd name="T19" fmla="*/ 226 h 261"/>
                <a:gd name="T20" fmla="*/ 10 w 257"/>
                <a:gd name="T21" fmla="*/ 251 h 261"/>
                <a:gd name="T22" fmla="*/ 35 w 257"/>
                <a:gd name="T23" fmla="*/ 261 h 261"/>
                <a:gd name="T24" fmla="*/ 247 w 257"/>
                <a:gd name="T25" fmla="*/ 251 h 261"/>
                <a:gd name="T26" fmla="*/ 257 w 257"/>
                <a:gd name="T27" fmla="*/ 85 h 261"/>
                <a:gd name="T28" fmla="*/ 180 w 257"/>
                <a:gd name="T29" fmla="*/ 14 h 261"/>
                <a:gd name="T30" fmla="*/ 201 w 257"/>
                <a:gd name="T31" fmla="*/ 50 h 261"/>
                <a:gd name="T32" fmla="*/ 136 w 257"/>
                <a:gd name="T33" fmla="*/ 38 h 261"/>
                <a:gd name="T34" fmla="*/ 73 w 257"/>
                <a:gd name="T35" fmla="*/ 15 h 261"/>
                <a:gd name="T36" fmla="*/ 134 w 257"/>
                <a:gd name="T37" fmla="*/ 50 h 261"/>
                <a:gd name="T38" fmla="*/ 73 w 257"/>
                <a:gd name="T39" fmla="*/ 15 h 261"/>
                <a:gd name="T40" fmla="*/ 237 w 257"/>
                <a:gd name="T41" fmla="*/ 188 h 261"/>
                <a:gd name="T42" fmla="*/ 160 w 257"/>
                <a:gd name="T43" fmla="*/ 187 h 261"/>
                <a:gd name="T44" fmla="*/ 159 w 257"/>
                <a:gd name="T45" fmla="*/ 184 h 261"/>
                <a:gd name="T46" fmla="*/ 160 w 257"/>
                <a:gd name="T47" fmla="*/ 124 h 261"/>
                <a:gd name="T48" fmla="*/ 163 w 257"/>
                <a:gd name="T49" fmla="*/ 123 h 261"/>
                <a:gd name="T50" fmla="*/ 237 w 257"/>
                <a:gd name="T51" fmla="*/ 188 h 261"/>
                <a:gd name="T52" fmla="*/ 237 w 257"/>
                <a:gd name="T53" fmla="*/ 111 h 261"/>
                <a:gd name="T54" fmla="*/ 152 w 257"/>
                <a:gd name="T55" fmla="*/ 116 h 261"/>
                <a:gd name="T56" fmla="*/ 147 w 257"/>
                <a:gd name="T57" fmla="*/ 127 h 261"/>
                <a:gd name="T58" fmla="*/ 152 w 257"/>
                <a:gd name="T59" fmla="*/ 195 h 261"/>
                <a:gd name="T60" fmla="*/ 237 w 257"/>
                <a:gd name="T61" fmla="*/ 200 h 261"/>
                <a:gd name="T62" fmla="*/ 233 w 257"/>
                <a:gd name="T63" fmla="*/ 237 h 261"/>
                <a:gd name="T64" fmla="*/ 35 w 257"/>
                <a:gd name="T65" fmla="*/ 241 h 261"/>
                <a:gd name="T66" fmla="*/ 20 w 257"/>
                <a:gd name="T67" fmla="*/ 226 h 261"/>
                <a:gd name="T68" fmla="*/ 24 w 257"/>
                <a:gd name="T69" fmla="*/ 74 h 261"/>
                <a:gd name="T70" fmla="*/ 35 w 257"/>
                <a:gd name="T71" fmla="*/ 70 h 261"/>
                <a:gd name="T72" fmla="*/ 233 w 257"/>
                <a:gd name="T73" fmla="*/ 74 h 261"/>
                <a:gd name="T74" fmla="*/ 237 w 257"/>
                <a:gd name="T75" fmla="*/ 111 h 261"/>
                <a:gd name="T76" fmla="*/ 182 w 257"/>
                <a:gd name="T77" fmla="*/ 173 h 261"/>
                <a:gd name="T78" fmla="*/ 199 w 257"/>
                <a:gd name="T79" fmla="*/ 180 h 261"/>
                <a:gd name="T80" fmla="*/ 224 w 257"/>
                <a:gd name="T81" fmla="*/ 155 h 261"/>
                <a:gd name="T82" fmla="*/ 217 w 257"/>
                <a:gd name="T83" fmla="*/ 138 h 261"/>
                <a:gd name="T84" fmla="*/ 182 w 257"/>
                <a:gd name="T85" fmla="*/ 137 h 261"/>
                <a:gd name="T86" fmla="*/ 174 w 257"/>
                <a:gd name="T87" fmla="*/ 155 h 261"/>
                <a:gd name="T88" fmla="*/ 182 w 257"/>
                <a:gd name="T89" fmla="*/ 173 h 261"/>
                <a:gd name="T90" fmla="*/ 190 w 257"/>
                <a:gd name="T91" fmla="*/ 146 h 261"/>
                <a:gd name="T92" fmla="*/ 199 w 257"/>
                <a:gd name="T93" fmla="*/ 142 h 261"/>
                <a:gd name="T94" fmla="*/ 209 w 257"/>
                <a:gd name="T95" fmla="*/ 146 h 261"/>
                <a:gd name="T96" fmla="*/ 208 w 257"/>
                <a:gd name="T97" fmla="*/ 165 h 261"/>
                <a:gd name="T98" fmla="*/ 190 w 257"/>
                <a:gd name="T99" fmla="*/ 165 h 261"/>
                <a:gd name="T100" fmla="*/ 186 w 257"/>
                <a:gd name="T101" fmla="*/ 15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261">
                  <a:moveTo>
                    <a:pt x="247" y="60"/>
                  </a:moveTo>
                  <a:cubicBezTo>
                    <a:pt x="247" y="60"/>
                    <a:pt x="247" y="60"/>
                    <a:pt x="247" y="60"/>
                  </a:cubicBezTo>
                  <a:cubicBezTo>
                    <a:pt x="247" y="60"/>
                    <a:pt x="247" y="60"/>
                    <a:pt x="247" y="60"/>
                  </a:cubicBezTo>
                  <a:cubicBezTo>
                    <a:pt x="240" y="54"/>
                    <a:pt x="231" y="50"/>
                    <a:pt x="222" y="50"/>
                  </a:cubicBezTo>
                  <a:cubicBezTo>
                    <a:pt x="214" y="50"/>
                    <a:pt x="214" y="50"/>
                    <a:pt x="214" y="50"/>
                  </a:cubicBezTo>
                  <a:cubicBezTo>
                    <a:pt x="214" y="49"/>
                    <a:pt x="213" y="48"/>
                    <a:pt x="213" y="46"/>
                  </a:cubicBezTo>
                  <a:cubicBezTo>
                    <a:pt x="188" y="4"/>
                    <a:pt x="188" y="4"/>
                    <a:pt x="188" y="4"/>
                  </a:cubicBezTo>
                  <a:cubicBezTo>
                    <a:pt x="186" y="1"/>
                    <a:pt x="183" y="0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1" y="0"/>
                    <a:pt x="67" y="1"/>
                    <a:pt x="65" y="4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0" y="48"/>
                    <a:pt x="40" y="49"/>
                    <a:pt x="40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26" y="50"/>
                    <a:pt x="17" y="54"/>
                    <a:pt x="10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4" y="67"/>
                    <a:pt x="0" y="75"/>
                    <a:pt x="0" y="8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5"/>
                    <a:pt x="4" y="244"/>
                    <a:pt x="10" y="250"/>
                  </a:cubicBezTo>
                  <a:cubicBezTo>
                    <a:pt x="10" y="251"/>
                    <a:pt x="10" y="251"/>
                    <a:pt x="10" y="251"/>
                  </a:cubicBezTo>
                  <a:cubicBezTo>
                    <a:pt x="10" y="251"/>
                    <a:pt x="10" y="251"/>
                    <a:pt x="10" y="251"/>
                  </a:cubicBezTo>
                  <a:cubicBezTo>
                    <a:pt x="17" y="257"/>
                    <a:pt x="25" y="261"/>
                    <a:pt x="35" y="261"/>
                  </a:cubicBezTo>
                  <a:cubicBezTo>
                    <a:pt x="222" y="261"/>
                    <a:pt x="222" y="261"/>
                    <a:pt x="222" y="261"/>
                  </a:cubicBezTo>
                  <a:cubicBezTo>
                    <a:pt x="231" y="261"/>
                    <a:pt x="240" y="257"/>
                    <a:pt x="247" y="251"/>
                  </a:cubicBezTo>
                  <a:cubicBezTo>
                    <a:pt x="253" y="244"/>
                    <a:pt x="257" y="235"/>
                    <a:pt x="257" y="226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76"/>
                    <a:pt x="253" y="67"/>
                    <a:pt x="247" y="60"/>
                  </a:cubicBezTo>
                  <a:close/>
                  <a:moveTo>
                    <a:pt x="180" y="14"/>
                  </a:moveTo>
                  <a:cubicBezTo>
                    <a:pt x="180" y="14"/>
                    <a:pt x="180" y="14"/>
                    <a:pt x="180" y="14"/>
                  </a:cubicBezTo>
                  <a:cubicBezTo>
                    <a:pt x="201" y="50"/>
                    <a:pt x="201" y="50"/>
                    <a:pt x="201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80" y="14"/>
                    <a:pt x="180" y="14"/>
                    <a:pt x="180" y="14"/>
                  </a:cubicBezTo>
                  <a:close/>
                  <a:moveTo>
                    <a:pt x="73" y="15"/>
                  </a:moveTo>
                  <a:cubicBezTo>
                    <a:pt x="73" y="15"/>
                    <a:pt x="73" y="15"/>
                    <a:pt x="73" y="15"/>
                  </a:cubicBezTo>
                  <a:cubicBezTo>
                    <a:pt x="93" y="26"/>
                    <a:pt x="113" y="38"/>
                    <a:pt x="134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73" y="15"/>
                    <a:pt x="73" y="15"/>
                    <a:pt x="73" y="15"/>
                  </a:cubicBezTo>
                  <a:close/>
                  <a:moveTo>
                    <a:pt x="237" y="188"/>
                  </a:moveTo>
                  <a:cubicBezTo>
                    <a:pt x="237" y="188"/>
                    <a:pt x="237" y="188"/>
                    <a:pt x="237" y="188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62" y="188"/>
                    <a:pt x="161" y="187"/>
                    <a:pt x="160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59" y="186"/>
                    <a:pt x="159" y="185"/>
                    <a:pt x="159" y="184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159" y="126"/>
                    <a:pt x="159" y="125"/>
                    <a:pt x="160" y="124"/>
                  </a:cubicBezTo>
                  <a:cubicBezTo>
                    <a:pt x="160" y="124"/>
                    <a:pt x="160" y="124"/>
                    <a:pt x="160" y="124"/>
                  </a:cubicBezTo>
                  <a:cubicBezTo>
                    <a:pt x="161" y="124"/>
                    <a:pt x="162" y="123"/>
                    <a:pt x="163" y="123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88"/>
                    <a:pt x="237" y="188"/>
                    <a:pt x="237" y="188"/>
                  </a:cubicBezTo>
                  <a:close/>
                  <a:moveTo>
                    <a:pt x="237" y="111"/>
                  </a:moveTo>
                  <a:cubicBezTo>
                    <a:pt x="237" y="111"/>
                    <a:pt x="237" y="111"/>
                    <a:pt x="237" y="111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58" y="111"/>
                    <a:pt x="154" y="113"/>
                    <a:pt x="152" y="116"/>
                  </a:cubicBezTo>
                  <a:cubicBezTo>
                    <a:pt x="152" y="116"/>
                    <a:pt x="152" y="116"/>
                    <a:pt x="152" y="116"/>
                  </a:cubicBezTo>
                  <a:cubicBezTo>
                    <a:pt x="149" y="119"/>
                    <a:pt x="147" y="123"/>
                    <a:pt x="147" y="127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47" y="188"/>
                    <a:pt x="149" y="192"/>
                    <a:pt x="152" y="195"/>
                  </a:cubicBezTo>
                  <a:cubicBezTo>
                    <a:pt x="154" y="198"/>
                    <a:pt x="158" y="200"/>
                    <a:pt x="163" y="200"/>
                  </a:cubicBezTo>
                  <a:cubicBezTo>
                    <a:pt x="237" y="200"/>
                    <a:pt x="237" y="200"/>
                    <a:pt x="237" y="200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30"/>
                    <a:pt x="235" y="234"/>
                    <a:pt x="233" y="237"/>
                  </a:cubicBezTo>
                  <a:cubicBezTo>
                    <a:pt x="230" y="239"/>
                    <a:pt x="226" y="241"/>
                    <a:pt x="222" y="241"/>
                  </a:cubicBezTo>
                  <a:cubicBezTo>
                    <a:pt x="35" y="241"/>
                    <a:pt x="35" y="241"/>
                    <a:pt x="35" y="241"/>
                  </a:cubicBezTo>
                  <a:cubicBezTo>
                    <a:pt x="31" y="241"/>
                    <a:pt x="27" y="239"/>
                    <a:pt x="24" y="237"/>
                  </a:cubicBezTo>
                  <a:cubicBezTo>
                    <a:pt x="21" y="234"/>
                    <a:pt x="20" y="230"/>
                    <a:pt x="20" y="22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1"/>
                    <a:pt x="21" y="77"/>
                    <a:pt x="24" y="7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7" y="71"/>
                    <a:pt x="31" y="70"/>
                    <a:pt x="35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6" y="70"/>
                    <a:pt x="230" y="71"/>
                    <a:pt x="233" y="74"/>
                  </a:cubicBezTo>
                  <a:cubicBezTo>
                    <a:pt x="235" y="77"/>
                    <a:pt x="237" y="81"/>
                    <a:pt x="237" y="85"/>
                  </a:cubicBezTo>
                  <a:cubicBezTo>
                    <a:pt x="237" y="111"/>
                    <a:pt x="237" y="111"/>
                    <a:pt x="237" y="111"/>
                  </a:cubicBezTo>
                  <a:close/>
                  <a:moveTo>
                    <a:pt x="182" y="173"/>
                  </a:moveTo>
                  <a:cubicBezTo>
                    <a:pt x="182" y="173"/>
                    <a:pt x="182" y="173"/>
                    <a:pt x="182" y="173"/>
                  </a:cubicBezTo>
                  <a:cubicBezTo>
                    <a:pt x="182" y="173"/>
                    <a:pt x="182" y="173"/>
                    <a:pt x="182" y="173"/>
                  </a:cubicBezTo>
                  <a:cubicBezTo>
                    <a:pt x="186" y="178"/>
                    <a:pt x="192" y="180"/>
                    <a:pt x="199" y="180"/>
                  </a:cubicBezTo>
                  <a:cubicBezTo>
                    <a:pt x="206" y="180"/>
                    <a:pt x="212" y="178"/>
                    <a:pt x="217" y="173"/>
                  </a:cubicBezTo>
                  <a:cubicBezTo>
                    <a:pt x="221" y="169"/>
                    <a:pt x="224" y="162"/>
                    <a:pt x="224" y="155"/>
                  </a:cubicBezTo>
                  <a:cubicBezTo>
                    <a:pt x="224" y="149"/>
                    <a:pt x="222" y="142"/>
                    <a:pt x="217" y="138"/>
                  </a:cubicBezTo>
                  <a:cubicBezTo>
                    <a:pt x="217" y="138"/>
                    <a:pt x="217" y="138"/>
                    <a:pt x="217" y="138"/>
                  </a:cubicBezTo>
                  <a:cubicBezTo>
                    <a:pt x="212" y="133"/>
                    <a:pt x="206" y="130"/>
                    <a:pt x="199" y="130"/>
                  </a:cubicBezTo>
                  <a:cubicBezTo>
                    <a:pt x="192" y="130"/>
                    <a:pt x="186" y="133"/>
                    <a:pt x="182" y="137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42"/>
                    <a:pt x="174" y="148"/>
                    <a:pt x="174" y="155"/>
                  </a:cubicBezTo>
                  <a:cubicBezTo>
                    <a:pt x="174" y="162"/>
                    <a:pt x="177" y="169"/>
                    <a:pt x="181" y="173"/>
                  </a:cubicBezTo>
                  <a:cubicBezTo>
                    <a:pt x="182" y="173"/>
                    <a:pt x="182" y="173"/>
                    <a:pt x="182" y="173"/>
                  </a:cubicBezTo>
                  <a:close/>
                  <a:moveTo>
                    <a:pt x="190" y="146"/>
                  </a:moveTo>
                  <a:cubicBezTo>
                    <a:pt x="190" y="146"/>
                    <a:pt x="190" y="146"/>
                    <a:pt x="190" y="146"/>
                  </a:cubicBezTo>
                  <a:cubicBezTo>
                    <a:pt x="190" y="146"/>
                    <a:pt x="190" y="146"/>
                    <a:pt x="190" y="146"/>
                  </a:cubicBezTo>
                  <a:cubicBezTo>
                    <a:pt x="192" y="144"/>
                    <a:pt x="196" y="142"/>
                    <a:pt x="199" y="142"/>
                  </a:cubicBezTo>
                  <a:cubicBezTo>
                    <a:pt x="203" y="142"/>
                    <a:pt x="206" y="144"/>
                    <a:pt x="208" y="146"/>
                  </a:cubicBezTo>
                  <a:cubicBezTo>
                    <a:pt x="209" y="146"/>
                    <a:pt x="209" y="146"/>
                    <a:pt x="209" y="146"/>
                  </a:cubicBezTo>
                  <a:cubicBezTo>
                    <a:pt x="211" y="149"/>
                    <a:pt x="212" y="152"/>
                    <a:pt x="212" y="155"/>
                  </a:cubicBezTo>
                  <a:cubicBezTo>
                    <a:pt x="212" y="159"/>
                    <a:pt x="211" y="162"/>
                    <a:pt x="208" y="165"/>
                  </a:cubicBezTo>
                  <a:cubicBezTo>
                    <a:pt x="206" y="167"/>
                    <a:pt x="203" y="169"/>
                    <a:pt x="199" y="169"/>
                  </a:cubicBezTo>
                  <a:cubicBezTo>
                    <a:pt x="196" y="169"/>
                    <a:pt x="192" y="167"/>
                    <a:pt x="190" y="165"/>
                  </a:cubicBezTo>
                  <a:cubicBezTo>
                    <a:pt x="190" y="165"/>
                    <a:pt x="190" y="165"/>
                    <a:pt x="190" y="165"/>
                  </a:cubicBezTo>
                  <a:cubicBezTo>
                    <a:pt x="187" y="162"/>
                    <a:pt x="186" y="159"/>
                    <a:pt x="186" y="155"/>
                  </a:cubicBezTo>
                  <a:cubicBezTo>
                    <a:pt x="186" y="152"/>
                    <a:pt x="187" y="148"/>
                    <a:pt x="190" y="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7" name="Subtitle 2"/>
          <p:cNvSpPr txBox="1">
            <a:spLocks/>
          </p:cNvSpPr>
          <p:nvPr/>
        </p:nvSpPr>
        <p:spPr bwMode="auto">
          <a:xfrm>
            <a:off x="1296431" y="5600889"/>
            <a:ext cx="1610297" cy="10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7068" y="5210384"/>
            <a:ext cx="15696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sp>
        <p:nvSpPr>
          <p:cNvPr id="158" name="Subtitle 2"/>
          <p:cNvSpPr txBox="1">
            <a:spLocks/>
          </p:cNvSpPr>
          <p:nvPr/>
        </p:nvSpPr>
        <p:spPr bwMode="auto">
          <a:xfrm>
            <a:off x="3934666" y="5600889"/>
            <a:ext cx="1610297" cy="10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975303" y="5210384"/>
            <a:ext cx="15696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sp>
        <p:nvSpPr>
          <p:cNvPr id="160" name="Subtitle 2"/>
          <p:cNvSpPr txBox="1">
            <a:spLocks/>
          </p:cNvSpPr>
          <p:nvPr/>
        </p:nvSpPr>
        <p:spPr bwMode="auto">
          <a:xfrm>
            <a:off x="6572901" y="5600889"/>
            <a:ext cx="1610297" cy="10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613538" y="5210384"/>
            <a:ext cx="15696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sp>
        <p:nvSpPr>
          <p:cNvPr id="162" name="Subtitle 2"/>
          <p:cNvSpPr txBox="1">
            <a:spLocks/>
          </p:cNvSpPr>
          <p:nvPr/>
        </p:nvSpPr>
        <p:spPr bwMode="auto">
          <a:xfrm>
            <a:off x="9211135" y="5600889"/>
            <a:ext cx="1610297" cy="101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  <a:cs typeface="Open Sans Light" charset="0"/>
              </a:rPr>
              <a:t>点击输入</a:t>
            </a:r>
            <a:endParaRPr lang="en-US" altLang="zh-CN" sz="1067" dirty="0">
              <a:solidFill>
                <a:schemeClr val="bg1"/>
              </a:solidFill>
              <a:latin typeface="微软雅黑" charset="0"/>
              <a:ea typeface="微软雅黑" charset="0"/>
              <a:cs typeface="Open Sans Light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9251772" y="5210384"/>
            <a:ext cx="156966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sp>
        <p:nvSpPr>
          <p:cNvPr id="164" name="Subtitle 2"/>
          <p:cNvSpPr txBox="1">
            <a:spLocks/>
          </p:cNvSpPr>
          <p:nvPr/>
        </p:nvSpPr>
        <p:spPr bwMode="auto">
          <a:xfrm>
            <a:off x="492826" y="2023058"/>
            <a:ext cx="6172208" cy="7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</p:txBody>
      </p:sp>
      <p:sp>
        <p:nvSpPr>
          <p:cNvPr id="165" name="Subtitle 2"/>
          <p:cNvSpPr txBox="1">
            <a:spLocks/>
          </p:cNvSpPr>
          <p:nvPr/>
        </p:nvSpPr>
        <p:spPr bwMode="auto">
          <a:xfrm>
            <a:off x="492826" y="1486562"/>
            <a:ext cx="3971468" cy="48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843C0C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sp>
        <p:nvSpPr>
          <p:cNvPr id="166" name="Subtitle 2"/>
          <p:cNvSpPr txBox="1">
            <a:spLocks/>
          </p:cNvSpPr>
          <p:nvPr/>
        </p:nvSpPr>
        <p:spPr bwMode="auto">
          <a:xfrm>
            <a:off x="448395" y="3385596"/>
            <a:ext cx="6172208" cy="7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</p:txBody>
      </p:sp>
      <p:sp>
        <p:nvSpPr>
          <p:cNvPr id="167" name="Subtitle 2"/>
          <p:cNvSpPr txBox="1">
            <a:spLocks/>
          </p:cNvSpPr>
          <p:nvPr/>
        </p:nvSpPr>
        <p:spPr bwMode="auto">
          <a:xfrm>
            <a:off x="448395" y="2849100"/>
            <a:ext cx="3971468" cy="48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843C0C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输入你的标题</a:t>
            </a: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6373" y="1219812"/>
            <a:ext cx="4419134" cy="3076366"/>
          </a:xfrm>
          <a:prstGeom prst="rect">
            <a:avLst/>
          </a:prstGeom>
        </p:spPr>
      </p:pic>
      <p:pic>
        <p:nvPicPr>
          <p:cNvPr id="4" name="Picture 3" descr="A picture containing text, nature, shore">
            <a:extLst>
              <a:ext uri="{FF2B5EF4-FFF2-40B4-BE49-F238E27FC236}">
                <a16:creationId xmlns:a16="http://schemas.microsoft.com/office/drawing/2014/main" id="{82706648-587B-2F9D-6355-A3C8D3D97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598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7" grpId="0"/>
      <p:bldP spid="158" grpId="0"/>
      <p:bldP spid="160" grpId="0"/>
      <p:bldP spid="162" grpId="0"/>
      <p:bldP spid="164" grpId="0"/>
      <p:bldP spid="165" grpId="0"/>
      <p:bldP spid="166" grpId="0"/>
      <p:bldP spid="1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8">
            <a:extLst>
              <a:ext uri="{FF2B5EF4-FFF2-40B4-BE49-F238E27FC236}">
                <a16:creationId xmlns:a16="http://schemas.microsoft.com/office/drawing/2014/main" id="{0891FA2E-1F62-FD64-EAFD-BE21C7AF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82" y="29836"/>
            <a:ext cx="12206682" cy="6858000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3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C4B09E5-7730-2AD9-6802-62598BE2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82" y="28089"/>
            <a:ext cx="6234590" cy="356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1D34A-7424-FD28-636F-E649D7382D1D}"/>
              </a:ext>
            </a:extLst>
          </p:cNvPr>
          <p:cNvSpPr txBox="1"/>
          <p:nvPr/>
        </p:nvSpPr>
        <p:spPr>
          <a:xfrm>
            <a:off x="6219906" y="4944706"/>
            <a:ext cx="6080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Constructing multiple decision trees and combining their predictions </a:t>
            </a:r>
          </a:p>
          <a:p>
            <a:r>
              <a:rPr lang="en-US" dirty="0"/>
              <a:t>Robust against overfitting, able to handle many predictors, provide variable importance measures</a:t>
            </a:r>
          </a:p>
          <a:p>
            <a:r>
              <a:rPr lang="en-US" dirty="0"/>
              <a:t>Found that </a:t>
            </a:r>
            <a:r>
              <a:rPr lang="en-US" dirty="0" err="1"/>
              <a:t>mtry</a:t>
            </a:r>
            <a:r>
              <a:rPr lang="en-US" dirty="0"/>
              <a:t>=7 and </a:t>
            </a:r>
            <a:r>
              <a:rPr lang="en-US" dirty="0" err="1"/>
              <a:t>ntree</a:t>
            </a:r>
            <a:r>
              <a:rPr lang="en-US" dirty="0"/>
              <a:t>=500 achieved low OOB error rate </a:t>
            </a:r>
          </a:p>
          <a:p>
            <a:r>
              <a:rPr lang="en-US" dirty="0"/>
              <a:t>MSE = 0.022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C52CA9D-130B-CD8E-96D0-4827573A2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82" y="3592286"/>
            <a:ext cx="6234588" cy="3325386"/>
          </a:xfrm>
          <a:prstGeom prst="rect">
            <a:avLst/>
          </a:prstGeom>
        </p:spPr>
      </p:pic>
      <p:sp>
        <p:nvSpPr>
          <p:cNvPr id="12" name="任意多边形: 形状 19">
            <a:extLst>
              <a:ext uri="{FF2B5EF4-FFF2-40B4-BE49-F238E27FC236}">
                <a16:creationId xmlns:a16="http://schemas.microsoft.com/office/drawing/2014/main" id="{A89BA7FE-50E8-FE8A-56F4-706ADDFD63F2}"/>
              </a:ext>
            </a:extLst>
          </p:cNvPr>
          <p:cNvSpPr/>
          <p:nvPr/>
        </p:nvSpPr>
        <p:spPr>
          <a:xfrm>
            <a:off x="7173123" y="0"/>
            <a:ext cx="5018877" cy="1083310"/>
          </a:xfrm>
          <a:custGeom>
            <a:avLst/>
            <a:gdLst>
              <a:gd name="connsiteX0" fmla="*/ 1010607 w 6049958"/>
              <a:gd name="connsiteY0" fmla="*/ 0 h 1750423"/>
              <a:gd name="connsiteX1" fmla="*/ 6049958 w 6049958"/>
              <a:gd name="connsiteY1" fmla="*/ 0 h 1750423"/>
              <a:gd name="connsiteX2" fmla="*/ 5039351 w 6049958"/>
              <a:gd name="connsiteY2" fmla="*/ 1750423 h 1750423"/>
              <a:gd name="connsiteX3" fmla="*/ 0 w 6049958"/>
              <a:gd name="connsiteY3" fmla="*/ 1750423 h 17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9958" h="1750423">
                <a:moveTo>
                  <a:pt x="1010607" y="0"/>
                </a:moveTo>
                <a:lnTo>
                  <a:pt x="6049958" y="0"/>
                </a:lnTo>
                <a:lnTo>
                  <a:pt x="5039351" y="1750423"/>
                </a:lnTo>
                <a:lnTo>
                  <a:pt x="0" y="1750423"/>
                </a:lnTo>
                <a:close/>
              </a:path>
            </a:pathLst>
          </a:custGeom>
          <a:solidFill>
            <a:srgbClr val="843C0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Random Forest </a:t>
            </a:r>
            <a:endParaRPr lang="zh-CN" altLang="en-US" sz="3600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7B69B70-F866-2009-89C1-EFDA39B20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07" y="939102"/>
            <a:ext cx="5863347" cy="39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42240-DC5A-989B-0F6C-3CABB86B562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Gradient Boosting</a:t>
            </a:r>
          </a:p>
        </p:txBody>
      </p:sp>
      <p:sp>
        <p:nvSpPr>
          <p:cNvPr id="513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BF5CA44D-59F2-2EFE-9771-D59CF39D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75" y="1947969"/>
            <a:ext cx="561211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29562CE-6206-4979-347D-5EC77DE9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2889" y="2009292"/>
            <a:ext cx="5614416" cy="317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>
            <a:extLst>
              <a:ext uri="{FF2B5EF4-FFF2-40B4-BE49-F238E27FC236}">
                <a16:creationId xmlns:a16="http://schemas.microsoft.com/office/drawing/2014/main" id="{5BB89C35-BDD1-7146-88B0-5E07D36A1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40" y="0"/>
            <a:ext cx="12206682" cy="6858000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42240-DC5A-989B-0F6C-3CABB86B5627}"/>
              </a:ext>
            </a:extLst>
          </p:cNvPr>
          <p:cNvSpPr txBox="1"/>
          <p:nvPr/>
        </p:nvSpPr>
        <p:spPr>
          <a:xfrm>
            <a:off x="-1175405" y="-35076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Gradient Boosting cont.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AF396CE-C93A-305F-F463-EB6599A5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5" y="1725743"/>
            <a:ext cx="5128704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42240-DC5A-989B-0F6C-3CABB86B562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Market Trend</a:t>
            </a:r>
          </a:p>
        </p:txBody>
      </p:sp>
      <p:sp>
        <p:nvSpPr>
          <p:cNvPr id="513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79A8ED1-FB1B-830D-C2A6-73626242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901" y="2013704"/>
            <a:ext cx="59436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/>
          <p:nvPr/>
        </p:nvSpPr>
        <p:spPr>
          <a:xfrm>
            <a:off x="0" y="0"/>
            <a:ext cx="3628571" cy="1817768"/>
          </a:xfrm>
          <a:prstGeom prst="rect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sz="1600" kern="0">
              <a:solidFill>
                <a:sysClr val="window" lastClr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2" name="文本框 66"/>
          <p:cNvSpPr txBox="1">
            <a:spLocks noChangeArrowheads="1"/>
          </p:cNvSpPr>
          <p:nvPr/>
        </p:nvSpPr>
        <p:spPr bwMode="auto">
          <a:xfrm>
            <a:off x="323614" y="415922"/>
            <a:ext cx="2615529" cy="728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Conclusion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30"/>
          <p:cNvSpPr/>
          <p:nvPr/>
        </p:nvSpPr>
        <p:spPr>
          <a:xfrm>
            <a:off x="10372292" y="1596924"/>
            <a:ext cx="193570" cy="163789"/>
          </a:xfrm>
          <a:custGeom>
            <a:avLst/>
            <a:gdLst/>
            <a:ahLst/>
            <a:cxnLst/>
            <a:rect l="l" t="t" r="r" b="b"/>
            <a:pathLst>
              <a:path w="212272" h="179614">
                <a:moveTo>
                  <a:pt x="138793" y="0"/>
                </a:moveTo>
                <a:lnTo>
                  <a:pt x="187779" y="0"/>
                </a:lnTo>
                <a:cubicBezTo>
                  <a:pt x="194582" y="0"/>
                  <a:pt x="200365" y="2381"/>
                  <a:pt x="205128" y="7144"/>
                </a:cubicBezTo>
                <a:cubicBezTo>
                  <a:pt x="209890" y="11906"/>
                  <a:pt x="212272" y="17689"/>
                  <a:pt x="212272" y="24493"/>
                </a:cubicBezTo>
                <a:lnTo>
                  <a:pt x="212272" y="114300"/>
                </a:lnTo>
                <a:cubicBezTo>
                  <a:pt x="212272" y="123144"/>
                  <a:pt x="210549" y="131585"/>
                  <a:pt x="207105" y="139622"/>
                </a:cubicBezTo>
                <a:cubicBezTo>
                  <a:pt x="203661" y="147659"/>
                  <a:pt x="199005" y="154611"/>
                  <a:pt x="193136" y="160479"/>
                </a:cubicBezTo>
                <a:cubicBezTo>
                  <a:pt x="187268" y="166347"/>
                  <a:pt x="180316" y="171003"/>
                  <a:pt x="172279" y="174448"/>
                </a:cubicBezTo>
                <a:cubicBezTo>
                  <a:pt x="164243" y="177892"/>
                  <a:pt x="155802" y="179614"/>
                  <a:pt x="146957" y="179614"/>
                </a:cubicBezTo>
                <a:lnTo>
                  <a:pt x="138793" y="179614"/>
                </a:lnTo>
                <a:cubicBezTo>
                  <a:pt x="136582" y="179614"/>
                  <a:pt x="134668" y="178806"/>
                  <a:pt x="133052" y="177190"/>
                </a:cubicBezTo>
                <a:cubicBezTo>
                  <a:pt x="131437" y="175575"/>
                  <a:pt x="130629" y="173661"/>
                  <a:pt x="130629" y="171450"/>
                </a:cubicBezTo>
                <a:lnTo>
                  <a:pt x="130629" y="155121"/>
                </a:lnTo>
                <a:cubicBezTo>
                  <a:pt x="130629" y="152910"/>
                  <a:pt x="131437" y="150997"/>
                  <a:pt x="133052" y="149381"/>
                </a:cubicBezTo>
                <a:cubicBezTo>
                  <a:pt x="134668" y="147765"/>
                  <a:pt x="136582" y="146957"/>
                  <a:pt x="138793" y="146957"/>
                </a:cubicBezTo>
                <a:lnTo>
                  <a:pt x="146957" y="146957"/>
                </a:lnTo>
                <a:cubicBezTo>
                  <a:pt x="155972" y="146957"/>
                  <a:pt x="163668" y="143768"/>
                  <a:pt x="170047" y="137389"/>
                </a:cubicBezTo>
                <a:cubicBezTo>
                  <a:pt x="176425" y="131011"/>
                  <a:pt x="179614" y="123315"/>
                  <a:pt x="179614" y="114300"/>
                </a:cubicBezTo>
                <a:lnTo>
                  <a:pt x="179614" y="110218"/>
                </a:lnTo>
                <a:cubicBezTo>
                  <a:pt x="179614" y="106816"/>
                  <a:pt x="178424" y="103924"/>
                  <a:pt x="176042" y="101543"/>
                </a:cubicBezTo>
                <a:cubicBezTo>
                  <a:pt x="173661" y="99162"/>
                  <a:pt x="170770" y="97971"/>
                  <a:pt x="167368" y="97971"/>
                </a:cubicBezTo>
                <a:lnTo>
                  <a:pt x="138793" y="97971"/>
                </a:lnTo>
                <a:cubicBezTo>
                  <a:pt x="131989" y="97971"/>
                  <a:pt x="126206" y="95590"/>
                  <a:pt x="121444" y="90828"/>
                </a:cubicBezTo>
                <a:cubicBezTo>
                  <a:pt x="116681" y="86065"/>
                  <a:pt x="114300" y="80282"/>
                  <a:pt x="114300" y="73478"/>
                </a:cubicBezTo>
                <a:lnTo>
                  <a:pt x="114300" y="24493"/>
                </a:lnTo>
                <a:cubicBezTo>
                  <a:pt x="114300" y="17689"/>
                  <a:pt x="116681" y="11906"/>
                  <a:pt x="121444" y="7144"/>
                </a:cubicBezTo>
                <a:cubicBezTo>
                  <a:pt x="126206" y="2381"/>
                  <a:pt x="131989" y="0"/>
                  <a:pt x="138793" y="0"/>
                </a:cubicBezTo>
                <a:close/>
                <a:moveTo>
                  <a:pt x="24493" y="0"/>
                </a:moveTo>
                <a:lnTo>
                  <a:pt x="73479" y="0"/>
                </a:lnTo>
                <a:cubicBezTo>
                  <a:pt x="80282" y="0"/>
                  <a:pt x="86065" y="2381"/>
                  <a:pt x="90828" y="7144"/>
                </a:cubicBezTo>
                <a:cubicBezTo>
                  <a:pt x="95590" y="11906"/>
                  <a:pt x="97971" y="17689"/>
                  <a:pt x="97971" y="24493"/>
                </a:cubicBezTo>
                <a:lnTo>
                  <a:pt x="97971" y="114300"/>
                </a:lnTo>
                <a:cubicBezTo>
                  <a:pt x="97971" y="123144"/>
                  <a:pt x="96249" y="131585"/>
                  <a:pt x="92805" y="139622"/>
                </a:cubicBezTo>
                <a:cubicBezTo>
                  <a:pt x="89361" y="147659"/>
                  <a:pt x="84705" y="154611"/>
                  <a:pt x="78836" y="160479"/>
                </a:cubicBezTo>
                <a:cubicBezTo>
                  <a:pt x="72968" y="166347"/>
                  <a:pt x="66016" y="171003"/>
                  <a:pt x="57979" y="174448"/>
                </a:cubicBezTo>
                <a:cubicBezTo>
                  <a:pt x="49943" y="177892"/>
                  <a:pt x="41502" y="179614"/>
                  <a:pt x="32657" y="179614"/>
                </a:cubicBezTo>
                <a:lnTo>
                  <a:pt x="24493" y="179614"/>
                </a:lnTo>
                <a:cubicBezTo>
                  <a:pt x="22282" y="179614"/>
                  <a:pt x="20368" y="178806"/>
                  <a:pt x="18752" y="177190"/>
                </a:cubicBezTo>
                <a:cubicBezTo>
                  <a:pt x="17137" y="175575"/>
                  <a:pt x="16329" y="173661"/>
                  <a:pt x="16329" y="171450"/>
                </a:cubicBezTo>
                <a:lnTo>
                  <a:pt x="16329" y="155121"/>
                </a:lnTo>
                <a:cubicBezTo>
                  <a:pt x="16329" y="152910"/>
                  <a:pt x="17137" y="150997"/>
                  <a:pt x="18752" y="149381"/>
                </a:cubicBezTo>
                <a:cubicBezTo>
                  <a:pt x="20368" y="147765"/>
                  <a:pt x="22282" y="146957"/>
                  <a:pt x="24493" y="146957"/>
                </a:cubicBezTo>
                <a:lnTo>
                  <a:pt x="32657" y="146957"/>
                </a:lnTo>
                <a:cubicBezTo>
                  <a:pt x="41672" y="146957"/>
                  <a:pt x="49368" y="143768"/>
                  <a:pt x="55747" y="137389"/>
                </a:cubicBezTo>
                <a:cubicBezTo>
                  <a:pt x="62125" y="131011"/>
                  <a:pt x="65314" y="123315"/>
                  <a:pt x="65314" y="114300"/>
                </a:cubicBezTo>
                <a:lnTo>
                  <a:pt x="65314" y="110218"/>
                </a:lnTo>
                <a:cubicBezTo>
                  <a:pt x="65314" y="106816"/>
                  <a:pt x="64124" y="103924"/>
                  <a:pt x="61742" y="101543"/>
                </a:cubicBezTo>
                <a:cubicBezTo>
                  <a:pt x="59361" y="99162"/>
                  <a:pt x="56470" y="97971"/>
                  <a:pt x="53068" y="97971"/>
                </a:cubicBezTo>
                <a:lnTo>
                  <a:pt x="24493" y="97971"/>
                </a:lnTo>
                <a:cubicBezTo>
                  <a:pt x="17689" y="97971"/>
                  <a:pt x="11906" y="95590"/>
                  <a:pt x="7144" y="90828"/>
                </a:cubicBezTo>
                <a:cubicBezTo>
                  <a:pt x="2381" y="86065"/>
                  <a:pt x="0" y="80282"/>
                  <a:pt x="0" y="73478"/>
                </a:cubicBezTo>
                <a:lnTo>
                  <a:pt x="0" y="24493"/>
                </a:lnTo>
                <a:cubicBezTo>
                  <a:pt x="0" y="17689"/>
                  <a:pt x="2381" y="11906"/>
                  <a:pt x="7144" y="7144"/>
                </a:cubicBezTo>
                <a:cubicBezTo>
                  <a:pt x="11906" y="2381"/>
                  <a:pt x="17689" y="0"/>
                  <a:pt x="24493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AU" altLang="zh-CN" sz="16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54" name="文本框 66"/>
          <p:cNvSpPr txBox="1">
            <a:spLocks noChangeArrowheads="1"/>
          </p:cNvSpPr>
          <p:nvPr/>
        </p:nvSpPr>
        <p:spPr bwMode="auto">
          <a:xfrm>
            <a:off x="8259013" y="1695520"/>
            <a:ext cx="2003453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请替换文字内容，添加相关题，修改文字内容，也可以直接复制你的内容到此。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5FAFF-E2F3-BE21-5116-221C5E71860E}"/>
              </a:ext>
            </a:extLst>
          </p:cNvPr>
          <p:cNvSpPr txBox="1"/>
          <p:nvPr/>
        </p:nvSpPr>
        <p:spPr>
          <a:xfrm>
            <a:off x="144072" y="1871451"/>
            <a:ext cx="6229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boosting tree has the best performance among these three performed models, scoring the lowest mean squared error as well as not sharing the drawbacks of the other two models.</a:t>
            </a:r>
          </a:p>
          <a:p>
            <a:endParaRPr lang="en-US" dirty="0"/>
          </a:p>
          <a:p>
            <a:r>
              <a:rPr lang="en-US" dirty="0"/>
              <a:t>Brief overview of limitations:</a:t>
            </a:r>
          </a:p>
          <a:p>
            <a:r>
              <a:rPr lang="en-US" dirty="0"/>
              <a:t> - lack of </a:t>
            </a:r>
            <a:r>
              <a:rPr lang="en-US" dirty="0" err="1"/>
              <a:t>validability</a:t>
            </a:r>
            <a:endParaRPr lang="en-US" dirty="0"/>
          </a:p>
          <a:p>
            <a:r>
              <a:rPr lang="en-US" dirty="0"/>
              <a:t> - questions about seasonality metric</a:t>
            </a:r>
          </a:p>
          <a:p>
            <a:r>
              <a:rPr lang="en-US" dirty="0"/>
              <a:t> - lacking further variables</a:t>
            </a:r>
          </a:p>
          <a:p>
            <a:r>
              <a:rPr lang="en-US" dirty="0"/>
              <a:t>       - neighborhood income</a:t>
            </a:r>
          </a:p>
          <a:p>
            <a:r>
              <a:rPr lang="en-US" dirty="0"/>
              <a:t>       - school quality</a:t>
            </a:r>
          </a:p>
          <a:p>
            <a:r>
              <a:rPr lang="en-US" dirty="0"/>
              <a:t>       - floorplans</a:t>
            </a:r>
          </a:p>
        </p:txBody>
      </p:sp>
      <p:pic>
        <p:nvPicPr>
          <p:cNvPr id="4" name="Picture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92C60D5-9CAD-624D-413C-3E990BF3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995" y="14876"/>
            <a:ext cx="5612114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F17D321-C01B-DA16-9D17-744644E2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6325" y="3816762"/>
            <a:ext cx="4906006" cy="277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50867" y="1537055"/>
            <a:ext cx="2217117" cy="434935"/>
            <a:chOff x="2050867" y="1537055"/>
            <a:chExt cx="2217117" cy="434935"/>
          </a:xfrm>
        </p:grpSpPr>
        <p:sp>
          <p:nvSpPr>
            <p:cNvPr id="14" name="矩形: 圆角 13"/>
            <p:cNvSpPr/>
            <p:nvPr/>
          </p:nvSpPr>
          <p:spPr>
            <a:xfrm>
              <a:off x="2050867" y="1537055"/>
              <a:ext cx="2217117" cy="417220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48003" y="1571880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输入您的标题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50867" y="3159110"/>
            <a:ext cx="2217117" cy="417220"/>
            <a:chOff x="2050867" y="3159110"/>
            <a:chExt cx="2217117" cy="417220"/>
          </a:xfrm>
        </p:grpSpPr>
        <p:sp>
          <p:nvSpPr>
            <p:cNvPr id="15" name="矩形: 圆角 14"/>
            <p:cNvSpPr/>
            <p:nvPr/>
          </p:nvSpPr>
          <p:spPr>
            <a:xfrm>
              <a:off x="2050867" y="3159110"/>
              <a:ext cx="2217117" cy="417220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348003" y="318814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输入您的标题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50867" y="4787123"/>
            <a:ext cx="2217117" cy="417220"/>
            <a:chOff x="2050867" y="4787123"/>
            <a:chExt cx="2217117" cy="417220"/>
          </a:xfrm>
        </p:grpSpPr>
        <p:sp>
          <p:nvSpPr>
            <p:cNvPr id="16" name="矩形: 圆角 15"/>
            <p:cNvSpPr/>
            <p:nvPr/>
          </p:nvSpPr>
          <p:spPr>
            <a:xfrm>
              <a:off x="2050867" y="4787123"/>
              <a:ext cx="2217117" cy="417220"/>
            </a:xfrm>
            <a:prstGeom prst="roundRect">
              <a:avLst>
                <a:gd name="adj" fmla="val 50000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48003" y="480441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输入您的标题</a:t>
              </a:r>
            </a:p>
          </p:txBody>
        </p:sp>
      </p:grp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Subtitle 2"/>
          <p:cNvSpPr txBox="1">
            <a:spLocks/>
          </p:cNvSpPr>
          <p:nvPr/>
        </p:nvSpPr>
        <p:spPr bwMode="auto">
          <a:xfrm>
            <a:off x="816421" y="2006697"/>
            <a:ext cx="6172208" cy="7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672985" y="3692796"/>
            <a:ext cx="6172208" cy="7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 bwMode="auto">
          <a:xfrm>
            <a:off x="529549" y="5378895"/>
            <a:ext cx="6172208" cy="78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  <a:p>
            <a:pPr algn="just">
              <a:lnSpc>
                <a:spcPct val="120000"/>
              </a:lnSpc>
              <a:buNone/>
            </a:pPr>
            <a:r>
              <a:rPr lang="zh-CN" altLang="en-US" sz="1600" dirty="0">
                <a:latin typeface="微软雅黑" charset="0"/>
                <a:ea typeface="微软雅黑" charset="0"/>
                <a:cs typeface="Lantinghei SC Demibold" charset="-122"/>
              </a:rPr>
              <a:t>根据你所需的内容输入你想要的文本，请在此输入您的内容</a:t>
            </a:r>
          </a:p>
        </p:txBody>
      </p:sp>
      <p:pic>
        <p:nvPicPr>
          <p:cNvPr id="7" name="Picture 6" descr="A picture containing text, electronics">
            <a:extLst>
              <a:ext uri="{FF2B5EF4-FFF2-40B4-BE49-F238E27FC236}">
                <a16:creationId xmlns:a16="http://schemas.microsoft.com/office/drawing/2014/main" id="{6B3E71CE-6111-04B3-12FC-02F7BE8E2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56B315E-9D89-D855-CD05-65762ED5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5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5830-841A-119F-3CB5-0127A7E6B011}"/>
              </a:ext>
            </a:extLst>
          </p:cNvPr>
          <p:cNvSpPr txBox="1"/>
          <p:nvPr/>
        </p:nvSpPr>
        <p:spPr>
          <a:xfrm>
            <a:off x="472339" y="1483629"/>
            <a:ext cx="902288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Abadi" panose="020B0604020202020204" pitchFamily="34" charset="0"/>
              </a:rPr>
              <a:t>Study goal:</a:t>
            </a:r>
          </a:p>
          <a:p>
            <a:endParaRPr lang="en-US" dirty="0">
              <a:latin typeface="Abadi" panose="020B0604020202020204" pitchFamily="34" charset="0"/>
            </a:endParaRPr>
          </a:p>
          <a:p>
            <a:r>
              <a:rPr lang="en-US" sz="2000" dirty="0">
                <a:latin typeface="Abadi" panose="020B0604020202020204" pitchFamily="34" charset="0"/>
              </a:rPr>
              <a:t>Use three machine learning models to predict housing prices in moderate- to high- growth suburban </a:t>
            </a:r>
            <a:r>
              <a:rPr lang="en-US" sz="2000">
                <a:latin typeface="Abadi" panose="020B0604020202020204" pitchFamily="34" charset="0"/>
              </a:rPr>
              <a:t>areas </a:t>
            </a:r>
            <a:endParaRPr lang="en-US" sz="2000" dirty="0">
              <a:latin typeface="Abadi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C8B34-C0CC-E678-0112-57C2B575FBB2}"/>
              </a:ext>
            </a:extLst>
          </p:cNvPr>
          <p:cNvSpPr/>
          <p:nvPr/>
        </p:nvSpPr>
        <p:spPr>
          <a:xfrm>
            <a:off x="793287" y="472339"/>
            <a:ext cx="2628143" cy="7387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396010" y="1306459"/>
            <a:ext cx="603250" cy="699770"/>
            <a:chOff x="623443" y="1726565"/>
            <a:chExt cx="603250" cy="699770"/>
          </a:xfrm>
          <a:solidFill>
            <a:srgbClr val="843C0C"/>
          </a:solidFill>
        </p:grpSpPr>
        <p:sp>
          <p:nvSpPr>
            <p:cNvPr id="79" name="六边形 78"/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96010" y="2713624"/>
            <a:ext cx="603250" cy="699770"/>
            <a:chOff x="623443" y="1726565"/>
            <a:chExt cx="603250" cy="699770"/>
          </a:xfrm>
        </p:grpSpPr>
        <p:sp>
          <p:nvSpPr>
            <p:cNvPr id="83" name="六边形 82"/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96010" y="4120789"/>
            <a:ext cx="603250" cy="699770"/>
            <a:chOff x="623443" y="1726565"/>
            <a:chExt cx="603250" cy="699770"/>
          </a:xfrm>
        </p:grpSpPr>
        <p:sp>
          <p:nvSpPr>
            <p:cNvPr id="91" name="六边形 90"/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96010" y="5527953"/>
            <a:ext cx="603250" cy="699770"/>
            <a:chOff x="623443" y="1726565"/>
            <a:chExt cx="603250" cy="699770"/>
          </a:xfrm>
          <a:solidFill>
            <a:srgbClr val="843C0C"/>
          </a:solidFill>
        </p:grpSpPr>
        <p:sp>
          <p:nvSpPr>
            <p:cNvPr id="95" name="六边形 94"/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150"/>
          <p:cNvSpPr txBox="1"/>
          <p:nvPr/>
        </p:nvSpPr>
        <p:spPr>
          <a:xfrm>
            <a:off x="1352113" y="1241530"/>
            <a:ext cx="3869298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843C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b="1" dirty="0">
              <a:solidFill>
                <a:srgbClr val="843C0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51"/>
          <p:cNvSpPr txBox="1"/>
          <p:nvPr/>
        </p:nvSpPr>
        <p:spPr>
          <a:xfrm>
            <a:off x="1352113" y="1712335"/>
            <a:ext cx="3973298" cy="8725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endParaRPr lang="en-US" sz="7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50"/>
          <p:cNvSpPr txBox="1"/>
          <p:nvPr/>
        </p:nvSpPr>
        <p:spPr>
          <a:xfrm>
            <a:off x="1352113" y="2720152"/>
            <a:ext cx="3869298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843C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b="1" dirty="0">
              <a:solidFill>
                <a:srgbClr val="843C0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51"/>
          <p:cNvSpPr txBox="1"/>
          <p:nvPr/>
        </p:nvSpPr>
        <p:spPr>
          <a:xfrm>
            <a:off x="1352113" y="3190957"/>
            <a:ext cx="3973298" cy="8725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endParaRPr lang="en-US" sz="7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50"/>
          <p:cNvSpPr txBox="1"/>
          <p:nvPr/>
        </p:nvSpPr>
        <p:spPr>
          <a:xfrm>
            <a:off x="1352113" y="4108487"/>
            <a:ext cx="3869298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843C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b="1" dirty="0">
              <a:solidFill>
                <a:srgbClr val="843C0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51"/>
          <p:cNvSpPr txBox="1"/>
          <p:nvPr/>
        </p:nvSpPr>
        <p:spPr>
          <a:xfrm>
            <a:off x="1352113" y="4579292"/>
            <a:ext cx="3973298" cy="8725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endParaRPr lang="en-US" sz="7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150"/>
          <p:cNvSpPr txBox="1"/>
          <p:nvPr/>
        </p:nvSpPr>
        <p:spPr>
          <a:xfrm>
            <a:off x="1352113" y="5496822"/>
            <a:ext cx="3869298" cy="4154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843C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b="1" dirty="0">
              <a:solidFill>
                <a:srgbClr val="843C0C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151"/>
          <p:cNvSpPr txBox="1"/>
          <p:nvPr/>
        </p:nvSpPr>
        <p:spPr>
          <a:xfrm>
            <a:off x="1352113" y="5967627"/>
            <a:ext cx="3973298" cy="8725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请插入您的文本内容请插入您的文本内容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endParaRPr lang="en-US" sz="7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438" y="10284"/>
            <a:ext cx="6132512" cy="68616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Graphical user interface">
            <a:extLst>
              <a:ext uri="{FF2B5EF4-FFF2-40B4-BE49-F238E27FC236}">
                <a16:creationId xmlns:a16="http://schemas.microsoft.com/office/drawing/2014/main" id="{D4949520-7641-29DD-42AB-A2512F03C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99950" cy="69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8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repeatCount="3000" autoRev="1" fill="hold" nodeType="withEffect" p14:presetBounceEnd="4000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 p14:bounceEnd="4000">
                                          <p:cBhvr>
                                            <p:cTn id="15" dur="1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repeatCount="3000" autoRev="1" fill="hold" nodeType="withEffect" p14:presetBounceEnd="4000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 p14:bounceEnd="4000">
                                          <p:cBhvr>
                                            <p:cTn id="17" dur="1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3000" autoRev="1" fill="hold" nodeType="withEffect" p14:presetBounceEnd="4000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 p14:bounceEnd="4000">
                                          <p:cBhvr>
                                            <p:cTn id="19" dur="1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repeatCount="3000" autoRev="1" fill="hold" nodeType="withEffect" p14:presetBounceEnd="4000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 p14:bounceEnd="4000">
                                          <p:cBhvr>
                                            <p:cTn id="27" dur="1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5" grpId="0"/>
          <p:bldP spid="36" grpId="0"/>
          <p:bldP spid="37" grpId="0"/>
          <p:bldP spid="38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repeatCount="3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15" dur="1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repeatCount="3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17" dur="15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repeatCount="3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19" dur="15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repeatCount="3000" autoRev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Rot by="480000">
                                          <p:cBhvr>
                                            <p:cTn id="27" dur="1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4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9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8400"/>
                                </p:stCondLst>
                                <p:childTnLst>
                                  <p:par>
                                    <p:cTn id="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/>
          <p:bldP spid="29" grpId="0"/>
          <p:bldP spid="30" grpId="0"/>
          <p:bldP spid="35" grpId="0"/>
          <p:bldP spid="36" grpId="0"/>
          <p:bldP spid="37" grpId="0"/>
          <p:bldP spid="38" grpId="0"/>
          <p:bldP spid="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76"/>
          <p:cNvSpPr txBox="1"/>
          <p:nvPr/>
        </p:nvSpPr>
        <p:spPr>
          <a:xfrm>
            <a:off x="4404448" y="2390101"/>
            <a:ext cx="2647337" cy="369332"/>
          </a:xfrm>
          <a:prstGeom prst="rect">
            <a:avLst/>
          </a:prstGeom>
          <a:solidFill>
            <a:srgbClr val="843C0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</a:p>
        </p:txBody>
      </p:sp>
      <p:pic>
        <p:nvPicPr>
          <p:cNvPr id="1026" name="Picture 2" descr="White Color, Codes and Facts – HTML Color Codes">
            <a:extLst>
              <a:ext uri="{FF2B5EF4-FFF2-40B4-BE49-F238E27FC236}">
                <a16:creationId xmlns:a16="http://schemas.microsoft.com/office/drawing/2014/main" id="{AE657855-633D-9087-118E-5968996E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3778102" cy="119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F44E44-3E27-A3BD-65FD-85482A4B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01" y="-14515"/>
            <a:ext cx="4892431" cy="24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B0714E6-4C4D-0D97-870F-240A972CF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68" y="3399422"/>
            <a:ext cx="4684228" cy="287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直角三角形 16">
            <a:extLst>
              <a:ext uri="{FF2B5EF4-FFF2-40B4-BE49-F238E27FC236}">
                <a16:creationId xmlns:a16="http://schemas.microsoft.com/office/drawing/2014/main" id="{6E0509B1-E660-26DD-D3EE-937CCC2B856E}"/>
              </a:ext>
            </a:extLst>
          </p:cNvPr>
          <p:cNvSpPr/>
          <p:nvPr/>
        </p:nvSpPr>
        <p:spPr>
          <a:xfrm flipV="1">
            <a:off x="6987129" y="0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直角三角形 16"/>
          <p:cNvSpPr/>
          <p:nvPr/>
        </p:nvSpPr>
        <p:spPr>
          <a:xfrm rot="5400000" flipV="1">
            <a:off x="11728279" y="-74095"/>
            <a:ext cx="389626" cy="537816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16">
            <a:extLst>
              <a:ext uri="{FF2B5EF4-FFF2-40B4-BE49-F238E27FC236}">
                <a16:creationId xmlns:a16="http://schemas.microsoft.com/office/drawing/2014/main" id="{6D7B3706-97CF-EE57-ABA2-38FE43B989F4}"/>
              </a:ext>
            </a:extLst>
          </p:cNvPr>
          <p:cNvSpPr/>
          <p:nvPr/>
        </p:nvSpPr>
        <p:spPr>
          <a:xfrm rot="16200000" flipV="1">
            <a:off x="7006275" y="1573823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直角三角形 16">
            <a:extLst>
              <a:ext uri="{FF2B5EF4-FFF2-40B4-BE49-F238E27FC236}">
                <a16:creationId xmlns:a16="http://schemas.microsoft.com/office/drawing/2014/main" id="{1D906EB9-9002-0D7E-A230-DB59E618742D}"/>
              </a:ext>
            </a:extLst>
          </p:cNvPr>
          <p:cNvSpPr/>
          <p:nvPr/>
        </p:nvSpPr>
        <p:spPr>
          <a:xfrm rot="10800000" flipV="1">
            <a:off x="11563219" y="1537144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直角三角形 16">
            <a:extLst>
              <a:ext uri="{FF2B5EF4-FFF2-40B4-BE49-F238E27FC236}">
                <a16:creationId xmlns:a16="http://schemas.microsoft.com/office/drawing/2014/main" id="{0DB8AEA1-BE20-D1D5-65B9-7D9B7CE5019F}"/>
              </a:ext>
            </a:extLst>
          </p:cNvPr>
          <p:cNvSpPr/>
          <p:nvPr/>
        </p:nvSpPr>
        <p:spPr>
          <a:xfrm flipV="1">
            <a:off x="172265" y="3451925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直角三角形 16">
            <a:extLst>
              <a:ext uri="{FF2B5EF4-FFF2-40B4-BE49-F238E27FC236}">
                <a16:creationId xmlns:a16="http://schemas.microsoft.com/office/drawing/2014/main" id="{C2C48004-2A56-DD46-C9D9-C276E5521CF3}"/>
              </a:ext>
            </a:extLst>
          </p:cNvPr>
          <p:cNvSpPr/>
          <p:nvPr/>
        </p:nvSpPr>
        <p:spPr>
          <a:xfrm rot="5400000" flipV="1">
            <a:off x="3251565" y="3417721"/>
            <a:ext cx="515258" cy="537816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6">
            <a:extLst>
              <a:ext uri="{FF2B5EF4-FFF2-40B4-BE49-F238E27FC236}">
                <a16:creationId xmlns:a16="http://schemas.microsoft.com/office/drawing/2014/main" id="{0C2B3967-0317-99F3-0ADE-F8FAA6EA1DD4}"/>
              </a:ext>
            </a:extLst>
          </p:cNvPr>
          <p:cNvSpPr/>
          <p:nvPr/>
        </p:nvSpPr>
        <p:spPr>
          <a:xfrm rot="16200000" flipV="1">
            <a:off x="270840" y="5676810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三角形 16">
            <a:extLst>
              <a:ext uri="{FF2B5EF4-FFF2-40B4-BE49-F238E27FC236}">
                <a16:creationId xmlns:a16="http://schemas.microsoft.com/office/drawing/2014/main" id="{E6E9B64A-42E1-7FBC-6268-6E68855714E5}"/>
              </a:ext>
            </a:extLst>
          </p:cNvPr>
          <p:cNvSpPr/>
          <p:nvPr/>
        </p:nvSpPr>
        <p:spPr>
          <a:xfrm rot="10800000" flipV="1">
            <a:off x="3240289" y="5688088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A65F209-6253-9C0B-288B-167A0C1D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29" y="3360632"/>
            <a:ext cx="3902606" cy="29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直角三角形 16">
            <a:extLst>
              <a:ext uri="{FF2B5EF4-FFF2-40B4-BE49-F238E27FC236}">
                <a16:creationId xmlns:a16="http://schemas.microsoft.com/office/drawing/2014/main" id="{A4AC8DAF-2A96-1A8A-D111-FF2542845B8D}"/>
              </a:ext>
            </a:extLst>
          </p:cNvPr>
          <p:cNvSpPr/>
          <p:nvPr/>
        </p:nvSpPr>
        <p:spPr>
          <a:xfrm rot="5400000" flipV="1">
            <a:off x="7555585" y="3357713"/>
            <a:ext cx="515257" cy="576543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直角三角形 16">
            <a:extLst>
              <a:ext uri="{FF2B5EF4-FFF2-40B4-BE49-F238E27FC236}">
                <a16:creationId xmlns:a16="http://schemas.microsoft.com/office/drawing/2014/main" id="{24CCE382-0B8B-9AD3-3368-21CFB3B800C6}"/>
              </a:ext>
            </a:extLst>
          </p:cNvPr>
          <p:cNvSpPr/>
          <p:nvPr/>
        </p:nvSpPr>
        <p:spPr>
          <a:xfrm flipV="1">
            <a:off x="4318680" y="3429000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直角三角形 16">
            <a:extLst>
              <a:ext uri="{FF2B5EF4-FFF2-40B4-BE49-F238E27FC236}">
                <a16:creationId xmlns:a16="http://schemas.microsoft.com/office/drawing/2014/main" id="{F6E0692F-1EDE-8558-907B-B292DF0E84AE}"/>
              </a:ext>
            </a:extLst>
          </p:cNvPr>
          <p:cNvSpPr/>
          <p:nvPr/>
        </p:nvSpPr>
        <p:spPr>
          <a:xfrm rot="10800000" flipV="1">
            <a:off x="7609029" y="5601535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直角三角形 16">
            <a:extLst>
              <a:ext uri="{FF2B5EF4-FFF2-40B4-BE49-F238E27FC236}">
                <a16:creationId xmlns:a16="http://schemas.microsoft.com/office/drawing/2014/main" id="{2457F27B-5C92-A852-57E8-FB3175F09F43}"/>
              </a:ext>
            </a:extLst>
          </p:cNvPr>
          <p:cNvSpPr/>
          <p:nvPr/>
        </p:nvSpPr>
        <p:spPr>
          <a:xfrm rot="16200000" flipV="1">
            <a:off x="4389597" y="5616085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CB78FBF-66D1-2CD8-4F22-B412939D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559" y="3429000"/>
            <a:ext cx="4239224" cy="26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直角三角形 16">
            <a:extLst>
              <a:ext uri="{FF2B5EF4-FFF2-40B4-BE49-F238E27FC236}">
                <a16:creationId xmlns:a16="http://schemas.microsoft.com/office/drawing/2014/main" id="{4E6D3471-E013-56D9-833F-69CD1BDD779B}"/>
              </a:ext>
            </a:extLst>
          </p:cNvPr>
          <p:cNvSpPr/>
          <p:nvPr/>
        </p:nvSpPr>
        <p:spPr>
          <a:xfrm flipV="1">
            <a:off x="8613280" y="3429000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直角三角形 16">
            <a:extLst>
              <a:ext uri="{FF2B5EF4-FFF2-40B4-BE49-F238E27FC236}">
                <a16:creationId xmlns:a16="http://schemas.microsoft.com/office/drawing/2014/main" id="{B2735B37-53CB-26E5-F0C9-DBD78F74C50F}"/>
              </a:ext>
            </a:extLst>
          </p:cNvPr>
          <p:cNvSpPr/>
          <p:nvPr/>
        </p:nvSpPr>
        <p:spPr>
          <a:xfrm rot="16200000" flipV="1">
            <a:off x="8700340" y="5616086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直角三角形 16">
            <a:extLst>
              <a:ext uri="{FF2B5EF4-FFF2-40B4-BE49-F238E27FC236}">
                <a16:creationId xmlns:a16="http://schemas.microsoft.com/office/drawing/2014/main" id="{1EEDABEC-EE6F-BA27-6CA7-14CBCADFE651}"/>
              </a:ext>
            </a:extLst>
          </p:cNvPr>
          <p:cNvSpPr/>
          <p:nvPr/>
        </p:nvSpPr>
        <p:spPr>
          <a:xfrm rot="10800000" flipV="1">
            <a:off x="11265875" y="5489459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直角三角形 16">
            <a:extLst>
              <a:ext uri="{FF2B5EF4-FFF2-40B4-BE49-F238E27FC236}">
                <a16:creationId xmlns:a16="http://schemas.microsoft.com/office/drawing/2014/main" id="{00F23C69-276A-6B77-FA86-21F40640D462}"/>
              </a:ext>
            </a:extLst>
          </p:cNvPr>
          <p:cNvSpPr/>
          <p:nvPr/>
        </p:nvSpPr>
        <p:spPr>
          <a:xfrm rot="5400000" flipV="1">
            <a:off x="11301419" y="3451925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C92E809E-5FD0-4B7F-664E-0B60E7E07F35}"/>
              </a:ext>
            </a:extLst>
          </p:cNvPr>
          <p:cNvSpPr/>
          <p:nvPr/>
        </p:nvSpPr>
        <p:spPr>
          <a:xfrm>
            <a:off x="-6956" y="0"/>
            <a:ext cx="7024509" cy="1817768"/>
          </a:xfrm>
          <a:prstGeom prst="rect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Frequency Analysis </a:t>
            </a:r>
          </a:p>
          <a:p>
            <a:pPr marL="800100" lvl="1" indent="-342900">
              <a:buAutoNum type="arabicPeriod"/>
            </a:pPr>
            <a:r>
              <a:rPr lang="en-US" dirty="0"/>
              <a:t>Count houses segmented by zip code, number of baths, bedrooms. </a:t>
            </a:r>
          </a:p>
          <a:p>
            <a:pPr lvl="1"/>
            <a:r>
              <a:rPr lang="en-US" dirty="0"/>
              <a:t>Table 1 shows data are concentrated mostly in </a:t>
            </a:r>
            <a:r>
              <a:rPr lang="en-US" dirty="0" err="1"/>
              <a:t>Zipcode</a:t>
            </a:r>
            <a:r>
              <a:rPr lang="en-US" dirty="0"/>
              <a:t> 75033, 75034, 75035. </a:t>
            </a:r>
          </a:p>
          <a:p>
            <a:pPr lvl="1"/>
            <a:r>
              <a:rPr lang="en-US" dirty="0"/>
              <a:t>Table 2 shows Frisco houses mostly have 2 through 4.5 bathrooms.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53900992-439C-0459-A5EA-F0CB52B4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168" y="1809858"/>
            <a:ext cx="4004952" cy="1589564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Cross Table </a:t>
            </a:r>
          </a:p>
          <a:p>
            <a:r>
              <a:rPr lang="en-US" dirty="0"/>
              <a:t>     1. Number of Bedrooms by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     2. Number of Baths by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     3. Number of Bedrooms by </a:t>
            </a:r>
            <a:r>
              <a:rPr lang="en-US" dirty="0" err="1"/>
              <a:t>Zipcode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80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" grpId="0" animBg="1"/>
      <p:bldP spid="17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7">
            <a:extLst>
              <a:ext uri="{FF2B5EF4-FFF2-40B4-BE49-F238E27FC236}">
                <a16:creationId xmlns:a16="http://schemas.microsoft.com/office/drawing/2014/main" id="{A5580989-2B39-FDF7-B0C8-DEBB5D44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14"/>
            <a:ext cx="12191999" cy="6799443"/>
          </a:xfrm>
          <a:prstGeom prst="rect">
            <a:avLst/>
          </a:prstGeom>
          <a:solidFill>
            <a:srgbClr val="843C0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E49198-58B0-EDDE-4707-FF8735E3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99" y="297321"/>
            <a:ext cx="6197600" cy="32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76A8EC-BEBE-BB2D-6243-891CED5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928"/>
            <a:ext cx="5943600" cy="32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9DD1D58-A111-6841-5ABD-FEA2008D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75538"/>
            <a:ext cx="6248400" cy="32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C4521E3-D446-5DF7-0BD8-8405D475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49390"/>
            <a:ext cx="6197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8">
            <a:extLst>
              <a:ext uri="{FF2B5EF4-FFF2-40B4-BE49-F238E27FC236}">
                <a16:creationId xmlns:a16="http://schemas.microsoft.com/office/drawing/2014/main" id="{6679E9E7-E1CF-6ECB-3659-CAF156C9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04952" cy="696685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3. Histogram trend and Scatter Plot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00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A57192-5B91-C567-601F-C53DB7DF15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4018" y="-152400"/>
            <a:ext cx="6856317" cy="6858000"/>
          </a:xfrm>
        </p:spPr>
      </p:sp>
      <p:pic>
        <p:nvPicPr>
          <p:cNvPr id="8194" name="Picture 2" descr="Another gargantuan mixed-use development is on track for Frisco ...">
            <a:extLst>
              <a:ext uri="{FF2B5EF4-FFF2-40B4-BE49-F238E27FC236}">
                <a16:creationId xmlns:a16="http://schemas.microsoft.com/office/drawing/2014/main" id="{E54B7247-F86D-15B4-A3CE-88152CC4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720"/>
            <a:ext cx="12154597" cy="6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5"/>
          <p:cNvSpPr>
            <a:spLocks noEditPoints="1"/>
          </p:cNvSpPr>
          <p:nvPr/>
        </p:nvSpPr>
        <p:spPr bwMode="auto">
          <a:xfrm>
            <a:off x="7163182" y="1364277"/>
            <a:ext cx="484348" cy="486495"/>
          </a:xfrm>
          <a:custGeom>
            <a:avLst/>
            <a:gdLst>
              <a:gd name="T0" fmla="*/ 191 w 238"/>
              <a:gd name="T1" fmla="*/ 177 h 237"/>
              <a:gd name="T2" fmla="*/ 216 w 238"/>
              <a:gd name="T3" fmla="*/ 108 h 237"/>
              <a:gd name="T4" fmla="*/ 208 w 238"/>
              <a:gd name="T5" fmla="*/ 66 h 237"/>
              <a:gd name="T6" fmla="*/ 184 w 238"/>
              <a:gd name="T7" fmla="*/ 32 h 237"/>
              <a:gd name="T8" fmla="*/ 149 w 238"/>
              <a:gd name="T9" fmla="*/ 8 h 237"/>
              <a:gd name="T10" fmla="*/ 32 w 238"/>
              <a:gd name="T11" fmla="*/ 32 h 237"/>
              <a:gd name="T12" fmla="*/ 0 w 238"/>
              <a:gd name="T13" fmla="*/ 108 h 237"/>
              <a:gd name="T14" fmla="*/ 9 w 238"/>
              <a:gd name="T15" fmla="*/ 149 h 237"/>
              <a:gd name="T16" fmla="*/ 32 w 238"/>
              <a:gd name="T17" fmla="*/ 184 h 237"/>
              <a:gd name="T18" fmla="*/ 108 w 238"/>
              <a:gd name="T19" fmla="*/ 215 h 237"/>
              <a:gd name="T20" fmla="*/ 177 w 238"/>
              <a:gd name="T21" fmla="*/ 191 h 237"/>
              <a:gd name="T22" fmla="*/ 234 w 238"/>
              <a:gd name="T23" fmla="*/ 233 h 237"/>
              <a:gd name="T24" fmla="*/ 170 w 238"/>
              <a:gd name="T25" fmla="*/ 170 h 237"/>
              <a:gd name="T26" fmla="*/ 170 w 238"/>
              <a:gd name="T27" fmla="*/ 170 h 237"/>
              <a:gd name="T28" fmla="*/ 142 w 238"/>
              <a:gd name="T29" fmla="*/ 189 h 237"/>
              <a:gd name="T30" fmla="*/ 74 w 238"/>
              <a:gd name="T31" fmla="*/ 189 h 237"/>
              <a:gd name="T32" fmla="*/ 46 w 238"/>
              <a:gd name="T33" fmla="*/ 170 h 237"/>
              <a:gd name="T34" fmla="*/ 27 w 238"/>
              <a:gd name="T35" fmla="*/ 141 h 237"/>
              <a:gd name="T36" fmla="*/ 27 w 238"/>
              <a:gd name="T37" fmla="*/ 74 h 237"/>
              <a:gd name="T38" fmla="*/ 108 w 238"/>
              <a:gd name="T39" fmla="*/ 20 h 237"/>
              <a:gd name="T40" fmla="*/ 142 w 238"/>
              <a:gd name="T41" fmla="*/ 26 h 237"/>
              <a:gd name="T42" fmla="*/ 171 w 238"/>
              <a:gd name="T43" fmla="*/ 46 h 237"/>
              <a:gd name="T44" fmla="*/ 190 w 238"/>
              <a:gd name="T45" fmla="*/ 74 h 237"/>
              <a:gd name="T46" fmla="*/ 189 w 238"/>
              <a:gd name="T47" fmla="*/ 141 h 237"/>
              <a:gd name="T48" fmla="*/ 81 w 238"/>
              <a:gd name="T49" fmla="*/ 44 h 237"/>
              <a:gd name="T50" fmla="*/ 69 w 238"/>
              <a:gd name="T51" fmla="*/ 50 h 237"/>
              <a:gd name="T52" fmla="*/ 59 w 238"/>
              <a:gd name="T53" fmla="*/ 58 h 237"/>
              <a:gd name="T54" fmla="*/ 50 w 238"/>
              <a:gd name="T55" fmla="*/ 69 h 237"/>
              <a:gd name="T56" fmla="*/ 44 w 238"/>
              <a:gd name="T57" fmla="*/ 81 h 237"/>
              <a:gd name="T58" fmla="*/ 55 w 238"/>
              <a:gd name="T59" fmla="*/ 85 h 237"/>
              <a:gd name="T60" fmla="*/ 67 w 238"/>
              <a:gd name="T61" fmla="*/ 67 h 237"/>
              <a:gd name="T62" fmla="*/ 86 w 238"/>
              <a:gd name="T63" fmla="*/ 54 h 237"/>
              <a:gd name="T64" fmla="*/ 81 w 238"/>
              <a:gd name="T65" fmla="*/ 44 h 237"/>
              <a:gd name="T66" fmla="*/ 172 w 238"/>
              <a:gd name="T67" fmla="*/ 102 h 237"/>
              <a:gd name="T68" fmla="*/ 162 w 238"/>
              <a:gd name="T69" fmla="*/ 130 h 237"/>
              <a:gd name="T70" fmla="*/ 149 w 238"/>
              <a:gd name="T71" fmla="*/ 149 h 237"/>
              <a:gd name="T72" fmla="*/ 108 w 238"/>
              <a:gd name="T73" fmla="*/ 166 h 237"/>
              <a:gd name="T74" fmla="*/ 108 w 238"/>
              <a:gd name="T75" fmla="*/ 177 h 237"/>
              <a:gd name="T76" fmla="*/ 157 w 238"/>
              <a:gd name="T77" fmla="*/ 157 h 237"/>
              <a:gd name="T78" fmla="*/ 172 w 238"/>
              <a:gd name="T79" fmla="*/ 134 h 237"/>
              <a:gd name="T80" fmla="*/ 172 w 238"/>
              <a:gd name="T81" fmla="*/ 10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8" h="237">
                <a:moveTo>
                  <a:pt x="234" y="219"/>
                </a:moveTo>
                <a:cubicBezTo>
                  <a:pt x="191" y="177"/>
                  <a:pt x="191" y="177"/>
                  <a:pt x="191" y="177"/>
                </a:cubicBezTo>
                <a:cubicBezTo>
                  <a:pt x="198" y="168"/>
                  <a:pt x="203" y="159"/>
                  <a:pt x="208" y="149"/>
                </a:cubicBezTo>
                <a:cubicBezTo>
                  <a:pt x="213" y="136"/>
                  <a:pt x="216" y="122"/>
                  <a:pt x="216" y="108"/>
                </a:cubicBezTo>
                <a:cubicBezTo>
                  <a:pt x="216" y="93"/>
                  <a:pt x="213" y="80"/>
                  <a:pt x="208" y="67"/>
                </a:cubicBezTo>
                <a:cubicBezTo>
                  <a:pt x="208" y="66"/>
                  <a:pt x="208" y="66"/>
                  <a:pt x="208" y="66"/>
                </a:cubicBezTo>
                <a:cubicBezTo>
                  <a:pt x="202" y="53"/>
                  <a:pt x="194" y="42"/>
                  <a:pt x="185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74" y="22"/>
                  <a:pt x="162" y="14"/>
                  <a:pt x="149" y="8"/>
                </a:cubicBezTo>
                <a:cubicBezTo>
                  <a:pt x="149" y="8"/>
                  <a:pt x="149" y="8"/>
                  <a:pt x="149" y="8"/>
                </a:cubicBezTo>
                <a:cubicBezTo>
                  <a:pt x="137" y="3"/>
                  <a:pt x="123" y="0"/>
                  <a:pt x="108" y="0"/>
                </a:cubicBezTo>
                <a:cubicBezTo>
                  <a:pt x="78" y="0"/>
                  <a:pt x="51" y="12"/>
                  <a:pt x="32" y="32"/>
                </a:cubicBezTo>
                <a:cubicBezTo>
                  <a:pt x="22" y="41"/>
                  <a:pt x="14" y="53"/>
                  <a:pt x="9" y="67"/>
                </a:cubicBezTo>
                <a:cubicBezTo>
                  <a:pt x="3" y="79"/>
                  <a:pt x="0" y="93"/>
                  <a:pt x="0" y="108"/>
                </a:cubicBezTo>
                <a:cubicBezTo>
                  <a:pt x="0" y="122"/>
                  <a:pt x="3" y="136"/>
                  <a:pt x="8" y="148"/>
                </a:cubicBezTo>
                <a:cubicBezTo>
                  <a:pt x="9" y="149"/>
                  <a:pt x="9" y="149"/>
                  <a:pt x="9" y="149"/>
                </a:cubicBezTo>
                <a:cubicBezTo>
                  <a:pt x="14" y="162"/>
                  <a:pt x="22" y="174"/>
                  <a:pt x="32" y="184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42" y="194"/>
                  <a:pt x="54" y="202"/>
                  <a:pt x="67" y="207"/>
                </a:cubicBezTo>
                <a:cubicBezTo>
                  <a:pt x="80" y="212"/>
                  <a:pt x="94" y="215"/>
                  <a:pt x="108" y="215"/>
                </a:cubicBezTo>
                <a:cubicBezTo>
                  <a:pt x="123" y="215"/>
                  <a:pt x="137" y="212"/>
                  <a:pt x="149" y="207"/>
                </a:cubicBezTo>
                <a:cubicBezTo>
                  <a:pt x="159" y="203"/>
                  <a:pt x="169" y="197"/>
                  <a:pt x="177" y="191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4" y="237"/>
                  <a:pt x="230" y="237"/>
                  <a:pt x="234" y="233"/>
                </a:cubicBezTo>
                <a:cubicBezTo>
                  <a:pt x="238" y="229"/>
                  <a:pt x="238" y="223"/>
                  <a:pt x="234" y="219"/>
                </a:cubicBezTo>
                <a:close/>
                <a:moveTo>
                  <a:pt x="170" y="170"/>
                </a:move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62" y="178"/>
                  <a:pt x="152" y="185"/>
                  <a:pt x="142" y="189"/>
                </a:cubicBezTo>
                <a:cubicBezTo>
                  <a:pt x="131" y="193"/>
                  <a:pt x="120" y="196"/>
                  <a:pt x="108" y="196"/>
                </a:cubicBezTo>
                <a:cubicBezTo>
                  <a:pt x="96" y="196"/>
                  <a:pt x="85" y="193"/>
                  <a:pt x="74" y="189"/>
                </a:cubicBezTo>
                <a:cubicBezTo>
                  <a:pt x="64" y="185"/>
                  <a:pt x="54" y="178"/>
                  <a:pt x="46" y="170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38" y="162"/>
                  <a:pt x="31" y="152"/>
                  <a:pt x="27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22" y="131"/>
                  <a:pt x="20" y="120"/>
                  <a:pt x="20" y="108"/>
                </a:cubicBezTo>
                <a:cubicBezTo>
                  <a:pt x="20" y="96"/>
                  <a:pt x="23" y="84"/>
                  <a:pt x="27" y="74"/>
                </a:cubicBezTo>
                <a:cubicBezTo>
                  <a:pt x="31" y="63"/>
                  <a:pt x="38" y="54"/>
                  <a:pt x="46" y="45"/>
                </a:cubicBezTo>
                <a:cubicBezTo>
                  <a:pt x="62" y="30"/>
                  <a:pt x="84" y="20"/>
                  <a:pt x="108" y="20"/>
                </a:cubicBezTo>
                <a:cubicBezTo>
                  <a:pt x="120" y="20"/>
                  <a:pt x="131" y="22"/>
                  <a:pt x="142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52" y="31"/>
                  <a:pt x="162" y="37"/>
                  <a:pt x="170" y="45"/>
                </a:cubicBezTo>
                <a:cubicBezTo>
                  <a:pt x="171" y="46"/>
                  <a:pt x="171" y="46"/>
                  <a:pt x="171" y="46"/>
                </a:cubicBezTo>
                <a:cubicBezTo>
                  <a:pt x="179" y="54"/>
                  <a:pt x="185" y="63"/>
                  <a:pt x="189" y="74"/>
                </a:cubicBezTo>
                <a:cubicBezTo>
                  <a:pt x="190" y="74"/>
                  <a:pt x="190" y="74"/>
                  <a:pt x="190" y="74"/>
                </a:cubicBezTo>
                <a:cubicBezTo>
                  <a:pt x="194" y="85"/>
                  <a:pt x="196" y="96"/>
                  <a:pt x="196" y="108"/>
                </a:cubicBezTo>
                <a:cubicBezTo>
                  <a:pt x="196" y="120"/>
                  <a:pt x="194" y="131"/>
                  <a:pt x="189" y="141"/>
                </a:cubicBezTo>
                <a:cubicBezTo>
                  <a:pt x="185" y="152"/>
                  <a:pt x="178" y="162"/>
                  <a:pt x="170" y="170"/>
                </a:cubicBezTo>
                <a:close/>
                <a:moveTo>
                  <a:pt x="81" y="44"/>
                </a:moveTo>
                <a:cubicBezTo>
                  <a:pt x="81" y="44"/>
                  <a:pt x="81" y="44"/>
                  <a:pt x="81" y="44"/>
                </a:cubicBezTo>
                <a:cubicBezTo>
                  <a:pt x="77" y="45"/>
                  <a:pt x="73" y="47"/>
                  <a:pt x="69" y="50"/>
                </a:cubicBezTo>
                <a:cubicBezTo>
                  <a:pt x="65" y="52"/>
                  <a:pt x="62" y="55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6" y="62"/>
                  <a:pt x="53" y="65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48" y="73"/>
                  <a:pt x="46" y="76"/>
                  <a:pt x="44" y="81"/>
                </a:cubicBezTo>
                <a:cubicBezTo>
                  <a:pt x="43" y="84"/>
                  <a:pt x="44" y="87"/>
                  <a:pt x="47" y="88"/>
                </a:cubicBezTo>
                <a:cubicBezTo>
                  <a:pt x="50" y="90"/>
                  <a:pt x="54" y="88"/>
                  <a:pt x="55" y="85"/>
                </a:cubicBezTo>
                <a:cubicBezTo>
                  <a:pt x="56" y="82"/>
                  <a:pt x="58" y="78"/>
                  <a:pt x="60" y="75"/>
                </a:cubicBezTo>
                <a:cubicBezTo>
                  <a:pt x="62" y="72"/>
                  <a:pt x="65" y="69"/>
                  <a:pt x="67" y="67"/>
                </a:cubicBezTo>
                <a:cubicBezTo>
                  <a:pt x="70" y="64"/>
                  <a:pt x="73" y="62"/>
                  <a:pt x="76" y="60"/>
                </a:cubicBezTo>
                <a:cubicBezTo>
                  <a:pt x="79" y="58"/>
                  <a:pt x="82" y="56"/>
                  <a:pt x="86" y="54"/>
                </a:cubicBezTo>
                <a:cubicBezTo>
                  <a:pt x="89" y="53"/>
                  <a:pt x="90" y="50"/>
                  <a:pt x="89" y="47"/>
                </a:cubicBezTo>
                <a:cubicBezTo>
                  <a:pt x="87" y="44"/>
                  <a:pt x="84" y="42"/>
                  <a:pt x="81" y="44"/>
                </a:cubicBezTo>
                <a:close/>
                <a:moveTo>
                  <a:pt x="172" y="102"/>
                </a:moveTo>
                <a:cubicBezTo>
                  <a:pt x="172" y="102"/>
                  <a:pt x="172" y="102"/>
                  <a:pt x="172" y="102"/>
                </a:cubicBezTo>
                <a:cubicBezTo>
                  <a:pt x="169" y="102"/>
                  <a:pt x="166" y="104"/>
                  <a:pt x="166" y="108"/>
                </a:cubicBezTo>
                <a:cubicBezTo>
                  <a:pt x="166" y="115"/>
                  <a:pt x="165" y="123"/>
                  <a:pt x="162" y="130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59" y="137"/>
                  <a:pt x="155" y="143"/>
                  <a:pt x="149" y="149"/>
                </a:cubicBezTo>
                <a:cubicBezTo>
                  <a:pt x="143" y="154"/>
                  <a:pt x="137" y="158"/>
                  <a:pt x="130" y="161"/>
                </a:cubicBezTo>
                <a:cubicBezTo>
                  <a:pt x="123" y="164"/>
                  <a:pt x="116" y="166"/>
                  <a:pt x="108" y="166"/>
                </a:cubicBezTo>
                <a:cubicBezTo>
                  <a:pt x="105" y="166"/>
                  <a:pt x="102" y="168"/>
                  <a:pt x="102" y="171"/>
                </a:cubicBezTo>
                <a:cubicBezTo>
                  <a:pt x="102" y="175"/>
                  <a:pt x="105" y="177"/>
                  <a:pt x="108" y="177"/>
                </a:cubicBezTo>
                <a:cubicBezTo>
                  <a:pt x="117" y="177"/>
                  <a:pt x="126" y="176"/>
                  <a:pt x="135" y="172"/>
                </a:cubicBezTo>
                <a:cubicBezTo>
                  <a:pt x="143" y="169"/>
                  <a:pt x="151" y="164"/>
                  <a:pt x="157" y="157"/>
                </a:cubicBezTo>
                <a:cubicBezTo>
                  <a:pt x="164" y="150"/>
                  <a:pt x="169" y="143"/>
                  <a:pt x="172" y="135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6" y="126"/>
                  <a:pt x="178" y="117"/>
                  <a:pt x="178" y="108"/>
                </a:cubicBezTo>
                <a:cubicBezTo>
                  <a:pt x="178" y="104"/>
                  <a:pt x="175" y="102"/>
                  <a:pt x="172" y="102"/>
                </a:cubicBezTo>
                <a:close/>
              </a:path>
            </a:pathLst>
          </a:custGeom>
          <a:solidFill>
            <a:srgbClr val="843C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6262018" y="729470"/>
            <a:ext cx="3971468" cy="48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843C0C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Random Forest Model </a:t>
            </a:r>
            <a:endParaRPr lang="zh-CN" altLang="en-US" sz="2000" b="1" dirty="0">
              <a:solidFill>
                <a:srgbClr val="843C0C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7722062" y="1366321"/>
            <a:ext cx="4632805" cy="48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843C0C"/>
                </a:solidFill>
                <a:latin typeface="微软雅黑" charset="0"/>
                <a:ea typeface="微软雅黑" charset="0"/>
                <a:cs typeface="Lantinghei SC Demibold" charset="-122"/>
                <a:sym typeface="时尚中黑简体" charset="0"/>
              </a:rPr>
              <a:t>Gradient Boosting Tree Model </a:t>
            </a:r>
            <a:endParaRPr lang="zh-CN" altLang="en-US" sz="2000" b="1" dirty="0">
              <a:solidFill>
                <a:srgbClr val="843C0C"/>
              </a:solidFill>
              <a:latin typeface="微软雅黑" charset="0"/>
              <a:ea typeface="微软雅黑" charset="0"/>
              <a:cs typeface="Lantinghei SC Demibold" charset="-122"/>
              <a:sym typeface="时尚中黑简体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F327B-673E-CE23-C7B3-115D373CF79D}"/>
              </a:ext>
            </a:extLst>
          </p:cNvPr>
          <p:cNvSpPr txBox="1"/>
          <p:nvPr/>
        </p:nvSpPr>
        <p:spPr>
          <a:xfrm>
            <a:off x="8985971" y="226721"/>
            <a:ext cx="286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43C0C"/>
                </a:solidFill>
              </a:rPr>
              <a:t>Linear Regression 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BF9BA5A-04E7-38E2-FE46-DB69B3F1CED8}"/>
              </a:ext>
            </a:extLst>
          </p:cNvPr>
          <p:cNvSpPr>
            <a:spLocks noEditPoints="1"/>
          </p:cNvSpPr>
          <p:nvPr/>
        </p:nvSpPr>
        <p:spPr bwMode="auto">
          <a:xfrm>
            <a:off x="8501623" y="330867"/>
            <a:ext cx="484348" cy="401172"/>
          </a:xfrm>
          <a:custGeom>
            <a:avLst/>
            <a:gdLst>
              <a:gd name="T0" fmla="*/ 191 w 238"/>
              <a:gd name="T1" fmla="*/ 177 h 237"/>
              <a:gd name="T2" fmla="*/ 216 w 238"/>
              <a:gd name="T3" fmla="*/ 108 h 237"/>
              <a:gd name="T4" fmla="*/ 208 w 238"/>
              <a:gd name="T5" fmla="*/ 66 h 237"/>
              <a:gd name="T6" fmla="*/ 184 w 238"/>
              <a:gd name="T7" fmla="*/ 32 h 237"/>
              <a:gd name="T8" fmla="*/ 149 w 238"/>
              <a:gd name="T9" fmla="*/ 8 h 237"/>
              <a:gd name="T10" fmla="*/ 32 w 238"/>
              <a:gd name="T11" fmla="*/ 32 h 237"/>
              <a:gd name="T12" fmla="*/ 0 w 238"/>
              <a:gd name="T13" fmla="*/ 108 h 237"/>
              <a:gd name="T14" fmla="*/ 9 w 238"/>
              <a:gd name="T15" fmla="*/ 149 h 237"/>
              <a:gd name="T16" fmla="*/ 32 w 238"/>
              <a:gd name="T17" fmla="*/ 184 h 237"/>
              <a:gd name="T18" fmla="*/ 108 w 238"/>
              <a:gd name="T19" fmla="*/ 215 h 237"/>
              <a:gd name="T20" fmla="*/ 177 w 238"/>
              <a:gd name="T21" fmla="*/ 191 h 237"/>
              <a:gd name="T22" fmla="*/ 234 w 238"/>
              <a:gd name="T23" fmla="*/ 233 h 237"/>
              <a:gd name="T24" fmla="*/ 170 w 238"/>
              <a:gd name="T25" fmla="*/ 170 h 237"/>
              <a:gd name="T26" fmla="*/ 170 w 238"/>
              <a:gd name="T27" fmla="*/ 170 h 237"/>
              <a:gd name="T28" fmla="*/ 142 w 238"/>
              <a:gd name="T29" fmla="*/ 189 h 237"/>
              <a:gd name="T30" fmla="*/ 74 w 238"/>
              <a:gd name="T31" fmla="*/ 189 h 237"/>
              <a:gd name="T32" fmla="*/ 46 w 238"/>
              <a:gd name="T33" fmla="*/ 170 h 237"/>
              <a:gd name="T34" fmla="*/ 27 w 238"/>
              <a:gd name="T35" fmla="*/ 141 h 237"/>
              <a:gd name="T36" fmla="*/ 27 w 238"/>
              <a:gd name="T37" fmla="*/ 74 h 237"/>
              <a:gd name="T38" fmla="*/ 108 w 238"/>
              <a:gd name="T39" fmla="*/ 20 h 237"/>
              <a:gd name="T40" fmla="*/ 142 w 238"/>
              <a:gd name="T41" fmla="*/ 26 h 237"/>
              <a:gd name="T42" fmla="*/ 171 w 238"/>
              <a:gd name="T43" fmla="*/ 46 h 237"/>
              <a:gd name="T44" fmla="*/ 190 w 238"/>
              <a:gd name="T45" fmla="*/ 74 h 237"/>
              <a:gd name="T46" fmla="*/ 189 w 238"/>
              <a:gd name="T47" fmla="*/ 141 h 237"/>
              <a:gd name="T48" fmla="*/ 81 w 238"/>
              <a:gd name="T49" fmla="*/ 44 h 237"/>
              <a:gd name="T50" fmla="*/ 69 w 238"/>
              <a:gd name="T51" fmla="*/ 50 h 237"/>
              <a:gd name="T52" fmla="*/ 59 w 238"/>
              <a:gd name="T53" fmla="*/ 58 h 237"/>
              <a:gd name="T54" fmla="*/ 50 w 238"/>
              <a:gd name="T55" fmla="*/ 69 h 237"/>
              <a:gd name="T56" fmla="*/ 44 w 238"/>
              <a:gd name="T57" fmla="*/ 81 h 237"/>
              <a:gd name="T58" fmla="*/ 55 w 238"/>
              <a:gd name="T59" fmla="*/ 85 h 237"/>
              <a:gd name="T60" fmla="*/ 67 w 238"/>
              <a:gd name="T61" fmla="*/ 67 h 237"/>
              <a:gd name="T62" fmla="*/ 86 w 238"/>
              <a:gd name="T63" fmla="*/ 54 h 237"/>
              <a:gd name="T64" fmla="*/ 81 w 238"/>
              <a:gd name="T65" fmla="*/ 44 h 237"/>
              <a:gd name="T66" fmla="*/ 172 w 238"/>
              <a:gd name="T67" fmla="*/ 102 h 237"/>
              <a:gd name="T68" fmla="*/ 162 w 238"/>
              <a:gd name="T69" fmla="*/ 130 h 237"/>
              <a:gd name="T70" fmla="*/ 149 w 238"/>
              <a:gd name="T71" fmla="*/ 149 h 237"/>
              <a:gd name="T72" fmla="*/ 108 w 238"/>
              <a:gd name="T73" fmla="*/ 166 h 237"/>
              <a:gd name="T74" fmla="*/ 108 w 238"/>
              <a:gd name="T75" fmla="*/ 177 h 237"/>
              <a:gd name="T76" fmla="*/ 157 w 238"/>
              <a:gd name="T77" fmla="*/ 157 h 237"/>
              <a:gd name="T78" fmla="*/ 172 w 238"/>
              <a:gd name="T79" fmla="*/ 134 h 237"/>
              <a:gd name="T80" fmla="*/ 172 w 238"/>
              <a:gd name="T81" fmla="*/ 10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8" h="237">
                <a:moveTo>
                  <a:pt x="234" y="219"/>
                </a:moveTo>
                <a:cubicBezTo>
                  <a:pt x="191" y="177"/>
                  <a:pt x="191" y="177"/>
                  <a:pt x="191" y="177"/>
                </a:cubicBezTo>
                <a:cubicBezTo>
                  <a:pt x="198" y="168"/>
                  <a:pt x="203" y="159"/>
                  <a:pt x="208" y="149"/>
                </a:cubicBezTo>
                <a:cubicBezTo>
                  <a:pt x="213" y="136"/>
                  <a:pt x="216" y="122"/>
                  <a:pt x="216" y="108"/>
                </a:cubicBezTo>
                <a:cubicBezTo>
                  <a:pt x="216" y="93"/>
                  <a:pt x="213" y="80"/>
                  <a:pt x="208" y="67"/>
                </a:cubicBezTo>
                <a:cubicBezTo>
                  <a:pt x="208" y="66"/>
                  <a:pt x="208" y="66"/>
                  <a:pt x="208" y="66"/>
                </a:cubicBezTo>
                <a:cubicBezTo>
                  <a:pt x="202" y="53"/>
                  <a:pt x="194" y="42"/>
                  <a:pt x="185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74" y="22"/>
                  <a:pt x="162" y="14"/>
                  <a:pt x="149" y="8"/>
                </a:cubicBezTo>
                <a:cubicBezTo>
                  <a:pt x="149" y="8"/>
                  <a:pt x="149" y="8"/>
                  <a:pt x="149" y="8"/>
                </a:cubicBezTo>
                <a:cubicBezTo>
                  <a:pt x="137" y="3"/>
                  <a:pt x="123" y="0"/>
                  <a:pt x="108" y="0"/>
                </a:cubicBezTo>
                <a:cubicBezTo>
                  <a:pt x="78" y="0"/>
                  <a:pt x="51" y="12"/>
                  <a:pt x="32" y="32"/>
                </a:cubicBezTo>
                <a:cubicBezTo>
                  <a:pt x="22" y="41"/>
                  <a:pt x="14" y="53"/>
                  <a:pt x="9" y="67"/>
                </a:cubicBezTo>
                <a:cubicBezTo>
                  <a:pt x="3" y="79"/>
                  <a:pt x="0" y="93"/>
                  <a:pt x="0" y="108"/>
                </a:cubicBezTo>
                <a:cubicBezTo>
                  <a:pt x="0" y="122"/>
                  <a:pt x="3" y="136"/>
                  <a:pt x="8" y="148"/>
                </a:cubicBezTo>
                <a:cubicBezTo>
                  <a:pt x="9" y="149"/>
                  <a:pt x="9" y="149"/>
                  <a:pt x="9" y="149"/>
                </a:cubicBezTo>
                <a:cubicBezTo>
                  <a:pt x="14" y="162"/>
                  <a:pt x="22" y="174"/>
                  <a:pt x="32" y="184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42" y="194"/>
                  <a:pt x="54" y="202"/>
                  <a:pt x="67" y="207"/>
                </a:cubicBezTo>
                <a:cubicBezTo>
                  <a:pt x="80" y="212"/>
                  <a:pt x="94" y="215"/>
                  <a:pt x="108" y="215"/>
                </a:cubicBezTo>
                <a:cubicBezTo>
                  <a:pt x="123" y="215"/>
                  <a:pt x="137" y="212"/>
                  <a:pt x="149" y="207"/>
                </a:cubicBezTo>
                <a:cubicBezTo>
                  <a:pt x="159" y="203"/>
                  <a:pt x="169" y="197"/>
                  <a:pt x="177" y="191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4" y="237"/>
                  <a:pt x="230" y="237"/>
                  <a:pt x="234" y="233"/>
                </a:cubicBezTo>
                <a:cubicBezTo>
                  <a:pt x="238" y="229"/>
                  <a:pt x="238" y="223"/>
                  <a:pt x="234" y="219"/>
                </a:cubicBezTo>
                <a:close/>
                <a:moveTo>
                  <a:pt x="170" y="170"/>
                </a:move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62" y="178"/>
                  <a:pt x="152" y="185"/>
                  <a:pt x="142" y="189"/>
                </a:cubicBezTo>
                <a:cubicBezTo>
                  <a:pt x="131" y="193"/>
                  <a:pt x="120" y="196"/>
                  <a:pt x="108" y="196"/>
                </a:cubicBezTo>
                <a:cubicBezTo>
                  <a:pt x="96" y="196"/>
                  <a:pt x="85" y="193"/>
                  <a:pt x="74" y="189"/>
                </a:cubicBezTo>
                <a:cubicBezTo>
                  <a:pt x="64" y="185"/>
                  <a:pt x="54" y="178"/>
                  <a:pt x="46" y="170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38" y="162"/>
                  <a:pt x="31" y="152"/>
                  <a:pt x="27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22" y="131"/>
                  <a:pt x="20" y="120"/>
                  <a:pt x="20" y="108"/>
                </a:cubicBezTo>
                <a:cubicBezTo>
                  <a:pt x="20" y="96"/>
                  <a:pt x="23" y="84"/>
                  <a:pt x="27" y="74"/>
                </a:cubicBezTo>
                <a:cubicBezTo>
                  <a:pt x="31" y="63"/>
                  <a:pt x="38" y="54"/>
                  <a:pt x="46" y="45"/>
                </a:cubicBezTo>
                <a:cubicBezTo>
                  <a:pt x="62" y="30"/>
                  <a:pt x="84" y="20"/>
                  <a:pt x="108" y="20"/>
                </a:cubicBezTo>
                <a:cubicBezTo>
                  <a:pt x="120" y="20"/>
                  <a:pt x="131" y="22"/>
                  <a:pt x="142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52" y="31"/>
                  <a:pt x="162" y="37"/>
                  <a:pt x="170" y="45"/>
                </a:cubicBezTo>
                <a:cubicBezTo>
                  <a:pt x="171" y="46"/>
                  <a:pt x="171" y="46"/>
                  <a:pt x="171" y="46"/>
                </a:cubicBezTo>
                <a:cubicBezTo>
                  <a:pt x="179" y="54"/>
                  <a:pt x="185" y="63"/>
                  <a:pt x="189" y="74"/>
                </a:cubicBezTo>
                <a:cubicBezTo>
                  <a:pt x="190" y="74"/>
                  <a:pt x="190" y="74"/>
                  <a:pt x="190" y="74"/>
                </a:cubicBezTo>
                <a:cubicBezTo>
                  <a:pt x="194" y="85"/>
                  <a:pt x="196" y="96"/>
                  <a:pt x="196" y="108"/>
                </a:cubicBezTo>
                <a:cubicBezTo>
                  <a:pt x="196" y="120"/>
                  <a:pt x="194" y="131"/>
                  <a:pt x="189" y="141"/>
                </a:cubicBezTo>
                <a:cubicBezTo>
                  <a:pt x="185" y="152"/>
                  <a:pt x="178" y="162"/>
                  <a:pt x="170" y="170"/>
                </a:cubicBezTo>
                <a:close/>
                <a:moveTo>
                  <a:pt x="81" y="44"/>
                </a:moveTo>
                <a:cubicBezTo>
                  <a:pt x="81" y="44"/>
                  <a:pt x="81" y="44"/>
                  <a:pt x="81" y="44"/>
                </a:cubicBezTo>
                <a:cubicBezTo>
                  <a:pt x="77" y="45"/>
                  <a:pt x="73" y="47"/>
                  <a:pt x="69" y="50"/>
                </a:cubicBezTo>
                <a:cubicBezTo>
                  <a:pt x="65" y="52"/>
                  <a:pt x="62" y="55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6" y="62"/>
                  <a:pt x="53" y="65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48" y="73"/>
                  <a:pt x="46" y="76"/>
                  <a:pt x="44" y="81"/>
                </a:cubicBezTo>
                <a:cubicBezTo>
                  <a:pt x="43" y="84"/>
                  <a:pt x="44" y="87"/>
                  <a:pt x="47" y="88"/>
                </a:cubicBezTo>
                <a:cubicBezTo>
                  <a:pt x="50" y="90"/>
                  <a:pt x="54" y="88"/>
                  <a:pt x="55" y="85"/>
                </a:cubicBezTo>
                <a:cubicBezTo>
                  <a:pt x="56" y="82"/>
                  <a:pt x="58" y="78"/>
                  <a:pt x="60" y="75"/>
                </a:cubicBezTo>
                <a:cubicBezTo>
                  <a:pt x="62" y="72"/>
                  <a:pt x="65" y="69"/>
                  <a:pt x="67" y="67"/>
                </a:cubicBezTo>
                <a:cubicBezTo>
                  <a:pt x="70" y="64"/>
                  <a:pt x="73" y="62"/>
                  <a:pt x="76" y="60"/>
                </a:cubicBezTo>
                <a:cubicBezTo>
                  <a:pt x="79" y="58"/>
                  <a:pt x="82" y="56"/>
                  <a:pt x="86" y="54"/>
                </a:cubicBezTo>
                <a:cubicBezTo>
                  <a:pt x="89" y="53"/>
                  <a:pt x="90" y="50"/>
                  <a:pt x="89" y="47"/>
                </a:cubicBezTo>
                <a:cubicBezTo>
                  <a:pt x="87" y="44"/>
                  <a:pt x="84" y="42"/>
                  <a:pt x="81" y="44"/>
                </a:cubicBezTo>
                <a:close/>
                <a:moveTo>
                  <a:pt x="172" y="102"/>
                </a:moveTo>
                <a:cubicBezTo>
                  <a:pt x="172" y="102"/>
                  <a:pt x="172" y="102"/>
                  <a:pt x="172" y="102"/>
                </a:cubicBezTo>
                <a:cubicBezTo>
                  <a:pt x="169" y="102"/>
                  <a:pt x="166" y="104"/>
                  <a:pt x="166" y="108"/>
                </a:cubicBezTo>
                <a:cubicBezTo>
                  <a:pt x="166" y="115"/>
                  <a:pt x="165" y="123"/>
                  <a:pt x="162" y="130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59" y="137"/>
                  <a:pt x="155" y="143"/>
                  <a:pt x="149" y="149"/>
                </a:cubicBezTo>
                <a:cubicBezTo>
                  <a:pt x="143" y="154"/>
                  <a:pt x="137" y="158"/>
                  <a:pt x="130" y="161"/>
                </a:cubicBezTo>
                <a:cubicBezTo>
                  <a:pt x="123" y="164"/>
                  <a:pt x="116" y="166"/>
                  <a:pt x="108" y="166"/>
                </a:cubicBezTo>
                <a:cubicBezTo>
                  <a:pt x="105" y="166"/>
                  <a:pt x="102" y="168"/>
                  <a:pt x="102" y="171"/>
                </a:cubicBezTo>
                <a:cubicBezTo>
                  <a:pt x="102" y="175"/>
                  <a:pt x="105" y="177"/>
                  <a:pt x="108" y="177"/>
                </a:cubicBezTo>
                <a:cubicBezTo>
                  <a:pt x="117" y="177"/>
                  <a:pt x="126" y="176"/>
                  <a:pt x="135" y="172"/>
                </a:cubicBezTo>
                <a:cubicBezTo>
                  <a:pt x="143" y="169"/>
                  <a:pt x="151" y="164"/>
                  <a:pt x="157" y="157"/>
                </a:cubicBezTo>
                <a:cubicBezTo>
                  <a:pt x="164" y="150"/>
                  <a:pt x="169" y="143"/>
                  <a:pt x="172" y="135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6" y="126"/>
                  <a:pt x="178" y="117"/>
                  <a:pt x="178" y="108"/>
                </a:cubicBezTo>
                <a:cubicBezTo>
                  <a:pt x="178" y="104"/>
                  <a:pt x="175" y="102"/>
                  <a:pt x="172" y="102"/>
                </a:cubicBezTo>
                <a:close/>
              </a:path>
            </a:pathLst>
          </a:custGeom>
          <a:solidFill>
            <a:srgbClr val="843C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F4327F2-32BD-9EFC-79F8-AA9BACF1E47F}"/>
              </a:ext>
            </a:extLst>
          </p:cNvPr>
          <p:cNvSpPr>
            <a:spLocks noEditPoints="1"/>
          </p:cNvSpPr>
          <p:nvPr/>
        </p:nvSpPr>
        <p:spPr bwMode="auto">
          <a:xfrm>
            <a:off x="5853826" y="639693"/>
            <a:ext cx="484348" cy="486495"/>
          </a:xfrm>
          <a:custGeom>
            <a:avLst/>
            <a:gdLst>
              <a:gd name="T0" fmla="*/ 191 w 238"/>
              <a:gd name="T1" fmla="*/ 177 h 237"/>
              <a:gd name="T2" fmla="*/ 216 w 238"/>
              <a:gd name="T3" fmla="*/ 108 h 237"/>
              <a:gd name="T4" fmla="*/ 208 w 238"/>
              <a:gd name="T5" fmla="*/ 66 h 237"/>
              <a:gd name="T6" fmla="*/ 184 w 238"/>
              <a:gd name="T7" fmla="*/ 32 h 237"/>
              <a:gd name="T8" fmla="*/ 149 w 238"/>
              <a:gd name="T9" fmla="*/ 8 h 237"/>
              <a:gd name="T10" fmla="*/ 32 w 238"/>
              <a:gd name="T11" fmla="*/ 32 h 237"/>
              <a:gd name="T12" fmla="*/ 0 w 238"/>
              <a:gd name="T13" fmla="*/ 108 h 237"/>
              <a:gd name="T14" fmla="*/ 9 w 238"/>
              <a:gd name="T15" fmla="*/ 149 h 237"/>
              <a:gd name="T16" fmla="*/ 32 w 238"/>
              <a:gd name="T17" fmla="*/ 184 h 237"/>
              <a:gd name="T18" fmla="*/ 108 w 238"/>
              <a:gd name="T19" fmla="*/ 215 h 237"/>
              <a:gd name="T20" fmla="*/ 177 w 238"/>
              <a:gd name="T21" fmla="*/ 191 h 237"/>
              <a:gd name="T22" fmla="*/ 234 w 238"/>
              <a:gd name="T23" fmla="*/ 233 h 237"/>
              <a:gd name="T24" fmla="*/ 170 w 238"/>
              <a:gd name="T25" fmla="*/ 170 h 237"/>
              <a:gd name="T26" fmla="*/ 170 w 238"/>
              <a:gd name="T27" fmla="*/ 170 h 237"/>
              <a:gd name="T28" fmla="*/ 142 w 238"/>
              <a:gd name="T29" fmla="*/ 189 h 237"/>
              <a:gd name="T30" fmla="*/ 74 w 238"/>
              <a:gd name="T31" fmla="*/ 189 h 237"/>
              <a:gd name="T32" fmla="*/ 46 w 238"/>
              <a:gd name="T33" fmla="*/ 170 h 237"/>
              <a:gd name="T34" fmla="*/ 27 w 238"/>
              <a:gd name="T35" fmla="*/ 141 h 237"/>
              <a:gd name="T36" fmla="*/ 27 w 238"/>
              <a:gd name="T37" fmla="*/ 74 h 237"/>
              <a:gd name="T38" fmla="*/ 108 w 238"/>
              <a:gd name="T39" fmla="*/ 20 h 237"/>
              <a:gd name="T40" fmla="*/ 142 w 238"/>
              <a:gd name="T41" fmla="*/ 26 h 237"/>
              <a:gd name="T42" fmla="*/ 171 w 238"/>
              <a:gd name="T43" fmla="*/ 46 h 237"/>
              <a:gd name="T44" fmla="*/ 190 w 238"/>
              <a:gd name="T45" fmla="*/ 74 h 237"/>
              <a:gd name="T46" fmla="*/ 189 w 238"/>
              <a:gd name="T47" fmla="*/ 141 h 237"/>
              <a:gd name="T48" fmla="*/ 81 w 238"/>
              <a:gd name="T49" fmla="*/ 44 h 237"/>
              <a:gd name="T50" fmla="*/ 69 w 238"/>
              <a:gd name="T51" fmla="*/ 50 h 237"/>
              <a:gd name="T52" fmla="*/ 59 w 238"/>
              <a:gd name="T53" fmla="*/ 58 h 237"/>
              <a:gd name="T54" fmla="*/ 50 w 238"/>
              <a:gd name="T55" fmla="*/ 69 h 237"/>
              <a:gd name="T56" fmla="*/ 44 w 238"/>
              <a:gd name="T57" fmla="*/ 81 h 237"/>
              <a:gd name="T58" fmla="*/ 55 w 238"/>
              <a:gd name="T59" fmla="*/ 85 h 237"/>
              <a:gd name="T60" fmla="*/ 67 w 238"/>
              <a:gd name="T61" fmla="*/ 67 h 237"/>
              <a:gd name="T62" fmla="*/ 86 w 238"/>
              <a:gd name="T63" fmla="*/ 54 h 237"/>
              <a:gd name="T64" fmla="*/ 81 w 238"/>
              <a:gd name="T65" fmla="*/ 44 h 237"/>
              <a:gd name="T66" fmla="*/ 172 w 238"/>
              <a:gd name="T67" fmla="*/ 102 h 237"/>
              <a:gd name="T68" fmla="*/ 162 w 238"/>
              <a:gd name="T69" fmla="*/ 130 h 237"/>
              <a:gd name="T70" fmla="*/ 149 w 238"/>
              <a:gd name="T71" fmla="*/ 149 h 237"/>
              <a:gd name="T72" fmla="*/ 108 w 238"/>
              <a:gd name="T73" fmla="*/ 166 h 237"/>
              <a:gd name="T74" fmla="*/ 108 w 238"/>
              <a:gd name="T75" fmla="*/ 177 h 237"/>
              <a:gd name="T76" fmla="*/ 157 w 238"/>
              <a:gd name="T77" fmla="*/ 157 h 237"/>
              <a:gd name="T78" fmla="*/ 172 w 238"/>
              <a:gd name="T79" fmla="*/ 134 h 237"/>
              <a:gd name="T80" fmla="*/ 172 w 238"/>
              <a:gd name="T81" fmla="*/ 102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8" h="237">
                <a:moveTo>
                  <a:pt x="234" y="219"/>
                </a:moveTo>
                <a:cubicBezTo>
                  <a:pt x="191" y="177"/>
                  <a:pt x="191" y="177"/>
                  <a:pt x="191" y="177"/>
                </a:cubicBezTo>
                <a:cubicBezTo>
                  <a:pt x="198" y="168"/>
                  <a:pt x="203" y="159"/>
                  <a:pt x="208" y="149"/>
                </a:cubicBezTo>
                <a:cubicBezTo>
                  <a:pt x="213" y="136"/>
                  <a:pt x="216" y="122"/>
                  <a:pt x="216" y="108"/>
                </a:cubicBezTo>
                <a:cubicBezTo>
                  <a:pt x="216" y="93"/>
                  <a:pt x="213" y="80"/>
                  <a:pt x="208" y="67"/>
                </a:cubicBezTo>
                <a:cubicBezTo>
                  <a:pt x="208" y="66"/>
                  <a:pt x="208" y="66"/>
                  <a:pt x="208" y="66"/>
                </a:cubicBezTo>
                <a:cubicBezTo>
                  <a:pt x="202" y="53"/>
                  <a:pt x="194" y="42"/>
                  <a:pt x="185" y="32"/>
                </a:cubicBezTo>
                <a:cubicBezTo>
                  <a:pt x="184" y="32"/>
                  <a:pt x="184" y="32"/>
                  <a:pt x="184" y="32"/>
                </a:cubicBezTo>
                <a:cubicBezTo>
                  <a:pt x="174" y="22"/>
                  <a:pt x="162" y="14"/>
                  <a:pt x="149" y="8"/>
                </a:cubicBezTo>
                <a:cubicBezTo>
                  <a:pt x="149" y="8"/>
                  <a:pt x="149" y="8"/>
                  <a:pt x="149" y="8"/>
                </a:cubicBezTo>
                <a:cubicBezTo>
                  <a:pt x="137" y="3"/>
                  <a:pt x="123" y="0"/>
                  <a:pt x="108" y="0"/>
                </a:cubicBezTo>
                <a:cubicBezTo>
                  <a:pt x="78" y="0"/>
                  <a:pt x="51" y="12"/>
                  <a:pt x="32" y="32"/>
                </a:cubicBezTo>
                <a:cubicBezTo>
                  <a:pt x="22" y="41"/>
                  <a:pt x="14" y="53"/>
                  <a:pt x="9" y="67"/>
                </a:cubicBezTo>
                <a:cubicBezTo>
                  <a:pt x="3" y="79"/>
                  <a:pt x="0" y="93"/>
                  <a:pt x="0" y="108"/>
                </a:cubicBezTo>
                <a:cubicBezTo>
                  <a:pt x="0" y="122"/>
                  <a:pt x="3" y="136"/>
                  <a:pt x="8" y="148"/>
                </a:cubicBezTo>
                <a:cubicBezTo>
                  <a:pt x="9" y="149"/>
                  <a:pt x="9" y="149"/>
                  <a:pt x="9" y="149"/>
                </a:cubicBezTo>
                <a:cubicBezTo>
                  <a:pt x="14" y="162"/>
                  <a:pt x="22" y="174"/>
                  <a:pt x="32" y="184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42" y="194"/>
                  <a:pt x="54" y="202"/>
                  <a:pt x="67" y="207"/>
                </a:cubicBezTo>
                <a:cubicBezTo>
                  <a:pt x="80" y="212"/>
                  <a:pt x="94" y="215"/>
                  <a:pt x="108" y="215"/>
                </a:cubicBezTo>
                <a:cubicBezTo>
                  <a:pt x="123" y="215"/>
                  <a:pt x="137" y="212"/>
                  <a:pt x="149" y="207"/>
                </a:cubicBezTo>
                <a:cubicBezTo>
                  <a:pt x="159" y="203"/>
                  <a:pt x="169" y="197"/>
                  <a:pt x="177" y="191"/>
                </a:cubicBezTo>
                <a:cubicBezTo>
                  <a:pt x="220" y="233"/>
                  <a:pt x="220" y="233"/>
                  <a:pt x="220" y="233"/>
                </a:cubicBezTo>
                <a:cubicBezTo>
                  <a:pt x="224" y="237"/>
                  <a:pt x="230" y="237"/>
                  <a:pt x="234" y="233"/>
                </a:cubicBezTo>
                <a:cubicBezTo>
                  <a:pt x="238" y="229"/>
                  <a:pt x="238" y="223"/>
                  <a:pt x="234" y="219"/>
                </a:cubicBezTo>
                <a:close/>
                <a:moveTo>
                  <a:pt x="170" y="170"/>
                </a:move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70" y="170"/>
                  <a:pt x="170" y="170"/>
                  <a:pt x="170" y="170"/>
                </a:cubicBezTo>
                <a:cubicBezTo>
                  <a:pt x="162" y="178"/>
                  <a:pt x="152" y="185"/>
                  <a:pt x="142" y="189"/>
                </a:cubicBezTo>
                <a:cubicBezTo>
                  <a:pt x="131" y="193"/>
                  <a:pt x="120" y="196"/>
                  <a:pt x="108" y="196"/>
                </a:cubicBezTo>
                <a:cubicBezTo>
                  <a:pt x="96" y="196"/>
                  <a:pt x="85" y="193"/>
                  <a:pt x="74" y="189"/>
                </a:cubicBezTo>
                <a:cubicBezTo>
                  <a:pt x="64" y="185"/>
                  <a:pt x="54" y="178"/>
                  <a:pt x="46" y="170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38" y="162"/>
                  <a:pt x="31" y="152"/>
                  <a:pt x="27" y="141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22" y="131"/>
                  <a:pt x="20" y="120"/>
                  <a:pt x="20" y="108"/>
                </a:cubicBezTo>
                <a:cubicBezTo>
                  <a:pt x="20" y="96"/>
                  <a:pt x="23" y="84"/>
                  <a:pt x="27" y="74"/>
                </a:cubicBezTo>
                <a:cubicBezTo>
                  <a:pt x="31" y="63"/>
                  <a:pt x="38" y="54"/>
                  <a:pt x="46" y="45"/>
                </a:cubicBezTo>
                <a:cubicBezTo>
                  <a:pt x="62" y="30"/>
                  <a:pt x="84" y="20"/>
                  <a:pt x="108" y="20"/>
                </a:cubicBezTo>
                <a:cubicBezTo>
                  <a:pt x="120" y="20"/>
                  <a:pt x="131" y="22"/>
                  <a:pt x="142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52" y="31"/>
                  <a:pt x="162" y="37"/>
                  <a:pt x="170" y="45"/>
                </a:cubicBezTo>
                <a:cubicBezTo>
                  <a:pt x="171" y="46"/>
                  <a:pt x="171" y="46"/>
                  <a:pt x="171" y="46"/>
                </a:cubicBezTo>
                <a:cubicBezTo>
                  <a:pt x="179" y="54"/>
                  <a:pt x="185" y="63"/>
                  <a:pt x="189" y="74"/>
                </a:cubicBezTo>
                <a:cubicBezTo>
                  <a:pt x="190" y="74"/>
                  <a:pt x="190" y="74"/>
                  <a:pt x="190" y="74"/>
                </a:cubicBezTo>
                <a:cubicBezTo>
                  <a:pt x="194" y="85"/>
                  <a:pt x="196" y="96"/>
                  <a:pt x="196" y="108"/>
                </a:cubicBezTo>
                <a:cubicBezTo>
                  <a:pt x="196" y="120"/>
                  <a:pt x="194" y="131"/>
                  <a:pt x="189" y="141"/>
                </a:cubicBezTo>
                <a:cubicBezTo>
                  <a:pt x="185" y="152"/>
                  <a:pt x="178" y="162"/>
                  <a:pt x="170" y="170"/>
                </a:cubicBezTo>
                <a:close/>
                <a:moveTo>
                  <a:pt x="81" y="44"/>
                </a:moveTo>
                <a:cubicBezTo>
                  <a:pt x="81" y="44"/>
                  <a:pt x="81" y="44"/>
                  <a:pt x="81" y="44"/>
                </a:cubicBezTo>
                <a:cubicBezTo>
                  <a:pt x="77" y="45"/>
                  <a:pt x="73" y="47"/>
                  <a:pt x="69" y="50"/>
                </a:cubicBezTo>
                <a:cubicBezTo>
                  <a:pt x="65" y="52"/>
                  <a:pt x="62" y="55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6" y="62"/>
                  <a:pt x="53" y="65"/>
                  <a:pt x="50" y="69"/>
                </a:cubicBezTo>
                <a:cubicBezTo>
                  <a:pt x="50" y="69"/>
                  <a:pt x="50" y="69"/>
                  <a:pt x="50" y="69"/>
                </a:cubicBezTo>
                <a:cubicBezTo>
                  <a:pt x="48" y="73"/>
                  <a:pt x="46" y="76"/>
                  <a:pt x="44" y="81"/>
                </a:cubicBezTo>
                <a:cubicBezTo>
                  <a:pt x="43" y="84"/>
                  <a:pt x="44" y="87"/>
                  <a:pt x="47" y="88"/>
                </a:cubicBezTo>
                <a:cubicBezTo>
                  <a:pt x="50" y="90"/>
                  <a:pt x="54" y="88"/>
                  <a:pt x="55" y="85"/>
                </a:cubicBezTo>
                <a:cubicBezTo>
                  <a:pt x="56" y="82"/>
                  <a:pt x="58" y="78"/>
                  <a:pt x="60" y="75"/>
                </a:cubicBezTo>
                <a:cubicBezTo>
                  <a:pt x="62" y="72"/>
                  <a:pt x="65" y="69"/>
                  <a:pt x="67" y="67"/>
                </a:cubicBezTo>
                <a:cubicBezTo>
                  <a:pt x="70" y="64"/>
                  <a:pt x="73" y="62"/>
                  <a:pt x="76" y="60"/>
                </a:cubicBezTo>
                <a:cubicBezTo>
                  <a:pt x="79" y="58"/>
                  <a:pt x="82" y="56"/>
                  <a:pt x="86" y="54"/>
                </a:cubicBezTo>
                <a:cubicBezTo>
                  <a:pt x="89" y="53"/>
                  <a:pt x="90" y="50"/>
                  <a:pt x="89" y="47"/>
                </a:cubicBezTo>
                <a:cubicBezTo>
                  <a:pt x="87" y="44"/>
                  <a:pt x="84" y="42"/>
                  <a:pt x="81" y="44"/>
                </a:cubicBezTo>
                <a:close/>
                <a:moveTo>
                  <a:pt x="172" y="102"/>
                </a:moveTo>
                <a:cubicBezTo>
                  <a:pt x="172" y="102"/>
                  <a:pt x="172" y="102"/>
                  <a:pt x="172" y="102"/>
                </a:cubicBezTo>
                <a:cubicBezTo>
                  <a:pt x="169" y="102"/>
                  <a:pt x="166" y="104"/>
                  <a:pt x="166" y="108"/>
                </a:cubicBezTo>
                <a:cubicBezTo>
                  <a:pt x="166" y="115"/>
                  <a:pt x="165" y="123"/>
                  <a:pt x="162" y="130"/>
                </a:cubicBezTo>
                <a:cubicBezTo>
                  <a:pt x="161" y="130"/>
                  <a:pt x="161" y="130"/>
                  <a:pt x="161" y="130"/>
                </a:cubicBezTo>
                <a:cubicBezTo>
                  <a:pt x="159" y="137"/>
                  <a:pt x="155" y="143"/>
                  <a:pt x="149" y="149"/>
                </a:cubicBezTo>
                <a:cubicBezTo>
                  <a:pt x="143" y="154"/>
                  <a:pt x="137" y="158"/>
                  <a:pt x="130" y="161"/>
                </a:cubicBezTo>
                <a:cubicBezTo>
                  <a:pt x="123" y="164"/>
                  <a:pt x="116" y="166"/>
                  <a:pt x="108" y="166"/>
                </a:cubicBezTo>
                <a:cubicBezTo>
                  <a:pt x="105" y="166"/>
                  <a:pt x="102" y="168"/>
                  <a:pt x="102" y="171"/>
                </a:cubicBezTo>
                <a:cubicBezTo>
                  <a:pt x="102" y="175"/>
                  <a:pt x="105" y="177"/>
                  <a:pt x="108" y="177"/>
                </a:cubicBezTo>
                <a:cubicBezTo>
                  <a:pt x="117" y="177"/>
                  <a:pt x="126" y="176"/>
                  <a:pt x="135" y="172"/>
                </a:cubicBezTo>
                <a:cubicBezTo>
                  <a:pt x="143" y="169"/>
                  <a:pt x="151" y="164"/>
                  <a:pt x="157" y="157"/>
                </a:cubicBezTo>
                <a:cubicBezTo>
                  <a:pt x="164" y="150"/>
                  <a:pt x="169" y="143"/>
                  <a:pt x="172" y="135"/>
                </a:cubicBezTo>
                <a:cubicBezTo>
                  <a:pt x="172" y="134"/>
                  <a:pt x="172" y="134"/>
                  <a:pt x="172" y="134"/>
                </a:cubicBezTo>
                <a:cubicBezTo>
                  <a:pt x="176" y="126"/>
                  <a:pt x="178" y="117"/>
                  <a:pt x="178" y="108"/>
                </a:cubicBezTo>
                <a:cubicBezTo>
                  <a:pt x="178" y="104"/>
                  <a:pt x="175" y="102"/>
                  <a:pt x="172" y="102"/>
                </a:cubicBezTo>
                <a:close/>
              </a:path>
            </a:pathLst>
          </a:custGeom>
          <a:solidFill>
            <a:srgbClr val="843C0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19">
            <a:extLst>
              <a:ext uri="{FF2B5EF4-FFF2-40B4-BE49-F238E27FC236}">
                <a16:creationId xmlns:a16="http://schemas.microsoft.com/office/drawing/2014/main" id="{BB4BD1E0-CF79-D90D-EB90-5917EBAB06AD}"/>
              </a:ext>
            </a:extLst>
          </p:cNvPr>
          <p:cNvSpPr/>
          <p:nvPr/>
        </p:nvSpPr>
        <p:spPr>
          <a:xfrm>
            <a:off x="0" y="98038"/>
            <a:ext cx="5018877" cy="1083310"/>
          </a:xfrm>
          <a:custGeom>
            <a:avLst/>
            <a:gdLst>
              <a:gd name="connsiteX0" fmla="*/ 1010607 w 6049958"/>
              <a:gd name="connsiteY0" fmla="*/ 0 h 1750423"/>
              <a:gd name="connsiteX1" fmla="*/ 6049958 w 6049958"/>
              <a:gd name="connsiteY1" fmla="*/ 0 h 1750423"/>
              <a:gd name="connsiteX2" fmla="*/ 5039351 w 6049958"/>
              <a:gd name="connsiteY2" fmla="*/ 1750423 h 1750423"/>
              <a:gd name="connsiteX3" fmla="*/ 0 w 6049958"/>
              <a:gd name="connsiteY3" fmla="*/ 1750423 h 17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9958" h="1750423">
                <a:moveTo>
                  <a:pt x="1010607" y="0"/>
                </a:moveTo>
                <a:lnTo>
                  <a:pt x="6049958" y="0"/>
                </a:lnTo>
                <a:lnTo>
                  <a:pt x="5039351" y="1750423"/>
                </a:lnTo>
                <a:lnTo>
                  <a:pt x="0" y="1750423"/>
                </a:lnTo>
                <a:close/>
              </a:path>
            </a:pathLst>
          </a:custGeom>
          <a:solidFill>
            <a:srgbClr val="843C0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Data Modeling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31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  <p:bldP spid="23" grpId="0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D2E39D68-7EF3-53EB-5780-A3287893F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82" y="0"/>
            <a:ext cx="12206682" cy="6858000"/>
          </a:xfrm>
          <a:prstGeom prst="rect">
            <a:avLst/>
          </a:prstGeom>
          <a:solidFill>
            <a:srgbClr val="C55A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B395EC-CA39-402D-B13F-4428886B3FCB}"/>
              </a:ext>
            </a:extLst>
          </p:cNvPr>
          <p:cNvSpPr/>
          <p:nvPr/>
        </p:nvSpPr>
        <p:spPr>
          <a:xfrm>
            <a:off x="777863" y="2515906"/>
            <a:ext cx="343088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094"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12578" y="3275601"/>
            <a:ext cx="4319238" cy="1335317"/>
            <a:chOff x="475269" y="1648884"/>
            <a:chExt cx="4319238" cy="1335317"/>
          </a:xfrm>
        </p:grpSpPr>
        <p:sp>
          <p:nvSpPr>
            <p:cNvPr id="30" name="TextBox 150"/>
            <p:cNvSpPr txBox="1"/>
            <p:nvPr/>
          </p:nvSpPr>
          <p:spPr>
            <a:xfrm>
              <a:off x="821209" y="1648884"/>
              <a:ext cx="3869298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843C0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2000" b="1" dirty="0">
                <a:solidFill>
                  <a:srgbClr val="843C0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151"/>
            <p:cNvSpPr txBox="1"/>
            <p:nvPr/>
          </p:nvSpPr>
          <p:spPr>
            <a:xfrm>
              <a:off x="821209" y="2240215"/>
              <a:ext cx="3973298" cy="7439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请插入您的文本内容</a:t>
              </a:r>
              <a:endPara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defTabSz="1219094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请插入您的文本内容</a:t>
              </a: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75269" y="1819055"/>
              <a:ext cx="200417" cy="200417"/>
            </a:xfrm>
            <a:prstGeom prst="ellipse">
              <a:avLst/>
            </a:prstGeom>
            <a:solidFill>
              <a:srgbClr val="843C0C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51C956-98DE-6D44-639F-77CE3421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6" y="1587190"/>
            <a:ext cx="5250040" cy="45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713D16-1D5C-52C6-B256-F3351F6C7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7" y="3104151"/>
            <a:ext cx="3973298" cy="3013533"/>
          </a:xfrm>
          <a:prstGeom prst="rect">
            <a:avLst/>
          </a:prstGeom>
        </p:spPr>
      </p:pic>
      <p:sp>
        <p:nvSpPr>
          <p:cNvPr id="11" name="直角三角形 16">
            <a:extLst>
              <a:ext uri="{FF2B5EF4-FFF2-40B4-BE49-F238E27FC236}">
                <a16:creationId xmlns:a16="http://schemas.microsoft.com/office/drawing/2014/main" id="{FF4F3143-6688-4396-14EE-4EA8E9EB366C}"/>
              </a:ext>
            </a:extLst>
          </p:cNvPr>
          <p:cNvSpPr/>
          <p:nvPr/>
        </p:nvSpPr>
        <p:spPr>
          <a:xfrm rot="16200000" flipV="1">
            <a:off x="57871" y="5655664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直角三角形 16">
            <a:extLst>
              <a:ext uri="{FF2B5EF4-FFF2-40B4-BE49-F238E27FC236}">
                <a16:creationId xmlns:a16="http://schemas.microsoft.com/office/drawing/2014/main" id="{59C78D78-9DBF-ACAD-F50A-D600A041EAEA}"/>
              </a:ext>
            </a:extLst>
          </p:cNvPr>
          <p:cNvSpPr/>
          <p:nvPr/>
        </p:nvSpPr>
        <p:spPr>
          <a:xfrm rot="10800000" flipV="1">
            <a:off x="4790003" y="5690138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直角三角形 16">
            <a:extLst>
              <a:ext uri="{FF2B5EF4-FFF2-40B4-BE49-F238E27FC236}">
                <a16:creationId xmlns:a16="http://schemas.microsoft.com/office/drawing/2014/main" id="{8028C3A9-DB1C-F953-DB2C-25F38EB6AE28}"/>
              </a:ext>
            </a:extLst>
          </p:cNvPr>
          <p:cNvSpPr/>
          <p:nvPr/>
        </p:nvSpPr>
        <p:spPr>
          <a:xfrm rot="5400000" flipV="1">
            <a:off x="4801281" y="1598465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三角形 16">
            <a:extLst>
              <a:ext uri="{FF2B5EF4-FFF2-40B4-BE49-F238E27FC236}">
                <a16:creationId xmlns:a16="http://schemas.microsoft.com/office/drawing/2014/main" id="{5E18EB57-A5BA-ACA5-0222-843CF06C899E}"/>
              </a:ext>
            </a:extLst>
          </p:cNvPr>
          <p:cNvSpPr/>
          <p:nvPr/>
        </p:nvSpPr>
        <p:spPr>
          <a:xfrm flipV="1">
            <a:off x="77775" y="1587187"/>
            <a:ext cx="537813" cy="515258"/>
          </a:xfrm>
          <a:prstGeom prst="rtTriangle">
            <a:avLst/>
          </a:prstGeom>
          <a:solidFill>
            <a:srgbClr val="843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9">
            <a:extLst>
              <a:ext uri="{FF2B5EF4-FFF2-40B4-BE49-F238E27FC236}">
                <a16:creationId xmlns:a16="http://schemas.microsoft.com/office/drawing/2014/main" id="{757A297A-0740-A0BA-D804-F1C2CD7449F6}"/>
              </a:ext>
            </a:extLst>
          </p:cNvPr>
          <p:cNvSpPr/>
          <p:nvPr/>
        </p:nvSpPr>
        <p:spPr>
          <a:xfrm>
            <a:off x="7173123" y="0"/>
            <a:ext cx="5018877" cy="1083310"/>
          </a:xfrm>
          <a:custGeom>
            <a:avLst/>
            <a:gdLst>
              <a:gd name="connsiteX0" fmla="*/ 1010607 w 6049958"/>
              <a:gd name="connsiteY0" fmla="*/ 0 h 1750423"/>
              <a:gd name="connsiteX1" fmla="*/ 6049958 w 6049958"/>
              <a:gd name="connsiteY1" fmla="*/ 0 h 1750423"/>
              <a:gd name="connsiteX2" fmla="*/ 5039351 w 6049958"/>
              <a:gd name="connsiteY2" fmla="*/ 1750423 h 1750423"/>
              <a:gd name="connsiteX3" fmla="*/ 0 w 6049958"/>
              <a:gd name="connsiteY3" fmla="*/ 1750423 h 17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9958" h="1750423">
                <a:moveTo>
                  <a:pt x="1010607" y="0"/>
                </a:moveTo>
                <a:lnTo>
                  <a:pt x="6049958" y="0"/>
                </a:lnTo>
                <a:lnTo>
                  <a:pt x="5039351" y="1750423"/>
                </a:lnTo>
                <a:lnTo>
                  <a:pt x="0" y="1750423"/>
                </a:lnTo>
                <a:close/>
              </a:path>
            </a:pathLst>
          </a:custGeom>
          <a:solidFill>
            <a:srgbClr val="843C0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Linear Regression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FAAB15-B9D3-0FE6-50DC-863D7E5FE01D}"/>
              </a:ext>
            </a:extLst>
          </p:cNvPr>
          <p:cNvSpPr txBox="1"/>
          <p:nvPr/>
        </p:nvSpPr>
        <p:spPr>
          <a:xfrm>
            <a:off x="5327816" y="1253552"/>
            <a:ext cx="558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in baths 3.0e^2, in </a:t>
            </a:r>
            <a:r>
              <a:rPr lang="en-US" dirty="0" err="1"/>
              <a:t>sqarefeet</a:t>
            </a:r>
            <a:r>
              <a:rPr lang="en-US" dirty="0"/>
              <a:t>, 2.672^-4</a:t>
            </a:r>
          </a:p>
          <a:p>
            <a:r>
              <a:rPr lang="en-US" dirty="0"/>
              <a:t>Residual standard error = 0.1559 on 2306 </a:t>
            </a:r>
            <a:r>
              <a:rPr lang="en-US" dirty="0" err="1"/>
              <a:t>degress</a:t>
            </a:r>
            <a:r>
              <a:rPr lang="en-US" dirty="0"/>
              <a:t> of freedom. </a:t>
            </a:r>
          </a:p>
          <a:p>
            <a:r>
              <a:rPr lang="en-US" dirty="0"/>
              <a:t>R-squared= 0.8591</a:t>
            </a:r>
          </a:p>
          <a:p>
            <a:r>
              <a:rPr lang="en-US" dirty="0"/>
              <a:t>Adjusted r squared = 0.8587</a:t>
            </a:r>
          </a:p>
          <a:p>
            <a:r>
              <a:rPr lang="en-US" dirty="0"/>
              <a:t>MSE= 0.0286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地产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904</Words>
  <Application>Microsoft Office PowerPoint</Application>
  <PresentationFormat>Widescreen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微软雅黑</vt:lpstr>
      <vt:lpstr>华文细黑</vt:lpstr>
      <vt:lpstr>Abadi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 Yun</dc:creator>
  <cp:lastModifiedBy>Yun, San</cp:lastModifiedBy>
  <cp:revision>60</cp:revision>
  <dcterms:created xsi:type="dcterms:W3CDTF">2017-12-22T11:07:13Z</dcterms:created>
  <dcterms:modified xsi:type="dcterms:W3CDTF">2023-05-03T21:40:21Z</dcterms:modified>
</cp:coreProperties>
</file>