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00388D-5F77-4D45-AD36-9FBC65F06FA1}" v="1" dt="2025-07-17T16:38:57.0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0EDEE3-7B63-4A0B-ABA4-91B0AD62327C}" type="datetimeFigureOut">
              <a:t>7/17/2025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4D2D38-A2AE-4C14-9178-E0D1A6D096B1}" type="slidenum">
              <a:t>‹#›</a:t>
            </a:fld>
            <a:endParaRPr lang="en-US"/>
          </a:p>
        </p:txBody>
      </p:sp>
    </p:spTree>
    <p:extLst>
      <p:ext uri="{BB962C8B-B14F-4D97-AF65-F5344CB8AC3E}">
        <p14:creationId xmlns:p14="http://schemas.microsoft.com/office/powerpoint/2010/main" val="1634968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presentation was automatically generated by PowerPoint Copilot based on content found in this document:
https://1drv.ms/w/c/1c3ede0d57884f42/ETeCy3i8LaJEh-U08gfCVgQBXtMXdlpgTs1ssMqUUXe1XQ?e=of0u99
AI-generated content may be incorrect.</a:t>
            </a:r>
          </a:p>
        </p:txBody>
      </p:sp>
      <p:sp>
        <p:nvSpPr>
          <p:cNvPr id="4" name="Slide Number Placeholder 3"/>
          <p:cNvSpPr>
            <a:spLocks noGrp="1"/>
          </p:cNvSpPr>
          <p:nvPr>
            <p:ph type="sldNum" sz="quarter" idx="5"/>
          </p:nvPr>
        </p:nvSpPr>
        <p:spPr/>
        <p:txBody>
          <a:bodyPr/>
          <a:lstStyle/>
          <a:p>
            <a:fld id="{4B436BF5-47B7-4699-A6B9-A6ED6B592E13}" type="slidenum">
              <a:t>1</a:t>
            </a:fld>
            <a:endParaRPr lang="en-US"/>
          </a:p>
        </p:txBody>
      </p:sp>
    </p:spTree>
    <p:extLst>
      <p:ext uri="{BB962C8B-B14F-4D97-AF65-F5344CB8AC3E}">
        <p14:creationId xmlns:p14="http://schemas.microsoft.com/office/powerpoint/2010/main" val="2577657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business analyst's role involves deep analytical skills, questioning processes, and presenting relevant data to stakeholders. They dig deeper to uncover true situations and define real problems. Effective analysis means conducting 20% of the analysis to achieve 80% of the right answer, and being convincing in influencing outcomes.
Original Content:
Since the role we are talking about here is that of business analyst, it is clear that analytical skills form a major part of the job but what does this mean in practice? It means not settling for the obvious, not accepting things at face value and not jumping to premature conclusions. It means digging deeper and deeper until the true situation is uncovered and the real problem has been defined. It involves sifting through often-conflicting data and determining which is relevant and which are not, and presenting the results of the analysis in a form suitable for the relevant stakeholders. And it involves challenging received wisdom at every turn: Why do you do this? What value does it add? Where is it done? How is it done? Who is or should be responsible? When should it happen? Is there another way to do this? Some analysts seem to believe that the job simply consists of recording what the users say they want but this will not reap the potential rewards without the active and critical intervention of the analyst. Over time the analyst will be able to assess the level of analysis required for a specific situation. One maxim often used is to conduct 20 per cent of the analysis in order to achieve 80 per cent of the right answer – and then be 100 per cent convincing when influencing the outcome. This doesn’t mean taking shortcuts on the analysis; it does mean recognising the key factors and the imposed constraints rather than trying to analyse everything.
</a:t>
            </a:r>
          </a:p>
        </p:txBody>
      </p:sp>
      <p:sp>
        <p:nvSpPr>
          <p:cNvPr id="4" name="Slide Number Placeholder 3"/>
          <p:cNvSpPr>
            <a:spLocks noGrp="1"/>
          </p:cNvSpPr>
          <p:nvPr>
            <p:ph type="sldNum" sz="quarter" idx="5"/>
          </p:nvPr>
        </p:nvSpPr>
        <p:spPr/>
        <p:txBody>
          <a:bodyPr/>
          <a:lstStyle/>
          <a:p>
            <a:fld id="{4B436BF5-47B7-4699-A6B9-A6ED6B592E13}" type="slidenum">
              <a:t>10</a:t>
            </a:fld>
            <a:endParaRPr lang="en-US"/>
          </a:p>
        </p:txBody>
      </p:sp>
    </p:spTree>
    <p:extLst>
      <p:ext uri="{BB962C8B-B14F-4D97-AF65-F5344CB8AC3E}">
        <p14:creationId xmlns:p14="http://schemas.microsoft.com/office/powerpoint/2010/main" val="36106062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business analyst's role involves investigating root causes of problems, defining costs and benefits, establishing business requirements and rules, and identifying impacts of proposed changes. Attention to detail is crucial to ensure no key information is missed.
Original Content:
Several aspects of the business analyst’s work require detailed investigation. Whether it is uncovering the root causes of problems, defining the costs and benefits associated with a proposed option, defining business requirements and rules or identifying the impacts of proposed changes, the business analyst has a responsibility to ensure that key information is not missed. The key competence here is to have an attention to detail when necessary and to be able to identify when this is required.
</a:t>
            </a:r>
          </a:p>
        </p:txBody>
      </p:sp>
      <p:sp>
        <p:nvSpPr>
          <p:cNvPr id="4" name="Slide Number Placeholder 3"/>
          <p:cNvSpPr>
            <a:spLocks noGrp="1"/>
          </p:cNvSpPr>
          <p:nvPr>
            <p:ph type="sldNum" sz="quarter" idx="5"/>
          </p:nvPr>
        </p:nvSpPr>
        <p:spPr/>
        <p:txBody>
          <a:bodyPr/>
          <a:lstStyle/>
          <a:p>
            <a:fld id="{4B436BF5-47B7-4699-A6B9-A6ED6B592E13}" type="slidenum">
              <a:t>11</a:t>
            </a:fld>
            <a:endParaRPr lang="en-US"/>
          </a:p>
        </p:txBody>
      </p:sp>
    </p:spTree>
    <p:extLst>
      <p:ext uri="{BB962C8B-B14F-4D97-AF65-F5344CB8AC3E}">
        <p14:creationId xmlns:p14="http://schemas.microsoft.com/office/powerpoint/2010/main" val="3000219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Business analysts emphasize understanding the problem before deciding on a solution. This approach is crucial for delivering value. Analysts solve business problems using various techniques and frameworks. Effective problem-solving requires curiosity, tenacity, analytical ability, an open mind, and pragmatism.
Original Content:
Too often business analysts complain that a solution is decided upon without there being a full appreciation of the problem to be addressed. This focus on understanding the problem before rushing towards a solution is a key tenet of business analysis, – this is where significant value can be delivered. It could be said that a business analyst is at heart someone who likes to solve business problems. There are many techniques and frameworks associated with creative problem solving, and Chapter 4 provides an overview of one such approach, but problem-solving competence requires more than just an understanding of how to approach a problem. There is a need for a problem-solving mindset, requiring curiosity, tenacity and analytical ability plus an open mind that seeks out and evaluates options. Pragmatism is also key to successful problem solving.
</a:t>
            </a:r>
          </a:p>
        </p:txBody>
      </p:sp>
      <p:sp>
        <p:nvSpPr>
          <p:cNvPr id="4" name="Slide Number Placeholder 3"/>
          <p:cNvSpPr>
            <a:spLocks noGrp="1"/>
          </p:cNvSpPr>
          <p:nvPr>
            <p:ph type="sldNum" sz="quarter" idx="5"/>
          </p:nvPr>
        </p:nvSpPr>
        <p:spPr/>
        <p:txBody>
          <a:bodyPr/>
          <a:lstStyle/>
          <a:p>
            <a:fld id="{4B436BF5-47B7-4699-A6B9-A6ED6B592E13}" type="slidenum">
              <a:t>12</a:t>
            </a:fld>
            <a:endParaRPr lang="en-US"/>
          </a:p>
        </p:txBody>
      </p:sp>
    </p:spTree>
    <p:extLst>
      <p:ext uri="{BB962C8B-B14F-4D97-AF65-F5344CB8AC3E}">
        <p14:creationId xmlns:p14="http://schemas.microsoft.com/office/powerpoint/2010/main" val="30411353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Leadership is crucial in business analysis, involving vision creation, stakeholder agreement, and driving change. Projects vary, requiring tailored approaches. Holistic thinking and rigorous analysis are essential. The business analyst role has evolved to include leadership, recognized by awards and senior positions.
Original Content:
Leadership is a skill that is often associated with management. However, the fundamental characteristics of leadership – developing a vision, taking ownership of that vision and ensuring the actions to achieve that vision are implemented – can be applied to all types of work. Thus, leadership is highly applicable to business analysis and in this context may be defined as creating a vision of the approaches and options available to address a business issue, advising stakeholders in order to obtain agreement about the vision and then driving the business and IT change process towards the achievement of that vision.
No two projects are the same. Each project has different objectives, constraints and stakeholders, and hence the required approach, skills and resources will differ. It is important to assess each situation on its own merits, decide what is needed and then design the analysis process. This should be within the broader context of analysing business systems not just IT systems. The business analyst needs to consider all aspects of the organisation or business area within which they work, including people, culture, processes, commercial and technical aspects. Getting the vision and actions right requires holistic thinking and rigorous analysis, and positions the project for success with key business stakeholders.
In recent years, the business analyst as a leader has emerged as a common theme in the business analysis and wider business and IT community. For example, the ‘expert BA’ award developed by the BA Manager Forum requires candidates to demonstrate significant experience in leading analysis initiatives. The potential of business analysis to innovate and transform has in some organisations propelled the role to senior levels with executive level reporting. Different levels of leadership – self, project, organisation and wider world – have been recognised with regard to the business analyst role (Pullan and Archer 2013).
</a:t>
            </a:r>
          </a:p>
        </p:txBody>
      </p:sp>
      <p:sp>
        <p:nvSpPr>
          <p:cNvPr id="4" name="Slide Number Placeholder 3"/>
          <p:cNvSpPr>
            <a:spLocks noGrp="1"/>
          </p:cNvSpPr>
          <p:nvPr>
            <p:ph type="sldNum" sz="quarter" idx="5"/>
          </p:nvPr>
        </p:nvSpPr>
        <p:spPr/>
        <p:txBody>
          <a:bodyPr/>
          <a:lstStyle/>
          <a:p>
            <a:fld id="{4B436BF5-47B7-4699-A6B9-A6ED6B592E13}" type="slidenum">
              <a:t>13</a:t>
            </a:fld>
            <a:endParaRPr lang="en-US"/>
          </a:p>
        </p:txBody>
      </p:sp>
    </p:spTree>
    <p:extLst>
      <p:ext uri="{BB962C8B-B14F-4D97-AF65-F5344CB8AC3E}">
        <p14:creationId xmlns:p14="http://schemas.microsoft.com/office/powerpoint/2010/main" val="17398845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Self-belief is crucial for business analysts. It involves confidence in one's analysis and approach, enabling them to withstand pressure and challenges. Effective stakeholder engagement requires this competence. The concept of locus of control highlights the importance of believing in one's ability to influence events, which impacts credibility with stakeholders.
Original Content:
This last quality is one that is often overlooked but is extremely important. It means having sufficient self-confidence – in yourself, in the quality of your analysis, in the relevance of your approach – to be able to withstand pressure, challenge proposals, analyse impacts and sustain your arguments. Self-belief is a key competence for working effectively with stakeholders across the broad range of situations likely to be encountered by business analysts. One lens that may be used to think about self-belief is the concept of ‘locus of control’. This is the degree to which individuals themselves believe they control events and affect them. A strong internal locus of control means the individual believes they can influence the events that happen. This may be compared with a strong external locus of control, in which events happen which the individual feels they cannot control. A business analyst with an external locus could have difficulty in gaining credibility with stakeholders and convincing them of the value they can deliver.
</a:t>
            </a:r>
          </a:p>
        </p:txBody>
      </p:sp>
      <p:sp>
        <p:nvSpPr>
          <p:cNvPr id="4" name="Slide Number Placeholder 3"/>
          <p:cNvSpPr>
            <a:spLocks noGrp="1"/>
          </p:cNvSpPr>
          <p:nvPr>
            <p:ph type="sldNum" sz="quarter" idx="5"/>
          </p:nvPr>
        </p:nvSpPr>
        <p:spPr/>
        <p:txBody>
          <a:bodyPr/>
          <a:lstStyle/>
          <a:p>
            <a:fld id="{4B436BF5-47B7-4699-A6B9-A6ED6B592E13}" type="slidenum">
              <a:t>14</a:t>
            </a:fld>
            <a:endParaRPr lang="en-US"/>
          </a:p>
        </p:txBody>
      </p:sp>
    </p:spTree>
    <p:extLst>
      <p:ext uri="{BB962C8B-B14F-4D97-AF65-F5344CB8AC3E}">
        <p14:creationId xmlns:p14="http://schemas.microsoft.com/office/powerpoint/2010/main" val="3941501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continuous improvement mindset is vital for business analysts. It aids personal growth and helps colleagues and the organisation to develop. This mindset focuses on ongoing learning, adapting to new challenges in a fast-paced business and IT environment. Competence can be demonstrated through coaching, mentoring, training, contributing to forums, and applying for awards.
Original Content:
A continuous improvement mindset is also critical for the business analyst. This should apply to personal development as well as enabling colleagues and the organisation to develop. This will assist the organisation to focus on ongoing learning, enabling it to adapt to new challenges in today’s fast moving business and IT environment. This competence may be demonstrated through various activities such as coaching, mentoring, training delivery, contribution to professional forums and applying for business analysis awards.
</a:t>
            </a:r>
          </a:p>
        </p:txBody>
      </p:sp>
      <p:sp>
        <p:nvSpPr>
          <p:cNvPr id="4" name="Slide Number Placeholder 3"/>
          <p:cNvSpPr>
            <a:spLocks noGrp="1"/>
          </p:cNvSpPr>
          <p:nvPr>
            <p:ph type="sldNum" sz="quarter" idx="5"/>
          </p:nvPr>
        </p:nvSpPr>
        <p:spPr/>
        <p:txBody>
          <a:bodyPr/>
          <a:lstStyle/>
          <a:p>
            <a:fld id="{4B436BF5-47B7-4699-A6B9-A6ED6B592E13}" type="slidenum">
              <a:t>15</a:t>
            </a:fld>
            <a:endParaRPr lang="en-US"/>
          </a:p>
        </p:txBody>
      </p:sp>
    </p:spTree>
    <p:extLst>
      <p:ext uri="{BB962C8B-B14F-4D97-AF65-F5344CB8AC3E}">
        <p14:creationId xmlns:p14="http://schemas.microsoft.com/office/powerpoint/2010/main" val="601361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Finance is the universal language of business, essential for analysts in all sectors. Analysts need to understand balance sheets, income statements, financial analysis tools, budgeting, cash flow, profit, and costing principles to evaluate suppliers, improve processes, and assess business options.
Original Content:
The universal language of business is finance. Whether the business analyst is working in the commercial, government or non-profit sectors of the economy, finance plays a key role in deciding what funds are available and what can and cannot be done. As a result, the business analyst needs to have a good working knowledge of the basics of business finance. This includes a general understanding of aspects such as the balance sheet and income statement (profit and loss account), financial analysis tools like ratio analysis, budgeting and cash flow, the nature of profit or surplus, and the principles of costing products and services. Without this understanding, it is not possible for an analyst to evaluate suppliers, deliver well-thought-through process improvements or evaluate options in business cases.
</a:t>
            </a:r>
          </a:p>
        </p:txBody>
      </p:sp>
      <p:sp>
        <p:nvSpPr>
          <p:cNvPr id="4" name="Slide Number Placeholder 3"/>
          <p:cNvSpPr>
            <a:spLocks noGrp="1"/>
          </p:cNvSpPr>
          <p:nvPr>
            <p:ph type="sldNum" sz="quarter" idx="5"/>
          </p:nvPr>
        </p:nvSpPr>
        <p:spPr/>
        <p:txBody>
          <a:bodyPr/>
          <a:lstStyle/>
          <a:p>
            <a:fld id="{4B436BF5-47B7-4699-A6B9-A6ED6B592E13}" type="slidenum">
              <a:t>16</a:t>
            </a:fld>
            <a:endParaRPr lang="en-US"/>
          </a:p>
        </p:txBody>
      </p:sp>
    </p:spTree>
    <p:extLst>
      <p:ext uri="{BB962C8B-B14F-4D97-AF65-F5344CB8AC3E}">
        <p14:creationId xmlns:p14="http://schemas.microsoft.com/office/powerpoint/2010/main" val="4027658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Business analysts assess the costs and benefits of projects, ensuring financial impact is considered. They collaborate with specialists like management accountants to model business activities. A basic understanding of finance and investment appraisal techniques is crucial. Analysts have improved in understanding technical solutions, enabling them to deliver value efficiently.
Original Content:
Much of the business analyst’s work will be to assess the costs and benefits of delivering a project to the organisation. So, when communicating analysis findings, it is important to ensure that you have a view on the financial impact that the project will have. In its own right, IT is only an enabling tool for business benefits to be achieved and a business analysis project may involve other specialists, such as management accountants, to model the business activities and determine how IT can deliver financial benefit. To develop the business case, a basic understanding of finance, as described above, is required. Business analysts involved in business case preparation will need to understand investment appraisal techniques such as break-even analysis and discounted cash flow; these techniques are explained in Chapter 9. Over recent years many business analysts have developed a greater understanding of the benefits and costs of technical solutions. This is a positive development as it enables analysts to disregard costly options quickly, and ensure that they deliver value from their analysis work.
</a:t>
            </a:r>
          </a:p>
        </p:txBody>
      </p:sp>
      <p:sp>
        <p:nvSpPr>
          <p:cNvPr id="4" name="Slide Number Placeholder 3"/>
          <p:cNvSpPr>
            <a:spLocks noGrp="1"/>
          </p:cNvSpPr>
          <p:nvPr>
            <p:ph type="sldNum" sz="quarter" idx="5"/>
          </p:nvPr>
        </p:nvSpPr>
        <p:spPr/>
        <p:txBody>
          <a:bodyPr/>
          <a:lstStyle/>
          <a:p>
            <a:fld id="{4B436BF5-47B7-4699-A6B9-A6ED6B592E13}" type="slidenum">
              <a:t>17</a:t>
            </a:fld>
            <a:endParaRPr lang="en-US"/>
          </a:p>
        </p:txBody>
      </p:sp>
    </p:spTree>
    <p:extLst>
      <p:ext uri="{BB962C8B-B14F-4D97-AF65-F5344CB8AC3E}">
        <p14:creationId xmlns:p14="http://schemas.microsoft.com/office/powerpoint/2010/main" val="12950989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Domain knowledge is crucial for understanding the business sector, effective communication, relevance, and applying best practices. It helps in using familiar language, understanding what is useful, and transferring ideas across domains.
Original Content:
Domain knowledge involves a good general understanding of the business domain, or sector, in which your organisation operates. Apart from the general domain, there is more specific domain knowledge, for instance, supermarkets within the retail domain and social care within local government. The reasons why this knowledge is required are threefold:
It enables you to communicate with the business people involved in the project, using language with which they are familiar – the personal qualities of communication and relationship building also help here.
It will help you to understand what would, and would not, be acceptable or useful to this business domain; issues of profit, for instance, are unlikely to be of interest when working in a social security department.
It may enable you to use ideas and experiences – particularly those relating to best practice from an organisation, typically but not necessarily within the same business domain, and apply them elsewhere.
</a:t>
            </a:r>
          </a:p>
        </p:txBody>
      </p:sp>
      <p:sp>
        <p:nvSpPr>
          <p:cNvPr id="4" name="Slide Number Placeholder 3"/>
          <p:cNvSpPr>
            <a:spLocks noGrp="1"/>
          </p:cNvSpPr>
          <p:nvPr>
            <p:ph type="sldNum" sz="quarter" idx="5"/>
          </p:nvPr>
        </p:nvSpPr>
        <p:spPr/>
        <p:txBody>
          <a:bodyPr/>
          <a:lstStyle/>
          <a:p>
            <a:fld id="{4B436BF5-47B7-4699-A6B9-A6ED6B592E13}" type="slidenum">
              <a:t>18</a:t>
            </a:fld>
            <a:endParaRPr lang="en-US"/>
          </a:p>
        </p:txBody>
      </p:sp>
    </p:spTree>
    <p:extLst>
      <p:ext uri="{BB962C8B-B14F-4D97-AF65-F5344CB8AC3E}">
        <p14:creationId xmlns:p14="http://schemas.microsoft.com/office/powerpoint/2010/main" val="2736273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Subject matter expertise involves detailed domain knowledge, crucial for credibility with customers. Business analysts often specialize in specific areas, aiding communication and identifying opportunities for change.
Original Content:
Subject matter expertise is more specific, taking the domain knowledge to a lower level of detail. If working on a particular area such as a specific product line or service, a good understanding of the terminology, processes and constraints is important to establish credibility with the customer. Business analysts may be specialists in particular business domains and have a strong understanding of the subject area. This will enable them to communicate more easily with the business staff and identify potential areas for change or further analysis.
</a:t>
            </a:r>
          </a:p>
        </p:txBody>
      </p:sp>
      <p:sp>
        <p:nvSpPr>
          <p:cNvPr id="4" name="Slide Number Placeholder 3"/>
          <p:cNvSpPr>
            <a:spLocks noGrp="1"/>
          </p:cNvSpPr>
          <p:nvPr>
            <p:ph type="sldNum" sz="quarter" idx="5"/>
          </p:nvPr>
        </p:nvSpPr>
        <p:spPr/>
        <p:txBody>
          <a:bodyPr/>
          <a:lstStyle/>
          <a:p>
            <a:fld id="{4B436BF5-47B7-4699-A6B9-A6ED6B592E13}" type="slidenum">
              <a:t>19</a:t>
            </a:fld>
            <a:endParaRPr lang="en-US"/>
          </a:p>
        </p:txBody>
      </p:sp>
    </p:spTree>
    <p:extLst>
      <p:ext uri="{BB962C8B-B14F-4D97-AF65-F5344CB8AC3E}">
        <p14:creationId xmlns:p14="http://schemas.microsoft.com/office/powerpoint/2010/main" val="3880950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Agenda
* Introduction
    * Importance of Business Analysts
    * Groups of Competencies
* Personal Qualities
    * Communication Skills
    * Relationship Building
    * Influencing Skills
    * Team Working
    * Political Awareness
    * Analytical Skills and Critical Thinking
    * Attention to Detail
    * Problem Solving
    * Leadership
    * Self-belief
    * Professional Development
* Business Knowledge
    * Business Finance
    * Business Case Development
    * Domain Knowledge
    * Subject Matter Expertise
    * Principles of Information Technology
    * Organisation Structures
    * Supplier Management
    * Business Architecture
* Professional Techniques
    * Project Management
    * Strategy Analysis
    * Stakeholder Analysis and Management
    * Investigation Techniques
    * Requirements Engineering
    * Business Modelling
    * Data Modelling
    * Gap Analysis
    * Facilitation Skills
    * Portfolio Management
    * Benefits Management
    * Agile Thinking
* Skills Fit Model
* How Can I Develop My Skills?
    * Training
    * Self-study
    * Workplace Experience
    * Industry Engagement
* Industry Skills Frameworks
    * SFIA Overview
    * Business Analysis Skill in SFIA
    * Other Relevant Skills in SFIA
* Industry Qualifications
    * BCS Certifications
    * IIBA Certifications
* Competence Development
</a:t>
            </a:r>
          </a:p>
        </p:txBody>
      </p:sp>
      <p:sp>
        <p:nvSpPr>
          <p:cNvPr id="4" name="Slide Number Placeholder 3"/>
          <p:cNvSpPr>
            <a:spLocks noGrp="1"/>
          </p:cNvSpPr>
          <p:nvPr>
            <p:ph type="sldNum" sz="quarter" idx="5"/>
          </p:nvPr>
        </p:nvSpPr>
        <p:spPr/>
        <p:txBody>
          <a:bodyPr/>
          <a:lstStyle/>
          <a:p>
            <a:fld id="{4B436BF5-47B7-4699-A6B9-A6ED6B592E13}" type="slidenum">
              <a:t>2</a:t>
            </a:fld>
            <a:endParaRPr lang="en-US"/>
          </a:p>
        </p:txBody>
      </p:sp>
    </p:spTree>
    <p:extLst>
      <p:ext uri="{BB962C8B-B14F-4D97-AF65-F5344CB8AC3E}">
        <p14:creationId xmlns:p14="http://schemas.microsoft.com/office/powerpoint/2010/main" val="41819058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Business analysts act as a bridge between business and IT staff. They need to understand IT fundamentals to communicate effectively with IT professionals. Agile approaches increase this need. The extent of technical knowledge required depends on the analysis work. Key areas include how computers work, systems development lifecycles, modelling approaches, development methods, and IT trends.
Original Content:
Many business analysts do not come from an IT background and say – rightly – that their job is not to be expert in IT-related issues; that, after all, is why there are technical architects, developers and testers. However, the original conception of business analysis was as a ‘bridging’ role, enabling the communication between the business and IT staff. Given that the majority of business analysis projects result in the use of software applications, a general understanding of IT and software development approaches is necessary so that business analysts can communicate meaningfully with the IT professionals and appreciate their role and contribution to the systems development process. The increasing use of Agile approaches has placed a greater responsibility on business analysts to understand IT and related issues.
The extent to which you will need technical knowledge will depend on the nature of the analysis work being undertaken. Whilst strong technical knowledge is often useful this may be better obtained from those with specialist skills, for example, solution and enterprise architects, developers or external suppliers. The key requirement is that the business analyst can understand the technical terms used by IT specialists and help the business users to appreciate any impacts on the organisation. However, as IT solutions are often investigated by business analysts they should also possess an understanding of IT fundamentals, including areas such as:
how computers work including operating systems, application software, hardware and networks;
systems development lifecycles, for example the unified process or the ‘V’ model; 
systems modelling approaches such as the Unified Modeling Language (UML);
systems development approaches, for example, the Dynamic Systems Development Method (DSDM) and Scrum; 
the relative pros and cons of developing systems instead of buying them off the shelf;
trends and new opportunities that IT brings such as big data, software as a service, visualisation, mobile technologies, and how these impact systems and business development.
</a:t>
            </a:r>
          </a:p>
        </p:txBody>
      </p:sp>
      <p:sp>
        <p:nvSpPr>
          <p:cNvPr id="4" name="Slide Number Placeholder 3"/>
          <p:cNvSpPr>
            <a:spLocks noGrp="1"/>
          </p:cNvSpPr>
          <p:nvPr>
            <p:ph type="sldNum" sz="quarter" idx="5"/>
          </p:nvPr>
        </p:nvSpPr>
        <p:spPr/>
        <p:txBody>
          <a:bodyPr/>
          <a:lstStyle/>
          <a:p>
            <a:fld id="{4B436BF5-47B7-4699-A6B9-A6ED6B592E13}" type="slidenum">
              <a:t>20</a:t>
            </a:fld>
            <a:endParaRPr lang="en-US"/>
          </a:p>
        </p:txBody>
      </p:sp>
    </p:spTree>
    <p:extLst>
      <p:ext uri="{BB962C8B-B14F-4D97-AF65-F5344CB8AC3E}">
        <p14:creationId xmlns:p14="http://schemas.microsoft.com/office/powerpoint/2010/main" val="235880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Business analysis often involves restructuring teams to improve processes and customer service. Understanding various organizational structures, such as functional, project, and matrix, and their strengths and weaknesses is crucial for effective business analysis.
Original Content:
As well as improving processes and IT, many business analysis projects involve restructuring divisions or teams – to a greater or lesser degree – in order to remove hand-offs, centralise tasks or improve the customer service. For these reasons, it is important for a business analyst to have a good understanding of the various organisation structures that may be encountered – functional, project, matrix and so on – and of their relative strengths and weaknesses.
</a:t>
            </a:r>
          </a:p>
        </p:txBody>
      </p:sp>
      <p:sp>
        <p:nvSpPr>
          <p:cNvPr id="4" name="Slide Number Placeholder 3"/>
          <p:cNvSpPr>
            <a:spLocks noGrp="1"/>
          </p:cNvSpPr>
          <p:nvPr>
            <p:ph type="sldNum" sz="quarter" idx="5"/>
          </p:nvPr>
        </p:nvSpPr>
        <p:spPr/>
        <p:txBody>
          <a:bodyPr/>
          <a:lstStyle/>
          <a:p>
            <a:fld id="{4B436BF5-47B7-4699-A6B9-A6ED6B592E13}" type="slidenum">
              <a:t>21</a:t>
            </a:fld>
            <a:endParaRPr lang="en-US"/>
          </a:p>
        </p:txBody>
      </p:sp>
    </p:spTree>
    <p:extLst>
      <p:ext uri="{BB962C8B-B14F-4D97-AF65-F5344CB8AC3E}">
        <p14:creationId xmlns:p14="http://schemas.microsoft.com/office/powerpoint/2010/main" val="14920189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Many organizations outsource their IT systems, ranging from payroll to human resources. Procurement functions handle supplier selection, but business analysts may also be involved. They should understand different contractual arrangements like time and materials, fixed price delivery, and risk and reward. Additionally, they need to engage with suppliers to ensure effective service delivery.
Original Content:
Many organisations use external suppliers to deliver their IT systems, either on an ad-hoc basis or perhaps through a more comprehensive outsourcing arrangement which may cover whole business processes or even an entire business function. For example, many organisations have outsourced their payroll for several years but some have now extended this to cover much of the human resources work from recruitment to record keeping. The selection and contracting of suppliers tends to fall within the domain of the procurement function. However, for some outsourcing contracts the business analyst may be involved in this work so needs a broad understanding of procurement and supplier management processes. As a minimum, business analysts should be aware of the different contractual arrangements that are available, for example:
Time and materials – where the contracted party is paid on the basis of the time worked; this is not the elapsed time on the project but the amount of effort employed.
Fixed price delivery – where the contracted party is paid the price that they agreed for the delivery of the work in line with the original specification.
Risk and reward – where the contracted party has agreed to bear some or all of the risk of the project, for example, by investing resources such as staff time, materials or office space, but where the potential rewards are greater than under other contractual arrangements.
Business analysts should also understand the supplier management process and should be able to engage with suppliers to ensure that they deliver their services effectively.
</a:t>
            </a:r>
          </a:p>
        </p:txBody>
      </p:sp>
      <p:sp>
        <p:nvSpPr>
          <p:cNvPr id="4" name="Slide Number Placeholder 3"/>
          <p:cNvSpPr>
            <a:spLocks noGrp="1"/>
          </p:cNvSpPr>
          <p:nvPr>
            <p:ph type="sldNum" sz="quarter" idx="5"/>
          </p:nvPr>
        </p:nvSpPr>
        <p:spPr/>
        <p:txBody>
          <a:bodyPr/>
          <a:lstStyle/>
          <a:p>
            <a:fld id="{4B436BF5-47B7-4699-A6B9-A6ED6B592E13}" type="slidenum">
              <a:t>22</a:t>
            </a:fld>
            <a:endParaRPr lang="en-US"/>
          </a:p>
        </p:txBody>
      </p:sp>
    </p:spTree>
    <p:extLst>
      <p:ext uri="{BB962C8B-B14F-4D97-AF65-F5344CB8AC3E}">
        <p14:creationId xmlns:p14="http://schemas.microsoft.com/office/powerpoint/2010/main" val="10148291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Business architecture involves understanding organizational behavior, focusing on systems, processes, structures, culture, and people. Business architects provide insights to set strategic context and vision, guiding business and IT change projects. Chapter 8 explores this further.
Original Content:
Business architecture concerns the knowledge and understanding of how organisations behave with particular emphasis on the systems, processes, management structures, culture and people. Often used in the role of business architects, this ‘big picture’ insight helps set the overall strategic context and vision within which business and IT change projects operate. This is explored further in Chapter 8.
</a:t>
            </a:r>
          </a:p>
        </p:txBody>
      </p:sp>
      <p:sp>
        <p:nvSpPr>
          <p:cNvPr id="4" name="Slide Number Placeholder 3"/>
          <p:cNvSpPr>
            <a:spLocks noGrp="1"/>
          </p:cNvSpPr>
          <p:nvPr>
            <p:ph type="sldNum" sz="quarter" idx="5"/>
          </p:nvPr>
        </p:nvSpPr>
        <p:spPr/>
        <p:txBody>
          <a:bodyPr/>
          <a:lstStyle/>
          <a:p>
            <a:fld id="{4B436BF5-47B7-4699-A6B9-A6ED6B592E13}" type="slidenum">
              <a:t>23</a:t>
            </a:fld>
            <a:endParaRPr lang="en-US"/>
          </a:p>
        </p:txBody>
      </p:sp>
    </p:spTree>
    <p:extLst>
      <p:ext uri="{BB962C8B-B14F-4D97-AF65-F5344CB8AC3E}">
        <p14:creationId xmlns:p14="http://schemas.microsoft.com/office/powerpoint/2010/main" val="5155072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PMI and APM publish bodies of knowledge that outline various areas of project management. Analysts need project management skills, especially in small teams. Understanding project initiation, planning approaches, dependencies, quality assurance, and risk management are crucial for analysts.
Original Content:
The PMI (Project Management Institute) publishes a body of knowledge that lists several areas of project management activity: the project management context and processes; scope management; integration management; time management; cost management; quality management; human resource management; communications management; risk management; procurement management. Similarly, the Association for Project Management (APM) has a body of knowledge that comprises four sections describing the work of a project manager. Where the project team is small, the business analyst may be required to undertake the project manager role and so needs an awareness of project management techniques and approaches, and have project management skills. Larger projects often employ a specialist project manager but even in these cases, there are some project skills that an analyst should have. For example, understanding project initiation is vital as it allows the analyst to understand, or even define, the terms of reference for the project. It is also important that the analyst understands project management planning approaches – as they will have to work within a plan – and is aware of particularly relevant aspects such as dependencies between tasks, quality assurance and risk management.
</a:t>
            </a:r>
          </a:p>
        </p:txBody>
      </p:sp>
      <p:sp>
        <p:nvSpPr>
          <p:cNvPr id="4" name="Slide Number Placeholder 3"/>
          <p:cNvSpPr>
            <a:spLocks noGrp="1"/>
          </p:cNvSpPr>
          <p:nvPr>
            <p:ph type="sldNum" sz="quarter" idx="5"/>
          </p:nvPr>
        </p:nvSpPr>
        <p:spPr/>
        <p:txBody>
          <a:bodyPr/>
          <a:lstStyle/>
          <a:p>
            <a:fld id="{4B436BF5-47B7-4699-A6B9-A6ED6B592E13}" type="slidenum">
              <a:t>24</a:t>
            </a:fld>
            <a:endParaRPr lang="en-US"/>
          </a:p>
        </p:txBody>
      </p:sp>
    </p:spTree>
    <p:extLst>
      <p:ext uri="{BB962C8B-B14F-4D97-AF65-F5344CB8AC3E}">
        <p14:creationId xmlns:p14="http://schemas.microsoft.com/office/powerpoint/2010/main" val="28594445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covers various techniques to understand the business direction and identify the strengths and weaknesses of an organization. Strategy analysis is further detailed in Chapter 3.
Original Content:
This covers a range of techniques that can be used to understand the business direction and the strengths and weaknesses of an organisation – or part of an organisation. Strategy analysis is explored in more detail in Chapter 3.
</a:t>
            </a:r>
          </a:p>
        </p:txBody>
      </p:sp>
      <p:sp>
        <p:nvSpPr>
          <p:cNvPr id="4" name="Slide Number Placeholder 3"/>
          <p:cNvSpPr>
            <a:spLocks noGrp="1"/>
          </p:cNvSpPr>
          <p:nvPr>
            <p:ph type="sldNum" sz="quarter" idx="5"/>
          </p:nvPr>
        </p:nvSpPr>
        <p:spPr/>
        <p:txBody>
          <a:bodyPr/>
          <a:lstStyle/>
          <a:p>
            <a:fld id="{4B436BF5-47B7-4699-A6B9-A6ED6B592E13}" type="slidenum">
              <a:t>25</a:t>
            </a:fld>
            <a:endParaRPr lang="en-US"/>
          </a:p>
        </p:txBody>
      </p:sp>
    </p:spTree>
    <p:extLst>
      <p:ext uri="{BB962C8B-B14F-4D97-AF65-F5344CB8AC3E}">
        <p14:creationId xmlns:p14="http://schemas.microsoft.com/office/powerpoint/2010/main" val="36790706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Stakeholder management is crucial in business analysis. It includes identifying, analyzing, and developing strategies for stakeholders. Analysts must determine stakeholders, understand their views, and manage their interests. Chapter 6 covers stakeholder analysis and management.
Original Content:
Stakeholder management is a key element of business analysis. It involves the ability to identify, analyse and develop management strategies for stakeholders. For example, the business analyst needs to determine the stakeholders in a business analysis project, understand their views and work out how their interests are best managed. Stakeholder analysis and management is the subject of Chapter 6.
</a:t>
            </a:r>
          </a:p>
        </p:txBody>
      </p:sp>
      <p:sp>
        <p:nvSpPr>
          <p:cNvPr id="4" name="Slide Number Placeholder 3"/>
          <p:cNvSpPr>
            <a:spLocks noGrp="1"/>
          </p:cNvSpPr>
          <p:nvPr>
            <p:ph type="sldNum" sz="quarter" idx="5"/>
          </p:nvPr>
        </p:nvSpPr>
        <p:spPr/>
        <p:txBody>
          <a:bodyPr/>
          <a:lstStyle/>
          <a:p>
            <a:fld id="{4B436BF5-47B7-4699-A6B9-A6ED6B592E13}" type="slidenum">
              <a:t>26</a:t>
            </a:fld>
            <a:endParaRPr lang="en-US"/>
          </a:p>
        </p:txBody>
      </p:sp>
    </p:spTree>
    <p:extLst>
      <p:ext uri="{BB962C8B-B14F-4D97-AF65-F5344CB8AC3E}">
        <p14:creationId xmlns:p14="http://schemas.microsoft.com/office/powerpoint/2010/main" val="5568116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effectively analyze business issues, analysts need a diverse set of techniques. Chapter 5 reviews various investigation methods to uncover the root of problems.
Original Content:
Clearly, to get to the root of a business issue, the analyst will have to have a range of techniques within their toolkit in order to undertake an effective analysis of the area. Investigation techniques are reviewed in Chapter 5.
</a:t>
            </a:r>
          </a:p>
        </p:txBody>
      </p:sp>
      <p:sp>
        <p:nvSpPr>
          <p:cNvPr id="4" name="Slide Number Placeholder 3"/>
          <p:cNvSpPr>
            <a:spLocks noGrp="1"/>
          </p:cNvSpPr>
          <p:nvPr>
            <p:ph type="sldNum" sz="quarter" idx="5"/>
          </p:nvPr>
        </p:nvSpPr>
        <p:spPr/>
        <p:txBody>
          <a:bodyPr/>
          <a:lstStyle/>
          <a:p>
            <a:fld id="{4B436BF5-47B7-4699-A6B9-A6ED6B592E13}" type="slidenum">
              <a:t>27</a:t>
            </a:fld>
            <a:endParaRPr lang="en-US"/>
          </a:p>
        </p:txBody>
      </p:sp>
    </p:spTree>
    <p:extLst>
      <p:ext uri="{BB962C8B-B14F-4D97-AF65-F5344CB8AC3E}">
        <p14:creationId xmlns:p14="http://schemas.microsoft.com/office/powerpoint/2010/main" val="39185732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presentation covers the practices and processes that lead to developing well-formed business requirements. These requirements are essential for creating effective business and IT solutions. The topic is thoroughly examined in Chapters 10, 11, and 12.
Original Content:
This is the set of practices and processes that lead to the development of a set of well-formed business requirements, from which the business and IT solutions can be developed. The topic is examined in Chapters 10, 11 and 12.
</a:t>
            </a:r>
          </a:p>
        </p:txBody>
      </p:sp>
      <p:sp>
        <p:nvSpPr>
          <p:cNvPr id="4" name="Slide Number Placeholder 3"/>
          <p:cNvSpPr>
            <a:spLocks noGrp="1"/>
          </p:cNvSpPr>
          <p:nvPr>
            <p:ph type="sldNum" sz="quarter" idx="5"/>
          </p:nvPr>
        </p:nvSpPr>
        <p:spPr/>
        <p:txBody>
          <a:bodyPr/>
          <a:lstStyle/>
          <a:p>
            <a:fld id="{4B436BF5-47B7-4699-A6B9-A6ED6B592E13}" type="slidenum">
              <a:t>28</a:t>
            </a:fld>
            <a:endParaRPr lang="en-US"/>
          </a:p>
        </p:txBody>
      </p:sp>
    </p:spTree>
    <p:extLst>
      <p:ext uri="{BB962C8B-B14F-4D97-AF65-F5344CB8AC3E}">
        <p14:creationId xmlns:p14="http://schemas.microsoft.com/office/powerpoint/2010/main" val="22483683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Business modelling visualizes business systems through conceptual models. It includes business system models for an overview and detailed process models to analyze processes and identify improvements. Business activity modelling is in Chapter 6, and process models are in Chapter 7.
Original Content:
Business modelling is an approach to visualising business systems through the creation of conceptual models. Whereas a business system model looks at the entire business system in overview, more detailed process models are used to map and analyse how the business processes actually work and to help identify opportunities for process improvement. The business activity modelling technique is described in Chapter 6 and business process models in Chapter 7.
</a:t>
            </a:r>
          </a:p>
        </p:txBody>
      </p:sp>
      <p:sp>
        <p:nvSpPr>
          <p:cNvPr id="4" name="Slide Number Placeholder 3"/>
          <p:cNvSpPr>
            <a:spLocks noGrp="1"/>
          </p:cNvSpPr>
          <p:nvPr>
            <p:ph type="sldNum" sz="quarter" idx="5"/>
          </p:nvPr>
        </p:nvSpPr>
        <p:spPr/>
        <p:txBody>
          <a:bodyPr/>
          <a:lstStyle/>
          <a:p>
            <a:fld id="{4B436BF5-47B7-4699-A6B9-A6ED6B592E13}" type="slidenum">
              <a:t>29</a:t>
            </a:fld>
            <a:endParaRPr lang="en-US"/>
          </a:p>
        </p:txBody>
      </p:sp>
    </p:spTree>
    <p:extLst>
      <p:ext uri="{BB962C8B-B14F-4D97-AF65-F5344CB8AC3E}">
        <p14:creationId xmlns:p14="http://schemas.microsoft.com/office/powerpoint/2010/main" val="1384389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Business analysts are crucial for successful business and IT investments. They help resolve issues and avoid premature conclusions. Competence is defined as the ability to perform activities to a prescribed standard. Business analysts need specific competencies, divided into three broad groups, to perform their job effectively.
Original Content:
Good business analysts can make the difference between a poor and a great investment in business and IT improvements. They can also help to resolve issues without jumping to premature conclusions. But what exactly is a good business analyst? This chapter aims to address this question by identifying and describing the competencies that business analysts need in order to be effective in the modern business environment. Competence has been described as ‘the ability to do a particular activity to a prescribed standard’ (Working Group on Vocational Qualifications, 1986). For the purposes of this chapter, we shall define a competence as an ability a business analyst needs to perform his or her job effectively. The set of BA competencies can be divided into three broad groups, illustrated in Figure 2.1.
</a:t>
            </a:r>
          </a:p>
        </p:txBody>
      </p:sp>
      <p:sp>
        <p:nvSpPr>
          <p:cNvPr id="4" name="Slide Number Placeholder 3"/>
          <p:cNvSpPr>
            <a:spLocks noGrp="1"/>
          </p:cNvSpPr>
          <p:nvPr>
            <p:ph type="sldNum" sz="quarter" idx="5"/>
          </p:nvPr>
        </p:nvSpPr>
        <p:spPr/>
        <p:txBody>
          <a:bodyPr/>
          <a:lstStyle/>
          <a:p>
            <a:fld id="{4B436BF5-47B7-4699-A6B9-A6ED6B592E13}" type="slidenum">
              <a:t>3</a:t>
            </a:fld>
            <a:endParaRPr lang="en-US"/>
          </a:p>
        </p:txBody>
      </p:sp>
    </p:spTree>
    <p:extLst>
      <p:ext uri="{BB962C8B-B14F-4D97-AF65-F5344CB8AC3E}">
        <p14:creationId xmlns:p14="http://schemas.microsoft.com/office/powerpoint/2010/main" val="27788014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Analyzing data within a business system offers valuable insights into its operations. This includes understanding data items about customers and relationships between customers, products, and suppliers. Techniques like Entity Relationship Modelling and Class Modelling are discussed in Chapter 12.
Original Content:
Analysing the data held and used within a business system affords valuable insights into how a business system operates. For example, what are the data items that are held about our customers and what are the relationships between customers, products and suppliers? The Entity Relationship Modelling and Class Modelling techniques are discussed in Chapter 12.
</a:t>
            </a:r>
          </a:p>
        </p:txBody>
      </p:sp>
      <p:sp>
        <p:nvSpPr>
          <p:cNvPr id="4" name="Slide Number Placeholder 3"/>
          <p:cNvSpPr>
            <a:spLocks noGrp="1"/>
          </p:cNvSpPr>
          <p:nvPr>
            <p:ph type="sldNum" sz="quarter" idx="5"/>
          </p:nvPr>
        </p:nvSpPr>
        <p:spPr/>
        <p:txBody>
          <a:bodyPr/>
          <a:lstStyle/>
          <a:p>
            <a:fld id="{4B436BF5-47B7-4699-A6B9-A6ED6B592E13}" type="slidenum">
              <a:t>30</a:t>
            </a:fld>
            <a:endParaRPr lang="en-US"/>
          </a:p>
        </p:txBody>
      </p:sp>
    </p:spTree>
    <p:extLst>
      <p:ext uri="{BB962C8B-B14F-4D97-AF65-F5344CB8AC3E}">
        <p14:creationId xmlns:p14="http://schemas.microsoft.com/office/powerpoint/2010/main" val="12078328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Gap analysis is a crucial skill for business analysts. It involves comparing current and desired states, evaluating packages against requirements, and assessing capabilities. This topic is further explored in Chapter 8.
Original Content:
The ability to conduct gap analysis is core to the business analyst role. There are many situations where gap analysis is required. For example, comparing ‘as is’ and ‘to be’ process models or higher level business activity models with the current situation, evaluating an off-the-shelf package against the defined requirements, and evaluating capability needs against those currently available. This topic is described further in Chapter 8.
</a:t>
            </a:r>
          </a:p>
        </p:txBody>
      </p:sp>
      <p:sp>
        <p:nvSpPr>
          <p:cNvPr id="4" name="Slide Number Placeholder 3"/>
          <p:cNvSpPr>
            <a:spLocks noGrp="1"/>
          </p:cNvSpPr>
          <p:nvPr>
            <p:ph type="sldNum" sz="quarter" idx="5"/>
          </p:nvPr>
        </p:nvSpPr>
        <p:spPr/>
        <p:txBody>
          <a:bodyPr/>
          <a:lstStyle/>
          <a:p>
            <a:fld id="{4B436BF5-47B7-4699-A6B9-A6ED6B592E13}" type="slidenum">
              <a:t>31</a:t>
            </a:fld>
            <a:endParaRPr lang="en-US"/>
          </a:p>
        </p:txBody>
      </p:sp>
    </p:spTree>
    <p:extLst>
      <p:ext uri="{BB962C8B-B14F-4D97-AF65-F5344CB8AC3E}">
        <p14:creationId xmlns:p14="http://schemas.microsoft.com/office/powerpoint/2010/main" val="27010040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Effective facilitation requires interpersonal skills, preparation, and relevant techniques like dialogue mapping and brainstorming. Visualisation techniques are increasingly used to engage business audiences, combining visual and written requirements for better understanding and explanation.
Original Content:
The interpersonal skills required for effective facilitation – usually exhibited within the context of a workshop – are those described above. However, there are other qualities that provide the basis for effective facilitation including an awareness of the facilitation process, in particular workshop preparation, plus the ability to apply a range of relevant techniques. The techniques include such approaches as dialogue mapping, day in the life of (DILO), open space technology, brainstorming, mind-mapping, the various uses of ‘Post-It’ notes, Edward de Bono’s (2009) Six Thinking Hats and so on. An introduction to the key techniques is provided in Chapter 5. In addition, the ‘Further Reading’ section at the end of this chapter identifies some useful publications to consult. Effective facilitation usually results from a combination of good preparation, an effective facilitator, clear understanding of the objectives, ‘buy in’ from senior stakeholders and the use of helpful techniques given the task, the participants and the organisation context of the situation.
A recent trend is the emergence of visualisation techniques to engage the business audience ranging from strategy level definition through to screen design. In some cases specialist visual authors are used to capture the discussions and create a story. Visual approaches are quick to understand, quicker to explain. Automated tools are available to model different scenarios to avoid redrawing. While the written Business Requirements Documents are still prevalent, a combination of visual and written requirements is becoming more common.
</a:t>
            </a:r>
          </a:p>
        </p:txBody>
      </p:sp>
      <p:sp>
        <p:nvSpPr>
          <p:cNvPr id="4" name="Slide Number Placeholder 3"/>
          <p:cNvSpPr>
            <a:spLocks noGrp="1"/>
          </p:cNvSpPr>
          <p:nvPr>
            <p:ph type="sldNum" sz="quarter" idx="5"/>
          </p:nvPr>
        </p:nvSpPr>
        <p:spPr/>
        <p:txBody>
          <a:bodyPr/>
          <a:lstStyle/>
          <a:p>
            <a:fld id="{4B436BF5-47B7-4699-A6B9-A6ED6B592E13}" type="slidenum">
              <a:t>32</a:t>
            </a:fld>
            <a:endParaRPr lang="en-US"/>
          </a:p>
        </p:txBody>
      </p:sp>
    </p:spTree>
    <p:extLst>
      <p:ext uri="{BB962C8B-B14F-4D97-AF65-F5344CB8AC3E}">
        <p14:creationId xmlns:p14="http://schemas.microsoft.com/office/powerpoint/2010/main" val="16986893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Portfolio management involves creating a framework for managing projects to achieve business strategies. It requires evaluating, prioritizing, and delivering projects. Analysis skills are essential to understand how portfolios fit together and to identify priorities for delivering organizational benefits.
Original Content:
Portfolio management concerns the development of a management delivery framework through evaluation, prioritisation and delivery of a portfolio of projects required to deliver business strategies. Analysis skills come to the fore here in assessing how portfolios of work fit together, and where the priorities lie, to deliver benefits to the organisation.
</a:t>
            </a:r>
          </a:p>
        </p:txBody>
      </p:sp>
      <p:sp>
        <p:nvSpPr>
          <p:cNvPr id="4" name="Slide Number Placeholder 3"/>
          <p:cNvSpPr>
            <a:spLocks noGrp="1"/>
          </p:cNvSpPr>
          <p:nvPr>
            <p:ph type="sldNum" sz="quarter" idx="5"/>
          </p:nvPr>
        </p:nvSpPr>
        <p:spPr/>
        <p:txBody>
          <a:bodyPr/>
          <a:lstStyle/>
          <a:p>
            <a:fld id="{4B436BF5-47B7-4699-A6B9-A6ED6B592E13}" type="slidenum">
              <a:t>33</a:t>
            </a:fld>
            <a:endParaRPr lang="en-US"/>
          </a:p>
        </p:txBody>
      </p:sp>
    </p:spTree>
    <p:extLst>
      <p:ext uri="{BB962C8B-B14F-4D97-AF65-F5344CB8AC3E}">
        <p14:creationId xmlns:p14="http://schemas.microsoft.com/office/powerpoint/2010/main" val="23415337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Benefits management focuses on planning, monitoring, and evaluating benefits in business change initiatives. It ensures wise investment, delivers valuable products, and realizes predicted returns. By providing structure and insight, it guarantees that the organization receives the planned benefits.
Original Content:
Benefits management is concerned with the active planning, monitoring and evaluation of benefits predicted in a business case for a business change initiative. Ultimately, business analysis has the objective of delivering business value which involves ensuring investment is spent wisely, products that deliver value to the organisation are delivered and predicted returns on investment are realised. Benefits management provides structure and insight to projects and programmes, ensuring that the delivery of benefits is planned and monitored so that the value to the organisation is delivered.
</a:t>
            </a:r>
          </a:p>
        </p:txBody>
      </p:sp>
      <p:sp>
        <p:nvSpPr>
          <p:cNvPr id="4" name="Slide Number Placeholder 3"/>
          <p:cNvSpPr>
            <a:spLocks noGrp="1"/>
          </p:cNvSpPr>
          <p:nvPr>
            <p:ph type="sldNum" sz="quarter" idx="5"/>
          </p:nvPr>
        </p:nvSpPr>
        <p:spPr/>
        <p:txBody>
          <a:bodyPr/>
          <a:lstStyle/>
          <a:p>
            <a:fld id="{4B436BF5-47B7-4699-A6B9-A6ED6B592E13}" type="slidenum">
              <a:t>34</a:t>
            </a:fld>
            <a:endParaRPr lang="en-US"/>
          </a:p>
        </p:txBody>
      </p:sp>
    </p:spTree>
    <p:extLst>
      <p:ext uri="{BB962C8B-B14F-4D97-AF65-F5344CB8AC3E}">
        <p14:creationId xmlns:p14="http://schemas.microsoft.com/office/powerpoint/2010/main" val="2316208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Business analysts need to support Agile projects and enable business agility. They should focus on understanding issues and evaluating options to provide agile responses. A mindset focused on addressing issues and selecting the right approach is essential.
Original Content:
The development of Agile software development approaches has highlighted the need for business analysts to develop competency in supporting projects where Agile has been adopted. However, there is an additional skill required of business analysts; the ability to enable business agility in order to support the effective use of resources and the delivery of value by their organisations. In essence, business analysts have the potential to provide an agile response to identified problems and opportunities through their focus on understanding what is to be addressed and the evaluation of options. To do this requires a mindset that is focused on addressing issues not following methods, and on selecting the right approach for the situation.
</a:t>
            </a:r>
          </a:p>
        </p:txBody>
      </p:sp>
      <p:sp>
        <p:nvSpPr>
          <p:cNvPr id="4" name="Slide Number Placeholder 3"/>
          <p:cNvSpPr>
            <a:spLocks noGrp="1"/>
          </p:cNvSpPr>
          <p:nvPr>
            <p:ph type="sldNum" sz="quarter" idx="5"/>
          </p:nvPr>
        </p:nvSpPr>
        <p:spPr/>
        <p:txBody>
          <a:bodyPr/>
          <a:lstStyle/>
          <a:p>
            <a:fld id="{4B436BF5-47B7-4699-A6B9-A6ED6B592E13}" type="slidenum">
              <a:t>35</a:t>
            </a:fld>
            <a:endParaRPr lang="en-US"/>
          </a:p>
        </p:txBody>
      </p:sp>
    </p:spTree>
    <p:extLst>
      <p:ext uri="{BB962C8B-B14F-4D97-AF65-F5344CB8AC3E}">
        <p14:creationId xmlns:p14="http://schemas.microsoft.com/office/powerpoint/2010/main" val="19329388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quadrants of business analysis define the level of understanding of the analysis and process required. Quadrant 4 needs highly skilled analysts for vague tasks, equating to SFIA level 6. Quadrant 1 is for new analysts with well-defined tasks, equating to SFIA level 3 or 4. Quadrant 2 and 3 require experienced analysts for tasks with undefined aspects, equating to SFIA level 4 or 5.
Original Content:
In quadrant 4, neither the analysis to be done nor how it is to be done are understood. This type of work is for the highly experienced and skilled business analyst and may require the analyst to adopt a consultancy role. In this example, the brief can be as vague as ‘we need to reduce costs’, ‘we need to improve sales’, ‘we need to innovate more’ etc. As a result, the analyst may need to define how the work is to be performed, manage senior stakeholders through the process and facilitate the organisation to think about what it is trying to achieve. This would equate to level 6 in the SFIA framework.
A key task for the management of business analysts is to ensure that there is a good fit between the skills needed for the analysis to be carried out. Putting a junior analyst in a situation where higher level skills are required can be demotivating and the reverse is also true where an analyst is over-skilled for the work. Figure 2.2 offers a simple model for thinking about the situation and the competencies and skills levels required.
In quadrant 1, the analysis work to be done is well understood as is the process for doing it. So this would be the starting point for a new or inexperienced analyst. For example, defining the requirements for a system where the scope has already been agreed. This may equate to level 3 or 4 in the SFIA framework (see section on Industry skills frameworks).
In quadrant 2, the analysis that needs to be done is not clearly understood although there is a standard approach setting out how it should be done;this would be allocated to a more experienced analyst. For example, a new collaborative/social media technology might be introduced into the organisation which has a pre-defined way of being deployed. However, the organisation is not sure which are the high value areas in which it should be deployed and have engaged a business analyst to conduct a feasibility study. This may equate to level 4 or 5 in the SFIA framework (see section on Industry skills frameworks).
In quadrant 3, the analysis that needs to be done is understood although it is not clear how it is to be done. As with quadrant 2, this would be work for a more experienced analyst. For example, the organisation may want to move from a variety of packaged systems solutions to a single ERP system, however, the way to achieve this may not be clear if the organisation has never attempted this before. This may equate to level 4 or 5 in the SFIA framework.
</a:t>
            </a:r>
          </a:p>
        </p:txBody>
      </p:sp>
      <p:sp>
        <p:nvSpPr>
          <p:cNvPr id="4" name="Slide Number Placeholder 3"/>
          <p:cNvSpPr>
            <a:spLocks noGrp="1"/>
          </p:cNvSpPr>
          <p:nvPr>
            <p:ph type="sldNum" sz="quarter" idx="5"/>
          </p:nvPr>
        </p:nvSpPr>
        <p:spPr/>
        <p:txBody>
          <a:bodyPr/>
          <a:lstStyle/>
          <a:p>
            <a:fld id="{4B436BF5-47B7-4699-A6B9-A6ED6B592E13}" type="slidenum">
              <a:t>36</a:t>
            </a:fld>
            <a:endParaRPr lang="en-US"/>
          </a:p>
        </p:txBody>
      </p:sp>
    </p:spTree>
    <p:extLst>
      <p:ext uri="{BB962C8B-B14F-4D97-AF65-F5344CB8AC3E}">
        <p14:creationId xmlns:p14="http://schemas.microsoft.com/office/powerpoint/2010/main" val="39655000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Classroom-based training is beneficial for developing professional techniques, business knowledge, and personal skills. It provides a safe environment for skill acquisition with tutor support. Participants can share knowledge, enriching the learning experience. Some courses lead to industry qualifications like BCS and the Expert BA Award.
Original Content:
This is particularly useful in developing professional techniques, business knowledge and, to some extent, personal skills. Classroom-based training can be an efficient approach to acquiring skills and knowledge and enables learners to practise their application in a relatively safe environment, with a tutor on hand to offer support, guidance and encouragement. It also allows participants to share knowledge and experience which helps to enrich the learning experience. Some training courses lead to industry qualifications, such as those offered by BCS, The Chartered Institute for IT. Industry qualifications are discussed later in this chapter. A recent development in the UK is the ‘Expert BA Award’, an award that recognises the business analysts operating at senior levels within their organisations and is assessed against many of the skills identified within this chapter.
</a:t>
            </a:r>
          </a:p>
        </p:txBody>
      </p:sp>
      <p:sp>
        <p:nvSpPr>
          <p:cNvPr id="4" name="Slide Number Placeholder 3"/>
          <p:cNvSpPr>
            <a:spLocks noGrp="1"/>
          </p:cNvSpPr>
          <p:nvPr>
            <p:ph type="sldNum" sz="quarter" idx="5"/>
          </p:nvPr>
        </p:nvSpPr>
        <p:spPr/>
        <p:txBody>
          <a:bodyPr/>
          <a:lstStyle/>
          <a:p>
            <a:fld id="{4B436BF5-47B7-4699-A6B9-A6ED6B592E13}" type="slidenum">
              <a:t>37</a:t>
            </a:fld>
            <a:endParaRPr lang="en-US"/>
          </a:p>
        </p:txBody>
      </p:sp>
    </p:spTree>
    <p:extLst>
      <p:ext uri="{BB962C8B-B14F-4D97-AF65-F5344CB8AC3E}">
        <p14:creationId xmlns:p14="http://schemas.microsoft.com/office/powerpoint/2010/main" val="5696210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Self-study is crucial for analysts to enhance their business and professional knowledge. Reference books on topics like process modelling and requirements analysis are valuable. Publications such as the Financial Times, the Economist, and the Harvard Business Review help develop business knowledge. The internet offers resources like specialist websites, articles, and blogs.
Original Content:
Self-study is an excellent way for analysts to develop their business and professional knowledge. There is a wide variety of reference books available, including many on topics relevant to business analysis such as process modelling and requirements analysis. Publications that help develop business knowledge include the Financial Times, the Economist and the Harvard Business Review. Such self-study will help broaden and deepen the analyst’s understanding of the business world. The internet also provides a wealth of resources including specialist websites, articles and blogs.
</a:t>
            </a:r>
          </a:p>
        </p:txBody>
      </p:sp>
      <p:sp>
        <p:nvSpPr>
          <p:cNvPr id="4" name="Slide Number Placeholder 3"/>
          <p:cNvSpPr>
            <a:spLocks noGrp="1"/>
          </p:cNvSpPr>
          <p:nvPr>
            <p:ph type="sldNum" sz="quarter" idx="5"/>
          </p:nvPr>
        </p:nvSpPr>
        <p:spPr/>
        <p:txBody>
          <a:bodyPr/>
          <a:lstStyle/>
          <a:p>
            <a:fld id="{4B436BF5-47B7-4699-A6B9-A6ED6B592E13}" type="slidenum">
              <a:t>38</a:t>
            </a:fld>
            <a:endParaRPr lang="en-US"/>
          </a:p>
        </p:txBody>
      </p:sp>
    </p:spTree>
    <p:extLst>
      <p:ext uri="{BB962C8B-B14F-4D97-AF65-F5344CB8AC3E}">
        <p14:creationId xmlns:p14="http://schemas.microsoft.com/office/powerpoint/2010/main" val="38584467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Business analysts have the opportunity to improve techniques and deepen their business knowledge. Developing personal skills is crucial, and performance improves over time. Formalised skills development programmes, coaching, and mentoring can accelerate this improvement. Identifying experienced analysts for support is beneficial.
Original Content:
This provides an opportunity to use and improve techniques and to deepen business knowledge and it is also the best arena for a business analyst to develop their personal skills. The performance of most analysts improves over time as their experience grows but this can be heightened and accelerated if working within an organisation that operates a formalised skills development programme using coaching or mentoring. If this is not available, it is useful to identify more experienced business analysts, possibly from other organisations, whose work you respect and who might be able to spare some time to support you
</a:t>
            </a:r>
          </a:p>
        </p:txBody>
      </p:sp>
      <p:sp>
        <p:nvSpPr>
          <p:cNvPr id="4" name="Slide Number Placeholder 3"/>
          <p:cNvSpPr>
            <a:spLocks noGrp="1"/>
          </p:cNvSpPr>
          <p:nvPr>
            <p:ph type="sldNum" sz="quarter" idx="5"/>
          </p:nvPr>
        </p:nvSpPr>
        <p:spPr/>
        <p:txBody>
          <a:bodyPr/>
          <a:lstStyle/>
          <a:p>
            <a:fld id="{4B436BF5-47B7-4699-A6B9-A6ED6B592E13}" type="slidenum">
              <a:t>39</a:t>
            </a:fld>
            <a:endParaRPr lang="en-US"/>
          </a:p>
        </p:txBody>
      </p:sp>
    </p:spTree>
    <p:extLst>
      <p:ext uri="{BB962C8B-B14F-4D97-AF65-F5344CB8AC3E}">
        <p14:creationId xmlns:p14="http://schemas.microsoft.com/office/powerpoint/2010/main" val="2786055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Good business analysts are crucial for successful business and IT improvements. They need personal qualities, behavioural skills, business knowledge, and professional techniques. Personal qualities involve thinking and interacting well. Behavioural skills are essential for teamwork. Business knowledge is gained through experience and reading. Professional techniques are unique to the business analyst role.
Original Content:
Good business analysts can make the difference between a poor and a great investment in business and IT improvements. They can also help to resolve issues without jumping to premature conclusions. But what exactly is a good business analyst? This chapter aims to address this question by identifying and describing the competencies that business analysts need in order to be effective in the modern business environment. Competence has been described as ‘the ability to do a particular activity to a prescribed standard’ (Working Group on Vocational Qualifications, 1986). For the purposes of this chapter, we shall define a competence as an ability a business analyst needs to perform his or her job effectively. The set of BA competencies can be divided into three broad groups, illustrated in Figure 2.1.
Personal qualities are concerned with how you think and how you interact with the people around you. They are not specific to business analysis but are general skills that are important for developing and progressing in any business environment. Behavioural skills are arguably more important than technical or business skills as they are a prerequisite for working with other people. It is often said that it is easier to give a person with good behavioural skills the techniques they need for their job than to graft behavioural skills onto a good technician. One of the main reasons for this is that good behavioural skills take many years to develop. We discuss the development of competencies later in this chapter. A business analyst also requires business knowledge which helps to develop a good understanding of their organisation and the business domain or sector within which it operates. This knowledge is vital if the business analyst is to offer advice and insights that will help improve the organisation’s performance. The primary source of business knowledge is through the experience of working in a variety of organisation and project environments. Additional business knowledge can be developed through reading relevant literature or studying for business qualifications. The professional techniques are those specific to the business analyst role and differentiate business analysts from other roles. Each of the competencies shown in Figure 2.1 is discussed in the sections that follow and others indicated are covered in more detail in later chapters of this book.
</a:t>
            </a:r>
          </a:p>
        </p:txBody>
      </p:sp>
      <p:sp>
        <p:nvSpPr>
          <p:cNvPr id="4" name="Slide Number Placeholder 3"/>
          <p:cNvSpPr>
            <a:spLocks noGrp="1"/>
          </p:cNvSpPr>
          <p:nvPr>
            <p:ph type="sldNum" sz="quarter" idx="5"/>
          </p:nvPr>
        </p:nvSpPr>
        <p:spPr/>
        <p:txBody>
          <a:bodyPr/>
          <a:lstStyle/>
          <a:p>
            <a:fld id="{4B436BF5-47B7-4699-A6B9-A6ED6B592E13}" type="slidenum">
              <a:t>4</a:t>
            </a:fld>
            <a:endParaRPr lang="en-US"/>
          </a:p>
        </p:txBody>
      </p:sp>
    </p:spTree>
    <p:extLst>
      <p:ext uri="{BB962C8B-B14F-4D97-AF65-F5344CB8AC3E}">
        <p14:creationId xmlns:p14="http://schemas.microsoft.com/office/powerpoint/2010/main" val="23595045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business analysis profession has grown rapidly, supported by professional bodies like BCS and IIBA. They offer certifications, networking opportunities, and organize events and conferences. Engaging in these activities helps business analysts develop skills and acquire knowledge.
Original Content:
The business analysis profession has expanded rapidly in recent years resulting in the development of professional bodies that offer services to support business analysts. BCS has offered certifications in business analysis since 1999 and published the first book (Business Analysis, 1st edition) on the subject. The International Institute for Business Analysis (IIBA®)is a professional body providing certifications and networking opportunities. Representatives from BCS, IIBA and AssistKD organised the first conference dedicated to business analysis. Both BCS and IIBA run frequent events where business analysts can engage with their peers and each organisation runs an annual industry award to celebrate the work of business analysts, further raising the profile of the individual, organisation and profession. Attending events and conferences, obtaining certifications and promoting the business analysis profession through presentations and articles, are excellent ways to develop skills and acquire knowledge.
</a:t>
            </a:r>
          </a:p>
        </p:txBody>
      </p:sp>
      <p:sp>
        <p:nvSpPr>
          <p:cNvPr id="4" name="Slide Number Placeholder 3"/>
          <p:cNvSpPr>
            <a:spLocks noGrp="1"/>
          </p:cNvSpPr>
          <p:nvPr>
            <p:ph type="sldNum" sz="quarter" idx="5"/>
          </p:nvPr>
        </p:nvSpPr>
        <p:spPr/>
        <p:txBody>
          <a:bodyPr/>
          <a:lstStyle/>
          <a:p>
            <a:fld id="{4B436BF5-47B7-4699-A6B9-A6ED6B592E13}" type="slidenum">
              <a:t>40</a:t>
            </a:fld>
            <a:endParaRPr lang="en-US"/>
          </a:p>
        </p:txBody>
      </p:sp>
    </p:spTree>
    <p:extLst>
      <p:ext uri="{BB962C8B-B14F-4D97-AF65-F5344CB8AC3E}">
        <p14:creationId xmlns:p14="http://schemas.microsoft.com/office/powerpoint/2010/main" val="22321425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SFIA is a key framework for defining skills and competence levels in the information systems industry. It includes six skill categories and seven competency levels. Owned by The SFIA Foundation, it is used globally and offers free licensing, with royalties for commercial use. The Foundation accredits consultants and provides training.
Original Content:
SFIA is the major framework setting out the definition of skills, and levels of competence, for the information systems industry. The framework includes six categories of skill including strategy and architecture, business change, and solution development and implementation. Each category contains definitions of relevant skills with between one and seven competency levels for each skill; these definitions can be used to build descriptions of the skills required by a job role such as business analysis, at the required number of levels. The levels are numbered 1 to 7: level 1 is Follow, 2 is Assist, 3 is Apply, 4 is Enable, 5 is Ensure, Advise, 6 is Initiate, Influence, 7 is Set Strategy.
Skills Framework for the Information Age (SFIA)
SFIA is owned and maintained by The SFIA Foundation, a not-for-profit organisation whose members are:
BCS, The Chartered Institute for IT (BCS);
e-skills UK – the Sector Skills Council for Business and Information Technology;
Institution of Engineering and Technology (IET);
Institute for the Management of Information Systems (IMIS);
the IT Service Management Forum (itSMF).
SFIA is used worldwide in all sectors of industry and government as the preferred framework for defining the skills required of IT professionals. The licence to use the framework is free of charge, though the Foundation requires a royalty from those using it to support a commercial offering such as consultancy services. The SFIA Foundation accredits consultants and partners, and provides training in the use of the framework.
</a:t>
            </a:r>
          </a:p>
        </p:txBody>
      </p:sp>
      <p:sp>
        <p:nvSpPr>
          <p:cNvPr id="4" name="Slide Number Placeholder 3"/>
          <p:cNvSpPr>
            <a:spLocks noGrp="1"/>
          </p:cNvSpPr>
          <p:nvPr>
            <p:ph type="sldNum" sz="quarter" idx="5"/>
          </p:nvPr>
        </p:nvSpPr>
        <p:spPr/>
        <p:txBody>
          <a:bodyPr/>
          <a:lstStyle/>
          <a:p>
            <a:fld id="{4B436BF5-47B7-4699-A6B9-A6ED6B592E13}" type="slidenum">
              <a:t>41</a:t>
            </a:fld>
            <a:endParaRPr lang="en-US"/>
          </a:p>
        </p:txBody>
      </p:sp>
    </p:spTree>
    <p:extLst>
      <p:ext uri="{BB962C8B-B14F-4D97-AF65-F5344CB8AC3E}">
        <p14:creationId xmlns:p14="http://schemas.microsoft.com/office/powerpoint/2010/main" val="28288436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Business Analysis skill in SFIA falls under the 'Business Change' category. It involves methodical investigation, analysis, and documentation of business functions and processes. The skill levels range from 3 to 6, with detailed definitions for each level. Level 5 includes responsibilities like specifying effective business processes, preparing business cases, and identifying stakeholders.
Original Content:
The Business Analysis skill in SFIA is part of the ‘Business Change’ skill category of the SFIA framework. The SFIA description of the Business Analysis skill is:
The methodical investigation, analysis, review and documentation of all or part of a business in terms of business functions and processes, the information used and the data on which the information is based. The definition of requirements for improving any aspect of the processes and systems and the quantification of potential business benefits. The creation of viable specifications and acceptance criteria in preparation for the construction of information and communication systems.
Business analysis skill levels are defined at levels 3, 4, 5 and 6. SFIA provides a more detailed definition of the skill requirements for each competency level of a given skill. For example, Business Analysis level 5 is described as follows:
takes responsibility for investigative work to determine business requirements and specify effective business processes, through improvements in information systems, information management, practices, procedures and organisation change;
applies and monitors the use of required modelling and analysis tools, methods and standards, giving special consideration to business perspectives;
conducts investigations at a high level for strategy studies, business requirements specifications and feasibility studies;
prepares business cases which define potential benefits, options for achieving these benefits through development of new or changed processes, and associated business risks;
identifies stakeholders and their business needs.
</a:t>
            </a:r>
          </a:p>
        </p:txBody>
      </p:sp>
      <p:sp>
        <p:nvSpPr>
          <p:cNvPr id="4" name="Slide Number Placeholder 3"/>
          <p:cNvSpPr>
            <a:spLocks noGrp="1"/>
          </p:cNvSpPr>
          <p:nvPr>
            <p:ph type="sldNum" sz="quarter" idx="5"/>
          </p:nvPr>
        </p:nvSpPr>
        <p:spPr/>
        <p:txBody>
          <a:bodyPr/>
          <a:lstStyle/>
          <a:p>
            <a:fld id="{4B436BF5-47B7-4699-A6B9-A6ED6B592E13}" type="slidenum">
              <a:t>42</a:t>
            </a:fld>
            <a:endParaRPr lang="en-US"/>
          </a:p>
        </p:txBody>
      </p:sp>
    </p:spTree>
    <p:extLst>
      <p:ext uri="{BB962C8B-B14F-4D97-AF65-F5344CB8AC3E}">
        <p14:creationId xmlns:p14="http://schemas.microsoft.com/office/powerpoint/2010/main" val="17508965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SFIA framework outlines several key skills for business analysts. These include business process improvement, stakeholder relationship management, and requirements definition and management.
Original Content:
Other skills in the SFIA framework that are likely to be used to describe the skill requirements for business analysts include:
business process improvement;
stakeholder relationship management;
requirements definition and management
</a:t>
            </a:r>
          </a:p>
        </p:txBody>
      </p:sp>
      <p:sp>
        <p:nvSpPr>
          <p:cNvPr id="4" name="Slide Number Placeholder 3"/>
          <p:cNvSpPr>
            <a:spLocks noGrp="1"/>
          </p:cNvSpPr>
          <p:nvPr>
            <p:ph type="sldNum" sz="quarter" idx="5"/>
          </p:nvPr>
        </p:nvSpPr>
        <p:spPr/>
        <p:txBody>
          <a:bodyPr/>
          <a:lstStyle/>
          <a:p>
            <a:fld id="{4B436BF5-47B7-4699-A6B9-A6ED6B592E13}" type="slidenum">
              <a:t>43</a:t>
            </a:fld>
            <a:endParaRPr lang="en-US"/>
          </a:p>
        </p:txBody>
      </p:sp>
    </p:spTree>
    <p:extLst>
      <p:ext uri="{BB962C8B-B14F-4D97-AF65-F5344CB8AC3E}">
        <p14:creationId xmlns:p14="http://schemas.microsoft.com/office/powerpoint/2010/main" val="8391467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BCS offers certifications for business analysts at three levels: Foundation, Practitioner, and Higher Qualification. Foundation includes Business Analysis, Business Change, and Commercial Awareness. Practitioner covers Business Analysis Practice, Requirements Engineering, Benefits Management, Modelling Business Processes, and Systems Modelling Techniques. The Higher Qualification is the Diploma in Business Analysis.
Original Content:
BCS, The Chartered Institute for IT
BCS offers a range of certifications for business analysts covering the subjects of business analysis, change management and consultancy. There are three levels of certification and those particularly relevant to business analysts are described below:
Foundation Certificate in:
Business Analysis (described below);
Business Change;
Commercial Awareness.
Practitioner Certificate in: 
Business Analysis Practice;
Requirements Engineering;
Benefits Management and Business Acceptance; 
Modelling Business Processes;
Systems Modelling Techniques.
Higher qualification:
Diploma in Business Analysis (described below);
</a:t>
            </a:r>
          </a:p>
        </p:txBody>
      </p:sp>
      <p:sp>
        <p:nvSpPr>
          <p:cNvPr id="4" name="Slide Number Placeholder 3"/>
          <p:cNvSpPr>
            <a:spLocks noGrp="1"/>
          </p:cNvSpPr>
          <p:nvPr>
            <p:ph type="sldNum" sz="quarter" idx="5"/>
          </p:nvPr>
        </p:nvSpPr>
        <p:spPr/>
        <p:txBody>
          <a:bodyPr/>
          <a:lstStyle/>
          <a:p>
            <a:fld id="{4B436BF5-47B7-4699-A6B9-A6ED6B592E13}" type="slidenum">
              <a:t>44</a:t>
            </a:fld>
            <a:endParaRPr lang="en-US"/>
          </a:p>
        </p:txBody>
      </p:sp>
    </p:spTree>
    <p:extLst>
      <p:ext uri="{BB962C8B-B14F-4D97-AF65-F5344CB8AC3E}">
        <p14:creationId xmlns:p14="http://schemas.microsoft.com/office/powerpoint/2010/main" val="27765517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International Institute of Business Analysis offers two certifications: CBAP and CCBA. CBAP requires significant experience and passing a multiple-choice exam, and it can be used towards the BCS International Diploma. CCBA requires passing a similar exam but with less experience.
Original Content:
IIBA CBAP/CCBA
The International Institute of Business Analysis (IIBA®) has created the Certified Business Analysis Professional™ (CBAP®), a designation awarded to candidates who have successfully demonstrated sufficient experience in business analysis and have passed the IIBA® CBAP® multiple-choice examination. The CBAP® may be used towards the BCS International Diploma in Business Analysis as an exemption towards two of the modules. IIBA also offer the CCBA® certification which requires candidates to pass a similar examination but demonstrate a lower level of experience.
</a:t>
            </a:r>
          </a:p>
        </p:txBody>
      </p:sp>
      <p:sp>
        <p:nvSpPr>
          <p:cNvPr id="4" name="Slide Number Placeholder 3"/>
          <p:cNvSpPr>
            <a:spLocks noGrp="1"/>
          </p:cNvSpPr>
          <p:nvPr>
            <p:ph type="sldNum" sz="quarter" idx="5"/>
          </p:nvPr>
        </p:nvSpPr>
        <p:spPr/>
        <p:txBody>
          <a:bodyPr/>
          <a:lstStyle/>
          <a:p>
            <a:fld id="{4B436BF5-47B7-4699-A6B9-A6ED6B592E13}" type="slidenum">
              <a:t>45</a:t>
            </a:fld>
            <a:endParaRPr lang="en-US"/>
          </a:p>
        </p:txBody>
      </p:sp>
    </p:spTree>
    <p:extLst>
      <p:ext uri="{BB962C8B-B14F-4D97-AF65-F5344CB8AC3E}">
        <p14:creationId xmlns:p14="http://schemas.microsoft.com/office/powerpoint/2010/main" val="19019319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Competence development is crucial for career growth. Business analysts need to understand required skills, identify their competence, and take learning opportunities. Historically, the focus was on constructing systems that meet business requirements. Now, defining IT requirements is vital, especially with offshore sourcing. Personal skills are essential to overcome opposition and deliver business improvements.
Original Content:
Competence development is the most important aspect of career development for any professional. This chapter has sought to categorise and describe the most common skills required of a successful business analyst. Every organisation will have a different interpretation of what a business analyst does and the levels of business analysis work. If you wish to develop and improve your performance it is important to understand the range of required skills, identify your competence in each skill area and then take the relevant learning opportunities.
Historically, business analyst jobs and qualifications have focused on the construction of systems that ‘meet business requirements’. This has meant that the focus is on collecting requirements in an organised and logical fashion that are then used to select or build systems which meet those needs. The need for people who can do this is now a lot wider and there is much more emphasis on the importance of this task, often as a result of the sourcing options available to organisations. Where external suppliers are used, defining IT requirements is even more important, particularly where they are located in another country – offshore sourcing as this is known. Critically, the stakes are being raised higher for IT projects; IT departments that cannot show or communicate how they add value are becoming an endangered species as more and more IT-aware people enter business organisations. Business analysts can only survive and evolve if they offer a broad set of skills that demonstrate how they can identify, analyse and develop options for adding value to their organisation.
It is in the area of personal skills that perhaps the biggest challenges lie for business analysts. Anyone working in business change is only too aware of the apprehension, and even resentment, that change projects engender. So, business analysts face a major challenge; they need to use all of their personal skills to invalidate the stereotypes and overcome opposition, and work with their business colleagues to deliver the business improvements their organisations demand.
</a:t>
            </a:r>
          </a:p>
        </p:txBody>
      </p:sp>
      <p:sp>
        <p:nvSpPr>
          <p:cNvPr id="4" name="Slide Number Placeholder 3"/>
          <p:cNvSpPr>
            <a:spLocks noGrp="1"/>
          </p:cNvSpPr>
          <p:nvPr>
            <p:ph type="sldNum" sz="quarter" idx="5"/>
          </p:nvPr>
        </p:nvSpPr>
        <p:spPr/>
        <p:txBody>
          <a:bodyPr/>
          <a:lstStyle/>
          <a:p>
            <a:fld id="{4B436BF5-47B7-4699-A6B9-A6ED6B592E13}" type="slidenum">
              <a:t>46</a:t>
            </a:fld>
            <a:endParaRPr lang="en-US"/>
          </a:p>
        </p:txBody>
      </p:sp>
    </p:spTree>
    <p:extLst>
      <p:ext uri="{BB962C8B-B14F-4D97-AF65-F5344CB8AC3E}">
        <p14:creationId xmlns:p14="http://schemas.microsoft.com/office/powerpoint/2010/main" val="3457057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Effective communication is crucial in business analysis. It involves building rapport, listening, influencing, and empathy. Analysts must collect and present data effectively, avoiding jargon and understanding business perspectives. Prior research and adjusting communication to participants' interests are key strategies.
Original Content:
Communication is perhaps the most important skill an individual can possess; it encompasses a wide range of areas such as building rapport, listening, influencing and building empathy. Much analysis work involves collecting and analysing data and then presenting back information that brings new perspectives on the project so as to propose a course of action. Poor communication skills are often cited as the root cause of problems during discussions between business and IT staff. The key issues involve the use of technical and business jargon, and failing to understand the other party’s point of view during such discussions.
It is vital that we communicate with business colleagues in a language and style they are comfortable with and avoid unfamiliar terms and references. From the analyst perspective, it is important to understand the business, possibly by doing some prior research, and avoid using technical language that is likely to confuse. Spending time with the business team will help you to understand what the communication norms are and what will be effective. It is also important to adjust your communication to align with the other people in the discussion. We need to be aware of the interests and responsibilities of the participants and frame questions accordingly
</a:t>
            </a:r>
          </a:p>
        </p:txBody>
      </p:sp>
      <p:sp>
        <p:nvSpPr>
          <p:cNvPr id="4" name="Slide Number Placeholder 3"/>
          <p:cNvSpPr>
            <a:spLocks noGrp="1"/>
          </p:cNvSpPr>
          <p:nvPr>
            <p:ph type="sldNum" sz="quarter" idx="5"/>
          </p:nvPr>
        </p:nvSpPr>
        <p:spPr/>
        <p:txBody>
          <a:bodyPr/>
          <a:lstStyle/>
          <a:p>
            <a:fld id="{4B436BF5-47B7-4699-A6B9-A6ED6B592E13}" type="slidenum">
              <a:t>5</a:t>
            </a:fld>
            <a:endParaRPr lang="en-US"/>
          </a:p>
        </p:txBody>
      </p:sp>
    </p:spTree>
    <p:extLst>
      <p:ext uri="{BB962C8B-B14F-4D97-AF65-F5344CB8AC3E}">
        <p14:creationId xmlns:p14="http://schemas.microsoft.com/office/powerpoint/2010/main" val="3346732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Building successful working relationships is crucial for business analysts. It helps in gathering information, sharing opinions, and discussing ideas for change. Some people have this ability naturally, while others need to work at it. Key elements include showing genuine interest and having open discussions to build trust and respect.
Original Content:
This is an extension of communication skill and concerns the ability to get on well with people, at a working if not social level. Some people seem to possess this ability naturally, others have to work at it but either way it is essential for a business analyst. As a business analyst you need to get people to impart information and share opinions with you, and also to discuss ideas for change. All of these things will be very much easier if the people concerned like and trust you. Those who seem best able to build good working relationships demonstrate a genuine interest in the other person and offer open discussions which build mutual trust and respect. This is the basis for successful relationship building.
</a:t>
            </a:r>
          </a:p>
        </p:txBody>
      </p:sp>
      <p:sp>
        <p:nvSpPr>
          <p:cNvPr id="4" name="Slide Number Placeholder 3"/>
          <p:cNvSpPr>
            <a:spLocks noGrp="1"/>
          </p:cNvSpPr>
          <p:nvPr>
            <p:ph type="sldNum" sz="quarter" idx="5"/>
          </p:nvPr>
        </p:nvSpPr>
        <p:spPr/>
        <p:txBody>
          <a:bodyPr/>
          <a:lstStyle/>
          <a:p>
            <a:fld id="{4B436BF5-47B7-4699-A6B9-A6ED6B592E13}" type="slidenum">
              <a:t>6</a:t>
            </a:fld>
            <a:endParaRPr lang="en-US"/>
          </a:p>
        </p:txBody>
      </p:sp>
    </p:spTree>
    <p:extLst>
      <p:ext uri="{BB962C8B-B14F-4D97-AF65-F5344CB8AC3E}">
        <p14:creationId xmlns:p14="http://schemas.microsoft.com/office/powerpoint/2010/main" val="2823396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Business analysts must understand stakeholders, identify decision-makers, and plan influencing activities carefully. Tailoring the approach to each manager's preference is crucial. Handling opposition and withstanding pressure are also important qualities for effective influencing.
Original Content:
Business analysts are often involved in suggesting options and, possibly, recommending a course of action. If that conclusion is at odds with preconceived ideas about what is required or if it calls for radical or unexpected action, then the ability to influence is essential. Successful influencing requires careful consideration and a concerted effort. We need to understand the stakeholders and factors that will play a part in the decision. Some are obvious such as the project sponsor, project manager, governance committees, project boards and other steering groups. Some are hidden – networks of colleagues, personal agendas, hidden information. Identifying the stakeholders and understanding the amount of power they exert over the decision-making processes will allow you to target and influence the decision-makers most effectively. Once decision-makers have been identified, you can then define a course of action to take the decision forward. This may involve briefing other colleagues – more senior or representatives on decision-making groups – or influencing business colleagues directly.
The influencing activities need careful consideration and prior planning. Business analysts have to develop an understanding of where the other party stands on their proposal, any likely resistance and the influencing style needed to approach the person or group. For example, some managers might defer all decisions to another group, require all information at a very detailed level or prefer just a high-level summary. Some are interested in all the technicalities, others in just the ‘vision’ or the ‘big picture’. Tailoring the approach is vital for a successful outcome.
The analysis itself may be questioned requiring the business analysts to take or suggest another course of action. This may involve facilitating a round table discussion or seeking support from senior colleagues on the best course of action. This is especially true when the business analyst is caught in the middle of opposing views. It also suggests that another personal quality that business analysts need from time to time is the ability to withstand pressure.
</a:t>
            </a:r>
          </a:p>
        </p:txBody>
      </p:sp>
      <p:sp>
        <p:nvSpPr>
          <p:cNvPr id="4" name="Slide Number Placeholder 3"/>
          <p:cNvSpPr>
            <a:spLocks noGrp="1"/>
          </p:cNvSpPr>
          <p:nvPr>
            <p:ph type="sldNum" sz="quarter" idx="5"/>
          </p:nvPr>
        </p:nvSpPr>
        <p:spPr/>
        <p:txBody>
          <a:bodyPr/>
          <a:lstStyle/>
          <a:p>
            <a:fld id="{4B436BF5-47B7-4699-A6B9-A6ED6B592E13}" type="slidenum">
              <a:t>7</a:t>
            </a:fld>
            <a:endParaRPr lang="en-US"/>
          </a:p>
        </p:txBody>
      </p:sp>
    </p:spTree>
    <p:extLst>
      <p:ext uri="{BB962C8B-B14F-4D97-AF65-F5344CB8AC3E}">
        <p14:creationId xmlns:p14="http://schemas.microsoft.com/office/powerpoint/2010/main" val="2537410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Business analysts need to work effectively in teams, collaborating with various groups. Analytical skills help identify issues and improve team dynamics. Key factors for successful teams include vision, commitment, trust, capability, accountability, principles, creativity, responsiveness, and recognition.
Original Content:
Business analysts often work in teams. The nature of business analysis work requires collecting information from and collaborating with many groups such as business colleagues, suppliers, project team members and management. As a result, the ability to work in a team is very important. An appreciation of what makes successful teams work will benefit the business analyst who should be able to make use of their analytical skills to identify any issues and opportunities that will improve how the team works. Key factors for consideration are vision, commitment, trust, capability, accountability, principles, creativity, responsiveness and recognition.
</a:t>
            </a:r>
          </a:p>
        </p:txBody>
      </p:sp>
      <p:sp>
        <p:nvSpPr>
          <p:cNvPr id="4" name="Slide Number Placeholder 3"/>
          <p:cNvSpPr>
            <a:spLocks noGrp="1"/>
          </p:cNvSpPr>
          <p:nvPr>
            <p:ph type="sldNum" sz="quarter" idx="5"/>
          </p:nvPr>
        </p:nvSpPr>
        <p:spPr/>
        <p:txBody>
          <a:bodyPr/>
          <a:lstStyle/>
          <a:p>
            <a:fld id="{4B436BF5-47B7-4699-A6B9-A6ED6B592E13}" type="slidenum">
              <a:t>8</a:t>
            </a:fld>
            <a:endParaRPr lang="en-US"/>
          </a:p>
        </p:txBody>
      </p:sp>
    </p:spTree>
    <p:extLst>
      <p:ext uri="{BB962C8B-B14F-4D97-AF65-F5344CB8AC3E}">
        <p14:creationId xmlns:p14="http://schemas.microsoft.com/office/powerpoint/2010/main" val="2273174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Political awareness in organizations is akin to being 'streetwise'. It involves understanding what is acceptable, knowing sources of power, and using organizational levers effectively. It requires astuteness and resourcefulness to achieve results, even against opposition, without necessarily accepting the status quo.
Original Content:
This is a bit like an elephant – hard to describe but you know it when you see it! One way of defining such awareness is to use the words ‘nous’ or ‘streetwise’; they both capture elements of political awareness. Essentially, this means the ability to work out what is and is not politically acceptable in an organisation and being able to use the right organisational levers to get things done. This requires an analyst to know the sources of power and information within the organisation, understanding what is acceptable or not, and tailoring the approach accordingly. Having political awareness, emphatically does not mean accepting the status quo; it does mean being astute and using resourcefulness to get results, even in the face of opposition.
</a:t>
            </a:r>
          </a:p>
        </p:txBody>
      </p:sp>
      <p:sp>
        <p:nvSpPr>
          <p:cNvPr id="4" name="Slide Number Placeholder 3"/>
          <p:cNvSpPr>
            <a:spLocks noGrp="1"/>
          </p:cNvSpPr>
          <p:nvPr>
            <p:ph type="sldNum" sz="quarter" idx="5"/>
          </p:nvPr>
        </p:nvSpPr>
        <p:spPr/>
        <p:txBody>
          <a:bodyPr/>
          <a:lstStyle/>
          <a:p>
            <a:fld id="{4B436BF5-47B7-4699-A6B9-A6ED6B592E13}" type="slidenum">
              <a:t>9</a:t>
            </a:fld>
            <a:endParaRPr lang="en-US"/>
          </a:p>
        </p:txBody>
      </p:sp>
    </p:spTree>
    <p:extLst>
      <p:ext uri="{BB962C8B-B14F-4D97-AF65-F5344CB8AC3E}">
        <p14:creationId xmlns:p14="http://schemas.microsoft.com/office/powerpoint/2010/main" val="2103489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7/17/2025</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2436515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7/17/2025</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771860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7/17/2025</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763625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7/17/2025</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450362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7/17/2025</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263351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7/17/2025</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583704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7/17/2025</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846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7/17/2025</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124033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7/17/2025</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257735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7/17/2025</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235144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7/17/2025</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820032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7/17/2025</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137745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word/media/image2.png" TargetMode="External"/><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word/media/image1.png"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5E1BB9D-FAFF-4C3E-9E44-13F8FBABC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7C897C6-901F-410E-B2AC-162ED94B0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33400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FCBF9D-15C7-5FEC-CA6F-2E04DADB6733}"/>
              </a:ext>
            </a:extLst>
          </p:cNvPr>
          <p:cNvSpPr>
            <a:spLocks noGrp="1"/>
          </p:cNvSpPr>
          <p:nvPr>
            <p:ph type="ctrTitle"/>
          </p:nvPr>
        </p:nvSpPr>
        <p:spPr>
          <a:xfrm>
            <a:off x="1517904" y="1517904"/>
            <a:ext cx="9144000" cy="2798064"/>
          </a:xfrm>
        </p:spPr>
        <p:txBody>
          <a:bodyPr anchor="ctr">
            <a:normAutofit/>
          </a:bodyPr>
          <a:lstStyle/>
          <a:p>
            <a:r>
              <a:rPr lang="en-US"/>
              <a:t>The Competencies of a Business Analyst</a:t>
            </a:r>
          </a:p>
        </p:txBody>
      </p:sp>
    </p:spTree>
    <p:extLst>
      <p:ext uri="{BB962C8B-B14F-4D97-AF65-F5344CB8AC3E}">
        <p14:creationId xmlns:p14="http://schemas.microsoft.com/office/powerpoint/2010/main" val="2136511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01FFFC-AD1D-7277-6621-8059CA6435D6}"/>
              </a:ext>
            </a:extLst>
          </p:cNvPr>
          <p:cNvSpPr>
            <a:spLocks noGrp="1"/>
          </p:cNvSpPr>
          <p:nvPr>
            <p:ph type="title"/>
          </p:nvPr>
        </p:nvSpPr>
        <p:spPr>
          <a:xfrm>
            <a:off x="1517903" y="1517903"/>
            <a:ext cx="3828185" cy="4578096"/>
          </a:xfrm>
        </p:spPr>
        <p:txBody>
          <a:bodyPr>
            <a:normAutofit/>
          </a:bodyPr>
          <a:lstStyle/>
          <a:p>
            <a:r>
              <a:rPr lang="en-US"/>
              <a:t>Analytical Skills and Critical Thinking</a:t>
            </a:r>
          </a:p>
        </p:txBody>
      </p:sp>
      <p:sp>
        <p:nvSpPr>
          <p:cNvPr id="3" name="Content Placeholder 2">
            <a:extLst>
              <a:ext uri="{FF2B5EF4-FFF2-40B4-BE49-F238E27FC236}">
                <a16:creationId xmlns:a16="http://schemas.microsoft.com/office/drawing/2014/main" id="{C6903F42-E41A-B02A-5432-EE12425EE43A}"/>
              </a:ext>
            </a:extLst>
          </p:cNvPr>
          <p:cNvSpPr>
            <a:spLocks noGrp="1"/>
          </p:cNvSpPr>
          <p:nvPr>
            <p:ph idx="1"/>
          </p:nvPr>
        </p:nvSpPr>
        <p:spPr>
          <a:xfrm>
            <a:off x="5818633" y="1517904"/>
            <a:ext cx="4843270" cy="4578096"/>
          </a:xfrm>
        </p:spPr>
        <p:txBody>
          <a:bodyPr>
            <a:normAutofit/>
          </a:bodyPr>
          <a:lstStyle/>
          <a:p>
            <a:pPr>
              <a:lnSpc>
                <a:spcPct val="95000"/>
              </a:lnSpc>
              <a:buFont typeface="Arial" panose="020B0604020202020204" pitchFamily="34" charset="0"/>
              <a:buChar char="•"/>
            </a:pPr>
            <a:r>
              <a:rPr lang="en-US" sz="1400"/>
              <a:t>Analytical Skills</a:t>
            </a:r>
          </a:p>
          <a:p>
            <a:pPr marL="742950" lvl="1" indent="-285750">
              <a:lnSpc>
                <a:spcPct val="95000"/>
              </a:lnSpc>
              <a:buFont typeface="Arial" panose="020B0604020202020204" pitchFamily="34" charset="0"/>
              <a:buChar char="•"/>
            </a:pPr>
            <a:r>
              <a:rPr lang="en-US" sz="1400"/>
              <a:t>Not settling for the obvious</a:t>
            </a:r>
          </a:p>
          <a:p>
            <a:pPr marL="742950" lvl="1" indent="-285750">
              <a:lnSpc>
                <a:spcPct val="95000"/>
              </a:lnSpc>
              <a:buFont typeface="Arial" panose="020B0604020202020204" pitchFamily="34" charset="0"/>
              <a:buChar char="•"/>
            </a:pPr>
            <a:r>
              <a:rPr lang="en-US" sz="1400"/>
              <a:t>Not accepting things at face value</a:t>
            </a:r>
          </a:p>
          <a:p>
            <a:pPr marL="742950" lvl="1" indent="-285750">
              <a:lnSpc>
                <a:spcPct val="95000"/>
              </a:lnSpc>
              <a:buFont typeface="Arial" panose="020B0604020202020204" pitchFamily="34" charset="0"/>
              <a:buChar char="•"/>
            </a:pPr>
            <a:r>
              <a:rPr lang="en-US" sz="1400"/>
              <a:t>Not jumping to premature conclusions</a:t>
            </a:r>
          </a:p>
          <a:p>
            <a:pPr>
              <a:lnSpc>
                <a:spcPct val="95000"/>
              </a:lnSpc>
              <a:buFont typeface="Arial" panose="020B0604020202020204" pitchFamily="34" charset="0"/>
              <a:buChar char="•"/>
            </a:pPr>
            <a:r>
              <a:rPr lang="en-US" sz="1400"/>
              <a:t>Digging Deeper</a:t>
            </a:r>
          </a:p>
          <a:p>
            <a:pPr marL="742950" lvl="1" indent="-285750">
              <a:lnSpc>
                <a:spcPct val="95000"/>
              </a:lnSpc>
              <a:buFont typeface="Arial" panose="020B0604020202020204" pitchFamily="34" charset="0"/>
              <a:buChar char="•"/>
            </a:pPr>
            <a:r>
              <a:rPr lang="en-US" sz="1400"/>
              <a:t>Uncovering the true situation</a:t>
            </a:r>
          </a:p>
          <a:p>
            <a:pPr marL="742950" lvl="1" indent="-285750">
              <a:lnSpc>
                <a:spcPct val="95000"/>
              </a:lnSpc>
              <a:buFont typeface="Arial" panose="020B0604020202020204" pitchFamily="34" charset="0"/>
              <a:buChar char="•"/>
            </a:pPr>
            <a:r>
              <a:rPr lang="en-US" sz="1400"/>
              <a:t>Defining the real problem</a:t>
            </a:r>
          </a:p>
          <a:p>
            <a:pPr>
              <a:lnSpc>
                <a:spcPct val="95000"/>
              </a:lnSpc>
              <a:buFont typeface="Arial" panose="020B0604020202020204" pitchFamily="34" charset="0"/>
              <a:buChar char="•"/>
            </a:pPr>
            <a:r>
              <a:rPr lang="en-US" sz="1400"/>
              <a:t>Sifting Through Data</a:t>
            </a:r>
          </a:p>
          <a:p>
            <a:pPr marL="742950" lvl="1" indent="-285750">
              <a:lnSpc>
                <a:spcPct val="95000"/>
              </a:lnSpc>
              <a:buFont typeface="Arial" panose="020B0604020202020204" pitchFamily="34" charset="0"/>
              <a:buChar char="•"/>
            </a:pPr>
            <a:r>
              <a:rPr lang="en-US" sz="1400"/>
              <a:t>Determining relevant data</a:t>
            </a:r>
          </a:p>
          <a:p>
            <a:pPr>
              <a:lnSpc>
                <a:spcPct val="95000"/>
              </a:lnSpc>
              <a:buFont typeface="Arial" panose="020B0604020202020204" pitchFamily="34" charset="0"/>
              <a:buChar char="•"/>
            </a:pPr>
            <a:r>
              <a:rPr lang="en-US" sz="1400"/>
              <a:t>Challenging Received Wisdom</a:t>
            </a:r>
          </a:p>
          <a:p>
            <a:pPr>
              <a:lnSpc>
                <a:spcPct val="95000"/>
              </a:lnSpc>
              <a:buFont typeface="Arial" panose="020B0604020202020204" pitchFamily="34" charset="0"/>
              <a:buChar char="•"/>
            </a:pPr>
            <a:r>
              <a:rPr lang="en-US" sz="1400"/>
              <a:t>Active and Critical Intervention</a:t>
            </a:r>
          </a:p>
          <a:p>
            <a:pPr>
              <a:lnSpc>
                <a:spcPct val="95000"/>
              </a:lnSpc>
              <a:buFont typeface="Arial" panose="020B0604020202020204" pitchFamily="34" charset="0"/>
              <a:buChar char="•"/>
            </a:pPr>
            <a:r>
              <a:rPr lang="en-US" sz="1400"/>
              <a:t>Effective Analysis</a:t>
            </a:r>
          </a:p>
        </p:txBody>
      </p:sp>
    </p:spTree>
    <p:extLst>
      <p:ext uri="{BB962C8B-B14F-4D97-AF65-F5344CB8AC3E}">
        <p14:creationId xmlns:p14="http://schemas.microsoft.com/office/powerpoint/2010/main" val="2164925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9B8155-BCD3-8834-8122-D4B3D6575828}"/>
              </a:ext>
            </a:extLst>
          </p:cNvPr>
          <p:cNvSpPr>
            <a:spLocks noGrp="1"/>
          </p:cNvSpPr>
          <p:nvPr>
            <p:ph type="title"/>
          </p:nvPr>
        </p:nvSpPr>
        <p:spPr>
          <a:xfrm>
            <a:off x="1517903" y="1517903"/>
            <a:ext cx="3828185" cy="4578096"/>
          </a:xfrm>
        </p:spPr>
        <p:txBody>
          <a:bodyPr>
            <a:normAutofit/>
          </a:bodyPr>
          <a:lstStyle/>
          <a:p>
            <a:r>
              <a:rPr lang="en-US"/>
              <a:t>Attention to Detail</a:t>
            </a:r>
          </a:p>
        </p:txBody>
      </p:sp>
      <p:sp>
        <p:nvSpPr>
          <p:cNvPr id="3" name="Content Placeholder 2">
            <a:extLst>
              <a:ext uri="{FF2B5EF4-FFF2-40B4-BE49-F238E27FC236}">
                <a16:creationId xmlns:a16="http://schemas.microsoft.com/office/drawing/2014/main" id="{5B343B94-8CD3-D53E-9887-DE6B231CCC9B}"/>
              </a:ext>
            </a:extLst>
          </p:cNvPr>
          <p:cNvSpPr>
            <a:spLocks noGrp="1"/>
          </p:cNvSpPr>
          <p:nvPr>
            <p:ph idx="1"/>
          </p:nvPr>
        </p:nvSpPr>
        <p:spPr>
          <a:xfrm>
            <a:off x="5818633" y="1517904"/>
            <a:ext cx="4843270" cy="4578096"/>
          </a:xfrm>
        </p:spPr>
        <p:txBody>
          <a:bodyPr>
            <a:normAutofit/>
          </a:bodyPr>
          <a:lstStyle/>
          <a:p>
            <a:pPr>
              <a:lnSpc>
                <a:spcPct val="95000"/>
              </a:lnSpc>
              <a:buFont typeface="Arial" panose="020B0604020202020204" pitchFamily="34" charset="0"/>
              <a:buChar char="•"/>
            </a:pPr>
            <a:r>
              <a:rPr lang="en-US" sz="1100"/>
              <a:t>Investigating Root Causes of Problems</a:t>
            </a:r>
          </a:p>
          <a:p>
            <a:pPr marL="742950" lvl="1" indent="-285750">
              <a:lnSpc>
                <a:spcPct val="95000"/>
              </a:lnSpc>
              <a:buFont typeface="Arial" panose="020B0604020202020204" pitchFamily="34" charset="0"/>
              <a:buChar char="•"/>
            </a:pPr>
            <a:r>
              <a:rPr lang="en-US" sz="1100"/>
              <a:t>Uncovering underlying issues affecting business processes</a:t>
            </a:r>
          </a:p>
          <a:p>
            <a:pPr marL="742950" lvl="1" indent="-285750">
              <a:lnSpc>
                <a:spcPct val="95000"/>
              </a:lnSpc>
              <a:buFont typeface="Arial" panose="020B0604020202020204" pitchFamily="34" charset="0"/>
              <a:buChar char="•"/>
            </a:pPr>
            <a:r>
              <a:rPr lang="en-US" sz="1100"/>
              <a:t>Ensuring thorough analysis to identify core problems</a:t>
            </a:r>
          </a:p>
          <a:p>
            <a:pPr>
              <a:lnSpc>
                <a:spcPct val="95000"/>
              </a:lnSpc>
              <a:buFont typeface="Arial" panose="020B0604020202020204" pitchFamily="34" charset="0"/>
              <a:buChar char="•"/>
            </a:pPr>
            <a:r>
              <a:rPr lang="en-US" sz="1100"/>
              <a:t>Defining Costs and Benefits</a:t>
            </a:r>
          </a:p>
          <a:p>
            <a:pPr marL="742950" lvl="1" indent="-285750">
              <a:lnSpc>
                <a:spcPct val="95000"/>
              </a:lnSpc>
              <a:buFont typeface="Arial" panose="020B0604020202020204" pitchFamily="34" charset="0"/>
              <a:buChar char="•"/>
            </a:pPr>
            <a:r>
              <a:rPr lang="en-US" sz="1100"/>
              <a:t>Evaluating proposed options</a:t>
            </a:r>
          </a:p>
          <a:p>
            <a:pPr marL="742950" lvl="1" indent="-285750">
              <a:lnSpc>
                <a:spcPct val="95000"/>
              </a:lnSpc>
              <a:buFont typeface="Arial" panose="020B0604020202020204" pitchFamily="34" charset="0"/>
              <a:buChar char="•"/>
            </a:pPr>
            <a:r>
              <a:rPr lang="en-US" sz="1100"/>
              <a:t>Assessing financial implications and potential gains</a:t>
            </a:r>
          </a:p>
          <a:p>
            <a:pPr>
              <a:lnSpc>
                <a:spcPct val="95000"/>
              </a:lnSpc>
              <a:buFont typeface="Arial" panose="020B0604020202020204" pitchFamily="34" charset="0"/>
              <a:buChar char="•"/>
            </a:pPr>
            <a:r>
              <a:rPr lang="en-US" sz="1100"/>
              <a:t>Defining Business Requirements and Rules</a:t>
            </a:r>
          </a:p>
          <a:p>
            <a:pPr marL="742950" lvl="1" indent="-285750">
              <a:lnSpc>
                <a:spcPct val="95000"/>
              </a:lnSpc>
              <a:buFont typeface="Arial" panose="020B0604020202020204" pitchFamily="34" charset="0"/>
              <a:buChar char="•"/>
            </a:pPr>
            <a:r>
              <a:rPr lang="en-US" sz="1100"/>
              <a:t>Establishing clear guidelines for business operations</a:t>
            </a:r>
          </a:p>
          <a:p>
            <a:pPr marL="742950" lvl="1" indent="-285750">
              <a:lnSpc>
                <a:spcPct val="95000"/>
              </a:lnSpc>
              <a:buFont typeface="Arial" panose="020B0604020202020204" pitchFamily="34" charset="0"/>
              <a:buChar char="•"/>
            </a:pPr>
            <a:r>
              <a:rPr lang="en-US" sz="1100"/>
              <a:t>Ensuring requirements align with business objectives</a:t>
            </a:r>
          </a:p>
          <a:p>
            <a:pPr>
              <a:lnSpc>
                <a:spcPct val="95000"/>
              </a:lnSpc>
              <a:buFont typeface="Arial" panose="020B0604020202020204" pitchFamily="34" charset="0"/>
              <a:buChar char="•"/>
            </a:pPr>
            <a:r>
              <a:rPr lang="en-US" sz="1100"/>
              <a:t>Identifying Impacts of Proposed Changes</a:t>
            </a:r>
          </a:p>
          <a:p>
            <a:pPr marL="742950" lvl="1" indent="-285750">
              <a:lnSpc>
                <a:spcPct val="95000"/>
              </a:lnSpc>
              <a:buFont typeface="Arial" panose="020B0604020202020204" pitchFamily="34" charset="0"/>
              <a:buChar char="•"/>
            </a:pPr>
            <a:r>
              <a:rPr lang="en-US" sz="1100"/>
              <a:t>Analyzing potential effects on business processes</a:t>
            </a:r>
          </a:p>
          <a:p>
            <a:pPr>
              <a:lnSpc>
                <a:spcPct val="95000"/>
              </a:lnSpc>
              <a:buFont typeface="Arial" panose="020B0604020202020204" pitchFamily="34" charset="0"/>
              <a:buChar char="•"/>
            </a:pPr>
            <a:r>
              <a:rPr lang="en-US" sz="1100"/>
              <a:t>Attention to Detail</a:t>
            </a:r>
          </a:p>
        </p:txBody>
      </p:sp>
    </p:spTree>
    <p:extLst>
      <p:ext uri="{BB962C8B-B14F-4D97-AF65-F5344CB8AC3E}">
        <p14:creationId xmlns:p14="http://schemas.microsoft.com/office/powerpoint/2010/main" val="2046733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5C5F0A-9EDE-29A7-C500-003020CE590F}"/>
              </a:ext>
            </a:extLst>
          </p:cNvPr>
          <p:cNvSpPr>
            <a:spLocks noGrp="1"/>
          </p:cNvSpPr>
          <p:nvPr>
            <p:ph type="title"/>
          </p:nvPr>
        </p:nvSpPr>
        <p:spPr>
          <a:xfrm>
            <a:off x="6163464" y="755650"/>
            <a:ext cx="5266535" cy="1345115"/>
          </a:xfrm>
        </p:spPr>
        <p:txBody>
          <a:bodyPr vert="horz" lIns="91440" tIns="45720" rIns="91440" bIns="45720" rtlCol="0" anchor="t">
            <a:normAutofit/>
          </a:bodyPr>
          <a:lstStyle/>
          <a:p>
            <a:r>
              <a:rPr lang="en-US" kern="1200" spc="-50" baseline="0">
                <a:solidFill>
                  <a:schemeClr val="tx1"/>
                </a:solidFill>
                <a:latin typeface="+mj-lt"/>
                <a:ea typeface="+mj-ea"/>
                <a:cs typeface="+mj-cs"/>
              </a:rPr>
              <a:t>Problem Solving</a:t>
            </a:r>
          </a:p>
        </p:txBody>
      </p:sp>
      <p:pic>
        <p:nvPicPr>
          <p:cNvPr id="5" name="Content Placeholder 4" descr="Stressed employee at office">
            <a:extLst>
              <a:ext uri="{FF2B5EF4-FFF2-40B4-BE49-F238E27FC236}">
                <a16:creationId xmlns:a16="http://schemas.microsoft.com/office/drawing/2014/main" id="{CF1DCE4D-6A4A-4403-9A4D-A2F52D03D8DF}"/>
              </a:ext>
            </a:extLst>
          </p:cNvPr>
          <p:cNvPicPr>
            <a:picLocks noGrp="1" noChangeAspect="1"/>
          </p:cNvPicPr>
          <p:nvPr>
            <p:ph sz="half" idx="1"/>
          </p:nvPr>
        </p:nvPicPr>
        <p:blipFill>
          <a:blip r:embed="rId3"/>
          <a:srcRect l="35173" r="12224" b="-1"/>
          <a:stretch>
            <a:fillRect/>
          </a:stretch>
        </p:blipFill>
        <p:spPr>
          <a:xfrm>
            <a:off x="20" y="10"/>
            <a:ext cx="5404493" cy="6857990"/>
          </a:xfrm>
          <a:prstGeom prst="rect">
            <a:avLst/>
          </a:prstGeom>
        </p:spPr>
      </p:pic>
      <p:sp>
        <p:nvSpPr>
          <p:cNvPr id="4" name="Content Placeholder 3">
            <a:extLst>
              <a:ext uri="{FF2B5EF4-FFF2-40B4-BE49-F238E27FC236}">
                <a16:creationId xmlns:a16="http://schemas.microsoft.com/office/drawing/2014/main" id="{D589C555-AC98-CA69-14D5-89D545A9F5FB}"/>
              </a:ext>
            </a:extLst>
          </p:cNvPr>
          <p:cNvSpPr>
            <a:spLocks noGrp="1"/>
          </p:cNvSpPr>
          <p:nvPr>
            <p:ph sz="half" idx="2"/>
          </p:nvPr>
        </p:nvSpPr>
        <p:spPr>
          <a:xfrm>
            <a:off x="6163464" y="2207969"/>
            <a:ext cx="5266535" cy="3884983"/>
          </a:xfrm>
        </p:spPr>
        <p:txBody>
          <a:bodyPr vert="horz" lIns="91440" tIns="45720" rIns="91440" bIns="45720" rtlCol="0">
            <a:normAutofit/>
          </a:bodyPr>
          <a:lstStyle/>
          <a:p>
            <a:pPr>
              <a:lnSpc>
                <a:spcPct val="95000"/>
              </a:lnSpc>
              <a:buFont typeface="Arial" panose="020B0604020202020204" pitchFamily="34" charset="0"/>
              <a:buChar char="•"/>
            </a:pPr>
            <a:r>
              <a:rPr lang="en-US" sz="1100"/>
              <a:t>Focus on Understanding the Problem</a:t>
            </a:r>
          </a:p>
          <a:p>
            <a:pPr marL="742950" lvl="1" indent="-285750">
              <a:lnSpc>
                <a:spcPct val="95000"/>
              </a:lnSpc>
              <a:buFont typeface="Arial" panose="020B0604020202020204" pitchFamily="34" charset="0"/>
              <a:buChar char="•"/>
            </a:pPr>
            <a:r>
              <a:rPr lang="en-US" sz="1100"/>
              <a:t>Essential for delivering significant value</a:t>
            </a:r>
          </a:p>
          <a:p>
            <a:pPr marL="742950" lvl="1" indent="-285750">
              <a:lnSpc>
                <a:spcPct val="95000"/>
              </a:lnSpc>
              <a:buFont typeface="Arial" panose="020B0604020202020204" pitchFamily="34" charset="0"/>
              <a:buChar char="•"/>
            </a:pPr>
            <a:r>
              <a:rPr lang="en-US" sz="1100"/>
              <a:t>Prevents rushing towards solutions</a:t>
            </a:r>
          </a:p>
          <a:p>
            <a:pPr>
              <a:lnSpc>
                <a:spcPct val="95000"/>
              </a:lnSpc>
              <a:buFont typeface="Arial" panose="020B0604020202020204" pitchFamily="34" charset="0"/>
              <a:buChar char="•"/>
            </a:pPr>
            <a:r>
              <a:rPr lang="en-US" sz="1100"/>
              <a:t>Role of Business Analysts</a:t>
            </a:r>
          </a:p>
          <a:p>
            <a:pPr marL="742950" lvl="1" indent="-285750">
              <a:lnSpc>
                <a:spcPct val="95000"/>
              </a:lnSpc>
              <a:buFont typeface="Arial" panose="020B0604020202020204" pitchFamily="34" charset="0"/>
              <a:buChar char="•"/>
            </a:pPr>
            <a:r>
              <a:rPr lang="en-US" sz="1100"/>
              <a:t>Solving business problems</a:t>
            </a:r>
          </a:p>
          <a:p>
            <a:pPr marL="742950" lvl="1" indent="-285750">
              <a:lnSpc>
                <a:spcPct val="95000"/>
              </a:lnSpc>
              <a:buFont typeface="Arial" panose="020B0604020202020204" pitchFamily="34" charset="0"/>
              <a:buChar char="•"/>
            </a:pPr>
            <a:r>
              <a:rPr lang="en-US" sz="1100"/>
              <a:t>Utilizing techniques and frameworks</a:t>
            </a:r>
          </a:p>
          <a:p>
            <a:pPr>
              <a:lnSpc>
                <a:spcPct val="95000"/>
              </a:lnSpc>
              <a:buFont typeface="Arial" panose="020B0604020202020204" pitchFamily="34" charset="0"/>
              <a:buChar char="•"/>
            </a:pPr>
            <a:r>
              <a:rPr lang="en-US" sz="1100"/>
              <a:t>Problem-Solving Competence</a:t>
            </a:r>
          </a:p>
          <a:p>
            <a:pPr marL="742950" lvl="1" indent="-285750">
              <a:lnSpc>
                <a:spcPct val="95000"/>
              </a:lnSpc>
              <a:buFont typeface="Arial" panose="020B0604020202020204" pitchFamily="34" charset="0"/>
              <a:buChar char="•"/>
            </a:pPr>
            <a:r>
              <a:rPr lang="en-US" sz="1100"/>
              <a:t>Requires more than understanding approaches</a:t>
            </a:r>
          </a:p>
          <a:p>
            <a:pPr marL="742950" lvl="1" indent="-285750">
              <a:lnSpc>
                <a:spcPct val="95000"/>
              </a:lnSpc>
              <a:buFont typeface="Arial" panose="020B0604020202020204" pitchFamily="34" charset="0"/>
              <a:buChar char="•"/>
            </a:pPr>
            <a:r>
              <a:rPr lang="en-US" sz="1100"/>
              <a:t>Involves a problem-solving mindset</a:t>
            </a:r>
          </a:p>
          <a:p>
            <a:pPr>
              <a:lnSpc>
                <a:spcPct val="95000"/>
              </a:lnSpc>
              <a:buFont typeface="Arial" panose="020B0604020202020204" pitchFamily="34" charset="0"/>
              <a:buChar char="•"/>
            </a:pPr>
            <a:r>
              <a:rPr lang="en-US" sz="1100"/>
              <a:t>Key Traits for Problem Solving</a:t>
            </a:r>
          </a:p>
          <a:p>
            <a:pPr marL="742950" lvl="1" indent="-285750">
              <a:lnSpc>
                <a:spcPct val="95000"/>
              </a:lnSpc>
              <a:buFont typeface="Arial" panose="020B0604020202020204" pitchFamily="34" charset="0"/>
              <a:buChar char="•"/>
            </a:pPr>
            <a:r>
              <a:rPr lang="en-US" sz="1100"/>
              <a:t>Curiosity and tenacity</a:t>
            </a:r>
          </a:p>
          <a:p>
            <a:pPr marL="742950" lvl="1" indent="-285750">
              <a:lnSpc>
                <a:spcPct val="95000"/>
              </a:lnSpc>
              <a:buFont typeface="Arial" panose="020B0604020202020204" pitchFamily="34" charset="0"/>
              <a:buChar char="•"/>
            </a:pPr>
            <a:r>
              <a:rPr lang="en-US" sz="1100"/>
              <a:t>Analytical ability and open-mindedness</a:t>
            </a:r>
          </a:p>
        </p:txBody>
      </p:sp>
    </p:spTree>
    <p:extLst>
      <p:ext uri="{BB962C8B-B14F-4D97-AF65-F5344CB8AC3E}">
        <p14:creationId xmlns:p14="http://schemas.microsoft.com/office/powerpoint/2010/main" val="2305671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CD73B0-FF19-B175-4629-ADF90CABA899}"/>
              </a:ext>
            </a:extLst>
          </p:cNvPr>
          <p:cNvSpPr>
            <a:spLocks noGrp="1"/>
          </p:cNvSpPr>
          <p:nvPr>
            <p:ph type="title"/>
          </p:nvPr>
        </p:nvSpPr>
        <p:spPr>
          <a:xfrm>
            <a:off x="1517903" y="1517903"/>
            <a:ext cx="3828185" cy="4578096"/>
          </a:xfrm>
        </p:spPr>
        <p:txBody>
          <a:bodyPr>
            <a:normAutofit/>
          </a:bodyPr>
          <a:lstStyle/>
          <a:p>
            <a:r>
              <a:rPr lang="en-US"/>
              <a:t>Leadership</a:t>
            </a:r>
          </a:p>
        </p:txBody>
      </p:sp>
      <p:sp>
        <p:nvSpPr>
          <p:cNvPr id="3" name="Content Placeholder 2">
            <a:extLst>
              <a:ext uri="{FF2B5EF4-FFF2-40B4-BE49-F238E27FC236}">
                <a16:creationId xmlns:a16="http://schemas.microsoft.com/office/drawing/2014/main" id="{EBFC1807-248A-2D9D-3230-B2A7B6F906F8}"/>
              </a:ext>
            </a:extLst>
          </p:cNvPr>
          <p:cNvSpPr>
            <a:spLocks noGrp="1"/>
          </p:cNvSpPr>
          <p:nvPr>
            <p:ph idx="1"/>
          </p:nvPr>
        </p:nvSpPr>
        <p:spPr>
          <a:xfrm>
            <a:off x="5818633" y="1517904"/>
            <a:ext cx="4843270" cy="4578096"/>
          </a:xfrm>
        </p:spPr>
        <p:txBody>
          <a:bodyPr>
            <a:normAutofit/>
          </a:bodyPr>
          <a:lstStyle/>
          <a:p>
            <a:pPr>
              <a:lnSpc>
                <a:spcPct val="95000"/>
              </a:lnSpc>
              <a:buFont typeface="Arial" panose="020B0604020202020204" pitchFamily="34" charset="0"/>
              <a:buChar char="•"/>
            </a:pPr>
            <a:r>
              <a:rPr lang="en-US" sz="1100"/>
              <a:t>Fundamental Characteristics of Leadership</a:t>
            </a:r>
          </a:p>
          <a:p>
            <a:pPr marL="742950" lvl="1" indent="-285750">
              <a:lnSpc>
                <a:spcPct val="95000"/>
              </a:lnSpc>
              <a:buFont typeface="Arial" panose="020B0604020202020204" pitchFamily="34" charset="0"/>
              <a:buChar char="•"/>
            </a:pPr>
            <a:r>
              <a:rPr lang="en-US" sz="1100"/>
              <a:t>Developing a vision</a:t>
            </a:r>
          </a:p>
          <a:p>
            <a:pPr marL="742950" lvl="1" indent="-285750">
              <a:lnSpc>
                <a:spcPct val="95000"/>
              </a:lnSpc>
              <a:buFont typeface="Arial" panose="020B0604020202020204" pitchFamily="34" charset="0"/>
              <a:buChar char="•"/>
            </a:pPr>
            <a:r>
              <a:rPr lang="en-US" sz="1100"/>
              <a:t>Taking ownership of the vision</a:t>
            </a:r>
          </a:p>
          <a:p>
            <a:pPr marL="742950" lvl="1" indent="-285750">
              <a:lnSpc>
                <a:spcPct val="95000"/>
              </a:lnSpc>
              <a:buFont typeface="Arial" panose="020B0604020202020204" pitchFamily="34" charset="0"/>
              <a:buChar char="•"/>
            </a:pPr>
            <a:r>
              <a:rPr lang="en-US" sz="1100"/>
              <a:t>Ensuring actions to achieve the vision</a:t>
            </a:r>
          </a:p>
          <a:p>
            <a:pPr>
              <a:lnSpc>
                <a:spcPct val="95000"/>
              </a:lnSpc>
              <a:buFont typeface="Arial" panose="020B0604020202020204" pitchFamily="34" charset="0"/>
              <a:buChar char="•"/>
            </a:pPr>
            <a:r>
              <a:rPr lang="en-US" sz="1100"/>
              <a:t>Applicability to Business Analysis</a:t>
            </a:r>
          </a:p>
          <a:p>
            <a:pPr marL="742950" lvl="1" indent="-285750">
              <a:lnSpc>
                <a:spcPct val="95000"/>
              </a:lnSpc>
              <a:buFont typeface="Arial" panose="020B0604020202020204" pitchFamily="34" charset="0"/>
              <a:buChar char="•"/>
            </a:pPr>
            <a:r>
              <a:rPr lang="en-US" sz="1100"/>
              <a:t>Creating a vision to address business issues</a:t>
            </a:r>
          </a:p>
          <a:p>
            <a:pPr marL="742950" lvl="1" indent="-285750">
              <a:lnSpc>
                <a:spcPct val="95000"/>
              </a:lnSpc>
              <a:buFont typeface="Arial" panose="020B0604020202020204" pitchFamily="34" charset="0"/>
              <a:buChar char="•"/>
            </a:pPr>
            <a:r>
              <a:rPr lang="en-US" sz="1100"/>
              <a:t>Advising stakeholders to obtain agreement</a:t>
            </a:r>
          </a:p>
          <a:p>
            <a:pPr marL="742950" lvl="1" indent="-285750">
              <a:lnSpc>
                <a:spcPct val="95000"/>
              </a:lnSpc>
              <a:buFont typeface="Arial" panose="020B0604020202020204" pitchFamily="34" charset="0"/>
              <a:buChar char="•"/>
            </a:pPr>
            <a:r>
              <a:rPr lang="en-US" sz="1100"/>
              <a:t>Driving business and IT change process</a:t>
            </a:r>
          </a:p>
          <a:p>
            <a:pPr>
              <a:lnSpc>
                <a:spcPct val="95000"/>
              </a:lnSpc>
              <a:buFont typeface="Arial" panose="020B0604020202020204" pitchFamily="34" charset="0"/>
              <a:buChar char="•"/>
            </a:pPr>
            <a:r>
              <a:rPr lang="en-US" sz="1100"/>
              <a:t>Project Variability</a:t>
            </a:r>
          </a:p>
          <a:p>
            <a:pPr marL="742950" lvl="1" indent="-285750">
              <a:lnSpc>
                <a:spcPct val="95000"/>
              </a:lnSpc>
              <a:buFont typeface="Arial" panose="020B0604020202020204" pitchFamily="34" charset="0"/>
              <a:buChar char="•"/>
            </a:pPr>
            <a:r>
              <a:rPr lang="en-US" sz="1100"/>
              <a:t>Different objectives, constraints, and stakeholders</a:t>
            </a:r>
          </a:p>
          <a:p>
            <a:pPr>
              <a:lnSpc>
                <a:spcPct val="95000"/>
              </a:lnSpc>
              <a:buFont typeface="Arial" panose="020B0604020202020204" pitchFamily="34" charset="0"/>
              <a:buChar char="•"/>
            </a:pPr>
            <a:r>
              <a:rPr lang="en-US" sz="1100"/>
              <a:t>Holistic Thinking and Rigorous Analysis</a:t>
            </a:r>
          </a:p>
          <a:p>
            <a:pPr>
              <a:lnSpc>
                <a:spcPct val="95000"/>
              </a:lnSpc>
              <a:buFont typeface="Arial" panose="020B0604020202020204" pitchFamily="34" charset="0"/>
              <a:buChar char="•"/>
            </a:pPr>
            <a:r>
              <a:rPr lang="en-US" sz="1100"/>
              <a:t>Emergence of Business Analyst as a Leader</a:t>
            </a:r>
          </a:p>
        </p:txBody>
      </p:sp>
    </p:spTree>
    <p:extLst>
      <p:ext uri="{BB962C8B-B14F-4D97-AF65-F5344CB8AC3E}">
        <p14:creationId xmlns:p14="http://schemas.microsoft.com/office/powerpoint/2010/main" val="150078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32995C-C6B5-98BF-C02E-FE898B939B08}"/>
              </a:ext>
            </a:extLst>
          </p:cNvPr>
          <p:cNvSpPr>
            <a:spLocks noGrp="1"/>
          </p:cNvSpPr>
          <p:nvPr>
            <p:ph type="title"/>
          </p:nvPr>
        </p:nvSpPr>
        <p:spPr>
          <a:xfrm>
            <a:off x="1517903" y="1517903"/>
            <a:ext cx="3828185" cy="4578096"/>
          </a:xfrm>
        </p:spPr>
        <p:txBody>
          <a:bodyPr>
            <a:normAutofit/>
          </a:bodyPr>
          <a:lstStyle/>
          <a:p>
            <a:r>
              <a:rPr lang="en-US"/>
              <a:t>Self-belief</a:t>
            </a:r>
          </a:p>
        </p:txBody>
      </p:sp>
      <p:sp>
        <p:nvSpPr>
          <p:cNvPr id="3" name="Content Placeholder 2">
            <a:extLst>
              <a:ext uri="{FF2B5EF4-FFF2-40B4-BE49-F238E27FC236}">
                <a16:creationId xmlns:a16="http://schemas.microsoft.com/office/drawing/2014/main" id="{1C89B9E0-A1EF-72DB-13E8-F6145CF4FB8D}"/>
              </a:ext>
            </a:extLst>
          </p:cNvPr>
          <p:cNvSpPr>
            <a:spLocks noGrp="1"/>
          </p:cNvSpPr>
          <p:nvPr>
            <p:ph idx="1"/>
          </p:nvPr>
        </p:nvSpPr>
        <p:spPr>
          <a:xfrm>
            <a:off x="5818633" y="1517904"/>
            <a:ext cx="4843270" cy="4578096"/>
          </a:xfrm>
        </p:spPr>
        <p:txBody>
          <a:bodyPr>
            <a:normAutofit/>
          </a:bodyPr>
          <a:lstStyle/>
          <a:p>
            <a:pPr>
              <a:lnSpc>
                <a:spcPct val="95000"/>
              </a:lnSpc>
              <a:buFont typeface="Arial" panose="020B0604020202020204" pitchFamily="34" charset="0"/>
              <a:buChar char="•"/>
            </a:pPr>
            <a:r>
              <a:rPr lang="en-US" sz="1300"/>
              <a:t>Self-confidence in Analysis and Approach</a:t>
            </a:r>
          </a:p>
          <a:p>
            <a:pPr marL="742950" lvl="1" indent="-285750">
              <a:lnSpc>
                <a:spcPct val="95000"/>
              </a:lnSpc>
              <a:buFont typeface="Arial" panose="020B0604020202020204" pitchFamily="34" charset="0"/>
              <a:buChar char="•"/>
            </a:pPr>
            <a:r>
              <a:rPr lang="en-US" sz="1300"/>
              <a:t>Withstand pressure and challenges</a:t>
            </a:r>
          </a:p>
          <a:p>
            <a:pPr marL="742950" lvl="1" indent="-285750">
              <a:lnSpc>
                <a:spcPct val="95000"/>
              </a:lnSpc>
              <a:buFont typeface="Arial" panose="020B0604020202020204" pitchFamily="34" charset="0"/>
              <a:buChar char="•"/>
            </a:pPr>
            <a:r>
              <a:rPr lang="en-US" sz="1300"/>
              <a:t>Analyze impacts and sustain arguments</a:t>
            </a:r>
          </a:p>
          <a:p>
            <a:pPr>
              <a:lnSpc>
                <a:spcPct val="95000"/>
              </a:lnSpc>
              <a:buFont typeface="Arial" panose="020B0604020202020204" pitchFamily="34" charset="0"/>
              <a:buChar char="•"/>
            </a:pPr>
            <a:r>
              <a:rPr lang="en-US" sz="1300"/>
              <a:t>Key Competence for Stakeholder Engagement</a:t>
            </a:r>
          </a:p>
          <a:p>
            <a:pPr marL="742950" lvl="1" indent="-285750">
              <a:lnSpc>
                <a:spcPct val="95000"/>
              </a:lnSpc>
              <a:buFont typeface="Arial" panose="020B0604020202020204" pitchFamily="34" charset="0"/>
              <a:buChar char="•"/>
            </a:pPr>
            <a:r>
              <a:rPr lang="en-US" sz="1300"/>
              <a:t>Effective interaction across various situations</a:t>
            </a:r>
          </a:p>
          <a:p>
            <a:pPr>
              <a:lnSpc>
                <a:spcPct val="95000"/>
              </a:lnSpc>
              <a:buFont typeface="Arial" panose="020B0604020202020204" pitchFamily="34" charset="0"/>
              <a:buChar char="•"/>
            </a:pPr>
            <a:r>
              <a:rPr lang="en-US" sz="1300"/>
              <a:t>Concept of Locus of Control</a:t>
            </a:r>
          </a:p>
          <a:p>
            <a:pPr marL="742950" lvl="1" indent="-285750">
              <a:lnSpc>
                <a:spcPct val="95000"/>
              </a:lnSpc>
              <a:buFont typeface="Arial" panose="020B0604020202020204" pitchFamily="34" charset="0"/>
              <a:buChar char="•"/>
            </a:pPr>
            <a:r>
              <a:rPr lang="en-US" sz="1300"/>
              <a:t>Internal locus: belief in influencing events</a:t>
            </a:r>
          </a:p>
          <a:p>
            <a:pPr marL="742950" lvl="1" indent="-285750">
              <a:lnSpc>
                <a:spcPct val="95000"/>
              </a:lnSpc>
              <a:buFont typeface="Arial" panose="020B0604020202020204" pitchFamily="34" charset="0"/>
              <a:buChar char="•"/>
            </a:pPr>
            <a:r>
              <a:rPr lang="en-US" sz="1300"/>
              <a:t>External locus: feeling of lack of control</a:t>
            </a:r>
          </a:p>
          <a:p>
            <a:pPr>
              <a:lnSpc>
                <a:spcPct val="95000"/>
              </a:lnSpc>
              <a:buFont typeface="Arial" panose="020B0604020202020204" pitchFamily="34" charset="0"/>
              <a:buChar char="•"/>
            </a:pPr>
            <a:r>
              <a:rPr lang="en-US" sz="1300"/>
              <a:t>Impact on Credibility</a:t>
            </a:r>
          </a:p>
          <a:p>
            <a:pPr marL="742950" lvl="1" indent="-285750">
              <a:lnSpc>
                <a:spcPct val="95000"/>
              </a:lnSpc>
              <a:buFont typeface="Arial" panose="020B0604020202020204" pitchFamily="34" charset="0"/>
              <a:buChar char="•"/>
            </a:pPr>
            <a:r>
              <a:rPr lang="en-US" sz="1300"/>
              <a:t>External locus may hinder gaining stakeholder credibility</a:t>
            </a:r>
          </a:p>
          <a:p>
            <a:pPr marL="742950" lvl="1" indent="-285750">
              <a:lnSpc>
                <a:spcPct val="95000"/>
              </a:lnSpc>
              <a:buFont typeface="Arial" panose="020B0604020202020204" pitchFamily="34" charset="0"/>
              <a:buChar char="•"/>
            </a:pPr>
            <a:r>
              <a:rPr lang="en-US" sz="1300"/>
              <a:t>Convincing stakeholders of value delivered</a:t>
            </a:r>
          </a:p>
        </p:txBody>
      </p:sp>
    </p:spTree>
    <p:extLst>
      <p:ext uri="{BB962C8B-B14F-4D97-AF65-F5344CB8AC3E}">
        <p14:creationId xmlns:p14="http://schemas.microsoft.com/office/powerpoint/2010/main" val="2628637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900E26-7955-2BBE-D10B-DDF277412825}"/>
              </a:ext>
            </a:extLst>
          </p:cNvPr>
          <p:cNvSpPr>
            <a:spLocks noGrp="1"/>
          </p:cNvSpPr>
          <p:nvPr>
            <p:ph type="title"/>
          </p:nvPr>
        </p:nvSpPr>
        <p:spPr>
          <a:xfrm>
            <a:off x="762000" y="758951"/>
            <a:ext cx="3880511" cy="1577849"/>
          </a:xfrm>
        </p:spPr>
        <p:txBody>
          <a:bodyPr vert="horz" lIns="91440" tIns="45720" rIns="91440" bIns="45720" rtlCol="0" anchor="t">
            <a:normAutofit/>
          </a:bodyPr>
          <a:lstStyle/>
          <a:p>
            <a:r>
              <a:rPr lang="en-US" kern="1200" spc="-50" baseline="0">
                <a:solidFill>
                  <a:schemeClr val="tx1"/>
                </a:solidFill>
                <a:latin typeface="+mj-lt"/>
                <a:ea typeface="+mj-ea"/>
                <a:cs typeface="+mj-cs"/>
              </a:rPr>
              <a:t>Professional Development</a:t>
            </a:r>
          </a:p>
        </p:txBody>
      </p:sp>
      <p:sp>
        <p:nvSpPr>
          <p:cNvPr id="4" name="Content Placeholder 3">
            <a:extLst>
              <a:ext uri="{FF2B5EF4-FFF2-40B4-BE49-F238E27FC236}">
                <a16:creationId xmlns:a16="http://schemas.microsoft.com/office/drawing/2014/main" id="{52E45873-D26F-4CE3-7D6E-687A0C85AAA4}"/>
              </a:ext>
            </a:extLst>
          </p:cNvPr>
          <p:cNvSpPr>
            <a:spLocks noGrp="1"/>
          </p:cNvSpPr>
          <p:nvPr>
            <p:ph sz="half" idx="2"/>
          </p:nvPr>
        </p:nvSpPr>
        <p:spPr>
          <a:xfrm>
            <a:off x="762000" y="2611718"/>
            <a:ext cx="3880511" cy="3514164"/>
          </a:xfrm>
        </p:spPr>
        <p:txBody>
          <a:bodyPr vert="horz" lIns="91440" tIns="45720" rIns="91440" bIns="45720" rtlCol="0">
            <a:normAutofit/>
          </a:bodyPr>
          <a:lstStyle/>
          <a:p>
            <a:pPr>
              <a:lnSpc>
                <a:spcPct val="95000"/>
              </a:lnSpc>
              <a:buFont typeface="Arial" panose="020B0604020202020204" pitchFamily="34" charset="0"/>
              <a:buChar char="•"/>
            </a:pPr>
            <a:r>
              <a:rPr lang="en-US" sz="1000"/>
              <a:t>Importance of Continuous Improvement</a:t>
            </a:r>
          </a:p>
          <a:p>
            <a:pPr marL="742950" lvl="1" indent="-285750">
              <a:lnSpc>
                <a:spcPct val="95000"/>
              </a:lnSpc>
              <a:buFont typeface="Arial" panose="020B0604020202020204" pitchFamily="34" charset="0"/>
              <a:buChar char="•"/>
            </a:pPr>
            <a:r>
              <a:rPr lang="en-US" sz="1000"/>
              <a:t>Critical for personal development</a:t>
            </a:r>
          </a:p>
          <a:p>
            <a:pPr marL="742950" lvl="1" indent="-285750">
              <a:lnSpc>
                <a:spcPct val="95000"/>
              </a:lnSpc>
              <a:buFont typeface="Arial" panose="020B0604020202020204" pitchFamily="34" charset="0"/>
              <a:buChar char="•"/>
            </a:pPr>
            <a:r>
              <a:rPr lang="en-US" sz="1000"/>
              <a:t>Enables colleagues and the organisation to develop</a:t>
            </a:r>
          </a:p>
          <a:p>
            <a:pPr>
              <a:lnSpc>
                <a:spcPct val="95000"/>
              </a:lnSpc>
              <a:buFont typeface="Arial" panose="020B0604020202020204" pitchFamily="34" charset="0"/>
              <a:buChar char="•"/>
            </a:pPr>
            <a:r>
              <a:rPr lang="en-US" sz="1000"/>
              <a:t>Focus on Ongoing Learning</a:t>
            </a:r>
          </a:p>
          <a:p>
            <a:pPr marL="742950" lvl="1" indent="-285750">
              <a:lnSpc>
                <a:spcPct val="95000"/>
              </a:lnSpc>
              <a:buFont typeface="Arial" panose="020B0604020202020204" pitchFamily="34" charset="0"/>
              <a:buChar char="•"/>
            </a:pPr>
            <a:r>
              <a:rPr lang="en-US" sz="1000"/>
              <a:t>Helps adapt to new challenges</a:t>
            </a:r>
          </a:p>
          <a:p>
            <a:pPr marL="742950" lvl="1" indent="-285750">
              <a:lnSpc>
                <a:spcPct val="95000"/>
              </a:lnSpc>
              <a:buFont typeface="Arial" panose="020B0604020202020204" pitchFamily="34" charset="0"/>
              <a:buChar char="•"/>
            </a:pPr>
            <a:r>
              <a:rPr lang="en-US" sz="1000"/>
              <a:t>Essential in fast-moving business and IT environment</a:t>
            </a:r>
          </a:p>
          <a:p>
            <a:pPr>
              <a:lnSpc>
                <a:spcPct val="95000"/>
              </a:lnSpc>
              <a:buFont typeface="Arial" panose="020B0604020202020204" pitchFamily="34" charset="0"/>
              <a:buChar char="•"/>
            </a:pPr>
            <a:r>
              <a:rPr lang="en-US" sz="1000"/>
              <a:t>Demonstration of Competence</a:t>
            </a:r>
          </a:p>
          <a:p>
            <a:pPr marL="742950" lvl="1" indent="-285750">
              <a:lnSpc>
                <a:spcPct val="95000"/>
              </a:lnSpc>
              <a:buFont typeface="Arial" panose="020B0604020202020204" pitchFamily="34" charset="0"/>
              <a:buChar char="•"/>
            </a:pPr>
            <a:r>
              <a:rPr lang="en-US" sz="1000"/>
              <a:t>Coaching and mentoring activities</a:t>
            </a:r>
          </a:p>
          <a:p>
            <a:pPr marL="742950" lvl="1" indent="-285750">
              <a:lnSpc>
                <a:spcPct val="95000"/>
              </a:lnSpc>
              <a:buFont typeface="Arial" panose="020B0604020202020204" pitchFamily="34" charset="0"/>
              <a:buChar char="•"/>
            </a:pPr>
            <a:r>
              <a:rPr lang="en-US" sz="1000"/>
              <a:t>Training delivery</a:t>
            </a:r>
          </a:p>
          <a:p>
            <a:pPr marL="742950" lvl="1" indent="-285750">
              <a:lnSpc>
                <a:spcPct val="95000"/>
              </a:lnSpc>
              <a:buFont typeface="Arial" panose="020B0604020202020204" pitchFamily="34" charset="0"/>
              <a:buChar char="•"/>
            </a:pPr>
            <a:r>
              <a:rPr lang="en-US" sz="1000"/>
              <a:t>Contribution to professional forums</a:t>
            </a:r>
          </a:p>
          <a:p>
            <a:pPr marL="742950" lvl="1" indent="-285750">
              <a:lnSpc>
                <a:spcPct val="95000"/>
              </a:lnSpc>
              <a:buFont typeface="Arial" panose="020B0604020202020204" pitchFamily="34" charset="0"/>
              <a:buChar char="•"/>
            </a:pPr>
            <a:r>
              <a:rPr lang="en-US" sz="1000"/>
              <a:t>Applying for business analysis awards</a:t>
            </a:r>
          </a:p>
        </p:txBody>
      </p:sp>
      <p:pic>
        <p:nvPicPr>
          <p:cNvPr id="5" name="Content Placeholder 4" descr="Speaker giving a talk in conference hall at business event.">
            <a:extLst>
              <a:ext uri="{FF2B5EF4-FFF2-40B4-BE49-F238E27FC236}">
                <a16:creationId xmlns:a16="http://schemas.microsoft.com/office/drawing/2014/main" id="{7B695380-E9A7-40A5-A7E8-71B19E4B28FE}"/>
              </a:ext>
            </a:extLst>
          </p:cNvPr>
          <p:cNvPicPr>
            <a:picLocks noGrp="1" noChangeAspect="1"/>
          </p:cNvPicPr>
          <p:nvPr>
            <p:ph sz="half" idx="1"/>
          </p:nvPr>
        </p:nvPicPr>
        <p:blipFill>
          <a:blip r:embed="rId3"/>
          <a:srcRect l="17203" r="16703" b="-1"/>
          <a:stretch>
            <a:fillRect/>
          </a:stretch>
        </p:blipFill>
        <p:spPr>
          <a:xfrm>
            <a:off x="5401463" y="10"/>
            <a:ext cx="6790537" cy="6857990"/>
          </a:xfrm>
          <a:prstGeom prst="rect">
            <a:avLst/>
          </a:prstGeom>
        </p:spPr>
      </p:pic>
    </p:spTree>
    <p:extLst>
      <p:ext uri="{BB962C8B-B14F-4D97-AF65-F5344CB8AC3E}">
        <p14:creationId xmlns:p14="http://schemas.microsoft.com/office/powerpoint/2010/main" val="3670824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BE4862-BC34-3A90-7C68-4DE7E1F62039}"/>
              </a:ext>
            </a:extLst>
          </p:cNvPr>
          <p:cNvSpPr>
            <a:spLocks noGrp="1"/>
          </p:cNvSpPr>
          <p:nvPr>
            <p:ph type="title"/>
          </p:nvPr>
        </p:nvSpPr>
        <p:spPr>
          <a:xfrm>
            <a:off x="1517903" y="1517903"/>
            <a:ext cx="3828185" cy="4578096"/>
          </a:xfrm>
        </p:spPr>
        <p:txBody>
          <a:bodyPr>
            <a:normAutofit/>
          </a:bodyPr>
          <a:lstStyle/>
          <a:p>
            <a:r>
              <a:rPr lang="en-US"/>
              <a:t>Business Finance</a:t>
            </a:r>
          </a:p>
        </p:txBody>
      </p:sp>
      <p:sp>
        <p:nvSpPr>
          <p:cNvPr id="3" name="Content Placeholder 2">
            <a:extLst>
              <a:ext uri="{FF2B5EF4-FFF2-40B4-BE49-F238E27FC236}">
                <a16:creationId xmlns:a16="http://schemas.microsoft.com/office/drawing/2014/main" id="{9BBF4000-C858-2674-5240-38D6FD54B5DD}"/>
              </a:ext>
            </a:extLst>
          </p:cNvPr>
          <p:cNvSpPr>
            <a:spLocks noGrp="1"/>
          </p:cNvSpPr>
          <p:nvPr>
            <p:ph idx="1"/>
          </p:nvPr>
        </p:nvSpPr>
        <p:spPr>
          <a:xfrm>
            <a:off x="5818633" y="1517904"/>
            <a:ext cx="4843270" cy="4578096"/>
          </a:xfrm>
        </p:spPr>
        <p:txBody>
          <a:bodyPr>
            <a:normAutofit/>
          </a:bodyPr>
          <a:lstStyle/>
          <a:p>
            <a:pPr>
              <a:lnSpc>
                <a:spcPct val="95000"/>
              </a:lnSpc>
              <a:buFont typeface="Arial" panose="020B0604020202020204" pitchFamily="34" charset="0"/>
              <a:buChar char="•"/>
            </a:pPr>
            <a:r>
              <a:rPr lang="en-US" sz="1100"/>
              <a:t>Role of Finance in Business</a:t>
            </a:r>
          </a:p>
          <a:p>
            <a:pPr marL="742950" lvl="1" indent="-285750">
              <a:lnSpc>
                <a:spcPct val="95000"/>
              </a:lnSpc>
              <a:buFont typeface="Arial" panose="020B0604020202020204" pitchFamily="34" charset="0"/>
              <a:buChar char="•"/>
            </a:pPr>
            <a:r>
              <a:rPr lang="en-US" sz="1100"/>
              <a:t>Finance is crucial in commercial, government, and non-profit sectors</a:t>
            </a:r>
          </a:p>
          <a:p>
            <a:pPr marL="742950" lvl="1" indent="-285750">
              <a:lnSpc>
                <a:spcPct val="95000"/>
              </a:lnSpc>
              <a:buFont typeface="Arial" panose="020B0604020202020204" pitchFamily="34" charset="0"/>
              <a:buChar char="•"/>
            </a:pPr>
            <a:r>
              <a:rPr lang="en-US" sz="1100"/>
              <a:t>Determines available funds and feasibility of actions</a:t>
            </a:r>
          </a:p>
          <a:p>
            <a:pPr>
              <a:lnSpc>
                <a:spcPct val="95000"/>
              </a:lnSpc>
              <a:buFont typeface="Arial" panose="020B0604020202020204" pitchFamily="34" charset="0"/>
              <a:buChar char="•"/>
            </a:pPr>
            <a:r>
              <a:rPr lang="en-US" sz="1100"/>
              <a:t>Essential Financial Knowledge for Analysts</a:t>
            </a:r>
          </a:p>
          <a:p>
            <a:pPr marL="742950" lvl="1" indent="-285750">
              <a:lnSpc>
                <a:spcPct val="95000"/>
              </a:lnSpc>
              <a:buFont typeface="Arial" panose="020B0604020202020204" pitchFamily="34" charset="0"/>
              <a:buChar char="•"/>
            </a:pPr>
            <a:r>
              <a:rPr lang="en-US" sz="1100"/>
              <a:t>Understanding balance sheet and income statement</a:t>
            </a:r>
          </a:p>
          <a:p>
            <a:pPr marL="742950" lvl="1" indent="-285750">
              <a:lnSpc>
                <a:spcPct val="95000"/>
              </a:lnSpc>
              <a:buFont typeface="Arial" panose="020B0604020202020204" pitchFamily="34" charset="0"/>
              <a:buChar char="•"/>
            </a:pPr>
            <a:r>
              <a:rPr lang="en-US" sz="1100"/>
              <a:t>Using financial analysis tools like ratio analysis</a:t>
            </a:r>
          </a:p>
          <a:p>
            <a:pPr marL="742950" lvl="1" indent="-285750">
              <a:lnSpc>
                <a:spcPct val="95000"/>
              </a:lnSpc>
              <a:buFont typeface="Arial" panose="020B0604020202020204" pitchFamily="34" charset="0"/>
              <a:buChar char="•"/>
            </a:pPr>
            <a:r>
              <a:rPr lang="en-US" sz="1100"/>
              <a:t>Budgeting and managing cash flow</a:t>
            </a:r>
          </a:p>
          <a:p>
            <a:pPr>
              <a:lnSpc>
                <a:spcPct val="95000"/>
              </a:lnSpc>
              <a:buFont typeface="Arial" panose="020B0604020202020204" pitchFamily="34" charset="0"/>
              <a:buChar char="•"/>
            </a:pPr>
            <a:r>
              <a:rPr lang="en-US" sz="1100"/>
              <a:t>Nature of Profit or Surplus</a:t>
            </a:r>
          </a:p>
          <a:p>
            <a:pPr marL="742950" lvl="1" indent="-285750">
              <a:lnSpc>
                <a:spcPct val="95000"/>
              </a:lnSpc>
              <a:buFont typeface="Arial" panose="020B0604020202020204" pitchFamily="34" charset="0"/>
              <a:buChar char="•"/>
            </a:pPr>
            <a:r>
              <a:rPr lang="en-US" sz="1100"/>
              <a:t>Evaluating profit or surplus in business</a:t>
            </a:r>
          </a:p>
          <a:p>
            <a:pPr>
              <a:lnSpc>
                <a:spcPct val="95000"/>
              </a:lnSpc>
              <a:buFont typeface="Arial" panose="020B0604020202020204" pitchFamily="34" charset="0"/>
              <a:buChar char="•"/>
            </a:pPr>
            <a:r>
              <a:rPr lang="en-US" sz="1100"/>
              <a:t>Principles of Costing</a:t>
            </a:r>
          </a:p>
          <a:p>
            <a:pPr marL="742950" lvl="1" indent="-285750">
              <a:lnSpc>
                <a:spcPct val="95000"/>
              </a:lnSpc>
              <a:buFont typeface="Arial" panose="020B0604020202020204" pitchFamily="34" charset="0"/>
              <a:buChar char="•"/>
            </a:pPr>
            <a:r>
              <a:rPr lang="en-US" sz="1100"/>
              <a:t>Costing products and services accurately</a:t>
            </a:r>
          </a:p>
          <a:p>
            <a:pPr>
              <a:lnSpc>
                <a:spcPct val="95000"/>
              </a:lnSpc>
              <a:buFont typeface="Arial" panose="020B0604020202020204" pitchFamily="34" charset="0"/>
              <a:buChar char="•"/>
            </a:pPr>
            <a:r>
              <a:rPr lang="en-US" sz="1100"/>
              <a:t>Application in Business Analysis</a:t>
            </a:r>
          </a:p>
        </p:txBody>
      </p:sp>
    </p:spTree>
    <p:extLst>
      <p:ext uri="{BB962C8B-B14F-4D97-AF65-F5344CB8AC3E}">
        <p14:creationId xmlns:p14="http://schemas.microsoft.com/office/powerpoint/2010/main" val="2262473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CABB3A-5B62-7E3A-0029-98B41B0125C9}"/>
              </a:ext>
            </a:extLst>
          </p:cNvPr>
          <p:cNvSpPr>
            <a:spLocks noGrp="1"/>
          </p:cNvSpPr>
          <p:nvPr>
            <p:ph type="title"/>
          </p:nvPr>
        </p:nvSpPr>
        <p:spPr>
          <a:xfrm>
            <a:off x="1517903" y="1517903"/>
            <a:ext cx="3828185" cy="4578096"/>
          </a:xfrm>
        </p:spPr>
        <p:txBody>
          <a:bodyPr>
            <a:normAutofit/>
          </a:bodyPr>
          <a:lstStyle/>
          <a:p>
            <a:r>
              <a:rPr lang="en-US"/>
              <a:t>Business Case Development</a:t>
            </a:r>
          </a:p>
        </p:txBody>
      </p:sp>
      <p:sp>
        <p:nvSpPr>
          <p:cNvPr id="3" name="Content Placeholder 2">
            <a:extLst>
              <a:ext uri="{FF2B5EF4-FFF2-40B4-BE49-F238E27FC236}">
                <a16:creationId xmlns:a16="http://schemas.microsoft.com/office/drawing/2014/main" id="{2339EFA6-6138-BA3D-4981-AF6C62F3B7C5}"/>
              </a:ext>
            </a:extLst>
          </p:cNvPr>
          <p:cNvSpPr>
            <a:spLocks noGrp="1"/>
          </p:cNvSpPr>
          <p:nvPr>
            <p:ph idx="1"/>
          </p:nvPr>
        </p:nvSpPr>
        <p:spPr>
          <a:xfrm>
            <a:off x="5818633" y="1517904"/>
            <a:ext cx="4843270" cy="4578096"/>
          </a:xfrm>
        </p:spPr>
        <p:txBody>
          <a:bodyPr>
            <a:normAutofit/>
          </a:bodyPr>
          <a:lstStyle/>
          <a:p>
            <a:pPr>
              <a:lnSpc>
                <a:spcPct val="95000"/>
              </a:lnSpc>
              <a:buFont typeface="Arial" panose="020B0604020202020204" pitchFamily="34" charset="0"/>
              <a:buChar char="•"/>
            </a:pPr>
            <a:r>
              <a:rPr lang="en-US" sz="1300"/>
              <a:t>Assessing Costs and Benefits</a:t>
            </a:r>
          </a:p>
          <a:p>
            <a:pPr marL="742950" lvl="1" indent="-285750">
              <a:lnSpc>
                <a:spcPct val="95000"/>
              </a:lnSpc>
              <a:buFont typeface="Arial" panose="020B0604020202020204" pitchFamily="34" charset="0"/>
              <a:buChar char="•"/>
            </a:pPr>
            <a:r>
              <a:rPr lang="en-US" sz="1300"/>
              <a:t>Evaluating the financial impact of projects</a:t>
            </a:r>
          </a:p>
          <a:p>
            <a:pPr marL="742950" lvl="1" indent="-285750">
              <a:lnSpc>
                <a:spcPct val="95000"/>
              </a:lnSpc>
              <a:buFont typeface="Arial" panose="020B0604020202020204" pitchFamily="34" charset="0"/>
              <a:buChar char="•"/>
            </a:pPr>
            <a:r>
              <a:rPr lang="en-US" sz="1300"/>
              <a:t>Ensuring business benefits through IT</a:t>
            </a:r>
          </a:p>
          <a:p>
            <a:pPr>
              <a:lnSpc>
                <a:spcPct val="95000"/>
              </a:lnSpc>
              <a:buFont typeface="Arial" panose="020B0604020202020204" pitchFamily="34" charset="0"/>
              <a:buChar char="•"/>
            </a:pPr>
            <a:r>
              <a:rPr lang="en-US" sz="1300"/>
              <a:t>Involvement of Specialists</a:t>
            </a:r>
          </a:p>
          <a:p>
            <a:pPr marL="742950" lvl="1" indent="-285750">
              <a:lnSpc>
                <a:spcPct val="95000"/>
              </a:lnSpc>
              <a:buFont typeface="Arial" panose="020B0604020202020204" pitchFamily="34" charset="0"/>
              <a:buChar char="•"/>
            </a:pPr>
            <a:r>
              <a:rPr lang="en-US" sz="1300"/>
              <a:t>Collaborating with management accountants</a:t>
            </a:r>
          </a:p>
          <a:p>
            <a:pPr marL="742950" lvl="1" indent="-285750">
              <a:lnSpc>
                <a:spcPct val="95000"/>
              </a:lnSpc>
              <a:buFont typeface="Arial" panose="020B0604020202020204" pitchFamily="34" charset="0"/>
              <a:buChar char="•"/>
            </a:pPr>
            <a:r>
              <a:rPr lang="en-US" sz="1300"/>
              <a:t>Modeling business activities for financial benefit</a:t>
            </a:r>
          </a:p>
          <a:p>
            <a:pPr>
              <a:lnSpc>
                <a:spcPct val="95000"/>
              </a:lnSpc>
              <a:buFont typeface="Arial" panose="020B0604020202020204" pitchFamily="34" charset="0"/>
              <a:buChar char="•"/>
            </a:pPr>
            <a:r>
              <a:rPr lang="en-US" sz="1300"/>
              <a:t>Developing Business Case</a:t>
            </a:r>
          </a:p>
          <a:p>
            <a:pPr marL="742950" lvl="1" indent="-285750">
              <a:lnSpc>
                <a:spcPct val="95000"/>
              </a:lnSpc>
              <a:buFont typeface="Arial" panose="020B0604020202020204" pitchFamily="34" charset="0"/>
              <a:buChar char="•"/>
            </a:pPr>
            <a:r>
              <a:rPr lang="en-US" sz="1300"/>
              <a:t>Basic understanding of finance required</a:t>
            </a:r>
          </a:p>
          <a:p>
            <a:pPr marL="742950" lvl="1" indent="-285750">
              <a:lnSpc>
                <a:spcPct val="95000"/>
              </a:lnSpc>
              <a:buFont typeface="Arial" panose="020B0604020202020204" pitchFamily="34" charset="0"/>
              <a:buChar char="•"/>
            </a:pPr>
            <a:r>
              <a:rPr lang="en-US" sz="1300"/>
              <a:t>Utilizing investment appraisal techniques</a:t>
            </a:r>
          </a:p>
          <a:p>
            <a:pPr>
              <a:lnSpc>
                <a:spcPct val="95000"/>
              </a:lnSpc>
              <a:buFont typeface="Arial" panose="020B0604020202020204" pitchFamily="34" charset="0"/>
              <a:buChar char="•"/>
            </a:pPr>
            <a:r>
              <a:rPr lang="en-US" sz="1300"/>
              <a:t>Investment Appraisal Techniques</a:t>
            </a:r>
          </a:p>
          <a:p>
            <a:pPr marL="742950" lvl="1" indent="-285750">
              <a:lnSpc>
                <a:spcPct val="95000"/>
              </a:lnSpc>
              <a:buFont typeface="Arial" panose="020B0604020202020204" pitchFamily="34" charset="0"/>
              <a:buChar char="•"/>
            </a:pPr>
            <a:r>
              <a:rPr lang="en-US" sz="1300"/>
              <a:t>Break-even analysis</a:t>
            </a:r>
          </a:p>
          <a:p>
            <a:pPr>
              <a:lnSpc>
                <a:spcPct val="95000"/>
              </a:lnSpc>
              <a:buFont typeface="Arial" panose="020B0604020202020204" pitchFamily="34" charset="0"/>
              <a:buChar char="•"/>
            </a:pPr>
            <a:r>
              <a:rPr lang="en-US" sz="1300"/>
              <a:t>Understanding Technical Solutions</a:t>
            </a:r>
          </a:p>
        </p:txBody>
      </p:sp>
    </p:spTree>
    <p:extLst>
      <p:ext uri="{BB962C8B-B14F-4D97-AF65-F5344CB8AC3E}">
        <p14:creationId xmlns:p14="http://schemas.microsoft.com/office/powerpoint/2010/main" val="302516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BBE19F-695B-9D6D-89B6-0F9EF73B9D12}"/>
              </a:ext>
            </a:extLst>
          </p:cNvPr>
          <p:cNvSpPr>
            <a:spLocks noGrp="1"/>
          </p:cNvSpPr>
          <p:nvPr>
            <p:ph type="title"/>
          </p:nvPr>
        </p:nvSpPr>
        <p:spPr>
          <a:xfrm>
            <a:off x="1517903" y="1517903"/>
            <a:ext cx="3828185" cy="4578096"/>
          </a:xfrm>
        </p:spPr>
        <p:txBody>
          <a:bodyPr>
            <a:normAutofit/>
          </a:bodyPr>
          <a:lstStyle/>
          <a:p>
            <a:r>
              <a:rPr lang="en-US"/>
              <a:t>Domain Knowledge</a:t>
            </a:r>
          </a:p>
        </p:txBody>
      </p:sp>
      <p:sp>
        <p:nvSpPr>
          <p:cNvPr id="3" name="Content Placeholder 2">
            <a:extLst>
              <a:ext uri="{FF2B5EF4-FFF2-40B4-BE49-F238E27FC236}">
                <a16:creationId xmlns:a16="http://schemas.microsoft.com/office/drawing/2014/main" id="{5E3C908C-54B0-D766-81EE-393F88504718}"/>
              </a:ext>
            </a:extLst>
          </p:cNvPr>
          <p:cNvSpPr>
            <a:spLocks noGrp="1"/>
          </p:cNvSpPr>
          <p:nvPr>
            <p:ph idx="1"/>
          </p:nvPr>
        </p:nvSpPr>
        <p:spPr>
          <a:xfrm>
            <a:off x="5818633" y="1517904"/>
            <a:ext cx="4843270" cy="4578096"/>
          </a:xfrm>
        </p:spPr>
        <p:txBody>
          <a:bodyPr>
            <a:normAutofit/>
          </a:bodyPr>
          <a:lstStyle/>
          <a:p>
            <a:pPr>
              <a:lnSpc>
                <a:spcPct val="95000"/>
              </a:lnSpc>
              <a:buFont typeface="Arial" panose="020B0604020202020204" pitchFamily="34" charset="0"/>
              <a:buChar char="•"/>
            </a:pPr>
            <a:r>
              <a:rPr lang="en-US" sz="1000"/>
              <a:t>Understanding the Business Domain</a:t>
            </a:r>
          </a:p>
          <a:p>
            <a:pPr marL="742950" lvl="1" indent="-285750">
              <a:lnSpc>
                <a:spcPct val="95000"/>
              </a:lnSpc>
              <a:buFont typeface="Arial" panose="020B0604020202020204" pitchFamily="34" charset="0"/>
              <a:buChar char="•"/>
            </a:pPr>
            <a:r>
              <a:rPr lang="en-US" sz="1000"/>
              <a:t>General knowledge of the sector in which the organization operates</a:t>
            </a:r>
          </a:p>
          <a:p>
            <a:pPr marL="742950" lvl="1" indent="-285750">
              <a:lnSpc>
                <a:spcPct val="95000"/>
              </a:lnSpc>
              <a:buFont typeface="Arial" panose="020B0604020202020204" pitchFamily="34" charset="0"/>
              <a:buChar char="•"/>
            </a:pPr>
            <a:r>
              <a:rPr lang="en-US" sz="1000"/>
              <a:t>Specific domain knowledge, e.g., supermarkets in retail, social care in local government</a:t>
            </a:r>
          </a:p>
          <a:p>
            <a:pPr>
              <a:lnSpc>
                <a:spcPct val="95000"/>
              </a:lnSpc>
              <a:buFont typeface="Arial" panose="020B0604020202020204" pitchFamily="34" charset="0"/>
              <a:buChar char="•"/>
            </a:pPr>
            <a:r>
              <a:rPr lang="en-US" sz="1000"/>
              <a:t>Effective Communication</a:t>
            </a:r>
          </a:p>
          <a:p>
            <a:pPr marL="742950" lvl="1" indent="-285750">
              <a:lnSpc>
                <a:spcPct val="95000"/>
              </a:lnSpc>
              <a:buFont typeface="Arial" panose="020B0604020202020204" pitchFamily="34" charset="0"/>
              <a:buChar char="•"/>
            </a:pPr>
            <a:r>
              <a:rPr lang="en-US" sz="1000"/>
              <a:t>Communicate with business people using familiar language</a:t>
            </a:r>
          </a:p>
          <a:p>
            <a:pPr marL="742950" lvl="1" indent="-285750">
              <a:lnSpc>
                <a:spcPct val="95000"/>
              </a:lnSpc>
              <a:buFont typeface="Arial" panose="020B0604020202020204" pitchFamily="34" charset="0"/>
              <a:buChar char="•"/>
            </a:pPr>
            <a:r>
              <a:rPr lang="en-US" sz="1000"/>
              <a:t>Personal qualities of communication and relationship building</a:t>
            </a:r>
          </a:p>
          <a:p>
            <a:pPr>
              <a:lnSpc>
                <a:spcPct val="95000"/>
              </a:lnSpc>
              <a:buFont typeface="Arial" panose="020B0604020202020204" pitchFamily="34" charset="0"/>
              <a:buChar char="•"/>
            </a:pPr>
            <a:r>
              <a:rPr lang="en-US" sz="1000"/>
              <a:t>Relevance and Usefulness</a:t>
            </a:r>
          </a:p>
          <a:p>
            <a:pPr marL="742950" lvl="1" indent="-285750">
              <a:lnSpc>
                <a:spcPct val="95000"/>
              </a:lnSpc>
              <a:buFont typeface="Arial" panose="020B0604020202020204" pitchFamily="34" charset="0"/>
              <a:buChar char="•"/>
            </a:pPr>
            <a:r>
              <a:rPr lang="en-US" sz="1000"/>
              <a:t>Understand what is acceptable or useful in the business domain</a:t>
            </a:r>
          </a:p>
          <a:p>
            <a:pPr marL="742950" lvl="1" indent="-285750">
              <a:lnSpc>
                <a:spcPct val="95000"/>
              </a:lnSpc>
              <a:buFont typeface="Arial" panose="020B0604020202020204" pitchFamily="34" charset="0"/>
              <a:buChar char="•"/>
            </a:pPr>
            <a:r>
              <a:rPr lang="en-US" sz="1000"/>
              <a:t>Profit issues may not be relevant in social security departments</a:t>
            </a:r>
          </a:p>
          <a:p>
            <a:pPr>
              <a:lnSpc>
                <a:spcPct val="95000"/>
              </a:lnSpc>
              <a:buFont typeface="Arial" panose="020B0604020202020204" pitchFamily="34" charset="0"/>
              <a:buChar char="•"/>
            </a:pPr>
            <a:r>
              <a:rPr lang="en-US" sz="1000"/>
              <a:t>Application of Best Practices</a:t>
            </a:r>
          </a:p>
          <a:p>
            <a:pPr marL="742950" lvl="1" indent="-285750">
              <a:lnSpc>
                <a:spcPct val="95000"/>
              </a:lnSpc>
              <a:buFont typeface="Arial" panose="020B0604020202020204" pitchFamily="34" charset="0"/>
              <a:buChar char="•"/>
            </a:pPr>
            <a:r>
              <a:rPr lang="en-US" sz="1000"/>
              <a:t>Use ideas and experiences from best practices</a:t>
            </a:r>
          </a:p>
          <a:p>
            <a:pPr marL="742950" lvl="1" indent="-285750">
              <a:lnSpc>
                <a:spcPct val="95000"/>
              </a:lnSpc>
              <a:buFont typeface="Arial" panose="020B0604020202020204" pitchFamily="34" charset="0"/>
              <a:buChar char="•"/>
            </a:pPr>
            <a:r>
              <a:rPr lang="en-US" sz="1000"/>
              <a:t>Apply them within the same or different business domains</a:t>
            </a:r>
          </a:p>
        </p:txBody>
      </p:sp>
    </p:spTree>
    <p:extLst>
      <p:ext uri="{BB962C8B-B14F-4D97-AF65-F5344CB8AC3E}">
        <p14:creationId xmlns:p14="http://schemas.microsoft.com/office/powerpoint/2010/main" val="1421759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581A72-6C24-C674-2F06-C90FDDC0544F}"/>
              </a:ext>
            </a:extLst>
          </p:cNvPr>
          <p:cNvSpPr>
            <a:spLocks noGrp="1"/>
          </p:cNvSpPr>
          <p:nvPr>
            <p:ph type="title"/>
          </p:nvPr>
        </p:nvSpPr>
        <p:spPr>
          <a:xfrm>
            <a:off x="762000" y="758951"/>
            <a:ext cx="3880511" cy="1577849"/>
          </a:xfrm>
        </p:spPr>
        <p:txBody>
          <a:bodyPr vert="horz" lIns="91440" tIns="45720" rIns="91440" bIns="45720" rtlCol="0" anchor="t">
            <a:normAutofit/>
          </a:bodyPr>
          <a:lstStyle/>
          <a:p>
            <a:r>
              <a:rPr lang="en-US" kern="1200" spc="-50" baseline="0">
                <a:solidFill>
                  <a:schemeClr val="tx1"/>
                </a:solidFill>
                <a:latin typeface="+mj-lt"/>
                <a:ea typeface="+mj-ea"/>
                <a:cs typeface="+mj-cs"/>
              </a:rPr>
              <a:t>Subject Matter Expertise</a:t>
            </a:r>
          </a:p>
        </p:txBody>
      </p:sp>
      <p:sp>
        <p:nvSpPr>
          <p:cNvPr id="4" name="Content Placeholder 3">
            <a:extLst>
              <a:ext uri="{FF2B5EF4-FFF2-40B4-BE49-F238E27FC236}">
                <a16:creationId xmlns:a16="http://schemas.microsoft.com/office/drawing/2014/main" id="{9B0B6F58-9516-9E9E-8E75-1B313C242DB6}"/>
              </a:ext>
            </a:extLst>
          </p:cNvPr>
          <p:cNvSpPr>
            <a:spLocks noGrp="1"/>
          </p:cNvSpPr>
          <p:nvPr>
            <p:ph sz="half" idx="2"/>
          </p:nvPr>
        </p:nvSpPr>
        <p:spPr>
          <a:xfrm>
            <a:off x="762000" y="2611718"/>
            <a:ext cx="3880511" cy="3514164"/>
          </a:xfrm>
        </p:spPr>
        <p:txBody>
          <a:bodyPr vert="horz" lIns="91440" tIns="45720" rIns="91440" bIns="45720" rtlCol="0">
            <a:normAutofit/>
          </a:bodyPr>
          <a:lstStyle/>
          <a:p>
            <a:pPr>
              <a:lnSpc>
                <a:spcPct val="95000"/>
              </a:lnSpc>
              <a:buFont typeface="Arial" panose="020B0604020202020204" pitchFamily="34" charset="0"/>
              <a:buChar char="•"/>
            </a:pPr>
            <a:r>
              <a:rPr lang="en-US" sz="1000"/>
              <a:t>Specific Domain Knowledge</a:t>
            </a:r>
          </a:p>
          <a:p>
            <a:pPr marL="742950" lvl="1" indent="-285750">
              <a:lnSpc>
                <a:spcPct val="95000"/>
              </a:lnSpc>
              <a:buFont typeface="Arial" panose="020B0604020202020204" pitchFamily="34" charset="0"/>
              <a:buChar char="•"/>
            </a:pPr>
            <a:r>
              <a:rPr lang="en-US" sz="1000"/>
              <a:t>Understanding terminology</a:t>
            </a:r>
          </a:p>
          <a:p>
            <a:pPr marL="742950" lvl="1" indent="-285750">
              <a:lnSpc>
                <a:spcPct val="95000"/>
              </a:lnSpc>
              <a:buFont typeface="Arial" panose="020B0604020202020204" pitchFamily="34" charset="0"/>
              <a:buChar char="•"/>
            </a:pPr>
            <a:r>
              <a:rPr lang="en-US" sz="1000"/>
              <a:t>Knowing processes and constraints</a:t>
            </a:r>
          </a:p>
          <a:p>
            <a:pPr>
              <a:lnSpc>
                <a:spcPct val="95000"/>
              </a:lnSpc>
              <a:buFont typeface="Arial" panose="020B0604020202020204" pitchFamily="34" charset="0"/>
              <a:buChar char="•"/>
            </a:pPr>
            <a:r>
              <a:rPr lang="en-US" sz="1000"/>
              <a:t>Credibility with Customers</a:t>
            </a:r>
          </a:p>
          <a:p>
            <a:pPr marL="742950" lvl="1" indent="-285750">
              <a:lnSpc>
                <a:spcPct val="95000"/>
              </a:lnSpc>
              <a:buFont typeface="Arial" panose="020B0604020202020204" pitchFamily="34" charset="0"/>
              <a:buChar char="•"/>
            </a:pPr>
            <a:r>
              <a:rPr lang="en-US" sz="1000"/>
              <a:t>Establishing trust</a:t>
            </a:r>
          </a:p>
          <a:p>
            <a:pPr marL="742950" lvl="1" indent="-285750">
              <a:lnSpc>
                <a:spcPct val="95000"/>
              </a:lnSpc>
              <a:buFont typeface="Arial" panose="020B0604020202020204" pitchFamily="34" charset="0"/>
              <a:buChar char="•"/>
            </a:pPr>
            <a:r>
              <a:rPr lang="en-US" sz="1000"/>
              <a:t>Effective communication</a:t>
            </a:r>
          </a:p>
          <a:p>
            <a:pPr>
              <a:lnSpc>
                <a:spcPct val="95000"/>
              </a:lnSpc>
              <a:buFont typeface="Arial" panose="020B0604020202020204" pitchFamily="34" charset="0"/>
              <a:buChar char="•"/>
            </a:pPr>
            <a:r>
              <a:rPr lang="en-US" sz="1000"/>
              <a:t>Business Analysts as Specialists</a:t>
            </a:r>
          </a:p>
          <a:p>
            <a:pPr marL="742950" lvl="1" indent="-285750">
              <a:lnSpc>
                <a:spcPct val="95000"/>
              </a:lnSpc>
              <a:buFont typeface="Arial" panose="020B0604020202020204" pitchFamily="34" charset="0"/>
              <a:buChar char="•"/>
            </a:pPr>
            <a:r>
              <a:rPr lang="en-US" sz="1000"/>
              <a:t>Strong understanding of subject area</a:t>
            </a:r>
          </a:p>
          <a:p>
            <a:pPr marL="742950" lvl="1" indent="-285750">
              <a:lnSpc>
                <a:spcPct val="95000"/>
              </a:lnSpc>
              <a:buFont typeface="Arial" panose="020B0604020202020204" pitchFamily="34" charset="0"/>
              <a:buChar char="•"/>
            </a:pPr>
            <a:r>
              <a:rPr lang="en-US" sz="1000"/>
              <a:t>Identifying areas for change</a:t>
            </a:r>
          </a:p>
          <a:p>
            <a:pPr>
              <a:lnSpc>
                <a:spcPct val="95000"/>
              </a:lnSpc>
              <a:buFont typeface="Arial" panose="020B0604020202020204" pitchFamily="34" charset="0"/>
              <a:buChar char="•"/>
            </a:pPr>
            <a:r>
              <a:rPr lang="en-US" sz="1000"/>
              <a:t>Communication with Business Staff</a:t>
            </a:r>
          </a:p>
          <a:p>
            <a:pPr marL="742950" lvl="1" indent="-285750">
              <a:lnSpc>
                <a:spcPct val="95000"/>
              </a:lnSpc>
              <a:buFont typeface="Arial" panose="020B0604020202020204" pitchFamily="34" charset="0"/>
              <a:buChar char="•"/>
            </a:pPr>
            <a:r>
              <a:rPr lang="en-US" sz="1000"/>
              <a:t>Easier interaction</a:t>
            </a:r>
          </a:p>
          <a:p>
            <a:pPr marL="742950" lvl="1" indent="-285750">
              <a:lnSpc>
                <a:spcPct val="95000"/>
              </a:lnSpc>
              <a:buFont typeface="Arial" panose="020B0604020202020204" pitchFamily="34" charset="0"/>
              <a:buChar char="•"/>
            </a:pPr>
            <a:r>
              <a:rPr lang="en-US" sz="1000"/>
              <a:t>Potential for further analysis</a:t>
            </a:r>
          </a:p>
        </p:txBody>
      </p:sp>
      <p:pic>
        <p:nvPicPr>
          <p:cNvPr id="5" name="Content Placeholder 4" descr="business meeting concept Marketing financial analyst analyzing business finance report on laptop during discussion at company meeting showing successful team work. Combined photo">
            <a:extLst>
              <a:ext uri="{FF2B5EF4-FFF2-40B4-BE49-F238E27FC236}">
                <a16:creationId xmlns:a16="http://schemas.microsoft.com/office/drawing/2014/main" id="{F90BFE14-42DB-4C88-B1D8-50C6EF1E6CE2}"/>
              </a:ext>
            </a:extLst>
          </p:cNvPr>
          <p:cNvPicPr>
            <a:picLocks noGrp="1" noChangeAspect="1"/>
          </p:cNvPicPr>
          <p:nvPr>
            <p:ph sz="half" idx="1"/>
          </p:nvPr>
        </p:nvPicPr>
        <p:blipFill>
          <a:blip r:embed="rId3"/>
          <a:srcRect l="25641" r="8265" b="-1"/>
          <a:stretch>
            <a:fillRect/>
          </a:stretch>
        </p:blipFill>
        <p:spPr>
          <a:xfrm>
            <a:off x="5401463" y="10"/>
            <a:ext cx="6790537" cy="6857990"/>
          </a:xfrm>
          <a:prstGeom prst="rect">
            <a:avLst/>
          </a:prstGeom>
        </p:spPr>
      </p:pic>
    </p:spTree>
    <p:extLst>
      <p:ext uri="{BB962C8B-B14F-4D97-AF65-F5344CB8AC3E}">
        <p14:creationId xmlns:p14="http://schemas.microsoft.com/office/powerpoint/2010/main" val="2758018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5CDAFE1-059B-49EF-8E73-47DED29BD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0" cy="6105523"/>
          </a:xfrm>
          <a:custGeom>
            <a:avLst/>
            <a:gdLst>
              <a:gd name="connsiteX0" fmla="*/ 0 w 11430000"/>
              <a:gd name="connsiteY0" fmla="*/ 0 h 6105523"/>
              <a:gd name="connsiteX1" fmla="*/ 7267575 w 11430000"/>
              <a:gd name="connsiteY1" fmla="*/ 0 h 6105523"/>
              <a:gd name="connsiteX2" fmla="*/ 7267575 w 11430000"/>
              <a:gd name="connsiteY2" fmla="*/ 762000 h 6105523"/>
              <a:gd name="connsiteX3" fmla="*/ 11430000 w 11430000"/>
              <a:gd name="connsiteY3" fmla="*/ 762000 h 6105523"/>
              <a:gd name="connsiteX4" fmla="*/ 11430000 w 11430000"/>
              <a:gd name="connsiteY4" fmla="*/ 6105523 h 6105523"/>
              <a:gd name="connsiteX5" fmla="*/ 7267575 w 11430000"/>
              <a:gd name="connsiteY5" fmla="*/ 6105523 h 6105523"/>
              <a:gd name="connsiteX6" fmla="*/ 5334000 w 11430000"/>
              <a:gd name="connsiteY6" fmla="*/ 6105523 h 6105523"/>
              <a:gd name="connsiteX7" fmla="*/ 0 w 11430000"/>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0" h="6105523">
                <a:moveTo>
                  <a:pt x="0" y="0"/>
                </a:moveTo>
                <a:lnTo>
                  <a:pt x="7267575" y="0"/>
                </a:lnTo>
                <a:lnTo>
                  <a:pt x="7267575" y="762000"/>
                </a:lnTo>
                <a:lnTo>
                  <a:pt x="11430000" y="762000"/>
                </a:lnTo>
                <a:lnTo>
                  <a:pt x="11430000" y="6105523"/>
                </a:lnTo>
                <a:lnTo>
                  <a:pt x="7267575" y="6105523"/>
                </a:lnTo>
                <a:lnTo>
                  <a:pt x="5334000" y="6105523"/>
                </a:lnTo>
                <a:lnTo>
                  <a:pt x="0" y="610552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3B99D92-CFB4-CC1C-6ACA-7E508A60B1FB}"/>
              </a:ext>
            </a:extLst>
          </p:cNvPr>
          <p:cNvSpPr>
            <a:spLocks noGrp="1"/>
          </p:cNvSpPr>
          <p:nvPr>
            <p:ph type="title"/>
          </p:nvPr>
        </p:nvSpPr>
        <p:spPr>
          <a:xfrm>
            <a:off x="762000" y="1517903"/>
            <a:ext cx="9899904" cy="1345115"/>
          </a:xfrm>
        </p:spPr>
        <p:txBody>
          <a:bodyPr>
            <a:normAutofit/>
          </a:bodyPr>
          <a:lstStyle/>
          <a:p>
            <a:r>
              <a:rPr lang="en-US"/>
              <a:t>Agenda</a:t>
            </a:r>
          </a:p>
        </p:txBody>
      </p:sp>
      <p:sp>
        <p:nvSpPr>
          <p:cNvPr id="3" name="Content Placeholder 2">
            <a:extLst>
              <a:ext uri="{FF2B5EF4-FFF2-40B4-BE49-F238E27FC236}">
                <a16:creationId xmlns:a16="http://schemas.microsoft.com/office/drawing/2014/main" id="{847BAE24-9AC1-843F-D55D-820AF35F4F33}"/>
              </a:ext>
            </a:extLst>
          </p:cNvPr>
          <p:cNvSpPr>
            <a:spLocks noGrp="1"/>
          </p:cNvSpPr>
          <p:nvPr>
            <p:ph idx="1"/>
          </p:nvPr>
        </p:nvSpPr>
        <p:spPr>
          <a:xfrm>
            <a:off x="762000" y="2970222"/>
            <a:ext cx="9899904" cy="3125777"/>
          </a:xfrm>
        </p:spPr>
        <p:txBody>
          <a:bodyPr>
            <a:normAutofit/>
          </a:bodyPr>
          <a:lstStyle/>
          <a:p>
            <a:pPr>
              <a:lnSpc>
                <a:spcPct val="95000"/>
              </a:lnSpc>
              <a:buFont typeface="Arial" panose="020B0604020202020204" pitchFamily="34" charset="0"/>
              <a:buChar char="•"/>
            </a:pPr>
            <a:r>
              <a:rPr lang="en-US" sz="1600"/>
              <a:t>Introduction</a:t>
            </a:r>
          </a:p>
          <a:p>
            <a:pPr>
              <a:lnSpc>
                <a:spcPct val="95000"/>
              </a:lnSpc>
              <a:buFont typeface="Arial" panose="020B0604020202020204" pitchFamily="34" charset="0"/>
              <a:buChar char="•"/>
            </a:pPr>
            <a:r>
              <a:rPr lang="en-US" sz="1600"/>
              <a:t>Personal Qualities</a:t>
            </a:r>
          </a:p>
          <a:p>
            <a:pPr>
              <a:lnSpc>
                <a:spcPct val="95000"/>
              </a:lnSpc>
              <a:buFont typeface="Arial" panose="020B0604020202020204" pitchFamily="34" charset="0"/>
              <a:buChar char="•"/>
            </a:pPr>
            <a:r>
              <a:rPr lang="en-US" sz="1600"/>
              <a:t>Business Knowledge</a:t>
            </a:r>
          </a:p>
          <a:p>
            <a:pPr>
              <a:lnSpc>
                <a:spcPct val="95000"/>
              </a:lnSpc>
              <a:buFont typeface="Arial" panose="020B0604020202020204" pitchFamily="34" charset="0"/>
              <a:buChar char="•"/>
            </a:pPr>
            <a:r>
              <a:rPr lang="en-US" sz="1600"/>
              <a:t>Professional Techniques</a:t>
            </a:r>
          </a:p>
          <a:p>
            <a:pPr>
              <a:lnSpc>
                <a:spcPct val="95000"/>
              </a:lnSpc>
              <a:buFont typeface="Arial" panose="020B0604020202020204" pitchFamily="34" charset="0"/>
              <a:buChar char="•"/>
            </a:pPr>
            <a:r>
              <a:rPr lang="en-US" sz="1600"/>
              <a:t>The Right Skills for the Right Situation</a:t>
            </a:r>
          </a:p>
          <a:p>
            <a:pPr>
              <a:lnSpc>
                <a:spcPct val="95000"/>
              </a:lnSpc>
              <a:buFont typeface="Arial" panose="020B0604020202020204" pitchFamily="34" charset="0"/>
              <a:buChar char="•"/>
            </a:pPr>
            <a:r>
              <a:rPr lang="en-US" sz="1600"/>
              <a:t>How Can I Develop My Skills?</a:t>
            </a:r>
          </a:p>
          <a:p>
            <a:pPr>
              <a:lnSpc>
                <a:spcPct val="95000"/>
              </a:lnSpc>
              <a:buFont typeface="Arial" panose="020B0604020202020204" pitchFamily="34" charset="0"/>
              <a:buChar char="•"/>
            </a:pPr>
            <a:r>
              <a:rPr lang="en-US" sz="1600"/>
              <a:t>Industry Skills Frameworks</a:t>
            </a:r>
          </a:p>
          <a:p>
            <a:pPr>
              <a:lnSpc>
                <a:spcPct val="95000"/>
              </a:lnSpc>
              <a:buFont typeface="Arial" panose="020B0604020202020204" pitchFamily="34" charset="0"/>
              <a:buChar char="•"/>
            </a:pPr>
            <a:r>
              <a:rPr lang="en-US" sz="1600"/>
              <a:t>Industry Qualifications</a:t>
            </a:r>
          </a:p>
          <a:p>
            <a:pPr>
              <a:lnSpc>
                <a:spcPct val="95000"/>
              </a:lnSpc>
              <a:buFont typeface="Arial" panose="020B0604020202020204" pitchFamily="34" charset="0"/>
              <a:buChar char="•"/>
            </a:pPr>
            <a:r>
              <a:rPr lang="en-US" sz="1600"/>
              <a:t>Summary</a:t>
            </a:r>
          </a:p>
        </p:txBody>
      </p:sp>
    </p:spTree>
    <p:extLst>
      <p:ext uri="{BB962C8B-B14F-4D97-AF65-F5344CB8AC3E}">
        <p14:creationId xmlns:p14="http://schemas.microsoft.com/office/powerpoint/2010/main" val="284662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043340-01DA-C950-6943-D8464BE2D855}"/>
              </a:ext>
            </a:extLst>
          </p:cNvPr>
          <p:cNvSpPr>
            <a:spLocks noGrp="1"/>
          </p:cNvSpPr>
          <p:nvPr>
            <p:ph type="title"/>
          </p:nvPr>
        </p:nvSpPr>
        <p:spPr>
          <a:xfrm>
            <a:off x="1517903" y="1517903"/>
            <a:ext cx="3828185" cy="4578096"/>
          </a:xfrm>
        </p:spPr>
        <p:txBody>
          <a:bodyPr>
            <a:normAutofit/>
          </a:bodyPr>
          <a:lstStyle/>
          <a:p>
            <a:r>
              <a:rPr lang="en-US"/>
              <a:t>Principles of Information Technology</a:t>
            </a:r>
          </a:p>
        </p:txBody>
      </p:sp>
      <p:sp>
        <p:nvSpPr>
          <p:cNvPr id="3" name="Content Placeholder 2">
            <a:extLst>
              <a:ext uri="{FF2B5EF4-FFF2-40B4-BE49-F238E27FC236}">
                <a16:creationId xmlns:a16="http://schemas.microsoft.com/office/drawing/2014/main" id="{9A86D4E8-5183-AF03-6733-A3BDEF88E307}"/>
              </a:ext>
            </a:extLst>
          </p:cNvPr>
          <p:cNvSpPr>
            <a:spLocks noGrp="1"/>
          </p:cNvSpPr>
          <p:nvPr>
            <p:ph idx="1"/>
          </p:nvPr>
        </p:nvSpPr>
        <p:spPr>
          <a:xfrm>
            <a:off x="5818633" y="1517904"/>
            <a:ext cx="4843270" cy="4578096"/>
          </a:xfrm>
        </p:spPr>
        <p:txBody>
          <a:bodyPr>
            <a:normAutofit/>
          </a:bodyPr>
          <a:lstStyle/>
          <a:p>
            <a:pPr>
              <a:lnSpc>
                <a:spcPct val="95000"/>
              </a:lnSpc>
              <a:buFont typeface="Arial" panose="020B0604020202020204" pitchFamily="34" charset="0"/>
              <a:buChar char="•"/>
            </a:pPr>
            <a:r>
              <a:rPr lang="en-US" sz="1000"/>
              <a:t>Role of Business Analysts</a:t>
            </a:r>
          </a:p>
          <a:p>
            <a:pPr marL="742950" lvl="1" indent="-285750">
              <a:lnSpc>
                <a:spcPct val="95000"/>
              </a:lnSpc>
              <a:buFont typeface="Arial" panose="020B0604020202020204" pitchFamily="34" charset="0"/>
              <a:buChar char="•"/>
            </a:pPr>
            <a:r>
              <a:rPr lang="en-US" sz="1000"/>
              <a:t>Bridge communication between business and IT staff</a:t>
            </a:r>
          </a:p>
          <a:p>
            <a:pPr marL="742950" lvl="1" indent="-285750">
              <a:lnSpc>
                <a:spcPct val="95000"/>
              </a:lnSpc>
              <a:buFont typeface="Arial" panose="020B0604020202020204" pitchFamily="34" charset="0"/>
              <a:buChar char="•"/>
            </a:pPr>
            <a:r>
              <a:rPr lang="en-US" sz="1000"/>
              <a:t>Majority of projects result in software applications</a:t>
            </a:r>
          </a:p>
          <a:p>
            <a:pPr>
              <a:lnSpc>
                <a:spcPct val="95000"/>
              </a:lnSpc>
              <a:buFont typeface="Arial" panose="020B0604020202020204" pitchFamily="34" charset="0"/>
              <a:buChar char="•"/>
            </a:pPr>
            <a:r>
              <a:rPr lang="en-US" sz="1000"/>
              <a:t>Need for IT Understanding</a:t>
            </a:r>
          </a:p>
          <a:p>
            <a:pPr marL="742950" lvl="1" indent="-285750">
              <a:lnSpc>
                <a:spcPct val="95000"/>
              </a:lnSpc>
              <a:buFont typeface="Arial" panose="020B0604020202020204" pitchFamily="34" charset="0"/>
              <a:buChar char="•"/>
            </a:pPr>
            <a:r>
              <a:rPr lang="en-US" sz="1000"/>
              <a:t>Necessary for meaningful communication with IT professionals</a:t>
            </a:r>
          </a:p>
          <a:p>
            <a:pPr marL="742950" lvl="1" indent="-285750">
              <a:lnSpc>
                <a:spcPct val="95000"/>
              </a:lnSpc>
              <a:buFont typeface="Arial" panose="020B0604020202020204" pitchFamily="34" charset="0"/>
              <a:buChar char="•"/>
            </a:pPr>
            <a:r>
              <a:rPr lang="en-US" sz="1000"/>
              <a:t>Appreciate IT professionals' role in systems development</a:t>
            </a:r>
          </a:p>
          <a:p>
            <a:pPr>
              <a:lnSpc>
                <a:spcPct val="95000"/>
              </a:lnSpc>
              <a:buFont typeface="Arial" panose="020B0604020202020204" pitchFamily="34" charset="0"/>
              <a:buChar char="•"/>
            </a:pPr>
            <a:r>
              <a:rPr lang="en-US" sz="1000"/>
              <a:t>Impact of Agile Approaches</a:t>
            </a:r>
          </a:p>
          <a:p>
            <a:pPr marL="742950" lvl="1" indent="-285750">
              <a:lnSpc>
                <a:spcPct val="95000"/>
              </a:lnSpc>
              <a:buFont typeface="Arial" panose="020B0604020202020204" pitchFamily="34" charset="0"/>
              <a:buChar char="•"/>
            </a:pPr>
            <a:r>
              <a:rPr lang="en-US" sz="1000"/>
              <a:t>Greater responsibility on business analysts to understand IT</a:t>
            </a:r>
          </a:p>
          <a:p>
            <a:pPr>
              <a:lnSpc>
                <a:spcPct val="95000"/>
              </a:lnSpc>
              <a:buFont typeface="Arial" panose="020B0604020202020204" pitchFamily="34" charset="0"/>
              <a:buChar char="•"/>
            </a:pPr>
            <a:r>
              <a:rPr lang="en-US" sz="1000"/>
              <a:t>Extent of Technical Knowledge</a:t>
            </a:r>
          </a:p>
          <a:p>
            <a:pPr marL="742950" lvl="1" indent="-285750">
              <a:lnSpc>
                <a:spcPct val="95000"/>
              </a:lnSpc>
              <a:buFont typeface="Arial" panose="020B0604020202020204" pitchFamily="34" charset="0"/>
              <a:buChar char="•"/>
            </a:pPr>
            <a:r>
              <a:rPr lang="en-US" sz="1000"/>
              <a:t>Depends on nature of analysis work</a:t>
            </a:r>
          </a:p>
          <a:p>
            <a:pPr marL="742950" lvl="1" indent="-285750">
              <a:lnSpc>
                <a:spcPct val="95000"/>
              </a:lnSpc>
              <a:buFont typeface="Arial" panose="020B0604020202020204" pitchFamily="34" charset="0"/>
              <a:buChar char="•"/>
            </a:pPr>
            <a:r>
              <a:rPr lang="en-US" sz="1000"/>
              <a:t>Strong technical knowledge useful but can be obtained from specialists</a:t>
            </a:r>
          </a:p>
          <a:p>
            <a:pPr>
              <a:lnSpc>
                <a:spcPct val="95000"/>
              </a:lnSpc>
              <a:buFont typeface="Arial" panose="020B0604020202020204" pitchFamily="34" charset="0"/>
              <a:buChar char="•"/>
            </a:pPr>
            <a:r>
              <a:rPr lang="en-US" sz="1000"/>
              <a:t>Understanding IT Fundamentals</a:t>
            </a:r>
          </a:p>
        </p:txBody>
      </p:sp>
    </p:spTree>
    <p:extLst>
      <p:ext uri="{BB962C8B-B14F-4D97-AF65-F5344CB8AC3E}">
        <p14:creationId xmlns:p14="http://schemas.microsoft.com/office/powerpoint/2010/main" val="835950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C41867-F6EA-7D85-5FD3-AF22C9F24693}"/>
              </a:ext>
            </a:extLst>
          </p:cNvPr>
          <p:cNvSpPr>
            <a:spLocks noGrp="1"/>
          </p:cNvSpPr>
          <p:nvPr>
            <p:ph type="title"/>
          </p:nvPr>
        </p:nvSpPr>
        <p:spPr>
          <a:xfrm>
            <a:off x="1517903" y="1517903"/>
            <a:ext cx="3828185" cy="4578096"/>
          </a:xfrm>
        </p:spPr>
        <p:txBody>
          <a:bodyPr>
            <a:normAutofit/>
          </a:bodyPr>
          <a:lstStyle/>
          <a:p>
            <a:r>
              <a:rPr lang="en-US"/>
              <a:t>Organisation Structures</a:t>
            </a:r>
          </a:p>
        </p:txBody>
      </p:sp>
      <p:sp>
        <p:nvSpPr>
          <p:cNvPr id="3" name="Content Placeholder 2">
            <a:extLst>
              <a:ext uri="{FF2B5EF4-FFF2-40B4-BE49-F238E27FC236}">
                <a16:creationId xmlns:a16="http://schemas.microsoft.com/office/drawing/2014/main" id="{E353EBAF-F014-3D66-1DE3-C5528DE1F0B6}"/>
              </a:ext>
            </a:extLst>
          </p:cNvPr>
          <p:cNvSpPr>
            <a:spLocks noGrp="1"/>
          </p:cNvSpPr>
          <p:nvPr>
            <p:ph idx="1"/>
          </p:nvPr>
        </p:nvSpPr>
        <p:spPr>
          <a:xfrm>
            <a:off x="5818633" y="1517904"/>
            <a:ext cx="4843270" cy="4578096"/>
          </a:xfrm>
        </p:spPr>
        <p:txBody>
          <a:bodyPr>
            <a:normAutofit/>
          </a:bodyPr>
          <a:lstStyle/>
          <a:p>
            <a:pPr>
              <a:lnSpc>
                <a:spcPct val="95000"/>
              </a:lnSpc>
              <a:buFont typeface="Arial" panose="020B0604020202020204" pitchFamily="34" charset="0"/>
              <a:buChar char="•"/>
            </a:pPr>
            <a:r>
              <a:rPr lang="en-US" sz="1300"/>
              <a:t>Importance of Organizational Structures</a:t>
            </a:r>
          </a:p>
          <a:p>
            <a:pPr marL="742950" lvl="1" indent="-285750">
              <a:lnSpc>
                <a:spcPct val="95000"/>
              </a:lnSpc>
              <a:buFont typeface="Arial" panose="020B0604020202020204" pitchFamily="34" charset="0"/>
              <a:buChar char="•"/>
            </a:pPr>
            <a:r>
              <a:rPr lang="en-US" sz="1300"/>
              <a:t>Restructuring divisions or teams</a:t>
            </a:r>
          </a:p>
          <a:p>
            <a:pPr marL="742950" lvl="1" indent="-285750">
              <a:lnSpc>
                <a:spcPct val="95000"/>
              </a:lnSpc>
              <a:buFont typeface="Arial" panose="020B0604020202020204" pitchFamily="34" charset="0"/>
              <a:buChar char="•"/>
            </a:pPr>
            <a:r>
              <a:rPr lang="en-US" sz="1300"/>
              <a:t>Removing hand-offs</a:t>
            </a:r>
          </a:p>
          <a:p>
            <a:pPr marL="742950" lvl="1" indent="-285750">
              <a:lnSpc>
                <a:spcPct val="95000"/>
              </a:lnSpc>
              <a:buFont typeface="Arial" panose="020B0604020202020204" pitchFamily="34" charset="0"/>
              <a:buChar char="•"/>
            </a:pPr>
            <a:r>
              <a:rPr lang="en-US" sz="1300"/>
              <a:t>Centralizing tasks</a:t>
            </a:r>
          </a:p>
          <a:p>
            <a:pPr marL="742950" lvl="1" indent="-285750">
              <a:lnSpc>
                <a:spcPct val="95000"/>
              </a:lnSpc>
              <a:buFont typeface="Arial" panose="020B0604020202020204" pitchFamily="34" charset="0"/>
              <a:buChar char="•"/>
            </a:pPr>
            <a:r>
              <a:rPr lang="en-US" sz="1300"/>
              <a:t>Improving customer service</a:t>
            </a:r>
          </a:p>
          <a:p>
            <a:pPr>
              <a:lnSpc>
                <a:spcPct val="95000"/>
              </a:lnSpc>
              <a:buFont typeface="Arial" panose="020B0604020202020204" pitchFamily="34" charset="0"/>
              <a:buChar char="•"/>
            </a:pPr>
            <a:r>
              <a:rPr lang="en-US" sz="1300"/>
              <a:t>Types of Organizational Structures</a:t>
            </a:r>
          </a:p>
          <a:p>
            <a:pPr marL="742950" lvl="1" indent="-285750">
              <a:lnSpc>
                <a:spcPct val="95000"/>
              </a:lnSpc>
              <a:buFont typeface="Arial" panose="020B0604020202020204" pitchFamily="34" charset="0"/>
              <a:buChar char="•"/>
            </a:pPr>
            <a:r>
              <a:rPr lang="en-US" sz="1300"/>
              <a:t>Functional</a:t>
            </a:r>
          </a:p>
          <a:p>
            <a:pPr marL="742950" lvl="1" indent="-285750">
              <a:lnSpc>
                <a:spcPct val="95000"/>
              </a:lnSpc>
              <a:buFont typeface="Arial" panose="020B0604020202020204" pitchFamily="34" charset="0"/>
              <a:buChar char="•"/>
            </a:pPr>
            <a:r>
              <a:rPr lang="en-US" sz="1300"/>
              <a:t>Project</a:t>
            </a:r>
          </a:p>
          <a:p>
            <a:pPr marL="742950" lvl="1" indent="-285750">
              <a:lnSpc>
                <a:spcPct val="95000"/>
              </a:lnSpc>
              <a:buFont typeface="Arial" panose="020B0604020202020204" pitchFamily="34" charset="0"/>
              <a:buChar char="•"/>
            </a:pPr>
            <a:r>
              <a:rPr lang="en-US" sz="1300"/>
              <a:t>Matrix</a:t>
            </a:r>
          </a:p>
          <a:p>
            <a:pPr>
              <a:lnSpc>
                <a:spcPct val="95000"/>
              </a:lnSpc>
              <a:buFont typeface="Arial" panose="020B0604020202020204" pitchFamily="34" charset="0"/>
              <a:buChar char="•"/>
            </a:pPr>
            <a:r>
              <a:rPr lang="en-US" sz="1300"/>
              <a:t>Strengths and Weaknesses</a:t>
            </a:r>
          </a:p>
          <a:p>
            <a:pPr marL="742950" lvl="1" indent="-285750">
              <a:lnSpc>
                <a:spcPct val="95000"/>
              </a:lnSpc>
              <a:buFont typeface="Arial" panose="020B0604020202020204" pitchFamily="34" charset="0"/>
              <a:buChar char="•"/>
            </a:pPr>
            <a:r>
              <a:rPr lang="en-US" sz="1300"/>
              <a:t>Relative strengths of each structure</a:t>
            </a:r>
          </a:p>
          <a:p>
            <a:pPr marL="742950" lvl="1" indent="-285750">
              <a:lnSpc>
                <a:spcPct val="95000"/>
              </a:lnSpc>
              <a:buFont typeface="Arial" panose="020B0604020202020204" pitchFamily="34" charset="0"/>
              <a:buChar char="•"/>
            </a:pPr>
            <a:r>
              <a:rPr lang="en-US" sz="1300"/>
              <a:t>Relative weaknesses of each structure</a:t>
            </a:r>
          </a:p>
        </p:txBody>
      </p:sp>
    </p:spTree>
    <p:extLst>
      <p:ext uri="{BB962C8B-B14F-4D97-AF65-F5344CB8AC3E}">
        <p14:creationId xmlns:p14="http://schemas.microsoft.com/office/powerpoint/2010/main" val="1251740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08FE65-00C0-8857-1166-9907137F4802}"/>
              </a:ext>
            </a:extLst>
          </p:cNvPr>
          <p:cNvSpPr>
            <a:spLocks noGrp="1"/>
          </p:cNvSpPr>
          <p:nvPr>
            <p:ph type="title"/>
          </p:nvPr>
        </p:nvSpPr>
        <p:spPr>
          <a:xfrm>
            <a:off x="1517903" y="1517903"/>
            <a:ext cx="3828185" cy="4578096"/>
          </a:xfrm>
        </p:spPr>
        <p:txBody>
          <a:bodyPr>
            <a:normAutofit/>
          </a:bodyPr>
          <a:lstStyle/>
          <a:p>
            <a:r>
              <a:rPr lang="en-US"/>
              <a:t>Supplier Management</a:t>
            </a:r>
          </a:p>
        </p:txBody>
      </p:sp>
      <p:sp>
        <p:nvSpPr>
          <p:cNvPr id="3" name="Content Placeholder 2">
            <a:extLst>
              <a:ext uri="{FF2B5EF4-FFF2-40B4-BE49-F238E27FC236}">
                <a16:creationId xmlns:a16="http://schemas.microsoft.com/office/drawing/2014/main" id="{E950DE42-7D29-58EB-5278-5BF7D47A180B}"/>
              </a:ext>
            </a:extLst>
          </p:cNvPr>
          <p:cNvSpPr>
            <a:spLocks noGrp="1"/>
          </p:cNvSpPr>
          <p:nvPr>
            <p:ph idx="1"/>
          </p:nvPr>
        </p:nvSpPr>
        <p:spPr>
          <a:xfrm>
            <a:off x="5818633" y="1517904"/>
            <a:ext cx="4843270" cy="4578096"/>
          </a:xfrm>
        </p:spPr>
        <p:txBody>
          <a:bodyPr>
            <a:normAutofit/>
          </a:bodyPr>
          <a:lstStyle/>
          <a:p>
            <a:pPr>
              <a:lnSpc>
                <a:spcPct val="95000"/>
              </a:lnSpc>
              <a:buFont typeface="Arial" panose="020B0604020202020204" pitchFamily="34" charset="0"/>
              <a:buChar char="•"/>
            </a:pPr>
            <a:r>
              <a:rPr lang="en-US" sz="1100"/>
              <a:t>Outsourcing IT Systems</a:t>
            </a:r>
          </a:p>
          <a:p>
            <a:pPr marL="742950" lvl="1" indent="-285750">
              <a:lnSpc>
                <a:spcPct val="95000"/>
              </a:lnSpc>
              <a:buFont typeface="Arial" panose="020B0604020202020204" pitchFamily="34" charset="0"/>
              <a:buChar char="•"/>
            </a:pPr>
            <a:r>
              <a:rPr lang="en-US" sz="1100"/>
              <a:t>Used by many organizations for IT systems delivery</a:t>
            </a:r>
          </a:p>
          <a:p>
            <a:pPr marL="742950" lvl="1" indent="-285750">
              <a:lnSpc>
                <a:spcPct val="95000"/>
              </a:lnSpc>
              <a:buFont typeface="Arial" panose="020B0604020202020204" pitchFamily="34" charset="0"/>
              <a:buChar char="•"/>
            </a:pPr>
            <a:r>
              <a:rPr lang="en-US" sz="1100"/>
              <a:t>Can be ad-hoc or comprehensive outsourcing</a:t>
            </a:r>
          </a:p>
          <a:p>
            <a:pPr marL="742950" lvl="1" indent="-285750">
              <a:lnSpc>
                <a:spcPct val="95000"/>
              </a:lnSpc>
              <a:buFont typeface="Arial" panose="020B0604020202020204" pitchFamily="34" charset="0"/>
              <a:buChar char="•"/>
            </a:pPr>
            <a:r>
              <a:rPr lang="en-US" sz="1100"/>
              <a:t>Examples include payroll and human resources</a:t>
            </a:r>
          </a:p>
          <a:p>
            <a:pPr>
              <a:lnSpc>
                <a:spcPct val="95000"/>
              </a:lnSpc>
              <a:buFont typeface="Arial" panose="020B0604020202020204" pitchFamily="34" charset="0"/>
              <a:buChar char="•"/>
            </a:pPr>
            <a:r>
              <a:rPr lang="en-US" sz="1100"/>
              <a:t>Procurement Function</a:t>
            </a:r>
          </a:p>
          <a:p>
            <a:pPr marL="742950" lvl="1" indent="-285750">
              <a:lnSpc>
                <a:spcPct val="95000"/>
              </a:lnSpc>
              <a:buFont typeface="Arial" panose="020B0604020202020204" pitchFamily="34" charset="0"/>
              <a:buChar char="•"/>
            </a:pPr>
            <a:r>
              <a:rPr lang="en-US" sz="1100"/>
              <a:t>Selection and contracting of suppliers</a:t>
            </a:r>
          </a:p>
          <a:p>
            <a:pPr marL="742950" lvl="1" indent="-285750">
              <a:lnSpc>
                <a:spcPct val="95000"/>
              </a:lnSpc>
              <a:buFont typeface="Arial" panose="020B0604020202020204" pitchFamily="34" charset="0"/>
              <a:buChar char="•"/>
            </a:pPr>
            <a:r>
              <a:rPr lang="en-US" sz="1100"/>
              <a:t>Business analysts may be involved in outsourcing contracts</a:t>
            </a:r>
          </a:p>
          <a:p>
            <a:pPr marL="742950" lvl="1" indent="-285750">
              <a:lnSpc>
                <a:spcPct val="95000"/>
              </a:lnSpc>
              <a:buFont typeface="Arial" panose="020B0604020202020204" pitchFamily="34" charset="0"/>
              <a:buChar char="•"/>
            </a:pPr>
            <a:r>
              <a:rPr lang="en-US" sz="1100"/>
              <a:t>Understanding of procurement and supplier management processes</a:t>
            </a:r>
          </a:p>
          <a:p>
            <a:pPr>
              <a:lnSpc>
                <a:spcPct val="95000"/>
              </a:lnSpc>
              <a:buFont typeface="Arial" panose="020B0604020202020204" pitchFamily="34" charset="0"/>
              <a:buChar char="•"/>
            </a:pPr>
            <a:r>
              <a:rPr lang="en-US" sz="1100"/>
              <a:t>Contractual Arrangements</a:t>
            </a:r>
          </a:p>
          <a:p>
            <a:pPr marL="742950" lvl="1" indent="-285750">
              <a:lnSpc>
                <a:spcPct val="95000"/>
              </a:lnSpc>
              <a:buFont typeface="Arial" panose="020B0604020202020204" pitchFamily="34" charset="0"/>
              <a:buChar char="•"/>
            </a:pPr>
            <a:r>
              <a:rPr lang="en-US" sz="1100"/>
              <a:t>Time and materials: paid based on effort employed</a:t>
            </a:r>
          </a:p>
          <a:p>
            <a:pPr marL="742950" lvl="1" indent="-285750">
              <a:lnSpc>
                <a:spcPct val="95000"/>
              </a:lnSpc>
              <a:buFont typeface="Arial" panose="020B0604020202020204" pitchFamily="34" charset="0"/>
              <a:buChar char="•"/>
            </a:pPr>
            <a:r>
              <a:rPr lang="en-US" sz="1100"/>
              <a:t>Fixed price delivery: paid agreed price for work</a:t>
            </a:r>
          </a:p>
          <a:p>
            <a:pPr>
              <a:lnSpc>
                <a:spcPct val="95000"/>
              </a:lnSpc>
              <a:buFont typeface="Arial" panose="020B0604020202020204" pitchFamily="34" charset="0"/>
              <a:buChar char="•"/>
            </a:pPr>
            <a:r>
              <a:rPr lang="en-US" sz="1100"/>
              <a:t>Supplier Management Process</a:t>
            </a:r>
          </a:p>
        </p:txBody>
      </p:sp>
    </p:spTree>
    <p:extLst>
      <p:ext uri="{BB962C8B-B14F-4D97-AF65-F5344CB8AC3E}">
        <p14:creationId xmlns:p14="http://schemas.microsoft.com/office/powerpoint/2010/main" val="1411196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DB3EA2-7137-8752-DB6B-436777DA183F}"/>
              </a:ext>
            </a:extLst>
          </p:cNvPr>
          <p:cNvSpPr>
            <a:spLocks noGrp="1"/>
          </p:cNvSpPr>
          <p:nvPr>
            <p:ph type="title"/>
          </p:nvPr>
        </p:nvSpPr>
        <p:spPr>
          <a:xfrm>
            <a:off x="1517903" y="1517903"/>
            <a:ext cx="3828185" cy="4578096"/>
          </a:xfrm>
        </p:spPr>
        <p:txBody>
          <a:bodyPr>
            <a:normAutofit/>
          </a:bodyPr>
          <a:lstStyle/>
          <a:p>
            <a:r>
              <a:rPr lang="en-US"/>
              <a:t>Business Architecture</a:t>
            </a:r>
          </a:p>
        </p:txBody>
      </p:sp>
      <p:sp>
        <p:nvSpPr>
          <p:cNvPr id="3" name="Content Placeholder 2">
            <a:extLst>
              <a:ext uri="{FF2B5EF4-FFF2-40B4-BE49-F238E27FC236}">
                <a16:creationId xmlns:a16="http://schemas.microsoft.com/office/drawing/2014/main" id="{2F6DFA68-CCF4-4E5D-66FD-084EF929769F}"/>
              </a:ext>
            </a:extLst>
          </p:cNvPr>
          <p:cNvSpPr>
            <a:spLocks noGrp="1"/>
          </p:cNvSpPr>
          <p:nvPr>
            <p:ph idx="1"/>
          </p:nvPr>
        </p:nvSpPr>
        <p:spPr>
          <a:xfrm>
            <a:off x="5818633" y="1517904"/>
            <a:ext cx="4843270" cy="4578096"/>
          </a:xfrm>
        </p:spPr>
        <p:txBody>
          <a:bodyPr>
            <a:normAutofit/>
          </a:bodyPr>
          <a:lstStyle/>
          <a:p>
            <a:pPr>
              <a:lnSpc>
                <a:spcPct val="95000"/>
              </a:lnSpc>
              <a:buFont typeface="Arial" panose="020B0604020202020204" pitchFamily="34" charset="0"/>
              <a:buChar char="•"/>
            </a:pPr>
            <a:r>
              <a:rPr lang="en-US" sz="1300"/>
              <a:t>Definition of Business Architecture</a:t>
            </a:r>
          </a:p>
          <a:p>
            <a:pPr marL="742950" lvl="1" indent="-285750">
              <a:lnSpc>
                <a:spcPct val="95000"/>
              </a:lnSpc>
              <a:buFont typeface="Arial" panose="020B0604020202020204" pitchFamily="34" charset="0"/>
              <a:buChar char="•"/>
            </a:pPr>
            <a:r>
              <a:rPr lang="en-US" sz="1300"/>
              <a:t>Knowledge and understanding of organizational behavior</a:t>
            </a:r>
          </a:p>
          <a:p>
            <a:pPr marL="742950" lvl="1" indent="-285750">
              <a:lnSpc>
                <a:spcPct val="95000"/>
              </a:lnSpc>
              <a:buFont typeface="Arial" panose="020B0604020202020204" pitchFamily="34" charset="0"/>
              <a:buChar char="•"/>
            </a:pPr>
            <a:r>
              <a:rPr lang="en-US" sz="1300"/>
              <a:t>Focus on systems, processes, management structures, culture, and people</a:t>
            </a:r>
          </a:p>
          <a:p>
            <a:pPr>
              <a:lnSpc>
                <a:spcPct val="95000"/>
              </a:lnSpc>
              <a:buFont typeface="Arial" panose="020B0604020202020204" pitchFamily="34" charset="0"/>
              <a:buChar char="•"/>
            </a:pPr>
            <a:r>
              <a:rPr lang="en-US" sz="1300"/>
              <a:t>Role of Business Architects</a:t>
            </a:r>
          </a:p>
          <a:p>
            <a:pPr marL="742950" lvl="1" indent="-285750">
              <a:lnSpc>
                <a:spcPct val="95000"/>
              </a:lnSpc>
              <a:buFont typeface="Arial" panose="020B0604020202020204" pitchFamily="34" charset="0"/>
              <a:buChar char="•"/>
            </a:pPr>
            <a:r>
              <a:rPr lang="en-US" sz="1300"/>
              <a:t>Provides 'big picture' insight</a:t>
            </a:r>
          </a:p>
          <a:p>
            <a:pPr marL="742950" lvl="1" indent="-285750">
              <a:lnSpc>
                <a:spcPct val="95000"/>
              </a:lnSpc>
              <a:buFont typeface="Arial" panose="020B0604020202020204" pitchFamily="34" charset="0"/>
              <a:buChar char="•"/>
            </a:pPr>
            <a:r>
              <a:rPr lang="en-US" sz="1300"/>
              <a:t>Helps set strategic context and vision</a:t>
            </a:r>
          </a:p>
          <a:p>
            <a:pPr>
              <a:lnSpc>
                <a:spcPct val="95000"/>
              </a:lnSpc>
              <a:buFont typeface="Arial" panose="020B0604020202020204" pitchFamily="34" charset="0"/>
              <a:buChar char="•"/>
            </a:pPr>
            <a:r>
              <a:rPr lang="en-US" sz="1300"/>
              <a:t>Application in Business and IT Change Projects</a:t>
            </a:r>
          </a:p>
          <a:p>
            <a:pPr marL="742950" lvl="1" indent="-285750">
              <a:lnSpc>
                <a:spcPct val="95000"/>
              </a:lnSpc>
              <a:buFont typeface="Arial" panose="020B0604020202020204" pitchFamily="34" charset="0"/>
              <a:buChar char="•"/>
            </a:pPr>
            <a:r>
              <a:rPr lang="en-US" sz="1300"/>
              <a:t>Guides overall strategic context</a:t>
            </a:r>
          </a:p>
          <a:p>
            <a:pPr marL="742950" lvl="1" indent="-285750">
              <a:lnSpc>
                <a:spcPct val="95000"/>
              </a:lnSpc>
              <a:buFont typeface="Arial" panose="020B0604020202020204" pitchFamily="34" charset="0"/>
              <a:buChar char="•"/>
            </a:pPr>
            <a:r>
              <a:rPr lang="en-US" sz="1300"/>
              <a:t>Supports project operations</a:t>
            </a:r>
          </a:p>
          <a:p>
            <a:pPr>
              <a:lnSpc>
                <a:spcPct val="95000"/>
              </a:lnSpc>
              <a:buFont typeface="Arial" panose="020B0604020202020204" pitchFamily="34" charset="0"/>
              <a:buChar char="•"/>
            </a:pPr>
            <a:r>
              <a:rPr lang="en-US" sz="1300"/>
              <a:t>Further Exploration</a:t>
            </a:r>
          </a:p>
          <a:p>
            <a:pPr marL="742950" lvl="1" indent="-285750">
              <a:lnSpc>
                <a:spcPct val="95000"/>
              </a:lnSpc>
              <a:buFont typeface="Arial" panose="020B0604020202020204" pitchFamily="34" charset="0"/>
              <a:buChar char="•"/>
            </a:pPr>
            <a:r>
              <a:rPr lang="en-US" sz="1300"/>
              <a:t>Detailed discussion in Chapter 8</a:t>
            </a:r>
          </a:p>
        </p:txBody>
      </p:sp>
    </p:spTree>
    <p:extLst>
      <p:ext uri="{BB962C8B-B14F-4D97-AF65-F5344CB8AC3E}">
        <p14:creationId xmlns:p14="http://schemas.microsoft.com/office/powerpoint/2010/main" val="4053351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5ED259-6B78-2D71-D97C-14B51FAE5411}"/>
              </a:ext>
            </a:extLst>
          </p:cNvPr>
          <p:cNvSpPr>
            <a:spLocks noGrp="1"/>
          </p:cNvSpPr>
          <p:nvPr>
            <p:ph type="title"/>
          </p:nvPr>
        </p:nvSpPr>
        <p:spPr>
          <a:xfrm>
            <a:off x="1517903" y="1517903"/>
            <a:ext cx="3828185" cy="4578096"/>
          </a:xfrm>
        </p:spPr>
        <p:txBody>
          <a:bodyPr>
            <a:normAutofit/>
          </a:bodyPr>
          <a:lstStyle/>
          <a:p>
            <a:r>
              <a:rPr lang="en-US"/>
              <a:t>Project Management</a:t>
            </a:r>
          </a:p>
        </p:txBody>
      </p:sp>
      <p:sp>
        <p:nvSpPr>
          <p:cNvPr id="3" name="Content Placeholder 2">
            <a:extLst>
              <a:ext uri="{FF2B5EF4-FFF2-40B4-BE49-F238E27FC236}">
                <a16:creationId xmlns:a16="http://schemas.microsoft.com/office/drawing/2014/main" id="{922E0B15-02ED-54EC-9A57-8E918714EA67}"/>
              </a:ext>
            </a:extLst>
          </p:cNvPr>
          <p:cNvSpPr>
            <a:spLocks noGrp="1"/>
          </p:cNvSpPr>
          <p:nvPr>
            <p:ph idx="1"/>
          </p:nvPr>
        </p:nvSpPr>
        <p:spPr>
          <a:xfrm>
            <a:off x="5818633" y="1517904"/>
            <a:ext cx="4843270" cy="4578096"/>
          </a:xfrm>
        </p:spPr>
        <p:txBody>
          <a:bodyPr>
            <a:normAutofit/>
          </a:bodyPr>
          <a:lstStyle/>
          <a:p>
            <a:pPr>
              <a:lnSpc>
                <a:spcPct val="95000"/>
              </a:lnSpc>
              <a:buFont typeface="Arial" panose="020B0604020202020204" pitchFamily="34" charset="0"/>
              <a:buChar char="•"/>
            </a:pPr>
            <a:r>
              <a:rPr lang="en-US" sz="1300"/>
              <a:t>PMI Body of Knowledge</a:t>
            </a:r>
          </a:p>
          <a:p>
            <a:pPr marL="742950" lvl="1" indent="-285750">
              <a:lnSpc>
                <a:spcPct val="95000"/>
              </a:lnSpc>
              <a:buFont typeface="Arial" panose="020B0604020202020204" pitchFamily="34" charset="0"/>
              <a:buChar char="•"/>
            </a:pPr>
            <a:r>
              <a:rPr lang="en-US" sz="1300"/>
              <a:t>Project management context and processes</a:t>
            </a:r>
          </a:p>
          <a:p>
            <a:pPr marL="742950" lvl="1" indent="-285750">
              <a:lnSpc>
                <a:spcPct val="95000"/>
              </a:lnSpc>
              <a:buFont typeface="Arial" panose="020B0604020202020204" pitchFamily="34" charset="0"/>
              <a:buChar char="•"/>
            </a:pPr>
            <a:r>
              <a:rPr lang="en-US" sz="1300"/>
              <a:t>Scope management</a:t>
            </a:r>
          </a:p>
          <a:p>
            <a:pPr marL="742950" lvl="1" indent="-285750">
              <a:lnSpc>
                <a:spcPct val="95000"/>
              </a:lnSpc>
              <a:buFont typeface="Arial" panose="020B0604020202020204" pitchFamily="34" charset="0"/>
              <a:buChar char="•"/>
            </a:pPr>
            <a:r>
              <a:rPr lang="en-US" sz="1300"/>
              <a:t>Integration management</a:t>
            </a:r>
          </a:p>
          <a:p>
            <a:pPr marL="742950" lvl="1" indent="-285750">
              <a:lnSpc>
                <a:spcPct val="95000"/>
              </a:lnSpc>
              <a:buFont typeface="Arial" panose="020B0604020202020204" pitchFamily="34" charset="0"/>
              <a:buChar char="•"/>
            </a:pPr>
            <a:r>
              <a:rPr lang="en-US" sz="1300"/>
              <a:t>Time management</a:t>
            </a:r>
          </a:p>
          <a:p>
            <a:pPr marL="742950" lvl="1" indent="-285750">
              <a:lnSpc>
                <a:spcPct val="95000"/>
              </a:lnSpc>
              <a:buFont typeface="Arial" panose="020B0604020202020204" pitchFamily="34" charset="0"/>
              <a:buChar char="•"/>
            </a:pPr>
            <a:r>
              <a:rPr lang="en-US" sz="1300"/>
              <a:t>Cost management</a:t>
            </a:r>
          </a:p>
          <a:p>
            <a:pPr marL="742950" lvl="1" indent="-285750">
              <a:lnSpc>
                <a:spcPct val="95000"/>
              </a:lnSpc>
              <a:buFont typeface="Arial" panose="020B0604020202020204" pitchFamily="34" charset="0"/>
              <a:buChar char="•"/>
            </a:pPr>
            <a:r>
              <a:rPr lang="en-US" sz="1300"/>
              <a:t>Quality management</a:t>
            </a:r>
          </a:p>
          <a:p>
            <a:pPr marL="742950" lvl="1" indent="-285750">
              <a:lnSpc>
                <a:spcPct val="95000"/>
              </a:lnSpc>
              <a:buFont typeface="Arial" panose="020B0604020202020204" pitchFamily="34" charset="0"/>
              <a:buChar char="•"/>
            </a:pPr>
            <a:r>
              <a:rPr lang="en-US" sz="1300"/>
              <a:t>Human resource management</a:t>
            </a:r>
          </a:p>
          <a:p>
            <a:pPr>
              <a:lnSpc>
                <a:spcPct val="95000"/>
              </a:lnSpc>
              <a:buFont typeface="Arial" panose="020B0604020202020204" pitchFamily="34" charset="0"/>
              <a:buChar char="•"/>
            </a:pPr>
            <a:r>
              <a:rPr lang="en-US" sz="1300"/>
              <a:t>APM Body of Knowledge</a:t>
            </a:r>
          </a:p>
          <a:p>
            <a:pPr>
              <a:lnSpc>
                <a:spcPct val="95000"/>
              </a:lnSpc>
              <a:buFont typeface="Arial" panose="020B0604020202020204" pitchFamily="34" charset="0"/>
              <a:buChar char="•"/>
            </a:pPr>
            <a:r>
              <a:rPr lang="en-US" sz="1300"/>
              <a:t>Role of Business Analyst in Project Management</a:t>
            </a:r>
          </a:p>
          <a:p>
            <a:pPr>
              <a:lnSpc>
                <a:spcPct val="95000"/>
              </a:lnSpc>
              <a:buFont typeface="Arial" panose="020B0604020202020204" pitchFamily="34" charset="0"/>
              <a:buChar char="•"/>
            </a:pPr>
            <a:r>
              <a:rPr lang="en-US" sz="1300"/>
              <a:t>Project Manager in Larger Projects</a:t>
            </a:r>
          </a:p>
          <a:p>
            <a:pPr>
              <a:lnSpc>
                <a:spcPct val="95000"/>
              </a:lnSpc>
              <a:buFont typeface="Arial" panose="020B0604020202020204" pitchFamily="34" charset="0"/>
              <a:buChar char="•"/>
            </a:pPr>
            <a:r>
              <a:rPr lang="en-US" sz="1300"/>
              <a:t>Important Project Skills for Analysts</a:t>
            </a:r>
          </a:p>
        </p:txBody>
      </p:sp>
    </p:spTree>
    <p:extLst>
      <p:ext uri="{BB962C8B-B14F-4D97-AF65-F5344CB8AC3E}">
        <p14:creationId xmlns:p14="http://schemas.microsoft.com/office/powerpoint/2010/main" val="4035376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58952"/>
            <a:ext cx="10668000" cy="5340096"/>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EA1E32-AE04-D877-DE60-ABD571615135}"/>
              </a:ext>
            </a:extLst>
          </p:cNvPr>
          <p:cNvSpPr>
            <a:spLocks noGrp="1"/>
          </p:cNvSpPr>
          <p:nvPr>
            <p:ph type="title"/>
          </p:nvPr>
        </p:nvSpPr>
        <p:spPr>
          <a:xfrm>
            <a:off x="5411874" y="1517903"/>
            <a:ext cx="5250030" cy="1345115"/>
          </a:xfrm>
        </p:spPr>
        <p:txBody>
          <a:bodyPr vert="horz" lIns="91440" tIns="45720" rIns="91440" bIns="45720" rtlCol="0" anchor="t">
            <a:normAutofit/>
          </a:bodyPr>
          <a:lstStyle/>
          <a:p>
            <a:r>
              <a:rPr lang="en-US" kern="1200" spc="-50" baseline="0">
                <a:solidFill>
                  <a:schemeClr val="tx1"/>
                </a:solidFill>
                <a:latin typeface="+mj-lt"/>
                <a:ea typeface="+mj-ea"/>
                <a:cs typeface="+mj-cs"/>
              </a:rPr>
              <a:t>Strategy Analysis</a:t>
            </a:r>
          </a:p>
        </p:txBody>
      </p:sp>
      <p:pic>
        <p:nvPicPr>
          <p:cNvPr id="5" name="Content Placeholder 4" descr="Businessman analyst working with digital finance business data graph showing technology of investment strategy for perceptive financial business decision. Digital economic analysis technology concept.">
            <a:extLst>
              <a:ext uri="{FF2B5EF4-FFF2-40B4-BE49-F238E27FC236}">
                <a16:creationId xmlns:a16="http://schemas.microsoft.com/office/drawing/2014/main" id="{5136B23E-7E24-4A10-B213-BC8F3DCAA9CF}"/>
              </a:ext>
            </a:extLst>
          </p:cNvPr>
          <p:cNvPicPr>
            <a:picLocks noGrp="1" noChangeAspect="1"/>
          </p:cNvPicPr>
          <p:nvPr>
            <p:ph sz="half" idx="1"/>
          </p:nvPr>
        </p:nvPicPr>
        <p:blipFill>
          <a:blip r:embed="rId3"/>
          <a:srcRect l="39872" r="27704" b="2"/>
          <a:stretch>
            <a:fillRect/>
          </a:stretch>
        </p:blipFill>
        <p:spPr>
          <a:xfrm>
            <a:off x="762000" y="758952"/>
            <a:ext cx="3890922" cy="5340096"/>
          </a:xfrm>
          <a:prstGeom prst="rect">
            <a:avLst/>
          </a:prstGeom>
        </p:spPr>
      </p:pic>
      <p:sp>
        <p:nvSpPr>
          <p:cNvPr id="4" name="Content Placeholder 3">
            <a:extLst>
              <a:ext uri="{FF2B5EF4-FFF2-40B4-BE49-F238E27FC236}">
                <a16:creationId xmlns:a16="http://schemas.microsoft.com/office/drawing/2014/main" id="{233B9046-5E70-87EE-48D2-7174A39F3C58}"/>
              </a:ext>
            </a:extLst>
          </p:cNvPr>
          <p:cNvSpPr>
            <a:spLocks noGrp="1"/>
          </p:cNvSpPr>
          <p:nvPr>
            <p:ph sz="half" idx="2"/>
          </p:nvPr>
        </p:nvSpPr>
        <p:spPr>
          <a:xfrm>
            <a:off x="5411874" y="2970222"/>
            <a:ext cx="5250030" cy="2610771"/>
          </a:xfrm>
        </p:spPr>
        <p:txBody>
          <a:bodyPr vert="horz" lIns="91440" tIns="45720" rIns="91440" bIns="45720" rtlCol="0">
            <a:normAutofit/>
          </a:bodyPr>
          <a:lstStyle/>
          <a:p>
            <a:pPr>
              <a:buFont typeface="Arial" panose="020B0604020202020204" pitchFamily="34" charset="0"/>
              <a:buChar char="•"/>
            </a:pPr>
            <a:r>
              <a:rPr lang="en-US" sz="1700"/>
              <a:t>Range of Techniques</a:t>
            </a:r>
          </a:p>
          <a:p>
            <a:pPr marL="742950" lvl="1" indent="-285750">
              <a:buFont typeface="Arial" panose="020B0604020202020204" pitchFamily="34" charset="0"/>
              <a:buChar char="•"/>
            </a:pPr>
            <a:r>
              <a:rPr lang="en-US" sz="1700"/>
              <a:t>Used to understand business direction</a:t>
            </a:r>
          </a:p>
          <a:p>
            <a:pPr marL="742950" lvl="1" indent="-285750">
              <a:buFont typeface="Arial" panose="020B0604020202020204" pitchFamily="34" charset="0"/>
              <a:buChar char="•"/>
            </a:pPr>
            <a:r>
              <a:rPr lang="en-US" sz="1700"/>
              <a:t>Identify strengths and weaknesses of an organisation</a:t>
            </a:r>
          </a:p>
          <a:p>
            <a:pPr>
              <a:buFont typeface="Arial" panose="020B0604020202020204" pitchFamily="34" charset="0"/>
              <a:buChar char="•"/>
            </a:pPr>
            <a:r>
              <a:rPr lang="en-US" sz="1700"/>
              <a:t>Strategy Analysis</a:t>
            </a:r>
          </a:p>
          <a:p>
            <a:pPr marL="742950" lvl="1" indent="-285750">
              <a:buFont typeface="Arial" panose="020B0604020202020204" pitchFamily="34" charset="0"/>
              <a:buChar char="•"/>
            </a:pPr>
            <a:r>
              <a:rPr lang="en-US" sz="1700"/>
              <a:t>Explored in more detail in Chapter 3</a:t>
            </a:r>
          </a:p>
        </p:txBody>
      </p:sp>
    </p:spTree>
    <p:extLst>
      <p:ext uri="{BB962C8B-B14F-4D97-AF65-F5344CB8AC3E}">
        <p14:creationId xmlns:p14="http://schemas.microsoft.com/office/powerpoint/2010/main" val="2675418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0F3020-A964-AB14-DB3E-75D9029A5AAA}"/>
              </a:ext>
            </a:extLst>
          </p:cNvPr>
          <p:cNvSpPr>
            <a:spLocks noGrp="1"/>
          </p:cNvSpPr>
          <p:nvPr>
            <p:ph type="title"/>
          </p:nvPr>
        </p:nvSpPr>
        <p:spPr>
          <a:xfrm>
            <a:off x="762000" y="758951"/>
            <a:ext cx="3880511" cy="1577849"/>
          </a:xfrm>
        </p:spPr>
        <p:txBody>
          <a:bodyPr vert="horz" lIns="91440" tIns="45720" rIns="91440" bIns="45720" rtlCol="0" anchor="t">
            <a:normAutofit/>
          </a:bodyPr>
          <a:lstStyle/>
          <a:p>
            <a:r>
              <a:rPr lang="en-US" sz="3300" kern="1200" spc="-50" baseline="0">
                <a:solidFill>
                  <a:schemeClr val="tx1"/>
                </a:solidFill>
                <a:latin typeface="+mj-lt"/>
                <a:ea typeface="+mj-ea"/>
                <a:cs typeface="+mj-cs"/>
              </a:rPr>
              <a:t>Stakeholder Analysis and Management</a:t>
            </a:r>
          </a:p>
        </p:txBody>
      </p:sp>
      <p:sp>
        <p:nvSpPr>
          <p:cNvPr id="4" name="Content Placeholder 3">
            <a:extLst>
              <a:ext uri="{FF2B5EF4-FFF2-40B4-BE49-F238E27FC236}">
                <a16:creationId xmlns:a16="http://schemas.microsoft.com/office/drawing/2014/main" id="{45A2F93B-A85A-D748-447B-D595CF66F357}"/>
              </a:ext>
            </a:extLst>
          </p:cNvPr>
          <p:cNvSpPr>
            <a:spLocks noGrp="1"/>
          </p:cNvSpPr>
          <p:nvPr>
            <p:ph sz="half" idx="2"/>
          </p:nvPr>
        </p:nvSpPr>
        <p:spPr>
          <a:xfrm>
            <a:off x="762000" y="2611718"/>
            <a:ext cx="3880511" cy="3514164"/>
          </a:xfrm>
        </p:spPr>
        <p:txBody>
          <a:bodyPr vert="horz" lIns="91440" tIns="45720" rIns="91440" bIns="45720" rtlCol="0">
            <a:normAutofit/>
          </a:bodyPr>
          <a:lstStyle/>
          <a:p>
            <a:pPr>
              <a:lnSpc>
                <a:spcPct val="95000"/>
              </a:lnSpc>
              <a:buFont typeface="Arial" panose="020B0604020202020204" pitchFamily="34" charset="0"/>
              <a:buChar char="•"/>
            </a:pPr>
            <a:r>
              <a:rPr lang="en-US" sz="1100"/>
              <a:t>Importance of Stakeholder Management</a:t>
            </a:r>
          </a:p>
          <a:p>
            <a:pPr marL="742950" lvl="1" indent="-285750">
              <a:lnSpc>
                <a:spcPct val="95000"/>
              </a:lnSpc>
              <a:buFont typeface="Arial" panose="020B0604020202020204" pitchFamily="34" charset="0"/>
              <a:buChar char="•"/>
            </a:pPr>
            <a:r>
              <a:rPr lang="en-US" sz="1100"/>
              <a:t>Key element of business analysis</a:t>
            </a:r>
          </a:p>
          <a:p>
            <a:pPr marL="742950" lvl="1" indent="-285750">
              <a:lnSpc>
                <a:spcPct val="95000"/>
              </a:lnSpc>
              <a:buFont typeface="Arial" panose="020B0604020202020204" pitchFamily="34" charset="0"/>
              <a:buChar char="•"/>
            </a:pPr>
            <a:r>
              <a:rPr lang="en-US" sz="1100"/>
              <a:t>Involves identifying, analyzing, and developing strategies</a:t>
            </a:r>
          </a:p>
          <a:p>
            <a:pPr>
              <a:lnSpc>
                <a:spcPct val="95000"/>
              </a:lnSpc>
              <a:buFont typeface="Arial" panose="020B0604020202020204" pitchFamily="34" charset="0"/>
              <a:buChar char="•"/>
            </a:pPr>
            <a:r>
              <a:rPr lang="en-US" sz="1100"/>
              <a:t>Determining Stakeholders</a:t>
            </a:r>
          </a:p>
          <a:p>
            <a:pPr marL="742950" lvl="1" indent="-285750">
              <a:lnSpc>
                <a:spcPct val="95000"/>
              </a:lnSpc>
              <a:buFont typeface="Arial" panose="020B0604020202020204" pitchFamily="34" charset="0"/>
              <a:buChar char="•"/>
            </a:pPr>
            <a:r>
              <a:rPr lang="en-US" sz="1100"/>
              <a:t>Identify stakeholders in a project</a:t>
            </a:r>
          </a:p>
          <a:p>
            <a:pPr marL="742950" lvl="1" indent="-285750">
              <a:lnSpc>
                <a:spcPct val="95000"/>
              </a:lnSpc>
              <a:buFont typeface="Arial" panose="020B0604020202020204" pitchFamily="34" charset="0"/>
              <a:buChar char="•"/>
            </a:pPr>
            <a:r>
              <a:rPr lang="en-US" sz="1100"/>
              <a:t>Understand their views</a:t>
            </a:r>
          </a:p>
          <a:p>
            <a:pPr marL="742950" lvl="1" indent="-285750">
              <a:lnSpc>
                <a:spcPct val="95000"/>
              </a:lnSpc>
              <a:buFont typeface="Arial" panose="020B0604020202020204" pitchFamily="34" charset="0"/>
              <a:buChar char="•"/>
            </a:pPr>
            <a:r>
              <a:rPr lang="en-US" sz="1100"/>
              <a:t>Manage their interests effectively</a:t>
            </a:r>
          </a:p>
          <a:p>
            <a:pPr>
              <a:lnSpc>
                <a:spcPct val="95000"/>
              </a:lnSpc>
              <a:buFont typeface="Arial" panose="020B0604020202020204" pitchFamily="34" charset="0"/>
              <a:buChar char="•"/>
            </a:pPr>
            <a:r>
              <a:rPr lang="en-US" sz="1100"/>
              <a:t>Chapter 6 Focus</a:t>
            </a:r>
          </a:p>
          <a:p>
            <a:pPr marL="742950" lvl="1" indent="-285750">
              <a:lnSpc>
                <a:spcPct val="95000"/>
              </a:lnSpc>
              <a:buFont typeface="Arial" panose="020B0604020202020204" pitchFamily="34" charset="0"/>
              <a:buChar char="•"/>
            </a:pPr>
            <a:r>
              <a:rPr lang="en-US" sz="1100"/>
              <a:t>Dedicated to stakeholder analysis and management</a:t>
            </a:r>
          </a:p>
        </p:txBody>
      </p:sp>
      <p:pic>
        <p:nvPicPr>
          <p:cNvPr id="5" name="Content Placeholder 4" descr="Cropped shot of a group of business colleagues meeting in the boardroom">
            <a:extLst>
              <a:ext uri="{FF2B5EF4-FFF2-40B4-BE49-F238E27FC236}">
                <a16:creationId xmlns:a16="http://schemas.microsoft.com/office/drawing/2014/main" id="{969860E0-304D-4A35-BF6E-A412B4D6AE65}"/>
              </a:ext>
            </a:extLst>
          </p:cNvPr>
          <p:cNvPicPr>
            <a:picLocks noGrp="1" noChangeAspect="1"/>
          </p:cNvPicPr>
          <p:nvPr>
            <p:ph sz="half" idx="1"/>
          </p:nvPr>
        </p:nvPicPr>
        <p:blipFill>
          <a:blip r:embed="rId3"/>
          <a:srcRect l="23015" r="-2" b="-2"/>
          <a:stretch>
            <a:fillRect/>
          </a:stretch>
        </p:blipFill>
        <p:spPr>
          <a:xfrm>
            <a:off x="5401463" y="10"/>
            <a:ext cx="6790537" cy="6857990"/>
          </a:xfrm>
          <a:prstGeom prst="rect">
            <a:avLst/>
          </a:prstGeom>
        </p:spPr>
      </p:pic>
    </p:spTree>
    <p:extLst>
      <p:ext uri="{BB962C8B-B14F-4D97-AF65-F5344CB8AC3E}">
        <p14:creationId xmlns:p14="http://schemas.microsoft.com/office/powerpoint/2010/main" val="2587325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58952"/>
            <a:ext cx="10668000" cy="5340096"/>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D2A77F-C733-0979-98F7-78BDB94DFD9B}"/>
              </a:ext>
            </a:extLst>
          </p:cNvPr>
          <p:cNvSpPr>
            <a:spLocks noGrp="1"/>
          </p:cNvSpPr>
          <p:nvPr>
            <p:ph type="title"/>
          </p:nvPr>
        </p:nvSpPr>
        <p:spPr>
          <a:xfrm>
            <a:off x="5411874" y="1517903"/>
            <a:ext cx="5250030" cy="1345115"/>
          </a:xfrm>
        </p:spPr>
        <p:txBody>
          <a:bodyPr vert="horz" lIns="91440" tIns="45720" rIns="91440" bIns="45720" rtlCol="0" anchor="t">
            <a:normAutofit/>
          </a:bodyPr>
          <a:lstStyle/>
          <a:p>
            <a:r>
              <a:rPr lang="en-US" kern="1200" spc="-50" baseline="0">
                <a:solidFill>
                  <a:schemeClr val="tx1"/>
                </a:solidFill>
                <a:latin typeface="+mj-lt"/>
                <a:ea typeface="+mj-ea"/>
                <a:cs typeface="+mj-cs"/>
              </a:rPr>
              <a:t>Investigation Techniques</a:t>
            </a:r>
          </a:p>
        </p:txBody>
      </p:sp>
      <p:pic>
        <p:nvPicPr>
          <p:cNvPr id="5" name="Content Placeholder 4" descr="Calculator, Pen and Eyeglasses on Business Graphs">
            <a:extLst>
              <a:ext uri="{FF2B5EF4-FFF2-40B4-BE49-F238E27FC236}">
                <a16:creationId xmlns:a16="http://schemas.microsoft.com/office/drawing/2014/main" id="{9B642570-CB70-4487-A928-769113A9BEF7}"/>
              </a:ext>
            </a:extLst>
          </p:cNvPr>
          <p:cNvPicPr>
            <a:picLocks noGrp="1" noChangeAspect="1"/>
          </p:cNvPicPr>
          <p:nvPr>
            <p:ph sz="half" idx="1"/>
          </p:nvPr>
        </p:nvPicPr>
        <p:blipFill>
          <a:blip r:embed="rId3"/>
          <a:srcRect t="5987" r="-3" b="-3"/>
          <a:stretch>
            <a:fillRect/>
          </a:stretch>
        </p:blipFill>
        <p:spPr>
          <a:xfrm>
            <a:off x="762000" y="758952"/>
            <a:ext cx="3890922" cy="5340096"/>
          </a:xfrm>
          <a:prstGeom prst="rect">
            <a:avLst/>
          </a:prstGeom>
        </p:spPr>
      </p:pic>
      <p:sp>
        <p:nvSpPr>
          <p:cNvPr id="4" name="Content Placeholder 3">
            <a:extLst>
              <a:ext uri="{FF2B5EF4-FFF2-40B4-BE49-F238E27FC236}">
                <a16:creationId xmlns:a16="http://schemas.microsoft.com/office/drawing/2014/main" id="{73093A2A-3E9C-A3C0-D657-6B0A91E35A7C}"/>
              </a:ext>
            </a:extLst>
          </p:cNvPr>
          <p:cNvSpPr>
            <a:spLocks noGrp="1"/>
          </p:cNvSpPr>
          <p:nvPr>
            <p:ph sz="half" idx="2"/>
          </p:nvPr>
        </p:nvSpPr>
        <p:spPr>
          <a:xfrm>
            <a:off x="5411874" y="2970222"/>
            <a:ext cx="5250030" cy="2610771"/>
          </a:xfrm>
        </p:spPr>
        <p:txBody>
          <a:bodyPr vert="horz" lIns="91440" tIns="45720" rIns="91440" bIns="45720" rtlCol="0">
            <a:normAutofit/>
          </a:bodyPr>
          <a:lstStyle/>
          <a:p>
            <a:pPr>
              <a:lnSpc>
                <a:spcPct val="95000"/>
              </a:lnSpc>
              <a:buFont typeface="Arial" panose="020B0604020202020204" pitchFamily="34" charset="0"/>
              <a:buChar char="•"/>
            </a:pPr>
            <a:r>
              <a:rPr lang="en-US" sz="1300"/>
              <a:t>Importance of diverse techniques for business analysis</a:t>
            </a:r>
          </a:p>
          <a:p>
            <a:pPr marL="742950" lvl="1" indent="-285750">
              <a:lnSpc>
                <a:spcPct val="95000"/>
              </a:lnSpc>
              <a:buFont typeface="Arial" panose="020B0604020202020204" pitchFamily="34" charset="0"/>
              <a:buChar char="•"/>
            </a:pPr>
            <a:r>
              <a:rPr lang="en-US" sz="1300"/>
              <a:t>Analysts need a variety of methods to address issues</a:t>
            </a:r>
          </a:p>
          <a:p>
            <a:pPr marL="742950" lvl="1" indent="-285750">
              <a:lnSpc>
                <a:spcPct val="95000"/>
              </a:lnSpc>
              <a:buFont typeface="Arial" panose="020B0604020202020204" pitchFamily="34" charset="0"/>
              <a:buChar char="•"/>
            </a:pPr>
            <a:r>
              <a:rPr lang="en-US" sz="1300"/>
              <a:t>Effective analysis requires a comprehensive toolkit</a:t>
            </a:r>
          </a:p>
          <a:p>
            <a:pPr>
              <a:lnSpc>
                <a:spcPct val="95000"/>
              </a:lnSpc>
              <a:buFont typeface="Arial" panose="020B0604020202020204" pitchFamily="34" charset="0"/>
              <a:buChar char="•"/>
            </a:pPr>
            <a:r>
              <a:rPr lang="en-US" sz="1300"/>
              <a:t>Chapter 5 focuses on investigation techniques</a:t>
            </a:r>
          </a:p>
          <a:p>
            <a:pPr marL="742950" lvl="1" indent="-285750">
              <a:lnSpc>
                <a:spcPct val="95000"/>
              </a:lnSpc>
              <a:buFont typeface="Arial" panose="020B0604020202020204" pitchFamily="34" charset="0"/>
              <a:buChar char="•"/>
            </a:pPr>
            <a:r>
              <a:rPr lang="en-US" sz="1300"/>
              <a:t>Detailed review of various investigation methods</a:t>
            </a:r>
          </a:p>
          <a:p>
            <a:pPr marL="742950" lvl="1" indent="-285750">
              <a:lnSpc>
                <a:spcPct val="95000"/>
              </a:lnSpc>
              <a:buFont typeface="Arial" panose="020B0604020202020204" pitchFamily="34" charset="0"/>
              <a:buChar char="•"/>
            </a:pPr>
            <a:r>
              <a:rPr lang="en-US" sz="1300"/>
              <a:t>Techniques to uncover the root of business problems</a:t>
            </a:r>
          </a:p>
        </p:txBody>
      </p:sp>
    </p:spTree>
    <p:extLst>
      <p:ext uri="{BB962C8B-B14F-4D97-AF65-F5344CB8AC3E}">
        <p14:creationId xmlns:p14="http://schemas.microsoft.com/office/powerpoint/2010/main" val="11156507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BCC36C-3CF6-C41C-2DC7-96CB48B5858D}"/>
              </a:ext>
            </a:extLst>
          </p:cNvPr>
          <p:cNvSpPr>
            <a:spLocks noGrp="1"/>
          </p:cNvSpPr>
          <p:nvPr>
            <p:ph type="title"/>
          </p:nvPr>
        </p:nvSpPr>
        <p:spPr>
          <a:xfrm>
            <a:off x="1517903" y="1517903"/>
            <a:ext cx="3828185" cy="4578096"/>
          </a:xfrm>
        </p:spPr>
        <p:txBody>
          <a:bodyPr>
            <a:normAutofit/>
          </a:bodyPr>
          <a:lstStyle/>
          <a:p>
            <a:r>
              <a:rPr lang="en-US"/>
              <a:t>Requirements Engineering</a:t>
            </a:r>
          </a:p>
        </p:txBody>
      </p:sp>
      <p:sp>
        <p:nvSpPr>
          <p:cNvPr id="3" name="Content Placeholder 2">
            <a:extLst>
              <a:ext uri="{FF2B5EF4-FFF2-40B4-BE49-F238E27FC236}">
                <a16:creationId xmlns:a16="http://schemas.microsoft.com/office/drawing/2014/main" id="{8CBA0F7E-1196-54E3-5110-33460F5CC4C5}"/>
              </a:ext>
            </a:extLst>
          </p:cNvPr>
          <p:cNvSpPr>
            <a:spLocks noGrp="1"/>
          </p:cNvSpPr>
          <p:nvPr>
            <p:ph idx="1"/>
          </p:nvPr>
        </p:nvSpPr>
        <p:spPr>
          <a:xfrm>
            <a:off x="5818633" y="1517904"/>
            <a:ext cx="4843270" cy="4578096"/>
          </a:xfrm>
        </p:spPr>
        <p:txBody>
          <a:bodyPr>
            <a:normAutofit/>
          </a:bodyPr>
          <a:lstStyle/>
          <a:p>
            <a:pPr>
              <a:lnSpc>
                <a:spcPct val="95000"/>
              </a:lnSpc>
              <a:buFont typeface="Arial" panose="020B0604020202020204" pitchFamily="34" charset="0"/>
              <a:buChar char="•"/>
            </a:pPr>
            <a:r>
              <a:rPr lang="en-US" sz="1700"/>
              <a:t>Practices and Processes</a:t>
            </a:r>
          </a:p>
          <a:p>
            <a:pPr marL="742950" lvl="1" indent="-285750">
              <a:lnSpc>
                <a:spcPct val="95000"/>
              </a:lnSpc>
              <a:buFont typeface="Arial" panose="020B0604020202020204" pitchFamily="34" charset="0"/>
              <a:buChar char="•"/>
            </a:pPr>
            <a:r>
              <a:rPr lang="en-US" sz="1700"/>
              <a:t>Lead to development of business requirements</a:t>
            </a:r>
          </a:p>
          <a:p>
            <a:pPr marL="742950" lvl="1" indent="-285750">
              <a:lnSpc>
                <a:spcPct val="95000"/>
              </a:lnSpc>
              <a:buFont typeface="Arial" panose="020B0604020202020204" pitchFamily="34" charset="0"/>
              <a:buChar char="•"/>
            </a:pPr>
            <a:r>
              <a:rPr lang="en-US" sz="1700"/>
              <a:t>Ensure well-formed requirements</a:t>
            </a:r>
          </a:p>
          <a:p>
            <a:pPr>
              <a:lnSpc>
                <a:spcPct val="95000"/>
              </a:lnSpc>
              <a:buFont typeface="Arial" panose="020B0604020202020204" pitchFamily="34" charset="0"/>
              <a:buChar char="•"/>
            </a:pPr>
            <a:r>
              <a:rPr lang="en-US" sz="1700"/>
              <a:t>Business and IT Solutions</a:t>
            </a:r>
          </a:p>
          <a:p>
            <a:pPr marL="742950" lvl="1" indent="-285750">
              <a:lnSpc>
                <a:spcPct val="95000"/>
              </a:lnSpc>
              <a:buFont typeface="Arial" panose="020B0604020202020204" pitchFamily="34" charset="0"/>
              <a:buChar char="•"/>
            </a:pPr>
            <a:r>
              <a:rPr lang="en-US" sz="1700"/>
              <a:t>Derived from business requirements</a:t>
            </a:r>
          </a:p>
          <a:p>
            <a:pPr marL="742950" lvl="1" indent="-285750">
              <a:lnSpc>
                <a:spcPct val="95000"/>
              </a:lnSpc>
              <a:buFont typeface="Arial" panose="020B0604020202020204" pitchFamily="34" charset="0"/>
              <a:buChar char="•"/>
            </a:pPr>
            <a:r>
              <a:rPr lang="en-US" sz="1700"/>
              <a:t>Enable effective solutions</a:t>
            </a:r>
          </a:p>
          <a:p>
            <a:pPr>
              <a:lnSpc>
                <a:spcPct val="95000"/>
              </a:lnSpc>
              <a:buFont typeface="Arial" panose="020B0604020202020204" pitchFamily="34" charset="0"/>
              <a:buChar char="•"/>
            </a:pPr>
            <a:r>
              <a:rPr lang="en-US" sz="1700"/>
              <a:t>Chapters 10, 11, and 12</a:t>
            </a:r>
          </a:p>
          <a:p>
            <a:pPr marL="742950" lvl="1" indent="-285750">
              <a:lnSpc>
                <a:spcPct val="95000"/>
              </a:lnSpc>
              <a:buFont typeface="Arial" panose="020B0604020202020204" pitchFamily="34" charset="0"/>
              <a:buChar char="•"/>
            </a:pPr>
            <a:r>
              <a:rPr lang="en-US" sz="1700"/>
              <a:t>Detailed examination of the topic</a:t>
            </a:r>
          </a:p>
          <a:p>
            <a:pPr marL="742950" lvl="1" indent="-285750">
              <a:lnSpc>
                <a:spcPct val="95000"/>
              </a:lnSpc>
              <a:buFont typeface="Arial" panose="020B0604020202020204" pitchFamily="34" charset="0"/>
              <a:buChar char="•"/>
            </a:pPr>
            <a:r>
              <a:rPr lang="en-US" sz="1700"/>
              <a:t>Provides comprehensive understanding</a:t>
            </a:r>
          </a:p>
        </p:txBody>
      </p:sp>
    </p:spTree>
    <p:extLst>
      <p:ext uri="{BB962C8B-B14F-4D97-AF65-F5344CB8AC3E}">
        <p14:creationId xmlns:p14="http://schemas.microsoft.com/office/powerpoint/2010/main" val="3534431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8ABAA7-D01E-40BD-FF5D-1141308AF77F}"/>
              </a:ext>
            </a:extLst>
          </p:cNvPr>
          <p:cNvSpPr>
            <a:spLocks noGrp="1"/>
          </p:cNvSpPr>
          <p:nvPr>
            <p:ph type="title"/>
          </p:nvPr>
        </p:nvSpPr>
        <p:spPr>
          <a:xfrm>
            <a:off x="1517903" y="1517903"/>
            <a:ext cx="3828185" cy="4578096"/>
          </a:xfrm>
        </p:spPr>
        <p:txBody>
          <a:bodyPr>
            <a:normAutofit/>
          </a:bodyPr>
          <a:lstStyle/>
          <a:p>
            <a:r>
              <a:rPr lang="en-US"/>
              <a:t>Business Modelling</a:t>
            </a:r>
          </a:p>
        </p:txBody>
      </p:sp>
      <p:sp>
        <p:nvSpPr>
          <p:cNvPr id="3" name="Content Placeholder 2">
            <a:extLst>
              <a:ext uri="{FF2B5EF4-FFF2-40B4-BE49-F238E27FC236}">
                <a16:creationId xmlns:a16="http://schemas.microsoft.com/office/drawing/2014/main" id="{EB291BD6-F5E1-DF79-D0BE-1365B0972EF7}"/>
              </a:ext>
            </a:extLst>
          </p:cNvPr>
          <p:cNvSpPr>
            <a:spLocks noGrp="1"/>
          </p:cNvSpPr>
          <p:nvPr>
            <p:ph idx="1"/>
          </p:nvPr>
        </p:nvSpPr>
        <p:spPr>
          <a:xfrm>
            <a:off x="5818633" y="1517904"/>
            <a:ext cx="4843270" cy="4578096"/>
          </a:xfrm>
        </p:spPr>
        <p:txBody>
          <a:bodyPr>
            <a:normAutofit/>
          </a:bodyPr>
          <a:lstStyle/>
          <a:p>
            <a:pPr>
              <a:lnSpc>
                <a:spcPct val="95000"/>
              </a:lnSpc>
              <a:buFont typeface="Arial" panose="020B0604020202020204" pitchFamily="34" charset="0"/>
              <a:buChar char="•"/>
            </a:pPr>
            <a:r>
              <a:rPr lang="en-US" sz="1300"/>
              <a:t>Business Modelling Approach</a:t>
            </a:r>
          </a:p>
          <a:p>
            <a:pPr marL="742950" lvl="1" indent="-285750">
              <a:lnSpc>
                <a:spcPct val="95000"/>
              </a:lnSpc>
              <a:buFont typeface="Arial" panose="020B0604020202020204" pitchFamily="34" charset="0"/>
              <a:buChar char="•"/>
            </a:pPr>
            <a:r>
              <a:rPr lang="en-US" sz="1300"/>
              <a:t>Visualizes business systems through conceptual models</a:t>
            </a:r>
          </a:p>
          <a:p>
            <a:pPr>
              <a:lnSpc>
                <a:spcPct val="95000"/>
              </a:lnSpc>
              <a:buFont typeface="Arial" panose="020B0604020202020204" pitchFamily="34" charset="0"/>
              <a:buChar char="•"/>
            </a:pPr>
            <a:r>
              <a:rPr lang="en-US" sz="1300"/>
              <a:t>Business System Model</a:t>
            </a:r>
          </a:p>
          <a:p>
            <a:pPr marL="742950" lvl="1" indent="-285750">
              <a:lnSpc>
                <a:spcPct val="95000"/>
              </a:lnSpc>
              <a:buFont typeface="Arial" panose="020B0604020202020204" pitchFamily="34" charset="0"/>
              <a:buChar char="•"/>
            </a:pPr>
            <a:r>
              <a:rPr lang="en-US" sz="1300"/>
              <a:t>Provides an overview of the entire business system</a:t>
            </a:r>
          </a:p>
          <a:p>
            <a:pPr>
              <a:lnSpc>
                <a:spcPct val="95000"/>
              </a:lnSpc>
              <a:buFont typeface="Arial" panose="020B0604020202020204" pitchFamily="34" charset="0"/>
              <a:buChar char="•"/>
            </a:pPr>
            <a:r>
              <a:rPr lang="en-US" sz="1300"/>
              <a:t>Detailed Process Models</a:t>
            </a:r>
          </a:p>
          <a:p>
            <a:pPr marL="742950" lvl="1" indent="-285750">
              <a:lnSpc>
                <a:spcPct val="95000"/>
              </a:lnSpc>
              <a:buFont typeface="Arial" panose="020B0604020202020204" pitchFamily="34" charset="0"/>
              <a:buChar char="•"/>
            </a:pPr>
            <a:r>
              <a:rPr lang="en-US" sz="1300"/>
              <a:t>Maps and analyzes actual business processes</a:t>
            </a:r>
          </a:p>
          <a:p>
            <a:pPr marL="742950" lvl="1" indent="-285750">
              <a:lnSpc>
                <a:spcPct val="95000"/>
              </a:lnSpc>
              <a:buFont typeface="Arial" panose="020B0604020202020204" pitchFamily="34" charset="0"/>
              <a:buChar char="•"/>
            </a:pPr>
            <a:r>
              <a:rPr lang="en-US" sz="1300"/>
              <a:t>Identifies opportunities for process improvement</a:t>
            </a:r>
          </a:p>
          <a:p>
            <a:pPr>
              <a:lnSpc>
                <a:spcPct val="95000"/>
              </a:lnSpc>
              <a:buFont typeface="Arial" panose="020B0604020202020204" pitchFamily="34" charset="0"/>
              <a:buChar char="•"/>
            </a:pPr>
            <a:r>
              <a:rPr lang="en-US" sz="1300"/>
              <a:t>Business Activity Modelling Technique</a:t>
            </a:r>
          </a:p>
          <a:p>
            <a:pPr marL="742950" lvl="1" indent="-285750">
              <a:lnSpc>
                <a:spcPct val="95000"/>
              </a:lnSpc>
              <a:buFont typeface="Arial" panose="020B0604020202020204" pitchFamily="34" charset="0"/>
              <a:buChar char="•"/>
            </a:pPr>
            <a:r>
              <a:rPr lang="en-US" sz="1300"/>
              <a:t>Described in Chapter 6</a:t>
            </a:r>
          </a:p>
          <a:p>
            <a:pPr>
              <a:lnSpc>
                <a:spcPct val="95000"/>
              </a:lnSpc>
              <a:buFont typeface="Arial" panose="020B0604020202020204" pitchFamily="34" charset="0"/>
              <a:buChar char="•"/>
            </a:pPr>
            <a:r>
              <a:rPr lang="en-US" sz="1300"/>
              <a:t>Business Process Models</a:t>
            </a:r>
          </a:p>
          <a:p>
            <a:pPr marL="742950" lvl="1" indent="-285750">
              <a:lnSpc>
                <a:spcPct val="95000"/>
              </a:lnSpc>
              <a:buFont typeface="Arial" panose="020B0604020202020204" pitchFamily="34" charset="0"/>
              <a:buChar char="•"/>
            </a:pPr>
            <a:r>
              <a:rPr lang="en-US" sz="1300"/>
              <a:t>Described in Chapter 7</a:t>
            </a:r>
          </a:p>
        </p:txBody>
      </p:sp>
    </p:spTree>
    <p:extLst>
      <p:ext uri="{BB962C8B-B14F-4D97-AF65-F5344CB8AC3E}">
        <p14:creationId xmlns:p14="http://schemas.microsoft.com/office/powerpoint/2010/main" val="3876138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E35935-16C3-30E8-FD1E-72192435ED90}"/>
              </a:ext>
            </a:extLst>
          </p:cNvPr>
          <p:cNvSpPr>
            <a:spLocks noGrp="1"/>
          </p:cNvSpPr>
          <p:nvPr>
            <p:ph type="title"/>
          </p:nvPr>
        </p:nvSpPr>
        <p:spPr>
          <a:xfrm>
            <a:off x="1517903" y="1517903"/>
            <a:ext cx="3828185" cy="4578096"/>
          </a:xfrm>
        </p:spPr>
        <p:txBody>
          <a:bodyPr>
            <a:normAutofit/>
          </a:bodyPr>
          <a:lstStyle/>
          <a:p>
            <a:r>
              <a:rPr lang="en-US"/>
              <a:t>Importance of Business Analysts</a:t>
            </a:r>
          </a:p>
        </p:txBody>
      </p:sp>
      <p:sp>
        <p:nvSpPr>
          <p:cNvPr id="3" name="Content Placeholder 2">
            <a:extLst>
              <a:ext uri="{FF2B5EF4-FFF2-40B4-BE49-F238E27FC236}">
                <a16:creationId xmlns:a16="http://schemas.microsoft.com/office/drawing/2014/main" id="{6BF0817C-CC8D-B709-7EBB-E3F33E03B410}"/>
              </a:ext>
            </a:extLst>
          </p:cNvPr>
          <p:cNvSpPr>
            <a:spLocks noGrp="1"/>
          </p:cNvSpPr>
          <p:nvPr>
            <p:ph idx="1"/>
          </p:nvPr>
        </p:nvSpPr>
        <p:spPr>
          <a:xfrm>
            <a:off x="5818633" y="1517904"/>
            <a:ext cx="4843270" cy="4578096"/>
          </a:xfrm>
        </p:spPr>
        <p:txBody>
          <a:bodyPr>
            <a:normAutofit/>
          </a:bodyPr>
          <a:lstStyle/>
          <a:p>
            <a:pPr>
              <a:lnSpc>
                <a:spcPct val="95000"/>
              </a:lnSpc>
              <a:buFont typeface="Arial" panose="020B0604020202020204" pitchFamily="34" charset="0"/>
              <a:buChar char="•"/>
            </a:pPr>
            <a:r>
              <a:rPr lang="en-US" sz="1500"/>
              <a:t>Importance of Business Analysts</a:t>
            </a:r>
          </a:p>
          <a:p>
            <a:pPr marL="742950" lvl="1" indent="-285750">
              <a:lnSpc>
                <a:spcPct val="95000"/>
              </a:lnSpc>
              <a:buFont typeface="Arial" panose="020B0604020202020204" pitchFamily="34" charset="0"/>
              <a:buChar char="•"/>
            </a:pPr>
            <a:r>
              <a:rPr lang="en-US" sz="1500"/>
              <a:t>Impact on business and IT investments</a:t>
            </a:r>
          </a:p>
          <a:p>
            <a:pPr marL="742950" lvl="1" indent="-285750">
              <a:lnSpc>
                <a:spcPct val="95000"/>
              </a:lnSpc>
              <a:buFont typeface="Arial" panose="020B0604020202020204" pitchFamily="34" charset="0"/>
              <a:buChar char="•"/>
            </a:pPr>
            <a:r>
              <a:rPr lang="en-US" sz="1500"/>
              <a:t>Role in resolving issues</a:t>
            </a:r>
          </a:p>
          <a:p>
            <a:pPr>
              <a:lnSpc>
                <a:spcPct val="95000"/>
              </a:lnSpc>
              <a:buFont typeface="Arial" panose="020B0604020202020204" pitchFamily="34" charset="0"/>
              <a:buChar char="•"/>
            </a:pPr>
            <a:r>
              <a:rPr lang="en-US" sz="1500"/>
              <a:t>Definition of Competence</a:t>
            </a:r>
          </a:p>
          <a:p>
            <a:pPr marL="742950" lvl="1" indent="-285750">
              <a:lnSpc>
                <a:spcPct val="95000"/>
              </a:lnSpc>
              <a:buFont typeface="Arial" panose="020B0604020202020204" pitchFamily="34" charset="0"/>
              <a:buChar char="•"/>
            </a:pPr>
            <a:r>
              <a:rPr lang="en-US" sz="1500"/>
              <a:t>Ability to perform activities to a prescribed standard</a:t>
            </a:r>
          </a:p>
          <a:p>
            <a:pPr marL="742950" lvl="1" indent="-285750">
              <a:lnSpc>
                <a:spcPct val="95000"/>
              </a:lnSpc>
              <a:buFont typeface="Arial" panose="020B0604020202020204" pitchFamily="34" charset="0"/>
              <a:buChar char="•"/>
            </a:pPr>
            <a:r>
              <a:rPr lang="en-US" sz="1500"/>
              <a:t>Based on Working Group on Vocational Qualifications, 1986</a:t>
            </a:r>
          </a:p>
          <a:p>
            <a:pPr>
              <a:lnSpc>
                <a:spcPct val="95000"/>
              </a:lnSpc>
              <a:buFont typeface="Arial" panose="020B0604020202020204" pitchFamily="34" charset="0"/>
              <a:buChar char="•"/>
            </a:pPr>
            <a:r>
              <a:rPr lang="en-US" sz="1500"/>
              <a:t>Competencies of Business Analysts</a:t>
            </a:r>
          </a:p>
          <a:p>
            <a:pPr marL="742950" lvl="1" indent="-285750">
              <a:lnSpc>
                <a:spcPct val="95000"/>
              </a:lnSpc>
              <a:buFont typeface="Arial" panose="020B0604020202020204" pitchFamily="34" charset="0"/>
              <a:buChar char="•"/>
            </a:pPr>
            <a:r>
              <a:rPr lang="en-US" sz="1500"/>
              <a:t>Necessary abilities for effective job performance</a:t>
            </a:r>
          </a:p>
          <a:p>
            <a:pPr marL="742950" lvl="1" indent="-285750">
              <a:lnSpc>
                <a:spcPct val="95000"/>
              </a:lnSpc>
              <a:buFont typeface="Arial" panose="020B0604020202020204" pitchFamily="34" charset="0"/>
              <a:buChar char="•"/>
            </a:pPr>
            <a:r>
              <a:rPr lang="en-US" sz="1500"/>
              <a:t>Divided into three broad groups</a:t>
            </a:r>
          </a:p>
        </p:txBody>
      </p:sp>
    </p:spTree>
    <p:extLst>
      <p:ext uri="{BB962C8B-B14F-4D97-AF65-F5344CB8AC3E}">
        <p14:creationId xmlns:p14="http://schemas.microsoft.com/office/powerpoint/2010/main" val="9286913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B51CA5-A816-3E9B-C61E-FE853B049344}"/>
              </a:ext>
            </a:extLst>
          </p:cNvPr>
          <p:cNvSpPr>
            <a:spLocks noGrp="1"/>
          </p:cNvSpPr>
          <p:nvPr>
            <p:ph type="title"/>
          </p:nvPr>
        </p:nvSpPr>
        <p:spPr>
          <a:xfrm>
            <a:off x="762001" y="755650"/>
            <a:ext cx="3932830" cy="1345115"/>
          </a:xfrm>
        </p:spPr>
        <p:txBody>
          <a:bodyPr vert="horz" lIns="91440" tIns="45720" rIns="91440" bIns="45720" rtlCol="0" anchor="t">
            <a:normAutofit/>
          </a:bodyPr>
          <a:lstStyle/>
          <a:p>
            <a:r>
              <a:rPr lang="en-US" kern="1200" spc="-50" baseline="0">
                <a:solidFill>
                  <a:schemeClr val="tx1"/>
                </a:solidFill>
                <a:latin typeface="+mj-lt"/>
                <a:ea typeface="+mj-ea"/>
                <a:cs typeface="+mj-cs"/>
              </a:rPr>
              <a:t>Data Modelling</a:t>
            </a:r>
          </a:p>
        </p:txBody>
      </p:sp>
      <p:sp>
        <p:nvSpPr>
          <p:cNvPr id="4" name="Content Placeholder 3">
            <a:extLst>
              <a:ext uri="{FF2B5EF4-FFF2-40B4-BE49-F238E27FC236}">
                <a16:creationId xmlns:a16="http://schemas.microsoft.com/office/drawing/2014/main" id="{825C7561-C9A9-F01B-8DCF-DEBEF251A770}"/>
              </a:ext>
            </a:extLst>
          </p:cNvPr>
          <p:cNvSpPr>
            <a:spLocks noGrp="1"/>
          </p:cNvSpPr>
          <p:nvPr>
            <p:ph sz="half" idx="2"/>
          </p:nvPr>
        </p:nvSpPr>
        <p:spPr>
          <a:xfrm>
            <a:off x="762001" y="2207969"/>
            <a:ext cx="3932830" cy="3884983"/>
          </a:xfrm>
        </p:spPr>
        <p:txBody>
          <a:bodyPr vert="horz" lIns="91440" tIns="45720" rIns="91440" bIns="45720" rtlCol="0">
            <a:normAutofit/>
          </a:bodyPr>
          <a:lstStyle/>
          <a:p>
            <a:pPr>
              <a:lnSpc>
                <a:spcPct val="95000"/>
              </a:lnSpc>
              <a:buFont typeface="Arial" panose="020B0604020202020204" pitchFamily="34" charset="0"/>
              <a:buChar char="•"/>
            </a:pPr>
            <a:r>
              <a:rPr lang="en-US" sz="1100"/>
              <a:t>Understanding Business System Operations</a:t>
            </a:r>
          </a:p>
          <a:p>
            <a:pPr marL="742950" lvl="1" indent="-285750">
              <a:lnSpc>
                <a:spcPct val="95000"/>
              </a:lnSpc>
              <a:buFont typeface="Arial" panose="020B0604020202020204" pitchFamily="34" charset="0"/>
              <a:buChar char="•"/>
            </a:pPr>
            <a:r>
              <a:rPr lang="en-US" sz="1100"/>
              <a:t>Analyzing data provides valuable insights</a:t>
            </a:r>
          </a:p>
          <a:p>
            <a:pPr marL="742950" lvl="1" indent="-285750">
              <a:lnSpc>
                <a:spcPct val="95000"/>
              </a:lnSpc>
              <a:buFont typeface="Arial" panose="020B0604020202020204" pitchFamily="34" charset="0"/>
              <a:buChar char="•"/>
            </a:pPr>
            <a:r>
              <a:rPr lang="en-US" sz="1100"/>
              <a:t>Data items held about customers</a:t>
            </a:r>
          </a:p>
          <a:p>
            <a:pPr>
              <a:lnSpc>
                <a:spcPct val="95000"/>
              </a:lnSpc>
              <a:buFont typeface="Arial" panose="020B0604020202020204" pitchFamily="34" charset="0"/>
              <a:buChar char="•"/>
            </a:pPr>
            <a:r>
              <a:rPr lang="en-US" sz="1100"/>
              <a:t>Relationships in Business Systems</a:t>
            </a:r>
          </a:p>
          <a:p>
            <a:pPr marL="742950" lvl="1" indent="-285750">
              <a:lnSpc>
                <a:spcPct val="95000"/>
              </a:lnSpc>
              <a:buFont typeface="Arial" panose="020B0604020202020204" pitchFamily="34" charset="0"/>
              <a:buChar char="•"/>
            </a:pPr>
            <a:r>
              <a:rPr lang="en-US" sz="1100"/>
              <a:t>Connections between customers, products, and suppliers</a:t>
            </a:r>
          </a:p>
          <a:p>
            <a:pPr>
              <a:lnSpc>
                <a:spcPct val="95000"/>
              </a:lnSpc>
              <a:buFont typeface="Arial" panose="020B0604020202020204" pitchFamily="34" charset="0"/>
              <a:buChar char="•"/>
            </a:pPr>
            <a:r>
              <a:rPr lang="en-US" sz="1100"/>
              <a:t>Modelling Techniques</a:t>
            </a:r>
          </a:p>
          <a:p>
            <a:pPr marL="742950" lvl="1" indent="-285750">
              <a:lnSpc>
                <a:spcPct val="95000"/>
              </a:lnSpc>
              <a:buFont typeface="Arial" panose="020B0604020202020204" pitchFamily="34" charset="0"/>
              <a:buChar char="•"/>
            </a:pPr>
            <a:r>
              <a:rPr lang="en-US" sz="1100"/>
              <a:t>Entity Relationship Modelling</a:t>
            </a:r>
          </a:p>
          <a:p>
            <a:pPr marL="742950" lvl="1" indent="-285750">
              <a:lnSpc>
                <a:spcPct val="95000"/>
              </a:lnSpc>
              <a:buFont typeface="Arial" panose="020B0604020202020204" pitchFamily="34" charset="0"/>
              <a:buChar char="•"/>
            </a:pPr>
            <a:r>
              <a:rPr lang="en-US" sz="1100"/>
              <a:t>Class Modelling</a:t>
            </a:r>
          </a:p>
          <a:p>
            <a:pPr marL="742950" lvl="1" indent="-285750">
              <a:lnSpc>
                <a:spcPct val="95000"/>
              </a:lnSpc>
              <a:buFont typeface="Arial" panose="020B0604020202020204" pitchFamily="34" charset="0"/>
              <a:buChar char="•"/>
            </a:pPr>
            <a:r>
              <a:rPr lang="en-US" sz="1100"/>
              <a:t>Discussed in Chapter 12</a:t>
            </a:r>
          </a:p>
        </p:txBody>
      </p:sp>
      <p:pic>
        <p:nvPicPr>
          <p:cNvPr id="5" name="Content Placeholder 4" descr="Hand drawing a social distancing, divorce, restraining order or separation concept with two figures and an arrow between them.">
            <a:extLst>
              <a:ext uri="{FF2B5EF4-FFF2-40B4-BE49-F238E27FC236}">
                <a16:creationId xmlns:a16="http://schemas.microsoft.com/office/drawing/2014/main" id="{382C02B9-74B0-4E4A-A107-CF636493E50D}"/>
              </a:ext>
            </a:extLst>
          </p:cNvPr>
          <p:cNvPicPr>
            <a:picLocks noGrp="1" noChangeAspect="1"/>
          </p:cNvPicPr>
          <p:nvPr>
            <p:ph sz="half" idx="1"/>
          </p:nvPr>
        </p:nvPicPr>
        <p:blipFill>
          <a:blip r:embed="rId3"/>
          <a:stretch>
            <a:fillRect/>
          </a:stretch>
        </p:blipFill>
        <p:spPr>
          <a:xfrm>
            <a:off x="5401464" y="1414543"/>
            <a:ext cx="6035826" cy="4028913"/>
          </a:xfrm>
          <a:prstGeom prst="rect">
            <a:avLst/>
          </a:prstGeom>
        </p:spPr>
      </p:pic>
    </p:spTree>
    <p:extLst>
      <p:ext uri="{BB962C8B-B14F-4D97-AF65-F5344CB8AC3E}">
        <p14:creationId xmlns:p14="http://schemas.microsoft.com/office/powerpoint/2010/main" val="3340734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391866-BAA6-3973-9C7C-55E76A6BED2E}"/>
              </a:ext>
            </a:extLst>
          </p:cNvPr>
          <p:cNvSpPr>
            <a:spLocks noGrp="1"/>
          </p:cNvSpPr>
          <p:nvPr>
            <p:ph type="title"/>
          </p:nvPr>
        </p:nvSpPr>
        <p:spPr>
          <a:xfrm>
            <a:off x="1517903" y="1517903"/>
            <a:ext cx="3828185" cy="4578096"/>
          </a:xfrm>
        </p:spPr>
        <p:txBody>
          <a:bodyPr>
            <a:normAutofit/>
          </a:bodyPr>
          <a:lstStyle/>
          <a:p>
            <a:r>
              <a:rPr lang="en-US"/>
              <a:t>Gap Analysis</a:t>
            </a:r>
          </a:p>
        </p:txBody>
      </p:sp>
      <p:sp>
        <p:nvSpPr>
          <p:cNvPr id="3" name="Content Placeholder 2">
            <a:extLst>
              <a:ext uri="{FF2B5EF4-FFF2-40B4-BE49-F238E27FC236}">
                <a16:creationId xmlns:a16="http://schemas.microsoft.com/office/drawing/2014/main" id="{888427D9-2970-9978-4064-8BCD54449012}"/>
              </a:ext>
            </a:extLst>
          </p:cNvPr>
          <p:cNvSpPr>
            <a:spLocks noGrp="1"/>
          </p:cNvSpPr>
          <p:nvPr>
            <p:ph idx="1"/>
          </p:nvPr>
        </p:nvSpPr>
        <p:spPr>
          <a:xfrm>
            <a:off x="5818633" y="1517904"/>
            <a:ext cx="4843270" cy="4578096"/>
          </a:xfrm>
        </p:spPr>
        <p:txBody>
          <a:bodyPr>
            <a:normAutofit/>
          </a:bodyPr>
          <a:lstStyle/>
          <a:p>
            <a:pPr>
              <a:lnSpc>
                <a:spcPct val="95000"/>
              </a:lnSpc>
              <a:buFont typeface="Arial" panose="020B0604020202020204" pitchFamily="34" charset="0"/>
              <a:buChar char="•"/>
            </a:pPr>
            <a:r>
              <a:rPr lang="en-US" sz="1300"/>
              <a:t>Core Role of Business Analyst</a:t>
            </a:r>
          </a:p>
          <a:p>
            <a:pPr marL="742950" lvl="1" indent="-285750">
              <a:lnSpc>
                <a:spcPct val="95000"/>
              </a:lnSpc>
              <a:buFont typeface="Arial" panose="020B0604020202020204" pitchFamily="34" charset="0"/>
              <a:buChar char="•"/>
            </a:pPr>
            <a:r>
              <a:rPr lang="en-US" sz="1300"/>
              <a:t>Gap analysis is essential</a:t>
            </a:r>
          </a:p>
          <a:p>
            <a:pPr marL="742950" lvl="1" indent="-285750">
              <a:lnSpc>
                <a:spcPct val="95000"/>
              </a:lnSpc>
              <a:buFont typeface="Arial" panose="020B0604020202020204" pitchFamily="34" charset="0"/>
              <a:buChar char="•"/>
            </a:pPr>
            <a:r>
              <a:rPr lang="en-US" sz="1300"/>
              <a:t>Used in various situations</a:t>
            </a:r>
          </a:p>
          <a:p>
            <a:pPr>
              <a:lnSpc>
                <a:spcPct val="95000"/>
              </a:lnSpc>
              <a:buFont typeface="Arial" panose="020B0604020202020204" pitchFamily="34" charset="0"/>
              <a:buChar char="•"/>
            </a:pPr>
            <a:r>
              <a:rPr lang="en-US" sz="1300"/>
              <a:t>Comparing 'As Is' and 'To Be' Models</a:t>
            </a:r>
          </a:p>
          <a:p>
            <a:pPr marL="742950" lvl="1" indent="-285750">
              <a:lnSpc>
                <a:spcPct val="95000"/>
              </a:lnSpc>
              <a:buFont typeface="Arial" panose="020B0604020202020204" pitchFamily="34" charset="0"/>
              <a:buChar char="•"/>
            </a:pPr>
            <a:r>
              <a:rPr lang="en-US" sz="1300"/>
              <a:t>Process models</a:t>
            </a:r>
          </a:p>
          <a:p>
            <a:pPr marL="742950" lvl="1" indent="-285750">
              <a:lnSpc>
                <a:spcPct val="95000"/>
              </a:lnSpc>
              <a:buFont typeface="Arial" panose="020B0604020202020204" pitchFamily="34" charset="0"/>
              <a:buChar char="•"/>
            </a:pPr>
            <a:r>
              <a:rPr lang="en-US" sz="1300"/>
              <a:t>Business activity models</a:t>
            </a:r>
          </a:p>
          <a:p>
            <a:pPr>
              <a:lnSpc>
                <a:spcPct val="95000"/>
              </a:lnSpc>
              <a:buFont typeface="Arial" panose="020B0604020202020204" pitchFamily="34" charset="0"/>
              <a:buChar char="•"/>
            </a:pPr>
            <a:r>
              <a:rPr lang="en-US" sz="1300"/>
              <a:t>Evaluating Off-the-Shelf Packages</a:t>
            </a:r>
          </a:p>
          <a:p>
            <a:pPr marL="742950" lvl="1" indent="-285750">
              <a:lnSpc>
                <a:spcPct val="95000"/>
              </a:lnSpc>
              <a:buFont typeface="Arial" panose="020B0604020202020204" pitchFamily="34" charset="0"/>
              <a:buChar char="•"/>
            </a:pPr>
            <a:r>
              <a:rPr lang="en-US" sz="1300"/>
              <a:t>Against defined requirements</a:t>
            </a:r>
          </a:p>
          <a:p>
            <a:pPr>
              <a:lnSpc>
                <a:spcPct val="95000"/>
              </a:lnSpc>
              <a:buFont typeface="Arial" panose="020B0604020202020204" pitchFamily="34" charset="0"/>
              <a:buChar char="•"/>
            </a:pPr>
            <a:r>
              <a:rPr lang="en-US" sz="1300"/>
              <a:t>Assessing Capability Needs</a:t>
            </a:r>
          </a:p>
          <a:p>
            <a:pPr marL="742950" lvl="1" indent="-285750">
              <a:lnSpc>
                <a:spcPct val="95000"/>
              </a:lnSpc>
              <a:buFont typeface="Arial" panose="020B0604020202020204" pitchFamily="34" charset="0"/>
              <a:buChar char="•"/>
            </a:pPr>
            <a:r>
              <a:rPr lang="en-US" sz="1300"/>
              <a:t>Against current availability</a:t>
            </a:r>
          </a:p>
          <a:p>
            <a:pPr>
              <a:lnSpc>
                <a:spcPct val="95000"/>
              </a:lnSpc>
              <a:buFont typeface="Arial" panose="020B0604020202020204" pitchFamily="34" charset="0"/>
              <a:buChar char="•"/>
            </a:pPr>
            <a:r>
              <a:rPr lang="en-US" sz="1300"/>
              <a:t>Further Reading</a:t>
            </a:r>
          </a:p>
          <a:p>
            <a:pPr marL="742950" lvl="1" indent="-285750">
              <a:lnSpc>
                <a:spcPct val="95000"/>
              </a:lnSpc>
              <a:buFont typeface="Arial" panose="020B0604020202020204" pitchFamily="34" charset="0"/>
              <a:buChar char="•"/>
            </a:pPr>
            <a:r>
              <a:rPr lang="en-US" sz="1300"/>
              <a:t>Chapter 8 for more details</a:t>
            </a:r>
          </a:p>
        </p:txBody>
      </p:sp>
    </p:spTree>
    <p:extLst>
      <p:ext uri="{BB962C8B-B14F-4D97-AF65-F5344CB8AC3E}">
        <p14:creationId xmlns:p14="http://schemas.microsoft.com/office/powerpoint/2010/main" val="30680008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EB0405-F56F-EA5A-3DDE-55DE4A396357}"/>
              </a:ext>
            </a:extLst>
          </p:cNvPr>
          <p:cNvSpPr>
            <a:spLocks noGrp="1"/>
          </p:cNvSpPr>
          <p:nvPr>
            <p:ph type="title"/>
          </p:nvPr>
        </p:nvSpPr>
        <p:spPr>
          <a:xfrm>
            <a:off x="1517903" y="1517903"/>
            <a:ext cx="3828185" cy="4578096"/>
          </a:xfrm>
        </p:spPr>
        <p:txBody>
          <a:bodyPr>
            <a:normAutofit/>
          </a:bodyPr>
          <a:lstStyle/>
          <a:p>
            <a:r>
              <a:rPr lang="en-US"/>
              <a:t>Facilitation Skills</a:t>
            </a:r>
          </a:p>
        </p:txBody>
      </p:sp>
      <p:sp>
        <p:nvSpPr>
          <p:cNvPr id="3" name="Content Placeholder 2">
            <a:extLst>
              <a:ext uri="{FF2B5EF4-FFF2-40B4-BE49-F238E27FC236}">
                <a16:creationId xmlns:a16="http://schemas.microsoft.com/office/drawing/2014/main" id="{EBF98A77-90EB-9AD7-1FD2-03972919F340}"/>
              </a:ext>
            </a:extLst>
          </p:cNvPr>
          <p:cNvSpPr>
            <a:spLocks noGrp="1"/>
          </p:cNvSpPr>
          <p:nvPr>
            <p:ph idx="1"/>
          </p:nvPr>
        </p:nvSpPr>
        <p:spPr>
          <a:xfrm>
            <a:off x="5818633" y="1517904"/>
            <a:ext cx="4843270" cy="4578096"/>
          </a:xfrm>
        </p:spPr>
        <p:txBody>
          <a:bodyPr>
            <a:normAutofit/>
          </a:bodyPr>
          <a:lstStyle/>
          <a:p>
            <a:pPr>
              <a:lnSpc>
                <a:spcPct val="95000"/>
              </a:lnSpc>
              <a:buFont typeface="Arial" panose="020B0604020202020204" pitchFamily="34" charset="0"/>
              <a:buChar char="•"/>
            </a:pPr>
            <a:r>
              <a:rPr lang="en-US" sz="1300"/>
              <a:t>Interpersonal Skills for Facilitation</a:t>
            </a:r>
          </a:p>
          <a:p>
            <a:pPr marL="742950" lvl="1" indent="-285750">
              <a:lnSpc>
                <a:spcPct val="95000"/>
              </a:lnSpc>
              <a:buFont typeface="Arial" panose="020B0604020202020204" pitchFamily="34" charset="0"/>
              <a:buChar char="•"/>
            </a:pPr>
            <a:r>
              <a:rPr lang="en-US" sz="1300"/>
              <a:t>Exhibited in workshop contexts</a:t>
            </a:r>
          </a:p>
          <a:p>
            <a:pPr marL="742950" lvl="1" indent="-285750">
              <a:lnSpc>
                <a:spcPct val="95000"/>
              </a:lnSpc>
              <a:buFont typeface="Arial" panose="020B0604020202020204" pitchFamily="34" charset="0"/>
              <a:buChar char="•"/>
            </a:pPr>
            <a:r>
              <a:rPr lang="en-US" sz="1300"/>
              <a:t>Includes awareness of facilitation process</a:t>
            </a:r>
          </a:p>
          <a:p>
            <a:pPr>
              <a:lnSpc>
                <a:spcPct val="95000"/>
              </a:lnSpc>
              <a:buFont typeface="Arial" panose="020B0604020202020204" pitchFamily="34" charset="0"/>
              <a:buChar char="•"/>
            </a:pPr>
            <a:r>
              <a:rPr lang="en-US" sz="1300"/>
              <a:t>Preparation for Workshops</a:t>
            </a:r>
          </a:p>
          <a:p>
            <a:pPr marL="742950" lvl="1" indent="-285750">
              <a:lnSpc>
                <a:spcPct val="95000"/>
              </a:lnSpc>
              <a:buFont typeface="Arial" panose="020B0604020202020204" pitchFamily="34" charset="0"/>
              <a:buChar char="•"/>
            </a:pPr>
            <a:r>
              <a:rPr lang="en-US" sz="1300"/>
              <a:t>Understanding objectives</a:t>
            </a:r>
          </a:p>
          <a:p>
            <a:pPr marL="742950" lvl="1" indent="-285750">
              <a:lnSpc>
                <a:spcPct val="95000"/>
              </a:lnSpc>
              <a:buFont typeface="Arial" panose="020B0604020202020204" pitchFamily="34" charset="0"/>
              <a:buChar char="•"/>
            </a:pPr>
            <a:r>
              <a:rPr lang="en-US" sz="1300"/>
              <a:t>Buy-in from senior stakeholders</a:t>
            </a:r>
          </a:p>
          <a:p>
            <a:pPr>
              <a:lnSpc>
                <a:spcPct val="95000"/>
              </a:lnSpc>
              <a:buFont typeface="Arial" panose="020B0604020202020204" pitchFamily="34" charset="0"/>
              <a:buChar char="•"/>
            </a:pPr>
            <a:r>
              <a:rPr lang="en-US" sz="1300"/>
              <a:t>Relevant Techniques</a:t>
            </a:r>
          </a:p>
          <a:p>
            <a:pPr marL="742950" lvl="1" indent="-285750">
              <a:lnSpc>
                <a:spcPct val="95000"/>
              </a:lnSpc>
              <a:buFont typeface="Arial" panose="020B0604020202020204" pitchFamily="34" charset="0"/>
              <a:buChar char="•"/>
            </a:pPr>
            <a:r>
              <a:rPr lang="en-US" sz="1300"/>
              <a:t>Dialogue mapping</a:t>
            </a:r>
          </a:p>
          <a:p>
            <a:pPr marL="742950" lvl="1" indent="-285750">
              <a:lnSpc>
                <a:spcPct val="95000"/>
              </a:lnSpc>
              <a:buFont typeface="Arial" panose="020B0604020202020204" pitchFamily="34" charset="0"/>
              <a:buChar char="•"/>
            </a:pPr>
            <a:r>
              <a:rPr lang="en-US" sz="1300"/>
              <a:t>Day in the life of (DILO)</a:t>
            </a:r>
          </a:p>
          <a:p>
            <a:pPr marL="742950" lvl="1" indent="-285750">
              <a:lnSpc>
                <a:spcPct val="95000"/>
              </a:lnSpc>
              <a:buFont typeface="Arial" panose="020B0604020202020204" pitchFamily="34" charset="0"/>
              <a:buChar char="•"/>
            </a:pPr>
            <a:r>
              <a:rPr lang="en-US" sz="1300"/>
              <a:t>Open space technology</a:t>
            </a:r>
          </a:p>
          <a:p>
            <a:pPr>
              <a:lnSpc>
                <a:spcPct val="95000"/>
              </a:lnSpc>
              <a:buFont typeface="Arial" panose="020B0604020202020204" pitchFamily="34" charset="0"/>
              <a:buChar char="•"/>
            </a:pPr>
            <a:r>
              <a:rPr lang="en-US" sz="1300"/>
              <a:t>Visualisation Techniques</a:t>
            </a:r>
          </a:p>
          <a:p>
            <a:pPr>
              <a:lnSpc>
                <a:spcPct val="95000"/>
              </a:lnSpc>
              <a:buFont typeface="Arial" panose="020B0604020202020204" pitchFamily="34" charset="0"/>
              <a:buChar char="•"/>
            </a:pPr>
            <a:r>
              <a:rPr lang="en-US" sz="1300"/>
              <a:t>Combination of Visual and Written Requirements</a:t>
            </a:r>
          </a:p>
        </p:txBody>
      </p:sp>
    </p:spTree>
    <p:extLst>
      <p:ext uri="{BB962C8B-B14F-4D97-AF65-F5344CB8AC3E}">
        <p14:creationId xmlns:p14="http://schemas.microsoft.com/office/powerpoint/2010/main" val="37077956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D809C7-4C8B-B9B0-DBCE-F7EF972843BD}"/>
              </a:ext>
            </a:extLst>
          </p:cNvPr>
          <p:cNvSpPr>
            <a:spLocks noGrp="1"/>
          </p:cNvSpPr>
          <p:nvPr>
            <p:ph type="title"/>
          </p:nvPr>
        </p:nvSpPr>
        <p:spPr>
          <a:xfrm>
            <a:off x="1517903" y="1517903"/>
            <a:ext cx="3828185" cy="4578096"/>
          </a:xfrm>
        </p:spPr>
        <p:txBody>
          <a:bodyPr>
            <a:normAutofit/>
          </a:bodyPr>
          <a:lstStyle/>
          <a:p>
            <a:r>
              <a:rPr lang="en-US"/>
              <a:t>Portfolio Management</a:t>
            </a:r>
          </a:p>
        </p:txBody>
      </p:sp>
      <p:sp>
        <p:nvSpPr>
          <p:cNvPr id="3" name="Content Placeholder 2">
            <a:extLst>
              <a:ext uri="{FF2B5EF4-FFF2-40B4-BE49-F238E27FC236}">
                <a16:creationId xmlns:a16="http://schemas.microsoft.com/office/drawing/2014/main" id="{CB858A9F-2723-2260-4B50-F3D73D848D8F}"/>
              </a:ext>
            </a:extLst>
          </p:cNvPr>
          <p:cNvSpPr>
            <a:spLocks noGrp="1"/>
          </p:cNvSpPr>
          <p:nvPr>
            <p:ph idx="1"/>
          </p:nvPr>
        </p:nvSpPr>
        <p:spPr>
          <a:xfrm>
            <a:off x="5818633" y="1517904"/>
            <a:ext cx="4843270" cy="4578096"/>
          </a:xfrm>
        </p:spPr>
        <p:txBody>
          <a:bodyPr>
            <a:normAutofit/>
          </a:bodyPr>
          <a:lstStyle/>
          <a:p>
            <a:pPr>
              <a:lnSpc>
                <a:spcPct val="95000"/>
              </a:lnSpc>
              <a:buFont typeface="Arial" panose="020B0604020202020204" pitchFamily="34" charset="0"/>
              <a:buChar char="•"/>
            </a:pPr>
            <a:r>
              <a:rPr lang="en-US" sz="1700"/>
              <a:t>Development of Management Delivery Framework</a:t>
            </a:r>
          </a:p>
          <a:p>
            <a:pPr marL="742950" lvl="1" indent="-285750">
              <a:lnSpc>
                <a:spcPct val="95000"/>
              </a:lnSpc>
              <a:buFont typeface="Arial" panose="020B0604020202020204" pitchFamily="34" charset="0"/>
              <a:buChar char="•"/>
            </a:pPr>
            <a:r>
              <a:rPr lang="en-US" sz="1700"/>
              <a:t>Evaluation of portfolio of projects</a:t>
            </a:r>
          </a:p>
          <a:p>
            <a:pPr marL="742950" lvl="1" indent="-285750">
              <a:lnSpc>
                <a:spcPct val="95000"/>
              </a:lnSpc>
              <a:buFont typeface="Arial" panose="020B0604020202020204" pitchFamily="34" charset="0"/>
              <a:buChar char="•"/>
            </a:pPr>
            <a:r>
              <a:rPr lang="en-US" sz="1700"/>
              <a:t>Prioritisation of projects</a:t>
            </a:r>
          </a:p>
          <a:p>
            <a:pPr marL="742950" lvl="1" indent="-285750">
              <a:lnSpc>
                <a:spcPct val="95000"/>
              </a:lnSpc>
              <a:buFont typeface="Arial" panose="020B0604020202020204" pitchFamily="34" charset="0"/>
              <a:buChar char="•"/>
            </a:pPr>
            <a:r>
              <a:rPr lang="en-US" sz="1700"/>
              <a:t>Delivery of projects</a:t>
            </a:r>
          </a:p>
          <a:p>
            <a:pPr>
              <a:lnSpc>
                <a:spcPct val="95000"/>
              </a:lnSpc>
              <a:buFont typeface="Arial" panose="020B0604020202020204" pitchFamily="34" charset="0"/>
              <a:buChar char="•"/>
            </a:pPr>
            <a:r>
              <a:rPr lang="en-US" sz="1700"/>
              <a:t>Assessment of Portfolios</a:t>
            </a:r>
          </a:p>
          <a:p>
            <a:pPr marL="742950" lvl="1" indent="-285750">
              <a:lnSpc>
                <a:spcPct val="95000"/>
              </a:lnSpc>
              <a:buFont typeface="Arial" panose="020B0604020202020204" pitchFamily="34" charset="0"/>
              <a:buChar char="•"/>
            </a:pPr>
            <a:r>
              <a:rPr lang="en-US" sz="1700"/>
              <a:t>Analysis skills are crucial</a:t>
            </a:r>
          </a:p>
          <a:p>
            <a:pPr marL="742950" lvl="1" indent="-285750">
              <a:lnSpc>
                <a:spcPct val="95000"/>
              </a:lnSpc>
              <a:buFont typeface="Arial" panose="020B0604020202020204" pitchFamily="34" charset="0"/>
              <a:buChar char="•"/>
            </a:pPr>
            <a:r>
              <a:rPr lang="en-US" sz="1700"/>
              <a:t>Understanding how portfolios fit together</a:t>
            </a:r>
          </a:p>
          <a:p>
            <a:pPr marL="742950" lvl="1" indent="-285750">
              <a:lnSpc>
                <a:spcPct val="95000"/>
              </a:lnSpc>
              <a:buFont typeface="Arial" panose="020B0604020202020204" pitchFamily="34" charset="0"/>
              <a:buChar char="•"/>
            </a:pPr>
            <a:r>
              <a:rPr lang="en-US" sz="1700"/>
              <a:t>Identifying priorities</a:t>
            </a:r>
          </a:p>
          <a:p>
            <a:pPr marL="742950" lvl="1" indent="-285750">
              <a:lnSpc>
                <a:spcPct val="95000"/>
              </a:lnSpc>
              <a:buFont typeface="Arial" panose="020B0604020202020204" pitchFamily="34" charset="0"/>
              <a:buChar char="•"/>
            </a:pPr>
            <a:r>
              <a:rPr lang="en-US" sz="1700"/>
              <a:t>Delivering benefits to the organisation</a:t>
            </a:r>
          </a:p>
        </p:txBody>
      </p:sp>
    </p:spTree>
    <p:extLst>
      <p:ext uri="{BB962C8B-B14F-4D97-AF65-F5344CB8AC3E}">
        <p14:creationId xmlns:p14="http://schemas.microsoft.com/office/powerpoint/2010/main" val="39810455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5CDAFE1-059B-49EF-8E73-47DED29BD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0" cy="6105523"/>
          </a:xfrm>
          <a:custGeom>
            <a:avLst/>
            <a:gdLst>
              <a:gd name="connsiteX0" fmla="*/ 0 w 11430000"/>
              <a:gd name="connsiteY0" fmla="*/ 0 h 6105523"/>
              <a:gd name="connsiteX1" fmla="*/ 7267575 w 11430000"/>
              <a:gd name="connsiteY1" fmla="*/ 0 h 6105523"/>
              <a:gd name="connsiteX2" fmla="*/ 7267575 w 11430000"/>
              <a:gd name="connsiteY2" fmla="*/ 762000 h 6105523"/>
              <a:gd name="connsiteX3" fmla="*/ 11430000 w 11430000"/>
              <a:gd name="connsiteY3" fmla="*/ 762000 h 6105523"/>
              <a:gd name="connsiteX4" fmla="*/ 11430000 w 11430000"/>
              <a:gd name="connsiteY4" fmla="*/ 6105523 h 6105523"/>
              <a:gd name="connsiteX5" fmla="*/ 7267575 w 11430000"/>
              <a:gd name="connsiteY5" fmla="*/ 6105523 h 6105523"/>
              <a:gd name="connsiteX6" fmla="*/ 5334000 w 11430000"/>
              <a:gd name="connsiteY6" fmla="*/ 6105523 h 6105523"/>
              <a:gd name="connsiteX7" fmla="*/ 0 w 11430000"/>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0" h="6105523">
                <a:moveTo>
                  <a:pt x="0" y="0"/>
                </a:moveTo>
                <a:lnTo>
                  <a:pt x="7267575" y="0"/>
                </a:lnTo>
                <a:lnTo>
                  <a:pt x="7267575" y="762000"/>
                </a:lnTo>
                <a:lnTo>
                  <a:pt x="11430000" y="762000"/>
                </a:lnTo>
                <a:lnTo>
                  <a:pt x="11430000" y="6105523"/>
                </a:lnTo>
                <a:lnTo>
                  <a:pt x="7267575" y="6105523"/>
                </a:lnTo>
                <a:lnTo>
                  <a:pt x="5334000" y="6105523"/>
                </a:lnTo>
                <a:lnTo>
                  <a:pt x="0" y="610552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BBFB679-0D12-843C-5EA0-8CAA1589E7F5}"/>
              </a:ext>
            </a:extLst>
          </p:cNvPr>
          <p:cNvSpPr>
            <a:spLocks noGrp="1"/>
          </p:cNvSpPr>
          <p:nvPr>
            <p:ph type="title"/>
          </p:nvPr>
        </p:nvSpPr>
        <p:spPr>
          <a:xfrm>
            <a:off x="762000" y="1517903"/>
            <a:ext cx="9899904" cy="1345115"/>
          </a:xfrm>
        </p:spPr>
        <p:txBody>
          <a:bodyPr>
            <a:normAutofit/>
          </a:bodyPr>
          <a:lstStyle/>
          <a:p>
            <a:r>
              <a:rPr lang="en-US"/>
              <a:t>Benefits Management</a:t>
            </a:r>
          </a:p>
        </p:txBody>
      </p:sp>
      <p:sp>
        <p:nvSpPr>
          <p:cNvPr id="3" name="Content Placeholder 2">
            <a:extLst>
              <a:ext uri="{FF2B5EF4-FFF2-40B4-BE49-F238E27FC236}">
                <a16:creationId xmlns:a16="http://schemas.microsoft.com/office/drawing/2014/main" id="{AC20C08E-70B3-CC22-4161-D8501980E35C}"/>
              </a:ext>
            </a:extLst>
          </p:cNvPr>
          <p:cNvSpPr>
            <a:spLocks noGrp="1"/>
          </p:cNvSpPr>
          <p:nvPr>
            <p:ph idx="1"/>
          </p:nvPr>
        </p:nvSpPr>
        <p:spPr>
          <a:xfrm>
            <a:off x="762000" y="2970222"/>
            <a:ext cx="9899904" cy="3125777"/>
          </a:xfrm>
        </p:spPr>
        <p:txBody>
          <a:bodyPr>
            <a:normAutofit/>
          </a:bodyPr>
          <a:lstStyle/>
          <a:p>
            <a:pPr>
              <a:lnSpc>
                <a:spcPct val="95000"/>
              </a:lnSpc>
              <a:buFont typeface="Arial" panose="020B0604020202020204" pitchFamily="34" charset="0"/>
              <a:buChar char="•"/>
            </a:pPr>
            <a:r>
              <a:rPr lang="en-US" sz="1000"/>
              <a:t>Active Planning and Monitoring</a:t>
            </a:r>
          </a:p>
          <a:p>
            <a:pPr marL="742950" lvl="1" indent="-285750">
              <a:lnSpc>
                <a:spcPct val="95000"/>
              </a:lnSpc>
              <a:buFont typeface="Arial" panose="020B0604020202020204" pitchFamily="34" charset="0"/>
              <a:buChar char="•"/>
            </a:pPr>
            <a:r>
              <a:rPr lang="en-US" sz="1000"/>
              <a:t>Ensures benefits predicted in a business case are achieved</a:t>
            </a:r>
          </a:p>
          <a:p>
            <a:pPr marL="742950" lvl="1" indent="-285750">
              <a:lnSpc>
                <a:spcPct val="95000"/>
              </a:lnSpc>
              <a:buFont typeface="Arial" panose="020B0604020202020204" pitchFamily="34" charset="0"/>
              <a:buChar char="•"/>
            </a:pPr>
            <a:r>
              <a:rPr lang="en-US" sz="1000"/>
              <a:t>Involves continuous evaluation of benefits</a:t>
            </a:r>
          </a:p>
          <a:p>
            <a:pPr>
              <a:lnSpc>
                <a:spcPct val="95000"/>
              </a:lnSpc>
              <a:buFont typeface="Arial" panose="020B0604020202020204" pitchFamily="34" charset="0"/>
              <a:buChar char="•"/>
            </a:pPr>
            <a:r>
              <a:rPr lang="en-US" sz="1000"/>
              <a:t>Delivering Business Value</a:t>
            </a:r>
          </a:p>
          <a:p>
            <a:pPr marL="742950" lvl="1" indent="-285750">
              <a:lnSpc>
                <a:spcPct val="95000"/>
              </a:lnSpc>
              <a:buFont typeface="Arial" panose="020B0604020202020204" pitchFamily="34" charset="0"/>
              <a:buChar char="•"/>
            </a:pPr>
            <a:r>
              <a:rPr lang="en-US" sz="1000"/>
              <a:t>Ensures investment is spent wisely</a:t>
            </a:r>
          </a:p>
          <a:p>
            <a:pPr marL="742950" lvl="1" indent="-285750">
              <a:lnSpc>
                <a:spcPct val="95000"/>
              </a:lnSpc>
              <a:buFont typeface="Arial" panose="020B0604020202020204" pitchFamily="34" charset="0"/>
              <a:buChar char="•"/>
            </a:pPr>
            <a:r>
              <a:rPr lang="en-US" sz="1000"/>
              <a:t>Products delivered must add value to the organisation</a:t>
            </a:r>
          </a:p>
          <a:p>
            <a:pPr marL="742950" lvl="1" indent="-285750">
              <a:lnSpc>
                <a:spcPct val="95000"/>
              </a:lnSpc>
              <a:buFont typeface="Arial" panose="020B0604020202020204" pitchFamily="34" charset="0"/>
              <a:buChar char="•"/>
            </a:pPr>
            <a:r>
              <a:rPr lang="en-US" sz="1000"/>
              <a:t>Predicted returns on investment must be realised</a:t>
            </a:r>
          </a:p>
          <a:p>
            <a:pPr>
              <a:lnSpc>
                <a:spcPct val="95000"/>
              </a:lnSpc>
              <a:buFont typeface="Arial" panose="020B0604020202020204" pitchFamily="34" charset="0"/>
              <a:buChar char="•"/>
            </a:pPr>
            <a:r>
              <a:rPr lang="en-US" sz="1000"/>
              <a:t>Structure and Insight to Projects</a:t>
            </a:r>
          </a:p>
          <a:p>
            <a:pPr marL="742950" lvl="1" indent="-285750">
              <a:lnSpc>
                <a:spcPct val="95000"/>
              </a:lnSpc>
              <a:buFont typeface="Arial" panose="020B0604020202020204" pitchFamily="34" charset="0"/>
              <a:buChar char="•"/>
            </a:pPr>
            <a:r>
              <a:rPr lang="en-US" sz="1000"/>
              <a:t>Provides a framework for planning and monitoring benefits</a:t>
            </a:r>
          </a:p>
          <a:p>
            <a:pPr marL="742950" lvl="1" indent="-285750">
              <a:lnSpc>
                <a:spcPct val="95000"/>
              </a:lnSpc>
              <a:buFont typeface="Arial" panose="020B0604020202020204" pitchFamily="34" charset="0"/>
              <a:buChar char="•"/>
            </a:pPr>
            <a:r>
              <a:rPr lang="en-US" sz="1000"/>
              <a:t>Ensures value delivery to the organisation</a:t>
            </a:r>
          </a:p>
        </p:txBody>
      </p:sp>
    </p:spTree>
    <p:extLst>
      <p:ext uri="{BB962C8B-B14F-4D97-AF65-F5344CB8AC3E}">
        <p14:creationId xmlns:p14="http://schemas.microsoft.com/office/powerpoint/2010/main" val="20888321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8C60E4-F458-ED4E-FD47-D0479D1A32AA}"/>
              </a:ext>
            </a:extLst>
          </p:cNvPr>
          <p:cNvSpPr>
            <a:spLocks noGrp="1"/>
          </p:cNvSpPr>
          <p:nvPr>
            <p:ph type="title"/>
          </p:nvPr>
        </p:nvSpPr>
        <p:spPr>
          <a:xfrm>
            <a:off x="1517903" y="1517903"/>
            <a:ext cx="3828185" cy="4578096"/>
          </a:xfrm>
        </p:spPr>
        <p:txBody>
          <a:bodyPr>
            <a:normAutofit/>
          </a:bodyPr>
          <a:lstStyle/>
          <a:p>
            <a:r>
              <a:rPr lang="en-US"/>
              <a:t>Agile Thinking</a:t>
            </a:r>
          </a:p>
        </p:txBody>
      </p:sp>
      <p:sp>
        <p:nvSpPr>
          <p:cNvPr id="3" name="Content Placeholder 2">
            <a:extLst>
              <a:ext uri="{FF2B5EF4-FFF2-40B4-BE49-F238E27FC236}">
                <a16:creationId xmlns:a16="http://schemas.microsoft.com/office/drawing/2014/main" id="{FA3B92DD-3950-F8B0-3A98-E91FB4906665}"/>
              </a:ext>
            </a:extLst>
          </p:cNvPr>
          <p:cNvSpPr>
            <a:spLocks noGrp="1"/>
          </p:cNvSpPr>
          <p:nvPr>
            <p:ph idx="1"/>
          </p:nvPr>
        </p:nvSpPr>
        <p:spPr>
          <a:xfrm>
            <a:off x="5818633" y="1517904"/>
            <a:ext cx="4843270" cy="4578096"/>
          </a:xfrm>
        </p:spPr>
        <p:txBody>
          <a:bodyPr>
            <a:normAutofit/>
          </a:bodyPr>
          <a:lstStyle/>
          <a:p>
            <a:pPr>
              <a:lnSpc>
                <a:spcPct val="95000"/>
              </a:lnSpc>
              <a:buFont typeface="Arial" panose="020B0604020202020204" pitchFamily="34" charset="0"/>
              <a:buChar char="•"/>
            </a:pPr>
            <a:r>
              <a:rPr lang="en-US" sz="1300"/>
              <a:t>Development of Agile Approaches</a:t>
            </a:r>
          </a:p>
          <a:p>
            <a:pPr marL="742950" lvl="1" indent="-285750">
              <a:lnSpc>
                <a:spcPct val="95000"/>
              </a:lnSpc>
              <a:buFont typeface="Arial" panose="020B0604020202020204" pitchFamily="34" charset="0"/>
              <a:buChar char="•"/>
            </a:pPr>
            <a:r>
              <a:rPr lang="en-US" sz="1300"/>
              <a:t>Highlights need for business analysts to support Agile projects</a:t>
            </a:r>
          </a:p>
          <a:p>
            <a:pPr>
              <a:lnSpc>
                <a:spcPct val="95000"/>
              </a:lnSpc>
              <a:buFont typeface="Arial" panose="020B0604020202020204" pitchFamily="34" charset="0"/>
              <a:buChar char="•"/>
            </a:pPr>
            <a:r>
              <a:rPr lang="en-US" sz="1300"/>
              <a:t>Additional Skill Required</a:t>
            </a:r>
          </a:p>
          <a:p>
            <a:pPr marL="742950" lvl="1" indent="-285750">
              <a:lnSpc>
                <a:spcPct val="95000"/>
              </a:lnSpc>
              <a:buFont typeface="Arial" panose="020B0604020202020204" pitchFamily="34" charset="0"/>
              <a:buChar char="•"/>
            </a:pPr>
            <a:r>
              <a:rPr lang="en-US" sz="1300"/>
              <a:t>Ability to enable business agility</a:t>
            </a:r>
          </a:p>
          <a:p>
            <a:pPr marL="742950" lvl="1" indent="-285750">
              <a:lnSpc>
                <a:spcPct val="95000"/>
              </a:lnSpc>
              <a:buFont typeface="Arial" panose="020B0604020202020204" pitchFamily="34" charset="0"/>
              <a:buChar char="•"/>
            </a:pPr>
            <a:r>
              <a:rPr lang="en-US" sz="1300"/>
              <a:t>Support effective use of resources</a:t>
            </a:r>
          </a:p>
          <a:p>
            <a:pPr marL="742950" lvl="1" indent="-285750">
              <a:lnSpc>
                <a:spcPct val="95000"/>
              </a:lnSpc>
              <a:buFont typeface="Arial" panose="020B0604020202020204" pitchFamily="34" charset="0"/>
              <a:buChar char="•"/>
            </a:pPr>
            <a:r>
              <a:rPr lang="en-US" sz="1300"/>
              <a:t>Delivery of value by organisations</a:t>
            </a:r>
          </a:p>
          <a:p>
            <a:pPr>
              <a:lnSpc>
                <a:spcPct val="95000"/>
              </a:lnSpc>
              <a:buFont typeface="Arial" panose="020B0604020202020204" pitchFamily="34" charset="0"/>
              <a:buChar char="•"/>
            </a:pPr>
            <a:r>
              <a:rPr lang="en-US" sz="1300"/>
              <a:t>Potential of Business Analysts</a:t>
            </a:r>
          </a:p>
          <a:p>
            <a:pPr marL="742950" lvl="1" indent="-285750">
              <a:lnSpc>
                <a:spcPct val="95000"/>
              </a:lnSpc>
              <a:buFont typeface="Arial" panose="020B0604020202020204" pitchFamily="34" charset="0"/>
              <a:buChar char="•"/>
            </a:pPr>
            <a:r>
              <a:rPr lang="en-US" sz="1300"/>
              <a:t>Provide agile response to problems and opportunities</a:t>
            </a:r>
          </a:p>
          <a:p>
            <a:pPr marL="742950" lvl="1" indent="-285750">
              <a:lnSpc>
                <a:spcPct val="95000"/>
              </a:lnSpc>
              <a:buFont typeface="Arial" panose="020B0604020202020204" pitchFamily="34" charset="0"/>
              <a:buChar char="•"/>
            </a:pPr>
            <a:r>
              <a:rPr lang="en-US" sz="1300"/>
              <a:t>Focus on understanding issues</a:t>
            </a:r>
          </a:p>
          <a:p>
            <a:pPr marL="742950" lvl="1" indent="-285750">
              <a:lnSpc>
                <a:spcPct val="95000"/>
              </a:lnSpc>
              <a:buFont typeface="Arial" panose="020B0604020202020204" pitchFamily="34" charset="0"/>
              <a:buChar char="•"/>
            </a:pPr>
            <a:r>
              <a:rPr lang="en-US" sz="1300"/>
              <a:t>Evaluate options</a:t>
            </a:r>
          </a:p>
          <a:p>
            <a:pPr>
              <a:lnSpc>
                <a:spcPct val="95000"/>
              </a:lnSpc>
              <a:buFont typeface="Arial" panose="020B0604020202020204" pitchFamily="34" charset="0"/>
              <a:buChar char="•"/>
            </a:pPr>
            <a:r>
              <a:rPr lang="en-US" sz="1300"/>
              <a:t>Required Mindset</a:t>
            </a:r>
          </a:p>
          <a:p>
            <a:pPr marL="742950" lvl="1" indent="-285750">
              <a:lnSpc>
                <a:spcPct val="95000"/>
              </a:lnSpc>
              <a:buFont typeface="Arial" panose="020B0604020202020204" pitchFamily="34" charset="0"/>
              <a:buChar char="•"/>
            </a:pPr>
            <a:r>
              <a:rPr lang="en-US" sz="1300"/>
              <a:t>Addressing issues, not following methods</a:t>
            </a:r>
          </a:p>
        </p:txBody>
      </p:sp>
    </p:spTree>
    <p:extLst>
      <p:ext uri="{BB962C8B-B14F-4D97-AF65-F5344CB8AC3E}">
        <p14:creationId xmlns:p14="http://schemas.microsoft.com/office/powerpoint/2010/main" val="42245352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9A9947-2767-1342-B3EC-49E11B808194}"/>
              </a:ext>
            </a:extLst>
          </p:cNvPr>
          <p:cNvSpPr>
            <a:spLocks noGrp="1"/>
          </p:cNvSpPr>
          <p:nvPr>
            <p:ph type="title"/>
          </p:nvPr>
        </p:nvSpPr>
        <p:spPr>
          <a:xfrm>
            <a:off x="6163464" y="755650"/>
            <a:ext cx="5266535" cy="1345115"/>
          </a:xfrm>
        </p:spPr>
        <p:txBody>
          <a:bodyPr vert="horz" lIns="91440" tIns="45720" rIns="91440" bIns="45720" rtlCol="0" anchor="t">
            <a:normAutofit/>
          </a:bodyPr>
          <a:lstStyle/>
          <a:p>
            <a:r>
              <a:rPr lang="en-US" kern="1200" spc="-50" baseline="0">
                <a:solidFill>
                  <a:schemeClr val="tx1"/>
                </a:solidFill>
                <a:latin typeface="+mj-lt"/>
                <a:ea typeface="+mj-ea"/>
                <a:cs typeface="+mj-cs"/>
              </a:rPr>
              <a:t>The Right Skills for the Right Situation</a:t>
            </a:r>
          </a:p>
        </p:txBody>
      </p:sp>
      <p:pic>
        <p:nvPicPr>
          <p:cNvPr id="5" name="Content Placeholder 4">
            <a:hlinkClick r:id="rId3"/>
            <a:extLst>
              <a:ext uri="{FF2B5EF4-FFF2-40B4-BE49-F238E27FC236}">
                <a16:creationId xmlns:a16="http://schemas.microsoft.com/office/drawing/2014/main" id="{96519D6A-F175-4C38-9868-D0EE2CA9FE59}"/>
              </a:ext>
            </a:extLst>
          </p:cNvPr>
          <p:cNvPicPr>
            <a:picLocks noGrp="1" noChangeAspect="1"/>
          </p:cNvPicPr>
          <p:nvPr>
            <p:ph sz="half" idx="1"/>
          </p:nvPr>
        </p:nvPicPr>
        <p:blipFill>
          <a:blip r:embed="rId4"/>
          <a:stretch>
            <a:fillRect/>
          </a:stretch>
        </p:blipFill>
        <p:spPr>
          <a:xfrm>
            <a:off x="754711" y="1946876"/>
            <a:ext cx="4649802" cy="2964248"/>
          </a:xfrm>
          <a:prstGeom prst="rect">
            <a:avLst/>
          </a:prstGeom>
        </p:spPr>
      </p:pic>
      <p:sp>
        <p:nvSpPr>
          <p:cNvPr id="4" name="Content Placeholder 3">
            <a:extLst>
              <a:ext uri="{FF2B5EF4-FFF2-40B4-BE49-F238E27FC236}">
                <a16:creationId xmlns:a16="http://schemas.microsoft.com/office/drawing/2014/main" id="{42F193BC-F694-89EC-6E43-7893A6B54E07}"/>
              </a:ext>
            </a:extLst>
          </p:cNvPr>
          <p:cNvSpPr>
            <a:spLocks noGrp="1"/>
          </p:cNvSpPr>
          <p:nvPr>
            <p:ph sz="half" idx="2"/>
          </p:nvPr>
        </p:nvSpPr>
        <p:spPr>
          <a:xfrm>
            <a:off x="6163464" y="2207969"/>
            <a:ext cx="5266535" cy="3884983"/>
          </a:xfrm>
        </p:spPr>
        <p:txBody>
          <a:bodyPr vert="horz" lIns="91440" tIns="45720" rIns="91440" bIns="45720" rtlCol="0">
            <a:normAutofit/>
          </a:bodyPr>
          <a:lstStyle/>
          <a:p>
            <a:pPr>
              <a:lnSpc>
                <a:spcPct val="95000"/>
              </a:lnSpc>
              <a:buFont typeface="Arial" panose="020B0604020202020204" pitchFamily="34" charset="0"/>
              <a:buChar char="•"/>
            </a:pPr>
            <a:r>
              <a:rPr lang="en-US" sz="1000"/>
              <a:t>Quadrant 4: Undefined Analysis and Process</a:t>
            </a:r>
          </a:p>
          <a:p>
            <a:pPr marL="742950" lvl="1" indent="-285750">
              <a:lnSpc>
                <a:spcPct val="95000"/>
              </a:lnSpc>
              <a:buFont typeface="Arial" panose="020B0604020202020204" pitchFamily="34" charset="0"/>
              <a:buChar char="•"/>
            </a:pPr>
            <a:r>
              <a:rPr lang="en-US" sz="1000"/>
              <a:t>Requires highly experienced and skilled business analyst</a:t>
            </a:r>
          </a:p>
          <a:p>
            <a:pPr marL="742950" lvl="1" indent="-285750">
              <a:lnSpc>
                <a:spcPct val="95000"/>
              </a:lnSpc>
              <a:buFont typeface="Arial" panose="020B0604020202020204" pitchFamily="34" charset="0"/>
              <a:buChar char="•"/>
            </a:pPr>
            <a:r>
              <a:rPr lang="en-US" sz="1000"/>
              <a:t>Analyst may need to adopt a consultancy role</a:t>
            </a:r>
          </a:p>
          <a:p>
            <a:pPr marL="742950" lvl="1" indent="-285750">
              <a:lnSpc>
                <a:spcPct val="95000"/>
              </a:lnSpc>
              <a:buFont typeface="Arial" panose="020B0604020202020204" pitchFamily="34" charset="0"/>
              <a:buChar char="•"/>
            </a:pPr>
            <a:r>
              <a:rPr lang="en-US" sz="1000"/>
              <a:t>Briefs can be vague, e.g., ‘reduce costs’, ‘improve sales’, ‘innovate more’</a:t>
            </a:r>
          </a:p>
          <a:p>
            <a:pPr marL="742950" lvl="1" indent="-285750">
              <a:lnSpc>
                <a:spcPct val="95000"/>
              </a:lnSpc>
              <a:buFont typeface="Arial" panose="020B0604020202020204" pitchFamily="34" charset="0"/>
              <a:buChar char="•"/>
            </a:pPr>
            <a:r>
              <a:rPr lang="en-US" sz="1000"/>
              <a:t>Analyst defines work process and manages senior stakeholders</a:t>
            </a:r>
          </a:p>
          <a:p>
            <a:pPr marL="742950" lvl="1" indent="-285750">
              <a:lnSpc>
                <a:spcPct val="95000"/>
              </a:lnSpc>
              <a:buFont typeface="Arial" panose="020B0604020202020204" pitchFamily="34" charset="0"/>
              <a:buChar char="•"/>
            </a:pPr>
            <a:r>
              <a:rPr lang="en-US" sz="1000"/>
              <a:t>Equates to level 6 in SFIA framework</a:t>
            </a:r>
          </a:p>
          <a:p>
            <a:pPr>
              <a:lnSpc>
                <a:spcPct val="95000"/>
              </a:lnSpc>
              <a:buFont typeface="Arial" panose="020B0604020202020204" pitchFamily="34" charset="0"/>
              <a:buChar char="•"/>
            </a:pPr>
            <a:r>
              <a:rPr lang="en-US" sz="1000"/>
              <a:t>Quadrant 1: Well-Understood Analysis and Process</a:t>
            </a:r>
          </a:p>
          <a:p>
            <a:pPr marL="742950" lvl="1" indent="-285750">
              <a:lnSpc>
                <a:spcPct val="95000"/>
              </a:lnSpc>
              <a:buFont typeface="Arial" panose="020B0604020202020204" pitchFamily="34" charset="0"/>
              <a:buChar char="•"/>
            </a:pPr>
            <a:r>
              <a:rPr lang="en-US" sz="1000"/>
              <a:t>Suitable for new or inexperienced analysts</a:t>
            </a:r>
          </a:p>
          <a:p>
            <a:pPr marL="742950" lvl="1" indent="-285750">
              <a:lnSpc>
                <a:spcPct val="95000"/>
              </a:lnSpc>
              <a:buFont typeface="Arial" panose="020B0604020202020204" pitchFamily="34" charset="0"/>
              <a:buChar char="•"/>
            </a:pPr>
            <a:r>
              <a:rPr lang="en-US" sz="1000"/>
              <a:t>Example: Defining requirements for a pre-agreed system scope</a:t>
            </a:r>
          </a:p>
          <a:p>
            <a:pPr marL="742950" lvl="1" indent="-285750">
              <a:lnSpc>
                <a:spcPct val="95000"/>
              </a:lnSpc>
              <a:buFont typeface="Arial" panose="020B0604020202020204" pitchFamily="34" charset="0"/>
              <a:buChar char="•"/>
            </a:pPr>
            <a:r>
              <a:rPr lang="en-US" sz="1000"/>
              <a:t>Equates to level 3 or 4 in SFIA framework</a:t>
            </a:r>
          </a:p>
          <a:p>
            <a:pPr>
              <a:lnSpc>
                <a:spcPct val="95000"/>
              </a:lnSpc>
              <a:buFont typeface="Arial" panose="020B0604020202020204" pitchFamily="34" charset="0"/>
              <a:buChar char="•"/>
            </a:pPr>
            <a:r>
              <a:rPr lang="en-US" sz="1000"/>
              <a:t>Quadrant 2: Undefined Analysis but Standard Process</a:t>
            </a:r>
          </a:p>
          <a:p>
            <a:pPr>
              <a:lnSpc>
                <a:spcPct val="95000"/>
              </a:lnSpc>
              <a:buFont typeface="Arial" panose="020B0604020202020204" pitchFamily="34" charset="0"/>
              <a:buChar char="•"/>
            </a:pPr>
            <a:r>
              <a:rPr lang="en-US" sz="1000"/>
              <a:t>Quadrant 3: Well-Understood Analysis but Undefined Process</a:t>
            </a:r>
          </a:p>
        </p:txBody>
      </p:sp>
    </p:spTree>
    <p:extLst>
      <p:ext uri="{BB962C8B-B14F-4D97-AF65-F5344CB8AC3E}">
        <p14:creationId xmlns:p14="http://schemas.microsoft.com/office/powerpoint/2010/main" val="2280148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92E7FD-C4E4-2C09-04EE-2CCF8D57EAA7}"/>
              </a:ext>
            </a:extLst>
          </p:cNvPr>
          <p:cNvSpPr>
            <a:spLocks noGrp="1"/>
          </p:cNvSpPr>
          <p:nvPr>
            <p:ph type="title"/>
          </p:nvPr>
        </p:nvSpPr>
        <p:spPr>
          <a:xfrm>
            <a:off x="762001" y="755650"/>
            <a:ext cx="3932830" cy="1345115"/>
          </a:xfrm>
        </p:spPr>
        <p:txBody>
          <a:bodyPr vert="horz" lIns="91440" tIns="45720" rIns="91440" bIns="45720" rtlCol="0" anchor="t">
            <a:normAutofit/>
          </a:bodyPr>
          <a:lstStyle/>
          <a:p>
            <a:r>
              <a:rPr lang="en-US" kern="1200" spc="-50" baseline="0">
                <a:solidFill>
                  <a:schemeClr val="tx1"/>
                </a:solidFill>
                <a:latin typeface="+mj-lt"/>
                <a:ea typeface="+mj-ea"/>
                <a:cs typeface="+mj-cs"/>
              </a:rPr>
              <a:t>Training</a:t>
            </a:r>
          </a:p>
        </p:txBody>
      </p:sp>
      <p:sp>
        <p:nvSpPr>
          <p:cNvPr id="4" name="Content Placeholder 3">
            <a:extLst>
              <a:ext uri="{FF2B5EF4-FFF2-40B4-BE49-F238E27FC236}">
                <a16:creationId xmlns:a16="http://schemas.microsoft.com/office/drawing/2014/main" id="{943A76AA-813F-4A1C-D3B4-4FD8E106B644}"/>
              </a:ext>
            </a:extLst>
          </p:cNvPr>
          <p:cNvSpPr>
            <a:spLocks noGrp="1"/>
          </p:cNvSpPr>
          <p:nvPr>
            <p:ph sz="half" idx="2"/>
          </p:nvPr>
        </p:nvSpPr>
        <p:spPr>
          <a:xfrm>
            <a:off x="762001" y="2207969"/>
            <a:ext cx="3932830" cy="3884983"/>
          </a:xfrm>
        </p:spPr>
        <p:txBody>
          <a:bodyPr vert="horz" lIns="91440" tIns="45720" rIns="91440" bIns="45720" rtlCol="0">
            <a:normAutofit/>
          </a:bodyPr>
          <a:lstStyle/>
          <a:p>
            <a:pPr>
              <a:lnSpc>
                <a:spcPct val="95000"/>
              </a:lnSpc>
              <a:buFont typeface="Arial" panose="020B0604020202020204" pitchFamily="34" charset="0"/>
              <a:buChar char="•"/>
            </a:pPr>
            <a:r>
              <a:rPr lang="en-US" sz="1000"/>
              <a:t>Development of Professional Techniques</a:t>
            </a:r>
          </a:p>
          <a:p>
            <a:pPr marL="742950" lvl="1" indent="-285750">
              <a:lnSpc>
                <a:spcPct val="95000"/>
              </a:lnSpc>
              <a:buFont typeface="Arial" panose="020B0604020202020204" pitchFamily="34" charset="0"/>
              <a:buChar char="•"/>
            </a:pPr>
            <a:r>
              <a:rPr lang="en-US" sz="1000"/>
              <a:t>Enhances business knowledge</a:t>
            </a:r>
          </a:p>
          <a:p>
            <a:pPr marL="742950" lvl="1" indent="-285750">
              <a:lnSpc>
                <a:spcPct val="95000"/>
              </a:lnSpc>
              <a:buFont typeface="Arial" panose="020B0604020202020204" pitchFamily="34" charset="0"/>
              <a:buChar char="•"/>
            </a:pPr>
            <a:r>
              <a:rPr lang="en-US" sz="1000"/>
              <a:t>Improves personal skills</a:t>
            </a:r>
          </a:p>
          <a:p>
            <a:pPr>
              <a:lnSpc>
                <a:spcPct val="95000"/>
              </a:lnSpc>
              <a:buFont typeface="Arial" panose="020B0604020202020204" pitchFamily="34" charset="0"/>
              <a:buChar char="•"/>
            </a:pPr>
            <a:r>
              <a:rPr lang="en-US" sz="1000"/>
              <a:t>Efficient Skill Acquisition</a:t>
            </a:r>
          </a:p>
          <a:p>
            <a:pPr marL="742950" lvl="1" indent="-285750">
              <a:lnSpc>
                <a:spcPct val="95000"/>
              </a:lnSpc>
              <a:buFont typeface="Arial" panose="020B0604020202020204" pitchFamily="34" charset="0"/>
              <a:buChar char="•"/>
            </a:pPr>
            <a:r>
              <a:rPr lang="en-US" sz="1000"/>
              <a:t>Safe environment for practice</a:t>
            </a:r>
          </a:p>
          <a:p>
            <a:pPr marL="742950" lvl="1" indent="-285750">
              <a:lnSpc>
                <a:spcPct val="95000"/>
              </a:lnSpc>
              <a:buFont typeface="Arial" panose="020B0604020202020204" pitchFamily="34" charset="0"/>
              <a:buChar char="•"/>
            </a:pPr>
            <a:r>
              <a:rPr lang="en-US" sz="1000"/>
              <a:t>Support from tutors</a:t>
            </a:r>
          </a:p>
          <a:p>
            <a:pPr>
              <a:lnSpc>
                <a:spcPct val="95000"/>
              </a:lnSpc>
              <a:buFont typeface="Arial" panose="020B0604020202020204" pitchFamily="34" charset="0"/>
              <a:buChar char="•"/>
            </a:pPr>
            <a:r>
              <a:rPr lang="en-US" sz="1000"/>
              <a:t>Knowledge Sharing</a:t>
            </a:r>
          </a:p>
          <a:p>
            <a:pPr marL="742950" lvl="1" indent="-285750">
              <a:lnSpc>
                <a:spcPct val="95000"/>
              </a:lnSpc>
              <a:buFont typeface="Arial" panose="020B0604020202020204" pitchFamily="34" charset="0"/>
              <a:buChar char="•"/>
            </a:pPr>
            <a:r>
              <a:rPr lang="en-US" sz="1000"/>
              <a:t>Enriches learning experience</a:t>
            </a:r>
          </a:p>
          <a:p>
            <a:pPr marL="742950" lvl="1" indent="-285750">
              <a:lnSpc>
                <a:spcPct val="95000"/>
              </a:lnSpc>
              <a:buFont typeface="Arial" panose="020B0604020202020204" pitchFamily="34" charset="0"/>
              <a:buChar char="•"/>
            </a:pPr>
            <a:r>
              <a:rPr lang="en-US" sz="1000"/>
              <a:t>Exchange of experiences among participants</a:t>
            </a:r>
          </a:p>
          <a:p>
            <a:pPr>
              <a:lnSpc>
                <a:spcPct val="95000"/>
              </a:lnSpc>
              <a:buFont typeface="Arial" panose="020B0604020202020204" pitchFamily="34" charset="0"/>
              <a:buChar char="•"/>
            </a:pPr>
            <a:r>
              <a:rPr lang="en-US" sz="1000"/>
              <a:t>Industry Qualifications</a:t>
            </a:r>
          </a:p>
          <a:p>
            <a:pPr marL="742950" lvl="1" indent="-285750">
              <a:lnSpc>
                <a:spcPct val="95000"/>
              </a:lnSpc>
              <a:buFont typeface="Arial" panose="020B0604020202020204" pitchFamily="34" charset="0"/>
              <a:buChar char="•"/>
            </a:pPr>
            <a:r>
              <a:rPr lang="en-US" sz="1000"/>
              <a:t>BCS qualifications</a:t>
            </a:r>
          </a:p>
          <a:p>
            <a:pPr marL="742950" lvl="1" indent="-285750">
              <a:lnSpc>
                <a:spcPct val="95000"/>
              </a:lnSpc>
              <a:buFont typeface="Arial" panose="020B0604020202020204" pitchFamily="34" charset="0"/>
              <a:buChar char="•"/>
            </a:pPr>
            <a:r>
              <a:rPr lang="en-US" sz="1000"/>
              <a:t>Expert BA Award for senior business analysts</a:t>
            </a:r>
          </a:p>
        </p:txBody>
      </p:sp>
      <p:pic>
        <p:nvPicPr>
          <p:cNvPr id="5" name="Content Placeholder 4" descr="People in classroom">
            <a:extLst>
              <a:ext uri="{FF2B5EF4-FFF2-40B4-BE49-F238E27FC236}">
                <a16:creationId xmlns:a16="http://schemas.microsoft.com/office/drawing/2014/main" id="{44FEF414-AE12-4145-BF82-C2E729CAFE57}"/>
              </a:ext>
            </a:extLst>
          </p:cNvPr>
          <p:cNvPicPr>
            <a:picLocks noGrp="1" noChangeAspect="1"/>
          </p:cNvPicPr>
          <p:nvPr>
            <p:ph sz="half" idx="1"/>
          </p:nvPr>
        </p:nvPicPr>
        <p:blipFill>
          <a:blip r:embed="rId3"/>
          <a:stretch>
            <a:fillRect/>
          </a:stretch>
        </p:blipFill>
        <p:spPr>
          <a:xfrm>
            <a:off x="5401464" y="1414542"/>
            <a:ext cx="6035826" cy="4028915"/>
          </a:xfrm>
          <a:prstGeom prst="rect">
            <a:avLst/>
          </a:prstGeom>
        </p:spPr>
      </p:pic>
    </p:spTree>
    <p:extLst>
      <p:ext uri="{BB962C8B-B14F-4D97-AF65-F5344CB8AC3E}">
        <p14:creationId xmlns:p14="http://schemas.microsoft.com/office/powerpoint/2010/main" val="19924441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884609-3C20-803B-6E47-1B502CCA6AEF}"/>
              </a:ext>
            </a:extLst>
          </p:cNvPr>
          <p:cNvSpPr>
            <a:spLocks noGrp="1"/>
          </p:cNvSpPr>
          <p:nvPr>
            <p:ph type="title"/>
          </p:nvPr>
        </p:nvSpPr>
        <p:spPr>
          <a:xfrm>
            <a:off x="6163464" y="755650"/>
            <a:ext cx="5266535" cy="1345115"/>
          </a:xfrm>
        </p:spPr>
        <p:txBody>
          <a:bodyPr vert="horz" lIns="91440" tIns="45720" rIns="91440" bIns="45720" rtlCol="0" anchor="t">
            <a:normAutofit/>
          </a:bodyPr>
          <a:lstStyle/>
          <a:p>
            <a:r>
              <a:rPr lang="en-US" kern="1200" spc="-50" baseline="0">
                <a:solidFill>
                  <a:schemeClr val="tx1"/>
                </a:solidFill>
                <a:latin typeface="+mj-lt"/>
                <a:ea typeface="+mj-ea"/>
                <a:cs typeface="+mj-cs"/>
              </a:rPr>
              <a:t>Self-study</a:t>
            </a:r>
          </a:p>
        </p:txBody>
      </p:sp>
      <p:pic>
        <p:nvPicPr>
          <p:cNvPr id="5" name="Content Placeholder 4" descr="Financial Business Analytics Data Dashboard. Analyst Man">
            <a:extLst>
              <a:ext uri="{FF2B5EF4-FFF2-40B4-BE49-F238E27FC236}">
                <a16:creationId xmlns:a16="http://schemas.microsoft.com/office/drawing/2014/main" id="{E4BF5CF7-E216-4E7B-B850-9A77683A11E5}"/>
              </a:ext>
            </a:extLst>
          </p:cNvPr>
          <p:cNvPicPr>
            <a:picLocks noGrp="1" noChangeAspect="1"/>
          </p:cNvPicPr>
          <p:nvPr>
            <p:ph sz="half" idx="1"/>
          </p:nvPr>
        </p:nvPicPr>
        <p:blipFill>
          <a:blip r:embed="rId3"/>
          <a:srcRect l="43963" r="3632"/>
          <a:stretch>
            <a:fillRect/>
          </a:stretch>
        </p:blipFill>
        <p:spPr>
          <a:xfrm>
            <a:off x="20" y="10"/>
            <a:ext cx="5404493" cy="6857990"/>
          </a:xfrm>
          <a:prstGeom prst="rect">
            <a:avLst/>
          </a:prstGeom>
        </p:spPr>
      </p:pic>
      <p:sp>
        <p:nvSpPr>
          <p:cNvPr id="4" name="Content Placeholder 3">
            <a:extLst>
              <a:ext uri="{FF2B5EF4-FFF2-40B4-BE49-F238E27FC236}">
                <a16:creationId xmlns:a16="http://schemas.microsoft.com/office/drawing/2014/main" id="{6BBDB2F9-7648-A439-21A9-5F8C22E4CE80}"/>
              </a:ext>
            </a:extLst>
          </p:cNvPr>
          <p:cNvSpPr>
            <a:spLocks noGrp="1"/>
          </p:cNvSpPr>
          <p:nvPr>
            <p:ph sz="half" idx="2"/>
          </p:nvPr>
        </p:nvSpPr>
        <p:spPr>
          <a:xfrm>
            <a:off x="6163464" y="2207969"/>
            <a:ext cx="5266535" cy="3884983"/>
          </a:xfrm>
        </p:spPr>
        <p:txBody>
          <a:bodyPr vert="horz" lIns="91440" tIns="45720" rIns="91440" bIns="45720" rtlCol="0">
            <a:normAutofit/>
          </a:bodyPr>
          <a:lstStyle/>
          <a:p>
            <a:pPr>
              <a:lnSpc>
                <a:spcPct val="95000"/>
              </a:lnSpc>
              <a:buFont typeface="Arial" panose="020B0604020202020204" pitchFamily="34" charset="0"/>
              <a:buChar char="•"/>
            </a:pPr>
            <a:r>
              <a:rPr lang="en-US" sz="1000"/>
              <a:t>Importance of Self-study</a:t>
            </a:r>
          </a:p>
          <a:p>
            <a:pPr marL="742950" lvl="1" indent="-285750">
              <a:lnSpc>
                <a:spcPct val="95000"/>
              </a:lnSpc>
              <a:buFont typeface="Arial" panose="020B0604020202020204" pitchFamily="34" charset="0"/>
              <a:buChar char="•"/>
            </a:pPr>
            <a:r>
              <a:rPr lang="en-US" sz="1000"/>
              <a:t>Develops business and professional knowledge</a:t>
            </a:r>
          </a:p>
          <a:p>
            <a:pPr marL="742950" lvl="1" indent="-285750">
              <a:lnSpc>
                <a:spcPct val="95000"/>
              </a:lnSpc>
              <a:buFont typeface="Arial" panose="020B0604020202020204" pitchFamily="34" charset="0"/>
              <a:buChar char="•"/>
            </a:pPr>
            <a:r>
              <a:rPr lang="en-US" sz="1000"/>
              <a:t>Broadens and deepens understanding of the business world</a:t>
            </a:r>
          </a:p>
          <a:p>
            <a:pPr>
              <a:lnSpc>
                <a:spcPct val="95000"/>
              </a:lnSpc>
              <a:buFont typeface="Arial" panose="020B0604020202020204" pitchFamily="34" charset="0"/>
              <a:buChar char="•"/>
            </a:pPr>
            <a:r>
              <a:rPr lang="en-US" sz="1000"/>
              <a:t>Reference Books</a:t>
            </a:r>
          </a:p>
          <a:p>
            <a:pPr marL="742950" lvl="1" indent="-285750">
              <a:lnSpc>
                <a:spcPct val="95000"/>
              </a:lnSpc>
              <a:buFont typeface="Arial" panose="020B0604020202020204" pitchFamily="34" charset="0"/>
              <a:buChar char="•"/>
            </a:pPr>
            <a:r>
              <a:rPr lang="en-US" sz="1000"/>
              <a:t>Topics include process modelling and requirements analysis</a:t>
            </a:r>
          </a:p>
          <a:p>
            <a:pPr marL="742950" lvl="1" indent="-285750">
              <a:lnSpc>
                <a:spcPct val="95000"/>
              </a:lnSpc>
              <a:buFont typeface="Arial" panose="020B0604020202020204" pitchFamily="34" charset="0"/>
              <a:buChar char="•"/>
            </a:pPr>
            <a:r>
              <a:rPr lang="en-US" sz="1000"/>
              <a:t>Wide variety available</a:t>
            </a:r>
          </a:p>
          <a:p>
            <a:pPr>
              <a:lnSpc>
                <a:spcPct val="95000"/>
              </a:lnSpc>
              <a:buFont typeface="Arial" panose="020B0604020202020204" pitchFamily="34" charset="0"/>
              <a:buChar char="•"/>
            </a:pPr>
            <a:r>
              <a:rPr lang="en-US" sz="1000"/>
              <a:t>Publications for Business Knowledge</a:t>
            </a:r>
          </a:p>
          <a:p>
            <a:pPr marL="742950" lvl="1" indent="-285750">
              <a:lnSpc>
                <a:spcPct val="95000"/>
              </a:lnSpc>
              <a:buFont typeface="Arial" panose="020B0604020202020204" pitchFamily="34" charset="0"/>
              <a:buChar char="•"/>
            </a:pPr>
            <a:r>
              <a:rPr lang="en-US" sz="1000"/>
              <a:t>Financial Times</a:t>
            </a:r>
          </a:p>
          <a:p>
            <a:pPr marL="742950" lvl="1" indent="-285750">
              <a:lnSpc>
                <a:spcPct val="95000"/>
              </a:lnSpc>
              <a:buFont typeface="Arial" panose="020B0604020202020204" pitchFamily="34" charset="0"/>
              <a:buChar char="•"/>
            </a:pPr>
            <a:r>
              <a:rPr lang="en-US" sz="1000"/>
              <a:t>The Economist</a:t>
            </a:r>
          </a:p>
          <a:p>
            <a:pPr marL="742950" lvl="1" indent="-285750">
              <a:lnSpc>
                <a:spcPct val="95000"/>
              </a:lnSpc>
              <a:buFont typeface="Arial" panose="020B0604020202020204" pitchFamily="34" charset="0"/>
              <a:buChar char="•"/>
            </a:pPr>
            <a:r>
              <a:rPr lang="en-US" sz="1000"/>
              <a:t>Harvard Business Review</a:t>
            </a:r>
          </a:p>
          <a:p>
            <a:pPr>
              <a:lnSpc>
                <a:spcPct val="95000"/>
              </a:lnSpc>
              <a:buFont typeface="Arial" panose="020B0604020202020204" pitchFamily="34" charset="0"/>
              <a:buChar char="•"/>
            </a:pPr>
            <a:r>
              <a:rPr lang="en-US" sz="1000"/>
              <a:t>Internet Resources</a:t>
            </a:r>
          </a:p>
          <a:p>
            <a:pPr marL="742950" lvl="1" indent="-285750">
              <a:lnSpc>
                <a:spcPct val="95000"/>
              </a:lnSpc>
              <a:buFont typeface="Arial" panose="020B0604020202020204" pitchFamily="34" charset="0"/>
              <a:buChar char="•"/>
            </a:pPr>
            <a:r>
              <a:rPr lang="en-US" sz="1000"/>
              <a:t>Specialist websites</a:t>
            </a:r>
          </a:p>
        </p:txBody>
      </p:sp>
    </p:spTree>
    <p:extLst>
      <p:ext uri="{BB962C8B-B14F-4D97-AF65-F5344CB8AC3E}">
        <p14:creationId xmlns:p14="http://schemas.microsoft.com/office/powerpoint/2010/main" val="3751924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16E2E6-8A3A-0FAD-E785-A0543FE58762}"/>
              </a:ext>
            </a:extLst>
          </p:cNvPr>
          <p:cNvSpPr>
            <a:spLocks noGrp="1"/>
          </p:cNvSpPr>
          <p:nvPr>
            <p:ph type="title"/>
          </p:nvPr>
        </p:nvSpPr>
        <p:spPr>
          <a:xfrm>
            <a:off x="1517903" y="1517903"/>
            <a:ext cx="3828185" cy="4578096"/>
          </a:xfrm>
        </p:spPr>
        <p:txBody>
          <a:bodyPr>
            <a:normAutofit/>
          </a:bodyPr>
          <a:lstStyle/>
          <a:p>
            <a:r>
              <a:rPr lang="en-US"/>
              <a:t>Workplace Experience</a:t>
            </a:r>
          </a:p>
        </p:txBody>
      </p:sp>
      <p:sp>
        <p:nvSpPr>
          <p:cNvPr id="3" name="Content Placeholder 2">
            <a:extLst>
              <a:ext uri="{FF2B5EF4-FFF2-40B4-BE49-F238E27FC236}">
                <a16:creationId xmlns:a16="http://schemas.microsoft.com/office/drawing/2014/main" id="{1A606018-4D4F-BD03-BC0B-191D72305167}"/>
              </a:ext>
            </a:extLst>
          </p:cNvPr>
          <p:cNvSpPr>
            <a:spLocks noGrp="1"/>
          </p:cNvSpPr>
          <p:nvPr>
            <p:ph idx="1"/>
          </p:nvPr>
        </p:nvSpPr>
        <p:spPr>
          <a:xfrm>
            <a:off x="5818633" y="1517904"/>
            <a:ext cx="4843270" cy="4578096"/>
          </a:xfrm>
        </p:spPr>
        <p:txBody>
          <a:bodyPr>
            <a:normAutofit/>
          </a:bodyPr>
          <a:lstStyle/>
          <a:p>
            <a:pPr>
              <a:lnSpc>
                <a:spcPct val="95000"/>
              </a:lnSpc>
              <a:buFont typeface="Arial" panose="020B0604020202020204" pitchFamily="34" charset="0"/>
              <a:buChar char="•"/>
            </a:pPr>
            <a:r>
              <a:rPr lang="en-US" sz="1300"/>
              <a:t>Opportunity for Skill Improvement</a:t>
            </a:r>
          </a:p>
          <a:p>
            <a:pPr marL="742950" lvl="1" indent="-285750">
              <a:lnSpc>
                <a:spcPct val="95000"/>
              </a:lnSpc>
              <a:buFont typeface="Arial" panose="020B0604020202020204" pitchFamily="34" charset="0"/>
              <a:buChar char="•"/>
            </a:pPr>
            <a:r>
              <a:rPr lang="en-US" sz="1300"/>
              <a:t>Use and improve techniques</a:t>
            </a:r>
          </a:p>
          <a:p>
            <a:pPr marL="742950" lvl="1" indent="-285750">
              <a:lnSpc>
                <a:spcPct val="95000"/>
              </a:lnSpc>
              <a:buFont typeface="Arial" panose="020B0604020202020204" pitchFamily="34" charset="0"/>
              <a:buChar char="•"/>
            </a:pPr>
            <a:r>
              <a:rPr lang="en-US" sz="1300"/>
              <a:t>Deepen business knowledge</a:t>
            </a:r>
          </a:p>
          <a:p>
            <a:pPr>
              <a:lnSpc>
                <a:spcPct val="95000"/>
              </a:lnSpc>
              <a:buFont typeface="Arial" panose="020B0604020202020204" pitchFamily="34" charset="0"/>
              <a:buChar char="•"/>
            </a:pPr>
            <a:r>
              <a:rPr lang="en-US" sz="1300"/>
              <a:t>Personal Skill Development</a:t>
            </a:r>
          </a:p>
          <a:p>
            <a:pPr marL="742950" lvl="1" indent="-285750">
              <a:lnSpc>
                <a:spcPct val="95000"/>
              </a:lnSpc>
              <a:buFont typeface="Arial" panose="020B0604020202020204" pitchFamily="34" charset="0"/>
              <a:buChar char="•"/>
            </a:pPr>
            <a:r>
              <a:rPr lang="en-US" sz="1300"/>
              <a:t>Best arena for business analysts</a:t>
            </a:r>
          </a:p>
          <a:p>
            <a:pPr marL="742950" lvl="1" indent="-285750">
              <a:lnSpc>
                <a:spcPct val="95000"/>
              </a:lnSpc>
              <a:buFont typeface="Arial" panose="020B0604020202020204" pitchFamily="34" charset="0"/>
              <a:buChar char="•"/>
            </a:pPr>
            <a:r>
              <a:rPr lang="en-US" sz="1300"/>
              <a:t>Develop personal skills</a:t>
            </a:r>
          </a:p>
          <a:p>
            <a:pPr>
              <a:lnSpc>
                <a:spcPct val="95000"/>
              </a:lnSpc>
              <a:buFont typeface="Arial" panose="020B0604020202020204" pitchFamily="34" charset="0"/>
              <a:buChar char="•"/>
            </a:pPr>
            <a:r>
              <a:rPr lang="en-US" sz="1300"/>
              <a:t>Performance Improvement Over Time</a:t>
            </a:r>
          </a:p>
          <a:p>
            <a:pPr marL="742950" lvl="1" indent="-285750">
              <a:lnSpc>
                <a:spcPct val="95000"/>
              </a:lnSpc>
              <a:buFont typeface="Arial" panose="020B0604020202020204" pitchFamily="34" charset="0"/>
              <a:buChar char="•"/>
            </a:pPr>
            <a:r>
              <a:rPr lang="en-US" sz="1300"/>
              <a:t>Experience growth</a:t>
            </a:r>
          </a:p>
          <a:p>
            <a:pPr marL="742950" lvl="1" indent="-285750">
              <a:lnSpc>
                <a:spcPct val="95000"/>
              </a:lnSpc>
              <a:buFont typeface="Arial" panose="020B0604020202020204" pitchFamily="34" charset="0"/>
              <a:buChar char="•"/>
            </a:pPr>
            <a:r>
              <a:rPr lang="en-US" sz="1300"/>
              <a:t>Accelerated improvement with formalised skills development programme</a:t>
            </a:r>
          </a:p>
          <a:p>
            <a:pPr>
              <a:lnSpc>
                <a:spcPct val="95000"/>
              </a:lnSpc>
              <a:buFont typeface="Arial" panose="020B0604020202020204" pitchFamily="34" charset="0"/>
              <a:buChar char="•"/>
            </a:pPr>
            <a:r>
              <a:rPr lang="en-US" sz="1300"/>
              <a:t>Coaching and Mentoring</a:t>
            </a:r>
          </a:p>
          <a:p>
            <a:pPr marL="742950" lvl="1" indent="-285750">
              <a:lnSpc>
                <a:spcPct val="95000"/>
              </a:lnSpc>
              <a:buFont typeface="Arial" panose="020B0604020202020204" pitchFamily="34" charset="0"/>
              <a:buChar char="•"/>
            </a:pPr>
            <a:r>
              <a:rPr lang="en-US" sz="1300"/>
              <a:t>Formalised skills development programme</a:t>
            </a:r>
          </a:p>
          <a:p>
            <a:pPr marL="742950" lvl="1" indent="-285750">
              <a:lnSpc>
                <a:spcPct val="95000"/>
              </a:lnSpc>
              <a:buFont typeface="Arial" panose="020B0604020202020204" pitchFamily="34" charset="0"/>
              <a:buChar char="•"/>
            </a:pPr>
            <a:r>
              <a:rPr lang="en-US" sz="1300"/>
              <a:t>Identify experienced business analysts for support</a:t>
            </a:r>
          </a:p>
        </p:txBody>
      </p:sp>
    </p:spTree>
    <p:extLst>
      <p:ext uri="{BB962C8B-B14F-4D97-AF65-F5344CB8AC3E}">
        <p14:creationId xmlns:p14="http://schemas.microsoft.com/office/powerpoint/2010/main" val="2718504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D6F259-A7FC-ED98-186B-BBD330A38839}"/>
              </a:ext>
            </a:extLst>
          </p:cNvPr>
          <p:cNvSpPr>
            <a:spLocks noGrp="1"/>
          </p:cNvSpPr>
          <p:nvPr>
            <p:ph type="title"/>
          </p:nvPr>
        </p:nvSpPr>
        <p:spPr>
          <a:xfrm>
            <a:off x="6163464" y="755650"/>
            <a:ext cx="5266535" cy="1345115"/>
          </a:xfrm>
        </p:spPr>
        <p:txBody>
          <a:bodyPr vert="horz" lIns="91440" tIns="45720" rIns="91440" bIns="45720" rtlCol="0" anchor="t">
            <a:normAutofit/>
          </a:bodyPr>
          <a:lstStyle/>
          <a:p>
            <a:r>
              <a:rPr lang="en-US" kern="1200" spc="-50" baseline="0">
                <a:solidFill>
                  <a:schemeClr val="tx1"/>
                </a:solidFill>
                <a:latin typeface="+mj-lt"/>
                <a:ea typeface="+mj-ea"/>
                <a:cs typeface="+mj-cs"/>
              </a:rPr>
              <a:t>Groups of Competencies</a:t>
            </a:r>
          </a:p>
        </p:txBody>
      </p:sp>
      <p:pic>
        <p:nvPicPr>
          <p:cNvPr id="5" name="Content Placeholder 4">
            <a:hlinkClick r:id="rId3"/>
            <a:extLst>
              <a:ext uri="{FF2B5EF4-FFF2-40B4-BE49-F238E27FC236}">
                <a16:creationId xmlns:a16="http://schemas.microsoft.com/office/drawing/2014/main" id="{503CF7C3-6EFE-4043-B095-48EAED1CC52A}"/>
              </a:ext>
            </a:extLst>
          </p:cNvPr>
          <p:cNvPicPr>
            <a:picLocks noGrp="1" noChangeAspect="1"/>
          </p:cNvPicPr>
          <p:nvPr>
            <p:ph sz="half" idx="1"/>
          </p:nvPr>
        </p:nvPicPr>
        <p:blipFill>
          <a:blip r:embed="rId4"/>
          <a:stretch>
            <a:fillRect/>
          </a:stretch>
        </p:blipFill>
        <p:spPr>
          <a:xfrm>
            <a:off x="754711" y="1650451"/>
            <a:ext cx="4649802" cy="3557098"/>
          </a:xfrm>
          <a:prstGeom prst="rect">
            <a:avLst/>
          </a:prstGeom>
        </p:spPr>
      </p:pic>
      <p:sp>
        <p:nvSpPr>
          <p:cNvPr id="4" name="Content Placeholder 3">
            <a:extLst>
              <a:ext uri="{FF2B5EF4-FFF2-40B4-BE49-F238E27FC236}">
                <a16:creationId xmlns:a16="http://schemas.microsoft.com/office/drawing/2014/main" id="{965AE590-8E2F-BBF1-2503-CB6421E2C508}"/>
              </a:ext>
            </a:extLst>
          </p:cNvPr>
          <p:cNvSpPr>
            <a:spLocks noGrp="1"/>
          </p:cNvSpPr>
          <p:nvPr>
            <p:ph sz="half" idx="2"/>
          </p:nvPr>
        </p:nvSpPr>
        <p:spPr>
          <a:xfrm>
            <a:off x="6163464" y="2207969"/>
            <a:ext cx="5266535" cy="3884983"/>
          </a:xfrm>
        </p:spPr>
        <p:txBody>
          <a:bodyPr vert="horz" lIns="91440" tIns="45720" rIns="91440" bIns="45720" rtlCol="0">
            <a:normAutofit/>
          </a:bodyPr>
          <a:lstStyle/>
          <a:p>
            <a:pPr>
              <a:lnSpc>
                <a:spcPct val="95000"/>
              </a:lnSpc>
              <a:buFont typeface="Arial" panose="020B0604020202020204" pitchFamily="34" charset="0"/>
              <a:buChar char="•"/>
            </a:pPr>
            <a:r>
              <a:rPr lang="en-US" sz="1100"/>
              <a:t>Personal Qualities</a:t>
            </a:r>
          </a:p>
          <a:p>
            <a:pPr marL="742950" lvl="1" indent="-285750">
              <a:lnSpc>
                <a:spcPct val="95000"/>
              </a:lnSpc>
              <a:buFont typeface="Arial" panose="020B0604020202020204" pitchFamily="34" charset="0"/>
              <a:buChar char="•"/>
            </a:pPr>
            <a:r>
              <a:rPr lang="en-US" sz="1100"/>
              <a:t>How you think and interact with others</a:t>
            </a:r>
          </a:p>
          <a:p>
            <a:pPr marL="742950" lvl="1" indent="-285750">
              <a:lnSpc>
                <a:spcPct val="95000"/>
              </a:lnSpc>
              <a:buFont typeface="Arial" panose="020B0604020202020204" pitchFamily="34" charset="0"/>
              <a:buChar char="•"/>
            </a:pPr>
            <a:r>
              <a:rPr lang="en-US" sz="1100"/>
              <a:t>General skills important for any business environment</a:t>
            </a:r>
          </a:p>
          <a:p>
            <a:pPr>
              <a:lnSpc>
                <a:spcPct val="95000"/>
              </a:lnSpc>
              <a:buFont typeface="Arial" panose="020B0604020202020204" pitchFamily="34" charset="0"/>
              <a:buChar char="•"/>
            </a:pPr>
            <a:r>
              <a:rPr lang="en-US" sz="1100"/>
              <a:t>Behavioural Skills</a:t>
            </a:r>
          </a:p>
          <a:p>
            <a:pPr marL="742950" lvl="1" indent="-285750">
              <a:lnSpc>
                <a:spcPct val="95000"/>
              </a:lnSpc>
              <a:buFont typeface="Arial" panose="020B0604020202020204" pitchFamily="34" charset="0"/>
              <a:buChar char="•"/>
            </a:pPr>
            <a:r>
              <a:rPr lang="en-US" sz="1100"/>
              <a:t>More important than technical or business skills</a:t>
            </a:r>
          </a:p>
          <a:p>
            <a:pPr marL="742950" lvl="1" indent="-285750">
              <a:lnSpc>
                <a:spcPct val="95000"/>
              </a:lnSpc>
              <a:buFont typeface="Arial" panose="020B0604020202020204" pitchFamily="34" charset="0"/>
              <a:buChar char="•"/>
            </a:pPr>
            <a:r>
              <a:rPr lang="en-US" sz="1100"/>
              <a:t>Prerequisite for working with other people</a:t>
            </a:r>
          </a:p>
          <a:p>
            <a:pPr marL="742950" lvl="1" indent="-285750">
              <a:lnSpc>
                <a:spcPct val="95000"/>
              </a:lnSpc>
              <a:buFont typeface="Arial" panose="020B0604020202020204" pitchFamily="34" charset="0"/>
              <a:buChar char="•"/>
            </a:pPr>
            <a:r>
              <a:rPr lang="en-US" sz="1100"/>
              <a:t>Take many years to develop</a:t>
            </a:r>
          </a:p>
          <a:p>
            <a:pPr>
              <a:lnSpc>
                <a:spcPct val="95000"/>
              </a:lnSpc>
              <a:buFont typeface="Arial" panose="020B0604020202020204" pitchFamily="34" charset="0"/>
              <a:buChar char="•"/>
            </a:pPr>
            <a:r>
              <a:rPr lang="en-US" sz="1100"/>
              <a:t>Business Knowledge</a:t>
            </a:r>
          </a:p>
          <a:p>
            <a:pPr marL="742950" lvl="1" indent="-285750">
              <a:lnSpc>
                <a:spcPct val="95000"/>
              </a:lnSpc>
              <a:buFont typeface="Arial" panose="020B0604020202020204" pitchFamily="34" charset="0"/>
              <a:buChar char="•"/>
            </a:pPr>
            <a:r>
              <a:rPr lang="en-US" sz="1100"/>
              <a:t>Understanding of the organisation and business domain</a:t>
            </a:r>
          </a:p>
          <a:p>
            <a:pPr marL="742950" lvl="1" indent="-285750">
              <a:lnSpc>
                <a:spcPct val="95000"/>
              </a:lnSpc>
              <a:buFont typeface="Arial" panose="020B0604020202020204" pitchFamily="34" charset="0"/>
              <a:buChar char="•"/>
            </a:pPr>
            <a:r>
              <a:rPr lang="en-US" sz="1100"/>
              <a:t>Vital for offering advice and insights</a:t>
            </a:r>
          </a:p>
          <a:p>
            <a:pPr marL="742950" lvl="1" indent="-285750">
              <a:lnSpc>
                <a:spcPct val="95000"/>
              </a:lnSpc>
              <a:buFont typeface="Arial" panose="020B0604020202020204" pitchFamily="34" charset="0"/>
              <a:buChar char="•"/>
            </a:pPr>
            <a:r>
              <a:rPr lang="en-US" sz="1100"/>
              <a:t>Developed through experience and reading</a:t>
            </a:r>
          </a:p>
          <a:p>
            <a:pPr>
              <a:lnSpc>
                <a:spcPct val="95000"/>
              </a:lnSpc>
              <a:buFont typeface="Arial" panose="020B0604020202020204" pitchFamily="34" charset="0"/>
              <a:buChar char="•"/>
            </a:pPr>
            <a:r>
              <a:rPr lang="en-US" sz="1100"/>
              <a:t>Professional Techniques</a:t>
            </a:r>
          </a:p>
        </p:txBody>
      </p:sp>
    </p:spTree>
    <p:extLst>
      <p:ext uri="{BB962C8B-B14F-4D97-AF65-F5344CB8AC3E}">
        <p14:creationId xmlns:p14="http://schemas.microsoft.com/office/powerpoint/2010/main" val="31480497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657D91-FEB4-8C1F-F88E-E77BB68333E5}"/>
              </a:ext>
            </a:extLst>
          </p:cNvPr>
          <p:cNvSpPr>
            <a:spLocks noGrp="1"/>
          </p:cNvSpPr>
          <p:nvPr>
            <p:ph type="title"/>
          </p:nvPr>
        </p:nvSpPr>
        <p:spPr>
          <a:xfrm>
            <a:off x="1517903" y="1517903"/>
            <a:ext cx="3828185" cy="4578096"/>
          </a:xfrm>
        </p:spPr>
        <p:txBody>
          <a:bodyPr>
            <a:normAutofit/>
          </a:bodyPr>
          <a:lstStyle/>
          <a:p>
            <a:r>
              <a:rPr lang="en-US"/>
              <a:t>Industry Engagement</a:t>
            </a:r>
          </a:p>
        </p:txBody>
      </p:sp>
      <p:sp>
        <p:nvSpPr>
          <p:cNvPr id="3" name="Content Placeholder 2">
            <a:extLst>
              <a:ext uri="{FF2B5EF4-FFF2-40B4-BE49-F238E27FC236}">
                <a16:creationId xmlns:a16="http://schemas.microsoft.com/office/drawing/2014/main" id="{27B837D9-5719-C633-A9F0-E033A73AB47E}"/>
              </a:ext>
            </a:extLst>
          </p:cNvPr>
          <p:cNvSpPr>
            <a:spLocks noGrp="1"/>
          </p:cNvSpPr>
          <p:nvPr>
            <p:ph idx="1"/>
          </p:nvPr>
        </p:nvSpPr>
        <p:spPr>
          <a:xfrm>
            <a:off x="5818633" y="1517904"/>
            <a:ext cx="4843270" cy="4578096"/>
          </a:xfrm>
        </p:spPr>
        <p:txBody>
          <a:bodyPr>
            <a:normAutofit/>
          </a:bodyPr>
          <a:lstStyle/>
          <a:p>
            <a:pPr>
              <a:lnSpc>
                <a:spcPct val="95000"/>
              </a:lnSpc>
              <a:buFont typeface="Arial" panose="020B0604020202020204" pitchFamily="34" charset="0"/>
              <a:buChar char="•"/>
            </a:pPr>
            <a:r>
              <a:rPr lang="en-US" sz="1000"/>
              <a:t>Development of Professional Bodies</a:t>
            </a:r>
          </a:p>
          <a:p>
            <a:pPr marL="742950" lvl="1" indent="-285750">
              <a:lnSpc>
                <a:spcPct val="95000"/>
              </a:lnSpc>
              <a:buFont typeface="Arial" panose="020B0604020202020204" pitchFamily="34" charset="0"/>
              <a:buChar char="•"/>
            </a:pPr>
            <a:r>
              <a:rPr lang="en-US" sz="1000"/>
              <a:t>BCS offers certifications since 1999</a:t>
            </a:r>
          </a:p>
          <a:p>
            <a:pPr marL="742950" lvl="1" indent="-285750">
              <a:lnSpc>
                <a:spcPct val="95000"/>
              </a:lnSpc>
              <a:buFont typeface="Arial" panose="020B0604020202020204" pitchFamily="34" charset="0"/>
              <a:buChar char="•"/>
            </a:pPr>
            <a:r>
              <a:rPr lang="en-US" sz="1000"/>
              <a:t>IIBA provides certifications and networking opportunities</a:t>
            </a:r>
          </a:p>
          <a:p>
            <a:pPr>
              <a:lnSpc>
                <a:spcPct val="95000"/>
              </a:lnSpc>
              <a:buFont typeface="Arial" panose="020B0604020202020204" pitchFamily="34" charset="0"/>
              <a:buChar char="•"/>
            </a:pPr>
            <a:r>
              <a:rPr lang="en-US" sz="1000"/>
              <a:t>First Conference Dedicated to Business Analysis</a:t>
            </a:r>
          </a:p>
          <a:p>
            <a:pPr marL="742950" lvl="1" indent="-285750">
              <a:lnSpc>
                <a:spcPct val="95000"/>
              </a:lnSpc>
              <a:buFont typeface="Arial" panose="020B0604020202020204" pitchFamily="34" charset="0"/>
              <a:buChar char="•"/>
            </a:pPr>
            <a:r>
              <a:rPr lang="en-US" sz="1000"/>
              <a:t>Organised by BCS, IIBA, and AssistKD</a:t>
            </a:r>
          </a:p>
          <a:p>
            <a:pPr>
              <a:lnSpc>
                <a:spcPct val="95000"/>
              </a:lnSpc>
              <a:buFont typeface="Arial" panose="020B0604020202020204" pitchFamily="34" charset="0"/>
              <a:buChar char="•"/>
            </a:pPr>
            <a:r>
              <a:rPr lang="en-US" sz="1000"/>
              <a:t>Frequent Events and Annual Industry Awards</a:t>
            </a:r>
          </a:p>
          <a:p>
            <a:pPr marL="742950" lvl="1" indent="-285750">
              <a:lnSpc>
                <a:spcPct val="95000"/>
              </a:lnSpc>
              <a:buFont typeface="Arial" panose="020B0604020202020204" pitchFamily="34" charset="0"/>
              <a:buChar char="•"/>
            </a:pPr>
            <a:r>
              <a:rPr lang="en-US" sz="1000"/>
              <a:t>Engagement opportunities for business analysts</a:t>
            </a:r>
          </a:p>
          <a:p>
            <a:pPr marL="742950" lvl="1" indent="-285750">
              <a:lnSpc>
                <a:spcPct val="95000"/>
              </a:lnSpc>
              <a:buFont typeface="Arial" panose="020B0604020202020204" pitchFamily="34" charset="0"/>
              <a:buChar char="•"/>
            </a:pPr>
            <a:r>
              <a:rPr lang="en-US" sz="1000"/>
              <a:t>Celebration of work through annual awards</a:t>
            </a:r>
          </a:p>
          <a:p>
            <a:pPr>
              <a:lnSpc>
                <a:spcPct val="95000"/>
              </a:lnSpc>
              <a:buFont typeface="Arial" panose="020B0604020202020204" pitchFamily="34" charset="0"/>
              <a:buChar char="•"/>
            </a:pPr>
            <a:r>
              <a:rPr lang="en-US" sz="1000"/>
              <a:t>Ways to Develop Skills and Acquire Knowledge</a:t>
            </a:r>
          </a:p>
          <a:p>
            <a:pPr marL="742950" lvl="1" indent="-285750">
              <a:lnSpc>
                <a:spcPct val="95000"/>
              </a:lnSpc>
              <a:buFont typeface="Arial" panose="020B0604020202020204" pitchFamily="34" charset="0"/>
              <a:buChar char="•"/>
            </a:pPr>
            <a:r>
              <a:rPr lang="en-US" sz="1000"/>
              <a:t>Attending events and conferences</a:t>
            </a:r>
          </a:p>
          <a:p>
            <a:pPr marL="742950" lvl="1" indent="-285750">
              <a:lnSpc>
                <a:spcPct val="95000"/>
              </a:lnSpc>
              <a:buFont typeface="Arial" panose="020B0604020202020204" pitchFamily="34" charset="0"/>
              <a:buChar char="•"/>
            </a:pPr>
            <a:r>
              <a:rPr lang="en-US" sz="1000"/>
              <a:t>Obtaining certifications</a:t>
            </a:r>
          </a:p>
          <a:p>
            <a:pPr marL="742950" lvl="1" indent="-285750">
              <a:lnSpc>
                <a:spcPct val="95000"/>
              </a:lnSpc>
              <a:buFont typeface="Arial" panose="020B0604020202020204" pitchFamily="34" charset="0"/>
              <a:buChar char="•"/>
            </a:pPr>
            <a:r>
              <a:rPr lang="en-US" sz="1000"/>
              <a:t>Promoting profession through presentations and articles</a:t>
            </a:r>
          </a:p>
        </p:txBody>
      </p:sp>
    </p:spTree>
    <p:extLst>
      <p:ext uri="{BB962C8B-B14F-4D97-AF65-F5344CB8AC3E}">
        <p14:creationId xmlns:p14="http://schemas.microsoft.com/office/powerpoint/2010/main" val="12851743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0FD17F-7869-E83D-7E33-26DC31E001DB}"/>
              </a:ext>
            </a:extLst>
          </p:cNvPr>
          <p:cNvSpPr>
            <a:spLocks noGrp="1"/>
          </p:cNvSpPr>
          <p:nvPr>
            <p:ph type="title"/>
          </p:nvPr>
        </p:nvSpPr>
        <p:spPr>
          <a:xfrm>
            <a:off x="1517903" y="1517903"/>
            <a:ext cx="3828185" cy="4578096"/>
          </a:xfrm>
        </p:spPr>
        <p:txBody>
          <a:bodyPr>
            <a:normAutofit/>
          </a:bodyPr>
          <a:lstStyle/>
          <a:p>
            <a:r>
              <a:rPr lang="en-US"/>
              <a:t>SFIA Overview</a:t>
            </a:r>
          </a:p>
        </p:txBody>
      </p:sp>
      <p:sp>
        <p:nvSpPr>
          <p:cNvPr id="3" name="Content Placeholder 2">
            <a:extLst>
              <a:ext uri="{FF2B5EF4-FFF2-40B4-BE49-F238E27FC236}">
                <a16:creationId xmlns:a16="http://schemas.microsoft.com/office/drawing/2014/main" id="{35330863-A71A-53BA-5408-BE38DD8E5186}"/>
              </a:ext>
            </a:extLst>
          </p:cNvPr>
          <p:cNvSpPr>
            <a:spLocks noGrp="1"/>
          </p:cNvSpPr>
          <p:nvPr>
            <p:ph idx="1"/>
          </p:nvPr>
        </p:nvSpPr>
        <p:spPr>
          <a:xfrm>
            <a:off x="5818633" y="1517904"/>
            <a:ext cx="4843270" cy="4578096"/>
          </a:xfrm>
        </p:spPr>
        <p:txBody>
          <a:bodyPr>
            <a:normAutofit/>
          </a:bodyPr>
          <a:lstStyle/>
          <a:p>
            <a:pPr>
              <a:lnSpc>
                <a:spcPct val="95000"/>
              </a:lnSpc>
              <a:buFont typeface="Arial" panose="020B0604020202020204" pitchFamily="34" charset="0"/>
              <a:buChar char="•"/>
            </a:pPr>
            <a:r>
              <a:rPr lang="en-US" sz="1300"/>
              <a:t>Definition and Purpose of SFIA</a:t>
            </a:r>
          </a:p>
          <a:p>
            <a:pPr marL="742950" lvl="1" indent="-285750">
              <a:lnSpc>
                <a:spcPct val="95000"/>
              </a:lnSpc>
              <a:buFont typeface="Arial" panose="020B0604020202020204" pitchFamily="34" charset="0"/>
              <a:buChar char="•"/>
            </a:pPr>
            <a:r>
              <a:rPr lang="en-US" sz="1300"/>
              <a:t>Major framework for information systems industry</a:t>
            </a:r>
          </a:p>
          <a:p>
            <a:pPr marL="742950" lvl="1" indent="-285750">
              <a:lnSpc>
                <a:spcPct val="95000"/>
              </a:lnSpc>
              <a:buFont typeface="Arial" panose="020B0604020202020204" pitchFamily="34" charset="0"/>
              <a:buChar char="•"/>
            </a:pPr>
            <a:r>
              <a:rPr lang="en-US" sz="1300"/>
              <a:t>Defines skills and levels of competence</a:t>
            </a:r>
          </a:p>
          <a:p>
            <a:pPr>
              <a:lnSpc>
                <a:spcPct val="95000"/>
              </a:lnSpc>
              <a:buFont typeface="Arial" panose="020B0604020202020204" pitchFamily="34" charset="0"/>
              <a:buChar char="•"/>
            </a:pPr>
            <a:r>
              <a:rPr lang="en-US" sz="1300"/>
              <a:t>Categories of Skills</a:t>
            </a:r>
          </a:p>
          <a:p>
            <a:pPr marL="742950" lvl="1" indent="-285750">
              <a:lnSpc>
                <a:spcPct val="95000"/>
              </a:lnSpc>
              <a:buFont typeface="Arial" panose="020B0604020202020204" pitchFamily="34" charset="0"/>
              <a:buChar char="•"/>
            </a:pPr>
            <a:r>
              <a:rPr lang="en-US" sz="1300"/>
              <a:t>Strategy and architecture</a:t>
            </a:r>
          </a:p>
          <a:p>
            <a:pPr marL="742950" lvl="1" indent="-285750">
              <a:lnSpc>
                <a:spcPct val="95000"/>
              </a:lnSpc>
              <a:buFont typeface="Arial" panose="020B0604020202020204" pitchFamily="34" charset="0"/>
              <a:buChar char="•"/>
            </a:pPr>
            <a:r>
              <a:rPr lang="en-US" sz="1300"/>
              <a:t>Business change</a:t>
            </a:r>
          </a:p>
          <a:p>
            <a:pPr marL="742950" lvl="1" indent="-285750">
              <a:lnSpc>
                <a:spcPct val="95000"/>
              </a:lnSpc>
              <a:buFont typeface="Arial" panose="020B0604020202020204" pitchFamily="34" charset="0"/>
              <a:buChar char="•"/>
            </a:pPr>
            <a:r>
              <a:rPr lang="en-US" sz="1300"/>
              <a:t>Solution development and implementation</a:t>
            </a:r>
          </a:p>
          <a:p>
            <a:pPr>
              <a:lnSpc>
                <a:spcPct val="95000"/>
              </a:lnSpc>
              <a:buFont typeface="Arial" panose="020B0604020202020204" pitchFamily="34" charset="0"/>
              <a:buChar char="•"/>
            </a:pPr>
            <a:r>
              <a:rPr lang="en-US" sz="1300"/>
              <a:t>Competency Levels</a:t>
            </a:r>
          </a:p>
          <a:p>
            <a:pPr marL="742950" lvl="1" indent="-285750">
              <a:lnSpc>
                <a:spcPct val="95000"/>
              </a:lnSpc>
              <a:buFont typeface="Arial" panose="020B0604020202020204" pitchFamily="34" charset="0"/>
              <a:buChar char="•"/>
            </a:pPr>
            <a:r>
              <a:rPr lang="en-US" sz="1300"/>
              <a:t>Levels range from 1 to 7</a:t>
            </a:r>
          </a:p>
          <a:p>
            <a:pPr>
              <a:lnSpc>
                <a:spcPct val="95000"/>
              </a:lnSpc>
              <a:buFont typeface="Arial" panose="020B0604020202020204" pitchFamily="34" charset="0"/>
              <a:buChar char="•"/>
            </a:pPr>
            <a:r>
              <a:rPr lang="en-US" sz="1300"/>
              <a:t>Ownership and Maintenance</a:t>
            </a:r>
          </a:p>
          <a:p>
            <a:pPr>
              <a:lnSpc>
                <a:spcPct val="95000"/>
              </a:lnSpc>
              <a:buFont typeface="Arial" panose="020B0604020202020204" pitchFamily="34" charset="0"/>
              <a:buChar char="•"/>
            </a:pPr>
            <a:r>
              <a:rPr lang="en-US" sz="1300"/>
              <a:t>Global Usage</a:t>
            </a:r>
          </a:p>
          <a:p>
            <a:pPr>
              <a:lnSpc>
                <a:spcPct val="95000"/>
              </a:lnSpc>
              <a:buFont typeface="Arial" panose="020B0604020202020204" pitchFamily="34" charset="0"/>
              <a:buChar char="•"/>
            </a:pPr>
            <a:r>
              <a:rPr lang="en-US" sz="1300"/>
              <a:t>Licensing and Accreditation</a:t>
            </a:r>
          </a:p>
        </p:txBody>
      </p:sp>
    </p:spTree>
    <p:extLst>
      <p:ext uri="{BB962C8B-B14F-4D97-AF65-F5344CB8AC3E}">
        <p14:creationId xmlns:p14="http://schemas.microsoft.com/office/powerpoint/2010/main" val="19482053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D1C0C8-4889-92BC-401E-E594D65CBCBE}"/>
              </a:ext>
            </a:extLst>
          </p:cNvPr>
          <p:cNvSpPr>
            <a:spLocks noGrp="1"/>
          </p:cNvSpPr>
          <p:nvPr>
            <p:ph type="title"/>
          </p:nvPr>
        </p:nvSpPr>
        <p:spPr>
          <a:xfrm>
            <a:off x="1517903" y="1517903"/>
            <a:ext cx="3828185" cy="4578096"/>
          </a:xfrm>
        </p:spPr>
        <p:txBody>
          <a:bodyPr>
            <a:normAutofit/>
          </a:bodyPr>
          <a:lstStyle/>
          <a:p>
            <a:r>
              <a:rPr lang="en-US"/>
              <a:t>Business Analysis Skill in SFIA</a:t>
            </a:r>
          </a:p>
        </p:txBody>
      </p:sp>
      <p:sp>
        <p:nvSpPr>
          <p:cNvPr id="3" name="Content Placeholder 2">
            <a:extLst>
              <a:ext uri="{FF2B5EF4-FFF2-40B4-BE49-F238E27FC236}">
                <a16:creationId xmlns:a16="http://schemas.microsoft.com/office/drawing/2014/main" id="{B658FB65-5827-77BF-6C12-43408A575C34}"/>
              </a:ext>
            </a:extLst>
          </p:cNvPr>
          <p:cNvSpPr>
            <a:spLocks noGrp="1"/>
          </p:cNvSpPr>
          <p:nvPr>
            <p:ph idx="1"/>
          </p:nvPr>
        </p:nvSpPr>
        <p:spPr>
          <a:xfrm>
            <a:off x="5818633" y="1517904"/>
            <a:ext cx="4843270" cy="4578096"/>
          </a:xfrm>
        </p:spPr>
        <p:txBody>
          <a:bodyPr>
            <a:normAutofit/>
          </a:bodyPr>
          <a:lstStyle/>
          <a:p>
            <a:pPr>
              <a:lnSpc>
                <a:spcPct val="95000"/>
              </a:lnSpc>
              <a:buFont typeface="Arial" panose="020B0604020202020204" pitchFamily="34" charset="0"/>
              <a:buChar char="•"/>
            </a:pPr>
            <a:r>
              <a:rPr lang="en-US" sz="1000"/>
              <a:t>Overview of Business Analysis Skill</a:t>
            </a:r>
          </a:p>
          <a:p>
            <a:pPr marL="742950" lvl="1" indent="-285750">
              <a:lnSpc>
                <a:spcPct val="95000"/>
              </a:lnSpc>
              <a:buFont typeface="Arial" panose="020B0604020202020204" pitchFamily="34" charset="0"/>
              <a:buChar char="•"/>
            </a:pPr>
            <a:r>
              <a:rPr lang="en-US" sz="1000"/>
              <a:t>Part of 'Business Change' skill category</a:t>
            </a:r>
          </a:p>
          <a:p>
            <a:pPr marL="742950" lvl="1" indent="-285750">
              <a:lnSpc>
                <a:spcPct val="95000"/>
              </a:lnSpc>
              <a:buFont typeface="Arial" panose="020B0604020202020204" pitchFamily="34" charset="0"/>
              <a:buChar char="•"/>
            </a:pPr>
            <a:r>
              <a:rPr lang="en-US" sz="1000"/>
              <a:t>Involves methodical investigation, analysis, review, and documentation</a:t>
            </a:r>
          </a:p>
          <a:p>
            <a:pPr marL="742950" lvl="1" indent="-285750">
              <a:lnSpc>
                <a:spcPct val="95000"/>
              </a:lnSpc>
              <a:buFont typeface="Arial" panose="020B0604020202020204" pitchFamily="34" charset="0"/>
              <a:buChar char="•"/>
            </a:pPr>
            <a:r>
              <a:rPr lang="en-US" sz="1000"/>
              <a:t>Focuses on business functions, processes, information, and data</a:t>
            </a:r>
          </a:p>
          <a:p>
            <a:pPr>
              <a:lnSpc>
                <a:spcPct val="95000"/>
              </a:lnSpc>
              <a:buFont typeface="Arial" panose="020B0604020202020204" pitchFamily="34" charset="0"/>
              <a:buChar char="•"/>
            </a:pPr>
            <a:r>
              <a:rPr lang="en-US" sz="1000"/>
              <a:t>Improvement and Benefits</a:t>
            </a:r>
          </a:p>
          <a:p>
            <a:pPr marL="742950" lvl="1" indent="-285750">
              <a:lnSpc>
                <a:spcPct val="95000"/>
              </a:lnSpc>
              <a:buFont typeface="Arial" panose="020B0604020202020204" pitchFamily="34" charset="0"/>
              <a:buChar char="•"/>
            </a:pPr>
            <a:r>
              <a:rPr lang="en-US" sz="1000"/>
              <a:t>Defines requirements for process and system improvements</a:t>
            </a:r>
          </a:p>
          <a:p>
            <a:pPr marL="742950" lvl="1" indent="-285750">
              <a:lnSpc>
                <a:spcPct val="95000"/>
              </a:lnSpc>
              <a:buFont typeface="Arial" panose="020B0604020202020204" pitchFamily="34" charset="0"/>
              <a:buChar char="•"/>
            </a:pPr>
            <a:r>
              <a:rPr lang="en-US" sz="1000"/>
              <a:t>Quantifies potential business benefits</a:t>
            </a:r>
          </a:p>
          <a:p>
            <a:pPr>
              <a:lnSpc>
                <a:spcPct val="95000"/>
              </a:lnSpc>
              <a:buFont typeface="Arial" panose="020B0604020202020204" pitchFamily="34" charset="0"/>
              <a:buChar char="•"/>
            </a:pPr>
            <a:r>
              <a:rPr lang="en-US" sz="1000"/>
              <a:t>Creation of Specifications</a:t>
            </a:r>
          </a:p>
          <a:p>
            <a:pPr marL="742950" lvl="1" indent="-285750">
              <a:lnSpc>
                <a:spcPct val="95000"/>
              </a:lnSpc>
              <a:buFont typeface="Arial" panose="020B0604020202020204" pitchFamily="34" charset="0"/>
              <a:buChar char="•"/>
            </a:pPr>
            <a:r>
              <a:rPr lang="en-US" sz="1000"/>
              <a:t>Develops viable specifications and acceptance criteria</a:t>
            </a:r>
          </a:p>
          <a:p>
            <a:pPr marL="742950" lvl="1" indent="-285750">
              <a:lnSpc>
                <a:spcPct val="95000"/>
              </a:lnSpc>
              <a:buFont typeface="Arial" panose="020B0604020202020204" pitchFamily="34" charset="0"/>
              <a:buChar char="•"/>
            </a:pPr>
            <a:r>
              <a:rPr lang="en-US" sz="1000"/>
              <a:t>Prepares for construction of information and communication systems</a:t>
            </a:r>
          </a:p>
          <a:p>
            <a:pPr>
              <a:lnSpc>
                <a:spcPct val="95000"/>
              </a:lnSpc>
              <a:buFont typeface="Arial" panose="020B0604020202020204" pitchFamily="34" charset="0"/>
              <a:buChar char="•"/>
            </a:pPr>
            <a:r>
              <a:rPr lang="en-US" sz="1000"/>
              <a:t>Skill Levels</a:t>
            </a:r>
          </a:p>
          <a:p>
            <a:pPr>
              <a:lnSpc>
                <a:spcPct val="95000"/>
              </a:lnSpc>
              <a:buFont typeface="Arial" panose="020B0604020202020204" pitchFamily="34" charset="0"/>
              <a:buChar char="•"/>
            </a:pPr>
            <a:r>
              <a:rPr lang="en-US" sz="1000"/>
              <a:t>Level 5 Competency</a:t>
            </a:r>
          </a:p>
        </p:txBody>
      </p:sp>
    </p:spTree>
    <p:extLst>
      <p:ext uri="{BB962C8B-B14F-4D97-AF65-F5344CB8AC3E}">
        <p14:creationId xmlns:p14="http://schemas.microsoft.com/office/powerpoint/2010/main" val="15297804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12192000" cy="6095999"/>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A9D78F-EE26-2110-7F83-D95D9FB809DB}"/>
              </a:ext>
            </a:extLst>
          </p:cNvPr>
          <p:cNvSpPr>
            <a:spLocks noGrp="1"/>
          </p:cNvSpPr>
          <p:nvPr>
            <p:ph type="title"/>
          </p:nvPr>
        </p:nvSpPr>
        <p:spPr>
          <a:xfrm>
            <a:off x="5431940" y="1517650"/>
            <a:ext cx="5998059" cy="1344613"/>
          </a:xfrm>
        </p:spPr>
        <p:txBody>
          <a:bodyPr vert="horz" lIns="91440" tIns="45720" rIns="91440" bIns="45720" rtlCol="0" anchor="t">
            <a:normAutofit/>
          </a:bodyPr>
          <a:lstStyle/>
          <a:p>
            <a:r>
              <a:rPr lang="en-US" kern="1200" spc="-50" baseline="0">
                <a:solidFill>
                  <a:schemeClr val="tx1"/>
                </a:solidFill>
                <a:latin typeface="+mj-lt"/>
                <a:ea typeface="+mj-ea"/>
                <a:cs typeface="+mj-cs"/>
              </a:rPr>
              <a:t>Other Relevant Skills in SFIA</a:t>
            </a:r>
          </a:p>
        </p:txBody>
      </p:sp>
      <p:pic>
        <p:nvPicPr>
          <p:cNvPr id="5" name="Content Placeholder 4" descr="Businessman is drawing steps or plans concept with blue marker on transparent board isolated on white background.">
            <a:extLst>
              <a:ext uri="{FF2B5EF4-FFF2-40B4-BE49-F238E27FC236}">
                <a16:creationId xmlns:a16="http://schemas.microsoft.com/office/drawing/2014/main" id="{E58B6C75-F00F-4AA2-A387-C0FEDFD17E0B}"/>
              </a:ext>
            </a:extLst>
          </p:cNvPr>
          <p:cNvPicPr>
            <a:picLocks noGrp="1" noChangeAspect="1"/>
          </p:cNvPicPr>
          <p:nvPr>
            <p:ph sz="half" idx="1"/>
          </p:nvPr>
        </p:nvPicPr>
        <p:blipFill>
          <a:blip r:embed="rId3"/>
          <a:stretch>
            <a:fillRect/>
          </a:stretch>
        </p:blipFill>
        <p:spPr>
          <a:xfrm>
            <a:off x="762000" y="2399043"/>
            <a:ext cx="3892291" cy="2821910"/>
          </a:xfrm>
          <a:prstGeom prst="rect">
            <a:avLst/>
          </a:prstGeom>
        </p:spPr>
      </p:pic>
      <p:sp>
        <p:nvSpPr>
          <p:cNvPr id="4" name="Content Placeholder 3">
            <a:extLst>
              <a:ext uri="{FF2B5EF4-FFF2-40B4-BE49-F238E27FC236}">
                <a16:creationId xmlns:a16="http://schemas.microsoft.com/office/drawing/2014/main" id="{17EF6A27-22CE-C96D-8AAC-99AC756FD1A5}"/>
              </a:ext>
            </a:extLst>
          </p:cNvPr>
          <p:cNvSpPr>
            <a:spLocks noGrp="1"/>
          </p:cNvSpPr>
          <p:nvPr>
            <p:ph sz="half" idx="2"/>
          </p:nvPr>
        </p:nvSpPr>
        <p:spPr>
          <a:xfrm>
            <a:off x="5431940" y="2970213"/>
            <a:ext cx="5998059" cy="3125787"/>
          </a:xfrm>
        </p:spPr>
        <p:txBody>
          <a:bodyPr vert="horz" lIns="91440" tIns="45720" rIns="91440" bIns="45720" rtlCol="0">
            <a:normAutofit/>
          </a:bodyPr>
          <a:lstStyle/>
          <a:p>
            <a:pPr>
              <a:lnSpc>
                <a:spcPct val="95000"/>
              </a:lnSpc>
              <a:buFont typeface="Arial" panose="020B0604020202020204" pitchFamily="34" charset="0"/>
              <a:buChar char="•"/>
            </a:pPr>
            <a:r>
              <a:rPr lang="en-US" sz="1500"/>
              <a:t>Business Process Improvement</a:t>
            </a:r>
          </a:p>
          <a:p>
            <a:pPr marL="742950" lvl="1" indent="-285750">
              <a:lnSpc>
                <a:spcPct val="95000"/>
              </a:lnSpc>
              <a:buFont typeface="Arial" panose="020B0604020202020204" pitchFamily="34" charset="0"/>
              <a:buChar char="•"/>
            </a:pPr>
            <a:r>
              <a:rPr lang="en-US" sz="1500"/>
              <a:t>Enhancing efficiency and effectiveness of business processes</a:t>
            </a:r>
          </a:p>
          <a:p>
            <a:pPr>
              <a:lnSpc>
                <a:spcPct val="95000"/>
              </a:lnSpc>
              <a:buFont typeface="Arial" panose="020B0604020202020204" pitchFamily="34" charset="0"/>
              <a:buChar char="•"/>
            </a:pPr>
            <a:r>
              <a:rPr lang="en-US" sz="1500"/>
              <a:t>Stakeholder Relationship Management</a:t>
            </a:r>
          </a:p>
          <a:p>
            <a:pPr marL="742950" lvl="1" indent="-285750">
              <a:lnSpc>
                <a:spcPct val="95000"/>
              </a:lnSpc>
              <a:buFont typeface="Arial" panose="020B0604020202020204" pitchFamily="34" charset="0"/>
              <a:buChar char="•"/>
            </a:pPr>
            <a:r>
              <a:rPr lang="en-US" sz="1500"/>
              <a:t>Managing and nurturing relationships with stakeholders</a:t>
            </a:r>
          </a:p>
          <a:p>
            <a:pPr>
              <a:lnSpc>
                <a:spcPct val="95000"/>
              </a:lnSpc>
              <a:buFont typeface="Arial" panose="020B0604020202020204" pitchFamily="34" charset="0"/>
              <a:buChar char="•"/>
            </a:pPr>
            <a:r>
              <a:rPr lang="en-US" sz="1500"/>
              <a:t>Requirements Definition and Management</a:t>
            </a:r>
          </a:p>
          <a:p>
            <a:pPr marL="742950" lvl="1" indent="-285750">
              <a:lnSpc>
                <a:spcPct val="95000"/>
              </a:lnSpc>
              <a:buFont typeface="Arial" panose="020B0604020202020204" pitchFamily="34" charset="0"/>
              <a:buChar char="•"/>
            </a:pPr>
            <a:r>
              <a:rPr lang="en-US" sz="1500"/>
              <a:t>Identifying and managing business requirements</a:t>
            </a:r>
          </a:p>
        </p:txBody>
      </p:sp>
    </p:spTree>
    <p:extLst>
      <p:ext uri="{BB962C8B-B14F-4D97-AF65-F5344CB8AC3E}">
        <p14:creationId xmlns:p14="http://schemas.microsoft.com/office/powerpoint/2010/main" val="42154008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5BE0AB-CEE6-DD77-63BC-3C647B0DCEF3}"/>
              </a:ext>
            </a:extLst>
          </p:cNvPr>
          <p:cNvSpPr>
            <a:spLocks noGrp="1"/>
          </p:cNvSpPr>
          <p:nvPr>
            <p:ph type="title"/>
          </p:nvPr>
        </p:nvSpPr>
        <p:spPr>
          <a:xfrm>
            <a:off x="1517903" y="1517903"/>
            <a:ext cx="3828185" cy="4578096"/>
          </a:xfrm>
        </p:spPr>
        <p:txBody>
          <a:bodyPr>
            <a:normAutofit/>
          </a:bodyPr>
          <a:lstStyle/>
          <a:p>
            <a:r>
              <a:rPr lang="en-US"/>
              <a:t>BCS Certifications</a:t>
            </a:r>
          </a:p>
        </p:txBody>
      </p:sp>
      <p:sp>
        <p:nvSpPr>
          <p:cNvPr id="3" name="Content Placeholder 2">
            <a:extLst>
              <a:ext uri="{FF2B5EF4-FFF2-40B4-BE49-F238E27FC236}">
                <a16:creationId xmlns:a16="http://schemas.microsoft.com/office/drawing/2014/main" id="{41C659B8-FEB4-A825-FC7B-178007FA2330}"/>
              </a:ext>
            </a:extLst>
          </p:cNvPr>
          <p:cNvSpPr>
            <a:spLocks noGrp="1"/>
          </p:cNvSpPr>
          <p:nvPr>
            <p:ph idx="1"/>
          </p:nvPr>
        </p:nvSpPr>
        <p:spPr>
          <a:xfrm>
            <a:off x="5818633" y="1517904"/>
            <a:ext cx="4843270" cy="4578096"/>
          </a:xfrm>
        </p:spPr>
        <p:txBody>
          <a:bodyPr>
            <a:normAutofit/>
          </a:bodyPr>
          <a:lstStyle/>
          <a:p>
            <a:pPr>
              <a:lnSpc>
                <a:spcPct val="95000"/>
              </a:lnSpc>
              <a:buFont typeface="Arial" panose="020B0604020202020204" pitchFamily="34" charset="0"/>
              <a:buChar char="•"/>
            </a:pPr>
            <a:r>
              <a:rPr lang="en-US" sz="1400"/>
              <a:t>Foundation Certificate</a:t>
            </a:r>
          </a:p>
          <a:p>
            <a:pPr marL="742950" lvl="1" indent="-285750">
              <a:lnSpc>
                <a:spcPct val="95000"/>
              </a:lnSpc>
              <a:buFont typeface="Arial" panose="020B0604020202020204" pitchFamily="34" charset="0"/>
              <a:buChar char="•"/>
            </a:pPr>
            <a:r>
              <a:rPr lang="en-US" sz="1400"/>
              <a:t>Business Analysis</a:t>
            </a:r>
          </a:p>
          <a:p>
            <a:pPr marL="742950" lvl="1" indent="-285750">
              <a:lnSpc>
                <a:spcPct val="95000"/>
              </a:lnSpc>
              <a:buFont typeface="Arial" panose="020B0604020202020204" pitchFamily="34" charset="0"/>
              <a:buChar char="•"/>
            </a:pPr>
            <a:r>
              <a:rPr lang="en-US" sz="1400"/>
              <a:t>Business Change</a:t>
            </a:r>
          </a:p>
          <a:p>
            <a:pPr marL="742950" lvl="1" indent="-285750">
              <a:lnSpc>
                <a:spcPct val="95000"/>
              </a:lnSpc>
              <a:buFont typeface="Arial" panose="020B0604020202020204" pitchFamily="34" charset="0"/>
              <a:buChar char="•"/>
            </a:pPr>
            <a:r>
              <a:rPr lang="en-US" sz="1400"/>
              <a:t>Commercial Awareness</a:t>
            </a:r>
          </a:p>
          <a:p>
            <a:pPr>
              <a:lnSpc>
                <a:spcPct val="95000"/>
              </a:lnSpc>
              <a:buFont typeface="Arial" panose="020B0604020202020204" pitchFamily="34" charset="0"/>
              <a:buChar char="•"/>
            </a:pPr>
            <a:r>
              <a:rPr lang="en-US" sz="1400"/>
              <a:t>Practitioner Certificate</a:t>
            </a:r>
          </a:p>
          <a:p>
            <a:pPr marL="742950" lvl="1" indent="-285750">
              <a:lnSpc>
                <a:spcPct val="95000"/>
              </a:lnSpc>
              <a:buFont typeface="Arial" panose="020B0604020202020204" pitchFamily="34" charset="0"/>
              <a:buChar char="•"/>
            </a:pPr>
            <a:r>
              <a:rPr lang="en-US" sz="1400"/>
              <a:t>Business Analysis Practice</a:t>
            </a:r>
          </a:p>
          <a:p>
            <a:pPr marL="742950" lvl="1" indent="-285750">
              <a:lnSpc>
                <a:spcPct val="95000"/>
              </a:lnSpc>
              <a:buFont typeface="Arial" panose="020B0604020202020204" pitchFamily="34" charset="0"/>
              <a:buChar char="•"/>
            </a:pPr>
            <a:r>
              <a:rPr lang="en-US" sz="1400"/>
              <a:t>Requirements Engineering</a:t>
            </a:r>
          </a:p>
          <a:p>
            <a:pPr marL="742950" lvl="1" indent="-285750">
              <a:lnSpc>
                <a:spcPct val="95000"/>
              </a:lnSpc>
              <a:buFont typeface="Arial" panose="020B0604020202020204" pitchFamily="34" charset="0"/>
              <a:buChar char="•"/>
            </a:pPr>
            <a:r>
              <a:rPr lang="en-US" sz="1400"/>
              <a:t>Benefits Management and Business Acceptance</a:t>
            </a:r>
          </a:p>
          <a:p>
            <a:pPr marL="742950" lvl="1" indent="-285750">
              <a:lnSpc>
                <a:spcPct val="95000"/>
              </a:lnSpc>
              <a:buFont typeface="Arial" panose="020B0604020202020204" pitchFamily="34" charset="0"/>
              <a:buChar char="•"/>
            </a:pPr>
            <a:r>
              <a:rPr lang="en-US" sz="1400"/>
              <a:t>Modelling Business Processes</a:t>
            </a:r>
          </a:p>
          <a:p>
            <a:pPr marL="742950" lvl="1" indent="-285750">
              <a:lnSpc>
                <a:spcPct val="95000"/>
              </a:lnSpc>
              <a:buFont typeface="Arial" panose="020B0604020202020204" pitchFamily="34" charset="0"/>
              <a:buChar char="•"/>
            </a:pPr>
            <a:r>
              <a:rPr lang="en-US" sz="1400"/>
              <a:t>Systems Modelling Techniques</a:t>
            </a:r>
          </a:p>
          <a:p>
            <a:pPr>
              <a:lnSpc>
                <a:spcPct val="95000"/>
              </a:lnSpc>
              <a:buFont typeface="Arial" panose="020B0604020202020204" pitchFamily="34" charset="0"/>
              <a:buChar char="•"/>
            </a:pPr>
            <a:r>
              <a:rPr lang="en-US" sz="1400"/>
              <a:t>Higher Qualification</a:t>
            </a:r>
          </a:p>
          <a:p>
            <a:pPr marL="742950" lvl="1" indent="-285750">
              <a:lnSpc>
                <a:spcPct val="95000"/>
              </a:lnSpc>
              <a:buFont typeface="Arial" panose="020B0604020202020204" pitchFamily="34" charset="0"/>
              <a:buChar char="•"/>
            </a:pPr>
            <a:r>
              <a:rPr lang="en-US" sz="1400"/>
              <a:t>Diploma in Business Analysis</a:t>
            </a:r>
          </a:p>
        </p:txBody>
      </p:sp>
    </p:spTree>
    <p:extLst>
      <p:ext uri="{BB962C8B-B14F-4D97-AF65-F5344CB8AC3E}">
        <p14:creationId xmlns:p14="http://schemas.microsoft.com/office/powerpoint/2010/main" val="15264040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5CDAFE1-059B-49EF-8E73-47DED29BD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30000" cy="6105523"/>
          </a:xfrm>
          <a:custGeom>
            <a:avLst/>
            <a:gdLst>
              <a:gd name="connsiteX0" fmla="*/ 0 w 11430000"/>
              <a:gd name="connsiteY0" fmla="*/ 0 h 6105523"/>
              <a:gd name="connsiteX1" fmla="*/ 7267575 w 11430000"/>
              <a:gd name="connsiteY1" fmla="*/ 0 h 6105523"/>
              <a:gd name="connsiteX2" fmla="*/ 7267575 w 11430000"/>
              <a:gd name="connsiteY2" fmla="*/ 762000 h 6105523"/>
              <a:gd name="connsiteX3" fmla="*/ 11430000 w 11430000"/>
              <a:gd name="connsiteY3" fmla="*/ 762000 h 6105523"/>
              <a:gd name="connsiteX4" fmla="*/ 11430000 w 11430000"/>
              <a:gd name="connsiteY4" fmla="*/ 6105523 h 6105523"/>
              <a:gd name="connsiteX5" fmla="*/ 7267575 w 11430000"/>
              <a:gd name="connsiteY5" fmla="*/ 6105523 h 6105523"/>
              <a:gd name="connsiteX6" fmla="*/ 5334000 w 11430000"/>
              <a:gd name="connsiteY6" fmla="*/ 6105523 h 6105523"/>
              <a:gd name="connsiteX7" fmla="*/ 0 w 11430000"/>
              <a:gd name="connsiteY7" fmla="*/ 6105523 h 6105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430000" h="6105523">
                <a:moveTo>
                  <a:pt x="0" y="0"/>
                </a:moveTo>
                <a:lnTo>
                  <a:pt x="7267575" y="0"/>
                </a:lnTo>
                <a:lnTo>
                  <a:pt x="7267575" y="762000"/>
                </a:lnTo>
                <a:lnTo>
                  <a:pt x="11430000" y="762000"/>
                </a:lnTo>
                <a:lnTo>
                  <a:pt x="11430000" y="6105523"/>
                </a:lnTo>
                <a:lnTo>
                  <a:pt x="7267575" y="6105523"/>
                </a:lnTo>
                <a:lnTo>
                  <a:pt x="5334000" y="6105523"/>
                </a:lnTo>
                <a:lnTo>
                  <a:pt x="0" y="6105523"/>
                </a:lnTo>
                <a:close/>
              </a:path>
            </a:pathLst>
          </a:custGeom>
          <a:ln w="762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5CAA252-2C21-3568-EE80-B9C235259AF4}"/>
              </a:ext>
            </a:extLst>
          </p:cNvPr>
          <p:cNvSpPr>
            <a:spLocks noGrp="1"/>
          </p:cNvSpPr>
          <p:nvPr>
            <p:ph type="title"/>
          </p:nvPr>
        </p:nvSpPr>
        <p:spPr>
          <a:xfrm>
            <a:off x="762000" y="1517903"/>
            <a:ext cx="9899904" cy="1345115"/>
          </a:xfrm>
        </p:spPr>
        <p:txBody>
          <a:bodyPr>
            <a:normAutofit/>
          </a:bodyPr>
          <a:lstStyle/>
          <a:p>
            <a:r>
              <a:rPr lang="en-US"/>
              <a:t>IIBA Certifications</a:t>
            </a:r>
          </a:p>
        </p:txBody>
      </p:sp>
      <p:sp>
        <p:nvSpPr>
          <p:cNvPr id="3" name="Content Placeholder 2">
            <a:extLst>
              <a:ext uri="{FF2B5EF4-FFF2-40B4-BE49-F238E27FC236}">
                <a16:creationId xmlns:a16="http://schemas.microsoft.com/office/drawing/2014/main" id="{FC767DA5-2058-745B-B8BA-6C69494BC74C}"/>
              </a:ext>
            </a:extLst>
          </p:cNvPr>
          <p:cNvSpPr>
            <a:spLocks noGrp="1"/>
          </p:cNvSpPr>
          <p:nvPr>
            <p:ph idx="1"/>
          </p:nvPr>
        </p:nvSpPr>
        <p:spPr>
          <a:xfrm>
            <a:off x="762000" y="2970222"/>
            <a:ext cx="9899904" cy="3125777"/>
          </a:xfrm>
        </p:spPr>
        <p:txBody>
          <a:bodyPr>
            <a:normAutofit/>
          </a:bodyPr>
          <a:lstStyle/>
          <a:p>
            <a:pPr>
              <a:lnSpc>
                <a:spcPct val="95000"/>
              </a:lnSpc>
              <a:buFont typeface="Arial" panose="020B0604020202020204" pitchFamily="34" charset="0"/>
              <a:buChar char="•"/>
            </a:pPr>
            <a:r>
              <a:rPr lang="en-US" sz="1100"/>
              <a:t>Certified Business Analysis Professional (CBAP)</a:t>
            </a:r>
          </a:p>
          <a:p>
            <a:pPr marL="742950" lvl="1" indent="-285750">
              <a:lnSpc>
                <a:spcPct val="95000"/>
              </a:lnSpc>
              <a:buFont typeface="Arial" panose="020B0604020202020204" pitchFamily="34" charset="0"/>
              <a:buChar char="•"/>
            </a:pPr>
            <a:r>
              <a:rPr lang="en-US" sz="1100"/>
              <a:t>Awarded by the International Institute of Business Analysis (IIBA)</a:t>
            </a:r>
          </a:p>
          <a:p>
            <a:pPr marL="742950" lvl="1" indent="-285750">
              <a:lnSpc>
                <a:spcPct val="95000"/>
              </a:lnSpc>
              <a:buFont typeface="Arial" panose="020B0604020202020204" pitchFamily="34" charset="0"/>
              <a:buChar char="•"/>
            </a:pPr>
            <a:r>
              <a:rPr lang="en-US" sz="1100"/>
              <a:t>Requires sufficient experience in business analysis</a:t>
            </a:r>
          </a:p>
          <a:p>
            <a:pPr marL="742950" lvl="1" indent="-285750">
              <a:lnSpc>
                <a:spcPct val="95000"/>
              </a:lnSpc>
              <a:buFont typeface="Arial" panose="020B0604020202020204" pitchFamily="34" charset="0"/>
              <a:buChar char="•"/>
            </a:pPr>
            <a:r>
              <a:rPr lang="en-US" sz="1100"/>
              <a:t>Pass the IIBA CBAP multiple-choice examination</a:t>
            </a:r>
          </a:p>
          <a:p>
            <a:pPr marL="742950" lvl="1" indent="-285750">
              <a:lnSpc>
                <a:spcPct val="95000"/>
              </a:lnSpc>
              <a:buFont typeface="Arial" panose="020B0604020202020204" pitchFamily="34" charset="0"/>
              <a:buChar char="•"/>
            </a:pPr>
            <a:r>
              <a:rPr lang="en-US" sz="1100"/>
              <a:t>Can be used towards BCS International Diploma in Business Analysis</a:t>
            </a:r>
          </a:p>
          <a:p>
            <a:pPr marL="742950" lvl="1" indent="-285750">
              <a:lnSpc>
                <a:spcPct val="95000"/>
              </a:lnSpc>
              <a:buFont typeface="Arial" panose="020B0604020202020204" pitchFamily="34" charset="0"/>
              <a:buChar char="•"/>
            </a:pPr>
            <a:r>
              <a:rPr lang="en-US" sz="1100"/>
              <a:t>Exempts candidates from two modules</a:t>
            </a:r>
          </a:p>
          <a:p>
            <a:pPr>
              <a:lnSpc>
                <a:spcPct val="95000"/>
              </a:lnSpc>
              <a:buFont typeface="Arial" panose="020B0604020202020204" pitchFamily="34" charset="0"/>
              <a:buChar char="•"/>
            </a:pPr>
            <a:r>
              <a:rPr lang="en-US" sz="1100"/>
              <a:t>Certification of Capability in Business Analysis (CCBA)</a:t>
            </a:r>
          </a:p>
          <a:p>
            <a:pPr marL="742950" lvl="1" indent="-285750">
              <a:lnSpc>
                <a:spcPct val="95000"/>
              </a:lnSpc>
              <a:buFont typeface="Arial" panose="020B0604020202020204" pitchFamily="34" charset="0"/>
              <a:buChar char="•"/>
            </a:pPr>
            <a:r>
              <a:rPr lang="en-US" sz="1100"/>
              <a:t>Also offered by IIBA</a:t>
            </a:r>
          </a:p>
          <a:p>
            <a:pPr marL="742950" lvl="1" indent="-285750">
              <a:lnSpc>
                <a:spcPct val="95000"/>
              </a:lnSpc>
              <a:buFont typeface="Arial" panose="020B0604020202020204" pitchFamily="34" charset="0"/>
              <a:buChar char="•"/>
            </a:pPr>
            <a:r>
              <a:rPr lang="en-US" sz="1100"/>
              <a:t>Requires passing a similar examination</a:t>
            </a:r>
          </a:p>
          <a:p>
            <a:pPr marL="742950" lvl="1" indent="-285750">
              <a:lnSpc>
                <a:spcPct val="95000"/>
              </a:lnSpc>
              <a:buFont typeface="Arial" panose="020B0604020202020204" pitchFamily="34" charset="0"/>
              <a:buChar char="•"/>
            </a:pPr>
            <a:r>
              <a:rPr lang="en-US" sz="1100"/>
              <a:t>Demonstrates a lower level of experience compared to CBAP</a:t>
            </a:r>
          </a:p>
        </p:txBody>
      </p:sp>
    </p:spTree>
    <p:extLst>
      <p:ext uri="{BB962C8B-B14F-4D97-AF65-F5344CB8AC3E}">
        <p14:creationId xmlns:p14="http://schemas.microsoft.com/office/powerpoint/2010/main" val="29886689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75B3FA-91D1-075B-896D-73A158D5BD5C}"/>
              </a:ext>
            </a:extLst>
          </p:cNvPr>
          <p:cNvSpPr>
            <a:spLocks noGrp="1"/>
          </p:cNvSpPr>
          <p:nvPr>
            <p:ph type="title"/>
          </p:nvPr>
        </p:nvSpPr>
        <p:spPr>
          <a:xfrm>
            <a:off x="1517903" y="1517903"/>
            <a:ext cx="3828185" cy="4578096"/>
          </a:xfrm>
        </p:spPr>
        <p:txBody>
          <a:bodyPr>
            <a:normAutofit/>
          </a:bodyPr>
          <a:lstStyle/>
          <a:p>
            <a:r>
              <a:rPr lang="en-US"/>
              <a:t>Summary</a:t>
            </a:r>
          </a:p>
        </p:txBody>
      </p:sp>
      <p:sp>
        <p:nvSpPr>
          <p:cNvPr id="3" name="Content Placeholder 2">
            <a:extLst>
              <a:ext uri="{FF2B5EF4-FFF2-40B4-BE49-F238E27FC236}">
                <a16:creationId xmlns:a16="http://schemas.microsoft.com/office/drawing/2014/main" id="{318B00F0-6949-7DB9-A25C-7159C5E32402}"/>
              </a:ext>
            </a:extLst>
          </p:cNvPr>
          <p:cNvSpPr>
            <a:spLocks noGrp="1"/>
          </p:cNvSpPr>
          <p:nvPr>
            <p:ph idx="1"/>
          </p:nvPr>
        </p:nvSpPr>
        <p:spPr>
          <a:xfrm>
            <a:off x="5818633" y="1517904"/>
            <a:ext cx="4843270" cy="4578096"/>
          </a:xfrm>
        </p:spPr>
        <p:txBody>
          <a:bodyPr>
            <a:normAutofit/>
          </a:bodyPr>
          <a:lstStyle/>
          <a:p>
            <a:pPr>
              <a:lnSpc>
                <a:spcPct val="95000"/>
              </a:lnSpc>
              <a:buFont typeface="Arial" panose="020B0604020202020204" pitchFamily="34" charset="0"/>
              <a:buChar char="•"/>
            </a:pPr>
            <a:r>
              <a:rPr lang="en-US" sz="1100"/>
              <a:t>Importance of Competence Development</a:t>
            </a:r>
          </a:p>
          <a:p>
            <a:pPr marL="742950" lvl="1" indent="-285750">
              <a:lnSpc>
                <a:spcPct val="95000"/>
              </a:lnSpc>
              <a:buFont typeface="Arial" panose="020B0604020202020204" pitchFamily="34" charset="0"/>
              <a:buChar char="•"/>
            </a:pPr>
            <a:r>
              <a:rPr lang="en-US" sz="1100"/>
              <a:t>Essential for career growth</a:t>
            </a:r>
          </a:p>
          <a:p>
            <a:pPr marL="742950" lvl="1" indent="-285750">
              <a:lnSpc>
                <a:spcPct val="95000"/>
              </a:lnSpc>
              <a:buFont typeface="Arial" panose="020B0604020202020204" pitchFamily="34" charset="0"/>
              <a:buChar char="•"/>
            </a:pPr>
            <a:r>
              <a:rPr lang="en-US" sz="1100"/>
              <a:t>Understanding required skills</a:t>
            </a:r>
          </a:p>
          <a:p>
            <a:pPr marL="742950" lvl="1" indent="-285750">
              <a:lnSpc>
                <a:spcPct val="95000"/>
              </a:lnSpc>
              <a:buFont typeface="Arial" panose="020B0604020202020204" pitchFamily="34" charset="0"/>
              <a:buChar char="•"/>
            </a:pPr>
            <a:r>
              <a:rPr lang="en-US" sz="1100"/>
              <a:t>Identifying competence in skill areas</a:t>
            </a:r>
          </a:p>
          <a:p>
            <a:pPr marL="742950" lvl="1" indent="-285750">
              <a:lnSpc>
                <a:spcPct val="95000"/>
              </a:lnSpc>
              <a:buFont typeface="Arial" panose="020B0604020202020204" pitchFamily="34" charset="0"/>
              <a:buChar char="•"/>
            </a:pPr>
            <a:r>
              <a:rPr lang="en-US" sz="1100"/>
              <a:t>Taking relevant learning opportunities</a:t>
            </a:r>
          </a:p>
          <a:p>
            <a:pPr>
              <a:lnSpc>
                <a:spcPct val="95000"/>
              </a:lnSpc>
              <a:buFont typeface="Arial" panose="020B0604020202020204" pitchFamily="34" charset="0"/>
              <a:buChar char="•"/>
            </a:pPr>
            <a:r>
              <a:rPr lang="en-US" sz="1100"/>
              <a:t>Historical Focus on Business Analyst Roles</a:t>
            </a:r>
          </a:p>
          <a:p>
            <a:pPr marL="742950" lvl="1" indent="-285750">
              <a:lnSpc>
                <a:spcPct val="95000"/>
              </a:lnSpc>
              <a:buFont typeface="Arial" panose="020B0604020202020204" pitchFamily="34" charset="0"/>
              <a:buChar char="•"/>
            </a:pPr>
            <a:r>
              <a:rPr lang="en-US" sz="1100"/>
              <a:t>Construction of systems meeting business requirements</a:t>
            </a:r>
          </a:p>
          <a:p>
            <a:pPr marL="742950" lvl="1" indent="-285750">
              <a:lnSpc>
                <a:spcPct val="95000"/>
              </a:lnSpc>
              <a:buFont typeface="Arial" panose="020B0604020202020204" pitchFamily="34" charset="0"/>
              <a:buChar char="•"/>
            </a:pPr>
            <a:r>
              <a:rPr lang="en-US" sz="1100"/>
              <a:t>Organized and logical collection of requirements</a:t>
            </a:r>
          </a:p>
          <a:p>
            <a:pPr marL="742950" lvl="1" indent="-285750">
              <a:lnSpc>
                <a:spcPct val="95000"/>
              </a:lnSpc>
              <a:buFont typeface="Arial" panose="020B0604020202020204" pitchFamily="34" charset="0"/>
              <a:buChar char="•"/>
            </a:pPr>
            <a:r>
              <a:rPr lang="en-US" sz="1100"/>
              <a:t>Selection or building of systems to meet needs</a:t>
            </a:r>
          </a:p>
          <a:p>
            <a:pPr>
              <a:lnSpc>
                <a:spcPct val="95000"/>
              </a:lnSpc>
              <a:buFont typeface="Arial" panose="020B0604020202020204" pitchFamily="34" charset="0"/>
              <a:buChar char="•"/>
            </a:pPr>
            <a:r>
              <a:rPr lang="en-US" sz="1100"/>
              <a:t>Current Emphasis on IT Requirements</a:t>
            </a:r>
          </a:p>
          <a:p>
            <a:pPr marL="742950" lvl="1" indent="-285750">
              <a:lnSpc>
                <a:spcPct val="95000"/>
              </a:lnSpc>
              <a:buFont typeface="Arial" panose="020B0604020202020204" pitchFamily="34" charset="0"/>
              <a:buChar char="•"/>
            </a:pPr>
            <a:r>
              <a:rPr lang="en-US" sz="1100"/>
              <a:t>Importance of defining IT requirements</a:t>
            </a:r>
          </a:p>
          <a:p>
            <a:pPr>
              <a:lnSpc>
                <a:spcPct val="95000"/>
              </a:lnSpc>
              <a:buFont typeface="Arial" panose="020B0604020202020204" pitchFamily="34" charset="0"/>
              <a:buChar char="•"/>
            </a:pPr>
            <a:r>
              <a:rPr lang="en-US" sz="1100"/>
              <a:t>Personal Skills Challenges</a:t>
            </a:r>
          </a:p>
        </p:txBody>
      </p:sp>
    </p:spTree>
    <p:extLst>
      <p:ext uri="{BB962C8B-B14F-4D97-AF65-F5344CB8AC3E}">
        <p14:creationId xmlns:p14="http://schemas.microsoft.com/office/powerpoint/2010/main" val="3776459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ED773F-43D5-E00E-9B0C-5D1CA0F283FD}"/>
              </a:ext>
            </a:extLst>
          </p:cNvPr>
          <p:cNvSpPr>
            <a:spLocks noGrp="1"/>
          </p:cNvSpPr>
          <p:nvPr>
            <p:ph type="title"/>
          </p:nvPr>
        </p:nvSpPr>
        <p:spPr>
          <a:xfrm>
            <a:off x="1517903" y="1517903"/>
            <a:ext cx="3828185" cy="4578096"/>
          </a:xfrm>
        </p:spPr>
        <p:txBody>
          <a:bodyPr>
            <a:normAutofit/>
          </a:bodyPr>
          <a:lstStyle/>
          <a:p>
            <a:r>
              <a:rPr lang="en-US" sz="3900"/>
              <a:t>Communication Skills</a:t>
            </a:r>
          </a:p>
        </p:txBody>
      </p:sp>
      <p:sp>
        <p:nvSpPr>
          <p:cNvPr id="3" name="Content Placeholder 2">
            <a:extLst>
              <a:ext uri="{FF2B5EF4-FFF2-40B4-BE49-F238E27FC236}">
                <a16:creationId xmlns:a16="http://schemas.microsoft.com/office/drawing/2014/main" id="{299ED2AA-8DAC-C2A4-9504-F014BC940564}"/>
              </a:ext>
            </a:extLst>
          </p:cNvPr>
          <p:cNvSpPr>
            <a:spLocks noGrp="1"/>
          </p:cNvSpPr>
          <p:nvPr>
            <p:ph idx="1"/>
          </p:nvPr>
        </p:nvSpPr>
        <p:spPr>
          <a:xfrm>
            <a:off x="5818633" y="1517904"/>
            <a:ext cx="4843270" cy="4578096"/>
          </a:xfrm>
        </p:spPr>
        <p:txBody>
          <a:bodyPr>
            <a:normAutofit/>
          </a:bodyPr>
          <a:lstStyle/>
          <a:p>
            <a:pPr>
              <a:lnSpc>
                <a:spcPct val="95000"/>
              </a:lnSpc>
              <a:buFont typeface="Arial" panose="020B0604020202020204" pitchFamily="34" charset="0"/>
              <a:buChar char="•"/>
            </a:pPr>
            <a:r>
              <a:rPr lang="en-US" sz="1400"/>
              <a:t>Importance of Communication Skills</a:t>
            </a:r>
          </a:p>
          <a:p>
            <a:pPr marL="742950" lvl="1" indent="-285750">
              <a:lnSpc>
                <a:spcPct val="95000"/>
              </a:lnSpc>
              <a:buFont typeface="Arial" panose="020B0604020202020204" pitchFamily="34" charset="0"/>
              <a:buChar char="•"/>
            </a:pPr>
            <a:r>
              <a:rPr lang="en-US" sz="1400"/>
              <a:t>Building rapport and empathy</a:t>
            </a:r>
          </a:p>
          <a:p>
            <a:pPr marL="742950" lvl="1" indent="-285750">
              <a:lnSpc>
                <a:spcPct val="95000"/>
              </a:lnSpc>
              <a:buFont typeface="Arial" panose="020B0604020202020204" pitchFamily="34" charset="0"/>
              <a:buChar char="•"/>
            </a:pPr>
            <a:r>
              <a:rPr lang="en-US" sz="1400"/>
              <a:t>Listening and influencing</a:t>
            </a:r>
          </a:p>
          <a:p>
            <a:pPr>
              <a:lnSpc>
                <a:spcPct val="95000"/>
              </a:lnSpc>
              <a:buFont typeface="Arial" panose="020B0604020202020204" pitchFamily="34" charset="0"/>
              <a:buChar char="•"/>
            </a:pPr>
            <a:r>
              <a:rPr lang="en-US" sz="1400"/>
              <a:t>Role in Analysis Work</a:t>
            </a:r>
          </a:p>
          <a:p>
            <a:pPr marL="742950" lvl="1" indent="-285750">
              <a:lnSpc>
                <a:spcPct val="95000"/>
              </a:lnSpc>
              <a:buFont typeface="Arial" panose="020B0604020202020204" pitchFamily="34" charset="0"/>
              <a:buChar char="•"/>
            </a:pPr>
            <a:r>
              <a:rPr lang="en-US" sz="1400"/>
              <a:t>Collecting and analysing data</a:t>
            </a:r>
          </a:p>
          <a:p>
            <a:pPr marL="742950" lvl="1" indent="-285750">
              <a:lnSpc>
                <a:spcPct val="95000"/>
              </a:lnSpc>
              <a:buFont typeface="Arial" panose="020B0604020202020204" pitchFamily="34" charset="0"/>
              <a:buChar char="•"/>
            </a:pPr>
            <a:r>
              <a:rPr lang="en-US" sz="1400"/>
              <a:t>Presenting information to propose actions</a:t>
            </a:r>
          </a:p>
          <a:p>
            <a:pPr>
              <a:lnSpc>
                <a:spcPct val="95000"/>
              </a:lnSpc>
              <a:buFont typeface="Arial" panose="020B0604020202020204" pitchFamily="34" charset="0"/>
              <a:buChar char="•"/>
            </a:pPr>
            <a:r>
              <a:rPr lang="en-US" sz="1400"/>
              <a:t>Common Communication Issues</a:t>
            </a:r>
          </a:p>
          <a:p>
            <a:pPr marL="742950" lvl="1" indent="-285750">
              <a:lnSpc>
                <a:spcPct val="95000"/>
              </a:lnSpc>
              <a:buFont typeface="Arial" panose="020B0604020202020204" pitchFamily="34" charset="0"/>
              <a:buChar char="•"/>
            </a:pPr>
            <a:r>
              <a:rPr lang="en-US" sz="1400"/>
              <a:t>Use of technical and business jargon</a:t>
            </a:r>
          </a:p>
          <a:p>
            <a:pPr marL="742950" lvl="1" indent="-285750">
              <a:lnSpc>
                <a:spcPct val="95000"/>
              </a:lnSpc>
              <a:buFont typeface="Arial" panose="020B0604020202020204" pitchFamily="34" charset="0"/>
              <a:buChar char="•"/>
            </a:pPr>
            <a:r>
              <a:rPr lang="en-US" sz="1400"/>
              <a:t>Failure to understand other perspectives</a:t>
            </a:r>
          </a:p>
          <a:p>
            <a:pPr>
              <a:lnSpc>
                <a:spcPct val="95000"/>
              </a:lnSpc>
              <a:buFont typeface="Arial" panose="020B0604020202020204" pitchFamily="34" charset="0"/>
              <a:buChar char="•"/>
            </a:pPr>
            <a:r>
              <a:rPr lang="en-US" sz="1400"/>
              <a:t>Effective Communication Strategies</a:t>
            </a:r>
          </a:p>
          <a:p>
            <a:pPr>
              <a:lnSpc>
                <a:spcPct val="95000"/>
              </a:lnSpc>
              <a:buFont typeface="Arial" panose="020B0604020202020204" pitchFamily="34" charset="0"/>
              <a:buChar char="•"/>
            </a:pPr>
            <a:r>
              <a:rPr lang="en-US" sz="1400"/>
              <a:t>Analyst Perspective</a:t>
            </a:r>
          </a:p>
          <a:p>
            <a:pPr>
              <a:lnSpc>
                <a:spcPct val="95000"/>
              </a:lnSpc>
              <a:buFont typeface="Arial" panose="020B0604020202020204" pitchFamily="34" charset="0"/>
              <a:buChar char="•"/>
            </a:pPr>
            <a:r>
              <a:rPr lang="en-US" sz="1400"/>
              <a:t>Adjusting Communication</a:t>
            </a:r>
          </a:p>
        </p:txBody>
      </p:sp>
    </p:spTree>
    <p:extLst>
      <p:ext uri="{BB962C8B-B14F-4D97-AF65-F5344CB8AC3E}">
        <p14:creationId xmlns:p14="http://schemas.microsoft.com/office/powerpoint/2010/main" val="3988119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162068-5B11-894C-A6F4-821D9F9D2BB5}"/>
              </a:ext>
            </a:extLst>
          </p:cNvPr>
          <p:cNvSpPr>
            <a:spLocks noGrp="1"/>
          </p:cNvSpPr>
          <p:nvPr>
            <p:ph type="title"/>
          </p:nvPr>
        </p:nvSpPr>
        <p:spPr>
          <a:xfrm>
            <a:off x="1517903" y="1517903"/>
            <a:ext cx="3828185" cy="4578096"/>
          </a:xfrm>
        </p:spPr>
        <p:txBody>
          <a:bodyPr>
            <a:normAutofit/>
          </a:bodyPr>
          <a:lstStyle/>
          <a:p>
            <a:r>
              <a:rPr lang="en-US"/>
              <a:t>Relationship Building</a:t>
            </a:r>
          </a:p>
        </p:txBody>
      </p:sp>
      <p:sp>
        <p:nvSpPr>
          <p:cNvPr id="3" name="Content Placeholder 2">
            <a:extLst>
              <a:ext uri="{FF2B5EF4-FFF2-40B4-BE49-F238E27FC236}">
                <a16:creationId xmlns:a16="http://schemas.microsoft.com/office/drawing/2014/main" id="{AF2EE3F7-E1D4-A11A-2D82-49E847975CE6}"/>
              </a:ext>
            </a:extLst>
          </p:cNvPr>
          <p:cNvSpPr>
            <a:spLocks noGrp="1"/>
          </p:cNvSpPr>
          <p:nvPr>
            <p:ph idx="1"/>
          </p:nvPr>
        </p:nvSpPr>
        <p:spPr>
          <a:xfrm>
            <a:off x="5818633" y="1517904"/>
            <a:ext cx="4843270" cy="4578096"/>
          </a:xfrm>
        </p:spPr>
        <p:txBody>
          <a:bodyPr>
            <a:normAutofit/>
          </a:bodyPr>
          <a:lstStyle/>
          <a:p>
            <a:pPr>
              <a:lnSpc>
                <a:spcPct val="95000"/>
              </a:lnSpc>
              <a:buFont typeface="Arial" panose="020B0604020202020204" pitchFamily="34" charset="0"/>
              <a:buChar char="•"/>
            </a:pPr>
            <a:r>
              <a:rPr lang="en-US" sz="1100"/>
              <a:t>Importance of Relationship Building for Business Analysts</a:t>
            </a:r>
          </a:p>
          <a:p>
            <a:pPr marL="742950" lvl="1" indent="-285750">
              <a:lnSpc>
                <a:spcPct val="95000"/>
              </a:lnSpc>
              <a:buFont typeface="Arial" panose="020B0604020202020204" pitchFamily="34" charset="0"/>
              <a:buChar char="•"/>
            </a:pPr>
            <a:r>
              <a:rPr lang="en-US" sz="1100"/>
              <a:t>Essential for gathering information and sharing opinions</a:t>
            </a:r>
          </a:p>
          <a:p>
            <a:pPr marL="742950" lvl="1" indent="-285750">
              <a:lnSpc>
                <a:spcPct val="95000"/>
              </a:lnSpc>
              <a:buFont typeface="Arial" panose="020B0604020202020204" pitchFamily="34" charset="0"/>
              <a:buChar char="•"/>
            </a:pPr>
            <a:r>
              <a:rPr lang="en-US" sz="1100"/>
              <a:t>Facilitates discussions on ideas for change</a:t>
            </a:r>
          </a:p>
          <a:p>
            <a:pPr>
              <a:lnSpc>
                <a:spcPct val="95000"/>
              </a:lnSpc>
              <a:buFont typeface="Arial" panose="020B0604020202020204" pitchFamily="34" charset="0"/>
              <a:buChar char="•"/>
            </a:pPr>
            <a:r>
              <a:rPr lang="en-US" sz="1100"/>
              <a:t>Natural vs. Learned Ability</a:t>
            </a:r>
          </a:p>
          <a:p>
            <a:pPr marL="742950" lvl="1" indent="-285750">
              <a:lnSpc>
                <a:spcPct val="95000"/>
              </a:lnSpc>
              <a:buFont typeface="Arial" panose="020B0604020202020204" pitchFamily="34" charset="0"/>
              <a:buChar char="•"/>
            </a:pPr>
            <a:r>
              <a:rPr lang="en-US" sz="1100"/>
              <a:t>Some possess it naturally</a:t>
            </a:r>
          </a:p>
          <a:p>
            <a:pPr marL="742950" lvl="1" indent="-285750">
              <a:lnSpc>
                <a:spcPct val="95000"/>
              </a:lnSpc>
              <a:buFont typeface="Arial" panose="020B0604020202020204" pitchFamily="34" charset="0"/>
              <a:buChar char="•"/>
            </a:pPr>
            <a:r>
              <a:rPr lang="en-US" sz="1100"/>
              <a:t>Others need to work at it</a:t>
            </a:r>
          </a:p>
          <a:p>
            <a:pPr>
              <a:lnSpc>
                <a:spcPct val="95000"/>
              </a:lnSpc>
              <a:buFont typeface="Arial" panose="020B0604020202020204" pitchFamily="34" charset="0"/>
              <a:buChar char="•"/>
            </a:pPr>
            <a:r>
              <a:rPr lang="en-US" sz="1100"/>
              <a:t>Key to Successful Relationship Building</a:t>
            </a:r>
          </a:p>
          <a:p>
            <a:pPr marL="742950" lvl="1" indent="-285750">
              <a:lnSpc>
                <a:spcPct val="95000"/>
              </a:lnSpc>
              <a:buFont typeface="Arial" panose="020B0604020202020204" pitchFamily="34" charset="0"/>
              <a:buChar char="•"/>
            </a:pPr>
            <a:r>
              <a:rPr lang="en-US" sz="1100"/>
              <a:t>Genuine interest in the other person</a:t>
            </a:r>
          </a:p>
          <a:p>
            <a:pPr marL="742950" lvl="1" indent="-285750">
              <a:lnSpc>
                <a:spcPct val="95000"/>
              </a:lnSpc>
              <a:buFont typeface="Arial" panose="020B0604020202020204" pitchFamily="34" charset="0"/>
              <a:buChar char="•"/>
            </a:pPr>
            <a:r>
              <a:rPr lang="en-US" sz="1100"/>
              <a:t>Open discussions to build trust and respect</a:t>
            </a:r>
          </a:p>
          <a:p>
            <a:pPr>
              <a:lnSpc>
                <a:spcPct val="95000"/>
              </a:lnSpc>
              <a:buFont typeface="Arial" panose="020B0604020202020204" pitchFamily="34" charset="0"/>
              <a:buChar char="•"/>
            </a:pPr>
            <a:r>
              <a:rPr lang="en-US" sz="1100"/>
              <a:t>Benefits of Good Working Relationships</a:t>
            </a:r>
          </a:p>
          <a:p>
            <a:pPr marL="742950" lvl="1" indent="-285750">
              <a:lnSpc>
                <a:spcPct val="95000"/>
              </a:lnSpc>
              <a:buFont typeface="Arial" panose="020B0604020202020204" pitchFamily="34" charset="0"/>
              <a:buChar char="•"/>
            </a:pPr>
            <a:r>
              <a:rPr lang="en-US" sz="1100"/>
              <a:t>People are more likely to like and trust you</a:t>
            </a:r>
          </a:p>
          <a:p>
            <a:pPr marL="742950" lvl="1" indent="-285750">
              <a:lnSpc>
                <a:spcPct val="95000"/>
              </a:lnSpc>
              <a:buFont typeface="Arial" panose="020B0604020202020204" pitchFamily="34" charset="0"/>
              <a:buChar char="•"/>
            </a:pPr>
            <a:r>
              <a:rPr lang="en-US" sz="1100"/>
              <a:t>Easier to get people to share information and opinions</a:t>
            </a:r>
          </a:p>
        </p:txBody>
      </p:sp>
    </p:spTree>
    <p:extLst>
      <p:ext uri="{BB962C8B-B14F-4D97-AF65-F5344CB8AC3E}">
        <p14:creationId xmlns:p14="http://schemas.microsoft.com/office/powerpoint/2010/main" val="2560410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56B6BA-ED3B-2D02-5B45-91D704EB38CB}"/>
              </a:ext>
            </a:extLst>
          </p:cNvPr>
          <p:cNvSpPr>
            <a:spLocks noGrp="1"/>
          </p:cNvSpPr>
          <p:nvPr>
            <p:ph type="title"/>
          </p:nvPr>
        </p:nvSpPr>
        <p:spPr>
          <a:xfrm>
            <a:off x="1517903" y="1517903"/>
            <a:ext cx="3828185" cy="4578096"/>
          </a:xfrm>
        </p:spPr>
        <p:txBody>
          <a:bodyPr>
            <a:normAutofit/>
          </a:bodyPr>
          <a:lstStyle/>
          <a:p>
            <a:r>
              <a:rPr lang="en-US"/>
              <a:t>Influencing Skills</a:t>
            </a:r>
          </a:p>
        </p:txBody>
      </p:sp>
      <p:sp>
        <p:nvSpPr>
          <p:cNvPr id="3" name="Content Placeholder 2">
            <a:extLst>
              <a:ext uri="{FF2B5EF4-FFF2-40B4-BE49-F238E27FC236}">
                <a16:creationId xmlns:a16="http://schemas.microsoft.com/office/drawing/2014/main" id="{257D3FE9-A456-686F-99C3-7B9B2011FAD0}"/>
              </a:ext>
            </a:extLst>
          </p:cNvPr>
          <p:cNvSpPr>
            <a:spLocks noGrp="1"/>
          </p:cNvSpPr>
          <p:nvPr>
            <p:ph idx="1"/>
          </p:nvPr>
        </p:nvSpPr>
        <p:spPr>
          <a:xfrm>
            <a:off x="5818633" y="1517904"/>
            <a:ext cx="4843270" cy="4578096"/>
          </a:xfrm>
        </p:spPr>
        <p:txBody>
          <a:bodyPr>
            <a:normAutofit/>
          </a:bodyPr>
          <a:lstStyle/>
          <a:p>
            <a:pPr>
              <a:lnSpc>
                <a:spcPct val="95000"/>
              </a:lnSpc>
              <a:buFont typeface="Arial" panose="020B0604020202020204" pitchFamily="34" charset="0"/>
              <a:buChar char="•"/>
            </a:pPr>
            <a:r>
              <a:rPr lang="en-US" sz="1300"/>
              <a:t>Understanding Stakeholders</a:t>
            </a:r>
          </a:p>
          <a:p>
            <a:pPr marL="742950" lvl="1" indent="-285750">
              <a:lnSpc>
                <a:spcPct val="95000"/>
              </a:lnSpc>
              <a:buFont typeface="Arial" panose="020B0604020202020204" pitchFamily="34" charset="0"/>
              <a:buChar char="•"/>
            </a:pPr>
            <a:r>
              <a:rPr lang="en-US" sz="1300"/>
              <a:t>Identify obvious stakeholders like project sponsor and manager</a:t>
            </a:r>
          </a:p>
          <a:p>
            <a:pPr marL="742950" lvl="1" indent="-285750">
              <a:lnSpc>
                <a:spcPct val="95000"/>
              </a:lnSpc>
              <a:buFont typeface="Arial" panose="020B0604020202020204" pitchFamily="34" charset="0"/>
              <a:buChar char="•"/>
            </a:pPr>
            <a:r>
              <a:rPr lang="en-US" sz="1300"/>
              <a:t>Recognize hidden stakeholders such as networks of colleagues</a:t>
            </a:r>
          </a:p>
          <a:p>
            <a:pPr>
              <a:lnSpc>
                <a:spcPct val="95000"/>
              </a:lnSpc>
              <a:buFont typeface="Arial" panose="020B0604020202020204" pitchFamily="34" charset="0"/>
              <a:buChar char="•"/>
            </a:pPr>
            <a:r>
              <a:rPr lang="en-US" sz="1300"/>
              <a:t>Influencing Decision-Makers</a:t>
            </a:r>
          </a:p>
          <a:p>
            <a:pPr marL="742950" lvl="1" indent="-285750">
              <a:lnSpc>
                <a:spcPct val="95000"/>
              </a:lnSpc>
              <a:buFont typeface="Arial" panose="020B0604020202020204" pitchFamily="34" charset="0"/>
              <a:buChar char="•"/>
            </a:pPr>
            <a:r>
              <a:rPr lang="en-US" sz="1300"/>
              <a:t>Determine the power exerted by stakeholders</a:t>
            </a:r>
          </a:p>
          <a:p>
            <a:pPr marL="742950" lvl="1" indent="-285750">
              <a:lnSpc>
                <a:spcPct val="95000"/>
              </a:lnSpc>
              <a:buFont typeface="Arial" panose="020B0604020202020204" pitchFamily="34" charset="0"/>
              <a:buChar char="•"/>
            </a:pPr>
            <a:r>
              <a:rPr lang="en-US" sz="1300"/>
              <a:t>Target and influence decision-makers effectively</a:t>
            </a:r>
          </a:p>
          <a:p>
            <a:pPr>
              <a:lnSpc>
                <a:spcPct val="95000"/>
              </a:lnSpc>
              <a:buFont typeface="Arial" panose="020B0604020202020204" pitchFamily="34" charset="0"/>
              <a:buChar char="•"/>
            </a:pPr>
            <a:r>
              <a:rPr lang="en-US" sz="1300"/>
              <a:t>Planning Influencing Activities</a:t>
            </a:r>
          </a:p>
          <a:p>
            <a:pPr marL="742950" lvl="1" indent="-285750">
              <a:lnSpc>
                <a:spcPct val="95000"/>
              </a:lnSpc>
              <a:buFont typeface="Arial" panose="020B0604020202020204" pitchFamily="34" charset="0"/>
              <a:buChar char="•"/>
            </a:pPr>
            <a:r>
              <a:rPr lang="en-US" sz="1300"/>
              <a:t>Understand the stance of the other party</a:t>
            </a:r>
          </a:p>
          <a:p>
            <a:pPr marL="742950" lvl="1" indent="-285750">
              <a:lnSpc>
                <a:spcPct val="95000"/>
              </a:lnSpc>
              <a:buFont typeface="Arial" panose="020B0604020202020204" pitchFamily="34" charset="0"/>
              <a:buChar char="•"/>
            </a:pPr>
            <a:r>
              <a:rPr lang="en-US" sz="1300"/>
              <a:t>Identify likely resistance</a:t>
            </a:r>
          </a:p>
          <a:p>
            <a:pPr marL="742950" lvl="1" indent="-285750">
              <a:lnSpc>
                <a:spcPct val="95000"/>
              </a:lnSpc>
              <a:buFont typeface="Arial" panose="020B0604020202020204" pitchFamily="34" charset="0"/>
              <a:buChar char="•"/>
            </a:pPr>
            <a:r>
              <a:rPr lang="en-US" sz="1300"/>
              <a:t>Tailor influencing style to the person or group</a:t>
            </a:r>
          </a:p>
          <a:p>
            <a:pPr>
              <a:lnSpc>
                <a:spcPct val="95000"/>
              </a:lnSpc>
              <a:buFont typeface="Arial" panose="020B0604020202020204" pitchFamily="34" charset="0"/>
              <a:buChar char="•"/>
            </a:pPr>
            <a:r>
              <a:rPr lang="en-US" sz="1300"/>
              <a:t>Approach Variations</a:t>
            </a:r>
          </a:p>
          <a:p>
            <a:pPr>
              <a:lnSpc>
                <a:spcPct val="95000"/>
              </a:lnSpc>
              <a:buFont typeface="Arial" panose="020B0604020202020204" pitchFamily="34" charset="0"/>
              <a:buChar char="•"/>
            </a:pPr>
            <a:r>
              <a:rPr lang="en-US" sz="1300"/>
              <a:t>Handling Opposition</a:t>
            </a:r>
          </a:p>
        </p:txBody>
      </p:sp>
    </p:spTree>
    <p:extLst>
      <p:ext uri="{BB962C8B-B14F-4D97-AF65-F5344CB8AC3E}">
        <p14:creationId xmlns:p14="http://schemas.microsoft.com/office/powerpoint/2010/main" val="973512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9306479-8C4D-4E4A-A330-DFC80A8A01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4899AF-183F-4B71-AF29-214B39EF5BA2}"/>
              </a:ext>
            </a:extLst>
          </p:cNvPr>
          <p:cNvSpPr>
            <a:spLocks noGrp="1"/>
          </p:cNvSpPr>
          <p:nvPr>
            <p:ph type="title"/>
          </p:nvPr>
        </p:nvSpPr>
        <p:spPr>
          <a:xfrm>
            <a:off x="762001" y="755650"/>
            <a:ext cx="3932830" cy="1345115"/>
          </a:xfrm>
        </p:spPr>
        <p:txBody>
          <a:bodyPr vert="horz" lIns="91440" tIns="45720" rIns="91440" bIns="45720" rtlCol="0" anchor="t">
            <a:normAutofit/>
          </a:bodyPr>
          <a:lstStyle/>
          <a:p>
            <a:r>
              <a:rPr lang="en-US" kern="1200" spc="-50" baseline="0">
                <a:solidFill>
                  <a:schemeClr val="tx1"/>
                </a:solidFill>
                <a:latin typeface="+mj-lt"/>
                <a:ea typeface="+mj-ea"/>
                <a:cs typeface="+mj-cs"/>
              </a:rPr>
              <a:t>Team Working</a:t>
            </a:r>
          </a:p>
        </p:txBody>
      </p:sp>
      <p:sp>
        <p:nvSpPr>
          <p:cNvPr id="4" name="Content Placeholder 3">
            <a:extLst>
              <a:ext uri="{FF2B5EF4-FFF2-40B4-BE49-F238E27FC236}">
                <a16:creationId xmlns:a16="http://schemas.microsoft.com/office/drawing/2014/main" id="{992744A3-0C40-AF1A-4775-398C9787A681}"/>
              </a:ext>
            </a:extLst>
          </p:cNvPr>
          <p:cNvSpPr>
            <a:spLocks noGrp="1"/>
          </p:cNvSpPr>
          <p:nvPr>
            <p:ph sz="half" idx="2"/>
          </p:nvPr>
        </p:nvSpPr>
        <p:spPr>
          <a:xfrm>
            <a:off x="762001" y="2207969"/>
            <a:ext cx="3932830" cy="3884983"/>
          </a:xfrm>
        </p:spPr>
        <p:txBody>
          <a:bodyPr vert="horz" lIns="91440" tIns="45720" rIns="91440" bIns="45720" rtlCol="0">
            <a:normAutofit/>
          </a:bodyPr>
          <a:lstStyle/>
          <a:p>
            <a:pPr>
              <a:lnSpc>
                <a:spcPct val="95000"/>
              </a:lnSpc>
              <a:buFont typeface="Arial" panose="020B0604020202020204" pitchFamily="34" charset="0"/>
              <a:buChar char="•"/>
            </a:pPr>
            <a:r>
              <a:rPr lang="en-US" sz="1000"/>
              <a:t>Team Collaboration</a:t>
            </a:r>
          </a:p>
          <a:p>
            <a:pPr marL="742950" lvl="1" indent="-285750">
              <a:lnSpc>
                <a:spcPct val="95000"/>
              </a:lnSpc>
              <a:buFont typeface="Arial" panose="020B0604020202020204" pitchFamily="34" charset="0"/>
              <a:buChar char="•"/>
            </a:pPr>
            <a:r>
              <a:rPr lang="en-US" sz="1000"/>
              <a:t>Collecting information from various groups</a:t>
            </a:r>
          </a:p>
          <a:p>
            <a:pPr marL="742950" lvl="1" indent="-285750">
              <a:lnSpc>
                <a:spcPct val="95000"/>
              </a:lnSpc>
              <a:buFont typeface="Arial" panose="020B0604020202020204" pitchFamily="34" charset="0"/>
              <a:buChar char="•"/>
            </a:pPr>
            <a:r>
              <a:rPr lang="en-US" sz="1000"/>
              <a:t>Collaborating with business colleagues, suppliers, project team members, and management</a:t>
            </a:r>
          </a:p>
          <a:p>
            <a:pPr>
              <a:lnSpc>
                <a:spcPct val="95000"/>
              </a:lnSpc>
              <a:buFont typeface="Arial" panose="020B0604020202020204" pitchFamily="34" charset="0"/>
              <a:buChar char="•"/>
            </a:pPr>
            <a:r>
              <a:rPr lang="en-US" sz="1000"/>
              <a:t>Analytical Skills</a:t>
            </a:r>
          </a:p>
          <a:p>
            <a:pPr marL="742950" lvl="1" indent="-285750">
              <a:lnSpc>
                <a:spcPct val="95000"/>
              </a:lnSpc>
              <a:buFont typeface="Arial" panose="020B0604020202020204" pitchFamily="34" charset="0"/>
              <a:buChar char="•"/>
            </a:pPr>
            <a:r>
              <a:rPr lang="en-US" sz="1000"/>
              <a:t>Identifying issues and opportunities</a:t>
            </a:r>
          </a:p>
          <a:p>
            <a:pPr marL="742950" lvl="1" indent="-285750">
              <a:lnSpc>
                <a:spcPct val="95000"/>
              </a:lnSpc>
              <a:buFont typeface="Arial" panose="020B0604020202020204" pitchFamily="34" charset="0"/>
              <a:buChar char="•"/>
            </a:pPr>
            <a:r>
              <a:rPr lang="en-US" sz="1000"/>
              <a:t>Improving team dynamics</a:t>
            </a:r>
          </a:p>
          <a:p>
            <a:pPr>
              <a:lnSpc>
                <a:spcPct val="95000"/>
              </a:lnSpc>
              <a:buFont typeface="Arial" panose="020B0604020202020204" pitchFamily="34" charset="0"/>
              <a:buChar char="•"/>
            </a:pPr>
            <a:r>
              <a:rPr lang="en-US" sz="1000"/>
              <a:t>Key Factors for Successful Teams</a:t>
            </a:r>
          </a:p>
          <a:p>
            <a:pPr marL="742950" lvl="1" indent="-285750">
              <a:lnSpc>
                <a:spcPct val="95000"/>
              </a:lnSpc>
              <a:buFont typeface="Arial" panose="020B0604020202020204" pitchFamily="34" charset="0"/>
              <a:buChar char="•"/>
            </a:pPr>
            <a:r>
              <a:rPr lang="en-US" sz="1000"/>
              <a:t>Vision and commitment</a:t>
            </a:r>
          </a:p>
          <a:p>
            <a:pPr marL="742950" lvl="1" indent="-285750">
              <a:lnSpc>
                <a:spcPct val="95000"/>
              </a:lnSpc>
              <a:buFont typeface="Arial" panose="020B0604020202020204" pitchFamily="34" charset="0"/>
              <a:buChar char="•"/>
            </a:pPr>
            <a:r>
              <a:rPr lang="en-US" sz="1000"/>
              <a:t>Trust and capability</a:t>
            </a:r>
          </a:p>
          <a:p>
            <a:pPr marL="742950" lvl="1" indent="-285750">
              <a:lnSpc>
                <a:spcPct val="95000"/>
              </a:lnSpc>
              <a:buFont typeface="Arial" panose="020B0604020202020204" pitchFamily="34" charset="0"/>
              <a:buChar char="•"/>
            </a:pPr>
            <a:r>
              <a:rPr lang="en-US" sz="1000"/>
              <a:t>Accountability and principles</a:t>
            </a:r>
          </a:p>
          <a:p>
            <a:pPr marL="742950" lvl="1" indent="-285750">
              <a:lnSpc>
                <a:spcPct val="95000"/>
              </a:lnSpc>
              <a:buFont typeface="Arial" panose="020B0604020202020204" pitchFamily="34" charset="0"/>
              <a:buChar char="•"/>
            </a:pPr>
            <a:r>
              <a:rPr lang="en-US" sz="1000"/>
              <a:t>Creativity and responsiveness</a:t>
            </a:r>
          </a:p>
          <a:p>
            <a:pPr marL="742950" lvl="1" indent="-285750">
              <a:lnSpc>
                <a:spcPct val="95000"/>
              </a:lnSpc>
              <a:buFont typeface="Arial" panose="020B0604020202020204" pitchFamily="34" charset="0"/>
              <a:buChar char="•"/>
            </a:pPr>
            <a:r>
              <a:rPr lang="en-US" sz="1000"/>
              <a:t>Recognition</a:t>
            </a:r>
          </a:p>
        </p:txBody>
      </p:sp>
      <p:pic>
        <p:nvPicPr>
          <p:cNvPr id="5" name="Content Placeholder 4" descr="Teamwork of businesspeople at work to build a business system">
            <a:extLst>
              <a:ext uri="{FF2B5EF4-FFF2-40B4-BE49-F238E27FC236}">
                <a16:creationId xmlns:a16="http://schemas.microsoft.com/office/drawing/2014/main" id="{5C186F2F-3728-4608-9752-AACABFA20B66}"/>
              </a:ext>
            </a:extLst>
          </p:cNvPr>
          <p:cNvPicPr>
            <a:picLocks noGrp="1" noChangeAspect="1"/>
          </p:cNvPicPr>
          <p:nvPr>
            <p:ph sz="half" idx="1"/>
          </p:nvPr>
        </p:nvPicPr>
        <p:blipFill>
          <a:blip r:embed="rId3"/>
          <a:stretch>
            <a:fillRect/>
          </a:stretch>
        </p:blipFill>
        <p:spPr>
          <a:xfrm>
            <a:off x="5401464" y="1376819"/>
            <a:ext cx="6035826" cy="4104361"/>
          </a:xfrm>
          <a:prstGeom prst="rect">
            <a:avLst/>
          </a:prstGeom>
        </p:spPr>
      </p:pic>
    </p:spTree>
    <p:extLst>
      <p:ext uri="{BB962C8B-B14F-4D97-AF65-F5344CB8AC3E}">
        <p14:creationId xmlns:p14="http://schemas.microsoft.com/office/powerpoint/2010/main" val="1627041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136905-015B-4510-B514-027CBA846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CD0F97-2E5B-4E84-8544-EB24DED104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99048"/>
          </a:xfrm>
          <a:prstGeom prst="rect">
            <a:avLst/>
          </a:pr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B272257-593A-402F-88FA-F1DECD9E3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00" y="762000"/>
            <a:ext cx="10668000" cy="5455920"/>
          </a:xfrm>
          <a:prstGeom prst="rect">
            <a:avLst/>
          </a:prstGeom>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EF0F21-6AB3-3E8D-8C7A-14EAE0F80B5C}"/>
              </a:ext>
            </a:extLst>
          </p:cNvPr>
          <p:cNvSpPr>
            <a:spLocks noGrp="1"/>
          </p:cNvSpPr>
          <p:nvPr>
            <p:ph type="title"/>
          </p:nvPr>
        </p:nvSpPr>
        <p:spPr>
          <a:xfrm>
            <a:off x="1517903" y="1517903"/>
            <a:ext cx="3828185" cy="4578096"/>
          </a:xfrm>
        </p:spPr>
        <p:txBody>
          <a:bodyPr>
            <a:normAutofit/>
          </a:bodyPr>
          <a:lstStyle/>
          <a:p>
            <a:r>
              <a:rPr lang="en-US"/>
              <a:t>Political Awareness</a:t>
            </a:r>
          </a:p>
        </p:txBody>
      </p:sp>
      <p:sp>
        <p:nvSpPr>
          <p:cNvPr id="3" name="Content Placeholder 2">
            <a:extLst>
              <a:ext uri="{FF2B5EF4-FFF2-40B4-BE49-F238E27FC236}">
                <a16:creationId xmlns:a16="http://schemas.microsoft.com/office/drawing/2014/main" id="{67671006-8324-9A0F-B178-CDB6098FD080}"/>
              </a:ext>
            </a:extLst>
          </p:cNvPr>
          <p:cNvSpPr>
            <a:spLocks noGrp="1"/>
          </p:cNvSpPr>
          <p:nvPr>
            <p:ph idx="1"/>
          </p:nvPr>
        </p:nvSpPr>
        <p:spPr>
          <a:xfrm>
            <a:off x="5818633" y="1517904"/>
            <a:ext cx="4843270" cy="4578096"/>
          </a:xfrm>
        </p:spPr>
        <p:txBody>
          <a:bodyPr>
            <a:normAutofit/>
          </a:bodyPr>
          <a:lstStyle/>
          <a:p>
            <a:pPr>
              <a:lnSpc>
                <a:spcPct val="95000"/>
              </a:lnSpc>
              <a:buFont typeface="Arial" panose="020B0604020202020204" pitchFamily="34" charset="0"/>
              <a:buChar char="•"/>
            </a:pPr>
            <a:r>
              <a:rPr lang="en-US" sz="1300"/>
              <a:t>Definition of Political Awareness</a:t>
            </a:r>
          </a:p>
          <a:p>
            <a:pPr marL="742950" lvl="1" indent="-285750">
              <a:lnSpc>
                <a:spcPct val="95000"/>
              </a:lnSpc>
              <a:buFont typeface="Arial" panose="020B0604020202020204" pitchFamily="34" charset="0"/>
              <a:buChar char="•"/>
            </a:pPr>
            <a:r>
              <a:rPr lang="en-US" sz="1300"/>
              <a:t>Comparable to 'nous' or 'streetwise'</a:t>
            </a:r>
          </a:p>
          <a:p>
            <a:pPr marL="742950" lvl="1" indent="-285750">
              <a:lnSpc>
                <a:spcPct val="95000"/>
              </a:lnSpc>
              <a:buFont typeface="Arial" panose="020B0604020202020204" pitchFamily="34" charset="0"/>
              <a:buChar char="•"/>
            </a:pPr>
            <a:r>
              <a:rPr lang="en-US" sz="1300"/>
              <a:t>Ability to discern what is politically acceptable</a:t>
            </a:r>
          </a:p>
          <a:p>
            <a:pPr>
              <a:lnSpc>
                <a:spcPct val="95000"/>
              </a:lnSpc>
              <a:buFont typeface="Arial" panose="020B0604020202020204" pitchFamily="34" charset="0"/>
              <a:buChar char="•"/>
            </a:pPr>
            <a:r>
              <a:rPr lang="en-US" sz="1300"/>
              <a:t>Importance in Organizations</a:t>
            </a:r>
          </a:p>
          <a:p>
            <a:pPr marL="742950" lvl="1" indent="-285750">
              <a:lnSpc>
                <a:spcPct val="95000"/>
              </a:lnSpc>
              <a:buFont typeface="Arial" panose="020B0604020202020204" pitchFamily="34" charset="0"/>
              <a:buChar char="•"/>
            </a:pPr>
            <a:r>
              <a:rPr lang="en-US" sz="1300"/>
              <a:t>Knowing sources of power and information</a:t>
            </a:r>
          </a:p>
          <a:p>
            <a:pPr marL="742950" lvl="1" indent="-285750">
              <a:lnSpc>
                <a:spcPct val="95000"/>
              </a:lnSpc>
              <a:buFont typeface="Arial" panose="020B0604020202020204" pitchFamily="34" charset="0"/>
              <a:buChar char="•"/>
            </a:pPr>
            <a:r>
              <a:rPr lang="en-US" sz="1300"/>
              <a:t>Understanding acceptable actions</a:t>
            </a:r>
          </a:p>
          <a:p>
            <a:pPr>
              <a:lnSpc>
                <a:spcPct val="95000"/>
              </a:lnSpc>
              <a:buFont typeface="Arial" panose="020B0604020202020204" pitchFamily="34" charset="0"/>
              <a:buChar char="•"/>
            </a:pPr>
            <a:r>
              <a:rPr lang="en-US" sz="1300"/>
              <a:t>Effective Use of Organizational Levers</a:t>
            </a:r>
          </a:p>
          <a:p>
            <a:pPr marL="742950" lvl="1" indent="-285750">
              <a:lnSpc>
                <a:spcPct val="95000"/>
              </a:lnSpc>
              <a:buFont typeface="Arial" panose="020B0604020202020204" pitchFamily="34" charset="0"/>
              <a:buChar char="•"/>
            </a:pPr>
            <a:r>
              <a:rPr lang="en-US" sz="1300"/>
              <a:t>Tailoring approach to fit the organization</a:t>
            </a:r>
          </a:p>
          <a:p>
            <a:pPr marL="742950" lvl="1" indent="-285750">
              <a:lnSpc>
                <a:spcPct val="95000"/>
              </a:lnSpc>
              <a:buFont typeface="Arial" panose="020B0604020202020204" pitchFamily="34" charset="0"/>
              <a:buChar char="•"/>
            </a:pPr>
            <a:r>
              <a:rPr lang="en-US" sz="1300"/>
              <a:t>Using resourcefulness to achieve results</a:t>
            </a:r>
          </a:p>
          <a:p>
            <a:pPr>
              <a:lnSpc>
                <a:spcPct val="95000"/>
              </a:lnSpc>
              <a:buFont typeface="Arial" panose="020B0604020202020204" pitchFamily="34" charset="0"/>
              <a:buChar char="•"/>
            </a:pPr>
            <a:r>
              <a:rPr lang="en-US" sz="1300"/>
              <a:t>Political Awareness vs. Status Quo</a:t>
            </a:r>
          </a:p>
          <a:p>
            <a:pPr marL="742950" lvl="1" indent="-285750">
              <a:lnSpc>
                <a:spcPct val="95000"/>
              </a:lnSpc>
              <a:buFont typeface="Arial" panose="020B0604020202020204" pitchFamily="34" charset="0"/>
              <a:buChar char="•"/>
            </a:pPr>
            <a:r>
              <a:rPr lang="en-US" sz="1300"/>
              <a:t>Does not mean accepting the status quo</a:t>
            </a:r>
          </a:p>
          <a:p>
            <a:pPr marL="742950" lvl="1" indent="-285750">
              <a:lnSpc>
                <a:spcPct val="95000"/>
              </a:lnSpc>
              <a:buFont typeface="Arial" panose="020B0604020202020204" pitchFamily="34" charset="0"/>
              <a:buChar char="•"/>
            </a:pPr>
            <a:r>
              <a:rPr lang="en-US" sz="1300"/>
              <a:t>Requires astuteness and resourcefulness</a:t>
            </a:r>
          </a:p>
        </p:txBody>
      </p:sp>
    </p:spTree>
    <p:extLst>
      <p:ext uri="{BB962C8B-B14F-4D97-AF65-F5344CB8AC3E}">
        <p14:creationId xmlns:p14="http://schemas.microsoft.com/office/powerpoint/2010/main" val="1923484752"/>
      </p:ext>
    </p:extLst>
  </p:cSld>
  <p:clrMapOvr>
    <a:masterClrMapping/>
  </p:clrMapOvr>
</p:sld>
</file>

<file path=ppt/theme/theme1.xml><?xml version="1.0" encoding="utf-8"?>
<a:theme xmlns:a="http://schemas.openxmlformats.org/drawingml/2006/main" name="PrismaticVTI">
  <a:themeElements>
    <a:clrScheme name="Prismatic">
      <a:dk1>
        <a:sysClr val="windowText" lastClr="000000"/>
      </a:dk1>
      <a:lt1>
        <a:sysClr val="window" lastClr="FFFFFF"/>
      </a:lt1>
      <a:dk2>
        <a:srgbClr val="131523"/>
      </a:dk2>
      <a:lt2>
        <a:srgbClr val="E7E6E6"/>
      </a:lt2>
      <a:accent1>
        <a:srgbClr val="42B3BD"/>
      </a:accent1>
      <a:accent2>
        <a:srgbClr val="51B851"/>
      </a:accent2>
      <a:accent3>
        <a:srgbClr val="B5A603"/>
      </a:accent3>
      <a:accent4>
        <a:srgbClr val="F58505"/>
      </a:accent4>
      <a:accent5>
        <a:srgbClr val="FA2481"/>
      </a:accent5>
      <a:accent6>
        <a:srgbClr val="9CA2AB"/>
      </a:accent6>
      <a:hlink>
        <a:srgbClr val="FA2481"/>
      </a:hlink>
      <a:folHlink>
        <a:srgbClr val="57618E"/>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46</Slides>
  <Notes>46</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PrismaticVTI</vt:lpstr>
      <vt:lpstr>The Competencies of a Business Analyst</vt:lpstr>
      <vt:lpstr>Agenda</vt:lpstr>
      <vt:lpstr>Importance of Business Analysts</vt:lpstr>
      <vt:lpstr>Groups of Competencies</vt:lpstr>
      <vt:lpstr>Communication Skills</vt:lpstr>
      <vt:lpstr>Relationship Building</vt:lpstr>
      <vt:lpstr>Influencing Skills</vt:lpstr>
      <vt:lpstr>Team Working</vt:lpstr>
      <vt:lpstr>Political Awareness</vt:lpstr>
      <vt:lpstr>Analytical Skills and Critical Thinking</vt:lpstr>
      <vt:lpstr>Attention to Detail</vt:lpstr>
      <vt:lpstr>Problem Solving</vt:lpstr>
      <vt:lpstr>Leadership</vt:lpstr>
      <vt:lpstr>Self-belief</vt:lpstr>
      <vt:lpstr>Professional Development</vt:lpstr>
      <vt:lpstr>Business Finance</vt:lpstr>
      <vt:lpstr>Business Case Development</vt:lpstr>
      <vt:lpstr>Domain Knowledge</vt:lpstr>
      <vt:lpstr>Subject Matter Expertise</vt:lpstr>
      <vt:lpstr>Principles of Information Technology</vt:lpstr>
      <vt:lpstr>Organisation Structures</vt:lpstr>
      <vt:lpstr>Supplier Management</vt:lpstr>
      <vt:lpstr>Business Architecture</vt:lpstr>
      <vt:lpstr>Project Management</vt:lpstr>
      <vt:lpstr>Strategy Analysis</vt:lpstr>
      <vt:lpstr>Stakeholder Analysis and Management</vt:lpstr>
      <vt:lpstr>Investigation Techniques</vt:lpstr>
      <vt:lpstr>Requirements Engineering</vt:lpstr>
      <vt:lpstr>Business Modelling</vt:lpstr>
      <vt:lpstr>Data Modelling</vt:lpstr>
      <vt:lpstr>Gap Analysis</vt:lpstr>
      <vt:lpstr>Facilitation Skills</vt:lpstr>
      <vt:lpstr>Portfolio Management</vt:lpstr>
      <vt:lpstr>Benefits Management</vt:lpstr>
      <vt:lpstr>Agile Thinking</vt:lpstr>
      <vt:lpstr>The Right Skills for the Right Situation</vt:lpstr>
      <vt:lpstr>Training</vt:lpstr>
      <vt:lpstr>Self-study</vt:lpstr>
      <vt:lpstr>Workplace Experience</vt:lpstr>
      <vt:lpstr>Industry Engagement</vt:lpstr>
      <vt:lpstr>SFIA Overview</vt:lpstr>
      <vt:lpstr>Business Analysis Skill in SFIA</vt:lpstr>
      <vt:lpstr>Other Relevant Skills in SFIA</vt:lpstr>
      <vt:lpstr>BCS Certifications</vt:lpstr>
      <vt:lpstr>IIBA Certifications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5</cp:revision>
  <dcterms:created xsi:type="dcterms:W3CDTF">2025-07-17T16:37:41Z</dcterms:created>
  <dcterms:modified xsi:type="dcterms:W3CDTF">2025-07-17T16:41:00Z</dcterms:modified>
</cp:coreProperties>
</file>