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C2B23C-41D4-4118-8A58-9AB5E5057A07}" v="2" dt="2025-07-17T17:03:17.1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014F6A-DFD6-4A20-952D-DEB69FFE7B07}" type="datetimeFigureOut">
              <a:t>7/17/2025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D9C5CC-ACD4-44FD-97BA-0453E6F17017}" type="slidenum">
              <a:t>‹#›</a:t>
            </a:fld>
            <a:endParaRPr lang="en-US"/>
          </a:p>
        </p:txBody>
      </p:sp>
    </p:spTree>
    <p:extLst>
      <p:ext uri="{BB962C8B-B14F-4D97-AF65-F5344CB8AC3E}">
        <p14:creationId xmlns:p14="http://schemas.microsoft.com/office/powerpoint/2010/main" val="2093740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23D9C5CC-ACD4-44FD-97BA-0453E6F17017}" type="slidenum">
              <a:t>1</a:t>
            </a:fld>
            <a:endParaRPr lang="en-US"/>
          </a:p>
        </p:txBody>
      </p:sp>
    </p:spTree>
    <p:extLst>
      <p:ext uri="{BB962C8B-B14F-4D97-AF65-F5344CB8AC3E}">
        <p14:creationId xmlns:p14="http://schemas.microsoft.com/office/powerpoint/2010/main" val="2965206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Strategy has been defined in various ways. Johnson, Scholes, and Whittington describe it as the long-term direction and scope of an organization, aiming to fulfill stakeholder expectations. George Steiner paints a picture of strategy as what top management does, focusing on direction and necessary actions.
Original Content:
A popular definition appears in Johnson, Scholes and Whittington (2008):
Strategy is the direction and scope of an organisation over the long term, which achieves advantage in a changing environment through its configuration of resources and competences with the aim of fulfilling stakeholder expectations.
However, writers and gurus have offered their own definitions for at least the last 40 years including George Steiner (1979) who did not so much define it as paint a picture of it by saying that strategy is:
what top management does;
about direction;
the process that sets in motion the important actions necessary to achieve these directions;
what the organisation should be doing.
</a:t>
            </a:r>
          </a:p>
        </p:txBody>
      </p:sp>
      <p:sp>
        <p:nvSpPr>
          <p:cNvPr id="4" name="Slide Number Placeholder 3"/>
          <p:cNvSpPr>
            <a:spLocks noGrp="1"/>
          </p:cNvSpPr>
          <p:nvPr>
            <p:ph type="sldNum" sz="quarter" idx="5"/>
          </p:nvPr>
        </p:nvSpPr>
        <p:spPr/>
        <p:txBody>
          <a:bodyPr/>
          <a:lstStyle/>
          <a:p>
            <a:fld id="{23D9C5CC-ACD4-44FD-97BA-0453E6F17017}" type="slidenum">
              <a:t>10</a:t>
            </a:fld>
            <a:endParaRPr lang="en-US"/>
          </a:p>
        </p:txBody>
      </p:sp>
    </p:spTree>
    <p:extLst>
      <p:ext uri="{BB962C8B-B14F-4D97-AF65-F5344CB8AC3E}">
        <p14:creationId xmlns:p14="http://schemas.microsoft.com/office/powerpoint/2010/main" val="3964952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Johnson, Scholes, and Whittington (2008) outline key issues in strategy analysis. These include the long-term direction, scope of activities, competitive advantage, strategic fit, resources and competences, and values and expectations of powerful actors.
Original Content:
But finally, Johnson, Scholes and Whittington (2008) provide a helpful definition of the issues to be considered during strategy analysis. These are:
the long-term direction of an organisation;
the scope of an organisation’s activities;
advantage for the organisation over competition;
strategic fit with the business environment;
the organisation’s resources and competences;
the values and expectations of powerful actors.
</a:t>
            </a:r>
          </a:p>
        </p:txBody>
      </p:sp>
      <p:sp>
        <p:nvSpPr>
          <p:cNvPr id="4" name="Slide Number Placeholder 3"/>
          <p:cNvSpPr>
            <a:spLocks noGrp="1"/>
          </p:cNvSpPr>
          <p:nvPr>
            <p:ph type="sldNum" sz="quarter" idx="5"/>
          </p:nvPr>
        </p:nvSpPr>
        <p:spPr/>
        <p:txBody>
          <a:bodyPr/>
          <a:lstStyle/>
          <a:p>
            <a:fld id="{23D9C5CC-ACD4-44FD-97BA-0453E6F17017}" type="slidenum">
              <a:t>11</a:t>
            </a:fld>
            <a:endParaRPr lang="en-US"/>
          </a:p>
        </p:txBody>
      </p:sp>
    </p:spTree>
    <p:extLst>
      <p:ext uri="{BB962C8B-B14F-4D97-AF65-F5344CB8AC3E}">
        <p14:creationId xmlns:p14="http://schemas.microsoft.com/office/powerpoint/2010/main" val="962295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Strategies in an organisation exist at different levels. Corporate strategy sets the overall purpose and scope, influenced by external factors. Business unit strategy focuses on distinct markets, products, pricing, and competitive advantage. Operational strategy ensures effective delivery through resources, processes, and people.
Original Content:
Strategies exist at different levels in an organisation ranging from corporate strategies at the top level affecting the complete organisation down to the operational strategies for product/services offerings. Typical levels of strategy could be:
Corporate Strategy that is concerned with the overall purpose and scope of the business. Strategies at this level are influenced by investors, governments and global competition, and by the context set out earlier in this chapter. It is the basis of all other strategies and strategic decisions.
Business Unit Strategy. Below the corporate level are the strategic business units (SBUs). These are organisational units for which there are distinct external markets that are different from those of other SBUs. SBU strategies address choice of products, pricing, customer satisfaction, and competitive advantage.
Operational Strategy focuses on the delivery of the corporate and SBU strategies through the effective organisation and development of resources, processes and people.
</a:t>
            </a:r>
          </a:p>
        </p:txBody>
      </p:sp>
      <p:sp>
        <p:nvSpPr>
          <p:cNvPr id="4" name="Slide Number Placeholder 3"/>
          <p:cNvSpPr>
            <a:spLocks noGrp="1"/>
          </p:cNvSpPr>
          <p:nvPr>
            <p:ph type="sldNum" sz="quarter" idx="5"/>
          </p:nvPr>
        </p:nvSpPr>
        <p:spPr/>
        <p:txBody>
          <a:bodyPr/>
          <a:lstStyle/>
          <a:p>
            <a:fld id="{23D9C5CC-ACD4-44FD-97BA-0453E6F17017}" type="slidenum">
              <a:t>12</a:t>
            </a:fld>
            <a:endParaRPr lang="en-US"/>
          </a:p>
        </p:txBody>
      </p:sp>
    </p:spTree>
    <p:extLst>
      <p:ext uri="{BB962C8B-B14F-4D97-AF65-F5344CB8AC3E}">
        <p14:creationId xmlns:p14="http://schemas.microsoft.com/office/powerpoint/2010/main" val="3518554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section, we explore fundamental questions about strategy development, including how to start, where it comes from, and what types to develop. We also discuss various drivers and methods for formulating strategies.
Original Content:
This section begins with some fundamental questions: How do I start to develop a strategy? Where does strategy development come from? How do I know what kinds of strategy to develop? There are many different drivers for strategy development and strategy may be formulated in different ways. For example:
</a:t>
            </a:r>
          </a:p>
        </p:txBody>
      </p:sp>
      <p:sp>
        <p:nvSpPr>
          <p:cNvPr id="4" name="Slide Number Placeholder 3"/>
          <p:cNvSpPr>
            <a:spLocks noGrp="1"/>
          </p:cNvSpPr>
          <p:nvPr>
            <p:ph type="sldNum" sz="quarter" idx="5"/>
          </p:nvPr>
        </p:nvSpPr>
        <p:spPr/>
        <p:txBody>
          <a:bodyPr/>
          <a:lstStyle/>
          <a:p>
            <a:fld id="{23D9C5CC-ACD4-44FD-97BA-0453E6F17017}" type="slidenum">
              <a:t>13</a:t>
            </a:fld>
            <a:endParaRPr lang="en-US"/>
          </a:p>
        </p:txBody>
      </p:sp>
    </p:spTree>
    <p:extLst>
      <p:ext uri="{BB962C8B-B14F-4D97-AF65-F5344CB8AC3E}">
        <p14:creationId xmlns:p14="http://schemas.microsoft.com/office/powerpoint/2010/main" val="3192917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strategies can be formulated by founders like Zuckerberg and Branson, new CEOs, internal managers, innovative employees, or through a formal design process. Each approach has its unique advantages and can drive the organisation forward.
Original Content:
Strategy associated with an individual, often the founder of a business. Examples of founders who set strategy include Mark Zuckerberg and Richard Branson. Where a business is already established but needs a new direction, a new CEO may be brought in to change the strategy in order to move the organisation forward. 
Alternatively, strategy may develop from the experiences and views of internal managers. Groups of managers may meet regularly to review trends in the market and their own business progress; they plan new actions and try them out. Strategy then evolves in an incremental, negotiated way.
Another possibility is to enable the generation of innovative ideas from within the organisation so that the strategy emerges from the people who do the work.
It is also possible to formulate strategy by adopting a formal, carefully planned, design process. Some organisations find this to be essential, especially those for which strategy is truly long term.
</a:t>
            </a:r>
          </a:p>
        </p:txBody>
      </p:sp>
      <p:sp>
        <p:nvSpPr>
          <p:cNvPr id="4" name="Slide Number Placeholder 3"/>
          <p:cNvSpPr>
            <a:spLocks noGrp="1"/>
          </p:cNvSpPr>
          <p:nvPr>
            <p:ph type="sldNum" sz="quarter" idx="5"/>
          </p:nvPr>
        </p:nvSpPr>
        <p:spPr/>
        <p:txBody>
          <a:bodyPr/>
          <a:lstStyle/>
          <a:p>
            <a:fld id="{23D9C5CC-ACD4-44FD-97BA-0453E6F17017}" type="slidenum">
              <a:t>14</a:t>
            </a:fld>
            <a:endParaRPr lang="en-US"/>
          </a:p>
        </p:txBody>
      </p:sp>
    </p:spTree>
    <p:extLst>
      <p:ext uri="{BB962C8B-B14F-4D97-AF65-F5344CB8AC3E}">
        <p14:creationId xmlns:p14="http://schemas.microsoft.com/office/powerpoint/2010/main" val="1556854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Strategy development is often rational and organized, informed by various tools. However, politics within an organization can drive strategy formulation. Different interest groups compete for resources and support. Power sources include dependency, financial resources, position, uniqueness, and uncertainty.
Original Content:
So far the development of strategy has been considered as a rational, logical and organised process. It often is developed like this, and in this chapter we will consider many of the tools that are used to inform the strategy process. However, another force that may drive strategy formulation is the politics within the organisation. We can view an organisation as a political system that manipulates the formation of strategy through the exercise of power. Different interest groups form around different strategic ideas or issues and compete for resources and the support of stakeholders to achieve the dominance of their ideas. On this basis, strategic direction is not achieved through a universally accepted, rational analysis but through the promotion of specific ideas of the most powerful – and usually highly political – groups. This power comes from five main sources:
Dependency – departments are dependent on those departments that have control over the organisation’s resources. The power of the human resources (HR) department increases if all new staff requisitions have to be authorised by HR.
Financial resources – where are the funds to invest in the development of new ideas, products or services? Who has these funds? What financial frameworks constrain or give freedom to different groups?
Position – where do the actors live in the organisation structure and how does their work affect the organisation’s performance?
Uniqueness – no other part of the organisation can do what the powerful group does.
Uncertainty – power resides with people and groups can cope with the unpredictable effects of the environment and protect others from its impact.
</a:t>
            </a:r>
          </a:p>
        </p:txBody>
      </p:sp>
      <p:sp>
        <p:nvSpPr>
          <p:cNvPr id="4" name="Slide Number Placeholder 3"/>
          <p:cNvSpPr>
            <a:spLocks noGrp="1"/>
          </p:cNvSpPr>
          <p:nvPr>
            <p:ph type="sldNum" sz="quarter" idx="5"/>
          </p:nvPr>
        </p:nvSpPr>
        <p:spPr/>
        <p:txBody>
          <a:bodyPr/>
          <a:lstStyle/>
          <a:p>
            <a:fld id="{23D9C5CC-ACD4-44FD-97BA-0453E6F17017}" type="slidenum">
              <a:t>15</a:t>
            </a:fld>
            <a:endParaRPr lang="en-US"/>
          </a:p>
        </p:txBody>
      </p:sp>
    </p:spTree>
    <p:extLst>
      <p:ext uri="{BB962C8B-B14F-4D97-AF65-F5344CB8AC3E}">
        <p14:creationId xmlns:p14="http://schemas.microsoft.com/office/powerpoint/2010/main" val="4147133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Developing a strategy involves both external and internal analysis. A written strategy statement is crucial as it provides focus, guides resource allocation, fosters innovation, enables performance measurement, and communicates with external stakeholders.
Original Content:
Whichever approach is adopted and whatever the internal politics, the development of strategy always needs to incorporate some external analysis, for instance ‘what is happening out there?’, some internal analysis, such as ‘where do we fit in to what’s happening out there?’, plus some consideration of how new strategies could be executed.
Once a strategy has been developed, it is important to provide a written statement of the strategy. This written statement is needed for many reasons:
it provides a focus for the organisation and enables all parts of it to understand the reasons behind top-level decisions and how each part can contribute to its achievement;
it provides a framework for a practical allocation of investment and other resources;
it provides a guide to innovation, where new products, services or systems are needed;
it enables appropriate performance measures to be put in place that measure the key indicators of our success in achieving the strategy;
it tells the outside world, especially our outside stakeholders and market analysts, about us and develops the expectations that they hold.
</a:t>
            </a:r>
          </a:p>
        </p:txBody>
      </p:sp>
      <p:sp>
        <p:nvSpPr>
          <p:cNvPr id="4" name="Slide Number Placeholder 3"/>
          <p:cNvSpPr>
            <a:spLocks noGrp="1"/>
          </p:cNvSpPr>
          <p:nvPr>
            <p:ph type="sldNum" sz="quarter" idx="5"/>
          </p:nvPr>
        </p:nvSpPr>
        <p:spPr/>
        <p:txBody>
          <a:bodyPr/>
          <a:lstStyle/>
          <a:p>
            <a:fld id="{23D9C5CC-ACD4-44FD-97BA-0453E6F17017}" type="slidenum">
              <a:t>16</a:t>
            </a:fld>
            <a:endParaRPr lang="en-US"/>
          </a:p>
        </p:txBody>
      </p:sp>
    </p:spTree>
    <p:extLst>
      <p:ext uri="{BB962C8B-B14F-4D97-AF65-F5344CB8AC3E}">
        <p14:creationId xmlns:p14="http://schemas.microsoft.com/office/powerpoint/2010/main" val="3013002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Retail electrical and electronics stores face various challenges. Economic factors like local employment and credit costs influence product demand. High price competition and shifts to lower cost manufacturing impact product cost and support. Consumer lifestyles demand smaller furniture and streaming services. Technological changes drive demand for compact devices. New marketing approaches include online and catalogue shopping. Unexpected changes like SOX and activist activities also affect business models.
Original Content:
Most organisations face a complex and changing external environment of increasing unpredictability. Let us take as an example a retail electrical and electronics store which faces some or all of the following external changes:
The state of the national and local economies. Product demand is influenced by local employment and incomes and the cost of credit.
Product cost. Price competition is high and there is a continuing shift to move manufacturing to lower cost economies with the possible impact on supply and after-sales support.
Changes in consumer lifestyles and tastes. The high cost of housing leads to a greater incidence of smaller houses and a growth in the supply of flats calling for smaller furniture and kitchen equipment. Streaming films replaces DVD or Blu-ray and streaming music replaces digital downloads.
Changes in technology. There is a greater demand for smaller devices, flatter screens and multi-purpose devices.
New marketing approaches with consumers buying over the internet or from catalogue retailers.
With a little thought it would have been possible to identify these kinds of environmental trends but many of the more dramatic changes have come from surprising places. For example, the Sarbanes–Oxley Act of 2002 (SOX) was introduced in response to a number of major corporate and accounting scandals, most notably at Enron and Tyco International. Although it was clear that something had to be done, critics have claimed that SOX places US firms at a disadvantage compared to overseas competitors and imposes high additional costs on business. More dramatic and unexpected are the activities of environmental or animal rights campaigners or a sudden change in technology that changes generally accepted business models.
</a:t>
            </a:r>
          </a:p>
        </p:txBody>
      </p:sp>
      <p:sp>
        <p:nvSpPr>
          <p:cNvPr id="4" name="Slide Number Placeholder 3"/>
          <p:cNvSpPr>
            <a:spLocks noGrp="1"/>
          </p:cNvSpPr>
          <p:nvPr>
            <p:ph type="sldNum" sz="quarter" idx="5"/>
          </p:nvPr>
        </p:nvSpPr>
        <p:spPr/>
        <p:txBody>
          <a:bodyPr/>
          <a:lstStyle/>
          <a:p>
            <a:fld id="{23D9C5CC-ACD4-44FD-97BA-0453E6F17017}" type="slidenum">
              <a:t>17</a:t>
            </a:fld>
            <a:endParaRPr lang="en-US"/>
          </a:p>
        </p:txBody>
      </p:sp>
    </p:spTree>
    <p:extLst>
      <p:ext uri="{BB962C8B-B14F-4D97-AF65-F5344CB8AC3E}">
        <p14:creationId xmlns:p14="http://schemas.microsoft.com/office/powerpoint/2010/main" val="4002288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PESTLE analysis helps organizations assess their external environment by examining political, economic, socio-cultural, technological, legal, and environmental issues. It's crucial to identify key factors that impact the organization and understand their future evolution. External expert opinions can be valuable.
Original Content:
There is a framework to help organisations assess their broad environment. It is the PESTLE analysis – sometimes called a PESTEL or just PEST analysis – but whatever the acronym it is an examination of the political, economic, socio-cultural, technological, legal and environmental issues in the external business environment. Some of the influences which may be identified in these categories are shown below.
It is important that we do not view PESTLE analysis as a set of checklists as these are not of themselves useful in making a strategic assessment. The key tasks are to identify those few factors that will really affect the organisation and to develop a real understanding of how they might evolve in the future. In some cases a few issues may be so important that they provide a natural focus. It may also be helpful to get external expert opinion.
</a:t>
            </a:r>
          </a:p>
        </p:txBody>
      </p:sp>
      <p:sp>
        <p:nvSpPr>
          <p:cNvPr id="4" name="Slide Number Placeholder 3"/>
          <p:cNvSpPr>
            <a:spLocks noGrp="1"/>
          </p:cNvSpPr>
          <p:nvPr>
            <p:ph type="sldNum" sz="quarter" idx="5"/>
          </p:nvPr>
        </p:nvSpPr>
        <p:spPr/>
        <p:txBody>
          <a:bodyPr/>
          <a:lstStyle/>
          <a:p>
            <a:fld id="{23D9C5CC-ACD4-44FD-97BA-0453E6F17017}" type="slidenum">
              <a:t>18</a:t>
            </a:fld>
            <a:endParaRPr lang="en-US"/>
          </a:p>
        </p:txBody>
      </p:sp>
    </p:spTree>
    <p:extLst>
      <p:ext uri="{BB962C8B-B14F-4D97-AF65-F5344CB8AC3E}">
        <p14:creationId xmlns:p14="http://schemas.microsoft.com/office/powerpoint/2010/main" val="4207009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Porter's Five Forces model helps analyze market growth, product differentiation, and competitive rivalry. It identifies key competitive forces, evaluates industry profitability, and aids in strategy development. Barriers to entry, supplier power, customer power, and threats from substitutes are crucial factors impacting competition.
Original Content:
the market is growing only slowly or not growing at all;
the industry has high fixed costs and responding to price pressure is difficult;
products are not well differentiated or are commoditised so there is little brand loyalty;
the costs of leaving the industry are high.
Porter’s framework is simple to use and understand and it helps to identify the key competitive forces affecting a business. It is widely used in the development of strategies. There are, however, some weaknesses of which the most often mentioned is that government is not treated as the sixth force. Porter’s response is that the role of government is played through each of the five forces – for example, legislation affects entry and rivalry – and so it has not been ignored. There are also views that it is difficult to apply the model to not-for-profit organisations and that since the 1980s the increasing development of international businesses has led to a more complex set of competitive and collaborative relationships. Nonetheless it is widely accepted as a useful analytical tool.
Having examined the external environment we should now consider the competition our organisation faces. Few businesses have no competition, even those in the not-for-profit sector, and most seek to develop and keep a competitive advantage over their rivals. They aim to be different or better in ways that appeal to their customers. An analysis tool that helps to evaluate an industry’s profitability and hence its attractiveness is Michael Porter’s Five Forces model (Porter 1980). This is shown in Figure 3.1 below. In the centre is the competitive battleground where rivals compete and where competitive strategies are developed. Organisations need to understand the nature of their competitive environment. Additionally, they will be in a stronger position if they understand the interplay of the five forces and can develop defences against the threats they pose.
New entrants may want to move into the market if it looks attractive and if the barriers to entry are low. Globalisation and deregulation both give new entrants this opportunity but there are barriers to entry that organisations build. These include:
Economies of scale. This may be difficult to achieve for a new entrant.
Substantial investment required. A new entrant may have difficulty in obtaining sufficient funds for investment.
Product differentiation. If existing products and services are seen to have strong identities, which are supported by high expenditure or branding, then new entrants may be deterred from entry.
Access to distribution channels. Existing distribution channels may be booked by existing suppliers requiring new entrants to find new and different distribution channels
The existence of patented processes.
The need for regulatory approval, for example, in the financial and defence sectors.
Supplier power limits the opportunity for cost reductions when:
there is a concentration of suppliers and when supplying businesses are bigger than the many customers they supply;
the costs of switching from one supplier to another are high. This may be because of clauses in supply contracts, interacting IT systems between the organisation and its suppliers, supply logistics or the inability of other suppliers to deliver;
the supplier brand is powerful, for example, the power of ‘Intel Inside’;
customers are fragmented so do not have a collective influence.
Customer power – or the bargaining power of buyers as Porter called it – is high when:
there are many small organisations on the supply side. For example, in the supply of food products to supermarkets;
alternative sources of supply are available and easy to find;
the cost of the product or service is high, encouraging the buyer to search out alternatives;
switching costs are low.
The threat from substitute products is high when:
product substitution from new technologies is more convenient;
the need for the product may be replaced by meeting a different need;
it is possible to decide to ‘do without it’!
All of these forces impact on the competitive battleground in some way. There may also be high competitive rivalry when:
there are many competing firms;
buyers can easily switch from one firm to another;
</a:t>
            </a:r>
          </a:p>
        </p:txBody>
      </p:sp>
      <p:sp>
        <p:nvSpPr>
          <p:cNvPr id="4" name="Slide Number Placeholder 3"/>
          <p:cNvSpPr>
            <a:spLocks noGrp="1"/>
          </p:cNvSpPr>
          <p:nvPr>
            <p:ph type="sldNum" sz="quarter" idx="5"/>
          </p:nvPr>
        </p:nvSpPr>
        <p:spPr/>
        <p:txBody>
          <a:bodyPr/>
          <a:lstStyle/>
          <a:p>
            <a:fld id="{23D9C5CC-ACD4-44FD-97BA-0453E6F17017}" type="slidenum">
              <a:t>19</a:t>
            </a:fld>
            <a:endParaRPr lang="en-US"/>
          </a:p>
        </p:txBody>
      </p:sp>
    </p:spTree>
    <p:extLst>
      <p:ext uri="{BB962C8B-B14F-4D97-AF65-F5344CB8AC3E}">
        <p14:creationId xmlns:p14="http://schemas.microsoft.com/office/powerpoint/2010/main" val="3743668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Agenda
* Introduction
    * Aspects of Strategy Analysis
    * Purpose of Strategy Analysis
* The Context for Strategy
    * Importance of Strategy in Business
    * Changes Affecting Strategy Development
    * Challenges in Strategy Formulation
* What is Strategy?
    * Military Origins of Strategy
    * Components of Business Strategy
    * Definitions of Strategy
    * Issues in Strategy Analysis
    * Levels of Strategy
* Strategy Development
    * Fundamental Questions in Strategy Development
    * Drivers of Strategy Development
    * Political Influence on Strategy
    * Importance of Written Strategy Statements
* External Environment Analysis
    * Impact of External Changes on Business
    * PESTLE Analysis Framework
    * Competition Analysis using Porter's Five Forces
    * Scenario Planning for Future Impacts
* Internal Environment Analysis
    * MOST Analysis Technique
    * Resource Audit
    * Portfolio Analysis using Boston Matrix
* Purpose and Structure of SWOT Analysis
* Executing Strategy
    * Contextual Issues in Strategy Execution
    * Role of Strategic Leadership
    * Tools for Strategy Execution: McKinsey 7-S Model
    * Tools for Strategy Execution: Balanced Business Scorecard
* Summary of Strategy Analysis
</a:t>
            </a:r>
          </a:p>
        </p:txBody>
      </p:sp>
      <p:sp>
        <p:nvSpPr>
          <p:cNvPr id="4" name="Slide Number Placeholder 3"/>
          <p:cNvSpPr>
            <a:spLocks noGrp="1"/>
          </p:cNvSpPr>
          <p:nvPr>
            <p:ph type="sldNum" sz="quarter" idx="5"/>
          </p:nvPr>
        </p:nvSpPr>
        <p:spPr/>
        <p:txBody>
          <a:bodyPr/>
          <a:lstStyle/>
          <a:p>
            <a:fld id="{23D9C5CC-ACD4-44FD-97BA-0453E6F17017}" type="slidenum">
              <a:t>2</a:t>
            </a:fld>
            <a:endParaRPr lang="en-US"/>
          </a:p>
        </p:txBody>
      </p:sp>
    </p:spTree>
    <p:extLst>
      <p:ext uri="{BB962C8B-B14F-4D97-AF65-F5344CB8AC3E}">
        <p14:creationId xmlns:p14="http://schemas.microsoft.com/office/powerpoint/2010/main" val="4093943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understand future impacts, we use scenarios based on PESTLE and Porter analysis. Scenarios help evaluate medium- and long-term futures, preparing organizations for various possibilities. We identify high impact and high uncertainty factors, construct detailed scenarios, and consider predetermined events and key uncertainties. PESTLE analysis provides the necessary data.
Original Content:
Having used PESTLE and Porter to analyse the external environment, we will have much useful data about the external conditions the organisation may face. However, even with this information, the world springs surprises on organisations from time to time. There is a high level of uncertainty and some different approaches are needed to understand potential future impacts. Scenarios may be used to do this. They look at the medium- and long-term future and, by evaluating possible different futures, prepare the organisation and its managers to deal with them. They begin by identifying the potential high impact and high uncertainty factors in the environment. It is tempting to choose just two scenarios – good and bad – when doing this, but really four or more are needed and they should be plausible and detailed. Next, the future scenarios these factors could construct are considered, possibly by looking at the possible steps and asking ‘what if?’ questions. In doing this we are concerned with predetermined events such as predicted demographic changes, key uncertainties – often political and economic, including regulation and world trade – and driving forces such as technology and education. This information comes from the PESTLE analysis.
</a:t>
            </a:r>
          </a:p>
        </p:txBody>
      </p:sp>
      <p:sp>
        <p:nvSpPr>
          <p:cNvPr id="4" name="Slide Number Placeholder 3"/>
          <p:cNvSpPr>
            <a:spLocks noGrp="1"/>
          </p:cNvSpPr>
          <p:nvPr>
            <p:ph type="sldNum" sz="quarter" idx="5"/>
          </p:nvPr>
        </p:nvSpPr>
        <p:spPr/>
        <p:txBody>
          <a:bodyPr/>
          <a:lstStyle/>
          <a:p>
            <a:fld id="{23D9C5CC-ACD4-44FD-97BA-0453E6F17017}" type="slidenum">
              <a:t>20</a:t>
            </a:fld>
            <a:endParaRPr lang="en-US"/>
          </a:p>
        </p:txBody>
      </p:sp>
    </p:spTree>
    <p:extLst>
      <p:ext uri="{BB962C8B-B14F-4D97-AF65-F5344CB8AC3E}">
        <p14:creationId xmlns:p14="http://schemas.microsoft.com/office/powerpoint/2010/main" val="3296995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external environment impacts strategy development by creating opportunities and threats. Organizational capability is crucial for adapting and innovating. Techniques like resource audit and Boston Matrix help in internal analysis. MOST analysis examines mission, objectives, strategy, and tactics. Clear mission and objectives enhance capability, while lack of direction weakens it. Evaluating MOST involves checking if objectives are SMART, strategy alignment, and effective communication.
Original Content:
The external environment creates opportunities and threats and can give an ‘outside/in’ stimulus to the development of strategy. Successful strategies depend on something else as well; it is the capability of the organisation to perform. Can an organisation continue to change its capability so that it constantly fits the environment in which it operates? Can it always be innovative in the way it exploits this capability? Two techniques that help in the analysis of the internal organisation are discussed in this section – the resource audit and portfolio analysis using the Boston Matrix. All of this begins, however, with an understanding of the current business positioning, and for this we will consider the MOST analysis technique. MOST analysis examines the current mission, objectives, strategy and tactics and considers whether or not these are clearly defined and supported within the organisation. We can define the MOST terms as follows:
Mission: A statement declaring what business the organisation is in and what it is intending to achieve.
Objectives: The specific goals against which the organisation’s achievements can be measured.
Strategy: The medium to long-term approach that is going to be taken by the organisation in order to achieve the objectives and mission.
Tactics: The detailed means by which the strategy will be executed.
A clear mission driving the organisation forward, a set of measurable objectives and a coherent strategy will enhance the capability of the organisation and be a source of strength. On the other hand, where there is a lack of direction, unclear objectives and an ill-defined strategy the internal capability is less effective and we have a source of weakness. When considering the MOST analysis as a means of identifying strengths and weaknesses, it is useful to think about the following aspects:
Is the MOST clearly defined? For example, are the objectives well-formed and SMART (Specific, Measurable, Achievable, Relevant and Time framed)?
Is there congruence between elements of the SWOT (strengths, weaknesses, opportunities, threats)(see below)? For example, is the strategy aligned with the objectives?
Has the MOST been communicated to the managers and staff of the organisation?
</a:t>
            </a:r>
          </a:p>
        </p:txBody>
      </p:sp>
      <p:sp>
        <p:nvSpPr>
          <p:cNvPr id="4" name="Slide Number Placeholder 3"/>
          <p:cNvSpPr>
            <a:spLocks noGrp="1"/>
          </p:cNvSpPr>
          <p:nvPr>
            <p:ph type="sldNum" sz="quarter" idx="5"/>
          </p:nvPr>
        </p:nvSpPr>
        <p:spPr/>
        <p:txBody>
          <a:bodyPr/>
          <a:lstStyle/>
          <a:p>
            <a:fld id="{23D9C5CC-ACD4-44FD-97BA-0453E6F17017}" type="slidenum">
              <a:t>21</a:t>
            </a:fld>
            <a:endParaRPr lang="en-US"/>
          </a:p>
        </p:txBody>
      </p:sp>
    </p:spTree>
    <p:extLst>
      <p:ext uri="{BB962C8B-B14F-4D97-AF65-F5344CB8AC3E}">
        <p14:creationId xmlns:p14="http://schemas.microsoft.com/office/powerpoint/2010/main" val="4179682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Reflecting on core competences initiates the strategy process from within the organisation. The Resource Audit helps identify strengths and weaknesses across five key areas: physical, financial, human, and intangible resources. These resources determine the organisation's ability to create new products and services, invest in new resources, and maintain its reputation.
Original Content:
Reflecting on core competences starts the strategy process from inside the organisation so it is an ‘inside/out’ approach based on the belief that competitiveness comes from an ability to create new and unexpected products and services from a set of core competences. The Resource Audit can help us to identify core competences or may highlight where there is a lack of competence that could undermine any competitive moves. There are five key areas to examine, the first three being sets of tangible resource:
The first area relates to the physical resources that the organisation owns or has access to and includes features such as buildings, plant and equipment, land and so on. These may be modern and cost-effective or old-fashioned, unreliable and incur high maintenance costs.
Second, there are the financial resources that determine the organisation’s financial stability, capacity to invest in new resources and ability to weather business fluctuations and changes. 
Then, there are the human resources and their expertise, adaptability, commitment, etc.
There are then the intangible resources such as the know-how of the organisation which may include actual patents or trademarks, but this may also be derived from the use made of resources such as information and technology; many organisations hold a large amount of information but it is not available when required or not in a format that can be used easily. Another intangible resource is the reputation of the organisation, for example the brand recognition and the belief that is held about the quality of the brand, and the goodwill – or antipathy – that this produces. An analysis of the organisation’s resources will identify where these provide a source of competence – strengths, or where there is a lack of capability – weaknesses.
</a:t>
            </a:r>
          </a:p>
        </p:txBody>
      </p:sp>
      <p:sp>
        <p:nvSpPr>
          <p:cNvPr id="4" name="Slide Number Placeholder 3"/>
          <p:cNvSpPr>
            <a:spLocks noGrp="1"/>
          </p:cNvSpPr>
          <p:nvPr>
            <p:ph type="sldNum" sz="quarter" idx="5"/>
          </p:nvPr>
        </p:nvSpPr>
        <p:spPr/>
        <p:txBody>
          <a:bodyPr/>
          <a:lstStyle/>
          <a:p>
            <a:fld id="{23D9C5CC-ACD4-44FD-97BA-0453E6F17017}" type="slidenum">
              <a:t>22</a:t>
            </a:fld>
            <a:endParaRPr lang="en-US"/>
          </a:p>
        </p:txBody>
      </p:sp>
    </p:spTree>
    <p:extLst>
      <p:ext uri="{BB962C8B-B14F-4D97-AF65-F5344CB8AC3E}">
        <p14:creationId xmlns:p14="http://schemas.microsoft.com/office/powerpoint/2010/main" val="4617138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Portfolio analysis helps organizations decide on resource investment for business units. The Boston Box categorizes SBUs into Cash Cows, Stars, Wild Cats, and Dogs, guiding investment strategies like milking cows, investing in stars, examining wild cats, and removing dogs.
Original Content:
The portfolio of business units, each offering their own products and services, may also be a source of strength or weakness for an organisation. Organisations need to review their portfolio on a regular basis in order to take decisions about the resources to be invested into each business unit or even each product or service. Portfolio analysis was developed to address this problem.
The original portfolio matrix – the Boston Box – was developed by the Boston Consulting Group and provides a means of conducting portfolio analysis. A company’s strategic business units (SBUs) – parts of an organisation for which there is a distinct and separate external market – are identified and the relationship between the SBU’s current or future revenue potential is modelled against the current share of the market. The Boston Box uses these two dimensions to enable organisations to categorise their SBUs and their products/services, and thereby consider whether and how much to invest. Put simply as in Figure 3.2, the cows are milked, the dogs are buried, the stars get the gold and the wild cats are carefully examined until they behave themselves or join the dogs and die.
until it dies or is revitalised as a new product or service or SBU. The Wild Cats (or Problem Children) are unprofitable but are investments for the future; the Stars strengthen their position in a growth industry until they become the big profit earners. The Cash Cows are the mature products or services, in markets with little, if any, growth. The Stars and Cash Cows provide the funding for the other segments of the matrix. The Dogs have low market share in markets with low growth and are often the areas that are removed or allowed to wither away.
</a:t>
            </a:r>
          </a:p>
        </p:txBody>
      </p:sp>
      <p:sp>
        <p:nvSpPr>
          <p:cNvPr id="4" name="Slide Number Placeholder 3"/>
          <p:cNvSpPr>
            <a:spLocks noGrp="1"/>
          </p:cNvSpPr>
          <p:nvPr>
            <p:ph type="sldNum" sz="quarter" idx="5"/>
          </p:nvPr>
        </p:nvSpPr>
        <p:spPr/>
        <p:txBody>
          <a:bodyPr/>
          <a:lstStyle/>
          <a:p>
            <a:fld id="{23D9C5CC-ACD4-44FD-97BA-0453E6F17017}" type="slidenum">
              <a:t>23</a:t>
            </a:fld>
            <a:endParaRPr lang="en-US"/>
          </a:p>
        </p:txBody>
      </p:sp>
    </p:spTree>
    <p:extLst>
      <p:ext uri="{BB962C8B-B14F-4D97-AF65-F5344CB8AC3E}">
        <p14:creationId xmlns:p14="http://schemas.microsoft.com/office/powerpoint/2010/main" val="3450238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SWOT analysis combines external and internal environment analysis. It should not be the first tool used. Use preparatory techniques to identify major factors. Language should be brief and specific. Examples include strong product branding and poor cash flow. Balance external and internal analyses for robust strategic direction.
Original Content:
The SWOT (strengths, weaknesses, opportunities, threats) analysis is often used to pull together the results of an analysis of the external and internal environments. However, too often it is used as the first analytical tool before enough preparatory analysis has been done. When this approach is adopted the results are usually weak, inconclusive and insufficiently robust to be of much use. A more robust approach is to use the techniques described earlier as they help identify the major factors, both internal and external to the organisation, that the business strategy needs to take into account. Hence, the SWOT analysis is where we summarise the key strengths, weaknesses, opportunities and threats in order to carry out an overall audit of the strategic position of a business and its environment. A SWOT analysis is often represented as a two-by-two matrix as shown in Figure 3.3.
The language of a SWOT is important. It needs to be brief, with strengths and weaknesses related to critical success factors. Strengths and weaknesses should also be measured against the competition. All statements should be specific, realistic and supported by evidence. Some examples – not for the same organisation – could be:
Strengths Strong product branding – market research shows a high awareness of our brands compared with the competition. We secure ‘best space’ in all branches of the top five retailers.
Weakness We have poor cash flow. Against industry benchmarks we are in the bottom quartile. We exceed our overdraft limits on 19 days every quarter.
Opportunity Demographic change in Europe and the US will provide a greater market for our products.
Threat Low market growth will see increased concentration of business through acquisition. The poorest performing businesses will fail.
A key point that emerges from these examples is that strengths and weaknesses are found within the organisation (and hence discovered via the resource audit or the Boston Matrix) whereas opportunities and threats arise from outside the organisation (and hence can be found using PESTLE or the Five Forces model).
It is important to get right the balance between the external and the internal analysis. Completely changing the nature of the organisation because of the external analysis may lead to radical change but without any assurance that capability exists to deliver this successfully. Basing everything on an internal analysis may lead to little or no change, or changes that are internally focused and ignore the desires of the customers. Using both analyses is more balanced and is likely to contribute towards the creation of a more robust strategic direction
</a:t>
            </a:r>
          </a:p>
        </p:txBody>
      </p:sp>
      <p:sp>
        <p:nvSpPr>
          <p:cNvPr id="4" name="Slide Number Placeholder 3"/>
          <p:cNvSpPr>
            <a:spLocks noGrp="1"/>
          </p:cNvSpPr>
          <p:nvPr>
            <p:ph type="sldNum" sz="quarter" idx="5"/>
          </p:nvPr>
        </p:nvSpPr>
        <p:spPr/>
        <p:txBody>
          <a:bodyPr/>
          <a:lstStyle/>
          <a:p>
            <a:fld id="{23D9C5CC-ACD4-44FD-97BA-0453E6F17017}" type="slidenum">
              <a:t>24</a:t>
            </a:fld>
            <a:endParaRPr lang="en-US"/>
          </a:p>
        </p:txBody>
      </p:sp>
    </p:spTree>
    <p:extLst>
      <p:ext uri="{BB962C8B-B14F-4D97-AF65-F5344CB8AC3E}">
        <p14:creationId xmlns:p14="http://schemas.microsoft.com/office/powerpoint/2010/main" val="3030815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Implementing new strategies involves risk due to change. Key aspects include context, leadership, and tools like the Balanced Business Scorecard and McKinsey 7-S Model. Consider time, scope, capability, readiness, and strategic leadership.
Original Content:
Executing new strategies implies risk because it involves change. There are three particular aspects of implementing strategy – the context for the strategy, the role of the leader and two tools that we can use – the Balanced Business Scorecard and the McKinsey 7-S Model.
There are five contextual issues to be considered.
Time – how quickly does the new strategy need to be implemented? What pace of change is needed?
Scope – how big is the change? Is the new strategic direction transformational or incremental?
Capability – does the organisation have the required resources for the change? is the organisation adaptable and able to change? Are the experiences of change positive or negative? 
Readiness – is the whole organisation, or the part of it to be affected, ready to make the change?
Strategic leadership – is there a strategic leader for the change?
</a:t>
            </a:r>
          </a:p>
        </p:txBody>
      </p:sp>
      <p:sp>
        <p:nvSpPr>
          <p:cNvPr id="4" name="Slide Number Placeholder 3"/>
          <p:cNvSpPr>
            <a:spLocks noGrp="1"/>
          </p:cNvSpPr>
          <p:nvPr>
            <p:ph type="sldNum" sz="quarter" idx="5"/>
          </p:nvPr>
        </p:nvSpPr>
        <p:spPr/>
        <p:txBody>
          <a:bodyPr/>
          <a:lstStyle/>
          <a:p>
            <a:fld id="{23D9C5CC-ACD4-44FD-97BA-0453E6F17017}" type="slidenum">
              <a:t>25</a:t>
            </a:fld>
            <a:endParaRPr lang="en-US"/>
          </a:p>
        </p:txBody>
      </p:sp>
    </p:spTree>
    <p:extLst>
      <p:ext uri="{BB962C8B-B14F-4D97-AF65-F5344CB8AC3E}">
        <p14:creationId xmlns:p14="http://schemas.microsoft.com/office/powerpoint/2010/main" val="25497431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strategic leader plays a key role in driving change within an organization. They challenge the status quo, set clear visions and objectives, model desired behaviors, empower others, and celebrate successes.
Original Content:
In this context, the strategic leader will have the key role. Typically, the strategic leaders we read about are the top managers but strategic leadership does not have to be delivered from the top; there are many successful strategic changes that have been driven from other parts of the organisation. The leader needs to demonstrate the following key characteristics:
Challenges the status quo all the time and sets new and demanding targets, never being prepared to tolerate unsatisfactory behaviour or performance.
Establishes and communicates a clear vision of the direction to be taken, why it has to be taken and how the journey will be made. This means establishing the new mission, setting out objectives, identifying the strategies for achieving them and defining the specific tactics to deliver them. The leader also clearly communicates the values that underpin the business.
‘Models the way’ or ‘Walks the walk’. He or she demonstrates through their behaviour how everyone else should behave and act in order to deliver the strategy.
Empowers people to deliver their part of the strategic change within the vision, values and mission that have been set out. The leader cannot be everywhere, so others need to play their part.
Celebrates success with those who achieve it. 
</a:t>
            </a:r>
          </a:p>
        </p:txBody>
      </p:sp>
      <p:sp>
        <p:nvSpPr>
          <p:cNvPr id="4" name="Slide Number Placeholder 3"/>
          <p:cNvSpPr>
            <a:spLocks noGrp="1"/>
          </p:cNvSpPr>
          <p:nvPr>
            <p:ph type="sldNum" sz="quarter" idx="5"/>
          </p:nvPr>
        </p:nvSpPr>
        <p:spPr/>
        <p:txBody>
          <a:bodyPr/>
          <a:lstStyle/>
          <a:p>
            <a:fld id="{23D9C5CC-ACD4-44FD-97BA-0453E6F17017}" type="slidenum">
              <a:t>26</a:t>
            </a:fld>
            <a:endParaRPr lang="en-US"/>
          </a:p>
        </p:txBody>
      </p:sp>
    </p:spTree>
    <p:extLst>
      <p:ext uri="{BB962C8B-B14F-4D97-AF65-F5344CB8AC3E}">
        <p14:creationId xmlns:p14="http://schemas.microsoft.com/office/powerpoint/2010/main" val="16425662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Two tools for strategy execution are the McKinsey 7-S Model and the Balanced Business Scorecard. The 7-S Model includes seven interlinked components, both 'hard' and 'soft'. Changes in one component affect others. The Balanced Business Scorecard is shown in Figure 3.5. Connections between components are crucial for successful strategy execution.
Original Content:
Two tools that help in the execution of strategy are the McKinsey 7-S Model shown in Figure 3.4 below and the Balanced Business Scorecard shown in Figure 3.5.
The 7-S model supposes that all organisations are made up of seven components. Three are often described as ‘hard’ components – strategy, structure and systems, and four as ‘soft’ – shared values, style, staff and skills.
These are the seven levers that can be used in the implementation of strategic change and they are all interlinked. All seven need attention if the strategy is to be executed successfully, because if there is a change with one, others will be affected. Changing one element, such as the strategy, means that all of the others have to change as well.
The structure – the basis for building the organisation will change to reflect new needs for specialisation and coordination resulting from the new strategic direction.
Formal and informal systems that supported the old system must change.
The style or culture of the organisation will be affected by a new strategic direction. Values, beliefs and norms, which developed over time, may be revised or even swept away.
The way staff are recruited, developed and rewarded may change. New strategies may mean relocating people or making them redundant.
Skills – competences acquired in the past may be of less use now. The new strategy may call for new skills.
Shared values are the guiding concepts of the organisation, the fundamental ideas that are the basis of the organisation. Moving from an ‘engineering first’ company to a ‘customer service first’ company would change the shared values.
As important as the individual elements of the 7-S model, are the connections between them. The execution of strategy will be flawed if, for example, there is a disconnect between the style adopted by management and the shared values of the organisation
</a:t>
            </a:r>
          </a:p>
        </p:txBody>
      </p:sp>
      <p:sp>
        <p:nvSpPr>
          <p:cNvPr id="4" name="Slide Number Placeholder 3"/>
          <p:cNvSpPr>
            <a:spLocks noGrp="1"/>
          </p:cNvSpPr>
          <p:nvPr>
            <p:ph type="sldNum" sz="quarter" idx="5"/>
          </p:nvPr>
        </p:nvSpPr>
        <p:spPr/>
        <p:txBody>
          <a:bodyPr/>
          <a:lstStyle/>
          <a:p>
            <a:fld id="{23D9C5CC-ACD4-44FD-97BA-0453E6F17017}" type="slidenum">
              <a:t>27</a:t>
            </a:fld>
            <a:endParaRPr lang="en-US"/>
          </a:p>
        </p:txBody>
      </p:sp>
    </p:spTree>
    <p:extLst>
      <p:ext uri="{BB962C8B-B14F-4D97-AF65-F5344CB8AC3E}">
        <p14:creationId xmlns:p14="http://schemas.microsoft.com/office/powerpoint/2010/main" val="32293067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Balanced Business Scorecard (BBS) is a strategic tool that assesses both financial and non-financial components of a strategy. It includes four perspectives: financial, customer, learning and growth, and internal business processes. Critical Success Factors (CSFs) and Key Performance Indicators (KPIs) are vital for evaluating performance. For example, in healthcare, financial KPIs monitor drug costs. KPIs should be SMART and regularly monitored.
Original Content:
The Balanced Business Scorecard (BBS) can be thought of as the strategic balance sheet for an organisation as it captures the means of assessing the financial and non-financial components of a strategy. It therefore shows how the strategy execution is working and the effectiveness with which the levers for change are being used. The BBS supplements financial measures with three other perspectives of organisational performance – customers, learning and growth, and internal business processes. Vision and strategy connect with each of these as shown in Figure 3.5.
The emphasis of the scorecard is to measure aspects of performance in a balanced way. In the past, managers have perhaps paid more attention to the financial measures but the BBS shows it is important to consider all of the four aspects. The customer perspective measures those critical success factors that provide a customer focus. It forces a detailed examination to be made of statements like ‘superior customer service’ so that everyone can agree what it means, and measures can be established to show the progress being made. It also identifies the need to consider how the customers view the organisation and its products or services. The delivery of value to the customers is likely to affected by the internal processes so the process effectiveness also needs to be measured. The learning and growth perspective could generate a need for new products or new internal processes if the organisation is to continue to perform well. All of these aspects are important when evaluating organisational performance.
Each perspective answers questions like these:
Financial – what level of income has been generated? How profitable is the business?
Customer – how will we assess our customer satisfaction?
Learning and Growth – how will we measure our ability to change and improve so that we constantly keep ahead of the competition?
Internal Business Processes – how effective are the business processes that we must excel at to deliver customer value?
The BBS helps in the definition of two components which are vital to assess business performance; these are Critical Success Factors (CSFs) and Key Performance Indicators (KPIs).
The concept of CSFs was initially developed in the late 1970s when they were defined as ‘the few key areas where “things must go right” for the business to flourish and for a manager’s goals to be attained’ (Rockart in the Harvard Business Review, March/April 1979). The important words here are ‘few’, key’ and ‘must’. Not every activity is a key area; they are fewer in number than people think and success with them is critical but the CSFs mean that there are some goals that must be reached. However, it is of little use setting goals and then realising too late that you won’t make it. This is where KPIs are required. KPIs are the measures that show whether or not progress is being made towards the achievement of a CSF. KPIs measure specific areas of performance so also limit the amount of data that managers have to consider and act upon.
Let us see how this could work for a healthcare organisation, such as a hospital, using the BBS as a framework. First, the CSFs in the financial area will be considered. The hospital management might state that income must be greater than expenses, perhaps by a set percentage. It is important that the hospital sets this CSF specifically for its own circumstances rather than using a national target. CSFs must be our CSFs or there would be little identification with the effort required to achieve them. Generated from this CSF might therefore be strict cost control on the purchase of drugs and of treatment equipment. So, we would set financial KPIs to monitor and control the prescription of drugs and treatments; each KPI would have a set target which, in this case, could be a defined budget for expenditure of drugs and treatments each year. This is also an example of where CSFs in one area can affect CSFs in other areas; if the low cost drugs and treatments we use mean that it takes longer to get better with us, then how does that impact on a customer service CSF of reducing the waiting time for treatment?
It’s important that KPIs are defined such that they are SMART and that they are monitored regularly. If the drugs budget is exceeded within the first few months, what action will be taken to bring it back to budget before the overspend becomes too difficult to manage?
Other parts of the BBS can also generate CSFs so long as they are critical; for our hospital it is tempting to regard patient satisfaction as a critical success factor. Is it really critical or should the goal be to improve people’s health, provide life-saving surgery and so on? It can be difficult to determine the truly critical success factors. It is an excellent discipline to ensure that only those that are critical are identified; it is not possible to monitor too many factors at one time. There is a suggestion later in Chapter 6 about how CSFs and KPIs could be used in the construction of Business Activity Models.
</a:t>
            </a:r>
          </a:p>
        </p:txBody>
      </p:sp>
      <p:sp>
        <p:nvSpPr>
          <p:cNvPr id="4" name="Slide Number Placeholder 3"/>
          <p:cNvSpPr>
            <a:spLocks noGrp="1"/>
          </p:cNvSpPr>
          <p:nvPr>
            <p:ph type="sldNum" sz="quarter" idx="5"/>
          </p:nvPr>
        </p:nvSpPr>
        <p:spPr/>
        <p:txBody>
          <a:bodyPr/>
          <a:lstStyle/>
          <a:p>
            <a:fld id="{23D9C5CC-ACD4-44FD-97BA-0453E6F17017}" type="slidenum">
              <a:t>28</a:t>
            </a:fld>
            <a:endParaRPr lang="en-US"/>
          </a:p>
        </p:txBody>
      </p:sp>
    </p:spTree>
    <p:extLst>
      <p:ext uri="{BB962C8B-B14F-4D97-AF65-F5344CB8AC3E}">
        <p14:creationId xmlns:p14="http://schemas.microsoft.com/office/powerpoint/2010/main" val="33367108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chapter discusses why organizations develop strategies and the complexity of this process. It covers entrepreneurial and formal planning approaches, external and internal factors influencing strategy, and execution considerations including performance measurement using BBS, CSFs, and KPIs.
Original Content:
SUMMARY
This chapter has looked at the reasons why organisations develop strategies and how they might do this. We have explored the complexity of this process and offered ideas about how strategies are developed taking account of entrepreneurial approaches and formal planning. The chapter has also described the external factors influencing strategy – the outside/in approach – and an internal analysis approach – the inside/out approach. Finally we looked at the execution of strategy and IS strategy considerations such as performance measurement using the BBS, CSFs and KPIs.
</a:t>
            </a:r>
          </a:p>
        </p:txBody>
      </p:sp>
      <p:sp>
        <p:nvSpPr>
          <p:cNvPr id="4" name="Slide Number Placeholder 3"/>
          <p:cNvSpPr>
            <a:spLocks noGrp="1"/>
          </p:cNvSpPr>
          <p:nvPr>
            <p:ph type="sldNum" sz="quarter" idx="5"/>
          </p:nvPr>
        </p:nvSpPr>
        <p:spPr/>
        <p:txBody>
          <a:bodyPr/>
          <a:lstStyle/>
          <a:p>
            <a:fld id="{23D9C5CC-ACD4-44FD-97BA-0453E6F17017}" type="slidenum">
              <a:t>29</a:t>
            </a:fld>
            <a:endParaRPr lang="en-US"/>
          </a:p>
        </p:txBody>
      </p:sp>
    </p:spTree>
    <p:extLst>
      <p:ext uri="{BB962C8B-B14F-4D97-AF65-F5344CB8AC3E}">
        <p14:creationId xmlns:p14="http://schemas.microsoft.com/office/powerpoint/2010/main" val="568672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chapter covers four key aspects of strategy analysis: understanding the importance of strategy, exploring how strategy is developed, implementing strategy, and analyzing its implications for business analysts.
Original Content:
This chapter is about four aspects of strategy analysis:
understanding what strategy is and why it is important, the assumption being that strategy is important;
exploring some ideas about how strategy is developed;
implementing strategy;
working out what all of this means for business analysts.
</a:t>
            </a:r>
          </a:p>
        </p:txBody>
      </p:sp>
      <p:sp>
        <p:nvSpPr>
          <p:cNvPr id="4" name="Slide Number Placeholder 3"/>
          <p:cNvSpPr>
            <a:spLocks noGrp="1"/>
          </p:cNvSpPr>
          <p:nvPr>
            <p:ph type="sldNum" sz="quarter" idx="5"/>
          </p:nvPr>
        </p:nvSpPr>
        <p:spPr/>
        <p:txBody>
          <a:bodyPr/>
          <a:lstStyle/>
          <a:p>
            <a:fld id="{23D9C5CC-ACD4-44FD-97BA-0453E6F17017}" type="slidenum">
              <a:t>3</a:t>
            </a:fld>
            <a:endParaRPr lang="en-US"/>
          </a:p>
        </p:txBody>
      </p:sp>
    </p:spTree>
    <p:extLst>
      <p:ext uri="{BB962C8B-B14F-4D97-AF65-F5344CB8AC3E}">
        <p14:creationId xmlns:p14="http://schemas.microsoft.com/office/powerpoint/2010/main" val="3187570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goal is not to make you strategic planners but to help you understand strategy development. You'll become comfortable with managerial tools and learn to use them effectively. This knowledge will aid in exploring new information systems to enhance organisational activities.
Original Content:
There is no intention to try to turn you into strategic planners but instead to enable you to understand the process of strategy development, be comfortable with the tools that managers use and be able to use them yourself as you explore how new or different information systems could push forward the activities of the organisation that employs you.
</a:t>
            </a:r>
          </a:p>
        </p:txBody>
      </p:sp>
      <p:sp>
        <p:nvSpPr>
          <p:cNvPr id="4" name="Slide Number Placeholder 3"/>
          <p:cNvSpPr>
            <a:spLocks noGrp="1"/>
          </p:cNvSpPr>
          <p:nvPr>
            <p:ph type="sldNum" sz="quarter" idx="5"/>
          </p:nvPr>
        </p:nvSpPr>
        <p:spPr/>
        <p:txBody>
          <a:bodyPr/>
          <a:lstStyle/>
          <a:p>
            <a:fld id="{23D9C5CC-ACD4-44FD-97BA-0453E6F17017}" type="slidenum">
              <a:t>4</a:t>
            </a:fld>
            <a:endParaRPr lang="en-US"/>
          </a:p>
        </p:txBody>
      </p:sp>
    </p:spTree>
    <p:extLst>
      <p:ext uri="{BB962C8B-B14F-4D97-AF65-F5344CB8AC3E}">
        <p14:creationId xmlns:p14="http://schemas.microsoft.com/office/powerpoint/2010/main" val="3607090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Organizations focus on strategy to navigate the unpredictable and turbulent business environment. The information revolution and digital economy are causing significant changes, breaking down barriers between businesses. Future financial players could be global banks, retail outlets, or strong brands. The finance sector faces uncertainty, and the long-term implications of government shareholdings remain unclear.
Original Content:
Why do organisations bother about strategy? What advantage do they hope to gain? Let us look at what is happening in the world. Most of us would probably support the idea that business is becoming increasingly unpredictable and changes are more turbulent, with international mergers and acquisitions once again becoming regular features of business life as economies come out of the post-banking crisis recession. The information revolution and the digital economy have caused much of this dramatic change and barriers between previously separate businesses are falling like dominoes. For example, who will be the big financial players in the future? It could be the global banks, retail outlets like Tesco or Walmart, strong brands like Amazon or Virgin. If you are working in the finance sector how do you know where to move next? What are the longer term implications of government shareholdings?
</a:t>
            </a:r>
          </a:p>
        </p:txBody>
      </p:sp>
      <p:sp>
        <p:nvSpPr>
          <p:cNvPr id="4" name="Slide Number Placeholder 3"/>
          <p:cNvSpPr>
            <a:spLocks noGrp="1"/>
          </p:cNvSpPr>
          <p:nvPr>
            <p:ph type="sldNum" sz="quarter" idx="5"/>
          </p:nvPr>
        </p:nvSpPr>
        <p:spPr/>
        <p:txBody>
          <a:bodyPr/>
          <a:lstStyle/>
          <a:p>
            <a:fld id="{23D9C5CC-ACD4-44FD-97BA-0453E6F17017}" type="slidenum">
              <a:t>5</a:t>
            </a:fld>
            <a:endParaRPr lang="en-US"/>
          </a:p>
        </p:txBody>
      </p:sp>
    </p:spTree>
    <p:extLst>
      <p:ext uri="{BB962C8B-B14F-4D97-AF65-F5344CB8AC3E}">
        <p14:creationId xmlns:p14="http://schemas.microsoft.com/office/powerpoint/2010/main" val="3368768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Organizations face big changes, including shifts in employment, flattened structures, societal changes, and contradictions like global vs local markets. Strategy development must address these changes, balancing hard and soft management skills to increase flexibility and responsiveness.
Original Content:
There are some big changes that organisations face and that strategy development tries to moderate:
There are the changes to the ways that we are employed. There is much more use of part-time and contract employees who may have little long-term loyalty to their employer and who have their own individual career and work/life balance plans. The growth of knowledge-based industries and the continuous change experienced by organisations means that individual employees, consultants or contractors – permanent, full-time or part-time – have become valuable assets. This is more than ever the case as organisations everywhere, in both Government and commercial sectors, flatten their organisation structures, decentralise decision-making and give more freedom to individuals to make decisions, deal with customers and resolve problems. There are no longer jobs for life and attitudes to work have changed. We all now want great job satisfaction, higher rewards, more personal recognition and flexible working environments.
Society has changed. There is greater freedom of expression and of thought. Freedom of information legislation means that individuals have access to evidence and decisions taken by government that were previously hidden. There is less respect for authority and office unless it has been earned. Our attitudes to change, direction, reorganisation and other people knowing better than we do have shifted and the development and implementation of new strategies need to take this into account.
Organisations are responding to these changes by doing everything they can to increase their flexibility and responsiveness. This means that they seek to reduce employment costs and without trade unions to apply a brake we see central government and European institutions taking this role.
The world is full of contradictions. Some of these are:
..Global versus local. Globalisation creates the largest markets ever known and until we have intergalactic businesses this will remain the case! But it also means that the players in a global market can be small. Having a global reach does not mean being the biggest. The scarcity of the product, its brand reputation and its distribution channels make the difference. All the paparazzi know this; one paparazzo, with access to a camera, the right moment and the internet, sells his product across the world in less than a day.
..Centralised versus decentralised organisation structures. Finance may be a central process but prices and discounts are set locally.
..Hard and soft management. Developing strategy is seen as a ‘hard’ discipline like finance and technology but the creativity and change skills that make strategy work are the ‘soft’ skills. 
</a:t>
            </a:r>
          </a:p>
        </p:txBody>
      </p:sp>
      <p:sp>
        <p:nvSpPr>
          <p:cNvPr id="4" name="Slide Number Placeholder 3"/>
          <p:cNvSpPr>
            <a:spLocks noGrp="1"/>
          </p:cNvSpPr>
          <p:nvPr>
            <p:ph type="sldNum" sz="quarter" idx="5"/>
          </p:nvPr>
        </p:nvSpPr>
        <p:spPr/>
        <p:txBody>
          <a:bodyPr/>
          <a:lstStyle/>
          <a:p>
            <a:fld id="{23D9C5CC-ACD4-44FD-97BA-0453E6F17017}" type="slidenum">
              <a:t>6</a:t>
            </a:fld>
            <a:endParaRPr lang="en-US"/>
          </a:p>
        </p:txBody>
      </p:sp>
    </p:spTree>
    <p:extLst>
      <p:ext uri="{BB962C8B-B14F-4D97-AF65-F5344CB8AC3E}">
        <p14:creationId xmlns:p14="http://schemas.microsoft.com/office/powerpoint/2010/main" val="3556297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Formulating and implementing business strategies is challenging due to the unpredictable future, decentralized structures, and ever-changing environments. Business analysts must understand the nature and permanence of strategies and use effective tools to address these difficulties.
Original Content:
Finally there are two questions. How can anyone create, formulate or build a strategy if the future is inherently unknowable and unpredictable, and how can it be implemented in a coherent way in decentralised structures with delegated authorities and an ever-changing environment? This makes it appear very difficult for a business analyst to understand the nature and permanence – or impermanence – of the business strategies against which IS strategies are to be built. However, as we shall see, through an examination of the nature of strategy and the use of some well-tried tools, effective steps can be taken to deal with this difficulty.
</a:t>
            </a:r>
          </a:p>
        </p:txBody>
      </p:sp>
      <p:sp>
        <p:nvSpPr>
          <p:cNvPr id="4" name="Slide Number Placeholder 3"/>
          <p:cNvSpPr>
            <a:spLocks noGrp="1"/>
          </p:cNvSpPr>
          <p:nvPr>
            <p:ph type="sldNum" sz="quarter" idx="5"/>
          </p:nvPr>
        </p:nvSpPr>
        <p:spPr/>
        <p:txBody>
          <a:bodyPr/>
          <a:lstStyle/>
          <a:p>
            <a:fld id="{23D9C5CC-ACD4-44FD-97BA-0453E6F17017}" type="slidenum">
              <a:t>7</a:t>
            </a:fld>
            <a:endParaRPr lang="en-US"/>
          </a:p>
        </p:txBody>
      </p:sp>
    </p:spTree>
    <p:extLst>
      <p:ext uri="{BB962C8B-B14F-4D97-AF65-F5344CB8AC3E}">
        <p14:creationId xmlns:p14="http://schemas.microsoft.com/office/powerpoint/2010/main" val="2176784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concept of strategy originates from the military, derived from the Greek word 'strategia' meaning 'generalship'. It involves preparation for battle and deployment of resources. Battlefield tactics determine the success of the strategy. These ideas are easily transferred to business, where similar strategic planning is expected.
Original Content:
The concept of strategy begins in a military context and the word strategy is derived from the Greek word ‘strategia’ which means ‘generalship’. It has a ‘getting ready for battle’ sense to it and the deployment of troops, weapons, aircraft and ships before engagement with the enemy begins. Once the enemy is engaged then battlefield tactics determine the success of the strategy. The transfer of these ideas into business is easy to make, therefore, and we expect to deal with:
</a:t>
            </a:r>
          </a:p>
        </p:txBody>
      </p:sp>
      <p:sp>
        <p:nvSpPr>
          <p:cNvPr id="4" name="Slide Number Placeholder 3"/>
          <p:cNvSpPr>
            <a:spLocks noGrp="1"/>
          </p:cNvSpPr>
          <p:nvPr>
            <p:ph type="sldNum" sz="quarter" idx="5"/>
          </p:nvPr>
        </p:nvSpPr>
        <p:spPr/>
        <p:txBody>
          <a:bodyPr/>
          <a:lstStyle/>
          <a:p>
            <a:fld id="{23D9C5CC-ACD4-44FD-97BA-0453E6F17017}" type="slidenum">
              <a:t>8</a:t>
            </a:fld>
            <a:endParaRPr lang="en-US"/>
          </a:p>
        </p:txBody>
      </p:sp>
    </p:spTree>
    <p:extLst>
      <p:ext uri="{BB962C8B-B14F-4D97-AF65-F5344CB8AC3E}">
        <p14:creationId xmlns:p14="http://schemas.microsoft.com/office/powerpoint/2010/main" val="3959302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strategy involves defining the goal or mission, setting a time frame, organizing resources, and understanding the operating environment. The time frame varies across industries, with petrochemicals and pharmaceuticals having longer durations compared to domestic financial services.
Original Content:
The goal or mission of the business. In strategy terms this is often referred to as the direction.
The time frame. Strategy is about the long term. The problem here is that it differs widely across industries, with petrochemicals and pharmaceuticals at the really long end and domestic financial services products at the short end.
The organisation of resources such as finance, skills, assets and technical competence so that the organisation can compete.
The environment within which the organisation will operate and its markets.
</a:t>
            </a:r>
          </a:p>
        </p:txBody>
      </p:sp>
      <p:sp>
        <p:nvSpPr>
          <p:cNvPr id="4" name="Slide Number Placeholder 3"/>
          <p:cNvSpPr>
            <a:spLocks noGrp="1"/>
          </p:cNvSpPr>
          <p:nvPr>
            <p:ph type="sldNum" sz="quarter" idx="5"/>
          </p:nvPr>
        </p:nvSpPr>
        <p:spPr/>
        <p:txBody>
          <a:bodyPr/>
          <a:lstStyle/>
          <a:p>
            <a:fld id="{23D9C5CC-ACD4-44FD-97BA-0453E6F17017}" type="slidenum">
              <a:t>9</a:t>
            </a:fld>
            <a:endParaRPr lang="en-US"/>
          </a:p>
        </p:txBody>
      </p:sp>
    </p:spTree>
    <p:extLst>
      <p:ext uri="{BB962C8B-B14F-4D97-AF65-F5344CB8AC3E}">
        <p14:creationId xmlns:p14="http://schemas.microsoft.com/office/powerpoint/2010/main" val="1850830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7/17/2025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384346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7/17/2025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06143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7/17/2025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87967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7/17/2025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340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7/17/2025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60013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7/17/2025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5798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7/17/2025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99083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7/17/2025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717045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7/17/2025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1940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7/17/2025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36459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7/17/2025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0714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7/17/2025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1676903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word/media/image1.png"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word/media/image2.png"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hyperlink" Target="/word/media/image3.png"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word/media/image4.png"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hyperlink" Target="/word/media/image5.png"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456DBD1-1048-5A22-C973-3E5FA83F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90BE45-6BDA-9276-E5AC-72709DD3B61B}"/>
              </a:ext>
            </a:extLst>
          </p:cNvPr>
          <p:cNvSpPr>
            <a:spLocks noGrp="1"/>
          </p:cNvSpPr>
          <p:nvPr>
            <p:ph type="ctrTitle"/>
          </p:nvPr>
        </p:nvSpPr>
        <p:spPr>
          <a:xfrm>
            <a:off x="1170165" y="1088571"/>
            <a:ext cx="7538405" cy="2774393"/>
          </a:xfrm>
        </p:spPr>
        <p:txBody>
          <a:bodyPr>
            <a:normAutofit/>
          </a:bodyPr>
          <a:lstStyle/>
          <a:p>
            <a:pPr algn="l"/>
            <a:r>
              <a:rPr lang="en-US" sz="5400"/>
              <a:t>Strategy Analysis</a:t>
            </a:r>
          </a:p>
        </p:txBody>
      </p:sp>
    </p:spTree>
    <p:extLst>
      <p:ext uri="{BB962C8B-B14F-4D97-AF65-F5344CB8AC3E}">
        <p14:creationId xmlns:p14="http://schemas.microsoft.com/office/powerpoint/2010/main" val="1199406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4B8143-3907-5396-F19C-4EDBFE8DE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FEDC06-AC4A-7E21-E16B-9AF7976CB43C}"/>
              </a:ext>
            </a:extLst>
          </p:cNvPr>
          <p:cNvSpPr>
            <a:spLocks noGrp="1"/>
          </p:cNvSpPr>
          <p:nvPr>
            <p:ph type="title"/>
          </p:nvPr>
        </p:nvSpPr>
        <p:spPr>
          <a:xfrm>
            <a:off x="612648" y="603504"/>
            <a:ext cx="11019513" cy="1527048"/>
          </a:xfrm>
        </p:spPr>
        <p:txBody>
          <a:bodyPr anchor="b">
            <a:normAutofit/>
          </a:bodyPr>
          <a:lstStyle/>
          <a:p>
            <a:r>
              <a:rPr lang="en-US"/>
              <a:t>Definitions of Strategy</a:t>
            </a:r>
          </a:p>
        </p:txBody>
      </p:sp>
      <p:sp>
        <p:nvSpPr>
          <p:cNvPr id="3" name="Content Placeholder 2">
            <a:extLst>
              <a:ext uri="{FF2B5EF4-FFF2-40B4-BE49-F238E27FC236}">
                <a16:creationId xmlns:a16="http://schemas.microsoft.com/office/drawing/2014/main" id="{F76AFC72-1278-BC77-5468-A29A7DB95CFA}"/>
              </a:ext>
            </a:extLst>
          </p:cNvPr>
          <p:cNvSpPr>
            <a:spLocks noGrp="1"/>
          </p:cNvSpPr>
          <p:nvPr>
            <p:ph idx="1"/>
          </p:nvPr>
        </p:nvSpPr>
        <p:spPr>
          <a:xfrm>
            <a:off x="612648" y="2212848"/>
            <a:ext cx="11019514" cy="4096512"/>
          </a:xfrm>
        </p:spPr>
        <p:txBody>
          <a:bodyPr>
            <a:normAutofit/>
          </a:bodyPr>
          <a:lstStyle/>
          <a:p>
            <a:pPr>
              <a:buFont typeface="Arial" panose="020B0604020202020204" pitchFamily="34" charset="0"/>
              <a:buChar char="•"/>
            </a:pPr>
            <a:r>
              <a:t>Johnson, Scholes and Whittington (2008)</a:t>
            </a:r>
          </a:p>
          <a:p>
            <a:pPr marL="742950" lvl="1" indent="-285750">
              <a:buFont typeface="Arial" panose="020B0604020202020204" pitchFamily="34" charset="0"/>
              <a:buChar char="•"/>
            </a:pPr>
            <a:r>
              <a:t>Strategy is the direction and scope of an organisation over the long term</a:t>
            </a:r>
          </a:p>
          <a:p>
            <a:pPr marL="742950" lvl="1" indent="-285750">
              <a:buFont typeface="Arial" panose="020B0604020202020204" pitchFamily="34" charset="0"/>
              <a:buChar char="•"/>
            </a:pPr>
            <a:r>
              <a:t>Achieves advantage in a changing environment</a:t>
            </a:r>
          </a:p>
          <a:p>
            <a:pPr marL="742950" lvl="1" indent="-285750">
              <a:buFont typeface="Arial" panose="020B0604020202020204" pitchFamily="34" charset="0"/>
              <a:buChar char="•"/>
            </a:pPr>
            <a:r>
              <a:t>Configuration of resources and competences</a:t>
            </a:r>
          </a:p>
          <a:p>
            <a:pPr marL="742950" lvl="1" indent="-285750">
              <a:buFont typeface="Arial" panose="020B0604020202020204" pitchFamily="34" charset="0"/>
              <a:buChar char="•"/>
            </a:pPr>
            <a:r>
              <a:t>Aim of fulfilling stakeholder expectations</a:t>
            </a:r>
          </a:p>
          <a:p>
            <a:pPr>
              <a:buFont typeface="Arial" panose="020B0604020202020204" pitchFamily="34" charset="0"/>
              <a:buChar char="•"/>
            </a:pPr>
            <a:r>
              <a:t>George Steiner (1979)</a:t>
            </a:r>
          </a:p>
          <a:p>
            <a:pPr marL="742950" lvl="1" indent="-285750">
              <a:buFont typeface="Arial" panose="020B0604020202020204" pitchFamily="34" charset="0"/>
              <a:buChar char="•"/>
            </a:pPr>
            <a:r>
              <a:t>Strategy is what top management does</a:t>
            </a:r>
          </a:p>
          <a:p>
            <a:pPr marL="742950" lvl="1" indent="-285750">
              <a:buFont typeface="Arial" panose="020B0604020202020204" pitchFamily="34" charset="0"/>
              <a:buChar char="•"/>
            </a:pPr>
            <a:r>
              <a:t>About direction</a:t>
            </a:r>
          </a:p>
          <a:p>
            <a:pPr marL="742950" lvl="1" indent="-285750">
              <a:buFont typeface="Arial" panose="020B0604020202020204" pitchFamily="34" charset="0"/>
              <a:buChar char="•"/>
            </a:pPr>
            <a:r>
              <a:t>Process that sets in motion important actions</a:t>
            </a:r>
          </a:p>
          <a:p>
            <a:pPr marL="742950" lvl="1" indent="-285750">
              <a:buFont typeface="Arial" panose="020B0604020202020204" pitchFamily="34" charset="0"/>
              <a:buChar char="•"/>
            </a:pPr>
            <a:r>
              <a:t>What the organisation should be doing</a:t>
            </a:r>
            <a:endParaRPr lang="en-US"/>
          </a:p>
        </p:txBody>
      </p:sp>
    </p:spTree>
    <p:extLst>
      <p:ext uri="{BB962C8B-B14F-4D97-AF65-F5344CB8AC3E}">
        <p14:creationId xmlns:p14="http://schemas.microsoft.com/office/powerpoint/2010/main" val="4031084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22DF6285-9792-E6DD-948F-2DC4F4300822}"/>
              </a:ext>
            </a:extLst>
          </p:cNvPr>
          <p:cNvSpPr>
            <a:spLocks noGrp="1"/>
          </p:cNvSpPr>
          <p:nvPr>
            <p:ph type="title"/>
          </p:nvPr>
        </p:nvSpPr>
        <p:spPr>
          <a:xfrm>
            <a:off x="614679" y="548639"/>
            <a:ext cx="3977640" cy="5719640"/>
          </a:xfrm>
        </p:spPr>
        <p:txBody>
          <a:bodyPr anchor="t">
            <a:normAutofit/>
          </a:bodyPr>
          <a:lstStyle/>
          <a:p>
            <a:r>
              <a:rPr lang="en-US"/>
              <a:t>Issues in Strategy Analysis</a:t>
            </a:r>
          </a:p>
        </p:txBody>
      </p:sp>
      <p:sp>
        <p:nvSpPr>
          <p:cNvPr id="3" name="Content Placeholder 2">
            <a:extLst>
              <a:ext uri="{FF2B5EF4-FFF2-40B4-BE49-F238E27FC236}">
                <a16:creationId xmlns:a16="http://schemas.microsoft.com/office/drawing/2014/main" id="{9F56A708-33DE-D583-5D26-6C2F2E786A70}"/>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t>Long-term Direction of an Organisation</a:t>
            </a:r>
          </a:p>
          <a:p>
            <a:pPr marL="742950" lvl="1" indent="-285750">
              <a:buFont typeface="Arial" panose="020B0604020202020204" pitchFamily="34" charset="0"/>
              <a:buChar char="•"/>
            </a:pPr>
            <a:r>
              <a:t>Focus on future goals and objectives</a:t>
            </a:r>
          </a:p>
          <a:p>
            <a:pPr>
              <a:buFont typeface="Arial" panose="020B0604020202020204" pitchFamily="34" charset="0"/>
              <a:buChar char="•"/>
            </a:pPr>
            <a:r>
              <a:t>Scope of an Organisation’s Activities</a:t>
            </a:r>
          </a:p>
          <a:p>
            <a:pPr marL="742950" lvl="1" indent="-285750">
              <a:buFont typeface="Arial" panose="020B0604020202020204" pitchFamily="34" charset="0"/>
              <a:buChar char="•"/>
            </a:pPr>
            <a:r>
              <a:t>Range of operations and services</a:t>
            </a:r>
          </a:p>
          <a:p>
            <a:pPr>
              <a:buFont typeface="Arial" panose="020B0604020202020204" pitchFamily="34" charset="0"/>
              <a:buChar char="•"/>
            </a:pPr>
            <a:r>
              <a:t>Advantage Over Competition</a:t>
            </a:r>
          </a:p>
          <a:p>
            <a:pPr marL="742950" lvl="1" indent="-285750">
              <a:buFont typeface="Arial" panose="020B0604020202020204" pitchFamily="34" charset="0"/>
              <a:buChar char="•"/>
            </a:pPr>
            <a:r>
              <a:t>Unique strengths and competitive edge</a:t>
            </a:r>
          </a:p>
          <a:p>
            <a:pPr>
              <a:buFont typeface="Arial" panose="020B0604020202020204" pitchFamily="34" charset="0"/>
              <a:buChar char="•"/>
            </a:pPr>
            <a:r>
              <a:t>Strategic Fit with Business Environment</a:t>
            </a:r>
          </a:p>
          <a:p>
            <a:pPr marL="742950" lvl="1" indent="-285750">
              <a:buFont typeface="Arial" panose="020B0604020202020204" pitchFamily="34" charset="0"/>
              <a:buChar char="•"/>
            </a:pPr>
            <a:r>
              <a:t>Alignment with external factors and market conditions</a:t>
            </a:r>
          </a:p>
          <a:p>
            <a:pPr>
              <a:buFont typeface="Arial" panose="020B0604020202020204" pitchFamily="34" charset="0"/>
              <a:buChar char="•"/>
            </a:pPr>
            <a:r>
              <a:t>Organisation’s Resources and Competences</a:t>
            </a:r>
          </a:p>
          <a:p>
            <a:pPr marL="742950" lvl="1" indent="-285750">
              <a:buFont typeface="Arial" panose="020B0604020202020204" pitchFamily="34" charset="0"/>
              <a:buChar char="•"/>
            </a:pPr>
            <a:r>
              <a:t>Utilization of assets and skills</a:t>
            </a:r>
          </a:p>
          <a:p>
            <a:pPr>
              <a:buFont typeface="Arial" panose="020B0604020202020204" pitchFamily="34" charset="0"/>
              <a:buChar char="•"/>
            </a:pPr>
            <a:r>
              <a:t>Values and Expectations of Powerful Actors</a:t>
            </a:r>
          </a:p>
          <a:p>
            <a:pPr marL="742950" lvl="1" indent="-285750">
              <a:buFont typeface="Arial" panose="020B0604020202020204" pitchFamily="34" charset="0"/>
              <a:buChar char="•"/>
            </a:pPr>
            <a:r>
              <a:t>Influence of stakeholders and key players</a:t>
            </a:r>
            <a:endParaRPr lang="en-US"/>
          </a:p>
        </p:txBody>
      </p:sp>
    </p:spTree>
    <p:extLst>
      <p:ext uri="{BB962C8B-B14F-4D97-AF65-F5344CB8AC3E}">
        <p14:creationId xmlns:p14="http://schemas.microsoft.com/office/powerpoint/2010/main" val="3958760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4B8143-3907-5396-F19C-4EDBFE8DE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5BC43F-6FEF-3A8F-B72A-B94FB38EE941}"/>
              </a:ext>
            </a:extLst>
          </p:cNvPr>
          <p:cNvSpPr>
            <a:spLocks noGrp="1"/>
          </p:cNvSpPr>
          <p:nvPr>
            <p:ph type="title"/>
          </p:nvPr>
        </p:nvSpPr>
        <p:spPr>
          <a:xfrm>
            <a:off x="612648" y="603504"/>
            <a:ext cx="11019513" cy="1527048"/>
          </a:xfrm>
        </p:spPr>
        <p:txBody>
          <a:bodyPr anchor="b">
            <a:normAutofit/>
          </a:bodyPr>
          <a:lstStyle/>
          <a:p>
            <a:r>
              <a:rPr lang="en-US"/>
              <a:t>Levels of Strategy</a:t>
            </a:r>
          </a:p>
        </p:txBody>
      </p:sp>
      <p:sp>
        <p:nvSpPr>
          <p:cNvPr id="3" name="Content Placeholder 2">
            <a:extLst>
              <a:ext uri="{FF2B5EF4-FFF2-40B4-BE49-F238E27FC236}">
                <a16:creationId xmlns:a16="http://schemas.microsoft.com/office/drawing/2014/main" id="{B4B23E4D-70EE-E8F8-E7C7-B0E5FD4930DB}"/>
              </a:ext>
            </a:extLst>
          </p:cNvPr>
          <p:cNvSpPr>
            <a:spLocks noGrp="1"/>
          </p:cNvSpPr>
          <p:nvPr>
            <p:ph idx="1"/>
          </p:nvPr>
        </p:nvSpPr>
        <p:spPr>
          <a:xfrm>
            <a:off x="612648" y="2212848"/>
            <a:ext cx="11019514" cy="4096512"/>
          </a:xfrm>
        </p:spPr>
        <p:txBody>
          <a:bodyPr>
            <a:normAutofit/>
          </a:bodyPr>
          <a:lstStyle/>
          <a:p>
            <a:pPr>
              <a:lnSpc>
                <a:spcPct val="110000"/>
              </a:lnSpc>
              <a:buFont typeface="Arial" panose="020B0604020202020204" pitchFamily="34" charset="0"/>
              <a:buChar char="•"/>
            </a:pPr>
            <a:r>
              <a:t>Corporate Strategy</a:t>
            </a:r>
            <a:endParaRPr lang="en-US"/>
          </a:p>
          <a:p>
            <a:pPr marL="742950" lvl="1" indent="-285750">
              <a:lnSpc>
                <a:spcPct val="110000"/>
              </a:lnSpc>
              <a:buFont typeface="Arial" panose="020B0604020202020204" pitchFamily="34" charset="0"/>
              <a:buChar char="•"/>
            </a:pPr>
            <a:r>
              <a:t>Overall purpose and scope of the business</a:t>
            </a:r>
            <a:endParaRPr lang="en-US"/>
          </a:p>
          <a:p>
            <a:pPr marL="742950" lvl="1" indent="-285750">
              <a:lnSpc>
                <a:spcPct val="110000"/>
              </a:lnSpc>
              <a:buFont typeface="Arial" panose="020B0604020202020204" pitchFamily="34" charset="0"/>
              <a:buChar char="•"/>
            </a:pPr>
            <a:r>
              <a:t>Influenced by investors, governments, and global competition</a:t>
            </a:r>
            <a:endParaRPr lang="en-US"/>
          </a:p>
          <a:p>
            <a:pPr marL="742950" lvl="1" indent="-285750">
              <a:lnSpc>
                <a:spcPct val="110000"/>
              </a:lnSpc>
              <a:buFont typeface="Arial" panose="020B0604020202020204" pitchFamily="34" charset="0"/>
              <a:buChar char="•"/>
            </a:pPr>
            <a:r>
              <a:t>Basis for all other strategies and strategic decisions</a:t>
            </a:r>
            <a:endParaRPr lang="en-US"/>
          </a:p>
          <a:p>
            <a:pPr>
              <a:lnSpc>
                <a:spcPct val="110000"/>
              </a:lnSpc>
              <a:buFont typeface="Arial" panose="020B0604020202020204" pitchFamily="34" charset="0"/>
              <a:buChar char="•"/>
            </a:pPr>
            <a:r>
              <a:t>Business Unit Strategy</a:t>
            </a:r>
            <a:endParaRPr lang="en-US"/>
          </a:p>
          <a:p>
            <a:pPr marL="742950" lvl="1" indent="-285750">
              <a:lnSpc>
                <a:spcPct val="110000"/>
              </a:lnSpc>
              <a:buFont typeface="Arial" panose="020B0604020202020204" pitchFamily="34" charset="0"/>
              <a:buChar char="•"/>
            </a:pPr>
            <a:r>
              <a:t>Strategic business units (SBUs) with distinct external markets</a:t>
            </a:r>
            <a:endParaRPr lang="en-US"/>
          </a:p>
          <a:p>
            <a:pPr marL="742950" lvl="1" indent="-285750">
              <a:lnSpc>
                <a:spcPct val="110000"/>
              </a:lnSpc>
              <a:buFont typeface="Arial" panose="020B0604020202020204" pitchFamily="34" charset="0"/>
              <a:buChar char="•"/>
            </a:pPr>
            <a:r>
              <a:t>Addresses choice of products, pricing, customer satisfaction, and competitive advantage</a:t>
            </a:r>
            <a:endParaRPr lang="en-US"/>
          </a:p>
          <a:p>
            <a:pPr>
              <a:lnSpc>
                <a:spcPct val="110000"/>
              </a:lnSpc>
              <a:buFont typeface="Arial" panose="020B0604020202020204" pitchFamily="34" charset="0"/>
              <a:buChar char="•"/>
            </a:pPr>
            <a:r>
              <a:t>Operational Strategy</a:t>
            </a:r>
            <a:endParaRPr lang="en-US"/>
          </a:p>
          <a:p>
            <a:pPr marL="742950" lvl="1" indent="-285750">
              <a:lnSpc>
                <a:spcPct val="110000"/>
              </a:lnSpc>
              <a:buFont typeface="Arial" panose="020B0604020202020204" pitchFamily="34" charset="0"/>
              <a:buChar char="•"/>
            </a:pPr>
            <a:r>
              <a:t>Focuses on delivery of corporate and SBU strategies</a:t>
            </a:r>
            <a:endParaRPr lang="en-US"/>
          </a:p>
          <a:p>
            <a:pPr marL="742950" lvl="1" indent="-285750">
              <a:lnSpc>
                <a:spcPct val="110000"/>
              </a:lnSpc>
              <a:buFont typeface="Arial" panose="020B0604020202020204" pitchFamily="34" charset="0"/>
              <a:buChar char="•"/>
            </a:pPr>
            <a:r>
              <a:t>Effective organisation and development of resources, processes, and people</a:t>
            </a:r>
            <a:endParaRPr lang="en-US"/>
          </a:p>
        </p:txBody>
      </p:sp>
    </p:spTree>
    <p:extLst>
      <p:ext uri="{BB962C8B-B14F-4D97-AF65-F5344CB8AC3E}">
        <p14:creationId xmlns:p14="http://schemas.microsoft.com/office/powerpoint/2010/main" val="303267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10AEED-D04C-7618-76F3-66A69953B748}"/>
              </a:ext>
            </a:extLst>
          </p:cNvPr>
          <p:cNvSpPr>
            <a:spLocks noGrp="1"/>
          </p:cNvSpPr>
          <p:nvPr>
            <p:ph type="title"/>
          </p:nvPr>
        </p:nvSpPr>
        <p:spPr>
          <a:xfrm>
            <a:off x="612648" y="603504"/>
            <a:ext cx="4361686" cy="1527048"/>
          </a:xfrm>
        </p:spPr>
        <p:txBody>
          <a:bodyPr vert="horz" lIns="91440" tIns="45720" rIns="91440" bIns="45720" rtlCol="0" anchor="b">
            <a:normAutofit/>
          </a:bodyPr>
          <a:lstStyle/>
          <a:p>
            <a:r>
              <a:rPr lang="en-US" sz="3100" b="1" kern="1200" dirty="0">
                <a:solidFill>
                  <a:schemeClr val="tx1"/>
                </a:solidFill>
                <a:latin typeface="+mj-lt"/>
                <a:ea typeface="+mj-ea"/>
                <a:cs typeface="+mj-cs"/>
              </a:rPr>
              <a:t>Fundamental Questions in Strategy Development</a:t>
            </a:r>
          </a:p>
        </p:txBody>
      </p:sp>
      <p:sp>
        <p:nvSpPr>
          <p:cNvPr id="4" name="Content Placeholder 3">
            <a:extLst>
              <a:ext uri="{FF2B5EF4-FFF2-40B4-BE49-F238E27FC236}">
                <a16:creationId xmlns:a16="http://schemas.microsoft.com/office/drawing/2014/main" id="{7EE8EF2E-AB9F-03AA-581F-507EEA78EE2A}"/>
              </a:ext>
            </a:extLst>
          </p:cNvPr>
          <p:cNvSpPr>
            <a:spLocks noGrp="1"/>
          </p:cNvSpPr>
          <p:nvPr>
            <p:ph sz="half" idx="2"/>
          </p:nvPr>
        </p:nvSpPr>
        <p:spPr>
          <a:xfrm>
            <a:off x="612647" y="2212848"/>
            <a:ext cx="4361687" cy="4096512"/>
          </a:xfrm>
        </p:spPr>
        <p:txBody>
          <a:bodyPr vert="horz" lIns="91440" tIns="45720" rIns="91440" bIns="45720" rtlCol="0">
            <a:normAutofit/>
          </a:bodyPr>
          <a:lstStyle/>
          <a:p>
            <a:pPr>
              <a:lnSpc>
                <a:spcPct val="110000"/>
              </a:lnSpc>
            </a:pPr>
            <a:r>
              <a:rPr lang="en-US" sz="1500"/>
              <a:t>Starting Strategy Development</a:t>
            </a:r>
          </a:p>
          <a:p>
            <a:pPr marL="742950" lvl="1">
              <a:lnSpc>
                <a:spcPct val="110000"/>
              </a:lnSpc>
            </a:pPr>
            <a:r>
              <a:rPr lang="en-US" sz="1500"/>
              <a:t>Initial questions to consider</a:t>
            </a:r>
          </a:p>
          <a:p>
            <a:pPr marL="742950" lvl="1">
              <a:lnSpc>
                <a:spcPct val="110000"/>
              </a:lnSpc>
            </a:pPr>
            <a:r>
              <a:rPr lang="en-US" sz="1500"/>
              <a:t>Understanding the origins of strategy development</a:t>
            </a:r>
          </a:p>
          <a:p>
            <a:pPr>
              <a:lnSpc>
                <a:spcPct val="110000"/>
              </a:lnSpc>
            </a:pPr>
            <a:r>
              <a:rPr lang="en-US" sz="1500"/>
              <a:t>Types of Strategy</a:t>
            </a:r>
          </a:p>
          <a:p>
            <a:pPr marL="742950" lvl="1">
              <a:lnSpc>
                <a:spcPct val="110000"/>
              </a:lnSpc>
            </a:pPr>
            <a:r>
              <a:rPr lang="en-US" sz="1500"/>
              <a:t>Identifying different kinds of strategy</a:t>
            </a:r>
          </a:p>
          <a:p>
            <a:pPr marL="742950" lvl="1">
              <a:lnSpc>
                <a:spcPct val="110000"/>
              </a:lnSpc>
            </a:pPr>
            <a:r>
              <a:rPr lang="en-US" sz="1500"/>
              <a:t>Determining appropriate strategies to develop</a:t>
            </a:r>
          </a:p>
          <a:p>
            <a:pPr>
              <a:lnSpc>
                <a:spcPct val="110000"/>
              </a:lnSpc>
            </a:pPr>
            <a:r>
              <a:rPr lang="en-US" sz="1500"/>
              <a:t>Drivers for Strategy Development</a:t>
            </a:r>
          </a:p>
          <a:p>
            <a:pPr marL="742950" lvl="1">
              <a:lnSpc>
                <a:spcPct val="110000"/>
              </a:lnSpc>
            </a:pPr>
            <a:r>
              <a:rPr lang="en-US" sz="1500"/>
              <a:t>Various influences on strategy formulation</a:t>
            </a:r>
          </a:p>
          <a:p>
            <a:pPr marL="742950" lvl="1">
              <a:lnSpc>
                <a:spcPct val="110000"/>
              </a:lnSpc>
            </a:pPr>
            <a:r>
              <a:rPr lang="en-US" sz="1500"/>
              <a:t>Different methods of strategy formulation</a:t>
            </a:r>
          </a:p>
        </p:txBody>
      </p:sp>
      <p:pic>
        <p:nvPicPr>
          <p:cNvPr id="5" name="Content Placeholder 4" descr="Close-up of blackboard with smudged chalk">
            <a:extLst>
              <a:ext uri="{FF2B5EF4-FFF2-40B4-BE49-F238E27FC236}">
                <a16:creationId xmlns:a16="http://schemas.microsoft.com/office/drawing/2014/main" id="{5DE6B962-B624-4C90-89B9-7826FD663640}"/>
              </a:ext>
            </a:extLst>
          </p:cNvPr>
          <p:cNvPicPr>
            <a:picLocks noGrp="1" noChangeAspect="1"/>
          </p:cNvPicPr>
          <p:nvPr>
            <p:ph sz="half" idx="1"/>
          </p:nvPr>
        </p:nvPicPr>
        <p:blipFill>
          <a:blip r:embed="rId3"/>
          <a:srcRect l="17739" r="20227" b="-2"/>
          <a:stretch>
            <a:fillRect/>
          </a:stretch>
        </p:blipFill>
        <p:spPr>
          <a:xfrm>
            <a:off x="5818632" y="-1"/>
            <a:ext cx="6373368" cy="6858001"/>
          </a:xfrm>
          <a:prstGeom prst="rect">
            <a:avLst/>
          </a:prstGeom>
        </p:spPr>
      </p:pic>
    </p:spTree>
    <p:extLst>
      <p:ext uri="{BB962C8B-B14F-4D97-AF65-F5344CB8AC3E}">
        <p14:creationId xmlns:p14="http://schemas.microsoft.com/office/powerpoint/2010/main" val="1144681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B28342FE-9AD0-2D70-AA6E-490D21B94867}"/>
              </a:ext>
            </a:extLst>
          </p:cNvPr>
          <p:cNvSpPr>
            <a:spLocks noGrp="1"/>
          </p:cNvSpPr>
          <p:nvPr>
            <p:ph type="title"/>
          </p:nvPr>
        </p:nvSpPr>
        <p:spPr>
          <a:xfrm>
            <a:off x="614679" y="548639"/>
            <a:ext cx="3977640" cy="5719640"/>
          </a:xfrm>
        </p:spPr>
        <p:txBody>
          <a:bodyPr anchor="t">
            <a:normAutofit/>
          </a:bodyPr>
          <a:lstStyle/>
          <a:p>
            <a:r>
              <a:rPr lang="en-US"/>
              <a:t>Drivers of Strategy Development</a:t>
            </a:r>
          </a:p>
        </p:txBody>
      </p:sp>
      <p:sp>
        <p:nvSpPr>
          <p:cNvPr id="3" name="Content Placeholder 2">
            <a:extLst>
              <a:ext uri="{FF2B5EF4-FFF2-40B4-BE49-F238E27FC236}">
                <a16:creationId xmlns:a16="http://schemas.microsoft.com/office/drawing/2014/main" id="{527B7486-B769-86A1-C5A1-83667339867F}"/>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t>Founder-led Strategy</a:t>
            </a:r>
          </a:p>
          <a:p>
            <a:pPr marL="742950" lvl="1" indent="-285750">
              <a:buFont typeface="Arial" panose="020B0604020202020204" pitchFamily="34" charset="0"/>
              <a:buChar char="•"/>
            </a:pPr>
            <a:r>
              <a:t>Examples include Mark Zuckerberg and Richard Branson</a:t>
            </a:r>
          </a:p>
          <a:p>
            <a:pPr marL="742950" lvl="1" indent="-285750">
              <a:buFont typeface="Arial" panose="020B0604020202020204" pitchFamily="34" charset="0"/>
              <a:buChar char="•"/>
            </a:pPr>
            <a:r>
              <a:t>Founder sets the strategic direction</a:t>
            </a:r>
          </a:p>
          <a:p>
            <a:pPr>
              <a:buFont typeface="Arial" panose="020B0604020202020204" pitchFamily="34" charset="0"/>
              <a:buChar char="•"/>
            </a:pPr>
            <a:r>
              <a:t>CEO-driven Strategy Change</a:t>
            </a:r>
          </a:p>
          <a:p>
            <a:pPr marL="742950" lvl="1" indent="-285750">
              <a:buFont typeface="Arial" panose="020B0604020202020204" pitchFamily="34" charset="0"/>
              <a:buChar char="•"/>
            </a:pPr>
            <a:r>
              <a:t>New CEO brought in to change strategy</a:t>
            </a:r>
          </a:p>
          <a:p>
            <a:pPr marL="742950" lvl="1" indent="-285750">
              <a:buFont typeface="Arial" panose="020B0604020202020204" pitchFamily="34" charset="0"/>
              <a:buChar char="•"/>
            </a:pPr>
            <a:r>
              <a:t>Helps move the organisation forward</a:t>
            </a:r>
          </a:p>
          <a:p>
            <a:pPr>
              <a:buFont typeface="Arial" panose="020B0604020202020204" pitchFamily="34" charset="0"/>
              <a:buChar char="•"/>
            </a:pPr>
            <a:r>
              <a:t>Managerial Strategy Development</a:t>
            </a:r>
          </a:p>
          <a:p>
            <a:pPr marL="742950" lvl="1" indent="-285750">
              <a:buFont typeface="Arial" panose="020B0604020202020204" pitchFamily="34" charset="0"/>
              <a:buChar char="•"/>
            </a:pPr>
            <a:r>
              <a:t>Internal managers review market trends</a:t>
            </a:r>
          </a:p>
          <a:p>
            <a:pPr marL="742950" lvl="1" indent="-285750">
              <a:buFont typeface="Arial" panose="020B0604020202020204" pitchFamily="34" charset="0"/>
              <a:buChar char="•"/>
            </a:pPr>
            <a:r>
              <a:t>Strategy evolves incrementally</a:t>
            </a:r>
          </a:p>
          <a:p>
            <a:pPr>
              <a:buFont typeface="Arial" panose="020B0604020202020204" pitchFamily="34" charset="0"/>
              <a:buChar char="•"/>
            </a:pPr>
            <a:r>
              <a:t>Innovative Ideas from Employees</a:t>
            </a:r>
          </a:p>
          <a:p>
            <a:pPr marL="742950" lvl="1" indent="-285750">
              <a:buFont typeface="Arial" panose="020B0604020202020204" pitchFamily="34" charset="0"/>
              <a:buChar char="•"/>
            </a:pPr>
            <a:r>
              <a:t>Strategy emerges from within the organisation</a:t>
            </a:r>
          </a:p>
          <a:p>
            <a:pPr>
              <a:buFont typeface="Arial" panose="020B0604020202020204" pitchFamily="34" charset="0"/>
              <a:buChar char="•"/>
            </a:pPr>
            <a:r>
              <a:t>Formal Design Process</a:t>
            </a:r>
            <a:endParaRPr lang="en-US"/>
          </a:p>
        </p:txBody>
      </p:sp>
    </p:spTree>
    <p:extLst>
      <p:ext uri="{BB962C8B-B14F-4D97-AF65-F5344CB8AC3E}">
        <p14:creationId xmlns:p14="http://schemas.microsoft.com/office/powerpoint/2010/main" val="72124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B27F2D05-779C-7EEF-D5AF-7DEB278767C2}"/>
              </a:ext>
            </a:extLst>
          </p:cNvPr>
          <p:cNvSpPr>
            <a:spLocks noGrp="1"/>
          </p:cNvSpPr>
          <p:nvPr>
            <p:ph type="title"/>
          </p:nvPr>
        </p:nvSpPr>
        <p:spPr>
          <a:xfrm>
            <a:off x="614679" y="548639"/>
            <a:ext cx="3977640" cy="5719640"/>
          </a:xfrm>
        </p:spPr>
        <p:txBody>
          <a:bodyPr anchor="t">
            <a:normAutofit/>
          </a:bodyPr>
          <a:lstStyle/>
          <a:p>
            <a:r>
              <a:rPr lang="en-US"/>
              <a:t>Political Influence on Strategy</a:t>
            </a:r>
          </a:p>
        </p:txBody>
      </p:sp>
      <p:sp>
        <p:nvSpPr>
          <p:cNvPr id="3" name="Content Placeholder 2">
            <a:extLst>
              <a:ext uri="{FF2B5EF4-FFF2-40B4-BE49-F238E27FC236}">
                <a16:creationId xmlns:a16="http://schemas.microsoft.com/office/drawing/2014/main" id="{67CA77D6-F171-FD38-C4FB-EC29CAC82460}"/>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t>Strategy Development Process</a:t>
            </a:r>
          </a:p>
          <a:p>
            <a:pPr marL="742950" lvl="1" indent="-285750">
              <a:buFont typeface="Arial" panose="020B0604020202020204" pitchFamily="34" charset="0"/>
              <a:buChar char="•"/>
            </a:pPr>
            <a:r>
              <a:t>Often rational, logical, and organized</a:t>
            </a:r>
          </a:p>
          <a:p>
            <a:pPr marL="742950" lvl="1" indent="-285750">
              <a:buFont typeface="Arial" panose="020B0604020202020204" pitchFamily="34" charset="0"/>
              <a:buChar char="•"/>
            </a:pPr>
            <a:r>
              <a:t>Informed by various tools</a:t>
            </a:r>
          </a:p>
          <a:p>
            <a:pPr>
              <a:buFont typeface="Arial" panose="020B0604020202020204" pitchFamily="34" charset="0"/>
              <a:buChar char="•"/>
            </a:pPr>
            <a:r>
              <a:t>Political System in Organizations</a:t>
            </a:r>
          </a:p>
          <a:p>
            <a:pPr marL="742950" lvl="1" indent="-285750">
              <a:buFont typeface="Arial" panose="020B0604020202020204" pitchFamily="34" charset="0"/>
              <a:buChar char="•"/>
            </a:pPr>
            <a:r>
              <a:t>Manipulates strategy formation through power</a:t>
            </a:r>
          </a:p>
          <a:p>
            <a:pPr marL="742950" lvl="1" indent="-285750">
              <a:buFont typeface="Arial" panose="020B0604020202020204" pitchFamily="34" charset="0"/>
              <a:buChar char="•"/>
            </a:pPr>
            <a:r>
              <a:t>Interest groups compete for resources and support</a:t>
            </a:r>
          </a:p>
          <a:p>
            <a:pPr>
              <a:buFont typeface="Arial" panose="020B0604020202020204" pitchFamily="34" charset="0"/>
              <a:buChar char="•"/>
            </a:pPr>
            <a:r>
              <a:t>Sources of Power</a:t>
            </a:r>
          </a:p>
          <a:p>
            <a:pPr marL="742950" lvl="1" indent="-285750">
              <a:buFont typeface="Arial" panose="020B0604020202020204" pitchFamily="34" charset="0"/>
              <a:buChar char="•"/>
            </a:pPr>
            <a:r>
              <a:t>Dependency: Control over resources</a:t>
            </a:r>
          </a:p>
          <a:p>
            <a:pPr marL="742950" lvl="1" indent="-285750">
              <a:buFont typeface="Arial" panose="020B0604020202020204" pitchFamily="34" charset="0"/>
              <a:buChar char="•"/>
            </a:pPr>
            <a:r>
              <a:t>Financial Resources: Funds for new ideas</a:t>
            </a:r>
          </a:p>
          <a:p>
            <a:pPr marL="742950" lvl="1" indent="-285750">
              <a:buFont typeface="Arial" panose="020B0604020202020204" pitchFamily="34" charset="0"/>
              <a:buChar char="•"/>
            </a:pPr>
            <a:r>
              <a:t>Position: Impact on organizational performance</a:t>
            </a:r>
          </a:p>
          <a:p>
            <a:pPr marL="742950" lvl="1" indent="-285750">
              <a:buFont typeface="Arial" panose="020B0604020202020204" pitchFamily="34" charset="0"/>
              <a:buChar char="•"/>
            </a:pPr>
            <a:r>
              <a:t>Uniqueness: Exclusive capabilities</a:t>
            </a:r>
          </a:p>
          <a:p>
            <a:pPr marL="742950" lvl="1" indent="-285750">
              <a:buFont typeface="Arial" panose="020B0604020202020204" pitchFamily="34" charset="0"/>
              <a:buChar char="•"/>
            </a:pPr>
            <a:r>
              <a:t>Uncertainty: Coping with unpredictable effects</a:t>
            </a:r>
            <a:endParaRPr lang="en-US"/>
          </a:p>
        </p:txBody>
      </p:sp>
    </p:spTree>
    <p:extLst>
      <p:ext uri="{BB962C8B-B14F-4D97-AF65-F5344CB8AC3E}">
        <p14:creationId xmlns:p14="http://schemas.microsoft.com/office/powerpoint/2010/main" val="2290469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4B8143-3907-5396-F19C-4EDBFE8DE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89D985-4E74-A484-F285-9AFD41B301D3}"/>
              </a:ext>
            </a:extLst>
          </p:cNvPr>
          <p:cNvSpPr>
            <a:spLocks noGrp="1"/>
          </p:cNvSpPr>
          <p:nvPr>
            <p:ph type="title"/>
          </p:nvPr>
        </p:nvSpPr>
        <p:spPr>
          <a:xfrm>
            <a:off x="612648" y="603504"/>
            <a:ext cx="11019513" cy="1527048"/>
          </a:xfrm>
        </p:spPr>
        <p:txBody>
          <a:bodyPr anchor="b">
            <a:normAutofit/>
          </a:bodyPr>
          <a:lstStyle/>
          <a:p>
            <a:r>
              <a:rPr lang="en-US"/>
              <a:t>Importance of Written Strategy Statements</a:t>
            </a:r>
          </a:p>
        </p:txBody>
      </p:sp>
      <p:sp>
        <p:nvSpPr>
          <p:cNvPr id="3" name="Content Placeholder 2">
            <a:extLst>
              <a:ext uri="{FF2B5EF4-FFF2-40B4-BE49-F238E27FC236}">
                <a16:creationId xmlns:a16="http://schemas.microsoft.com/office/drawing/2014/main" id="{9428A720-950E-C041-58D0-384B37191AE5}"/>
              </a:ext>
            </a:extLst>
          </p:cNvPr>
          <p:cNvSpPr>
            <a:spLocks noGrp="1"/>
          </p:cNvSpPr>
          <p:nvPr>
            <p:ph idx="1"/>
          </p:nvPr>
        </p:nvSpPr>
        <p:spPr>
          <a:xfrm>
            <a:off x="612648" y="2212848"/>
            <a:ext cx="11019514" cy="4096512"/>
          </a:xfrm>
        </p:spPr>
        <p:txBody>
          <a:bodyPr>
            <a:normAutofit/>
          </a:bodyPr>
          <a:lstStyle/>
          <a:p>
            <a:pPr>
              <a:buFont typeface="Arial" panose="020B0604020202020204" pitchFamily="34" charset="0"/>
              <a:buChar char="•"/>
            </a:pPr>
            <a:r>
              <a:t>External and Internal Analysis in Strategy Development</a:t>
            </a:r>
          </a:p>
          <a:p>
            <a:pPr marL="742950" lvl="1" indent="-285750">
              <a:buFont typeface="Arial" panose="020B0604020202020204" pitchFamily="34" charset="0"/>
              <a:buChar char="•"/>
            </a:pPr>
            <a:r>
              <a:t>External analysis: Understanding external factors</a:t>
            </a:r>
          </a:p>
          <a:p>
            <a:pPr marL="742950" lvl="1" indent="-285750">
              <a:buFont typeface="Arial" panose="020B0604020202020204" pitchFamily="34" charset="0"/>
              <a:buChar char="•"/>
            </a:pPr>
            <a:r>
              <a:t>Internal analysis: Assessing the organization's position</a:t>
            </a:r>
          </a:p>
          <a:p>
            <a:pPr>
              <a:buFont typeface="Arial" panose="020B0604020202020204" pitchFamily="34" charset="0"/>
              <a:buChar char="•"/>
            </a:pPr>
            <a:r>
              <a:t>Reasons for a Written Strategy Statement</a:t>
            </a:r>
          </a:p>
          <a:p>
            <a:pPr marL="742950" lvl="1" indent="-285750">
              <a:buFont typeface="Arial" panose="020B0604020202020204" pitchFamily="34" charset="0"/>
              <a:buChar char="•"/>
            </a:pPr>
            <a:r>
              <a:t>Provides organizational focus and understanding</a:t>
            </a:r>
          </a:p>
          <a:p>
            <a:pPr marL="742950" lvl="1" indent="-285750">
              <a:buFont typeface="Arial" panose="020B0604020202020204" pitchFamily="34" charset="0"/>
              <a:buChar char="•"/>
            </a:pPr>
            <a:r>
              <a:t>Framework for resource allocation</a:t>
            </a:r>
          </a:p>
          <a:p>
            <a:pPr marL="742950" lvl="1" indent="-285750">
              <a:buFont typeface="Arial" panose="020B0604020202020204" pitchFamily="34" charset="0"/>
              <a:buChar char="•"/>
            </a:pPr>
            <a:r>
              <a:t>Guide for innovation in products, services, or systems</a:t>
            </a:r>
          </a:p>
          <a:p>
            <a:pPr marL="742950" lvl="1" indent="-285750">
              <a:buFont typeface="Arial" panose="020B0604020202020204" pitchFamily="34" charset="0"/>
              <a:buChar char="•"/>
            </a:pPr>
            <a:r>
              <a:t>Enables performance measurement</a:t>
            </a:r>
          </a:p>
          <a:p>
            <a:pPr marL="742950" lvl="1" indent="-285750">
              <a:buFont typeface="Arial" panose="020B0604020202020204" pitchFamily="34" charset="0"/>
              <a:buChar char="•"/>
            </a:pPr>
            <a:r>
              <a:t>Communicates with external stakeholders and market analysts</a:t>
            </a:r>
            <a:endParaRPr lang="en-US"/>
          </a:p>
        </p:txBody>
      </p:sp>
    </p:spTree>
    <p:extLst>
      <p:ext uri="{BB962C8B-B14F-4D97-AF65-F5344CB8AC3E}">
        <p14:creationId xmlns:p14="http://schemas.microsoft.com/office/powerpoint/2010/main" val="2202508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89CBD692-6AC0-8EA3-94FA-FC9985DE8894}"/>
              </a:ext>
            </a:extLst>
          </p:cNvPr>
          <p:cNvSpPr>
            <a:spLocks noGrp="1"/>
          </p:cNvSpPr>
          <p:nvPr>
            <p:ph type="title"/>
          </p:nvPr>
        </p:nvSpPr>
        <p:spPr>
          <a:xfrm>
            <a:off x="614679" y="548639"/>
            <a:ext cx="3977640" cy="5719640"/>
          </a:xfrm>
        </p:spPr>
        <p:txBody>
          <a:bodyPr anchor="t">
            <a:normAutofit/>
          </a:bodyPr>
          <a:lstStyle/>
          <a:p>
            <a:r>
              <a:rPr lang="en-US"/>
              <a:t>Impact of External Changes on Business</a:t>
            </a:r>
          </a:p>
        </p:txBody>
      </p:sp>
      <p:sp>
        <p:nvSpPr>
          <p:cNvPr id="3" name="Content Placeholder 2">
            <a:extLst>
              <a:ext uri="{FF2B5EF4-FFF2-40B4-BE49-F238E27FC236}">
                <a16:creationId xmlns:a16="http://schemas.microsoft.com/office/drawing/2014/main" id="{86325EAA-3B71-83D9-0E44-C641BF49BEB6}"/>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t>Economic Factors</a:t>
            </a:r>
          </a:p>
          <a:p>
            <a:pPr marL="742950" lvl="1" indent="-285750">
              <a:buFont typeface="Arial" panose="020B0604020202020204" pitchFamily="34" charset="0"/>
              <a:buChar char="•"/>
            </a:pPr>
            <a:r>
              <a:t>Influence of local employment and incomes</a:t>
            </a:r>
          </a:p>
          <a:p>
            <a:pPr marL="742950" lvl="1" indent="-285750">
              <a:buFont typeface="Arial" panose="020B0604020202020204" pitchFamily="34" charset="0"/>
              <a:buChar char="•"/>
            </a:pPr>
            <a:r>
              <a:t>Impact of credit costs on product demand</a:t>
            </a:r>
          </a:p>
          <a:p>
            <a:pPr>
              <a:buFont typeface="Arial" panose="020B0604020202020204" pitchFamily="34" charset="0"/>
              <a:buChar char="•"/>
            </a:pPr>
            <a:r>
              <a:t>Product Cost</a:t>
            </a:r>
          </a:p>
          <a:p>
            <a:pPr marL="742950" lvl="1" indent="-285750">
              <a:buFont typeface="Arial" panose="020B0604020202020204" pitchFamily="34" charset="0"/>
              <a:buChar char="•"/>
            </a:pPr>
            <a:r>
              <a:t>High price competition</a:t>
            </a:r>
          </a:p>
          <a:p>
            <a:pPr marL="742950" lvl="1" indent="-285750">
              <a:buFont typeface="Arial" panose="020B0604020202020204" pitchFamily="34" charset="0"/>
              <a:buChar char="•"/>
            </a:pPr>
            <a:r>
              <a:t>Shift to lower cost manufacturing economies</a:t>
            </a:r>
          </a:p>
          <a:p>
            <a:pPr marL="742950" lvl="1" indent="-285750">
              <a:buFont typeface="Arial" panose="020B0604020202020204" pitchFamily="34" charset="0"/>
              <a:buChar char="•"/>
            </a:pPr>
            <a:r>
              <a:t>Possible impact on supply and after-sales support</a:t>
            </a:r>
          </a:p>
          <a:p>
            <a:pPr>
              <a:buFont typeface="Arial" panose="020B0604020202020204" pitchFamily="34" charset="0"/>
              <a:buChar char="•"/>
            </a:pPr>
            <a:r>
              <a:t>Consumer Lifestyles and Tastes</a:t>
            </a:r>
          </a:p>
          <a:p>
            <a:pPr marL="742950" lvl="1" indent="-285750">
              <a:buFont typeface="Arial" panose="020B0604020202020204" pitchFamily="34" charset="0"/>
              <a:buChar char="•"/>
            </a:pPr>
            <a:r>
              <a:t>Smaller houses and growth in flats</a:t>
            </a:r>
          </a:p>
          <a:p>
            <a:pPr>
              <a:buFont typeface="Arial" panose="020B0604020202020204" pitchFamily="34" charset="0"/>
              <a:buChar char="•"/>
            </a:pPr>
            <a:r>
              <a:t>Technological Changes</a:t>
            </a:r>
          </a:p>
          <a:p>
            <a:pPr>
              <a:buFont typeface="Arial" panose="020B0604020202020204" pitchFamily="34" charset="0"/>
              <a:buChar char="•"/>
            </a:pPr>
            <a:r>
              <a:t>New Marketing Approaches</a:t>
            </a:r>
          </a:p>
          <a:p>
            <a:pPr>
              <a:buFont typeface="Arial" panose="020B0604020202020204" pitchFamily="34" charset="0"/>
              <a:buChar char="•"/>
            </a:pPr>
            <a:r>
              <a:t>Unexpected Changes</a:t>
            </a:r>
            <a:endParaRPr lang="en-US"/>
          </a:p>
        </p:txBody>
      </p:sp>
    </p:spTree>
    <p:extLst>
      <p:ext uri="{BB962C8B-B14F-4D97-AF65-F5344CB8AC3E}">
        <p14:creationId xmlns:p14="http://schemas.microsoft.com/office/powerpoint/2010/main" val="2717170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B2138F-7EE5-B0E5-3ACE-9C518C8C040D}"/>
              </a:ext>
            </a:extLst>
          </p:cNvPr>
          <p:cNvSpPr>
            <a:spLocks noGrp="1"/>
          </p:cNvSpPr>
          <p:nvPr>
            <p:ph type="title"/>
          </p:nvPr>
        </p:nvSpPr>
        <p:spPr>
          <a:xfrm>
            <a:off x="614679" y="548640"/>
            <a:ext cx="4779572" cy="2067705"/>
          </a:xfrm>
        </p:spPr>
        <p:txBody>
          <a:bodyPr vert="horz" lIns="91440" tIns="45720" rIns="91440" bIns="45720" rtlCol="0" anchor="t">
            <a:normAutofit/>
          </a:bodyPr>
          <a:lstStyle/>
          <a:p>
            <a:r>
              <a:rPr lang="en-US" b="1" kern="1200">
                <a:solidFill>
                  <a:schemeClr val="tx1"/>
                </a:solidFill>
                <a:latin typeface="+mj-lt"/>
                <a:ea typeface="+mj-ea"/>
                <a:cs typeface="+mj-cs"/>
              </a:rPr>
              <a:t>PESTLE Analysis Framework</a:t>
            </a:r>
          </a:p>
        </p:txBody>
      </p:sp>
      <p:sp>
        <p:nvSpPr>
          <p:cNvPr id="4" name="Content Placeholder 3">
            <a:extLst>
              <a:ext uri="{FF2B5EF4-FFF2-40B4-BE49-F238E27FC236}">
                <a16:creationId xmlns:a16="http://schemas.microsoft.com/office/drawing/2014/main" id="{41E9B8D7-F26B-D952-42D4-9A49A94604E2}"/>
              </a:ext>
            </a:extLst>
          </p:cNvPr>
          <p:cNvSpPr>
            <a:spLocks noGrp="1"/>
          </p:cNvSpPr>
          <p:nvPr>
            <p:ph sz="half" idx="2"/>
          </p:nvPr>
        </p:nvSpPr>
        <p:spPr>
          <a:xfrm>
            <a:off x="6030551" y="548638"/>
            <a:ext cx="5546770" cy="5760721"/>
          </a:xfrm>
        </p:spPr>
        <p:txBody>
          <a:bodyPr vert="horz" lIns="91440" tIns="45720" rIns="91440" bIns="45720" rtlCol="0" anchor="t">
            <a:normAutofit/>
          </a:bodyPr>
          <a:lstStyle/>
          <a:p>
            <a:pPr>
              <a:lnSpc>
                <a:spcPct val="110000"/>
              </a:lnSpc>
            </a:pPr>
            <a:r>
              <a:rPr lang="en-US" sz="1700"/>
              <a:t>Framework for Assessing Broad Environment</a:t>
            </a:r>
          </a:p>
          <a:p>
            <a:pPr marL="742950" lvl="1">
              <a:lnSpc>
                <a:spcPct val="110000"/>
              </a:lnSpc>
            </a:pPr>
            <a:r>
              <a:rPr lang="en-US" sz="1700"/>
              <a:t>PESTLE stands for Political, Economic, Socio-cultural, Technological, Legal, and Environmental</a:t>
            </a:r>
          </a:p>
          <a:p>
            <a:pPr marL="742950" lvl="1">
              <a:lnSpc>
                <a:spcPct val="110000"/>
              </a:lnSpc>
            </a:pPr>
            <a:r>
              <a:rPr lang="en-US" sz="1700"/>
              <a:t>Also known as PESTEL or PEST analysis</a:t>
            </a:r>
          </a:p>
          <a:p>
            <a:pPr>
              <a:lnSpc>
                <a:spcPct val="110000"/>
              </a:lnSpc>
            </a:pPr>
            <a:r>
              <a:rPr lang="en-US" sz="1700"/>
              <a:t>Categories of Influences</a:t>
            </a:r>
          </a:p>
          <a:p>
            <a:pPr marL="742950" lvl="1">
              <a:lnSpc>
                <a:spcPct val="110000"/>
              </a:lnSpc>
            </a:pPr>
            <a:r>
              <a:rPr lang="en-US" sz="1700"/>
              <a:t>Political: Government policies, regulations</a:t>
            </a:r>
          </a:p>
          <a:p>
            <a:pPr marL="742950" lvl="1">
              <a:lnSpc>
                <a:spcPct val="110000"/>
              </a:lnSpc>
            </a:pPr>
            <a:r>
              <a:rPr lang="en-US" sz="1700"/>
              <a:t>Economic: Market trends, economic conditions</a:t>
            </a:r>
          </a:p>
          <a:p>
            <a:pPr marL="742950" lvl="1">
              <a:lnSpc>
                <a:spcPct val="110000"/>
              </a:lnSpc>
            </a:pPr>
            <a:r>
              <a:rPr lang="en-US" sz="1700"/>
              <a:t>Socio-cultural: Demographics, cultural trends</a:t>
            </a:r>
          </a:p>
          <a:p>
            <a:pPr marL="742950" lvl="1">
              <a:lnSpc>
                <a:spcPct val="110000"/>
              </a:lnSpc>
            </a:pPr>
            <a:r>
              <a:rPr lang="en-US" sz="1700"/>
              <a:t>Technological: Innovations, technological advancements</a:t>
            </a:r>
          </a:p>
          <a:p>
            <a:pPr marL="742950" lvl="1">
              <a:lnSpc>
                <a:spcPct val="110000"/>
              </a:lnSpc>
            </a:pPr>
            <a:r>
              <a:rPr lang="en-US" sz="1700"/>
              <a:t>Legal: Laws, legal constraints</a:t>
            </a:r>
          </a:p>
          <a:p>
            <a:pPr marL="742950" lvl="1">
              <a:lnSpc>
                <a:spcPct val="110000"/>
              </a:lnSpc>
            </a:pPr>
            <a:r>
              <a:rPr lang="en-US" sz="1700"/>
              <a:t>Environmental: Environmental concerns, sustainability</a:t>
            </a:r>
          </a:p>
          <a:p>
            <a:pPr>
              <a:lnSpc>
                <a:spcPct val="110000"/>
              </a:lnSpc>
            </a:pPr>
            <a:r>
              <a:rPr lang="en-US" sz="1700"/>
              <a:t>Strategic Assessment</a:t>
            </a:r>
          </a:p>
          <a:p>
            <a:pPr marL="742950" lvl="1">
              <a:lnSpc>
                <a:spcPct val="110000"/>
              </a:lnSpc>
            </a:pPr>
            <a:r>
              <a:rPr lang="en-US" sz="1700"/>
              <a:t>Identify key factors affecting the organization</a:t>
            </a:r>
          </a:p>
        </p:txBody>
      </p:sp>
      <p:graphicFrame>
        <p:nvGraphicFramePr>
          <p:cNvPr id="6" name="Content Placeholder 5">
            <a:extLst>
              <a:ext uri="{FF2B5EF4-FFF2-40B4-BE49-F238E27FC236}">
                <a16:creationId xmlns:a16="http://schemas.microsoft.com/office/drawing/2014/main" id="{8ADC71C9-3650-4832-82BA-9EAF66F2B9CC}"/>
              </a:ext>
            </a:extLst>
          </p:cNvPr>
          <p:cNvGraphicFramePr>
            <a:graphicFrameLocks noGrp="1"/>
          </p:cNvGraphicFramePr>
          <p:nvPr>
            <p:ph sz="half" idx="1"/>
          </p:nvPr>
        </p:nvGraphicFramePr>
        <p:xfrm>
          <a:off x="731520" y="3263348"/>
          <a:ext cx="4673755" cy="2758945"/>
        </p:xfrm>
        <a:graphic>
          <a:graphicData uri="http://schemas.openxmlformats.org/drawingml/2006/table">
            <a:tbl>
              <a:tblPr firstRow="1" bandRow="1">
                <a:tableStyleId>{8799B23B-EC83-4686-B30A-512413B5E67A}</a:tableStyleId>
              </a:tblPr>
              <a:tblGrid>
                <a:gridCol w="1631498">
                  <a:extLst>
                    <a:ext uri="{9D8B030D-6E8A-4147-A177-3AD203B41FA5}">
                      <a16:colId xmlns:a16="http://schemas.microsoft.com/office/drawing/2014/main" val="303312611"/>
                    </a:ext>
                  </a:extLst>
                </a:gridCol>
                <a:gridCol w="3042257">
                  <a:extLst>
                    <a:ext uri="{9D8B030D-6E8A-4147-A177-3AD203B41FA5}">
                      <a16:colId xmlns:a16="http://schemas.microsoft.com/office/drawing/2014/main" val="3297065782"/>
                    </a:ext>
                  </a:extLst>
                </a:gridCol>
              </a:tblGrid>
              <a:tr h="274411">
                <a:tc>
                  <a:txBody>
                    <a:bodyPr/>
                    <a:lstStyle/>
                    <a:p>
                      <a:pPr>
                        <a:buNone/>
                      </a:pPr>
                      <a:r>
                        <a:rPr lang="en-US" sz="700"/>
                        <a:t>Political influences</a:t>
                      </a:r>
                    </a:p>
                  </a:txBody>
                  <a:tcPr marL="37083" marR="37083" marT="18541" marB="18541" anchor="ctr"/>
                </a:tc>
                <a:tc>
                  <a:txBody>
                    <a:bodyPr/>
                    <a:lstStyle/>
                    <a:p>
                      <a:pPr>
                        <a:buNone/>
                      </a:pPr>
                      <a:r>
                        <a:rPr lang="en-US" sz="700"/>
                        <a:t>The stability of the government or political situationGovernment policies – such as on social welfareTrade regulations and tariffs</a:t>
                      </a:r>
                    </a:p>
                  </a:txBody>
                  <a:tcPr marL="37083" marR="37083" marT="18541" marB="18541" anchor="ctr"/>
                </a:tc>
                <a:extLst>
                  <a:ext uri="{0D108BD9-81ED-4DB2-BD59-A6C34878D82A}">
                    <a16:rowId xmlns:a16="http://schemas.microsoft.com/office/drawing/2014/main" val="3245481565"/>
                  </a:ext>
                </a:extLst>
              </a:tr>
              <a:tr h="496907">
                <a:tc>
                  <a:txBody>
                    <a:bodyPr/>
                    <a:lstStyle/>
                    <a:p>
                      <a:pPr>
                        <a:buNone/>
                      </a:pPr>
                      <a:r>
                        <a:rPr lang="en-US" sz="700"/>
                        <a:t>Economic influences</a:t>
                      </a:r>
                    </a:p>
                  </a:txBody>
                  <a:tcPr marL="37083" marR="37083" marT="18541" marB="18541" anchor="ctr"/>
                </a:tc>
                <a:tc>
                  <a:txBody>
                    <a:bodyPr/>
                    <a:lstStyle/>
                    <a:p>
                      <a:pPr>
                        <a:buNone/>
                      </a:pPr>
                      <a:r>
                        <a:rPr lang="en-US" sz="700"/>
                        <a:t>Interest ratesMoney supplyInflationUnemploymentDisposable incomeAvailability and cost of energyThe internationalisation of businessTaken together these economic factors determine how easy – or not – it is to be profitable because they affect demand</a:t>
                      </a:r>
                    </a:p>
                  </a:txBody>
                  <a:tcPr marL="37083" marR="37083" marT="18541" marB="18541" anchor="ctr"/>
                </a:tc>
                <a:extLst>
                  <a:ext uri="{0D108BD9-81ED-4DB2-BD59-A6C34878D82A}">
                    <a16:rowId xmlns:a16="http://schemas.microsoft.com/office/drawing/2014/main" val="4214574048"/>
                  </a:ext>
                </a:extLst>
              </a:tr>
              <a:tr h="719402">
                <a:tc>
                  <a:txBody>
                    <a:bodyPr/>
                    <a:lstStyle/>
                    <a:p>
                      <a:pPr>
                        <a:buNone/>
                      </a:pPr>
                      <a:r>
                        <a:rPr lang="en-US" sz="700"/>
                        <a:t>Socio-cultural influences</a:t>
                      </a:r>
                    </a:p>
                  </a:txBody>
                  <a:tcPr marL="37083" marR="37083" marT="18541" marB="18541" anchor="ctr"/>
                </a:tc>
                <a:tc>
                  <a:txBody>
                    <a:bodyPr/>
                    <a:lstStyle/>
                    <a:p>
                      <a:pPr>
                        <a:buNone/>
                      </a:pPr>
                      <a:r>
                        <a:rPr lang="en-US" sz="700"/>
                        <a:t>Demographics – such as an ageing population in EuropeSocial mobility – will people move to find work or stay unemployed where they are and rely on state support? This may also be seen as a political issue with an enlarged Europe enabling a freer movement of labour across the communityLifestyle changes – such as changes in the retirement age and general changes in people’s views about work/life balance</a:t>
                      </a:r>
                    </a:p>
                  </a:txBody>
                  <a:tcPr marL="37083" marR="37083" marT="18541" marB="18541" anchor="ctr"/>
                </a:tc>
                <a:extLst>
                  <a:ext uri="{0D108BD9-81ED-4DB2-BD59-A6C34878D82A}">
                    <a16:rowId xmlns:a16="http://schemas.microsoft.com/office/drawing/2014/main" val="2206044584"/>
                  </a:ext>
                </a:extLst>
              </a:tr>
              <a:tr h="496907">
                <a:tc>
                  <a:txBody>
                    <a:bodyPr/>
                    <a:lstStyle/>
                    <a:p>
                      <a:pPr>
                        <a:buNone/>
                      </a:pPr>
                      <a:r>
                        <a:rPr lang="en-US" sz="700"/>
                        <a:t>Technological influences</a:t>
                      </a:r>
                    </a:p>
                  </a:txBody>
                  <a:tcPr marL="37083" marR="37083" marT="18541" marB="18541" anchor="ctr"/>
                </a:tc>
                <a:tc>
                  <a:txBody>
                    <a:bodyPr/>
                    <a:lstStyle/>
                    <a:p>
                      <a:pPr>
                        <a:buNone/>
                      </a:pPr>
                      <a:r>
                        <a:rPr lang="en-US" sz="700"/>
                        <a:t>Technological developmentsGovernment spending on research, the quality of academic research, the ‘brain drain’The focus on technology; demand for invention and innovationThe pace of technological change, the creation of technology enabled industries</a:t>
                      </a:r>
                    </a:p>
                  </a:txBody>
                  <a:tcPr marL="37083" marR="37083" marT="18541" marB="18541" anchor="ctr"/>
                </a:tc>
                <a:extLst>
                  <a:ext uri="{0D108BD9-81ED-4DB2-BD59-A6C34878D82A}">
                    <a16:rowId xmlns:a16="http://schemas.microsoft.com/office/drawing/2014/main" val="4266682103"/>
                  </a:ext>
                </a:extLst>
              </a:tr>
              <a:tr h="385659">
                <a:tc>
                  <a:txBody>
                    <a:bodyPr/>
                    <a:lstStyle/>
                    <a:p>
                      <a:pPr>
                        <a:buNone/>
                      </a:pPr>
                      <a:r>
                        <a:rPr lang="en-US" sz="700"/>
                        <a:t>Legal influences</a:t>
                      </a:r>
                    </a:p>
                  </a:txBody>
                  <a:tcPr marL="37083" marR="37083" marT="18541" marB="18541" anchor="ctr"/>
                </a:tc>
                <a:tc>
                  <a:txBody>
                    <a:bodyPr/>
                    <a:lstStyle/>
                    <a:p>
                      <a:pPr>
                        <a:buNone/>
                      </a:pPr>
                      <a:r>
                        <a:rPr lang="en-US" sz="700"/>
                        <a:t>Legislation about trade practices and competitionEmployment law – employment protection, discrimination etcHealth and safety legislationCompany lawFinancial regulation</a:t>
                      </a:r>
                    </a:p>
                  </a:txBody>
                  <a:tcPr marL="37083" marR="37083" marT="18541" marB="18541" anchor="ctr"/>
                </a:tc>
                <a:extLst>
                  <a:ext uri="{0D108BD9-81ED-4DB2-BD59-A6C34878D82A}">
                    <a16:rowId xmlns:a16="http://schemas.microsoft.com/office/drawing/2014/main" val="290765478"/>
                  </a:ext>
                </a:extLst>
              </a:tr>
              <a:tr h="385659">
                <a:tc>
                  <a:txBody>
                    <a:bodyPr/>
                    <a:lstStyle/>
                    <a:p>
                      <a:pPr>
                        <a:buNone/>
                      </a:pPr>
                      <a:r>
                        <a:rPr lang="en-US" sz="700"/>
                        <a:t>Environmental influences</a:t>
                      </a:r>
                    </a:p>
                  </a:txBody>
                  <a:tcPr marL="37083" marR="37083" marT="18541" marB="18541" anchor="ctr"/>
                </a:tc>
                <a:tc>
                  <a:txBody>
                    <a:bodyPr/>
                    <a:lstStyle/>
                    <a:p>
                      <a:pPr>
                        <a:buNone/>
                      </a:pPr>
                      <a:r>
                        <a:rPr lang="en-US" sz="700"/>
                        <a:t>Global warming and climate changeAnimal welfareWaste, such as unnecessary packagingEnvironmental protection legislation such as new laws on recycling and waste disposal industries</a:t>
                      </a:r>
                    </a:p>
                  </a:txBody>
                  <a:tcPr marL="37083" marR="37083" marT="18541" marB="18541" anchor="ctr"/>
                </a:tc>
                <a:extLst>
                  <a:ext uri="{0D108BD9-81ED-4DB2-BD59-A6C34878D82A}">
                    <a16:rowId xmlns:a16="http://schemas.microsoft.com/office/drawing/2014/main" val="1198395962"/>
                  </a:ext>
                </a:extLst>
              </a:tr>
            </a:tbl>
          </a:graphicData>
        </a:graphic>
      </p:graphicFrame>
    </p:spTree>
    <p:extLst>
      <p:ext uri="{BB962C8B-B14F-4D97-AF65-F5344CB8AC3E}">
        <p14:creationId xmlns:p14="http://schemas.microsoft.com/office/powerpoint/2010/main" val="3281657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4CB369-F7DF-C128-1ED0-68177E9329C5}"/>
              </a:ext>
            </a:extLst>
          </p:cNvPr>
          <p:cNvSpPr>
            <a:spLocks noGrp="1"/>
          </p:cNvSpPr>
          <p:nvPr>
            <p:ph type="title"/>
          </p:nvPr>
        </p:nvSpPr>
        <p:spPr>
          <a:xfrm>
            <a:off x="614679" y="548640"/>
            <a:ext cx="4779572" cy="2067705"/>
          </a:xfrm>
        </p:spPr>
        <p:txBody>
          <a:bodyPr vert="horz" lIns="91440" tIns="45720" rIns="91440" bIns="45720" rtlCol="0" anchor="t">
            <a:normAutofit/>
          </a:bodyPr>
          <a:lstStyle/>
          <a:p>
            <a:r>
              <a:rPr lang="en-US" b="1" kern="1200">
                <a:solidFill>
                  <a:schemeClr val="tx1"/>
                </a:solidFill>
                <a:latin typeface="+mj-lt"/>
                <a:ea typeface="+mj-ea"/>
                <a:cs typeface="+mj-cs"/>
              </a:rPr>
              <a:t>Competition Analysis using Porter's Five Forces</a:t>
            </a:r>
          </a:p>
        </p:txBody>
      </p:sp>
      <p:pic>
        <p:nvPicPr>
          <p:cNvPr id="5" name="Content Placeholder 4">
            <a:hlinkClick r:id="rId3"/>
            <a:extLst>
              <a:ext uri="{FF2B5EF4-FFF2-40B4-BE49-F238E27FC236}">
                <a16:creationId xmlns:a16="http://schemas.microsoft.com/office/drawing/2014/main" id="{F4587BEE-CCB2-49BA-B8C0-9CBB0B51DBE9}"/>
              </a:ext>
            </a:extLst>
          </p:cNvPr>
          <p:cNvPicPr>
            <a:picLocks noGrp="1" noChangeAspect="1"/>
          </p:cNvPicPr>
          <p:nvPr>
            <p:ph sz="half" idx="1"/>
          </p:nvPr>
        </p:nvPicPr>
        <p:blipFill>
          <a:blip r:embed="rId4"/>
          <a:stretch>
            <a:fillRect/>
          </a:stretch>
        </p:blipFill>
        <p:spPr>
          <a:xfrm>
            <a:off x="731520" y="3061099"/>
            <a:ext cx="4673754" cy="3248259"/>
          </a:xfrm>
          <a:prstGeom prst="rect">
            <a:avLst/>
          </a:prstGeom>
        </p:spPr>
      </p:pic>
      <p:sp>
        <p:nvSpPr>
          <p:cNvPr id="4" name="Content Placeholder 3">
            <a:extLst>
              <a:ext uri="{FF2B5EF4-FFF2-40B4-BE49-F238E27FC236}">
                <a16:creationId xmlns:a16="http://schemas.microsoft.com/office/drawing/2014/main" id="{3902F23E-F128-0444-D78C-56790979723E}"/>
              </a:ext>
            </a:extLst>
          </p:cNvPr>
          <p:cNvSpPr>
            <a:spLocks noGrp="1"/>
          </p:cNvSpPr>
          <p:nvPr>
            <p:ph sz="half" idx="2"/>
          </p:nvPr>
        </p:nvSpPr>
        <p:spPr>
          <a:xfrm>
            <a:off x="6030551" y="548638"/>
            <a:ext cx="5546770" cy="5760721"/>
          </a:xfrm>
        </p:spPr>
        <p:txBody>
          <a:bodyPr vert="horz" lIns="91440" tIns="45720" rIns="91440" bIns="45720" rtlCol="0" anchor="t">
            <a:normAutofit/>
          </a:bodyPr>
          <a:lstStyle/>
          <a:p>
            <a:pPr>
              <a:lnSpc>
                <a:spcPct val="110000"/>
              </a:lnSpc>
            </a:pPr>
            <a:r>
              <a:rPr lang="en-US" sz="1800"/>
              <a:t>Market Growth Challenges</a:t>
            </a:r>
          </a:p>
          <a:p>
            <a:pPr marL="742950" lvl="1">
              <a:lnSpc>
                <a:spcPct val="110000"/>
              </a:lnSpc>
            </a:pPr>
            <a:r>
              <a:rPr lang="en-US"/>
              <a:t>Slow or stagnant market growth</a:t>
            </a:r>
          </a:p>
          <a:p>
            <a:pPr marL="742950" lvl="1">
              <a:lnSpc>
                <a:spcPct val="110000"/>
              </a:lnSpc>
            </a:pPr>
            <a:r>
              <a:rPr lang="en-US"/>
              <a:t>High fixed costs making price adjustments difficult</a:t>
            </a:r>
          </a:p>
          <a:p>
            <a:pPr>
              <a:lnSpc>
                <a:spcPct val="110000"/>
              </a:lnSpc>
            </a:pPr>
            <a:r>
              <a:rPr lang="en-US" sz="1800"/>
              <a:t>Product Differentiation Issues</a:t>
            </a:r>
          </a:p>
          <a:p>
            <a:pPr marL="742950" lvl="1">
              <a:lnSpc>
                <a:spcPct val="110000"/>
              </a:lnSpc>
            </a:pPr>
            <a:r>
              <a:rPr lang="en-US"/>
              <a:t>Commoditized products with little brand loyalty</a:t>
            </a:r>
          </a:p>
          <a:p>
            <a:pPr>
              <a:lnSpc>
                <a:spcPct val="110000"/>
              </a:lnSpc>
            </a:pPr>
            <a:r>
              <a:rPr lang="en-US" sz="1800"/>
              <a:t>Porter's Framework</a:t>
            </a:r>
          </a:p>
          <a:p>
            <a:pPr>
              <a:lnSpc>
                <a:spcPct val="110000"/>
              </a:lnSpc>
            </a:pPr>
            <a:r>
              <a:rPr lang="en-US" sz="1800"/>
              <a:t>Application to Competition Analysis</a:t>
            </a:r>
          </a:p>
          <a:p>
            <a:pPr>
              <a:lnSpc>
                <a:spcPct val="110000"/>
              </a:lnSpc>
            </a:pPr>
            <a:r>
              <a:rPr lang="en-US" sz="1800"/>
              <a:t>Barriers to Entry</a:t>
            </a:r>
          </a:p>
          <a:p>
            <a:pPr>
              <a:lnSpc>
                <a:spcPct val="110000"/>
              </a:lnSpc>
            </a:pPr>
            <a:r>
              <a:rPr lang="en-US" sz="1800"/>
              <a:t>Supplier Power</a:t>
            </a:r>
          </a:p>
          <a:p>
            <a:pPr>
              <a:lnSpc>
                <a:spcPct val="110000"/>
              </a:lnSpc>
            </a:pPr>
            <a:r>
              <a:rPr lang="en-US" sz="1800"/>
              <a:t>Customer Power</a:t>
            </a:r>
          </a:p>
          <a:p>
            <a:pPr>
              <a:lnSpc>
                <a:spcPct val="110000"/>
              </a:lnSpc>
            </a:pPr>
            <a:r>
              <a:rPr lang="en-US" sz="1800"/>
              <a:t>Threat from Substitutes</a:t>
            </a:r>
          </a:p>
          <a:p>
            <a:pPr>
              <a:lnSpc>
                <a:spcPct val="110000"/>
              </a:lnSpc>
            </a:pPr>
            <a:r>
              <a:rPr lang="en-US" sz="1800"/>
              <a:t>Competitive Rivalry</a:t>
            </a:r>
          </a:p>
        </p:txBody>
      </p:sp>
    </p:spTree>
    <p:extLst>
      <p:ext uri="{BB962C8B-B14F-4D97-AF65-F5344CB8AC3E}">
        <p14:creationId xmlns:p14="http://schemas.microsoft.com/office/powerpoint/2010/main" val="892269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26ABDDCD-48D5-1160-777C-3B21A0A4F9E4}"/>
              </a:ext>
            </a:extLst>
          </p:cNvPr>
          <p:cNvSpPr>
            <a:spLocks noGrp="1"/>
          </p:cNvSpPr>
          <p:nvPr>
            <p:ph type="title"/>
          </p:nvPr>
        </p:nvSpPr>
        <p:spPr>
          <a:xfrm>
            <a:off x="614679" y="548639"/>
            <a:ext cx="3977640" cy="5719640"/>
          </a:xfrm>
        </p:spPr>
        <p:txBody>
          <a:bodyPr anchor="t">
            <a:normAutofit/>
          </a:bodyPr>
          <a:lstStyle/>
          <a:p>
            <a:r>
              <a:rPr lang="en-US"/>
              <a:t>Agenda</a:t>
            </a:r>
          </a:p>
        </p:txBody>
      </p:sp>
      <p:sp>
        <p:nvSpPr>
          <p:cNvPr id="3" name="Content Placeholder 2">
            <a:extLst>
              <a:ext uri="{FF2B5EF4-FFF2-40B4-BE49-F238E27FC236}">
                <a16:creationId xmlns:a16="http://schemas.microsoft.com/office/drawing/2014/main" id="{5664A097-B38F-FCCF-69DA-03445D120B1A}"/>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t>Introduction</a:t>
            </a:r>
          </a:p>
          <a:p>
            <a:pPr>
              <a:buFont typeface="Arial" panose="020B0604020202020204" pitchFamily="34" charset="0"/>
              <a:buChar char="•"/>
            </a:pPr>
            <a:r>
              <a:t>The Context for Strategy</a:t>
            </a:r>
          </a:p>
          <a:p>
            <a:pPr>
              <a:buFont typeface="Arial" panose="020B0604020202020204" pitchFamily="34" charset="0"/>
              <a:buChar char="•"/>
            </a:pPr>
            <a:r>
              <a:t>What is Strategy?</a:t>
            </a:r>
          </a:p>
          <a:p>
            <a:pPr>
              <a:buFont typeface="Arial" panose="020B0604020202020204" pitchFamily="34" charset="0"/>
              <a:buChar char="•"/>
            </a:pPr>
            <a:r>
              <a:t>Strategy Development</a:t>
            </a:r>
          </a:p>
          <a:p>
            <a:pPr>
              <a:buFont typeface="Arial" panose="020B0604020202020204" pitchFamily="34" charset="0"/>
              <a:buChar char="•"/>
            </a:pPr>
            <a:r>
              <a:t>External Environment Analysis</a:t>
            </a:r>
          </a:p>
          <a:p>
            <a:pPr>
              <a:buFont typeface="Arial" panose="020B0604020202020204" pitchFamily="34" charset="0"/>
              <a:buChar char="•"/>
            </a:pPr>
            <a:r>
              <a:t>Internal Environment Analysis</a:t>
            </a:r>
          </a:p>
          <a:p>
            <a:pPr>
              <a:buFont typeface="Arial" panose="020B0604020202020204" pitchFamily="34" charset="0"/>
              <a:buChar char="•"/>
            </a:pPr>
            <a:r>
              <a:t>SWOT Analysis</a:t>
            </a:r>
          </a:p>
          <a:p>
            <a:pPr>
              <a:buFont typeface="Arial" panose="020B0604020202020204" pitchFamily="34" charset="0"/>
              <a:buChar char="•"/>
            </a:pPr>
            <a:r>
              <a:t>Executing Strategy</a:t>
            </a:r>
          </a:p>
          <a:p>
            <a:pPr>
              <a:buFont typeface="Arial" panose="020B0604020202020204" pitchFamily="34" charset="0"/>
              <a:buChar char="•"/>
            </a:pPr>
            <a:r>
              <a:t>Summary</a:t>
            </a:r>
            <a:endParaRPr lang="en-US"/>
          </a:p>
        </p:txBody>
      </p:sp>
    </p:spTree>
    <p:extLst>
      <p:ext uri="{BB962C8B-B14F-4D97-AF65-F5344CB8AC3E}">
        <p14:creationId xmlns:p14="http://schemas.microsoft.com/office/powerpoint/2010/main" val="2651551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C9C304D7-D36A-D3B2-E768-01A461DB9AE0}"/>
              </a:ext>
            </a:extLst>
          </p:cNvPr>
          <p:cNvSpPr>
            <a:spLocks noGrp="1"/>
          </p:cNvSpPr>
          <p:nvPr>
            <p:ph type="title"/>
          </p:nvPr>
        </p:nvSpPr>
        <p:spPr>
          <a:xfrm>
            <a:off x="614679" y="548639"/>
            <a:ext cx="3977640" cy="5719640"/>
          </a:xfrm>
        </p:spPr>
        <p:txBody>
          <a:bodyPr anchor="t">
            <a:normAutofit/>
          </a:bodyPr>
          <a:lstStyle/>
          <a:p>
            <a:r>
              <a:rPr lang="en-US"/>
              <a:t>Scenario Planning for Future Impacts</a:t>
            </a:r>
          </a:p>
        </p:txBody>
      </p:sp>
      <p:sp>
        <p:nvSpPr>
          <p:cNvPr id="3" name="Content Placeholder 2">
            <a:extLst>
              <a:ext uri="{FF2B5EF4-FFF2-40B4-BE49-F238E27FC236}">
                <a16:creationId xmlns:a16="http://schemas.microsoft.com/office/drawing/2014/main" id="{18A9579B-B06E-24FD-B05B-3130E778CB75}"/>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t>Importance of External Environment Analysis</a:t>
            </a:r>
          </a:p>
          <a:p>
            <a:pPr marL="742950" lvl="1" indent="-285750">
              <a:buFont typeface="Arial" panose="020B0604020202020204" pitchFamily="34" charset="0"/>
              <a:buChar char="•"/>
            </a:pPr>
            <a:r>
              <a:t>PESTLE and Porter provide useful data</a:t>
            </a:r>
          </a:p>
          <a:p>
            <a:pPr marL="742950" lvl="1" indent="-285750">
              <a:buFont typeface="Arial" panose="020B0604020202020204" pitchFamily="34" charset="0"/>
              <a:buChar char="•"/>
            </a:pPr>
            <a:r>
              <a:t>High level of uncertainty in the world</a:t>
            </a:r>
          </a:p>
          <a:p>
            <a:pPr>
              <a:buFont typeface="Arial" panose="020B0604020202020204" pitchFamily="34" charset="0"/>
              <a:buChar char="•"/>
            </a:pPr>
            <a:r>
              <a:t>Role of Scenarios in Planning</a:t>
            </a:r>
          </a:p>
          <a:p>
            <a:pPr marL="742950" lvl="1" indent="-285750">
              <a:buFont typeface="Arial" panose="020B0604020202020204" pitchFamily="34" charset="0"/>
              <a:buChar char="•"/>
            </a:pPr>
            <a:r>
              <a:t>Evaluate medium- and long-term futures</a:t>
            </a:r>
          </a:p>
          <a:p>
            <a:pPr marL="742950" lvl="1" indent="-285750">
              <a:buFont typeface="Arial" panose="020B0604020202020204" pitchFamily="34" charset="0"/>
              <a:buChar char="•"/>
            </a:pPr>
            <a:r>
              <a:t>Prepare organization for different futures</a:t>
            </a:r>
          </a:p>
          <a:p>
            <a:pPr>
              <a:buFont typeface="Arial" panose="020B0604020202020204" pitchFamily="34" charset="0"/>
              <a:buChar char="•"/>
            </a:pPr>
            <a:r>
              <a:t>Identifying Key Factors</a:t>
            </a:r>
          </a:p>
          <a:p>
            <a:pPr marL="742950" lvl="1" indent="-285750">
              <a:buFont typeface="Arial" panose="020B0604020202020204" pitchFamily="34" charset="0"/>
              <a:buChar char="•"/>
            </a:pPr>
            <a:r>
              <a:t>High impact and high uncertainty factors</a:t>
            </a:r>
          </a:p>
          <a:p>
            <a:pPr marL="742950" lvl="1" indent="-285750">
              <a:buFont typeface="Arial" panose="020B0604020202020204" pitchFamily="34" charset="0"/>
              <a:buChar char="•"/>
            </a:pPr>
            <a:r>
              <a:t>More than two scenarios needed</a:t>
            </a:r>
          </a:p>
          <a:p>
            <a:pPr>
              <a:buFont typeface="Arial" panose="020B0604020202020204" pitchFamily="34" charset="0"/>
              <a:buChar char="•"/>
            </a:pPr>
            <a:r>
              <a:t>Constructing Future Scenarios</a:t>
            </a:r>
          </a:p>
          <a:p>
            <a:pPr marL="742950" lvl="1" indent="-285750">
              <a:buFont typeface="Arial" panose="020B0604020202020204" pitchFamily="34" charset="0"/>
              <a:buChar char="•"/>
            </a:pPr>
            <a:r>
              <a:t>Consider possible steps and 'what if?' questions</a:t>
            </a:r>
          </a:p>
          <a:p>
            <a:pPr>
              <a:buFont typeface="Arial" panose="020B0604020202020204" pitchFamily="34" charset="0"/>
              <a:buChar char="•"/>
            </a:pPr>
            <a:r>
              <a:t>Sources of Information</a:t>
            </a:r>
            <a:endParaRPr lang="en-US"/>
          </a:p>
        </p:txBody>
      </p:sp>
    </p:spTree>
    <p:extLst>
      <p:ext uri="{BB962C8B-B14F-4D97-AF65-F5344CB8AC3E}">
        <p14:creationId xmlns:p14="http://schemas.microsoft.com/office/powerpoint/2010/main" val="3627665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9EF73E7D-E382-CFF6-A903-25706A46BFDD}"/>
              </a:ext>
            </a:extLst>
          </p:cNvPr>
          <p:cNvSpPr>
            <a:spLocks noGrp="1"/>
          </p:cNvSpPr>
          <p:nvPr>
            <p:ph type="title"/>
          </p:nvPr>
        </p:nvSpPr>
        <p:spPr>
          <a:xfrm>
            <a:off x="614679" y="548639"/>
            <a:ext cx="3977640" cy="5719640"/>
          </a:xfrm>
        </p:spPr>
        <p:txBody>
          <a:bodyPr anchor="t">
            <a:normAutofit/>
          </a:bodyPr>
          <a:lstStyle/>
          <a:p>
            <a:r>
              <a:rPr lang="en-US"/>
              <a:t>MOST Analysis Technique</a:t>
            </a:r>
          </a:p>
        </p:txBody>
      </p:sp>
      <p:sp>
        <p:nvSpPr>
          <p:cNvPr id="3" name="Content Placeholder 2">
            <a:extLst>
              <a:ext uri="{FF2B5EF4-FFF2-40B4-BE49-F238E27FC236}">
                <a16:creationId xmlns:a16="http://schemas.microsoft.com/office/drawing/2014/main" id="{AB0153C3-EA6C-EF05-2E6E-FB06A8A75276}"/>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t>External Environment Impact</a:t>
            </a:r>
          </a:p>
          <a:p>
            <a:pPr marL="742950" lvl="1" indent="-285750">
              <a:buFont typeface="Arial" panose="020B0604020202020204" pitchFamily="34" charset="0"/>
              <a:buChar char="•"/>
            </a:pPr>
            <a:r>
              <a:t>Creates opportunities and threats</a:t>
            </a:r>
          </a:p>
          <a:p>
            <a:pPr marL="742950" lvl="1" indent="-285750">
              <a:buFont typeface="Arial" panose="020B0604020202020204" pitchFamily="34" charset="0"/>
              <a:buChar char="•"/>
            </a:pPr>
            <a:r>
              <a:t>Stimulates strategy development</a:t>
            </a:r>
          </a:p>
          <a:p>
            <a:pPr>
              <a:buFont typeface="Arial" panose="020B0604020202020204" pitchFamily="34" charset="0"/>
              <a:buChar char="•"/>
            </a:pPr>
            <a:r>
              <a:t>Organizational Capability</a:t>
            </a:r>
          </a:p>
          <a:p>
            <a:pPr marL="742950" lvl="1" indent="-285750">
              <a:buFont typeface="Arial" panose="020B0604020202020204" pitchFamily="34" charset="0"/>
              <a:buChar char="•"/>
            </a:pPr>
            <a:r>
              <a:t>Ability to adapt to changing environments</a:t>
            </a:r>
          </a:p>
          <a:p>
            <a:pPr marL="742950" lvl="1" indent="-285750">
              <a:buFont typeface="Arial" panose="020B0604020202020204" pitchFamily="34" charset="0"/>
              <a:buChar char="•"/>
            </a:pPr>
            <a:r>
              <a:t>Innovative exploitation of capabilities</a:t>
            </a:r>
          </a:p>
          <a:p>
            <a:pPr>
              <a:buFont typeface="Arial" panose="020B0604020202020204" pitchFamily="34" charset="0"/>
              <a:buChar char="•"/>
            </a:pPr>
            <a:r>
              <a:t>Resource Audit and Portfolio Analysis</a:t>
            </a:r>
          </a:p>
          <a:p>
            <a:pPr marL="742950" lvl="1" indent="-285750">
              <a:buFont typeface="Arial" panose="020B0604020202020204" pitchFamily="34" charset="0"/>
              <a:buChar char="•"/>
            </a:pPr>
            <a:r>
              <a:t>Resource audit helps in internal analysis</a:t>
            </a:r>
          </a:p>
          <a:p>
            <a:pPr marL="742950" lvl="1" indent="-285750">
              <a:buFont typeface="Arial" panose="020B0604020202020204" pitchFamily="34" charset="0"/>
              <a:buChar char="•"/>
            </a:pPr>
            <a:r>
              <a:t>Boston Matrix used for portfolio analysis</a:t>
            </a:r>
          </a:p>
          <a:p>
            <a:pPr>
              <a:buFont typeface="Arial" panose="020B0604020202020204" pitchFamily="34" charset="0"/>
              <a:buChar char="•"/>
            </a:pPr>
            <a:r>
              <a:t>MOST Analysis Technique</a:t>
            </a:r>
          </a:p>
          <a:p>
            <a:pPr>
              <a:buFont typeface="Arial" panose="020B0604020202020204" pitchFamily="34" charset="0"/>
              <a:buChar char="•"/>
            </a:pPr>
            <a:r>
              <a:t>Importance of Clear Mission and Objectives</a:t>
            </a:r>
          </a:p>
          <a:p>
            <a:pPr>
              <a:buFont typeface="Arial" panose="020B0604020202020204" pitchFamily="34" charset="0"/>
              <a:buChar char="•"/>
            </a:pPr>
            <a:r>
              <a:t>Evaluating MOST Analysis</a:t>
            </a:r>
            <a:endParaRPr lang="en-US"/>
          </a:p>
        </p:txBody>
      </p:sp>
    </p:spTree>
    <p:extLst>
      <p:ext uri="{BB962C8B-B14F-4D97-AF65-F5344CB8AC3E}">
        <p14:creationId xmlns:p14="http://schemas.microsoft.com/office/powerpoint/2010/main" val="628546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4DB888A4-3124-F0E4-ECA4-5B8E35BE5123}"/>
              </a:ext>
            </a:extLst>
          </p:cNvPr>
          <p:cNvSpPr>
            <a:spLocks noGrp="1"/>
          </p:cNvSpPr>
          <p:nvPr>
            <p:ph type="title"/>
          </p:nvPr>
        </p:nvSpPr>
        <p:spPr>
          <a:xfrm>
            <a:off x="614679" y="548639"/>
            <a:ext cx="3977640" cy="5719640"/>
          </a:xfrm>
        </p:spPr>
        <p:txBody>
          <a:bodyPr anchor="t">
            <a:normAutofit/>
          </a:bodyPr>
          <a:lstStyle/>
          <a:p>
            <a:r>
              <a:rPr lang="en-US"/>
              <a:t>Resource Audit</a:t>
            </a:r>
          </a:p>
        </p:txBody>
      </p:sp>
      <p:sp>
        <p:nvSpPr>
          <p:cNvPr id="3" name="Content Placeholder 2">
            <a:extLst>
              <a:ext uri="{FF2B5EF4-FFF2-40B4-BE49-F238E27FC236}">
                <a16:creationId xmlns:a16="http://schemas.microsoft.com/office/drawing/2014/main" id="{4039C626-FE54-335E-7C1F-B7005DD608CB}"/>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t>Inside/Out Approach to Strategy</a:t>
            </a:r>
          </a:p>
          <a:p>
            <a:pPr marL="742950" lvl="1" indent="-285750">
              <a:buFont typeface="Arial" panose="020B0604020202020204" pitchFamily="34" charset="0"/>
              <a:buChar char="•"/>
            </a:pPr>
            <a:r>
              <a:t>Starts from within the organisation</a:t>
            </a:r>
          </a:p>
          <a:p>
            <a:pPr marL="742950" lvl="1" indent="-285750">
              <a:buFont typeface="Arial" panose="020B0604020202020204" pitchFamily="34" charset="0"/>
              <a:buChar char="•"/>
            </a:pPr>
            <a:r>
              <a:t>Belief in creating new products and services</a:t>
            </a:r>
          </a:p>
          <a:p>
            <a:pPr>
              <a:buFont typeface="Arial" panose="020B0604020202020204" pitchFamily="34" charset="0"/>
              <a:buChar char="•"/>
            </a:pPr>
            <a:r>
              <a:t>Resource Audit for Identifying Core Competences</a:t>
            </a:r>
          </a:p>
          <a:p>
            <a:pPr marL="742950" lvl="1" indent="-285750">
              <a:buFont typeface="Arial" panose="020B0604020202020204" pitchFamily="34" charset="0"/>
              <a:buChar char="•"/>
            </a:pPr>
            <a:r>
              <a:t>Highlights strengths and weaknesses</a:t>
            </a:r>
          </a:p>
          <a:p>
            <a:pPr marL="742950" lvl="1" indent="-285750">
              <a:buFont typeface="Arial" panose="020B0604020202020204" pitchFamily="34" charset="0"/>
              <a:buChar char="•"/>
            </a:pPr>
            <a:r>
              <a:t>Five key areas to examine</a:t>
            </a:r>
          </a:p>
          <a:p>
            <a:pPr>
              <a:buFont typeface="Arial" panose="020B0604020202020204" pitchFamily="34" charset="0"/>
              <a:buChar char="•"/>
            </a:pPr>
            <a:r>
              <a:t>Physical Resources</a:t>
            </a:r>
          </a:p>
          <a:p>
            <a:pPr marL="742950" lvl="1" indent="-285750">
              <a:buFont typeface="Arial" panose="020B0604020202020204" pitchFamily="34" charset="0"/>
              <a:buChar char="•"/>
            </a:pPr>
            <a:r>
              <a:t>Includes buildings, equipment, land</a:t>
            </a:r>
          </a:p>
          <a:p>
            <a:pPr marL="742950" lvl="1" indent="-285750">
              <a:buFont typeface="Arial" panose="020B0604020202020204" pitchFamily="34" charset="0"/>
              <a:buChar char="•"/>
            </a:pPr>
            <a:r>
              <a:t>Can be modern or outdated</a:t>
            </a:r>
          </a:p>
          <a:p>
            <a:pPr>
              <a:buFont typeface="Arial" panose="020B0604020202020204" pitchFamily="34" charset="0"/>
              <a:buChar char="•"/>
            </a:pPr>
            <a:r>
              <a:t>Financial Resources</a:t>
            </a:r>
          </a:p>
          <a:p>
            <a:pPr>
              <a:buFont typeface="Arial" panose="020B0604020202020204" pitchFamily="34" charset="0"/>
              <a:buChar char="•"/>
            </a:pPr>
            <a:r>
              <a:t>Human Resources</a:t>
            </a:r>
          </a:p>
          <a:p>
            <a:pPr>
              <a:buFont typeface="Arial" panose="020B0604020202020204" pitchFamily="34" charset="0"/>
              <a:buChar char="•"/>
            </a:pPr>
            <a:r>
              <a:t>Intangible Resources</a:t>
            </a:r>
            <a:endParaRPr lang="en-US"/>
          </a:p>
        </p:txBody>
      </p:sp>
    </p:spTree>
    <p:extLst>
      <p:ext uri="{BB962C8B-B14F-4D97-AF65-F5344CB8AC3E}">
        <p14:creationId xmlns:p14="http://schemas.microsoft.com/office/powerpoint/2010/main" val="804545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61BC96-2195-1891-E152-2DBECCC50BF2}"/>
              </a:ext>
            </a:extLst>
          </p:cNvPr>
          <p:cNvSpPr>
            <a:spLocks noGrp="1"/>
          </p:cNvSpPr>
          <p:nvPr>
            <p:ph type="title"/>
          </p:nvPr>
        </p:nvSpPr>
        <p:spPr>
          <a:xfrm>
            <a:off x="614679" y="548640"/>
            <a:ext cx="4779572" cy="2067705"/>
          </a:xfrm>
        </p:spPr>
        <p:txBody>
          <a:bodyPr vert="horz" lIns="91440" tIns="45720" rIns="91440" bIns="45720" rtlCol="0" anchor="t">
            <a:normAutofit/>
          </a:bodyPr>
          <a:lstStyle/>
          <a:p>
            <a:r>
              <a:rPr lang="en-US" b="1" kern="1200">
                <a:solidFill>
                  <a:schemeClr val="tx1"/>
                </a:solidFill>
                <a:latin typeface="+mj-lt"/>
                <a:ea typeface="+mj-ea"/>
                <a:cs typeface="+mj-cs"/>
              </a:rPr>
              <a:t>Portfolio Analysis using Boston Matrix</a:t>
            </a:r>
          </a:p>
        </p:txBody>
      </p:sp>
      <p:pic>
        <p:nvPicPr>
          <p:cNvPr id="5" name="Content Placeholder 4">
            <a:hlinkClick r:id="rId3"/>
            <a:extLst>
              <a:ext uri="{FF2B5EF4-FFF2-40B4-BE49-F238E27FC236}">
                <a16:creationId xmlns:a16="http://schemas.microsoft.com/office/drawing/2014/main" id="{E7802ECD-FF1A-4508-A852-9DEA27008CAB}"/>
              </a:ext>
            </a:extLst>
          </p:cNvPr>
          <p:cNvPicPr>
            <a:picLocks noGrp="1" noChangeAspect="1"/>
          </p:cNvPicPr>
          <p:nvPr>
            <p:ph sz="half" idx="1"/>
          </p:nvPr>
        </p:nvPicPr>
        <p:blipFill>
          <a:blip r:embed="rId4"/>
          <a:stretch>
            <a:fillRect/>
          </a:stretch>
        </p:blipFill>
        <p:spPr>
          <a:xfrm>
            <a:off x="731520" y="3773847"/>
            <a:ext cx="4673754" cy="2535510"/>
          </a:xfrm>
          <a:prstGeom prst="rect">
            <a:avLst/>
          </a:prstGeom>
        </p:spPr>
      </p:pic>
      <p:sp>
        <p:nvSpPr>
          <p:cNvPr id="4" name="Content Placeholder 3">
            <a:extLst>
              <a:ext uri="{FF2B5EF4-FFF2-40B4-BE49-F238E27FC236}">
                <a16:creationId xmlns:a16="http://schemas.microsoft.com/office/drawing/2014/main" id="{77021C7E-2737-1063-CBF9-BB5F39312D1E}"/>
              </a:ext>
            </a:extLst>
          </p:cNvPr>
          <p:cNvSpPr>
            <a:spLocks noGrp="1"/>
          </p:cNvSpPr>
          <p:nvPr>
            <p:ph sz="half" idx="2"/>
          </p:nvPr>
        </p:nvSpPr>
        <p:spPr>
          <a:xfrm>
            <a:off x="6030551" y="548638"/>
            <a:ext cx="5546770" cy="5760721"/>
          </a:xfrm>
        </p:spPr>
        <p:txBody>
          <a:bodyPr vert="horz" lIns="91440" tIns="45720" rIns="91440" bIns="45720" rtlCol="0" anchor="t">
            <a:normAutofit/>
          </a:bodyPr>
          <a:lstStyle/>
          <a:p>
            <a:r>
              <a:rPr lang="en-US" sz="1700"/>
              <a:t>Importance of Portfolio Analysis</a:t>
            </a:r>
          </a:p>
          <a:p>
            <a:pPr marL="742950" lvl="1"/>
            <a:r>
              <a:rPr lang="en-US" sz="1700"/>
              <a:t>Regular review of business units</a:t>
            </a:r>
          </a:p>
          <a:p>
            <a:pPr marL="742950" lvl="1"/>
            <a:r>
              <a:rPr lang="en-US" sz="1700"/>
              <a:t>Decisions on resource investment</a:t>
            </a:r>
          </a:p>
          <a:p>
            <a:r>
              <a:rPr lang="en-US" sz="1700"/>
              <a:t>Boston Box by Boston Consulting Group</a:t>
            </a:r>
          </a:p>
          <a:p>
            <a:pPr marL="742950" lvl="1"/>
            <a:r>
              <a:rPr lang="en-US" sz="1700"/>
              <a:t>Identifies strategic business units (SBUs)</a:t>
            </a:r>
          </a:p>
          <a:p>
            <a:pPr marL="742950" lvl="1"/>
            <a:r>
              <a:rPr lang="en-US" sz="1700"/>
              <a:t>Models revenue potential against market share</a:t>
            </a:r>
          </a:p>
          <a:p>
            <a:r>
              <a:rPr lang="en-US" sz="1700"/>
              <a:t>Categories in the Boston Box</a:t>
            </a:r>
          </a:p>
          <a:p>
            <a:pPr marL="742950" lvl="1"/>
            <a:r>
              <a:rPr lang="en-US" sz="1700"/>
              <a:t>Cash Cows: Mature products/services in low growth markets</a:t>
            </a:r>
          </a:p>
          <a:p>
            <a:pPr marL="742950" lvl="1"/>
            <a:r>
              <a:rPr lang="en-US" sz="1700"/>
              <a:t>Stars: High potential in growth industries</a:t>
            </a:r>
          </a:p>
          <a:p>
            <a:pPr marL="742950" lvl="1"/>
            <a:r>
              <a:rPr lang="en-US" sz="1700"/>
              <a:t>Wild Cats: Unprofitable but future investments</a:t>
            </a:r>
          </a:p>
          <a:p>
            <a:pPr marL="742950" lvl="1"/>
            <a:r>
              <a:rPr lang="en-US" sz="1700"/>
              <a:t>Dogs: Low market share in low growth markets</a:t>
            </a:r>
          </a:p>
          <a:p>
            <a:r>
              <a:rPr lang="en-US" sz="1700"/>
              <a:t>Investment Strategies</a:t>
            </a:r>
          </a:p>
        </p:txBody>
      </p:sp>
    </p:spTree>
    <p:extLst>
      <p:ext uri="{BB962C8B-B14F-4D97-AF65-F5344CB8AC3E}">
        <p14:creationId xmlns:p14="http://schemas.microsoft.com/office/powerpoint/2010/main" val="2178347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59C997-C650-D316-64F2-DFCBA9B5D051}"/>
              </a:ext>
            </a:extLst>
          </p:cNvPr>
          <p:cNvSpPr>
            <a:spLocks noGrp="1"/>
          </p:cNvSpPr>
          <p:nvPr>
            <p:ph type="title"/>
          </p:nvPr>
        </p:nvSpPr>
        <p:spPr>
          <a:xfrm>
            <a:off x="614679" y="548640"/>
            <a:ext cx="4779572" cy="2067705"/>
          </a:xfrm>
        </p:spPr>
        <p:txBody>
          <a:bodyPr vert="horz" lIns="91440" tIns="45720" rIns="91440" bIns="45720" rtlCol="0" anchor="t">
            <a:normAutofit/>
          </a:bodyPr>
          <a:lstStyle/>
          <a:p>
            <a:r>
              <a:rPr lang="en-US" b="1" kern="1200">
                <a:solidFill>
                  <a:schemeClr val="tx1"/>
                </a:solidFill>
                <a:latin typeface="+mj-lt"/>
                <a:ea typeface="+mj-ea"/>
                <a:cs typeface="+mj-cs"/>
              </a:rPr>
              <a:t>SWOT Analysis</a:t>
            </a:r>
          </a:p>
        </p:txBody>
      </p:sp>
      <p:pic>
        <p:nvPicPr>
          <p:cNvPr id="5" name="Content Placeholder 4">
            <a:hlinkClick r:id="rId3"/>
            <a:extLst>
              <a:ext uri="{FF2B5EF4-FFF2-40B4-BE49-F238E27FC236}">
                <a16:creationId xmlns:a16="http://schemas.microsoft.com/office/drawing/2014/main" id="{3257CB2F-16F0-4B70-A932-2D8F4743C26A}"/>
              </a:ext>
            </a:extLst>
          </p:cNvPr>
          <p:cNvPicPr>
            <a:picLocks noGrp="1" noChangeAspect="1"/>
          </p:cNvPicPr>
          <p:nvPr>
            <p:ph sz="half" idx="1"/>
          </p:nvPr>
        </p:nvPicPr>
        <p:blipFill>
          <a:blip r:embed="rId4"/>
          <a:stretch>
            <a:fillRect/>
          </a:stretch>
        </p:blipFill>
        <p:spPr>
          <a:xfrm>
            <a:off x="731520" y="3879005"/>
            <a:ext cx="4673754" cy="2430352"/>
          </a:xfrm>
          <a:prstGeom prst="rect">
            <a:avLst/>
          </a:prstGeom>
        </p:spPr>
      </p:pic>
      <p:sp>
        <p:nvSpPr>
          <p:cNvPr id="4" name="Content Placeholder 3">
            <a:extLst>
              <a:ext uri="{FF2B5EF4-FFF2-40B4-BE49-F238E27FC236}">
                <a16:creationId xmlns:a16="http://schemas.microsoft.com/office/drawing/2014/main" id="{B31BA959-37C7-FAE6-2ABF-FA4DE80B5E0C}"/>
              </a:ext>
            </a:extLst>
          </p:cNvPr>
          <p:cNvSpPr>
            <a:spLocks noGrp="1"/>
          </p:cNvSpPr>
          <p:nvPr>
            <p:ph sz="half" idx="2"/>
          </p:nvPr>
        </p:nvSpPr>
        <p:spPr>
          <a:xfrm>
            <a:off x="6030551" y="548638"/>
            <a:ext cx="5546770" cy="5760721"/>
          </a:xfrm>
        </p:spPr>
        <p:txBody>
          <a:bodyPr vert="horz" lIns="91440" tIns="45720" rIns="91440" bIns="45720" rtlCol="0" anchor="t">
            <a:normAutofit/>
          </a:bodyPr>
          <a:lstStyle/>
          <a:p>
            <a:pPr>
              <a:lnSpc>
                <a:spcPct val="110000"/>
              </a:lnSpc>
            </a:pPr>
            <a:r>
              <a:rPr lang="en-US" sz="1700"/>
              <a:t>SWOT Analysis Overview</a:t>
            </a:r>
          </a:p>
          <a:p>
            <a:pPr marL="742950" lvl="1">
              <a:lnSpc>
                <a:spcPct val="110000"/>
              </a:lnSpc>
            </a:pPr>
            <a:r>
              <a:rPr lang="en-US" sz="1700"/>
              <a:t>Combines external and internal environment analysis</a:t>
            </a:r>
          </a:p>
          <a:p>
            <a:pPr marL="742950" lvl="1">
              <a:lnSpc>
                <a:spcPct val="110000"/>
              </a:lnSpc>
            </a:pPr>
            <a:r>
              <a:rPr lang="en-US" sz="1700"/>
              <a:t>Often misused as the first analytical tool</a:t>
            </a:r>
          </a:p>
          <a:p>
            <a:pPr>
              <a:lnSpc>
                <a:spcPct val="110000"/>
              </a:lnSpc>
            </a:pPr>
            <a:r>
              <a:rPr lang="en-US" sz="1700"/>
              <a:t>Robust Analytical Approach</a:t>
            </a:r>
          </a:p>
          <a:p>
            <a:pPr marL="742950" lvl="1">
              <a:lnSpc>
                <a:spcPct val="110000"/>
              </a:lnSpc>
            </a:pPr>
            <a:r>
              <a:rPr lang="en-US" sz="1700"/>
              <a:t>Use preparatory techniques to identify major factors</a:t>
            </a:r>
          </a:p>
          <a:p>
            <a:pPr marL="742950" lvl="1">
              <a:lnSpc>
                <a:spcPct val="110000"/>
              </a:lnSpc>
            </a:pPr>
            <a:r>
              <a:rPr lang="en-US" sz="1700"/>
              <a:t>Summarizes key strengths, weaknesses, opportunities, and threats</a:t>
            </a:r>
          </a:p>
          <a:p>
            <a:pPr>
              <a:lnSpc>
                <a:spcPct val="110000"/>
              </a:lnSpc>
            </a:pPr>
            <a:r>
              <a:rPr lang="en-US" sz="1700"/>
              <a:t>Language and Representation</a:t>
            </a:r>
          </a:p>
          <a:p>
            <a:pPr marL="742950" lvl="1">
              <a:lnSpc>
                <a:spcPct val="110000"/>
              </a:lnSpc>
            </a:pPr>
            <a:r>
              <a:rPr lang="en-US" sz="1700"/>
              <a:t>Needs to be brief and specific</a:t>
            </a:r>
          </a:p>
          <a:p>
            <a:pPr marL="742950" lvl="1">
              <a:lnSpc>
                <a:spcPct val="110000"/>
              </a:lnSpc>
            </a:pPr>
            <a:r>
              <a:rPr lang="en-US" sz="1700"/>
              <a:t>Strengths and weaknesses measured against competition</a:t>
            </a:r>
          </a:p>
          <a:p>
            <a:pPr marL="742950" lvl="1">
              <a:lnSpc>
                <a:spcPct val="110000"/>
              </a:lnSpc>
            </a:pPr>
            <a:r>
              <a:rPr lang="en-US" sz="1700"/>
              <a:t>Supported by evidence</a:t>
            </a:r>
          </a:p>
          <a:p>
            <a:pPr>
              <a:lnSpc>
                <a:spcPct val="110000"/>
              </a:lnSpc>
            </a:pPr>
            <a:r>
              <a:rPr lang="en-US" sz="1700"/>
              <a:t>Examples of SWOT Components</a:t>
            </a:r>
          </a:p>
          <a:p>
            <a:pPr>
              <a:lnSpc>
                <a:spcPct val="110000"/>
              </a:lnSpc>
            </a:pPr>
            <a:r>
              <a:rPr lang="en-US" sz="1700"/>
              <a:t>Balance Between Analyses</a:t>
            </a:r>
          </a:p>
        </p:txBody>
      </p:sp>
    </p:spTree>
    <p:extLst>
      <p:ext uri="{BB962C8B-B14F-4D97-AF65-F5344CB8AC3E}">
        <p14:creationId xmlns:p14="http://schemas.microsoft.com/office/powerpoint/2010/main" val="1888419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444BA864-2C4D-25B3-F028-FF8ED2A8D8D6}"/>
              </a:ext>
            </a:extLst>
          </p:cNvPr>
          <p:cNvSpPr>
            <a:spLocks noGrp="1"/>
          </p:cNvSpPr>
          <p:nvPr>
            <p:ph type="title"/>
          </p:nvPr>
        </p:nvSpPr>
        <p:spPr>
          <a:xfrm>
            <a:off x="614679" y="548639"/>
            <a:ext cx="3977640" cy="5719640"/>
          </a:xfrm>
        </p:spPr>
        <p:txBody>
          <a:bodyPr anchor="t">
            <a:normAutofit/>
          </a:bodyPr>
          <a:lstStyle/>
          <a:p>
            <a:r>
              <a:rPr lang="en-US"/>
              <a:t>Contextual Issues in Strategy Execution</a:t>
            </a:r>
          </a:p>
        </p:txBody>
      </p:sp>
      <p:sp>
        <p:nvSpPr>
          <p:cNvPr id="3" name="Content Placeholder 2">
            <a:extLst>
              <a:ext uri="{FF2B5EF4-FFF2-40B4-BE49-F238E27FC236}">
                <a16:creationId xmlns:a16="http://schemas.microsoft.com/office/drawing/2014/main" id="{342C20AD-D3DE-2FB8-41A1-E852E817EE31}"/>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t>Context for Strategy</a:t>
            </a:r>
          </a:p>
          <a:p>
            <a:pPr marL="742950" lvl="1" indent="-285750">
              <a:buFont typeface="Arial" panose="020B0604020202020204" pitchFamily="34" charset="0"/>
              <a:buChar char="•"/>
            </a:pPr>
            <a:r>
              <a:t>Time: Speed of implementation</a:t>
            </a:r>
          </a:p>
          <a:p>
            <a:pPr marL="742950" lvl="1" indent="-285750">
              <a:buFont typeface="Arial" panose="020B0604020202020204" pitchFamily="34" charset="0"/>
              <a:buChar char="•"/>
            </a:pPr>
            <a:r>
              <a:t>Scope: Size of change</a:t>
            </a:r>
          </a:p>
          <a:p>
            <a:pPr marL="742950" lvl="1" indent="-285750">
              <a:buFont typeface="Arial" panose="020B0604020202020204" pitchFamily="34" charset="0"/>
              <a:buChar char="•"/>
            </a:pPr>
            <a:r>
              <a:t>Capability: Resources and adaptability</a:t>
            </a:r>
          </a:p>
          <a:p>
            <a:pPr marL="742950" lvl="1" indent="-285750">
              <a:buFont typeface="Arial" panose="020B0604020202020204" pitchFamily="34" charset="0"/>
              <a:buChar char="•"/>
            </a:pPr>
            <a:r>
              <a:t>Readiness: Organizational readiness</a:t>
            </a:r>
          </a:p>
          <a:p>
            <a:pPr marL="742950" lvl="1" indent="-285750">
              <a:buFont typeface="Arial" panose="020B0604020202020204" pitchFamily="34" charset="0"/>
              <a:buChar char="•"/>
            </a:pPr>
            <a:r>
              <a:t>Strategic leadership: Presence of a strategic leader</a:t>
            </a:r>
          </a:p>
          <a:p>
            <a:pPr>
              <a:buFont typeface="Arial" panose="020B0604020202020204" pitchFamily="34" charset="0"/>
              <a:buChar char="•"/>
            </a:pPr>
            <a:r>
              <a:t>Role of the Leader</a:t>
            </a:r>
          </a:p>
          <a:p>
            <a:pPr marL="742950" lvl="1" indent="-285750">
              <a:buFont typeface="Arial" panose="020B0604020202020204" pitchFamily="34" charset="0"/>
              <a:buChar char="•"/>
            </a:pPr>
            <a:r>
              <a:t>Guiding the change process</a:t>
            </a:r>
          </a:p>
          <a:p>
            <a:pPr marL="742950" lvl="1" indent="-285750">
              <a:buFont typeface="Arial" panose="020B0604020202020204" pitchFamily="34" charset="0"/>
              <a:buChar char="•"/>
            </a:pPr>
            <a:r>
              <a:t>Ensuring alignment with strategic goals</a:t>
            </a:r>
          </a:p>
          <a:p>
            <a:pPr>
              <a:buFont typeface="Arial" panose="020B0604020202020204" pitchFamily="34" charset="0"/>
              <a:buChar char="•"/>
            </a:pPr>
            <a:r>
              <a:t>Tools for Implementation</a:t>
            </a:r>
          </a:p>
          <a:p>
            <a:pPr marL="742950" lvl="1" indent="-285750">
              <a:buFont typeface="Arial" panose="020B0604020202020204" pitchFamily="34" charset="0"/>
              <a:buChar char="•"/>
            </a:pPr>
            <a:r>
              <a:t>Balanced Business Scorecard</a:t>
            </a:r>
          </a:p>
          <a:p>
            <a:pPr marL="742950" lvl="1" indent="-285750">
              <a:buFont typeface="Arial" panose="020B0604020202020204" pitchFamily="34" charset="0"/>
              <a:buChar char="•"/>
            </a:pPr>
            <a:r>
              <a:t>McKinsey 7-S Model</a:t>
            </a:r>
            <a:endParaRPr lang="en-US"/>
          </a:p>
        </p:txBody>
      </p:sp>
    </p:spTree>
    <p:extLst>
      <p:ext uri="{BB962C8B-B14F-4D97-AF65-F5344CB8AC3E}">
        <p14:creationId xmlns:p14="http://schemas.microsoft.com/office/powerpoint/2010/main" val="1365630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62DFCF6C-4C7C-0E22-5F62-3319BDFDCB0B}"/>
              </a:ext>
            </a:extLst>
          </p:cNvPr>
          <p:cNvSpPr>
            <a:spLocks noGrp="1"/>
          </p:cNvSpPr>
          <p:nvPr>
            <p:ph type="title"/>
          </p:nvPr>
        </p:nvSpPr>
        <p:spPr>
          <a:xfrm>
            <a:off x="614679" y="548639"/>
            <a:ext cx="3977640" cy="5719640"/>
          </a:xfrm>
        </p:spPr>
        <p:txBody>
          <a:bodyPr anchor="t">
            <a:normAutofit/>
          </a:bodyPr>
          <a:lstStyle/>
          <a:p>
            <a:r>
              <a:rPr lang="en-US"/>
              <a:t>Role of Strategic Leadership</a:t>
            </a:r>
          </a:p>
        </p:txBody>
      </p:sp>
      <p:sp>
        <p:nvSpPr>
          <p:cNvPr id="3" name="Content Placeholder 2">
            <a:extLst>
              <a:ext uri="{FF2B5EF4-FFF2-40B4-BE49-F238E27FC236}">
                <a16:creationId xmlns:a16="http://schemas.microsoft.com/office/drawing/2014/main" id="{3D04A817-8D66-2DE1-990A-65544462BC46}"/>
              </a:ext>
            </a:extLst>
          </p:cNvPr>
          <p:cNvSpPr>
            <a:spLocks noGrp="1"/>
          </p:cNvSpPr>
          <p:nvPr>
            <p:ph idx="1"/>
          </p:nvPr>
        </p:nvSpPr>
        <p:spPr>
          <a:xfrm>
            <a:off x="5387542" y="548639"/>
            <a:ext cx="6189780" cy="5861304"/>
          </a:xfrm>
        </p:spPr>
        <p:txBody>
          <a:bodyPr anchor="t">
            <a:normAutofit/>
          </a:bodyPr>
          <a:lstStyle/>
          <a:p>
            <a:pPr>
              <a:lnSpc>
                <a:spcPct val="110000"/>
              </a:lnSpc>
              <a:buFont typeface="Arial" panose="020B0604020202020204" pitchFamily="34" charset="0"/>
              <a:buChar char="•"/>
            </a:pPr>
            <a:r>
              <a:t>Challenges the Status Quo</a:t>
            </a:r>
            <a:endParaRPr lang="en-US"/>
          </a:p>
          <a:p>
            <a:pPr marL="742950" lvl="1" indent="-285750">
              <a:lnSpc>
                <a:spcPct val="110000"/>
              </a:lnSpc>
              <a:buFont typeface="Arial" panose="020B0604020202020204" pitchFamily="34" charset="0"/>
              <a:buChar char="•"/>
            </a:pPr>
            <a:r>
              <a:t>Sets new and demanding targets</a:t>
            </a:r>
            <a:endParaRPr lang="en-US"/>
          </a:p>
          <a:p>
            <a:pPr marL="742950" lvl="1" indent="-285750">
              <a:lnSpc>
                <a:spcPct val="110000"/>
              </a:lnSpc>
              <a:buFont typeface="Arial" panose="020B0604020202020204" pitchFamily="34" charset="0"/>
              <a:buChar char="•"/>
            </a:pPr>
            <a:r>
              <a:t>Does not tolerate unsatisfactory behaviour or performance</a:t>
            </a:r>
            <a:endParaRPr lang="en-US"/>
          </a:p>
          <a:p>
            <a:pPr>
              <a:lnSpc>
                <a:spcPct val="110000"/>
              </a:lnSpc>
              <a:buFont typeface="Arial" panose="020B0604020202020204" pitchFamily="34" charset="0"/>
              <a:buChar char="•"/>
            </a:pPr>
            <a:r>
              <a:t>Establishes and Communicates Vision</a:t>
            </a:r>
            <a:endParaRPr lang="en-US"/>
          </a:p>
          <a:p>
            <a:pPr marL="742950" lvl="1" indent="-285750">
              <a:lnSpc>
                <a:spcPct val="110000"/>
              </a:lnSpc>
              <a:buFont typeface="Arial" panose="020B0604020202020204" pitchFamily="34" charset="0"/>
              <a:buChar char="•"/>
            </a:pPr>
            <a:r>
              <a:t>Defines direction, mission, objectives, strategies, and tactics</a:t>
            </a:r>
            <a:endParaRPr lang="en-US"/>
          </a:p>
          <a:p>
            <a:pPr marL="742950" lvl="1" indent="-285750">
              <a:lnSpc>
                <a:spcPct val="110000"/>
              </a:lnSpc>
              <a:buFont typeface="Arial" panose="020B0604020202020204" pitchFamily="34" charset="0"/>
              <a:buChar char="•"/>
            </a:pPr>
            <a:r>
              <a:t>Communicates values underpinning the business</a:t>
            </a:r>
            <a:endParaRPr lang="en-US"/>
          </a:p>
          <a:p>
            <a:pPr>
              <a:lnSpc>
                <a:spcPct val="110000"/>
              </a:lnSpc>
              <a:buFont typeface="Arial" panose="020B0604020202020204" pitchFamily="34" charset="0"/>
              <a:buChar char="•"/>
            </a:pPr>
            <a:r>
              <a:t>Models the Way</a:t>
            </a:r>
            <a:endParaRPr lang="en-US"/>
          </a:p>
          <a:p>
            <a:pPr marL="742950" lvl="1" indent="-285750">
              <a:lnSpc>
                <a:spcPct val="110000"/>
              </a:lnSpc>
              <a:buFont typeface="Arial" panose="020B0604020202020204" pitchFamily="34" charset="0"/>
              <a:buChar char="•"/>
            </a:pPr>
            <a:r>
              <a:t>Demonstrates desired behaviour and actions</a:t>
            </a:r>
            <a:endParaRPr lang="en-US"/>
          </a:p>
          <a:p>
            <a:pPr>
              <a:lnSpc>
                <a:spcPct val="110000"/>
              </a:lnSpc>
              <a:buFont typeface="Arial" panose="020B0604020202020204" pitchFamily="34" charset="0"/>
              <a:buChar char="•"/>
            </a:pPr>
            <a:r>
              <a:t>Empowers People</a:t>
            </a:r>
            <a:endParaRPr lang="en-US"/>
          </a:p>
          <a:p>
            <a:pPr marL="742950" lvl="1" indent="-285750">
              <a:lnSpc>
                <a:spcPct val="110000"/>
              </a:lnSpc>
              <a:buFont typeface="Arial" panose="020B0604020202020204" pitchFamily="34" charset="0"/>
              <a:buChar char="•"/>
            </a:pPr>
            <a:r>
              <a:t>Encourages others to play their part in strategic change</a:t>
            </a:r>
            <a:endParaRPr lang="en-US"/>
          </a:p>
          <a:p>
            <a:pPr>
              <a:lnSpc>
                <a:spcPct val="110000"/>
              </a:lnSpc>
              <a:buFont typeface="Arial" panose="020B0604020202020204" pitchFamily="34" charset="0"/>
              <a:buChar char="•"/>
            </a:pPr>
            <a:r>
              <a:t>Celebrates Success</a:t>
            </a:r>
            <a:endParaRPr lang="en-US"/>
          </a:p>
          <a:p>
            <a:pPr marL="742950" lvl="1" indent="-285750">
              <a:lnSpc>
                <a:spcPct val="110000"/>
              </a:lnSpc>
              <a:buFont typeface="Arial" panose="020B0604020202020204" pitchFamily="34" charset="0"/>
              <a:buChar char="•"/>
            </a:pPr>
            <a:r>
              <a:t>Recognizes and rewards achievements</a:t>
            </a:r>
            <a:endParaRPr lang="en-US"/>
          </a:p>
        </p:txBody>
      </p:sp>
    </p:spTree>
    <p:extLst>
      <p:ext uri="{BB962C8B-B14F-4D97-AF65-F5344CB8AC3E}">
        <p14:creationId xmlns:p14="http://schemas.microsoft.com/office/powerpoint/2010/main" val="4124514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786F3-2877-7E7D-86A8-17CB89ACF642}"/>
              </a:ext>
            </a:extLst>
          </p:cNvPr>
          <p:cNvSpPr>
            <a:spLocks noGrp="1"/>
          </p:cNvSpPr>
          <p:nvPr>
            <p:ph type="title"/>
          </p:nvPr>
        </p:nvSpPr>
        <p:spPr>
          <a:xfrm>
            <a:off x="612648" y="603504"/>
            <a:ext cx="5862396" cy="1527048"/>
          </a:xfrm>
        </p:spPr>
        <p:txBody>
          <a:bodyPr vert="horz" lIns="91440" tIns="45720" rIns="91440" bIns="45720" rtlCol="0" anchor="b">
            <a:normAutofit/>
          </a:bodyPr>
          <a:lstStyle/>
          <a:p>
            <a:r>
              <a:rPr lang="en-US" sz="3300" b="1" kern="1200">
                <a:solidFill>
                  <a:schemeClr val="tx1"/>
                </a:solidFill>
                <a:latin typeface="+mj-lt"/>
                <a:ea typeface="+mj-ea"/>
                <a:cs typeface="+mj-cs"/>
              </a:rPr>
              <a:t>Tools for Strategy Execution: McKinsey 7-S Model</a:t>
            </a:r>
          </a:p>
        </p:txBody>
      </p:sp>
      <p:sp>
        <p:nvSpPr>
          <p:cNvPr id="4" name="Content Placeholder 3">
            <a:extLst>
              <a:ext uri="{FF2B5EF4-FFF2-40B4-BE49-F238E27FC236}">
                <a16:creationId xmlns:a16="http://schemas.microsoft.com/office/drawing/2014/main" id="{DD1E30BB-3DF0-F2B4-756F-1FE3AE987201}"/>
              </a:ext>
            </a:extLst>
          </p:cNvPr>
          <p:cNvSpPr>
            <a:spLocks noGrp="1"/>
          </p:cNvSpPr>
          <p:nvPr>
            <p:ph sz="half" idx="2"/>
          </p:nvPr>
        </p:nvSpPr>
        <p:spPr>
          <a:xfrm>
            <a:off x="612648" y="2212848"/>
            <a:ext cx="5862396" cy="4096512"/>
          </a:xfrm>
        </p:spPr>
        <p:txBody>
          <a:bodyPr vert="horz" lIns="91440" tIns="45720" rIns="91440" bIns="45720" rtlCol="0">
            <a:normAutofit/>
          </a:bodyPr>
          <a:lstStyle/>
          <a:p>
            <a:pPr>
              <a:lnSpc>
                <a:spcPct val="110000"/>
              </a:lnSpc>
            </a:pPr>
            <a:r>
              <a:rPr lang="en-US" sz="1500"/>
              <a:t>McKinsey 7-S Model</a:t>
            </a:r>
          </a:p>
          <a:p>
            <a:pPr marL="742950" lvl="1">
              <a:lnSpc>
                <a:spcPct val="110000"/>
              </a:lnSpc>
            </a:pPr>
            <a:r>
              <a:rPr lang="en-US" sz="1500"/>
              <a:t>Consists of seven components</a:t>
            </a:r>
          </a:p>
          <a:p>
            <a:pPr marL="742950" lvl="1">
              <a:lnSpc>
                <a:spcPct val="110000"/>
              </a:lnSpc>
            </a:pPr>
            <a:r>
              <a:rPr lang="en-US" sz="1500"/>
              <a:t>Three 'hard' components: strategy, structure, systems</a:t>
            </a:r>
          </a:p>
          <a:p>
            <a:pPr marL="742950" lvl="1">
              <a:lnSpc>
                <a:spcPct val="110000"/>
              </a:lnSpc>
            </a:pPr>
            <a:r>
              <a:rPr lang="en-US" sz="1500"/>
              <a:t>Four 'soft' components: shared values, style, staff, skills</a:t>
            </a:r>
          </a:p>
          <a:p>
            <a:pPr marL="742950" lvl="1">
              <a:lnSpc>
                <a:spcPct val="110000"/>
              </a:lnSpc>
            </a:pPr>
            <a:r>
              <a:rPr lang="en-US" sz="1500"/>
              <a:t>All components are interlinked</a:t>
            </a:r>
          </a:p>
          <a:p>
            <a:pPr marL="742950" lvl="1">
              <a:lnSpc>
                <a:spcPct val="110000"/>
              </a:lnSpc>
            </a:pPr>
            <a:r>
              <a:rPr lang="en-US" sz="1500"/>
              <a:t>Changes in one component affect others</a:t>
            </a:r>
          </a:p>
          <a:p>
            <a:pPr>
              <a:lnSpc>
                <a:spcPct val="110000"/>
              </a:lnSpc>
            </a:pPr>
            <a:r>
              <a:rPr lang="en-US" sz="1500"/>
              <a:t>Balanced Business Scorecard</a:t>
            </a:r>
          </a:p>
          <a:p>
            <a:pPr marL="742950" lvl="1">
              <a:lnSpc>
                <a:spcPct val="110000"/>
              </a:lnSpc>
            </a:pPr>
            <a:r>
              <a:rPr lang="en-US" sz="1500"/>
              <a:t>Shown in Figure 3.5</a:t>
            </a:r>
          </a:p>
          <a:p>
            <a:pPr>
              <a:lnSpc>
                <a:spcPct val="110000"/>
              </a:lnSpc>
            </a:pPr>
            <a:r>
              <a:rPr lang="en-US" sz="1500"/>
              <a:t>Importance of connections between components</a:t>
            </a:r>
          </a:p>
          <a:p>
            <a:pPr marL="742950" lvl="1">
              <a:lnSpc>
                <a:spcPct val="110000"/>
              </a:lnSpc>
            </a:pPr>
            <a:r>
              <a:rPr lang="en-US" sz="1500"/>
              <a:t>Disconnects can flaw strategy execution</a:t>
            </a:r>
          </a:p>
        </p:txBody>
      </p:sp>
      <p:pic>
        <p:nvPicPr>
          <p:cNvPr id="5" name="Content Placeholder 4">
            <a:hlinkClick r:id="rId3"/>
            <a:extLst>
              <a:ext uri="{FF2B5EF4-FFF2-40B4-BE49-F238E27FC236}">
                <a16:creationId xmlns:a16="http://schemas.microsoft.com/office/drawing/2014/main" id="{932FA122-3ECD-4B7C-AB86-2D837D8C2648}"/>
              </a:ext>
            </a:extLst>
          </p:cNvPr>
          <p:cNvPicPr>
            <a:picLocks noGrp="1" noChangeAspect="1"/>
          </p:cNvPicPr>
          <p:nvPr>
            <p:ph sz="half" idx="1"/>
          </p:nvPr>
        </p:nvPicPr>
        <p:blipFill>
          <a:blip r:embed="rId4"/>
          <a:stretch>
            <a:fillRect/>
          </a:stretch>
        </p:blipFill>
        <p:spPr>
          <a:xfrm>
            <a:off x="7091395" y="1898296"/>
            <a:ext cx="4681506" cy="3089793"/>
          </a:xfrm>
          <a:prstGeom prst="rect">
            <a:avLst/>
          </a:prstGeom>
        </p:spPr>
      </p:pic>
    </p:spTree>
    <p:extLst>
      <p:ext uri="{BB962C8B-B14F-4D97-AF65-F5344CB8AC3E}">
        <p14:creationId xmlns:p14="http://schemas.microsoft.com/office/powerpoint/2010/main" val="2285884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AF574-1CC4-1B45-553F-A22445E930E9}"/>
              </a:ext>
            </a:extLst>
          </p:cNvPr>
          <p:cNvSpPr>
            <a:spLocks noGrp="1"/>
          </p:cNvSpPr>
          <p:nvPr>
            <p:ph type="title"/>
          </p:nvPr>
        </p:nvSpPr>
        <p:spPr>
          <a:xfrm>
            <a:off x="614679" y="548640"/>
            <a:ext cx="4779572" cy="2067705"/>
          </a:xfrm>
        </p:spPr>
        <p:txBody>
          <a:bodyPr vert="horz" lIns="91440" tIns="45720" rIns="91440" bIns="45720" rtlCol="0" anchor="t">
            <a:normAutofit/>
          </a:bodyPr>
          <a:lstStyle/>
          <a:p>
            <a:r>
              <a:rPr lang="en-US" b="1" kern="1200">
                <a:solidFill>
                  <a:schemeClr val="tx1"/>
                </a:solidFill>
                <a:latin typeface="+mj-lt"/>
                <a:ea typeface="+mj-ea"/>
                <a:cs typeface="+mj-cs"/>
              </a:rPr>
              <a:t>Tools for Strategy Execution: Balanced Business Scorecard</a:t>
            </a:r>
          </a:p>
        </p:txBody>
      </p:sp>
      <p:pic>
        <p:nvPicPr>
          <p:cNvPr id="5" name="Content Placeholder 4">
            <a:hlinkClick r:id="rId3"/>
            <a:extLst>
              <a:ext uri="{FF2B5EF4-FFF2-40B4-BE49-F238E27FC236}">
                <a16:creationId xmlns:a16="http://schemas.microsoft.com/office/drawing/2014/main" id="{FD2C4756-C5A6-44DA-955B-64410AC0348B}"/>
              </a:ext>
            </a:extLst>
          </p:cNvPr>
          <p:cNvPicPr>
            <a:picLocks noGrp="1" noChangeAspect="1"/>
          </p:cNvPicPr>
          <p:nvPr>
            <p:ph sz="half" idx="1"/>
          </p:nvPr>
        </p:nvPicPr>
        <p:blipFill>
          <a:blip r:embed="rId4"/>
          <a:stretch>
            <a:fillRect/>
          </a:stretch>
        </p:blipFill>
        <p:spPr>
          <a:xfrm>
            <a:off x="731520" y="3458369"/>
            <a:ext cx="4673754" cy="2850989"/>
          </a:xfrm>
          <a:prstGeom prst="rect">
            <a:avLst/>
          </a:prstGeom>
        </p:spPr>
      </p:pic>
      <p:sp>
        <p:nvSpPr>
          <p:cNvPr id="4" name="Content Placeholder 3">
            <a:extLst>
              <a:ext uri="{FF2B5EF4-FFF2-40B4-BE49-F238E27FC236}">
                <a16:creationId xmlns:a16="http://schemas.microsoft.com/office/drawing/2014/main" id="{7C6FCD99-1D4B-616E-BE68-A32A0214E63C}"/>
              </a:ext>
            </a:extLst>
          </p:cNvPr>
          <p:cNvSpPr>
            <a:spLocks noGrp="1"/>
          </p:cNvSpPr>
          <p:nvPr>
            <p:ph sz="half" idx="2"/>
          </p:nvPr>
        </p:nvSpPr>
        <p:spPr>
          <a:xfrm>
            <a:off x="6030551" y="548638"/>
            <a:ext cx="5546770" cy="5760721"/>
          </a:xfrm>
        </p:spPr>
        <p:txBody>
          <a:bodyPr vert="horz" lIns="91440" tIns="45720" rIns="91440" bIns="45720" rtlCol="0" anchor="t">
            <a:normAutofit/>
          </a:bodyPr>
          <a:lstStyle/>
          <a:p>
            <a:r>
              <a:rPr lang="en-US" sz="1800"/>
              <a:t>Strategic Balance Sheet</a:t>
            </a:r>
          </a:p>
          <a:p>
            <a:pPr marL="742950" lvl="1"/>
            <a:r>
              <a:rPr lang="en-US"/>
              <a:t>Assesses financial and non-financial components of strategy</a:t>
            </a:r>
          </a:p>
          <a:p>
            <a:r>
              <a:rPr lang="en-US" sz="1800"/>
              <a:t>Four Perspectives of Performance</a:t>
            </a:r>
          </a:p>
          <a:p>
            <a:r>
              <a:rPr lang="en-US" sz="1800"/>
              <a:t>Customer Perspective</a:t>
            </a:r>
          </a:p>
          <a:p>
            <a:r>
              <a:rPr lang="en-US" sz="1800"/>
              <a:t>Internal Processes</a:t>
            </a:r>
          </a:p>
          <a:p>
            <a:r>
              <a:rPr lang="en-US" sz="1800"/>
              <a:t>Learning and Growth</a:t>
            </a:r>
          </a:p>
          <a:p>
            <a:r>
              <a:rPr lang="en-US" sz="1800"/>
              <a:t>Questions Addressed by Each Perspective</a:t>
            </a:r>
          </a:p>
          <a:p>
            <a:r>
              <a:rPr lang="en-US" sz="1800"/>
              <a:t>Critical Success Factors (CSFs)</a:t>
            </a:r>
          </a:p>
          <a:p>
            <a:r>
              <a:rPr lang="en-US" sz="1800"/>
              <a:t>Key Performance Indicators (KPIs)</a:t>
            </a:r>
          </a:p>
          <a:p>
            <a:r>
              <a:rPr lang="en-US" sz="1800"/>
              <a:t>Healthcare Example</a:t>
            </a:r>
          </a:p>
          <a:p>
            <a:r>
              <a:rPr lang="en-US" sz="1800"/>
              <a:t>SMART KPIs</a:t>
            </a:r>
          </a:p>
          <a:p>
            <a:r>
              <a:rPr lang="en-US" sz="1800"/>
              <a:t>Identifying Critical Success Factors</a:t>
            </a:r>
          </a:p>
        </p:txBody>
      </p:sp>
    </p:spTree>
    <p:extLst>
      <p:ext uri="{BB962C8B-B14F-4D97-AF65-F5344CB8AC3E}">
        <p14:creationId xmlns:p14="http://schemas.microsoft.com/office/powerpoint/2010/main" val="4189825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30A3DD67-AF3D-F0CF-D371-89939DF4CC0D}"/>
              </a:ext>
            </a:extLst>
          </p:cNvPr>
          <p:cNvSpPr>
            <a:spLocks noGrp="1"/>
          </p:cNvSpPr>
          <p:nvPr>
            <p:ph type="title"/>
          </p:nvPr>
        </p:nvSpPr>
        <p:spPr>
          <a:xfrm>
            <a:off x="614679" y="548639"/>
            <a:ext cx="3977640" cy="5719640"/>
          </a:xfrm>
        </p:spPr>
        <p:txBody>
          <a:bodyPr anchor="t">
            <a:normAutofit/>
          </a:bodyPr>
          <a:lstStyle/>
          <a:p>
            <a:r>
              <a:rPr lang="en-US"/>
              <a:t>Summary</a:t>
            </a:r>
          </a:p>
        </p:txBody>
      </p:sp>
      <p:sp>
        <p:nvSpPr>
          <p:cNvPr id="3" name="Content Placeholder 2">
            <a:extLst>
              <a:ext uri="{FF2B5EF4-FFF2-40B4-BE49-F238E27FC236}">
                <a16:creationId xmlns:a16="http://schemas.microsoft.com/office/drawing/2014/main" id="{518A383B-7C95-FCBC-0805-7F20D1671C17}"/>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t>Reasons for Strategy Development</a:t>
            </a:r>
          </a:p>
          <a:p>
            <a:pPr marL="742950" lvl="1" indent="-285750">
              <a:buFont typeface="Arial" panose="020B0604020202020204" pitchFamily="34" charset="0"/>
              <a:buChar char="•"/>
            </a:pPr>
            <a:r>
              <a:t>Understanding why organizations develop strategies</a:t>
            </a:r>
          </a:p>
          <a:p>
            <a:pPr marL="742950" lvl="1" indent="-285750">
              <a:buFont typeface="Arial" panose="020B0604020202020204" pitchFamily="34" charset="0"/>
              <a:buChar char="•"/>
            </a:pPr>
            <a:r>
              <a:t>Exploring the complexity of the process</a:t>
            </a:r>
          </a:p>
          <a:p>
            <a:pPr>
              <a:buFont typeface="Arial" panose="020B0604020202020204" pitchFamily="34" charset="0"/>
              <a:buChar char="•"/>
            </a:pPr>
            <a:r>
              <a:t>Approaches to Strategy Development</a:t>
            </a:r>
          </a:p>
          <a:p>
            <a:pPr marL="742950" lvl="1" indent="-285750">
              <a:buFont typeface="Arial" panose="020B0604020202020204" pitchFamily="34" charset="0"/>
              <a:buChar char="•"/>
            </a:pPr>
            <a:r>
              <a:t>Entrepreneurial approaches</a:t>
            </a:r>
          </a:p>
          <a:p>
            <a:pPr marL="742950" lvl="1" indent="-285750">
              <a:buFont typeface="Arial" panose="020B0604020202020204" pitchFamily="34" charset="0"/>
              <a:buChar char="•"/>
            </a:pPr>
            <a:r>
              <a:t>Formal planning methods</a:t>
            </a:r>
          </a:p>
          <a:p>
            <a:pPr>
              <a:buFont typeface="Arial" panose="020B0604020202020204" pitchFamily="34" charset="0"/>
              <a:buChar char="•"/>
            </a:pPr>
            <a:r>
              <a:t>External Factors Influencing Strategy</a:t>
            </a:r>
          </a:p>
          <a:p>
            <a:pPr marL="742950" lvl="1" indent="-285750">
              <a:buFont typeface="Arial" panose="020B0604020202020204" pitchFamily="34" charset="0"/>
              <a:buChar char="•"/>
            </a:pPr>
            <a:r>
              <a:t>Outside/in approach</a:t>
            </a:r>
          </a:p>
          <a:p>
            <a:pPr>
              <a:buFont typeface="Arial" panose="020B0604020202020204" pitchFamily="34" charset="0"/>
              <a:buChar char="•"/>
            </a:pPr>
            <a:r>
              <a:t>Internal Analysis Approach</a:t>
            </a:r>
          </a:p>
          <a:p>
            <a:pPr marL="742950" lvl="1" indent="-285750">
              <a:buFont typeface="Arial" panose="020B0604020202020204" pitchFamily="34" charset="0"/>
              <a:buChar char="•"/>
            </a:pPr>
            <a:r>
              <a:t>Inside/out approach</a:t>
            </a:r>
          </a:p>
          <a:p>
            <a:pPr>
              <a:buFont typeface="Arial" panose="020B0604020202020204" pitchFamily="34" charset="0"/>
              <a:buChar char="•"/>
            </a:pPr>
            <a:r>
              <a:t>Execution of Strategy</a:t>
            </a:r>
          </a:p>
          <a:p>
            <a:pPr marL="742950" lvl="1" indent="-285750">
              <a:buFont typeface="Arial" panose="020B0604020202020204" pitchFamily="34" charset="0"/>
              <a:buChar char="•"/>
            </a:pPr>
            <a:r>
              <a:t>IS strategy considerations</a:t>
            </a:r>
            <a:endParaRPr lang="en-US"/>
          </a:p>
        </p:txBody>
      </p:sp>
    </p:spTree>
    <p:extLst>
      <p:ext uri="{BB962C8B-B14F-4D97-AF65-F5344CB8AC3E}">
        <p14:creationId xmlns:p14="http://schemas.microsoft.com/office/powerpoint/2010/main" val="4106027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0E7A827-4DD7-8A5A-4519-32BDA5CDB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A75348D-3376-10BB-E89D-A72720D88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9E8E9-4AB5-2057-3407-06FEB7EC6D3A}"/>
              </a:ext>
            </a:extLst>
          </p:cNvPr>
          <p:cNvSpPr>
            <a:spLocks noGrp="1"/>
          </p:cNvSpPr>
          <p:nvPr>
            <p:ph type="title"/>
          </p:nvPr>
        </p:nvSpPr>
        <p:spPr>
          <a:xfrm>
            <a:off x="614678" y="548640"/>
            <a:ext cx="7098627" cy="1325236"/>
          </a:xfrm>
        </p:spPr>
        <p:txBody>
          <a:bodyPr anchor="t">
            <a:normAutofit/>
          </a:bodyPr>
          <a:lstStyle/>
          <a:p>
            <a:r>
              <a:rPr lang="en-US"/>
              <a:t>Aspects of Strategy Analysis</a:t>
            </a:r>
          </a:p>
        </p:txBody>
      </p:sp>
      <p:sp>
        <p:nvSpPr>
          <p:cNvPr id="3" name="Content Placeholder 2">
            <a:extLst>
              <a:ext uri="{FF2B5EF4-FFF2-40B4-BE49-F238E27FC236}">
                <a16:creationId xmlns:a16="http://schemas.microsoft.com/office/drawing/2014/main" id="{CC773E0B-6F86-6449-9023-B5CEA5BFC17C}"/>
              </a:ext>
            </a:extLst>
          </p:cNvPr>
          <p:cNvSpPr>
            <a:spLocks noGrp="1"/>
          </p:cNvSpPr>
          <p:nvPr>
            <p:ph idx="1"/>
          </p:nvPr>
        </p:nvSpPr>
        <p:spPr>
          <a:xfrm>
            <a:off x="2432424" y="1899631"/>
            <a:ext cx="7333128" cy="4011769"/>
          </a:xfrm>
        </p:spPr>
        <p:txBody>
          <a:bodyPr anchor="ctr">
            <a:normAutofit/>
          </a:bodyPr>
          <a:lstStyle/>
          <a:p>
            <a:pPr>
              <a:buFont typeface="Arial" panose="020B0604020202020204" pitchFamily="34" charset="0"/>
              <a:buChar char="•"/>
            </a:pPr>
            <a:r>
              <a:rPr lang="en-US" sz="1800"/>
              <a:t>Understanding Strategy</a:t>
            </a:r>
          </a:p>
          <a:p>
            <a:pPr marL="742950" lvl="1" indent="-285750">
              <a:buFont typeface="Arial" panose="020B0604020202020204" pitchFamily="34" charset="0"/>
              <a:buChar char="•"/>
            </a:pPr>
            <a:r>
              <a:t>Definition and importance of strategy</a:t>
            </a:r>
          </a:p>
          <a:p>
            <a:pPr marL="742950" lvl="1" indent="-285750">
              <a:buFont typeface="Arial" panose="020B0604020202020204" pitchFamily="34" charset="0"/>
              <a:buChar char="•"/>
            </a:pPr>
            <a:r>
              <a:t>Assumption that strategy is crucial</a:t>
            </a:r>
          </a:p>
          <a:p>
            <a:pPr>
              <a:buFont typeface="Arial" panose="020B0604020202020204" pitchFamily="34" charset="0"/>
              <a:buChar char="•"/>
            </a:pPr>
            <a:r>
              <a:rPr lang="en-US" sz="1800"/>
              <a:t>Development of Strategy</a:t>
            </a:r>
          </a:p>
          <a:p>
            <a:pPr marL="742950" lvl="1" indent="-285750">
              <a:buFont typeface="Arial" panose="020B0604020202020204" pitchFamily="34" charset="0"/>
              <a:buChar char="•"/>
            </a:pPr>
            <a:r>
              <a:t>Ideas on how strategy is formulated</a:t>
            </a:r>
          </a:p>
          <a:p>
            <a:pPr>
              <a:buFont typeface="Arial" panose="020B0604020202020204" pitchFamily="34" charset="0"/>
              <a:buChar char="•"/>
            </a:pPr>
            <a:r>
              <a:rPr lang="en-US" sz="1800"/>
              <a:t>Implementation of Strategy</a:t>
            </a:r>
          </a:p>
          <a:p>
            <a:pPr marL="742950" lvl="1" indent="-285750">
              <a:buFont typeface="Arial" panose="020B0604020202020204" pitchFamily="34" charset="0"/>
              <a:buChar char="•"/>
            </a:pPr>
            <a:r>
              <a:t>Methods to execute strategy effectively</a:t>
            </a:r>
          </a:p>
          <a:p>
            <a:pPr>
              <a:buFont typeface="Arial" panose="020B0604020202020204" pitchFamily="34" charset="0"/>
              <a:buChar char="•"/>
            </a:pPr>
            <a:r>
              <a:rPr lang="en-US" sz="1800"/>
              <a:t>Implications for Business Analysts</a:t>
            </a:r>
          </a:p>
          <a:p>
            <a:pPr marL="742950" lvl="1" indent="-285750">
              <a:buFont typeface="Arial" panose="020B0604020202020204" pitchFamily="34" charset="0"/>
              <a:buChar char="•"/>
            </a:pPr>
            <a:r>
              <a:t>Understanding the impact of strategy on business analysis</a:t>
            </a:r>
            <a:endParaRPr lang="en-US"/>
          </a:p>
        </p:txBody>
      </p:sp>
    </p:spTree>
    <p:extLst>
      <p:ext uri="{BB962C8B-B14F-4D97-AF65-F5344CB8AC3E}">
        <p14:creationId xmlns:p14="http://schemas.microsoft.com/office/powerpoint/2010/main" val="986951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51139C-83CE-2D39-DF2F-F5BE9C3F5A03}"/>
              </a:ext>
            </a:extLst>
          </p:cNvPr>
          <p:cNvSpPr>
            <a:spLocks noGrp="1"/>
          </p:cNvSpPr>
          <p:nvPr>
            <p:ph type="title"/>
          </p:nvPr>
        </p:nvSpPr>
        <p:spPr>
          <a:xfrm>
            <a:off x="612648" y="603504"/>
            <a:ext cx="4361686" cy="1527048"/>
          </a:xfrm>
        </p:spPr>
        <p:txBody>
          <a:bodyPr vert="horz" lIns="91440" tIns="45720" rIns="91440" bIns="45720" rtlCol="0" anchor="b">
            <a:normAutofit/>
          </a:bodyPr>
          <a:lstStyle/>
          <a:p>
            <a:r>
              <a:rPr lang="en-US" b="1" kern="1200" dirty="0">
                <a:solidFill>
                  <a:schemeClr val="tx1"/>
                </a:solidFill>
                <a:latin typeface="+mj-lt"/>
                <a:ea typeface="+mj-ea"/>
                <a:cs typeface="+mj-cs"/>
              </a:rPr>
              <a:t>Purpose of Strategy Analysis</a:t>
            </a:r>
          </a:p>
        </p:txBody>
      </p:sp>
      <p:sp>
        <p:nvSpPr>
          <p:cNvPr id="4" name="Content Placeholder 3">
            <a:extLst>
              <a:ext uri="{FF2B5EF4-FFF2-40B4-BE49-F238E27FC236}">
                <a16:creationId xmlns:a16="http://schemas.microsoft.com/office/drawing/2014/main" id="{A48AFA91-5559-3FE3-BE21-2BCCB070CA15}"/>
              </a:ext>
            </a:extLst>
          </p:cNvPr>
          <p:cNvSpPr>
            <a:spLocks noGrp="1"/>
          </p:cNvSpPr>
          <p:nvPr>
            <p:ph sz="half" idx="2"/>
          </p:nvPr>
        </p:nvSpPr>
        <p:spPr>
          <a:xfrm>
            <a:off x="612647" y="2212848"/>
            <a:ext cx="4361687" cy="4096512"/>
          </a:xfrm>
        </p:spPr>
        <p:txBody>
          <a:bodyPr vert="horz" lIns="91440" tIns="45720" rIns="91440" bIns="45720" rtlCol="0">
            <a:normAutofit/>
          </a:bodyPr>
          <a:lstStyle/>
          <a:p>
            <a:pPr>
              <a:lnSpc>
                <a:spcPct val="110000"/>
              </a:lnSpc>
            </a:pPr>
            <a:r>
              <a:rPr lang="en-US" sz="1500"/>
              <a:t>Purpose of Strategy Development</a:t>
            </a:r>
          </a:p>
          <a:p>
            <a:pPr marL="742950" lvl="1">
              <a:lnSpc>
                <a:spcPct val="110000"/>
              </a:lnSpc>
            </a:pPr>
            <a:r>
              <a:rPr lang="en-US" sz="1500"/>
              <a:t>Not aimed at turning individuals into strategic planners</a:t>
            </a:r>
          </a:p>
          <a:p>
            <a:pPr marL="742950" lvl="1">
              <a:lnSpc>
                <a:spcPct val="110000"/>
              </a:lnSpc>
            </a:pPr>
            <a:r>
              <a:rPr lang="en-US" sz="1500"/>
              <a:t>Focus on understanding the process</a:t>
            </a:r>
          </a:p>
          <a:p>
            <a:pPr>
              <a:lnSpc>
                <a:spcPct val="110000"/>
              </a:lnSpc>
            </a:pPr>
            <a:r>
              <a:rPr lang="en-US" sz="1500"/>
              <a:t>Comfort with Managerial Tools</a:t>
            </a:r>
          </a:p>
          <a:p>
            <a:pPr marL="742950" lvl="1">
              <a:lnSpc>
                <a:spcPct val="110000"/>
              </a:lnSpc>
            </a:pPr>
            <a:r>
              <a:rPr lang="en-US" sz="1500"/>
              <a:t>Familiarity with tools used by managers</a:t>
            </a:r>
          </a:p>
          <a:p>
            <a:pPr marL="742950" lvl="1">
              <a:lnSpc>
                <a:spcPct val="110000"/>
              </a:lnSpc>
            </a:pPr>
            <a:r>
              <a:rPr lang="en-US" sz="1500"/>
              <a:t>Ability to use these tools effectively</a:t>
            </a:r>
          </a:p>
          <a:p>
            <a:pPr>
              <a:lnSpc>
                <a:spcPct val="110000"/>
              </a:lnSpc>
            </a:pPr>
            <a:r>
              <a:rPr lang="en-US" sz="1500"/>
              <a:t>Application to Information Systems</a:t>
            </a:r>
          </a:p>
          <a:p>
            <a:pPr marL="742950" lvl="1">
              <a:lnSpc>
                <a:spcPct val="110000"/>
              </a:lnSpc>
            </a:pPr>
            <a:r>
              <a:rPr lang="en-US" sz="1500"/>
              <a:t>Exploring new or different information systems</a:t>
            </a:r>
          </a:p>
          <a:p>
            <a:pPr marL="742950" lvl="1">
              <a:lnSpc>
                <a:spcPct val="110000"/>
              </a:lnSpc>
            </a:pPr>
            <a:r>
              <a:rPr lang="en-US" sz="1500"/>
              <a:t>Enhancing organisational activities</a:t>
            </a:r>
          </a:p>
        </p:txBody>
      </p:sp>
      <p:pic>
        <p:nvPicPr>
          <p:cNvPr id="5" name="Content Placeholder 4" descr="idea creation process, drawn on a chalk board">
            <a:extLst>
              <a:ext uri="{FF2B5EF4-FFF2-40B4-BE49-F238E27FC236}">
                <a16:creationId xmlns:a16="http://schemas.microsoft.com/office/drawing/2014/main" id="{B395CD81-69CE-46DD-8025-F2052E626018}"/>
              </a:ext>
            </a:extLst>
          </p:cNvPr>
          <p:cNvPicPr>
            <a:picLocks noGrp="1" noChangeAspect="1"/>
          </p:cNvPicPr>
          <p:nvPr>
            <p:ph sz="half" idx="1"/>
          </p:nvPr>
        </p:nvPicPr>
        <p:blipFill>
          <a:blip r:embed="rId3"/>
          <a:srcRect l="17521" r="26719"/>
          <a:stretch>
            <a:fillRect/>
          </a:stretch>
        </p:blipFill>
        <p:spPr>
          <a:xfrm>
            <a:off x="5818632" y="-1"/>
            <a:ext cx="6373368" cy="6858001"/>
          </a:xfrm>
          <a:prstGeom prst="rect">
            <a:avLst/>
          </a:prstGeom>
        </p:spPr>
      </p:pic>
    </p:spTree>
    <p:extLst>
      <p:ext uri="{BB962C8B-B14F-4D97-AF65-F5344CB8AC3E}">
        <p14:creationId xmlns:p14="http://schemas.microsoft.com/office/powerpoint/2010/main" val="2574979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4AC6FF97-1A36-C4B0-4583-B3B2B50C7E15}"/>
              </a:ext>
            </a:extLst>
          </p:cNvPr>
          <p:cNvSpPr>
            <a:spLocks noGrp="1"/>
          </p:cNvSpPr>
          <p:nvPr>
            <p:ph type="title"/>
          </p:nvPr>
        </p:nvSpPr>
        <p:spPr>
          <a:xfrm>
            <a:off x="614679" y="548639"/>
            <a:ext cx="3977640" cy="5719640"/>
          </a:xfrm>
        </p:spPr>
        <p:txBody>
          <a:bodyPr anchor="t">
            <a:normAutofit/>
          </a:bodyPr>
          <a:lstStyle/>
          <a:p>
            <a:r>
              <a:rPr lang="en-US"/>
              <a:t>Importance of Strategy in Business</a:t>
            </a:r>
          </a:p>
        </p:txBody>
      </p:sp>
      <p:sp>
        <p:nvSpPr>
          <p:cNvPr id="3" name="Content Placeholder 2">
            <a:extLst>
              <a:ext uri="{FF2B5EF4-FFF2-40B4-BE49-F238E27FC236}">
                <a16:creationId xmlns:a16="http://schemas.microsoft.com/office/drawing/2014/main" id="{B571B881-C751-2B03-0B84-7EED11198B22}"/>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t>Unpredictability in Business Environment</a:t>
            </a:r>
          </a:p>
          <a:p>
            <a:pPr marL="742950" lvl="1" indent="-285750">
              <a:buFont typeface="Arial" panose="020B0604020202020204" pitchFamily="34" charset="0"/>
              <a:buChar char="•"/>
            </a:pPr>
            <a:r>
              <a:t>Business changes are becoming more turbulent</a:t>
            </a:r>
          </a:p>
          <a:p>
            <a:pPr marL="742950" lvl="1" indent="-285750">
              <a:buFont typeface="Arial" panose="020B0604020202020204" pitchFamily="34" charset="0"/>
              <a:buChar char="•"/>
            </a:pPr>
            <a:r>
              <a:t>International mergers and acquisitions are frequent</a:t>
            </a:r>
          </a:p>
          <a:p>
            <a:pPr>
              <a:buFont typeface="Arial" panose="020B0604020202020204" pitchFamily="34" charset="0"/>
              <a:buChar char="•"/>
            </a:pPr>
            <a:r>
              <a:t>Impact of Information Revolution and Digital Economy</a:t>
            </a:r>
          </a:p>
          <a:p>
            <a:pPr marL="742950" lvl="1" indent="-285750">
              <a:buFont typeface="Arial" panose="020B0604020202020204" pitchFamily="34" charset="0"/>
              <a:buChar char="•"/>
            </a:pPr>
            <a:r>
              <a:t>Causing dramatic changes in business</a:t>
            </a:r>
          </a:p>
          <a:p>
            <a:pPr marL="742950" lvl="1" indent="-285750">
              <a:buFont typeface="Arial" panose="020B0604020202020204" pitchFamily="34" charset="0"/>
              <a:buChar char="•"/>
            </a:pPr>
            <a:r>
              <a:t>Barriers between previously separate businesses are falling</a:t>
            </a:r>
          </a:p>
          <a:p>
            <a:pPr>
              <a:buFont typeface="Arial" panose="020B0604020202020204" pitchFamily="34" charset="0"/>
              <a:buChar char="•"/>
            </a:pPr>
            <a:r>
              <a:t>Future Financial Players</a:t>
            </a:r>
          </a:p>
          <a:p>
            <a:pPr marL="742950" lvl="1" indent="-285750">
              <a:buFont typeface="Arial" panose="020B0604020202020204" pitchFamily="34" charset="0"/>
              <a:buChar char="•"/>
            </a:pPr>
            <a:r>
              <a:t>Global banks, retail outlets, strong brands</a:t>
            </a:r>
          </a:p>
          <a:p>
            <a:pPr marL="742950" lvl="1" indent="-285750">
              <a:buFont typeface="Arial" panose="020B0604020202020204" pitchFamily="34" charset="0"/>
              <a:buChar char="•"/>
            </a:pPr>
            <a:r>
              <a:t>Uncertainty in finance sector</a:t>
            </a:r>
          </a:p>
          <a:p>
            <a:pPr>
              <a:buFont typeface="Arial" panose="020B0604020202020204" pitchFamily="34" charset="0"/>
              <a:buChar char="•"/>
            </a:pPr>
            <a:r>
              <a:t>Government Shareholdings</a:t>
            </a:r>
          </a:p>
          <a:p>
            <a:pPr marL="742950" lvl="1" indent="-285750">
              <a:buFont typeface="Arial" panose="020B0604020202020204" pitchFamily="34" charset="0"/>
              <a:buChar char="•"/>
            </a:pPr>
            <a:r>
              <a:t>Long-term implications are unclear</a:t>
            </a:r>
            <a:endParaRPr lang="en-US"/>
          </a:p>
        </p:txBody>
      </p:sp>
    </p:spTree>
    <p:extLst>
      <p:ext uri="{BB962C8B-B14F-4D97-AF65-F5344CB8AC3E}">
        <p14:creationId xmlns:p14="http://schemas.microsoft.com/office/powerpoint/2010/main" val="1783009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4C9551B4-CE01-717F-BEA2-490B04AD6E47}"/>
              </a:ext>
            </a:extLst>
          </p:cNvPr>
          <p:cNvSpPr>
            <a:spLocks noGrp="1"/>
          </p:cNvSpPr>
          <p:nvPr>
            <p:ph type="title"/>
          </p:nvPr>
        </p:nvSpPr>
        <p:spPr>
          <a:xfrm>
            <a:off x="614679" y="548639"/>
            <a:ext cx="3977640" cy="5719640"/>
          </a:xfrm>
        </p:spPr>
        <p:txBody>
          <a:bodyPr anchor="t">
            <a:normAutofit/>
          </a:bodyPr>
          <a:lstStyle/>
          <a:p>
            <a:r>
              <a:rPr lang="en-US"/>
              <a:t>Changes Affecting Strategy Development</a:t>
            </a:r>
          </a:p>
        </p:txBody>
      </p:sp>
      <p:sp>
        <p:nvSpPr>
          <p:cNvPr id="3" name="Content Placeholder 2">
            <a:extLst>
              <a:ext uri="{FF2B5EF4-FFF2-40B4-BE49-F238E27FC236}">
                <a16:creationId xmlns:a16="http://schemas.microsoft.com/office/drawing/2014/main" id="{65703B17-B8E3-15A3-012E-72271EFF6ADE}"/>
              </a:ext>
            </a:extLst>
          </p:cNvPr>
          <p:cNvSpPr>
            <a:spLocks noGrp="1"/>
          </p:cNvSpPr>
          <p:nvPr>
            <p:ph idx="1"/>
          </p:nvPr>
        </p:nvSpPr>
        <p:spPr>
          <a:xfrm>
            <a:off x="5387542" y="548639"/>
            <a:ext cx="6189780" cy="5861304"/>
          </a:xfrm>
        </p:spPr>
        <p:txBody>
          <a:bodyPr anchor="t">
            <a:normAutofit/>
          </a:bodyPr>
          <a:lstStyle/>
          <a:p>
            <a:pPr>
              <a:lnSpc>
                <a:spcPct val="110000"/>
              </a:lnSpc>
              <a:buFont typeface="Arial" panose="020B0604020202020204" pitchFamily="34" charset="0"/>
              <a:buChar char="•"/>
            </a:pPr>
            <a:r>
              <a:t>Changes in Employment</a:t>
            </a:r>
            <a:endParaRPr lang="en-US"/>
          </a:p>
          <a:p>
            <a:pPr marL="742950" lvl="1" indent="-285750">
              <a:lnSpc>
                <a:spcPct val="110000"/>
              </a:lnSpc>
              <a:buFont typeface="Arial" panose="020B0604020202020204" pitchFamily="34" charset="0"/>
              <a:buChar char="•"/>
            </a:pPr>
            <a:r>
              <a:t>Increased use of part-time and contract employees</a:t>
            </a:r>
            <a:endParaRPr lang="en-US"/>
          </a:p>
          <a:p>
            <a:pPr marL="742950" lvl="1" indent="-285750">
              <a:lnSpc>
                <a:spcPct val="110000"/>
              </a:lnSpc>
              <a:buFont typeface="Arial" panose="020B0604020202020204" pitchFamily="34" charset="0"/>
              <a:buChar char="•"/>
            </a:pPr>
            <a:r>
              <a:t>Employees have individual career and work/life balance plans</a:t>
            </a:r>
            <a:endParaRPr lang="en-US"/>
          </a:p>
          <a:p>
            <a:pPr marL="742950" lvl="1" indent="-285750">
              <a:lnSpc>
                <a:spcPct val="110000"/>
              </a:lnSpc>
              <a:buFont typeface="Arial" panose="020B0604020202020204" pitchFamily="34" charset="0"/>
              <a:buChar char="•"/>
            </a:pPr>
            <a:r>
              <a:t>Knowledge-based industries are growing</a:t>
            </a:r>
            <a:endParaRPr lang="en-US"/>
          </a:p>
          <a:p>
            <a:pPr marL="742950" lvl="1" indent="-285750">
              <a:lnSpc>
                <a:spcPct val="110000"/>
              </a:lnSpc>
              <a:buFont typeface="Arial" panose="020B0604020202020204" pitchFamily="34" charset="0"/>
              <a:buChar char="•"/>
            </a:pPr>
            <a:r>
              <a:t>Continuous change in organizations</a:t>
            </a:r>
            <a:endParaRPr lang="en-US"/>
          </a:p>
          <a:p>
            <a:pPr>
              <a:lnSpc>
                <a:spcPct val="110000"/>
              </a:lnSpc>
              <a:buFont typeface="Arial" panose="020B0604020202020204" pitchFamily="34" charset="0"/>
              <a:buChar char="•"/>
            </a:pPr>
            <a:r>
              <a:t>Flattened Organizational Structures</a:t>
            </a:r>
            <a:endParaRPr lang="en-US"/>
          </a:p>
          <a:p>
            <a:pPr marL="742950" lvl="1" indent="-285750">
              <a:lnSpc>
                <a:spcPct val="110000"/>
              </a:lnSpc>
              <a:buFont typeface="Arial" panose="020B0604020202020204" pitchFamily="34" charset="0"/>
              <a:buChar char="•"/>
            </a:pPr>
            <a:r>
              <a:t>Decentralized decision-making</a:t>
            </a:r>
            <a:endParaRPr lang="en-US"/>
          </a:p>
          <a:p>
            <a:pPr>
              <a:lnSpc>
                <a:spcPct val="110000"/>
              </a:lnSpc>
              <a:buFont typeface="Arial" panose="020B0604020202020204" pitchFamily="34" charset="0"/>
              <a:buChar char="•"/>
            </a:pPr>
            <a:r>
              <a:t>Societal Changes</a:t>
            </a:r>
            <a:endParaRPr lang="en-US"/>
          </a:p>
          <a:p>
            <a:pPr>
              <a:lnSpc>
                <a:spcPct val="110000"/>
              </a:lnSpc>
              <a:buFont typeface="Arial" panose="020B0604020202020204" pitchFamily="34" charset="0"/>
              <a:buChar char="•"/>
            </a:pPr>
            <a:r>
              <a:t>Organizational Responses</a:t>
            </a:r>
            <a:endParaRPr lang="en-US"/>
          </a:p>
          <a:p>
            <a:pPr>
              <a:lnSpc>
                <a:spcPct val="110000"/>
              </a:lnSpc>
              <a:buFont typeface="Arial" panose="020B0604020202020204" pitchFamily="34" charset="0"/>
              <a:buChar char="•"/>
            </a:pPr>
            <a:r>
              <a:t>Global vs Local</a:t>
            </a:r>
            <a:endParaRPr lang="en-US"/>
          </a:p>
          <a:p>
            <a:pPr>
              <a:lnSpc>
                <a:spcPct val="110000"/>
              </a:lnSpc>
              <a:buFont typeface="Arial" panose="020B0604020202020204" pitchFamily="34" charset="0"/>
              <a:buChar char="•"/>
            </a:pPr>
            <a:r>
              <a:t>Centralized vs Decentralized Structures</a:t>
            </a:r>
            <a:endParaRPr lang="en-US"/>
          </a:p>
          <a:p>
            <a:pPr>
              <a:lnSpc>
                <a:spcPct val="110000"/>
              </a:lnSpc>
              <a:buFont typeface="Arial" panose="020B0604020202020204" pitchFamily="34" charset="0"/>
              <a:buChar char="•"/>
            </a:pPr>
            <a:r>
              <a:t>Hard and Soft Management</a:t>
            </a:r>
            <a:endParaRPr lang="en-US"/>
          </a:p>
        </p:txBody>
      </p:sp>
    </p:spTree>
    <p:extLst>
      <p:ext uri="{BB962C8B-B14F-4D97-AF65-F5344CB8AC3E}">
        <p14:creationId xmlns:p14="http://schemas.microsoft.com/office/powerpoint/2010/main" val="1878497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02199AF1-7B95-A151-8508-BCC7892F846A}"/>
              </a:ext>
            </a:extLst>
          </p:cNvPr>
          <p:cNvSpPr>
            <a:spLocks noGrp="1"/>
          </p:cNvSpPr>
          <p:nvPr>
            <p:ph type="title"/>
          </p:nvPr>
        </p:nvSpPr>
        <p:spPr>
          <a:xfrm>
            <a:off x="614679" y="548639"/>
            <a:ext cx="3977640" cy="5719640"/>
          </a:xfrm>
        </p:spPr>
        <p:txBody>
          <a:bodyPr anchor="t">
            <a:normAutofit/>
          </a:bodyPr>
          <a:lstStyle/>
          <a:p>
            <a:r>
              <a:rPr lang="en-US"/>
              <a:t>Challenges in Strategy Formulation</a:t>
            </a:r>
          </a:p>
        </p:txBody>
      </p:sp>
      <p:sp>
        <p:nvSpPr>
          <p:cNvPr id="3" name="Content Placeholder 2">
            <a:extLst>
              <a:ext uri="{FF2B5EF4-FFF2-40B4-BE49-F238E27FC236}">
                <a16:creationId xmlns:a16="http://schemas.microsoft.com/office/drawing/2014/main" id="{32422617-C7DE-9DE2-13EB-3A334A49F12C}"/>
              </a:ext>
            </a:extLst>
          </p:cNvPr>
          <p:cNvSpPr>
            <a:spLocks noGrp="1"/>
          </p:cNvSpPr>
          <p:nvPr>
            <p:ph idx="1"/>
          </p:nvPr>
        </p:nvSpPr>
        <p:spPr>
          <a:xfrm>
            <a:off x="5387542" y="548639"/>
            <a:ext cx="6189780" cy="5861304"/>
          </a:xfrm>
        </p:spPr>
        <p:txBody>
          <a:bodyPr anchor="t">
            <a:normAutofit/>
          </a:bodyPr>
          <a:lstStyle/>
          <a:p>
            <a:pPr>
              <a:lnSpc>
                <a:spcPct val="110000"/>
              </a:lnSpc>
              <a:buFont typeface="Arial" panose="020B0604020202020204" pitchFamily="34" charset="0"/>
              <a:buChar char="•"/>
            </a:pPr>
            <a:r>
              <a:rPr lang="en-US" sz="1700"/>
              <a:t>Unpredictability of the Future</a:t>
            </a:r>
          </a:p>
          <a:p>
            <a:pPr marL="742950" lvl="1" indent="-285750">
              <a:lnSpc>
                <a:spcPct val="110000"/>
              </a:lnSpc>
              <a:buFont typeface="Arial" panose="020B0604020202020204" pitchFamily="34" charset="0"/>
              <a:buChar char="•"/>
            </a:pPr>
            <a:r>
              <a:rPr lang="en-US" sz="1700"/>
              <a:t>Future is inherently unknowable and unpredictable</a:t>
            </a:r>
          </a:p>
          <a:p>
            <a:pPr marL="742950" lvl="1" indent="-285750">
              <a:lnSpc>
                <a:spcPct val="110000"/>
              </a:lnSpc>
              <a:buFont typeface="Arial" panose="020B0604020202020204" pitchFamily="34" charset="0"/>
              <a:buChar char="•"/>
            </a:pPr>
            <a:r>
              <a:rPr lang="en-US" sz="1700"/>
              <a:t>Difficulty in creating, formulating, or building strategies</a:t>
            </a:r>
          </a:p>
          <a:p>
            <a:pPr>
              <a:lnSpc>
                <a:spcPct val="110000"/>
              </a:lnSpc>
              <a:buFont typeface="Arial" panose="020B0604020202020204" pitchFamily="34" charset="0"/>
              <a:buChar char="•"/>
            </a:pPr>
            <a:r>
              <a:rPr lang="en-US" sz="1700"/>
              <a:t>Decentralised Structures</a:t>
            </a:r>
          </a:p>
          <a:p>
            <a:pPr marL="742950" lvl="1" indent="-285750">
              <a:lnSpc>
                <a:spcPct val="110000"/>
              </a:lnSpc>
              <a:buFont typeface="Arial" panose="020B0604020202020204" pitchFamily="34" charset="0"/>
              <a:buChar char="•"/>
            </a:pPr>
            <a:r>
              <a:rPr lang="en-US" sz="1700"/>
              <a:t>Implementation challenges in decentralised structures</a:t>
            </a:r>
          </a:p>
          <a:p>
            <a:pPr marL="742950" lvl="1" indent="-285750">
              <a:lnSpc>
                <a:spcPct val="110000"/>
              </a:lnSpc>
              <a:buFont typeface="Arial" panose="020B0604020202020204" pitchFamily="34" charset="0"/>
              <a:buChar char="•"/>
            </a:pPr>
            <a:r>
              <a:rPr lang="en-US" sz="1700"/>
              <a:t>Delegated authorities complicate coherent strategy execution</a:t>
            </a:r>
          </a:p>
          <a:p>
            <a:pPr>
              <a:lnSpc>
                <a:spcPct val="110000"/>
              </a:lnSpc>
              <a:buFont typeface="Arial" panose="020B0604020202020204" pitchFamily="34" charset="0"/>
              <a:buChar char="•"/>
            </a:pPr>
            <a:r>
              <a:rPr lang="en-US" sz="1700"/>
              <a:t>Ever-changing Environment</a:t>
            </a:r>
          </a:p>
          <a:p>
            <a:pPr marL="742950" lvl="1" indent="-285750">
              <a:lnSpc>
                <a:spcPct val="110000"/>
              </a:lnSpc>
              <a:buFont typeface="Arial" panose="020B0604020202020204" pitchFamily="34" charset="0"/>
              <a:buChar char="•"/>
            </a:pPr>
            <a:r>
              <a:rPr lang="en-US" sz="1700"/>
              <a:t>Constantly changing business environment</a:t>
            </a:r>
          </a:p>
          <a:p>
            <a:pPr marL="742950" lvl="1" indent="-285750">
              <a:lnSpc>
                <a:spcPct val="110000"/>
              </a:lnSpc>
              <a:buFont typeface="Arial" panose="020B0604020202020204" pitchFamily="34" charset="0"/>
              <a:buChar char="•"/>
            </a:pPr>
            <a:r>
              <a:rPr lang="en-US" sz="1700"/>
              <a:t>Impact on the permanence of business strategies</a:t>
            </a:r>
          </a:p>
          <a:p>
            <a:pPr>
              <a:lnSpc>
                <a:spcPct val="110000"/>
              </a:lnSpc>
              <a:buFont typeface="Arial" panose="020B0604020202020204" pitchFamily="34" charset="0"/>
              <a:buChar char="•"/>
            </a:pPr>
            <a:r>
              <a:rPr lang="en-US" sz="1700"/>
              <a:t>Role of Business Analysts</a:t>
            </a:r>
          </a:p>
          <a:p>
            <a:pPr marL="742950" lvl="1" indent="-285750">
              <a:lnSpc>
                <a:spcPct val="110000"/>
              </a:lnSpc>
              <a:buFont typeface="Arial" panose="020B0604020202020204" pitchFamily="34" charset="0"/>
              <a:buChar char="•"/>
            </a:pPr>
            <a:r>
              <a:rPr lang="en-US" sz="1700"/>
              <a:t>Understanding the nature and permanence of business strategies</a:t>
            </a:r>
          </a:p>
          <a:p>
            <a:pPr>
              <a:lnSpc>
                <a:spcPct val="110000"/>
              </a:lnSpc>
              <a:buFont typeface="Arial" panose="020B0604020202020204" pitchFamily="34" charset="0"/>
              <a:buChar char="•"/>
            </a:pPr>
            <a:r>
              <a:rPr lang="en-US" sz="1700"/>
              <a:t>Effective Tools and Steps</a:t>
            </a:r>
          </a:p>
        </p:txBody>
      </p:sp>
    </p:spTree>
    <p:extLst>
      <p:ext uri="{BB962C8B-B14F-4D97-AF65-F5344CB8AC3E}">
        <p14:creationId xmlns:p14="http://schemas.microsoft.com/office/powerpoint/2010/main" val="568336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D2F24-1F10-F58D-0A6B-24DCD17ECC9A}"/>
              </a:ext>
            </a:extLst>
          </p:cNvPr>
          <p:cNvSpPr>
            <a:spLocks noGrp="1"/>
          </p:cNvSpPr>
          <p:nvPr>
            <p:ph type="title"/>
          </p:nvPr>
        </p:nvSpPr>
        <p:spPr>
          <a:xfrm>
            <a:off x="612648" y="603504"/>
            <a:ext cx="4361686" cy="1527048"/>
          </a:xfrm>
        </p:spPr>
        <p:txBody>
          <a:bodyPr vert="horz" lIns="91440" tIns="45720" rIns="91440" bIns="45720" rtlCol="0" anchor="b">
            <a:normAutofit/>
          </a:bodyPr>
          <a:lstStyle/>
          <a:p>
            <a:r>
              <a:rPr lang="en-US" b="1" kern="1200" dirty="0">
                <a:solidFill>
                  <a:schemeClr val="tx1"/>
                </a:solidFill>
                <a:latin typeface="+mj-lt"/>
                <a:ea typeface="+mj-ea"/>
                <a:cs typeface="+mj-cs"/>
              </a:rPr>
              <a:t>Military Origins of Strategy</a:t>
            </a:r>
          </a:p>
        </p:txBody>
      </p:sp>
      <p:sp>
        <p:nvSpPr>
          <p:cNvPr id="4" name="Content Placeholder 3">
            <a:extLst>
              <a:ext uri="{FF2B5EF4-FFF2-40B4-BE49-F238E27FC236}">
                <a16:creationId xmlns:a16="http://schemas.microsoft.com/office/drawing/2014/main" id="{F35497C5-9492-ABA1-2014-34984AA24A18}"/>
              </a:ext>
            </a:extLst>
          </p:cNvPr>
          <p:cNvSpPr>
            <a:spLocks noGrp="1"/>
          </p:cNvSpPr>
          <p:nvPr>
            <p:ph sz="half" idx="2"/>
          </p:nvPr>
        </p:nvSpPr>
        <p:spPr>
          <a:xfrm>
            <a:off x="612647" y="2212848"/>
            <a:ext cx="4361687" cy="4096512"/>
          </a:xfrm>
        </p:spPr>
        <p:txBody>
          <a:bodyPr vert="horz" lIns="91440" tIns="45720" rIns="91440" bIns="45720" rtlCol="0">
            <a:normAutofit/>
          </a:bodyPr>
          <a:lstStyle/>
          <a:p>
            <a:pPr>
              <a:lnSpc>
                <a:spcPct val="110000"/>
              </a:lnSpc>
            </a:pPr>
            <a:r>
              <a:rPr lang="en-US" sz="1500"/>
              <a:t>Military Origins of Strategy</a:t>
            </a:r>
          </a:p>
          <a:p>
            <a:pPr marL="742950" lvl="1">
              <a:lnSpc>
                <a:spcPct val="110000"/>
              </a:lnSpc>
            </a:pPr>
            <a:r>
              <a:rPr lang="en-US" sz="1500"/>
              <a:t>Derived from Greek word 'strategia' meaning 'generalship'</a:t>
            </a:r>
          </a:p>
          <a:p>
            <a:pPr marL="742950" lvl="1">
              <a:lnSpc>
                <a:spcPct val="110000"/>
              </a:lnSpc>
            </a:pPr>
            <a:r>
              <a:rPr lang="en-US" sz="1500"/>
              <a:t>Involves preparation for battle</a:t>
            </a:r>
          </a:p>
          <a:p>
            <a:pPr marL="742950" lvl="1">
              <a:lnSpc>
                <a:spcPct val="110000"/>
              </a:lnSpc>
            </a:pPr>
            <a:r>
              <a:rPr lang="en-US" sz="1500"/>
              <a:t>Deployment of troops, weapons, aircraft, and ships</a:t>
            </a:r>
          </a:p>
          <a:p>
            <a:pPr>
              <a:lnSpc>
                <a:spcPct val="110000"/>
              </a:lnSpc>
            </a:pPr>
            <a:r>
              <a:rPr lang="en-US" sz="1500"/>
              <a:t>Battlefield Tactics</a:t>
            </a:r>
          </a:p>
          <a:p>
            <a:pPr marL="742950" lvl="1">
              <a:lnSpc>
                <a:spcPct val="110000"/>
              </a:lnSpc>
            </a:pPr>
            <a:r>
              <a:rPr lang="en-US" sz="1500"/>
              <a:t>Determine success of the strategy</a:t>
            </a:r>
          </a:p>
          <a:p>
            <a:pPr>
              <a:lnSpc>
                <a:spcPct val="110000"/>
              </a:lnSpc>
            </a:pPr>
            <a:r>
              <a:rPr lang="en-US" sz="1500"/>
              <a:t>Transfer to Business Context</a:t>
            </a:r>
          </a:p>
          <a:p>
            <a:pPr marL="742950" lvl="1">
              <a:lnSpc>
                <a:spcPct val="110000"/>
              </a:lnSpc>
            </a:pPr>
            <a:r>
              <a:rPr lang="en-US" sz="1500"/>
              <a:t>Easy to apply military concepts to business</a:t>
            </a:r>
          </a:p>
          <a:p>
            <a:pPr marL="742950" lvl="1">
              <a:lnSpc>
                <a:spcPct val="110000"/>
              </a:lnSpc>
            </a:pPr>
            <a:r>
              <a:rPr lang="en-US" sz="1500"/>
              <a:t>Expectations in business strategy</a:t>
            </a:r>
          </a:p>
        </p:txBody>
      </p:sp>
      <p:pic>
        <p:nvPicPr>
          <p:cNvPr id="5" name="Content Placeholder 4" descr="Military">
            <a:extLst>
              <a:ext uri="{FF2B5EF4-FFF2-40B4-BE49-F238E27FC236}">
                <a16:creationId xmlns:a16="http://schemas.microsoft.com/office/drawing/2014/main" id="{943E6A05-2540-42C3-ADD6-1784D284DAC3}"/>
              </a:ext>
            </a:extLst>
          </p:cNvPr>
          <p:cNvPicPr>
            <a:picLocks noGrp="1" noChangeAspect="1"/>
          </p:cNvPicPr>
          <p:nvPr>
            <p:ph sz="half" idx="1"/>
          </p:nvPr>
        </p:nvPicPr>
        <p:blipFill>
          <a:blip r:embed="rId3"/>
          <a:srcRect l="26483" r="11483" b="-2"/>
          <a:stretch>
            <a:fillRect/>
          </a:stretch>
        </p:blipFill>
        <p:spPr>
          <a:xfrm>
            <a:off x="5818632" y="-1"/>
            <a:ext cx="6373368" cy="6858001"/>
          </a:xfrm>
          <a:prstGeom prst="rect">
            <a:avLst/>
          </a:prstGeom>
        </p:spPr>
      </p:pic>
    </p:spTree>
    <p:extLst>
      <p:ext uri="{BB962C8B-B14F-4D97-AF65-F5344CB8AC3E}">
        <p14:creationId xmlns:p14="http://schemas.microsoft.com/office/powerpoint/2010/main" val="2574353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93739940-71D8-35BF-14DB-76E177CB983B}"/>
              </a:ext>
            </a:extLst>
          </p:cNvPr>
          <p:cNvSpPr>
            <a:spLocks noGrp="1"/>
          </p:cNvSpPr>
          <p:nvPr>
            <p:ph type="title"/>
          </p:nvPr>
        </p:nvSpPr>
        <p:spPr>
          <a:xfrm>
            <a:off x="614679" y="548639"/>
            <a:ext cx="3977640" cy="5719640"/>
          </a:xfrm>
        </p:spPr>
        <p:txBody>
          <a:bodyPr anchor="t">
            <a:normAutofit/>
          </a:bodyPr>
          <a:lstStyle/>
          <a:p>
            <a:r>
              <a:rPr lang="en-US"/>
              <a:t>Components of Business Strategy</a:t>
            </a:r>
          </a:p>
        </p:txBody>
      </p:sp>
      <p:sp>
        <p:nvSpPr>
          <p:cNvPr id="3" name="Content Placeholder 2">
            <a:extLst>
              <a:ext uri="{FF2B5EF4-FFF2-40B4-BE49-F238E27FC236}">
                <a16:creationId xmlns:a16="http://schemas.microsoft.com/office/drawing/2014/main" id="{05B8FABA-7519-8FDD-F641-41DBF9C7FCB9}"/>
              </a:ext>
            </a:extLst>
          </p:cNvPr>
          <p:cNvSpPr>
            <a:spLocks noGrp="1"/>
          </p:cNvSpPr>
          <p:nvPr>
            <p:ph idx="1"/>
          </p:nvPr>
        </p:nvSpPr>
        <p:spPr>
          <a:xfrm>
            <a:off x="5387542" y="548639"/>
            <a:ext cx="6189780" cy="5861304"/>
          </a:xfrm>
        </p:spPr>
        <p:txBody>
          <a:bodyPr anchor="t">
            <a:normAutofit/>
          </a:bodyPr>
          <a:lstStyle/>
          <a:p>
            <a:pPr>
              <a:lnSpc>
                <a:spcPct val="110000"/>
              </a:lnSpc>
              <a:buFont typeface="Arial" panose="020B0604020202020204" pitchFamily="34" charset="0"/>
              <a:buChar char="•"/>
            </a:pPr>
            <a:r>
              <a:rPr lang="en-US" sz="1700"/>
              <a:t>Goal or Mission</a:t>
            </a:r>
          </a:p>
          <a:p>
            <a:pPr marL="742950" lvl="1" indent="-285750">
              <a:lnSpc>
                <a:spcPct val="110000"/>
              </a:lnSpc>
              <a:buFont typeface="Arial" panose="020B0604020202020204" pitchFamily="34" charset="0"/>
              <a:buChar char="•"/>
            </a:pPr>
            <a:r>
              <a:rPr lang="en-US" sz="1700"/>
              <a:t>Defines the direction of the business</a:t>
            </a:r>
          </a:p>
          <a:p>
            <a:pPr>
              <a:lnSpc>
                <a:spcPct val="110000"/>
              </a:lnSpc>
              <a:buFont typeface="Arial" panose="020B0604020202020204" pitchFamily="34" charset="0"/>
              <a:buChar char="•"/>
            </a:pPr>
            <a:r>
              <a:rPr lang="en-US" sz="1700"/>
              <a:t>Time Frame</a:t>
            </a:r>
          </a:p>
          <a:p>
            <a:pPr marL="742950" lvl="1" indent="-285750">
              <a:lnSpc>
                <a:spcPct val="110000"/>
              </a:lnSpc>
              <a:buFont typeface="Arial" panose="020B0604020202020204" pitchFamily="34" charset="0"/>
              <a:buChar char="•"/>
            </a:pPr>
            <a:r>
              <a:rPr lang="en-US" sz="1700"/>
              <a:t>Strategy focuses on long-term goals</a:t>
            </a:r>
          </a:p>
          <a:p>
            <a:pPr marL="742950" lvl="1" indent="-285750">
              <a:lnSpc>
                <a:spcPct val="110000"/>
              </a:lnSpc>
              <a:buFont typeface="Arial" panose="020B0604020202020204" pitchFamily="34" charset="0"/>
              <a:buChar char="•"/>
            </a:pPr>
            <a:r>
              <a:rPr lang="en-US" sz="1700"/>
              <a:t>Varies across industries</a:t>
            </a:r>
          </a:p>
          <a:p>
            <a:pPr marL="742950" lvl="1" indent="-285750">
              <a:lnSpc>
                <a:spcPct val="110000"/>
              </a:lnSpc>
              <a:buFont typeface="Arial" panose="020B0604020202020204" pitchFamily="34" charset="0"/>
              <a:buChar char="•"/>
            </a:pPr>
            <a:r>
              <a:rPr lang="en-US" sz="1700"/>
              <a:t>Petrochemicals and pharmaceuticals have longer time frames</a:t>
            </a:r>
          </a:p>
          <a:p>
            <a:pPr marL="742950" lvl="1" indent="-285750">
              <a:lnSpc>
                <a:spcPct val="110000"/>
              </a:lnSpc>
              <a:buFont typeface="Arial" panose="020B0604020202020204" pitchFamily="34" charset="0"/>
              <a:buChar char="•"/>
            </a:pPr>
            <a:r>
              <a:rPr lang="en-US" sz="1700"/>
              <a:t>Domestic financial services have shorter time frames</a:t>
            </a:r>
          </a:p>
          <a:p>
            <a:pPr>
              <a:lnSpc>
                <a:spcPct val="110000"/>
              </a:lnSpc>
              <a:buFont typeface="Arial" panose="020B0604020202020204" pitchFamily="34" charset="0"/>
              <a:buChar char="•"/>
            </a:pPr>
            <a:r>
              <a:rPr lang="en-US" sz="1700"/>
              <a:t>Organisation of Resources</a:t>
            </a:r>
          </a:p>
          <a:p>
            <a:pPr marL="742950" lvl="1" indent="-285750">
              <a:lnSpc>
                <a:spcPct val="110000"/>
              </a:lnSpc>
              <a:buFont typeface="Arial" panose="020B0604020202020204" pitchFamily="34" charset="0"/>
              <a:buChar char="•"/>
            </a:pPr>
            <a:r>
              <a:rPr lang="en-US" sz="1700"/>
              <a:t>Includes finance, skills, assets, and technical competence</a:t>
            </a:r>
          </a:p>
          <a:p>
            <a:pPr marL="742950" lvl="1" indent="-285750">
              <a:lnSpc>
                <a:spcPct val="110000"/>
              </a:lnSpc>
              <a:buFont typeface="Arial" panose="020B0604020202020204" pitchFamily="34" charset="0"/>
              <a:buChar char="•"/>
            </a:pPr>
            <a:r>
              <a:rPr lang="en-US" sz="1700"/>
              <a:t>Ensures the organisation can compete effectively</a:t>
            </a:r>
          </a:p>
          <a:p>
            <a:pPr>
              <a:lnSpc>
                <a:spcPct val="110000"/>
              </a:lnSpc>
              <a:buFont typeface="Arial" panose="020B0604020202020204" pitchFamily="34" charset="0"/>
              <a:buChar char="•"/>
            </a:pPr>
            <a:r>
              <a:rPr lang="en-US" sz="1700"/>
              <a:t>Operating Environment</a:t>
            </a:r>
          </a:p>
          <a:p>
            <a:pPr marL="742950" lvl="1" indent="-285750">
              <a:lnSpc>
                <a:spcPct val="110000"/>
              </a:lnSpc>
              <a:buFont typeface="Arial" panose="020B0604020202020204" pitchFamily="34" charset="0"/>
              <a:buChar char="•"/>
            </a:pPr>
            <a:r>
              <a:rPr lang="en-US" sz="1700"/>
              <a:t>Includes the markets in which the organisation will operate</a:t>
            </a:r>
          </a:p>
        </p:txBody>
      </p:sp>
    </p:spTree>
    <p:extLst>
      <p:ext uri="{BB962C8B-B14F-4D97-AF65-F5344CB8AC3E}">
        <p14:creationId xmlns:p14="http://schemas.microsoft.com/office/powerpoint/2010/main" val="2706179123"/>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VanillaVTI</vt:lpstr>
      <vt:lpstr>Strategy Analysis</vt:lpstr>
      <vt:lpstr>Agenda</vt:lpstr>
      <vt:lpstr>Aspects of Strategy Analysis</vt:lpstr>
      <vt:lpstr>Purpose of Strategy Analysis</vt:lpstr>
      <vt:lpstr>Importance of Strategy in Business</vt:lpstr>
      <vt:lpstr>Changes Affecting Strategy Development</vt:lpstr>
      <vt:lpstr>Challenges in Strategy Formulation</vt:lpstr>
      <vt:lpstr>Military Origins of Strategy</vt:lpstr>
      <vt:lpstr>Components of Business Strategy</vt:lpstr>
      <vt:lpstr>Definitions of Strategy</vt:lpstr>
      <vt:lpstr>Issues in Strategy Analysis</vt:lpstr>
      <vt:lpstr>Levels of Strategy</vt:lpstr>
      <vt:lpstr>Fundamental Questions in Strategy Development</vt:lpstr>
      <vt:lpstr>Drivers of Strategy Development</vt:lpstr>
      <vt:lpstr>Political Influence on Strategy</vt:lpstr>
      <vt:lpstr>Importance of Written Strategy Statements</vt:lpstr>
      <vt:lpstr>Impact of External Changes on Business</vt:lpstr>
      <vt:lpstr>PESTLE Analysis Framework</vt:lpstr>
      <vt:lpstr>Competition Analysis using Porter's Five Forces</vt:lpstr>
      <vt:lpstr>Scenario Planning for Future Impacts</vt:lpstr>
      <vt:lpstr>MOST Analysis Technique</vt:lpstr>
      <vt:lpstr>Resource Audit</vt:lpstr>
      <vt:lpstr>Portfolio Analysis using Boston Matrix</vt:lpstr>
      <vt:lpstr>SWOT Analysis</vt:lpstr>
      <vt:lpstr>Contextual Issues in Strategy Execution</vt:lpstr>
      <vt:lpstr>Role of Strategic Leadership</vt:lpstr>
      <vt:lpstr>Tools for Strategy Execution: McKinsey 7-S Model</vt:lpstr>
      <vt:lpstr>Tools for Strategy Execution: Balanced Business Scorecard</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13</cp:revision>
  <dcterms:created xsi:type="dcterms:W3CDTF">2025-07-17T16:59:55Z</dcterms:created>
  <dcterms:modified xsi:type="dcterms:W3CDTF">2025-07-17T17:04:07Z</dcterms:modified>
</cp:coreProperties>
</file>