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D23017-D948-07A1-9F7E-29A6FF8D5555}" v="1" dt="2025-07-18T07:22:42.2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3327C0-20B6-467B-9E0E-56891A80340C}" type="datetimeFigureOut">
              <a:t>7/18/2025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6EBC81-3778-4EEF-9421-AE91D6ACEC97}" type="slidenum">
              <a:t>‹#›</a:t>
            </a:fld>
            <a:endParaRPr lang="en-US"/>
          </a:p>
        </p:txBody>
      </p:sp>
    </p:spTree>
    <p:extLst>
      <p:ext uri="{BB962C8B-B14F-4D97-AF65-F5344CB8AC3E}">
        <p14:creationId xmlns:p14="http://schemas.microsoft.com/office/powerpoint/2010/main" val="1480352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presentation was automatically generated by PowerPoint Copilot based on content found in this document:
https://1drv.ms/w/c/1c3ede0d57884f42/EamE7DDgi2lHu-cZnxcJ6XwB4ic3PGV2mYkDijuziFJmLg?e=D4Bxgg
AI-generated content may be incorrect.</a:t>
            </a:r>
          </a:p>
        </p:txBody>
      </p:sp>
      <p:sp>
        <p:nvSpPr>
          <p:cNvPr id="4" name="Slide Number Placeholder 3"/>
          <p:cNvSpPr>
            <a:spLocks noGrp="1"/>
          </p:cNvSpPr>
          <p:nvPr>
            <p:ph type="sldNum" sz="quarter" idx="5"/>
          </p:nvPr>
        </p:nvSpPr>
        <p:spPr/>
        <p:txBody>
          <a:bodyPr/>
          <a:lstStyle/>
          <a:p>
            <a:fld id="{5507F816-8ADE-41F6-BBC5-EBA3811E2B2E}" type="slidenum">
              <a:t>1</a:t>
            </a:fld>
            <a:endParaRPr lang="en-US"/>
          </a:p>
        </p:txBody>
      </p:sp>
    </p:spTree>
    <p:extLst>
      <p:ext uri="{BB962C8B-B14F-4D97-AF65-F5344CB8AC3E}">
        <p14:creationId xmlns:p14="http://schemas.microsoft.com/office/powerpoint/2010/main" val="9854075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During the initial investigation of a business system, various techniques can be employed. A high-level overview is essential for complex issues. Rich pictures and mind maps help structure information, while fishbone diagrams uncover root causes. For specific issues, process modelling is useful.
Original Content:
There are a number of useful techniques for documenting and visualising the initial investigation of a business system. It is typical that a high-level overview of the situation will be required during the initial investigation, particularly where the issues are complex and originate from different causes. As we mentioned earlier, a ‘rich picture’ can be very useful in capturing the essence of a situation. An alternative, but similar approach, is the ‘mind map’; this also allows for a degree of structuring of the information. Fishbone diagrams can also be very useful during investigation as they help to uncover the root causes of problems. These techniques are described in further detail in Chapter 5. Other techniques may also be useful where specific issues have been identified. For example, if there are issues with the business processes then process modelling (described in Chapter 7) will be relevant.
</a:t>
            </a:r>
          </a:p>
        </p:txBody>
      </p:sp>
      <p:sp>
        <p:nvSpPr>
          <p:cNvPr id="4" name="Slide Number Placeholder 3"/>
          <p:cNvSpPr>
            <a:spLocks noGrp="1"/>
          </p:cNvSpPr>
          <p:nvPr>
            <p:ph type="sldNum" sz="quarter" idx="5"/>
          </p:nvPr>
        </p:nvSpPr>
        <p:spPr/>
        <p:txBody>
          <a:bodyPr/>
          <a:lstStyle/>
          <a:p>
            <a:fld id="{5507F816-8ADE-41F6-BBC5-EBA3811E2B2E}" type="slidenum">
              <a:t>11</a:t>
            </a:fld>
            <a:endParaRPr lang="en-US"/>
          </a:p>
        </p:txBody>
      </p:sp>
    </p:spTree>
    <p:extLst>
      <p:ext uri="{BB962C8B-B14F-4D97-AF65-F5344CB8AC3E}">
        <p14:creationId xmlns:p14="http://schemas.microsoft.com/office/powerpoint/2010/main" val="41799139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investigation procedure involves studying background material, conducting initial investigations, and documenting results. Inputs include project documents and business values. Outputs are views of the business situation and a list of issues. Techniques used are interviews, observations, workshops, surveys, and various diagrams.
Original Content:
Procedure
Study background material – project initiation document, terms of reference 
Carry out initial investigation with key stakeholders 
Document the results of the investigation – using meeting reports plus diagrams such as a ‘rich picture’, mind-map or fishbone diagrams 
Inputs
Terms of reference or project initiation document 
MOST, statement of business values 
Outputs
View of the existing business situation, including meeting reports and diagrams such as rich pictures, mind maps and fishbone diagrams 
List of issues/problems 
Techniques
Investigation techniques such as interviewing, observation and workshops 
Quantitative investigation techniques such as surveys, sampling and document analysis
‘Rich pictures’ (from Soft Systems Methodology, developed by Checkland (1999)) 
Mind maps (Buzan and Buzan, 2009) y Spaghetti maps 
Fishbone diagrams (Ishikawa – these are also known as Ishikawa diagrams after their inventor Kaoru Ishikawa (1985)) 
Business process models
</a:t>
            </a:r>
          </a:p>
        </p:txBody>
      </p:sp>
      <p:sp>
        <p:nvSpPr>
          <p:cNvPr id="4" name="Slide Number Placeholder 3"/>
          <p:cNvSpPr>
            <a:spLocks noGrp="1"/>
          </p:cNvSpPr>
          <p:nvPr>
            <p:ph type="sldNum" sz="quarter" idx="5"/>
          </p:nvPr>
        </p:nvSpPr>
        <p:spPr/>
        <p:txBody>
          <a:bodyPr/>
          <a:lstStyle/>
          <a:p>
            <a:fld id="{5507F816-8ADE-41F6-BBC5-EBA3811E2B2E}" type="slidenum">
              <a:t>12</a:t>
            </a:fld>
            <a:endParaRPr lang="en-US"/>
          </a:p>
        </p:txBody>
      </p:sp>
    </p:spTree>
    <p:extLst>
      <p:ext uri="{BB962C8B-B14F-4D97-AF65-F5344CB8AC3E}">
        <p14:creationId xmlns:p14="http://schemas.microsoft.com/office/powerpoint/2010/main" val="29308000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Business situations impact various stakeholders differently. Some are directly affected and hold strong views, while others are indirectly affected and less concerned. Stakeholder analysis and management are crucial, as discussed in Chapter 6.
Original Content:
Every business situation will affect a range of individuals and organisations. Among this group there will be people or groups with varying levels of interest and power. Some stakeholders may be directly affected by any recommendations and may hold strong views on how the systems and working practices should be changed. Others may be affected only indirectly and, whilst having opinions, may be less concerned about the nature of the new system. The range of possible stakeholders and mechanisms for stakeholder analysis and management are discussed in detail in Chapter 6.
</a:t>
            </a:r>
          </a:p>
        </p:txBody>
      </p:sp>
      <p:sp>
        <p:nvSpPr>
          <p:cNvPr id="4" name="Slide Number Placeholder 3"/>
          <p:cNvSpPr>
            <a:spLocks noGrp="1"/>
          </p:cNvSpPr>
          <p:nvPr>
            <p:ph type="sldNum" sz="quarter" idx="5"/>
          </p:nvPr>
        </p:nvSpPr>
        <p:spPr/>
        <p:txBody>
          <a:bodyPr/>
          <a:lstStyle/>
          <a:p>
            <a:fld id="{5507F816-8ADE-41F6-BBC5-EBA3811E2B2E}" type="slidenum">
              <a:t>13</a:t>
            </a:fld>
            <a:endParaRPr lang="en-US"/>
          </a:p>
        </p:txBody>
      </p:sp>
    </p:spTree>
    <p:extLst>
      <p:ext uri="{BB962C8B-B14F-4D97-AF65-F5344CB8AC3E}">
        <p14:creationId xmlns:p14="http://schemas.microsoft.com/office/powerpoint/2010/main" val="34721897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Stakeholders often have different views on business systems, leading to conflicts and hidden agendas. Business analysts must be aware of these potential conflicts and understand stakeholders' values and beliefs. Chapter 6 explains the importance of analysing stakeholders and introduces the CATWOE technique.
Original Content:
Stakeholders often have different views on what is important about a business system and, as a result, have different ideas about the improvements that are needed. These views are often contradictory and can lead to hidden agendas, conflicts and inconsistent priorities. As business analysts it is important that we are aware of the potential for such conflicts and are alert to situations where these might arise. We can often detect where the different stakeholder conflicts might originate by considering the underlying set of values and beliefs they hold. For example, we might reflect on what an individual stakeholder considers to be the main focus of the business system and, critically, why this is the case. Understanding these values and beliefs allows the analyst to approach issues and problems from an informed position and hence have an improved chance of resolving the situation. Chapter 6 considers the importance of analysing stakeholders and their perspectives and explains how they may be analysed by considering the world view of each stakeholder. This includes an explanation of the CATWOE technique, originally developed by Checkland (1999).
</a:t>
            </a:r>
          </a:p>
        </p:txBody>
      </p:sp>
      <p:sp>
        <p:nvSpPr>
          <p:cNvPr id="4" name="Slide Number Placeholder 3"/>
          <p:cNvSpPr>
            <a:spLocks noGrp="1"/>
          </p:cNvSpPr>
          <p:nvPr>
            <p:ph type="sldNum" sz="quarter" idx="5"/>
          </p:nvPr>
        </p:nvSpPr>
        <p:spPr/>
        <p:txBody>
          <a:bodyPr/>
          <a:lstStyle/>
          <a:p>
            <a:fld id="{5507F816-8ADE-41F6-BBC5-EBA3811E2B2E}" type="slidenum">
              <a:t>14</a:t>
            </a:fld>
            <a:endParaRPr lang="en-US"/>
          </a:p>
        </p:txBody>
      </p:sp>
    </p:spTree>
    <p:extLst>
      <p:ext uri="{BB962C8B-B14F-4D97-AF65-F5344CB8AC3E}">
        <p14:creationId xmlns:p14="http://schemas.microsoft.com/office/powerpoint/2010/main" val="29009215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Stakeholder perspectives can be analyzed by considering the required business activities. Quality-focused perspectives emphasize skilled staff, customer-focused processes, and satisfaction monitoring. No frills perspectives focus on low costs and attendee monitoring. This technique helps prioritize and focus the business system, potentially synthesizing multiple views.
Original Content:
The stakeholder perspectives can be analysed further by considering the business activities that would be required to fulfil a particular perspective. This approach, developed from Checkland’s work, and extended by Wilson (1990), allows analysts to build a conceptual model of a business system as envisaged by a particular stakeholder. For example, where a manager believes an events organisation should focus on quality then there would be an emphasis on activities such as:
the recruitment and development of highly skilled staff; 
the introduction of customer-focused processes; 
monitoring of customer satisfaction levels. 
An alternative view could be that the focus should be on ‘no frills’ events and in this system the emphasis would be on the following activities:
keeping costs low; 
monitoring the number of attendees at events. 
This approach allows business analysts to consider where the priorities lie and what the focus of the new, improved business system should be. One stakeholder’s view may take precedence over the others or several models may be synthesised to provide an agreed business activity model. The business activity modelling technique is explained further in Chapter 6.
</a:t>
            </a:r>
          </a:p>
        </p:txBody>
      </p:sp>
      <p:sp>
        <p:nvSpPr>
          <p:cNvPr id="4" name="Slide Number Placeholder 3"/>
          <p:cNvSpPr>
            <a:spLocks noGrp="1"/>
          </p:cNvSpPr>
          <p:nvPr>
            <p:ph type="sldNum" sz="quarter" idx="5"/>
          </p:nvPr>
        </p:nvSpPr>
        <p:spPr/>
        <p:txBody>
          <a:bodyPr/>
          <a:lstStyle/>
          <a:p>
            <a:fld id="{5507F816-8ADE-41F6-BBC5-EBA3811E2B2E}" type="slidenum">
              <a:t>15</a:t>
            </a:fld>
            <a:endParaRPr lang="en-US"/>
          </a:p>
        </p:txBody>
      </p:sp>
    </p:spTree>
    <p:extLst>
      <p:ext uri="{BB962C8B-B14F-4D97-AF65-F5344CB8AC3E}">
        <p14:creationId xmlns:p14="http://schemas.microsoft.com/office/powerpoint/2010/main" val="11480749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objective is to understand stakeholder perspectives and develop business activity models. The procedure involves identifying stakeholders, investigating their values, and resolving conflicts. Inputs include project documents and stakeholder information. Outputs are various models and perspectives. Techniques involve investigation, negotiation, and analysis.
Original Content:
Objectives
The objective of this stage is to take stock of the range of stakeholder perspectives about the business system under investigation. These perspectives may then be analysed to uncover stakeholder values and beliefs, and developed into business activity models. However, where there is a narrow remit for the business analysis work, for example if we are concerned primarily with improving a particular process, while it will be important to identify and manage the stakeholders, consideration of the entire business system may be beyond the scope of the business analysis work.
Procedure
Identify key stakeholders whose perspectives are important to the business analysis project 
Investigate the values, beliefs and priorities of the key stakeholders 
Develop and analyse the stakeholder perspectives 
Build conceptual models of activities to fulfil the stakeholder perspectives 
Explore and resolve conflicts between stakeholder perspectives 
Synthesise conceptual models into one view of the desired business system 
Inputs
Terms of reference or project initiation document 
Business values and MOST y Identified stakeholders (from the documentation of the existing business system) 
Outputs
Power/Interest grid 
Stakeholder perspectives 
Business activity models based upon stakeholder perspectives 
Consensus business activity model 
Techniques
Investigation and negotiation techniques 
Stakeholder identification and analysis 
CATWOE y Business Activity Modelling
</a:t>
            </a:r>
          </a:p>
        </p:txBody>
      </p:sp>
      <p:sp>
        <p:nvSpPr>
          <p:cNvPr id="4" name="Slide Number Placeholder 3"/>
          <p:cNvSpPr>
            <a:spLocks noGrp="1"/>
          </p:cNvSpPr>
          <p:nvPr>
            <p:ph type="sldNum" sz="quarter" idx="5"/>
          </p:nvPr>
        </p:nvSpPr>
        <p:spPr/>
        <p:txBody>
          <a:bodyPr/>
          <a:lstStyle/>
          <a:p>
            <a:fld id="{5507F816-8ADE-41F6-BBC5-EBA3811E2B2E}" type="slidenum">
              <a:t>16</a:t>
            </a:fld>
            <a:endParaRPr lang="en-US"/>
          </a:p>
        </p:txBody>
      </p:sp>
    </p:spTree>
    <p:extLst>
      <p:ext uri="{BB962C8B-B14F-4D97-AF65-F5344CB8AC3E}">
        <p14:creationId xmlns:p14="http://schemas.microsoft.com/office/powerpoint/2010/main" val="37729392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stage focuses on identifying improvements to the business system using gap analysis. We compare the current system with the desired future system to identify necessary changes. Unlike traditional methods, gap analysis emphasizes understanding the desired state and identifying changes to achieve it.
Original Content:
The focus of this stage is to identify where improvements can be made to the business system. The approach used is known as ‘gap analysis’ whereby a current or ‘as is’ view is compared with a desired, future or ‘to be’ system. This method contrasts with the traditional, more systematic approach to business or systems improvement where new features are added on to an existing set of procedures or IT system functions. With gap analysis the emphasis is on understanding where we want to be and, by looking at where we are now, identify what needs to change to take us there.
</a:t>
            </a:r>
          </a:p>
        </p:txBody>
      </p:sp>
      <p:sp>
        <p:nvSpPr>
          <p:cNvPr id="4" name="Slide Number Placeholder 3"/>
          <p:cNvSpPr>
            <a:spLocks noGrp="1"/>
          </p:cNvSpPr>
          <p:nvPr>
            <p:ph type="sldNum" sz="quarter" idx="5"/>
          </p:nvPr>
        </p:nvSpPr>
        <p:spPr/>
        <p:txBody>
          <a:bodyPr/>
          <a:lstStyle/>
          <a:p>
            <a:fld id="{5507F816-8ADE-41F6-BBC5-EBA3811E2B2E}" type="slidenum">
              <a:t>17</a:t>
            </a:fld>
            <a:endParaRPr lang="en-US"/>
          </a:p>
        </p:txBody>
      </p:sp>
    </p:spTree>
    <p:extLst>
      <p:ext uri="{BB962C8B-B14F-4D97-AF65-F5344CB8AC3E}">
        <p14:creationId xmlns:p14="http://schemas.microsoft.com/office/powerpoint/2010/main" val="28850925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business activity model helps analyze each activity, identifying issues and gaps in the current system. It shows where improvements are needed and evaluates the support from information systems. This analysis determines the potential and degree of change required, although some aspects may be beyond the scope of the business analysis work.
Original Content:
Where you have developed a business activity model from a stakeholder perspective, this can be used to carry out a detailed analysis of the desired business system by examining each activity in turn. This analysis allows us to identify where there are issues that need to be addressed in any solution that we recommend. As the model provides a conceptual picture of the desired business activities it allows the business analyst to see where the current business system is lacking. When examining the model, the range and extent of the gaps found will vary from activity to activity. Some activities may be in place and operating satisfactorily. However, others may be inadequate in the current business system and some may not exist at all. There may be good support for the activity from the organisation’s information systems or this may be poor and in need of improvement. Identifying the gaps at this level will help us to determine the potential for change to the business system and the degree to which this is required. The business activity model may identify a range of areas to be considered in the light of the current business situation. However, it is possible that some aspects may be beyond the scope of the business analysis work.
</a:t>
            </a:r>
          </a:p>
        </p:txBody>
      </p:sp>
      <p:sp>
        <p:nvSpPr>
          <p:cNvPr id="4" name="Slide Number Placeholder 3"/>
          <p:cNvSpPr>
            <a:spLocks noGrp="1"/>
          </p:cNvSpPr>
          <p:nvPr>
            <p:ph type="sldNum" sz="quarter" idx="5"/>
          </p:nvPr>
        </p:nvSpPr>
        <p:spPr/>
        <p:txBody>
          <a:bodyPr/>
          <a:lstStyle/>
          <a:p>
            <a:fld id="{5507F816-8ADE-41F6-BBC5-EBA3811E2B2E}" type="slidenum">
              <a:t>18</a:t>
            </a:fld>
            <a:endParaRPr lang="en-US"/>
          </a:p>
        </p:txBody>
      </p:sp>
    </p:spTree>
    <p:extLst>
      <p:ext uri="{BB962C8B-B14F-4D97-AF65-F5344CB8AC3E}">
        <p14:creationId xmlns:p14="http://schemas.microsoft.com/office/powerpoint/2010/main" val="31141435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Gap analysis focuses on business processes within the business system. It involves modelling current processes and considering changes to achieve desired outcomes. This results-oriented approach cuts across departments and job roles. The goal is to identify gaps and make necessary changes in structure, skills, processes, or technology.
Original Content:
At a more detailed level, gap analysis focuses on the business processes that are applied within the business system. Whereas the activities modelled on the business activity model show a conceptual view of what activities should be within the desired business system, the business process models allow us to consider how the work is carried out. Therefore, the analysis is conducted at a more specific level of detail and, rather than being conceptual, is much closer to the physical reality of the business system. A business process is initiated by a business event, which is sometimes called a ‘trigger’, and concludes when the goal of the process has been achieved. This view of the business situation cuts across departments and job roles in order to show a more results-oriented view that is focused on meeting customer needs. The approach we take to this work is to model the current business process and then to consider possible changes to the process before finalising the required process. Hence, we develop a current or ‘as is’ model that provides a basis for developing the required or ‘to be’ model. When redesigning a process we can look for small changes that affect one or two process steps or we might decide to design a completely new process. The business process modelling technique is explored in further detail in Chapter 7. Gap analysis is conducted as a comparison between the current and desired business systems. The objective is to identify areas where action is needed to deal with the gaps. This may require changes to the organisation structure, people skills, processes or technology. Chapter 8 considers gap analysis and the importance of aligning any changes with the business architecture for the organisation.
</a:t>
            </a:r>
          </a:p>
        </p:txBody>
      </p:sp>
      <p:sp>
        <p:nvSpPr>
          <p:cNvPr id="4" name="Slide Number Placeholder 3"/>
          <p:cNvSpPr>
            <a:spLocks noGrp="1"/>
          </p:cNvSpPr>
          <p:nvPr>
            <p:ph type="sldNum" sz="quarter" idx="5"/>
          </p:nvPr>
        </p:nvSpPr>
        <p:spPr/>
        <p:txBody>
          <a:bodyPr/>
          <a:lstStyle/>
          <a:p>
            <a:fld id="{5507F816-8ADE-41F6-BBC5-EBA3811E2B2E}" type="slidenum">
              <a:t>19</a:t>
            </a:fld>
            <a:endParaRPr lang="en-US"/>
          </a:p>
        </p:txBody>
      </p:sp>
    </p:spTree>
    <p:extLst>
      <p:ext uri="{BB962C8B-B14F-4D97-AF65-F5344CB8AC3E}">
        <p14:creationId xmlns:p14="http://schemas.microsoft.com/office/powerpoint/2010/main" val="3105382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slide covers the analysis of activities, business process models, and potential improvements. Techniques like gap analysis and business process modelling are used. Objectives include exploring differences and identifying opportunities for change. The procedure involves examining activities, developing models, and analysing gaps. Inputs include business activity models and values.
Original Content:
Analysis of activities, including identified areas of weakness 
‘As is’ and ‘to be’ business process models 
List of potential improvements to the business system 
Techniques
Gap analysis 
Activity analysis 
Business process modelling
Stage summary
Objectives
To explore the differences between the current and desired situations. 
To identify the opportunities for business change by analysing these differences or ‘gaps’. 
Procedure
Examine the activities on the business activity model 
Consider how well each activity is carried out in the current business system and how well it is supported by the organisation’s information systems 
Identify the key business events to be handled within the business system; develop ‘as is’ business process models for the key business events 
Develop ‘to be’ business process models for the key business events 
Analyse the gaps between the existing and the desired business systems. Use these as a basis for identifying potential business system improvements 
Ensure any potential improvements align with the business architecture 
Inputs
Agreed business activity model 
View of the existing business system 
Business values and MOST 
Outputs
</a:t>
            </a:r>
          </a:p>
        </p:txBody>
      </p:sp>
      <p:sp>
        <p:nvSpPr>
          <p:cNvPr id="4" name="Slide Number Placeholder 3"/>
          <p:cNvSpPr>
            <a:spLocks noGrp="1"/>
          </p:cNvSpPr>
          <p:nvPr>
            <p:ph type="sldNum" sz="quarter" idx="5"/>
          </p:nvPr>
        </p:nvSpPr>
        <p:spPr/>
        <p:txBody>
          <a:bodyPr/>
          <a:lstStyle/>
          <a:p>
            <a:fld id="{5507F816-8ADE-41F6-BBC5-EBA3811E2B2E}" type="slidenum">
              <a:t>20</a:t>
            </a:fld>
            <a:endParaRPr lang="en-US"/>
          </a:p>
        </p:txBody>
      </p:sp>
    </p:spTree>
    <p:extLst>
      <p:ext uri="{BB962C8B-B14F-4D97-AF65-F5344CB8AC3E}">
        <p14:creationId xmlns:p14="http://schemas.microsoft.com/office/powerpoint/2010/main" val="2615714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Agenda
* Overview of Business Analysis Process Model
* An Approach to Problem Solving
    * Creative Problem Solving
    * Data Finding
* The Business Analysis Process Model
    * Understanding Business Context
    * Key Stages of Business Analysis Project
* Investigate Situation
    * OSCAR Mnemonic
    * Clarifying Objectives
* Range of Investigative Approaches
* Documenting Business Situations
    * Techniques for Documenting and Visualising
    * Stage Summary
* Consider Perspectives
    * Stakeholder Identification and Analysis
    * Stakeholder Perspectives
    * Business Activity Modelling
    * Stage Summary
* Analyse Needs
    * Gap Analysis
    * Analysing Activities
    * Analysing Business Processes
    * Stage Summary
* Evaluate Options
    * Stage Summary
    * Identify Potential Options
* Define Requirements
    * Stage Summary
    * Requirements Engineering
* Deliver Changes
    * Stage Summary
    * Delivering the Requirements
* Summary of Business Analysis Projects
</a:t>
            </a:r>
          </a:p>
        </p:txBody>
      </p:sp>
      <p:sp>
        <p:nvSpPr>
          <p:cNvPr id="4" name="Slide Number Placeholder 3"/>
          <p:cNvSpPr>
            <a:spLocks noGrp="1"/>
          </p:cNvSpPr>
          <p:nvPr>
            <p:ph type="sldNum" sz="quarter" idx="5"/>
          </p:nvPr>
        </p:nvSpPr>
        <p:spPr/>
        <p:txBody>
          <a:bodyPr/>
          <a:lstStyle/>
          <a:p>
            <a:fld id="{5507F816-8ADE-41F6-BBC5-EBA3811E2B2E}" type="slidenum">
              <a:t>2</a:t>
            </a:fld>
            <a:endParaRPr lang="en-US"/>
          </a:p>
        </p:txBody>
      </p:sp>
    </p:spTree>
    <p:extLst>
      <p:ext uri="{BB962C8B-B14F-4D97-AF65-F5344CB8AC3E}">
        <p14:creationId xmlns:p14="http://schemas.microsoft.com/office/powerpoint/2010/main" val="1824887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stage aims to gather potential changes into improvement packages. We identify business options, explore their acceptability, and develop detailed documentation. Inputs include project documents and business values. Outputs are a shortlist of options and a business case. Techniques involve cost-benefit, impact, and risk analysis.
Original Content:
Stage summary
Objectives
The objective of this stage is to collect together the range of potential changes into packages of improvement actions. These packages form the basis for developing a set of options that are then developed and documented in further detail. They are then presented to business managers for consideration.
Procedure
Identify range of business options 
Explore acceptability of options and reduce to a shortlist 
Develop and document each option in detail. In particular, consider the business, technical and financial feasibility of each option 
Develop business case, including presenting options and recommendations to business managers 
Inputs
Project initiation document/terms of reference 
Business values and MOST 
List of potential improvements to the business system
Outputs
Shortlist of business options 
Business case including options, feasibility assessment and recommendations 
Techniques
Business options identification 
Cost–benefit analysis, including quantification of costs and benefits; investment appraisal techniques 
Impact analysis 
Risk analysis
</a:t>
            </a:r>
          </a:p>
        </p:txBody>
      </p:sp>
      <p:sp>
        <p:nvSpPr>
          <p:cNvPr id="4" name="Slide Number Placeholder 3"/>
          <p:cNvSpPr>
            <a:spLocks noGrp="1"/>
          </p:cNvSpPr>
          <p:nvPr>
            <p:ph type="sldNum" sz="quarter" idx="5"/>
          </p:nvPr>
        </p:nvSpPr>
        <p:spPr/>
        <p:txBody>
          <a:bodyPr/>
          <a:lstStyle/>
          <a:p>
            <a:fld id="{5507F816-8ADE-41F6-BBC5-EBA3811E2B2E}" type="slidenum">
              <a:t>21</a:t>
            </a:fld>
            <a:endParaRPr lang="en-US"/>
          </a:p>
        </p:txBody>
      </p:sp>
    </p:spTree>
    <p:extLst>
      <p:ext uri="{BB962C8B-B14F-4D97-AF65-F5344CB8AC3E}">
        <p14:creationId xmlns:p14="http://schemas.microsoft.com/office/powerpoint/2010/main" val="16693633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stage aims to produce a comprehensive requirements document for the new business system. The procedure involves gathering, documenting, and validating requirements, including business process models and IT data models. Inputs include selected options and business values, while outputs feature process models and validated requirements documents. Techniques used are business process modelling and requirements analysis.
Original Content:
Stage summary
Objectives
The objective of this stage is to produce a well-formed requirements document setting out the business requirements for the new business system. This document must include clear textual descriptions of the requirements and sufficient information to trace each requirement from its origin through to its resolution. Modelling techniques may be used to represent the process and data requirements diagrammatically and hence improve the rigour and clarity of the requirements definition.
Procedure
Gather the requirements: 
elicit and analyse the business requirements for the new business system;
document and manage the requirements; 
validate the documented requirements. 
Document the requirements for the new business system, including as appro priate:
business process models; 
catalogue of business requirements; 
models of the IT processing and data; 
glossary of terms. 
Inputs
Selected option for revised business system 
Business values and MOST 
Terms of reference/project initiation document 
Outputs
‘To be’ process models y Job definitions 
Revised organisational structure 
Validated requirements document including: 
requirements catalogue; 
models of business process and system requirements; 
glossary of terms. 
Techniques
Business process modelling 
Job design 
Investigation techniques 
Requirements elicitation, analysis and validation 
Requirements documentation and management 
Resources: The resources, both human and physical, available to the project.
</a:t>
            </a:r>
          </a:p>
        </p:txBody>
      </p:sp>
      <p:sp>
        <p:nvSpPr>
          <p:cNvPr id="4" name="Slide Number Placeholder 3"/>
          <p:cNvSpPr>
            <a:spLocks noGrp="1"/>
          </p:cNvSpPr>
          <p:nvPr>
            <p:ph type="sldNum" sz="quarter" idx="5"/>
          </p:nvPr>
        </p:nvSpPr>
        <p:spPr/>
        <p:txBody>
          <a:bodyPr/>
          <a:lstStyle/>
          <a:p>
            <a:fld id="{5507F816-8ADE-41F6-BBC5-EBA3811E2B2E}" type="slidenum">
              <a:t>23</a:t>
            </a:fld>
            <a:endParaRPr lang="en-US"/>
          </a:p>
        </p:txBody>
      </p:sp>
    </p:spTree>
    <p:extLst>
      <p:ext uri="{BB962C8B-B14F-4D97-AF65-F5344CB8AC3E}">
        <p14:creationId xmlns:p14="http://schemas.microsoft.com/office/powerpoint/2010/main" val="13291825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business change lifecycle involves deciding the approach, designing solutions, supporting implementation, and reviewing benefits. Inputs include process design, IT solutions, and business cases. Outputs are plans, communication strategies, training materials, revised roles, and benefits documents. Techniques used are use case descriptions, decision tables, state charts, and benefits planning.
Original Content:
Stage summary
Procedure
Decide the lifecycle and approach to be adopted
Design and develop the business change solution
Support the planning and implementation, in particular the development of the required learning materials and the delivery of training for the business staff
Review the predicted benefit
Identify any actions required to realise the benefits
Inputs
Business change process and organisation design
IT software solution
Business case
Outputs
Business change plan
Communication plan
Training approach and materials
Revised job roles and descriptions
Benefits plan
Benefits review document
Techniques
Use case descriptions
Decision tables
State charts
Benefits planning
</a:t>
            </a:r>
          </a:p>
        </p:txBody>
      </p:sp>
      <p:sp>
        <p:nvSpPr>
          <p:cNvPr id="4" name="Slide Number Placeholder 3"/>
          <p:cNvSpPr>
            <a:spLocks noGrp="1"/>
          </p:cNvSpPr>
          <p:nvPr>
            <p:ph type="sldNum" sz="quarter" idx="5"/>
          </p:nvPr>
        </p:nvSpPr>
        <p:spPr/>
        <p:txBody>
          <a:bodyPr/>
          <a:lstStyle/>
          <a:p>
            <a:fld id="{5507F816-8ADE-41F6-BBC5-EBA3811E2B2E}" type="slidenum">
              <a:t>25</a:t>
            </a:fld>
            <a:endParaRPr lang="en-US"/>
          </a:p>
        </p:txBody>
      </p:sp>
    </p:spTree>
    <p:extLst>
      <p:ext uri="{BB962C8B-B14F-4D97-AF65-F5344CB8AC3E}">
        <p14:creationId xmlns:p14="http://schemas.microsoft.com/office/powerpoint/2010/main" val="23587091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Business analysis projects aim to improve working practices within business systems. This includes enhancing staff capability, optimizing processes, and upgrading information systems. Business analysts also support solution development, business changes, and benefit realization. The process model helps structure assignments and references useful techniques.
Original Content:
Business analysis projects are usually concerned with improving the working practices within business systems. This may involve changes to a range of aspects that form the business system including staff capability, business processes or the supporting information systems. Increasingly, business analysts are also required to support the development of solutions, delivery of business changes and realisation of business benefits. The business analysis process model is intended to help business analysts in deciding how to structure and conduct their assignments. The model also includes references to some of the techniques in popular use and identifies when these techniques may be particularly useful.
</a:t>
            </a:r>
          </a:p>
        </p:txBody>
      </p:sp>
      <p:sp>
        <p:nvSpPr>
          <p:cNvPr id="4" name="Slide Number Placeholder 3"/>
          <p:cNvSpPr>
            <a:spLocks noGrp="1"/>
          </p:cNvSpPr>
          <p:nvPr>
            <p:ph type="sldNum" sz="quarter" idx="5"/>
          </p:nvPr>
        </p:nvSpPr>
        <p:spPr/>
        <p:txBody>
          <a:bodyPr/>
          <a:lstStyle/>
          <a:p>
            <a:fld id="{5507F816-8ADE-41F6-BBC5-EBA3811E2B2E}" type="slidenum">
              <a:t>27</a:t>
            </a:fld>
            <a:endParaRPr lang="en-US"/>
          </a:p>
        </p:txBody>
      </p:sp>
    </p:spTree>
    <p:extLst>
      <p:ext uri="{BB962C8B-B14F-4D97-AF65-F5344CB8AC3E}">
        <p14:creationId xmlns:p14="http://schemas.microsoft.com/office/powerpoint/2010/main" val="1106090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Business analysts have various tools and techniques at their disposal. An overview framework helps place these tools in context and determine the best technique for each situation. The Business Analysis Process Model serves as a framework for standard modelling techniques and organisational templates, incorporating Requirements Engineering principles to highlight best practices in defining system requirements.
Original Content:
There are many tools and techniques available for the business analyst to use and, because of the nature of business analysis work, an overview framework is useful to place these in context and help determine the most appropriate technique for each individual situation. In this chapter we have set out a Business Analysis Process Model as a framework within which both standard modelling techniques and organisational templates can be used. This approach also incorporates the principles of Requirements Engineering to highlight best practice when defining system requirements.
</a:t>
            </a:r>
          </a:p>
        </p:txBody>
      </p:sp>
      <p:sp>
        <p:nvSpPr>
          <p:cNvPr id="4" name="Slide Number Placeholder 3"/>
          <p:cNvSpPr>
            <a:spLocks noGrp="1"/>
          </p:cNvSpPr>
          <p:nvPr>
            <p:ph type="sldNum" sz="quarter" idx="5"/>
          </p:nvPr>
        </p:nvSpPr>
        <p:spPr/>
        <p:txBody>
          <a:bodyPr/>
          <a:lstStyle/>
          <a:p>
            <a:fld id="{5507F816-8ADE-41F6-BBC5-EBA3811E2B2E}" type="slidenum">
              <a:t>3</a:t>
            </a:fld>
            <a:endParaRPr lang="en-US"/>
          </a:p>
        </p:txBody>
      </p:sp>
    </p:spTree>
    <p:extLst>
      <p:ext uri="{BB962C8B-B14F-4D97-AF65-F5344CB8AC3E}">
        <p14:creationId xmlns:p14="http://schemas.microsoft.com/office/powerpoint/2010/main" val="2080288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Creative problem solving is crucial for business managers to develop innovative solutions. Isaksen and Treffinger’s model emphasizes thorough investigation and analysis. The mess finding stage helps understand complex problems. Tools like rich picture diagrams, mind maps, and fishbone diagrams are useful for documenting and analyzing issues.
Original Content:
One of the requirements of business managers is that business analysts examine the entire business area and take a thoughtful, even creative, approach to developing ideas for solutions. Creative problem solving is vital in the business world as, increasingly, organisations need to develop innovative ideas in order to respond to changes in the business environment including actions from competitors. However, many people find this difficult; often because they feel under pressure to produce ideas very quickly. In this context, Isaksen and Treffinger’s (1985) original creative problem solving model, shown in Figure 4.1, provides a useful framework for understanding problems and developing creative solutions, particularly as the model emphasises the need to investigate and analyse rather than leap to quick, possibly premature, solutions. This model proposes an approach that may be applied usefully to business analysis. In this section we describe the implications and suggestions the model has for you as a business analyst. The first stage, mess finding, is where we often begin when undertaking a problem investigation. In business analysis this stage is concerned with f inding out about the complexity of the problem situation. Many problems are poorly defined or ambiguous, and each problem situation is likely to be complex and contain various issues and concerns. In other words, there is likely to be a ‘mess’ and different situations will have different components to that mess. Identifying this as the starting point in this model helps to emphasise that you need to gain some understanding about the complete situation before diving into options and solutions. The rich picture diagram, described in Chapter 5, is particularly useful to help document and analyse the ‘mess’ in problematic business situations. Rich pictures do not use a defined notation set and the f lexibility this offers enables us to use them to represent any situation. Mind maps and f ishbone diagrams are also described in Chapter 5 and are similarly helpful.
</a:t>
            </a:r>
          </a:p>
        </p:txBody>
      </p:sp>
      <p:sp>
        <p:nvSpPr>
          <p:cNvPr id="4" name="Slide Number Placeholder 3"/>
          <p:cNvSpPr>
            <a:spLocks noGrp="1"/>
          </p:cNvSpPr>
          <p:nvPr>
            <p:ph type="sldNum" sz="quarter" idx="5"/>
          </p:nvPr>
        </p:nvSpPr>
        <p:spPr/>
        <p:txBody>
          <a:bodyPr/>
          <a:lstStyle/>
          <a:p>
            <a:fld id="{5507F816-8ADE-41F6-BBC5-EBA3811E2B2E}" type="slidenum">
              <a:t>4</a:t>
            </a:fld>
            <a:endParaRPr lang="en-US"/>
          </a:p>
        </p:txBody>
      </p:sp>
    </p:spTree>
    <p:extLst>
      <p:ext uri="{BB962C8B-B14F-4D97-AF65-F5344CB8AC3E}">
        <p14:creationId xmlns:p14="http://schemas.microsoft.com/office/powerpoint/2010/main" val="4229581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Understanding the business context is crucial in process models. We need to be aware of the Mission, Objective, Strategy, and Tactics (MOST) and recognize the organization's values, such as quality, customer service, and compliance with legislation. This helps in understanding stakeholders and their priorities.
Original Content:
The top stripe of the process model shows the importance of understanding the business context. Within this context, we need to be aware of the Mission, Objective, Strategy and Tactics (MOST), as described in Chapter 3. However, there is a more fundamental aspect of which we should also be aware and this concerns the underlying values of the organisation. For example, does the organisation genuinely value aspects such as quality and customer service? Or, are low costs more important? Does it comply where necessary with legislation regarding equality of access or really embrace the importance of accessibility for all? Recognising the values of the organisation and being aware of the MOST, will help us to have a clearer understanding of the stakeholders and their priorities.
</a:t>
            </a:r>
          </a:p>
        </p:txBody>
      </p:sp>
      <p:sp>
        <p:nvSpPr>
          <p:cNvPr id="4" name="Slide Number Placeholder 3"/>
          <p:cNvSpPr>
            <a:spLocks noGrp="1"/>
          </p:cNvSpPr>
          <p:nvPr>
            <p:ph type="sldNum" sz="quarter" idx="5"/>
          </p:nvPr>
        </p:nvSpPr>
        <p:spPr/>
        <p:txBody>
          <a:bodyPr/>
          <a:lstStyle/>
          <a:p>
            <a:fld id="{5507F816-8ADE-41F6-BBC5-EBA3811E2B2E}" type="slidenum">
              <a:t>6</a:t>
            </a:fld>
            <a:endParaRPr lang="en-US"/>
          </a:p>
        </p:txBody>
      </p:sp>
    </p:spTree>
    <p:extLst>
      <p:ext uri="{BB962C8B-B14F-4D97-AF65-F5344CB8AC3E}">
        <p14:creationId xmlns:p14="http://schemas.microsoft.com/office/powerpoint/2010/main" val="511788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Business analysis projects involve key stages that need consideration. Some projects explore all stages, while others focus on specific areas. Determining the focus is crucial, such as improving organizational work or IT system needs. Analyzing current practices and evaluating future options are essential steps.
Original Content:
The process model sets out the key stages for a business analysis project with each stage representing the areas that need to be considered. However, it should be noted that whilst some projects may require a detailed exploration of all of the stages, other projects may focus on a subset of the model, possibly just one stage. One of the most important aspects of a business analysis project is to decide what the focus is and which areas need to be investigated. For example, on some projects the focus may be to explore possible improvements to how part of the organisation works. In this case, we might begin by examining all of the current working practices, including the staffing and job roles, and the work may focus on analysing and evaluating the options for the future business system. Another project may focus on the IT system needs and whilst understanding the situation and all of the stakeholder perspectives is important, the potential for the use of IT to improve the business system will dominate the analysis. The rest of this chapter describes the stages of this process model.
</a:t>
            </a:r>
          </a:p>
        </p:txBody>
      </p:sp>
      <p:sp>
        <p:nvSpPr>
          <p:cNvPr id="4" name="Slide Number Placeholder 3"/>
          <p:cNvSpPr>
            <a:spLocks noGrp="1"/>
          </p:cNvSpPr>
          <p:nvPr>
            <p:ph type="sldNum" sz="quarter" idx="5"/>
          </p:nvPr>
        </p:nvSpPr>
        <p:spPr/>
        <p:txBody>
          <a:bodyPr/>
          <a:lstStyle/>
          <a:p>
            <a:fld id="{5507F816-8ADE-41F6-BBC5-EBA3811E2B2E}" type="slidenum">
              <a:t>7</a:t>
            </a:fld>
            <a:endParaRPr lang="en-US"/>
          </a:p>
        </p:txBody>
      </p:sp>
    </p:spTree>
    <p:extLst>
      <p:ext uri="{BB962C8B-B14F-4D97-AF65-F5344CB8AC3E}">
        <p14:creationId xmlns:p14="http://schemas.microsoft.com/office/powerpoint/2010/main" val="1528882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Investigate Situation stage focuses on identifying issues within the business. Terms of reference or a project initiation document set the context for analysis. The OSCAR mnemonic helps clarify objectives, scope, constraints, authority, and resources.
Original Content:
INVESTIGATE SITUATION This stage is concerned with uncovering issues and problems. The terms of reference for the project, or possibly a more detailed project initiation document, are needed in order to set out the context within which the business analysis work will take place. The OSCAR mnemonic can be very useful when clarifying the terms of reference if none exist. This stands for the following:
Objectives: The business and project objectives to be achieved
Scope: The area of the business to be investigated and the required deliverables
Constraints:  The time, budgetary and policy constraints within which the work must be conducted
Authority: The person who is responsible for receiving the deliverables and agreeing that the work has been completed
Resources: The resources, both human and physical, available to the project.
</a:t>
            </a:r>
          </a:p>
        </p:txBody>
      </p:sp>
      <p:sp>
        <p:nvSpPr>
          <p:cNvPr id="4" name="Slide Number Placeholder 3"/>
          <p:cNvSpPr>
            <a:spLocks noGrp="1"/>
          </p:cNvSpPr>
          <p:nvPr>
            <p:ph type="sldNum" sz="quarter" idx="5"/>
          </p:nvPr>
        </p:nvSpPr>
        <p:spPr/>
        <p:txBody>
          <a:bodyPr/>
          <a:lstStyle/>
          <a:p>
            <a:fld id="{5507F816-8ADE-41F6-BBC5-EBA3811E2B2E}" type="slidenum">
              <a:t>8</a:t>
            </a:fld>
            <a:endParaRPr lang="en-US"/>
          </a:p>
        </p:txBody>
      </p:sp>
    </p:spTree>
    <p:extLst>
      <p:ext uri="{BB962C8B-B14F-4D97-AF65-F5344CB8AC3E}">
        <p14:creationId xmlns:p14="http://schemas.microsoft.com/office/powerpoint/2010/main" val="3765789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business analyst must clarify the study's objectives and tailor the approach accordingly. Investigate the situation to find real problems and avoid false assumptions. Understand the business context and create documentation to record findings and help the team.
Original Content:
A key area for the analyst is to clarify the objectives of the study and tailor the approach accordingly – often a task that requires a good deal of skill. During the initial period of business analysis work the analyst may be presented with a statement of ‘the problem’ but this statement may not be correct. It is important to investigate the situation further in order to determine where the real problems lie, and ensure that symptoms of the problems are not confused with the real issues. It is also vital that the analyst does not make false assumptions or accept all of the information provided without question. To perform this work effectively, it is important that the business analyst has an understanding of the business context during the investigation stage. Once the analyst has begun to understand the situation and clarify some of the ambiguity that exists, it will be necessary to create documentation recording the findings. This will be required for future reference and also to help other members of the team understand the situation.
</a:t>
            </a:r>
          </a:p>
        </p:txBody>
      </p:sp>
      <p:sp>
        <p:nvSpPr>
          <p:cNvPr id="4" name="Slide Number Placeholder 3"/>
          <p:cNvSpPr>
            <a:spLocks noGrp="1"/>
          </p:cNvSpPr>
          <p:nvPr>
            <p:ph type="sldNum" sz="quarter" idx="5"/>
          </p:nvPr>
        </p:nvSpPr>
        <p:spPr/>
        <p:txBody>
          <a:bodyPr/>
          <a:lstStyle/>
          <a:p>
            <a:fld id="{5507F816-8ADE-41F6-BBC5-EBA3811E2B2E}" type="slidenum">
              <a:t>9</a:t>
            </a:fld>
            <a:endParaRPr lang="en-US"/>
          </a:p>
        </p:txBody>
      </p:sp>
    </p:spTree>
    <p:extLst>
      <p:ext uri="{BB962C8B-B14F-4D97-AF65-F5344CB8AC3E}">
        <p14:creationId xmlns:p14="http://schemas.microsoft.com/office/powerpoint/2010/main" val="6239202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Business analysts use various investigative approaches, detailed in Chapter 5. Selecting the right approach depends on the analysis focus. For overall business understanding, techniques like interviewing and workshops are useful. For detailed information, document analysis and prototyping are better. Subjective information should be quantified using record searching or surveys.
Original Content:
There are many investigative approaches that business analysts can use and these are explored in detail in Chapter 5. It is important that we consider the range of possible investigative approaches and choose those that are most appropriate to the work in hand. The level of detail required during this stage may vary considerably depending on the focus of the business analysis work. If the analyst is trying to gain an overall appreciation of the business area, for example, to identify the key stakeholders and acquire an understanding of their views and opinions, or to appreciate the nature of the work and the range of people and skills, then often the techniques used will be those that provide an overall perspective and generalised view; interviewing, observation and workshops would be particularly useful. However, if the work is concerned with eliciting more detailed information such as data requirements or the flow of a business process then the most appropriate fact-finding techniques are those that focus on the detail such as document analysis, scenario analysis or prototyping. Much of the information gained during the initial investigation may be subjective, so should be quantified through more detailed analysis. In this case, techniques such as record searching or surveys may be very useful in order to quantify some of the information put forward.
</a:t>
            </a:r>
          </a:p>
        </p:txBody>
      </p:sp>
      <p:sp>
        <p:nvSpPr>
          <p:cNvPr id="4" name="Slide Number Placeholder 3"/>
          <p:cNvSpPr>
            <a:spLocks noGrp="1"/>
          </p:cNvSpPr>
          <p:nvPr>
            <p:ph type="sldNum" sz="quarter" idx="5"/>
          </p:nvPr>
        </p:nvSpPr>
        <p:spPr/>
        <p:txBody>
          <a:bodyPr/>
          <a:lstStyle/>
          <a:p>
            <a:fld id="{5507F816-8ADE-41F6-BBC5-EBA3811E2B2E}" type="slidenum">
              <a:t>10</a:t>
            </a:fld>
            <a:endParaRPr lang="en-US"/>
          </a:p>
        </p:txBody>
      </p:sp>
    </p:spTree>
    <p:extLst>
      <p:ext uri="{BB962C8B-B14F-4D97-AF65-F5344CB8AC3E}">
        <p14:creationId xmlns:p14="http://schemas.microsoft.com/office/powerpoint/2010/main" val="1920640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7/18/2025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7/18/2025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7/18/2025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7/18/2025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word/media/image3.png" TargetMode="External"/><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word/media/image1.png"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word/media/image2.p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456DBD1-1048-5A22-C973-3E5FA83F5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A2C27D-570F-AC79-5CCF-DD6E5E027896}"/>
              </a:ext>
            </a:extLst>
          </p:cNvPr>
          <p:cNvSpPr>
            <a:spLocks noGrp="1"/>
          </p:cNvSpPr>
          <p:nvPr>
            <p:ph type="ctrTitle"/>
          </p:nvPr>
        </p:nvSpPr>
        <p:spPr>
          <a:xfrm>
            <a:off x="1170165" y="1088571"/>
            <a:ext cx="7538405" cy="2774393"/>
          </a:xfrm>
        </p:spPr>
        <p:txBody>
          <a:bodyPr>
            <a:normAutofit/>
          </a:bodyPr>
          <a:lstStyle/>
          <a:p>
            <a:pPr algn="l"/>
            <a:r>
              <a:rPr lang="en-US" sz="5400"/>
              <a:t>The Business Analysis Process Model</a:t>
            </a:r>
          </a:p>
        </p:txBody>
      </p:sp>
    </p:spTree>
    <p:extLst>
      <p:ext uri="{BB962C8B-B14F-4D97-AF65-F5344CB8AC3E}">
        <p14:creationId xmlns:p14="http://schemas.microsoft.com/office/powerpoint/2010/main" val="3813678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D1D22E-5996-E45B-92B2-659F701A4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26CD8A1D-6894-A1B7-4D47-F3666A1498A2}"/>
              </a:ext>
            </a:extLst>
          </p:cNvPr>
          <p:cNvSpPr>
            <a:spLocks noGrp="1"/>
          </p:cNvSpPr>
          <p:nvPr>
            <p:ph type="title"/>
          </p:nvPr>
        </p:nvSpPr>
        <p:spPr>
          <a:xfrm>
            <a:off x="614679" y="548639"/>
            <a:ext cx="3977640" cy="5719640"/>
          </a:xfrm>
        </p:spPr>
        <p:txBody>
          <a:bodyPr anchor="t">
            <a:normAutofit/>
          </a:bodyPr>
          <a:lstStyle/>
          <a:p>
            <a:r>
              <a:rPr lang="en-US"/>
              <a:t>Investigation Techniques</a:t>
            </a:r>
          </a:p>
        </p:txBody>
      </p:sp>
      <p:sp>
        <p:nvSpPr>
          <p:cNvPr id="3" name="Content Placeholder 2">
            <a:extLst>
              <a:ext uri="{FF2B5EF4-FFF2-40B4-BE49-F238E27FC236}">
                <a16:creationId xmlns:a16="http://schemas.microsoft.com/office/drawing/2014/main" id="{D942A574-D8B1-AADB-3CF6-0DAA9568AAD6}"/>
              </a:ext>
            </a:extLst>
          </p:cNvPr>
          <p:cNvSpPr>
            <a:spLocks noGrp="1"/>
          </p:cNvSpPr>
          <p:nvPr>
            <p:ph idx="1"/>
          </p:nvPr>
        </p:nvSpPr>
        <p:spPr>
          <a:xfrm>
            <a:off x="5387542" y="548639"/>
            <a:ext cx="6189780" cy="5861304"/>
          </a:xfrm>
        </p:spPr>
        <p:txBody>
          <a:bodyPr anchor="t">
            <a:normAutofit/>
          </a:bodyPr>
          <a:lstStyle/>
          <a:p>
            <a:pPr>
              <a:buFont typeface="Arial" panose="020B0604020202020204" pitchFamily="34" charset="0"/>
              <a:buChar char="•"/>
            </a:pPr>
            <a:r>
              <a:rPr lang="en-US" sz="1500"/>
              <a:t>Choosing Appropriate Investigative Approaches</a:t>
            </a:r>
          </a:p>
          <a:p>
            <a:pPr marL="742950" lvl="1" indent="-285750">
              <a:buFont typeface="Arial" panose="020B0604020202020204" pitchFamily="34" charset="0"/>
              <a:buChar char="•"/>
            </a:pPr>
            <a:r>
              <a:rPr lang="en-US" sz="1500"/>
              <a:t>Consider the range of possible approaches</a:t>
            </a:r>
          </a:p>
          <a:p>
            <a:pPr marL="742950" lvl="1" indent="-285750">
              <a:buFont typeface="Arial" panose="020B0604020202020204" pitchFamily="34" charset="0"/>
              <a:buChar char="•"/>
            </a:pPr>
            <a:r>
              <a:rPr lang="en-US" sz="1500"/>
              <a:t>Select those most suitable for the work in hand</a:t>
            </a:r>
          </a:p>
          <a:p>
            <a:pPr>
              <a:buFont typeface="Arial" panose="020B0604020202020204" pitchFamily="34" charset="0"/>
              <a:buChar char="•"/>
            </a:pPr>
            <a:r>
              <a:rPr lang="en-US" sz="1500"/>
              <a:t>Level of Detail Required</a:t>
            </a:r>
          </a:p>
          <a:p>
            <a:pPr marL="742950" lvl="1" indent="-285750">
              <a:buFont typeface="Arial" panose="020B0604020202020204" pitchFamily="34" charset="0"/>
              <a:buChar char="•"/>
            </a:pPr>
            <a:r>
              <a:rPr lang="en-US" sz="1500"/>
              <a:t>Varies depending on the focus of the analysis</a:t>
            </a:r>
          </a:p>
          <a:p>
            <a:pPr>
              <a:buFont typeface="Arial" panose="020B0604020202020204" pitchFamily="34" charset="0"/>
              <a:buChar char="•"/>
            </a:pPr>
            <a:r>
              <a:rPr lang="en-US" sz="1500"/>
              <a:t>Overall Appreciation of Business Area</a:t>
            </a:r>
          </a:p>
          <a:p>
            <a:pPr marL="742950" lvl="1" indent="-285750">
              <a:buFont typeface="Arial" panose="020B0604020202020204" pitchFamily="34" charset="0"/>
              <a:buChar char="•"/>
            </a:pPr>
            <a:r>
              <a:rPr lang="en-US" sz="1500"/>
              <a:t>Identify key stakeholders</a:t>
            </a:r>
          </a:p>
          <a:p>
            <a:pPr marL="742950" lvl="1" indent="-285750">
              <a:buFont typeface="Arial" panose="020B0604020202020204" pitchFamily="34" charset="0"/>
              <a:buChar char="•"/>
            </a:pPr>
            <a:r>
              <a:rPr lang="en-US" sz="1500"/>
              <a:t>Understand their views and opinions</a:t>
            </a:r>
          </a:p>
          <a:p>
            <a:pPr marL="742950" lvl="1" indent="-285750">
              <a:buFont typeface="Arial" panose="020B0604020202020204" pitchFamily="34" charset="0"/>
              <a:buChar char="•"/>
            </a:pPr>
            <a:r>
              <a:rPr lang="en-US" sz="1500"/>
              <a:t>Appreciate the nature of the work</a:t>
            </a:r>
          </a:p>
          <a:p>
            <a:pPr marL="742950" lvl="1" indent="-285750">
              <a:buFont typeface="Arial" panose="020B0604020202020204" pitchFamily="34" charset="0"/>
              <a:buChar char="•"/>
            </a:pPr>
            <a:r>
              <a:rPr lang="en-US" sz="1500"/>
              <a:t>Useful techniques: interviewing, observation, workshops</a:t>
            </a:r>
          </a:p>
          <a:p>
            <a:pPr>
              <a:buFont typeface="Arial" panose="020B0604020202020204" pitchFamily="34" charset="0"/>
              <a:buChar char="•"/>
            </a:pPr>
            <a:r>
              <a:rPr lang="en-US" sz="1500"/>
              <a:t>Eliciting Detailed Information</a:t>
            </a:r>
          </a:p>
          <a:p>
            <a:pPr>
              <a:buFont typeface="Arial" panose="020B0604020202020204" pitchFamily="34" charset="0"/>
              <a:buChar char="•"/>
            </a:pPr>
            <a:r>
              <a:rPr lang="en-US" sz="1500"/>
              <a:t>Quantifying Subjective Information</a:t>
            </a:r>
          </a:p>
        </p:txBody>
      </p:sp>
    </p:spTree>
    <p:extLst>
      <p:ext uri="{BB962C8B-B14F-4D97-AF65-F5344CB8AC3E}">
        <p14:creationId xmlns:p14="http://schemas.microsoft.com/office/powerpoint/2010/main" val="2248570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D905D5B-81A8-A5BA-F070-2788B26E0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409ACD-99D2-ED41-57D6-4BE85B9D5460}"/>
              </a:ext>
            </a:extLst>
          </p:cNvPr>
          <p:cNvSpPr>
            <a:spLocks noGrp="1"/>
          </p:cNvSpPr>
          <p:nvPr>
            <p:ph type="title"/>
          </p:nvPr>
        </p:nvSpPr>
        <p:spPr>
          <a:xfrm>
            <a:off x="612648" y="4012141"/>
            <a:ext cx="4781603" cy="2332799"/>
          </a:xfrm>
        </p:spPr>
        <p:txBody>
          <a:bodyPr vert="horz" lIns="91440" tIns="45720" rIns="91440" bIns="45720" rtlCol="0" anchor="t">
            <a:normAutofit/>
          </a:bodyPr>
          <a:lstStyle/>
          <a:p>
            <a:r>
              <a:rPr lang="en-US" sz="3600" b="1" kern="1200" dirty="0">
                <a:solidFill>
                  <a:schemeClr val="tx1"/>
                </a:solidFill>
                <a:latin typeface="+mj-lt"/>
                <a:ea typeface="+mj-ea"/>
                <a:cs typeface="+mj-cs"/>
              </a:rPr>
              <a:t>Techniques for Documenting and Visualising</a:t>
            </a:r>
          </a:p>
        </p:txBody>
      </p:sp>
      <p:pic>
        <p:nvPicPr>
          <p:cNvPr id="5" name="Content Placeholder 4" descr="mind map or network concept - blank flowchart sketched in a notebook with a cup of tea">
            <a:extLst>
              <a:ext uri="{FF2B5EF4-FFF2-40B4-BE49-F238E27FC236}">
                <a16:creationId xmlns:a16="http://schemas.microsoft.com/office/drawing/2014/main" id="{8401A36C-0D87-44E1-B6D0-FCE57561D19A}"/>
              </a:ext>
            </a:extLst>
          </p:cNvPr>
          <p:cNvPicPr>
            <a:picLocks noGrp="1" noChangeAspect="1"/>
          </p:cNvPicPr>
          <p:nvPr>
            <p:ph sz="half" idx="1"/>
          </p:nvPr>
        </p:nvPicPr>
        <p:blipFill>
          <a:blip r:embed="rId3"/>
          <a:srcRect r="3" b="1299"/>
          <a:stretch>
            <a:fillRect/>
          </a:stretch>
        </p:blipFill>
        <p:spPr>
          <a:xfrm>
            <a:off x="713615" y="681318"/>
            <a:ext cx="4680637" cy="3083858"/>
          </a:xfrm>
          <a:prstGeom prst="rect">
            <a:avLst/>
          </a:prstGeom>
        </p:spPr>
      </p:pic>
      <p:sp>
        <p:nvSpPr>
          <p:cNvPr id="4" name="Content Placeholder 3">
            <a:extLst>
              <a:ext uri="{FF2B5EF4-FFF2-40B4-BE49-F238E27FC236}">
                <a16:creationId xmlns:a16="http://schemas.microsoft.com/office/drawing/2014/main" id="{CBCD2C04-83A4-E6AF-3045-BCE902FB22C9}"/>
              </a:ext>
            </a:extLst>
          </p:cNvPr>
          <p:cNvSpPr>
            <a:spLocks noGrp="1"/>
          </p:cNvSpPr>
          <p:nvPr>
            <p:ph sz="half" idx="2"/>
          </p:nvPr>
        </p:nvSpPr>
        <p:spPr>
          <a:xfrm>
            <a:off x="6030550" y="548639"/>
            <a:ext cx="5548802" cy="5796301"/>
          </a:xfrm>
        </p:spPr>
        <p:txBody>
          <a:bodyPr vert="horz" lIns="91440" tIns="45720" rIns="91440" bIns="45720" rtlCol="0">
            <a:normAutofit/>
          </a:bodyPr>
          <a:lstStyle/>
          <a:p>
            <a:pPr>
              <a:lnSpc>
                <a:spcPct val="120000"/>
              </a:lnSpc>
            </a:pPr>
            <a:r>
              <a:rPr lang="en-US" sz="1800"/>
              <a:t>High-level overview of the situation</a:t>
            </a:r>
          </a:p>
          <a:p>
            <a:pPr marL="742950" lvl="1">
              <a:lnSpc>
                <a:spcPct val="120000"/>
              </a:lnSpc>
            </a:pPr>
            <a:r>
              <a:rPr lang="en-US" sz="1800"/>
              <a:t>Required during initial investigation</a:t>
            </a:r>
          </a:p>
          <a:p>
            <a:pPr marL="742950" lvl="1">
              <a:lnSpc>
                <a:spcPct val="120000"/>
              </a:lnSpc>
            </a:pPr>
            <a:r>
              <a:rPr lang="en-US" sz="1800"/>
              <a:t>Useful for complex issues from different causes</a:t>
            </a:r>
          </a:p>
          <a:p>
            <a:pPr>
              <a:lnSpc>
                <a:spcPct val="120000"/>
              </a:lnSpc>
            </a:pPr>
            <a:r>
              <a:rPr lang="en-US" sz="1800"/>
              <a:t>Rich picture</a:t>
            </a:r>
          </a:p>
          <a:p>
            <a:pPr marL="742950" lvl="1">
              <a:lnSpc>
                <a:spcPct val="120000"/>
              </a:lnSpc>
            </a:pPr>
            <a:r>
              <a:rPr lang="en-US" sz="1800"/>
              <a:t>Captures the essence of a situation</a:t>
            </a:r>
          </a:p>
          <a:p>
            <a:pPr>
              <a:lnSpc>
                <a:spcPct val="120000"/>
              </a:lnSpc>
            </a:pPr>
            <a:r>
              <a:rPr lang="en-US" sz="1800"/>
              <a:t>Mind map</a:t>
            </a:r>
          </a:p>
          <a:p>
            <a:pPr marL="742950" lvl="1">
              <a:lnSpc>
                <a:spcPct val="120000"/>
              </a:lnSpc>
            </a:pPr>
            <a:r>
              <a:rPr lang="en-US" sz="1800"/>
              <a:t>Allows structuring of information</a:t>
            </a:r>
          </a:p>
          <a:p>
            <a:pPr>
              <a:lnSpc>
                <a:spcPct val="120000"/>
              </a:lnSpc>
            </a:pPr>
            <a:r>
              <a:rPr lang="en-US" sz="1800"/>
              <a:t>Fishbone diagrams</a:t>
            </a:r>
          </a:p>
          <a:p>
            <a:pPr marL="742950" lvl="1">
              <a:lnSpc>
                <a:spcPct val="120000"/>
              </a:lnSpc>
            </a:pPr>
            <a:r>
              <a:rPr lang="en-US" sz="1800"/>
              <a:t>Uncover root causes of problems</a:t>
            </a:r>
          </a:p>
          <a:p>
            <a:pPr>
              <a:lnSpc>
                <a:spcPct val="120000"/>
              </a:lnSpc>
            </a:pPr>
            <a:r>
              <a:rPr lang="en-US" sz="1800"/>
              <a:t>Other techniques for specific issues</a:t>
            </a:r>
          </a:p>
          <a:p>
            <a:pPr marL="742950" lvl="1">
              <a:lnSpc>
                <a:spcPct val="120000"/>
              </a:lnSpc>
            </a:pPr>
            <a:r>
              <a:rPr lang="en-US" sz="1800"/>
              <a:t>Process modelling for business process issues</a:t>
            </a:r>
          </a:p>
        </p:txBody>
      </p:sp>
    </p:spTree>
    <p:extLst>
      <p:ext uri="{BB962C8B-B14F-4D97-AF65-F5344CB8AC3E}">
        <p14:creationId xmlns:p14="http://schemas.microsoft.com/office/powerpoint/2010/main" val="3481069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D1D22E-5996-E45B-92B2-659F701A4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AF9B8765-84DA-B9B9-5918-39F5C53CBD6F}"/>
              </a:ext>
            </a:extLst>
          </p:cNvPr>
          <p:cNvSpPr>
            <a:spLocks noGrp="1"/>
          </p:cNvSpPr>
          <p:nvPr>
            <p:ph type="title"/>
          </p:nvPr>
        </p:nvSpPr>
        <p:spPr>
          <a:xfrm>
            <a:off x="614679" y="548639"/>
            <a:ext cx="3977640" cy="5719640"/>
          </a:xfrm>
        </p:spPr>
        <p:txBody>
          <a:bodyPr anchor="t">
            <a:normAutofit/>
          </a:bodyPr>
          <a:lstStyle/>
          <a:p>
            <a:r>
              <a:rPr lang="en-US"/>
              <a:t>Stage Summary</a:t>
            </a:r>
          </a:p>
        </p:txBody>
      </p:sp>
      <p:sp>
        <p:nvSpPr>
          <p:cNvPr id="3" name="Content Placeholder 2">
            <a:extLst>
              <a:ext uri="{FF2B5EF4-FFF2-40B4-BE49-F238E27FC236}">
                <a16:creationId xmlns:a16="http://schemas.microsoft.com/office/drawing/2014/main" id="{13233A7B-F1B4-863B-495E-30D1EE48F48B}"/>
              </a:ext>
            </a:extLst>
          </p:cNvPr>
          <p:cNvSpPr>
            <a:spLocks noGrp="1"/>
          </p:cNvSpPr>
          <p:nvPr>
            <p:ph idx="1"/>
          </p:nvPr>
        </p:nvSpPr>
        <p:spPr>
          <a:xfrm>
            <a:off x="5387542" y="548639"/>
            <a:ext cx="6189780" cy="5861304"/>
          </a:xfrm>
        </p:spPr>
        <p:txBody>
          <a:bodyPr anchor="t">
            <a:normAutofit/>
          </a:bodyPr>
          <a:lstStyle/>
          <a:p>
            <a:pPr>
              <a:buFont typeface="Arial" panose="020B0604020202020204" pitchFamily="34" charset="0"/>
              <a:buChar char="•"/>
            </a:pPr>
            <a:r>
              <a:rPr lang="en-US" sz="1500"/>
              <a:t>Procedure</a:t>
            </a:r>
          </a:p>
          <a:p>
            <a:pPr marL="742950" lvl="1" indent="-285750">
              <a:buFont typeface="Arial" panose="020B0604020202020204" pitchFamily="34" charset="0"/>
              <a:buChar char="•"/>
            </a:pPr>
            <a:r>
              <a:rPr lang="en-US" sz="1500"/>
              <a:t>Study background material</a:t>
            </a:r>
          </a:p>
          <a:p>
            <a:pPr marL="742950" lvl="1" indent="-285750">
              <a:buFont typeface="Arial" panose="020B0604020202020204" pitchFamily="34" charset="0"/>
              <a:buChar char="•"/>
            </a:pPr>
            <a:r>
              <a:rPr lang="en-US" sz="1500"/>
              <a:t>Carry out initial investigation with key stakeholders</a:t>
            </a:r>
          </a:p>
          <a:p>
            <a:pPr marL="742950" lvl="1" indent="-285750">
              <a:buFont typeface="Arial" panose="020B0604020202020204" pitchFamily="34" charset="0"/>
              <a:buChar char="•"/>
            </a:pPr>
            <a:r>
              <a:rPr lang="en-US" sz="1500"/>
              <a:t>Document results using meeting reports and diagrams</a:t>
            </a:r>
          </a:p>
          <a:p>
            <a:pPr>
              <a:buFont typeface="Arial" panose="020B0604020202020204" pitchFamily="34" charset="0"/>
              <a:buChar char="•"/>
            </a:pPr>
            <a:r>
              <a:rPr lang="en-US" sz="1500"/>
              <a:t>Inputs</a:t>
            </a:r>
          </a:p>
          <a:p>
            <a:pPr marL="742950" lvl="1" indent="-285750">
              <a:buFont typeface="Arial" panose="020B0604020202020204" pitchFamily="34" charset="0"/>
              <a:buChar char="•"/>
            </a:pPr>
            <a:r>
              <a:rPr lang="en-US" sz="1500"/>
              <a:t>Terms of reference or project initiation document</a:t>
            </a:r>
          </a:p>
          <a:p>
            <a:pPr marL="742950" lvl="1" indent="-285750">
              <a:buFont typeface="Arial" panose="020B0604020202020204" pitchFamily="34" charset="0"/>
              <a:buChar char="•"/>
            </a:pPr>
            <a:r>
              <a:rPr lang="en-US" sz="1500"/>
              <a:t>MOST, statement of business values</a:t>
            </a:r>
          </a:p>
          <a:p>
            <a:pPr>
              <a:buFont typeface="Arial" panose="020B0604020202020204" pitchFamily="34" charset="0"/>
              <a:buChar char="•"/>
            </a:pPr>
            <a:r>
              <a:rPr lang="en-US" sz="1500"/>
              <a:t>Outputs</a:t>
            </a:r>
          </a:p>
          <a:p>
            <a:pPr marL="742950" lvl="1" indent="-285750">
              <a:buFont typeface="Arial" panose="020B0604020202020204" pitchFamily="34" charset="0"/>
              <a:buChar char="•"/>
            </a:pPr>
            <a:r>
              <a:rPr lang="en-US" sz="1500"/>
              <a:t>View of the existing business situation</a:t>
            </a:r>
          </a:p>
          <a:p>
            <a:pPr marL="742950" lvl="1" indent="-285750">
              <a:buFont typeface="Arial" panose="020B0604020202020204" pitchFamily="34" charset="0"/>
              <a:buChar char="•"/>
            </a:pPr>
            <a:r>
              <a:rPr lang="en-US" sz="1500"/>
              <a:t>List of issues/problems</a:t>
            </a:r>
          </a:p>
          <a:p>
            <a:pPr>
              <a:buFont typeface="Arial" panose="020B0604020202020204" pitchFamily="34" charset="0"/>
              <a:buChar char="•"/>
            </a:pPr>
            <a:r>
              <a:rPr lang="en-US" sz="1500"/>
              <a:t>Techniques</a:t>
            </a:r>
          </a:p>
          <a:p>
            <a:pPr marL="742950" lvl="1" indent="-285750">
              <a:buFont typeface="Arial" panose="020B0604020202020204" pitchFamily="34" charset="0"/>
              <a:buChar char="•"/>
            </a:pPr>
            <a:r>
              <a:rPr lang="en-US" sz="1500"/>
              <a:t>Investigation techniques: interviewing, observation, workshops</a:t>
            </a:r>
          </a:p>
        </p:txBody>
      </p:sp>
    </p:spTree>
    <p:extLst>
      <p:ext uri="{BB962C8B-B14F-4D97-AF65-F5344CB8AC3E}">
        <p14:creationId xmlns:p14="http://schemas.microsoft.com/office/powerpoint/2010/main" val="2575376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0CE451-818C-E63D-258B-234B6C543D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535135-86CB-5125-6A5D-730F5CDBA352}"/>
              </a:ext>
            </a:extLst>
          </p:cNvPr>
          <p:cNvSpPr>
            <a:spLocks noGrp="1"/>
          </p:cNvSpPr>
          <p:nvPr>
            <p:ph type="title"/>
          </p:nvPr>
        </p:nvSpPr>
        <p:spPr>
          <a:xfrm>
            <a:off x="612648" y="603504"/>
            <a:ext cx="4361686" cy="1527048"/>
          </a:xfrm>
        </p:spPr>
        <p:txBody>
          <a:bodyPr vert="horz" lIns="91440" tIns="45720" rIns="91440" bIns="45720" rtlCol="0" anchor="b">
            <a:normAutofit/>
          </a:bodyPr>
          <a:lstStyle/>
          <a:p>
            <a:r>
              <a:rPr lang="en-US" sz="3300" b="1" kern="1200" dirty="0">
                <a:solidFill>
                  <a:schemeClr val="tx1"/>
                </a:solidFill>
                <a:latin typeface="+mj-lt"/>
                <a:ea typeface="+mj-ea"/>
                <a:cs typeface="+mj-cs"/>
              </a:rPr>
              <a:t>Stakeholder Identification and Analysis</a:t>
            </a:r>
          </a:p>
        </p:txBody>
      </p:sp>
      <p:sp>
        <p:nvSpPr>
          <p:cNvPr id="4" name="Content Placeholder 3">
            <a:extLst>
              <a:ext uri="{FF2B5EF4-FFF2-40B4-BE49-F238E27FC236}">
                <a16:creationId xmlns:a16="http://schemas.microsoft.com/office/drawing/2014/main" id="{11E22331-E00E-47E5-4EF7-DC72418A182B}"/>
              </a:ext>
            </a:extLst>
          </p:cNvPr>
          <p:cNvSpPr>
            <a:spLocks noGrp="1"/>
          </p:cNvSpPr>
          <p:nvPr>
            <p:ph sz="half" idx="2"/>
          </p:nvPr>
        </p:nvSpPr>
        <p:spPr>
          <a:xfrm>
            <a:off x="612647" y="2212848"/>
            <a:ext cx="4361687" cy="4096512"/>
          </a:xfrm>
        </p:spPr>
        <p:txBody>
          <a:bodyPr vert="horz" lIns="91440" tIns="45720" rIns="91440" bIns="45720" rtlCol="0">
            <a:normAutofit/>
          </a:bodyPr>
          <a:lstStyle/>
          <a:p>
            <a:pPr>
              <a:lnSpc>
                <a:spcPct val="110000"/>
              </a:lnSpc>
            </a:pPr>
            <a:r>
              <a:rPr lang="en-US" sz="1500"/>
              <a:t>Varied Impact on Individuals and Organisations</a:t>
            </a:r>
          </a:p>
          <a:p>
            <a:pPr marL="742950" lvl="1">
              <a:lnSpc>
                <a:spcPct val="110000"/>
              </a:lnSpc>
            </a:pPr>
            <a:r>
              <a:rPr lang="en-US" sz="1500"/>
              <a:t>Different levels of interest and power among stakeholders</a:t>
            </a:r>
          </a:p>
          <a:p>
            <a:pPr marL="742950" lvl="1">
              <a:lnSpc>
                <a:spcPct val="110000"/>
              </a:lnSpc>
            </a:pPr>
            <a:r>
              <a:rPr lang="en-US" sz="1500"/>
              <a:t>Directly affected stakeholders may hold strong views</a:t>
            </a:r>
          </a:p>
          <a:p>
            <a:pPr>
              <a:lnSpc>
                <a:spcPct val="110000"/>
              </a:lnSpc>
            </a:pPr>
            <a:r>
              <a:rPr lang="en-US" sz="1500"/>
              <a:t>Indirectly Affected Stakeholders</a:t>
            </a:r>
          </a:p>
          <a:p>
            <a:pPr marL="742950" lvl="1">
              <a:lnSpc>
                <a:spcPct val="110000"/>
              </a:lnSpc>
            </a:pPr>
            <a:r>
              <a:rPr lang="en-US" sz="1500"/>
              <a:t>Less concerned about the nature of the new system</a:t>
            </a:r>
          </a:p>
          <a:p>
            <a:pPr marL="742950" lvl="1">
              <a:lnSpc>
                <a:spcPct val="110000"/>
              </a:lnSpc>
            </a:pPr>
            <a:r>
              <a:rPr lang="en-US" sz="1500"/>
              <a:t>May still have opinions on changes</a:t>
            </a:r>
          </a:p>
          <a:p>
            <a:pPr>
              <a:lnSpc>
                <a:spcPct val="110000"/>
              </a:lnSpc>
            </a:pPr>
            <a:r>
              <a:rPr lang="en-US" sz="1500"/>
              <a:t>Stakeholder Analysis and Management</a:t>
            </a:r>
          </a:p>
          <a:p>
            <a:pPr marL="742950" lvl="1">
              <a:lnSpc>
                <a:spcPct val="110000"/>
              </a:lnSpc>
            </a:pPr>
            <a:r>
              <a:rPr lang="en-US" sz="1500"/>
              <a:t>Discussed in detail in Chapter 6</a:t>
            </a:r>
          </a:p>
          <a:p>
            <a:pPr marL="742950" lvl="1">
              <a:lnSpc>
                <a:spcPct val="110000"/>
              </a:lnSpc>
            </a:pPr>
            <a:r>
              <a:rPr lang="en-US" sz="1500"/>
              <a:t>Mechanisms for effective stakeholder management</a:t>
            </a:r>
          </a:p>
        </p:txBody>
      </p:sp>
      <p:pic>
        <p:nvPicPr>
          <p:cNvPr id="5" name="Content Placeholder 4" descr="People in a presentation">
            <a:extLst>
              <a:ext uri="{FF2B5EF4-FFF2-40B4-BE49-F238E27FC236}">
                <a16:creationId xmlns:a16="http://schemas.microsoft.com/office/drawing/2014/main" id="{43859FE3-841B-43CF-AB90-6028BE81EA5A}"/>
              </a:ext>
            </a:extLst>
          </p:cNvPr>
          <p:cNvPicPr>
            <a:picLocks noGrp="1" noChangeAspect="1"/>
          </p:cNvPicPr>
          <p:nvPr>
            <p:ph sz="half" idx="1"/>
          </p:nvPr>
        </p:nvPicPr>
        <p:blipFill>
          <a:blip r:embed="rId3"/>
          <a:srcRect l="19061" r="18905" b="-2"/>
          <a:stretch>
            <a:fillRect/>
          </a:stretch>
        </p:blipFill>
        <p:spPr>
          <a:xfrm>
            <a:off x="5818632" y="-1"/>
            <a:ext cx="6373368" cy="6858001"/>
          </a:xfrm>
          <a:prstGeom prst="rect">
            <a:avLst/>
          </a:prstGeom>
        </p:spPr>
      </p:pic>
    </p:spTree>
    <p:extLst>
      <p:ext uri="{BB962C8B-B14F-4D97-AF65-F5344CB8AC3E}">
        <p14:creationId xmlns:p14="http://schemas.microsoft.com/office/powerpoint/2010/main" val="1842309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D1D22E-5996-E45B-92B2-659F701A4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CC7200CE-1B1A-B500-E607-51AA165CD871}"/>
              </a:ext>
            </a:extLst>
          </p:cNvPr>
          <p:cNvSpPr>
            <a:spLocks noGrp="1"/>
          </p:cNvSpPr>
          <p:nvPr>
            <p:ph type="title"/>
          </p:nvPr>
        </p:nvSpPr>
        <p:spPr>
          <a:xfrm>
            <a:off x="614679" y="548639"/>
            <a:ext cx="3977640" cy="5719640"/>
          </a:xfrm>
        </p:spPr>
        <p:txBody>
          <a:bodyPr anchor="t">
            <a:normAutofit/>
          </a:bodyPr>
          <a:lstStyle/>
          <a:p>
            <a:r>
              <a:rPr lang="en-US"/>
              <a:t>Stakeholder Perspectives</a:t>
            </a:r>
          </a:p>
        </p:txBody>
      </p:sp>
      <p:sp>
        <p:nvSpPr>
          <p:cNvPr id="3" name="Content Placeholder 2">
            <a:extLst>
              <a:ext uri="{FF2B5EF4-FFF2-40B4-BE49-F238E27FC236}">
                <a16:creationId xmlns:a16="http://schemas.microsoft.com/office/drawing/2014/main" id="{B9381158-ECEB-CB92-E1D2-96D6BDA19527}"/>
              </a:ext>
            </a:extLst>
          </p:cNvPr>
          <p:cNvSpPr>
            <a:spLocks noGrp="1"/>
          </p:cNvSpPr>
          <p:nvPr>
            <p:ph idx="1"/>
          </p:nvPr>
        </p:nvSpPr>
        <p:spPr>
          <a:xfrm>
            <a:off x="5387542" y="548639"/>
            <a:ext cx="6189780" cy="5861304"/>
          </a:xfrm>
        </p:spPr>
        <p:txBody>
          <a:bodyPr anchor="t">
            <a:normAutofit/>
          </a:bodyPr>
          <a:lstStyle/>
          <a:p>
            <a:pPr>
              <a:buFont typeface="Arial" panose="020B0604020202020204" pitchFamily="34" charset="0"/>
              <a:buChar char="•"/>
            </a:pPr>
            <a:r>
              <a:rPr lang="en-US" sz="1500"/>
              <a:t>Different Views on Business Systems</a:t>
            </a:r>
          </a:p>
          <a:p>
            <a:pPr marL="742950" lvl="1" indent="-285750">
              <a:buFont typeface="Arial" panose="020B0604020202020204" pitchFamily="34" charset="0"/>
              <a:buChar char="•"/>
            </a:pPr>
            <a:r>
              <a:rPr lang="en-US" sz="1500"/>
              <a:t>Stakeholders have varying opinions on what is important</a:t>
            </a:r>
          </a:p>
          <a:p>
            <a:pPr marL="742950" lvl="1" indent="-285750">
              <a:buFont typeface="Arial" panose="020B0604020202020204" pitchFamily="34" charset="0"/>
              <a:buChar char="•"/>
            </a:pPr>
            <a:r>
              <a:rPr lang="en-US" sz="1500"/>
              <a:t>These views can lead to hidden agendas and conflicts</a:t>
            </a:r>
          </a:p>
          <a:p>
            <a:pPr>
              <a:buFont typeface="Arial" panose="020B0604020202020204" pitchFamily="34" charset="0"/>
              <a:buChar char="•"/>
            </a:pPr>
            <a:r>
              <a:rPr lang="en-US" sz="1500"/>
              <a:t>Potential for Conflicts</a:t>
            </a:r>
          </a:p>
          <a:p>
            <a:pPr marL="742950" lvl="1" indent="-285750">
              <a:buFont typeface="Arial" panose="020B0604020202020204" pitchFamily="34" charset="0"/>
              <a:buChar char="•"/>
            </a:pPr>
            <a:r>
              <a:rPr lang="en-US" sz="1500"/>
              <a:t>Conflicts arise from contradictory views</a:t>
            </a:r>
          </a:p>
          <a:p>
            <a:pPr marL="742950" lvl="1" indent="-285750">
              <a:buFont typeface="Arial" panose="020B0604020202020204" pitchFamily="34" charset="0"/>
              <a:buChar char="•"/>
            </a:pPr>
            <a:r>
              <a:rPr lang="en-US" sz="1500"/>
              <a:t>Inconsistent priorities can emerge</a:t>
            </a:r>
          </a:p>
          <a:p>
            <a:pPr>
              <a:buFont typeface="Arial" panose="020B0604020202020204" pitchFamily="34" charset="0"/>
              <a:buChar char="•"/>
            </a:pPr>
            <a:r>
              <a:rPr lang="en-US" sz="1500"/>
              <a:t>Role of Business Analysts</a:t>
            </a:r>
          </a:p>
          <a:p>
            <a:pPr marL="742950" lvl="1" indent="-285750">
              <a:buFont typeface="Arial" panose="020B0604020202020204" pitchFamily="34" charset="0"/>
              <a:buChar char="•"/>
            </a:pPr>
            <a:r>
              <a:rPr lang="en-US" sz="1500"/>
              <a:t>Awareness of potential conflicts is crucial</a:t>
            </a:r>
          </a:p>
          <a:p>
            <a:pPr marL="742950" lvl="1" indent="-285750">
              <a:buFont typeface="Arial" panose="020B0604020202020204" pitchFamily="34" charset="0"/>
              <a:buChar char="•"/>
            </a:pPr>
            <a:r>
              <a:rPr lang="en-US" sz="1500"/>
              <a:t>Alertness to situations where conflicts might arise</a:t>
            </a:r>
          </a:p>
          <a:p>
            <a:pPr>
              <a:buFont typeface="Arial" panose="020B0604020202020204" pitchFamily="34" charset="0"/>
              <a:buChar char="•"/>
            </a:pPr>
            <a:r>
              <a:rPr lang="en-US" sz="1500"/>
              <a:t>Detecting Stakeholder Conflicts</a:t>
            </a:r>
          </a:p>
          <a:p>
            <a:pPr>
              <a:buFont typeface="Arial" panose="020B0604020202020204" pitchFamily="34" charset="0"/>
              <a:buChar char="•"/>
            </a:pPr>
            <a:r>
              <a:rPr lang="en-US" sz="1500"/>
              <a:t>Resolving Conflicts</a:t>
            </a:r>
          </a:p>
          <a:p>
            <a:pPr>
              <a:buFont typeface="Arial" panose="020B0604020202020204" pitchFamily="34" charset="0"/>
              <a:buChar char="•"/>
            </a:pPr>
            <a:r>
              <a:rPr lang="en-US" sz="1500"/>
              <a:t>Chapter 6 Insights</a:t>
            </a:r>
          </a:p>
        </p:txBody>
      </p:sp>
    </p:spTree>
    <p:extLst>
      <p:ext uri="{BB962C8B-B14F-4D97-AF65-F5344CB8AC3E}">
        <p14:creationId xmlns:p14="http://schemas.microsoft.com/office/powerpoint/2010/main" val="1355434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D1D22E-5996-E45B-92B2-659F701A4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CAFA468E-92EE-C945-24A5-6EE498EB5164}"/>
              </a:ext>
            </a:extLst>
          </p:cNvPr>
          <p:cNvSpPr>
            <a:spLocks noGrp="1"/>
          </p:cNvSpPr>
          <p:nvPr>
            <p:ph type="title"/>
          </p:nvPr>
        </p:nvSpPr>
        <p:spPr>
          <a:xfrm>
            <a:off x="614679" y="548639"/>
            <a:ext cx="3977640" cy="5719640"/>
          </a:xfrm>
        </p:spPr>
        <p:txBody>
          <a:bodyPr anchor="t">
            <a:normAutofit/>
          </a:bodyPr>
          <a:lstStyle/>
          <a:p>
            <a:r>
              <a:rPr lang="en-US"/>
              <a:t>Business Activity Modelling</a:t>
            </a:r>
          </a:p>
        </p:txBody>
      </p:sp>
      <p:sp>
        <p:nvSpPr>
          <p:cNvPr id="3" name="Content Placeholder 2">
            <a:extLst>
              <a:ext uri="{FF2B5EF4-FFF2-40B4-BE49-F238E27FC236}">
                <a16:creationId xmlns:a16="http://schemas.microsoft.com/office/drawing/2014/main" id="{184ED952-3B30-7DB8-4A12-999F13EB968A}"/>
              </a:ext>
            </a:extLst>
          </p:cNvPr>
          <p:cNvSpPr>
            <a:spLocks noGrp="1"/>
          </p:cNvSpPr>
          <p:nvPr>
            <p:ph idx="1"/>
          </p:nvPr>
        </p:nvSpPr>
        <p:spPr>
          <a:xfrm>
            <a:off x="5387542" y="548639"/>
            <a:ext cx="6189780" cy="5861304"/>
          </a:xfrm>
        </p:spPr>
        <p:txBody>
          <a:bodyPr anchor="t">
            <a:normAutofit/>
          </a:bodyPr>
          <a:lstStyle/>
          <a:p>
            <a:pPr>
              <a:buFont typeface="Arial" panose="020B0604020202020204" pitchFamily="34" charset="0"/>
              <a:buChar char="•"/>
            </a:pPr>
            <a:r>
              <a:rPr lang="en-US" sz="1500"/>
              <a:t>Conceptual Model Development</a:t>
            </a:r>
          </a:p>
          <a:p>
            <a:pPr marL="742950" lvl="1" indent="-285750">
              <a:buFont typeface="Arial" panose="020B0604020202020204" pitchFamily="34" charset="0"/>
              <a:buChar char="•"/>
            </a:pPr>
            <a:r>
              <a:rPr lang="en-US" sz="1500"/>
              <a:t>Based on Checkland’s work and extended by Wilson (1990)</a:t>
            </a:r>
          </a:p>
          <a:p>
            <a:pPr marL="742950" lvl="1" indent="-285750">
              <a:buFont typeface="Arial" panose="020B0604020202020204" pitchFamily="34" charset="0"/>
              <a:buChar char="•"/>
            </a:pPr>
            <a:r>
              <a:rPr lang="en-US" sz="1500"/>
              <a:t>Allows analysts to build a business system model from stakeholder perspectives</a:t>
            </a:r>
          </a:p>
          <a:p>
            <a:pPr>
              <a:buFont typeface="Arial" panose="020B0604020202020204" pitchFamily="34" charset="0"/>
              <a:buChar char="•"/>
            </a:pPr>
            <a:r>
              <a:rPr lang="en-US" sz="1500"/>
              <a:t>Quality-focused Perspective</a:t>
            </a:r>
          </a:p>
          <a:p>
            <a:pPr marL="742950" lvl="1" indent="-285750">
              <a:buFont typeface="Arial" panose="020B0604020202020204" pitchFamily="34" charset="0"/>
              <a:buChar char="•"/>
            </a:pPr>
            <a:r>
              <a:rPr lang="en-US" sz="1500"/>
              <a:t>Recruitment and development of highly skilled staff</a:t>
            </a:r>
          </a:p>
          <a:p>
            <a:pPr marL="742950" lvl="1" indent="-285750">
              <a:buFont typeface="Arial" panose="020B0604020202020204" pitchFamily="34" charset="0"/>
              <a:buChar char="•"/>
            </a:pPr>
            <a:r>
              <a:rPr lang="en-US" sz="1500"/>
              <a:t>Introduction of customer-focused processes</a:t>
            </a:r>
          </a:p>
          <a:p>
            <a:pPr marL="742950" lvl="1" indent="-285750">
              <a:buFont typeface="Arial" panose="020B0604020202020204" pitchFamily="34" charset="0"/>
              <a:buChar char="•"/>
            </a:pPr>
            <a:r>
              <a:rPr lang="en-US" sz="1500"/>
              <a:t>Monitoring of customer satisfaction levels</a:t>
            </a:r>
          </a:p>
          <a:p>
            <a:pPr>
              <a:buFont typeface="Arial" panose="020B0604020202020204" pitchFamily="34" charset="0"/>
              <a:buChar char="•"/>
            </a:pPr>
            <a:r>
              <a:rPr lang="en-US" sz="1500"/>
              <a:t>No Frills Perspective</a:t>
            </a:r>
          </a:p>
          <a:p>
            <a:pPr marL="742950" lvl="1" indent="-285750">
              <a:buFont typeface="Arial" panose="020B0604020202020204" pitchFamily="34" charset="0"/>
              <a:buChar char="•"/>
            </a:pPr>
            <a:r>
              <a:rPr lang="en-US" sz="1500"/>
              <a:t>Keeping costs low</a:t>
            </a:r>
          </a:p>
          <a:p>
            <a:pPr marL="742950" lvl="1" indent="-285750">
              <a:buFont typeface="Arial" panose="020B0604020202020204" pitchFamily="34" charset="0"/>
              <a:buChar char="•"/>
            </a:pPr>
            <a:r>
              <a:rPr lang="en-US" sz="1500"/>
              <a:t>Monitoring the number of attendees at events</a:t>
            </a:r>
          </a:p>
          <a:p>
            <a:pPr>
              <a:buFont typeface="Arial" panose="020B0604020202020204" pitchFamily="34" charset="0"/>
              <a:buChar char="•"/>
            </a:pPr>
            <a:r>
              <a:rPr lang="en-US" sz="1500"/>
              <a:t>Business Activity Modelling Technique</a:t>
            </a:r>
          </a:p>
          <a:p>
            <a:pPr marL="742950" lvl="1" indent="-285750">
              <a:buFont typeface="Arial" panose="020B0604020202020204" pitchFamily="34" charset="0"/>
              <a:buChar char="•"/>
            </a:pPr>
            <a:r>
              <a:rPr lang="en-US" sz="1500"/>
              <a:t>Helps determine priorities and focus of the business system</a:t>
            </a:r>
          </a:p>
        </p:txBody>
      </p:sp>
    </p:spTree>
    <p:extLst>
      <p:ext uri="{BB962C8B-B14F-4D97-AF65-F5344CB8AC3E}">
        <p14:creationId xmlns:p14="http://schemas.microsoft.com/office/powerpoint/2010/main" val="2189288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D1D22E-5996-E45B-92B2-659F701A4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BEC99E5F-5144-C9B5-A8E0-577DFFDC1683}"/>
              </a:ext>
            </a:extLst>
          </p:cNvPr>
          <p:cNvSpPr>
            <a:spLocks noGrp="1"/>
          </p:cNvSpPr>
          <p:nvPr>
            <p:ph type="title"/>
          </p:nvPr>
        </p:nvSpPr>
        <p:spPr>
          <a:xfrm>
            <a:off x="614679" y="548639"/>
            <a:ext cx="3977640" cy="5719640"/>
          </a:xfrm>
        </p:spPr>
        <p:txBody>
          <a:bodyPr anchor="t">
            <a:normAutofit/>
          </a:bodyPr>
          <a:lstStyle/>
          <a:p>
            <a:r>
              <a:rPr lang="en-US"/>
              <a:t>Stage Summary</a:t>
            </a:r>
          </a:p>
        </p:txBody>
      </p:sp>
      <p:sp>
        <p:nvSpPr>
          <p:cNvPr id="3" name="Content Placeholder 2">
            <a:extLst>
              <a:ext uri="{FF2B5EF4-FFF2-40B4-BE49-F238E27FC236}">
                <a16:creationId xmlns:a16="http://schemas.microsoft.com/office/drawing/2014/main" id="{5C012BBF-8934-3DFE-4CAE-4FFD05659702}"/>
              </a:ext>
            </a:extLst>
          </p:cNvPr>
          <p:cNvSpPr>
            <a:spLocks noGrp="1"/>
          </p:cNvSpPr>
          <p:nvPr>
            <p:ph idx="1"/>
          </p:nvPr>
        </p:nvSpPr>
        <p:spPr>
          <a:xfrm>
            <a:off x="5387542" y="548639"/>
            <a:ext cx="6189780" cy="5861304"/>
          </a:xfrm>
        </p:spPr>
        <p:txBody>
          <a:bodyPr anchor="t">
            <a:normAutofit/>
          </a:bodyPr>
          <a:lstStyle/>
          <a:p>
            <a:pPr>
              <a:buFont typeface="Arial" panose="020B0604020202020204" pitchFamily="34" charset="0"/>
              <a:buChar char="•"/>
            </a:pPr>
            <a:r>
              <a:t>Objectives</a:t>
            </a:r>
          </a:p>
          <a:p>
            <a:pPr marL="742950" lvl="1" indent="-285750">
              <a:buFont typeface="Arial" panose="020B0604020202020204" pitchFamily="34" charset="0"/>
              <a:buChar char="•"/>
            </a:pPr>
            <a:r>
              <a:t>Take stock of stakeholder perspectives</a:t>
            </a:r>
          </a:p>
          <a:p>
            <a:pPr marL="742950" lvl="1" indent="-285750">
              <a:buFont typeface="Arial" panose="020B0604020202020204" pitchFamily="34" charset="0"/>
              <a:buChar char="•"/>
            </a:pPr>
            <a:r>
              <a:t>Analyze values and beliefs</a:t>
            </a:r>
          </a:p>
          <a:p>
            <a:pPr marL="742950" lvl="1" indent="-285750">
              <a:buFont typeface="Arial" panose="020B0604020202020204" pitchFamily="34" charset="0"/>
              <a:buChar char="•"/>
            </a:pPr>
            <a:r>
              <a:t>Develop business activity models</a:t>
            </a:r>
          </a:p>
          <a:p>
            <a:pPr marL="742950" lvl="1" indent="-285750">
              <a:buFont typeface="Arial" panose="020B0604020202020204" pitchFamily="34" charset="0"/>
              <a:buChar char="•"/>
            </a:pPr>
            <a:r>
              <a:t>Manage stakeholders for narrow remit projects</a:t>
            </a:r>
          </a:p>
          <a:p>
            <a:pPr>
              <a:buFont typeface="Arial" panose="020B0604020202020204" pitchFamily="34" charset="0"/>
              <a:buChar char="•"/>
            </a:pPr>
            <a:r>
              <a:t>Procedure</a:t>
            </a:r>
          </a:p>
          <a:p>
            <a:pPr marL="742950" lvl="1" indent="-285750">
              <a:buFont typeface="Arial" panose="020B0604020202020204" pitchFamily="34" charset="0"/>
              <a:buChar char="•"/>
            </a:pPr>
            <a:r>
              <a:t>Identify key stakeholders</a:t>
            </a:r>
          </a:p>
          <a:p>
            <a:pPr marL="742950" lvl="1" indent="-285750">
              <a:buFont typeface="Arial" panose="020B0604020202020204" pitchFamily="34" charset="0"/>
              <a:buChar char="•"/>
            </a:pPr>
            <a:r>
              <a:t>Investigate values, beliefs, and priorities</a:t>
            </a:r>
          </a:p>
          <a:p>
            <a:pPr marL="742950" lvl="1" indent="-285750">
              <a:buFont typeface="Arial" panose="020B0604020202020204" pitchFamily="34" charset="0"/>
              <a:buChar char="•"/>
            </a:pPr>
            <a:r>
              <a:t>Develop and analyze perspectives</a:t>
            </a:r>
          </a:p>
          <a:p>
            <a:pPr>
              <a:buFont typeface="Arial" panose="020B0604020202020204" pitchFamily="34" charset="0"/>
              <a:buChar char="•"/>
            </a:pPr>
            <a:r>
              <a:t>Inputs</a:t>
            </a:r>
          </a:p>
          <a:p>
            <a:pPr>
              <a:buFont typeface="Arial" panose="020B0604020202020204" pitchFamily="34" charset="0"/>
              <a:buChar char="•"/>
            </a:pPr>
            <a:r>
              <a:t>Outputs</a:t>
            </a:r>
          </a:p>
          <a:p>
            <a:pPr>
              <a:buFont typeface="Arial" panose="020B0604020202020204" pitchFamily="34" charset="0"/>
              <a:buChar char="•"/>
            </a:pPr>
            <a:r>
              <a:t>Techniques</a:t>
            </a:r>
            <a:endParaRPr lang="en-US"/>
          </a:p>
        </p:txBody>
      </p:sp>
    </p:spTree>
    <p:extLst>
      <p:ext uri="{BB962C8B-B14F-4D97-AF65-F5344CB8AC3E}">
        <p14:creationId xmlns:p14="http://schemas.microsoft.com/office/powerpoint/2010/main" val="39118250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4B8143-3907-5396-F19C-4EDBFE8DE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961D60-2B47-4300-92A5-34D872B47840}"/>
              </a:ext>
            </a:extLst>
          </p:cNvPr>
          <p:cNvSpPr>
            <a:spLocks noGrp="1"/>
          </p:cNvSpPr>
          <p:nvPr>
            <p:ph type="title"/>
          </p:nvPr>
        </p:nvSpPr>
        <p:spPr>
          <a:xfrm>
            <a:off x="612648" y="603504"/>
            <a:ext cx="11019513" cy="1527048"/>
          </a:xfrm>
        </p:spPr>
        <p:txBody>
          <a:bodyPr anchor="b">
            <a:normAutofit/>
          </a:bodyPr>
          <a:lstStyle/>
          <a:p>
            <a:r>
              <a:rPr lang="en-US"/>
              <a:t>Gap Analysis</a:t>
            </a:r>
          </a:p>
        </p:txBody>
      </p:sp>
      <p:sp>
        <p:nvSpPr>
          <p:cNvPr id="3" name="Content Placeholder 2">
            <a:extLst>
              <a:ext uri="{FF2B5EF4-FFF2-40B4-BE49-F238E27FC236}">
                <a16:creationId xmlns:a16="http://schemas.microsoft.com/office/drawing/2014/main" id="{6E17CC9C-7F0F-8329-BC38-B50E9FBB1F0A}"/>
              </a:ext>
            </a:extLst>
          </p:cNvPr>
          <p:cNvSpPr>
            <a:spLocks noGrp="1"/>
          </p:cNvSpPr>
          <p:nvPr>
            <p:ph idx="1"/>
          </p:nvPr>
        </p:nvSpPr>
        <p:spPr>
          <a:xfrm>
            <a:off x="612648" y="2212848"/>
            <a:ext cx="11019514" cy="4096512"/>
          </a:xfrm>
        </p:spPr>
        <p:txBody>
          <a:bodyPr>
            <a:normAutofit/>
          </a:bodyPr>
          <a:lstStyle/>
          <a:p>
            <a:pPr>
              <a:buFont typeface="Arial" panose="020B0604020202020204" pitchFamily="34" charset="0"/>
              <a:buChar char="•"/>
            </a:pPr>
            <a:r>
              <a:rPr lang="en-US" sz="1700"/>
              <a:t>Focus on identifying improvements</a:t>
            </a:r>
          </a:p>
          <a:p>
            <a:pPr marL="742950" lvl="1" indent="-285750">
              <a:buFont typeface="Arial" panose="020B0604020202020204" pitchFamily="34" charset="0"/>
              <a:buChar char="•"/>
            </a:pPr>
            <a:r>
              <a:rPr lang="en-US" sz="1700"/>
              <a:t>Analyze current business system</a:t>
            </a:r>
          </a:p>
          <a:p>
            <a:pPr marL="742950" lvl="1" indent="-285750">
              <a:buFont typeface="Arial" panose="020B0604020202020204" pitchFamily="34" charset="0"/>
              <a:buChar char="•"/>
            </a:pPr>
            <a:r>
              <a:rPr lang="en-US" sz="1700"/>
              <a:t>Compare with desired future system</a:t>
            </a:r>
          </a:p>
          <a:p>
            <a:pPr>
              <a:buFont typeface="Arial" panose="020B0604020202020204" pitchFamily="34" charset="0"/>
              <a:buChar char="•"/>
            </a:pPr>
            <a:r>
              <a:rPr lang="en-US" sz="1700"/>
              <a:t>Approach used: Gap Analysis</a:t>
            </a:r>
          </a:p>
          <a:p>
            <a:pPr marL="742950" lvl="1" indent="-285750">
              <a:buFont typeface="Arial" panose="020B0604020202020204" pitchFamily="34" charset="0"/>
              <a:buChar char="•"/>
            </a:pPr>
            <a:r>
              <a:rPr lang="en-US" sz="1700"/>
              <a:t>Contrast current 'as is' view with future 'to be' system</a:t>
            </a:r>
          </a:p>
          <a:p>
            <a:pPr>
              <a:buFont typeface="Arial" panose="020B0604020202020204" pitchFamily="34" charset="0"/>
              <a:buChar char="•"/>
            </a:pPr>
            <a:r>
              <a:rPr lang="en-US" sz="1700"/>
              <a:t>Difference from traditional methods</a:t>
            </a:r>
          </a:p>
          <a:p>
            <a:pPr marL="742950" lvl="1" indent="-285750">
              <a:buFont typeface="Arial" panose="020B0604020202020204" pitchFamily="34" charset="0"/>
              <a:buChar char="•"/>
            </a:pPr>
            <a:r>
              <a:rPr lang="en-US" sz="1700"/>
              <a:t>Traditional methods add new features to existing procedures</a:t>
            </a:r>
          </a:p>
          <a:p>
            <a:pPr marL="742950" lvl="1" indent="-285750">
              <a:buFont typeface="Arial" panose="020B0604020202020204" pitchFamily="34" charset="0"/>
              <a:buChar char="•"/>
            </a:pPr>
            <a:r>
              <a:rPr lang="en-US" sz="1700"/>
              <a:t>Gap analysis emphasizes understanding desired state</a:t>
            </a:r>
          </a:p>
          <a:p>
            <a:pPr>
              <a:buFont typeface="Arial" panose="020B0604020202020204" pitchFamily="34" charset="0"/>
              <a:buChar char="•"/>
            </a:pPr>
            <a:r>
              <a:rPr lang="en-US" sz="1700"/>
              <a:t>Objective of gap analysis</a:t>
            </a:r>
          </a:p>
          <a:p>
            <a:pPr marL="742950" lvl="1" indent="-285750">
              <a:buFont typeface="Arial" panose="020B0604020202020204" pitchFamily="34" charset="0"/>
              <a:buChar char="•"/>
            </a:pPr>
            <a:r>
              <a:rPr lang="en-US" sz="1700"/>
              <a:t>Identify changes needed to achieve desired state</a:t>
            </a:r>
          </a:p>
        </p:txBody>
      </p:sp>
    </p:spTree>
    <p:extLst>
      <p:ext uri="{BB962C8B-B14F-4D97-AF65-F5344CB8AC3E}">
        <p14:creationId xmlns:p14="http://schemas.microsoft.com/office/powerpoint/2010/main" val="2153208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D1D22E-5996-E45B-92B2-659F701A4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6CB993EB-A247-5B68-7D3C-A9292096C0C8}"/>
              </a:ext>
            </a:extLst>
          </p:cNvPr>
          <p:cNvSpPr>
            <a:spLocks noGrp="1"/>
          </p:cNvSpPr>
          <p:nvPr>
            <p:ph type="title"/>
          </p:nvPr>
        </p:nvSpPr>
        <p:spPr>
          <a:xfrm>
            <a:off x="614679" y="548639"/>
            <a:ext cx="3977640" cy="5719640"/>
          </a:xfrm>
        </p:spPr>
        <p:txBody>
          <a:bodyPr anchor="t">
            <a:normAutofit/>
          </a:bodyPr>
          <a:lstStyle/>
          <a:p>
            <a:r>
              <a:rPr lang="en-US"/>
              <a:t>Analysing Activities</a:t>
            </a:r>
          </a:p>
        </p:txBody>
      </p:sp>
      <p:sp>
        <p:nvSpPr>
          <p:cNvPr id="3" name="Content Placeholder 2">
            <a:extLst>
              <a:ext uri="{FF2B5EF4-FFF2-40B4-BE49-F238E27FC236}">
                <a16:creationId xmlns:a16="http://schemas.microsoft.com/office/drawing/2014/main" id="{4D641AAD-4044-0176-B47C-B267747AB9FC}"/>
              </a:ext>
            </a:extLst>
          </p:cNvPr>
          <p:cNvSpPr>
            <a:spLocks noGrp="1"/>
          </p:cNvSpPr>
          <p:nvPr>
            <p:ph idx="1"/>
          </p:nvPr>
        </p:nvSpPr>
        <p:spPr>
          <a:xfrm>
            <a:off x="5387542" y="548639"/>
            <a:ext cx="6189780" cy="5861304"/>
          </a:xfrm>
        </p:spPr>
        <p:txBody>
          <a:bodyPr anchor="t">
            <a:normAutofit/>
          </a:bodyPr>
          <a:lstStyle/>
          <a:p>
            <a:pPr>
              <a:buFont typeface="Arial" panose="020B0604020202020204" pitchFamily="34" charset="0"/>
              <a:buChar char="•"/>
            </a:pPr>
            <a:r>
              <a:rPr lang="en-US" sz="1700"/>
              <a:t>Detailed Analysis of Business Activities</a:t>
            </a:r>
          </a:p>
          <a:p>
            <a:pPr marL="742950" lvl="1" indent="-285750">
              <a:buFont typeface="Arial" panose="020B0604020202020204" pitchFamily="34" charset="0"/>
              <a:buChar char="•"/>
            </a:pPr>
            <a:r>
              <a:rPr lang="en-US" sz="1700"/>
              <a:t>Examine each activity in turn</a:t>
            </a:r>
          </a:p>
          <a:p>
            <a:pPr marL="742950" lvl="1" indent="-285750">
              <a:buFont typeface="Arial" panose="020B0604020202020204" pitchFamily="34" charset="0"/>
              <a:buChar char="•"/>
            </a:pPr>
            <a:r>
              <a:rPr lang="en-US" sz="1700"/>
              <a:t>Identify issues needing solutions</a:t>
            </a:r>
          </a:p>
          <a:p>
            <a:pPr>
              <a:buFont typeface="Arial" panose="020B0604020202020204" pitchFamily="34" charset="0"/>
              <a:buChar char="•"/>
            </a:pPr>
            <a:r>
              <a:rPr lang="en-US" sz="1700"/>
              <a:t>Conceptual Picture of Desired Business Activities</a:t>
            </a:r>
          </a:p>
          <a:p>
            <a:pPr marL="742950" lvl="1" indent="-285750">
              <a:buFont typeface="Arial" panose="020B0604020202020204" pitchFamily="34" charset="0"/>
              <a:buChar char="•"/>
            </a:pPr>
            <a:r>
              <a:rPr lang="en-US" sz="1700"/>
              <a:t>Shows where current system is lacking</a:t>
            </a:r>
          </a:p>
          <a:p>
            <a:pPr marL="742950" lvl="1" indent="-285750">
              <a:buFont typeface="Arial" panose="020B0604020202020204" pitchFamily="34" charset="0"/>
              <a:buChar char="•"/>
            </a:pPr>
            <a:r>
              <a:rPr lang="en-US" sz="1700"/>
              <a:t>Varied gaps from activity to activity</a:t>
            </a:r>
          </a:p>
          <a:p>
            <a:pPr>
              <a:buFont typeface="Arial" panose="020B0604020202020204" pitchFamily="34" charset="0"/>
              <a:buChar char="•"/>
            </a:pPr>
            <a:r>
              <a:rPr lang="en-US" sz="1700"/>
              <a:t>Current Business System Evaluation</a:t>
            </a:r>
          </a:p>
          <a:p>
            <a:pPr marL="742950" lvl="1" indent="-285750">
              <a:buFont typeface="Arial" panose="020B0604020202020204" pitchFamily="34" charset="0"/>
              <a:buChar char="•"/>
            </a:pPr>
            <a:r>
              <a:rPr lang="en-US" sz="1700"/>
              <a:t>Some activities satisfactory</a:t>
            </a:r>
          </a:p>
          <a:p>
            <a:pPr marL="742950" lvl="1" indent="-285750">
              <a:buFont typeface="Arial" panose="020B0604020202020204" pitchFamily="34" charset="0"/>
              <a:buChar char="•"/>
            </a:pPr>
            <a:r>
              <a:rPr lang="en-US" sz="1700"/>
              <a:t>Others inadequate or non-existent</a:t>
            </a:r>
          </a:p>
          <a:p>
            <a:pPr>
              <a:buFont typeface="Arial" panose="020B0604020202020204" pitchFamily="34" charset="0"/>
              <a:buChar char="•"/>
            </a:pPr>
            <a:r>
              <a:rPr lang="en-US" sz="1700"/>
              <a:t>Support from Information Systems</a:t>
            </a:r>
          </a:p>
          <a:p>
            <a:pPr>
              <a:buFont typeface="Arial" panose="020B0604020202020204" pitchFamily="34" charset="0"/>
              <a:buChar char="•"/>
            </a:pPr>
            <a:r>
              <a:rPr lang="en-US" sz="1700"/>
              <a:t>Potential for Change</a:t>
            </a:r>
          </a:p>
          <a:p>
            <a:pPr>
              <a:buFont typeface="Arial" panose="020B0604020202020204" pitchFamily="34" charset="0"/>
              <a:buChar char="•"/>
            </a:pPr>
            <a:r>
              <a:rPr lang="en-US" sz="1700"/>
              <a:t>Scope of Business Analysis Work</a:t>
            </a:r>
          </a:p>
        </p:txBody>
      </p:sp>
    </p:spTree>
    <p:extLst>
      <p:ext uri="{BB962C8B-B14F-4D97-AF65-F5344CB8AC3E}">
        <p14:creationId xmlns:p14="http://schemas.microsoft.com/office/powerpoint/2010/main" val="3108041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D1D22E-5996-E45B-92B2-659F701A4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A2CB320F-9D24-0AE6-F966-DCF00732D7FD}"/>
              </a:ext>
            </a:extLst>
          </p:cNvPr>
          <p:cNvSpPr>
            <a:spLocks noGrp="1"/>
          </p:cNvSpPr>
          <p:nvPr>
            <p:ph type="title"/>
          </p:nvPr>
        </p:nvSpPr>
        <p:spPr>
          <a:xfrm>
            <a:off x="614679" y="548639"/>
            <a:ext cx="3977640" cy="5719640"/>
          </a:xfrm>
        </p:spPr>
        <p:txBody>
          <a:bodyPr anchor="t">
            <a:normAutofit/>
          </a:bodyPr>
          <a:lstStyle/>
          <a:p>
            <a:r>
              <a:rPr lang="en-US"/>
              <a:t>Analysing Business Processes</a:t>
            </a:r>
          </a:p>
        </p:txBody>
      </p:sp>
      <p:sp>
        <p:nvSpPr>
          <p:cNvPr id="3" name="Content Placeholder 2">
            <a:extLst>
              <a:ext uri="{FF2B5EF4-FFF2-40B4-BE49-F238E27FC236}">
                <a16:creationId xmlns:a16="http://schemas.microsoft.com/office/drawing/2014/main" id="{FA91B4C5-25E4-EA78-1B7D-780248EBB8E0}"/>
              </a:ext>
            </a:extLst>
          </p:cNvPr>
          <p:cNvSpPr>
            <a:spLocks noGrp="1"/>
          </p:cNvSpPr>
          <p:nvPr>
            <p:ph idx="1"/>
          </p:nvPr>
        </p:nvSpPr>
        <p:spPr>
          <a:xfrm>
            <a:off x="5387542" y="548639"/>
            <a:ext cx="6189780" cy="5861304"/>
          </a:xfrm>
        </p:spPr>
        <p:txBody>
          <a:bodyPr anchor="t">
            <a:normAutofit/>
          </a:bodyPr>
          <a:lstStyle/>
          <a:p>
            <a:pPr>
              <a:buFont typeface="Arial" panose="020B0604020202020204" pitchFamily="34" charset="0"/>
              <a:buChar char="•"/>
            </a:pPr>
            <a:r>
              <a:rPr lang="en-US" sz="1700"/>
              <a:t>Focus on Business Processes</a:t>
            </a:r>
          </a:p>
          <a:p>
            <a:pPr marL="742950" lvl="1" indent="-285750">
              <a:buFont typeface="Arial" panose="020B0604020202020204" pitchFamily="34" charset="0"/>
              <a:buChar char="•"/>
            </a:pPr>
            <a:r>
              <a:rPr lang="en-US" sz="1700"/>
              <a:t>Activities modelled on business activity model show conceptual view</a:t>
            </a:r>
          </a:p>
          <a:p>
            <a:pPr marL="742950" lvl="1" indent="-285750">
              <a:buFont typeface="Arial" panose="020B0604020202020204" pitchFamily="34" charset="0"/>
              <a:buChar char="•"/>
            </a:pPr>
            <a:r>
              <a:rPr lang="en-US" sz="1700"/>
              <a:t>Business process models show how work is carried out</a:t>
            </a:r>
          </a:p>
          <a:p>
            <a:pPr>
              <a:buFont typeface="Arial" panose="020B0604020202020204" pitchFamily="34" charset="0"/>
              <a:buChar char="•"/>
            </a:pPr>
            <a:r>
              <a:rPr lang="en-US" sz="1700"/>
              <a:t>Business Process Initiation</a:t>
            </a:r>
          </a:p>
          <a:p>
            <a:pPr marL="742950" lvl="1" indent="-285750">
              <a:buFont typeface="Arial" panose="020B0604020202020204" pitchFamily="34" charset="0"/>
              <a:buChar char="•"/>
            </a:pPr>
            <a:r>
              <a:rPr lang="en-US" sz="1700"/>
              <a:t>Initiated by a business event or 'trigger'</a:t>
            </a:r>
          </a:p>
          <a:p>
            <a:pPr marL="742950" lvl="1" indent="-285750">
              <a:buFont typeface="Arial" panose="020B0604020202020204" pitchFamily="34" charset="0"/>
              <a:buChar char="•"/>
            </a:pPr>
            <a:r>
              <a:rPr lang="en-US" sz="1700"/>
              <a:t>Concludes when the goal is achieved</a:t>
            </a:r>
          </a:p>
          <a:p>
            <a:pPr>
              <a:buFont typeface="Arial" panose="020B0604020202020204" pitchFamily="34" charset="0"/>
              <a:buChar char="•"/>
            </a:pPr>
            <a:r>
              <a:rPr lang="en-US" sz="1700"/>
              <a:t>Results-Oriented View</a:t>
            </a:r>
          </a:p>
          <a:p>
            <a:pPr marL="742950" lvl="1" indent="-285750">
              <a:buFont typeface="Arial" panose="020B0604020202020204" pitchFamily="34" charset="0"/>
              <a:buChar char="•"/>
            </a:pPr>
            <a:r>
              <a:rPr lang="en-US" sz="1700"/>
              <a:t>Cuts across departments and job roles</a:t>
            </a:r>
          </a:p>
          <a:p>
            <a:pPr marL="742950" lvl="1" indent="-285750">
              <a:buFont typeface="Arial" panose="020B0604020202020204" pitchFamily="34" charset="0"/>
              <a:buChar char="•"/>
            </a:pPr>
            <a:r>
              <a:rPr lang="en-US" sz="1700"/>
              <a:t>Focused on meeting customer needs</a:t>
            </a:r>
          </a:p>
          <a:p>
            <a:pPr>
              <a:buFont typeface="Arial" panose="020B0604020202020204" pitchFamily="34" charset="0"/>
              <a:buChar char="•"/>
            </a:pPr>
            <a:r>
              <a:rPr lang="en-US" sz="1700"/>
              <a:t>Approach to Modelling</a:t>
            </a:r>
          </a:p>
          <a:p>
            <a:pPr>
              <a:buFont typeface="Arial" panose="020B0604020202020204" pitchFamily="34" charset="0"/>
              <a:buChar char="•"/>
            </a:pPr>
            <a:r>
              <a:rPr lang="en-US" sz="1700"/>
              <a:t>Redesigning Processes</a:t>
            </a:r>
          </a:p>
          <a:p>
            <a:pPr>
              <a:buFont typeface="Arial" panose="020B0604020202020204" pitchFamily="34" charset="0"/>
              <a:buChar char="•"/>
            </a:pPr>
            <a:r>
              <a:rPr lang="en-US" sz="1700"/>
              <a:t>Gap Analysis</a:t>
            </a:r>
          </a:p>
        </p:txBody>
      </p:sp>
    </p:spTree>
    <p:extLst>
      <p:ext uri="{BB962C8B-B14F-4D97-AF65-F5344CB8AC3E}">
        <p14:creationId xmlns:p14="http://schemas.microsoft.com/office/powerpoint/2010/main" val="3691106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D1D22E-5996-E45B-92B2-659F701A4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35B36C93-31D7-FFD0-7088-2FDB9CF0BFBC}"/>
              </a:ext>
            </a:extLst>
          </p:cNvPr>
          <p:cNvSpPr>
            <a:spLocks noGrp="1"/>
          </p:cNvSpPr>
          <p:nvPr>
            <p:ph type="title"/>
          </p:nvPr>
        </p:nvSpPr>
        <p:spPr>
          <a:xfrm>
            <a:off x="614679" y="548639"/>
            <a:ext cx="3977640" cy="5719640"/>
          </a:xfrm>
        </p:spPr>
        <p:txBody>
          <a:bodyPr anchor="t">
            <a:normAutofit/>
          </a:bodyPr>
          <a:lstStyle/>
          <a:p>
            <a:r>
              <a:rPr lang="en-US"/>
              <a:t>Agenda</a:t>
            </a:r>
          </a:p>
        </p:txBody>
      </p:sp>
      <p:sp>
        <p:nvSpPr>
          <p:cNvPr id="3" name="Content Placeholder 2">
            <a:extLst>
              <a:ext uri="{FF2B5EF4-FFF2-40B4-BE49-F238E27FC236}">
                <a16:creationId xmlns:a16="http://schemas.microsoft.com/office/drawing/2014/main" id="{98DBA554-EC71-0380-AB3D-E2136C896916}"/>
              </a:ext>
            </a:extLst>
          </p:cNvPr>
          <p:cNvSpPr>
            <a:spLocks noGrp="1"/>
          </p:cNvSpPr>
          <p:nvPr>
            <p:ph idx="1"/>
          </p:nvPr>
        </p:nvSpPr>
        <p:spPr>
          <a:xfrm>
            <a:off x="5387542" y="548639"/>
            <a:ext cx="6189780" cy="5861304"/>
          </a:xfrm>
        </p:spPr>
        <p:txBody>
          <a:bodyPr anchor="t">
            <a:normAutofit/>
          </a:bodyPr>
          <a:lstStyle/>
          <a:p>
            <a:pPr>
              <a:buFont typeface="Arial" panose="020B0604020202020204" pitchFamily="34" charset="0"/>
              <a:buChar char="•"/>
            </a:pPr>
            <a:r>
              <a:rPr lang="en-US" sz="2600"/>
              <a:t>Introduction</a:t>
            </a:r>
          </a:p>
          <a:p>
            <a:pPr>
              <a:buFont typeface="Arial" panose="020B0604020202020204" pitchFamily="34" charset="0"/>
              <a:buChar char="•"/>
            </a:pPr>
            <a:r>
              <a:rPr lang="en-US" sz="2600"/>
              <a:t>An Approach to Problem Solving</a:t>
            </a:r>
          </a:p>
          <a:p>
            <a:pPr>
              <a:buFont typeface="Arial" panose="020B0604020202020204" pitchFamily="34" charset="0"/>
              <a:buChar char="•"/>
            </a:pPr>
            <a:r>
              <a:rPr lang="en-US" sz="2600"/>
              <a:t>The Business Analysis Process Model</a:t>
            </a:r>
          </a:p>
          <a:p>
            <a:pPr>
              <a:buFont typeface="Arial" panose="020B0604020202020204" pitchFamily="34" charset="0"/>
              <a:buChar char="•"/>
            </a:pPr>
            <a:r>
              <a:rPr lang="en-US" sz="2600"/>
              <a:t>Investigate Situation</a:t>
            </a:r>
          </a:p>
          <a:p>
            <a:pPr>
              <a:buFont typeface="Arial" panose="020B0604020202020204" pitchFamily="34" charset="0"/>
              <a:buChar char="•"/>
            </a:pPr>
            <a:r>
              <a:rPr lang="en-US" sz="2600"/>
              <a:t>Investigation Techniques</a:t>
            </a:r>
          </a:p>
          <a:p>
            <a:pPr>
              <a:buFont typeface="Arial" panose="020B0604020202020204" pitchFamily="34" charset="0"/>
              <a:buChar char="•"/>
            </a:pPr>
            <a:r>
              <a:rPr lang="en-US" sz="2600"/>
              <a:t>Documenting Business Situations</a:t>
            </a:r>
          </a:p>
          <a:p>
            <a:pPr>
              <a:buFont typeface="Arial" panose="020B0604020202020204" pitchFamily="34" charset="0"/>
              <a:buChar char="•"/>
            </a:pPr>
            <a:r>
              <a:rPr lang="en-US" sz="2600"/>
              <a:t>Consider Perspectives</a:t>
            </a:r>
          </a:p>
          <a:p>
            <a:pPr>
              <a:buFont typeface="Arial" panose="020B0604020202020204" pitchFamily="34" charset="0"/>
              <a:buChar char="•"/>
            </a:pPr>
            <a:r>
              <a:rPr lang="en-US" sz="2600"/>
              <a:t>Analyse Needs</a:t>
            </a:r>
          </a:p>
          <a:p>
            <a:pPr>
              <a:buFont typeface="Arial" panose="020B0604020202020204" pitchFamily="34" charset="0"/>
              <a:buChar char="•"/>
            </a:pPr>
            <a:r>
              <a:rPr lang="en-US" sz="2600"/>
              <a:t>Evaluate Options</a:t>
            </a:r>
          </a:p>
          <a:p>
            <a:pPr>
              <a:buFont typeface="Arial" panose="020B0604020202020204" pitchFamily="34" charset="0"/>
              <a:buChar char="•"/>
            </a:pPr>
            <a:r>
              <a:rPr lang="en-US" sz="2600"/>
              <a:t>Define Requirements</a:t>
            </a:r>
          </a:p>
          <a:p>
            <a:pPr>
              <a:buFont typeface="Arial" panose="020B0604020202020204" pitchFamily="34" charset="0"/>
              <a:buChar char="•"/>
            </a:pPr>
            <a:r>
              <a:rPr lang="en-US" sz="2600"/>
              <a:t>Deliver Changes</a:t>
            </a:r>
          </a:p>
          <a:p>
            <a:pPr>
              <a:buFont typeface="Arial" panose="020B0604020202020204" pitchFamily="34" charset="0"/>
              <a:buChar char="•"/>
            </a:pPr>
            <a:r>
              <a:rPr lang="en-US" sz="2600"/>
              <a:t>Summary</a:t>
            </a:r>
          </a:p>
        </p:txBody>
      </p:sp>
    </p:spTree>
    <p:extLst>
      <p:ext uri="{BB962C8B-B14F-4D97-AF65-F5344CB8AC3E}">
        <p14:creationId xmlns:p14="http://schemas.microsoft.com/office/powerpoint/2010/main" val="7944909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D1D22E-5996-E45B-92B2-659F701A4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0537C6F2-6D56-0574-8927-B7BFB7ABB190}"/>
              </a:ext>
            </a:extLst>
          </p:cNvPr>
          <p:cNvSpPr>
            <a:spLocks noGrp="1"/>
          </p:cNvSpPr>
          <p:nvPr>
            <p:ph type="title"/>
          </p:nvPr>
        </p:nvSpPr>
        <p:spPr>
          <a:xfrm>
            <a:off x="614679" y="548639"/>
            <a:ext cx="3977640" cy="5719640"/>
          </a:xfrm>
        </p:spPr>
        <p:txBody>
          <a:bodyPr anchor="t">
            <a:normAutofit/>
          </a:bodyPr>
          <a:lstStyle/>
          <a:p>
            <a:r>
              <a:rPr lang="en-US"/>
              <a:t>Stage Summary</a:t>
            </a:r>
          </a:p>
        </p:txBody>
      </p:sp>
      <p:sp>
        <p:nvSpPr>
          <p:cNvPr id="3" name="Content Placeholder 2">
            <a:extLst>
              <a:ext uri="{FF2B5EF4-FFF2-40B4-BE49-F238E27FC236}">
                <a16:creationId xmlns:a16="http://schemas.microsoft.com/office/drawing/2014/main" id="{427B983D-9E89-D73E-AF12-840B26D1D412}"/>
              </a:ext>
            </a:extLst>
          </p:cNvPr>
          <p:cNvSpPr>
            <a:spLocks noGrp="1"/>
          </p:cNvSpPr>
          <p:nvPr>
            <p:ph idx="1"/>
          </p:nvPr>
        </p:nvSpPr>
        <p:spPr>
          <a:xfrm>
            <a:off x="5387542" y="548639"/>
            <a:ext cx="6189780" cy="5861304"/>
          </a:xfrm>
        </p:spPr>
        <p:txBody>
          <a:bodyPr anchor="t">
            <a:normAutofit/>
          </a:bodyPr>
          <a:lstStyle/>
          <a:p>
            <a:pPr>
              <a:buFont typeface="Arial" panose="020B0604020202020204" pitchFamily="34" charset="0"/>
              <a:buChar char="•"/>
            </a:pPr>
            <a:r>
              <a:rPr lang="en-US" sz="1700"/>
              <a:t>Analysis of Activities</a:t>
            </a:r>
          </a:p>
          <a:p>
            <a:pPr marL="742950" lvl="1" indent="-285750">
              <a:buFont typeface="Arial" panose="020B0604020202020204" pitchFamily="34" charset="0"/>
              <a:buChar char="•"/>
            </a:pPr>
            <a:r>
              <a:rPr lang="en-US" sz="1700"/>
              <a:t>Identified areas of weakness</a:t>
            </a:r>
          </a:p>
          <a:p>
            <a:pPr>
              <a:buFont typeface="Arial" panose="020B0604020202020204" pitchFamily="34" charset="0"/>
              <a:buChar char="•"/>
            </a:pPr>
            <a:r>
              <a:rPr lang="en-US" sz="1700"/>
              <a:t>Business Process Models</a:t>
            </a:r>
          </a:p>
          <a:p>
            <a:pPr marL="742950" lvl="1" indent="-285750">
              <a:buFont typeface="Arial" panose="020B0604020202020204" pitchFamily="34" charset="0"/>
              <a:buChar char="•"/>
            </a:pPr>
            <a:r>
              <a:rPr lang="en-US" sz="1700"/>
              <a:t>'As is' and 'to be' models</a:t>
            </a:r>
          </a:p>
          <a:p>
            <a:pPr>
              <a:buFont typeface="Arial" panose="020B0604020202020204" pitchFamily="34" charset="0"/>
              <a:buChar char="•"/>
            </a:pPr>
            <a:r>
              <a:rPr lang="en-US" sz="1700"/>
              <a:t>Potential Improvements</a:t>
            </a:r>
          </a:p>
          <a:p>
            <a:pPr marL="742950" lvl="1" indent="-285750">
              <a:buFont typeface="Arial" panose="020B0604020202020204" pitchFamily="34" charset="0"/>
              <a:buChar char="•"/>
            </a:pPr>
            <a:r>
              <a:rPr lang="en-US" sz="1700"/>
              <a:t>List of improvements to the business system</a:t>
            </a:r>
          </a:p>
          <a:p>
            <a:pPr>
              <a:buFont typeface="Arial" panose="020B0604020202020204" pitchFamily="34" charset="0"/>
              <a:buChar char="•"/>
            </a:pPr>
            <a:r>
              <a:rPr lang="en-US" sz="1700"/>
              <a:t>Techniques Used</a:t>
            </a:r>
          </a:p>
          <a:p>
            <a:pPr marL="742950" lvl="1" indent="-285750">
              <a:buFont typeface="Arial" panose="020B0604020202020204" pitchFamily="34" charset="0"/>
              <a:buChar char="•"/>
            </a:pPr>
            <a:r>
              <a:rPr lang="en-US" sz="1700"/>
              <a:t>Gap analysis</a:t>
            </a:r>
          </a:p>
          <a:p>
            <a:pPr>
              <a:buFont typeface="Arial" panose="020B0604020202020204" pitchFamily="34" charset="0"/>
              <a:buChar char="•"/>
            </a:pPr>
            <a:r>
              <a:rPr lang="en-US" sz="1700"/>
              <a:t>Stage Summary</a:t>
            </a:r>
          </a:p>
          <a:p>
            <a:pPr>
              <a:buFont typeface="Arial" panose="020B0604020202020204" pitchFamily="34" charset="0"/>
              <a:buChar char="•"/>
            </a:pPr>
            <a:r>
              <a:rPr lang="en-US" sz="1700"/>
              <a:t>Objectives</a:t>
            </a:r>
          </a:p>
          <a:p>
            <a:pPr>
              <a:buFont typeface="Arial" panose="020B0604020202020204" pitchFamily="34" charset="0"/>
              <a:buChar char="•"/>
            </a:pPr>
            <a:r>
              <a:rPr lang="en-US" sz="1700"/>
              <a:t>Procedure</a:t>
            </a:r>
          </a:p>
          <a:p>
            <a:pPr>
              <a:buFont typeface="Arial" panose="020B0604020202020204" pitchFamily="34" charset="0"/>
              <a:buChar char="•"/>
            </a:pPr>
            <a:r>
              <a:rPr lang="en-US" sz="1700"/>
              <a:t>Inputs</a:t>
            </a:r>
          </a:p>
        </p:txBody>
      </p:sp>
    </p:spTree>
    <p:extLst>
      <p:ext uri="{BB962C8B-B14F-4D97-AF65-F5344CB8AC3E}">
        <p14:creationId xmlns:p14="http://schemas.microsoft.com/office/powerpoint/2010/main" val="26537072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D1D22E-5996-E45B-92B2-659F701A4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84FEE362-8B57-8390-B6BA-187820D7AEE3}"/>
              </a:ext>
            </a:extLst>
          </p:cNvPr>
          <p:cNvSpPr>
            <a:spLocks noGrp="1"/>
          </p:cNvSpPr>
          <p:nvPr>
            <p:ph type="title"/>
          </p:nvPr>
        </p:nvSpPr>
        <p:spPr>
          <a:xfrm>
            <a:off x="614679" y="548639"/>
            <a:ext cx="3977640" cy="5719640"/>
          </a:xfrm>
        </p:spPr>
        <p:txBody>
          <a:bodyPr anchor="t">
            <a:normAutofit/>
          </a:bodyPr>
          <a:lstStyle/>
          <a:p>
            <a:r>
              <a:rPr lang="en-US"/>
              <a:t>Stage Summary</a:t>
            </a:r>
          </a:p>
        </p:txBody>
      </p:sp>
      <p:sp>
        <p:nvSpPr>
          <p:cNvPr id="3" name="Content Placeholder 2">
            <a:extLst>
              <a:ext uri="{FF2B5EF4-FFF2-40B4-BE49-F238E27FC236}">
                <a16:creationId xmlns:a16="http://schemas.microsoft.com/office/drawing/2014/main" id="{BFA86361-6CAA-C28D-6463-6E7627F71D6C}"/>
              </a:ext>
            </a:extLst>
          </p:cNvPr>
          <p:cNvSpPr>
            <a:spLocks noGrp="1"/>
          </p:cNvSpPr>
          <p:nvPr>
            <p:ph idx="1"/>
          </p:nvPr>
        </p:nvSpPr>
        <p:spPr>
          <a:xfrm>
            <a:off x="5387542" y="548639"/>
            <a:ext cx="6189780" cy="5861304"/>
          </a:xfrm>
        </p:spPr>
        <p:txBody>
          <a:bodyPr anchor="t">
            <a:normAutofit/>
          </a:bodyPr>
          <a:lstStyle/>
          <a:p>
            <a:pPr>
              <a:buFont typeface="Arial" panose="020B0604020202020204" pitchFamily="34" charset="0"/>
              <a:buChar char="•"/>
            </a:pPr>
            <a:r>
              <a:rPr lang="en-US" sz="1500"/>
              <a:t>Objectives</a:t>
            </a:r>
          </a:p>
          <a:p>
            <a:pPr marL="742950" lvl="1" indent="-285750">
              <a:buFont typeface="Arial" panose="020B0604020202020204" pitchFamily="34" charset="0"/>
              <a:buChar char="•"/>
            </a:pPr>
            <a:r>
              <a:rPr lang="en-US" sz="1500"/>
              <a:t>Collect potential changes into packages of improvement actions</a:t>
            </a:r>
          </a:p>
          <a:p>
            <a:pPr marL="742950" lvl="1" indent="-285750">
              <a:buFont typeface="Arial" panose="020B0604020202020204" pitchFamily="34" charset="0"/>
              <a:buChar char="•"/>
            </a:pPr>
            <a:r>
              <a:rPr lang="en-US" sz="1500"/>
              <a:t>Develop and document a set of options in detail</a:t>
            </a:r>
          </a:p>
          <a:p>
            <a:pPr marL="742950" lvl="1" indent="-285750">
              <a:buFont typeface="Arial" panose="020B0604020202020204" pitchFamily="34" charset="0"/>
              <a:buChar char="•"/>
            </a:pPr>
            <a:r>
              <a:rPr lang="en-US" sz="1500"/>
              <a:t>Present options to business managers for consideration</a:t>
            </a:r>
          </a:p>
          <a:p>
            <a:pPr>
              <a:buFont typeface="Arial" panose="020B0604020202020204" pitchFamily="34" charset="0"/>
              <a:buChar char="•"/>
            </a:pPr>
            <a:r>
              <a:rPr lang="en-US" sz="1500"/>
              <a:t>Procedure</a:t>
            </a:r>
          </a:p>
          <a:p>
            <a:pPr marL="742950" lvl="1" indent="-285750">
              <a:buFont typeface="Arial" panose="020B0604020202020204" pitchFamily="34" charset="0"/>
              <a:buChar char="•"/>
            </a:pPr>
            <a:r>
              <a:rPr lang="en-US" sz="1500"/>
              <a:t>Identify range of business options</a:t>
            </a:r>
          </a:p>
          <a:p>
            <a:pPr marL="742950" lvl="1" indent="-285750">
              <a:buFont typeface="Arial" panose="020B0604020202020204" pitchFamily="34" charset="0"/>
              <a:buChar char="•"/>
            </a:pPr>
            <a:r>
              <a:rPr lang="en-US" sz="1500"/>
              <a:t>Explore acceptability and reduce to a shortlist</a:t>
            </a:r>
          </a:p>
          <a:p>
            <a:pPr marL="742950" lvl="1" indent="-285750">
              <a:buFont typeface="Arial" panose="020B0604020202020204" pitchFamily="34" charset="0"/>
              <a:buChar char="•"/>
            </a:pPr>
            <a:r>
              <a:rPr lang="en-US" sz="1500"/>
              <a:t>Develop and document each option in detail</a:t>
            </a:r>
          </a:p>
          <a:p>
            <a:pPr marL="742950" lvl="1" indent="-285750">
              <a:buFont typeface="Arial" panose="020B0604020202020204" pitchFamily="34" charset="0"/>
              <a:buChar char="•"/>
            </a:pPr>
            <a:r>
              <a:rPr lang="en-US" sz="1500"/>
              <a:t>Consider business, technical, and financial feasibility</a:t>
            </a:r>
          </a:p>
          <a:p>
            <a:pPr>
              <a:buFont typeface="Arial" panose="020B0604020202020204" pitchFamily="34" charset="0"/>
              <a:buChar char="•"/>
            </a:pPr>
            <a:r>
              <a:rPr lang="en-US" sz="1500"/>
              <a:t>Inputs</a:t>
            </a:r>
          </a:p>
          <a:p>
            <a:pPr>
              <a:buFont typeface="Arial" panose="020B0604020202020204" pitchFamily="34" charset="0"/>
              <a:buChar char="•"/>
            </a:pPr>
            <a:r>
              <a:rPr lang="en-US" sz="1500"/>
              <a:t>Outputs</a:t>
            </a:r>
          </a:p>
          <a:p>
            <a:pPr>
              <a:buFont typeface="Arial" panose="020B0604020202020204" pitchFamily="34" charset="0"/>
              <a:buChar char="•"/>
            </a:pPr>
            <a:r>
              <a:rPr lang="en-US" sz="1500"/>
              <a:t>Techniques</a:t>
            </a:r>
          </a:p>
        </p:txBody>
      </p:sp>
    </p:spTree>
    <p:extLst>
      <p:ext uri="{BB962C8B-B14F-4D97-AF65-F5344CB8AC3E}">
        <p14:creationId xmlns:p14="http://schemas.microsoft.com/office/powerpoint/2010/main" val="33220574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456DBD1-1048-5A22-C973-3E5FA83F5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1853BF-EE86-B50B-E990-C42B54BA8CF8}"/>
              </a:ext>
            </a:extLst>
          </p:cNvPr>
          <p:cNvSpPr>
            <a:spLocks noGrp="1"/>
          </p:cNvSpPr>
          <p:nvPr>
            <p:ph type="ctrTitle"/>
          </p:nvPr>
        </p:nvSpPr>
        <p:spPr>
          <a:xfrm>
            <a:off x="1170165" y="1088571"/>
            <a:ext cx="7538405" cy="2774393"/>
          </a:xfrm>
        </p:spPr>
        <p:txBody>
          <a:bodyPr>
            <a:normAutofit/>
          </a:bodyPr>
          <a:lstStyle/>
          <a:p>
            <a:pPr algn="l"/>
            <a:r>
              <a:rPr lang="en-US" sz="5400"/>
              <a:t>Identify Potential Options</a:t>
            </a:r>
          </a:p>
        </p:txBody>
      </p:sp>
    </p:spTree>
    <p:extLst>
      <p:ext uri="{BB962C8B-B14F-4D97-AF65-F5344CB8AC3E}">
        <p14:creationId xmlns:p14="http://schemas.microsoft.com/office/powerpoint/2010/main" val="2368713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ACA6F80-D392-A64E-3CF8-F28F1CCEE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2E6C63-27A2-D084-59E9-9714CB78721A}"/>
              </a:ext>
            </a:extLst>
          </p:cNvPr>
          <p:cNvSpPr>
            <a:spLocks noGrp="1"/>
          </p:cNvSpPr>
          <p:nvPr>
            <p:ph type="title"/>
          </p:nvPr>
        </p:nvSpPr>
        <p:spPr>
          <a:xfrm>
            <a:off x="614679" y="548640"/>
            <a:ext cx="4779572" cy="2067705"/>
          </a:xfrm>
        </p:spPr>
        <p:txBody>
          <a:bodyPr vert="horz" lIns="91440" tIns="45720" rIns="91440" bIns="45720" rtlCol="0" anchor="t">
            <a:normAutofit/>
          </a:bodyPr>
          <a:lstStyle/>
          <a:p>
            <a:r>
              <a:rPr lang="en-US" sz="3600" b="1" kern="1200">
                <a:solidFill>
                  <a:schemeClr val="tx1"/>
                </a:solidFill>
                <a:latin typeface="+mj-lt"/>
                <a:ea typeface="+mj-ea"/>
                <a:cs typeface="+mj-cs"/>
              </a:rPr>
              <a:t>Stage Summary</a:t>
            </a:r>
          </a:p>
        </p:txBody>
      </p:sp>
      <p:pic>
        <p:nvPicPr>
          <p:cNvPr id="5" name="Content Placeholder 4">
            <a:hlinkClick r:id="rId3"/>
            <a:extLst>
              <a:ext uri="{FF2B5EF4-FFF2-40B4-BE49-F238E27FC236}">
                <a16:creationId xmlns:a16="http://schemas.microsoft.com/office/drawing/2014/main" id="{41B99293-FD18-4656-ACDC-F2D38AD4124F}"/>
              </a:ext>
            </a:extLst>
          </p:cNvPr>
          <p:cNvPicPr>
            <a:picLocks noGrp="1" noChangeAspect="1"/>
          </p:cNvPicPr>
          <p:nvPr>
            <p:ph sz="half" idx="1"/>
          </p:nvPr>
        </p:nvPicPr>
        <p:blipFill>
          <a:blip r:embed="rId4"/>
          <a:stretch>
            <a:fillRect/>
          </a:stretch>
        </p:blipFill>
        <p:spPr>
          <a:xfrm>
            <a:off x="731520" y="4708597"/>
            <a:ext cx="4673754" cy="1600760"/>
          </a:xfrm>
          <a:prstGeom prst="rect">
            <a:avLst/>
          </a:prstGeom>
        </p:spPr>
      </p:pic>
      <p:sp>
        <p:nvSpPr>
          <p:cNvPr id="4" name="Content Placeholder 3">
            <a:extLst>
              <a:ext uri="{FF2B5EF4-FFF2-40B4-BE49-F238E27FC236}">
                <a16:creationId xmlns:a16="http://schemas.microsoft.com/office/drawing/2014/main" id="{EDE3B894-79D6-0A4F-52D5-72B7C1485680}"/>
              </a:ext>
            </a:extLst>
          </p:cNvPr>
          <p:cNvSpPr>
            <a:spLocks noGrp="1"/>
          </p:cNvSpPr>
          <p:nvPr>
            <p:ph sz="half" idx="2"/>
          </p:nvPr>
        </p:nvSpPr>
        <p:spPr>
          <a:xfrm>
            <a:off x="6030551" y="548638"/>
            <a:ext cx="5546770" cy="5760721"/>
          </a:xfrm>
        </p:spPr>
        <p:txBody>
          <a:bodyPr vert="horz" lIns="91440" tIns="45720" rIns="91440" bIns="45720" rtlCol="0" anchor="t">
            <a:normAutofit/>
          </a:bodyPr>
          <a:lstStyle/>
          <a:p>
            <a:pPr>
              <a:lnSpc>
                <a:spcPct val="110000"/>
              </a:lnSpc>
            </a:pPr>
            <a:r>
              <a:rPr lang="en-US" sz="1800"/>
              <a:t>Objectives</a:t>
            </a:r>
          </a:p>
          <a:p>
            <a:pPr marL="742950" lvl="1">
              <a:lnSpc>
                <a:spcPct val="110000"/>
              </a:lnSpc>
            </a:pPr>
            <a:r>
              <a:rPr lang="en-US" sz="1800"/>
              <a:t>Produce a well-formed requirements document</a:t>
            </a:r>
          </a:p>
          <a:p>
            <a:pPr marL="742950" lvl="1">
              <a:lnSpc>
                <a:spcPct val="110000"/>
              </a:lnSpc>
            </a:pPr>
            <a:r>
              <a:rPr lang="en-US" sz="1800"/>
              <a:t>Include clear textual descriptions of requirements</a:t>
            </a:r>
          </a:p>
          <a:p>
            <a:pPr marL="742950" lvl="1">
              <a:lnSpc>
                <a:spcPct val="110000"/>
              </a:lnSpc>
            </a:pPr>
            <a:r>
              <a:rPr lang="en-US" sz="1800"/>
              <a:t>Trace each requirement from origin to resolution</a:t>
            </a:r>
          </a:p>
          <a:p>
            <a:pPr marL="742950" lvl="1">
              <a:lnSpc>
                <a:spcPct val="110000"/>
              </a:lnSpc>
            </a:pPr>
            <a:r>
              <a:rPr lang="en-US" sz="1800"/>
              <a:t>Use modelling techniques for clarity</a:t>
            </a:r>
          </a:p>
          <a:p>
            <a:pPr>
              <a:lnSpc>
                <a:spcPct val="110000"/>
              </a:lnSpc>
            </a:pPr>
            <a:r>
              <a:rPr lang="en-US" sz="1800"/>
              <a:t>Procedure</a:t>
            </a:r>
          </a:p>
          <a:p>
            <a:pPr marL="742950" lvl="1">
              <a:lnSpc>
                <a:spcPct val="110000"/>
              </a:lnSpc>
            </a:pPr>
            <a:r>
              <a:rPr lang="en-US" sz="1800"/>
              <a:t>Gather requirements</a:t>
            </a:r>
          </a:p>
          <a:p>
            <a:pPr marL="742950" lvl="1">
              <a:lnSpc>
                <a:spcPct val="110000"/>
              </a:lnSpc>
            </a:pPr>
            <a:r>
              <a:rPr lang="en-US" sz="1800"/>
              <a:t>Document requirements</a:t>
            </a:r>
          </a:p>
          <a:p>
            <a:pPr>
              <a:lnSpc>
                <a:spcPct val="110000"/>
              </a:lnSpc>
            </a:pPr>
            <a:r>
              <a:rPr lang="en-US" sz="1800"/>
              <a:t>Inputs</a:t>
            </a:r>
          </a:p>
          <a:p>
            <a:pPr>
              <a:lnSpc>
                <a:spcPct val="110000"/>
              </a:lnSpc>
            </a:pPr>
            <a:r>
              <a:rPr lang="en-US" sz="1800"/>
              <a:t>Outputs</a:t>
            </a:r>
          </a:p>
          <a:p>
            <a:pPr>
              <a:lnSpc>
                <a:spcPct val="110000"/>
              </a:lnSpc>
            </a:pPr>
            <a:r>
              <a:rPr lang="en-US" sz="1800"/>
              <a:t>Techniques</a:t>
            </a:r>
          </a:p>
          <a:p>
            <a:pPr>
              <a:lnSpc>
                <a:spcPct val="110000"/>
              </a:lnSpc>
            </a:pPr>
            <a:r>
              <a:rPr lang="en-US" sz="1800"/>
              <a:t>Resources</a:t>
            </a:r>
          </a:p>
        </p:txBody>
      </p:sp>
    </p:spTree>
    <p:extLst>
      <p:ext uri="{BB962C8B-B14F-4D97-AF65-F5344CB8AC3E}">
        <p14:creationId xmlns:p14="http://schemas.microsoft.com/office/powerpoint/2010/main" val="24674159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456DBD1-1048-5A22-C973-3E5FA83F5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D359B5-6EC4-72B4-E929-FE6EC22D097E}"/>
              </a:ext>
            </a:extLst>
          </p:cNvPr>
          <p:cNvSpPr>
            <a:spLocks noGrp="1"/>
          </p:cNvSpPr>
          <p:nvPr>
            <p:ph type="ctrTitle"/>
          </p:nvPr>
        </p:nvSpPr>
        <p:spPr>
          <a:xfrm>
            <a:off x="1170165" y="1088571"/>
            <a:ext cx="7538405" cy="2774393"/>
          </a:xfrm>
        </p:spPr>
        <p:txBody>
          <a:bodyPr>
            <a:normAutofit/>
          </a:bodyPr>
          <a:lstStyle/>
          <a:p>
            <a:pPr algn="l"/>
            <a:r>
              <a:rPr lang="en-US" sz="5400"/>
              <a:t>Requirements Engineering</a:t>
            </a:r>
          </a:p>
        </p:txBody>
      </p:sp>
    </p:spTree>
    <p:extLst>
      <p:ext uri="{BB962C8B-B14F-4D97-AF65-F5344CB8AC3E}">
        <p14:creationId xmlns:p14="http://schemas.microsoft.com/office/powerpoint/2010/main" val="7936154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D1D22E-5996-E45B-92B2-659F701A4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160DE331-4DF7-9218-B7D1-B066833E7F91}"/>
              </a:ext>
            </a:extLst>
          </p:cNvPr>
          <p:cNvSpPr>
            <a:spLocks noGrp="1"/>
          </p:cNvSpPr>
          <p:nvPr>
            <p:ph type="title"/>
          </p:nvPr>
        </p:nvSpPr>
        <p:spPr>
          <a:xfrm>
            <a:off x="614679" y="548639"/>
            <a:ext cx="3977640" cy="5719640"/>
          </a:xfrm>
        </p:spPr>
        <p:txBody>
          <a:bodyPr anchor="t">
            <a:normAutofit/>
          </a:bodyPr>
          <a:lstStyle/>
          <a:p>
            <a:r>
              <a:rPr lang="en-US"/>
              <a:t>Stage Summary</a:t>
            </a:r>
          </a:p>
        </p:txBody>
      </p:sp>
      <p:sp>
        <p:nvSpPr>
          <p:cNvPr id="3" name="Content Placeholder 2">
            <a:extLst>
              <a:ext uri="{FF2B5EF4-FFF2-40B4-BE49-F238E27FC236}">
                <a16:creationId xmlns:a16="http://schemas.microsoft.com/office/drawing/2014/main" id="{D7F4975C-B281-0EEC-875A-A8F3705E8A7F}"/>
              </a:ext>
            </a:extLst>
          </p:cNvPr>
          <p:cNvSpPr>
            <a:spLocks noGrp="1"/>
          </p:cNvSpPr>
          <p:nvPr>
            <p:ph idx="1"/>
          </p:nvPr>
        </p:nvSpPr>
        <p:spPr>
          <a:xfrm>
            <a:off x="5387542" y="548639"/>
            <a:ext cx="6189780" cy="5861304"/>
          </a:xfrm>
        </p:spPr>
        <p:txBody>
          <a:bodyPr anchor="t">
            <a:normAutofit/>
          </a:bodyPr>
          <a:lstStyle/>
          <a:p>
            <a:pPr>
              <a:buFont typeface="Arial" panose="020B0604020202020204" pitchFamily="34" charset="0"/>
              <a:buChar char="•"/>
            </a:pPr>
            <a:r>
              <a:rPr lang="en-US" sz="1500"/>
              <a:t>Stage Summary</a:t>
            </a:r>
          </a:p>
          <a:p>
            <a:pPr marL="742950" lvl="1" indent="-285750">
              <a:buFont typeface="Arial" panose="020B0604020202020204" pitchFamily="34" charset="0"/>
              <a:buChar char="•"/>
            </a:pPr>
            <a:r>
              <a:rPr lang="en-US" sz="1500"/>
              <a:t>Decide the lifecycle and approach to be adopted</a:t>
            </a:r>
          </a:p>
          <a:p>
            <a:pPr marL="742950" lvl="1" indent="-285750">
              <a:buFont typeface="Arial" panose="020B0604020202020204" pitchFamily="34" charset="0"/>
              <a:buChar char="•"/>
            </a:pPr>
            <a:r>
              <a:rPr lang="en-US" sz="1500"/>
              <a:t>Design and develop the business change solution</a:t>
            </a:r>
          </a:p>
          <a:p>
            <a:pPr marL="742950" lvl="1" indent="-285750">
              <a:buFont typeface="Arial" panose="020B0604020202020204" pitchFamily="34" charset="0"/>
              <a:buChar char="•"/>
            </a:pPr>
            <a:r>
              <a:rPr lang="en-US" sz="1500"/>
              <a:t>Support planning and implementation</a:t>
            </a:r>
          </a:p>
          <a:p>
            <a:pPr marL="742950" lvl="1" indent="-285750">
              <a:buFont typeface="Arial" panose="020B0604020202020204" pitchFamily="34" charset="0"/>
              <a:buChar char="•"/>
            </a:pPr>
            <a:r>
              <a:rPr lang="en-US" sz="1500"/>
              <a:t>Develop learning materials and deliver training</a:t>
            </a:r>
          </a:p>
          <a:p>
            <a:pPr marL="742950" lvl="1" indent="-285750">
              <a:buFont typeface="Arial" panose="020B0604020202020204" pitchFamily="34" charset="0"/>
              <a:buChar char="•"/>
            </a:pPr>
            <a:r>
              <a:rPr lang="en-US" sz="1500"/>
              <a:t>Review predicted benefits</a:t>
            </a:r>
          </a:p>
          <a:p>
            <a:pPr marL="742950" lvl="1" indent="-285750">
              <a:buFont typeface="Arial" panose="020B0604020202020204" pitchFamily="34" charset="0"/>
              <a:buChar char="•"/>
            </a:pPr>
            <a:r>
              <a:rPr lang="en-US" sz="1500"/>
              <a:t>Identify actions to realise benefits</a:t>
            </a:r>
          </a:p>
          <a:p>
            <a:pPr>
              <a:buFont typeface="Arial" panose="020B0604020202020204" pitchFamily="34" charset="0"/>
              <a:buChar char="•"/>
            </a:pPr>
            <a:r>
              <a:rPr lang="en-US" sz="1500"/>
              <a:t>Inputs</a:t>
            </a:r>
          </a:p>
          <a:p>
            <a:pPr marL="742950" lvl="1" indent="-285750">
              <a:buFont typeface="Arial" panose="020B0604020202020204" pitchFamily="34" charset="0"/>
              <a:buChar char="•"/>
            </a:pPr>
            <a:r>
              <a:rPr lang="en-US" sz="1500"/>
              <a:t>Business change process and organisation design</a:t>
            </a:r>
          </a:p>
          <a:p>
            <a:pPr marL="742950" lvl="1" indent="-285750">
              <a:buFont typeface="Arial" panose="020B0604020202020204" pitchFamily="34" charset="0"/>
              <a:buChar char="•"/>
            </a:pPr>
            <a:r>
              <a:rPr lang="en-US" sz="1500"/>
              <a:t>IT software solution</a:t>
            </a:r>
          </a:p>
          <a:p>
            <a:pPr>
              <a:buFont typeface="Arial" panose="020B0604020202020204" pitchFamily="34" charset="0"/>
              <a:buChar char="•"/>
            </a:pPr>
            <a:r>
              <a:rPr lang="en-US" sz="1500"/>
              <a:t>Outputs</a:t>
            </a:r>
          </a:p>
          <a:p>
            <a:pPr>
              <a:buFont typeface="Arial" panose="020B0604020202020204" pitchFamily="34" charset="0"/>
              <a:buChar char="•"/>
            </a:pPr>
            <a:r>
              <a:rPr lang="en-US" sz="1500"/>
              <a:t>Techniques</a:t>
            </a:r>
          </a:p>
        </p:txBody>
      </p:sp>
    </p:spTree>
    <p:extLst>
      <p:ext uri="{BB962C8B-B14F-4D97-AF65-F5344CB8AC3E}">
        <p14:creationId xmlns:p14="http://schemas.microsoft.com/office/powerpoint/2010/main" val="25907646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456DBD1-1048-5A22-C973-3E5FA83F5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AA1FD5-C762-B1B2-2A58-D5228E2AA508}"/>
              </a:ext>
            </a:extLst>
          </p:cNvPr>
          <p:cNvSpPr>
            <a:spLocks noGrp="1"/>
          </p:cNvSpPr>
          <p:nvPr>
            <p:ph type="ctrTitle"/>
          </p:nvPr>
        </p:nvSpPr>
        <p:spPr>
          <a:xfrm>
            <a:off x="1170165" y="1088571"/>
            <a:ext cx="7538405" cy="2774393"/>
          </a:xfrm>
        </p:spPr>
        <p:txBody>
          <a:bodyPr>
            <a:normAutofit/>
          </a:bodyPr>
          <a:lstStyle/>
          <a:p>
            <a:pPr algn="l"/>
            <a:r>
              <a:rPr lang="en-US" sz="5400"/>
              <a:t>Delivering the Requirements</a:t>
            </a:r>
          </a:p>
        </p:txBody>
      </p:sp>
    </p:spTree>
    <p:extLst>
      <p:ext uri="{BB962C8B-B14F-4D97-AF65-F5344CB8AC3E}">
        <p14:creationId xmlns:p14="http://schemas.microsoft.com/office/powerpoint/2010/main" val="97642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ACA6F80-D392-A64E-3CF8-F28F1CCEE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DB2A6C-4BF1-BBD7-D316-57C0F4B26CD1}"/>
              </a:ext>
            </a:extLst>
          </p:cNvPr>
          <p:cNvSpPr>
            <a:spLocks noGrp="1"/>
          </p:cNvSpPr>
          <p:nvPr>
            <p:ph type="title"/>
          </p:nvPr>
        </p:nvSpPr>
        <p:spPr>
          <a:xfrm>
            <a:off x="614679" y="548640"/>
            <a:ext cx="4779572" cy="2067705"/>
          </a:xfrm>
        </p:spPr>
        <p:txBody>
          <a:bodyPr vert="horz" lIns="91440" tIns="45720" rIns="91440" bIns="45720" rtlCol="0" anchor="t">
            <a:normAutofit/>
          </a:bodyPr>
          <a:lstStyle/>
          <a:p>
            <a:r>
              <a:rPr lang="en-US" sz="3600" b="1" kern="1200">
                <a:solidFill>
                  <a:schemeClr val="tx1"/>
                </a:solidFill>
                <a:latin typeface="+mj-lt"/>
                <a:ea typeface="+mj-ea"/>
                <a:cs typeface="+mj-cs"/>
              </a:rPr>
              <a:t>Summary</a:t>
            </a:r>
          </a:p>
        </p:txBody>
      </p:sp>
      <p:pic>
        <p:nvPicPr>
          <p:cNvPr id="5" name="Content Placeholder 4" descr="Businessman is drawing steps or plans concept with blue marker on transparent board isolated on white background.">
            <a:extLst>
              <a:ext uri="{FF2B5EF4-FFF2-40B4-BE49-F238E27FC236}">
                <a16:creationId xmlns:a16="http://schemas.microsoft.com/office/drawing/2014/main" id="{350A1660-8668-49C9-B127-A6B2E652D8E6}"/>
              </a:ext>
            </a:extLst>
          </p:cNvPr>
          <p:cNvPicPr>
            <a:picLocks noGrp="1" noChangeAspect="1"/>
          </p:cNvPicPr>
          <p:nvPr>
            <p:ph sz="half" idx="1"/>
          </p:nvPr>
        </p:nvPicPr>
        <p:blipFill>
          <a:blip r:embed="rId3"/>
          <a:stretch>
            <a:fillRect/>
          </a:stretch>
        </p:blipFill>
        <p:spPr>
          <a:xfrm>
            <a:off x="731520" y="2976281"/>
            <a:ext cx="4597347" cy="3333077"/>
          </a:xfrm>
          <a:prstGeom prst="rect">
            <a:avLst/>
          </a:prstGeom>
        </p:spPr>
      </p:pic>
      <p:sp>
        <p:nvSpPr>
          <p:cNvPr id="4" name="Content Placeholder 3">
            <a:extLst>
              <a:ext uri="{FF2B5EF4-FFF2-40B4-BE49-F238E27FC236}">
                <a16:creationId xmlns:a16="http://schemas.microsoft.com/office/drawing/2014/main" id="{887F7D3E-B3EC-7D39-AE80-E907DABCEB93}"/>
              </a:ext>
            </a:extLst>
          </p:cNvPr>
          <p:cNvSpPr>
            <a:spLocks noGrp="1"/>
          </p:cNvSpPr>
          <p:nvPr>
            <p:ph sz="half" idx="2"/>
          </p:nvPr>
        </p:nvSpPr>
        <p:spPr>
          <a:xfrm>
            <a:off x="6030551" y="548638"/>
            <a:ext cx="5546770" cy="5760721"/>
          </a:xfrm>
        </p:spPr>
        <p:txBody>
          <a:bodyPr vert="horz" lIns="91440" tIns="45720" rIns="91440" bIns="45720" rtlCol="0" anchor="t">
            <a:normAutofit/>
          </a:bodyPr>
          <a:lstStyle/>
          <a:p>
            <a:pPr>
              <a:lnSpc>
                <a:spcPct val="120000"/>
              </a:lnSpc>
            </a:pPr>
            <a:r>
              <a:rPr lang="en-US" sz="1800"/>
              <a:t>Improving Working Practices</a:t>
            </a:r>
          </a:p>
          <a:p>
            <a:pPr marL="742950" lvl="1">
              <a:lnSpc>
                <a:spcPct val="120000"/>
              </a:lnSpc>
            </a:pPr>
            <a:r>
              <a:rPr lang="en-US" sz="1800"/>
              <a:t>Enhancing staff capability</a:t>
            </a:r>
          </a:p>
          <a:p>
            <a:pPr marL="742950" lvl="1">
              <a:lnSpc>
                <a:spcPct val="120000"/>
              </a:lnSpc>
            </a:pPr>
            <a:r>
              <a:rPr lang="en-US" sz="1800"/>
              <a:t>Optimizing business processes</a:t>
            </a:r>
          </a:p>
          <a:p>
            <a:pPr marL="742950" lvl="1">
              <a:lnSpc>
                <a:spcPct val="120000"/>
              </a:lnSpc>
            </a:pPr>
            <a:r>
              <a:rPr lang="en-US" sz="1800"/>
              <a:t>Upgrading supporting information systems</a:t>
            </a:r>
          </a:p>
          <a:p>
            <a:pPr>
              <a:lnSpc>
                <a:spcPct val="120000"/>
              </a:lnSpc>
            </a:pPr>
            <a:r>
              <a:rPr lang="en-US" sz="1800"/>
              <a:t>Supporting Development of Solutions</a:t>
            </a:r>
          </a:p>
          <a:p>
            <a:pPr marL="742950" lvl="1">
              <a:lnSpc>
                <a:spcPct val="120000"/>
              </a:lnSpc>
            </a:pPr>
            <a:r>
              <a:rPr lang="en-US" sz="1800"/>
              <a:t>Delivering business changes</a:t>
            </a:r>
          </a:p>
          <a:p>
            <a:pPr marL="742950" lvl="1">
              <a:lnSpc>
                <a:spcPct val="120000"/>
              </a:lnSpc>
            </a:pPr>
            <a:r>
              <a:rPr lang="en-US" sz="1800"/>
              <a:t>Realizing business benefits</a:t>
            </a:r>
          </a:p>
          <a:p>
            <a:pPr>
              <a:lnSpc>
                <a:spcPct val="120000"/>
              </a:lnSpc>
            </a:pPr>
            <a:r>
              <a:rPr lang="en-US" sz="1800"/>
              <a:t>Business Analysis Process Model</a:t>
            </a:r>
          </a:p>
          <a:p>
            <a:pPr marL="742950" lvl="1">
              <a:lnSpc>
                <a:spcPct val="120000"/>
              </a:lnSpc>
            </a:pPr>
            <a:r>
              <a:rPr lang="en-US" sz="1800"/>
              <a:t>Structuring and conducting assignments</a:t>
            </a:r>
          </a:p>
          <a:p>
            <a:pPr marL="742950" lvl="1">
              <a:lnSpc>
                <a:spcPct val="120000"/>
              </a:lnSpc>
            </a:pPr>
            <a:r>
              <a:rPr lang="en-US" sz="1800"/>
              <a:t>References to popular techniques</a:t>
            </a:r>
          </a:p>
          <a:p>
            <a:pPr marL="742950" lvl="1">
              <a:lnSpc>
                <a:spcPct val="120000"/>
              </a:lnSpc>
            </a:pPr>
            <a:r>
              <a:rPr lang="en-US" sz="1800"/>
              <a:t>Identifying useful techniques</a:t>
            </a:r>
          </a:p>
        </p:txBody>
      </p:sp>
    </p:spTree>
    <p:extLst>
      <p:ext uri="{BB962C8B-B14F-4D97-AF65-F5344CB8AC3E}">
        <p14:creationId xmlns:p14="http://schemas.microsoft.com/office/powerpoint/2010/main" val="1436903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D1D22E-5996-E45B-92B2-659F701A4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D76F8D36-76D0-C535-E774-54B65A8D41A7}"/>
              </a:ext>
            </a:extLst>
          </p:cNvPr>
          <p:cNvSpPr>
            <a:spLocks noGrp="1"/>
          </p:cNvSpPr>
          <p:nvPr>
            <p:ph type="title"/>
          </p:nvPr>
        </p:nvSpPr>
        <p:spPr>
          <a:xfrm>
            <a:off x="614679" y="548639"/>
            <a:ext cx="3977640" cy="5719640"/>
          </a:xfrm>
        </p:spPr>
        <p:txBody>
          <a:bodyPr anchor="t">
            <a:normAutofit/>
          </a:bodyPr>
          <a:lstStyle/>
          <a:p>
            <a:r>
              <a:rPr lang="en-US"/>
              <a:t>Introduction</a:t>
            </a:r>
          </a:p>
        </p:txBody>
      </p:sp>
      <p:sp>
        <p:nvSpPr>
          <p:cNvPr id="3" name="Content Placeholder 2">
            <a:extLst>
              <a:ext uri="{FF2B5EF4-FFF2-40B4-BE49-F238E27FC236}">
                <a16:creationId xmlns:a16="http://schemas.microsoft.com/office/drawing/2014/main" id="{4396D362-7221-1EFA-54DD-AEF7F033A1B8}"/>
              </a:ext>
            </a:extLst>
          </p:cNvPr>
          <p:cNvSpPr>
            <a:spLocks noGrp="1"/>
          </p:cNvSpPr>
          <p:nvPr>
            <p:ph idx="1"/>
          </p:nvPr>
        </p:nvSpPr>
        <p:spPr>
          <a:xfrm>
            <a:off x="5387542" y="548639"/>
            <a:ext cx="6189780" cy="5861304"/>
          </a:xfrm>
        </p:spPr>
        <p:txBody>
          <a:bodyPr anchor="t">
            <a:normAutofit/>
          </a:bodyPr>
          <a:lstStyle/>
          <a:p>
            <a:pPr>
              <a:buFont typeface="Arial" panose="020B0604020202020204" pitchFamily="34" charset="0"/>
              <a:buChar char="•"/>
            </a:pPr>
            <a:r>
              <a:rPr lang="en-US" sz="1500"/>
              <a:t>Tools and Techniques for Business Analysts</a:t>
            </a:r>
          </a:p>
          <a:p>
            <a:pPr marL="742950" lvl="1" indent="-285750">
              <a:buFont typeface="Arial" panose="020B0604020202020204" pitchFamily="34" charset="0"/>
              <a:buChar char="•"/>
            </a:pPr>
            <a:r>
              <a:rPr lang="en-US" sz="1500"/>
              <a:t>Various tools available for business analysis</a:t>
            </a:r>
          </a:p>
          <a:p>
            <a:pPr marL="742950" lvl="1" indent="-285750">
              <a:buFont typeface="Arial" panose="020B0604020202020204" pitchFamily="34" charset="0"/>
              <a:buChar char="•"/>
            </a:pPr>
            <a:r>
              <a:rPr lang="en-US" sz="1500"/>
              <a:t>Techniques to determine the most appropriate tool</a:t>
            </a:r>
          </a:p>
          <a:p>
            <a:pPr>
              <a:buFont typeface="Arial" panose="020B0604020202020204" pitchFamily="34" charset="0"/>
              <a:buChar char="•"/>
            </a:pPr>
            <a:r>
              <a:rPr lang="en-US" sz="1500"/>
              <a:t>Overview Framework</a:t>
            </a:r>
          </a:p>
          <a:p>
            <a:pPr marL="742950" lvl="1" indent="-285750">
              <a:buFont typeface="Arial" panose="020B0604020202020204" pitchFamily="34" charset="0"/>
              <a:buChar char="•"/>
            </a:pPr>
            <a:r>
              <a:rPr lang="en-US" sz="1500"/>
              <a:t>Contextual placement of tools and techniques</a:t>
            </a:r>
          </a:p>
          <a:p>
            <a:pPr marL="742950" lvl="1" indent="-285750">
              <a:buFont typeface="Arial" panose="020B0604020202020204" pitchFamily="34" charset="0"/>
              <a:buChar char="•"/>
            </a:pPr>
            <a:r>
              <a:rPr lang="en-US" sz="1500"/>
              <a:t>Helps in determining the best technique for each situation</a:t>
            </a:r>
          </a:p>
          <a:p>
            <a:pPr>
              <a:buFont typeface="Arial" panose="020B0604020202020204" pitchFamily="34" charset="0"/>
              <a:buChar char="•"/>
            </a:pPr>
            <a:r>
              <a:rPr lang="en-US" sz="1500"/>
              <a:t>Business Analysis Process Model</a:t>
            </a:r>
          </a:p>
          <a:p>
            <a:pPr marL="742950" lvl="1" indent="-285750">
              <a:buFont typeface="Arial" panose="020B0604020202020204" pitchFamily="34" charset="0"/>
              <a:buChar char="•"/>
            </a:pPr>
            <a:r>
              <a:rPr lang="en-US" sz="1500"/>
              <a:t>Framework for standard modelling techniques</a:t>
            </a:r>
          </a:p>
          <a:p>
            <a:pPr marL="742950" lvl="1" indent="-285750">
              <a:buFont typeface="Arial" panose="020B0604020202020204" pitchFamily="34" charset="0"/>
              <a:buChar char="•"/>
            </a:pPr>
            <a:r>
              <a:rPr lang="en-US" sz="1500"/>
              <a:t>Incorporates organisational templates</a:t>
            </a:r>
          </a:p>
          <a:p>
            <a:pPr>
              <a:buFont typeface="Arial" panose="020B0604020202020204" pitchFamily="34" charset="0"/>
              <a:buChar char="•"/>
            </a:pPr>
            <a:r>
              <a:rPr lang="en-US" sz="1500"/>
              <a:t>Requirements Engineering Principles</a:t>
            </a:r>
          </a:p>
          <a:p>
            <a:pPr marL="742950" lvl="1" indent="-285750">
              <a:buFont typeface="Arial" panose="020B0604020202020204" pitchFamily="34" charset="0"/>
              <a:buChar char="•"/>
            </a:pPr>
            <a:r>
              <a:rPr lang="en-US" sz="1500"/>
              <a:t>Highlights best practices</a:t>
            </a:r>
          </a:p>
          <a:p>
            <a:pPr marL="742950" lvl="1" indent="-285750">
              <a:buFont typeface="Arial" panose="020B0604020202020204" pitchFamily="34" charset="0"/>
              <a:buChar char="•"/>
            </a:pPr>
            <a:r>
              <a:rPr lang="en-US" sz="1500"/>
              <a:t>Defines system requirements effectively</a:t>
            </a:r>
          </a:p>
        </p:txBody>
      </p:sp>
    </p:spTree>
    <p:extLst>
      <p:ext uri="{BB962C8B-B14F-4D97-AF65-F5344CB8AC3E}">
        <p14:creationId xmlns:p14="http://schemas.microsoft.com/office/powerpoint/2010/main" val="1471370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ACA6F80-D392-A64E-3CF8-F28F1CCEE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DDFD74-4482-6E4E-68B4-A1F125155F86}"/>
              </a:ext>
            </a:extLst>
          </p:cNvPr>
          <p:cNvSpPr>
            <a:spLocks noGrp="1"/>
          </p:cNvSpPr>
          <p:nvPr>
            <p:ph type="title"/>
          </p:nvPr>
        </p:nvSpPr>
        <p:spPr>
          <a:xfrm>
            <a:off x="614679" y="548640"/>
            <a:ext cx="4779572" cy="2067705"/>
          </a:xfrm>
        </p:spPr>
        <p:txBody>
          <a:bodyPr vert="horz" lIns="91440" tIns="45720" rIns="91440" bIns="45720" rtlCol="0" anchor="t">
            <a:normAutofit/>
          </a:bodyPr>
          <a:lstStyle/>
          <a:p>
            <a:r>
              <a:rPr lang="en-US" sz="3600" b="1" kern="1200">
                <a:solidFill>
                  <a:schemeClr val="tx1"/>
                </a:solidFill>
                <a:latin typeface="+mj-lt"/>
                <a:ea typeface="+mj-ea"/>
                <a:cs typeface="+mj-cs"/>
              </a:rPr>
              <a:t>Creative Problem Solving</a:t>
            </a:r>
          </a:p>
        </p:txBody>
      </p:sp>
      <p:pic>
        <p:nvPicPr>
          <p:cNvPr id="5" name="Content Placeholder 4">
            <a:hlinkClick r:id="rId3"/>
            <a:extLst>
              <a:ext uri="{FF2B5EF4-FFF2-40B4-BE49-F238E27FC236}">
                <a16:creationId xmlns:a16="http://schemas.microsoft.com/office/drawing/2014/main" id="{A5EF4395-CB2D-4EBC-A08E-A2FEFB92C209}"/>
              </a:ext>
            </a:extLst>
          </p:cNvPr>
          <p:cNvPicPr>
            <a:picLocks noGrp="1" noChangeAspect="1"/>
          </p:cNvPicPr>
          <p:nvPr>
            <p:ph sz="half" idx="1"/>
          </p:nvPr>
        </p:nvPicPr>
        <p:blipFill>
          <a:blip r:embed="rId4"/>
          <a:stretch>
            <a:fillRect/>
          </a:stretch>
        </p:blipFill>
        <p:spPr>
          <a:xfrm>
            <a:off x="731520" y="3633635"/>
            <a:ext cx="4673754" cy="2675723"/>
          </a:xfrm>
          <a:prstGeom prst="rect">
            <a:avLst/>
          </a:prstGeom>
        </p:spPr>
      </p:pic>
      <p:sp>
        <p:nvSpPr>
          <p:cNvPr id="4" name="Content Placeholder 3">
            <a:extLst>
              <a:ext uri="{FF2B5EF4-FFF2-40B4-BE49-F238E27FC236}">
                <a16:creationId xmlns:a16="http://schemas.microsoft.com/office/drawing/2014/main" id="{05F2471E-4F58-196A-45D0-63EA664A3DCB}"/>
              </a:ext>
            </a:extLst>
          </p:cNvPr>
          <p:cNvSpPr>
            <a:spLocks noGrp="1"/>
          </p:cNvSpPr>
          <p:nvPr>
            <p:ph sz="half" idx="2"/>
          </p:nvPr>
        </p:nvSpPr>
        <p:spPr>
          <a:xfrm>
            <a:off x="6030551" y="548638"/>
            <a:ext cx="5546770" cy="5760721"/>
          </a:xfrm>
        </p:spPr>
        <p:txBody>
          <a:bodyPr vert="horz" lIns="91440" tIns="45720" rIns="91440" bIns="45720" rtlCol="0" anchor="t">
            <a:normAutofit/>
          </a:bodyPr>
          <a:lstStyle/>
          <a:p>
            <a:pPr>
              <a:lnSpc>
                <a:spcPct val="120000"/>
              </a:lnSpc>
            </a:pPr>
            <a:r>
              <a:rPr lang="en-US" sz="1800"/>
              <a:t>Importance of Creative Problem Solving</a:t>
            </a:r>
          </a:p>
          <a:p>
            <a:pPr marL="742950" lvl="1">
              <a:lnSpc>
                <a:spcPct val="120000"/>
              </a:lnSpc>
            </a:pPr>
            <a:r>
              <a:rPr lang="en-US" sz="1800"/>
              <a:t>Vital for developing innovative ideas</a:t>
            </a:r>
          </a:p>
          <a:p>
            <a:pPr marL="742950" lvl="1">
              <a:lnSpc>
                <a:spcPct val="120000"/>
              </a:lnSpc>
            </a:pPr>
            <a:r>
              <a:rPr lang="en-US" sz="1800"/>
              <a:t>Responds to changes in business environment</a:t>
            </a:r>
          </a:p>
          <a:p>
            <a:pPr>
              <a:lnSpc>
                <a:spcPct val="120000"/>
              </a:lnSpc>
            </a:pPr>
            <a:r>
              <a:rPr lang="en-US" sz="1800"/>
              <a:t>Challenges in Creative Problem Solving</a:t>
            </a:r>
          </a:p>
          <a:p>
            <a:pPr marL="742950" lvl="1">
              <a:lnSpc>
                <a:spcPct val="120000"/>
              </a:lnSpc>
            </a:pPr>
            <a:r>
              <a:rPr lang="en-US" sz="1800"/>
              <a:t>Pressure to produce ideas quickly</a:t>
            </a:r>
          </a:p>
          <a:p>
            <a:pPr marL="742950" lvl="1">
              <a:lnSpc>
                <a:spcPct val="120000"/>
              </a:lnSpc>
            </a:pPr>
            <a:r>
              <a:rPr lang="en-US" sz="1800"/>
              <a:t>Difficulty in generating creative solutions</a:t>
            </a:r>
          </a:p>
          <a:p>
            <a:pPr>
              <a:lnSpc>
                <a:spcPct val="120000"/>
              </a:lnSpc>
            </a:pPr>
            <a:r>
              <a:rPr lang="en-US" sz="1800"/>
              <a:t>Isaksen and Treffinger’s Model</a:t>
            </a:r>
          </a:p>
          <a:p>
            <a:pPr marL="742950" lvl="1">
              <a:lnSpc>
                <a:spcPct val="120000"/>
              </a:lnSpc>
            </a:pPr>
            <a:r>
              <a:rPr lang="en-US" sz="1800"/>
              <a:t>Framework for understanding problems</a:t>
            </a:r>
          </a:p>
          <a:p>
            <a:pPr marL="742950" lvl="1">
              <a:lnSpc>
                <a:spcPct val="120000"/>
              </a:lnSpc>
            </a:pPr>
            <a:r>
              <a:rPr lang="en-US" sz="1800"/>
              <a:t>Emphasizes investigation and analysis</a:t>
            </a:r>
          </a:p>
          <a:p>
            <a:pPr>
              <a:lnSpc>
                <a:spcPct val="120000"/>
              </a:lnSpc>
            </a:pPr>
            <a:r>
              <a:rPr lang="en-US" sz="1800"/>
              <a:t>Mess Finding Stage</a:t>
            </a:r>
          </a:p>
          <a:p>
            <a:pPr marL="742950" lvl="1">
              <a:lnSpc>
                <a:spcPct val="120000"/>
              </a:lnSpc>
            </a:pPr>
            <a:r>
              <a:rPr lang="en-US" sz="1800"/>
              <a:t>Initial stage in problem investigation</a:t>
            </a:r>
          </a:p>
          <a:p>
            <a:pPr>
              <a:lnSpc>
                <a:spcPct val="120000"/>
              </a:lnSpc>
            </a:pPr>
            <a:r>
              <a:rPr lang="en-US" sz="1800"/>
              <a:t>Tools for Documenting and Analyzing</a:t>
            </a:r>
          </a:p>
        </p:txBody>
      </p:sp>
    </p:spTree>
    <p:extLst>
      <p:ext uri="{BB962C8B-B14F-4D97-AF65-F5344CB8AC3E}">
        <p14:creationId xmlns:p14="http://schemas.microsoft.com/office/powerpoint/2010/main" val="3903250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65F7F7-2FCE-8F01-53DE-15C39342B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426B73-A6E5-78CD-1FC4-0DFEF095F780}"/>
              </a:ext>
            </a:extLst>
          </p:cNvPr>
          <p:cNvSpPr>
            <a:spLocks noGrp="1"/>
          </p:cNvSpPr>
          <p:nvPr>
            <p:ph type="title"/>
          </p:nvPr>
        </p:nvSpPr>
        <p:spPr>
          <a:xfrm>
            <a:off x="1731821" y="501345"/>
            <a:ext cx="8728364" cy="689279"/>
          </a:xfrm>
        </p:spPr>
        <p:txBody>
          <a:bodyPr vert="horz" lIns="91440" tIns="45720" rIns="91440" bIns="45720" rtlCol="0" anchor="b">
            <a:normAutofit/>
          </a:bodyPr>
          <a:lstStyle/>
          <a:p>
            <a:pPr algn="ctr"/>
            <a:r>
              <a:rPr lang="en-US" sz="3600" b="1"/>
              <a:t>Data Finding</a:t>
            </a:r>
          </a:p>
        </p:txBody>
      </p:sp>
      <p:pic>
        <p:nvPicPr>
          <p:cNvPr id="4" name="Content Placeholder 3">
            <a:hlinkClick r:id="rId2"/>
            <a:extLst>
              <a:ext uri="{FF2B5EF4-FFF2-40B4-BE49-F238E27FC236}">
                <a16:creationId xmlns:a16="http://schemas.microsoft.com/office/drawing/2014/main" id="{13B1D6A5-DA43-4A2C-B9D8-25D8EA50DD6E}"/>
              </a:ext>
            </a:extLst>
          </p:cNvPr>
          <p:cNvPicPr>
            <a:picLocks noGrp="1" noChangeAspect="1"/>
          </p:cNvPicPr>
          <p:nvPr>
            <p:ph idx="1"/>
          </p:nvPr>
        </p:nvPicPr>
        <p:blipFill>
          <a:blip r:embed="rId3"/>
          <a:stretch>
            <a:fillRect/>
          </a:stretch>
        </p:blipFill>
        <p:spPr>
          <a:xfrm>
            <a:off x="1994916" y="2673746"/>
            <a:ext cx="8202168" cy="2788737"/>
          </a:xfrm>
          <a:prstGeom prst="rect">
            <a:avLst/>
          </a:prstGeom>
        </p:spPr>
      </p:pic>
    </p:spTree>
    <p:extLst>
      <p:ext uri="{BB962C8B-B14F-4D97-AF65-F5344CB8AC3E}">
        <p14:creationId xmlns:p14="http://schemas.microsoft.com/office/powerpoint/2010/main" val="2044624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D905D5B-81A8-A5BA-F070-2788B26E0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6E968E-4495-01E2-92C2-69E26887BEB3}"/>
              </a:ext>
            </a:extLst>
          </p:cNvPr>
          <p:cNvSpPr>
            <a:spLocks noGrp="1"/>
          </p:cNvSpPr>
          <p:nvPr>
            <p:ph type="title"/>
          </p:nvPr>
        </p:nvSpPr>
        <p:spPr>
          <a:xfrm>
            <a:off x="612648" y="4012141"/>
            <a:ext cx="4781603" cy="2332799"/>
          </a:xfrm>
        </p:spPr>
        <p:txBody>
          <a:bodyPr vert="horz" lIns="91440" tIns="45720" rIns="91440" bIns="45720" rtlCol="0" anchor="t">
            <a:normAutofit/>
          </a:bodyPr>
          <a:lstStyle/>
          <a:p>
            <a:r>
              <a:rPr lang="en-US" sz="3600" b="1" kern="1200" dirty="0">
                <a:solidFill>
                  <a:schemeClr val="tx1"/>
                </a:solidFill>
                <a:latin typeface="+mj-lt"/>
                <a:ea typeface="+mj-ea"/>
                <a:cs typeface="+mj-cs"/>
              </a:rPr>
              <a:t>Understanding Business Context</a:t>
            </a:r>
          </a:p>
        </p:txBody>
      </p:sp>
      <p:pic>
        <p:nvPicPr>
          <p:cNvPr id="5" name="Content Placeholder 4" descr="laptop with business or profits growth bar graph">
            <a:extLst>
              <a:ext uri="{FF2B5EF4-FFF2-40B4-BE49-F238E27FC236}">
                <a16:creationId xmlns:a16="http://schemas.microsoft.com/office/drawing/2014/main" id="{6C62357D-5028-4134-977E-56346D47BA4F}"/>
              </a:ext>
            </a:extLst>
          </p:cNvPr>
          <p:cNvPicPr>
            <a:picLocks noGrp="1" noChangeAspect="1"/>
          </p:cNvPicPr>
          <p:nvPr>
            <p:ph sz="half" idx="1"/>
          </p:nvPr>
        </p:nvPicPr>
        <p:blipFill>
          <a:blip r:embed="rId3"/>
          <a:srcRect t="10051" r="3" b="2105"/>
          <a:stretch>
            <a:fillRect/>
          </a:stretch>
        </p:blipFill>
        <p:spPr>
          <a:xfrm>
            <a:off x="713615" y="681318"/>
            <a:ext cx="4680637" cy="3083858"/>
          </a:xfrm>
          <a:prstGeom prst="rect">
            <a:avLst/>
          </a:prstGeom>
        </p:spPr>
      </p:pic>
      <p:sp>
        <p:nvSpPr>
          <p:cNvPr id="4" name="Content Placeholder 3">
            <a:extLst>
              <a:ext uri="{FF2B5EF4-FFF2-40B4-BE49-F238E27FC236}">
                <a16:creationId xmlns:a16="http://schemas.microsoft.com/office/drawing/2014/main" id="{F1F501DE-D7F8-8885-3C4D-7BD70DDA19FC}"/>
              </a:ext>
            </a:extLst>
          </p:cNvPr>
          <p:cNvSpPr>
            <a:spLocks noGrp="1"/>
          </p:cNvSpPr>
          <p:nvPr>
            <p:ph sz="half" idx="2"/>
          </p:nvPr>
        </p:nvSpPr>
        <p:spPr>
          <a:xfrm>
            <a:off x="6030550" y="548639"/>
            <a:ext cx="5548802" cy="5796301"/>
          </a:xfrm>
        </p:spPr>
        <p:txBody>
          <a:bodyPr vert="horz" lIns="91440" tIns="45720" rIns="91440" bIns="45720" rtlCol="0">
            <a:normAutofit/>
          </a:bodyPr>
          <a:lstStyle/>
          <a:p>
            <a:pPr>
              <a:lnSpc>
                <a:spcPct val="120000"/>
              </a:lnSpc>
            </a:pPr>
            <a:r>
              <a:rPr lang="en-US" sz="1800"/>
              <a:t>Importance of Business Context</a:t>
            </a:r>
          </a:p>
          <a:p>
            <a:pPr marL="742950" lvl="1">
              <a:lnSpc>
                <a:spcPct val="120000"/>
              </a:lnSpc>
            </a:pPr>
            <a:r>
              <a:rPr lang="en-US" sz="1800"/>
              <a:t>Understanding Mission, Objective, Strategy, and Tactics (MOST)</a:t>
            </a:r>
          </a:p>
          <a:p>
            <a:pPr marL="742950" lvl="1">
              <a:lnSpc>
                <a:spcPct val="120000"/>
              </a:lnSpc>
            </a:pPr>
            <a:r>
              <a:rPr lang="en-US" sz="1800"/>
              <a:t>Recognizing underlying values of the organization</a:t>
            </a:r>
          </a:p>
          <a:p>
            <a:pPr>
              <a:lnSpc>
                <a:spcPct val="120000"/>
              </a:lnSpc>
            </a:pPr>
            <a:r>
              <a:rPr lang="en-US" sz="1800"/>
              <a:t>Organizational Values</a:t>
            </a:r>
          </a:p>
          <a:p>
            <a:pPr marL="742950" lvl="1">
              <a:lnSpc>
                <a:spcPct val="120000"/>
              </a:lnSpc>
            </a:pPr>
            <a:r>
              <a:rPr lang="en-US" sz="1800"/>
              <a:t>Quality and customer service</a:t>
            </a:r>
          </a:p>
          <a:p>
            <a:pPr marL="742950" lvl="1">
              <a:lnSpc>
                <a:spcPct val="120000"/>
              </a:lnSpc>
            </a:pPr>
            <a:r>
              <a:rPr lang="en-US" sz="1800"/>
              <a:t>Low costs</a:t>
            </a:r>
          </a:p>
          <a:p>
            <a:pPr marL="742950" lvl="1">
              <a:lnSpc>
                <a:spcPct val="120000"/>
              </a:lnSpc>
            </a:pPr>
            <a:r>
              <a:rPr lang="en-US" sz="1800"/>
              <a:t>Compliance with legislation regarding equality of access</a:t>
            </a:r>
          </a:p>
          <a:p>
            <a:pPr marL="742950" lvl="1">
              <a:lnSpc>
                <a:spcPct val="120000"/>
              </a:lnSpc>
            </a:pPr>
            <a:r>
              <a:rPr lang="en-US" sz="1800"/>
              <a:t>Embracing accessibility for all</a:t>
            </a:r>
          </a:p>
          <a:p>
            <a:pPr>
              <a:lnSpc>
                <a:spcPct val="120000"/>
              </a:lnSpc>
            </a:pPr>
            <a:r>
              <a:rPr lang="en-US" sz="1800"/>
              <a:t>Stakeholder Priorities</a:t>
            </a:r>
          </a:p>
          <a:p>
            <a:pPr marL="742950" lvl="1">
              <a:lnSpc>
                <a:spcPct val="120000"/>
              </a:lnSpc>
            </a:pPr>
            <a:r>
              <a:rPr lang="en-US" sz="1800"/>
              <a:t>Clear understanding of stakeholders</a:t>
            </a:r>
          </a:p>
          <a:p>
            <a:pPr marL="742950" lvl="1">
              <a:lnSpc>
                <a:spcPct val="120000"/>
              </a:lnSpc>
            </a:pPr>
            <a:r>
              <a:rPr lang="en-US" sz="1800"/>
              <a:t>Awareness of their priorities</a:t>
            </a:r>
          </a:p>
        </p:txBody>
      </p:sp>
    </p:spTree>
    <p:extLst>
      <p:ext uri="{BB962C8B-B14F-4D97-AF65-F5344CB8AC3E}">
        <p14:creationId xmlns:p14="http://schemas.microsoft.com/office/powerpoint/2010/main" val="2581020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D1D22E-5996-E45B-92B2-659F701A4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0A2876EE-DC54-0DB7-CEF2-CD5FCC2C4AC7}"/>
              </a:ext>
            </a:extLst>
          </p:cNvPr>
          <p:cNvSpPr>
            <a:spLocks noGrp="1"/>
          </p:cNvSpPr>
          <p:nvPr>
            <p:ph type="title"/>
          </p:nvPr>
        </p:nvSpPr>
        <p:spPr>
          <a:xfrm>
            <a:off x="614679" y="548639"/>
            <a:ext cx="3977640" cy="5719640"/>
          </a:xfrm>
        </p:spPr>
        <p:txBody>
          <a:bodyPr anchor="t">
            <a:normAutofit/>
          </a:bodyPr>
          <a:lstStyle/>
          <a:p>
            <a:r>
              <a:rPr lang="en-US"/>
              <a:t>Key Stages of Business Analysis Project</a:t>
            </a:r>
          </a:p>
        </p:txBody>
      </p:sp>
      <p:sp>
        <p:nvSpPr>
          <p:cNvPr id="3" name="Content Placeholder 2">
            <a:extLst>
              <a:ext uri="{FF2B5EF4-FFF2-40B4-BE49-F238E27FC236}">
                <a16:creationId xmlns:a16="http://schemas.microsoft.com/office/drawing/2014/main" id="{B541F679-B4B0-0AFB-0D09-85C2728DB75F}"/>
              </a:ext>
            </a:extLst>
          </p:cNvPr>
          <p:cNvSpPr>
            <a:spLocks noGrp="1"/>
          </p:cNvSpPr>
          <p:nvPr>
            <p:ph idx="1"/>
          </p:nvPr>
        </p:nvSpPr>
        <p:spPr>
          <a:xfrm>
            <a:off x="5387542" y="548639"/>
            <a:ext cx="6189780" cy="5861304"/>
          </a:xfrm>
        </p:spPr>
        <p:txBody>
          <a:bodyPr anchor="t">
            <a:normAutofit/>
          </a:bodyPr>
          <a:lstStyle/>
          <a:p>
            <a:pPr>
              <a:buFont typeface="Arial" panose="020B0604020202020204" pitchFamily="34" charset="0"/>
              <a:buChar char="•"/>
            </a:pPr>
            <a:r>
              <a:rPr lang="en-US" sz="1400"/>
              <a:t>Key Stages of Business Analysis Projects</a:t>
            </a:r>
          </a:p>
          <a:p>
            <a:pPr marL="742950" lvl="1" indent="-285750">
              <a:buFont typeface="Arial" panose="020B0604020202020204" pitchFamily="34" charset="0"/>
              <a:buChar char="•"/>
            </a:pPr>
            <a:r>
              <a:rPr lang="en-US" sz="1400"/>
              <a:t>Each stage represents areas to be considered</a:t>
            </a:r>
          </a:p>
          <a:p>
            <a:pPr marL="742950" lvl="1" indent="-285750">
              <a:buFont typeface="Arial" panose="020B0604020202020204" pitchFamily="34" charset="0"/>
              <a:buChar char="•"/>
            </a:pPr>
            <a:r>
              <a:rPr lang="en-US" sz="1400"/>
              <a:t>Projects may require detailed exploration of all stages or focus on a subset</a:t>
            </a:r>
          </a:p>
          <a:p>
            <a:pPr>
              <a:buFont typeface="Arial" panose="020B0604020202020204" pitchFamily="34" charset="0"/>
              <a:buChar char="•"/>
            </a:pPr>
            <a:r>
              <a:rPr lang="en-US" sz="1400"/>
              <a:t>Determining the Focus</a:t>
            </a:r>
          </a:p>
          <a:p>
            <a:pPr marL="742950" lvl="1" indent="-285750">
              <a:buFont typeface="Arial" panose="020B0604020202020204" pitchFamily="34" charset="0"/>
              <a:buChar char="•"/>
            </a:pPr>
            <a:r>
              <a:rPr lang="en-US" sz="1400"/>
              <a:t>Decide what the focus is and which areas need investigation</a:t>
            </a:r>
          </a:p>
          <a:p>
            <a:pPr marL="742950" lvl="1" indent="-285750">
              <a:buFont typeface="Arial" panose="020B0604020202020204" pitchFamily="34" charset="0"/>
              <a:buChar char="•"/>
            </a:pPr>
            <a:r>
              <a:rPr lang="en-US" sz="1400"/>
              <a:t>Example: exploring improvements in organizational work</a:t>
            </a:r>
          </a:p>
          <a:p>
            <a:pPr>
              <a:buFont typeface="Arial" panose="020B0604020202020204" pitchFamily="34" charset="0"/>
              <a:buChar char="•"/>
            </a:pPr>
            <a:r>
              <a:rPr lang="en-US" sz="1400"/>
              <a:t>Analyzing Current Practices</a:t>
            </a:r>
          </a:p>
          <a:p>
            <a:pPr marL="742950" lvl="1" indent="-285750">
              <a:buFont typeface="Arial" panose="020B0604020202020204" pitchFamily="34" charset="0"/>
              <a:buChar char="•"/>
            </a:pPr>
            <a:r>
              <a:rPr lang="en-US" sz="1400"/>
              <a:t>Examine current working practices, staffing, and job roles</a:t>
            </a:r>
          </a:p>
          <a:p>
            <a:pPr marL="742950" lvl="1" indent="-285750">
              <a:buFont typeface="Arial" panose="020B0604020202020204" pitchFamily="34" charset="0"/>
              <a:buChar char="•"/>
            </a:pPr>
            <a:r>
              <a:rPr lang="en-US" sz="1400"/>
              <a:t>Focus on analyzing and evaluating future business system options</a:t>
            </a:r>
          </a:p>
          <a:p>
            <a:pPr>
              <a:buFont typeface="Arial" panose="020B0604020202020204" pitchFamily="34" charset="0"/>
              <a:buChar char="•"/>
            </a:pPr>
            <a:r>
              <a:rPr lang="en-US" sz="1400"/>
              <a:t>IT System Needs</a:t>
            </a:r>
          </a:p>
          <a:p>
            <a:pPr marL="742950" lvl="1" indent="-285750">
              <a:buFont typeface="Arial" panose="020B0604020202020204" pitchFamily="34" charset="0"/>
              <a:buChar char="•"/>
            </a:pPr>
            <a:r>
              <a:rPr lang="en-US" sz="1400"/>
              <a:t>Understanding the situation and stakeholder perspectives</a:t>
            </a:r>
          </a:p>
          <a:p>
            <a:pPr marL="742950" lvl="1" indent="-285750">
              <a:buFont typeface="Arial" panose="020B0604020202020204" pitchFamily="34" charset="0"/>
              <a:buChar char="•"/>
            </a:pPr>
            <a:r>
              <a:rPr lang="en-US" sz="1400"/>
              <a:t>Potential use of IT to improve the business system</a:t>
            </a:r>
          </a:p>
        </p:txBody>
      </p:sp>
    </p:spTree>
    <p:extLst>
      <p:ext uri="{BB962C8B-B14F-4D97-AF65-F5344CB8AC3E}">
        <p14:creationId xmlns:p14="http://schemas.microsoft.com/office/powerpoint/2010/main" val="3878078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D1D22E-5996-E45B-92B2-659F701A4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11A074EB-58F9-C462-52F8-B2FCD523E0EE}"/>
              </a:ext>
            </a:extLst>
          </p:cNvPr>
          <p:cNvSpPr>
            <a:spLocks noGrp="1"/>
          </p:cNvSpPr>
          <p:nvPr>
            <p:ph type="title"/>
          </p:nvPr>
        </p:nvSpPr>
        <p:spPr>
          <a:xfrm>
            <a:off x="614679" y="548639"/>
            <a:ext cx="3977640" cy="5719640"/>
          </a:xfrm>
        </p:spPr>
        <p:txBody>
          <a:bodyPr anchor="t">
            <a:normAutofit/>
          </a:bodyPr>
          <a:lstStyle/>
          <a:p>
            <a:r>
              <a:rPr lang="en-US"/>
              <a:t>OSCAR Mnemonic</a:t>
            </a:r>
          </a:p>
        </p:txBody>
      </p:sp>
      <p:sp>
        <p:nvSpPr>
          <p:cNvPr id="3" name="Content Placeholder 2">
            <a:extLst>
              <a:ext uri="{FF2B5EF4-FFF2-40B4-BE49-F238E27FC236}">
                <a16:creationId xmlns:a16="http://schemas.microsoft.com/office/drawing/2014/main" id="{422EC4C8-B078-FC28-E62A-31754CCB0A35}"/>
              </a:ext>
            </a:extLst>
          </p:cNvPr>
          <p:cNvSpPr>
            <a:spLocks noGrp="1"/>
          </p:cNvSpPr>
          <p:nvPr>
            <p:ph idx="1"/>
          </p:nvPr>
        </p:nvSpPr>
        <p:spPr>
          <a:xfrm>
            <a:off x="5387542" y="548639"/>
            <a:ext cx="6189780" cy="5861304"/>
          </a:xfrm>
        </p:spPr>
        <p:txBody>
          <a:bodyPr anchor="t">
            <a:normAutofit/>
          </a:bodyPr>
          <a:lstStyle/>
          <a:p>
            <a:pPr>
              <a:buFont typeface="Arial" panose="020B0604020202020204" pitchFamily="34" charset="0"/>
              <a:buChar char="•"/>
            </a:pPr>
            <a:r>
              <a:rPr lang="en-US" sz="1500"/>
              <a:t>Uncovering Issues and Problems</a:t>
            </a:r>
          </a:p>
          <a:p>
            <a:pPr marL="742950" lvl="1" indent="-285750">
              <a:buFont typeface="Arial" panose="020B0604020202020204" pitchFamily="34" charset="0"/>
              <a:buChar char="•"/>
            </a:pPr>
            <a:r>
              <a:rPr lang="en-US" sz="1500"/>
              <a:t>Identify and clarify issues within the business</a:t>
            </a:r>
          </a:p>
          <a:p>
            <a:pPr marL="742950" lvl="1" indent="-285750">
              <a:buFont typeface="Arial" panose="020B0604020202020204" pitchFamily="34" charset="0"/>
              <a:buChar char="•"/>
            </a:pPr>
            <a:r>
              <a:rPr lang="en-US" sz="1500"/>
              <a:t>Set context for business analysis work</a:t>
            </a:r>
          </a:p>
          <a:p>
            <a:pPr>
              <a:buFont typeface="Arial" panose="020B0604020202020204" pitchFamily="34" charset="0"/>
              <a:buChar char="•"/>
            </a:pPr>
            <a:r>
              <a:rPr lang="en-US" sz="1500"/>
              <a:t>Terms of Reference</a:t>
            </a:r>
          </a:p>
          <a:p>
            <a:pPr marL="742950" lvl="1" indent="-285750">
              <a:buFont typeface="Arial" panose="020B0604020202020204" pitchFamily="34" charset="0"/>
              <a:buChar char="•"/>
            </a:pPr>
            <a:r>
              <a:rPr lang="en-US" sz="1500"/>
              <a:t>Project initiation document needed</a:t>
            </a:r>
          </a:p>
          <a:p>
            <a:pPr marL="742950" lvl="1" indent="-285750">
              <a:buFont typeface="Arial" panose="020B0604020202020204" pitchFamily="34" charset="0"/>
              <a:buChar char="•"/>
            </a:pPr>
            <a:r>
              <a:rPr lang="en-US" sz="1500"/>
              <a:t>Defines context for analysis</a:t>
            </a:r>
          </a:p>
          <a:p>
            <a:pPr>
              <a:buFont typeface="Arial" panose="020B0604020202020204" pitchFamily="34" charset="0"/>
              <a:buChar char="•"/>
            </a:pPr>
            <a:r>
              <a:rPr lang="en-US" sz="1500"/>
              <a:t>OSCAR Mnemonic</a:t>
            </a:r>
          </a:p>
          <a:p>
            <a:pPr marL="742950" lvl="1" indent="-285750">
              <a:buFont typeface="Arial" panose="020B0604020202020204" pitchFamily="34" charset="0"/>
              <a:buChar char="•"/>
            </a:pPr>
            <a:r>
              <a:rPr lang="en-US" sz="1500"/>
              <a:t>Objectives: Business and project goals</a:t>
            </a:r>
          </a:p>
          <a:p>
            <a:pPr marL="742950" lvl="1" indent="-285750">
              <a:buFont typeface="Arial" panose="020B0604020202020204" pitchFamily="34" charset="0"/>
              <a:buChar char="•"/>
            </a:pPr>
            <a:r>
              <a:rPr lang="en-US" sz="1500"/>
              <a:t>Scope: Area to be investigated and deliverables</a:t>
            </a:r>
          </a:p>
          <a:p>
            <a:pPr marL="742950" lvl="1" indent="-285750">
              <a:buFont typeface="Arial" panose="020B0604020202020204" pitchFamily="34" charset="0"/>
              <a:buChar char="•"/>
            </a:pPr>
            <a:r>
              <a:rPr lang="en-US" sz="1500"/>
              <a:t>Constraints: Time, budget, and policy limitations</a:t>
            </a:r>
          </a:p>
          <a:p>
            <a:pPr marL="742950" lvl="1" indent="-285750">
              <a:buFont typeface="Arial" panose="020B0604020202020204" pitchFamily="34" charset="0"/>
              <a:buChar char="•"/>
            </a:pPr>
            <a:r>
              <a:rPr lang="en-US" sz="1500"/>
              <a:t>Authority: Person responsible for deliverables</a:t>
            </a:r>
          </a:p>
          <a:p>
            <a:pPr marL="742950" lvl="1" indent="-285750">
              <a:buFont typeface="Arial" panose="020B0604020202020204" pitchFamily="34" charset="0"/>
              <a:buChar char="•"/>
            </a:pPr>
            <a:r>
              <a:rPr lang="en-US" sz="1500"/>
              <a:t>Resources: Human and physical resources available</a:t>
            </a:r>
          </a:p>
        </p:txBody>
      </p:sp>
    </p:spTree>
    <p:extLst>
      <p:ext uri="{BB962C8B-B14F-4D97-AF65-F5344CB8AC3E}">
        <p14:creationId xmlns:p14="http://schemas.microsoft.com/office/powerpoint/2010/main" val="1685919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D1D22E-5996-E45B-92B2-659F701A4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FFEBB855-BE8A-5ED8-8824-CCA123200593}"/>
              </a:ext>
            </a:extLst>
          </p:cNvPr>
          <p:cNvSpPr>
            <a:spLocks noGrp="1"/>
          </p:cNvSpPr>
          <p:nvPr>
            <p:ph type="title"/>
          </p:nvPr>
        </p:nvSpPr>
        <p:spPr>
          <a:xfrm>
            <a:off x="614679" y="548639"/>
            <a:ext cx="3977640" cy="5719640"/>
          </a:xfrm>
        </p:spPr>
        <p:txBody>
          <a:bodyPr anchor="t">
            <a:normAutofit/>
          </a:bodyPr>
          <a:lstStyle/>
          <a:p>
            <a:r>
              <a:rPr lang="en-US"/>
              <a:t>Clarifying Objectives</a:t>
            </a:r>
          </a:p>
        </p:txBody>
      </p:sp>
      <p:sp>
        <p:nvSpPr>
          <p:cNvPr id="3" name="Content Placeholder 2">
            <a:extLst>
              <a:ext uri="{FF2B5EF4-FFF2-40B4-BE49-F238E27FC236}">
                <a16:creationId xmlns:a16="http://schemas.microsoft.com/office/drawing/2014/main" id="{7BD1C4F7-E214-8319-85B0-904D7876F3DA}"/>
              </a:ext>
            </a:extLst>
          </p:cNvPr>
          <p:cNvSpPr>
            <a:spLocks noGrp="1"/>
          </p:cNvSpPr>
          <p:nvPr>
            <p:ph idx="1"/>
          </p:nvPr>
        </p:nvSpPr>
        <p:spPr>
          <a:xfrm>
            <a:off x="5387542" y="548639"/>
            <a:ext cx="6189780" cy="5861304"/>
          </a:xfrm>
        </p:spPr>
        <p:txBody>
          <a:bodyPr anchor="t">
            <a:normAutofit/>
          </a:bodyPr>
          <a:lstStyle/>
          <a:p>
            <a:pPr>
              <a:buFont typeface="Arial" panose="020B0604020202020204" pitchFamily="34" charset="0"/>
              <a:buChar char="•"/>
            </a:pPr>
            <a:r>
              <a:rPr lang="en-US" sz="1700"/>
              <a:t>Importance of Clarifying Objectives</a:t>
            </a:r>
          </a:p>
          <a:p>
            <a:pPr marL="742950" lvl="1" indent="-285750">
              <a:buFont typeface="Arial" panose="020B0604020202020204" pitchFamily="34" charset="0"/>
              <a:buChar char="•"/>
            </a:pPr>
            <a:r>
              <a:rPr lang="en-US" sz="1700"/>
              <a:t>Tailoring the approach to the study</a:t>
            </a:r>
          </a:p>
          <a:p>
            <a:pPr marL="742950" lvl="1" indent="-285750">
              <a:buFont typeface="Arial" panose="020B0604020202020204" pitchFamily="34" charset="0"/>
              <a:buChar char="•"/>
            </a:pPr>
            <a:r>
              <a:rPr lang="en-US" sz="1700"/>
              <a:t>Requires skill and precision</a:t>
            </a:r>
          </a:p>
          <a:p>
            <a:pPr>
              <a:buFont typeface="Arial" panose="020B0604020202020204" pitchFamily="34" charset="0"/>
              <a:buChar char="•"/>
            </a:pPr>
            <a:r>
              <a:rPr lang="en-US" sz="1700"/>
              <a:t>Initial Period of Business Analysis</a:t>
            </a:r>
          </a:p>
          <a:p>
            <a:pPr marL="742950" lvl="1" indent="-285750">
              <a:buFont typeface="Arial" panose="020B0604020202020204" pitchFamily="34" charset="0"/>
              <a:buChar char="•"/>
            </a:pPr>
            <a:r>
              <a:rPr lang="en-US" sz="1700"/>
              <a:t>Presented with a statement of 'the problem'</a:t>
            </a:r>
          </a:p>
          <a:p>
            <a:pPr marL="742950" lvl="1" indent="-285750">
              <a:buFont typeface="Arial" panose="020B0604020202020204" pitchFamily="34" charset="0"/>
              <a:buChar char="•"/>
            </a:pPr>
            <a:r>
              <a:rPr lang="en-US" sz="1700"/>
              <a:t>Investigate further to find real issues</a:t>
            </a:r>
          </a:p>
          <a:p>
            <a:pPr>
              <a:buFont typeface="Arial" panose="020B0604020202020204" pitchFamily="34" charset="0"/>
              <a:buChar char="•"/>
            </a:pPr>
            <a:r>
              <a:rPr lang="en-US" sz="1700"/>
              <a:t>Avoiding False Assumptions</a:t>
            </a:r>
          </a:p>
          <a:p>
            <a:pPr marL="742950" lvl="1" indent="-285750">
              <a:buFont typeface="Arial" panose="020B0604020202020204" pitchFamily="34" charset="0"/>
              <a:buChar char="•"/>
            </a:pPr>
            <a:r>
              <a:rPr lang="en-US" sz="1700"/>
              <a:t>Do not accept information without question</a:t>
            </a:r>
          </a:p>
          <a:p>
            <a:pPr marL="742950" lvl="1" indent="-285750">
              <a:buFont typeface="Arial" panose="020B0604020202020204" pitchFamily="34" charset="0"/>
              <a:buChar char="•"/>
            </a:pPr>
            <a:r>
              <a:rPr lang="en-US" sz="1700"/>
              <a:t>Understand business context during investigation</a:t>
            </a:r>
          </a:p>
          <a:p>
            <a:pPr>
              <a:buFont typeface="Arial" panose="020B0604020202020204" pitchFamily="34" charset="0"/>
              <a:buChar char="•"/>
            </a:pPr>
            <a:r>
              <a:rPr lang="en-US" sz="1700"/>
              <a:t>Creating Documentation</a:t>
            </a:r>
          </a:p>
          <a:p>
            <a:pPr marL="742950" lvl="1" indent="-285750">
              <a:buFont typeface="Arial" panose="020B0604020202020204" pitchFamily="34" charset="0"/>
              <a:buChar char="•"/>
            </a:pPr>
            <a:r>
              <a:rPr lang="en-US" sz="1700"/>
              <a:t>Record findings for future reference</a:t>
            </a:r>
          </a:p>
          <a:p>
            <a:pPr marL="742950" lvl="1" indent="-285750">
              <a:buFont typeface="Arial" panose="020B0604020202020204" pitchFamily="34" charset="0"/>
              <a:buChar char="•"/>
            </a:pPr>
            <a:r>
              <a:rPr lang="en-US" sz="1700"/>
              <a:t>Help team members understand the situation</a:t>
            </a:r>
          </a:p>
        </p:txBody>
      </p:sp>
    </p:spTree>
    <p:extLst>
      <p:ext uri="{BB962C8B-B14F-4D97-AF65-F5344CB8AC3E}">
        <p14:creationId xmlns:p14="http://schemas.microsoft.com/office/powerpoint/2010/main" val="30974757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27</Slides>
  <Notes>23</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The Business Analysis Process Model</vt:lpstr>
      <vt:lpstr>Agenda</vt:lpstr>
      <vt:lpstr>Introduction</vt:lpstr>
      <vt:lpstr>Creative Problem Solving</vt:lpstr>
      <vt:lpstr>Data Finding</vt:lpstr>
      <vt:lpstr>Understanding Business Context</vt:lpstr>
      <vt:lpstr>Key Stages of Business Analysis Project</vt:lpstr>
      <vt:lpstr>OSCAR Mnemonic</vt:lpstr>
      <vt:lpstr>Clarifying Objectives</vt:lpstr>
      <vt:lpstr>Investigation Techniques</vt:lpstr>
      <vt:lpstr>Techniques for Documenting and Visualising</vt:lpstr>
      <vt:lpstr>Stage Summary</vt:lpstr>
      <vt:lpstr>Stakeholder Identification and Analysis</vt:lpstr>
      <vt:lpstr>Stakeholder Perspectives</vt:lpstr>
      <vt:lpstr>Business Activity Modelling</vt:lpstr>
      <vt:lpstr>Stage Summary</vt:lpstr>
      <vt:lpstr>Gap Analysis</vt:lpstr>
      <vt:lpstr>Analysing Activities</vt:lpstr>
      <vt:lpstr>Analysing Business Processes</vt:lpstr>
      <vt:lpstr>Stage Summary</vt:lpstr>
      <vt:lpstr>Stage Summary</vt:lpstr>
      <vt:lpstr>Identify Potential Options</vt:lpstr>
      <vt:lpstr>Stage Summary</vt:lpstr>
      <vt:lpstr>Requirements Engineering</vt:lpstr>
      <vt:lpstr>Stage Summary</vt:lpstr>
      <vt:lpstr>Delivering the Requirements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10</cp:revision>
  <dcterms:created xsi:type="dcterms:W3CDTF">2013-07-15T20:26:40Z</dcterms:created>
  <dcterms:modified xsi:type="dcterms:W3CDTF">2025-07-18T07:22:59Z</dcterms:modified>
</cp:coreProperties>
</file>