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D0BF85F-B34A-E40D-509F-62A56712D059}" v="1" dt="2025-07-18T07:24:55.99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microsoft.com/office/2015/10/relationships/revisionInfo" Target="revisionInfo.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4FC2861-6E28-401B-A5F5-829E0305A5D8}" type="datetimeFigureOut">
              <a:t>7/18/2025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163C70A-CA61-4054-BDB4-9DFF7BB65545}" type="slidenum">
              <a:t>‹#›</a:t>
            </a:fld>
            <a:endParaRPr lang="en-US"/>
          </a:p>
        </p:txBody>
      </p:sp>
    </p:spTree>
    <p:extLst>
      <p:ext uri="{BB962C8B-B14F-4D97-AF65-F5344CB8AC3E}">
        <p14:creationId xmlns:p14="http://schemas.microsoft.com/office/powerpoint/2010/main" val="38505219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This presentation was automatically generated by PowerPoint Copilot based on content found in this document:
https://1drv.ms/w/c/1c3ede0d57884f42/EeaA10TU7H9BpE5tebtmwuwBz5dlh1IziMrB6dak4CT5Ww?e=I2sxUh
AI-generated content may be incorrect.</a:t>
            </a:r>
          </a:p>
        </p:txBody>
      </p:sp>
      <p:sp>
        <p:nvSpPr>
          <p:cNvPr id="4" name="Slide Number Placeholder 3"/>
          <p:cNvSpPr>
            <a:spLocks noGrp="1"/>
          </p:cNvSpPr>
          <p:nvPr>
            <p:ph type="sldNum" sz="quarter" idx="5"/>
          </p:nvPr>
        </p:nvSpPr>
        <p:spPr/>
        <p:txBody>
          <a:bodyPr/>
          <a:lstStyle/>
          <a:p>
            <a:fld id="{51BCD5DB-077E-4411-9F73-87B058C0B572}" type="slidenum">
              <a:t>1</a:t>
            </a:fld>
            <a:endParaRPr lang="en-US"/>
          </a:p>
        </p:txBody>
      </p:sp>
    </p:spTree>
    <p:extLst>
      <p:ext uri="{BB962C8B-B14F-4D97-AF65-F5344CB8AC3E}">
        <p14:creationId xmlns:p14="http://schemas.microsoft.com/office/powerpoint/2010/main" val="10187585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Interviews are crucial for business analysts. They help in making initial contact with stakeholders, building rapport, acquiring information about business situations, and discovering different stakeholder perspectives.
Original Content:
The interview is a key tool in the business analyst’s toolkit. A well-run interview can be vital in achieving a number of objectives. These include:
making initial contact with key stakeholders and establishing a basis for the business analysis work;
building and developing rapport with different business users and managers;
acquiring information about the business situation, including any issues and problems;
discovering different stakeholder perspectives and priorities. 
</a:t>
            </a:r>
          </a:p>
        </p:txBody>
      </p:sp>
      <p:sp>
        <p:nvSpPr>
          <p:cNvPr id="4" name="Slide Number Placeholder 3"/>
          <p:cNvSpPr>
            <a:spLocks noGrp="1"/>
          </p:cNvSpPr>
          <p:nvPr>
            <p:ph type="sldNum" sz="quarter" idx="5"/>
          </p:nvPr>
        </p:nvSpPr>
        <p:spPr/>
        <p:txBody>
          <a:bodyPr/>
          <a:lstStyle/>
          <a:p>
            <a:fld id="{51BCD5DB-077E-4411-9F73-87B058C0B572}" type="slidenum">
              <a:t>10</a:t>
            </a:fld>
            <a:endParaRPr lang="en-US"/>
          </a:p>
        </p:txBody>
      </p:sp>
    </p:spTree>
    <p:extLst>
      <p:ext uri="{BB962C8B-B14F-4D97-AF65-F5344CB8AC3E}">
        <p14:creationId xmlns:p14="http://schemas.microsoft.com/office/powerpoint/2010/main" val="31050082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During requirements interviews, focus on current functions, problems with current operations, and additional features needed. The last point can be challenging as users may provide vague suggestions, requiring interviewers to draw out detailed information.
Original Content:
There are three areas that are considered during fact-finding or requirements interviews:
current functions that need to be fulfilled in any new business system; 
problems with the current operations or performance that need to be addressed; 
additional features required from the new business system. 
The last point can be the hardest part of an interview, as we are asking business users to think beyond their experience. They may offer vaguely worded suggestions and so the skill of the interviewer is needed to assess the implications of the initial suggestions and draw out more detailed information.
</a:t>
            </a:r>
          </a:p>
        </p:txBody>
      </p:sp>
      <p:sp>
        <p:nvSpPr>
          <p:cNvPr id="4" name="Slide Number Placeholder 3"/>
          <p:cNvSpPr>
            <a:spLocks noGrp="1"/>
          </p:cNvSpPr>
          <p:nvPr>
            <p:ph type="sldNum" sz="quarter" idx="5"/>
          </p:nvPr>
        </p:nvSpPr>
        <p:spPr/>
        <p:txBody>
          <a:bodyPr/>
          <a:lstStyle/>
          <a:p>
            <a:fld id="{51BCD5DB-077E-4411-9F73-87B058C0B572}" type="slidenum">
              <a:t>11</a:t>
            </a:fld>
            <a:endParaRPr lang="en-US"/>
          </a:p>
        </p:txBody>
      </p:sp>
    </p:spTree>
    <p:extLst>
      <p:ext uri="{BB962C8B-B14F-4D97-AF65-F5344CB8AC3E}">
        <p14:creationId xmlns:p14="http://schemas.microsoft.com/office/powerpoint/2010/main" val="10568044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Conducting interviews offers major benefits such as building relationships with users and yielding important information. Additional advantages include understanding different viewpoints and investigating new areas. However, interviews can be time-consuming, expensive, and may require follow-up discussions to confirm information and coordinate different views.
Original Content:
One of the major benefits of conducting an interview is that it provides an opportunity to build a relationship with the users or clients. Whether we are helping the business to improve operations, solve a specific issue or replace a legacy IT system, it is critical that we understand the perspectives of the people involved with the business system. This means that we need to appreciate what they do, their concerns and what they want from any new processes or systems. For their part, the users need to have confidence in the analysts, to know that we are aware of their concerns, are professional, and are not leaping to implement a solution that overlooks the user’s own needs and worries. Taking time to form good relationships early on in the project will increase the opportunities to understand the context and details of the business users’ concerns and needs.
The second major benefit is that the interview can yield important information. The focus of the information will vary depending upon the needs of the project but will usually include details about the current operations, including difficulties in carrying out the work, and will help with the identification of requirements for the new business system.
Additional advantages of interviews include:
providing an opportunity to understand different viewpoints and attitudes across the user group;
providing an opportunity to investigate new areas previously not mentioned;
enabling the analyst to identify and collect examples of documents, forms and reports the clients use;
allowing an appreciation of political factors that may affect how the business performs its work;
providing an opportunity to study the environment in which the business staff carry out their work.
While interviewing is an effective technique, there are some disadvantages. Interviews take time and can be an expensive approach, particularly if the business users are dispersed around the country. They take up the interviewee’s time, which is often difficult to be spared from a busy schedule, and this may mean that they try to hurry the interview or resent the time that it takes. It is also important to realise that the information provided during interviews may be an opinion from just one interviewee’s perspective, requiring confirmation by quantitative data before any firm conclusions can be drawn. Where several different interviewees have different views the analyst will also have to coordinate these views and identify any gaps and conflicts. This may create a need for follow-up discussions and further investigative work.
</a:t>
            </a:r>
          </a:p>
        </p:txBody>
      </p:sp>
      <p:sp>
        <p:nvSpPr>
          <p:cNvPr id="4" name="Slide Number Placeholder 3"/>
          <p:cNvSpPr>
            <a:spLocks noGrp="1"/>
          </p:cNvSpPr>
          <p:nvPr>
            <p:ph type="sldNum" sz="quarter" idx="5"/>
          </p:nvPr>
        </p:nvSpPr>
        <p:spPr/>
        <p:txBody>
          <a:bodyPr/>
          <a:lstStyle/>
          <a:p>
            <a:fld id="{51BCD5DB-077E-4411-9F73-87B058C0B572}" type="slidenum">
              <a:t>12</a:t>
            </a:fld>
            <a:endParaRPr lang="en-US"/>
          </a:p>
        </p:txBody>
      </p:sp>
    </p:spTree>
    <p:extLst>
      <p:ext uri="{BB962C8B-B14F-4D97-AF65-F5344CB8AC3E}">
        <p14:creationId xmlns:p14="http://schemas.microsoft.com/office/powerpoint/2010/main" val="21081403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Thorough preparation for interviews saves time, shows professionalism, and builds rapport. Use the framework of who, why, what, when, and where to prepare. Interview stakeholders at strategic, tactical, and operational levels. Limit interviews to one hour and conduct initial interviews at the interviewee's workplace.
Original Content:
The interviewing process is greatly improved when the interviewer has prepared thoroughly. This saves a lot of time by avoiding unnecessary explanations and also demonstrates interest and professionalism, which helps to establish a mutual respect and rapport.
The classic structure of who?, why?, what?, when? and where? provides an excellent framework for preparing for interviews.
Who?
This involves identifying which stakeholders you will interview and considering the order in which they will be interviewed. We usually begin with the more senior stakeholders as this helps us to understand the context for the problem before moving to the details so it is useful to interview someone who can provide an overview. A senior person is also able to identify the key people to see and make any necessary introductions.
The level of authority of the interviewee will dictate the nature of the questioning. The STOP model (Figure 5.1) illustrates a simple hierarchy.
The ‘S’ represents the strategic level of management. Our concerns at this level are to:
confirm the terms of reference;
understand any management information needs; 
agree the approach to the investigation; and
ensure at this level that the project is aligned with the business objectives and strategy.
The ‘T’ represents the tactical level, or middle management. Here we are concerned with understanding issues of performance, targets and management control. We should be able to understand the Critical Success Factors (CSF) and Key Performance Indicators (KPI) that have been chosen (see description of CSF/KPIs in Chapter 3) and any associated reporting requirements. These interviewees will be able to tell us what processes and functions are carried out in the department, and who the key people are, but we should not expect detailed descriptions of how the processes are executed. The tactical level interviewees should be aware of higher-level strategic decisions and hence able to identify any new business requirements for this area.
The ‘OP’ level represents the operational level, the people who perform the actual tasks of the department. These are the people who can describe accurately the existing business situation, and can identify problems and workarounds to deal with the current procedures. They have information about source documents, bottlenecks and the flow of the work, and are likely to provide ideas about the volumes of work (although these need to be treated with caution and should be analysed using quantitative investigation techniques).
The questioning strategy for the interview will depend upon several factors, including where the prospective interviewee sits in the hierarchy, the objectives for the project and the nature of the issues to be discussed.
Why?
This involves considering why a particular interviewee is to be interviewed and the place of the interviewee in the organisation, as described above. The objectives of the interview may range from the detailed elicitation of business needs to just establishing a good rapport and working relationship with a key stakeholder. The forms of questioning and of note-taking will differ significantly depending upon the objectives of the interview.
What?
This involves considering the information that could be provided by an interviewee and the areas you might explore during the interview. Answering the ‘what?’ question helps identify the items to be discussed during the interview and provides the foundation for the agenda. Issuing an agenda two days or so before the interview helps to focus the mind of the interviewer and enables the interviewee to prepare by considering in advance the information required.
When? and where?
These questions involve considering the venue, timing and duration of the interview. Typically, the interviewee will dictate the exact timing and duration, as this will depend upon availability. Limiting interviews to a maximum length of one hour is a good idea since:
The majority of interviewees will be busy with numerous work commitments so may have trouble finding slots of more than an hour in their diaries.
It can be very difficult to concentrate for more than an hour so longer interviews are often unproductive. This applies to both interviewer and interviewee.
The longer the interview the harder it is to write up the notes accurately.
The ‘where’ is restricted to three possibilities: the interviewee’s place of work, the interviewer’s place of work, a neutral third location. The first of these is recommended for the initial interview with a particular stakeholder for the following reasons:
This is the interviewee’s own territory where he or she is likely to feel at ease and less apprehensive. Meeting interviewees at their place of work also sends a signal of respect.
The interviewer has an opportunity to informally observe the working environment, the culture of the organisation and the frequency and nature of any interruptions.
The interviewee should have all relevant source documents, reports and screens to hand, instead of having to take additional actions after the interview.
For subsequent meetings and interviews the two parties can agree on a mutually convenient location. The analyst should have established a good working relationship by the end of the first interview session, so the venue is of less concern.
</a:t>
            </a:r>
          </a:p>
        </p:txBody>
      </p:sp>
      <p:sp>
        <p:nvSpPr>
          <p:cNvPr id="4" name="Slide Number Placeholder 3"/>
          <p:cNvSpPr>
            <a:spLocks noGrp="1"/>
          </p:cNvSpPr>
          <p:nvPr>
            <p:ph type="sldNum" sz="quarter" idx="5"/>
          </p:nvPr>
        </p:nvSpPr>
        <p:spPr/>
        <p:txBody>
          <a:bodyPr/>
          <a:lstStyle/>
          <a:p>
            <a:fld id="{51BCD5DB-077E-4411-9F73-87B058C0B572}" type="slidenum">
              <a:t>13</a:t>
            </a:fld>
            <a:endParaRPr lang="en-US"/>
          </a:p>
        </p:txBody>
      </p:sp>
    </p:spTree>
    <p:extLst>
      <p:ext uri="{BB962C8B-B14F-4D97-AF65-F5344CB8AC3E}">
        <p14:creationId xmlns:p14="http://schemas.microsoft.com/office/powerpoint/2010/main" val="31344891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To conduct effective interviews, start with introductions and ensure the interviewee understands the project's purpose. Structure the interview to uncover facts and issues, using notes or diagrams. Close by summarizing points and explaining next steps, and ask about preferred contact methods.
Original Content:
It is important to structure interviews if the maximum amount of information is to be elicited using a basic structure of introduction, body of interview and close, as shown in Figure 5.2.
The introduction
In addition to making personal introductions, it is also important that the analyst makes sure the interviewee understands the purpose of the project in general and the interview in particular. Ideally, the interviewee should know this but such knowledge cannot be relied upon. Explaining the context helps to put the interviewee at ease and will help them to provide the relevant information. It is important to make sure that the interviewee has received the agenda and that any points they wish to raise are clarified
Body of the interview
The main part of the interview is where the facts and issues are uncovered. It is useful to think about how you are going to structure this. A good approach is to begin by obtaining a context for the information this interviewee can provide. This context will usually cover the responsibilities of the interviewee, and their range of responsibilities. Once we have a context, we can structure the interview by examining each relevant area separately and in detail. This will enable us to consider the issues, and the impact of those issues, in each area and to uncover any specific problems and requirements.
It is essential to take notes during the interview. Even if you have an excellent memory, you will not remember everything discussed during the interview. If the purpose of the interview is to understand a current procedure, a good way of taking notes can be to draw a diagram, such as a flow chart. If the purpose is to discuss a number of broader issues, including needs for the future, a mind map is a useful way of noting what has been said, and also, if drawn up as part of the preparation, provides an easy visual check on what has been covered and further areas for discussion. This can be important as however well you have structured your questions in your preparation, conversations always take unexpected loops and diversions. It is important to allow the discussion to detour into other areas, as it helps to gain further insights. In these circumstances, using a diagram to help keep the interview structure in mind can be invaluable.
In some situations it is appropriate to use a portable digital recorder to capture the interview in preference to writing notes. This can be very useful to ensure that all of the details are captured. However, many people feel self-conscious when being recorded and the analyst must be sensitive to the interviewee’s comfort. It should also be remembered that using a recorder will involve a considerable overhead: it can take up to an hour to transcribe ten minutes worth of conversation.
Closure
It is important to close the interview formally. The analyst should:
Summarise the points covered and the actions agreed.
Explain what happens next, both with regard to the particular interview and the project. We will usually want to advise the interviewee that we will send them a copy of the written-up notes so that they can check for any errors.
Ask the interviewee how any further contact should be made; managing the interviewee’s expectations of future behaviour can be extremely useful and will be invaluable if we need any additional information or clarifications at a later point. This also serves to keep the door open for a future interview session if required. 
</a:t>
            </a:r>
          </a:p>
        </p:txBody>
      </p:sp>
      <p:sp>
        <p:nvSpPr>
          <p:cNvPr id="4" name="Slide Number Placeholder 3"/>
          <p:cNvSpPr>
            <a:spLocks noGrp="1"/>
          </p:cNvSpPr>
          <p:nvPr>
            <p:ph type="sldNum" sz="quarter" idx="5"/>
          </p:nvPr>
        </p:nvSpPr>
        <p:spPr/>
        <p:txBody>
          <a:bodyPr/>
          <a:lstStyle/>
          <a:p>
            <a:fld id="{51BCD5DB-077E-4411-9F73-87B058C0B572}" type="slidenum">
              <a:t>14</a:t>
            </a:fld>
            <a:endParaRPr lang="en-US"/>
          </a:p>
        </p:txBody>
      </p:sp>
    </p:spTree>
    <p:extLst>
      <p:ext uri="{BB962C8B-B14F-4D97-AF65-F5344CB8AC3E}">
        <p14:creationId xmlns:p14="http://schemas.microsoft.com/office/powerpoint/2010/main" val="22917178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Writing up interview notes promptly is crucial. Review and clarify them immediately after the interview. Send them to the interviewee for confirmation. Once approved, file them as formal project documentation.
Original Content:
It is always a good idea to write up the notes of the interview as soon as possible – ideally straight away and usually by the next day. If it is not possible to write up the notes immediately you will find this task easier if you read through them immediately after the interview, and extend them where they are unclear. Once the notes are completed, they should be sent to the interviewee to confirm that they reflect accurately the substance of what was discussed. After they have been approved, they should become a formal part of the project documentation and be filed accordingly.
</a:t>
            </a:r>
          </a:p>
        </p:txBody>
      </p:sp>
      <p:sp>
        <p:nvSpPr>
          <p:cNvPr id="4" name="Slide Number Placeholder 3"/>
          <p:cNvSpPr>
            <a:spLocks noGrp="1"/>
          </p:cNvSpPr>
          <p:nvPr>
            <p:ph type="sldNum" sz="quarter" idx="5"/>
          </p:nvPr>
        </p:nvSpPr>
        <p:spPr/>
        <p:txBody>
          <a:bodyPr/>
          <a:lstStyle/>
          <a:p>
            <a:fld id="{51BCD5DB-077E-4411-9F73-87B058C0B572}" type="slidenum">
              <a:t>15</a:t>
            </a:fld>
            <a:endParaRPr lang="en-US"/>
          </a:p>
        </p:txBody>
      </p:sp>
    </p:spTree>
    <p:extLst>
      <p:ext uri="{BB962C8B-B14F-4D97-AF65-F5344CB8AC3E}">
        <p14:creationId xmlns:p14="http://schemas.microsoft.com/office/powerpoint/2010/main" val="23103499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Observing the workplace and staff early in an investigation is crucial for understanding the business environment and work practices. Various approaches include formal observation, shadowing, protocol analysis, and ethnographic studies. It's important to reassure the observed person and gain approval from trade union representatives in unionised work-sites.
Original Content:
Observing the workplace, and the staff carrying out their work, especially early in an investigation, is very useful in obtaining information about the business environment and the work practices. There are several different approaches to observation, depending upon the level and focus of interest: formal observation, shadowing, protocol analysis and ethnographic studies. These are all explained in more detail below.
It is important that before any work is observed, the person being observed should be reassured that the objective is to understand the task not to judge their performance. Care is needed if you want to observe a unionised work-site to ensure that approval is also gained from the trade union representatives and that any protocols are observed.
</a:t>
            </a:r>
          </a:p>
        </p:txBody>
      </p:sp>
      <p:sp>
        <p:nvSpPr>
          <p:cNvPr id="4" name="Slide Number Placeholder 3"/>
          <p:cNvSpPr>
            <a:spLocks noGrp="1"/>
          </p:cNvSpPr>
          <p:nvPr>
            <p:ph type="sldNum" sz="quarter" idx="5"/>
          </p:nvPr>
        </p:nvSpPr>
        <p:spPr/>
        <p:txBody>
          <a:bodyPr/>
          <a:lstStyle/>
          <a:p>
            <a:fld id="{51BCD5DB-077E-4411-9F73-87B058C0B572}" type="slidenum">
              <a:t>16</a:t>
            </a:fld>
            <a:endParaRPr lang="en-US"/>
          </a:p>
        </p:txBody>
      </p:sp>
    </p:spTree>
    <p:extLst>
      <p:ext uri="{BB962C8B-B14F-4D97-AF65-F5344CB8AC3E}">
        <p14:creationId xmlns:p14="http://schemas.microsoft.com/office/powerpoint/2010/main" val="318877303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Observing the workplace and business practices provides a better understanding of business problems, helps prepare for in-depth interviews, and devises workable solutions. However, being observed can be unnerving and may change behavior.
Original Content:
The views of the stakeholders involved in a project may have been sought during interviews but, to really obtain a feel for the situation, the analyst needs to see the workplace and business practices. Apart from collecting actual facts it is also possible to clarify areas of tacit information and hence increase understanding. This has the following advantages:
We obtain a much better understanding of the problems and difficulties faced by the business users.
Seeing a task performed will help us prepare appropriate questions for a more in-depth interview with the person responsible for that task.
It will help us to devise workable solutions that are more likely to be acceptable to the business.
Conversely, being observed can be rather unnerving and the old saying ‘you change what you observe’ needs to be factored into the approach taken and resultant findings.
</a:t>
            </a:r>
          </a:p>
        </p:txBody>
      </p:sp>
      <p:sp>
        <p:nvSpPr>
          <p:cNvPr id="4" name="Slide Number Placeholder 3"/>
          <p:cNvSpPr>
            <a:spLocks noGrp="1"/>
          </p:cNvSpPr>
          <p:nvPr>
            <p:ph type="sldNum" sz="quarter" idx="5"/>
          </p:nvPr>
        </p:nvSpPr>
        <p:spPr/>
        <p:txBody>
          <a:bodyPr/>
          <a:lstStyle/>
          <a:p>
            <a:fld id="{51BCD5DB-077E-4411-9F73-87B058C0B572}" type="slidenum">
              <a:t>17</a:t>
            </a:fld>
            <a:endParaRPr lang="en-US"/>
          </a:p>
        </p:txBody>
      </p:sp>
    </p:spTree>
    <p:extLst>
      <p:ext uri="{BB962C8B-B14F-4D97-AF65-F5344CB8AC3E}">
        <p14:creationId xmlns:p14="http://schemas.microsoft.com/office/powerpoint/2010/main" val="26224626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Formal observation involves watching tasks being performed. Staff should be informed beforehand to reduce self-consciousness. Observers should not interfere and must not be seen as management. Repeated observation helps understand task sequences and conditions. Physical tasks are easier to observe, but sedentary tasks also provide useful insights. Sketching the workplace aids later analysis.
Original Content:
Formal observation involves watching a specific task being performed. There is a danger here of being shown just the standard practice without any of the everyday variances, but it is still a useful tool to understand the environment. It is important that the staff members being observed are prepared beforehand and are aware that this is in order to understand the task not, as many will fear, in order to assess their competence and performance. Self-consciousness can influence how the staff member performs and a lack of prior notice will serve to accentuate this problem. If the staff members perceive the observer as having been sent by management, they are more likely to perform the task according to the rulebook, rather than how it has evolved over time.
It is perfectly acceptable to ask people being observed about the sequence of steps they are following, so long as:
The question does not sound critical of the way the person is working, either in words or tone of voice.
It does not distract from their performance of the job. The analyst must position themselves in such a way that they can see clearly all that is happening, but do not get in the way or otherwise interfere with the task.
To get full value from the observation, it is beneficial to watch the staff members perform the task several times in order to understand the standard sequence, any possible exception situations and how they are handled, timings for the task and any ergonomic factors or physical working conditions that may enhance or hinder performance.
Physical tasks such as handling goods in a warehouse, or despatching consignments to customers are clearly more susceptible to formal observation than, say, data entry. However, observing more sedentary tasks, such as manning a customer services helpline, or telesales can still provide a lot of useful information, for example, to understand where problems are arising or to elicit requirements for a new system. When watching a physical task, it can be helpful to sketch the layout of the workplace and where the various actors in the task are stationed. Having such a sketch will help with later reflection and analysis of the results.
</a:t>
            </a:r>
          </a:p>
        </p:txBody>
      </p:sp>
      <p:sp>
        <p:nvSpPr>
          <p:cNvPr id="4" name="Slide Number Placeholder 3"/>
          <p:cNvSpPr>
            <a:spLocks noGrp="1"/>
          </p:cNvSpPr>
          <p:nvPr>
            <p:ph type="sldNum" sz="quarter" idx="5"/>
          </p:nvPr>
        </p:nvSpPr>
        <p:spPr/>
        <p:txBody>
          <a:bodyPr/>
          <a:lstStyle/>
          <a:p>
            <a:fld id="{51BCD5DB-077E-4411-9F73-87B058C0B572}" type="slidenum">
              <a:t>18</a:t>
            </a:fld>
            <a:endParaRPr lang="en-US"/>
          </a:p>
        </p:txBody>
      </p:sp>
    </p:spTree>
    <p:extLst>
      <p:ext uri="{BB962C8B-B14F-4D97-AF65-F5344CB8AC3E}">
        <p14:creationId xmlns:p14="http://schemas.microsoft.com/office/powerpoint/2010/main" val="152906626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Protocol analysis involves users performing a task and describing each step. It helps understand skills required for task completion, especially when unconscious skills are involved. This approach is useful for analysts and training new staff, like learner drivers who learn by watching and performing tasks simultaneously.
Original Content:
Protocol analysis involves asking the users to carry out a task and describe each step they perform. It is a way of eliciting information about the skills required to complete a task that cannot be described in words alone. The higher the level of unconscious skill involved in a task, the harder it is to explain verbally. Protocol analysis uses a ‘performing and describing’ approach which can be extremely helpful for analysts to gain greater understanding. A similar approach may be used to train a new member of staff or someone unfamiliar with a task. For example, rather than teaching new learner drivers in a classroom before they try driving on the roads, the drivers learn by watching the task being both performed and explained simultaneously, and they then perform it for themselves.
</a:t>
            </a:r>
          </a:p>
        </p:txBody>
      </p:sp>
      <p:sp>
        <p:nvSpPr>
          <p:cNvPr id="4" name="Slide Number Placeholder 3"/>
          <p:cNvSpPr>
            <a:spLocks noGrp="1"/>
          </p:cNvSpPr>
          <p:nvPr>
            <p:ph type="sldNum" sz="quarter" idx="5"/>
          </p:nvPr>
        </p:nvSpPr>
        <p:spPr/>
        <p:txBody>
          <a:bodyPr/>
          <a:lstStyle/>
          <a:p>
            <a:fld id="{51BCD5DB-077E-4411-9F73-87B058C0B572}" type="slidenum">
              <a:t>19</a:t>
            </a:fld>
            <a:endParaRPr lang="en-US"/>
          </a:p>
        </p:txBody>
      </p:sp>
    </p:spTree>
    <p:extLst>
      <p:ext uri="{BB962C8B-B14F-4D97-AF65-F5344CB8AC3E}">
        <p14:creationId xmlns:p14="http://schemas.microsoft.com/office/powerpoint/2010/main" val="33739584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Agenda
* Introduction
    * Purpose of Investigation Techniques
    * Assumptions and Approach
* Prior Research
    * Study Website
    * Study Company Reports
    * Study Procedure Manuals and Documentation
    * Study the Organisation Chart
* Investigation Techniques
* Interviews
    * Objectives of Interviews
    * Areas Considered During Interviews
    * Advantages and Disadvantages of Interviewing
    * Preparation for Interviewing
    * Conducting the Interview
    * Following up the Interview
* Observation
    * Approaches to Observation
    * Advantages and Disadvantages of Observation
    * Formal Observation
    * Protocol Analysis
    * Shadowing
    * Ethnographic Studies
* Workshops
    * Advantages and Disadvantages of Workshops
    * Preparing for the Workshop
    * Facilitating the Workshop
    * Techniques for Workshops
    * Following the Workshop
    * Hothouse Workshop
* Purpose and Use of Focus Groups
* Scenarios
    * Scenario Analysis
    * Advantages and Disadvantages of Scenarios
    * Developing Scenarios
    * Documenting Scenarios
* Creating Personas
* Prototyping
    * Purpose and Use of Prototyping
    * Advantages and Disadvantages of Prototyping
* Quantitative Approaches
    * Surveys or Questionnaires
    * Special Purpose Records
    * Activity Sampling
    * Document Analysis
* Suitability of Techniques
* Documenting the Current Situation
    * Rich Pictures
    * Mind Maps
    * Business Process Models
    * Spaghetti Maps
    * Fishbone Diagrams
* Summary
</a:t>
            </a:r>
          </a:p>
        </p:txBody>
      </p:sp>
      <p:sp>
        <p:nvSpPr>
          <p:cNvPr id="4" name="Slide Number Placeholder 3"/>
          <p:cNvSpPr>
            <a:spLocks noGrp="1"/>
          </p:cNvSpPr>
          <p:nvPr>
            <p:ph type="sldNum" sz="quarter" idx="5"/>
          </p:nvPr>
        </p:nvSpPr>
        <p:spPr/>
        <p:txBody>
          <a:bodyPr/>
          <a:lstStyle/>
          <a:p>
            <a:fld id="{51BCD5DB-077E-4411-9F73-87B058C0B572}" type="slidenum">
              <a:t>2</a:t>
            </a:fld>
            <a:endParaRPr lang="en-US"/>
          </a:p>
        </p:txBody>
      </p:sp>
    </p:spTree>
    <p:extLst>
      <p:ext uri="{BB962C8B-B14F-4D97-AF65-F5344CB8AC3E}">
        <p14:creationId xmlns:p14="http://schemas.microsoft.com/office/powerpoint/2010/main" val="369169120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Shadowing involves following a user for one or two days to understand their job role. It helps clarify work processes, uncover hidden aspects, and build rapport. This method is useful during requirements definition, providing visual context for processes described in interviews or workshops.
Original Content:
Shadowing involves following a user for a period, such as one or two days, to find out what a particular job entails. This is a powerful way to understand a specific user role. When shadowing, we can ask for explanations of aspects such as how the work is done, the information used, or the workflow sequence, so it is a good way of clarifying what the individual actually does to perform the role. It can also be very helpful to uncover some of the taken-for-granted aspects of the work. The longer the analyst spends shadowing a user, the greater the opportunity to build rapport and the better chance there is of capturing the additional details that may not be elicited during a single 45-minute interview. Shadowing key staff is a useful approach during the requirements definition work, since it provides a visual context for processes described during interviews or workshops.
</a:t>
            </a:r>
          </a:p>
        </p:txBody>
      </p:sp>
      <p:sp>
        <p:nvSpPr>
          <p:cNvPr id="4" name="Slide Number Placeholder 3"/>
          <p:cNvSpPr>
            <a:spLocks noGrp="1"/>
          </p:cNvSpPr>
          <p:nvPr>
            <p:ph type="sldNum" sz="quarter" idx="5"/>
          </p:nvPr>
        </p:nvSpPr>
        <p:spPr/>
        <p:txBody>
          <a:bodyPr/>
          <a:lstStyle/>
          <a:p>
            <a:fld id="{51BCD5DB-077E-4411-9F73-87B058C0B572}" type="slidenum">
              <a:t>20</a:t>
            </a:fld>
            <a:endParaRPr lang="en-US"/>
          </a:p>
        </p:txBody>
      </p:sp>
    </p:spTree>
    <p:extLst>
      <p:ext uri="{BB962C8B-B14F-4D97-AF65-F5344CB8AC3E}">
        <p14:creationId xmlns:p14="http://schemas.microsoft.com/office/powerpoint/2010/main" val="254853592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Ethnographic study, derived from anthropology, involves spending extended time in the target environment. It helps analysts understand business systems thoroughly, appreciate intangible aspects like organizational culture, and analyze complex systems by interacting with expert staff members.
Original Content:
Ethnographic study is often beyond the budget of most business analysis projects but could yield high returns if conducted. It is derived from the discipline of anthropology and involves spending an extended period of time – from a few weeks up to several months – in the target environment. This approach enables the analyst to gain a thorough understanding of the business system as, in a short space of time, the business community becomes used to the analyst’s presence and behaves more naturally and authentically. The main value gained from ethnography is an appreciation of intangible aspects such as the organisational culture in which any proposed change must be embedded, including recognising where both formal and informal power and influences reside. This approach can also be very useful when analysing complex business systems, for example, where the staff members are highly expert in conducting their work and the business rules are difficult to assimilate. In this situation, extended interaction with the experts as they perform their decision-making can be invaluable in acquiring sufficient understanding of the work.
</a:t>
            </a:r>
          </a:p>
        </p:txBody>
      </p:sp>
      <p:sp>
        <p:nvSpPr>
          <p:cNvPr id="4" name="Slide Number Placeholder 3"/>
          <p:cNvSpPr>
            <a:spLocks noGrp="1"/>
          </p:cNvSpPr>
          <p:nvPr>
            <p:ph type="sldNum" sz="quarter" idx="5"/>
          </p:nvPr>
        </p:nvSpPr>
        <p:spPr/>
        <p:txBody>
          <a:bodyPr/>
          <a:lstStyle/>
          <a:p>
            <a:fld id="{51BCD5DB-077E-4411-9F73-87B058C0B572}" type="slidenum">
              <a:t>21</a:t>
            </a:fld>
            <a:endParaRPr lang="en-US"/>
          </a:p>
        </p:txBody>
      </p:sp>
    </p:spTree>
    <p:extLst>
      <p:ext uri="{BB962C8B-B14F-4D97-AF65-F5344CB8AC3E}">
        <p14:creationId xmlns:p14="http://schemas.microsoft.com/office/powerpoint/2010/main" val="221184268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Workshops offer several advantages, including gaining a broad view, increasing productivity, obtaining buy-in, and achieving consensus. However, they can be time-consuming to organize, risk being dominated by forceful participants, and face difficulties ensuring participants have the required authority.
Original Content:
The advantages gained from using workshops includes the ability to:
Gain a broad view of the area under investigation: having a group of stakeholders in one room will allow the analyst to gain a more complete understanding of the issues and problems.
Increase speed and productivity: it is less time-consuming to have one extended meeting with a group of people than interviewing them one-by-one.
Obtain buy-in and acceptance for the project: when stakeholders are involved in such collaboration, not only will they be more open to any business changes or features that result but they are more likely to be champions of the change.
Gain a consensus view or group agreement: if all the stakeholders are involved in the decision-making process there is a greater chance that they will take ownership of the results. If two or more stakeholders have different viewpoints at the outset, there is a better chance of helping them move to an agreement in a well-facilitated workshop, as long as they feel that their concerns and views have been listened to respectfully.
Although workshops are extremely valuable, there are some disadvantages to using them including:
Workshops can be time-consuming to organise. For example it is not always easy to get all the necessary people together at the same time.
If the workshop is not carefully facilitated, it may happen that a forceful participant will dominate the discussion. In extreme cases, such a participant may be able to impose a decision because the other members of the group feel disempowered and unable to raise their objections.
It can be difficult to ensure that the participants have the required level of authority – which sometimes means that decisions are reversed after the workshop has ended.
Gaining the advantages, and avoiding the disadvantages, is only possible if a workshop is well organised and run; the means of achieving this is discussed in the rest of this section.
</a:t>
            </a:r>
          </a:p>
        </p:txBody>
      </p:sp>
      <p:sp>
        <p:nvSpPr>
          <p:cNvPr id="4" name="Slide Number Placeholder 3"/>
          <p:cNvSpPr>
            <a:spLocks noGrp="1"/>
          </p:cNvSpPr>
          <p:nvPr>
            <p:ph type="sldNum" sz="quarter" idx="5"/>
          </p:nvPr>
        </p:nvSpPr>
        <p:spPr/>
        <p:txBody>
          <a:bodyPr/>
          <a:lstStyle/>
          <a:p>
            <a:fld id="{51BCD5DB-077E-4411-9F73-87B058C0B572}" type="slidenum">
              <a:t>22</a:t>
            </a:fld>
            <a:endParaRPr lang="en-US"/>
          </a:p>
        </p:txBody>
      </p:sp>
    </p:spTree>
    <p:extLst>
      <p:ext uri="{BB962C8B-B14F-4D97-AF65-F5344CB8AC3E}">
        <p14:creationId xmlns:p14="http://schemas.microsoft.com/office/powerpoint/2010/main" val="420119540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To ensure a successful workshop, facilitators and sponsors must plan thoroughly. Define achievable objectives, invite all stakeholders, structure the workshop to suit attendees, and choose a suitable venue. Consider breakout groups and neutral venues for contentious issues.
Original Content:
The success or failure of a workshop session depends in large part upon the preparatory work done by its facilitator and its business sponsor for the workshop. They should spend time before the event planning the following areas:
The objective of the workshop: this has to be an objective that can be achieved within the time constraints of the workshop. If this is a sizeable objective the duration of the workshop will need to reflect this, possibly running to several days. In this case, the objective should be broken into sub-objectives, each of which is the subject of an individual workshop session. For example, a two-day workshop may be broken into four sessions, each of which is focused upon a particular sub-objective.
The people to be invited to participate in the workshop: it is important that all stakeholders interested in the objective should be invited to attend or be represented. It is the facilitator’s responsibility to ensure that all stakeholders are able to contribute, which may mean performing many of the key tasks by using breakout groups or other techniques, and reporting back to a plenary session to collate the individual results. It can also be useful to consider in advance, the personalities, concerns and viewpoints of those to be invited to the workshop. 
The structure of the workshop and the techniques to be used: these need to be geared towards achieving the defined objective and should take into account the nature of the group, the needs of the attendees and their preferred participation style. For example, a standard brainstorming session may not work very well with a group of people who have never met before and some attendees may prefer to work in smaller groups.
Arranging a suitable venue: it is important to ensure that the venue provides an environment for focused participation. This may be within the organisation’s premises but it is sometimes useful to use a neutral venue, particularly if the issues to be discussed are contentious or there is a danger that a participant could be interrupted by a colleague or manager who wants to call them away.
</a:t>
            </a:r>
          </a:p>
        </p:txBody>
      </p:sp>
      <p:sp>
        <p:nvSpPr>
          <p:cNvPr id="4" name="Slide Number Placeholder 3"/>
          <p:cNvSpPr>
            <a:spLocks noGrp="1"/>
          </p:cNvSpPr>
          <p:nvPr>
            <p:ph type="sldNum" sz="quarter" idx="5"/>
          </p:nvPr>
        </p:nvSpPr>
        <p:spPr/>
        <p:txBody>
          <a:bodyPr/>
          <a:lstStyle/>
          <a:p>
            <a:fld id="{51BCD5DB-077E-4411-9F73-87B058C0B572}" type="slidenum">
              <a:t>23</a:t>
            </a:fld>
            <a:endParaRPr lang="en-US"/>
          </a:p>
        </p:txBody>
      </p:sp>
    </p:spTree>
    <p:extLst>
      <p:ext uri="{BB962C8B-B14F-4D97-AF65-F5344CB8AC3E}">
        <p14:creationId xmlns:p14="http://schemas.microsoft.com/office/powerpoint/2010/main" val="173630002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To facilitate a successful workshop, start by discussing objectives and securing participants' buy-in. Invite a senior manager to set ground rules and demonstrate commitment. Ensure issues are discussed and progress is made. Appoint a scribe to record key points, allowing the facilitator to focus on attendees. Summarize key points and assign actions at the end.
Original Content:
The workshop should start by discussing the objective and endeavouring to secure the participants’ buy-in. Where difficulties are anticipated, it may be useful to invite a senior manager or the project sponsor to open the workshop in order to define some ground rules and set the expectations for behaviour. This also helps to demonstrate a commitment to the process underway. During the workshop, the facilitator needs to ensure that the issues are discussed, views are aired and progress is made towards achieving the stated objective. The discussion may range widely but the facilitator needs to ensure that it does not go completely off the track and that everyone has an opportunity to express his or her concerns and opinions.
A record needs to be kept of the key points emerging from the discussion. This is often done by the facilitator keeping a record on a flipchart, but it is better practice to appoint someone else to take the role of scribe during the workshop. The presence of a scribe allows the facilitator to concentrate fully on the process and the attendees, watching non-verbal behaviour to identify members of the group who may be feeling unhappy or unable to make their points. If the facilitator is spending a lot of time writing or drawing, such cues can be easily missed.
At the end of the workshop, the facilitator needs to summarise the key points and actions. Each action should be assigned to an owner and allocated a timescale for completion.
</a:t>
            </a:r>
          </a:p>
        </p:txBody>
      </p:sp>
      <p:sp>
        <p:nvSpPr>
          <p:cNvPr id="4" name="Slide Number Placeholder 3"/>
          <p:cNvSpPr>
            <a:spLocks noGrp="1"/>
          </p:cNvSpPr>
          <p:nvPr>
            <p:ph type="sldNum" sz="quarter" idx="5"/>
          </p:nvPr>
        </p:nvSpPr>
        <p:spPr/>
        <p:txBody>
          <a:bodyPr/>
          <a:lstStyle/>
          <a:p>
            <a:fld id="{51BCD5DB-077E-4411-9F73-87B058C0B572}" type="slidenum">
              <a:t>24</a:t>
            </a:fld>
            <a:endParaRPr lang="en-US"/>
          </a:p>
        </p:txBody>
      </p:sp>
    </p:spTree>
    <p:extLst>
      <p:ext uri="{BB962C8B-B14F-4D97-AF65-F5344CB8AC3E}">
        <p14:creationId xmlns:p14="http://schemas.microsoft.com/office/powerpoint/2010/main" val="94641754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In workshops, discovery techniques like brainstorming and round robin discussions help elicit ideas from participants. Techniques such as brainwriting and sticky note exercises encourage idea sharing. Visualisation techniques, including process models and mind maps, help participants understand and access information quickly.
Original Content:
There are two main categories of technique required for a workshop: techniques for discovery and techniques for visualisation.
Discovery techniques are those that help the facilitator to elicit information and views from the participants. It is vital that the facilitator considers which technique would be most suitable for a particular situation and group of participants. Examples of useful techniques (shown in Figure 5.3) are:
Brainstorming (sometimes known as idea storming), where the participants are asked to call out ideas about a given item, all of which are written on a flipchart or whiteboard. It is important that all of the suggestions can be seen by everyone taking part as this allows the participants to build on each other’s ideas. Any evaluation of the ideas is suspended until everyone has finished making suggestions.
Round robin discussions where the workshop participants are asked for their ideas in turn. This can be very useful to encourage participation from those who do not like brainstorming because they are uncomfortable when required to shout out ideas. Round robin discussions provide everyone with an opportunity to speak without fear of interruption or being ignored.
Brainwriting which has similarities with brainstorming but requires participants to write down ideas. Each person writes an idea on a sheet of paper and then puts it in the middle of the table. Everyone then takes another sheet with an idea already written on it, writes down another idea and then returns the paper to the centre. This continues until there are no more ideas being generated. This approach is useful because it overcomes the problem of ‘shouting out’ while still enabling everyone to build on the ideas of the other workshop attendees.
Sticky (post-it) note exercises also involve writing down ideas but in this case, the participants work individually or in pairs. Each individual or pair writes down their suggestions – one per sticky note – and, once everyone has stopped writing, displays them to the group, usually by sticking them on a wall or board. Once all of the suggestions have been displayed, those that are similar are grouped together and broader themes are developed. 
Stepwise refinement is where we take a statement or idea and keep asking ‘why?, why?’ to every answer until we think we’ve got to the heart of a problem, idea or situation. 
Smaller ‘break-out’ or ‘syndicate’ groups, where specific aspects are considered and then reported back to the larger group. This is a powerful way to manage a larger workshop, particularly where there is a range of skills and knowledge. It can also be useful for each break-out group to have its own sub-facilitator.
Many visualisation techniques are suitable for use in a workshop. Visual approaches are quick to understand and to explain, and they help workshop participants to access the information being captured. Several useful pictorial or diagrammatic techniques are explored during the course of this book and include process models, data models, use case diagrams, rich pictures and mind maps; some of these are discussed later in this chapter. These techniques help the business users to visualise the area under discussion. Text-based lists may also be required to keep records of suggestions, agreed action points or issues for further discussion.
</a:t>
            </a:r>
          </a:p>
        </p:txBody>
      </p:sp>
      <p:sp>
        <p:nvSpPr>
          <p:cNvPr id="4" name="Slide Number Placeholder 3"/>
          <p:cNvSpPr>
            <a:spLocks noGrp="1"/>
          </p:cNvSpPr>
          <p:nvPr>
            <p:ph type="sldNum" sz="quarter" idx="5"/>
          </p:nvPr>
        </p:nvSpPr>
        <p:spPr/>
        <p:txBody>
          <a:bodyPr/>
          <a:lstStyle/>
          <a:p>
            <a:fld id="{51BCD5DB-077E-4411-9F73-87B058C0B572}" type="slidenum">
              <a:t>25</a:t>
            </a:fld>
            <a:endParaRPr lang="en-US"/>
          </a:p>
        </p:txBody>
      </p:sp>
    </p:spTree>
    <p:extLst>
      <p:ext uri="{BB962C8B-B14F-4D97-AF65-F5344CB8AC3E}">
        <p14:creationId xmlns:p14="http://schemas.microsoft.com/office/powerpoint/2010/main" val="180489256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After the workshop, it's crucial to document key points and actions quickly. This helps maintain momentum and highlights the need for prompt action. Ensure all relevant participants and stakeholders receive the documentation.
Original Content:
After the workshop any key points and actions are written up and sent to the relevant participants and stakeholders. This should be done as quickly as possible as this will help to keep up the momentum and highlight the need for quick action.
</a:t>
            </a:r>
          </a:p>
        </p:txBody>
      </p:sp>
      <p:sp>
        <p:nvSpPr>
          <p:cNvPr id="4" name="Slide Number Placeholder 3"/>
          <p:cNvSpPr>
            <a:spLocks noGrp="1"/>
          </p:cNvSpPr>
          <p:nvPr>
            <p:ph type="sldNum" sz="quarter" idx="5"/>
          </p:nvPr>
        </p:nvSpPr>
        <p:spPr/>
        <p:txBody>
          <a:bodyPr/>
          <a:lstStyle/>
          <a:p>
            <a:fld id="{51BCD5DB-077E-4411-9F73-87B058C0B572}" type="slidenum">
              <a:t>26</a:t>
            </a:fld>
            <a:endParaRPr lang="en-US"/>
          </a:p>
        </p:txBody>
      </p:sp>
    </p:spTree>
    <p:extLst>
      <p:ext uri="{BB962C8B-B14F-4D97-AF65-F5344CB8AC3E}">
        <p14:creationId xmlns:p14="http://schemas.microsoft.com/office/powerpoint/2010/main" val="46665305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 hothouse workshop applies Lean and Agile principles to solve business problems. It involves business and development teams, ideally with executive-level participants, working intensely to produce prototype solutions. Derived from James Martin's work at IBM, these workshops last 2-3 days and focus on innovation projects. Teams develop prototypes in iterations, with feedback after each iteration, and may compete. The final outcome includes a prototype solution and analyses of metrics, processes, costs, and benefits.
Original Content:
A hothouse workshop is a specific type of workshop that applies Lean and Agile principles to a business problem. In Agile environments a project, or phase of a project, may be initiated by a hothouse workshop, bringing the business and development teams together to solve business problems and using prototypes to define the functionality and scope of the solution. The business participants are ideally at executive level. This idea derives from the work of James Martin at IBM in the 1980s, when a Joint Requirements Planning (JRP) workshop brought senior executives and analysts together to define functionality, scope and timeframes for new developments. Hothouses combine this JRP approach with Lean techniques. As its name suggests, it is a very intense experience, often with participants working into the night, to produce prototype models of how the new solution might look. Hothouses typically take place over 2–3 days and are primarily for innovation projects rather than simple administration systems or enhancements to existing systems. The workshop group is typically split into smaller teams who each develop a prototype solution during a series of iterations. At the end of each iteration, the output is reviewed and feedback given which is used during the next iteration and so on. The hothouse may be run as a competition between the groups. Ultimately, the outcome should be a prototype solution to a business problem accompanied by additional analyses of the corresponding metrics, processes, costs and benefits required to enable the delivery of the full solution.
</a:t>
            </a:r>
          </a:p>
        </p:txBody>
      </p:sp>
      <p:sp>
        <p:nvSpPr>
          <p:cNvPr id="4" name="Slide Number Placeholder 3"/>
          <p:cNvSpPr>
            <a:spLocks noGrp="1"/>
          </p:cNvSpPr>
          <p:nvPr>
            <p:ph type="sldNum" sz="quarter" idx="5"/>
          </p:nvPr>
        </p:nvSpPr>
        <p:spPr/>
        <p:txBody>
          <a:bodyPr/>
          <a:lstStyle/>
          <a:p>
            <a:fld id="{51BCD5DB-077E-4411-9F73-87B058C0B572}" type="slidenum">
              <a:t>27</a:t>
            </a:fld>
            <a:endParaRPr lang="en-US"/>
          </a:p>
        </p:txBody>
      </p:sp>
    </p:spTree>
    <p:extLst>
      <p:ext uri="{BB962C8B-B14F-4D97-AF65-F5344CB8AC3E}">
        <p14:creationId xmlns:p14="http://schemas.microsoft.com/office/powerpoint/2010/main" val="27873126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Focus groups are used in business and market research to gather opinions from people with common interests. Unlike workshops, they don't aim for consensus or ownership of decisions. They help identify business shortcomings, understand customer dissatisfaction, and suggest future developments. Participants represent the target constituency, and the facilitator's skill is crucial for success.
Original Content:
Focus groups tend to be concerned with business and market research. They bring together a group of people with a common interest to discuss a topic. While such a meeting has similarities with a workshop, it is not the same thing. A focus group could be used to understand people’s attitudes to any current shortcomings with the business system, for example, the reason why customers are unhappy with a service, or why the website is failing to turn hits into sales. A focus group may be used to suggest ideas for future developments and directions. A focus group will be used as part of an information-gathering exercise, but the findings will need to be evaluated and assessed against the strategy.
Focus-group participants should represent a sample of the target constituency, whether they be external customers or internal staff gathered from multiple sites and branches. They are given an opportunity to express their opinions and views, and to discuss them. In a focus group, unlike a workshop, there is no intention to form a consensus during the discussion, or for the group to acquire a sense of ownership of any decisions made or solutions identified.
Focus groups can be a cost-effective way of obtaining views and ideas, but are unlikely to offer too much in the way of design, and are not suitable for obtaining quantitative data. As with a workshop, the success of a focus-group session depends largely upon the skill of the facilitator in allowing all members to express their thoughts and opinions, and to drill down into whatever may be behind any strong feelings provided as feedback or suggestions.
</a:t>
            </a:r>
          </a:p>
        </p:txBody>
      </p:sp>
      <p:sp>
        <p:nvSpPr>
          <p:cNvPr id="4" name="Slide Number Placeholder 3"/>
          <p:cNvSpPr>
            <a:spLocks noGrp="1"/>
          </p:cNvSpPr>
          <p:nvPr>
            <p:ph type="sldNum" sz="quarter" idx="5"/>
          </p:nvPr>
        </p:nvSpPr>
        <p:spPr/>
        <p:txBody>
          <a:bodyPr/>
          <a:lstStyle/>
          <a:p>
            <a:fld id="{51BCD5DB-077E-4411-9F73-87B058C0B572}" type="slidenum">
              <a:t>28</a:t>
            </a:fld>
            <a:endParaRPr lang="en-US"/>
          </a:p>
        </p:txBody>
      </p:sp>
    </p:spTree>
    <p:extLst>
      <p:ext uri="{BB962C8B-B14F-4D97-AF65-F5344CB8AC3E}">
        <p14:creationId xmlns:p14="http://schemas.microsoft.com/office/powerpoint/2010/main" val="410053311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Scenario analysis helps in understanding tasks or transactions by visualizing steps. It includes triggers, actions, actors, preconditions, and postconditions. Scenarios uncover exceptions and additional information, aiding in requirements analysis.
Original Content:
Scenario analysis is essentially telling the story of a task or transaction. Scenarios are useful when analysing or redesigning business processes as they help both the staff member and the analyst to work through the steps required of a business process or system. This will enable them to think through and visualise the steps more clearly. A scenario description will include the business event that triggers the transaction, the set of actions that have to be completed in order to achieve a successful outcome and other aspects such as the actor responsible for carrying out the task, the preconditions and the postconditions. The preconditions are the characteristics of the business or state of the IT system that must be true for the scenario to begin. Postconditions are the characteristics that must be true following the conclusion of the scenario.
One of the key strengths of scenarios is that they provide a framework for discovering the exceptions that require alternative paths to be followed when carrying out the task. The transition from each step to the next provides an opportunity to analyse what else might happen or be true. This analysis often uncovers additional information or tacit knowledge. For these reasons scenarios are extremely useful in requirements elicitation and analysis.
</a:t>
            </a:r>
          </a:p>
        </p:txBody>
      </p:sp>
      <p:sp>
        <p:nvSpPr>
          <p:cNvPr id="4" name="Slide Number Placeholder 3"/>
          <p:cNvSpPr>
            <a:spLocks noGrp="1"/>
          </p:cNvSpPr>
          <p:nvPr>
            <p:ph type="sldNum" sz="quarter" idx="5"/>
          </p:nvPr>
        </p:nvSpPr>
        <p:spPr/>
        <p:txBody>
          <a:bodyPr/>
          <a:lstStyle/>
          <a:p>
            <a:fld id="{51BCD5DB-077E-4411-9F73-87B058C0B572}" type="slidenum">
              <a:t>29</a:t>
            </a:fld>
            <a:endParaRPr lang="en-US"/>
          </a:p>
        </p:txBody>
      </p:sp>
    </p:spTree>
    <p:extLst>
      <p:ext uri="{BB962C8B-B14F-4D97-AF65-F5344CB8AC3E}">
        <p14:creationId xmlns:p14="http://schemas.microsoft.com/office/powerpoint/2010/main" val="3997721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Business analysts use various tools and techniques, including background research, workshops, interviews, quantitative methods, diagnostic tools, and documentation approaches to investigate and document business areas.
Original Content:
When business analysts first enter an area of study, they need a range of tools and techniques to help them understand the breadth and depth of issues. While they will be making use of background research, workshops, one-to-one interviews and quantitative methods of verification of data, they must also use diagnostic tools for understanding a problem area, and different approaches to documenting their findings, according to the focus. This chapter will look at a range of techniques used to investigate business areas and document the findings.
</a:t>
            </a:r>
          </a:p>
        </p:txBody>
      </p:sp>
      <p:sp>
        <p:nvSpPr>
          <p:cNvPr id="4" name="Slide Number Placeholder 3"/>
          <p:cNvSpPr>
            <a:spLocks noGrp="1"/>
          </p:cNvSpPr>
          <p:nvPr>
            <p:ph type="sldNum" sz="quarter" idx="5"/>
          </p:nvPr>
        </p:nvSpPr>
        <p:spPr/>
        <p:txBody>
          <a:bodyPr/>
          <a:lstStyle/>
          <a:p>
            <a:fld id="{51BCD5DB-077E-4411-9F73-87B058C0B572}" type="slidenum">
              <a:t>3</a:t>
            </a:fld>
            <a:endParaRPr lang="en-US"/>
          </a:p>
        </p:txBody>
      </p:sp>
    </p:spTree>
    <p:extLst>
      <p:ext uri="{BB962C8B-B14F-4D97-AF65-F5344CB8AC3E}">
        <p14:creationId xmlns:p14="http://schemas.microsoft.com/office/powerpoint/2010/main" val="297664986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Scenarios offer several advantages, such as preventing omissions, addressing tacit knowledge, and helping visualize situations. They also aid in prototype development and test script preparation. However, they can be time-consuming and complex, especially with multiple paths.
Original Content:
Scenarios offer significant advantages to the analyst:
They require the user to include each step and the transitions between the steps, and as a result remove the opportunity for omissions.
The step-by-step development approach helps ensure that there are no taken-for-granted elements and the problem of tacit knowledge is addressed.
They are developed using a ‘top-down’ approach, starting with an overview scenario and then refining this with further detail. This helps the business user visualise all possible situations and removes uncertainty. 
A workshop group refining a scenario will identify those paths that do not suit the corporate culture, or that are not congruent with any community of practice involved.
They provide a basis for developing prototypes.
They provide a tool for preparing test scripts
The disadvantages of scenarios are that they can be time-consuming to develop and some scenarios can become very complex, particularly where there are several alternative paths. Where this is the case, you will find it easier to analyse the scenarios if each of the alternative paths is considered as a separate scenario.
</a:t>
            </a:r>
          </a:p>
        </p:txBody>
      </p:sp>
      <p:sp>
        <p:nvSpPr>
          <p:cNvPr id="4" name="Slide Number Placeholder 3"/>
          <p:cNvSpPr>
            <a:spLocks noGrp="1"/>
          </p:cNvSpPr>
          <p:nvPr>
            <p:ph type="sldNum" sz="quarter" idx="5"/>
          </p:nvPr>
        </p:nvSpPr>
        <p:spPr/>
        <p:txBody>
          <a:bodyPr/>
          <a:lstStyle/>
          <a:p>
            <a:fld id="{51BCD5DB-077E-4411-9F73-87B058C0B572}" type="slidenum">
              <a:t>30</a:t>
            </a:fld>
            <a:endParaRPr lang="en-US"/>
          </a:p>
        </p:txBody>
      </p:sp>
    </p:spTree>
    <p:extLst>
      <p:ext uri="{BB962C8B-B14F-4D97-AF65-F5344CB8AC3E}">
        <p14:creationId xmlns:p14="http://schemas.microsoft.com/office/powerpoint/2010/main" val="366973311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To develop scenarios, identify the task and trigger, define steps and flow, control conditions, and alternative paths. An example scenario is a telephone order process with preconditions, default steps, control conditions, alternative steps, and postconditions. Explore extensions and consider a concrete scenario approach.
Original Content:
Figure 5.4 shows an overview approach to developing scenarios and includes the following steps:
Identify the task or interaction to be modelled as a scenario and the trigger, or event, that causes that interaction to take place.
Identify the steps that will be carried out during the usual progress of the interaction, and the flow of these steps.
Define the control conditions; the conditions that must be met in order to move from one step to the next, following the typical sequence of steps.
Identify the alternative paths that would be required to handle the situations where the control conditions are not met.
This approach establishes a default path for the scenario that assumes no complications and everything running as expected. This path is often known as the main success scenario, or sometimes, the ‘happy day’ scenario. Scenarios are powerful when eliciting information, because they break down each of the default steps to ask the questions ‘What needs to be true to continue with this path?’ and ‘At this point, what might happen instead?’ Once the alternatives have been uncovered the analyst can then ask the question ‘What should we do if this happens or if this is true?’
Consider an example scenario where a customer wishes to place an order via the telephone.
The precondition might be that for the process to happen the sales clerk is already logged in to the sales system. The default steps for the telesales clerk could then be:
enter customer reference number;
confirm customer details;
record order items;
accept payment;
advise customer of delivery date.
In order for this scenario to flow in the sequence shown, the control conditions to go from step (i) to step (ii), step (ii) to step (iii), and so on must be true. For example, the order items recorded in step (iii) must be in available for step (iv) to take place. However, if there were insufficient stock then the next step to be followed would not be step (iv) but an alternative step. There may be several possible actions to be taken following this alternative step, such as:
delay an order fulfilment until stock arrives; 
allocate a substitute item;
send an order and the customer’s delivery details directly to the supplier.
At the (successful) conclusion of the process the postcondition might be: The customer order has been recorded, stock levels have been adjusted and payment has been received.
All of the possibilities should be explored, and documented as alternative paths; these are termed ‘extensions’ to the default scenario. This process helps to ensure that all possible situations and exceptions are anticipated, and so help satisfy the law of requisite variety.
The example scenario above is described in a generic, abstract manner and some users may find this approach difficult to apply to the reality of their work. Another possible approach is known as a ‘concrete’ scenario where a specific narrative or story is developed and then tested against the requirements already identified to find the gaps.
</a:t>
            </a:r>
          </a:p>
        </p:txBody>
      </p:sp>
      <p:sp>
        <p:nvSpPr>
          <p:cNvPr id="4" name="Slide Number Placeholder 3"/>
          <p:cNvSpPr>
            <a:spLocks noGrp="1"/>
          </p:cNvSpPr>
          <p:nvPr>
            <p:ph type="sldNum" sz="quarter" idx="5"/>
          </p:nvPr>
        </p:nvSpPr>
        <p:spPr/>
        <p:txBody>
          <a:bodyPr/>
          <a:lstStyle/>
          <a:p>
            <a:fld id="{51BCD5DB-077E-4411-9F73-87B058C0B572}" type="slidenum">
              <a:t>31</a:t>
            </a:fld>
            <a:endParaRPr lang="en-US"/>
          </a:p>
        </p:txBody>
      </p:sp>
    </p:spTree>
    <p:extLst>
      <p:ext uri="{BB962C8B-B14F-4D97-AF65-F5344CB8AC3E}">
        <p14:creationId xmlns:p14="http://schemas.microsoft.com/office/powerpoint/2010/main" val="292717115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Scenario descriptions can be documented using use case descriptions, which support use case diagrams and are part of UML. Alternatively, graphical methods such as storyboards, activity diagrams, task models, and decision tree diagrams can be used.
Original Content:
A popular way of documenting scenario descriptions is to develop use case descriptions to support use case diagrams. This technique is part of the Unified Modeling Language (UML) and is a textual method. However, there are a number of graphical methods for documenting a scenario, such as storyboards, activity diagrams, task models and decision tree diagrams.
</a:t>
            </a:r>
          </a:p>
        </p:txBody>
      </p:sp>
      <p:sp>
        <p:nvSpPr>
          <p:cNvPr id="4" name="Slide Number Placeholder 3"/>
          <p:cNvSpPr>
            <a:spLocks noGrp="1"/>
          </p:cNvSpPr>
          <p:nvPr>
            <p:ph type="sldNum" sz="quarter" idx="5"/>
          </p:nvPr>
        </p:nvSpPr>
        <p:spPr/>
        <p:txBody>
          <a:bodyPr/>
          <a:lstStyle/>
          <a:p>
            <a:fld id="{51BCD5DB-077E-4411-9F73-87B058C0B572}" type="slidenum">
              <a:t>32</a:t>
            </a:fld>
            <a:endParaRPr lang="en-US"/>
          </a:p>
        </p:txBody>
      </p:sp>
    </p:spTree>
    <p:extLst>
      <p:ext uri="{BB962C8B-B14F-4D97-AF65-F5344CB8AC3E}">
        <p14:creationId xmlns:p14="http://schemas.microsoft.com/office/powerpoint/2010/main" val="428922537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Generic titles often lack detail about business users. Creating personas helps us understand different customer characteristics. For example, in banking, personas help design suitable services. They are also useful for analyzing accessibility needs, ensuring all customers can access business services.
Original Content:
However, sometimes these generic titles do not tell us enough about the business users for us to envisage how and why they might want to use an information system. ‘Customer’, for example, is a very broad term that may not capture the different sets of characteristics displayed by the actual customers of an organisation. A good way of understanding customers is to create ‘personas’ for them. For example, for a banking system, we might speculate about three typical customers:
Although these personas are archetypes, they nevertheless help us to envisage why and how these different customers might want to access the bank’s services and to design processes and services that are suitable for them. Personas can also be useful when analysing the users of the business system who have particular accessibility requirements. For example, we may identify a persona that represents customers who have a specific disability that we need to understand in order to enable access to the available business services.
</a:t>
            </a:r>
          </a:p>
        </p:txBody>
      </p:sp>
      <p:sp>
        <p:nvSpPr>
          <p:cNvPr id="4" name="Slide Number Placeholder 3"/>
          <p:cNvSpPr>
            <a:spLocks noGrp="1"/>
          </p:cNvSpPr>
          <p:nvPr>
            <p:ph type="sldNum" sz="quarter" idx="5"/>
          </p:nvPr>
        </p:nvSpPr>
        <p:spPr/>
        <p:txBody>
          <a:bodyPr/>
          <a:lstStyle/>
          <a:p>
            <a:fld id="{51BCD5DB-077E-4411-9F73-87B058C0B572}" type="slidenum">
              <a:t>33</a:t>
            </a:fld>
            <a:endParaRPr lang="en-US"/>
          </a:p>
        </p:txBody>
      </p:sp>
    </p:spTree>
    <p:extLst>
      <p:ext uri="{BB962C8B-B14F-4D97-AF65-F5344CB8AC3E}">
        <p14:creationId xmlns:p14="http://schemas.microsoft.com/office/powerpoint/2010/main" val="198000651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Prototyping is crucial for understanding and validating requirements. It helps business users visualize new systems and identify their needs. Agile methodologies like DSDM and Scrum use prototyping extensively. Various approaches include using development environments, presentation software, and paper mock-ups. Scenarios often form the basis for prototypes, aiding in requirement identification.
Original Content:
Prototyping is an important technique for eliciting, analysing, demonstrating and validating requirements. Analysts often complain that the business users do not know what they want, and that as a result it is difficult to define the requirements. However, it can be very difficult for anyone to envisage requirements for the future without having a sense of what is possible. It is much easier to review a suggested solution and identify where there are errors or problems. If business users are unclear about their requirements, prototypes can help them visualise the new system and provide insight into possible requirements. Using a prototype often releases the blocks to thinking, and can result in greater understanding and clarity. Prototypes also offer a way of demonstrating how the new processes or system might work and provide a concrete basis for evaluation and discussion. Agile software development approaches, such as DSDM and Scrum, use evolutionary prototyping as an integral part of their development lifecycle.
Prototyping involves building simulations of a process or system in order to review them with the users to increase understanding about the requirements. There is a range of approaches to building prototypes. They may be built using the organisation’s system development environment so that they exactly mirror the future system. Images of the screens and navigations may be built using presentation software packages such as Microsoft PowerPoint or they may be mock-ups on paper. A quick but effective form of prototyping is to use flipchart sheets, pens and packs of sticky notes and work with the users to develop paper prototypes. This will enable the users to develop screens, identify navigation paths, define the data they must input or refer to, and prepare lists of specified values that they know will apply. This approach can also be used to develop prototypes of a business process.
There is a strong link between scenarios and prototyping because scenarios can be used as the basis for developing prototypes. As well as confirming requirements, prototyping can often help the users to identify some that they had not considered previously.
</a:t>
            </a:r>
          </a:p>
        </p:txBody>
      </p:sp>
      <p:sp>
        <p:nvSpPr>
          <p:cNvPr id="4" name="Slide Number Placeholder 3"/>
          <p:cNvSpPr>
            <a:spLocks noGrp="1"/>
          </p:cNvSpPr>
          <p:nvPr>
            <p:ph type="sldNum" sz="quarter" idx="5"/>
          </p:nvPr>
        </p:nvSpPr>
        <p:spPr/>
        <p:txBody>
          <a:bodyPr/>
          <a:lstStyle/>
          <a:p>
            <a:fld id="{51BCD5DB-077E-4411-9F73-87B058C0B572}" type="slidenum">
              <a:t>34</a:t>
            </a:fld>
            <a:endParaRPr lang="en-US"/>
          </a:p>
        </p:txBody>
      </p:sp>
    </p:spTree>
    <p:extLst>
      <p:ext uri="{BB962C8B-B14F-4D97-AF65-F5344CB8AC3E}">
        <p14:creationId xmlns:p14="http://schemas.microsoft.com/office/powerpoint/2010/main" val="339498580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Prototyping is beneficial for clarifying requirements, identifying new needs, demonstrating usability, validating system requirements, and assessing performance. However, it has hazards like uncontrolled iterations and unrealistic user expectations. In Agile development, prototyping helps elicit requirements, develop iteratively, and prioritize functionality delivery.
Original Content:
Prototypes are useful for a variety of reasons including:
to clarify any uncertainty on the part of the analysts and confirm to the user that we have understood what they asked for; 
to help the user identify new requirements as they gain an understanding of what the system will be able to do to support their jobs;
to demonstrate the look and feel of the proposed system and elicit usability requirements;
to validate the system requirements and identify any errors;
to provide a means of assessing the navigation paths and system performance.
Prototyping has a number of hazards, most of which can be avoided by setting clear objectives for the prototyping exercise and managing the stakeholders’ expectations. The hazards include:
The prototyping cycle can spin out of control with endless iterations taking place. 
If the purpose of the exercise has not been explained clearly, the users may think that when they are happy with the mock-up, the system is now complete and ready for use. 
User expectations can be raised unnecessarily by failing to mimic the final appearance of the system, or its performance; a system that is on a stand-alone machine with six dummy data records to search will be more responsive than a machine that is sharing resources with a thousand other machines on a national network, and has several million records to access. If there is likely to be a delay in the real response time, it is important that you build that into the prototype. 
In an Agile software development environment, prototyping sessions are used to elicit and analyse requirements, and to construct and test working functionality. The development work is conducted iteratively, with each iteration using the concept of a timebox or sprint, typically a predefined number of weeks, within which certain functionality is delivered. During the timebox, the selected requirements for that delivery will be validated, coded, tested and released. Contingency is provided by the prioritisation of the requirements, whereby some are designated at a lower level of priority and may be postponed to a later timebox if necessary. In this approach, the tension between time and quality is resolved in favour of time but, because Agile encourages iterative development, the quality – i.e. the scope of functionality – is merely postponed, not sacrificed. The prototyping approach allows the business to receive the most critical pieces of functionality when it needs it, and the less urgent functionality will be delivered in future iterations.
</a:t>
            </a:r>
          </a:p>
        </p:txBody>
      </p:sp>
      <p:sp>
        <p:nvSpPr>
          <p:cNvPr id="4" name="Slide Number Placeholder 3"/>
          <p:cNvSpPr>
            <a:spLocks noGrp="1"/>
          </p:cNvSpPr>
          <p:nvPr>
            <p:ph type="sldNum" sz="quarter" idx="5"/>
          </p:nvPr>
        </p:nvSpPr>
        <p:spPr/>
        <p:txBody>
          <a:bodyPr/>
          <a:lstStyle/>
          <a:p>
            <a:fld id="{51BCD5DB-077E-4411-9F73-87B058C0B572}" type="slidenum">
              <a:t>35</a:t>
            </a:fld>
            <a:endParaRPr lang="en-US"/>
          </a:p>
        </p:txBody>
      </p:sp>
    </p:spTree>
    <p:extLst>
      <p:ext uri="{BB962C8B-B14F-4D97-AF65-F5344CB8AC3E}">
        <p14:creationId xmlns:p14="http://schemas.microsoft.com/office/powerpoint/2010/main" val="123060683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Surveys are useful for gathering information from many people. Effective survey design includes clear headings, classification, and data sections. Questions must be unambiguous and structured. Challenges include obtaining responses, which can be mitigated by offering incentives.
Original Content:
Surveys can be useful if we need to get a limited amount of information from a lot of people and interviewing them individually or running a series of workshops would not be practical or cost-effective. However, surveys are difficult to design and this has to be done with care in order to have any possibility of success.
The exact design of a survey depends upon its purpose but there are three main areas to consider: the heading, classification and data sections.
Heading section
This is where the purpose of the survey is explained and where instructions for returning it are given. It is very important that the heading section sets out clearly the rationale for the survey, the instructions for its return and, where appropriate, any incentive for completing it. A well-formed heading section will help the respondent to understand why the information is needed, and as a result will significantly increase the volumes that are returned.
Classification section
This is where the details about the respondent are captured. This data provides the basis for categorising the respondents using predefined analysis criteria, like age, gender or length of service. Sometimes, surveys are anonymous in that they do not require identification information about respondents. If this is the case – perhaps because some controversial questions are included – you must make sure that the respondents cannot be identified by other means, or confidence in the process will be lost and you will be unlikely to have a truthful response, if you receive one at all. For example, sometimes asking for data such as job role, age and gender would enable the identification of a respondent.
Data section
This is where the main body of questions is posed. It is vital to think carefully about the phrasing of the questions. They must be unambiguous and, ideally, allow for straightforward answers such as ‘yes/no’, ‘agree/neutral/disagree’ or ‘excellent/satisfactory/inadequate’. It is always better to structure the questions, where possible, so that the same range of answers is the same for each group of questions. It is also important that every set of potential responses is thought through carefully using the MECE approach. MECE stands for ‘mutually exclusive, completely exhaustive’ and involves checking each set of defined, alternative responses to make sure that only one would apply to each respondent and that they cover every situation.
It is important to design surveys carefully if we are to extract meaningful data from the results. We want to be able to build a summary of the responses, observe patterns and trends, and draw relevant conclusions; online survey products are often helpful in supporting this analysis. However, for the conclusions to be meaningful, the survey must provide clear, unambiguous questions and well-defined responses so that the data can be collated and analysed properly. A frequent error used in surveys involves framing questions that are ambiguous. For example, if the question ‘Have you used our website recently?’ was posed and the response was ‘No’, what would that mean? Does it mean that the respondent:
Is not interested in our products and services and hence has not visited our website?
Did not know we had a website?
Is not IT-literate and hence has never used this or any other website?
Last used the website six months ago and does not consider that ‘recently’?
In this example, the term ‘recently’ is ambiguous and needs to be quantified. Alternatively, the question could be rephrased to ask when the website was last used, and the responses should offer specific time periods that align with the MECE approach.
The key drawback with using surveys is that people will find it difficult to find the time to complete a survey unless it is a topic of interest of significance to them. So, we have to try to clarify the reasons why the survey exists and why their assistance is needed. In some situations, a ‘prize’ or other type of reward may be offered as an inducement to complete the survey. Ultimately, though, it can be very difficult to obtain the desired number of responses and that needs to be factored into the design when adopting a survey approach.
</a:t>
            </a:r>
          </a:p>
        </p:txBody>
      </p:sp>
      <p:sp>
        <p:nvSpPr>
          <p:cNvPr id="4" name="Slide Number Placeholder 3"/>
          <p:cNvSpPr>
            <a:spLocks noGrp="1"/>
          </p:cNvSpPr>
          <p:nvPr>
            <p:ph type="sldNum" sz="quarter" idx="5"/>
          </p:nvPr>
        </p:nvSpPr>
        <p:spPr/>
        <p:txBody>
          <a:bodyPr/>
          <a:lstStyle/>
          <a:p>
            <a:fld id="{51BCD5DB-077E-4411-9F73-87B058C0B572}" type="slidenum">
              <a:t>36</a:t>
            </a:fld>
            <a:endParaRPr lang="en-US"/>
          </a:p>
        </p:txBody>
      </p:sp>
    </p:spTree>
    <p:extLst>
      <p:ext uri="{BB962C8B-B14F-4D97-AF65-F5344CB8AC3E}">
        <p14:creationId xmlns:p14="http://schemas.microsoft.com/office/powerpoint/2010/main" val="49222307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Special purpose records are forms used by analysts to gather data. They can be completed during observation or by business users over time. Examples include recording customer approaches or call transfers. Challenges include ensuring people remember to record occurrences and buy-in from participants. Despite difficulties, these records can be beneficial for improving business processes.
Original Content:
Special purpose records are data-gathering forms used by the analyst; the format is usually decided by the analyst and they are not company records. They can be completed either by the analyst during an observation session or given to the business users to complete over a period of time.
If the area under investigation were customer services, the analyst may spend a period of time in the department shadowing one of the staff and compiling a special purpose record in order to record the number of customer approaches per day, and classify them – perhaps using a five-bar gate notation – according to whether they are complaints, queries or returned goods. They may record the nature of customer calls, their duration, how long it takes to retrieve the data needed to answer the query. Such information could help the analyst understand the problems with the business process and where there is scope for improvement.
Another approach is to give the form to the business users to complete as they perform the task. For example, they could keep a five-bar gate record about how often they need to transfer telephone calls – this could provide the analyst with information about the problems with the business process.
There are difficulties with getting people to keep this form of record, chief of which is that it is easy to forget to record each occurrence. So, if getting people to keep special purpose records is to be useful, two important criteria have to satisfied:
The people undertaking the recording must be induced to ‘buy-in’ to the exercise. This may be by persuading them of the need or benefits, however, another possibility is that they are instructed to do this by their manager.
The survey must be realistic about what people can reasonably be expected to record. 
Notwithstanding this, it can still be useful sometimes to get people to keep such records as they help avoid the problems associated with observation and it can be an effective use of the analyst’s time.
</a:t>
            </a:r>
          </a:p>
        </p:txBody>
      </p:sp>
      <p:sp>
        <p:nvSpPr>
          <p:cNvPr id="4" name="Slide Number Placeholder 3"/>
          <p:cNvSpPr>
            <a:spLocks noGrp="1"/>
          </p:cNvSpPr>
          <p:nvPr>
            <p:ph type="sldNum" sz="quarter" idx="5"/>
          </p:nvPr>
        </p:nvSpPr>
        <p:spPr/>
        <p:txBody>
          <a:bodyPr/>
          <a:lstStyle/>
          <a:p>
            <a:fld id="{51BCD5DB-077E-4411-9F73-87B058C0B572}" type="slidenum">
              <a:t>37</a:t>
            </a:fld>
            <a:endParaRPr lang="en-US"/>
          </a:p>
        </p:txBody>
      </p:sp>
    </p:spTree>
    <p:extLst>
      <p:ext uri="{BB962C8B-B14F-4D97-AF65-F5344CB8AC3E}">
        <p14:creationId xmlns:p14="http://schemas.microsoft.com/office/powerpoint/2010/main" val="159078791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Activity sampling is a quantitative method to observe how people divide their work time among activities. It involves identifying activities, deciding frequency, recording, and analyzing results. This method ensures accuracy, useful for business cases and evaluating solutions.
Original Content:
This is a further quantitative form of observation and can be used when it is necessary to know how people divide their work time among a range of activities. For example, how much time is spent on the telephone? How much time spent on reconciling payments? How much time on sorting out complaints?
One way to find out how people spend their time would be to get them to complete a special-purpose record but sometimes the results need to have a guaranteed level of accuracy, for example if they are to be used to build a business case. In situations where accuracy is important, activity sampling may be used in preference to observation or special-purpose records. An activity sampling exercise is carried out in five steps:
Identify the activities to be recorded. This list should include a ‘not working’ activity as this covers breaks or times away from the desk. It might also include a ‘not-related’ task, such as first aid or health and safety officer duties. 
Decide on the frequency and timings, i.e. when and how often you will record the activities being undertaken.
Visit the study group at the times decided upon and record what each group member is doing. 
Record the results.
After a set period, analyse the results.
The results from an activity sampling exercise provide quantifiable data about the number of times an activity is carried out per day by the group studied. By analysing that figure against other data, such as the total amount of time available, we are able to calculate the total length of time spent on that activity and the average time one occurrence of the activity will take. This information can be useful when developing business cases and evaluating proposed solutions. Also, it will raise other questions such as whether the average time is reasonable for this task or whether it indicates a problem somewhere else in the process.
</a:t>
            </a:r>
          </a:p>
        </p:txBody>
      </p:sp>
      <p:sp>
        <p:nvSpPr>
          <p:cNvPr id="4" name="Slide Number Placeholder 3"/>
          <p:cNvSpPr>
            <a:spLocks noGrp="1"/>
          </p:cNvSpPr>
          <p:nvPr>
            <p:ph type="sldNum" sz="quarter" idx="5"/>
          </p:nvPr>
        </p:nvSpPr>
        <p:spPr/>
        <p:txBody>
          <a:bodyPr/>
          <a:lstStyle/>
          <a:p>
            <a:fld id="{51BCD5DB-077E-4411-9F73-87B058C0B572}" type="slidenum">
              <a:t>38</a:t>
            </a:fld>
            <a:endParaRPr lang="en-US"/>
          </a:p>
        </p:txBody>
      </p:sp>
    </p:spTree>
    <p:extLst>
      <p:ext uri="{BB962C8B-B14F-4D97-AF65-F5344CB8AC3E}">
        <p14:creationId xmlns:p14="http://schemas.microsoft.com/office/powerpoint/2010/main" val="31644338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Document analysis reviews samples to uncover information about an organisation, process, or system. Key questions include completion, usage, and retention details. It supplements techniques like interviewing and workshops, clarifying key data items for data modelling.
Original Content:
Document analysis involves reviewing samples of source documents to uncover information about an organisation, process or system.
For each document, we might analyse:
How is the document completed?
Who completes the document?
Are there any validations or controls on the document?
Who uses the completed document?
When is the document used?
How many are used or produced? 
How long is the document retained by the organisation, and in what form?
What are the details of the information shown on the document?
Where is the data or information obtained?
Are other names used in the organisation for any of the items of data?
Are all the data items on the document still needed, or are any redundant?
Is there other data that is not entered on the document, but would be useful for this process?
Document analysis is useful to supplement other techniques such as interviewing, workshops and observation. For example, analysing the origin and usage of a document can prove very enlightening when investigating a process. Samples of completed documents or system printouts also help to clarify the key items of data used to carry out the work and can prove an excellent basis for modelling data (see Chapter 12).
</a:t>
            </a:r>
          </a:p>
        </p:txBody>
      </p:sp>
      <p:sp>
        <p:nvSpPr>
          <p:cNvPr id="4" name="Slide Number Placeholder 3"/>
          <p:cNvSpPr>
            <a:spLocks noGrp="1"/>
          </p:cNvSpPr>
          <p:nvPr>
            <p:ph type="sldNum" sz="quarter" idx="5"/>
          </p:nvPr>
        </p:nvSpPr>
        <p:spPr/>
        <p:txBody>
          <a:bodyPr/>
          <a:lstStyle/>
          <a:p>
            <a:fld id="{51BCD5DB-077E-4411-9F73-87B058C0B572}" type="slidenum">
              <a:t>39</a:t>
            </a:fld>
            <a:endParaRPr lang="en-US"/>
          </a:p>
        </p:txBody>
      </p:sp>
    </p:spTree>
    <p:extLst>
      <p:ext uri="{BB962C8B-B14F-4D97-AF65-F5344CB8AC3E}">
        <p14:creationId xmlns:p14="http://schemas.microsoft.com/office/powerpoint/2010/main" val="32065739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This chapter emphasizes the analyst's role in performing a broad study, starting with understanding the situation, diagnosing causes, and identifying solution requirements. It advocates a flexible toolbox approach rather than a strict checklist method.
Original Content:
The assumption behind this chapter is that the analyst will be responsible for performing a broad study that begins with a general understanding of the situation, then produces a diagnosis of the underlying causes and subsequently understands the requirements for a solution. The terms of reference for most analysis studies will be significantly narrower than that; nevertheless, all the techniques to be described in this chapter will be useful at one time or another. We advocate a toolbox approach to analysis rather than a strict checklist method, and the more tools available, the more flexible and responsive the analyst can be.
</a:t>
            </a:r>
          </a:p>
        </p:txBody>
      </p:sp>
      <p:sp>
        <p:nvSpPr>
          <p:cNvPr id="4" name="Slide Number Placeholder 3"/>
          <p:cNvSpPr>
            <a:spLocks noGrp="1"/>
          </p:cNvSpPr>
          <p:nvPr>
            <p:ph type="sldNum" sz="quarter" idx="5"/>
          </p:nvPr>
        </p:nvSpPr>
        <p:spPr/>
        <p:txBody>
          <a:bodyPr/>
          <a:lstStyle/>
          <a:p>
            <a:fld id="{51BCD5DB-077E-4411-9F73-87B058C0B572}" type="slidenum">
              <a:t>4</a:t>
            </a:fld>
            <a:endParaRPr lang="en-US"/>
          </a:p>
        </p:txBody>
      </p:sp>
    </p:spTree>
    <p:extLst>
      <p:ext uri="{BB962C8B-B14F-4D97-AF65-F5344CB8AC3E}">
        <p14:creationId xmlns:p14="http://schemas.microsoft.com/office/powerpoint/2010/main" val="195958240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This chapter discusses techniques for investigating problem situations and eliciting requirements. Some techniques are suitable for general investigation, while others are more appropriate for waterfall or Agile approaches. Table 5.1 provides a guide to the suitability of these techniques.
Original Content:
Some of the techniques described in this chapter are suitable for general investigation of the problem situation and others more for eliciting requirements for the new system. Of those suitable for requirements, some are more suitable for a waterfall approach and others geared more towards Agile developments. Some techniques are suitable in all situations. Table 5.1 gives a guide to the suitability of these techniques for the different situations.
</a:t>
            </a:r>
          </a:p>
        </p:txBody>
      </p:sp>
      <p:sp>
        <p:nvSpPr>
          <p:cNvPr id="4" name="Slide Number Placeholder 3"/>
          <p:cNvSpPr>
            <a:spLocks noGrp="1"/>
          </p:cNvSpPr>
          <p:nvPr>
            <p:ph type="sldNum" sz="quarter" idx="5"/>
          </p:nvPr>
        </p:nvSpPr>
        <p:spPr/>
        <p:txBody>
          <a:bodyPr/>
          <a:lstStyle/>
          <a:p>
            <a:fld id="{51BCD5DB-077E-4411-9F73-87B058C0B572}" type="slidenum">
              <a:t>40</a:t>
            </a:fld>
            <a:endParaRPr lang="en-US"/>
          </a:p>
        </p:txBody>
      </p:sp>
    </p:spTree>
    <p:extLst>
      <p:ext uri="{BB962C8B-B14F-4D97-AF65-F5344CB8AC3E}">
        <p14:creationId xmlns:p14="http://schemas.microsoft.com/office/powerpoint/2010/main" val="245646984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rich picture technique offers a comprehensive view of a business situation, capturing various stakeholder perspectives and priorities. Unlike data or process modelling, which focuses on specific aspects, rich pictures provide a broader understanding.
Original Content:
Rich pictures
The rich picture technique is one of the few that provide an overview of an entire business situation. Whereas modelling approaches such as data or process modelling provide a clear representation of a specific aspect of a business system, rich pictures
discovering different stakeholder perspectives and priorities. 
</a:t>
            </a:r>
          </a:p>
        </p:txBody>
      </p:sp>
      <p:sp>
        <p:nvSpPr>
          <p:cNvPr id="4" name="Slide Number Placeholder 3"/>
          <p:cNvSpPr>
            <a:spLocks noGrp="1"/>
          </p:cNvSpPr>
          <p:nvPr>
            <p:ph type="sldNum" sz="quarter" idx="5"/>
          </p:nvPr>
        </p:nvSpPr>
        <p:spPr/>
        <p:txBody>
          <a:bodyPr/>
          <a:lstStyle/>
          <a:p>
            <a:fld id="{51BCD5DB-077E-4411-9F73-87B058C0B572}" type="slidenum">
              <a:t>41</a:t>
            </a:fld>
            <a:endParaRPr lang="en-US"/>
          </a:p>
        </p:txBody>
      </p:sp>
    </p:spTree>
    <p:extLst>
      <p:ext uri="{BB962C8B-B14F-4D97-AF65-F5344CB8AC3E}">
        <p14:creationId xmlns:p14="http://schemas.microsoft.com/office/powerpoint/2010/main" val="268283390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Mind maps are a visual tool to summarise information and highlight connections. They start with a central point and radiate out with labeled branches. Detailed branches provide more specific information. Mind maps help analysts organize their thoughts and work well with rich pictures.
Original Content:
Mind maps are a useful tool for summarising a lot of information in a simple visual form that is structured to highlight connections between different ideas and topics. They provide a means of organising information while, in a similar vein to rich pictures, representing all of the issues that have been uncovered about the situation. The business system or problem under consideration is drawn at the centre of the diagram with the main elements shown as first level of branches radiating from the central point. Each of these branches is labelled to indicate the nature of the particular area or issue; the labels should use as few words as possible, ideally one word. The branches might represent such matters as particular processes, the equipment and systems used, relationships between the staff that do the job and so on. These branches can then support second-level branches that are concerned with more detailed areas for each aspect of the situation. For example, the branch for equipment might show problems with the printing or photocopying equipment and the branch for systems might show the key failings of the IT system. A mind map helps structure the information gathered into a recognisable and manageable set of connections. Mind maps are extremely useful in helping analysts to order their thinking, and they work well both on their own and when used in conjunction with rich pictures. The mind map in Figure 5.6 for Rake’s Refreshments relates to the rich picture shown in Figure 5.5.
</a:t>
            </a:r>
          </a:p>
        </p:txBody>
      </p:sp>
      <p:sp>
        <p:nvSpPr>
          <p:cNvPr id="4" name="Slide Number Placeholder 3"/>
          <p:cNvSpPr>
            <a:spLocks noGrp="1"/>
          </p:cNvSpPr>
          <p:nvPr>
            <p:ph type="sldNum" sz="quarter" idx="5"/>
          </p:nvPr>
        </p:nvSpPr>
        <p:spPr/>
        <p:txBody>
          <a:bodyPr/>
          <a:lstStyle/>
          <a:p>
            <a:fld id="{51BCD5DB-077E-4411-9F73-87B058C0B572}" type="slidenum">
              <a:t>42</a:t>
            </a:fld>
            <a:endParaRPr lang="en-US"/>
          </a:p>
        </p:txBody>
      </p:sp>
    </p:spTree>
    <p:extLst>
      <p:ext uri="{BB962C8B-B14F-4D97-AF65-F5344CB8AC3E}">
        <p14:creationId xmlns:p14="http://schemas.microsoft.com/office/powerpoint/2010/main" val="416765183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Swimlane diagrams are useful for understanding processes by showing tasks, responsible actors, and process flow. They are easy to draw and help business stakeholders communicate effectively. Additionally, they serve as diagnostic tools to identify problems like delays and bottlenecks. More details can be found in Chapter 7.
Original Content:
In order to understand fully how a process is carried out, it is helpful to draw a ‘swimlane’ diagram, which shows the tasks in a process, the actors responsible for carrying them out and the process flow. These models are easy to draw and business stakeholders find them accessible, so they provide a good communication tool between the analyst and the business staff. Business process models are also invaluable as a diagnostic aid since they help identify problems such as delays, bottlenecks and duplicate tasks. They are described in greater detail in Chapter 7.
</a:t>
            </a:r>
          </a:p>
        </p:txBody>
      </p:sp>
      <p:sp>
        <p:nvSpPr>
          <p:cNvPr id="4" name="Slide Number Placeholder 3"/>
          <p:cNvSpPr>
            <a:spLocks noGrp="1"/>
          </p:cNvSpPr>
          <p:nvPr>
            <p:ph type="sldNum" sz="quarter" idx="5"/>
          </p:nvPr>
        </p:nvSpPr>
        <p:spPr/>
        <p:txBody>
          <a:bodyPr/>
          <a:lstStyle/>
          <a:p>
            <a:fld id="{51BCD5DB-077E-4411-9F73-87B058C0B572}" type="slidenum">
              <a:t>43</a:t>
            </a:fld>
            <a:endParaRPr lang="en-US"/>
          </a:p>
        </p:txBody>
      </p:sp>
    </p:spTree>
    <p:extLst>
      <p:ext uri="{BB962C8B-B14F-4D97-AF65-F5344CB8AC3E}">
        <p14:creationId xmlns:p14="http://schemas.microsoft.com/office/powerpoint/2010/main" val="415602519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 spaghetti map illustrates stakeholder movements and interactions, resembling a plate of spaghetti. It is drawn during observations, mapping user movements to various equipment. Figure 5.7 shows a clerk's movements in a garage, highlighting efficiency gains. Unlike swimlane diagrams, spaghetti maps show physical movement, aiding in process improvement.
Original Content:
A spaghetti map is a tool to show the movement and interactions of the stakeholders in a particular environment, when performing particular tasks and processes. It is called aspaghetti map simply because as the movements are drawn, the diagram created resembles a plate of spaghetti, with lines crossing back and forth without any apparent formality or design. Spaghetti maps can be drawn up during an observation session, mapping the movements of users across the room to meet different actors or to use equipment such as printers or photocopiers.
Figure 5.7 shows a spaghetti diagram drawn while observing a clerk in the service department of a garage checking in a car for repair and allocating a courtesy car to the customer. Despite having a computer on her desk she still needed to make use of a printer, a photocopier, a filing cabinet and a wall chart in order to perform the task. Their position on the map is similar to their position in the real office. It is easy to see how much of the clerk’s time is taken over the course of a day in accessing these different stations. This diagram represents one person executing one instance of a common task, and makes clear the scope for efficiency gains.
It is interesting to note that a swimlane diagram would not show the physical movement required for an actor to perform a task, so it would not highlight the potential for improvement. The two diagrams together help identify the scope for improvement in the process.
</a:t>
            </a:r>
          </a:p>
        </p:txBody>
      </p:sp>
      <p:sp>
        <p:nvSpPr>
          <p:cNvPr id="4" name="Slide Number Placeholder 3"/>
          <p:cNvSpPr>
            <a:spLocks noGrp="1"/>
          </p:cNvSpPr>
          <p:nvPr>
            <p:ph type="sldNum" sz="quarter" idx="5"/>
          </p:nvPr>
        </p:nvSpPr>
        <p:spPr/>
        <p:txBody>
          <a:bodyPr/>
          <a:lstStyle/>
          <a:p>
            <a:fld id="{51BCD5DB-077E-4411-9F73-87B058C0B572}" type="slidenum">
              <a:t>44</a:t>
            </a:fld>
            <a:endParaRPr lang="en-US"/>
          </a:p>
        </p:txBody>
      </p:sp>
    </p:spTree>
    <p:extLst>
      <p:ext uri="{BB962C8B-B14F-4D97-AF65-F5344CB8AC3E}">
        <p14:creationId xmlns:p14="http://schemas.microsoft.com/office/powerpoint/2010/main" val="188719980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fishbone diagram is a diagnostic tool used to identify the root causes of business problems. It was invented by Dr. Kaoru Ishikawa and is used in root cause analysis. The diagram has a backbone with spines radiating outwards, each spine representing potential problem areas. Various approaches can be used to label these spines, such as the four Ms, six Ps, or four Ss. Data for analysis can be collected through interviews, workshops, and observations. The diagram helps pinpoint key causes for rapid action.
Original Content:
One of the major objectives in investigating and modelling a business system is to identify where there are problems and discover their underlying causes. Some of these may be obvious, or the stakeholders may be aware of the root causes of their problems. However, sometimes it is only the symptoms that are highlighted by the stakeholders because the causes have proved difficult to isolate. The fishbone diagram is a problem-analysis technique, designed to help understand the underlying causes of an inefficient process or a business problem. It is similar to a mind map in some ways, but its purpose is strictly diagnostic. The technique was invented by Dr Kaoru Ishikawa (Ishikawa 1985), and the diagrams are sometimes known as Ishikawa diagrams. They are often used in root cause analysis. The name of the problem is documented in a box at the right-hand side of the diagrams. Stretching out from the box towards the left of the page is the backbone of the fish. Radiating up and down from this backbone are spines; the spines suggest possible areas for causes of the problem. A number of approaches may be used when labelling the spines:
The four Ms: manpower, machines, measures and methods.
An alternative four Ms: manpower, machines, materials and methods.
The six Ps: people, place, processes, physical evidence, product/service and performance measures.
The four Ss: surroundings, suppliers, systems and skills.
These categories help because they list areas that have been found to be the sources of inefficiencies in many business systems. In practice we often consider a range of categories and might combine the most relevant elements from the approaches above, or even define some categories that are particularly relevant to a given project. Data for this analysis can be found from interviews, workshops, activity sampling, observation and special purpose records. The categories to be used on the fishbone diagrams can also provide a structure to a workshop discussion.
As with mind maps, the spines have more detailed elements associated with them. Each category along a spine is examined, and the factors within that category that may be affecting the problem are added to the diagram. The resultant diagram is shaped like a fishbone – hence the name fishbone diagram. An example of a fishbone diagram is shown in Figure 5.8.
Once the diagram has been completed, we can analyse the results by looking for the key causes of problems. These are the items that are listed several times, since they are the ones that are likely to be having a broad impact upon the situation. They should be considered for rapid action in order to help address the issue promptly.
</a:t>
            </a:r>
          </a:p>
        </p:txBody>
      </p:sp>
      <p:sp>
        <p:nvSpPr>
          <p:cNvPr id="4" name="Slide Number Placeholder 3"/>
          <p:cNvSpPr>
            <a:spLocks noGrp="1"/>
          </p:cNvSpPr>
          <p:nvPr>
            <p:ph type="sldNum" sz="quarter" idx="5"/>
          </p:nvPr>
        </p:nvSpPr>
        <p:spPr/>
        <p:txBody>
          <a:bodyPr/>
          <a:lstStyle/>
          <a:p>
            <a:fld id="{51BCD5DB-077E-4411-9F73-87B058C0B572}" type="slidenum">
              <a:t>45</a:t>
            </a:fld>
            <a:endParaRPr lang="en-US"/>
          </a:p>
        </p:txBody>
      </p:sp>
    </p:spTree>
    <p:extLst>
      <p:ext uri="{BB962C8B-B14F-4D97-AF65-F5344CB8AC3E}">
        <p14:creationId xmlns:p14="http://schemas.microsoft.com/office/powerpoint/2010/main" val="27984977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 business analysis project involves investigating situations to clarify problems. Analysts need a toolkit with investigative and diagrammatic techniques. This toolkit helps analysts understand when techniques are relevant and how to apply them effectively.
Original Content:
SUMMARY
Any business analysis project will inevitably include investigating business situations in order to clarify the problem to be addressed. To do this effectively, the business analyst needs a toolkit containing a range of investigative and diagrammatic techniques. This toolkit provides the basis for a key competency of a business analyst which is the ability to appreciate when particular techniques are relevant and the ability to apply them effectively.
</a:t>
            </a:r>
          </a:p>
        </p:txBody>
      </p:sp>
      <p:sp>
        <p:nvSpPr>
          <p:cNvPr id="4" name="Slide Number Placeholder 3"/>
          <p:cNvSpPr>
            <a:spLocks noGrp="1"/>
          </p:cNvSpPr>
          <p:nvPr>
            <p:ph type="sldNum" sz="quarter" idx="5"/>
          </p:nvPr>
        </p:nvSpPr>
        <p:spPr/>
        <p:txBody>
          <a:bodyPr/>
          <a:lstStyle/>
          <a:p>
            <a:fld id="{51BCD5DB-077E-4411-9F73-87B058C0B572}" type="slidenum">
              <a:t>46</a:t>
            </a:fld>
            <a:endParaRPr lang="en-US"/>
          </a:p>
        </p:txBody>
      </p:sp>
    </p:spTree>
    <p:extLst>
      <p:ext uri="{BB962C8B-B14F-4D97-AF65-F5344CB8AC3E}">
        <p14:creationId xmlns:p14="http://schemas.microsoft.com/office/powerpoint/2010/main" val="24805974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Evaluating a company's website involves assessing ease of navigation, branding, customer feedback, and design elements. These aspects provide insights into the company's professionalism, values, and strategic position.
Original Content:
We can also evaluate the ease of navigating around the site, placing an order or making an enquiry. These things will give an idea of the level of professionalism of the site and expected standards of technology presentation and achievement. This in turn can provide clues about the technological maturity of the company – is the technology aligned to the business intention, or are the developers showing off their skills at the expense of the company’s message?
This is the quickest and simplest way to get a view of what the organisation does, what its values are, how it brands itself and how it wants to be perceived. Depending upon the nature of the organisation the website should provide access to information about the products and services, opportunities to interact with the site and give feedback, and offer details about the company.
At this stage you will be looking particularly at its branding, its apparent values and priorities, how easy it is to navigate and interact with the site. If it gives feedback or reviews from customers, it is worth looking at those, particularly if any are less than whole-heartedly positive. However, such reviews are likely to be selected to show the company in its best light. It may be worth exploring customer reviews on other sites such as those that review hotels or restaurants.
One useful inference from the design of the website is how the company views its place strategically, in terms of the balance between the cost and the perceived quality of its products. The design of the website will often give an indication of the level of quality it aims at: primary colours, flashing icons, liberal use of exclamation marks and free use of suggestive words like ‘Bargain!’ imply a more populist approach, while a quieter background, carefully composed photographs, moderated colours, all imply a concern for a perception of quality. Interpreting a website in this way can provide an early insight into the business imperatives for the organisation.
</a:t>
            </a:r>
          </a:p>
        </p:txBody>
      </p:sp>
      <p:sp>
        <p:nvSpPr>
          <p:cNvPr id="4" name="Slide Number Placeholder 3"/>
          <p:cNvSpPr>
            <a:spLocks noGrp="1"/>
          </p:cNvSpPr>
          <p:nvPr>
            <p:ph type="sldNum" sz="quarter" idx="5"/>
          </p:nvPr>
        </p:nvSpPr>
        <p:spPr/>
        <p:txBody>
          <a:bodyPr/>
          <a:lstStyle/>
          <a:p>
            <a:fld id="{51BCD5DB-077E-4411-9F73-87B058C0B572}" type="slidenum">
              <a:t>5</a:t>
            </a:fld>
            <a:endParaRPr lang="en-US"/>
          </a:p>
        </p:txBody>
      </p:sp>
    </p:spTree>
    <p:extLst>
      <p:ext uri="{BB962C8B-B14F-4D97-AF65-F5344CB8AC3E}">
        <p14:creationId xmlns:p14="http://schemas.microsoft.com/office/powerpoint/2010/main" val="32444093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As external consultants, examining company reports is crucial. These reports, including the Income Statement and Balance Sheet, provide insights into debt, liquidity, and growth trends. Shareholders' reports outline future directions and targets. Studying these documents can save effort and prevent financial loss.
Original Content:
If we are approaching a commercial company in the role of an external consultant, it is useful to look at company reports to confirm the health of the company. Companies with limited liability are required to file statutory documents reporting on their financial position. For example, UK companies are required to file the Income Statement (Profit and Loss Account) and Balance Sheet with Companies House, from where they may be accessed by the public. These documents can provide much rich information about the levels of debt, liquidity, gearing, trends in growth or stagnation over the previous years, and a first insight into where there may be problems. The shareholders’ reports will also set out the future direction of the company as agreed by the Directors, and state the targets and aims for the next year. Again, the report should explicitly explain the target market and strategy intentions, which will give the analyst insights into the business perspectives.
Studying these reports at the outset of a project can also save later unnecessary effort and avoid financial loss. As an example, following an invitation to carry out consultancy work for a new client, an examination of the company’s entry at Companies House revealed that it was about to be suspended for non-submission of accounts over the previous two years. A failure to carry out this research could have ended with unpaid invoices and wasted effort.
</a:t>
            </a:r>
          </a:p>
        </p:txBody>
      </p:sp>
      <p:sp>
        <p:nvSpPr>
          <p:cNvPr id="4" name="Slide Number Placeholder 3"/>
          <p:cNvSpPr>
            <a:spLocks noGrp="1"/>
          </p:cNvSpPr>
          <p:nvPr>
            <p:ph type="sldNum" sz="quarter" idx="5"/>
          </p:nvPr>
        </p:nvSpPr>
        <p:spPr/>
        <p:txBody>
          <a:bodyPr/>
          <a:lstStyle/>
          <a:p>
            <a:fld id="{51BCD5DB-077E-4411-9F73-87B058C0B572}" type="slidenum">
              <a:t>6</a:t>
            </a:fld>
            <a:endParaRPr lang="en-US"/>
          </a:p>
        </p:txBody>
      </p:sp>
    </p:spTree>
    <p:extLst>
      <p:ext uri="{BB962C8B-B14F-4D97-AF65-F5344CB8AC3E}">
        <p14:creationId xmlns:p14="http://schemas.microsoft.com/office/powerpoint/2010/main" val="5885435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Business analysis projects often focus on specific processes. Prior research involves studying system documentation and procedures manuals. However, these documents may not accurately represent the actual process. Proper investigation and analysis are crucial for understanding the domain.
Original Content:
Many business analysis projects will have a scope that is more local than those suggested above, and more focused on specific sets of processes. The prior research for such projects will include studying current system documentation and any procedures manuals. These are to give an idea of the expected ‘as-is’ process, but another note of caution – over time such documentation will naturally become unrepresentative of the actual course of the process. It will tell you not so much the ‘as-is’ description as the ‘what-we-thought-it-ought-to-have-been’.
Studying the documentation is never a substitute for proper investigation and analysis; rather it enables preparation, a prior understanding of the domain in question that gives the analyst an entry point for various lines of investigation.
</a:t>
            </a:r>
          </a:p>
        </p:txBody>
      </p:sp>
      <p:sp>
        <p:nvSpPr>
          <p:cNvPr id="4" name="Slide Number Placeholder 3"/>
          <p:cNvSpPr>
            <a:spLocks noGrp="1"/>
          </p:cNvSpPr>
          <p:nvPr>
            <p:ph type="sldNum" sz="quarter" idx="5"/>
          </p:nvPr>
        </p:nvSpPr>
        <p:spPr/>
        <p:txBody>
          <a:bodyPr/>
          <a:lstStyle/>
          <a:p>
            <a:fld id="{51BCD5DB-077E-4411-9F73-87B058C0B572}" type="slidenum">
              <a:t>7</a:t>
            </a:fld>
            <a:endParaRPr lang="en-US"/>
          </a:p>
        </p:txBody>
      </p:sp>
    </p:spTree>
    <p:extLst>
      <p:ext uri="{BB962C8B-B14F-4D97-AF65-F5344CB8AC3E}">
        <p14:creationId xmlns:p14="http://schemas.microsoft.com/office/powerpoint/2010/main" val="10661286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organisation chart reveals the management structure, job roles, and reporting lines. It reflects the style and culture of the organisation, aiding in preparation for further investigation.
Original Content:
The organisation chart sets out the management structure of the organisation and can offer insights into the style and culture of the organisation. Understanding the job roles and reporting lines is a valuable preparation for the more detailed investigation to follow.
</a:t>
            </a:r>
          </a:p>
        </p:txBody>
      </p:sp>
      <p:sp>
        <p:nvSpPr>
          <p:cNvPr id="4" name="Slide Number Placeholder 3"/>
          <p:cNvSpPr>
            <a:spLocks noGrp="1"/>
          </p:cNvSpPr>
          <p:nvPr>
            <p:ph type="sldNum" sz="quarter" idx="5"/>
          </p:nvPr>
        </p:nvSpPr>
        <p:spPr/>
        <p:txBody>
          <a:bodyPr/>
          <a:lstStyle/>
          <a:p>
            <a:fld id="{51BCD5DB-077E-4411-9F73-87B058C0B572}" type="slidenum">
              <a:t>8</a:t>
            </a:fld>
            <a:endParaRPr lang="en-US"/>
          </a:p>
        </p:txBody>
      </p:sp>
    </p:spTree>
    <p:extLst>
      <p:ext uri="{BB962C8B-B14F-4D97-AF65-F5344CB8AC3E}">
        <p14:creationId xmlns:p14="http://schemas.microsoft.com/office/powerpoint/2010/main" val="25359730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Business analysis is essential for investigating concerns, diagnosing weaknesses, and compiling requirements. Detailed investigations require various techniques based on domain size, location, stakeholders, and information nature. Techniques are categorized into qualitative and quantitative. Qualitative techniques include one-to-one sessions like interviews and shadowing, and collaborative sessions like workshops and focus groups.
Original Content:
There are many reasons that business analysis is required. For example, a study might be to investigate an area of concern, diagnose a weakness in the business processes or compile the requirements for a new system. After the prior research has been done, the analyst needs to consider how to conduct the more detailed investigation. There will be a variety of techniques available, depending upon the size of the domain in question, its location, the number of stakeholders to be consulted, and the nature of the information to be ascertained.
The techniques can be categorised broadly as qualitative, understanding what is needed, and quantitative, concerned with volumes and frequencies. Qualitative techniques can be further broken down into one-to-one sessions and collaborative sessions. The most common of the qualitative one-to-one approaches to investigation are the interview, a meeting with individual stakeholders and shadowing sessions. Collaborative approaches include workshops and focus groups.
</a:t>
            </a:r>
          </a:p>
        </p:txBody>
      </p:sp>
      <p:sp>
        <p:nvSpPr>
          <p:cNvPr id="4" name="Slide Number Placeholder 3"/>
          <p:cNvSpPr>
            <a:spLocks noGrp="1"/>
          </p:cNvSpPr>
          <p:nvPr>
            <p:ph type="sldNum" sz="quarter" idx="5"/>
          </p:nvPr>
        </p:nvSpPr>
        <p:spPr/>
        <p:txBody>
          <a:bodyPr/>
          <a:lstStyle/>
          <a:p>
            <a:fld id="{51BCD5DB-077E-4411-9F73-87B058C0B572}" type="slidenum">
              <a:t>9</a:t>
            </a:fld>
            <a:endParaRPr lang="en-US"/>
          </a:p>
        </p:txBody>
      </p:sp>
    </p:spTree>
    <p:extLst>
      <p:ext uri="{BB962C8B-B14F-4D97-AF65-F5344CB8AC3E}">
        <p14:creationId xmlns:p14="http://schemas.microsoft.com/office/powerpoint/2010/main" val="22699372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7/18/2025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7/18/2025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7/18/2025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7/18/2025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7/18/2025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7/18/2025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7/18/2025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7/18/2025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7/18/2025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7/18/2025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7/18/2025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US" smtClean="0"/>
              <a:t>7/18/2025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word/media/image1.png" TargetMode="External"/><Relationship Id="rId2" Type="http://schemas.openxmlformats.org/officeDocument/2006/relationships/notesSlide" Target="../notesSlides/notesSlide13.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hyperlink" Target="/word/media/image2.png" TargetMode="External"/><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word/media/image3.png" TargetMode="External"/><Relationship Id="rId2" Type="http://schemas.openxmlformats.org/officeDocument/2006/relationships/notesSlide" Target="../notesSlides/notesSlide25.xml"/><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2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word/media/image4.png" TargetMode="External"/><Relationship Id="rId2" Type="http://schemas.openxmlformats.org/officeDocument/2006/relationships/notesSlide" Target="../notesSlides/notesSlide31.xml"/><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3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hyperlink" Target="/word/media/image5.png" TargetMode="External"/><Relationship Id="rId2" Type="http://schemas.openxmlformats.org/officeDocument/2006/relationships/notesSlide" Target="../notesSlides/notesSlide41.xml"/><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42.xml.rels><?xml version="1.0" encoding="UTF-8" standalone="yes"?>
<Relationships xmlns="http://schemas.openxmlformats.org/package/2006/relationships"><Relationship Id="rId3" Type="http://schemas.openxmlformats.org/officeDocument/2006/relationships/hyperlink" Target="/word/media/image7.png" TargetMode="External"/><Relationship Id="rId2" Type="http://schemas.openxmlformats.org/officeDocument/2006/relationships/notesSlide" Target="../notesSlides/notesSlide42.xml"/><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hyperlink" Target="/word/media/image8.png" TargetMode="External"/><Relationship Id="rId2" Type="http://schemas.openxmlformats.org/officeDocument/2006/relationships/notesSlide" Target="../notesSlides/notesSlide44.xml"/><Relationship Id="rId1" Type="http://schemas.openxmlformats.org/officeDocument/2006/relationships/slideLayout" Target="../slideLayouts/slideLayout4.xml"/><Relationship Id="rId4" Type="http://schemas.openxmlformats.org/officeDocument/2006/relationships/image" Target="../media/image14.png"/></Relationships>
</file>

<file path=ppt/slides/_rels/slide45.xml.rels><?xml version="1.0" encoding="UTF-8" standalone="yes"?>
<Relationships xmlns="http://schemas.openxmlformats.org/package/2006/relationships"><Relationship Id="rId3" Type="http://schemas.openxmlformats.org/officeDocument/2006/relationships/hyperlink" Target="/word/media/image9.png" TargetMode="External"/><Relationship Id="rId2" Type="http://schemas.openxmlformats.org/officeDocument/2006/relationships/notesSlide" Target="../notesSlides/notesSlide45.xml"/><Relationship Id="rId1" Type="http://schemas.openxmlformats.org/officeDocument/2006/relationships/slideLayout" Target="../slideLayouts/slideLayout4.xml"/><Relationship Id="rId4" Type="http://schemas.openxmlformats.org/officeDocument/2006/relationships/image" Target="../media/image15.png"/></Relationships>
</file>

<file path=ppt/slides/_rels/slide46.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46.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F456DBD1-1048-5A22-C973-3E5FA83F57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B501EB5-365C-CC30-B855-91378B6E5546}"/>
              </a:ext>
            </a:extLst>
          </p:cNvPr>
          <p:cNvSpPr>
            <a:spLocks noGrp="1"/>
          </p:cNvSpPr>
          <p:nvPr>
            <p:ph type="ctrTitle"/>
          </p:nvPr>
        </p:nvSpPr>
        <p:spPr>
          <a:xfrm>
            <a:off x="1170165" y="1088571"/>
            <a:ext cx="7538405" cy="2774393"/>
          </a:xfrm>
        </p:spPr>
        <p:txBody>
          <a:bodyPr>
            <a:normAutofit/>
          </a:bodyPr>
          <a:lstStyle/>
          <a:p>
            <a:pPr algn="l"/>
            <a:r>
              <a:rPr lang="en-US" sz="5400"/>
              <a:t>Investigation Techniques</a:t>
            </a:r>
          </a:p>
        </p:txBody>
      </p:sp>
    </p:spTree>
    <p:extLst>
      <p:ext uri="{BB962C8B-B14F-4D97-AF65-F5344CB8AC3E}">
        <p14:creationId xmlns:p14="http://schemas.microsoft.com/office/powerpoint/2010/main" val="221719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20CE451-818C-E63D-258B-234B6C543D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547C043-8308-2E23-CFB3-DFE7A6EACBA0}"/>
              </a:ext>
            </a:extLst>
          </p:cNvPr>
          <p:cNvSpPr>
            <a:spLocks noGrp="1"/>
          </p:cNvSpPr>
          <p:nvPr>
            <p:ph type="title"/>
          </p:nvPr>
        </p:nvSpPr>
        <p:spPr>
          <a:xfrm>
            <a:off x="612648" y="603504"/>
            <a:ext cx="4361686" cy="1527048"/>
          </a:xfrm>
        </p:spPr>
        <p:txBody>
          <a:bodyPr vert="horz" lIns="91440" tIns="45720" rIns="91440" bIns="45720" rtlCol="0" anchor="b">
            <a:normAutofit/>
          </a:bodyPr>
          <a:lstStyle/>
          <a:p>
            <a:r>
              <a:rPr lang="en-US" sz="3600" b="1" kern="1200" dirty="0">
                <a:solidFill>
                  <a:schemeClr val="tx1"/>
                </a:solidFill>
                <a:latin typeface="+mj-lt"/>
                <a:ea typeface="+mj-ea"/>
                <a:cs typeface="+mj-cs"/>
              </a:rPr>
              <a:t>Objectives of Interviews</a:t>
            </a:r>
          </a:p>
        </p:txBody>
      </p:sp>
      <p:sp>
        <p:nvSpPr>
          <p:cNvPr id="4" name="Content Placeholder 3">
            <a:extLst>
              <a:ext uri="{FF2B5EF4-FFF2-40B4-BE49-F238E27FC236}">
                <a16:creationId xmlns:a16="http://schemas.microsoft.com/office/drawing/2014/main" id="{80A3BA41-5A38-D18B-2DED-EE6241583028}"/>
              </a:ext>
            </a:extLst>
          </p:cNvPr>
          <p:cNvSpPr>
            <a:spLocks noGrp="1"/>
          </p:cNvSpPr>
          <p:nvPr>
            <p:ph sz="half" idx="2"/>
          </p:nvPr>
        </p:nvSpPr>
        <p:spPr>
          <a:xfrm>
            <a:off x="612647" y="2212848"/>
            <a:ext cx="4361687" cy="4096512"/>
          </a:xfrm>
        </p:spPr>
        <p:txBody>
          <a:bodyPr vert="horz" lIns="91440" tIns="45720" rIns="91440" bIns="45720" rtlCol="0">
            <a:normAutofit/>
          </a:bodyPr>
          <a:lstStyle/>
          <a:p>
            <a:pPr>
              <a:lnSpc>
                <a:spcPct val="110000"/>
              </a:lnSpc>
            </a:pPr>
            <a:r>
              <a:rPr lang="en-US" sz="1500"/>
              <a:t>Initial Contact with Key Stakeholders</a:t>
            </a:r>
          </a:p>
          <a:p>
            <a:pPr marL="742950" lvl="1">
              <a:lnSpc>
                <a:spcPct val="110000"/>
              </a:lnSpc>
            </a:pPr>
            <a:r>
              <a:rPr lang="en-US" sz="1500"/>
              <a:t>Establishes a basis for business analysis work</a:t>
            </a:r>
          </a:p>
          <a:p>
            <a:pPr>
              <a:lnSpc>
                <a:spcPct val="110000"/>
              </a:lnSpc>
            </a:pPr>
            <a:r>
              <a:rPr lang="en-US" sz="1500"/>
              <a:t>Building and Developing Rapport</a:t>
            </a:r>
          </a:p>
          <a:p>
            <a:pPr marL="742950" lvl="1">
              <a:lnSpc>
                <a:spcPct val="110000"/>
              </a:lnSpc>
            </a:pPr>
            <a:r>
              <a:rPr lang="en-US" sz="1500"/>
              <a:t>Creates connections with business users and managers</a:t>
            </a:r>
          </a:p>
          <a:p>
            <a:pPr>
              <a:lnSpc>
                <a:spcPct val="110000"/>
              </a:lnSpc>
            </a:pPr>
            <a:r>
              <a:rPr lang="en-US" sz="1500"/>
              <a:t>Acquiring Information</a:t>
            </a:r>
          </a:p>
          <a:p>
            <a:pPr marL="742950" lvl="1">
              <a:lnSpc>
                <a:spcPct val="110000"/>
              </a:lnSpc>
            </a:pPr>
            <a:r>
              <a:rPr lang="en-US" sz="1500"/>
              <a:t>Gathers details about the business situation</a:t>
            </a:r>
          </a:p>
          <a:p>
            <a:pPr marL="742950" lvl="1">
              <a:lnSpc>
                <a:spcPct val="110000"/>
              </a:lnSpc>
            </a:pPr>
            <a:r>
              <a:rPr lang="en-US" sz="1500"/>
              <a:t>Identifies issues and problems</a:t>
            </a:r>
          </a:p>
          <a:p>
            <a:pPr>
              <a:lnSpc>
                <a:spcPct val="110000"/>
              </a:lnSpc>
            </a:pPr>
            <a:r>
              <a:rPr lang="en-US" sz="1500"/>
              <a:t>Discovering Stakeholder Perspectives</a:t>
            </a:r>
          </a:p>
          <a:p>
            <a:pPr marL="742950" lvl="1">
              <a:lnSpc>
                <a:spcPct val="110000"/>
              </a:lnSpc>
            </a:pPr>
            <a:r>
              <a:rPr lang="en-US" sz="1500"/>
              <a:t>Uncovers different priorities and viewpoints</a:t>
            </a:r>
          </a:p>
        </p:txBody>
      </p:sp>
      <p:pic>
        <p:nvPicPr>
          <p:cNvPr id="5" name="Content Placeholder 4" descr="asian business person talking in office">
            <a:extLst>
              <a:ext uri="{FF2B5EF4-FFF2-40B4-BE49-F238E27FC236}">
                <a16:creationId xmlns:a16="http://schemas.microsoft.com/office/drawing/2014/main" id="{DE703320-EBCD-4098-871A-CFE0189A320F}"/>
              </a:ext>
            </a:extLst>
          </p:cNvPr>
          <p:cNvPicPr>
            <a:picLocks noGrp="1" noChangeAspect="1"/>
          </p:cNvPicPr>
          <p:nvPr>
            <p:ph sz="half" idx="1"/>
          </p:nvPr>
        </p:nvPicPr>
        <p:blipFill>
          <a:blip r:embed="rId3"/>
          <a:srcRect l="8359" r="29607" b="-2"/>
          <a:stretch>
            <a:fillRect/>
          </a:stretch>
        </p:blipFill>
        <p:spPr>
          <a:xfrm>
            <a:off x="5818632" y="-1"/>
            <a:ext cx="6373368" cy="6858001"/>
          </a:xfrm>
          <a:prstGeom prst="rect">
            <a:avLst/>
          </a:prstGeom>
        </p:spPr>
      </p:pic>
    </p:spTree>
    <p:extLst>
      <p:ext uri="{BB962C8B-B14F-4D97-AF65-F5344CB8AC3E}">
        <p14:creationId xmlns:p14="http://schemas.microsoft.com/office/powerpoint/2010/main" val="11217744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0E7A827-4DD7-8A5A-4519-32BDA5CDBA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1A75348D-3376-10BB-E89D-A72720D88A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C889867-ABF7-2914-7588-EA1C990B4D05}"/>
              </a:ext>
            </a:extLst>
          </p:cNvPr>
          <p:cNvSpPr>
            <a:spLocks noGrp="1"/>
          </p:cNvSpPr>
          <p:nvPr>
            <p:ph type="title"/>
          </p:nvPr>
        </p:nvSpPr>
        <p:spPr>
          <a:xfrm>
            <a:off x="614678" y="548640"/>
            <a:ext cx="7098627" cy="1325236"/>
          </a:xfrm>
        </p:spPr>
        <p:txBody>
          <a:bodyPr anchor="t">
            <a:normAutofit/>
          </a:bodyPr>
          <a:lstStyle/>
          <a:p>
            <a:r>
              <a:rPr lang="en-US"/>
              <a:t>Areas Considered During Interviews</a:t>
            </a:r>
          </a:p>
        </p:txBody>
      </p:sp>
      <p:sp>
        <p:nvSpPr>
          <p:cNvPr id="3" name="Content Placeholder 2">
            <a:extLst>
              <a:ext uri="{FF2B5EF4-FFF2-40B4-BE49-F238E27FC236}">
                <a16:creationId xmlns:a16="http://schemas.microsoft.com/office/drawing/2014/main" id="{9CF81A32-33B5-9563-347D-6C76BF58EC6C}"/>
              </a:ext>
            </a:extLst>
          </p:cNvPr>
          <p:cNvSpPr>
            <a:spLocks noGrp="1"/>
          </p:cNvSpPr>
          <p:nvPr>
            <p:ph idx="1"/>
          </p:nvPr>
        </p:nvSpPr>
        <p:spPr>
          <a:xfrm>
            <a:off x="2432424" y="1899631"/>
            <a:ext cx="7333128" cy="4011769"/>
          </a:xfrm>
        </p:spPr>
        <p:txBody>
          <a:bodyPr anchor="ctr">
            <a:normAutofit/>
          </a:bodyPr>
          <a:lstStyle/>
          <a:p>
            <a:pPr>
              <a:buFont typeface="Arial" panose="020B0604020202020204" pitchFamily="34" charset="0"/>
              <a:buChar char="•"/>
            </a:pPr>
            <a:r>
              <a:rPr lang="en-US" sz="1800"/>
              <a:t>Current Functions</a:t>
            </a:r>
          </a:p>
          <a:p>
            <a:pPr marL="742950" lvl="1" indent="-285750">
              <a:buFont typeface="Arial" panose="020B0604020202020204" pitchFamily="34" charset="0"/>
              <a:buChar char="•"/>
            </a:pPr>
            <a:r>
              <a:rPr lang="en-US" sz="1800"/>
              <a:t>Essential tasks that must be included in the new system</a:t>
            </a:r>
          </a:p>
          <a:p>
            <a:pPr>
              <a:buFont typeface="Arial" panose="020B0604020202020204" pitchFamily="34" charset="0"/>
              <a:buChar char="•"/>
            </a:pPr>
            <a:r>
              <a:rPr lang="en-US" sz="1800"/>
              <a:t>Problems with Current Operations</a:t>
            </a:r>
          </a:p>
          <a:p>
            <a:pPr marL="742950" lvl="1" indent="-285750">
              <a:buFont typeface="Arial" panose="020B0604020202020204" pitchFamily="34" charset="0"/>
              <a:buChar char="•"/>
            </a:pPr>
            <a:r>
              <a:rPr lang="en-US" sz="1800"/>
              <a:t>Issues that need to be resolved in the new system</a:t>
            </a:r>
          </a:p>
          <a:p>
            <a:pPr>
              <a:buFont typeface="Arial" panose="020B0604020202020204" pitchFamily="34" charset="0"/>
              <a:buChar char="•"/>
            </a:pPr>
            <a:r>
              <a:rPr lang="en-US" sz="1800"/>
              <a:t>Additional Features</a:t>
            </a:r>
          </a:p>
          <a:p>
            <a:pPr marL="742950" lvl="1" indent="-285750">
              <a:buFont typeface="Arial" panose="020B0604020202020204" pitchFamily="34" charset="0"/>
              <a:buChar char="•"/>
            </a:pPr>
            <a:r>
              <a:rPr lang="en-US" sz="1800"/>
              <a:t>New functionalities required from the system</a:t>
            </a:r>
          </a:p>
          <a:p>
            <a:pPr marL="742950" lvl="1" indent="-285750">
              <a:buFont typeface="Arial" panose="020B0604020202020204" pitchFamily="34" charset="0"/>
              <a:buChar char="•"/>
            </a:pPr>
            <a:r>
              <a:rPr lang="en-US" sz="1800"/>
              <a:t>Challenges in eliciting detailed requirements from users</a:t>
            </a:r>
          </a:p>
        </p:txBody>
      </p:sp>
    </p:spTree>
    <p:extLst>
      <p:ext uri="{BB962C8B-B14F-4D97-AF65-F5344CB8AC3E}">
        <p14:creationId xmlns:p14="http://schemas.microsoft.com/office/powerpoint/2010/main" val="37605795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DD1D22E-5996-E45B-92B2-659F701A4A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Neue Haas Grotesk Text Pro"/>
              <a:ea typeface="+mn-ea"/>
              <a:cs typeface="+mn-cs"/>
            </a:endParaRPr>
          </a:p>
        </p:txBody>
      </p:sp>
      <p:sp>
        <p:nvSpPr>
          <p:cNvPr id="2" name="Title 1">
            <a:extLst>
              <a:ext uri="{FF2B5EF4-FFF2-40B4-BE49-F238E27FC236}">
                <a16:creationId xmlns:a16="http://schemas.microsoft.com/office/drawing/2014/main" id="{7B7EE704-0EEC-1E5D-93E2-2CB1851FE87E}"/>
              </a:ext>
            </a:extLst>
          </p:cNvPr>
          <p:cNvSpPr>
            <a:spLocks noGrp="1"/>
          </p:cNvSpPr>
          <p:nvPr>
            <p:ph type="title"/>
          </p:nvPr>
        </p:nvSpPr>
        <p:spPr>
          <a:xfrm>
            <a:off x="614679" y="548639"/>
            <a:ext cx="3977640" cy="5719640"/>
          </a:xfrm>
        </p:spPr>
        <p:txBody>
          <a:bodyPr anchor="t">
            <a:normAutofit/>
          </a:bodyPr>
          <a:lstStyle/>
          <a:p>
            <a:r>
              <a:rPr lang="en-US"/>
              <a:t>Advantages and Disadvantages of Interviewing</a:t>
            </a:r>
          </a:p>
        </p:txBody>
      </p:sp>
      <p:sp>
        <p:nvSpPr>
          <p:cNvPr id="3" name="Content Placeholder 2">
            <a:extLst>
              <a:ext uri="{FF2B5EF4-FFF2-40B4-BE49-F238E27FC236}">
                <a16:creationId xmlns:a16="http://schemas.microsoft.com/office/drawing/2014/main" id="{C8BCC1F6-5CF0-B7E6-139D-6D52870738F7}"/>
              </a:ext>
            </a:extLst>
          </p:cNvPr>
          <p:cNvSpPr>
            <a:spLocks noGrp="1"/>
          </p:cNvSpPr>
          <p:nvPr>
            <p:ph idx="1"/>
          </p:nvPr>
        </p:nvSpPr>
        <p:spPr>
          <a:xfrm>
            <a:off x="5387542" y="548639"/>
            <a:ext cx="6189780" cy="5861304"/>
          </a:xfrm>
        </p:spPr>
        <p:txBody>
          <a:bodyPr anchor="t">
            <a:normAutofit/>
          </a:bodyPr>
          <a:lstStyle/>
          <a:p>
            <a:pPr>
              <a:buFont typeface="Arial" panose="020B0604020202020204" pitchFamily="34" charset="0"/>
              <a:buChar char="•"/>
            </a:pPr>
            <a:r>
              <a:rPr lang="en-US" sz="1500"/>
              <a:t>Building Relationships with Users</a:t>
            </a:r>
          </a:p>
          <a:p>
            <a:pPr marL="742950" lvl="1" indent="-285750">
              <a:buFont typeface="Arial" panose="020B0604020202020204" pitchFamily="34" charset="0"/>
              <a:buChar char="•"/>
            </a:pPr>
            <a:r>
              <a:rPr lang="en-US" sz="1500"/>
              <a:t>Understanding perspectives of people involved with the business system</a:t>
            </a:r>
          </a:p>
          <a:p>
            <a:pPr marL="742950" lvl="1" indent="-285750">
              <a:buFont typeface="Arial" panose="020B0604020202020204" pitchFamily="34" charset="0"/>
              <a:buChar char="•"/>
            </a:pPr>
            <a:r>
              <a:rPr lang="en-US" sz="1500"/>
              <a:t>Appreciating users' concerns and needs</a:t>
            </a:r>
          </a:p>
          <a:p>
            <a:pPr marL="742950" lvl="1" indent="-285750">
              <a:buFont typeface="Arial" panose="020B0604020202020204" pitchFamily="34" charset="0"/>
              <a:buChar char="•"/>
            </a:pPr>
            <a:r>
              <a:rPr lang="en-US" sz="1500"/>
              <a:t>Forming good relationships early in the project</a:t>
            </a:r>
          </a:p>
          <a:p>
            <a:pPr>
              <a:buFont typeface="Arial" panose="020B0604020202020204" pitchFamily="34" charset="0"/>
              <a:buChar char="•"/>
            </a:pPr>
            <a:r>
              <a:rPr lang="en-US" sz="1500"/>
              <a:t>Yielding Important Information</a:t>
            </a:r>
          </a:p>
          <a:p>
            <a:pPr marL="742950" lvl="1" indent="-285750">
              <a:buFont typeface="Arial" panose="020B0604020202020204" pitchFamily="34" charset="0"/>
              <a:buChar char="•"/>
            </a:pPr>
            <a:r>
              <a:rPr lang="en-US" sz="1500"/>
              <a:t>Details about current operations</a:t>
            </a:r>
          </a:p>
          <a:p>
            <a:pPr marL="742950" lvl="1" indent="-285750">
              <a:buFont typeface="Arial" panose="020B0604020202020204" pitchFamily="34" charset="0"/>
              <a:buChar char="•"/>
            </a:pPr>
            <a:r>
              <a:rPr lang="en-US" sz="1500"/>
              <a:t>Identification of requirements for new business system</a:t>
            </a:r>
          </a:p>
          <a:p>
            <a:pPr>
              <a:buFont typeface="Arial" panose="020B0604020202020204" pitchFamily="34" charset="0"/>
              <a:buChar char="•"/>
            </a:pPr>
            <a:r>
              <a:rPr lang="en-US" sz="1500"/>
              <a:t>Additional Advantages</a:t>
            </a:r>
          </a:p>
          <a:p>
            <a:pPr marL="742950" lvl="1" indent="-285750">
              <a:buFont typeface="Arial" panose="020B0604020202020204" pitchFamily="34" charset="0"/>
              <a:buChar char="•"/>
            </a:pPr>
            <a:r>
              <a:rPr lang="en-US" sz="1500"/>
              <a:t>Understanding different viewpoints and attitudes</a:t>
            </a:r>
          </a:p>
          <a:p>
            <a:pPr marL="742950" lvl="1" indent="-285750">
              <a:buFont typeface="Arial" panose="020B0604020202020204" pitchFamily="34" charset="0"/>
              <a:buChar char="•"/>
            </a:pPr>
            <a:r>
              <a:rPr lang="en-US" sz="1500"/>
              <a:t>Investigating new areas</a:t>
            </a:r>
          </a:p>
          <a:p>
            <a:pPr marL="742950" lvl="1" indent="-285750">
              <a:buFont typeface="Arial" panose="020B0604020202020204" pitchFamily="34" charset="0"/>
              <a:buChar char="•"/>
            </a:pPr>
            <a:r>
              <a:rPr lang="en-US" sz="1500"/>
              <a:t>Identifying and collecting examples of documents, forms, and reports</a:t>
            </a:r>
          </a:p>
          <a:p>
            <a:pPr>
              <a:buFont typeface="Arial" panose="020B0604020202020204" pitchFamily="34" charset="0"/>
              <a:buChar char="•"/>
            </a:pPr>
            <a:r>
              <a:rPr lang="en-US" sz="1500"/>
              <a:t>Disadvantages</a:t>
            </a:r>
          </a:p>
        </p:txBody>
      </p:sp>
    </p:spTree>
    <p:extLst>
      <p:ext uri="{BB962C8B-B14F-4D97-AF65-F5344CB8AC3E}">
        <p14:creationId xmlns:p14="http://schemas.microsoft.com/office/powerpoint/2010/main" val="6122683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ACA6F80-D392-A64E-3CF8-F28F1CCEE6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5D01510-CA36-E88E-1FBD-9733949DFFCC}"/>
              </a:ext>
            </a:extLst>
          </p:cNvPr>
          <p:cNvSpPr>
            <a:spLocks noGrp="1"/>
          </p:cNvSpPr>
          <p:nvPr>
            <p:ph type="title"/>
          </p:nvPr>
        </p:nvSpPr>
        <p:spPr>
          <a:xfrm>
            <a:off x="614679" y="548640"/>
            <a:ext cx="4779572" cy="2067705"/>
          </a:xfrm>
        </p:spPr>
        <p:txBody>
          <a:bodyPr vert="horz" lIns="91440" tIns="45720" rIns="91440" bIns="45720" rtlCol="0" anchor="t">
            <a:normAutofit/>
          </a:bodyPr>
          <a:lstStyle/>
          <a:p>
            <a:r>
              <a:rPr lang="en-US" sz="3600" b="1" kern="1200">
                <a:solidFill>
                  <a:schemeClr val="tx1"/>
                </a:solidFill>
                <a:latin typeface="+mj-lt"/>
                <a:ea typeface="+mj-ea"/>
                <a:cs typeface="+mj-cs"/>
              </a:rPr>
              <a:t>Preparation for Interviewing</a:t>
            </a:r>
          </a:p>
        </p:txBody>
      </p:sp>
      <p:pic>
        <p:nvPicPr>
          <p:cNvPr id="5" name="Content Placeholder 4">
            <a:hlinkClick r:id="rId3"/>
            <a:extLst>
              <a:ext uri="{FF2B5EF4-FFF2-40B4-BE49-F238E27FC236}">
                <a16:creationId xmlns:a16="http://schemas.microsoft.com/office/drawing/2014/main" id="{4B4929DA-BF3B-4CE7-9557-5C8F3BBBD05C}"/>
              </a:ext>
            </a:extLst>
          </p:cNvPr>
          <p:cNvPicPr>
            <a:picLocks noGrp="1" noChangeAspect="1"/>
          </p:cNvPicPr>
          <p:nvPr>
            <p:ph sz="half" idx="1"/>
          </p:nvPr>
        </p:nvPicPr>
        <p:blipFill>
          <a:blip r:embed="rId4"/>
          <a:stretch>
            <a:fillRect/>
          </a:stretch>
        </p:blipFill>
        <p:spPr>
          <a:xfrm>
            <a:off x="731520" y="4264591"/>
            <a:ext cx="4673754" cy="2044767"/>
          </a:xfrm>
          <a:prstGeom prst="rect">
            <a:avLst/>
          </a:prstGeom>
        </p:spPr>
      </p:pic>
      <p:sp>
        <p:nvSpPr>
          <p:cNvPr id="4" name="Content Placeholder 3">
            <a:extLst>
              <a:ext uri="{FF2B5EF4-FFF2-40B4-BE49-F238E27FC236}">
                <a16:creationId xmlns:a16="http://schemas.microsoft.com/office/drawing/2014/main" id="{2B9370F7-54B7-B821-F81C-4205E77418E6}"/>
              </a:ext>
            </a:extLst>
          </p:cNvPr>
          <p:cNvSpPr>
            <a:spLocks noGrp="1"/>
          </p:cNvSpPr>
          <p:nvPr>
            <p:ph sz="half" idx="2"/>
          </p:nvPr>
        </p:nvSpPr>
        <p:spPr>
          <a:xfrm>
            <a:off x="6030551" y="548638"/>
            <a:ext cx="5546770" cy="5760721"/>
          </a:xfrm>
        </p:spPr>
        <p:txBody>
          <a:bodyPr vert="horz" lIns="91440" tIns="45720" rIns="91440" bIns="45720" rtlCol="0" anchor="t">
            <a:normAutofit/>
          </a:bodyPr>
          <a:lstStyle/>
          <a:p>
            <a:pPr>
              <a:lnSpc>
                <a:spcPct val="110000"/>
              </a:lnSpc>
            </a:pPr>
            <a:r>
              <a:rPr lang="en-US" sz="1700"/>
              <a:t>Importance of Thorough Preparation</a:t>
            </a:r>
          </a:p>
          <a:p>
            <a:pPr marL="742950" lvl="1">
              <a:lnSpc>
                <a:spcPct val="110000"/>
              </a:lnSpc>
            </a:pPr>
            <a:r>
              <a:rPr lang="en-US" sz="1700"/>
              <a:t>Saves time by avoiding unnecessary explanations</a:t>
            </a:r>
          </a:p>
          <a:p>
            <a:pPr marL="742950" lvl="1">
              <a:lnSpc>
                <a:spcPct val="110000"/>
              </a:lnSpc>
            </a:pPr>
            <a:r>
              <a:rPr lang="en-US" sz="1700"/>
              <a:t>Demonstrates interest and professionalism</a:t>
            </a:r>
          </a:p>
          <a:p>
            <a:pPr marL="742950" lvl="1">
              <a:lnSpc>
                <a:spcPct val="110000"/>
              </a:lnSpc>
            </a:pPr>
            <a:r>
              <a:rPr lang="en-US" sz="1700"/>
              <a:t>Establishes mutual respect and rapport</a:t>
            </a:r>
          </a:p>
          <a:p>
            <a:pPr>
              <a:lnSpc>
                <a:spcPct val="110000"/>
              </a:lnSpc>
            </a:pPr>
            <a:r>
              <a:rPr lang="en-US" sz="1700"/>
              <a:t>Framework for Interview Preparation</a:t>
            </a:r>
          </a:p>
          <a:p>
            <a:pPr marL="742950" lvl="1">
              <a:lnSpc>
                <a:spcPct val="110000"/>
              </a:lnSpc>
            </a:pPr>
            <a:r>
              <a:rPr lang="en-US" sz="1700"/>
              <a:t>Who? - Identifying stakeholders and interview order</a:t>
            </a:r>
          </a:p>
          <a:p>
            <a:pPr marL="742950" lvl="1">
              <a:lnSpc>
                <a:spcPct val="110000"/>
              </a:lnSpc>
            </a:pPr>
            <a:r>
              <a:rPr lang="en-US" sz="1700"/>
              <a:t>Why? - Objectives of the interview</a:t>
            </a:r>
          </a:p>
          <a:p>
            <a:pPr marL="742950" lvl="1">
              <a:lnSpc>
                <a:spcPct val="110000"/>
              </a:lnSpc>
            </a:pPr>
            <a:r>
              <a:rPr lang="en-US" sz="1700"/>
              <a:t>What? - Information to be provided and areas to explore</a:t>
            </a:r>
          </a:p>
          <a:p>
            <a:pPr marL="742950" lvl="1">
              <a:lnSpc>
                <a:spcPct val="110000"/>
              </a:lnSpc>
            </a:pPr>
            <a:r>
              <a:rPr lang="en-US" sz="1700"/>
              <a:t>When? and Where? - Venue, timing, and duration considerations</a:t>
            </a:r>
          </a:p>
          <a:p>
            <a:pPr>
              <a:lnSpc>
                <a:spcPct val="110000"/>
              </a:lnSpc>
            </a:pPr>
            <a:r>
              <a:rPr lang="en-US" sz="1700"/>
              <a:t>Interviewing Stakeholders</a:t>
            </a:r>
          </a:p>
          <a:p>
            <a:pPr marL="742950" lvl="1">
              <a:lnSpc>
                <a:spcPct val="110000"/>
              </a:lnSpc>
            </a:pPr>
            <a:r>
              <a:rPr lang="en-US" sz="1700"/>
              <a:t>Strategic Level (S) - Management concerns and alignment with business objectives</a:t>
            </a:r>
          </a:p>
          <a:p>
            <a:pPr>
              <a:lnSpc>
                <a:spcPct val="110000"/>
              </a:lnSpc>
            </a:pPr>
            <a:r>
              <a:rPr lang="en-US" sz="1700"/>
              <a:t>Interview Logistics</a:t>
            </a:r>
          </a:p>
        </p:txBody>
      </p:sp>
    </p:spTree>
    <p:extLst>
      <p:ext uri="{BB962C8B-B14F-4D97-AF65-F5344CB8AC3E}">
        <p14:creationId xmlns:p14="http://schemas.microsoft.com/office/powerpoint/2010/main" val="20641006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ACA6F80-D392-A64E-3CF8-F28F1CCEE6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2465B3F-03C0-1C85-CC2A-58DCBB2A278B}"/>
              </a:ext>
            </a:extLst>
          </p:cNvPr>
          <p:cNvSpPr>
            <a:spLocks noGrp="1"/>
          </p:cNvSpPr>
          <p:nvPr>
            <p:ph type="title"/>
          </p:nvPr>
        </p:nvSpPr>
        <p:spPr>
          <a:xfrm>
            <a:off x="614679" y="548640"/>
            <a:ext cx="4779572" cy="2067705"/>
          </a:xfrm>
        </p:spPr>
        <p:txBody>
          <a:bodyPr vert="horz" lIns="91440" tIns="45720" rIns="91440" bIns="45720" rtlCol="0" anchor="t">
            <a:normAutofit/>
          </a:bodyPr>
          <a:lstStyle/>
          <a:p>
            <a:r>
              <a:rPr lang="en-US" sz="3600" b="1" kern="1200">
                <a:solidFill>
                  <a:schemeClr val="tx1"/>
                </a:solidFill>
                <a:latin typeface="+mj-lt"/>
                <a:ea typeface="+mj-ea"/>
                <a:cs typeface="+mj-cs"/>
              </a:rPr>
              <a:t>Conducting the Interview</a:t>
            </a:r>
          </a:p>
        </p:txBody>
      </p:sp>
      <p:pic>
        <p:nvPicPr>
          <p:cNvPr id="5" name="Content Placeholder 4">
            <a:hlinkClick r:id="rId3"/>
            <a:extLst>
              <a:ext uri="{FF2B5EF4-FFF2-40B4-BE49-F238E27FC236}">
                <a16:creationId xmlns:a16="http://schemas.microsoft.com/office/drawing/2014/main" id="{3EBB454A-32E2-488F-ABA4-01756DFE7543}"/>
              </a:ext>
            </a:extLst>
          </p:cNvPr>
          <p:cNvPicPr>
            <a:picLocks noGrp="1" noChangeAspect="1"/>
          </p:cNvPicPr>
          <p:nvPr>
            <p:ph sz="half" idx="1"/>
          </p:nvPr>
        </p:nvPicPr>
        <p:blipFill>
          <a:blip r:embed="rId4"/>
          <a:stretch>
            <a:fillRect/>
          </a:stretch>
        </p:blipFill>
        <p:spPr>
          <a:xfrm>
            <a:off x="731520" y="4790387"/>
            <a:ext cx="4673754" cy="1518970"/>
          </a:xfrm>
          <a:prstGeom prst="rect">
            <a:avLst/>
          </a:prstGeom>
        </p:spPr>
      </p:pic>
      <p:sp>
        <p:nvSpPr>
          <p:cNvPr id="4" name="Content Placeholder 3">
            <a:extLst>
              <a:ext uri="{FF2B5EF4-FFF2-40B4-BE49-F238E27FC236}">
                <a16:creationId xmlns:a16="http://schemas.microsoft.com/office/drawing/2014/main" id="{1CB4C1A4-F0D4-7CA2-1288-5609439CA65A}"/>
              </a:ext>
            </a:extLst>
          </p:cNvPr>
          <p:cNvSpPr>
            <a:spLocks noGrp="1"/>
          </p:cNvSpPr>
          <p:nvPr>
            <p:ph sz="half" idx="2"/>
          </p:nvPr>
        </p:nvSpPr>
        <p:spPr>
          <a:xfrm>
            <a:off x="6030551" y="548638"/>
            <a:ext cx="5546770" cy="5760721"/>
          </a:xfrm>
        </p:spPr>
        <p:txBody>
          <a:bodyPr vert="horz" lIns="91440" tIns="45720" rIns="91440" bIns="45720" rtlCol="0" anchor="t">
            <a:normAutofit/>
          </a:bodyPr>
          <a:lstStyle/>
          <a:p>
            <a:pPr>
              <a:lnSpc>
                <a:spcPct val="110000"/>
              </a:lnSpc>
            </a:pPr>
            <a:r>
              <a:rPr lang="en-US" sz="1800"/>
              <a:t>Introduction</a:t>
            </a:r>
          </a:p>
          <a:p>
            <a:pPr marL="742950" lvl="1">
              <a:lnSpc>
                <a:spcPct val="110000"/>
              </a:lnSpc>
            </a:pPr>
            <a:r>
              <a:rPr lang="en-US" sz="1800"/>
              <a:t>Make personal introductions</a:t>
            </a:r>
          </a:p>
          <a:p>
            <a:pPr marL="742950" lvl="1">
              <a:lnSpc>
                <a:spcPct val="110000"/>
              </a:lnSpc>
            </a:pPr>
            <a:r>
              <a:rPr lang="en-US" sz="1800"/>
              <a:t>Ensure interviewee understands project and interview purpose</a:t>
            </a:r>
          </a:p>
          <a:p>
            <a:pPr marL="742950" lvl="1">
              <a:lnSpc>
                <a:spcPct val="110000"/>
              </a:lnSpc>
            </a:pPr>
            <a:r>
              <a:rPr lang="en-US" sz="1800"/>
              <a:t>Clarify any points interviewee wishes to raise</a:t>
            </a:r>
          </a:p>
          <a:p>
            <a:pPr>
              <a:lnSpc>
                <a:spcPct val="110000"/>
              </a:lnSpc>
            </a:pPr>
            <a:r>
              <a:rPr lang="en-US" sz="1800"/>
              <a:t>Body of the Interview</a:t>
            </a:r>
          </a:p>
          <a:p>
            <a:pPr marL="742950" lvl="1">
              <a:lnSpc>
                <a:spcPct val="110000"/>
              </a:lnSpc>
            </a:pPr>
            <a:r>
              <a:rPr lang="en-US" sz="1800"/>
              <a:t>Obtain context for interviewee's information</a:t>
            </a:r>
          </a:p>
          <a:p>
            <a:pPr marL="742950" lvl="1">
              <a:lnSpc>
                <a:spcPct val="110000"/>
              </a:lnSpc>
            </a:pPr>
            <a:r>
              <a:rPr lang="en-US" sz="1800"/>
              <a:t>Examine each relevant area separately and in detail</a:t>
            </a:r>
          </a:p>
          <a:p>
            <a:pPr marL="742950" lvl="1">
              <a:lnSpc>
                <a:spcPct val="110000"/>
              </a:lnSpc>
            </a:pPr>
            <a:r>
              <a:rPr lang="en-US" sz="1800"/>
              <a:t>Take notes or use diagrams to capture information</a:t>
            </a:r>
          </a:p>
          <a:p>
            <a:pPr marL="742950" lvl="1">
              <a:lnSpc>
                <a:spcPct val="110000"/>
              </a:lnSpc>
            </a:pPr>
            <a:r>
              <a:rPr lang="en-US" sz="1800"/>
              <a:t>Consider using a digital recorder if appropriate</a:t>
            </a:r>
          </a:p>
          <a:p>
            <a:pPr>
              <a:lnSpc>
                <a:spcPct val="110000"/>
              </a:lnSpc>
            </a:pPr>
            <a:r>
              <a:rPr lang="en-US" sz="1800"/>
              <a:t>Closure</a:t>
            </a:r>
          </a:p>
          <a:p>
            <a:pPr marL="742950" lvl="1">
              <a:lnSpc>
                <a:spcPct val="110000"/>
              </a:lnSpc>
            </a:pPr>
            <a:r>
              <a:rPr lang="en-US" sz="1800"/>
              <a:t>Summarise points covered and actions agreed</a:t>
            </a:r>
          </a:p>
          <a:p>
            <a:pPr marL="742950" lvl="1">
              <a:lnSpc>
                <a:spcPct val="110000"/>
              </a:lnSpc>
            </a:pPr>
            <a:r>
              <a:rPr lang="en-US" sz="1800"/>
              <a:t>Explain next steps for interview and project</a:t>
            </a:r>
          </a:p>
        </p:txBody>
      </p:sp>
    </p:spTree>
    <p:extLst>
      <p:ext uri="{BB962C8B-B14F-4D97-AF65-F5344CB8AC3E}">
        <p14:creationId xmlns:p14="http://schemas.microsoft.com/office/powerpoint/2010/main" val="29170431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D905D5B-81A8-A5BA-F070-2788B26E0F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82D123D-D031-C90F-E5A4-698B3C8B7741}"/>
              </a:ext>
            </a:extLst>
          </p:cNvPr>
          <p:cNvSpPr>
            <a:spLocks noGrp="1"/>
          </p:cNvSpPr>
          <p:nvPr>
            <p:ph type="title"/>
          </p:nvPr>
        </p:nvSpPr>
        <p:spPr>
          <a:xfrm>
            <a:off x="612648" y="4012141"/>
            <a:ext cx="4781603" cy="2332799"/>
          </a:xfrm>
        </p:spPr>
        <p:txBody>
          <a:bodyPr vert="horz" lIns="91440" tIns="45720" rIns="91440" bIns="45720" rtlCol="0" anchor="t">
            <a:normAutofit/>
          </a:bodyPr>
          <a:lstStyle/>
          <a:p>
            <a:r>
              <a:rPr lang="en-US" sz="3600" b="1" kern="1200" dirty="0">
                <a:solidFill>
                  <a:schemeClr val="tx1"/>
                </a:solidFill>
                <a:latin typeface="+mj-lt"/>
                <a:ea typeface="+mj-ea"/>
                <a:cs typeface="+mj-cs"/>
              </a:rPr>
              <a:t>Following up the Interview</a:t>
            </a:r>
          </a:p>
        </p:txBody>
      </p:sp>
      <p:pic>
        <p:nvPicPr>
          <p:cNvPr id="5" name="Content Placeholder 4" descr="Close-up of female psychiatrist writing notes while having therapy session with a patient.">
            <a:extLst>
              <a:ext uri="{FF2B5EF4-FFF2-40B4-BE49-F238E27FC236}">
                <a16:creationId xmlns:a16="http://schemas.microsoft.com/office/drawing/2014/main" id="{E93B2946-C6F3-4305-A967-D93A043479C2}"/>
              </a:ext>
            </a:extLst>
          </p:cNvPr>
          <p:cNvPicPr>
            <a:picLocks noGrp="1" noChangeAspect="1"/>
          </p:cNvPicPr>
          <p:nvPr>
            <p:ph sz="half" idx="1"/>
          </p:nvPr>
        </p:nvPicPr>
        <p:blipFill>
          <a:blip r:embed="rId3"/>
          <a:srcRect r="3" b="1299"/>
          <a:stretch>
            <a:fillRect/>
          </a:stretch>
        </p:blipFill>
        <p:spPr>
          <a:xfrm>
            <a:off x="713615" y="681318"/>
            <a:ext cx="4680637" cy="3083858"/>
          </a:xfrm>
          <a:prstGeom prst="rect">
            <a:avLst/>
          </a:prstGeom>
        </p:spPr>
      </p:pic>
      <p:sp>
        <p:nvSpPr>
          <p:cNvPr id="4" name="Content Placeholder 3">
            <a:extLst>
              <a:ext uri="{FF2B5EF4-FFF2-40B4-BE49-F238E27FC236}">
                <a16:creationId xmlns:a16="http://schemas.microsoft.com/office/drawing/2014/main" id="{2BEDD7DD-5A7B-0727-F2F5-F240C14F90A5}"/>
              </a:ext>
            </a:extLst>
          </p:cNvPr>
          <p:cNvSpPr>
            <a:spLocks noGrp="1"/>
          </p:cNvSpPr>
          <p:nvPr>
            <p:ph sz="half" idx="2"/>
          </p:nvPr>
        </p:nvSpPr>
        <p:spPr>
          <a:xfrm>
            <a:off x="6030550" y="548639"/>
            <a:ext cx="5548802" cy="5796301"/>
          </a:xfrm>
        </p:spPr>
        <p:txBody>
          <a:bodyPr vert="horz" lIns="91440" tIns="45720" rIns="91440" bIns="45720" rtlCol="0">
            <a:normAutofit/>
          </a:bodyPr>
          <a:lstStyle/>
          <a:p>
            <a:pPr>
              <a:lnSpc>
                <a:spcPct val="110000"/>
              </a:lnSpc>
            </a:pPr>
            <a:r>
              <a:rPr lang="en-US" sz="1800"/>
              <a:t>Timely Documentation</a:t>
            </a:r>
          </a:p>
          <a:p>
            <a:pPr marL="742950" lvl="1">
              <a:lnSpc>
                <a:spcPct val="110000"/>
              </a:lnSpc>
            </a:pPr>
            <a:r>
              <a:rPr lang="en-US" sz="1800"/>
              <a:t>Write up notes as soon as possible, ideally immediately</a:t>
            </a:r>
          </a:p>
          <a:p>
            <a:pPr marL="742950" lvl="1">
              <a:lnSpc>
                <a:spcPct val="110000"/>
              </a:lnSpc>
            </a:pPr>
            <a:r>
              <a:rPr lang="en-US" sz="1800"/>
              <a:t>Complete notes by the next day</a:t>
            </a:r>
          </a:p>
          <a:p>
            <a:pPr>
              <a:lnSpc>
                <a:spcPct val="110000"/>
              </a:lnSpc>
            </a:pPr>
            <a:r>
              <a:rPr lang="en-US" sz="1800"/>
              <a:t>Review and Clarify</a:t>
            </a:r>
          </a:p>
          <a:p>
            <a:pPr marL="742950" lvl="1">
              <a:lnSpc>
                <a:spcPct val="110000"/>
              </a:lnSpc>
            </a:pPr>
            <a:r>
              <a:rPr lang="en-US" sz="1800"/>
              <a:t>Read through notes immediately after the interview</a:t>
            </a:r>
          </a:p>
          <a:p>
            <a:pPr marL="742950" lvl="1">
              <a:lnSpc>
                <a:spcPct val="110000"/>
              </a:lnSpc>
            </a:pPr>
            <a:r>
              <a:rPr lang="en-US" sz="1800"/>
              <a:t>Extend notes where unclear</a:t>
            </a:r>
          </a:p>
          <a:p>
            <a:pPr>
              <a:lnSpc>
                <a:spcPct val="110000"/>
              </a:lnSpc>
            </a:pPr>
            <a:r>
              <a:rPr lang="en-US" sz="1800"/>
              <a:t>Confirmation Process</a:t>
            </a:r>
          </a:p>
          <a:p>
            <a:pPr marL="742950" lvl="1">
              <a:lnSpc>
                <a:spcPct val="110000"/>
              </a:lnSpc>
            </a:pPr>
            <a:r>
              <a:rPr lang="en-US" sz="1800"/>
              <a:t>Send notes to interviewee for confirmation</a:t>
            </a:r>
          </a:p>
          <a:p>
            <a:pPr marL="742950" lvl="1">
              <a:lnSpc>
                <a:spcPct val="110000"/>
              </a:lnSpc>
            </a:pPr>
            <a:r>
              <a:rPr lang="en-US" sz="1800"/>
              <a:t>Ensure notes accurately reflect the discussion</a:t>
            </a:r>
          </a:p>
          <a:p>
            <a:pPr>
              <a:lnSpc>
                <a:spcPct val="110000"/>
              </a:lnSpc>
            </a:pPr>
            <a:r>
              <a:rPr lang="en-US" sz="1800"/>
              <a:t>Formal Documentation</a:t>
            </a:r>
          </a:p>
          <a:p>
            <a:pPr marL="742950" lvl="1">
              <a:lnSpc>
                <a:spcPct val="110000"/>
              </a:lnSpc>
            </a:pPr>
            <a:r>
              <a:rPr lang="en-US" sz="1800"/>
              <a:t>Approved notes become part of project documentation</a:t>
            </a:r>
          </a:p>
          <a:p>
            <a:pPr marL="742950" lvl="1">
              <a:lnSpc>
                <a:spcPct val="110000"/>
              </a:lnSpc>
            </a:pPr>
            <a:r>
              <a:rPr lang="en-US" sz="1800"/>
              <a:t>File notes accordingly</a:t>
            </a:r>
          </a:p>
        </p:txBody>
      </p:sp>
    </p:spTree>
    <p:extLst>
      <p:ext uri="{BB962C8B-B14F-4D97-AF65-F5344CB8AC3E}">
        <p14:creationId xmlns:p14="http://schemas.microsoft.com/office/powerpoint/2010/main" val="11461614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DD1D22E-5996-E45B-92B2-659F701A4A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Neue Haas Grotesk Text Pro"/>
              <a:ea typeface="+mn-ea"/>
              <a:cs typeface="+mn-cs"/>
            </a:endParaRPr>
          </a:p>
        </p:txBody>
      </p:sp>
      <p:sp>
        <p:nvSpPr>
          <p:cNvPr id="2" name="Title 1">
            <a:extLst>
              <a:ext uri="{FF2B5EF4-FFF2-40B4-BE49-F238E27FC236}">
                <a16:creationId xmlns:a16="http://schemas.microsoft.com/office/drawing/2014/main" id="{510174B3-DB3F-7F1A-AE87-6CB5AEE1962D}"/>
              </a:ext>
            </a:extLst>
          </p:cNvPr>
          <p:cNvSpPr>
            <a:spLocks noGrp="1"/>
          </p:cNvSpPr>
          <p:nvPr>
            <p:ph type="title"/>
          </p:nvPr>
        </p:nvSpPr>
        <p:spPr>
          <a:xfrm>
            <a:off x="614679" y="548639"/>
            <a:ext cx="3977640" cy="5719640"/>
          </a:xfrm>
        </p:spPr>
        <p:txBody>
          <a:bodyPr anchor="t">
            <a:normAutofit/>
          </a:bodyPr>
          <a:lstStyle/>
          <a:p>
            <a:r>
              <a:rPr lang="en-US"/>
              <a:t>Approaches to Observation</a:t>
            </a:r>
          </a:p>
        </p:txBody>
      </p:sp>
      <p:sp>
        <p:nvSpPr>
          <p:cNvPr id="3" name="Content Placeholder 2">
            <a:extLst>
              <a:ext uri="{FF2B5EF4-FFF2-40B4-BE49-F238E27FC236}">
                <a16:creationId xmlns:a16="http://schemas.microsoft.com/office/drawing/2014/main" id="{B8B1925B-1CB4-2454-5DBA-A79595CD12F4}"/>
              </a:ext>
            </a:extLst>
          </p:cNvPr>
          <p:cNvSpPr>
            <a:spLocks noGrp="1"/>
          </p:cNvSpPr>
          <p:nvPr>
            <p:ph idx="1"/>
          </p:nvPr>
        </p:nvSpPr>
        <p:spPr>
          <a:xfrm>
            <a:off x="5387542" y="548639"/>
            <a:ext cx="6189780" cy="5861304"/>
          </a:xfrm>
        </p:spPr>
        <p:txBody>
          <a:bodyPr anchor="t">
            <a:normAutofit/>
          </a:bodyPr>
          <a:lstStyle/>
          <a:p>
            <a:pPr>
              <a:buFont typeface="Arial" panose="020B0604020202020204" pitchFamily="34" charset="0"/>
              <a:buChar char="•"/>
            </a:pPr>
            <a:r>
              <a:rPr lang="en-US" sz="1700"/>
              <a:t>Importance of Observation in Workplace</a:t>
            </a:r>
          </a:p>
          <a:p>
            <a:pPr marL="742950" lvl="1" indent="-285750">
              <a:buFont typeface="Arial" panose="020B0604020202020204" pitchFamily="34" charset="0"/>
              <a:buChar char="•"/>
            </a:pPr>
            <a:r>
              <a:rPr lang="en-US" sz="1700"/>
              <a:t>Useful for obtaining information about business environment</a:t>
            </a:r>
          </a:p>
          <a:p>
            <a:pPr marL="742950" lvl="1" indent="-285750">
              <a:buFont typeface="Arial" panose="020B0604020202020204" pitchFamily="34" charset="0"/>
              <a:buChar char="•"/>
            </a:pPr>
            <a:r>
              <a:rPr lang="en-US" sz="1700"/>
              <a:t>Helps understand work practices</a:t>
            </a:r>
          </a:p>
          <a:p>
            <a:pPr>
              <a:buFont typeface="Arial" panose="020B0604020202020204" pitchFamily="34" charset="0"/>
              <a:buChar char="•"/>
            </a:pPr>
            <a:r>
              <a:rPr lang="en-US" sz="1700"/>
              <a:t>Different Approaches to Observation</a:t>
            </a:r>
          </a:p>
          <a:p>
            <a:pPr marL="742950" lvl="1" indent="-285750">
              <a:buFont typeface="Arial" panose="020B0604020202020204" pitchFamily="34" charset="0"/>
              <a:buChar char="•"/>
            </a:pPr>
            <a:r>
              <a:rPr lang="en-US" sz="1700"/>
              <a:t>Formal observation</a:t>
            </a:r>
          </a:p>
          <a:p>
            <a:pPr marL="742950" lvl="1" indent="-285750">
              <a:buFont typeface="Arial" panose="020B0604020202020204" pitchFamily="34" charset="0"/>
              <a:buChar char="•"/>
            </a:pPr>
            <a:r>
              <a:rPr lang="en-US" sz="1700"/>
              <a:t>Shadowing</a:t>
            </a:r>
          </a:p>
          <a:p>
            <a:pPr marL="742950" lvl="1" indent="-285750">
              <a:buFont typeface="Arial" panose="020B0604020202020204" pitchFamily="34" charset="0"/>
              <a:buChar char="•"/>
            </a:pPr>
            <a:r>
              <a:rPr lang="en-US" sz="1700"/>
              <a:t>Protocol analysis</a:t>
            </a:r>
          </a:p>
          <a:p>
            <a:pPr marL="742950" lvl="1" indent="-285750">
              <a:buFont typeface="Arial" panose="020B0604020202020204" pitchFamily="34" charset="0"/>
              <a:buChar char="•"/>
            </a:pPr>
            <a:r>
              <a:rPr lang="en-US" sz="1700"/>
              <a:t>Ethnographic studies</a:t>
            </a:r>
          </a:p>
          <a:p>
            <a:pPr>
              <a:buFont typeface="Arial" panose="020B0604020202020204" pitchFamily="34" charset="0"/>
              <a:buChar char="•"/>
            </a:pPr>
            <a:r>
              <a:rPr lang="en-US" sz="1700"/>
              <a:t>Reassuring the Observed Person</a:t>
            </a:r>
          </a:p>
          <a:p>
            <a:pPr marL="742950" lvl="1" indent="-285750">
              <a:buFont typeface="Arial" panose="020B0604020202020204" pitchFamily="34" charset="0"/>
              <a:buChar char="•"/>
            </a:pPr>
            <a:r>
              <a:rPr lang="en-US" sz="1700"/>
              <a:t>Objective is to understand the task</a:t>
            </a:r>
          </a:p>
          <a:p>
            <a:pPr marL="742950" lvl="1" indent="-285750">
              <a:buFont typeface="Arial" panose="020B0604020202020204" pitchFamily="34" charset="0"/>
              <a:buChar char="•"/>
            </a:pPr>
            <a:r>
              <a:rPr lang="en-US" sz="1700"/>
              <a:t>Not to judge performance</a:t>
            </a:r>
          </a:p>
          <a:p>
            <a:pPr>
              <a:buFont typeface="Arial" panose="020B0604020202020204" pitchFamily="34" charset="0"/>
              <a:buChar char="•"/>
            </a:pPr>
            <a:r>
              <a:rPr lang="en-US" sz="1700"/>
              <a:t>Observing Unionised Work-Sites</a:t>
            </a:r>
          </a:p>
        </p:txBody>
      </p:sp>
    </p:spTree>
    <p:extLst>
      <p:ext uri="{BB962C8B-B14F-4D97-AF65-F5344CB8AC3E}">
        <p14:creationId xmlns:p14="http://schemas.microsoft.com/office/powerpoint/2010/main" val="39999288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2CC1E4F-F1F0-B945-BE50-C72A7103E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0C40DF1-E9E3-5220-A007-F5DB38AA9C1D}"/>
              </a:ext>
            </a:extLst>
          </p:cNvPr>
          <p:cNvSpPr>
            <a:spLocks noGrp="1"/>
          </p:cNvSpPr>
          <p:nvPr>
            <p:ph type="title"/>
          </p:nvPr>
        </p:nvSpPr>
        <p:spPr>
          <a:xfrm>
            <a:off x="7123007" y="603501"/>
            <a:ext cx="4361693" cy="1527049"/>
          </a:xfrm>
        </p:spPr>
        <p:txBody>
          <a:bodyPr vert="horz" lIns="91440" tIns="45720" rIns="91440" bIns="45720" rtlCol="0" anchor="b">
            <a:normAutofit/>
          </a:bodyPr>
          <a:lstStyle/>
          <a:p>
            <a:r>
              <a:rPr lang="en-US" sz="3300" b="1" kern="1200" dirty="0">
                <a:solidFill>
                  <a:schemeClr val="tx1"/>
                </a:solidFill>
                <a:latin typeface="+mj-lt"/>
                <a:ea typeface="+mj-ea"/>
                <a:cs typeface="+mj-cs"/>
              </a:rPr>
              <a:t>Advantages and Disadvantages of Observation</a:t>
            </a:r>
          </a:p>
        </p:txBody>
      </p:sp>
      <p:pic>
        <p:nvPicPr>
          <p:cNvPr id="5" name="Content Placeholder 4" descr="Young office worker analyzing CRM data on her desktop computer">
            <a:extLst>
              <a:ext uri="{FF2B5EF4-FFF2-40B4-BE49-F238E27FC236}">
                <a16:creationId xmlns:a16="http://schemas.microsoft.com/office/drawing/2014/main" id="{71024A9E-FD0F-45DE-AB22-5F5EA9725312}"/>
              </a:ext>
            </a:extLst>
          </p:cNvPr>
          <p:cNvPicPr>
            <a:picLocks noGrp="1" noChangeAspect="1"/>
          </p:cNvPicPr>
          <p:nvPr>
            <p:ph sz="half" idx="1"/>
          </p:nvPr>
        </p:nvPicPr>
        <p:blipFill>
          <a:blip r:embed="rId3"/>
          <a:srcRect l="15445" r="22521" b="-1"/>
          <a:stretch>
            <a:fillRect/>
          </a:stretch>
        </p:blipFill>
        <p:spPr>
          <a:xfrm>
            <a:off x="1" y="10"/>
            <a:ext cx="6373368" cy="6857990"/>
          </a:xfrm>
          <a:prstGeom prst="rect">
            <a:avLst/>
          </a:prstGeom>
        </p:spPr>
      </p:pic>
      <p:sp>
        <p:nvSpPr>
          <p:cNvPr id="4" name="Content Placeholder 3">
            <a:extLst>
              <a:ext uri="{FF2B5EF4-FFF2-40B4-BE49-F238E27FC236}">
                <a16:creationId xmlns:a16="http://schemas.microsoft.com/office/drawing/2014/main" id="{F036A613-C468-3B7B-1223-F6D855A0E483}"/>
              </a:ext>
            </a:extLst>
          </p:cNvPr>
          <p:cNvSpPr>
            <a:spLocks noGrp="1"/>
          </p:cNvSpPr>
          <p:nvPr>
            <p:ph sz="half" idx="2"/>
          </p:nvPr>
        </p:nvSpPr>
        <p:spPr>
          <a:xfrm>
            <a:off x="7123007" y="2212846"/>
            <a:ext cx="4361693" cy="4096514"/>
          </a:xfrm>
        </p:spPr>
        <p:txBody>
          <a:bodyPr vert="horz" lIns="91440" tIns="45720" rIns="91440" bIns="45720" rtlCol="0">
            <a:normAutofit/>
          </a:bodyPr>
          <a:lstStyle/>
          <a:p>
            <a:pPr>
              <a:lnSpc>
                <a:spcPct val="110000"/>
              </a:lnSpc>
            </a:pPr>
            <a:r>
              <a:rPr lang="en-US" sz="1500"/>
              <a:t>Better Understanding of Business Problems</a:t>
            </a:r>
          </a:p>
          <a:p>
            <a:pPr marL="742950" lvl="1">
              <a:lnSpc>
                <a:spcPct val="110000"/>
              </a:lnSpc>
            </a:pPr>
            <a:r>
              <a:rPr lang="en-US" sz="1500"/>
              <a:t>Gaining insight into difficulties faced by business users</a:t>
            </a:r>
          </a:p>
          <a:p>
            <a:pPr>
              <a:lnSpc>
                <a:spcPct val="110000"/>
              </a:lnSpc>
            </a:pPr>
            <a:r>
              <a:rPr lang="en-US" sz="1500"/>
              <a:t>Preparation for In-Depth Interviews</a:t>
            </a:r>
          </a:p>
          <a:p>
            <a:pPr marL="742950" lvl="1">
              <a:lnSpc>
                <a:spcPct val="110000"/>
              </a:lnSpc>
            </a:pPr>
            <a:r>
              <a:rPr lang="en-US" sz="1500"/>
              <a:t>Seeing tasks performed helps prepare relevant questions</a:t>
            </a:r>
          </a:p>
          <a:p>
            <a:pPr>
              <a:lnSpc>
                <a:spcPct val="110000"/>
              </a:lnSpc>
            </a:pPr>
            <a:r>
              <a:rPr lang="en-US" sz="1500"/>
              <a:t>Devising Workable Solutions</a:t>
            </a:r>
          </a:p>
          <a:p>
            <a:pPr marL="742950" lvl="1">
              <a:lnSpc>
                <a:spcPct val="110000"/>
              </a:lnSpc>
            </a:pPr>
            <a:r>
              <a:rPr lang="en-US" sz="1500"/>
              <a:t>Solutions more likely to be acceptable to the business</a:t>
            </a:r>
          </a:p>
          <a:p>
            <a:pPr>
              <a:lnSpc>
                <a:spcPct val="110000"/>
              </a:lnSpc>
            </a:pPr>
            <a:r>
              <a:rPr lang="en-US" sz="1500"/>
              <a:t>Impact of Being Observed</a:t>
            </a:r>
          </a:p>
          <a:p>
            <a:pPr marL="742950" lvl="1">
              <a:lnSpc>
                <a:spcPct val="110000"/>
              </a:lnSpc>
            </a:pPr>
            <a:r>
              <a:rPr lang="en-US" sz="1500"/>
              <a:t>Observation can be unnerving</a:t>
            </a:r>
          </a:p>
          <a:p>
            <a:pPr marL="742950" lvl="1">
              <a:lnSpc>
                <a:spcPct val="110000"/>
              </a:lnSpc>
            </a:pPr>
            <a:r>
              <a:rPr lang="en-US" sz="1500"/>
              <a:t>Observation may change behavior</a:t>
            </a:r>
          </a:p>
        </p:txBody>
      </p:sp>
    </p:spTree>
    <p:extLst>
      <p:ext uri="{BB962C8B-B14F-4D97-AF65-F5344CB8AC3E}">
        <p14:creationId xmlns:p14="http://schemas.microsoft.com/office/powerpoint/2010/main" val="10871561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DD1D22E-5996-E45B-92B2-659F701A4A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Neue Haas Grotesk Text Pro"/>
              <a:ea typeface="+mn-ea"/>
              <a:cs typeface="+mn-cs"/>
            </a:endParaRPr>
          </a:p>
        </p:txBody>
      </p:sp>
      <p:sp>
        <p:nvSpPr>
          <p:cNvPr id="2" name="Title 1">
            <a:extLst>
              <a:ext uri="{FF2B5EF4-FFF2-40B4-BE49-F238E27FC236}">
                <a16:creationId xmlns:a16="http://schemas.microsoft.com/office/drawing/2014/main" id="{6C4827C9-1918-A431-B07D-CAEDBCC629F8}"/>
              </a:ext>
            </a:extLst>
          </p:cNvPr>
          <p:cNvSpPr>
            <a:spLocks noGrp="1"/>
          </p:cNvSpPr>
          <p:nvPr>
            <p:ph type="title"/>
          </p:nvPr>
        </p:nvSpPr>
        <p:spPr>
          <a:xfrm>
            <a:off x="614679" y="548639"/>
            <a:ext cx="3977640" cy="5719640"/>
          </a:xfrm>
        </p:spPr>
        <p:txBody>
          <a:bodyPr anchor="t">
            <a:normAutofit/>
          </a:bodyPr>
          <a:lstStyle/>
          <a:p>
            <a:r>
              <a:rPr lang="en-US"/>
              <a:t>Formal Observation</a:t>
            </a:r>
          </a:p>
        </p:txBody>
      </p:sp>
      <p:sp>
        <p:nvSpPr>
          <p:cNvPr id="3" name="Content Placeholder 2">
            <a:extLst>
              <a:ext uri="{FF2B5EF4-FFF2-40B4-BE49-F238E27FC236}">
                <a16:creationId xmlns:a16="http://schemas.microsoft.com/office/drawing/2014/main" id="{8C9FE8E7-C1EE-1483-8D6D-F63FA695108E}"/>
              </a:ext>
            </a:extLst>
          </p:cNvPr>
          <p:cNvSpPr>
            <a:spLocks noGrp="1"/>
          </p:cNvSpPr>
          <p:nvPr>
            <p:ph idx="1"/>
          </p:nvPr>
        </p:nvSpPr>
        <p:spPr>
          <a:xfrm>
            <a:off x="5387542" y="548639"/>
            <a:ext cx="6189780" cy="5861304"/>
          </a:xfrm>
        </p:spPr>
        <p:txBody>
          <a:bodyPr anchor="t">
            <a:normAutofit/>
          </a:bodyPr>
          <a:lstStyle/>
          <a:p>
            <a:pPr>
              <a:buFont typeface="Arial" panose="020B0604020202020204" pitchFamily="34" charset="0"/>
              <a:buChar char="•"/>
            </a:pPr>
            <a:r>
              <a:rPr lang="en-US" sz="1700"/>
              <a:t>Preparation for Observation</a:t>
            </a:r>
          </a:p>
          <a:p>
            <a:pPr marL="742950" lvl="1" indent="-285750">
              <a:buFont typeface="Arial" panose="020B0604020202020204" pitchFamily="34" charset="0"/>
              <a:buChar char="•"/>
            </a:pPr>
            <a:r>
              <a:rPr lang="en-US" sz="1700"/>
              <a:t>Staff should be informed beforehand</a:t>
            </a:r>
          </a:p>
          <a:p>
            <a:pPr marL="742950" lvl="1" indent="-285750">
              <a:buFont typeface="Arial" panose="020B0604020202020204" pitchFamily="34" charset="0"/>
              <a:buChar char="•"/>
            </a:pPr>
            <a:r>
              <a:rPr lang="en-US" sz="1700"/>
              <a:t>Purpose is to understand the task, not assess performance</a:t>
            </a:r>
          </a:p>
          <a:p>
            <a:pPr>
              <a:buFont typeface="Arial" panose="020B0604020202020204" pitchFamily="34" charset="0"/>
              <a:buChar char="•"/>
            </a:pPr>
            <a:r>
              <a:rPr lang="en-US" sz="1700"/>
              <a:t>Impact of Self-Consciousness</a:t>
            </a:r>
          </a:p>
          <a:p>
            <a:pPr marL="742950" lvl="1" indent="-285750">
              <a:buFont typeface="Arial" panose="020B0604020202020204" pitchFamily="34" charset="0"/>
              <a:buChar char="•"/>
            </a:pPr>
            <a:r>
              <a:rPr lang="en-US" sz="1700"/>
              <a:t>Can affect task performance</a:t>
            </a:r>
          </a:p>
          <a:p>
            <a:pPr marL="742950" lvl="1" indent="-285750">
              <a:buFont typeface="Arial" panose="020B0604020202020204" pitchFamily="34" charset="0"/>
              <a:buChar char="•"/>
            </a:pPr>
            <a:r>
              <a:rPr lang="en-US" sz="1700"/>
              <a:t>Prior notice helps reduce self-consciousness</a:t>
            </a:r>
          </a:p>
          <a:p>
            <a:pPr>
              <a:buFont typeface="Arial" panose="020B0604020202020204" pitchFamily="34" charset="0"/>
              <a:buChar char="•"/>
            </a:pPr>
            <a:r>
              <a:rPr lang="en-US" sz="1700"/>
              <a:t>Role of Observer</a:t>
            </a:r>
          </a:p>
          <a:p>
            <a:pPr marL="742950" lvl="1" indent="-285750">
              <a:buFont typeface="Arial" panose="020B0604020202020204" pitchFamily="34" charset="0"/>
              <a:buChar char="•"/>
            </a:pPr>
            <a:r>
              <a:rPr lang="en-US" sz="1700"/>
              <a:t>Should not be seen as management</a:t>
            </a:r>
          </a:p>
          <a:p>
            <a:pPr>
              <a:buFont typeface="Arial" panose="020B0604020202020204" pitchFamily="34" charset="0"/>
              <a:buChar char="•"/>
            </a:pPr>
            <a:r>
              <a:rPr lang="en-US" sz="1700"/>
              <a:t>Questioning During Observation</a:t>
            </a:r>
          </a:p>
          <a:p>
            <a:pPr>
              <a:buFont typeface="Arial" panose="020B0604020202020204" pitchFamily="34" charset="0"/>
              <a:buChar char="•"/>
            </a:pPr>
            <a:r>
              <a:rPr lang="en-US" sz="1700"/>
              <a:t>Value of Repeated Observation</a:t>
            </a:r>
          </a:p>
          <a:p>
            <a:pPr>
              <a:buFont typeface="Arial" panose="020B0604020202020204" pitchFamily="34" charset="0"/>
              <a:buChar char="•"/>
            </a:pPr>
            <a:r>
              <a:rPr lang="en-US" sz="1700"/>
              <a:t>Observing Different Types of Tasks</a:t>
            </a:r>
          </a:p>
          <a:p>
            <a:pPr>
              <a:buFont typeface="Arial" panose="020B0604020202020204" pitchFamily="34" charset="0"/>
              <a:buChar char="•"/>
            </a:pPr>
            <a:r>
              <a:rPr lang="en-US" sz="1700"/>
              <a:t>Sketching the Workplace</a:t>
            </a:r>
          </a:p>
        </p:txBody>
      </p:sp>
    </p:spTree>
    <p:extLst>
      <p:ext uri="{BB962C8B-B14F-4D97-AF65-F5344CB8AC3E}">
        <p14:creationId xmlns:p14="http://schemas.microsoft.com/office/powerpoint/2010/main" val="42786889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DD1D22E-5996-E45B-92B2-659F701A4A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Neue Haas Grotesk Text Pro"/>
              <a:ea typeface="+mn-ea"/>
              <a:cs typeface="+mn-cs"/>
            </a:endParaRPr>
          </a:p>
        </p:txBody>
      </p:sp>
      <p:sp>
        <p:nvSpPr>
          <p:cNvPr id="2" name="Title 1">
            <a:extLst>
              <a:ext uri="{FF2B5EF4-FFF2-40B4-BE49-F238E27FC236}">
                <a16:creationId xmlns:a16="http://schemas.microsoft.com/office/drawing/2014/main" id="{7DA838C8-0159-5E4E-2860-829F066E16EF}"/>
              </a:ext>
            </a:extLst>
          </p:cNvPr>
          <p:cNvSpPr>
            <a:spLocks noGrp="1"/>
          </p:cNvSpPr>
          <p:nvPr>
            <p:ph type="title"/>
          </p:nvPr>
        </p:nvSpPr>
        <p:spPr>
          <a:xfrm>
            <a:off x="614679" y="548639"/>
            <a:ext cx="3977640" cy="5719640"/>
          </a:xfrm>
        </p:spPr>
        <p:txBody>
          <a:bodyPr anchor="t">
            <a:normAutofit/>
          </a:bodyPr>
          <a:lstStyle/>
          <a:p>
            <a:r>
              <a:rPr lang="en-US"/>
              <a:t>Protocol Analysis</a:t>
            </a:r>
          </a:p>
        </p:txBody>
      </p:sp>
      <p:sp>
        <p:nvSpPr>
          <p:cNvPr id="3" name="Content Placeholder 2">
            <a:extLst>
              <a:ext uri="{FF2B5EF4-FFF2-40B4-BE49-F238E27FC236}">
                <a16:creationId xmlns:a16="http://schemas.microsoft.com/office/drawing/2014/main" id="{C8230D83-BDCF-9A70-CB96-17CD58E1944C}"/>
              </a:ext>
            </a:extLst>
          </p:cNvPr>
          <p:cNvSpPr>
            <a:spLocks noGrp="1"/>
          </p:cNvSpPr>
          <p:nvPr>
            <p:ph idx="1"/>
          </p:nvPr>
        </p:nvSpPr>
        <p:spPr>
          <a:xfrm>
            <a:off x="5387542" y="548639"/>
            <a:ext cx="6189780" cy="5861304"/>
          </a:xfrm>
        </p:spPr>
        <p:txBody>
          <a:bodyPr anchor="t">
            <a:normAutofit/>
          </a:bodyPr>
          <a:lstStyle/>
          <a:p>
            <a:pPr>
              <a:buFont typeface="Arial" panose="020B0604020202020204" pitchFamily="34" charset="0"/>
              <a:buChar char="•"/>
            </a:pPr>
            <a:r>
              <a:rPr lang="en-US" sz="1500"/>
              <a:t>Protocol Analysis Method</a:t>
            </a:r>
          </a:p>
          <a:p>
            <a:pPr marL="742950" lvl="1" indent="-285750">
              <a:buFont typeface="Arial" panose="020B0604020202020204" pitchFamily="34" charset="0"/>
              <a:buChar char="•"/>
            </a:pPr>
            <a:r>
              <a:rPr lang="en-US" sz="1500"/>
              <a:t>Users perform a task and describe each step</a:t>
            </a:r>
          </a:p>
          <a:p>
            <a:pPr marL="742950" lvl="1" indent="-285750">
              <a:buFont typeface="Arial" panose="020B0604020202020204" pitchFamily="34" charset="0"/>
              <a:buChar char="•"/>
            </a:pPr>
            <a:r>
              <a:rPr lang="en-US" sz="1500"/>
              <a:t>Helps in understanding skills required for task completion</a:t>
            </a:r>
          </a:p>
          <a:p>
            <a:pPr>
              <a:buFont typeface="Arial" panose="020B0604020202020204" pitchFamily="34" charset="0"/>
              <a:buChar char="•"/>
            </a:pPr>
            <a:r>
              <a:rPr lang="en-US" sz="1500"/>
              <a:t>Challenges in Verbal Explanation</a:t>
            </a:r>
          </a:p>
          <a:p>
            <a:pPr marL="742950" lvl="1" indent="-285750">
              <a:buFont typeface="Arial" panose="020B0604020202020204" pitchFamily="34" charset="0"/>
              <a:buChar char="•"/>
            </a:pPr>
            <a:r>
              <a:rPr lang="en-US" sz="1500"/>
              <a:t>Higher unconscious skill level makes verbal explanation difficult</a:t>
            </a:r>
          </a:p>
          <a:p>
            <a:pPr>
              <a:buFont typeface="Arial" panose="020B0604020202020204" pitchFamily="34" charset="0"/>
              <a:buChar char="•"/>
            </a:pPr>
            <a:r>
              <a:rPr lang="en-US" sz="1500"/>
              <a:t>Performing and Describing Approach</a:t>
            </a:r>
          </a:p>
          <a:p>
            <a:pPr marL="742950" lvl="1" indent="-285750">
              <a:buFont typeface="Arial" panose="020B0604020202020204" pitchFamily="34" charset="0"/>
              <a:buChar char="•"/>
            </a:pPr>
            <a:r>
              <a:rPr lang="en-US" sz="1500"/>
              <a:t>Useful for analysts to gain deeper understanding</a:t>
            </a:r>
          </a:p>
          <a:p>
            <a:pPr marL="742950" lvl="1" indent="-285750">
              <a:buFont typeface="Arial" panose="020B0604020202020204" pitchFamily="34" charset="0"/>
              <a:buChar char="•"/>
            </a:pPr>
            <a:r>
              <a:rPr lang="en-US" sz="1500"/>
              <a:t>Can be used for training new staff</a:t>
            </a:r>
          </a:p>
          <a:p>
            <a:pPr>
              <a:buFont typeface="Arial" panose="020B0604020202020204" pitchFamily="34" charset="0"/>
              <a:buChar char="•"/>
            </a:pPr>
            <a:r>
              <a:rPr lang="en-US" sz="1500"/>
              <a:t>Example: Learner Drivers</a:t>
            </a:r>
          </a:p>
          <a:p>
            <a:pPr marL="742950" lvl="1" indent="-285750">
              <a:buFont typeface="Arial" panose="020B0604020202020204" pitchFamily="34" charset="0"/>
              <a:buChar char="•"/>
            </a:pPr>
            <a:r>
              <a:rPr lang="en-US" sz="1500"/>
              <a:t>Drivers learn by watching and performing tasks simultaneously</a:t>
            </a:r>
          </a:p>
          <a:p>
            <a:pPr marL="742950" lvl="1" indent="-285750">
              <a:buFont typeface="Arial" panose="020B0604020202020204" pitchFamily="34" charset="0"/>
              <a:buChar char="•"/>
            </a:pPr>
            <a:r>
              <a:rPr lang="en-US" sz="1500"/>
              <a:t>Combines practical and verbal instruction</a:t>
            </a:r>
          </a:p>
        </p:txBody>
      </p:sp>
    </p:spTree>
    <p:extLst>
      <p:ext uri="{BB962C8B-B14F-4D97-AF65-F5344CB8AC3E}">
        <p14:creationId xmlns:p14="http://schemas.microsoft.com/office/powerpoint/2010/main" val="12303165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DD1D22E-5996-E45B-92B2-659F701A4A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Neue Haas Grotesk Text Pro"/>
              <a:ea typeface="+mn-ea"/>
              <a:cs typeface="+mn-cs"/>
            </a:endParaRPr>
          </a:p>
        </p:txBody>
      </p:sp>
      <p:sp>
        <p:nvSpPr>
          <p:cNvPr id="2" name="Title 1">
            <a:extLst>
              <a:ext uri="{FF2B5EF4-FFF2-40B4-BE49-F238E27FC236}">
                <a16:creationId xmlns:a16="http://schemas.microsoft.com/office/drawing/2014/main" id="{B321FAB8-BD27-8841-4C27-170B5E65431A}"/>
              </a:ext>
            </a:extLst>
          </p:cNvPr>
          <p:cNvSpPr>
            <a:spLocks noGrp="1"/>
          </p:cNvSpPr>
          <p:nvPr>
            <p:ph type="title"/>
          </p:nvPr>
        </p:nvSpPr>
        <p:spPr>
          <a:xfrm>
            <a:off x="614679" y="548639"/>
            <a:ext cx="3977640" cy="5719640"/>
          </a:xfrm>
        </p:spPr>
        <p:txBody>
          <a:bodyPr anchor="t">
            <a:normAutofit/>
          </a:bodyPr>
          <a:lstStyle/>
          <a:p>
            <a:r>
              <a:rPr lang="en-US"/>
              <a:t>Agenda</a:t>
            </a:r>
          </a:p>
        </p:txBody>
      </p:sp>
      <p:sp>
        <p:nvSpPr>
          <p:cNvPr id="3" name="Content Placeholder 2">
            <a:extLst>
              <a:ext uri="{FF2B5EF4-FFF2-40B4-BE49-F238E27FC236}">
                <a16:creationId xmlns:a16="http://schemas.microsoft.com/office/drawing/2014/main" id="{45036DD4-94D5-3F65-0E44-F490363088A0}"/>
              </a:ext>
            </a:extLst>
          </p:cNvPr>
          <p:cNvSpPr>
            <a:spLocks noGrp="1"/>
          </p:cNvSpPr>
          <p:nvPr>
            <p:ph idx="1"/>
          </p:nvPr>
        </p:nvSpPr>
        <p:spPr>
          <a:xfrm>
            <a:off x="5387542" y="548639"/>
            <a:ext cx="6189780" cy="5861304"/>
          </a:xfrm>
        </p:spPr>
        <p:txBody>
          <a:bodyPr anchor="t">
            <a:normAutofit/>
          </a:bodyPr>
          <a:lstStyle/>
          <a:p>
            <a:pPr>
              <a:buFont typeface="Arial" panose="020B0604020202020204" pitchFamily="34" charset="0"/>
              <a:buChar char="•"/>
            </a:pPr>
            <a:r>
              <a:rPr lang="en-US" sz="2600"/>
              <a:t>Introduction</a:t>
            </a:r>
          </a:p>
          <a:p>
            <a:pPr>
              <a:buFont typeface="Arial" panose="020B0604020202020204" pitchFamily="34" charset="0"/>
              <a:buChar char="•"/>
            </a:pPr>
            <a:r>
              <a:rPr lang="en-US" sz="2600"/>
              <a:t>Prior Research</a:t>
            </a:r>
          </a:p>
          <a:p>
            <a:pPr>
              <a:buFont typeface="Arial" panose="020B0604020202020204" pitchFamily="34" charset="0"/>
              <a:buChar char="•"/>
            </a:pPr>
            <a:r>
              <a:rPr lang="en-US" sz="2600"/>
              <a:t>Investigation Techniques</a:t>
            </a:r>
          </a:p>
          <a:p>
            <a:pPr>
              <a:buFont typeface="Arial" panose="020B0604020202020204" pitchFamily="34" charset="0"/>
              <a:buChar char="•"/>
            </a:pPr>
            <a:r>
              <a:rPr lang="en-US" sz="2600"/>
              <a:t>Interviews</a:t>
            </a:r>
          </a:p>
          <a:p>
            <a:pPr>
              <a:buFont typeface="Arial" panose="020B0604020202020204" pitchFamily="34" charset="0"/>
              <a:buChar char="•"/>
            </a:pPr>
            <a:r>
              <a:rPr lang="en-US" sz="2600"/>
              <a:t>Observation</a:t>
            </a:r>
          </a:p>
          <a:p>
            <a:pPr>
              <a:buFont typeface="Arial" panose="020B0604020202020204" pitchFamily="34" charset="0"/>
              <a:buChar char="•"/>
            </a:pPr>
            <a:r>
              <a:rPr lang="en-US" sz="2600"/>
              <a:t>Workshops</a:t>
            </a:r>
          </a:p>
          <a:p>
            <a:pPr>
              <a:buFont typeface="Arial" panose="020B0604020202020204" pitchFamily="34" charset="0"/>
              <a:buChar char="•"/>
            </a:pPr>
            <a:r>
              <a:rPr lang="en-US" sz="2600"/>
              <a:t>Focus Groups</a:t>
            </a:r>
          </a:p>
          <a:p>
            <a:pPr>
              <a:buFont typeface="Arial" panose="020B0604020202020204" pitchFamily="34" charset="0"/>
              <a:buChar char="•"/>
            </a:pPr>
            <a:r>
              <a:rPr lang="en-US" sz="2600"/>
              <a:t>Scenarios</a:t>
            </a:r>
          </a:p>
          <a:p>
            <a:pPr>
              <a:buFont typeface="Arial" panose="020B0604020202020204" pitchFamily="34" charset="0"/>
              <a:buChar char="•"/>
            </a:pPr>
            <a:r>
              <a:rPr lang="en-US" sz="2600"/>
              <a:t>User Analysis</a:t>
            </a:r>
          </a:p>
          <a:p>
            <a:pPr>
              <a:buFont typeface="Arial" panose="020B0604020202020204" pitchFamily="34" charset="0"/>
              <a:buChar char="•"/>
            </a:pPr>
            <a:r>
              <a:rPr lang="en-US" sz="2600"/>
              <a:t>Prototyping</a:t>
            </a:r>
          </a:p>
          <a:p>
            <a:pPr>
              <a:buFont typeface="Arial" panose="020B0604020202020204" pitchFamily="34" charset="0"/>
              <a:buChar char="•"/>
            </a:pPr>
            <a:r>
              <a:rPr lang="en-US" sz="2600"/>
              <a:t>Quantitative Approaches</a:t>
            </a:r>
          </a:p>
          <a:p>
            <a:pPr>
              <a:buFont typeface="Arial" panose="020B0604020202020204" pitchFamily="34" charset="0"/>
              <a:buChar char="•"/>
            </a:pPr>
            <a:r>
              <a:rPr lang="en-US" sz="2600"/>
              <a:t>Suitability of Techniques</a:t>
            </a:r>
          </a:p>
        </p:txBody>
      </p:sp>
    </p:spTree>
    <p:extLst>
      <p:ext uri="{BB962C8B-B14F-4D97-AF65-F5344CB8AC3E}">
        <p14:creationId xmlns:p14="http://schemas.microsoft.com/office/powerpoint/2010/main" val="35505054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DD1D22E-5996-E45B-92B2-659F701A4A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Neue Haas Grotesk Text Pro"/>
              <a:ea typeface="+mn-ea"/>
              <a:cs typeface="+mn-cs"/>
            </a:endParaRPr>
          </a:p>
        </p:txBody>
      </p:sp>
      <p:sp>
        <p:nvSpPr>
          <p:cNvPr id="2" name="Title 1">
            <a:extLst>
              <a:ext uri="{FF2B5EF4-FFF2-40B4-BE49-F238E27FC236}">
                <a16:creationId xmlns:a16="http://schemas.microsoft.com/office/drawing/2014/main" id="{57C131A9-F6BE-3054-9551-575244858AED}"/>
              </a:ext>
            </a:extLst>
          </p:cNvPr>
          <p:cNvSpPr>
            <a:spLocks noGrp="1"/>
          </p:cNvSpPr>
          <p:nvPr>
            <p:ph type="title"/>
          </p:nvPr>
        </p:nvSpPr>
        <p:spPr>
          <a:xfrm>
            <a:off x="614679" y="548639"/>
            <a:ext cx="3977640" cy="5719640"/>
          </a:xfrm>
        </p:spPr>
        <p:txBody>
          <a:bodyPr anchor="t">
            <a:normAutofit/>
          </a:bodyPr>
          <a:lstStyle/>
          <a:p>
            <a:r>
              <a:rPr lang="en-US"/>
              <a:t>Shadowing</a:t>
            </a:r>
          </a:p>
        </p:txBody>
      </p:sp>
      <p:sp>
        <p:nvSpPr>
          <p:cNvPr id="3" name="Content Placeholder 2">
            <a:extLst>
              <a:ext uri="{FF2B5EF4-FFF2-40B4-BE49-F238E27FC236}">
                <a16:creationId xmlns:a16="http://schemas.microsoft.com/office/drawing/2014/main" id="{79D1319C-A6A3-81EA-094F-436D69955212}"/>
              </a:ext>
            </a:extLst>
          </p:cNvPr>
          <p:cNvSpPr>
            <a:spLocks noGrp="1"/>
          </p:cNvSpPr>
          <p:nvPr>
            <p:ph idx="1"/>
          </p:nvPr>
        </p:nvSpPr>
        <p:spPr>
          <a:xfrm>
            <a:off x="5387542" y="548639"/>
            <a:ext cx="6189780" cy="5861304"/>
          </a:xfrm>
        </p:spPr>
        <p:txBody>
          <a:bodyPr anchor="t">
            <a:normAutofit/>
          </a:bodyPr>
          <a:lstStyle/>
          <a:p>
            <a:pPr>
              <a:buFont typeface="Arial" panose="020B0604020202020204" pitchFamily="34" charset="0"/>
              <a:buChar char="•"/>
            </a:pPr>
            <a:r>
              <a:rPr lang="en-US" sz="1500"/>
              <a:t>Shadowing for Job Insight</a:t>
            </a:r>
          </a:p>
          <a:p>
            <a:pPr marL="742950" lvl="1" indent="-285750">
              <a:buFont typeface="Arial" panose="020B0604020202020204" pitchFamily="34" charset="0"/>
              <a:buChar char="•"/>
            </a:pPr>
            <a:r>
              <a:rPr lang="en-US" sz="1500"/>
              <a:t>Involves following a user for a period, such as one or two days</a:t>
            </a:r>
          </a:p>
          <a:p>
            <a:pPr marL="742950" lvl="1" indent="-285750">
              <a:buFont typeface="Arial" panose="020B0604020202020204" pitchFamily="34" charset="0"/>
              <a:buChar char="•"/>
            </a:pPr>
            <a:r>
              <a:rPr lang="en-US" sz="1500"/>
              <a:t>Helps understand specific user roles</a:t>
            </a:r>
          </a:p>
          <a:p>
            <a:pPr>
              <a:buFont typeface="Arial" panose="020B0604020202020204" pitchFamily="34" charset="0"/>
              <a:buChar char="•"/>
            </a:pPr>
            <a:r>
              <a:rPr lang="en-US" sz="1500"/>
              <a:t>Clarifying Work Processes</a:t>
            </a:r>
          </a:p>
          <a:p>
            <a:pPr marL="742950" lvl="1" indent="-285750">
              <a:buFont typeface="Arial" panose="020B0604020202020204" pitchFamily="34" charset="0"/>
              <a:buChar char="•"/>
            </a:pPr>
            <a:r>
              <a:rPr lang="en-US" sz="1500"/>
              <a:t>Ask for explanations on how work is done</a:t>
            </a:r>
          </a:p>
          <a:p>
            <a:pPr marL="742950" lvl="1" indent="-285750">
              <a:buFont typeface="Arial" panose="020B0604020202020204" pitchFamily="34" charset="0"/>
              <a:buChar char="•"/>
            </a:pPr>
            <a:r>
              <a:rPr lang="en-US" sz="1500"/>
              <a:t>Understand information used and workflow sequence</a:t>
            </a:r>
          </a:p>
          <a:p>
            <a:pPr>
              <a:buFont typeface="Arial" panose="020B0604020202020204" pitchFamily="34" charset="0"/>
              <a:buChar char="•"/>
            </a:pPr>
            <a:r>
              <a:rPr lang="en-US" sz="1500"/>
              <a:t>Uncovering Hidden Aspects</a:t>
            </a:r>
          </a:p>
          <a:p>
            <a:pPr marL="742950" lvl="1" indent="-285750">
              <a:buFont typeface="Arial" panose="020B0604020202020204" pitchFamily="34" charset="0"/>
              <a:buChar char="•"/>
            </a:pPr>
            <a:r>
              <a:rPr lang="en-US" sz="1500"/>
              <a:t>Identify taken-for-granted aspects of the work</a:t>
            </a:r>
          </a:p>
          <a:p>
            <a:pPr>
              <a:buFont typeface="Arial" panose="020B0604020202020204" pitchFamily="34" charset="0"/>
              <a:buChar char="•"/>
            </a:pPr>
            <a:r>
              <a:rPr lang="en-US" sz="1500"/>
              <a:t>Building Rapport</a:t>
            </a:r>
          </a:p>
          <a:p>
            <a:pPr marL="742950" lvl="1" indent="-285750">
              <a:buFont typeface="Arial" panose="020B0604020202020204" pitchFamily="34" charset="0"/>
              <a:buChar char="•"/>
            </a:pPr>
            <a:r>
              <a:rPr lang="en-US" sz="1500"/>
              <a:t>Longer shadowing builds better rapport</a:t>
            </a:r>
          </a:p>
          <a:p>
            <a:pPr marL="742950" lvl="1" indent="-285750">
              <a:buFont typeface="Arial" panose="020B0604020202020204" pitchFamily="34" charset="0"/>
              <a:buChar char="•"/>
            </a:pPr>
            <a:r>
              <a:rPr lang="en-US" sz="1500"/>
              <a:t>Captures additional details not elicited in short interviews</a:t>
            </a:r>
          </a:p>
          <a:p>
            <a:pPr>
              <a:buFont typeface="Arial" panose="020B0604020202020204" pitchFamily="34" charset="0"/>
              <a:buChar char="•"/>
            </a:pPr>
            <a:r>
              <a:rPr lang="en-US" sz="1500"/>
              <a:t>Visual Context for Requirements</a:t>
            </a:r>
          </a:p>
        </p:txBody>
      </p:sp>
    </p:spTree>
    <p:extLst>
      <p:ext uri="{BB962C8B-B14F-4D97-AF65-F5344CB8AC3E}">
        <p14:creationId xmlns:p14="http://schemas.microsoft.com/office/powerpoint/2010/main" val="27671193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DD1D22E-5996-E45B-92B2-659F701A4A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Neue Haas Grotesk Text Pro"/>
              <a:ea typeface="+mn-ea"/>
              <a:cs typeface="+mn-cs"/>
            </a:endParaRPr>
          </a:p>
        </p:txBody>
      </p:sp>
      <p:sp>
        <p:nvSpPr>
          <p:cNvPr id="2" name="Title 1">
            <a:extLst>
              <a:ext uri="{FF2B5EF4-FFF2-40B4-BE49-F238E27FC236}">
                <a16:creationId xmlns:a16="http://schemas.microsoft.com/office/drawing/2014/main" id="{0BFDF50A-31AE-F148-33DE-89765EC60A38}"/>
              </a:ext>
            </a:extLst>
          </p:cNvPr>
          <p:cNvSpPr>
            <a:spLocks noGrp="1"/>
          </p:cNvSpPr>
          <p:nvPr>
            <p:ph type="title"/>
          </p:nvPr>
        </p:nvSpPr>
        <p:spPr>
          <a:xfrm>
            <a:off x="614679" y="548639"/>
            <a:ext cx="3977640" cy="5719640"/>
          </a:xfrm>
        </p:spPr>
        <p:txBody>
          <a:bodyPr anchor="t">
            <a:normAutofit/>
          </a:bodyPr>
          <a:lstStyle/>
          <a:p>
            <a:r>
              <a:rPr lang="en-US"/>
              <a:t>Ethnographic Studies</a:t>
            </a:r>
          </a:p>
        </p:txBody>
      </p:sp>
      <p:sp>
        <p:nvSpPr>
          <p:cNvPr id="3" name="Content Placeholder 2">
            <a:extLst>
              <a:ext uri="{FF2B5EF4-FFF2-40B4-BE49-F238E27FC236}">
                <a16:creationId xmlns:a16="http://schemas.microsoft.com/office/drawing/2014/main" id="{375FBA2D-D06D-68C2-A020-F0DF46C45995}"/>
              </a:ext>
            </a:extLst>
          </p:cNvPr>
          <p:cNvSpPr>
            <a:spLocks noGrp="1"/>
          </p:cNvSpPr>
          <p:nvPr>
            <p:ph idx="1"/>
          </p:nvPr>
        </p:nvSpPr>
        <p:spPr>
          <a:xfrm>
            <a:off x="5387542" y="548639"/>
            <a:ext cx="6189780" cy="5861304"/>
          </a:xfrm>
        </p:spPr>
        <p:txBody>
          <a:bodyPr anchor="t">
            <a:normAutofit/>
          </a:bodyPr>
          <a:lstStyle/>
          <a:p>
            <a:pPr>
              <a:buFont typeface="Arial" panose="020B0604020202020204" pitchFamily="34" charset="0"/>
              <a:buChar char="•"/>
            </a:pPr>
            <a:r>
              <a:t>Ethnographic Study Overview</a:t>
            </a:r>
          </a:p>
          <a:p>
            <a:pPr marL="742950" lvl="1" indent="-285750">
              <a:buFont typeface="Arial" panose="020B0604020202020204" pitchFamily="34" charset="0"/>
              <a:buChar char="•"/>
            </a:pPr>
            <a:r>
              <a:t>Derived from anthropology</a:t>
            </a:r>
          </a:p>
          <a:p>
            <a:pPr marL="742950" lvl="1" indent="-285750">
              <a:buFont typeface="Arial" panose="020B0604020202020204" pitchFamily="34" charset="0"/>
              <a:buChar char="•"/>
            </a:pPr>
            <a:r>
              <a:t>Involves extended time in target environment</a:t>
            </a:r>
          </a:p>
          <a:p>
            <a:pPr>
              <a:buFont typeface="Arial" panose="020B0604020202020204" pitchFamily="34" charset="0"/>
              <a:buChar char="•"/>
            </a:pPr>
            <a:r>
              <a:t>Understanding Business Systems</a:t>
            </a:r>
          </a:p>
          <a:p>
            <a:pPr marL="742950" lvl="1" indent="-285750">
              <a:buFont typeface="Arial" panose="020B0604020202020204" pitchFamily="34" charset="0"/>
              <a:buChar char="•"/>
            </a:pPr>
            <a:r>
              <a:t>Analyst gains thorough understanding</a:t>
            </a:r>
          </a:p>
          <a:p>
            <a:pPr marL="742950" lvl="1" indent="-285750">
              <a:buFont typeface="Arial" panose="020B0604020202020204" pitchFamily="34" charset="0"/>
              <a:buChar char="•"/>
            </a:pPr>
            <a:r>
              <a:t>Business community behaves naturally</a:t>
            </a:r>
          </a:p>
          <a:p>
            <a:pPr>
              <a:buFont typeface="Arial" panose="020B0604020202020204" pitchFamily="34" charset="0"/>
              <a:buChar char="•"/>
            </a:pPr>
            <a:r>
              <a:t>Appreciation of Intangible Aspects</a:t>
            </a:r>
          </a:p>
          <a:p>
            <a:pPr marL="742950" lvl="1" indent="-285750">
              <a:buFont typeface="Arial" panose="020B0604020202020204" pitchFamily="34" charset="0"/>
              <a:buChar char="•"/>
            </a:pPr>
            <a:r>
              <a:t>Organisational culture</a:t>
            </a:r>
          </a:p>
          <a:p>
            <a:pPr marL="742950" lvl="1" indent="-285750">
              <a:buFont typeface="Arial" panose="020B0604020202020204" pitchFamily="34" charset="0"/>
              <a:buChar char="•"/>
            </a:pPr>
            <a:r>
              <a:t>Formal and informal power influences</a:t>
            </a:r>
          </a:p>
          <a:p>
            <a:pPr>
              <a:buFont typeface="Arial" panose="020B0604020202020204" pitchFamily="34" charset="0"/>
              <a:buChar char="•"/>
            </a:pPr>
            <a:r>
              <a:t>Analyzing Complex Business Systems</a:t>
            </a:r>
          </a:p>
          <a:p>
            <a:pPr marL="742950" lvl="1" indent="-285750">
              <a:buFont typeface="Arial" panose="020B0604020202020204" pitchFamily="34" charset="0"/>
              <a:buChar char="•"/>
            </a:pPr>
            <a:r>
              <a:t>Useful for expert staff members</a:t>
            </a:r>
          </a:p>
          <a:p>
            <a:pPr marL="742950" lvl="1" indent="-285750">
              <a:buFont typeface="Arial" panose="020B0604020202020204" pitchFamily="34" charset="0"/>
              <a:buChar char="•"/>
            </a:pPr>
            <a:r>
              <a:t>Extended interaction aids understanding</a:t>
            </a:r>
            <a:endParaRPr lang="en-US"/>
          </a:p>
        </p:txBody>
      </p:sp>
    </p:spTree>
    <p:extLst>
      <p:ext uri="{BB962C8B-B14F-4D97-AF65-F5344CB8AC3E}">
        <p14:creationId xmlns:p14="http://schemas.microsoft.com/office/powerpoint/2010/main" val="7662094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20CE451-818C-E63D-258B-234B6C543D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FE9E407-686C-7B64-6DE2-148D66D5B25C}"/>
              </a:ext>
            </a:extLst>
          </p:cNvPr>
          <p:cNvSpPr>
            <a:spLocks noGrp="1"/>
          </p:cNvSpPr>
          <p:nvPr>
            <p:ph type="title"/>
          </p:nvPr>
        </p:nvSpPr>
        <p:spPr>
          <a:xfrm>
            <a:off x="612648" y="603504"/>
            <a:ext cx="4361686" cy="1527048"/>
          </a:xfrm>
        </p:spPr>
        <p:txBody>
          <a:bodyPr vert="horz" lIns="91440" tIns="45720" rIns="91440" bIns="45720" rtlCol="0" anchor="b">
            <a:normAutofit/>
          </a:bodyPr>
          <a:lstStyle/>
          <a:p>
            <a:r>
              <a:rPr lang="en-US" sz="3300" b="1" kern="1200" dirty="0">
                <a:solidFill>
                  <a:schemeClr val="tx1"/>
                </a:solidFill>
                <a:latin typeface="+mj-lt"/>
                <a:ea typeface="+mj-ea"/>
                <a:cs typeface="+mj-cs"/>
              </a:rPr>
              <a:t>Advantages and Disadvantages of Workshops</a:t>
            </a:r>
          </a:p>
        </p:txBody>
      </p:sp>
      <p:sp>
        <p:nvSpPr>
          <p:cNvPr id="4" name="Content Placeholder 3">
            <a:extLst>
              <a:ext uri="{FF2B5EF4-FFF2-40B4-BE49-F238E27FC236}">
                <a16:creationId xmlns:a16="http://schemas.microsoft.com/office/drawing/2014/main" id="{045685F5-B89A-8762-94AA-ED507B66776C}"/>
              </a:ext>
            </a:extLst>
          </p:cNvPr>
          <p:cNvSpPr>
            <a:spLocks noGrp="1"/>
          </p:cNvSpPr>
          <p:nvPr>
            <p:ph sz="half" idx="2"/>
          </p:nvPr>
        </p:nvSpPr>
        <p:spPr>
          <a:xfrm>
            <a:off x="612647" y="2212848"/>
            <a:ext cx="4361687" cy="4096512"/>
          </a:xfrm>
        </p:spPr>
        <p:txBody>
          <a:bodyPr vert="horz" lIns="91440" tIns="45720" rIns="91440" bIns="45720" rtlCol="0">
            <a:normAutofit/>
          </a:bodyPr>
          <a:lstStyle/>
          <a:p>
            <a:pPr>
              <a:lnSpc>
                <a:spcPct val="110000"/>
              </a:lnSpc>
            </a:pPr>
            <a:r>
              <a:rPr lang="en-US" sz="1500"/>
              <a:t>Advantages of Workshops</a:t>
            </a:r>
          </a:p>
          <a:p>
            <a:pPr marL="742950" lvl="1">
              <a:lnSpc>
                <a:spcPct val="110000"/>
              </a:lnSpc>
            </a:pPr>
            <a:r>
              <a:rPr lang="en-US" sz="1500"/>
              <a:t>Gain a broad view of the area under investigation</a:t>
            </a:r>
          </a:p>
          <a:p>
            <a:pPr marL="742950" lvl="1">
              <a:lnSpc>
                <a:spcPct val="110000"/>
              </a:lnSpc>
            </a:pPr>
            <a:r>
              <a:rPr lang="en-US" sz="1500"/>
              <a:t>Increase speed and productivity</a:t>
            </a:r>
          </a:p>
          <a:p>
            <a:pPr marL="742950" lvl="1">
              <a:lnSpc>
                <a:spcPct val="110000"/>
              </a:lnSpc>
            </a:pPr>
            <a:r>
              <a:rPr lang="en-US" sz="1500"/>
              <a:t>Obtain buy-in and acceptance for the project</a:t>
            </a:r>
          </a:p>
          <a:p>
            <a:pPr marL="742950" lvl="1">
              <a:lnSpc>
                <a:spcPct val="110000"/>
              </a:lnSpc>
            </a:pPr>
            <a:r>
              <a:rPr lang="en-US" sz="1500"/>
              <a:t>Gain a consensus view or group agreement</a:t>
            </a:r>
          </a:p>
          <a:p>
            <a:pPr>
              <a:lnSpc>
                <a:spcPct val="110000"/>
              </a:lnSpc>
            </a:pPr>
            <a:r>
              <a:rPr lang="en-US" sz="1500"/>
              <a:t>Disadvantages of Workshops</a:t>
            </a:r>
          </a:p>
          <a:p>
            <a:pPr marL="742950" lvl="1">
              <a:lnSpc>
                <a:spcPct val="110000"/>
              </a:lnSpc>
            </a:pPr>
            <a:r>
              <a:rPr lang="en-US" sz="1500"/>
              <a:t>Time-consuming to organize</a:t>
            </a:r>
          </a:p>
          <a:p>
            <a:pPr marL="742950" lvl="1">
              <a:lnSpc>
                <a:spcPct val="110000"/>
              </a:lnSpc>
            </a:pPr>
            <a:r>
              <a:rPr lang="en-US" sz="1500"/>
              <a:t>Risk of dominant participants</a:t>
            </a:r>
          </a:p>
          <a:p>
            <a:pPr marL="742950" lvl="1">
              <a:lnSpc>
                <a:spcPct val="110000"/>
              </a:lnSpc>
            </a:pPr>
            <a:r>
              <a:rPr lang="en-US" sz="1500"/>
              <a:t>Difficulty ensuring participants have required authority</a:t>
            </a:r>
          </a:p>
        </p:txBody>
      </p:sp>
      <p:pic>
        <p:nvPicPr>
          <p:cNvPr id="5" name="Content Placeholder 4" descr="Group of young people in technical vocational training with teacher">
            <a:extLst>
              <a:ext uri="{FF2B5EF4-FFF2-40B4-BE49-F238E27FC236}">
                <a16:creationId xmlns:a16="http://schemas.microsoft.com/office/drawing/2014/main" id="{09B7FDE0-30B3-4200-BFA8-16FE3A0990D8}"/>
              </a:ext>
            </a:extLst>
          </p:cNvPr>
          <p:cNvPicPr>
            <a:picLocks noGrp="1" noChangeAspect="1"/>
          </p:cNvPicPr>
          <p:nvPr>
            <p:ph sz="half" idx="1"/>
          </p:nvPr>
        </p:nvPicPr>
        <p:blipFill>
          <a:blip r:embed="rId3"/>
          <a:srcRect l="25546" r="18927" b="2"/>
          <a:stretch>
            <a:fillRect/>
          </a:stretch>
        </p:blipFill>
        <p:spPr>
          <a:xfrm>
            <a:off x="5818632" y="-1"/>
            <a:ext cx="6373368" cy="6858001"/>
          </a:xfrm>
          <a:prstGeom prst="rect">
            <a:avLst/>
          </a:prstGeom>
        </p:spPr>
      </p:pic>
    </p:spTree>
    <p:extLst>
      <p:ext uri="{BB962C8B-B14F-4D97-AF65-F5344CB8AC3E}">
        <p14:creationId xmlns:p14="http://schemas.microsoft.com/office/powerpoint/2010/main" val="10025859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DD1D22E-5996-E45B-92B2-659F701A4A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Neue Haas Grotesk Text Pro"/>
              <a:ea typeface="+mn-ea"/>
              <a:cs typeface="+mn-cs"/>
            </a:endParaRPr>
          </a:p>
        </p:txBody>
      </p:sp>
      <p:sp>
        <p:nvSpPr>
          <p:cNvPr id="2" name="Title 1">
            <a:extLst>
              <a:ext uri="{FF2B5EF4-FFF2-40B4-BE49-F238E27FC236}">
                <a16:creationId xmlns:a16="http://schemas.microsoft.com/office/drawing/2014/main" id="{431E97C9-ED85-2467-C8EB-0D66B1635F7F}"/>
              </a:ext>
            </a:extLst>
          </p:cNvPr>
          <p:cNvSpPr>
            <a:spLocks noGrp="1"/>
          </p:cNvSpPr>
          <p:nvPr>
            <p:ph type="title"/>
          </p:nvPr>
        </p:nvSpPr>
        <p:spPr>
          <a:xfrm>
            <a:off x="614679" y="548639"/>
            <a:ext cx="3977640" cy="5719640"/>
          </a:xfrm>
        </p:spPr>
        <p:txBody>
          <a:bodyPr anchor="t">
            <a:normAutofit/>
          </a:bodyPr>
          <a:lstStyle/>
          <a:p>
            <a:r>
              <a:rPr lang="en-US"/>
              <a:t>Preparing for the Workshop</a:t>
            </a:r>
          </a:p>
        </p:txBody>
      </p:sp>
      <p:sp>
        <p:nvSpPr>
          <p:cNvPr id="3" name="Content Placeholder 2">
            <a:extLst>
              <a:ext uri="{FF2B5EF4-FFF2-40B4-BE49-F238E27FC236}">
                <a16:creationId xmlns:a16="http://schemas.microsoft.com/office/drawing/2014/main" id="{70C13480-E174-8864-BE12-4A4DD1AA0421}"/>
              </a:ext>
            </a:extLst>
          </p:cNvPr>
          <p:cNvSpPr>
            <a:spLocks noGrp="1"/>
          </p:cNvSpPr>
          <p:nvPr>
            <p:ph idx="1"/>
          </p:nvPr>
        </p:nvSpPr>
        <p:spPr>
          <a:xfrm>
            <a:off x="5387542" y="548639"/>
            <a:ext cx="6189780" cy="5861304"/>
          </a:xfrm>
        </p:spPr>
        <p:txBody>
          <a:bodyPr anchor="t">
            <a:normAutofit/>
          </a:bodyPr>
          <a:lstStyle/>
          <a:p>
            <a:pPr>
              <a:buFont typeface="Arial" panose="020B0604020202020204" pitchFamily="34" charset="0"/>
              <a:buChar char="•"/>
            </a:pPr>
            <a:r>
              <a:rPr lang="en-US" sz="1700"/>
              <a:t>Objective of the Workshop</a:t>
            </a:r>
          </a:p>
          <a:p>
            <a:pPr marL="742950" lvl="1" indent="-285750">
              <a:buFont typeface="Arial" panose="020B0604020202020204" pitchFamily="34" charset="0"/>
              <a:buChar char="•"/>
            </a:pPr>
            <a:r>
              <a:rPr lang="en-US" sz="1700"/>
              <a:t>Must be achievable within the time constraints</a:t>
            </a:r>
          </a:p>
          <a:p>
            <a:pPr marL="742950" lvl="1" indent="-285750">
              <a:buFont typeface="Arial" panose="020B0604020202020204" pitchFamily="34" charset="0"/>
              <a:buChar char="•"/>
            </a:pPr>
            <a:r>
              <a:rPr lang="en-US" sz="1700"/>
              <a:t>Break into sub-objectives if necessary</a:t>
            </a:r>
          </a:p>
          <a:p>
            <a:pPr marL="742950" lvl="1" indent="-285750">
              <a:buFont typeface="Arial" panose="020B0604020202020204" pitchFamily="34" charset="0"/>
              <a:buChar char="•"/>
            </a:pPr>
            <a:r>
              <a:rPr lang="en-US" sz="1700"/>
              <a:t>Example: two-day workshop with four sessions</a:t>
            </a:r>
          </a:p>
          <a:p>
            <a:pPr>
              <a:buFont typeface="Arial" panose="020B0604020202020204" pitchFamily="34" charset="0"/>
              <a:buChar char="•"/>
            </a:pPr>
            <a:r>
              <a:rPr lang="en-US" sz="1700"/>
              <a:t>Participants to Invite</a:t>
            </a:r>
          </a:p>
          <a:p>
            <a:pPr marL="742950" lvl="1" indent="-285750">
              <a:buFont typeface="Arial" panose="020B0604020202020204" pitchFamily="34" charset="0"/>
              <a:buChar char="•"/>
            </a:pPr>
            <a:r>
              <a:rPr lang="en-US" sz="1700"/>
              <a:t>Include all stakeholders</a:t>
            </a:r>
          </a:p>
          <a:p>
            <a:pPr marL="742950" lvl="1" indent="-285750">
              <a:buFont typeface="Arial" panose="020B0604020202020204" pitchFamily="34" charset="0"/>
              <a:buChar char="•"/>
            </a:pPr>
            <a:r>
              <a:rPr lang="en-US" sz="1700"/>
              <a:t>Facilitator ensures everyone can contribute</a:t>
            </a:r>
          </a:p>
          <a:p>
            <a:pPr marL="742950" lvl="1" indent="-285750">
              <a:buFont typeface="Arial" panose="020B0604020202020204" pitchFamily="34" charset="0"/>
              <a:buChar char="•"/>
            </a:pPr>
            <a:r>
              <a:rPr lang="en-US" sz="1700"/>
              <a:t>Use breakout groups and plenary sessions</a:t>
            </a:r>
          </a:p>
          <a:p>
            <a:pPr marL="742950" lvl="1" indent="-285750">
              <a:buFont typeface="Arial" panose="020B0604020202020204" pitchFamily="34" charset="0"/>
              <a:buChar char="•"/>
            </a:pPr>
            <a:r>
              <a:rPr lang="en-US" sz="1700"/>
              <a:t>Consider personalities and viewpoints</a:t>
            </a:r>
          </a:p>
          <a:p>
            <a:pPr>
              <a:buFont typeface="Arial" panose="020B0604020202020204" pitchFamily="34" charset="0"/>
              <a:buChar char="•"/>
            </a:pPr>
            <a:r>
              <a:rPr lang="en-US" sz="1700"/>
              <a:t>Workshop Structure and Techniques</a:t>
            </a:r>
          </a:p>
          <a:p>
            <a:pPr marL="742950" lvl="1" indent="-285750">
              <a:buFont typeface="Arial" panose="020B0604020202020204" pitchFamily="34" charset="0"/>
              <a:buChar char="•"/>
            </a:pPr>
            <a:r>
              <a:rPr lang="en-US" sz="1700"/>
              <a:t>Geared towards achieving the objective</a:t>
            </a:r>
          </a:p>
          <a:p>
            <a:pPr>
              <a:buFont typeface="Arial" panose="020B0604020202020204" pitchFamily="34" charset="0"/>
              <a:buChar char="•"/>
            </a:pPr>
            <a:r>
              <a:rPr lang="en-US" sz="1700"/>
              <a:t>Arranging a Suitable Venue</a:t>
            </a:r>
          </a:p>
        </p:txBody>
      </p:sp>
    </p:spTree>
    <p:extLst>
      <p:ext uri="{BB962C8B-B14F-4D97-AF65-F5344CB8AC3E}">
        <p14:creationId xmlns:p14="http://schemas.microsoft.com/office/powerpoint/2010/main" val="23389161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DD1D22E-5996-E45B-92B2-659F701A4A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Neue Haas Grotesk Text Pro"/>
              <a:ea typeface="+mn-ea"/>
              <a:cs typeface="+mn-cs"/>
            </a:endParaRPr>
          </a:p>
        </p:txBody>
      </p:sp>
      <p:sp>
        <p:nvSpPr>
          <p:cNvPr id="2" name="Title 1">
            <a:extLst>
              <a:ext uri="{FF2B5EF4-FFF2-40B4-BE49-F238E27FC236}">
                <a16:creationId xmlns:a16="http://schemas.microsoft.com/office/drawing/2014/main" id="{3746547D-6B2D-3DC5-5FA3-70AB31DCB817}"/>
              </a:ext>
            </a:extLst>
          </p:cNvPr>
          <p:cNvSpPr>
            <a:spLocks noGrp="1"/>
          </p:cNvSpPr>
          <p:nvPr>
            <p:ph type="title"/>
          </p:nvPr>
        </p:nvSpPr>
        <p:spPr>
          <a:xfrm>
            <a:off x="614679" y="548639"/>
            <a:ext cx="3977640" cy="5719640"/>
          </a:xfrm>
        </p:spPr>
        <p:txBody>
          <a:bodyPr anchor="t">
            <a:normAutofit/>
          </a:bodyPr>
          <a:lstStyle/>
          <a:p>
            <a:r>
              <a:rPr lang="en-US"/>
              <a:t>Facilitating the Workshop</a:t>
            </a:r>
          </a:p>
        </p:txBody>
      </p:sp>
      <p:sp>
        <p:nvSpPr>
          <p:cNvPr id="3" name="Content Placeholder 2">
            <a:extLst>
              <a:ext uri="{FF2B5EF4-FFF2-40B4-BE49-F238E27FC236}">
                <a16:creationId xmlns:a16="http://schemas.microsoft.com/office/drawing/2014/main" id="{49B4818D-86C6-B144-358E-78CE28D5341F}"/>
              </a:ext>
            </a:extLst>
          </p:cNvPr>
          <p:cNvSpPr>
            <a:spLocks noGrp="1"/>
          </p:cNvSpPr>
          <p:nvPr>
            <p:ph idx="1"/>
          </p:nvPr>
        </p:nvSpPr>
        <p:spPr>
          <a:xfrm>
            <a:off x="5387542" y="548639"/>
            <a:ext cx="6189780" cy="5861304"/>
          </a:xfrm>
        </p:spPr>
        <p:txBody>
          <a:bodyPr anchor="t">
            <a:normAutofit/>
          </a:bodyPr>
          <a:lstStyle/>
          <a:p>
            <a:pPr>
              <a:buFont typeface="Arial" panose="020B0604020202020204" pitchFamily="34" charset="0"/>
              <a:buChar char="•"/>
            </a:pPr>
            <a:r>
              <a:rPr lang="en-US" sz="1400"/>
              <a:t>Starting the Workshop</a:t>
            </a:r>
          </a:p>
          <a:p>
            <a:pPr marL="742950" lvl="1" indent="-285750">
              <a:buFont typeface="Arial" panose="020B0604020202020204" pitchFamily="34" charset="0"/>
              <a:buChar char="•"/>
            </a:pPr>
            <a:r>
              <a:rPr lang="en-US" sz="1400"/>
              <a:t>Discuss objectives and secure participants' buy-in</a:t>
            </a:r>
          </a:p>
          <a:p>
            <a:pPr marL="742950" lvl="1" indent="-285750">
              <a:buFont typeface="Arial" panose="020B0604020202020204" pitchFamily="34" charset="0"/>
              <a:buChar char="•"/>
            </a:pPr>
            <a:r>
              <a:rPr lang="en-US" sz="1400"/>
              <a:t>Invite senior manager or project sponsor to open the workshop</a:t>
            </a:r>
          </a:p>
          <a:p>
            <a:pPr marL="742950" lvl="1" indent="-285750">
              <a:buFont typeface="Arial" panose="020B0604020202020204" pitchFamily="34" charset="0"/>
              <a:buChar char="•"/>
            </a:pPr>
            <a:r>
              <a:rPr lang="en-US" sz="1400"/>
              <a:t>Define ground rules and set expectations for behaviour</a:t>
            </a:r>
          </a:p>
          <a:p>
            <a:pPr marL="742950" lvl="1" indent="-285750">
              <a:buFont typeface="Arial" panose="020B0604020202020204" pitchFamily="34" charset="0"/>
              <a:buChar char="•"/>
            </a:pPr>
            <a:r>
              <a:rPr lang="en-US" sz="1400"/>
              <a:t>Demonstrate commitment to the process</a:t>
            </a:r>
          </a:p>
          <a:p>
            <a:pPr>
              <a:buFont typeface="Arial" panose="020B0604020202020204" pitchFamily="34" charset="0"/>
              <a:buChar char="•"/>
            </a:pPr>
            <a:r>
              <a:rPr lang="en-US" sz="1400"/>
              <a:t>Facilitator's Role During the Workshop</a:t>
            </a:r>
          </a:p>
          <a:p>
            <a:pPr marL="742950" lvl="1" indent="-285750">
              <a:buFont typeface="Arial" panose="020B0604020202020204" pitchFamily="34" charset="0"/>
              <a:buChar char="•"/>
            </a:pPr>
            <a:r>
              <a:rPr lang="en-US" sz="1400"/>
              <a:t>Ensure issues are discussed and views are aired</a:t>
            </a:r>
          </a:p>
          <a:p>
            <a:pPr marL="742950" lvl="1" indent="-285750">
              <a:buFont typeface="Arial" panose="020B0604020202020204" pitchFamily="34" charset="0"/>
              <a:buChar char="•"/>
            </a:pPr>
            <a:r>
              <a:rPr lang="en-US" sz="1400"/>
              <a:t>Maintain progress towards achieving the objective</a:t>
            </a:r>
          </a:p>
          <a:p>
            <a:pPr marL="742950" lvl="1" indent="-285750">
              <a:buFont typeface="Arial" panose="020B0604020202020204" pitchFamily="34" charset="0"/>
              <a:buChar char="•"/>
            </a:pPr>
            <a:r>
              <a:rPr lang="en-US" sz="1400"/>
              <a:t>Prevent discussions from going off track</a:t>
            </a:r>
          </a:p>
          <a:p>
            <a:pPr marL="742950" lvl="1" indent="-285750">
              <a:buFont typeface="Arial" panose="020B0604020202020204" pitchFamily="34" charset="0"/>
              <a:buChar char="•"/>
            </a:pPr>
            <a:r>
              <a:rPr lang="en-US" sz="1400"/>
              <a:t>Ensure everyone has an opportunity to express concerns and opinions</a:t>
            </a:r>
          </a:p>
          <a:p>
            <a:pPr>
              <a:buFont typeface="Arial" panose="020B0604020202020204" pitchFamily="34" charset="0"/>
              <a:buChar char="•"/>
            </a:pPr>
            <a:r>
              <a:rPr lang="en-US" sz="1400"/>
              <a:t>Recording Key Points</a:t>
            </a:r>
          </a:p>
          <a:p>
            <a:pPr>
              <a:buFont typeface="Arial" panose="020B0604020202020204" pitchFamily="34" charset="0"/>
              <a:buChar char="•"/>
            </a:pPr>
            <a:r>
              <a:rPr lang="en-US" sz="1400"/>
              <a:t>Summarising the Workshop</a:t>
            </a:r>
          </a:p>
        </p:txBody>
      </p:sp>
    </p:spTree>
    <p:extLst>
      <p:ext uri="{BB962C8B-B14F-4D97-AF65-F5344CB8AC3E}">
        <p14:creationId xmlns:p14="http://schemas.microsoft.com/office/powerpoint/2010/main" val="26474020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ACA6F80-D392-A64E-3CF8-F28F1CCEE6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B6C0D7B-C36B-CF56-5F87-ABDC127604D0}"/>
              </a:ext>
            </a:extLst>
          </p:cNvPr>
          <p:cNvSpPr>
            <a:spLocks noGrp="1"/>
          </p:cNvSpPr>
          <p:nvPr>
            <p:ph type="title"/>
          </p:nvPr>
        </p:nvSpPr>
        <p:spPr>
          <a:xfrm>
            <a:off x="614679" y="548640"/>
            <a:ext cx="4779572" cy="2067705"/>
          </a:xfrm>
        </p:spPr>
        <p:txBody>
          <a:bodyPr vert="horz" lIns="91440" tIns="45720" rIns="91440" bIns="45720" rtlCol="0" anchor="t">
            <a:normAutofit/>
          </a:bodyPr>
          <a:lstStyle/>
          <a:p>
            <a:r>
              <a:rPr lang="en-US" sz="3600" b="1" kern="1200">
                <a:solidFill>
                  <a:schemeClr val="tx1"/>
                </a:solidFill>
                <a:latin typeface="+mj-lt"/>
                <a:ea typeface="+mj-ea"/>
                <a:cs typeface="+mj-cs"/>
              </a:rPr>
              <a:t>Techniques for Workshops</a:t>
            </a:r>
          </a:p>
        </p:txBody>
      </p:sp>
      <p:pic>
        <p:nvPicPr>
          <p:cNvPr id="5" name="Content Placeholder 4">
            <a:hlinkClick r:id="rId3"/>
            <a:extLst>
              <a:ext uri="{FF2B5EF4-FFF2-40B4-BE49-F238E27FC236}">
                <a16:creationId xmlns:a16="http://schemas.microsoft.com/office/drawing/2014/main" id="{31BDFD17-8C23-44A4-87A0-A89E63D4DF3A}"/>
              </a:ext>
            </a:extLst>
          </p:cNvPr>
          <p:cNvPicPr>
            <a:picLocks noGrp="1" noChangeAspect="1"/>
          </p:cNvPicPr>
          <p:nvPr>
            <p:ph sz="half" idx="1"/>
          </p:nvPr>
        </p:nvPicPr>
        <p:blipFill>
          <a:blip r:embed="rId4"/>
          <a:stretch>
            <a:fillRect/>
          </a:stretch>
        </p:blipFill>
        <p:spPr>
          <a:xfrm>
            <a:off x="731520" y="4463225"/>
            <a:ext cx="4673754" cy="1846132"/>
          </a:xfrm>
          <a:prstGeom prst="rect">
            <a:avLst/>
          </a:prstGeom>
        </p:spPr>
      </p:pic>
      <p:sp>
        <p:nvSpPr>
          <p:cNvPr id="4" name="Content Placeholder 3">
            <a:extLst>
              <a:ext uri="{FF2B5EF4-FFF2-40B4-BE49-F238E27FC236}">
                <a16:creationId xmlns:a16="http://schemas.microsoft.com/office/drawing/2014/main" id="{4873BA4A-0E7A-1698-86EF-CAAB6E4EA516}"/>
              </a:ext>
            </a:extLst>
          </p:cNvPr>
          <p:cNvSpPr>
            <a:spLocks noGrp="1"/>
          </p:cNvSpPr>
          <p:nvPr>
            <p:ph sz="half" idx="2"/>
          </p:nvPr>
        </p:nvSpPr>
        <p:spPr>
          <a:xfrm>
            <a:off x="6030551" y="548638"/>
            <a:ext cx="5546770" cy="5760721"/>
          </a:xfrm>
        </p:spPr>
        <p:txBody>
          <a:bodyPr vert="horz" lIns="91440" tIns="45720" rIns="91440" bIns="45720" rtlCol="0" anchor="t">
            <a:normAutofit/>
          </a:bodyPr>
          <a:lstStyle/>
          <a:p>
            <a:pPr>
              <a:lnSpc>
                <a:spcPct val="110000"/>
              </a:lnSpc>
            </a:pPr>
            <a:r>
              <a:rPr lang="en-US" sz="1500"/>
              <a:t>Discovery Techniques</a:t>
            </a:r>
          </a:p>
          <a:p>
            <a:pPr marL="742950" lvl="1">
              <a:lnSpc>
                <a:spcPct val="110000"/>
              </a:lnSpc>
            </a:pPr>
            <a:r>
              <a:rPr lang="en-US" sz="1500"/>
              <a:t>Brainstorming: Participants call out ideas, written on a flipchart or whiteboard.</a:t>
            </a:r>
          </a:p>
          <a:p>
            <a:pPr marL="742950" lvl="1">
              <a:lnSpc>
                <a:spcPct val="110000"/>
              </a:lnSpc>
            </a:pPr>
            <a:r>
              <a:rPr lang="en-US" sz="1500"/>
              <a:t>Round Robin Discussions: Participants share ideas in turn, encouraging quieter members to speak.</a:t>
            </a:r>
          </a:p>
          <a:p>
            <a:pPr marL="742950" lvl="1">
              <a:lnSpc>
                <a:spcPct val="110000"/>
              </a:lnSpc>
            </a:pPr>
            <a:r>
              <a:rPr lang="en-US" sz="1500"/>
              <a:t>Brainwriting: Participants write ideas on paper, exchange sheets, and build on each other's ideas.</a:t>
            </a:r>
          </a:p>
          <a:p>
            <a:pPr marL="742950" lvl="1">
              <a:lnSpc>
                <a:spcPct val="110000"/>
              </a:lnSpc>
            </a:pPr>
            <a:r>
              <a:rPr lang="en-US" sz="1500"/>
              <a:t>Sticky Note Exercises: Participants write suggestions on sticky notes, display them, and group similar ideas.</a:t>
            </a:r>
          </a:p>
          <a:p>
            <a:pPr marL="742950" lvl="1">
              <a:lnSpc>
                <a:spcPct val="110000"/>
              </a:lnSpc>
            </a:pPr>
            <a:r>
              <a:rPr lang="en-US" sz="1500"/>
              <a:t>Stepwise Refinement: Asking 'why?' repeatedly to get to the core of a problem or idea.</a:t>
            </a:r>
          </a:p>
          <a:p>
            <a:pPr marL="742950" lvl="1">
              <a:lnSpc>
                <a:spcPct val="110000"/>
              </a:lnSpc>
            </a:pPr>
            <a:r>
              <a:rPr lang="en-US" sz="1500"/>
              <a:t>Break-out Groups: Smaller groups discuss specific aspects and report back to the larger group.</a:t>
            </a:r>
          </a:p>
          <a:p>
            <a:pPr>
              <a:lnSpc>
                <a:spcPct val="110000"/>
              </a:lnSpc>
            </a:pPr>
            <a:r>
              <a:rPr lang="en-US" sz="1500"/>
              <a:t>Visualisation Techniques</a:t>
            </a:r>
          </a:p>
          <a:p>
            <a:pPr marL="742950" lvl="1">
              <a:lnSpc>
                <a:spcPct val="110000"/>
              </a:lnSpc>
            </a:pPr>
            <a:r>
              <a:rPr lang="en-US" sz="1500"/>
              <a:t>Process Models: Diagrammatic representation of processes.</a:t>
            </a:r>
          </a:p>
          <a:p>
            <a:pPr marL="742950" lvl="1">
              <a:lnSpc>
                <a:spcPct val="110000"/>
              </a:lnSpc>
            </a:pPr>
            <a:r>
              <a:rPr lang="en-US" sz="1500"/>
              <a:t>Data Models: Visual representation of data structures.</a:t>
            </a:r>
          </a:p>
        </p:txBody>
      </p:sp>
    </p:spTree>
    <p:extLst>
      <p:ext uri="{BB962C8B-B14F-4D97-AF65-F5344CB8AC3E}">
        <p14:creationId xmlns:p14="http://schemas.microsoft.com/office/powerpoint/2010/main" val="25411714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D905D5B-81A8-A5BA-F070-2788B26E0F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9B4E1FF-4D94-5886-855D-3CAB6D176C05}"/>
              </a:ext>
            </a:extLst>
          </p:cNvPr>
          <p:cNvSpPr>
            <a:spLocks noGrp="1"/>
          </p:cNvSpPr>
          <p:nvPr>
            <p:ph type="title"/>
          </p:nvPr>
        </p:nvSpPr>
        <p:spPr>
          <a:xfrm>
            <a:off x="612648" y="4012141"/>
            <a:ext cx="4781603" cy="2332799"/>
          </a:xfrm>
        </p:spPr>
        <p:txBody>
          <a:bodyPr vert="horz" lIns="91440" tIns="45720" rIns="91440" bIns="45720" rtlCol="0" anchor="t">
            <a:normAutofit/>
          </a:bodyPr>
          <a:lstStyle/>
          <a:p>
            <a:r>
              <a:rPr lang="en-US" sz="3600" b="1" kern="1200" dirty="0">
                <a:solidFill>
                  <a:schemeClr val="tx1"/>
                </a:solidFill>
                <a:latin typeface="+mj-lt"/>
                <a:ea typeface="+mj-ea"/>
                <a:cs typeface="+mj-cs"/>
              </a:rPr>
              <a:t>Following the Workshop</a:t>
            </a:r>
          </a:p>
        </p:txBody>
      </p:sp>
      <p:pic>
        <p:nvPicPr>
          <p:cNvPr id="5" name="Content Placeholder 4" descr="People in a presentation">
            <a:extLst>
              <a:ext uri="{FF2B5EF4-FFF2-40B4-BE49-F238E27FC236}">
                <a16:creationId xmlns:a16="http://schemas.microsoft.com/office/drawing/2014/main" id="{789E84F2-8B03-41B9-B92C-53C38055980A}"/>
              </a:ext>
            </a:extLst>
          </p:cNvPr>
          <p:cNvPicPr>
            <a:picLocks noGrp="1" noChangeAspect="1"/>
          </p:cNvPicPr>
          <p:nvPr>
            <p:ph sz="half" idx="1"/>
          </p:nvPr>
        </p:nvPicPr>
        <p:blipFill>
          <a:blip r:embed="rId3"/>
          <a:srcRect t="1295" r="3" b="3"/>
          <a:stretch>
            <a:fillRect/>
          </a:stretch>
        </p:blipFill>
        <p:spPr>
          <a:xfrm>
            <a:off x="713615" y="681318"/>
            <a:ext cx="4680637" cy="3083858"/>
          </a:xfrm>
          <a:prstGeom prst="rect">
            <a:avLst/>
          </a:prstGeom>
        </p:spPr>
      </p:pic>
      <p:sp>
        <p:nvSpPr>
          <p:cNvPr id="4" name="Content Placeholder 3">
            <a:extLst>
              <a:ext uri="{FF2B5EF4-FFF2-40B4-BE49-F238E27FC236}">
                <a16:creationId xmlns:a16="http://schemas.microsoft.com/office/drawing/2014/main" id="{34CD5AA5-C793-6ED1-BB61-2103DC8D820E}"/>
              </a:ext>
            </a:extLst>
          </p:cNvPr>
          <p:cNvSpPr>
            <a:spLocks noGrp="1"/>
          </p:cNvSpPr>
          <p:nvPr>
            <p:ph sz="half" idx="2"/>
          </p:nvPr>
        </p:nvSpPr>
        <p:spPr>
          <a:xfrm>
            <a:off x="6030550" y="548639"/>
            <a:ext cx="5548802" cy="5796301"/>
          </a:xfrm>
        </p:spPr>
        <p:txBody>
          <a:bodyPr vert="horz" lIns="91440" tIns="45720" rIns="91440" bIns="45720" rtlCol="0">
            <a:normAutofit/>
          </a:bodyPr>
          <a:lstStyle/>
          <a:p>
            <a:pPr>
              <a:lnSpc>
                <a:spcPct val="120000"/>
              </a:lnSpc>
            </a:pPr>
            <a:r>
              <a:rPr lang="en-US" sz="1800"/>
              <a:t>Key Points Documentation</a:t>
            </a:r>
          </a:p>
          <a:p>
            <a:pPr marL="742950" lvl="1">
              <a:lnSpc>
                <a:spcPct val="120000"/>
              </a:lnSpc>
            </a:pPr>
            <a:r>
              <a:rPr lang="en-US" sz="1800"/>
              <a:t>Summarize key points discussed during the workshop</a:t>
            </a:r>
          </a:p>
          <a:p>
            <a:pPr marL="742950" lvl="1">
              <a:lnSpc>
                <a:spcPct val="120000"/>
              </a:lnSpc>
            </a:pPr>
            <a:r>
              <a:rPr lang="en-US" sz="1800"/>
              <a:t>Ensure accuracy and completeness</a:t>
            </a:r>
          </a:p>
          <a:p>
            <a:pPr>
              <a:lnSpc>
                <a:spcPct val="120000"/>
              </a:lnSpc>
            </a:pPr>
            <a:r>
              <a:rPr lang="en-US" sz="1800"/>
              <a:t>Action Items</a:t>
            </a:r>
          </a:p>
          <a:p>
            <a:pPr marL="742950" lvl="1">
              <a:lnSpc>
                <a:spcPct val="120000"/>
              </a:lnSpc>
            </a:pPr>
            <a:r>
              <a:rPr lang="en-US" sz="1800"/>
              <a:t>Identify specific actions required</a:t>
            </a:r>
          </a:p>
          <a:p>
            <a:pPr marL="742950" lvl="1">
              <a:lnSpc>
                <a:spcPct val="120000"/>
              </a:lnSpc>
            </a:pPr>
            <a:r>
              <a:rPr lang="en-US" sz="1800"/>
              <a:t>Assign responsibilities to relevant participants</a:t>
            </a:r>
          </a:p>
          <a:p>
            <a:pPr>
              <a:lnSpc>
                <a:spcPct val="120000"/>
              </a:lnSpc>
            </a:pPr>
            <a:r>
              <a:rPr lang="en-US" sz="1800"/>
              <a:t>Timely Distribution</a:t>
            </a:r>
          </a:p>
          <a:p>
            <a:pPr marL="742950" lvl="1">
              <a:lnSpc>
                <a:spcPct val="120000"/>
              </a:lnSpc>
            </a:pPr>
            <a:r>
              <a:rPr lang="en-US" sz="1800"/>
              <a:t>Send documentation promptly</a:t>
            </a:r>
          </a:p>
          <a:p>
            <a:pPr marL="742950" lvl="1">
              <a:lnSpc>
                <a:spcPct val="120000"/>
              </a:lnSpc>
            </a:pPr>
            <a:r>
              <a:rPr lang="en-US" sz="1800"/>
              <a:t>Maintain momentum for quick action</a:t>
            </a:r>
          </a:p>
          <a:p>
            <a:pPr>
              <a:lnSpc>
                <a:spcPct val="120000"/>
              </a:lnSpc>
            </a:pPr>
            <a:r>
              <a:rPr lang="en-US" sz="1800"/>
              <a:t>Stakeholder Engagement</a:t>
            </a:r>
          </a:p>
          <a:p>
            <a:pPr marL="742950" lvl="1">
              <a:lnSpc>
                <a:spcPct val="120000"/>
              </a:lnSpc>
            </a:pPr>
            <a:r>
              <a:rPr lang="en-US" sz="1800"/>
              <a:t>Include all relevant stakeholders</a:t>
            </a:r>
          </a:p>
          <a:p>
            <a:pPr marL="742950" lvl="1">
              <a:lnSpc>
                <a:spcPct val="120000"/>
              </a:lnSpc>
            </a:pPr>
            <a:r>
              <a:rPr lang="en-US" sz="1800"/>
              <a:t>Ensure everyone is informed and aligned</a:t>
            </a:r>
          </a:p>
        </p:txBody>
      </p:sp>
    </p:spTree>
    <p:extLst>
      <p:ext uri="{BB962C8B-B14F-4D97-AF65-F5344CB8AC3E}">
        <p14:creationId xmlns:p14="http://schemas.microsoft.com/office/powerpoint/2010/main" val="32192187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DD1D22E-5996-E45B-92B2-659F701A4A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Neue Haas Grotesk Text Pro"/>
              <a:ea typeface="+mn-ea"/>
              <a:cs typeface="+mn-cs"/>
            </a:endParaRPr>
          </a:p>
        </p:txBody>
      </p:sp>
      <p:sp>
        <p:nvSpPr>
          <p:cNvPr id="2" name="Title 1">
            <a:extLst>
              <a:ext uri="{FF2B5EF4-FFF2-40B4-BE49-F238E27FC236}">
                <a16:creationId xmlns:a16="http://schemas.microsoft.com/office/drawing/2014/main" id="{663C72D9-08E3-AE65-BCFA-8AB3058A8A38}"/>
              </a:ext>
            </a:extLst>
          </p:cNvPr>
          <p:cNvSpPr>
            <a:spLocks noGrp="1"/>
          </p:cNvSpPr>
          <p:nvPr>
            <p:ph type="title"/>
          </p:nvPr>
        </p:nvSpPr>
        <p:spPr>
          <a:xfrm>
            <a:off x="614679" y="548639"/>
            <a:ext cx="3977640" cy="5719640"/>
          </a:xfrm>
        </p:spPr>
        <p:txBody>
          <a:bodyPr anchor="t">
            <a:normAutofit/>
          </a:bodyPr>
          <a:lstStyle/>
          <a:p>
            <a:r>
              <a:rPr lang="en-US"/>
              <a:t>Hothouse Workshop</a:t>
            </a:r>
          </a:p>
        </p:txBody>
      </p:sp>
      <p:sp>
        <p:nvSpPr>
          <p:cNvPr id="3" name="Content Placeholder 2">
            <a:extLst>
              <a:ext uri="{FF2B5EF4-FFF2-40B4-BE49-F238E27FC236}">
                <a16:creationId xmlns:a16="http://schemas.microsoft.com/office/drawing/2014/main" id="{F93212A3-CAD2-B261-F830-5C1497BAE99B}"/>
              </a:ext>
            </a:extLst>
          </p:cNvPr>
          <p:cNvSpPr>
            <a:spLocks noGrp="1"/>
          </p:cNvSpPr>
          <p:nvPr>
            <p:ph idx="1"/>
          </p:nvPr>
        </p:nvSpPr>
        <p:spPr>
          <a:xfrm>
            <a:off x="5387542" y="548639"/>
            <a:ext cx="6189780" cy="5861304"/>
          </a:xfrm>
        </p:spPr>
        <p:txBody>
          <a:bodyPr anchor="t">
            <a:normAutofit/>
          </a:bodyPr>
          <a:lstStyle/>
          <a:p>
            <a:pPr>
              <a:buFont typeface="Arial" panose="020B0604020202020204" pitchFamily="34" charset="0"/>
              <a:buChar char="•"/>
            </a:pPr>
            <a:r>
              <a:rPr lang="en-US" sz="1500"/>
              <a:t>Definition and Purpose</a:t>
            </a:r>
          </a:p>
          <a:p>
            <a:pPr marL="742950" lvl="1" indent="-285750">
              <a:buFont typeface="Arial" panose="020B0604020202020204" pitchFamily="34" charset="0"/>
              <a:buChar char="•"/>
            </a:pPr>
            <a:r>
              <a:rPr lang="en-US" sz="1500"/>
              <a:t>Applies Lean and Agile principles to business problems</a:t>
            </a:r>
          </a:p>
          <a:p>
            <a:pPr marL="742950" lvl="1" indent="-285750">
              <a:buFont typeface="Arial" panose="020B0604020202020204" pitchFamily="34" charset="0"/>
              <a:buChar char="•"/>
            </a:pPr>
            <a:r>
              <a:rPr lang="en-US" sz="1500"/>
              <a:t>Initiates projects or phases by solving business problems</a:t>
            </a:r>
          </a:p>
          <a:p>
            <a:pPr>
              <a:buFont typeface="Arial" panose="020B0604020202020204" pitchFamily="34" charset="0"/>
              <a:buChar char="•"/>
            </a:pPr>
            <a:r>
              <a:rPr lang="en-US" sz="1500"/>
              <a:t>Participants and Process</a:t>
            </a:r>
          </a:p>
          <a:p>
            <a:pPr marL="742950" lvl="1" indent="-285750">
              <a:buFont typeface="Arial" panose="020B0604020202020204" pitchFamily="34" charset="0"/>
              <a:buChar char="•"/>
            </a:pPr>
            <a:r>
              <a:rPr lang="en-US" sz="1500"/>
              <a:t>Involves business and development teams</a:t>
            </a:r>
          </a:p>
          <a:p>
            <a:pPr marL="742950" lvl="1" indent="-285750">
              <a:buFont typeface="Arial" panose="020B0604020202020204" pitchFamily="34" charset="0"/>
              <a:buChar char="•"/>
            </a:pPr>
            <a:r>
              <a:rPr lang="en-US" sz="1500"/>
              <a:t>Executive-level business participants</a:t>
            </a:r>
          </a:p>
          <a:p>
            <a:pPr marL="742950" lvl="1" indent="-285750">
              <a:buFont typeface="Arial" panose="020B0604020202020204" pitchFamily="34" charset="0"/>
              <a:buChar char="•"/>
            </a:pPr>
            <a:r>
              <a:rPr lang="en-US" sz="1500"/>
              <a:t>Uses prototypes to define functionality and scope</a:t>
            </a:r>
          </a:p>
          <a:p>
            <a:pPr>
              <a:buFont typeface="Arial" panose="020B0604020202020204" pitchFamily="34" charset="0"/>
              <a:buChar char="•"/>
            </a:pPr>
            <a:r>
              <a:rPr lang="en-US" sz="1500"/>
              <a:t>Historical Background</a:t>
            </a:r>
          </a:p>
          <a:p>
            <a:pPr marL="742950" lvl="1" indent="-285750">
              <a:buFont typeface="Arial" panose="020B0604020202020204" pitchFamily="34" charset="0"/>
              <a:buChar char="•"/>
            </a:pPr>
            <a:r>
              <a:rPr lang="en-US" sz="1500"/>
              <a:t>Derived from James Martin's work at IBM in the 1980s</a:t>
            </a:r>
          </a:p>
          <a:p>
            <a:pPr>
              <a:buFont typeface="Arial" panose="020B0604020202020204" pitchFamily="34" charset="0"/>
              <a:buChar char="•"/>
            </a:pPr>
            <a:r>
              <a:rPr lang="en-US" sz="1500"/>
              <a:t>Workshop Characteristics</a:t>
            </a:r>
          </a:p>
          <a:p>
            <a:pPr>
              <a:buFont typeface="Arial" panose="020B0604020202020204" pitchFamily="34" charset="0"/>
              <a:buChar char="•"/>
            </a:pPr>
            <a:r>
              <a:rPr lang="en-US" sz="1500"/>
              <a:t>Team Dynamics and Output</a:t>
            </a:r>
          </a:p>
          <a:p>
            <a:pPr>
              <a:buFont typeface="Arial" panose="020B0604020202020204" pitchFamily="34" charset="0"/>
              <a:buChar char="•"/>
            </a:pPr>
            <a:r>
              <a:rPr lang="en-US" sz="1500"/>
              <a:t>Final Outcome</a:t>
            </a:r>
          </a:p>
        </p:txBody>
      </p:sp>
    </p:spTree>
    <p:extLst>
      <p:ext uri="{BB962C8B-B14F-4D97-AF65-F5344CB8AC3E}">
        <p14:creationId xmlns:p14="http://schemas.microsoft.com/office/powerpoint/2010/main" val="29388147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DD1D22E-5996-E45B-92B2-659F701A4A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Neue Haas Grotesk Text Pro"/>
              <a:ea typeface="+mn-ea"/>
              <a:cs typeface="+mn-cs"/>
            </a:endParaRPr>
          </a:p>
        </p:txBody>
      </p:sp>
      <p:sp>
        <p:nvSpPr>
          <p:cNvPr id="2" name="Title 1">
            <a:extLst>
              <a:ext uri="{FF2B5EF4-FFF2-40B4-BE49-F238E27FC236}">
                <a16:creationId xmlns:a16="http://schemas.microsoft.com/office/drawing/2014/main" id="{BAB8E8B3-2535-2C7A-3290-1C5C1B39656A}"/>
              </a:ext>
            </a:extLst>
          </p:cNvPr>
          <p:cNvSpPr>
            <a:spLocks noGrp="1"/>
          </p:cNvSpPr>
          <p:nvPr>
            <p:ph type="title"/>
          </p:nvPr>
        </p:nvSpPr>
        <p:spPr>
          <a:xfrm>
            <a:off x="614679" y="548639"/>
            <a:ext cx="3977640" cy="5719640"/>
          </a:xfrm>
        </p:spPr>
        <p:txBody>
          <a:bodyPr anchor="t">
            <a:normAutofit/>
          </a:bodyPr>
          <a:lstStyle/>
          <a:p>
            <a:r>
              <a:rPr lang="en-US"/>
              <a:t>Focus Groups</a:t>
            </a:r>
          </a:p>
        </p:txBody>
      </p:sp>
      <p:sp>
        <p:nvSpPr>
          <p:cNvPr id="3" name="Content Placeholder 2">
            <a:extLst>
              <a:ext uri="{FF2B5EF4-FFF2-40B4-BE49-F238E27FC236}">
                <a16:creationId xmlns:a16="http://schemas.microsoft.com/office/drawing/2014/main" id="{4171EA20-F2A8-BB1F-119F-3660A91F9864}"/>
              </a:ext>
            </a:extLst>
          </p:cNvPr>
          <p:cNvSpPr>
            <a:spLocks noGrp="1"/>
          </p:cNvSpPr>
          <p:nvPr>
            <p:ph idx="1"/>
          </p:nvPr>
        </p:nvSpPr>
        <p:spPr>
          <a:xfrm>
            <a:off x="5387542" y="548639"/>
            <a:ext cx="6189780" cy="5861304"/>
          </a:xfrm>
        </p:spPr>
        <p:txBody>
          <a:bodyPr anchor="t">
            <a:normAutofit/>
          </a:bodyPr>
          <a:lstStyle/>
          <a:p>
            <a:pPr>
              <a:buFont typeface="Arial" panose="020B0604020202020204" pitchFamily="34" charset="0"/>
              <a:buChar char="•"/>
            </a:pPr>
            <a:r>
              <a:rPr lang="en-US" sz="1700"/>
              <a:t>Purpose of Focus Groups</a:t>
            </a:r>
          </a:p>
          <a:p>
            <a:pPr marL="742950" lvl="1" indent="-285750">
              <a:buFont typeface="Arial" panose="020B0604020202020204" pitchFamily="34" charset="0"/>
              <a:buChar char="•"/>
            </a:pPr>
            <a:r>
              <a:rPr lang="en-US" sz="1700"/>
              <a:t>Used for business and market research</a:t>
            </a:r>
          </a:p>
          <a:p>
            <a:pPr marL="742950" lvl="1" indent="-285750">
              <a:buFont typeface="Arial" panose="020B0604020202020204" pitchFamily="34" charset="0"/>
              <a:buChar char="•"/>
            </a:pPr>
            <a:r>
              <a:rPr lang="en-US" sz="1700"/>
              <a:t>Gather people with common interest to discuss a topic</a:t>
            </a:r>
          </a:p>
          <a:p>
            <a:pPr>
              <a:buFont typeface="Arial" panose="020B0604020202020204" pitchFamily="34" charset="0"/>
              <a:buChar char="•"/>
            </a:pPr>
            <a:r>
              <a:rPr lang="en-US" sz="1700"/>
              <a:t>Differences from Workshops</a:t>
            </a:r>
          </a:p>
          <a:p>
            <a:pPr marL="742950" lvl="1" indent="-285750">
              <a:buFont typeface="Arial" panose="020B0604020202020204" pitchFamily="34" charset="0"/>
              <a:buChar char="•"/>
            </a:pPr>
            <a:r>
              <a:rPr lang="en-US" sz="1700"/>
              <a:t>Not aimed at forming consensus</a:t>
            </a:r>
          </a:p>
          <a:p>
            <a:pPr marL="742950" lvl="1" indent="-285750">
              <a:buFont typeface="Arial" panose="020B0604020202020204" pitchFamily="34" charset="0"/>
              <a:buChar char="•"/>
            </a:pPr>
            <a:r>
              <a:rPr lang="en-US" sz="1700"/>
              <a:t>No sense of ownership of decisions made</a:t>
            </a:r>
          </a:p>
          <a:p>
            <a:pPr>
              <a:buFont typeface="Arial" panose="020B0604020202020204" pitchFamily="34" charset="0"/>
              <a:buChar char="•"/>
            </a:pPr>
            <a:r>
              <a:rPr lang="en-US" sz="1700"/>
              <a:t>Applications in Business</a:t>
            </a:r>
          </a:p>
          <a:p>
            <a:pPr marL="742950" lvl="1" indent="-285750">
              <a:buFont typeface="Arial" panose="020B0604020202020204" pitchFamily="34" charset="0"/>
              <a:buChar char="•"/>
            </a:pPr>
            <a:r>
              <a:rPr lang="en-US" sz="1700"/>
              <a:t>Identify shortcomings in business systems</a:t>
            </a:r>
          </a:p>
          <a:p>
            <a:pPr marL="742950" lvl="1" indent="-285750">
              <a:buFont typeface="Arial" panose="020B0604020202020204" pitchFamily="34" charset="0"/>
              <a:buChar char="•"/>
            </a:pPr>
            <a:r>
              <a:rPr lang="en-US" sz="1700"/>
              <a:t>Understand customer dissatisfaction</a:t>
            </a:r>
          </a:p>
          <a:p>
            <a:pPr>
              <a:buFont typeface="Arial" panose="020B0604020202020204" pitchFamily="34" charset="0"/>
              <a:buChar char="•"/>
            </a:pPr>
            <a:r>
              <a:rPr lang="en-US" sz="1700"/>
              <a:t>Participants</a:t>
            </a:r>
          </a:p>
          <a:p>
            <a:pPr>
              <a:buFont typeface="Arial" panose="020B0604020202020204" pitchFamily="34" charset="0"/>
              <a:buChar char="•"/>
            </a:pPr>
            <a:r>
              <a:rPr lang="en-US" sz="1700"/>
              <a:t>Cost-effectiveness</a:t>
            </a:r>
          </a:p>
          <a:p>
            <a:pPr>
              <a:buFont typeface="Arial" panose="020B0604020202020204" pitchFamily="34" charset="0"/>
              <a:buChar char="•"/>
            </a:pPr>
            <a:r>
              <a:rPr lang="en-US" sz="1700"/>
              <a:t>Role of Facilitator</a:t>
            </a:r>
          </a:p>
        </p:txBody>
      </p:sp>
    </p:spTree>
    <p:extLst>
      <p:ext uri="{BB962C8B-B14F-4D97-AF65-F5344CB8AC3E}">
        <p14:creationId xmlns:p14="http://schemas.microsoft.com/office/powerpoint/2010/main" val="12603916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DD1D22E-5996-E45B-92B2-659F701A4A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Neue Haas Grotesk Text Pro"/>
              <a:ea typeface="+mn-ea"/>
              <a:cs typeface="+mn-cs"/>
            </a:endParaRPr>
          </a:p>
        </p:txBody>
      </p:sp>
      <p:sp>
        <p:nvSpPr>
          <p:cNvPr id="2" name="Title 1">
            <a:extLst>
              <a:ext uri="{FF2B5EF4-FFF2-40B4-BE49-F238E27FC236}">
                <a16:creationId xmlns:a16="http://schemas.microsoft.com/office/drawing/2014/main" id="{CCE9C74A-219A-1C6B-7471-5B6333F21290}"/>
              </a:ext>
            </a:extLst>
          </p:cNvPr>
          <p:cNvSpPr>
            <a:spLocks noGrp="1"/>
          </p:cNvSpPr>
          <p:nvPr>
            <p:ph type="title"/>
          </p:nvPr>
        </p:nvSpPr>
        <p:spPr>
          <a:xfrm>
            <a:off x="614679" y="548639"/>
            <a:ext cx="3977640" cy="5719640"/>
          </a:xfrm>
        </p:spPr>
        <p:txBody>
          <a:bodyPr anchor="t">
            <a:normAutofit/>
          </a:bodyPr>
          <a:lstStyle/>
          <a:p>
            <a:r>
              <a:rPr lang="en-US"/>
              <a:t>Scenario Analysis</a:t>
            </a:r>
          </a:p>
        </p:txBody>
      </p:sp>
      <p:sp>
        <p:nvSpPr>
          <p:cNvPr id="3" name="Content Placeholder 2">
            <a:extLst>
              <a:ext uri="{FF2B5EF4-FFF2-40B4-BE49-F238E27FC236}">
                <a16:creationId xmlns:a16="http://schemas.microsoft.com/office/drawing/2014/main" id="{92FDA1CE-1848-79A2-2F26-083C14CE4BD5}"/>
              </a:ext>
            </a:extLst>
          </p:cNvPr>
          <p:cNvSpPr>
            <a:spLocks noGrp="1"/>
          </p:cNvSpPr>
          <p:nvPr>
            <p:ph idx="1"/>
          </p:nvPr>
        </p:nvSpPr>
        <p:spPr>
          <a:xfrm>
            <a:off x="5387542" y="548639"/>
            <a:ext cx="6189780" cy="5861304"/>
          </a:xfrm>
        </p:spPr>
        <p:txBody>
          <a:bodyPr anchor="t">
            <a:normAutofit/>
          </a:bodyPr>
          <a:lstStyle/>
          <a:p>
            <a:pPr>
              <a:buFont typeface="Arial" panose="020B0604020202020204" pitchFamily="34" charset="0"/>
              <a:buChar char="•"/>
            </a:pPr>
            <a:r>
              <a:rPr lang="en-US" sz="1500"/>
              <a:t>Definition and Purpose of Scenario Analysis</a:t>
            </a:r>
          </a:p>
          <a:p>
            <a:pPr marL="742950" lvl="1" indent="-285750">
              <a:buFont typeface="Arial" panose="020B0604020202020204" pitchFamily="34" charset="0"/>
              <a:buChar char="•"/>
            </a:pPr>
            <a:r>
              <a:rPr lang="en-US" sz="1500"/>
              <a:t>Storytelling of tasks or transactions</a:t>
            </a:r>
          </a:p>
          <a:p>
            <a:pPr marL="742950" lvl="1" indent="-285750">
              <a:buFont typeface="Arial" panose="020B0604020202020204" pitchFamily="34" charset="0"/>
              <a:buChar char="•"/>
            </a:pPr>
            <a:r>
              <a:rPr lang="en-US" sz="1500"/>
              <a:t>Useful for analysing or redesigning business processes</a:t>
            </a:r>
          </a:p>
          <a:p>
            <a:pPr>
              <a:buFont typeface="Arial" panose="020B0604020202020204" pitchFamily="34" charset="0"/>
              <a:buChar char="•"/>
            </a:pPr>
            <a:r>
              <a:rPr lang="en-US" sz="1500"/>
              <a:t>Components of a Scenario Description</a:t>
            </a:r>
          </a:p>
          <a:p>
            <a:pPr marL="742950" lvl="1" indent="-285750">
              <a:buFont typeface="Arial" panose="020B0604020202020204" pitchFamily="34" charset="0"/>
              <a:buChar char="•"/>
            </a:pPr>
            <a:r>
              <a:rPr lang="en-US" sz="1500"/>
              <a:t>Business event triggering the transaction</a:t>
            </a:r>
          </a:p>
          <a:p>
            <a:pPr marL="742950" lvl="1" indent="-285750">
              <a:buFont typeface="Arial" panose="020B0604020202020204" pitchFamily="34" charset="0"/>
              <a:buChar char="•"/>
            </a:pPr>
            <a:r>
              <a:rPr lang="en-US" sz="1500"/>
              <a:t>Set of actions for successful outcome</a:t>
            </a:r>
          </a:p>
          <a:p>
            <a:pPr marL="742950" lvl="1" indent="-285750">
              <a:buFont typeface="Arial" panose="020B0604020202020204" pitchFamily="34" charset="0"/>
              <a:buChar char="•"/>
            </a:pPr>
            <a:r>
              <a:rPr lang="en-US" sz="1500"/>
              <a:t>Actor responsible for the task</a:t>
            </a:r>
          </a:p>
          <a:p>
            <a:pPr marL="742950" lvl="1" indent="-285750">
              <a:buFont typeface="Arial" panose="020B0604020202020204" pitchFamily="34" charset="0"/>
              <a:buChar char="•"/>
            </a:pPr>
            <a:r>
              <a:rPr lang="en-US" sz="1500"/>
              <a:t>Preconditions and postconditions</a:t>
            </a:r>
          </a:p>
          <a:p>
            <a:pPr>
              <a:buFont typeface="Arial" panose="020B0604020202020204" pitchFamily="34" charset="0"/>
              <a:buChar char="•"/>
            </a:pPr>
            <a:r>
              <a:rPr lang="en-US" sz="1500"/>
              <a:t>Preconditions</a:t>
            </a:r>
          </a:p>
          <a:p>
            <a:pPr marL="742950" lvl="1" indent="-285750">
              <a:buFont typeface="Arial" panose="020B0604020202020204" pitchFamily="34" charset="0"/>
              <a:buChar char="•"/>
            </a:pPr>
            <a:r>
              <a:rPr lang="en-US" sz="1500"/>
              <a:t>Characteristics needed for scenario to begin</a:t>
            </a:r>
          </a:p>
          <a:p>
            <a:pPr>
              <a:buFont typeface="Arial" panose="020B0604020202020204" pitchFamily="34" charset="0"/>
              <a:buChar char="•"/>
            </a:pPr>
            <a:r>
              <a:rPr lang="en-US" sz="1500"/>
              <a:t>Postconditions</a:t>
            </a:r>
          </a:p>
          <a:p>
            <a:pPr>
              <a:buFont typeface="Arial" panose="020B0604020202020204" pitchFamily="34" charset="0"/>
              <a:buChar char="•"/>
            </a:pPr>
            <a:r>
              <a:rPr lang="en-US" sz="1500"/>
              <a:t>Strengths of Scenarios</a:t>
            </a:r>
          </a:p>
        </p:txBody>
      </p:sp>
    </p:spTree>
    <p:extLst>
      <p:ext uri="{BB962C8B-B14F-4D97-AF65-F5344CB8AC3E}">
        <p14:creationId xmlns:p14="http://schemas.microsoft.com/office/powerpoint/2010/main" val="34981945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DD1D22E-5996-E45B-92B2-659F701A4A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Neue Haas Grotesk Text Pro"/>
              <a:ea typeface="+mn-ea"/>
              <a:cs typeface="+mn-cs"/>
            </a:endParaRPr>
          </a:p>
        </p:txBody>
      </p:sp>
      <p:sp>
        <p:nvSpPr>
          <p:cNvPr id="2" name="Title 1">
            <a:extLst>
              <a:ext uri="{FF2B5EF4-FFF2-40B4-BE49-F238E27FC236}">
                <a16:creationId xmlns:a16="http://schemas.microsoft.com/office/drawing/2014/main" id="{C7F36A67-797E-EC76-FCFC-B245F90E3644}"/>
              </a:ext>
            </a:extLst>
          </p:cNvPr>
          <p:cNvSpPr>
            <a:spLocks noGrp="1"/>
          </p:cNvSpPr>
          <p:nvPr>
            <p:ph type="title"/>
          </p:nvPr>
        </p:nvSpPr>
        <p:spPr>
          <a:xfrm>
            <a:off x="614679" y="548639"/>
            <a:ext cx="3977640" cy="5719640"/>
          </a:xfrm>
        </p:spPr>
        <p:txBody>
          <a:bodyPr anchor="t">
            <a:normAutofit/>
          </a:bodyPr>
          <a:lstStyle/>
          <a:p>
            <a:r>
              <a:rPr lang="en-US"/>
              <a:t>Purpose of Investigation Techniques</a:t>
            </a:r>
          </a:p>
        </p:txBody>
      </p:sp>
      <p:sp>
        <p:nvSpPr>
          <p:cNvPr id="3" name="Content Placeholder 2">
            <a:extLst>
              <a:ext uri="{FF2B5EF4-FFF2-40B4-BE49-F238E27FC236}">
                <a16:creationId xmlns:a16="http://schemas.microsoft.com/office/drawing/2014/main" id="{C8DA31A6-C158-F9F5-2F96-2935AEC900E0}"/>
              </a:ext>
            </a:extLst>
          </p:cNvPr>
          <p:cNvSpPr>
            <a:spLocks noGrp="1"/>
          </p:cNvSpPr>
          <p:nvPr>
            <p:ph idx="1"/>
          </p:nvPr>
        </p:nvSpPr>
        <p:spPr>
          <a:xfrm>
            <a:off x="5387542" y="548639"/>
            <a:ext cx="6189780" cy="5861304"/>
          </a:xfrm>
        </p:spPr>
        <p:txBody>
          <a:bodyPr anchor="t">
            <a:normAutofit/>
          </a:bodyPr>
          <a:lstStyle/>
          <a:p>
            <a:pPr>
              <a:buFont typeface="Arial" panose="020B0604020202020204" pitchFamily="34" charset="0"/>
              <a:buChar char="•"/>
            </a:pPr>
            <a:r>
              <a:t>Background Research</a:t>
            </a:r>
          </a:p>
          <a:p>
            <a:pPr marL="742950" lvl="1" indent="-285750">
              <a:buFont typeface="Arial" panose="020B0604020202020204" pitchFamily="34" charset="0"/>
              <a:buChar char="•"/>
            </a:pPr>
            <a:r>
              <a:t>Provides foundational knowledge</a:t>
            </a:r>
          </a:p>
          <a:p>
            <a:pPr marL="742950" lvl="1" indent="-285750">
              <a:buFont typeface="Arial" panose="020B0604020202020204" pitchFamily="34" charset="0"/>
              <a:buChar char="•"/>
            </a:pPr>
            <a:r>
              <a:t>Helps understand the context</a:t>
            </a:r>
          </a:p>
          <a:p>
            <a:pPr>
              <a:buFont typeface="Arial" panose="020B0604020202020204" pitchFamily="34" charset="0"/>
              <a:buChar char="•"/>
            </a:pPr>
            <a:r>
              <a:t>Workshops</a:t>
            </a:r>
          </a:p>
          <a:p>
            <a:pPr marL="742950" lvl="1" indent="-285750">
              <a:buFont typeface="Arial" panose="020B0604020202020204" pitchFamily="34" charset="0"/>
              <a:buChar char="•"/>
            </a:pPr>
            <a:r>
              <a:t>Facilitates group discussions</a:t>
            </a:r>
          </a:p>
          <a:p>
            <a:pPr marL="742950" lvl="1" indent="-285750">
              <a:buFont typeface="Arial" panose="020B0604020202020204" pitchFamily="34" charset="0"/>
              <a:buChar char="•"/>
            </a:pPr>
            <a:r>
              <a:t>Encourages collaborative problem-solving</a:t>
            </a:r>
          </a:p>
          <a:p>
            <a:pPr>
              <a:buFont typeface="Arial" panose="020B0604020202020204" pitchFamily="34" charset="0"/>
              <a:buChar char="•"/>
            </a:pPr>
            <a:r>
              <a:t>One-to-One Interviews</a:t>
            </a:r>
          </a:p>
          <a:p>
            <a:pPr marL="742950" lvl="1" indent="-285750">
              <a:buFont typeface="Arial" panose="020B0604020202020204" pitchFamily="34" charset="0"/>
              <a:buChar char="•"/>
            </a:pPr>
            <a:r>
              <a:t>Offers personalized insights</a:t>
            </a:r>
          </a:p>
          <a:p>
            <a:pPr marL="742950" lvl="1" indent="-285750">
              <a:buFont typeface="Arial" panose="020B0604020202020204" pitchFamily="34" charset="0"/>
              <a:buChar char="•"/>
            </a:pPr>
            <a:r>
              <a:t>Allows for in-depth exploration</a:t>
            </a:r>
          </a:p>
          <a:p>
            <a:pPr>
              <a:buFont typeface="Arial" panose="020B0604020202020204" pitchFamily="34" charset="0"/>
              <a:buChar char="•"/>
            </a:pPr>
            <a:r>
              <a:t>Quantitative Methods</a:t>
            </a:r>
          </a:p>
          <a:p>
            <a:pPr>
              <a:buFont typeface="Arial" panose="020B0604020202020204" pitchFamily="34" charset="0"/>
              <a:buChar char="•"/>
            </a:pPr>
            <a:r>
              <a:t>Diagnostic Tools</a:t>
            </a:r>
          </a:p>
          <a:p>
            <a:pPr>
              <a:buFont typeface="Arial" panose="020B0604020202020204" pitchFamily="34" charset="0"/>
              <a:buChar char="•"/>
            </a:pPr>
            <a:r>
              <a:t>Documentation Approaches</a:t>
            </a:r>
            <a:endParaRPr lang="en-US"/>
          </a:p>
        </p:txBody>
      </p:sp>
    </p:spTree>
    <p:extLst>
      <p:ext uri="{BB962C8B-B14F-4D97-AF65-F5344CB8AC3E}">
        <p14:creationId xmlns:p14="http://schemas.microsoft.com/office/powerpoint/2010/main" val="297040583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DD1D22E-5996-E45B-92B2-659F701A4A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Neue Haas Grotesk Text Pro"/>
              <a:ea typeface="+mn-ea"/>
              <a:cs typeface="+mn-cs"/>
            </a:endParaRPr>
          </a:p>
        </p:txBody>
      </p:sp>
      <p:sp>
        <p:nvSpPr>
          <p:cNvPr id="2" name="Title 1">
            <a:extLst>
              <a:ext uri="{FF2B5EF4-FFF2-40B4-BE49-F238E27FC236}">
                <a16:creationId xmlns:a16="http://schemas.microsoft.com/office/drawing/2014/main" id="{394EB8B3-8E5B-00F6-765E-A78577B3DAB5}"/>
              </a:ext>
            </a:extLst>
          </p:cNvPr>
          <p:cNvSpPr>
            <a:spLocks noGrp="1"/>
          </p:cNvSpPr>
          <p:nvPr>
            <p:ph type="title"/>
          </p:nvPr>
        </p:nvSpPr>
        <p:spPr>
          <a:xfrm>
            <a:off x="614679" y="548639"/>
            <a:ext cx="3977640" cy="5719640"/>
          </a:xfrm>
        </p:spPr>
        <p:txBody>
          <a:bodyPr anchor="t">
            <a:normAutofit/>
          </a:bodyPr>
          <a:lstStyle/>
          <a:p>
            <a:r>
              <a:rPr lang="en-US"/>
              <a:t>Advantages and Disadvantages of Scenarios</a:t>
            </a:r>
          </a:p>
        </p:txBody>
      </p:sp>
      <p:sp>
        <p:nvSpPr>
          <p:cNvPr id="3" name="Content Placeholder 2">
            <a:extLst>
              <a:ext uri="{FF2B5EF4-FFF2-40B4-BE49-F238E27FC236}">
                <a16:creationId xmlns:a16="http://schemas.microsoft.com/office/drawing/2014/main" id="{88FE92B8-9615-DEA4-9546-B6C8CA11361F}"/>
              </a:ext>
            </a:extLst>
          </p:cNvPr>
          <p:cNvSpPr>
            <a:spLocks noGrp="1"/>
          </p:cNvSpPr>
          <p:nvPr>
            <p:ph idx="1"/>
          </p:nvPr>
        </p:nvSpPr>
        <p:spPr>
          <a:xfrm>
            <a:off x="5387542" y="548639"/>
            <a:ext cx="6189780" cy="5861304"/>
          </a:xfrm>
        </p:spPr>
        <p:txBody>
          <a:bodyPr anchor="t">
            <a:normAutofit/>
          </a:bodyPr>
          <a:lstStyle/>
          <a:p>
            <a:pPr>
              <a:buFont typeface="Arial" panose="020B0604020202020204" pitchFamily="34" charset="0"/>
              <a:buChar char="•"/>
            </a:pPr>
            <a:r>
              <a:rPr lang="en-US" sz="1400"/>
              <a:t>Advantages of Scenarios</a:t>
            </a:r>
          </a:p>
          <a:p>
            <a:pPr marL="742950" lvl="1" indent="-285750">
              <a:buFont typeface="Arial" panose="020B0604020202020204" pitchFamily="34" charset="0"/>
              <a:buChar char="•"/>
            </a:pPr>
            <a:r>
              <a:rPr lang="en-US" sz="1400"/>
              <a:t>Include each step and transitions, preventing omissions</a:t>
            </a:r>
          </a:p>
          <a:p>
            <a:pPr marL="742950" lvl="1" indent="-285750">
              <a:buFont typeface="Arial" panose="020B0604020202020204" pitchFamily="34" charset="0"/>
              <a:buChar char="•"/>
            </a:pPr>
            <a:r>
              <a:rPr lang="en-US" sz="1400"/>
              <a:t>Ensure no taken-for-granted elements, addressing tacit knowledge</a:t>
            </a:r>
          </a:p>
          <a:p>
            <a:pPr marL="742950" lvl="1" indent="-285750">
              <a:buFont typeface="Arial" panose="020B0604020202020204" pitchFamily="34" charset="0"/>
              <a:buChar char="•"/>
            </a:pPr>
            <a:r>
              <a:rPr lang="en-US" sz="1400"/>
              <a:t>Developed using a top-down approach, starting with an overview scenario</a:t>
            </a:r>
          </a:p>
          <a:p>
            <a:pPr marL="742950" lvl="1" indent="-285750">
              <a:buFont typeface="Arial" panose="020B0604020202020204" pitchFamily="34" charset="0"/>
              <a:buChar char="•"/>
            </a:pPr>
            <a:r>
              <a:rPr lang="en-US" sz="1400"/>
              <a:t>Help business users visualize all possible situations, removing uncertainty</a:t>
            </a:r>
          </a:p>
          <a:p>
            <a:pPr marL="742950" lvl="1" indent="-285750">
              <a:buFont typeface="Arial" panose="020B0604020202020204" pitchFamily="34" charset="0"/>
              <a:buChar char="•"/>
            </a:pPr>
            <a:r>
              <a:rPr lang="en-US" sz="1400"/>
              <a:t>Identify paths that do not suit corporate culture or community of practice</a:t>
            </a:r>
          </a:p>
          <a:p>
            <a:pPr marL="742950" lvl="1" indent="-285750">
              <a:buFont typeface="Arial" panose="020B0604020202020204" pitchFamily="34" charset="0"/>
              <a:buChar char="•"/>
            </a:pPr>
            <a:r>
              <a:rPr lang="en-US" sz="1400"/>
              <a:t>Provide a basis for developing prototypes</a:t>
            </a:r>
          </a:p>
          <a:p>
            <a:pPr marL="742950" lvl="1" indent="-285750">
              <a:buFont typeface="Arial" panose="020B0604020202020204" pitchFamily="34" charset="0"/>
              <a:buChar char="•"/>
            </a:pPr>
            <a:r>
              <a:rPr lang="en-US" sz="1400"/>
              <a:t>Provide a tool for preparing test scripts</a:t>
            </a:r>
          </a:p>
          <a:p>
            <a:pPr>
              <a:buFont typeface="Arial" panose="020B0604020202020204" pitchFamily="34" charset="0"/>
              <a:buChar char="•"/>
            </a:pPr>
            <a:r>
              <a:rPr lang="en-US" sz="1400"/>
              <a:t>Disadvantages of Scenarios</a:t>
            </a:r>
          </a:p>
          <a:p>
            <a:pPr marL="742950" lvl="1" indent="-285750">
              <a:buFont typeface="Arial" panose="020B0604020202020204" pitchFamily="34" charset="0"/>
              <a:buChar char="•"/>
            </a:pPr>
            <a:r>
              <a:rPr lang="en-US" sz="1400"/>
              <a:t>Can be time-consuming to develop</a:t>
            </a:r>
          </a:p>
          <a:p>
            <a:pPr marL="742950" lvl="1" indent="-285750">
              <a:buFont typeface="Arial" panose="020B0604020202020204" pitchFamily="34" charset="0"/>
              <a:buChar char="•"/>
            </a:pPr>
            <a:r>
              <a:rPr lang="en-US" sz="1400"/>
              <a:t>Some scenarios can become very complex</a:t>
            </a:r>
          </a:p>
          <a:p>
            <a:pPr marL="742950" lvl="1" indent="-285750">
              <a:buFont typeface="Arial" panose="020B0604020202020204" pitchFamily="34" charset="0"/>
              <a:buChar char="•"/>
            </a:pPr>
            <a:r>
              <a:rPr lang="en-US" sz="1400"/>
              <a:t>Easier to analyze scenarios if alternative paths are considered separately</a:t>
            </a:r>
          </a:p>
        </p:txBody>
      </p:sp>
    </p:spTree>
    <p:extLst>
      <p:ext uri="{BB962C8B-B14F-4D97-AF65-F5344CB8AC3E}">
        <p14:creationId xmlns:p14="http://schemas.microsoft.com/office/powerpoint/2010/main" val="30599296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ACA6F80-D392-A64E-3CF8-F28F1CCEE6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EAB2B3-0E6A-35DF-A92E-74C3991855D5}"/>
              </a:ext>
            </a:extLst>
          </p:cNvPr>
          <p:cNvSpPr>
            <a:spLocks noGrp="1"/>
          </p:cNvSpPr>
          <p:nvPr>
            <p:ph type="title"/>
          </p:nvPr>
        </p:nvSpPr>
        <p:spPr>
          <a:xfrm>
            <a:off x="614679" y="548640"/>
            <a:ext cx="4779572" cy="2067705"/>
          </a:xfrm>
        </p:spPr>
        <p:txBody>
          <a:bodyPr vert="horz" lIns="91440" tIns="45720" rIns="91440" bIns="45720" rtlCol="0" anchor="t">
            <a:normAutofit/>
          </a:bodyPr>
          <a:lstStyle/>
          <a:p>
            <a:r>
              <a:rPr lang="en-US" sz="3600" b="1" kern="1200">
                <a:solidFill>
                  <a:schemeClr val="tx1"/>
                </a:solidFill>
                <a:latin typeface="+mj-lt"/>
                <a:ea typeface="+mj-ea"/>
                <a:cs typeface="+mj-cs"/>
              </a:rPr>
              <a:t>Developing Scenarios</a:t>
            </a:r>
          </a:p>
        </p:txBody>
      </p:sp>
      <p:pic>
        <p:nvPicPr>
          <p:cNvPr id="5" name="Content Placeholder 4">
            <a:hlinkClick r:id="rId3"/>
            <a:extLst>
              <a:ext uri="{FF2B5EF4-FFF2-40B4-BE49-F238E27FC236}">
                <a16:creationId xmlns:a16="http://schemas.microsoft.com/office/drawing/2014/main" id="{F11C7F76-6812-41FE-B055-CCBDA671201E}"/>
              </a:ext>
            </a:extLst>
          </p:cNvPr>
          <p:cNvPicPr>
            <a:picLocks noGrp="1" noChangeAspect="1"/>
          </p:cNvPicPr>
          <p:nvPr>
            <p:ph sz="half" idx="1"/>
          </p:nvPr>
        </p:nvPicPr>
        <p:blipFill>
          <a:blip r:embed="rId4"/>
          <a:stretch>
            <a:fillRect/>
          </a:stretch>
        </p:blipFill>
        <p:spPr>
          <a:xfrm>
            <a:off x="731520" y="4463225"/>
            <a:ext cx="4673754" cy="1846132"/>
          </a:xfrm>
          <a:prstGeom prst="rect">
            <a:avLst/>
          </a:prstGeom>
        </p:spPr>
      </p:pic>
      <p:sp>
        <p:nvSpPr>
          <p:cNvPr id="4" name="Content Placeholder 3">
            <a:extLst>
              <a:ext uri="{FF2B5EF4-FFF2-40B4-BE49-F238E27FC236}">
                <a16:creationId xmlns:a16="http://schemas.microsoft.com/office/drawing/2014/main" id="{95576417-AC71-BDB0-84A6-4452428299A5}"/>
              </a:ext>
            </a:extLst>
          </p:cNvPr>
          <p:cNvSpPr>
            <a:spLocks noGrp="1"/>
          </p:cNvSpPr>
          <p:nvPr>
            <p:ph sz="half" idx="2"/>
          </p:nvPr>
        </p:nvSpPr>
        <p:spPr>
          <a:xfrm>
            <a:off x="6030551" y="548638"/>
            <a:ext cx="5546770" cy="5760721"/>
          </a:xfrm>
        </p:spPr>
        <p:txBody>
          <a:bodyPr vert="horz" lIns="91440" tIns="45720" rIns="91440" bIns="45720" rtlCol="0" anchor="t">
            <a:normAutofit/>
          </a:bodyPr>
          <a:lstStyle/>
          <a:p>
            <a:pPr>
              <a:lnSpc>
                <a:spcPct val="120000"/>
              </a:lnSpc>
            </a:pPr>
            <a:r>
              <a:rPr lang="en-US" sz="1800"/>
              <a:t>Identify Task and Trigger</a:t>
            </a:r>
          </a:p>
          <a:p>
            <a:pPr marL="742950" lvl="1">
              <a:lnSpc>
                <a:spcPct val="120000"/>
              </a:lnSpc>
            </a:pPr>
            <a:r>
              <a:rPr lang="en-US" sz="1800"/>
              <a:t>Determine the interaction to be modeled</a:t>
            </a:r>
          </a:p>
          <a:p>
            <a:pPr marL="742950" lvl="1">
              <a:lnSpc>
                <a:spcPct val="120000"/>
              </a:lnSpc>
            </a:pPr>
            <a:r>
              <a:rPr lang="en-US" sz="1800"/>
              <a:t>Identify the event causing the interaction</a:t>
            </a:r>
          </a:p>
          <a:p>
            <a:pPr>
              <a:lnSpc>
                <a:spcPct val="120000"/>
              </a:lnSpc>
            </a:pPr>
            <a:r>
              <a:rPr lang="en-US" sz="1800"/>
              <a:t>Define Steps and Flow</a:t>
            </a:r>
          </a:p>
          <a:p>
            <a:pPr marL="742950" lvl="1">
              <a:lnSpc>
                <a:spcPct val="120000"/>
              </a:lnSpc>
            </a:pPr>
            <a:r>
              <a:rPr lang="en-US" sz="1800"/>
              <a:t>Outline steps during the interaction</a:t>
            </a:r>
          </a:p>
          <a:p>
            <a:pPr marL="742950" lvl="1">
              <a:lnSpc>
                <a:spcPct val="120000"/>
              </a:lnSpc>
            </a:pPr>
            <a:r>
              <a:rPr lang="en-US" sz="1800"/>
              <a:t>Determine the flow of these steps</a:t>
            </a:r>
          </a:p>
          <a:p>
            <a:pPr>
              <a:lnSpc>
                <a:spcPct val="120000"/>
              </a:lnSpc>
            </a:pPr>
            <a:r>
              <a:rPr lang="en-US" sz="1800"/>
              <a:t>Control Conditions</a:t>
            </a:r>
          </a:p>
          <a:p>
            <a:pPr marL="742950" lvl="1">
              <a:lnSpc>
                <a:spcPct val="120000"/>
              </a:lnSpc>
            </a:pPr>
            <a:r>
              <a:rPr lang="en-US" sz="1800"/>
              <a:t>Conditions to move from one step to the next</a:t>
            </a:r>
          </a:p>
          <a:p>
            <a:pPr>
              <a:lnSpc>
                <a:spcPct val="120000"/>
              </a:lnSpc>
            </a:pPr>
            <a:r>
              <a:rPr lang="en-US" sz="1800"/>
              <a:t>Alternative Paths</a:t>
            </a:r>
          </a:p>
          <a:p>
            <a:pPr>
              <a:lnSpc>
                <a:spcPct val="120000"/>
              </a:lnSpc>
            </a:pPr>
            <a:r>
              <a:rPr lang="en-US" sz="1800"/>
              <a:t>Example Scenario: Telephone Order</a:t>
            </a:r>
          </a:p>
          <a:p>
            <a:pPr>
              <a:lnSpc>
                <a:spcPct val="120000"/>
              </a:lnSpc>
            </a:pPr>
            <a:r>
              <a:rPr lang="en-US" sz="1800"/>
              <a:t>Extensions to Default Scenario</a:t>
            </a:r>
          </a:p>
          <a:p>
            <a:pPr>
              <a:lnSpc>
                <a:spcPct val="120000"/>
              </a:lnSpc>
            </a:pPr>
            <a:r>
              <a:rPr lang="en-US" sz="1800"/>
              <a:t>Concrete Scenario Approach</a:t>
            </a:r>
          </a:p>
        </p:txBody>
      </p:sp>
    </p:spTree>
    <p:extLst>
      <p:ext uri="{BB962C8B-B14F-4D97-AF65-F5344CB8AC3E}">
        <p14:creationId xmlns:p14="http://schemas.microsoft.com/office/powerpoint/2010/main" val="127038114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961259D-605E-E200-FF9F-7C8C71D7C8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1882F52-B678-FB39-15AD-56E860C09C88}"/>
              </a:ext>
            </a:extLst>
          </p:cNvPr>
          <p:cNvSpPr>
            <a:spLocks noGrp="1"/>
          </p:cNvSpPr>
          <p:nvPr>
            <p:ph type="title"/>
          </p:nvPr>
        </p:nvSpPr>
        <p:spPr>
          <a:xfrm>
            <a:off x="612648" y="600074"/>
            <a:ext cx="6035040" cy="1529932"/>
          </a:xfrm>
        </p:spPr>
        <p:txBody>
          <a:bodyPr vert="horz" lIns="91440" tIns="45720" rIns="91440" bIns="45720" rtlCol="0" anchor="b">
            <a:normAutofit/>
          </a:bodyPr>
          <a:lstStyle/>
          <a:p>
            <a:r>
              <a:rPr lang="en-US" sz="3600" b="1" kern="1200" dirty="0">
                <a:solidFill>
                  <a:schemeClr val="tx1"/>
                </a:solidFill>
                <a:latin typeface="+mj-lt"/>
                <a:ea typeface="+mj-ea"/>
                <a:cs typeface="+mj-cs"/>
              </a:rPr>
              <a:t>Documenting Scenarios</a:t>
            </a:r>
          </a:p>
        </p:txBody>
      </p:sp>
      <p:sp>
        <p:nvSpPr>
          <p:cNvPr id="4" name="Content Placeholder 3">
            <a:extLst>
              <a:ext uri="{FF2B5EF4-FFF2-40B4-BE49-F238E27FC236}">
                <a16:creationId xmlns:a16="http://schemas.microsoft.com/office/drawing/2014/main" id="{BF70207A-31B9-24B2-2A82-97DB8994BB5F}"/>
              </a:ext>
            </a:extLst>
          </p:cNvPr>
          <p:cNvSpPr>
            <a:spLocks noGrp="1"/>
          </p:cNvSpPr>
          <p:nvPr>
            <p:ph sz="half" idx="2"/>
          </p:nvPr>
        </p:nvSpPr>
        <p:spPr>
          <a:xfrm>
            <a:off x="612647" y="2212848"/>
            <a:ext cx="6035041" cy="4096512"/>
          </a:xfrm>
        </p:spPr>
        <p:txBody>
          <a:bodyPr vert="horz" lIns="91440" tIns="45720" rIns="91440" bIns="45720" rtlCol="0">
            <a:normAutofit/>
          </a:bodyPr>
          <a:lstStyle/>
          <a:p>
            <a:pPr>
              <a:lnSpc>
                <a:spcPct val="120000"/>
              </a:lnSpc>
            </a:pPr>
            <a:r>
              <a:rPr lang="en-US" sz="1800"/>
              <a:t>Use Case Descriptions</a:t>
            </a:r>
          </a:p>
          <a:p>
            <a:pPr marL="742950" lvl="1">
              <a:lnSpc>
                <a:spcPct val="120000"/>
              </a:lnSpc>
            </a:pPr>
            <a:r>
              <a:rPr lang="en-US" sz="1800"/>
              <a:t>Supports use case diagrams</a:t>
            </a:r>
          </a:p>
          <a:p>
            <a:pPr marL="742950" lvl="1">
              <a:lnSpc>
                <a:spcPct val="120000"/>
              </a:lnSpc>
            </a:pPr>
            <a:r>
              <a:rPr lang="en-US" sz="1800"/>
              <a:t>Part of Unified Modeling Language (UML)</a:t>
            </a:r>
          </a:p>
          <a:p>
            <a:pPr marL="742950" lvl="1">
              <a:lnSpc>
                <a:spcPct val="120000"/>
              </a:lnSpc>
            </a:pPr>
            <a:r>
              <a:rPr lang="en-US" sz="1800"/>
              <a:t>Textual method</a:t>
            </a:r>
          </a:p>
          <a:p>
            <a:pPr>
              <a:lnSpc>
                <a:spcPct val="120000"/>
              </a:lnSpc>
            </a:pPr>
            <a:r>
              <a:rPr lang="en-US" sz="1800"/>
              <a:t>Graphical Methods</a:t>
            </a:r>
          </a:p>
          <a:p>
            <a:pPr marL="742950" lvl="1">
              <a:lnSpc>
                <a:spcPct val="120000"/>
              </a:lnSpc>
            </a:pPr>
            <a:r>
              <a:rPr lang="en-US" sz="1800"/>
              <a:t>Storyboards</a:t>
            </a:r>
          </a:p>
          <a:p>
            <a:pPr marL="742950" lvl="1">
              <a:lnSpc>
                <a:spcPct val="120000"/>
              </a:lnSpc>
            </a:pPr>
            <a:r>
              <a:rPr lang="en-US" sz="1800"/>
              <a:t>Activity diagrams</a:t>
            </a:r>
          </a:p>
          <a:p>
            <a:pPr marL="742950" lvl="1">
              <a:lnSpc>
                <a:spcPct val="120000"/>
              </a:lnSpc>
            </a:pPr>
            <a:r>
              <a:rPr lang="en-US" sz="1800"/>
              <a:t>Task models</a:t>
            </a:r>
          </a:p>
          <a:p>
            <a:pPr marL="742950" lvl="1">
              <a:lnSpc>
                <a:spcPct val="120000"/>
              </a:lnSpc>
            </a:pPr>
            <a:r>
              <a:rPr lang="en-US" sz="1800"/>
              <a:t>Decision tree diagrams</a:t>
            </a:r>
          </a:p>
        </p:txBody>
      </p:sp>
      <p:pic>
        <p:nvPicPr>
          <p:cNvPr id="5" name="Content Placeholder 4" descr="hand push on blank decision tree diagram in hand for business analyze">
            <a:extLst>
              <a:ext uri="{FF2B5EF4-FFF2-40B4-BE49-F238E27FC236}">
                <a16:creationId xmlns:a16="http://schemas.microsoft.com/office/drawing/2014/main" id="{7814C735-03E5-47FF-9D87-68568D993266}"/>
              </a:ext>
            </a:extLst>
          </p:cNvPr>
          <p:cNvPicPr>
            <a:picLocks noGrp="1" noChangeAspect="1"/>
          </p:cNvPicPr>
          <p:nvPr>
            <p:ph sz="half" idx="1"/>
          </p:nvPr>
        </p:nvPicPr>
        <p:blipFill>
          <a:blip r:embed="rId3"/>
          <a:srcRect t="5543"/>
          <a:stretch>
            <a:fillRect/>
          </a:stretch>
        </p:blipFill>
        <p:spPr>
          <a:xfrm>
            <a:off x="7345680" y="10"/>
            <a:ext cx="4846320" cy="6857990"/>
          </a:xfrm>
          <a:prstGeom prst="rect">
            <a:avLst/>
          </a:prstGeom>
        </p:spPr>
      </p:pic>
    </p:spTree>
    <p:extLst>
      <p:ext uri="{BB962C8B-B14F-4D97-AF65-F5344CB8AC3E}">
        <p14:creationId xmlns:p14="http://schemas.microsoft.com/office/powerpoint/2010/main" val="367856391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ACA6F80-D392-A64E-3CF8-F28F1CCEE6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E8415F7-EFFA-5751-42B1-618C1002A4A1}"/>
              </a:ext>
            </a:extLst>
          </p:cNvPr>
          <p:cNvSpPr>
            <a:spLocks noGrp="1"/>
          </p:cNvSpPr>
          <p:nvPr>
            <p:ph type="title"/>
          </p:nvPr>
        </p:nvSpPr>
        <p:spPr>
          <a:xfrm>
            <a:off x="614679" y="548640"/>
            <a:ext cx="4779572" cy="2067705"/>
          </a:xfrm>
        </p:spPr>
        <p:txBody>
          <a:bodyPr vert="horz" lIns="91440" tIns="45720" rIns="91440" bIns="45720" rtlCol="0" anchor="t">
            <a:normAutofit/>
          </a:bodyPr>
          <a:lstStyle/>
          <a:p>
            <a:r>
              <a:rPr lang="en-US" sz="3600" b="1" kern="1200">
                <a:solidFill>
                  <a:schemeClr val="tx1"/>
                </a:solidFill>
                <a:latin typeface="+mj-lt"/>
                <a:ea typeface="+mj-ea"/>
                <a:cs typeface="+mj-cs"/>
              </a:rPr>
              <a:t>User Analysis</a:t>
            </a:r>
          </a:p>
        </p:txBody>
      </p:sp>
      <p:sp>
        <p:nvSpPr>
          <p:cNvPr id="4" name="Content Placeholder 3">
            <a:extLst>
              <a:ext uri="{FF2B5EF4-FFF2-40B4-BE49-F238E27FC236}">
                <a16:creationId xmlns:a16="http://schemas.microsoft.com/office/drawing/2014/main" id="{2A597FE7-E249-4521-F9F3-A679F7DC821B}"/>
              </a:ext>
            </a:extLst>
          </p:cNvPr>
          <p:cNvSpPr>
            <a:spLocks noGrp="1"/>
          </p:cNvSpPr>
          <p:nvPr>
            <p:ph sz="half" idx="2"/>
          </p:nvPr>
        </p:nvSpPr>
        <p:spPr>
          <a:xfrm>
            <a:off x="6030551" y="548638"/>
            <a:ext cx="5546770" cy="5760721"/>
          </a:xfrm>
        </p:spPr>
        <p:txBody>
          <a:bodyPr vert="horz" lIns="91440" tIns="45720" rIns="91440" bIns="45720" rtlCol="0" anchor="t">
            <a:normAutofit/>
          </a:bodyPr>
          <a:lstStyle/>
          <a:p>
            <a:pPr>
              <a:lnSpc>
                <a:spcPct val="110000"/>
              </a:lnSpc>
            </a:pPr>
            <a:r>
              <a:rPr lang="en-US" sz="1500"/>
              <a:t>Generic Titles and Their Limitations</a:t>
            </a:r>
          </a:p>
          <a:p>
            <a:pPr marL="742950" lvl="1">
              <a:lnSpc>
                <a:spcPct val="110000"/>
              </a:lnSpc>
            </a:pPr>
            <a:r>
              <a:rPr lang="en-US" sz="1500"/>
              <a:t>Broad terms like 'Customer' may not capture different characteristics</a:t>
            </a:r>
          </a:p>
          <a:p>
            <a:pPr marL="742950" lvl="1">
              <a:lnSpc>
                <a:spcPct val="110000"/>
              </a:lnSpc>
            </a:pPr>
            <a:r>
              <a:rPr lang="en-US" sz="1500"/>
              <a:t>Need for detailed understanding of actual customers</a:t>
            </a:r>
          </a:p>
          <a:p>
            <a:pPr>
              <a:lnSpc>
                <a:spcPct val="110000"/>
              </a:lnSpc>
            </a:pPr>
            <a:r>
              <a:rPr lang="en-US" sz="1500"/>
              <a:t>Creating Personas for Better Understanding</a:t>
            </a:r>
          </a:p>
          <a:p>
            <a:pPr marL="742950" lvl="1">
              <a:lnSpc>
                <a:spcPct val="110000"/>
              </a:lnSpc>
            </a:pPr>
            <a:r>
              <a:rPr lang="en-US" sz="1500"/>
              <a:t>Speculating about typical customers</a:t>
            </a:r>
          </a:p>
          <a:p>
            <a:pPr marL="742950" lvl="1">
              <a:lnSpc>
                <a:spcPct val="110000"/>
              </a:lnSpc>
            </a:pPr>
            <a:r>
              <a:rPr lang="en-US" sz="1500"/>
              <a:t>Example: Three typical customers for a banking system</a:t>
            </a:r>
          </a:p>
          <a:p>
            <a:pPr>
              <a:lnSpc>
                <a:spcPct val="110000"/>
              </a:lnSpc>
            </a:pPr>
            <a:r>
              <a:rPr lang="en-US" sz="1500"/>
              <a:t>Benefits of Using Personas</a:t>
            </a:r>
          </a:p>
          <a:p>
            <a:pPr marL="742950" lvl="1">
              <a:lnSpc>
                <a:spcPct val="110000"/>
              </a:lnSpc>
            </a:pPr>
            <a:r>
              <a:rPr lang="en-US" sz="1500"/>
              <a:t>Helps in designing suitable processes and services</a:t>
            </a:r>
          </a:p>
          <a:p>
            <a:pPr marL="742950" lvl="1">
              <a:lnSpc>
                <a:spcPct val="110000"/>
              </a:lnSpc>
            </a:pPr>
            <a:r>
              <a:rPr lang="en-US" sz="1500"/>
              <a:t>Useful for analyzing users with accessibility requirements</a:t>
            </a:r>
          </a:p>
          <a:p>
            <a:pPr>
              <a:lnSpc>
                <a:spcPct val="110000"/>
              </a:lnSpc>
            </a:pPr>
            <a:r>
              <a:rPr lang="en-US" sz="1500"/>
              <a:t>Accessibility Considerations</a:t>
            </a:r>
          </a:p>
          <a:p>
            <a:pPr marL="742950" lvl="1">
              <a:lnSpc>
                <a:spcPct val="110000"/>
              </a:lnSpc>
            </a:pPr>
            <a:r>
              <a:rPr lang="en-US" sz="1500"/>
              <a:t>Identifying personas with specific disabilities</a:t>
            </a:r>
          </a:p>
          <a:p>
            <a:pPr marL="742950" lvl="1">
              <a:lnSpc>
                <a:spcPct val="110000"/>
              </a:lnSpc>
            </a:pPr>
            <a:r>
              <a:rPr lang="en-US" sz="1500"/>
              <a:t>Understanding needs to enable access to business services</a:t>
            </a:r>
          </a:p>
        </p:txBody>
      </p:sp>
      <p:graphicFrame>
        <p:nvGraphicFramePr>
          <p:cNvPr id="6" name="Content Placeholder 5">
            <a:extLst>
              <a:ext uri="{FF2B5EF4-FFF2-40B4-BE49-F238E27FC236}">
                <a16:creationId xmlns:a16="http://schemas.microsoft.com/office/drawing/2014/main" id="{D3BECBC6-05E9-4873-A549-6905C3AA8B83}"/>
              </a:ext>
            </a:extLst>
          </p:cNvPr>
          <p:cNvGraphicFramePr>
            <a:graphicFrameLocks noGrp="1"/>
          </p:cNvGraphicFramePr>
          <p:nvPr>
            <p:ph sz="half" idx="1"/>
          </p:nvPr>
        </p:nvGraphicFramePr>
        <p:xfrm>
          <a:off x="934694" y="2976281"/>
          <a:ext cx="4267407" cy="3501600"/>
        </p:xfrm>
        <a:graphic>
          <a:graphicData uri="http://schemas.openxmlformats.org/drawingml/2006/table">
            <a:tbl>
              <a:tblPr firstRow="1" bandRow="1">
                <a:tableStyleId>{69012ECD-51FC-41F1-AA8D-1B2483CD663E}</a:tableStyleId>
              </a:tblPr>
              <a:tblGrid>
                <a:gridCol w="1633701">
                  <a:extLst>
                    <a:ext uri="{9D8B030D-6E8A-4147-A177-3AD203B41FA5}">
                      <a16:colId xmlns:a16="http://schemas.microsoft.com/office/drawing/2014/main" val="1814332662"/>
                    </a:ext>
                  </a:extLst>
                </a:gridCol>
                <a:gridCol w="2633706">
                  <a:extLst>
                    <a:ext uri="{9D8B030D-6E8A-4147-A177-3AD203B41FA5}">
                      <a16:colId xmlns:a16="http://schemas.microsoft.com/office/drawing/2014/main" val="1582019549"/>
                    </a:ext>
                  </a:extLst>
                </a:gridCol>
              </a:tblGrid>
              <a:tr h="1259824">
                <a:tc>
                  <a:txBody>
                    <a:bodyPr/>
                    <a:lstStyle/>
                    <a:p>
                      <a:pPr>
                        <a:buNone/>
                      </a:pPr>
                      <a:r>
                        <a:rPr lang="en-US" sz="1000"/>
                        <a:t>George</a:t>
                      </a:r>
                    </a:p>
                  </a:txBody>
                  <a:tcPr marL="49599" marR="49599" marT="24800" marB="24800" anchor="ctr"/>
                </a:tc>
                <a:tc>
                  <a:txBody>
                    <a:bodyPr/>
                    <a:lstStyle/>
                    <a:p>
                      <a:pPr>
                        <a:buNone/>
                      </a:pPr>
                      <a:r>
                        <a:rPr lang="en-US" sz="1000"/>
                        <a:t>George is a man in his mid-70s who has used the bank for 50 years. He is not particularly familiar with computers, which he mainly uses for email to keep in touch with his grandchildren in Australia. He prefers face-to-face contact with the bank to using its online services, though be might be enticed to use these if they could be made intuitive enough.</a:t>
                      </a:r>
                    </a:p>
                  </a:txBody>
                  <a:tcPr marL="49599" marR="49599" marT="24800" marB="24800" anchor="ctr"/>
                </a:tc>
                <a:extLst>
                  <a:ext uri="{0D108BD9-81ED-4DB2-BD59-A6C34878D82A}">
                    <a16:rowId xmlns:a16="http://schemas.microsoft.com/office/drawing/2014/main" val="3109223037"/>
                  </a:ext>
                </a:extLst>
              </a:tr>
              <a:tr h="1111026">
                <a:tc>
                  <a:txBody>
                    <a:bodyPr/>
                    <a:lstStyle/>
                    <a:p>
                      <a:pPr>
                        <a:buNone/>
                      </a:pPr>
                      <a:r>
                        <a:rPr lang="en-US" sz="1000"/>
                        <a:t>Emma</a:t>
                      </a:r>
                    </a:p>
                  </a:txBody>
                  <a:tcPr marL="49599" marR="49599" marT="24800" marB="24800" anchor="ctr"/>
                </a:tc>
                <a:tc>
                  <a:txBody>
                    <a:bodyPr/>
                    <a:lstStyle/>
                    <a:p>
                      <a:pPr>
                        <a:buNone/>
                      </a:pPr>
                      <a:r>
                        <a:rPr lang="en-US" sz="1000"/>
                        <a:t>Emma is a professional woman in her thirties who combines a fairly high-pressure job with looking after two small children. She is very conversant with computers and prefers to do her banking in spare moments or late in the evening and rarely, if ever, visits a physical bank branch.</a:t>
                      </a:r>
                    </a:p>
                  </a:txBody>
                  <a:tcPr marL="49599" marR="49599" marT="24800" marB="24800" anchor="ctr"/>
                </a:tc>
                <a:extLst>
                  <a:ext uri="{0D108BD9-81ED-4DB2-BD59-A6C34878D82A}">
                    <a16:rowId xmlns:a16="http://schemas.microsoft.com/office/drawing/2014/main" val="3702662842"/>
                  </a:ext>
                </a:extLst>
              </a:tr>
              <a:tr h="962228">
                <a:tc>
                  <a:txBody>
                    <a:bodyPr/>
                    <a:lstStyle/>
                    <a:p>
                      <a:pPr>
                        <a:buNone/>
                      </a:pPr>
                      <a:r>
                        <a:rPr lang="en-US" sz="1000"/>
                        <a:t>David</a:t>
                      </a:r>
                    </a:p>
                  </a:txBody>
                  <a:tcPr marL="49599" marR="49599" marT="24800" marB="24800" anchor="ctr"/>
                </a:tc>
                <a:tc>
                  <a:txBody>
                    <a:bodyPr/>
                    <a:lstStyle/>
                    <a:p>
                      <a:pPr>
                        <a:buNone/>
                      </a:pPr>
                      <a:r>
                        <a:rPr lang="en-US" sz="1000"/>
                        <a:t>David is a high-worth businessman who makes extensive use of the bank’s wealth management services. He is extremely busy but nevertheless likes to have a personal relationship with his financial advisers. He demands a high standard of service.</a:t>
                      </a:r>
                    </a:p>
                  </a:txBody>
                  <a:tcPr marL="49599" marR="49599" marT="24800" marB="24800" anchor="ctr"/>
                </a:tc>
                <a:extLst>
                  <a:ext uri="{0D108BD9-81ED-4DB2-BD59-A6C34878D82A}">
                    <a16:rowId xmlns:a16="http://schemas.microsoft.com/office/drawing/2014/main" val="2357356278"/>
                  </a:ext>
                </a:extLst>
              </a:tr>
            </a:tbl>
          </a:graphicData>
        </a:graphic>
      </p:graphicFrame>
    </p:spTree>
    <p:extLst>
      <p:ext uri="{BB962C8B-B14F-4D97-AF65-F5344CB8AC3E}">
        <p14:creationId xmlns:p14="http://schemas.microsoft.com/office/powerpoint/2010/main" val="38475034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DD1D22E-5996-E45B-92B2-659F701A4A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Neue Haas Grotesk Text Pro"/>
              <a:ea typeface="+mn-ea"/>
              <a:cs typeface="+mn-cs"/>
            </a:endParaRPr>
          </a:p>
        </p:txBody>
      </p:sp>
      <p:sp>
        <p:nvSpPr>
          <p:cNvPr id="2" name="Title 1">
            <a:extLst>
              <a:ext uri="{FF2B5EF4-FFF2-40B4-BE49-F238E27FC236}">
                <a16:creationId xmlns:a16="http://schemas.microsoft.com/office/drawing/2014/main" id="{D484EBD4-13D7-5D00-854C-BBEAB6374C13}"/>
              </a:ext>
            </a:extLst>
          </p:cNvPr>
          <p:cNvSpPr>
            <a:spLocks noGrp="1"/>
          </p:cNvSpPr>
          <p:nvPr>
            <p:ph type="title"/>
          </p:nvPr>
        </p:nvSpPr>
        <p:spPr>
          <a:xfrm>
            <a:off x="614679" y="548639"/>
            <a:ext cx="3977640" cy="5719640"/>
          </a:xfrm>
        </p:spPr>
        <p:txBody>
          <a:bodyPr anchor="t">
            <a:normAutofit/>
          </a:bodyPr>
          <a:lstStyle/>
          <a:p>
            <a:r>
              <a:rPr lang="en-US"/>
              <a:t>Purpose and Use of Prototyping</a:t>
            </a:r>
          </a:p>
        </p:txBody>
      </p:sp>
      <p:sp>
        <p:nvSpPr>
          <p:cNvPr id="3" name="Content Placeholder 2">
            <a:extLst>
              <a:ext uri="{FF2B5EF4-FFF2-40B4-BE49-F238E27FC236}">
                <a16:creationId xmlns:a16="http://schemas.microsoft.com/office/drawing/2014/main" id="{F9F2DC43-BDE5-53C7-B4DD-88383B8CF827}"/>
              </a:ext>
            </a:extLst>
          </p:cNvPr>
          <p:cNvSpPr>
            <a:spLocks noGrp="1"/>
          </p:cNvSpPr>
          <p:nvPr>
            <p:ph idx="1"/>
          </p:nvPr>
        </p:nvSpPr>
        <p:spPr>
          <a:xfrm>
            <a:off x="5387542" y="548639"/>
            <a:ext cx="6189780" cy="5861304"/>
          </a:xfrm>
        </p:spPr>
        <p:txBody>
          <a:bodyPr anchor="t">
            <a:normAutofit/>
          </a:bodyPr>
          <a:lstStyle/>
          <a:p>
            <a:pPr>
              <a:buFont typeface="Arial" panose="020B0604020202020204" pitchFamily="34" charset="0"/>
              <a:buChar char="•"/>
            </a:pPr>
            <a:r>
              <a:rPr lang="en-US" sz="1500"/>
              <a:t>Prototyping as a Technique</a:t>
            </a:r>
          </a:p>
          <a:p>
            <a:pPr marL="742950" lvl="1" indent="-285750">
              <a:buFont typeface="Arial" panose="020B0604020202020204" pitchFamily="34" charset="0"/>
              <a:buChar char="•"/>
            </a:pPr>
            <a:r>
              <a:rPr lang="en-US" sz="1500"/>
              <a:t>Helps in eliciting, analysing, demonstrating, and validating requirements</a:t>
            </a:r>
          </a:p>
          <a:p>
            <a:pPr marL="742950" lvl="1" indent="-285750">
              <a:buFont typeface="Arial" panose="020B0604020202020204" pitchFamily="34" charset="0"/>
              <a:buChar char="•"/>
            </a:pPr>
            <a:r>
              <a:rPr lang="en-US" sz="1500"/>
              <a:t>Assists business users in visualizing new systems</a:t>
            </a:r>
          </a:p>
          <a:p>
            <a:pPr>
              <a:buFont typeface="Arial" panose="020B0604020202020204" pitchFamily="34" charset="0"/>
              <a:buChar char="•"/>
            </a:pPr>
            <a:r>
              <a:rPr lang="en-US" sz="1500"/>
              <a:t>Challenges in Defining Requirements</a:t>
            </a:r>
          </a:p>
          <a:p>
            <a:pPr marL="742950" lvl="1" indent="-285750">
              <a:buFont typeface="Arial" panose="020B0604020202020204" pitchFamily="34" charset="0"/>
              <a:buChar char="•"/>
            </a:pPr>
            <a:r>
              <a:rPr lang="en-US" sz="1500"/>
              <a:t>Business users often unclear about their needs</a:t>
            </a:r>
          </a:p>
          <a:p>
            <a:pPr marL="742950" lvl="1" indent="-285750">
              <a:buFont typeface="Arial" panose="020B0604020202020204" pitchFamily="34" charset="0"/>
              <a:buChar char="•"/>
            </a:pPr>
            <a:r>
              <a:rPr lang="en-US" sz="1500"/>
              <a:t>Prototypes provide insight into possible requirements</a:t>
            </a:r>
          </a:p>
          <a:p>
            <a:pPr>
              <a:buFont typeface="Arial" panose="020B0604020202020204" pitchFamily="34" charset="0"/>
              <a:buChar char="•"/>
            </a:pPr>
            <a:r>
              <a:rPr lang="en-US" sz="1500"/>
              <a:t>Benefits of Prototyping</a:t>
            </a:r>
          </a:p>
          <a:p>
            <a:pPr marL="742950" lvl="1" indent="-285750">
              <a:buFont typeface="Arial" panose="020B0604020202020204" pitchFamily="34" charset="0"/>
              <a:buChar char="•"/>
            </a:pPr>
            <a:r>
              <a:rPr lang="en-US" sz="1500"/>
              <a:t>Releases blocks to thinking</a:t>
            </a:r>
          </a:p>
          <a:p>
            <a:pPr marL="742950" lvl="1" indent="-285750">
              <a:buFont typeface="Arial" panose="020B0604020202020204" pitchFamily="34" charset="0"/>
              <a:buChar char="•"/>
            </a:pPr>
            <a:r>
              <a:rPr lang="en-US" sz="1500"/>
              <a:t>Offers a concrete basis for evaluation and discussion</a:t>
            </a:r>
          </a:p>
          <a:p>
            <a:pPr>
              <a:buFont typeface="Arial" panose="020B0604020202020204" pitchFamily="34" charset="0"/>
              <a:buChar char="•"/>
            </a:pPr>
            <a:r>
              <a:rPr lang="en-US" sz="1500"/>
              <a:t>Agile Development and Prototyping</a:t>
            </a:r>
          </a:p>
          <a:p>
            <a:pPr>
              <a:buFont typeface="Arial" panose="020B0604020202020204" pitchFamily="34" charset="0"/>
              <a:buChar char="•"/>
            </a:pPr>
            <a:r>
              <a:rPr lang="en-US" sz="1500"/>
              <a:t>Approaches to Building Prototypes</a:t>
            </a:r>
          </a:p>
          <a:p>
            <a:pPr>
              <a:buFont typeface="Arial" panose="020B0604020202020204" pitchFamily="34" charset="0"/>
              <a:buChar char="•"/>
            </a:pPr>
            <a:r>
              <a:rPr lang="en-US" sz="1500"/>
              <a:t>Link Between Scenarios and Prototyping</a:t>
            </a:r>
          </a:p>
        </p:txBody>
      </p:sp>
    </p:spTree>
    <p:extLst>
      <p:ext uri="{BB962C8B-B14F-4D97-AF65-F5344CB8AC3E}">
        <p14:creationId xmlns:p14="http://schemas.microsoft.com/office/powerpoint/2010/main" val="261952784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DD1D22E-5996-E45B-92B2-659F701A4A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Neue Haas Grotesk Text Pro"/>
              <a:ea typeface="+mn-ea"/>
              <a:cs typeface="+mn-cs"/>
            </a:endParaRPr>
          </a:p>
        </p:txBody>
      </p:sp>
      <p:sp>
        <p:nvSpPr>
          <p:cNvPr id="2" name="Title 1">
            <a:extLst>
              <a:ext uri="{FF2B5EF4-FFF2-40B4-BE49-F238E27FC236}">
                <a16:creationId xmlns:a16="http://schemas.microsoft.com/office/drawing/2014/main" id="{4A173064-C9A5-96C0-B176-2F897615055F}"/>
              </a:ext>
            </a:extLst>
          </p:cNvPr>
          <p:cNvSpPr>
            <a:spLocks noGrp="1"/>
          </p:cNvSpPr>
          <p:nvPr>
            <p:ph type="title"/>
          </p:nvPr>
        </p:nvSpPr>
        <p:spPr>
          <a:xfrm>
            <a:off x="614679" y="548639"/>
            <a:ext cx="3977640" cy="5719640"/>
          </a:xfrm>
        </p:spPr>
        <p:txBody>
          <a:bodyPr anchor="t">
            <a:normAutofit/>
          </a:bodyPr>
          <a:lstStyle/>
          <a:p>
            <a:r>
              <a:rPr lang="en-US"/>
              <a:t>Advantages and Disadvantages of Prototyping</a:t>
            </a:r>
          </a:p>
        </p:txBody>
      </p:sp>
      <p:sp>
        <p:nvSpPr>
          <p:cNvPr id="3" name="Content Placeholder 2">
            <a:extLst>
              <a:ext uri="{FF2B5EF4-FFF2-40B4-BE49-F238E27FC236}">
                <a16:creationId xmlns:a16="http://schemas.microsoft.com/office/drawing/2014/main" id="{7C78706A-8BD7-3518-0047-ED26AF5C656F}"/>
              </a:ext>
            </a:extLst>
          </p:cNvPr>
          <p:cNvSpPr>
            <a:spLocks noGrp="1"/>
          </p:cNvSpPr>
          <p:nvPr>
            <p:ph idx="1"/>
          </p:nvPr>
        </p:nvSpPr>
        <p:spPr>
          <a:xfrm>
            <a:off x="5387542" y="548639"/>
            <a:ext cx="6189780" cy="5861304"/>
          </a:xfrm>
        </p:spPr>
        <p:txBody>
          <a:bodyPr anchor="t">
            <a:normAutofit/>
          </a:bodyPr>
          <a:lstStyle/>
          <a:p>
            <a:pPr>
              <a:buFont typeface="Arial" panose="020B0604020202020204" pitchFamily="34" charset="0"/>
              <a:buChar char="•"/>
            </a:pPr>
            <a:r>
              <a:rPr lang="en-US" sz="1500"/>
              <a:t>Benefits of Prototyping</a:t>
            </a:r>
          </a:p>
          <a:p>
            <a:pPr marL="742950" lvl="1" indent="-285750">
              <a:buFont typeface="Arial" panose="020B0604020202020204" pitchFamily="34" charset="0"/>
              <a:buChar char="•"/>
            </a:pPr>
            <a:r>
              <a:rPr lang="en-US" sz="1500"/>
              <a:t>Clarifies uncertainty for analysts and confirms user requirements</a:t>
            </a:r>
          </a:p>
          <a:p>
            <a:pPr marL="742950" lvl="1" indent="-285750">
              <a:buFont typeface="Arial" panose="020B0604020202020204" pitchFamily="34" charset="0"/>
              <a:buChar char="•"/>
            </a:pPr>
            <a:r>
              <a:rPr lang="en-US" sz="1500"/>
              <a:t>Helps users identify new requirements</a:t>
            </a:r>
          </a:p>
          <a:p>
            <a:pPr marL="742950" lvl="1" indent="-285750">
              <a:buFont typeface="Arial" panose="020B0604020202020204" pitchFamily="34" charset="0"/>
              <a:buChar char="•"/>
            </a:pPr>
            <a:r>
              <a:rPr lang="en-US" sz="1500"/>
              <a:t>Demonstrates look and feel of the proposed system</a:t>
            </a:r>
          </a:p>
          <a:p>
            <a:pPr marL="742950" lvl="1" indent="-285750">
              <a:buFont typeface="Arial" panose="020B0604020202020204" pitchFamily="34" charset="0"/>
              <a:buChar char="•"/>
            </a:pPr>
            <a:r>
              <a:rPr lang="en-US" sz="1500"/>
              <a:t>Validates system requirements and identifies errors</a:t>
            </a:r>
          </a:p>
          <a:p>
            <a:pPr marL="742950" lvl="1" indent="-285750">
              <a:buFont typeface="Arial" panose="020B0604020202020204" pitchFamily="34" charset="0"/>
              <a:buChar char="•"/>
            </a:pPr>
            <a:r>
              <a:rPr lang="en-US" sz="1500"/>
              <a:t>Assesses navigation paths and system performance</a:t>
            </a:r>
          </a:p>
          <a:p>
            <a:pPr>
              <a:buFont typeface="Arial" panose="020B0604020202020204" pitchFamily="34" charset="0"/>
              <a:buChar char="•"/>
            </a:pPr>
            <a:r>
              <a:rPr lang="en-US" sz="1500"/>
              <a:t>Hazards of Prototyping</a:t>
            </a:r>
          </a:p>
          <a:p>
            <a:pPr marL="742950" lvl="1" indent="-285750">
              <a:buFont typeface="Arial" panose="020B0604020202020204" pitchFamily="34" charset="0"/>
              <a:buChar char="•"/>
            </a:pPr>
            <a:r>
              <a:rPr lang="en-US" sz="1500"/>
              <a:t>Prototyping cycle can spin out of control</a:t>
            </a:r>
          </a:p>
          <a:p>
            <a:pPr marL="742950" lvl="1" indent="-285750">
              <a:buFont typeface="Arial" panose="020B0604020202020204" pitchFamily="34" charset="0"/>
              <a:buChar char="•"/>
            </a:pPr>
            <a:r>
              <a:rPr lang="en-US" sz="1500"/>
              <a:t>Users may think the mock-up is the final system</a:t>
            </a:r>
          </a:p>
          <a:p>
            <a:pPr marL="742950" lvl="1" indent="-285750">
              <a:buFont typeface="Arial" panose="020B0604020202020204" pitchFamily="34" charset="0"/>
              <a:buChar char="•"/>
            </a:pPr>
            <a:r>
              <a:rPr lang="en-US" sz="1500"/>
              <a:t>User expectations can be raised unnecessarily</a:t>
            </a:r>
          </a:p>
          <a:p>
            <a:pPr marL="742950" lvl="1" indent="-285750">
              <a:buFont typeface="Arial" panose="020B0604020202020204" pitchFamily="34" charset="0"/>
              <a:buChar char="•"/>
            </a:pPr>
            <a:r>
              <a:rPr lang="en-US" sz="1500"/>
              <a:t>Performance differences between prototype and final system</a:t>
            </a:r>
          </a:p>
          <a:p>
            <a:pPr>
              <a:buFont typeface="Arial" panose="020B0604020202020204" pitchFamily="34" charset="0"/>
              <a:buChar char="•"/>
            </a:pPr>
            <a:r>
              <a:rPr lang="en-US" sz="1500"/>
              <a:t>Prototyping in Agile Development</a:t>
            </a:r>
          </a:p>
        </p:txBody>
      </p:sp>
    </p:spTree>
    <p:extLst>
      <p:ext uri="{BB962C8B-B14F-4D97-AF65-F5344CB8AC3E}">
        <p14:creationId xmlns:p14="http://schemas.microsoft.com/office/powerpoint/2010/main" val="61717794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DD1D22E-5996-E45B-92B2-659F701A4A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Neue Haas Grotesk Text Pro"/>
              <a:ea typeface="+mn-ea"/>
              <a:cs typeface="+mn-cs"/>
            </a:endParaRPr>
          </a:p>
        </p:txBody>
      </p:sp>
      <p:sp>
        <p:nvSpPr>
          <p:cNvPr id="2" name="Title 1">
            <a:extLst>
              <a:ext uri="{FF2B5EF4-FFF2-40B4-BE49-F238E27FC236}">
                <a16:creationId xmlns:a16="http://schemas.microsoft.com/office/drawing/2014/main" id="{C3139DCA-8398-317D-EBCA-D8B6BB159CC4}"/>
              </a:ext>
            </a:extLst>
          </p:cNvPr>
          <p:cNvSpPr>
            <a:spLocks noGrp="1"/>
          </p:cNvSpPr>
          <p:nvPr>
            <p:ph type="title"/>
          </p:nvPr>
        </p:nvSpPr>
        <p:spPr>
          <a:xfrm>
            <a:off x="614679" y="548639"/>
            <a:ext cx="3977640" cy="5719640"/>
          </a:xfrm>
        </p:spPr>
        <p:txBody>
          <a:bodyPr anchor="t">
            <a:normAutofit/>
          </a:bodyPr>
          <a:lstStyle/>
          <a:p>
            <a:r>
              <a:rPr lang="en-US"/>
              <a:t>Surveys or Questionnaires</a:t>
            </a:r>
          </a:p>
        </p:txBody>
      </p:sp>
      <p:sp>
        <p:nvSpPr>
          <p:cNvPr id="3" name="Content Placeholder 2">
            <a:extLst>
              <a:ext uri="{FF2B5EF4-FFF2-40B4-BE49-F238E27FC236}">
                <a16:creationId xmlns:a16="http://schemas.microsoft.com/office/drawing/2014/main" id="{CEE79F41-B1B3-62CB-91C6-2E53147FB947}"/>
              </a:ext>
            </a:extLst>
          </p:cNvPr>
          <p:cNvSpPr>
            <a:spLocks noGrp="1"/>
          </p:cNvSpPr>
          <p:nvPr>
            <p:ph idx="1"/>
          </p:nvPr>
        </p:nvSpPr>
        <p:spPr>
          <a:xfrm>
            <a:off x="5387542" y="548639"/>
            <a:ext cx="6189780" cy="5861304"/>
          </a:xfrm>
        </p:spPr>
        <p:txBody>
          <a:bodyPr anchor="t">
            <a:normAutofit/>
          </a:bodyPr>
          <a:lstStyle/>
          <a:p>
            <a:pPr>
              <a:buFont typeface="Arial" panose="020B0604020202020204" pitchFamily="34" charset="0"/>
              <a:buChar char="•"/>
            </a:pPr>
            <a:r>
              <a:rPr lang="en-US" sz="1700"/>
              <a:t>Purpose of Surveys</a:t>
            </a:r>
          </a:p>
          <a:p>
            <a:pPr marL="742950" lvl="1" indent="-285750">
              <a:buFont typeface="Arial" panose="020B0604020202020204" pitchFamily="34" charset="0"/>
              <a:buChar char="•"/>
            </a:pPr>
            <a:r>
              <a:rPr lang="en-US" sz="1700"/>
              <a:t>Gather limited information from many people</a:t>
            </a:r>
          </a:p>
          <a:p>
            <a:pPr marL="742950" lvl="1" indent="-285750">
              <a:buFont typeface="Arial" panose="020B0604020202020204" pitchFamily="34" charset="0"/>
              <a:buChar char="•"/>
            </a:pPr>
            <a:r>
              <a:rPr lang="en-US" sz="1700"/>
              <a:t>Cost-effective compared to interviews or workshops</a:t>
            </a:r>
          </a:p>
          <a:p>
            <a:pPr>
              <a:buFont typeface="Arial" panose="020B0604020202020204" pitchFamily="34" charset="0"/>
              <a:buChar char="•"/>
            </a:pPr>
            <a:r>
              <a:rPr lang="en-US" sz="1700"/>
              <a:t>Survey Design Considerations</a:t>
            </a:r>
          </a:p>
          <a:p>
            <a:pPr marL="742950" lvl="1" indent="-285750">
              <a:buFont typeface="Arial" panose="020B0604020202020204" pitchFamily="34" charset="0"/>
              <a:buChar char="•"/>
            </a:pPr>
            <a:r>
              <a:rPr lang="en-US" sz="1700"/>
              <a:t>Heading Section</a:t>
            </a:r>
          </a:p>
          <a:p>
            <a:pPr marL="742950" lvl="1" indent="-285750">
              <a:buFont typeface="Arial" panose="020B0604020202020204" pitchFamily="34" charset="0"/>
              <a:buChar char="•"/>
            </a:pPr>
            <a:r>
              <a:rPr lang="en-US" sz="1700"/>
              <a:t>Classification Section</a:t>
            </a:r>
          </a:p>
          <a:p>
            <a:pPr marL="742950" lvl="1" indent="-285750">
              <a:buFont typeface="Arial" panose="020B0604020202020204" pitchFamily="34" charset="0"/>
              <a:buChar char="•"/>
            </a:pPr>
            <a:r>
              <a:rPr lang="en-US" sz="1700"/>
              <a:t>Data Section</a:t>
            </a:r>
          </a:p>
          <a:p>
            <a:pPr>
              <a:buFont typeface="Arial" panose="020B0604020202020204" pitchFamily="34" charset="0"/>
              <a:buChar char="•"/>
            </a:pPr>
            <a:r>
              <a:rPr lang="en-US" sz="1700"/>
              <a:t>Importance of Clear Questions</a:t>
            </a:r>
          </a:p>
          <a:p>
            <a:pPr marL="742950" lvl="1" indent="-285750">
              <a:buFont typeface="Arial" panose="020B0604020202020204" pitchFamily="34" charset="0"/>
              <a:buChar char="•"/>
            </a:pPr>
            <a:r>
              <a:rPr lang="en-US" sz="1700"/>
              <a:t>Avoid ambiguous phrasing</a:t>
            </a:r>
          </a:p>
          <a:p>
            <a:pPr marL="742950" lvl="1" indent="-285750">
              <a:buFont typeface="Arial" panose="020B0604020202020204" pitchFamily="34" charset="0"/>
              <a:buChar char="•"/>
            </a:pPr>
            <a:r>
              <a:rPr lang="en-US" sz="1700"/>
              <a:t>Ensure responses can be collated and analyzed properly</a:t>
            </a:r>
          </a:p>
          <a:p>
            <a:pPr>
              <a:buFont typeface="Arial" panose="020B0604020202020204" pitchFamily="34" charset="0"/>
              <a:buChar char="•"/>
            </a:pPr>
            <a:r>
              <a:rPr lang="en-US" sz="1700"/>
              <a:t>Challenges in Survey Completion</a:t>
            </a:r>
          </a:p>
          <a:p>
            <a:pPr marL="742950" lvl="1" indent="-285750">
              <a:buFont typeface="Arial" panose="020B0604020202020204" pitchFamily="34" charset="0"/>
              <a:buChar char="•"/>
            </a:pPr>
            <a:r>
              <a:rPr lang="en-US" sz="1700"/>
              <a:t>Difficulty in obtaining responses</a:t>
            </a:r>
          </a:p>
        </p:txBody>
      </p:sp>
    </p:spTree>
    <p:extLst>
      <p:ext uri="{BB962C8B-B14F-4D97-AF65-F5344CB8AC3E}">
        <p14:creationId xmlns:p14="http://schemas.microsoft.com/office/powerpoint/2010/main" val="200443894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DD1D22E-5996-E45B-92B2-659F701A4A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Neue Haas Grotesk Text Pro"/>
              <a:ea typeface="+mn-ea"/>
              <a:cs typeface="+mn-cs"/>
            </a:endParaRPr>
          </a:p>
        </p:txBody>
      </p:sp>
      <p:sp>
        <p:nvSpPr>
          <p:cNvPr id="2" name="Title 1">
            <a:extLst>
              <a:ext uri="{FF2B5EF4-FFF2-40B4-BE49-F238E27FC236}">
                <a16:creationId xmlns:a16="http://schemas.microsoft.com/office/drawing/2014/main" id="{B05A7A0F-14DB-F82A-AA73-6E6B61143CD6}"/>
              </a:ext>
            </a:extLst>
          </p:cNvPr>
          <p:cNvSpPr>
            <a:spLocks noGrp="1"/>
          </p:cNvSpPr>
          <p:nvPr>
            <p:ph type="title"/>
          </p:nvPr>
        </p:nvSpPr>
        <p:spPr>
          <a:xfrm>
            <a:off x="614679" y="548639"/>
            <a:ext cx="3977640" cy="5719640"/>
          </a:xfrm>
        </p:spPr>
        <p:txBody>
          <a:bodyPr anchor="t">
            <a:normAutofit/>
          </a:bodyPr>
          <a:lstStyle/>
          <a:p>
            <a:r>
              <a:rPr lang="en-US"/>
              <a:t>Special Purpose Records</a:t>
            </a:r>
          </a:p>
        </p:txBody>
      </p:sp>
      <p:sp>
        <p:nvSpPr>
          <p:cNvPr id="3" name="Content Placeholder 2">
            <a:extLst>
              <a:ext uri="{FF2B5EF4-FFF2-40B4-BE49-F238E27FC236}">
                <a16:creationId xmlns:a16="http://schemas.microsoft.com/office/drawing/2014/main" id="{09238B1C-A381-3161-0B0A-8FD6851BC949}"/>
              </a:ext>
            </a:extLst>
          </p:cNvPr>
          <p:cNvSpPr>
            <a:spLocks noGrp="1"/>
          </p:cNvSpPr>
          <p:nvPr>
            <p:ph idx="1"/>
          </p:nvPr>
        </p:nvSpPr>
        <p:spPr>
          <a:xfrm>
            <a:off x="5387542" y="548639"/>
            <a:ext cx="6189780" cy="5861304"/>
          </a:xfrm>
        </p:spPr>
        <p:txBody>
          <a:bodyPr anchor="t">
            <a:normAutofit/>
          </a:bodyPr>
          <a:lstStyle/>
          <a:p>
            <a:pPr>
              <a:buFont typeface="Arial" panose="020B0604020202020204" pitchFamily="34" charset="0"/>
              <a:buChar char="•"/>
            </a:pPr>
            <a:r>
              <a:rPr lang="en-US" sz="1700"/>
              <a:t>Definition and Usage</a:t>
            </a:r>
          </a:p>
          <a:p>
            <a:pPr marL="742950" lvl="1" indent="-285750">
              <a:buFont typeface="Arial" panose="020B0604020202020204" pitchFamily="34" charset="0"/>
              <a:buChar char="•"/>
            </a:pPr>
            <a:r>
              <a:rPr lang="en-US" sz="1700"/>
              <a:t>Data-gathering forms used by analysts</a:t>
            </a:r>
          </a:p>
          <a:p>
            <a:pPr marL="742950" lvl="1" indent="-285750">
              <a:buFont typeface="Arial" panose="020B0604020202020204" pitchFamily="34" charset="0"/>
              <a:buChar char="•"/>
            </a:pPr>
            <a:r>
              <a:rPr lang="en-US" sz="1700"/>
              <a:t>Format decided by the analyst</a:t>
            </a:r>
          </a:p>
          <a:p>
            <a:pPr marL="742950" lvl="1" indent="-285750">
              <a:buFont typeface="Arial" panose="020B0604020202020204" pitchFamily="34" charset="0"/>
              <a:buChar char="•"/>
            </a:pPr>
            <a:r>
              <a:rPr lang="en-US" sz="1700"/>
              <a:t>Not company records</a:t>
            </a:r>
          </a:p>
          <a:p>
            <a:pPr>
              <a:buFont typeface="Arial" panose="020B0604020202020204" pitchFamily="34" charset="0"/>
              <a:buChar char="•"/>
            </a:pPr>
            <a:r>
              <a:rPr lang="en-US" sz="1700"/>
              <a:t>Methods of Completion</a:t>
            </a:r>
          </a:p>
          <a:p>
            <a:pPr marL="742950" lvl="1" indent="-285750">
              <a:buFont typeface="Arial" panose="020B0604020202020204" pitchFamily="34" charset="0"/>
              <a:buChar char="•"/>
            </a:pPr>
            <a:r>
              <a:rPr lang="en-US" sz="1700"/>
              <a:t>Completed by analyst during observation</a:t>
            </a:r>
          </a:p>
          <a:p>
            <a:pPr marL="742950" lvl="1" indent="-285750">
              <a:buFont typeface="Arial" panose="020B0604020202020204" pitchFamily="34" charset="0"/>
              <a:buChar char="•"/>
            </a:pPr>
            <a:r>
              <a:rPr lang="en-US" sz="1700"/>
              <a:t>Given to business users to complete over time</a:t>
            </a:r>
          </a:p>
          <a:p>
            <a:pPr>
              <a:buFont typeface="Arial" panose="020B0604020202020204" pitchFamily="34" charset="0"/>
              <a:buChar char="•"/>
            </a:pPr>
            <a:r>
              <a:rPr lang="en-US" sz="1700"/>
              <a:t>Example: Customer Services</a:t>
            </a:r>
          </a:p>
          <a:p>
            <a:pPr marL="742950" lvl="1" indent="-285750">
              <a:buFont typeface="Arial" panose="020B0604020202020204" pitchFamily="34" charset="0"/>
              <a:buChar char="•"/>
            </a:pPr>
            <a:r>
              <a:rPr lang="en-US" sz="1700"/>
              <a:t>Analyst shadows staff to compile records</a:t>
            </a:r>
          </a:p>
          <a:p>
            <a:pPr>
              <a:buFont typeface="Arial" panose="020B0604020202020204" pitchFamily="34" charset="0"/>
              <a:buChar char="•"/>
            </a:pPr>
            <a:r>
              <a:rPr lang="en-US" sz="1700"/>
              <a:t>Alternative Approach</a:t>
            </a:r>
          </a:p>
          <a:p>
            <a:pPr>
              <a:buFont typeface="Arial" panose="020B0604020202020204" pitchFamily="34" charset="0"/>
              <a:buChar char="•"/>
            </a:pPr>
            <a:r>
              <a:rPr lang="en-US" sz="1700"/>
              <a:t>Challenges</a:t>
            </a:r>
          </a:p>
          <a:p>
            <a:pPr>
              <a:buFont typeface="Arial" panose="020B0604020202020204" pitchFamily="34" charset="0"/>
              <a:buChar char="•"/>
            </a:pPr>
            <a:r>
              <a:rPr lang="en-US" sz="1700"/>
              <a:t>Benefits</a:t>
            </a:r>
          </a:p>
        </p:txBody>
      </p:sp>
    </p:spTree>
    <p:extLst>
      <p:ext uri="{BB962C8B-B14F-4D97-AF65-F5344CB8AC3E}">
        <p14:creationId xmlns:p14="http://schemas.microsoft.com/office/powerpoint/2010/main" val="54014179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DD1D22E-5996-E45B-92B2-659F701A4A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Neue Haas Grotesk Text Pro"/>
              <a:ea typeface="+mn-ea"/>
              <a:cs typeface="+mn-cs"/>
            </a:endParaRPr>
          </a:p>
        </p:txBody>
      </p:sp>
      <p:sp>
        <p:nvSpPr>
          <p:cNvPr id="2" name="Title 1">
            <a:extLst>
              <a:ext uri="{FF2B5EF4-FFF2-40B4-BE49-F238E27FC236}">
                <a16:creationId xmlns:a16="http://schemas.microsoft.com/office/drawing/2014/main" id="{884A1E56-CE98-3B5B-A653-60BFAE9F3042}"/>
              </a:ext>
            </a:extLst>
          </p:cNvPr>
          <p:cNvSpPr>
            <a:spLocks noGrp="1"/>
          </p:cNvSpPr>
          <p:nvPr>
            <p:ph type="title"/>
          </p:nvPr>
        </p:nvSpPr>
        <p:spPr>
          <a:xfrm>
            <a:off x="614679" y="548639"/>
            <a:ext cx="3977640" cy="5719640"/>
          </a:xfrm>
        </p:spPr>
        <p:txBody>
          <a:bodyPr anchor="t">
            <a:normAutofit/>
          </a:bodyPr>
          <a:lstStyle/>
          <a:p>
            <a:r>
              <a:rPr lang="en-US"/>
              <a:t>Activity Sampling</a:t>
            </a:r>
          </a:p>
        </p:txBody>
      </p:sp>
      <p:sp>
        <p:nvSpPr>
          <p:cNvPr id="3" name="Content Placeholder 2">
            <a:extLst>
              <a:ext uri="{FF2B5EF4-FFF2-40B4-BE49-F238E27FC236}">
                <a16:creationId xmlns:a16="http://schemas.microsoft.com/office/drawing/2014/main" id="{31A91635-60B0-B5F4-21B1-B72E2426948D}"/>
              </a:ext>
            </a:extLst>
          </p:cNvPr>
          <p:cNvSpPr>
            <a:spLocks noGrp="1"/>
          </p:cNvSpPr>
          <p:nvPr>
            <p:ph idx="1"/>
          </p:nvPr>
        </p:nvSpPr>
        <p:spPr>
          <a:xfrm>
            <a:off x="5387542" y="548639"/>
            <a:ext cx="6189780" cy="5861304"/>
          </a:xfrm>
        </p:spPr>
        <p:txBody>
          <a:bodyPr anchor="t">
            <a:normAutofit/>
          </a:bodyPr>
          <a:lstStyle/>
          <a:p>
            <a:pPr>
              <a:buFont typeface="Arial" panose="020B0604020202020204" pitchFamily="34" charset="0"/>
              <a:buChar char="•"/>
            </a:pPr>
            <a:r>
              <a:rPr lang="en-US" sz="1700"/>
              <a:t>Purpose of Activity Sampling</a:t>
            </a:r>
          </a:p>
          <a:p>
            <a:pPr marL="742950" lvl="1" indent="-285750">
              <a:buFont typeface="Arial" panose="020B0604020202020204" pitchFamily="34" charset="0"/>
              <a:buChar char="•"/>
            </a:pPr>
            <a:r>
              <a:rPr lang="en-US" sz="1700"/>
              <a:t>Quantitative observation method</a:t>
            </a:r>
          </a:p>
          <a:p>
            <a:pPr marL="742950" lvl="1" indent="-285750">
              <a:buFont typeface="Arial" panose="020B0604020202020204" pitchFamily="34" charset="0"/>
              <a:buChar char="•"/>
            </a:pPr>
            <a:r>
              <a:rPr lang="en-US" sz="1700"/>
              <a:t>Determines how work time is divided among activities</a:t>
            </a:r>
          </a:p>
          <a:p>
            <a:pPr>
              <a:buFont typeface="Arial" panose="020B0604020202020204" pitchFamily="34" charset="0"/>
              <a:buChar char="•"/>
            </a:pPr>
            <a:r>
              <a:rPr lang="en-US" sz="1700"/>
              <a:t>Examples of Activities</a:t>
            </a:r>
          </a:p>
          <a:p>
            <a:pPr marL="742950" lvl="1" indent="-285750">
              <a:buFont typeface="Arial" panose="020B0604020202020204" pitchFamily="34" charset="0"/>
              <a:buChar char="•"/>
            </a:pPr>
            <a:r>
              <a:rPr lang="en-US" sz="1700"/>
              <a:t>Time spent on the telephone</a:t>
            </a:r>
          </a:p>
          <a:p>
            <a:pPr marL="742950" lvl="1" indent="-285750">
              <a:buFont typeface="Arial" panose="020B0604020202020204" pitchFamily="34" charset="0"/>
              <a:buChar char="•"/>
            </a:pPr>
            <a:r>
              <a:rPr lang="en-US" sz="1700"/>
              <a:t>Time spent reconciling payments</a:t>
            </a:r>
          </a:p>
          <a:p>
            <a:pPr marL="742950" lvl="1" indent="-285750">
              <a:buFont typeface="Arial" panose="020B0604020202020204" pitchFamily="34" charset="0"/>
              <a:buChar char="•"/>
            </a:pPr>
            <a:r>
              <a:rPr lang="en-US" sz="1700"/>
              <a:t>Time spent sorting out complaints</a:t>
            </a:r>
          </a:p>
          <a:p>
            <a:pPr>
              <a:buFont typeface="Arial" panose="020B0604020202020204" pitchFamily="34" charset="0"/>
              <a:buChar char="•"/>
            </a:pPr>
            <a:r>
              <a:rPr lang="en-US" sz="1700"/>
              <a:t>Importance of Accuracy</a:t>
            </a:r>
          </a:p>
          <a:p>
            <a:pPr marL="742950" lvl="1" indent="-285750">
              <a:buFont typeface="Arial" panose="020B0604020202020204" pitchFamily="34" charset="0"/>
              <a:buChar char="•"/>
            </a:pPr>
            <a:r>
              <a:rPr lang="en-US" sz="1700"/>
              <a:t>Necessary for building business cases</a:t>
            </a:r>
          </a:p>
          <a:p>
            <a:pPr marL="742950" lvl="1" indent="-285750">
              <a:buFont typeface="Arial" panose="020B0604020202020204" pitchFamily="34" charset="0"/>
              <a:buChar char="•"/>
            </a:pPr>
            <a:r>
              <a:rPr lang="en-US" sz="1700"/>
              <a:t>Preferred over observation or special-purpose records</a:t>
            </a:r>
          </a:p>
          <a:p>
            <a:pPr>
              <a:buFont typeface="Arial" panose="020B0604020202020204" pitchFamily="34" charset="0"/>
              <a:buChar char="•"/>
            </a:pPr>
            <a:r>
              <a:rPr lang="en-US" sz="1700"/>
              <a:t>Steps in Activity Sampling Exercise</a:t>
            </a:r>
          </a:p>
          <a:p>
            <a:pPr>
              <a:buFont typeface="Arial" panose="020B0604020202020204" pitchFamily="34" charset="0"/>
              <a:buChar char="•"/>
            </a:pPr>
            <a:r>
              <a:rPr lang="en-US" sz="1700"/>
              <a:t>Benefits of Activity Sampling</a:t>
            </a:r>
          </a:p>
        </p:txBody>
      </p:sp>
    </p:spTree>
    <p:extLst>
      <p:ext uri="{BB962C8B-B14F-4D97-AF65-F5344CB8AC3E}">
        <p14:creationId xmlns:p14="http://schemas.microsoft.com/office/powerpoint/2010/main" val="322311249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DD1D22E-5996-E45B-92B2-659F701A4A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Neue Haas Grotesk Text Pro"/>
              <a:ea typeface="+mn-ea"/>
              <a:cs typeface="+mn-cs"/>
            </a:endParaRPr>
          </a:p>
        </p:txBody>
      </p:sp>
      <p:sp>
        <p:nvSpPr>
          <p:cNvPr id="2" name="Title 1">
            <a:extLst>
              <a:ext uri="{FF2B5EF4-FFF2-40B4-BE49-F238E27FC236}">
                <a16:creationId xmlns:a16="http://schemas.microsoft.com/office/drawing/2014/main" id="{6C3AF1D5-4980-74F6-3567-BC7583B45375}"/>
              </a:ext>
            </a:extLst>
          </p:cNvPr>
          <p:cNvSpPr>
            <a:spLocks noGrp="1"/>
          </p:cNvSpPr>
          <p:nvPr>
            <p:ph type="title"/>
          </p:nvPr>
        </p:nvSpPr>
        <p:spPr>
          <a:xfrm>
            <a:off x="614679" y="548639"/>
            <a:ext cx="3977640" cy="5719640"/>
          </a:xfrm>
        </p:spPr>
        <p:txBody>
          <a:bodyPr anchor="t">
            <a:normAutofit/>
          </a:bodyPr>
          <a:lstStyle/>
          <a:p>
            <a:r>
              <a:rPr lang="en-US"/>
              <a:t>Document Analysis</a:t>
            </a:r>
          </a:p>
        </p:txBody>
      </p:sp>
      <p:sp>
        <p:nvSpPr>
          <p:cNvPr id="3" name="Content Placeholder 2">
            <a:extLst>
              <a:ext uri="{FF2B5EF4-FFF2-40B4-BE49-F238E27FC236}">
                <a16:creationId xmlns:a16="http://schemas.microsoft.com/office/drawing/2014/main" id="{37BD64B6-F643-B0FC-8902-C462D8508871}"/>
              </a:ext>
            </a:extLst>
          </p:cNvPr>
          <p:cNvSpPr>
            <a:spLocks noGrp="1"/>
          </p:cNvSpPr>
          <p:nvPr>
            <p:ph idx="1"/>
          </p:nvPr>
        </p:nvSpPr>
        <p:spPr>
          <a:xfrm>
            <a:off x="5387542" y="548639"/>
            <a:ext cx="6189780" cy="5861304"/>
          </a:xfrm>
        </p:spPr>
        <p:txBody>
          <a:bodyPr anchor="t">
            <a:normAutofit/>
          </a:bodyPr>
          <a:lstStyle/>
          <a:p>
            <a:pPr>
              <a:buFont typeface="Arial" panose="020B0604020202020204" pitchFamily="34" charset="0"/>
              <a:buChar char="•"/>
            </a:pPr>
            <a:r>
              <a:t>Purpose of Document Analysis</a:t>
            </a:r>
          </a:p>
          <a:p>
            <a:pPr marL="742950" lvl="1" indent="-285750">
              <a:buFont typeface="Arial" panose="020B0604020202020204" pitchFamily="34" charset="0"/>
              <a:buChar char="•"/>
            </a:pPr>
            <a:r>
              <a:t>Review samples to uncover information about an organisation, process or system</a:t>
            </a:r>
          </a:p>
          <a:p>
            <a:pPr>
              <a:buFont typeface="Arial" panose="020B0604020202020204" pitchFamily="34" charset="0"/>
              <a:buChar char="•"/>
            </a:pPr>
            <a:r>
              <a:t>Key Questions for Document Analysis</a:t>
            </a:r>
          </a:p>
          <a:p>
            <a:pPr marL="742950" lvl="1" indent="-285750">
              <a:buFont typeface="Arial" panose="020B0604020202020204" pitchFamily="34" charset="0"/>
              <a:buChar char="•"/>
            </a:pPr>
            <a:r>
              <a:t>How is the document completed?</a:t>
            </a:r>
          </a:p>
          <a:p>
            <a:pPr marL="742950" lvl="1" indent="-285750">
              <a:buFont typeface="Arial" panose="020B0604020202020204" pitchFamily="34" charset="0"/>
              <a:buChar char="•"/>
            </a:pPr>
            <a:r>
              <a:t>Who completes the document?</a:t>
            </a:r>
          </a:p>
          <a:p>
            <a:pPr marL="742950" lvl="1" indent="-285750">
              <a:buFont typeface="Arial" panose="020B0604020202020204" pitchFamily="34" charset="0"/>
              <a:buChar char="•"/>
            </a:pPr>
            <a:r>
              <a:t>Are there any validations or controls?</a:t>
            </a:r>
          </a:p>
          <a:p>
            <a:pPr marL="742950" lvl="1" indent="-285750">
              <a:buFont typeface="Arial" panose="020B0604020202020204" pitchFamily="34" charset="0"/>
              <a:buChar char="•"/>
            </a:pPr>
            <a:r>
              <a:t>Who uses the completed document?</a:t>
            </a:r>
          </a:p>
          <a:p>
            <a:pPr marL="742950" lvl="1" indent="-285750">
              <a:buFont typeface="Arial" panose="020B0604020202020204" pitchFamily="34" charset="0"/>
              <a:buChar char="•"/>
            </a:pPr>
            <a:r>
              <a:t>When is the document used?</a:t>
            </a:r>
          </a:p>
          <a:p>
            <a:pPr marL="742950" lvl="1" indent="-285750">
              <a:buFont typeface="Arial" panose="020B0604020202020204" pitchFamily="34" charset="0"/>
              <a:buChar char="•"/>
            </a:pPr>
            <a:r>
              <a:t>How many are used or produced?</a:t>
            </a:r>
          </a:p>
          <a:p>
            <a:pPr marL="742950" lvl="1" indent="-285750">
              <a:buFont typeface="Arial" panose="020B0604020202020204" pitchFamily="34" charset="0"/>
              <a:buChar char="•"/>
            </a:pPr>
            <a:r>
              <a:t>Retention period and form</a:t>
            </a:r>
          </a:p>
          <a:p>
            <a:pPr>
              <a:buFont typeface="Arial" panose="020B0604020202020204" pitchFamily="34" charset="0"/>
              <a:buChar char="•"/>
            </a:pPr>
            <a:r>
              <a:t>Supplementary Techniques</a:t>
            </a:r>
          </a:p>
          <a:p>
            <a:pPr>
              <a:buFont typeface="Arial" panose="020B0604020202020204" pitchFamily="34" charset="0"/>
              <a:buChar char="•"/>
            </a:pPr>
            <a:r>
              <a:t>Benefits of Document Analysis</a:t>
            </a:r>
            <a:endParaRPr lang="en-US"/>
          </a:p>
        </p:txBody>
      </p:sp>
    </p:spTree>
    <p:extLst>
      <p:ext uri="{BB962C8B-B14F-4D97-AF65-F5344CB8AC3E}">
        <p14:creationId xmlns:p14="http://schemas.microsoft.com/office/powerpoint/2010/main" val="12151099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DD1D22E-5996-E45B-92B2-659F701A4A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Neue Haas Grotesk Text Pro"/>
              <a:ea typeface="+mn-ea"/>
              <a:cs typeface="+mn-cs"/>
            </a:endParaRPr>
          </a:p>
        </p:txBody>
      </p:sp>
      <p:sp>
        <p:nvSpPr>
          <p:cNvPr id="2" name="Title 1">
            <a:extLst>
              <a:ext uri="{FF2B5EF4-FFF2-40B4-BE49-F238E27FC236}">
                <a16:creationId xmlns:a16="http://schemas.microsoft.com/office/drawing/2014/main" id="{E39466BF-72F3-C3FE-A923-B35B476CA862}"/>
              </a:ext>
            </a:extLst>
          </p:cNvPr>
          <p:cNvSpPr>
            <a:spLocks noGrp="1"/>
          </p:cNvSpPr>
          <p:nvPr>
            <p:ph type="title"/>
          </p:nvPr>
        </p:nvSpPr>
        <p:spPr>
          <a:xfrm>
            <a:off x="614679" y="548639"/>
            <a:ext cx="3977640" cy="5719640"/>
          </a:xfrm>
        </p:spPr>
        <p:txBody>
          <a:bodyPr anchor="t">
            <a:normAutofit/>
          </a:bodyPr>
          <a:lstStyle/>
          <a:p>
            <a:r>
              <a:rPr lang="en-US"/>
              <a:t>Assumptions and Approach</a:t>
            </a:r>
          </a:p>
        </p:txBody>
      </p:sp>
      <p:sp>
        <p:nvSpPr>
          <p:cNvPr id="3" name="Content Placeholder 2">
            <a:extLst>
              <a:ext uri="{FF2B5EF4-FFF2-40B4-BE49-F238E27FC236}">
                <a16:creationId xmlns:a16="http://schemas.microsoft.com/office/drawing/2014/main" id="{909A995B-337E-E4CB-CEA6-A2266278FF26}"/>
              </a:ext>
            </a:extLst>
          </p:cNvPr>
          <p:cNvSpPr>
            <a:spLocks noGrp="1"/>
          </p:cNvSpPr>
          <p:nvPr>
            <p:ph idx="1"/>
          </p:nvPr>
        </p:nvSpPr>
        <p:spPr>
          <a:xfrm>
            <a:off x="5387542" y="548639"/>
            <a:ext cx="6189780" cy="5861304"/>
          </a:xfrm>
        </p:spPr>
        <p:txBody>
          <a:bodyPr anchor="t">
            <a:normAutofit/>
          </a:bodyPr>
          <a:lstStyle/>
          <a:p>
            <a:pPr>
              <a:buFont typeface="Arial" panose="020B0604020202020204" pitchFamily="34" charset="0"/>
              <a:buChar char="•"/>
            </a:pPr>
            <a:r>
              <a:rPr lang="en-US" sz="1700"/>
              <a:t>General Understanding of the Situation</a:t>
            </a:r>
          </a:p>
          <a:p>
            <a:pPr marL="742950" lvl="1" indent="-285750">
              <a:buFont typeface="Arial" panose="020B0604020202020204" pitchFamily="34" charset="0"/>
              <a:buChar char="•"/>
            </a:pPr>
            <a:r>
              <a:rPr lang="en-US" sz="1700"/>
              <a:t>Initial phase of analysis</a:t>
            </a:r>
          </a:p>
          <a:p>
            <a:pPr marL="742950" lvl="1" indent="-285750">
              <a:buFont typeface="Arial" panose="020B0604020202020204" pitchFamily="34" charset="0"/>
              <a:buChar char="•"/>
            </a:pPr>
            <a:r>
              <a:rPr lang="en-US" sz="1700"/>
              <a:t>Broad overview of the context</a:t>
            </a:r>
          </a:p>
          <a:p>
            <a:pPr>
              <a:buFont typeface="Arial" panose="020B0604020202020204" pitchFamily="34" charset="0"/>
              <a:buChar char="•"/>
            </a:pPr>
            <a:r>
              <a:rPr lang="en-US" sz="1700"/>
              <a:t>Diagnosis of Underlying Causes</a:t>
            </a:r>
          </a:p>
          <a:p>
            <a:pPr marL="742950" lvl="1" indent="-285750">
              <a:buFont typeface="Arial" panose="020B0604020202020204" pitchFamily="34" charset="0"/>
              <a:buChar char="•"/>
            </a:pPr>
            <a:r>
              <a:rPr lang="en-US" sz="1700"/>
              <a:t>Identifying root problems</a:t>
            </a:r>
          </a:p>
          <a:p>
            <a:pPr marL="742950" lvl="1" indent="-285750">
              <a:buFont typeface="Arial" panose="020B0604020202020204" pitchFamily="34" charset="0"/>
              <a:buChar char="•"/>
            </a:pPr>
            <a:r>
              <a:rPr lang="en-US" sz="1700"/>
              <a:t>Analyzing contributing factors</a:t>
            </a:r>
          </a:p>
          <a:p>
            <a:pPr>
              <a:buFont typeface="Arial" panose="020B0604020202020204" pitchFamily="34" charset="0"/>
              <a:buChar char="•"/>
            </a:pPr>
            <a:r>
              <a:rPr lang="en-US" sz="1700"/>
              <a:t>Understanding Requirements for a Solution</a:t>
            </a:r>
          </a:p>
          <a:p>
            <a:pPr marL="742950" lvl="1" indent="-285750">
              <a:buFont typeface="Arial" panose="020B0604020202020204" pitchFamily="34" charset="0"/>
              <a:buChar char="•"/>
            </a:pPr>
            <a:r>
              <a:rPr lang="en-US" sz="1700"/>
              <a:t>Determining necessary actions</a:t>
            </a:r>
          </a:p>
          <a:p>
            <a:pPr marL="742950" lvl="1" indent="-285750">
              <a:buFont typeface="Arial" panose="020B0604020202020204" pitchFamily="34" charset="0"/>
              <a:buChar char="•"/>
            </a:pPr>
            <a:r>
              <a:rPr lang="en-US" sz="1700"/>
              <a:t>Formulating effective strategies</a:t>
            </a:r>
          </a:p>
          <a:p>
            <a:pPr>
              <a:buFont typeface="Arial" panose="020B0604020202020204" pitchFamily="34" charset="0"/>
              <a:buChar char="•"/>
            </a:pPr>
            <a:r>
              <a:rPr lang="en-US" sz="1700"/>
              <a:t>Terms of Reference for Analysis Studies</a:t>
            </a:r>
          </a:p>
          <a:p>
            <a:pPr marL="742950" lvl="1" indent="-285750">
              <a:buFont typeface="Arial" panose="020B0604020202020204" pitchFamily="34" charset="0"/>
              <a:buChar char="•"/>
            </a:pPr>
            <a:r>
              <a:rPr lang="en-US" sz="1700"/>
              <a:t>Typically narrower scope</a:t>
            </a:r>
          </a:p>
          <a:p>
            <a:pPr>
              <a:buFont typeface="Arial" panose="020B0604020202020204" pitchFamily="34" charset="0"/>
              <a:buChar char="•"/>
            </a:pPr>
            <a:r>
              <a:rPr lang="en-US" sz="1700"/>
              <a:t>Toolbox Approach to Analysis</a:t>
            </a:r>
          </a:p>
        </p:txBody>
      </p:sp>
    </p:spTree>
    <p:extLst>
      <p:ext uri="{BB962C8B-B14F-4D97-AF65-F5344CB8AC3E}">
        <p14:creationId xmlns:p14="http://schemas.microsoft.com/office/powerpoint/2010/main" val="45011582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0E7A827-4DD7-8A5A-4519-32BDA5CDBA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1A75348D-3376-10BB-E89D-A72720D88A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6E32FA7-60A3-9BFA-B9D8-1C1F8CE7E736}"/>
              </a:ext>
            </a:extLst>
          </p:cNvPr>
          <p:cNvSpPr>
            <a:spLocks noGrp="1"/>
          </p:cNvSpPr>
          <p:nvPr>
            <p:ph type="title"/>
          </p:nvPr>
        </p:nvSpPr>
        <p:spPr>
          <a:xfrm>
            <a:off x="614678" y="548640"/>
            <a:ext cx="7098627" cy="1325236"/>
          </a:xfrm>
        </p:spPr>
        <p:txBody>
          <a:bodyPr anchor="t">
            <a:normAutofit/>
          </a:bodyPr>
          <a:lstStyle/>
          <a:p>
            <a:r>
              <a:rPr lang="en-US"/>
              <a:t>Suitability of Techniques</a:t>
            </a:r>
          </a:p>
        </p:txBody>
      </p:sp>
      <p:sp>
        <p:nvSpPr>
          <p:cNvPr id="3" name="Content Placeholder 2">
            <a:extLst>
              <a:ext uri="{FF2B5EF4-FFF2-40B4-BE49-F238E27FC236}">
                <a16:creationId xmlns:a16="http://schemas.microsoft.com/office/drawing/2014/main" id="{703079CC-A65F-F375-2503-8827593A31DA}"/>
              </a:ext>
            </a:extLst>
          </p:cNvPr>
          <p:cNvSpPr>
            <a:spLocks noGrp="1"/>
          </p:cNvSpPr>
          <p:nvPr>
            <p:ph idx="1"/>
          </p:nvPr>
        </p:nvSpPr>
        <p:spPr>
          <a:xfrm>
            <a:off x="2432424" y="1899631"/>
            <a:ext cx="7333128" cy="4011769"/>
          </a:xfrm>
        </p:spPr>
        <p:txBody>
          <a:bodyPr anchor="ctr">
            <a:normAutofit/>
          </a:bodyPr>
          <a:lstStyle/>
          <a:p>
            <a:pPr>
              <a:buFont typeface="Arial" panose="020B0604020202020204" pitchFamily="34" charset="0"/>
              <a:buChar char="•"/>
            </a:pPr>
            <a:r>
              <a:rPr lang="en-US" sz="1800"/>
              <a:t>General Investigation Techniques</a:t>
            </a:r>
          </a:p>
          <a:p>
            <a:pPr marL="742950" lvl="1" indent="-285750">
              <a:buFont typeface="Arial" panose="020B0604020202020204" pitchFamily="34" charset="0"/>
              <a:buChar char="•"/>
            </a:pPr>
            <a:r>
              <a:rPr lang="en-US" sz="1800"/>
              <a:t>Suitable for understanding the problem situation</a:t>
            </a:r>
          </a:p>
          <a:p>
            <a:pPr>
              <a:buFont typeface="Arial" panose="020B0604020202020204" pitchFamily="34" charset="0"/>
              <a:buChar char="•"/>
            </a:pPr>
            <a:r>
              <a:rPr lang="en-US" sz="1800"/>
              <a:t>Requirements Elicitation Techniques</a:t>
            </a:r>
          </a:p>
          <a:p>
            <a:pPr marL="742950" lvl="1" indent="-285750">
              <a:buFont typeface="Arial" panose="020B0604020202020204" pitchFamily="34" charset="0"/>
              <a:buChar char="•"/>
            </a:pPr>
            <a:r>
              <a:rPr lang="en-US" sz="1800"/>
              <a:t>Some techniques are suitable for waterfall approach</a:t>
            </a:r>
          </a:p>
          <a:p>
            <a:pPr marL="742950" lvl="1" indent="-285750">
              <a:buFont typeface="Arial" panose="020B0604020202020204" pitchFamily="34" charset="0"/>
              <a:buChar char="•"/>
            </a:pPr>
            <a:r>
              <a:rPr lang="en-US" sz="1800"/>
              <a:t>Others are geared towards Agile developments</a:t>
            </a:r>
          </a:p>
          <a:p>
            <a:pPr>
              <a:buFont typeface="Arial" panose="020B0604020202020204" pitchFamily="34" charset="0"/>
              <a:buChar char="•"/>
            </a:pPr>
            <a:r>
              <a:rPr lang="en-US" sz="1800"/>
              <a:t>Universal Techniques</a:t>
            </a:r>
          </a:p>
          <a:p>
            <a:pPr marL="742950" lvl="1" indent="-285750">
              <a:buFont typeface="Arial" panose="020B0604020202020204" pitchFamily="34" charset="0"/>
              <a:buChar char="•"/>
            </a:pPr>
            <a:r>
              <a:rPr lang="en-US" sz="1800"/>
              <a:t>Suitable in all situations</a:t>
            </a:r>
          </a:p>
          <a:p>
            <a:pPr>
              <a:buFont typeface="Arial" panose="020B0604020202020204" pitchFamily="34" charset="0"/>
              <a:buChar char="•"/>
            </a:pPr>
            <a:r>
              <a:rPr lang="en-US" sz="1800"/>
              <a:t>Guide to Suitability</a:t>
            </a:r>
          </a:p>
          <a:p>
            <a:pPr marL="742950" lvl="1" indent="-285750">
              <a:buFont typeface="Arial" panose="020B0604020202020204" pitchFamily="34" charset="0"/>
              <a:buChar char="•"/>
            </a:pPr>
            <a:r>
              <a:rPr lang="en-US" sz="1800"/>
              <a:t>Table 5.1 provides a guide to the suitability of these techniques</a:t>
            </a:r>
          </a:p>
        </p:txBody>
      </p:sp>
    </p:spTree>
    <p:extLst>
      <p:ext uri="{BB962C8B-B14F-4D97-AF65-F5344CB8AC3E}">
        <p14:creationId xmlns:p14="http://schemas.microsoft.com/office/powerpoint/2010/main" val="71381331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BB0869A-0BE5-B3E9-F73D-2F3691E4D9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5BDCD82-CC8F-9352-9D51-D737050BB060}"/>
              </a:ext>
            </a:extLst>
          </p:cNvPr>
          <p:cNvSpPr>
            <a:spLocks noGrp="1"/>
          </p:cNvSpPr>
          <p:nvPr>
            <p:ph type="title"/>
          </p:nvPr>
        </p:nvSpPr>
        <p:spPr>
          <a:xfrm>
            <a:off x="612648" y="1114923"/>
            <a:ext cx="4621553" cy="1360728"/>
          </a:xfrm>
        </p:spPr>
        <p:txBody>
          <a:bodyPr vert="horz" lIns="91440" tIns="45720" rIns="91440" bIns="45720" rtlCol="0" anchor="b">
            <a:normAutofit/>
          </a:bodyPr>
          <a:lstStyle/>
          <a:p>
            <a:r>
              <a:rPr lang="en-US" sz="3600" b="1" kern="1200">
                <a:solidFill>
                  <a:schemeClr val="tx1"/>
                </a:solidFill>
                <a:latin typeface="+mj-lt"/>
                <a:ea typeface="+mj-ea"/>
                <a:cs typeface="+mj-cs"/>
              </a:rPr>
              <a:t>Rich Pictures</a:t>
            </a:r>
          </a:p>
        </p:txBody>
      </p:sp>
      <p:sp>
        <p:nvSpPr>
          <p:cNvPr id="4" name="Content Placeholder 3">
            <a:extLst>
              <a:ext uri="{FF2B5EF4-FFF2-40B4-BE49-F238E27FC236}">
                <a16:creationId xmlns:a16="http://schemas.microsoft.com/office/drawing/2014/main" id="{83F17B3D-4C86-DD5F-9878-43008937C1E0}"/>
              </a:ext>
            </a:extLst>
          </p:cNvPr>
          <p:cNvSpPr>
            <a:spLocks noGrp="1"/>
          </p:cNvSpPr>
          <p:nvPr>
            <p:ph sz="half" idx="2"/>
          </p:nvPr>
        </p:nvSpPr>
        <p:spPr>
          <a:xfrm>
            <a:off x="612648" y="2584058"/>
            <a:ext cx="4621553" cy="3159018"/>
          </a:xfrm>
        </p:spPr>
        <p:txBody>
          <a:bodyPr vert="horz" lIns="91440" tIns="45720" rIns="91440" bIns="45720" rtlCol="0">
            <a:normAutofit/>
          </a:bodyPr>
          <a:lstStyle/>
          <a:p>
            <a:pPr>
              <a:lnSpc>
                <a:spcPct val="110000"/>
              </a:lnSpc>
            </a:pPr>
            <a:r>
              <a:rPr lang="en-US" sz="1500"/>
              <a:t>Rich Picture Technique Overview</a:t>
            </a:r>
          </a:p>
          <a:p>
            <a:pPr marL="742950" lvl="1">
              <a:lnSpc>
                <a:spcPct val="110000"/>
              </a:lnSpc>
            </a:pPr>
            <a:r>
              <a:rPr lang="en-US" sz="1500"/>
              <a:t>Provides a comprehensive view of a business situation</a:t>
            </a:r>
          </a:p>
          <a:p>
            <a:pPr marL="742950" lvl="1">
              <a:lnSpc>
                <a:spcPct val="110000"/>
              </a:lnSpc>
            </a:pPr>
            <a:r>
              <a:rPr lang="en-US" sz="1500"/>
              <a:t>Captures various stakeholder perspectives and priorities</a:t>
            </a:r>
          </a:p>
          <a:p>
            <a:pPr>
              <a:lnSpc>
                <a:spcPct val="110000"/>
              </a:lnSpc>
            </a:pPr>
            <a:r>
              <a:rPr lang="en-US" sz="1500"/>
              <a:t>Comparison with Modelling Approaches</a:t>
            </a:r>
          </a:p>
          <a:p>
            <a:pPr marL="742950" lvl="1">
              <a:lnSpc>
                <a:spcPct val="110000"/>
              </a:lnSpc>
            </a:pPr>
            <a:r>
              <a:rPr lang="en-US" sz="1500"/>
              <a:t>Data or process modelling focuses on specific aspects</a:t>
            </a:r>
          </a:p>
          <a:p>
            <a:pPr marL="742950" lvl="1">
              <a:lnSpc>
                <a:spcPct val="110000"/>
              </a:lnSpc>
            </a:pPr>
            <a:r>
              <a:rPr lang="en-US" sz="1500"/>
              <a:t>Rich pictures offer a broader understanding</a:t>
            </a:r>
          </a:p>
        </p:txBody>
      </p:sp>
      <p:pic>
        <p:nvPicPr>
          <p:cNvPr id="5" name="Content Placeholder 4">
            <a:hlinkClick r:id="rId3"/>
            <a:extLst>
              <a:ext uri="{FF2B5EF4-FFF2-40B4-BE49-F238E27FC236}">
                <a16:creationId xmlns:a16="http://schemas.microsoft.com/office/drawing/2014/main" id="{C7A126A9-91E2-4ADA-9743-A2937F7E079B}"/>
              </a:ext>
            </a:extLst>
          </p:cNvPr>
          <p:cNvPicPr>
            <a:picLocks noGrp="1" noChangeAspect="1"/>
          </p:cNvPicPr>
          <p:nvPr>
            <p:ph sz="half" idx="1"/>
          </p:nvPr>
        </p:nvPicPr>
        <p:blipFill>
          <a:blip r:embed="rId4"/>
          <a:stretch>
            <a:fillRect/>
          </a:stretch>
        </p:blipFill>
        <p:spPr>
          <a:xfrm>
            <a:off x="5980518" y="1114923"/>
            <a:ext cx="5259265" cy="4628153"/>
          </a:xfrm>
          <a:prstGeom prst="rect">
            <a:avLst/>
          </a:prstGeom>
        </p:spPr>
      </p:pic>
    </p:spTree>
    <p:extLst>
      <p:ext uri="{BB962C8B-B14F-4D97-AF65-F5344CB8AC3E}">
        <p14:creationId xmlns:p14="http://schemas.microsoft.com/office/powerpoint/2010/main" val="109068704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ACA6F80-D392-A64E-3CF8-F28F1CCEE6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E05E4ED-923C-7174-EB69-3ED77E7842B8}"/>
              </a:ext>
            </a:extLst>
          </p:cNvPr>
          <p:cNvSpPr>
            <a:spLocks noGrp="1"/>
          </p:cNvSpPr>
          <p:nvPr>
            <p:ph type="title"/>
          </p:nvPr>
        </p:nvSpPr>
        <p:spPr>
          <a:xfrm>
            <a:off x="614679" y="548640"/>
            <a:ext cx="4779572" cy="2067705"/>
          </a:xfrm>
        </p:spPr>
        <p:txBody>
          <a:bodyPr vert="horz" lIns="91440" tIns="45720" rIns="91440" bIns="45720" rtlCol="0" anchor="t">
            <a:normAutofit/>
          </a:bodyPr>
          <a:lstStyle/>
          <a:p>
            <a:r>
              <a:rPr lang="en-US" sz="3600" b="1" kern="1200">
                <a:solidFill>
                  <a:schemeClr val="tx1"/>
                </a:solidFill>
                <a:latin typeface="+mj-lt"/>
                <a:ea typeface="+mj-ea"/>
                <a:cs typeface="+mj-cs"/>
              </a:rPr>
              <a:t>Mind Maps</a:t>
            </a:r>
          </a:p>
        </p:txBody>
      </p:sp>
      <p:pic>
        <p:nvPicPr>
          <p:cNvPr id="5" name="Content Placeholder 4">
            <a:hlinkClick r:id="rId3"/>
            <a:extLst>
              <a:ext uri="{FF2B5EF4-FFF2-40B4-BE49-F238E27FC236}">
                <a16:creationId xmlns:a16="http://schemas.microsoft.com/office/drawing/2014/main" id="{A9AF18F8-E252-4A22-A121-915F5122F1A7}"/>
              </a:ext>
            </a:extLst>
          </p:cNvPr>
          <p:cNvPicPr>
            <a:picLocks noGrp="1" noChangeAspect="1"/>
          </p:cNvPicPr>
          <p:nvPr>
            <p:ph sz="half" idx="1"/>
          </p:nvPr>
        </p:nvPicPr>
        <p:blipFill>
          <a:blip r:embed="rId4"/>
          <a:stretch>
            <a:fillRect/>
          </a:stretch>
        </p:blipFill>
        <p:spPr>
          <a:xfrm>
            <a:off x="731520" y="3364893"/>
            <a:ext cx="4673754" cy="2944464"/>
          </a:xfrm>
          <a:prstGeom prst="rect">
            <a:avLst/>
          </a:prstGeom>
        </p:spPr>
      </p:pic>
      <p:sp>
        <p:nvSpPr>
          <p:cNvPr id="4" name="Content Placeholder 3">
            <a:extLst>
              <a:ext uri="{FF2B5EF4-FFF2-40B4-BE49-F238E27FC236}">
                <a16:creationId xmlns:a16="http://schemas.microsoft.com/office/drawing/2014/main" id="{14F051BD-03D2-4C8A-F923-7F0C7227D0DA}"/>
              </a:ext>
            </a:extLst>
          </p:cNvPr>
          <p:cNvSpPr>
            <a:spLocks noGrp="1"/>
          </p:cNvSpPr>
          <p:nvPr>
            <p:ph sz="half" idx="2"/>
          </p:nvPr>
        </p:nvSpPr>
        <p:spPr>
          <a:xfrm>
            <a:off x="6030551" y="548638"/>
            <a:ext cx="5546770" cy="5760721"/>
          </a:xfrm>
        </p:spPr>
        <p:txBody>
          <a:bodyPr vert="horz" lIns="91440" tIns="45720" rIns="91440" bIns="45720" rtlCol="0" anchor="t">
            <a:normAutofit/>
          </a:bodyPr>
          <a:lstStyle/>
          <a:p>
            <a:pPr>
              <a:lnSpc>
                <a:spcPct val="120000"/>
              </a:lnSpc>
            </a:pPr>
            <a:r>
              <a:rPr lang="en-US" sz="1800"/>
              <a:t>Purpose of Mind Maps</a:t>
            </a:r>
          </a:p>
          <a:p>
            <a:pPr marL="742950" lvl="1">
              <a:lnSpc>
                <a:spcPct val="120000"/>
              </a:lnSpc>
            </a:pPr>
            <a:r>
              <a:rPr lang="en-US" sz="1800"/>
              <a:t>Summarise information visually</a:t>
            </a:r>
          </a:p>
          <a:p>
            <a:pPr marL="742950" lvl="1">
              <a:lnSpc>
                <a:spcPct val="120000"/>
              </a:lnSpc>
            </a:pPr>
            <a:r>
              <a:rPr lang="en-US" sz="1800"/>
              <a:t>Highlight connections between ideas</a:t>
            </a:r>
          </a:p>
          <a:p>
            <a:pPr>
              <a:lnSpc>
                <a:spcPct val="120000"/>
              </a:lnSpc>
            </a:pPr>
            <a:r>
              <a:rPr lang="en-US" sz="1800"/>
              <a:t>Structure of Mind Maps</a:t>
            </a:r>
          </a:p>
          <a:p>
            <a:pPr marL="742950" lvl="1">
              <a:lnSpc>
                <a:spcPct val="120000"/>
              </a:lnSpc>
            </a:pPr>
            <a:r>
              <a:rPr lang="en-US" sz="1800"/>
              <a:t>Central point represents the main problem</a:t>
            </a:r>
          </a:p>
          <a:p>
            <a:pPr marL="742950" lvl="1">
              <a:lnSpc>
                <a:spcPct val="120000"/>
              </a:lnSpc>
            </a:pPr>
            <a:r>
              <a:rPr lang="en-US" sz="1800"/>
              <a:t>First-level branches show main elements</a:t>
            </a:r>
          </a:p>
          <a:p>
            <a:pPr marL="742950" lvl="1">
              <a:lnSpc>
                <a:spcPct val="120000"/>
              </a:lnSpc>
            </a:pPr>
            <a:r>
              <a:rPr lang="en-US" sz="1800"/>
              <a:t>Labels should be concise</a:t>
            </a:r>
          </a:p>
          <a:p>
            <a:pPr>
              <a:lnSpc>
                <a:spcPct val="120000"/>
              </a:lnSpc>
            </a:pPr>
            <a:r>
              <a:rPr lang="en-US" sz="1800"/>
              <a:t>Detailed Branches</a:t>
            </a:r>
          </a:p>
          <a:p>
            <a:pPr marL="742950" lvl="1">
              <a:lnSpc>
                <a:spcPct val="120000"/>
              </a:lnSpc>
            </a:pPr>
            <a:r>
              <a:rPr lang="en-US" sz="1800"/>
              <a:t>Second-level branches for detailed aspects</a:t>
            </a:r>
          </a:p>
          <a:p>
            <a:pPr marL="742950" lvl="1">
              <a:lnSpc>
                <a:spcPct val="120000"/>
              </a:lnSpc>
            </a:pPr>
            <a:r>
              <a:rPr lang="en-US" sz="1800"/>
              <a:t>Example: Equipment problems</a:t>
            </a:r>
          </a:p>
          <a:p>
            <a:pPr marL="742950" lvl="1">
              <a:lnSpc>
                <a:spcPct val="120000"/>
              </a:lnSpc>
            </a:pPr>
            <a:r>
              <a:rPr lang="en-US" sz="1800"/>
              <a:t>Example: IT system failings</a:t>
            </a:r>
          </a:p>
          <a:p>
            <a:pPr>
              <a:lnSpc>
                <a:spcPct val="120000"/>
              </a:lnSpc>
            </a:pPr>
            <a:r>
              <a:rPr lang="en-US" sz="1800"/>
              <a:t>Benefits for Analysts</a:t>
            </a:r>
          </a:p>
        </p:txBody>
      </p:sp>
    </p:spTree>
    <p:extLst>
      <p:ext uri="{BB962C8B-B14F-4D97-AF65-F5344CB8AC3E}">
        <p14:creationId xmlns:p14="http://schemas.microsoft.com/office/powerpoint/2010/main" val="326656033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DD1D22E-5996-E45B-92B2-659F701A4A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Neue Haas Grotesk Text Pro"/>
              <a:ea typeface="+mn-ea"/>
              <a:cs typeface="+mn-cs"/>
            </a:endParaRPr>
          </a:p>
        </p:txBody>
      </p:sp>
      <p:sp>
        <p:nvSpPr>
          <p:cNvPr id="2" name="Title 1">
            <a:extLst>
              <a:ext uri="{FF2B5EF4-FFF2-40B4-BE49-F238E27FC236}">
                <a16:creationId xmlns:a16="http://schemas.microsoft.com/office/drawing/2014/main" id="{DF93421B-73EF-50FC-A769-2792C4E07E3A}"/>
              </a:ext>
            </a:extLst>
          </p:cNvPr>
          <p:cNvSpPr>
            <a:spLocks noGrp="1"/>
          </p:cNvSpPr>
          <p:nvPr>
            <p:ph type="title"/>
          </p:nvPr>
        </p:nvSpPr>
        <p:spPr>
          <a:xfrm>
            <a:off x="614679" y="548639"/>
            <a:ext cx="3977640" cy="5719640"/>
          </a:xfrm>
        </p:spPr>
        <p:txBody>
          <a:bodyPr anchor="t">
            <a:normAutofit/>
          </a:bodyPr>
          <a:lstStyle/>
          <a:p>
            <a:r>
              <a:rPr lang="en-US"/>
              <a:t>Business Process Models</a:t>
            </a:r>
          </a:p>
        </p:txBody>
      </p:sp>
      <p:sp>
        <p:nvSpPr>
          <p:cNvPr id="3" name="Content Placeholder 2">
            <a:extLst>
              <a:ext uri="{FF2B5EF4-FFF2-40B4-BE49-F238E27FC236}">
                <a16:creationId xmlns:a16="http://schemas.microsoft.com/office/drawing/2014/main" id="{CC3F1FA1-D908-E9B2-31C8-8B5CF507D3D8}"/>
              </a:ext>
            </a:extLst>
          </p:cNvPr>
          <p:cNvSpPr>
            <a:spLocks noGrp="1"/>
          </p:cNvSpPr>
          <p:nvPr>
            <p:ph idx="1"/>
          </p:nvPr>
        </p:nvSpPr>
        <p:spPr>
          <a:xfrm>
            <a:off x="5387542" y="548639"/>
            <a:ext cx="6189780" cy="5861304"/>
          </a:xfrm>
        </p:spPr>
        <p:txBody>
          <a:bodyPr anchor="t">
            <a:normAutofit/>
          </a:bodyPr>
          <a:lstStyle/>
          <a:p>
            <a:pPr>
              <a:buFont typeface="Arial" panose="020B0604020202020204" pitchFamily="34" charset="0"/>
              <a:buChar char="•"/>
            </a:pPr>
            <a:r>
              <a:t>Purpose of Swimlane Diagrams</a:t>
            </a:r>
          </a:p>
          <a:p>
            <a:pPr marL="742950" lvl="1" indent="-285750">
              <a:buFont typeface="Arial" panose="020B0604020202020204" pitchFamily="34" charset="0"/>
              <a:buChar char="•"/>
            </a:pPr>
            <a:r>
              <a:t>Shows tasks in a process</a:t>
            </a:r>
          </a:p>
          <a:p>
            <a:pPr marL="742950" lvl="1" indent="-285750">
              <a:buFont typeface="Arial" panose="020B0604020202020204" pitchFamily="34" charset="0"/>
              <a:buChar char="•"/>
            </a:pPr>
            <a:r>
              <a:t>Identifies actors responsible for tasks</a:t>
            </a:r>
          </a:p>
          <a:p>
            <a:pPr marL="742950" lvl="1" indent="-285750">
              <a:buFont typeface="Arial" panose="020B0604020202020204" pitchFamily="34" charset="0"/>
              <a:buChar char="•"/>
            </a:pPr>
            <a:r>
              <a:t>Illustrates process flow</a:t>
            </a:r>
          </a:p>
          <a:p>
            <a:pPr>
              <a:buFont typeface="Arial" panose="020B0604020202020204" pitchFamily="34" charset="0"/>
              <a:buChar char="•"/>
            </a:pPr>
            <a:r>
              <a:t>Benefits for Business Stakeholders</a:t>
            </a:r>
          </a:p>
          <a:p>
            <a:pPr marL="742950" lvl="1" indent="-285750">
              <a:buFont typeface="Arial" panose="020B0604020202020204" pitchFamily="34" charset="0"/>
              <a:buChar char="•"/>
            </a:pPr>
            <a:r>
              <a:t>Easy to draw</a:t>
            </a:r>
          </a:p>
          <a:p>
            <a:pPr marL="742950" lvl="1" indent="-285750">
              <a:buFont typeface="Arial" panose="020B0604020202020204" pitchFamily="34" charset="0"/>
              <a:buChar char="•"/>
            </a:pPr>
            <a:r>
              <a:t>Accessible for communication</a:t>
            </a:r>
          </a:p>
          <a:p>
            <a:pPr>
              <a:buFont typeface="Arial" panose="020B0604020202020204" pitchFamily="34" charset="0"/>
              <a:buChar char="•"/>
            </a:pPr>
            <a:r>
              <a:t>Diagnostic Aid</a:t>
            </a:r>
          </a:p>
          <a:p>
            <a:pPr marL="742950" lvl="1" indent="-285750">
              <a:buFont typeface="Arial" panose="020B0604020202020204" pitchFamily="34" charset="0"/>
              <a:buChar char="•"/>
            </a:pPr>
            <a:r>
              <a:t>Identifies problems</a:t>
            </a:r>
          </a:p>
          <a:p>
            <a:pPr marL="742950" lvl="1" indent="-285750">
              <a:buFont typeface="Arial" panose="020B0604020202020204" pitchFamily="34" charset="0"/>
              <a:buChar char="•"/>
            </a:pPr>
            <a:r>
              <a:t>Highlights delays</a:t>
            </a:r>
          </a:p>
          <a:p>
            <a:pPr marL="742950" lvl="1" indent="-285750">
              <a:buFont typeface="Arial" panose="020B0604020202020204" pitchFamily="34" charset="0"/>
              <a:buChar char="•"/>
            </a:pPr>
            <a:r>
              <a:t>Detects bottlenecks</a:t>
            </a:r>
          </a:p>
          <a:p>
            <a:pPr>
              <a:buFont typeface="Arial" panose="020B0604020202020204" pitchFamily="34" charset="0"/>
              <a:buChar char="•"/>
            </a:pPr>
            <a:r>
              <a:t>Further Details</a:t>
            </a:r>
            <a:endParaRPr lang="en-US"/>
          </a:p>
        </p:txBody>
      </p:sp>
    </p:spTree>
    <p:extLst>
      <p:ext uri="{BB962C8B-B14F-4D97-AF65-F5344CB8AC3E}">
        <p14:creationId xmlns:p14="http://schemas.microsoft.com/office/powerpoint/2010/main" val="21106102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ACA6F80-D392-A64E-3CF8-F28F1CCEE6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5C4BA1E-3131-710C-B364-3C7B3C87AE25}"/>
              </a:ext>
            </a:extLst>
          </p:cNvPr>
          <p:cNvSpPr>
            <a:spLocks noGrp="1"/>
          </p:cNvSpPr>
          <p:nvPr>
            <p:ph type="title"/>
          </p:nvPr>
        </p:nvSpPr>
        <p:spPr>
          <a:xfrm>
            <a:off x="614679" y="548640"/>
            <a:ext cx="4779572" cy="2067705"/>
          </a:xfrm>
        </p:spPr>
        <p:txBody>
          <a:bodyPr vert="horz" lIns="91440" tIns="45720" rIns="91440" bIns="45720" rtlCol="0" anchor="t">
            <a:normAutofit/>
          </a:bodyPr>
          <a:lstStyle/>
          <a:p>
            <a:r>
              <a:rPr lang="en-US" sz="3600" b="1" kern="1200">
                <a:solidFill>
                  <a:schemeClr val="tx1"/>
                </a:solidFill>
                <a:latin typeface="+mj-lt"/>
                <a:ea typeface="+mj-ea"/>
                <a:cs typeface="+mj-cs"/>
              </a:rPr>
              <a:t>Spaghetti Maps</a:t>
            </a:r>
          </a:p>
        </p:txBody>
      </p:sp>
      <p:pic>
        <p:nvPicPr>
          <p:cNvPr id="5" name="Content Placeholder 4">
            <a:hlinkClick r:id="rId3"/>
            <a:extLst>
              <a:ext uri="{FF2B5EF4-FFF2-40B4-BE49-F238E27FC236}">
                <a16:creationId xmlns:a16="http://schemas.microsoft.com/office/drawing/2014/main" id="{A79B8F14-1BD7-49F2-8D58-60D202575B3A}"/>
              </a:ext>
            </a:extLst>
          </p:cNvPr>
          <p:cNvPicPr>
            <a:picLocks noGrp="1" noChangeAspect="1"/>
          </p:cNvPicPr>
          <p:nvPr>
            <p:ph sz="half" idx="1"/>
          </p:nvPr>
        </p:nvPicPr>
        <p:blipFill>
          <a:blip r:embed="rId4"/>
          <a:stretch>
            <a:fillRect/>
          </a:stretch>
        </p:blipFill>
        <p:spPr>
          <a:xfrm>
            <a:off x="731520" y="2976281"/>
            <a:ext cx="4077158" cy="3333077"/>
          </a:xfrm>
          <a:prstGeom prst="rect">
            <a:avLst/>
          </a:prstGeom>
        </p:spPr>
      </p:pic>
      <p:sp>
        <p:nvSpPr>
          <p:cNvPr id="4" name="Content Placeholder 3">
            <a:extLst>
              <a:ext uri="{FF2B5EF4-FFF2-40B4-BE49-F238E27FC236}">
                <a16:creationId xmlns:a16="http://schemas.microsoft.com/office/drawing/2014/main" id="{0CFF4547-5138-D887-8B30-01A1B42F4848}"/>
              </a:ext>
            </a:extLst>
          </p:cNvPr>
          <p:cNvSpPr>
            <a:spLocks noGrp="1"/>
          </p:cNvSpPr>
          <p:nvPr>
            <p:ph sz="half" idx="2"/>
          </p:nvPr>
        </p:nvSpPr>
        <p:spPr>
          <a:xfrm>
            <a:off x="6030551" y="548638"/>
            <a:ext cx="5546770" cy="5760721"/>
          </a:xfrm>
        </p:spPr>
        <p:txBody>
          <a:bodyPr vert="horz" lIns="91440" tIns="45720" rIns="91440" bIns="45720" rtlCol="0" anchor="t">
            <a:normAutofit/>
          </a:bodyPr>
          <a:lstStyle/>
          <a:p>
            <a:pPr>
              <a:lnSpc>
                <a:spcPct val="110000"/>
              </a:lnSpc>
            </a:pPr>
            <a:r>
              <a:rPr lang="en-US" sz="1700"/>
              <a:t>Definition of Spaghetti Map</a:t>
            </a:r>
          </a:p>
          <a:p>
            <a:pPr marL="742950" lvl="1">
              <a:lnSpc>
                <a:spcPct val="110000"/>
              </a:lnSpc>
            </a:pPr>
            <a:r>
              <a:rPr lang="en-US" sz="1700"/>
              <a:t>Shows movement and interactions of stakeholders</a:t>
            </a:r>
          </a:p>
          <a:p>
            <a:pPr marL="742950" lvl="1">
              <a:lnSpc>
                <a:spcPct val="110000"/>
              </a:lnSpc>
            </a:pPr>
            <a:r>
              <a:rPr lang="en-US" sz="1700"/>
              <a:t>Resembles a plate of spaghetti due to crossed lines</a:t>
            </a:r>
          </a:p>
          <a:p>
            <a:pPr>
              <a:lnSpc>
                <a:spcPct val="110000"/>
              </a:lnSpc>
            </a:pPr>
            <a:r>
              <a:rPr lang="en-US" sz="1700"/>
              <a:t>Usage of Spaghetti Maps</a:t>
            </a:r>
          </a:p>
          <a:p>
            <a:pPr marL="742950" lvl="1">
              <a:lnSpc>
                <a:spcPct val="110000"/>
              </a:lnSpc>
            </a:pPr>
            <a:r>
              <a:rPr lang="en-US" sz="1700"/>
              <a:t>Drawn during observation sessions</a:t>
            </a:r>
          </a:p>
          <a:p>
            <a:pPr marL="742950" lvl="1">
              <a:lnSpc>
                <a:spcPct val="110000"/>
              </a:lnSpc>
            </a:pPr>
            <a:r>
              <a:rPr lang="en-US" sz="1700"/>
              <a:t>Maps movements of users to meet actors or use equipment</a:t>
            </a:r>
          </a:p>
          <a:p>
            <a:pPr>
              <a:lnSpc>
                <a:spcPct val="110000"/>
              </a:lnSpc>
            </a:pPr>
            <a:r>
              <a:rPr lang="en-US" sz="1700"/>
              <a:t>Example of Spaghetti Diagram</a:t>
            </a:r>
          </a:p>
          <a:p>
            <a:pPr marL="742950" lvl="1">
              <a:lnSpc>
                <a:spcPct val="110000"/>
              </a:lnSpc>
            </a:pPr>
            <a:r>
              <a:rPr lang="en-US" sz="1700"/>
              <a:t>Figure 5.7 shows a clerk's movements in a garage</a:t>
            </a:r>
          </a:p>
          <a:p>
            <a:pPr marL="742950" lvl="1">
              <a:lnSpc>
                <a:spcPct val="110000"/>
              </a:lnSpc>
            </a:pPr>
            <a:r>
              <a:rPr lang="en-US" sz="1700"/>
              <a:t>Includes use of printer, photocopier, filing cabinet, and wall chart</a:t>
            </a:r>
          </a:p>
          <a:p>
            <a:pPr>
              <a:lnSpc>
                <a:spcPct val="110000"/>
              </a:lnSpc>
            </a:pPr>
            <a:r>
              <a:rPr lang="en-US" sz="1700"/>
              <a:t>Efficiency Gains</a:t>
            </a:r>
          </a:p>
          <a:p>
            <a:pPr marL="742950" lvl="1">
              <a:lnSpc>
                <a:spcPct val="110000"/>
              </a:lnSpc>
            </a:pPr>
            <a:r>
              <a:rPr lang="en-US" sz="1700"/>
              <a:t>Highlights time taken to access different stations</a:t>
            </a:r>
          </a:p>
          <a:p>
            <a:pPr>
              <a:lnSpc>
                <a:spcPct val="110000"/>
              </a:lnSpc>
            </a:pPr>
            <a:r>
              <a:rPr lang="en-US" sz="1700"/>
              <a:t>Comparison with Swimlane Diagram</a:t>
            </a:r>
          </a:p>
        </p:txBody>
      </p:sp>
    </p:spTree>
    <p:extLst>
      <p:ext uri="{BB962C8B-B14F-4D97-AF65-F5344CB8AC3E}">
        <p14:creationId xmlns:p14="http://schemas.microsoft.com/office/powerpoint/2010/main" val="140402514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ACA6F80-D392-A64E-3CF8-F28F1CCEE6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9A5354F-371F-101E-77FF-8FE568F4F0D8}"/>
              </a:ext>
            </a:extLst>
          </p:cNvPr>
          <p:cNvSpPr>
            <a:spLocks noGrp="1"/>
          </p:cNvSpPr>
          <p:nvPr>
            <p:ph type="title"/>
          </p:nvPr>
        </p:nvSpPr>
        <p:spPr>
          <a:xfrm>
            <a:off x="614679" y="548640"/>
            <a:ext cx="4779572" cy="2067705"/>
          </a:xfrm>
        </p:spPr>
        <p:txBody>
          <a:bodyPr vert="horz" lIns="91440" tIns="45720" rIns="91440" bIns="45720" rtlCol="0" anchor="t">
            <a:normAutofit/>
          </a:bodyPr>
          <a:lstStyle/>
          <a:p>
            <a:r>
              <a:rPr lang="en-US" sz="3600" b="1" kern="1200">
                <a:solidFill>
                  <a:schemeClr val="tx1"/>
                </a:solidFill>
                <a:latin typeface="+mj-lt"/>
                <a:ea typeface="+mj-ea"/>
                <a:cs typeface="+mj-cs"/>
              </a:rPr>
              <a:t>Fishbone Diagrams</a:t>
            </a:r>
          </a:p>
        </p:txBody>
      </p:sp>
      <p:pic>
        <p:nvPicPr>
          <p:cNvPr id="5" name="Content Placeholder 4">
            <a:hlinkClick r:id="rId3"/>
            <a:extLst>
              <a:ext uri="{FF2B5EF4-FFF2-40B4-BE49-F238E27FC236}">
                <a16:creationId xmlns:a16="http://schemas.microsoft.com/office/drawing/2014/main" id="{CE868578-E678-4E5C-B5ED-9DE66DC70840}"/>
              </a:ext>
            </a:extLst>
          </p:cNvPr>
          <p:cNvPicPr>
            <a:picLocks noGrp="1" noChangeAspect="1"/>
          </p:cNvPicPr>
          <p:nvPr>
            <p:ph sz="half" idx="1"/>
          </p:nvPr>
        </p:nvPicPr>
        <p:blipFill>
          <a:blip r:embed="rId4"/>
          <a:stretch>
            <a:fillRect/>
          </a:stretch>
        </p:blipFill>
        <p:spPr>
          <a:xfrm>
            <a:off x="731520" y="4171117"/>
            <a:ext cx="4673754" cy="2138241"/>
          </a:xfrm>
          <a:prstGeom prst="rect">
            <a:avLst/>
          </a:prstGeom>
        </p:spPr>
      </p:pic>
      <p:sp>
        <p:nvSpPr>
          <p:cNvPr id="4" name="Content Placeholder 3">
            <a:extLst>
              <a:ext uri="{FF2B5EF4-FFF2-40B4-BE49-F238E27FC236}">
                <a16:creationId xmlns:a16="http://schemas.microsoft.com/office/drawing/2014/main" id="{37568B75-185F-C301-967D-D5BE4260A791}"/>
              </a:ext>
            </a:extLst>
          </p:cNvPr>
          <p:cNvSpPr>
            <a:spLocks noGrp="1"/>
          </p:cNvSpPr>
          <p:nvPr>
            <p:ph sz="half" idx="2"/>
          </p:nvPr>
        </p:nvSpPr>
        <p:spPr>
          <a:xfrm>
            <a:off x="6030551" y="548638"/>
            <a:ext cx="5546770" cy="5760721"/>
          </a:xfrm>
        </p:spPr>
        <p:txBody>
          <a:bodyPr vert="horz" lIns="91440" tIns="45720" rIns="91440" bIns="45720" rtlCol="0" anchor="t">
            <a:normAutofit/>
          </a:bodyPr>
          <a:lstStyle/>
          <a:p>
            <a:pPr>
              <a:lnSpc>
                <a:spcPct val="120000"/>
              </a:lnSpc>
            </a:pPr>
            <a:r>
              <a:rPr lang="en-US" sz="1800"/>
              <a:t>Objective of Investigating Business Systems</a:t>
            </a:r>
          </a:p>
          <a:p>
            <a:pPr marL="742950" lvl="1">
              <a:lnSpc>
                <a:spcPct val="120000"/>
              </a:lnSpc>
            </a:pPr>
            <a:r>
              <a:rPr lang="en-US" sz="1800"/>
              <a:t>Identify problems and their underlying causes</a:t>
            </a:r>
          </a:p>
          <a:p>
            <a:pPr marL="742950" lvl="1">
              <a:lnSpc>
                <a:spcPct val="120000"/>
              </a:lnSpc>
            </a:pPr>
            <a:r>
              <a:rPr lang="en-US" sz="1800"/>
              <a:t>Stakeholders may highlight symptoms rather than causes</a:t>
            </a:r>
          </a:p>
          <a:p>
            <a:pPr>
              <a:lnSpc>
                <a:spcPct val="120000"/>
              </a:lnSpc>
            </a:pPr>
            <a:r>
              <a:rPr lang="en-US" sz="1800"/>
              <a:t>Fishbone Diagram Technique</a:t>
            </a:r>
          </a:p>
          <a:p>
            <a:pPr marL="742950" lvl="1">
              <a:lnSpc>
                <a:spcPct val="120000"/>
              </a:lnSpc>
            </a:pPr>
            <a:r>
              <a:rPr lang="en-US" sz="1800"/>
              <a:t>Helps understand underlying causes of inefficiencies</a:t>
            </a:r>
          </a:p>
          <a:p>
            <a:pPr marL="742950" lvl="1">
              <a:lnSpc>
                <a:spcPct val="120000"/>
              </a:lnSpc>
            </a:pPr>
            <a:r>
              <a:rPr lang="en-US" sz="1800"/>
              <a:t>Invented by Dr. Kaoru Ishikawa</a:t>
            </a:r>
          </a:p>
          <a:p>
            <a:pPr marL="742950" lvl="1">
              <a:lnSpc>
                <a:spcPct val="120000"/>
              </a:lnSpc>
            </a:pPr>
            <a:r>
              <a:rPr lang="en-US" sz="1800"/>
              <a:t>Used in root cause analysis</a:t>
            </a:r>
          </a:p>
          <a:p>
            <a:pPr>
              <a:lnSpc>
                <a:spcPct val="120000"/>
              </a:lnSpc>
            </a:pPr>
            <a:r>
              <a:rPr lang="en-US" sz="1800"/>
              <a:t>Structure of Fishbone Diagram</a:t>
            </a:r>
          </a:p>
          <a:p>
            <a:pPr marL="742950" lvl="1">
              <a:lnSpc>
                <a:spcPct val="120000"/>
              </a:lnSpc>
            </a:pPr>
            <a:r>
              <a:rPr lang="en-US" sz="1800"/>
              <a:t>Problem documented in a box on the right</a:t>
            </a:r>
          </a:p>
          <a:p>
            <a:pPr>
              <a:lnSpc>
                <a:spcPct val="120000"/>
              </a:lnSpc>
            </a:pPr>
            <a:r>
              <a:rPr lang="en-US" sz="1800"/>
              <a:t>Approaches for Labelling Spines</a:t>
            </a:r>
          </a:p>
          <a:p>
            <a:pPr>
              <a:lnSpc>
                <a:spcPct val="120000"/>
              </a:lnSpc>
            </a:pPr>
            <a:r>
              <a:rPr lang="en-US" sz="1800"/>
              <a:t>Data Collection for Analysis</a:t>
            </a:r>
          </a:p>
          <a:p>
            <a:pPr>
              <a:lnSpc>
                <a:spcPct val="120000"/>
              </a:lnSpc>
            </a:pPr>
            <a:r>
              <a:rPr lang="en-US" sz="1800"/>
              <a:t>Analysis of Fishbone Diagram</a:t>
            </a:r>
          </a:p>
        </p:txBody>
      </p:sp>
    </p:spTree>
    <p:extLst>
      <p:ext uri="{BB962C8B-B14F-4D97-AF65-F5344CB8AC3E}">
        <p14:creationId xmlns:p14="http://schemas.microsoft.com/office/powerpoint/2010/main" val="160157184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961259D-605E-E200-FF9F-7C8C71D7C8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15DADDF-394A-AE3E-036C-EC62E4CE7D0F}"/>
              </a:ext>
            </a:extLst>
          </p:cNvPr>
          <p:cNvSpPr>
            <a:spLocks noGrp="1"/>
          </p:cNvSpPr>
          <p:nvPr>
            <p:ph type="title"/>
          </p:nvPr>
        </p:nvSpPr>
        <p:spPr>
          <a:xfrm>
            <a:off x="612648" y="600074"/>
            <a:ext cx="6035040" cy="1529932"/>
          </a:xfrm>
        </p:spPr>
        <p:txBody>
          <a:bodyPr vert="horz" lIns="91440" tIns="45720" rIns="91440" bIns="45720" rtlCol="0" anchor="b">
            <a:normAutofit/>
          </a:bodyPr>
          <a:lstStyle/>
          <a:p>
            <a:r>
              <a:rPr lang="en-US" sz="3600" b="1" kern="1200" dirty="0">
                <a:solidFill>
                  <a:schemeClr val="tx1"/>
                </a:solidFill>
                <a:latin typeface="+mj-lt"/>
                <a:ea typeface="+mj-ea"/>
                <a:cs typeface="+mj-cs"/>
              </a:rPr>
              <a:t>Summary</a:t>
            </a:r>
          </a:p>
        </p:txBody>
      </p:sp>
      <p:sp>
        <p:nvSpPr>
          <p:cNvPr id="4" name="Content Placeholder 3">
            <a:extLst>
              <a:ext uri="{FF2B5EF4-FFF2-40B4-BE49-F238E27FC236}">
                <a16:creationId xmlns:a16="http://schemas.microsoft.com/office/drawing/2014/main" id="{0EDCDCD4-9154-87CD-76D3-F45C4B2D3689}"/>
              </a:ext>
            </a:extLst>
          </p:cNvPr>
          <p:cNvSpPr>
            <a:spLocks noGrp="1"/>
          </p:cNvSpPr>
          <p:nvPr>
            <p:ph sz="half" idx="2"/>
          </p:nvPr>
        </p:nvSpPr>
        <p:spPr>
          <a:xfrm>
            <a:off x="612647" y="2212848"/>
            <a:ext cx="6035041" cy="4096512"/>
          </a:xfrm>
        </p:spPr>
        <p:txBody>
          <a:bodyPr vert="horz" lIns="91440" tIns="45720" rIns="91440" bIns="45720" rtlCol="0">
            <a:normAutofit/>
          </a:bodyPr>
          <a:lstStyle/>
          <a:p>
            <a:pPr>
              <a:lnSpc>
                <a:spcPct val="120000"/>
              </a:lnSpc>
            </a:pPr>
            <a:r>
              <a:rPr lang="en-US" sz="1800"/>
              <a:t>Investigating Business Situations</a:t>
            </a:r>
          </a:p>
          <a:p>
            <a:pPr marL="742950" lvl="1">
              <a:lnSpc>
                <a:spcPct val="120000"/>
              </a:lnSpc>
            </a:pPr>
            <a:r>
              <a:rPr lang="en-US" sz="1800"/>
              <a:t>Clarify the problem to be addressed</a:t>
            </a:r>
          </a:p>
          <a:p>
            <a:pPr>
              <a:lnSpc>
                <a:spcPct val="120000"/>
              </a:lnSpc>
            </a:pPr>
            <a:r>
              <a:rPr lang="en-US" sz="1800"/>
              <a:t>Toolkit for Business Analysts</a:t>
            </a:r>
          </a:p>
          <a:p>
            <a:pPr marL="742950" lvl="1">
              <a:lnSpc>
                <a:spcPct val="120000"/>
              </a:lnSpc>
            </a:pPr>
            <a:r>
              <a:rPr lang="en-US" sz="1800"/>
              <a:t>Range of investigative techniques</a:t>
            </a:r>
          </a:p>
          <a:p>
            <a:pPr marL="742950" lvl="1">
              <a:lnSpc>
                <a:spcPct val="120000"/>
              </a:lnSpc>
            </a:pPr>
            <a:r>
              <a:rPr lang="en-US" sz="1800"/>
              <a:t>Diagrammatic techniques</a:t>
            </a:r>
          </a:p>
          <a:p>
            <a:pPr>
              <a:lnSpc>
                <a:spcPct val="120000"/>
              </a:lnSpc>
            </a:pPr>
            <a:r>
              <a:rPr lang="en-US" sz="1800"/>
              <a:t>Key Competency</a:t>
            </a:r>
          </a:p>
          <a:p>
            <a:pPr marL="742950" lvl="1">
              <a:lnSpc>
                <a:spcPct val="120000"/>
              </a:lnSpc>
            </a:pPr>
            <a:r>
              <a:rPr lang="en-US" sz="1800"/>
              <a:t>Appreciate relevance of techniques</a:t>
            </a:r>
          </a:p>
          <a:p>
            <a:pPr marL="742950" lvl="1">
              <a:lnSpc>
                <a:spcPct val="120000"/>
              </a:lnSpc>
            </a:pPr>
            <a:r>
              <a:rPr lang="en-US" sz="1800"/>
              <a:t>Apply techniques effectively</a:t>
            </a:r>
          </a:p>
        </p:txBody>
      </p:sp>
      <p:pic>
        <p:nvPicPr>
          <p:cNvPr id="5" name="Content Placeholder 4" descr="Calculator, Pen and Eyeglasses on Business Graphs">
            <a:extLst>
              <a:ext uri="{FF2B5EF4-FFF2-40B4-BE49-F238E27FC236}">
                <a16:creationId xmlns:a16="http://schemas.microsoft.com/office/drawing/2014/main" id="{01593717-7F80-4F9E-97D4-37002997373A}"/>
              </a:ext>
            </a:extLst>
          </p:cNvPr>
          <p:cNvPicPr>
            <a:picLocks noGrp="1" noChangeAspect="1"/>
          </p:cNvPicPr>
          <p:nvPr>
            <p:ph sz="half" idx="1"/>
          </p:nvPr>
        </p:nvPicPr>
        <p:blipFill>
          <a:blip r:embed="rId3"/>
          <a:srcRect t="3066" r="-2" b="-2"/>
          <a:stretch>
            <a:fillRect/>
          </a:stretch>
        </p:blipFill>
        <p:spPr>
          <a:xfrm>
            <a:off x="7345680" y="10"/>
            <a:ext cx="4846320" cy="6857990"/>
          </a:xfrm>
          <a:prstGeom prst="rect">
            <a:avLst/>
          </a:prstGeom>
        </p:spPr>
      </p:pic>
    </p:spTree>
    <p:extLst>
      <p:ext uri="{BB962C8B-B14F-4D97-AF65-F5344CB8AC3E}">
        <p14:creationId xmlns:p14="http://schemas.microsoft.com/office/powerpoint/2010/main" val="25657608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DD1D22E-5996-E45B-92B2-659F701A4A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Neue Haas Grotesk Text Pro"/>
              <a:ea typeface="+mn-ea"/>
              <a:cs typeface="+mn-cs"/>
            </a:endParaRPr>
          </a:p>
        </p:txBody>
      </p:sp>
      <p:sp>
        <p:nvSpPr>
          <p:cNvPr id="2" name="Title 1">
            <a:extLst>
              <a:ext uri="{FF2B5EF4-FFF2-40B4-BE49-F238E27FC236}">
                <a16:creationId xmlns:a16="http://schemas.microsoft.com/office/drawing/2014/main" id="{C9F9E7FA-2AF2-6A78-76E3-9C7580F3430F}"/>
              </a:ext>
            </a:extLst>
          </p:cNvPr>
          <p:cNvSpPr>
            <a:spLocks noGrp="1"/>
          </p:cNvSpPr>
          <p:nvPr>
            <p:ph type="title"/>
          </p:nvPr>
        </p:nvSpPr>
        <p:spPr>
          <a:xfrm>
            <a:off x="614679" y="548639"/>
            <a:ext cx="3977640" cy="5719640"/>
          </a:xfrm>
        </p:spPr>
        <p:txBody>
          <a:bodyPr anchor="t">
            <a:normAutofit/>
          </a:bodyPr>
          <a:lstStyle/>
          <a:p>
            <a:r>
              <a:rPr lang="en-US"/>
              <a:t>Study Website</a:t>
            </a:r>
          </a:p>
        </p:txBody>
      </p:sp>
      <p:sp>
        <p:nvSpPr>
          <p:cNvPr id="3" name="Content Placeholder 2">
            <a:extLst>
              <a:ext uri="{FF2B5EF4-FFF2-40B4-BE49-F238E27FC236}">
                <a16:creationId xmlns:a16="http://schemas.microsoft.com/office/drawing/2014/main" id="{5D1175EF-E908-B7FE-A221-002ABAC59F4C}"/>
              </a:ext>
            </a:extLst>
          </p:cNvPr>
          <p:cNvSpPr>
            <a:spLocks noGrp="1"/>
          </p:cNvSpPr>
          <p:nvPr>
            <p:ph idx="1"/>
          </p:nvPr>
        </p:nvSpPr>
        <p:spPr>
          <a:xfrm>
            <a:off x="5387542" y="548639"/>
            <a:ext cx="6189780" cy="5861304"/>
          </a:xfrm>
        </p:spPr>
        <p:txBody>
          <a:bodyPr anchor="t">
            <a:normAutofit/>
          </a:bodyPr>
          <a:lstStyle/>
          <a:p>
            <a:pPr>
              <a:buFont typeface="Arial" panose="020B0604020202020204" pitchFamily="34" charset="0"/>
              <a:buChar char="•"/>
            </a:pPr>
            <a:r>
              <a:rPr lang="en-US" sz="1700"/>
              <a:t>Ease of Navigation and Interaction</a:t>
            </a:r>
          </a:p>
          <a:p>
            <a:pPr marL="742950" lvl="1" indent="-285750">
              <a:buFont typeface="Arial" panose="020B0604020202020204" pitchFamily="34" charset="0"/>
              <a:buChar char="•"/>
            </a:pPr>
            <a:r>
              <a:rPr lang="en-US" sz="1700"/>
              <a:t>Assessing the professionalism of the site</a:t>
            </a:r>
          </a:p>
          <a:p>
            <a:pPr marL="742950" lvl="1" indent="-285750">
              <a:buFont typeface="Arial" panose="020B0604020202020204" pitchFamily="34" charset="0"/>
              <a:buChar char="•"/>
            </a:pPr>
            <a:r>
              <a:rPr lang="en-US" sz="1700"/>
              <a:t>Determining technological maturity</a:t>
            </a:r>
          </a:p>
          <a:p>
            <a:pPr>
              <a:buFont typeface="Arial" panose="020B0604020202020204" pitchFamily="34" charset="0"/>
              <a:buChar char="•"/>
            </a:pPr>
            <a:r>
              <a:rPr lang="en-US" sz="1700"/>
              <a:t>Branding and Values</a:t>
            </a:r>
          </a:p>
          <a:p>
            <a:pPr marL="742950" lvl="1" indent="-285750">
              <a:buFont typeface="Arial" panose="020B0604020202020204" pitchFamily="34" charset="0"/>
              <a:buChar char="•"/>
            </a:pPr>
            <a:r>
              <a:rPr lang="en-US" sz="1700"/>
              <a:t>Understanding the company's message</a:t>
            </a:r>
          </a:p>
          <a:p>
            <a:pPr marL="742950" lvl="1" indent="-285750">
              <a:buFont typeface="Arial" panose="020B0604020202020204" pitchFamily="34" charset="0"/>
              <a:buChar char="•"/>
            </a:pPr>
            <a:r>
              <a:rPr lang="en-US" sz="1700"/>
              <a:t>Access to product and service information</a:t>
            </a:r>
          </a:p>
          <a:p>
            <a:pPr>
              <a:buFont typeface="Arial" panose="020B0604020202020204" pitchFamily="34" charset="0"/>
              <a:buChar char="•"/>
            </a:pPr>
            <a:r>
              <a:rPr lang="en-US" sz="1700"/>
              <a:t>Customer Feedback and Reviews</a:t>
            </a:r>
          </a:p>
          <a:p>
            <a:pPr marL="742950" lvl="1" indent="-285750">
              <a:buFont typeface="Arial" panose="020B0604020202020204" pitchFamily="34" charset="0"/>
              <a:buChar char="•"/>
            </a:pPr>
            <a:r>
              <a:rPr lang="en-US" sz="1700"/>
              <a:t>Evaluating customer reviews on the site</a:t>
            </a:r>
          </a:p>
          <a:p>
            <a:pPr marL="742950" lvl="1" indent="-285750">
              <a:buFont typeface="Arial" panose="020B0604020202020204" pitchFamily="34" charset="0"/>
              <a:buChar char="•"/>
            </a:pPr>
            <a:r>
              <a:rPr lang="en-US" sz="1700"/>
              <a:t>Exploring reviews on external sites</a:t>
            </a:r>
          </a:p>
          <a:p>
            <a:pPr>
              <a:buFont typeface="Arial" panose="020B0604020202020204" pitchFamily="34" charset="0"/>
              <a:buChar char="•"/>
            </a:pPr>
            <a:r>
              <a:rPr lang="en-US" sz="1700"/>
              <a:t>Strategic Design Insights</a:t>
            </a:r>
          </a:p>
          <a:p>
            <a:pPr marL="742950" lvl="1" indent="-285750">
              <a:buFont typeface="Arial" panose="020B0604020202020204" pitchFamily="34" charset="0"/>
              <a:buChar char="•"/>
            </a:pPr>
            <a:r>
              <a:rPr lang="en-US" sz="1700"/>
              <a:t>Inferring the company's strategic position</a:t>
            </a:r>
          </a:p>
          <a:p>
            <a:pPr marL="742950" lvl="1" indent="-285750">
              <a:buFont typeface="Arial" panose="020B0604020202020204" pitchFamily="34" charset="0"/>
              <a:buChar char="•"/>
            </a:pPr>
            <a:r>
              <a:rPr lang="en-US" sz="1700"/>
              <a:t>Design elements indicating quality and cost balance</a:t>
            </a:r>
          </a:p>
        </p:txBody>
      </p:sp>
    </p:spTree>
    <p:extLst>
      <p:ext uri="{BB962C8B-B14F-4D97-AF65-F5344CB8AC3E}">
        <p14:creationId xmlns:p14="http://schemas.microsoft.com/office/powerpoint/2010/main" val="33403404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DD1D22E-5996-E45B-92B2-659F701A4A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Neue Haas Grotesk Text Pro"/>
              <a:ea typeface="+mn-ea"/>
              <a:cs typeface="+mn-cs"/>
            </a:endParaRPr>
          </a:p>
        </p:txBody>
      </p:sp>
      <p:sp>
        <p:nvSpPr>
          <p:cNvPr id="2" name="Title 1">
            <a:extLst>
              <a:ext uri="{FF2B5EF4-FFF2-40B4-BE49-F238E27FC236}">
                <a16:creationId xmlns:a16="http://schemas.microsoft.com/office/drawing/2014/main" id="{0EDCFAA7-0018-7BAA-3998-33A1C779A2BC}"/>
              </a:ext>
            </a:extLst>
          </p:cNvPr>
          <p:cNvSpPr>
            <a:spLocks noGrp="1"/>
          </p:cNvSpPr>
          <p:nvPr>
            <p:ph type="title"/>
          </p:nvPr>
        </p:nvSpPr>
        <p:spPr>
          <a:xfrm>
            <a:off x="614679" y="548639"/>
            <a:ext cx="3977640" cy="5719640"/>
          </a:xfrm>
        </p:spPr>
        <p:txBody>
          <a:bodyPr anchor="t">
            <a:normAutofit/>
          </a:bodyPr>
          <a:lstStyle/>
          <a:p>
            <a:r>
              <a:rPr lang="en-US"/>
              <a:t>Study Company Reports</a:t>
            </a:r>
          </a:p>
        </p:txBody>
      </p:sp>
      <p:sp>
        <p:nvSpPr>
          <p:cNvPr id="3" name="Content Placeholder 2">
            <a:extLst>
              <a:ext uri="{FF2B5EF4-FFF2-40B4-BE49-F238E27FC236}">
                <a16:creationId xmlns:a16="http://schemas.microsoft.com/office/drawing/2014/main" id="{ADFDCC28-A0E0-B5E7-654F-900D561A95B0}"/>
              </a:ext>
            </a:extLst>
          </p:cNvPr>
          <p:cNvSpPr>
            <a:spLocks noGrp="1"/>
          </p:cNvSpPr>
          <p:nvPr>
            <p:ph idx="1"/>
          </p:nvPr>
        </p:nvSpPr>
        <p:spPr>
          <a:xfrm>
            <a:off x="5387542" y="548639"/>
            <a:ext cx="6189780" cy="5861304"/>
          </a:xfrm>
        </p:spPr>
        <p:txBody>
          <a:bodyPr anchor="t">
            <a:normAutofit/>
          </a:bodyPr>
          <a:lstStyle/>
          <a:p>
            <a:pPr>
              <a:buFont typeface="Arial" panose="020B0604020202020204" pitchFamily="34" charset="0"/>
              <a:buChar char="•"/>
            </a:pPr>
            <a:r>
              <a:t>Role of External Consultants</a:t>
            </a:r>
          </a:p>
          <a:p>
            <a:pPr marL="742950" lvl="1" indent="-285750">
              <a:buFont typeface="Arial" panose="020B0604020202020204" pitchFamily="34" charset="0"/>
              <a:buChar char="•"/>
            </a:pPr>
            <a:r>
              <a:t>Approach commercial companies</a:t>
            </a:r>
          </a:p>
          <a:p>
            <a:pPr marL="742950" lvl="1" indent="-285750">
              <a:buFont typeface="Arial" panose="020B0604020202020204" pitchFamily="34" charset="0"/>
              <a:buChar char="•"/>
            </a:pPr>
            <a:r>
              <a:t>Confirm company health</a:t>
            </a:r>
          </a:p>
          <a:p>
            <a:pPr>
              <a:buFont typeface="Arial" panose="020B0604020202020204" pitchFamily="34" charset="0"/>
              <a:buChar char="•"/>
            </a:pPr>
            <a:r>
              <a:t>Statutory Documents</a:t>
            </a:r>
          </a:p>
          <a:p>
            <a:pPr marL="742950" lvl="1" indent="-285750">
              <a:buFont typeface="Arial" panose="020B0604020202020204" pitchFamily="34" charset="0"/>
              <a:buChar char="•"/>
            </a:pPr>
            <a:r>
              <a:t>Required for limited liability companies</a:t>
            </a:r>
          </a:p>
          <a:p>
            <a:pPr marL="742950" lvl="1" indent="-285750">
              <a:buFont typeface="Arial" panose="020B0604020202020204" pitchFamily="34" charset="0"/>
              <a:buChar char="•"/>
            </a:pPr>
            <a:r>
              <a:t>Income Statement and Balance Sheet</a:t>
            </a:r>
          </a:p>
          <a:p>
            <a:pPr marL="742950" lvl="1" indent="-285750">
              <a:buFont typeface="Arial" panose="020B0604020202020204" pitchFamily="34" charset="0"/>
              <a:buChar char="•"/>
            </a:pPr>
            <a:r>
              <a:t>Accessible by the public</a:t>
            </a:r>
          </a:p>
          <a:p>
            <a:pPr>
              <a:buFont typeface="Arial" panose="020B0604020202020204" pitchFamily="34" charset="0"/>
              <a:buChar char="•"/>
            </a:pPr>
            <a:r>
              <a:t>Information Provided</a:t>
            </a:r>
          </a:p>
          <a:p>
            <a:pPr marL="742950" lvl="1" indent="-285750">
              <a:buFont typeface="Arial" panose="020B0604020202020204" pitchFamily="34" charset="0"/>
              <a:buChar char="•"/>
            </a:pPr>
            <a:r>
              <a:t>Levels of debt and liquidity</a:t>
            </a:r>
          </a:p>
          <a:p>
            <a:pPr marL="742950" lvl="1" indent="-285750">
              <a:buFont typeface="Arial" panose="020B0604020202020204" pitchFamily="34" charset="0"/>
              <a:buChar char="•"/>
            </a:pPr>
            <a:r>
              <a:t>Gearing and growth trends</a:t>
            </a:r>
          </a:p>
          <a:p>
            <a:pPr>
              <a:buFont typeface="Arial" panose="020B0604020202020204" pitchFamily="34" charset="0"/>
              <a:buChar char="•"/>
            </a:pPr>
            <a:r>
              <a:t>Shareholders' Reports</a:t>
            </a:r>
          </a:p>
          <a:p>
            <a:pPr>
              <a:buFont typeface="Arial" panose="020B0604020202020204" pitchFamily="34" charset="0"/>
              <a:buChar char="•"/>
            </a:pPr>
            <a:r>
              <a:t>Benefits of Studying Reports</a:t>
            </a:r>
            <a:endParaRPr lang="en-US"/>
          </a:p>
        </p:txBody>
      </p:sp>
    </p:spTree>
    <p:extLst>
      <p:ext uri="{BB962C8B-B14F-4D97-AF65-F5344CB8AC3E}">
        <p14:creationId xmlns:p14="http://schemas.microsoft.com/office/powerpoint/2010/main" val="21816337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DD1D22E-5996-E45B-92B2-659F701A4A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Neue Haas Grotesk Text Pro"/>
              <a:ea typeface="+mn-ea"/>
              <a:cs typeface="+mn-cs"/>
            </a:endParaRPr>
          </a:p>
        </p:txBody>
      </p:sp>
      <p:sp>
        <p:nvSpPr>
          <p:cNvPr id="2" name="Title 1">
            <a:extLst>
              <a:ext uri="{FF2B5EF4-FFF2-40B4-BE49-F238E27FC236}">
                <a16:creationId xmlns:a16="http://schemas.microsoft.com/office/drawing/2014/main" id="{7C81388E-9C5B-99CE-4037-AAE1D22C97B8}"/>
              </a:ext>
            </a:extLst>
          </p:cNvPr>
          <p:cNvSpPr>
            <a:spLocks noGrp="1"/>
          </p:cNvSpPr>
          <p:nvPr>
            <p:ph type="title"/>
          </p:nvPr>
        </p:nvSpPr>
        <p:spPr>
          <a:xfrm>
            <a:off x="614679" y="548639"/>
            <a:ext cx="3977640" cy="5719640"/>
          </a:xfrm>
        </p:spPr>
        <p:txBody>
          <a:bodyPr anchor="t">
            <a:normAutofit/>
          </a:bodyPr>
          <a:lstStyle/>
          <a:p>
            <a:r>
              <a:rPr lang="en-US"/>
              <a:t>Study Procedure Manuals and Documentation</a:t>
            </a:r>
          </a:p>
        </p:txBody>
      </p:sp>
      <p:sp>
        <p:nvSpPr>
          <p:cNvPr id="3" name="Content Placeholder 2">
            <a:extLst>
              <a:ext uri="{FF2B5EF4-FFF2-40B4-BE49-F238E27FC236}">
                <a16:creationId xmlns:a16="http://schemas.microsoft.com/office/drawing/2014/main" id="{4B39EFE9-7763-FE68-0BF8-3E46FAB24DF6}"/>
              </a:ext>
            </a:extLst>
          </p:cNvPr>
          <p:cNvSpPr>
            <a:spLocks noGrp="1"/>
          </p:cNvSpPr>
          <p:nvPr>
            <p:ph idx="1"/>
          </p:nvPr>
        </p:nvSpPr>
        <p:spPr>
          <a:xfrm>
            <a:off x="5387542" y="548639"/>
            <a:ext cx="6189780" cy="5861304"/>
          </a:xfrm>
        </p:spPr>
        <p:txBody>
          <a:bodyPr anchor="t">
            <a:normAutofit/>
          </a:bodyPr>
          <a:lstStyle/>
          <a:p>
            <a:pPr>
              <a:buFont typeface="Arial" panose="020B0604020202020204" pitchFamily="34" charset="0"/>
              <a:buChar char="•"/>
            </a:pPr>
            <a:r>
              <a:rPr lang="en-US" sz="1500"/>
              <a:t>Scope of Business Analysis Projects</a:t>
            </a:r>
          </a:p>
          <a:p>
            <a:pPr marL="742950" lvl="1" indent="-285750">
              <a:buFont typeface="Arial" panose="020B0604020202020204" pitchFamily="34" charset="0"/>
              <a:buChar char="•"/>
            </a:pPr>
            <a:r>
              <a:rPr lang="en-US" sz="1500"/>
              <a:t>Often more local and focused on specific processes</a:t>
            </a:r>
          </a:p>
          <a:p>
            <a:pPr>
              <a:buFont typeface="Arial" panose="020B0604020202020204" pitchFamily="34" charset="0"/>
              <a:buChar char="•"/>
            </a:pPr>
            <a:r>
              <a:rPr lang="en-US" sz="1500"/>
              <a:t>Prior Research Requirements</a:t>
            </a:r>
          </a:p>
          <a:p>
            <a:pPr marL="742950" lvl="1" indent="-285750">
              <a:buFont typeface="Arial" panose="020B0604020202020204" pitchFamily="34" charset="0"/>
              <a:buChar char="•"/>
            </a:pPr>
            <a:r>
              <a:rPr lang="en-US" sz="1500"/>
              <a:t>Study current system documentation</a:t>
            </a:r>
          </a:p>
          <a:p>
            <a:pPr marL="742950" lvl="1" indent="-285750">
              <a:buFont typeface="Arial" panose="020B0604020202020204" pitchFamily="34" charset="0"/>
              <a:buChar char="•"/>
            </a:pPr>
            <a:r>
              <a:rPr lang="en-US" sz="1500"/>
              <a:t>Review procedures manuals</a:t>
            </a:r>
          </a:p>
          <a:p>
            <a:pPr>
              <a:buFont typeface="Arial" panose="020B0604020202020204" pitchFamily="34" charset="0"/>
              <a:buChar char="•"/>
            </a:pPr>
            <a:r>
              <a:rPr lang="en-US" sz="1500"/>
              <a:t>Understanding 'As-Is' Process</a:t>
            </a:r>
          </a:p>
          <a:p>
            <a:pPr marL="742950" lvl="1" indent="-285750">
              <a:buFont typeface="Arial" panose="020B0604020202020204" pitchFamily="34" charset="0"/>
              <a:buChar char="•"/>
            </a:pPr>
            <a:r>
              <a:rPr lang="en-US" sz="1500"/>
              <a:t>Documentation may not represent actual process</a:t>
            </a:r>
          </a:p>
          <a:p>
            <a:pPr marL="742950" lvl="1" indent="-285750">
              <a:buFont typeface="Arial" panose="020B0604020202020204" pitchFamily="34" charset="0"/>
              <a:buChar char="•"/>
            </a:pPr>
            <a:r>
              <a:rPr lang="en-US" sz="1500"/>
              <a:t>Shows 'what-we-thought-it-ought-to-have-been'</a:t>
            </a:r>
          </a:p>
          <a:p>
            <a:pPr>
              <a:buFont typeface="Arial" panose="020B0604020202020204" pitchFamily="34" charset="0"/>
              <a:buChar char="•"/>
            </a:pPr>
            <a:r>
              <a:rPr lang="en-US" sz="1500"/>
              <a:t>Importance of Proper Investigation</a:t>
            </a:r>
          </a:p>
          <a:p>
            <a:pPr marL="742950" lvl="1" indent="-285750">
              <a:buFont typeface="Arial" panose="020B0604020202020204" pitchFamily="34" charset="0"/>
              <a:buChar char="•"/>
            </a:pPr>
            <a:r>
              <a:rPr lang="en-US" sz="1500"/>
              <a:t>Documentation is not a substitute for analysis</a:t>
            </a:r>
          </a:p>
          <a:p>
            <a:pPr marL="742950" lvl="1" indent="-285750">
              <a:buFont typeface="Arial" panose="020B0604020202020204" pitchFamily="34" charset="0"/>
              <a:buChar char="•"/>
            </a:pPr>
            <a:r>
              <a:rPr lang="en-US" sz="1500"/>
              <a:t>Preparation and understanding of the domain</a:t>
            </a:r>
          </a:p>
        </p:txBody>
      </p:sp>
    </p:spTree>
    <p:extLst>
      <p:ext uri="{BB962C8B-B14F-4D97-AF65-F5344CB8AC3E}">
        <p14:creationId xmlns:p14="http://schemas.microsoft.com/office/powerpoint/2010/main" val="30297497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ACA6F80-D392-A64E-3CF8-F28F1CCEE6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F7C617-7231-0FBC-8417-CF57118A7609}"/>
              </a:ext>
            </a:extLst>
          </p:cNvPr>
          <p:cNvSpPr>
            <a:spLocks noGrp="1"/>
          </p:cNvSpPr>
          <p:nvPr>
            <p:ph type="title"/>
          </p:nvPr>
        </p:nvSpPr>
        <p:spPr>
          <a:xfrm>
            <a:off x="614679" y="548640"/>
            <a:ext cx="4779572" cy="2067705"/>
          </a:xfrm>
        </p:spPr>
        <p:txBody>
          <a:bodyPr vert="horz" lIns="91440" tIns="45720" rIns="91440" bIns="45720" rtlCol="0" anchor="t">
            <a:normAutofit/>
          </a:bodyPr>
          <a:lstStyle/>
          <a:p>
            <a:r>
              <a:rPr lang="en-US" sz="3600" b="1" kern="1200">
                <a:solidFill>
                  <a:schemeClr val="tx1"/>
                </a:solidFill>
                <a:latin typeface="+mj-lt"/>
                <a:ea typeface="+mj-ea"/>
                <a:cs typeface="+mj-cs"/>
              </a:rPr>
              <a:t>Study the Organisation Chart</a:t>
            </a:r>
          </a:p>
        </p:txBody>
      </p:sp>
      <p:pic>
        <p:nvPicPr>
          <p:cNvPr id="5" name="Content Placeholder 4" descr="Businessman is drawing steps or plans concept with blue marker on transparent board isolated on white background.">
            <a:extLst>
              <a:ext uri="{FF2B5EF4-FFF2-40B4-BE49-F238E27FC236}">
                <a16:creationId xmlns:a16="http://schemas.microsoft.com/office/drawing/2014/main" id="{8C404C89-0F20-46FE-A035-0C2A6C2F2742}"/>
              </a:ext>
            </a:extLst>
          </p:cNvPr>
          <p:cNvPicPr>
            <a:picLocks noGrp="1" noChangeAspect="1"/>
          </p:cNvPicPr>
          <p:nvPr>
            <p:ph sz="half" idx="1"/>
          </p:nvPr>
        </p:nvPicPr>
        <p:blipFill>
          <a:blip r:embed="rId3"/>
          <a:stretch>
            <a:fillRect/>
          </a:stretch>
        </p:blipFill>
        <p:spPr>
          <a:xfrm>
            <a:off x="731520" y="2976281"/>
            <a:ext cx="4597347" cy="3333077"/>
          </a:xfrm>
          <a:prstGeom prst="rect">
            <a:avLst/>
          </a:prstGeom>
        </p:spPr>
      </p:pic>
      <p:sp>
        <p:nvSpPr>
          <p:cNvPr id="4" name="Content Placeholder 3">
            <a:extLst>
              <a:ext uri="{FF2B5EF4-FFF2-40B4-BE49-F238E27FC236}">
                <a16:creationId xmlns:a16="http://schemas.microsoft.com/office/drawing/2014/main" id="{F9DEDBA4-7468-2176-24BE-A9E621B6F9C6}"/>
              </a:ext>
            </a:extLst>
          </p:cNvPr>
          <p:cNvSpPr>
            <a:spLocks noGrp="1"/>
          </p:cNvSpPr>
          <p:nvPr>
            <p:ph sz="half" idx="2"/>
          </p:nvPr>
        </p:nvSpPr>
        <p:spPr>
          <a:xfrm>
            <a:off x="6030551" y="548638"/>
            <a:ext cx="5546770" cy="5760721"/>
          </a:xfrm>
        </p:spPr>
        <p:txBody>
          <a:bodyPr vert="horz" lIns="91440" tIns="45720" rIns="91440" bIns="45720" rtlCol="0" anchor="t">
            <a:normAutofit/>
          </a:bodyPr>
          <a:lstStyle/>
          <a:p>
            <a:pPr>
              <a:lnSpc>
                <a:spcPct val="120000"/>
              </a:lnSpc>
            </a:pPr>
            <a:r>
              <a:rPr lang="en-US" sz="1800"/>
              <a:t>Management Structure</a:t>
            </a:r>
          </a:p>
          <a:p>
            <a:pPr marL="742950" lvl="1">
              <a:lnSpc>
                <a:spcPct val="120000"/>
              </a:lnSpc>
            </a:pPr>
            <a:r>
              <a:rPr lang="en-US" sz="1800"/>
              <a:t>Defines hierarchy within the organisation</a:t>
            </a:r>
          </a:p>
          <a:p>
            <a:pPr marL="742950" lvl="1">
              <a:lnSpc>
                <a:spcPct val="120000"/>
              </a:lnSpc>
            </a:pPr>
            <a:r>
              <a:rPr lang="en-US" sz="1800"/>
              <a:t>Shows reporting lines</a:t>
            </a:r>
          </a:p>
          <a:p>
            <a:pPr>
              <a:lnSpc>
                <a:spcPct val="120000"/>
              </a:lnSpc>
            </a:pPr>
            <a:r>
              <a:rPr lang="en-US" sz="1800"/>
              <a:t>Job Roles</a:t>
            </a:r>
          </a:p>
          <a:p>
            <a:pPr marL="742950" lvl="1">
              <a:lnSpc>
                <a:spcPct val="120000"/>
              </a:lnSpc>
            </a:pPr>
            <a:r>
              <a:rPr lang="en-US" sz="1800"/>
              <a:t>Clarifies responsibilities</a:t>
            </a:r>
          </a:p>
          <a:p>
            <a:pPr marL="742950" lvl="1">
              <a:lnSpc>
                <a:spcPct val="120000"/>
              </a:lnSpc>
            </a:pPr>
            <a:r>
              <a:rPr lang="en-US" sz="1800"/>
              <a:t>Identifies key positions</a:t>
            </a:r>
          </a:p>
          <a:p>
            <a:pPr>
              <a:lnSpc>
                <a:spcPct val="120000"/>
              </a:lnSpc>
            </a:pPr>
            <a:r>
              <a:rPr lang="en-US" sz="1800"/>
              <a:t>Style and Culture</a:t>
            </a:r>
          </a:p>
          <a:p>
            <a:pPr marL="742950" lvl="1">
              <a:lnSpc>
                <a:spcPct val="120000"/>
              </a:lnSpc>
            </a:pPr>
            <a:r>
              <a:rPr lang="en-US" sz="1800"/>
              <a:t>Reflects organisational values</a:t>
            </a:r>
          </a:p>
          <a:p>
            <a:pPr marL="742950" lvl="1">
              <a:lnSpc>
                <a:spcPct val="120000"/>
              </a:lnSpc>
            </a:pPr>
            <a:r>
              <a:rPr lang="en-US" sz="1800"/>
              <a:t>Indicates communication flow</a:t>
            </a:r>
          </a:p>
          <a:p>
            <a:pPr>
              <a:lnSpc>
                <a:spcPct val="120000"/>
              </a:lnSpc>
            </a:pPr>
            <a:r>
              <a:rPr lang="en-US" sz="1800"/>
              <a:t>Preparation for Investigation</a:t>
            </a:r>
          </a:p>
          <a:p>
            <a:pPr marL="742950" lvl="1">
              <a:lnSpc>
                <a:spcPct val="120000"/>
              </a:lnSpc>
            </a:pPr>
            <a:r>
              <a:rPr lang="en-US" sz="1800"/>
              <a:t>Helps in understanding the organisation</a:t>
            </a:r>
          </a:p>
          <a:p>
            <a:pPr marL="742950" lvl="1">
              <a:lnSpc>
                <a:spcPct val="120000"/>
              </a:lnSpc>
            </a:pPr>
            <a:r>
              <a:rPr lang="en-US" sz="1800"/>
              <a:t>Provides a basis for further analysis</a:t>
            </a:r>
          </a:p>
        </p:txBody>
      </p:sp>
    </p:spTree>
    <p:extLst>
      <p:ext uri="{BB962C8B-B14F-4D97-AF65-F5344CB8AC3E}">
        <p14:creationId xmlns:p14="http://schemas.microsoft.com/office/powerpoint/2010/main" val="27129608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DD1D22E-5996-E45B-92B2-659F701A4A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Neue Haas Grotesk Text Pro"/>
              <a:ea typeface="+mn-ea"/>
              <a:cs typeface="+mn-cs"/>
            </a:endParaRPr>
          </a:p>
        </p:txBody>
      </p:sp>
      <p:sp>
        <p:nvSpPr>
          <p:cNvPr id="2" name="Title 1">
            <a:extLst>
              <a:ext uri="{FF2B5EF4-FFF2-40B4-BE49-F238E27FC236}">
                <a16:creationId xmlns:a16="http://schemas.microsoft.com/office/drawing/2014/main" id="{5315A32D-C9D7-66D8-EC7E-ACA98CD7045A}"/>
              </a:ext>
            </a:extLst>
          </p:cNvPr>
          <p:cNvSpPr>
            <a:spLocks noGrp="1"/>
          </p:cNvSpPr>
          <p:nvPr>
            <p:ph type="title"/>
          </p:nvPr>
        </p:nvSpPr>
        <p:spPr>
          <a:xfrm>
            <a:off x="614679" y="548639"/>
            <a:ext cx="3977640" cy="5719640"/>
          </a:xfrm>
        </p:spPr>
        <p:txBody>
          <a:bodyPr anchor="t">
            <a:normAutofit/>
          </a:bodyPr>
          <a:lstStyle/>
          <a:p>
            <a:r>
              <a:rPr lang="en-US"/>
              <a:t>Investigation Techniques</a:t>
            </a:r>
          </a:p>
        </p:txBody>
      </p:sp>
      <p:sp>
        <p:nvSpPr>
          <p:cNvPr id="3" name="Content Placeholder 2">
            <a:extLst>
              <a:ext uri="{FF2B5EF4-FFF2-40B4-BE49-F238E27FC236}">
                <a16:creationId xmlns:a16="http://schemas.microsoft.com/office/drawing/2014/main" id="{3C7BC18A-ABC1-C7F5-BCEF-B5A860A0BC09}"/>
              </a:ext>
            </a:extLst>
          </p:cNvPr>
          <p:cNvSpPr>
            <a:spLocks noGrp="1"/>
          </p:cNvSpPr>
          <p:nvPr>
            <p:ph idx="1"/>
          </p:nvPr>
        </p:nvSpPr>
        <p:spPr>
          <a:xfrm>
            <a:off x="5387542" y="548639"/>
            <a:ext cx="6189780" cy="5861304"/>
          </a:xfrm>
        </p:spPr>
        <p:txBody>
          <a:bodyPr anchor="t">
            <a:normAutofit/>
          </a:bodyPr>
          <a:lstStyle/>
          <a:p>
            <a:pPr>
              <a:buFont typeface="Arial" panose="020B0604020202020204" pitchFamily="34" charset="0"/>
              <a:buChar char="•"/>
            </a:pPr>
            <a:r>
              <a:rPr lang="en-US" sz="1500"/>
              <a:t>Reasons for Business Analysis</a:t>
            </a:r>
          </a:p>
          <a:p>
            <a:pPr marL="742950" lvl="1" indent="-285750">
              <a:buFont typeface="Arial" panose="020B0604020202020204" pitchFamily="34" charset="0"/>
              <a:buChar char="•"/>
            </a:pPr>
            <a:r>
              <a:rPr lang="en-US" sz="1500"/>
              <a:t>Investigate areas of concern</a:t>
            </a:r>
          </a:p>
          <a:p>
            <a:pPr marL="742950" lvl="1" indent="-285750">
              <a:buFont typeface="Arial" panose="020B0604020202020204" pitchFamily="34" charset="0"/>
              <a:buChar char="•"/>
            </a:pPr>
            <a:r>
              <a:rPr lang="en-US" sz="1500"/>
              <a:t>Diagnose weaknesses in business processes</a:t>
            </a:r>
          </a:p>
          <a:p>
            <a:pPr marL="742950" lvl="1" indent="-285750">
              <a:buFont typeface="Arial" panose="020B0604020202020204" pitchFamily="34" charset="0"/>
              <a:buChar char="•"/>
            </a:pPr>
            <a:r>
              <a:rPr lang="en-US" sz="1500"/>
              <a:t>Compile requirements for new systems</a:t>
            </a:r>
          </a:p>
          <a:p>
            <a:pPr>
              <a:buFont typeface="Arial" panose="020B0604020202020204" pitchFamily="34" charset="0"/>
              <a:buChar char="•"/>
            </a:pPr>
            <a:r>
              <a:rPr lang="en-US" sz="1500"/>
              <a:t>Conducting Detailed Investigation</a:t>
            </a:r>
          </a:p>
          <a:p>
            <a:pPr marL="742950" lvl="1" indent="-285750">
              <a:buFont typeface="Arial" panose="020B0604020202020204" pitchFamily="34" charset="0"/>
              <a:buChar char="•"/>
            </a:pPr>
            <a:r>
              <a:rPr lang="en-US" sz="1500"/>
              <a:t>Consider techniques based on domain size, location, stakeholders, and information nature</a:t>
            </a:r>
          </a:p>
          <a:p>
            <a:pPr>
              <a:buFont typeface="Arial" panose="020B0604020202020204" pitchFamily="34" charset="0"/>
              <a:buChar char="•"/>
            </a:pPr>
            <a:r>
              <a:rPr lang="en-US" sz="1500"/>
              <a:t>Categories of Techniques</a:t>
            </a:r>
          </a:p>
          <a:p>
            <a:pPr marL="742950" lvl="1" indent="-285750">
              <a:buFont typeface="Arial" panose="020B0604020202020204" pitchFamily="34" charset="0"/>
              <a:buChar char="•"/>
            </a:pPr>
            <a:r>
              <a:rPr lang="en-US" sz="1500"/>
              <a:t>Qualitative: Understanding needs</a:t>
            </a:r>
          </a:p>
          <a:p>
            <a:pPr marL="742950" lvl="1" indent="-285750">
              <a:buFont typeface="Arial" panose="020B0604020202020204" pitchFamily="34" charset="0"/>
              <a:buChar char="•"/>
            </a:pPr>
            <a:r>
              <a:rPr lang="en-US" sz="1500"/>
              <a:t>Quantitative: Volumes and frequencies</a:t>
            </a:r>
          </a:p>
          <a:p>
            <a:pPr>
              <a:buFont typeface="Arial" panose="020B0604020202020204" pitchFamily="34" charset="0"/>
              <a:buChar char="•"/>
            </a:pPr>
            <a:r>
              <a:rPr lang="en-US" sz="1500"/>
              <a:t>Qualitative Techniques</a:t>
            </a:r>
          </a:p>
          <a:p>
            <a:pPr marL="742950" lvl="1" indent="-285750">
              <a:buFont typeface="Arial" panose="020B0604020202020204" pitchFamily="34" charset="0"/>
              <a:buChar char="•"/>
            </a:pPr>
            <a:r>
              <a:rPr lang="en-US" sz="1500"/>
              <a:t>One-to-one sessions: Interviews and shadowing</a:t>
            </a:r>
          </a:p>
          <a:p>
            <a:pPr marL="742950" lvl="1" indent="-285750">
              <a:buFont typeface="Arial" panose="020B0604020202020204" pitchFamily="34" charset="0"/>
              <a:buChar char="•"/>
            </a:pPr>
            <a:r>
              <a:rPr lang="en-US" sz="1500"/>
              <a:t>Collaborative sessions: Workshops and focus groups</a:t>
            </a:r>
          </a:p>
        </p:txBody>
      </p:sp>
    </p:spTree>
    <p:extLst>
      <p:ext uri="{BB962C8B-B14F-4D97-AF65-F5344CB8AC3E}">
        <p14:creationId xmlns:p14="http://schemas.microsoft.com/office/powerpoint/2010/main" val="11809512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46</Slides>
  <Notes>46</Notes>
  <HiddenSlides>0</HiddenSlides>
  <MMClips>0</MMClips>
  <ScaleCrop>false</ScaleCrop>
  <HeadingPairs>
    <vt:vector size="4" baseType="variant">
      <vt:variant>
        <vt:lpstr>Theme</vt:lpstr>
      </vt:variant>
      <vt:variant>
        <vt:i4>1</vt:i4>
      </vt:variant>
      <vt:variant>
        <vt:lpstr>Slide Titles</vt:lpstr>
      </vt:variant>
      <vt:variant>
        <vt:i4>46</vt:i4>
      </vt:variant>
    </vt:vector>
  </HeadingPairs>
  <TitlesOfParts>
    <vt:vector size="47" baseType="lpstr">
      <vt:lpstr>office theme</vt:lpstr>
      <vt:lpstr>Investigation Techniques</vt:lpstr>
      <vt:lpstr>Agenda</vt:lpstr>
      <vt:lpstr>Purpose of Investigation Techniques</vt:lpstr>
      <vt:lpstr>Assumptions and Approach</vt:lpstr>
      <vt:lpstr>Study Website</vt:lpstr>
      <vt:lpstr>Study Company Reports</vt:lpstr>
      <vt:lpstr>Study Procedure Manuals and Documentation</vt:lpstr>
      <vt:lpstr>Study the Organisation Chart</vt:lpstr>
      <vt:lpstr>Investigation Techniques</vt:lpstr>
      <vt:lpstr>Objectives of Interviews</vt:lpstr>
      <vt:lpstr>Areas Considered During Interviews</vt:lpstr>
      <vt:lpstr>Advantages and Disadvantages of Interviewing</vt:lpstr>
      <vt:lpstr>Preparation for Interviewing</vt:lpstr>
      <vt:lpstr>Conducting the Interview</vt:lpstr>
      <vt:lpstr>Following up the Interview</vt:lpstr>
      <vt:lpstr>Approaches to Observation</vt:lpstr>
      <vt:lpstr>Advantages and Disadvantages of Observation</vt:lpstr>
      <vt:lpstr>Formal Observation</vt:lpstr>
      <vt:lpstr>Protocol Analysis</vt:lpstr>
      <vt:lpstr>Shadowing</vt:lpstr>
      <vt:lpstr>Ethnographic Studies</vt:lpstr>
      <vt:lpstr>Advantages and Disadvantages of Workshops</vt:lpstr>
      <vt:lpstr>Preparing for the Workshop</vt:lpstr>
      <vt:lpstr>Facilitating the Workshop</vt:lpstr>
      <vt:lpstr>Techniques for Workshops</vt:lpstr>
      <vt:lpstr>Following the Workshop</vt:lpstr>
      <vt:lpstr>Hothouse Workshop</vt:lpstr>
      <vt:lpstr>Focus Groups</vt:lpstr>
      <vt:lpstr>Scenario Analysis</vt:lpstr>
      <vt:lpstr>Advantages and Disadvantages of Scenarios</vt:lpstr>
      <vt:lpstr>Developing Scenarios</vt:lpstr>
      <vt:lpstr>Documenting Scenarios</vt:lpstr>
      <vt:lpstr>User Analysis</vt:lpstr>
      <vt:lpstr>Purpose and Use of Prototyping</vt:lpstr>
      <vt:lpstr>Advantages and Disadvantages of Prototyping</vt:lpstr>
      <vt:lpstr>Surveys or Questionnaires</vt:lpstr>
      <vt:lpstr>Special Purpose Records</vt:lpstr>
      <vt:lpstr>Activity Sampling</vt:lpstr>
      <vt:lpstr>Document Analysis</vt:lpstr>
      <vt:lpstr>Suitability of Techniques</vt:lpstr>
      <vt:lpstr>Rich Pictures</vt:lpstr>
      <vt:lpstr>Mind Maps</vt:lpstr>
      <vt:lpstr>Business Process Models</vt:lpstr>
      <vt:lpstr>Spaghetti Maps</vt:lpstr>
      <vt:lpstr>Fishbone Diagrams</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lastModifiedBy>
  <cp:revision>8</cp:revision>
  <dcterms:created xsi:type="dcterms:W3CDTF">2013-07-15T20:26:40Z</dcterms:created>
  <dcterms:modified xsi:type="dcterms:W3CDTF">2025-07-18T07:25:24Z</dcterms:modified>
</cp:coreProperties>
</file>