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DA369-D1E8-91FF-46C2-EF2D6F6842BA}" v="1" dt="2025-07-18T07:27:24.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4B8BB-A314-4F3B-A36F-DC19EF0A595B}" type="datetimeFigureOut">
              <a:t>7/18/2025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16C9E4-A00D-4BE5-A742-73B24375EDCB}" type="slidenum">
              <a:t>‹#›</a:t>
            </a:fld>
            <a:endParaRPr lang="en-US"/>
          </a:p>
        </p:txBody>
      </p:sp>
    </p:spTree>
    <p:extLst>
      <p:ext uri="{BB962C8B-B14F-4D97-AF65-F5344CB8AC3E}">
        <p14:creationId xmlns:p14="http://schemas.microsoft.com/office/powerpoint/2010/main" val="232436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https://1drv.ms/w/c/1c3ede0d57884f42/EQjCBBocCaFDtZSI4CW7rTUBCANSkVTIchv3Bs9Qu4He4A?e=Vsyqw9
AI-generated content may be incorrect.</a:t>
            </a:r>
          </a:p>
        </p:txBody>
      </p:sp>
      <p:sp>
        <p:nvSpPr>
          <p:cNvPr id="4" name="Slide Number Placeholder 3"/>
          <p:cNvSpPr>
            <a:spLocks noGrp="1"/>
          </p:cNvSpPr>
          <p:nvPr>
            <p:ph type="sldNum" sz="quarter" idx="5"/>
          </p:nvPr>
        </p:nvSpPr>
        <p:spPr/>
        <p:txBody>
          <a:bodyPr/>
          <a:lstStyle/>
          <a:p>
            <a:fld id="{05A1290D-71E4-4928-B316-02C60D3D3DCB}" type="slidenum">
              <a:t>1</a:t>
            </a:fld>
            <a:endParaRPr lang="en-US"/>
          </a:p>
        </p:txBody>
      </p:sp>
    </p:spTree>
    <p:extLst>
      <p:ext uri="{BB962C8B-B14F-4D97-AF65-F5344CB8AC3E}">
        <p14:creationId xmlns:p14="http://schemas.microsoft.com/office/powerpoint/2010/main" val="3343211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Commercial business owners can be direct individuals, shareholders in limited companies, or institutions managing shares in public limited companies. Proxy ownership occurs through managers of share portfolios.
Original Content:
Owners
For a commercial business, the owners are just that – the people who own it directly. The business may be, in legal terms, a sole trader or partnership. Or, it could be a limited company, in which case the owners are the shareholders. For public limited companies, the majority of shares are held by institutions like investment companies and pension funds and so the managers of these share portfolios become proxy owners.
</a:t>
            </a:r>
          </a:p>
        </p:txBody>
      </p:sp>
      <p:sp>
        <p:nvSpPr>
          <p:cNvPr id="4" name="Slide Number Placeholder 3"/>
          <p:cNvSpPr>
            <a:spLocks noGrp="1"/>
          </p:cNvSpPr>
          <p:nvPr>
            <p:ph type="sldNum" sz="quarter" idx="5"/>
          </p:nvPr>
        </p:nvSpPr>
        <p:spPr/>
        <p:txBody>
          <a:bodyPr/>
          <a:lstStyle/>
          <a:p>
            <a:fld id="{05A1290D-71E4-4928-B316-02C60D3D3DCB}" type="slidenum">
              <a:t>11</a:t>
            </a:fld>
            <a:endParaRPr lang="en-US"/>
          </a:p>
        </p:txBody>
      </p:sp>
    </p:spTree>
    <p:extLst>
      <p:ext uri="{BB962C8B-B14F-4D97-AF65-F5344CB8AC3E}">
        <p14:creationId xmlns:p14="http://schemas.microsoft.com/office/powerpoint/2010/main" val="2521543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Employees and managers are key stakeholders in an organization. Employees have an interest in its operations and changes, while managers, including senior, middle, junior, and front-line supervisors, have diverse perspectives and priorities.
Original Content:
Employees
The people who work in an organisation clearly have an interest in the way it is run and in changes that it makes. In a small firm, the employees may be regarded as individual stakeholders in their own right but, in larger concerns, they are probably best considered as groups. Sometimes, employees belong to trades unions, whose officials therefore become stakeholders too.
Managers
Finally, we have the professional managers of the organisation, those to whom its direction is entrusted. In a large organisation, there may be many layers of management and each may form a distinctive stakeholder grouping, for example:
board-level senior managers;
middle managers;
junior managers;
front-line supervisors.
As with many aspects of stakeholder management, it is an error to assume that a group like ‘managers’ is homogeneous in its views and concerns; junior managers may well have a very different perspective, and a different set of values and priorities, from those on the board who take the major strategic decisions.
</a:t>
            </a:r>
          </a:p>
        </p:txBody>
      </p:sp>
      <p:sp>
        <p:nvSpPr>
          <p:cNvPr id="4" name="Slide Number Placeholder 3"/>
          <p:cNvSpPr>
            <a:spLocks noGrp="1"/>
          </p:cNvSpPr>
          <p:nvPr>
            <p:ph type="sldNum" sz="quarter" idx="5"/>
          </p:nvPr>
        </p:nvSpPr>
        <p:spPr/>
        <p:txBody>
          <a:bodyPr/>
          <a:lstStyle/>
          <a:p>
            <a:fld id="{05A1290D-71E4-4928-B316-02C60D3D3DCB}" type="slidenum">
              <a:t>12</a:t>
            </a:fld>
            <a:endParaRPr lang="en-US"/>
          </a:p>
        </p:txBody>
      </p:sp>
    </p:spTree>
    <p:extLst>
      <p:ext uri="{BB962C8B-B14F-4D97-AF65-F5344CB8AC3E}">
        <p14:creationId xmlns:p14="http://schemas.microsoft.com/office/powerpoint/2010/main" val="197289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Identifying stakeholders is crucial for project success. Besides generic groups, insurers, police, and staff associations may be involved. Comprehensive identification ensures effective management strategies, often requiring workshops with knowledgeable individuals.
Original Content:
Other stakeholders
Of course, the groups shown in Figure 6.2 are generic and, in particular cases, there may well be other stakeholders. For example, the insurers of an organisation may be interested in any areas that could affect the pattern of risk that is covered. Or perhaps the police might be interested in the law and order implications of some actions. In some organisations, the views of staff associations are also significant.
It is important for each project that the identification of stakeholders is as complete as possible, as it will otherwise be impossible to develop and implement effective management strategies for them. It may be useful to conduct some sort of workshop with people knowledgeable about the organisation and the proposed project to make sure that the coverage of stakeholders is comprehensive.
</a:t>
            </a:r>
          </a:p>
        </p:txBody>
      </p:sp>
      <p:sp>
        <p:nvSpPr>
          <p:cNvPr id="4" name="Slide Number Placeholder 3"/>
          <p:cNvSpPr>
            <a:spLocks noGrp="1"/>
          </p:cNvSpPr>
          <p:nvPr>
            <p:ph type="sldNum" sz="quarter" idx="5"/>
          </p:nvPr>
        </p:nvSpPr>
        <p:spPr/>
        <p:txBody>
          <a:bodyPr/>
          <a:lstStyle/>
          <a:p>
            <a:fld id="{05A1290D-71E4-4928-B316-02C60D3D3DCB}" type="slidenum">
              <a:t>13</a:t>
            </a:fld>
            <a:endParaRPr lang="en-US"/>
          </a:p>
        </p:txBody>
      </p:sp>
    </p:spTree>
    <p:extLst>
      <p:ext uri="{BB962C8B-B14F-4D97-AF65-F5344CB8AC3E}">
        <p14:creationId xmlns:p14="http://schemas.microsoft.com/office/powerpoint/2010/main" val="4064549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identifying stakeholders, assess the importance of their issues. Consider their interest in the project and their power to influence it. No stakeholder should be ignored, but approaches will vary based on these factors.
Original Content:
Having identified the stakeholders, the next step is to make an assessment of the weight that should be attached to their issues. No stakeholder should be ignored completely but the approach to each will be different depending on (a) their level of interest in the project and (b) the amount of power or influence they wield to further or obstruct it.
</a:t>
            </a:r>
          </a:p>
        </p:txBody>
      </p:sp>
      <p:sp>
        <p:nvSpPr>
          <p:cNvPr id="4" name="Slide Number Placeholder 3"/>
          <p:cNvSpPr>
            <a:spLocks noGrp="1"/>
          </p:cNvSpPr>
          <p:nvPr>
            <p:ph type="sldNum" sz="quarter" idx="5"/>
          </p:nvPr>
        </p:nvSpPr>
        <p:spPr/>
        <p:txBody>
          <a:bodyPr/>
          <a:lstStyle/>
          <a:p>
            <a:fld id="{05A1290D-71E4-4928-B316-02C60D3D3DCB}" type="slidenum">
              <a:t>14</a:t>
            </a:fld>
            <a:endParaRPr lang="en-US"/>
          </a:p>
        </p:txBody>
      </p:sp>
    </p:spTree>
    <p:extLst>
      <p:ext uri="{BB962C8B-B14F-4D97-AF65-F5344CB8AC3E}">
        <p14:creationId xmlns:p14="http://schemas.microsoft.com/office/powerpoint/2010/main" val="3256556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power/interest grid is a technique for analysing stakeholders. It's crucial to plot stakeholders accurately, not ideally. This helps in managing them effectively or moving them to better positions for project success.
Original Content:
One technique for analysing stakeholders is the power/interest grid illustrated in Figure 6.3.
In using the power/interest grid, it is important to plot stakeholders where they actually are, not where they should be or perhaps where we would like them to be. We can then explore strategies for managing them in their positions or, perhaps, for moving them to other positions that might be more advantageous for the success of our project.
</a:t>
            </a:r>
          </a:p>
        </p:txBody>
      </p:sp>
      <p:sp>
        <p:nvSpPr>
          <p:cNvPr id="4" name="Slide Number Placeholder 3"/>
          <p:cNvSpPr>
            <a:spLocks noGrp="1"/>
          </p:cNvSpPr>
          <p:nvPr>
            <p:ph type="sldNum" sz="quarter" idx="5"/>
          </p:nvPr>
        </p:nvSpPr>
        <p:spPr/>
        <p:txBody>
          <a:bodyPr/>
          <a:lstStyle/>
          <a:p>
            <a:fld id="{05A1290D-71E4-4928-B316-02C60D3D3DCB}" type="slidenum">
              <a:t>15</a:t>
            </a:fld>
            <a:endParaRPr lang="en-US"/>
          </a:p>
        </p:txBody>
      </p:sp>
    </p:spTree>
    <p:extLst>
      <p:ext uri="{BB962C8B-B14F-4D97-AF65-F5344CB8AC3E}">
        <p14:creationId xmlns:p14="http://schemas.microsoft.com/office/powerpoint/2010/main" val="3867288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discusses the categories and identification of stakeholders based on their interest and power or influence.
Original Content:
No or low interest and no or low power/influence
STAKEHOLDER CATEGORIES AND IDENTIFICATION
</a:t>
            </a:r>
          </a:p>
        </p:txBody>
      </p:sp>
      <p:sp>
        <p:nvSpPr>
          <p:cNvPr id="4" name="Slide Number Placeholder 3"/>
          <p:cNvSpPr>
            <a:spLocks noGrp="1"/>
          </p:cNvSpPr>
          <p:nvPr>
            <p:ph type="sldNum" sz="quarter" idx="5"/>
          </p:nvPr>
        </p:nvSpPr>
        <p:spPr/>
        <p:txBody>
          <a:bodyPr/>
          <a:lstStyle/>
          <a:p>
            <a:fld id="{05A1290D-71E4-4928-B316-02C60D3D3DCB}" type="slidenum">
              <a:t>16</a:t>
            </a:fld>
            <a:endParaRPr lang="en-US"/>
          </a:p>
        </p:txBody>
      </p:sp>
    </p:spTree>
    <p:extLst>
      <p:ext uri="{BB962C8B-B14F-4D97-AF65-F5344CB8AC3E}">
        <p14:creationId xmlns:p14="http://schemas.microsoft.com/office/powerpoint/2010/main" val="2568634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Managing stakeholders with high interest but low power can be challenging. They may feel powerless, leading to frustration and passive resistance. Basic strategy involves keeping them informed, but effective management requires honesty, highlighting positives, emphasizing negatives, and frequent communication.
Original Content:
Some or high interest but no or low power/influence
These groups can be very difficult to manage effectively as, although they may be directly affected by a change project, they feel powerless to shape its direction in any way. This can result in frustration and a passive resistance to change that, though overcome by positional power, can lead to delay and less-than-optimal results.
The basic management strategy here is to keep such stakeholders informed of what is going on and, in particular, of the reasons for the proposed change. But this is a rather passive approach and, in most circumstances, more effort has to be devoted to ‘selling’ the project. This can best be done by being as honest as possible about the need for change; by highlighting the positive aspects of the change or the negative consequences of not making it; and by frequent and focused communication of progress.
</a:t>
            </a:r>
          </a:p>
        </p:txBody>
      </p:sp>
      <p:sp>
        <p:nvSpPr>
          <p:cNvPr id="4" name="Slide Number Placeholder 3"/>
          <p:cNvSpPr>
            <a:spLocks noGrp="1"/>
          </p:cNvSpPr>
          <p:nvPr>
            <p:ph type="sldNum" sz="quarter" idx="5"/>
          </p:nvPr>
        </p:nvSpPr>
        <p:spPr/>
        <p:txBody>
          <a:bodyPr/>
          <a:lstStyle/>
          <a:p>
            <a:fld id="{05A1290D-71E4-4928-B316-02C60D3D3DCB}" type="slidenum">
              <a:t>17</a:t>
            </a:fld>
            <a:endParaRPr lang="en-US"/>
          </a:p>
        </p:txBody>
      </p:sp>
    </p:spTree>
    <p:extLst>
      <p:ext uri="{BB962C8B-B14F-4D97-AF65-F5344CB8AC3E}">
        <p14:creationId xmlns:p14="http://schemas.microsoft.com/office/powerpoint/2010/main" val="3718814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group includes stakeholders with some power or influence, such as middle managers and regulators. They may not be directly affected by the project's direction but can influence it. The best approach is to keep them supportive through positive communication and involvement.
Original Content:
No or low to high interest but some power/influence
This is a rather varied group. It includes some stakeholders like middle or senior managers who do have some power or influence but who, because their interests are not directly affected, are not very concerned about the direction a project is taking.
Regulators may also fall into this category and they will only start to get involved if some breach of the rules is suspected when they could, in effect, squash an initiative. The group can also include people with more interest in the project but, again, only some power or influence over it.
The best approach with this group is to keep them supportive of the project, possibly by frequent, positive communication with them but perhaps also by involving them more with the project. As the old saying has it, it is better to have them inside the glasshouse throwing stones out than outside throwing them in.
</a:t>
            </a:r>
          </a:p>
        </p:txBody>
      </p:sp>
      <p:sp>
        <p:nvSpPr>
          <p:cNvPr id="4" name="Slide Number Placeholder 3"/>
          <p:cNvSpPr>
            <a:spLocks noGrp="1"/>
          </p:cNvSpPr>
          <p:nvPr>
            <p:ph type="sldNum" sz="quarter" idx="5"/>
          </p:nvPr>
        </p:nvSpPr>
        <p:spPr/>
        <p:txBody>
          <a:bodyPr/>
          <a:lstStyle/>
          <a:p>
            <a:fld id="{05A1290D-71E4-4928-B316-02C60D3D3DCB}" type="slidenum">
              <a:t>18</a:t>
            </a:fld>
            <a:endParaRPr lang="en-US"/>
          </a:p>
        </p:txBody>
      </p:sp>
    </p:spTree>
    <p:extLst>
      <p:ext uri="{BB962C8B-B14F-4D97-AF65-F5344CB8AC3E}">
        <p14:creationId xmlns:p14="http://schemas.microsoft.com/office/powerpoint/2010/main" val="2150217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Senior managers with high power but low interest in a project can pose risks if ignored. They may suddenly get interested due to unexpected issues. Directly addressing their needs through meetings can prevent concerns. Encouraging their interest and discussing project impacts can be beneficial.
Original Content:
No or low interest but high power/influence
These are probably very senior managers who, for one reason or another, have no direct interest in the project. This may be because it is too small or unimportant for them to bother with or it may be that it is in an area that doesn’t interest them; the Group Marketing Director, for instance, probably will not be concerned about a project to streamline the stationery purchasing procedures. For many purposes, it might be thought that they can be ignored but this is actually a rather risky approach. Our Marketing Director may, for instance, suddenly get very interested in the stationery system if she keeps getting pens that don’t work or can’t get hold of any sticky notes for a conference! So, if a situation arises that might cause them to take a greater interest in the project, we might want to address their needs directly, via one-to-one meetings perhaps, in order to ensure that they do not start to raise concerns or even decide to exert their influence. In some situations it is possible that we may wish to encourage the increased interest of influential stakeholders, for example, if we felt that their support would help achieve the project objectives. Where this is the case, we may need to highlight any aspects of the project that will have a direct impact upon the stakeholder’s business area; some form of discussion will be required which, with very influential stakeholders, would typically involve a meeting.
</a:t>
            </a:r>
          </a:p>
        </p:txBody>
      </p:sp>
      <p:sp>
        <p:nvSpPr>
          <p:cNvPr id="4" name="Slide Number Placeholder 3"/>
          <p:cNvSpPr>
            <a:spLocks noGrp="1"/>
          </p:cNvSpPr>
          <p:nvPr>
            <p:ph type="sldNum" sz="quarter" idx="5"/>
          </p:nvPr>
        </p:nvSpPr>
        <p:spPr/>
        <p:txBody>
          <a:bodyPr/>
          <a:lstStyle/>
          <a:p>
            <a:fld id="{05A1290D-71E4-4928-B316-02C60D3D3DCB}" type="slidenum">
              <a:t>19</a:t>
            </a:fld>
            <a:endParaRPr lang="en-US"/>
          </a:p>
        </p:txBody>
      </p:sp>
    </p:spTree>
    <p:extLst>
      <p:ext uri="{BB962C8B-B14F-4D97-AF65-F5344CB8AC3E}">
        <p14:creationId xmlns:p14="http://schemas.microsoft.com/office/powerpoint/2010/main" val="3592728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Effective stakeholder management involves strategies to keep indirect interest stakeholders satisfied or actively involved. Key players with high interest and power must be managed by understanding their concerns and keeping them informed. Negative key players can be managed by finding personal benefits or engaging a powerful counterforce.
Original Content:
These people have some interest in the project – probably an indirect one as it is happening within or affecting their empire – and they have real power. The usual stakeholder management strategy here is to keep them satisfied and, perhaps, to prevent them from taking a more direct (and hence, possibly, more obstructive) interest in the project. In other circumstances, the strategy may be precisely the opposite – to get the stakeholder more actively involved in a project. For example, if the finance director of an organisation can be persuaded to get positively involved in a project, they will often be a powerful force for success, since they can make resources available that would otherwise be hard to come by.
High interest and high power/influence
These are the key players, the people who are both interested in the project and have the power to make it work or not. Often, the key players are the managers of the functions involved in a project. Initially, it is important to determine if individual key stakeholders are positive or negative in their approach to a project. If positive, then their enthusiasm must be sustained, especially during times of difficulty. It is also important to appreciate the concerns and opinions of key stakeholders and you will need to take these into account when making any recommendations. For example, if one of the key stakeholders has a particular solution in mind it is important to know about this as early as possible in order to ensure that, at the very least, the solution is evaluated as one of the options. It is also vital that the key stakeholders understand the progress of the project and why certain decisions have been made. These are the people to whom any final recommendations will be presented and who will have the final say on any decisions. They need to be kept informed at all stages of the project so that none of the recommendations come as a shock to them.
Those key players who are negatively inclined towards a project can be managed in various ways, depending on the circumstances:
By far the best approach is to find some personal benefits for them in the proposed course of action. The stakeholder perspective analysis techniques described below can be very useful here.
Alternatively, a more powerful counterforce must be found to outweigh their negative influence. This may mean engaging the interest of someone in one of the high power areas of the grid.
</a:t>
            </a:r>
          </a:p>
        </p:txBody>
      </p:sp>
      <p:sp>
        <p:nvSpPr>
          <p:cNvPr id="4" name="Slide Number Placeholder 3"/>
          <p:cNvSpPr>
            <a:spLocks noGrp="1"/>
          </p:cNvSpPr>
          <p:nvPr>
            <p:ph type="sldNum" sz="quarter" idx="5"/>
          </p:nvPr>
        </p:nvSpPr>
        <p:spPr/>
        <p:txBody>
          <a:bodyPr/>
          <a:lstStyle/>
          <a:p>
            <a:fld id="{05A1290D-71E4-4928-B316-02C60D3D3DCB}" type="slidenum">
              <a:t>20</a:t>
            </a:fld>
            <a:endParaRPr lang="en-US"/>
          </a:p>
        </p:txBody>
      </p:sp>
    </p:spTree>
    <p:extLst>
      <p:ext uri="{BB962C8B-B14F-4D97-AF65-F5344CB8AC3E}">
        <p14:creationId xmlns:p14="http://schemas.microsoft.com/office/powerpoint/2010/main" val="338440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Importance of Stakeholder Management
    * Roles in Stakeholder Management
* Stakeholder Categories and Identification
    * Definition and Identification of Stakeholders
    * Customer Categories
    * Partner Organizations
    * Supplier Categories
    * Competitors
    * Regulators
    * Owners
    * Employees and Managers
    * Other Stakeholders
* Analyzing Stakeholders
    * Assessment of Stakeholder Issues
    * Power/Interest Grid
* Stakeholder Management Strategies
    * Low Interest and Low Power
    * High Interest but Low Power
    * Low Interest but Some Power
    * Low Interest but High Power
    * High Interest and High Power
    * Individuals and Groups of Stakeholders
* Overview of Strategies
* Managing Stakeholders
    * Dynamic Stakeholder Positions
    * Stakeholder Management Plan
* Defining Stakeholder Involvement – RACI and RASCI Charts
    * RACI Chart Explanation
    * RASCI Chart Explanation
* Using Social Media in Stakeholder Management
    * Researching Stakeholders
    * Communicating with Stakeholders
* Understanding Stakeholder Perspectives
    * Introduction to Perspectives
    * Soft Systems Methodology
    * CATWOE Analysis
    * Business Activity Models
    * Activity Threads in BAMs
* Effective Stakeholder Management
</a:t>
            </a:r>
          </a:p>
        </p:txBody>
      </p:sp>
      <p:sp>
        <p:nvSpPr>
          <p:cNvPr id="4" name="Slide Number Placeholder 3"/>
          <p:cNvSpPr>
            <a:spLocks noGrp="1"/>
          </p:cNvSpPr>
          <p:nvPr>
            <p:ph type="sldNum" sz="quarter" idx="5"/>
          </p:nvPr>
        </p:nvSpPr>
        <p:spPr/>
        <p:txBody>
          <a:bodyPr/>
          <a:lstStyle/>
          <a:p>
            <a:fld id="{05A1290D-71E4-4928-B316-02C60D3D3DCB}" type="slidenum">
              <a:t>2</a:t>
            </a:fld>
            <a:endParaRPr lang="en-US"/>
          </a:p>
        </p:txBody>
      </p:sp>
    </p:spTree>
    <p:extLst>
      <p:ext uri="{BB962C8B-B14F-4D97-AF65-F5344CB8AC3E}">
        <p14:creationId xmlns:p14="http://schemas.microsoft.com/office/powerpoint/2010/main" val="25684498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Individuals and groups of stakeholders can significantly impact organizations. Negative reviews on social media and organized petitions can amplify the power of individual customers. Coca-Cola's reintroduction of traditional Coke due to customer revolt is a classic example. Employees gain power through trade unions, and whistleblowing can cause difficulties. Stakeholders should be considered as potential groups, especially with social media enhancing their strength.
Original Content:
Individuals and groups of stakeholders
An individual customer may not be of much concern to an organisation such as a big supermarket chain. But if they post a negative review using social media, write to newspapers, organise petitions or complain to consumer groups, they can increase their level of power considerably. A lot of ‘people power’ can damage even large concerns considerably and force them into major reversals of course. The classic example of this is the mighty Coca-Cola being forced to reintroduce its traditional Coke in the face of a massive worldwide customer revolt against a new formula. Similarly, individual employees can be marginalised by an organisation but, if they are members of a trade union, their power is greater. A single government employee who objects to a policy may be relatively powerless but if they ‘blow the whistle’ to national newspapers, they can cause considerable difficulty.
These examples illustrate the dangers of ignoring the weakness of an individual or mistaking individual weakness for collective weakness. Stakeholders must be considered not just as individuals but as potential groups as well. Their ability to gain strength, particularly with the availability of social media mechanisms, should never be underestimated.
</a:t>
            </a:r>
          </a:p>
        </p:txBody>
      </p:sp>
      <p:sp>
        <p:nvSpPr>
          <p:cNvPr id="4" name="Slide Number Placeholder 3"/>
          <p:cNvSpPr>
            <a:spLocks noGrp="1"/>
          </p:cNvSpPr>
          <p:nvPr>
            <p:ph type="sldNum" sz="quarter" idx="5"/>
          </p:nvPr>
        </p:nvSpPr>
        <p:spPr/>
        <p:txBody>
          <a:bodyPr/>
          <a:lstStyle/>
          <a:p>
            <a:fld id="{05A1290D-71E4-4928-B316-02C60D3D3DCB}" type="slidenum">
              <a:t>21</a:t>
            </a:fld>
            <a:endParaRPr lang="en-US"/>
          </a:p>
        </p:txBody>
      </p:sp>
    </p:spTree>
    <p:extLst>
      <p:ext uri="{BB962C8B-B14F-4D97-AF65-F5344CB8AC3E}">
        <p14:creationId xmlns:p14="http://schemas.microsoft.com/office/powerpoint/2010/main" val="2267051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basic strategies for stakeholder management are summarized in Figure 6.4. Individual stakeholders vary and require tailored management approaches. Stakeholders change over time, necessitating adaptable management strategies.
Original Content:
SUMMARY OF STAKEHOLDER MANAGEMENT STRATEGIES
The basic strategies for stakeholder management are summarised in Figure 6.4 but individual stakeholders will not fit neatly into one of the nine types and management approaches must be tailored for each. Also, as we shall discuss in the next section, stakeholders do not stay in the same place over time and so the ways they are managed must be adapted accordingly.
</a:t>
            </a:r>
          </a:p>
        </p:txBody>
      </p:sp>
      <p:sp>
        <p:nvSpPr>
          <p:cNvPr id="4" name="Slide Number Placeholder 3"/>
          <p:cNvSpPr>
            <a:spLocks noGrp="1"/>
          </p:cNvSpPr>
          <p:nvPr>
            <p:ph type="sldNum" sz="quarter" idx="5"/>
          </p:nvPr>
        </p:nvSpPr>
        <p:spPr/>
        <p:txBody>
          <a:bodyPr/>
          <a:lstStyle/>
          <a:p>
            <a:fld id="{05A1290D-71E4-4928-B316-02C60D3D3DCB}" type="slidenum">
              <a:t>22</a:t>
            </a:fld>
            <a:endParaRPr lang="en-US"/>
          </a:p>
        </p:txBody>
      </p:sp>
    </p:spTree>
    <p:extLst>
      <p:ext uri="{BB962C8B-B14F-4D97-AF65-F5344CB8AC3E}">
        <p14:creationId xmlns:p14="http://schemas.microsoft.com/office/powerpoint/2010/main" val="417329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Stakeholder positions are dynamic throughout a project's life. Managers may get promoted, changing their interest and power. Organizational shifts and external factors like competitor scandals can influence stakeholder interest. Continuous analysis and re-evaluation of management strategies are crucial. Develop a management plan using assessments or spreadsheets.
Original Content:
Stakeholders’ positions on the framework in Figure 6.4 do not remain static during the life of a project. At the most obvious level, a manager may get promoted so that, from being in the high interest/low power situation, is now both interested and powerful. Alternatively, the manager may lose interest in a project if promoted into a job with a wider remit. The circumstances of an organisation may change so that senior managers begin to focus more on IT projects. A scandal within a competitor organisation may cause a regulator to take a closer interest in all companies in a sector. This means that stakeholder analysis must be a continuing activity throughout the project – and even afterwards to find out what the stakeholders thought of the final outcome. The project team and project manager should be constantly on the lookout for changes in stakeholders’ positions and should be re-evaluating their management strategies accordingly. Once stakeholders’ initial positions have been plotted, a plan should be drawn up for managing each of them and how to approach it. A one-page assessment can be made for each stakeholder but a more useful approach would be to see all stakeholders at a glance by setting up a spreadsheet using the following headings:
</a:t>
            </a:r>
          </a:p>
        </p:txBody>
      </p:sp>
      <p:sp>
        <p:nvSpPr>
          <p:cNvPr id="4" name="Slide Number Placeholder 3"/>
          <p:cNvSpPr>
            <a:spLocks noGrp="1"/>
          </p:cNvSpPr>
          <p:nvPr>
            <p:ph type="sldNum" sz="quarter" idx="5"/>
          </p:nvPr>
        </p:nvSpPr>
        <p:spPr/>
        <p:txBody>
          <a:bodyPr/>
          <a:lstStyle/>
          <a:p>
            <a:fld id="{05A1290D-71E4-4928-B316-02C60D3D3DCB}" type="slidenum">
              <a:t>23</a:t>
            </a:fld>
            <a:endParaRPr lang="en-US"/>
          </a:p>
        </p:txBody>
      </p:sp>
    </p:spTree>
    <p:extLst>
      <p:ext uri="{BB962C8B-B14F-4D97-AF65-F5344CB8AC3E}">
        <p14:creationId xmlns:p14="http://schemas.microsoft.com/office/powerpoint/2010/main" val="1050975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advance the project, we need to tailor our communications to each stakeholder, define actions, and manage high interest/high power stakeholders. Record stakeholder information, assess their attitude, and determine desired support and role.
Original Content:
What we would like the stakeholder to do, if at all possible, to advance the project.
Messages to convey
This is where we define the emphasis that should be put on any communications to this stakeholder. For example, we might need to identify and highlight any issues that are of particular interest to this stakeholder. The messages are likely to be tailored to each stakeholder and so the more we know about them and their concerns, the more effective our communications will be.
Actions and communications
This is the most important part of the plan, where we define exactly what actions we will take with regard to this stakeholder. It may be just to keep them informed, in a positive way, about the project and progress to date. Alternatively, it may be a more active approach, for example meeting them to engage their interest in the project. Where a strategy has been devised to change a stakeholder’s position – perhaps to encourage someone to take a closer interest – then its success must also be evaluated and other approaches developed if the desired results are not being achieved. As mentioned earlier, the high interest/high power stakeholders are the key players and require positive management, such as frequent meetings and discussions about the direction the project is taking. This will help make sure that they are kept informed about a project and are happy with the approach that we are taking. Perhaps just as important, we will understand when their opinions or issues have changed and will reflect this in the project direction and work as appropriate.
Name of stakeholder
It may also be useful to record their current job titles.
Current power/influence
From the grid.
Current interest
From the grid.
Issues and interests
This is a brief summary of what interests each stakeholder and what we believe their main issues with the project are likely to be.
Current attitude
Here, we need to devise a classification scheme, perhaps using the following descriptions:
Champion: will actively work for the success of the project.
Supporter: in favour of the project but probably will not be very active in promoting it.
Neutral: has expressed no opinion either in favour or against the project.
Critic: not in favour of the project but probably not actively opposed to it.
Opponent: will work actively to disrupt, impede or derail the project.
Blocker: someone who will just obstruct progress, possibly for reasons outside of the project itself.
Desired support
What we would ideally like from this stakeholder, perhaps using a simple scale of high, medium or low.
Desired role
We may wish to get this stakeholder actively involved in the project, perhaps as the project sponsor or as part of a steering committee.
Desired actions
</a:t>
            </a:r>
          </a:p>
        </p:txBody>
      </p:sp>
      <p:sp>
        <p:nvSpPr>
          <p:cNvPr id="4" name="Slide Number Placeholder 3"/>
          <p:cNvSpPr>
            <a:spLocks noGrp="1"/>
          </p:cNvSpPr>
          <p:nvPr>
            <p:ph type="sldNum" sz="quarter" idx="5"/>
          </p:nvPr>
        </p:nvSpPr>
        <p:spPr/>
        <p:txBody>
          <a:bodyPr/>
          <a:lstStyle/>
          <a:p>
            <a:fld id="{05A1290D-71E4-4928-B316-02C60D3D3DCB}" type="slidenum">
              <a:t>24</a:t>
            </a:fld>
            <a:endParaRPr lang="en-US"/>
          </a:p>
        </p:txBody>
      </p:sp>
    </p:spTree>
    <p:extLst>
      <p:ext uri="{BB962C8B-B14F-4D97-AF65-F5344CB8AC3E}">
        <p14:creationId xmlns:p14="http://schemas.microsoft.com/office/powerpoint/2010/main" val="1505793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RACI chart is a useful tool in business analysis for managing stakeholder involvement. It lists products and stakeholders, indicating their roles as Responsible, Accountable, Consulted, or Informed. For example, a business analyst is responsible for interview notes, while the project sponsor is accountable for the business case.
Original Content:
Apart from deciding on the management strategy for the various stakeholders, it can also be very useful in a business analysis project to consider the tasks or deliverables and the extent to which the stakeholders are involved with them. A simple and effective method for achieving this is to create a RACI chart as illustrated in Figure 6.5.
A RACI chart – more formally known as a ‘linear responsibility matrix’ – lists the main products/deliverables down the side and the various stakeholders along the top. Where a stakeholder intersects with a product, we indicate their involvement using one of the RACI categories, which mean:
Responsible: This is the person or role responsible for creating or developing the product or performing the task. In Figure 6.5, for example, a business analyst is responsible for creating the interview notes.
Accountable: The person or role who will ‘carry the can’ for the quality of the product or task. The project sponsor, for instance, must ultimately be accountable for the business case for a project.
Consulted: This person or role provides information that is input to the product or task. In Figure 6.5, the senior user, other business actors and the domain expert are shown as being consulted during the interviews and workshops.
Informed: These stakeholders are informed about a product or task, though they may not have contributed directly to them. For example, the project sponsor has the right to be kept informed about any of the products being produced during the project.
</a:t>
            </a:r>
          </a:p>
        </p:txBody>
      </p:sp>
      <p:sp>
        <p:nvSpPr>
          <p:cNvPr id="4" name="Slide Number Placeholder 3"/>
          <p:cNvSpPr>
            <a:spLocks noGrp="1"/>
          </p:cNvSpPr>
          <p:nvPr>
            <p:ph type="sldNum" sz="quarter" idx="5"/>
          </p:nvPr>
        </p:nvSpPr>
        <p:spPr/>
        <p:txBody>
          <a:bodyPr/>
          <a:lstStyle/>
          <a:p>
            <a:fld id="{05A1290D-71E4-4928-B316-02C60D3D3DCB}" type="slidenum">
              <a:t>25</a:t>
            </a:fld>
            <a:endParaRPr lang="en-US"/>
          </a:p>
        </p:txBody>
      </p:sp>
    </p:spTree>
    <p:extLst>
      <p:ext uri="{BB962C8B-B14F-4D97-AF65-F5344CB8AC3E}">
        <p14:creationId xmlns:p14="http://schemas.microsoft.com/office/powerpoint/2010/main" val="2663041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RASCI chart includes a support role that provides assistance and resources. For example, a business analyst supports the project manager. Another scheme, the linear responsibility matrix, includes categories such as initiation, execution, approval, consultation, and supervision.
Original Content:
A RASCI chart, shown in Figure 6.6, uses a similar approach but has an additional category S for ‘support’. This person (or role) will provide assistance, and sometimes resources, to whoever is responsible for the product/deliverable. For example, in Figure 6.6, the business analyst is shown as supporting the project manager in the creation of the project initiation document and the database administrator supports the business analyst in developing the class diagram.
Yet another scheme that could be used on a linear responsibility matrix includes I (initiation), E (execution), A (approval), C (consultation) and S (supervision).
</a:t>
            </a:r>
          </a:p>
        </p:txBody>
      </p:sp>
      <p:sp>
        <p:nvSpPr>
          <p:cNvPr id="4" name="Slide Number Placeholder 3"/>
          <p:cNvSpPr>
            <a:spLocks noGrp="1"/>
          </p:cNvSpPr>
          <p:nvPr>
            <p:ph type="sldNum" sz="quarter" idx="5"/>
          </p:nvPr>
        </p:nvSpPr>
        <p:spPr/>
        <p:txBody>
          <a:bodyPr/>
          <a:lstStyle/>
          <a:p>
            <a:fld id="{05A1290D-71E4-4928-B316-02C60D3D3DCB}" type="slidenum">
              <a:t>26</a:t>
            </a:fld>
            <a:endParaRPr lang="en-US"/>
          </a:p>
        </p:txBody>
      </p:sp>
    </p:spTree>
    <p:extLst>
      <p:ext uri="{BB962C8B-B14F-4D97-AF65-F5344CB8AC3E}">
        <p14:creationId xmlns:p14="http://schemas.microsoft.com/office/powerpoint/2010/main" val="3925711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past, stakeholder management often meant entering an organization with little knowledge of its people. Social media, especially LinkedIn, now provides business analysts with tools to research stakeholders' roles and career histories, and find common contacts for introductions.
Original Content:
Once upon a time, in stakeholder management, there really was no alternative to coming into an organisation ‘cold’ with little understanding of who was who and where they fitted in. However, the availability of social media offers the business analyst additional resources to learn about stakeholders and to manage the relationships with them.
One obvious way of using social media is to use sites such as LinkedIn to carry out research about stakeholders. What is their role? What have they done previously in their careers? Do we have any contacts in common who could introduce us?
</a:t>
            </a:r>
          </a:p>
        </p:txBody>
      </p:sp>
      <p:sp>
        <p:nvSpPr>
          <p:cNvPr id="4" name="Slide Number Placeholder 3"/>
          <p:cNvSpPr>
            <a:spLocks noGrp="1"/>
          </p:cNvSpPr>
          <p:nvPr>
            <p:ph type="sldNum" sz="quarter" idx="5"/>
          </p:nvPr>
        </p:nvSpPr>
        <p:spPr/>
        <p:txBody>
          <a:bodyPr/>
          <a:lstStyle/>
          <a:p>
            <a:fld id="{05A1290D-71E4-4928-B316-02C60D3D3DCB}" type="slidenum">
              <a:t>27</a:t>
            </a:fld>
            <a:endParaRPr lang="en-US"/>
          </a:p>
        </p:txBody>
      </p:sp>
    </p:spTree>
    <p:extLst>
      <p:ext uri="{BB962C8B-B14F-4D97-AF65-F5344CB8AC3E}">
        <p14:creationId xmlns:p14="http://schemas.microsoft.com/office/powerpoint/2010/main" val="1169167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the business analysis project starts, social media like Facebook and Twitter can be used to communicate with stakeholders. These platforms are cost-effective for frequent updates to large groups, even those with low interest or influence. This helps build a sense of community and keeps everyone informed.
Original Content:
Once the business analysis project is underway, other forms of social media might be considered for communicating with stakeholders. For example, when considering the ‘low/low’ category in Figure 6.4 we said that these stakeholders could effectively be ignored as they have no direct interest in or influence over the project. However, resources such as Facebook and Twitter offer a cost-effective way of communicating with large groups of people on a frequent basis and keeping them informed. This can help to build a sense of community and make people feel involved in what is going on.
</a:t>
            </a:r>
          </a:p>
        </p:txBody>
      </p:sp>
      <p:sp>
        <p:nvSpPr>
          <p:cNvPr id="4" name="Slide Number Placeholder 3"/>
          <p:cNvSpPr>
            <a:spLocks noGrp="1"/>
          </p:cNvSpPr>
          <p:nvPr>
            <p:ph type="sldNum" sz="quarter" idx="5"/>
          </p:nvPr>
        </p:nvSpPr>
        <p:spPr/>
        <p:txBody>
          <a:bodyPr/>
          <a:lstStyle/>
          <a:p>
            <a:fld id="{05A1290D-71E4-4928-B316-02C60D3D3DCB}" type="slidenum">
              <a:t>28</a:t>
            </a:fld>
            <a:endParaRPr lang="en-US"/>
          </a:p>
        </p:txBody>
      </p:sp>
    </p:spTree>
    <p:extLst>
      <p:ext uri="{BB962C8B-B14F-4D97-AF65-F5344CB8AC3E}">
        <p14:creationId xmlns:p14="http://schemas.microsoft.com/office/powerpoint/2010/main" val="1564433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business analysis, it's crucial to identify stakeholders and understand their influence and attitudes. Recognizing their business perspectives, including ethical considerations, is vital. Utilizing Peter Checkland’s Soft Systems Methodology helps model different business systems to fulfill these perspectives.
Original Content:
Introduction
It is all very well knowing who the stakeholders are and what is likely to be their influence on a business analysis project. It is also important to understand their attitude – how supportive are they of what we are trying to achieve? But it is also vital to understand what they think, in other words what are their business perspectives? For example, in a commercial organisation, one stakeholder might feel that any activities are allowable as long as they are not actually illegal, whereas other stakeholders may feel that the organisation has some responsibility towards society at large and therefore conclude that some activities should be avoided on ethical grounds.
To help us understand these stakeholder perspectives, and to model the different business systems that would fulfil them. we can utilise some of the elements from Peter Checkland’s Soft Systems Methodology (SSM; Checkland 1999).
</a:t>
            </a:r>
          </a:p>
        </p:txBody>
      </p:sp>
      <p:sp>
        <p:nvSpPr>
          <p:cNvPr id="4" name="Slide Number Placeholder 3"/>
          <p:cNvSpPr>
            <a:spLocks noGrp="1"/>
          </p:cNvSpPr>
          <p:nvPr>
            <p:ph type="sldNum" sz="quarter" idx="5"/>
          </p:nvPr>
        </p:nvSpPr>
        <p:spPr/>
        <p:txBody>
          <a:bodyPr/>
          <a:lstStyle/>
          <a:p>
            <a:fld id="{05A1290D-71E4-4928-B316-02C60D3D3DCB}" type="slidenum">
              <a:t>29</a:t>
            </a:fld>
            <a:endParaRPr lang="en-US"/>
          </a:p>
        </p:txBody>
      </p:sp>
    </p:spTree>
    <p:extLst>
      <p:ext uri="{BB962C8B-B14F-4D97-AF65-F5344CB8AC3E}">
        <p14:creationId xmlns:p14="http://schemas.microsoft.com/office/powerpoint/2010/main" val="3597349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Soft Systems Methodology, devised by Peter Checkland in the 1980s, helps understand complex real-world situations. It is applied in business analysis, illustrated in Figure 6.7. Stakeholders often have different views on problems and actions. SSM involves five main stages.
Original Content:
Soft Systems Methodology
Peter Checkland and his team at Lancaster University devised SSM in the 1980s as a way of understanding complex real-world situations. The basic premise underlying SSM is that real-world situations are rarely simple and are often very complex. An approach to business analysis, based upon elements and concepts from the SSM, is illustrated in Figure 6.7.
When investigating business situations, it is often the case that stakeholders have different views about what the ‘problem’ is and also about what needs to be done. As Figure 6.7 shows, there are five main stages that should be applied:
</a:t>
            </a:r>
          </a:p>
        </p:txBody>
      </p:sp>
      <p:sp>
        <p:nvSpPr>
          <p:cNvPr id="4" name="Slide Number Placeholder 3"/>
          <p:cNvSpPr>
            <a:spLocks noGrp="1"/>
          </p:cNvSpPr>
          <p:nvPr>
            <p:ph type="sldNum" sz="quarter" idx="5"/>
          </p:nvPr>
        </p:nvSpPr>
        <p:spPr/>
        <p:txBody>
          <a:bodyPr/>
          <a:lstStyle/>
          <a:p>
            <a:fld id="{05A1290D-71E4-4928-B316-02C60D3D3DCB}" type="slidenum">
              <a:t>30</a:t>
            </a:fld>
            <a:endParaRPr lang="en-US"/>
          </a:p>
        </p:txBody>
      </p:sp>
    </p:spTree>
    <p:extLst>
      <p:ext uri="{BB962C8B-B14F-4D97-AF65-F5344CB8AC3E}">
        <p14:creationId xmlns:p14="http://schemas.microsoft.com/office/powerpoint/2010/main" val="305485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Stakeholder management is primarily handled by the project manager or a senior business analyst. However, all team members contribute by identifying stakeholders, understanding their needs, and managing their expectations.
Original Content:
The main responsibility for stakeholder management may rest with the project manager or with a senior business analyst. However, all team members have important roles to play, in identifying stakeholders, in helping to understand their needs and by helping to manage their expectations of the project
</a:t>
            </a:r>
          </a:p>
        </p:txBody>
      </p:sp>
      <p:sp>
        <p:nvSpPr>
          <p:cNvPr id="4" name="Slide Number Placeholder 3"/>
          <p:cNvSpPr>
            <a:spLocks noGrp="1"/>
          </p:cNvSpPr>
          <p:nvPr>
            <p:ph type="sldNum" sz="quarter" idx="5"/>
          </p:nvPr>
        </p:nvSpPr>
        <p:spPr/>
        <p:txBody>
          <a:bodyPr/>
          <a:lstStyle/>
          <a:p>
            <a:fld id="{05A1290D-71E4-4928-B316-02C60D3D3DCB}" type="slidenum">
              <a:t>4</a:t>
            </a:fld>
            <a:endParaRPr lang="en-US"/>
          </a:p>
        </p:txBody>
      </p:sp>
    </p:spTree>
    <p:extLst>
      <p:ext uri="{BB962C8B-B14F-4D97-AF65-F5344CB8AC3E}">
        <p14:creationId xmlns:p14="http://schemas.microsoft.com/office/powerpoint/2010/main" val="3379908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start by identifying the situation and investigating issues. Stakeholders' views are sought to understand the organization. Conceptual models are created from these perspectives and compared with the real-world situation. Actions are defined to implement the consensus model. CATWOE analysis helps explore stakeholders' perspectives.
Original Content:
1. The situation is identified, for example the loss of market share by a company or the poor public perception of a public body, and the issues and causes are investigated.
2. Stakeholders’ views – perspectives – are sought about what the organisation is about, what it should be doing and so forth.
3. From each stakeholder’s perspective, a conceptual model is created to show what the organisation should do to fulfil the perspective.
4. These conceptual models are compared with the real-world situation and a consensus model is generated, possibly by combining elements from various stakeholder’s perspectives.
5. Actions are defined to address the situation by implementing the consensus model in place of whatever is happening currently in the organisation.
Analysing the perspectives – CATWOE
SSM provides us with a very useful tool that we can use to explore the stakeholders’ perspectives. Although the technique is known as CATWOE, experience shows that exploring the CATWOE elements is actually best done in the following order:
W = Weltanschauung or worldview This summarises a stakeholder’s beliefs about the organisation or business system, which explain why it exists and what it should be doing. If we consider the soft drinks merchant business that was discussed in Chapter 5, the newly appointed Sales Manager believes that success in the soft drinks trade results from proactively contacting potential customers and convincing them to buy. However, the Customer Services Manager believes that success results from establishing close links with regular customers and providing them with excellent service.
T = Transformation This is the principal business activity of the business system, in other words what lies at the heart of its operations. (Checkland used the term ‘transformation’ here because, at the highest level of abstraction, all systems exist to transform some form of input into some form of output.) In the case of the drinks supplier, the Sales Manager’s worldview leads to a transformation that consists of making one-off ‘point sales’, whereas the Customer Services Manager thinks that it is about providing a high quality of service throughout the sales process, in order to establish relationships with customers.
C = Customer(s) Stakeholders can differ, too, in their views of who their customers are (or should be). In our example, one view might be ‘anyone willing to buy from us’ whereas another might be ‘established regular customers who appreciate a personal touch’. Another way of thinking about customers is to ask ‘who is on the receiving end of the transformation?’
A = Actor(s) These are the people who carry out the transformation, for example telesales staff set challenging targets or knowledgeable salespeople and customer services staff capable of establishing long-term relationships with customers.
O = Owner(s) The perspective is someone’s view of a business system, so the question is who ultimately controls that system and who could instigate change, or even closure, if necessary. Who, for example, could decide between the two competing worldviews about the drinks supplier? In this case, the owner is the business’s chief executive but, in other situations, it could be a group, like a board of directors.
E = Environment Finally, all organisations operate within the constraints imposed by their environment. PESTLE – explored in Chapter 3 – can be used to identify the main external factors but, in some situations, things like organisational policies can also feature here.
Figure 6.8 presents CATWOE analyses from the two stakeholders’ perspectives.
In Figure 6.8, the owner and environment for both perspectives is the same. This can be the case when using CATWOE, although sometimes different perspectives may yield differences in these areas. For example, we might consider a further environment constraint to be the willingness of people to buy soft drinks on receipt of an unsolicited telephone call.
</a:t>
            </a:r>
          </a:p>
        </p:txBody>
      </p:sp>
      <p:sp>
        <p:nvSpPr>
          <p:cNvPr id="4" name="Slide Number Placeholder 3"/>
          <p:cNvSpPr>
            <a:spLocks noGrp="1"/>
          </p:cNvSpPr>
          <p:nvPr>
            <p:ph type="sldNum" sz="quarter" idx="5"/>
          </p:nvPr>
        </p:nvSpPr>
        <p:spPr/>
        <p:txBody>
          <a:bodyPr/>
          <a:lstStyle/>
          <a:p>
            <a:fld id="{05A1290D-71E4-4928-B316-02C60D3D3DCB}" type="slidenum">
              <a:t>31</a:t>
            </a:fld>
            <a:endParaRPr lang="en-US"/>
          </a:p>
        </p:txBody>
      </p:sp>
    </p:spTree>
    <p:extLst>
      <p:ext uri="{BB962C8B-B14F-4D97-AF65-F5344CB8AC3E}">
        <p14:creationId xmlns:p14="http://schemas.microsoft.com/office/powerpoint/2010/main" val="5507972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activity models (BAM) illustrate stakeholder perspectives on what the organization should be doing. Creating a BAM involves identifying activities from each perspective, combining them, and achieving consensus. Steps include identifying DOING, ENABLING, PLANNING, MONITORING, and CONTROL activities. Example perspectives from Rake’s Refreshments show differences between Sales and Customer Services Managers.
Original Content:
Illustrating the perspectives – business activity models
Business activity models (BAM) provide a conceptual model of what we would expect to see to fulfil a particular stakeholder perspective. A BAM shows what the organisation should be doing, as opposed to a business process model (discussed in Chapter 7) which explores how it does these things.
Creating a BAM requires the business analyst to think about the activities that each stakeholder’s perspective implies. Initially, there will be one BAM for each distinct perspective. At a later point, these are examined in order to identify where there is agreement or conflict between the BAMs. Ultimately, the aim is to combine them and, in discussion with the stakeholders, achieve a consensus BAM.
The approach for creating a BAM is as follows and a completed BAM for Rake’s Refreshments (drawn from the perspective of the Sales Manager) is shown in Figure 6.9:
1. Identify the DOING activities that are at the heart of the model. These are derived from the transformation of CATWOE and reflect the organisation’s principal business activities. In the case of the drinks supplier, there is one doing activity ‘sell soft drinks’.
2. ENABLING activities are next added. These lead into the doing activities on the model and acquire or replenish the resources needed to carry them out. In Figure 6.9, for example, there are activities to recruit and train salespeople and to advertise the company’s products.
3. All of the activities of the organisation should follow from PLANNING activities. Normally, on a BAM, we would not show the strategic planning activities – setting the general direction of the organisation for instance – as we are interested in the planning required within this business system (which will support the strategy execution). In Figure 6.9, we plan how many salespeople are needed, and what skills they require, and we plan how best to market the products to the customers. Planning activities also include setting targets, such as KPIs (discussed in Chapter 3) against which the performance of the business system can be measured.
4. The actual evaluation of the performance is done within the MONITORING activities, for example, in Figure 6.9 monitoring the performance of the salespeople.
5. Finally, if the monitoring activities reveal that performance is not what was expected in the plans, CONTROL activities may be required to institute the necessary remedial actions.
With regard to the control activities, two observations are relevant:
1. On a BAM, we could associate a control activity with each monitoring activity and some users of the technique prefer to shown them this way. However, in the real world, managers often take action as a result of a range of measurements so a less cluttered model can be created by feeding all of the monitoring activities into one control activity, as in Figure 6.9.
2. The control actions themselves could feed back into any of the other activities on the model. Since trying to show this would create an impossible-to-understand diagram, the convention is to show a ‘lightning strike’ symbol emanating from the control activity which means that it feeds back into the model wherever it is relevant.
The model shown in Figure 6.9 represents Rake’s Refreshments as seen from the perspective of Jason Shore, Sales Manager. As we have seen, though, the Customer Services Manager, Karen Thorne, sees the organisation rather differently. Both managers agree that ‘Sell soft drinks’ is at the heart of the business but, for Jason Shore, this means proactively contacting new customers and pushing them to buy Rake’s Refreshments; Karen envisages selling to existing customers who contact Rake’s to ask for advice and guidance on what to buy. If the model had been built from Karen’s perspective, it would probably not contain the enabling activity E6 ‘Prospect for customers’ but it would have included activities to recruit and train customer service staff, possibly as brand advisors. There would also have been an activity to monitor the level of customer satisfaction.
</a:t>
            </a:r>
          </a:p>
        </p:txBody>
      </p:sp>
      <p:sp>
        <p:nvSpPr>
          <p:cNvPr id="4" name="Slide Number Placeholder 3"/>
          <p:cNvSpPr>
            <a:spLocks noGrp="1"/>
          </p:cNvSpPr>
          <p:nvPr>
            <p:ph type="sldNum" sz="quarter" idx="5"/>
          </p:nvPr>
        </p:nvSpPr>
        <p:spPr/>
        <p:txBody>
          <a:bodyPr/>
          <a:lstStyle/>
          <a:p>
            <a:fld id="{05A1290D-71E4-4928-B316-02C60D3D3DCB}" type="slidenum">
              <a:t>32</a:t>
            </a:fld>
            <a:endParaRPr lang="en-US"/>
          </a:p>
        </p:txBody>
      </p:sp>
    </p:spTree>
    <p:extLst>
      <p:ext uri="{BB962C8B-B14F-4D97-AF65-F5344CB8AC3E}">
        <p14:creationId xmlns:p14="http://schemas.microsoft.com/office/powerpoint/2010/main" val="1936612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Grouping related business activities into threads can be more useful than considering them individually. For example, recruitment, training, and management of salespeople can be grouped together. This helps in analyzing the entire process and identifying issues such as poorly defined jobs, ineffective recruitment, and incorrect targets.
Original Content:
Activity ‘threads’ in business activity models
Sometimes, rather than considering individual business activities, it is more useful to group them into ‘threads’ of related activities. For example, in Figure 6.10, we have extracted from Figure 6.9 those activities related to the recruitment, training and management of salespeople. (Activities E6 and D1 are shown for completeness but are not relevant to this investigation.) The reason for this is that perhaps we would like to consider the entire way in which the organisation recruits, trains, measures and controls their salespeople (and maybe other staff too). We may find, for example, that the jobs are poorly defined, ineffective recruitment processes are being used, salespeople are being set the wrong targets and so on.
</a:t>
            </a:r>
          </a:p>
        </p:txBody>
      </p:sp>
      <p:sp>
        <p:nvSpPr>
          <p:cNvPr id="4" name="Slide Number Placeholder 3"/>
          <p:cNvSpPr>
            <a:spLocks noGrp="1"/>
          </p:cNvSpPr>
          <p:nvPr>
            <p:ph type="sldNum" sz="quarter" idx="5"/>
          </p:nvPr>
        </p:nvSpPr>
        <p:spPr/>
        <p:txBody>
          <a:bodyPr/>
          <a:lstStyle/>
          <a:p>
            <a:fld id="{05A1290D-71E4-4928-B316-02C60D3D3DCB}" type="slidenum">
              <a:t>33</a:t>
            </a:fld>
            <a:endParaRPr lang="en-US"/>
          </a:p>
        </p:txBody>
      </p:sp>
    </p:spTree>
    <p:extLst>
      <p:ext uri="{BB962C8B-B14F-4D97-AF65-F5344CB8AC3E}">
        <p14:creationId xmlns:p14="http://schemas.microsoft.com/office/powerpoint/2010/main" val="26923507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Effective stakeholder management is crucial for business analysis projects. It starts at the inception stage and continues throughout the project. The project manager leads, but all team members contribute. Stakeholders are assessed by their interest and influence. Techniques like CATWOE and BAM help reveal their values and priorities.
Original Content:
SUMMARY
Effective stakeholder management is key to the success of any business analysis project. It should begin before the project starts, at the inception stage, and be continued throughout the project – and even afterwards to ensure that the changes are implemented effectively. Although the project manager has the key responsibility in this area, all team members have roles to play. Stakeholders can be assessed in terms of their interest in the project and their power or influence over it and strategies must be defined to actively manage them in accordance with this assessment. The stakeholder perspectives should also be explored in order to uncover strongly held beliefs and potential conflicts. Techniques such as CATWOE and BAM are extremely helpful in revealing where the stakeholders’ values and priorities lie, and exploring what should be done within the business system to fulfil their perspectives.
</a:t>
            </a:r>
          </a:p>
        </p:txBody>
      </p:sp>
      <p:sp>
        <p:nvSpPr>
          <p:cNvPr id="4" name="Slide Number Placeholder 3"/>
          <p:cNvSpPr>
            <a:spLocks noGrp="1"/>
          </p:cNvSpPr>
          <p:nvPr>
            <p:ph type="sldNum" sz="quarter" idx="5"/>
          </p:nvPr>
        </p:nvSpPr>
        <p:spPr/>
        <p:txBody>
          <a:bodyPr/>
          <a:lstStyle/>
          <a:p>
            <a:fld id="{05A1290D-71E4-4928-B316-02C60D3D3DCB}" type="slidenum">
              <a:t>34</a:t>
            </a:fld>
            <a:endParaRPr lang="en-US"/>
          </a:p>
        </p:txBody>
      </p:sp>
    </p:spTree>
    <p:extLst>
      <p:ext uri="{BB962C8B-B14F-4D97-AF65-F5344CB8AC3E}">
        <p14:creationId xmlns:p14="http://schemas.microsoft.com/office/powerpoint/2010/main" val="2448358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step in stakeholder management is identifying who the stakeholders are. Stakeholders include anyone with an interest in or affected by the issue, and those who may influence the project.
Original Content:
As Figure 6.1 illustrates, the first step in stakeholder management involves finding out who the stakeholders are. A good working definition of a stakeholder is ‘anyone who has an interest in, or may be affected by, the issue under consideration’. This means, more or less, anyone affected by the project or who may be in a position to influence it.
</a:t>
            </a:r>
          </a:p>
        </p:txBody>
      </p:sp>
      <p:sp>
        <p:nvSpPr>
          <p:cNvPr id="4" name="Slide Number Placeholder 3"/>
          <p:cNvSpPr>
            <a:spLocks noGrp="1"/>
          </p:cNvSpPr>
          <p:nvPr>
            <p:ph type="sldNum" sz="quarter" idx="5"/>
          </p:nvPr>
        </p:nvSpPr>
        <p:spPr/>
        <p:txBody>
          <a:bodyPr/>
          <a:lstStyle/>
          <a:p>
            <a:fld id="{05A1290D-71E4-4928-B316-02C60D3D3DCB}" type="slidenum">
              <a:t>5</a:t>
            </a:fld>
            <a:endParaRPr lang="en-US"/>
          </a:p>
        </p:txBody>
      </p:sp>
    </p:spTree>
    <p:extLst>
      <p:ext uri="{BB962C8B-B14F-4D97-AF65-F5344CB8AC3E}">
        <p14:creationId xmlns:p14="http://schemas.microsoft.com/office/powerpoint/2010/main" val="289942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organization serves various stakeholders, including customers who may be affected by changes. We categorize customers into groups such as large or small, regular or occasional, and more. Effective change management is crucial to retain valued customers.
Original Content:
These are the people or organisations for whom our organisation provides products or services. They are stakeholders because anything we do in the way of change has a potential effect on them. We must consider how to manage that change most effectively so as not to lose customers that we wish to retain. It may be useful to subdivide this general category to reveal more detail about the stakeholders, for example into:
large or small;
regular or occasional;
wholesale or retail;
corporate or private;
commercial, non-profit or public-sector;
civilian or military; 
domestic or export.
We may even have different categories that we simply label ‘good customers’ and ‘difficult’ customers’, however we define them.
Customers
</a:t>
            </a:r>
          </a:p>
        </p:txBody>
      </p:sp>
      <p:sp>
        <p:nvSpPr>
          <p:cNvPr id="4" name="Slide Number Placeholder 3"/>
          <p:cNvSpPr>
            <a:spLocks noGrp="1"/>
          </p:cNvSpPr>
          <p:nvPr>
            <p:ph type="sldNum" sz="quarter" idx="5"/>
          </p:nvPr>
        </p:nvSpPr>
        <p:spPr/>
        <p:txBody>
          <a:bodyPr/>
          <a:lstStyle/>
          <a:p>
            <a:fld id="{05A1290D-71E4-4928-B316-02C60D3D3DCB}" type="slidenum">
              <a:t>6</a:t>
            </a:fld>
            <a:endParaRPr lang="en-US"/>
          </a:p>
        </p:txBody>
      </p:sp>
    </p:spTree>
    <p:extLst>
      <p:ext uri="{BB962C8B-B14F-4D97-AF65-F5344CB8AC3E}">
        <p14:creationId xmlns:p14="http://schemas.microsoft.com/office/powerpoint/2010/main" val="132940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partner organisations include resellers and outsourcing companies. They provide specialist services on our behalf, enhancing our service offerings.
Original Content:
Partners
These are the organisations that work with our organisation, for example, to provide specialist services on our behalf. Examples of partner organisations may be a reseller of our products or services or an outsourcing company that provides catering services.
</a:t>
            </a:r>
          </a:p>
        </p:txBody>
      </p:sp>
      <p:sp>
        <p:nvSpPr>
          <p:cNvPr id="4" name="Slide Number Placeholder 3"/>
          <p:cNvSpPr>
            <a:spLocks noGrp="1"/>
          </p:cNvSpPr>
          <p:nvPr>
            <p:ph type="sldNum" sz="quarter" idx="5"/>
          </p:nvPr>
        </p:nvSpPr>
        <p:spPr/>
        <p:txBody>
          <a:bodyPr/>
          <a:lstStyle/>
          <a:p>
            <a:fld id="{05A1290D-71E4-4928-B316-02C60D3D3DCB}" type="slidenum">
              <a:t>7</a:t>
            </a:fld>
            <a:endParaRPr lang="en-US"/>
          </a:p>
        </p:txBody>
      </p:sp>
    </p:spTree>
    <p:extLst>
      <p:ext uri="{BB962C8B-B14F-4D97-AF65-F5344CB8AC3E}">
        <p14:creationId xmlns:p14="http://schemas.microsoft.com/office/powerpoint/2010/main" val="365990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Suppliers are crucial stakeholders providing goods and services. They can be categorized as major, minor, regular, occasional, domestic, or overseas. Managing relationships with suppliers is essential, especially during change initiatives, to ensure positive outcomes.
Original Content:
Suppliers
These provide us with the goods and services that we use. Again, we may wish to subdivide them, perhaps into:
major or minor;
regular or occasional;
domestic or overseas.
Suppliers are stakeholders because they are interested in the way we do business with them, what we wish to buy, how we want to pay and so on. Many change initiatives have the effect of altering the relationships of organisations with their suppliers and, as with the customers, such changes need to be managed carefully to make sure that they achieve positive and mutually beneficial results.
</a:t>
            </a:r>
          </a:p>
        </p:txBody>
      </p:sp>
      <p:sp>
        <p:nvSpPr>
          <p:cNvPr id="4" name="Slide Number Placeholder 3"/>
          <p:cNvSpPr>
            <a:spLocks noGrp="1"/>
          </p:cNvSpPr>
          <p:nvPr>
            <p:ph type="sldNum" sz="quarter" idx="5"/>
          </p:nvPr>
        </p:nvSpPr>
        <p:spPr/>
        <p:txBody>
          <a:bodyPr/>
          <a:lstStyle/>
          <a:p>
            <a:fld id="{05A1290D-71E4-4928-B316-02C60D3D3DCB}" type="slidenum">
              <a:t>8</a:t>
            </a:fld>
            <a:endParaRPr lang="en-US"/>
          </a:p>
        </p:txBody>
      </p:sp>
    </p:spTree>
    <p:extLst>
      <p:ext uri="{BB962C8B-B14F-4D97-AF65-F5344CB8AC3E}">
        <p14:creationId xmlns:p14="http://schemas.microsoft.com/office/powerpoint/2010/main" val="3824785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Competitors closely monitor our organizational changes and aim to understand the impact on their business. They may attempt to block our initiatives or develop counterproposals. We need to anticipate their moves and develop strategies to mitigate their actions.
Original Content:
Competitors
Competitors vie with us for the business of our customers and they therefore have a keen interest in changes made by our organisation. We have to consider what their reactions might be and whether they might try, for instance, to block our initiative or to produce some sort of counterproposal.
</a:t>
            </a:r>
          </a:p>
        </p:txBody>
      </p:sp>
      <p:sp>
        <p:nvSpPr>
          <p:cNvPr id="4" name="Slide Number Placeholder 3"/>
          <p:cNvSpPr>
            <a:spLocks noGrp="1"/>
          </p:cNvSpPr>
          <p:nvPr>
            <p:ph type="sldNum" sz="quarter" idx="5"/>
          </p:nvPr>
        </p:nvSpPr>
        <p:spPr/>
        <p:txBody>
          <a:bodyPr/>
          <a:lstStyle/>
          <a:p>
            <a:fld id="{05A1290D-71E4-4928-B316-02C60D3D3DCB}" type="slidenum">
              <a:t>9</a:t>
            </a:fld>
            <a:endParaRPr lang="en-US"/>
          </a:p>
        </p:txBody>
      </p:sp>
    </p:spTree>
    <p:extLst>
      <p:ext uri="{BB962C8B-B14F-4D97-AF65-F5344CB8AC3E}">
        <p14:creationId xmlns:p14="http://schemas.microsoft.com/office/powerpoint/2010/main" val="3538198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Regulators, such as Ofcom, Ofsted, and the General Medical Council, ensure organizations comply with rules and standards. They inspect changes to ensure adherence to regulations, both in letter and spirit.
Original Content:
Regulators
Many organisations are now subject to regulation or inspection – either by statutory bodies like Ofcom (Office for Communications) and Ofsted (Office for Standards in Education), or by professional bodies like the General Medical Council. These regulators will be concerned that changes proposed by an organisation are within the letter and spirit of the rules they enforce.
</a:t>
            </a:r>
          </a:p>
        </p:txBody>
      </p:sp>
      <p:sp>
        <p:nvSpPr>
          <p:cNvPr id="4" name="Slide Number Placeholder 3"/>
          <p:cNvSpPr>
            <a:spLocks noGrp="1"/>
          </p:cNvSpPr>
          <p:nvPr>
            <p:ph type="sldNum" sz="quarter" idx="5"/>
          </p:nvPr>
        </p:nvSpPr>
        <p:spPr/>
        <p:txBody>
          <a:bodyPr/>
          <a:lstStyle/>
          <a:p>
            <a:fld id="{05A1290D-71E4-4928-B316-02C60D3D3DCB}" type="slidenum">
              <a:t>10</a:t>
            </a:fld>
            <a:endParaRPr lang="en-US"/>
          </a:p>
        </p:txBody>
      </p:sp>
    </p:spTree>
    <p:extLst>
      <p:ext uri="{BB962C8B-B14F-4D97-AF65-F5344CB8AC3E}">
        <p14:creationId xmlns:p14="http://schemas.microsoft.com/office/powerpoint/2010/main" val="277943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word/media/image3.png"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hyperlink" Target="/word/media/image4.p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ord/media/image5.png"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hyperlink" Target="/word/media/image6.pn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word/media/image1.pn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word/media/image7.png"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word/media/image8.png"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hyperlink" Target="/word/media/image9.png"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hyperlink" Target="/word/media/image10.png"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word/media/image2.pn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F3B4E-3545-3437-B3B9-44C5B64314F8}"/>
              </a:ext>
            </a:extLst>
          </p:cNvPr>
          <p:cNvSpPr>
            <a:spLocks noGrp="1"/>
          </p:cNvSpPr>
          <p:nvPr>
            <p:ph type="ctrTitle"/>
          </p:nvPr>
        </p:nvSpPr>
        <p:spPr>
          <a:xfrm>
            <a:off x="1170165" y="1088571"/>
            <a:ext cx="7538405" cy="2774393"/>
          </a:xfrm>
        </p:spPr>
        <p:txBody>
          <a:bodyPr>
            <a:normAutofit/>
          </a:bodyPr>
          <a:lstStyle/>
          <a:p>
            <a:pPr algn="l"/>
            <a:r>
              <a:rPr lang="en-US" sz="5400"/>
              <a:t>Stakeholder Analysis and Management</a:t>
            </a:r>
          </a:p>
        </p:txBody>
      </p:sp>
    </p:spTree>
    <p:extLst>
      <p:ext uri="{BB962C8B-B14F-4D97-AF65-F5344CB8AC3E}">
        <p14:creationId xmlns:p14="http://schemas.microsoft.com/office/powerpoint/2010/main" val="775215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E15FA-4B79-B3FD-6C74-2E8EA162AAB4}"/>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Regulators</a:t>
            </a:r>
          </a:p>
        </p:txBody>
      </p:sp>
      <p:sp>
        <p:nvSpPr>
          <p:cNvPr id="4" name="Content Placeholder 3">
            <a:extLst>
              <a:ext uri="{FF2B5EF4-FFF2-40B4-BE49-F238E27FC236}">
                <a16:creationId xmlns:a16="http://schemas.microsoft.com/office/drawing/2014/main" id="{A04B0F9E-D149-83EE-E3A4-7A8006F1AC82}"/>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10000"/>
              </a:lnSpc>
            </a:pPr>
            <a:r>
              <a:rPr lang="en-US" sz="1500"/>
              <a:t>Regulatory Bodies</a:t>
            </a:r>
          </a:p>
          <a:p>
            <a:pPr marL="742950" lvl="1">
              <a:lnSpc>
                <a:spcPct val="110000"/>
              </a:lnSpc>
            </a:pPr>
            <a:r>
              <a:rPr lang="en-US" sz="1500"/>
              <a:t>Statutory bodies like Ofcom and Ofsted</a:t>
            </a:r>
          </a:p>
          <a:p>
            <a:pPr marL="742950" lvl="1">
              <a:lnSpc>
                <a:spcPct val="110000"/>
              </a:lnSpc>
            </a:pPr>
            <a:r>
              <a:rPr lang="en-US" sz="1500"/>
              <a:t>Professional bodies like the General Medical Council</a:t>
            </a:r>
          </a:p>
          <a:p>
            <a:pPr>
              <a:lnSpc>
                <a:spcPct val="110000"/>
              </a:lnSpc>
            </a:pPr>
            <a:r>
              <a:rPr lang="en-US" sz="1500"/>
              <a:t>Purpose of Regulators</a:t>
            </a:r>
          </a:p>
          <a:p>
            <a:pPr marL="742950" lvl="1">
              <a:lnSpc>
                <a:spcPct val="110000"/>
              </a:lnSpc>
            </a:pPr>
            <a:r>
              <a:rPr lang="en-US" sz="1500"/>
              <a:t>Ensure compliance with rules and standards</a:t>
            </a:r>
          </a:p>
          <a:p>
            <a:pPr marL="742950" lvl="1">
              <a:lnSpc>
                <a:spcPct val="110000"/>
              </a:lnSpc>
            </a:pPr>
            <a:r>
              <a:rPr lang="en-US" sz="1500"/>
              <a:t>Inspect and regulate organizational changes</a:t>
            </a:r>
          </a:p>
          <a:p>
            <a:pPr>
              <a:lnSpc>
                <a:spcPct val="110000"/>
              </a:lnSpc>
            </a:pPr>
            <a:r>
              <a:rPr lang="en-US" sz="1500"/>
              <a:t>Concerns of Regulators</a:t>
            </a:r>
          </a:p>
          <a:p>
            <a:pPr marL="742950" lvl="1">
              <a:lnSpc>
                <a:spcPct val="110000"/>
              </a:lnSpc>
            </a:pPr>
            <a:r>
              <a:rPr lang="en-US" sz="1500"/>
              <a:t>Changes must align with enforced rules</a:t>
            </a:r>
          </a:p>
          <a:p>
            <a:pPr marL="742950" lvl="1">
              <a:lnSpc>
                <a:spcPct val="110000"/>
              </a:lnSpc>
            </a:pPr>
            <a:r>
              <a:rPr lang="en-US" sz="1500"/>
              <a:t>Adherence to both letter and spirit of regulations</a:t>
            </a:r>
          </a:p>
        </p:txBody>
      </p:sp>
      <p:pic>
        <p:nvPicPr>
          <p:cNvPr id="5" name="Content Placeholder 4" descr="checklist on a chalkboard">
            <a:extLst>
              <a:ext uri="{FF2B5EF4-FFF2-40B4-BE49-F238E27FC236}">
                <a16:creationId xmlns:a16="http://schemas.microsoft.com/office/drawing/2014/main" id="{B071FBA0-D485-4D6D-B034-5479B6CDEE7C}"/>
              </a:ext>
            </a:extLst>
          </p:cNvPr>
          <p:cNvPicPr>
            <a:picLocks noGrp="1" noChangeAspect="1"/>
          </p:cNvPicPr>
          <p:nvPr>
            <p:ph sz="half" idx="1"/>
          </p:nvPr>
        </p:nvPicPr>
        <p:blipFill>
          <a:blip r:embed="rId3"/>
          <a:srcRect l="18323" r="25917"/>
          <a:stretch>
            <a:fillRect/>
          </a:stretch>
        </p:blipFill>
        <p:spPr>
          <a:xfrm>
            <a:off x="5818632" y="-1"/>
            <a:ext cx="6373368" cy="6858001"/>
          </a:xfrm>
          <a:prstGeom prst="rect">
            <a:avLst/>
          </a:prstGeom>
        </p:spPr>
      </p:pic>
    </p:spTree>
    <p:extLst>
      <p:ext uri="{BB962C8B-B14F-4D97-AF65-F5344CB8AC3E}">
        <p14:creationId xmlns:p14="http://schemas.microsoft.com/office/powerpoint/2010/main" val="37835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EC100-3561-A3C4-ECA1-8135937FF037}"/>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Owners</a:t>
            </a:r>
          </a:p>
        </p:txBody>
      </p:sp>
      <p:sp>
        <p:nvSpPr>
          <p:cNvPr id="4" name="Content Placeholder 3">
            <a:extLst>
              <a:ext uri="{FF2B5EF4-FFF2-40B4-BE49-F238E27FC236}">
                <a16:creationId xmlns:a16="http://schemas.microsoft.com/office/drawing/2014/main" id="{9B8AA6F7-67FA-3664-1CAB-BEE65EC9AF9B}"/>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10000"/>
              </a:lnSpc>
            </a:pPr>
            <a:r>
              <a:rPr lang="en-US" sz="1500"/>
              <a:t>Direct Owners</a:t>
            </a:r>
          </a:p>
          <a:p>
            <a:pPr marL="742950" lvl="1">
              <a:lnSpc>
                <a:spcPct val="110000"/>
              </a:lnSpc>
            </a:pPr>
            <a:r>
              <a:rPr lang="en-US" sz="1500"/>
              <a:t>Individuals who own the business directly</a:t>
            </a:r>
          </a:p>
          <a:p>
            <a:pPr marL="742950" lvl="1">
              <a:lnSpc>
                <a:spcPct val="110000"/>
              </a:lnSpc>
            </a:pPr>
            <a:r>
              <a:rPr lang="en-US" sz="1500"/>
              <a:t>Legal forms include sole trader or partnership</a:t>
            </a:r>
          </a:p>
          <a:p>
            <a:pPr>
              <a:lnSpc>
                <a:spcPct val="110000"/>
              </a:lnSpc>
            </a:pPr>
            <a:r>
              <a:rPr lang="en-US" sz="1500"/>
              <a:t>Limited Company Owners</a:t>
            </a:r>
          </a:p>
          <a:p>
            <a:pPr marL="742950" lvl="1">
              <a:lnSpc>
                <a:spcPct val="110000"/>
              </a:lnSpc>
            </a:pPr>
            <a:r>
              <a:rPr lang="en-US" sz="1500"/>
              <a:t>Shareholders of the company</a:t>
            </a:r>
          </a:p>
          <a:p>
            <a:pPr>
              <a:lnSpc>
                <a:spcPct val="110000"/>
              </a:lnSpc>
            </a:pPr>
            <a:r>
              <a:rPr lang="en-US" sz="1500"/>
              <a:t>Public Limited Company Owners</a:t>
            </a:r>
          </a:p>
          <a:p>
            <a:pPr marL="742950" lvl="1">
              <a:lnSpc>
                <a:spcPct val="110000"/>
              </a:lnSpc>
            </a:pPr>
            <a:r>
              <a:rPr lang="en-US" sz="1500"/>
              <a:t>Majority shares held by institutions</a:t>
            </a:r>
          </a:p>
          <a:p>
            <a:pPr marL="742950" lvl="1">
              <a:lnSpc>
                <a:spcPct val="110000"/>
              </a:lnSpc>
            </a:pPr>
            <a:r>
              <a:rPr lang="en-US" sz="1500"/>
              <a:t>Investment companies and pension funds</a:t>
            </a:r>
          </a:p>
          <a:p>
            <a:pPr marL="742950" lvl="1">
              <a:lnSpc>
                <a:spcPct val="110000"/>
              </a:lnSpc>
            </a:pPr>
            <a:r>
              <a:rPr lang="en-US" sz="1500"/>
              <a:t>Managers of share portfolios act as proxy owners</a:t>
            </a:r>
          </a:p>
        </p:txBody>
      </p:sp>
      <p:pic>
        <p:nvPicPr>
          <p:cNvPr id="5" name="Content Placeholder 4" descr="Business discussion">
            <a:extLst>
              <a:ext uri="{FF2B5EF4-FFF2-40B4-BE49-F238E27FC236}">
                <a16:creationId xmlns:a16="http://schemas.microsoft.com/office/drawing/2014/main" id="{0E1D0374-E920-49BE-8A32-A0F49CB8C939}"/>
              </a:ext>
            </a:extLst>
          </p:cNvPr>
          <p:cNvPicPr>
            <a:picLocks noGrp="1" noChangeAspect="1"/>
          </p:cNvPicPr>
          <p:nvPr>
            <p:ph sz="half" idx="1"/>
          </p:nvPr>
        </p:nvPicPr>
        <p:blipFill>
          <a:blip r:embed="rId3"/>
          <a:srcRect l="19226" r="18740" b="-2"/>
          <a:stretch>
            <a:fillRect/>
          </a:stretch>
        </p:blipFill>
        <p:spPr>
          <a:xfrm>
            <a:off x="5818632" y="-1"/>
            <a:ext cx="6373368" cy="6858001"/>
          </a:xfrm>
          <a:prstGeom prst="rect">
            <a:avLst/>
          </a:prstGeom>
        </p:spPr>
      </p:pic>
    </p:spTree>
    <p:extLst>
      <p:ext uri="{BB962C8B-B14F-4D97-AF65-F5344CB8AC3E}">
        <p14:creationId xmlns:p14="http://schemas.microsoft.com/office/powerpoint/2010/main" val="369583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C8910-8798-A089-217E-15344D065650}"/>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sz="3600" b="1" kern="1200" dirty="0">
                <a:solidFill>
                  <a:schemeClr val="tx1"/>
                </a:solidFill>
                <a:latin typeface="+mj-lt"/>
                <a:ea typeface="+mj-ea"/>
                <a:cs typeface="+mj-cs"/>
              </a:rPr>
              <a:t>Employees and Managers</a:t>
            </a:r>
          </a:p>
        </p:txBody>
      </p:sp>
      <p:pic>
        <p:nvPicPr>
          <p:cNvPr id="5" name="Content Placeholder 4" descr="Young businessperson facilitating a meeting">
            <a:extLst>
              <a:ext uri="{FF2B5EF4-FFF2-40B4-BE49-F238E27FC236}">
                <a16:creationId xmlns:a16="http://schemas.microsoft.com/office/drawing/2014/main" id="{53F9BA7F-7805-4FB8-8D87-FEECE1F5AFB2}"/>
              </a:ext>
            </a:extLst>
          </p:cNvPr>
          <p:cNvPicPr>
            <a:picLocks noGrp="1" noChangeAspect="1"/>
          </p:cNvPicPr>
          <p:nvPr>
            <p:ph sz="half" idx="1"/>
          </p:nvPr>
        </p:nvPicPr>
        <p:blipFill>
          <a:blip r:embed="rId3"/>
          <a:srcRect r="3" b="1299"/>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2C033354-2D05-5FC9-DEE5-8472FD6881DB}"/>
              </a:ext>
            </a:extLst>
          </p:cNvPr>
          <p:cNvSpPr>
            <a:spLocks noGrp="1"/>
          </p:cNvSpPr>
          <p:nvPr>
            <p:ph sz="half" idx="2"/>
          </p:nvPr>
        </p:nvSpPr>
        <p:spPr>
          <a:xfrm>
            <a:off x="6030550" y="548639"/>
            <a:ext cx="5548802" cy="5796301"/>
          </a:xfrm>
        </p:spPr>
        <p:txBody>
          <a:bodyPr vert="horz" lIns="91440" tIns="45720" rIns="91440" bIns="45720" rtlCol="0">
            <a:normAutofit/>
          </a:bodyPr>
          <a:lstStyle/>
          <a:p>
            <a:pPr>
              <a:lnSpc>
                <a:spcPct val="120000"/>
              </a:lnSpc>
            </a:pPr>
            <a:r>
              <a:rPr lang="en-US" sz="1800"/>
              <a:t>Employees</a:t>
            </a:r>
          </a:p>
          <a:p>
            <a:pPr marL="742950" lvl="1">
              <a:lnSpc>
                <a:spcPct val="120000"/>
              </a:lnSpc>
            </a:pPr>
            <a:r>
              <a:rPr lang="en-US" sz="1800"/>
              <a:t>Interest in the way the organization is run</a:t>
            </a:r>
          </a:p>
          <a:p>
            <a:pPr marL="742950" lvl="1">
              <a:lnSpc>
                <a:spcPct val="120000"/>
              </a:lnSpc>
            </a:pPr>
            <a:r>
              <a:rPr lang="en-US" sz="1800"/>
              <a:t>Changes made by the organization</a:t>
            </a:r>
          </a:p>
          <a:p>
            <a:pPr marL="742950" lvl="1">
              <a:lnSpc>
                <a:spcPct val="120000"/>
              </a:lnSpc>
            </a:pPr>
            <a:r>
              <a:rPr lang="en-US" sz="1800"/>
              <a:t>Individual stakeholders in small firms</a:t>
            </a:r>
          </a:p>
          <a:p>
            <a:pPr marL="742950" lvl="1">
              <a:lnSpc>
                <a:spcPct val="120000"/>
              </a:lnSpc>
            </a:pPr>
            <a:r>
              <a:rPr lang="en-US" sz="1800"/>
              <a:t>Groups in larger concerns</a:t>
            </a:r>
          </a:p>
          <a:p>
            <a:pPr marL="742950" lvl="1">
              <a:lnSpc>
                <a:spcPct val="120000"/>
              </a:lnSpc>
            </a:pPr>
            <a:r>
              <a:rPr lang="en-US" sz="1800"/>
              <a:t>Trade unions as stakeholders</a:t>
            </a:r>
          </a:p>
          <a:p>
            <a:pPr>
              <a:lnSpc>
                <a:spcPct val="120000"/>
              </a:lnSpc>
            </a:pPr>
            <a:r>
              <a:rPr lang="en-US" sz="1800"/>
              <a:t>Managers</a:t>
            </a:r>
          </a:p>
          <a:p>
            <a:pPr marL="742950" lvl="1">
              <a:lnSpc>
                <a:spcPct val="120000"/>
              </a:lnSpc>
            </a:pPr>
            <a:r>
              <a:rPr lang="en-US" sz="1800"/>
              <a:t>Professional managers entrusted with direction</a:t>
            </a:r>
          </a:p>
          <a:p>
            <a:pPr marL="742950" lvl="1">
              <a:lnSpc>
                <a:spcPct val="120000"/>
              </a:lnSpc>
            </a:pPr>
            <a:r>
              <a:rPr lang="en-US" sz="1800"/>
              <a:t>Distinctive stakeholder groupings</a:t>
            </a:r>
          </a:p>
          <a:p>
            <a:pPr marL="742950" lvl="1">
              <a:lnSpc>
                <a:spcPct val="120000"/>
              </a:lnSpc>
            </a:pPr>
            <a:r>
              <a:rPr lang="en-US" sz="1800"/>
              <a:t>Board-level senior managers</a:t>
            </a:r>
          </a:p>
          <a:p>
            <a:pPr marL="742950" lvl="1">
              <a:lnSpc>
                <a:spcPct val="120000"/>
              </a:lnSpc>
            </a:pPr>
            <a:r>
              <a:rPr lang="en-US" sz="1800"/>
              <a:t>Middle managers</a:t>
            </a:r>
          </a:p>
          <a:p>
            <a:pPr marL="742950" lvl="1">
              <a:lnSpc>
                <a:spcPct val="120000"/>
              </a:lnSpc>
            </a:pPr>
            <a:r>
              <a:rPr lang="en-US" sz="1800"/>
              <a:t>Junior managers</a:t>
            </a:r>
          </a:p>
        </p:txBody>
      </p:sp>
    </p:spTree>
    <p:extLst>
      <p:ext uri="{BB962C8B-B14F-4D97-AF65-F5344CB8AC3E}">
        <p14:creationId xmlns:p14="http://schemas.microsoft.com/office/powerpoint/2010/main" val="206810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B8C48-8DD5-CB39-EB84-976016CDF38C}"/>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Other Stakeholders</a:t>
            </a:r>
          </a:p>
        </p:txBody>
      </p:sp>
      <p:pic>
        <p:nvPicPr>
          <p:cNvPr id="5" name="Content Placeholder 4" descr="Risk reduction, financial or business risk management concept. Business strategies and reducing corporate risks. Risk and scissors icons on wooden cube blocks, minimal background and copy space.">
            <a:extLst>
              <a:ext uri="{FF2B5EF4-FFF2-40B4-BE49-F238E27FC236}">
                <a16:creationId xmlns:a16="http://schemas.microsoft.com/office/drawing/2014/main" id="{134C76A6-2203-4D8B-A740-0C1B7E039188}"/>
              </a:ext>
            </a:extLst>
          </p:cNvPr>
          <p:cNvPicPr>
            <a:picLocks noGrp="1" noChangeAspect="1"/>
          </p:cNvPicPr>
          <p:nvPr>
            <p:ph sz="half" idx="1"/>
          </p:nvPr>
        </p:nvPicPr>
        <p:blipFill>
          <a:blip r:embed="rId3"/>
          <a:srcRect l="47239" r="13202" b="1"/>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8CA5F4AD-8BF0-0A3D-581D-C12F245C4B88}"/>
              </a:ext>
            </a:extLst>
          </p:cNvPr>
          <p:cNvSpPr>
            <a:spLocks noGrp="1"/>
          </p:cNvSpPr>
          <p:nvPr>
            <p:ph sz="half" idx="2"/>
          </p:nvPr>
        </p:nvSpPr>
        <p:spPr>
          <a:xfrm>
            <a:off x="5568533" y="2214282"/>
            <a:ext cx="5916169" cy="4095078"/>
          </a:xfrm>
        </p:spPr>
        <p:txBody>
          <a:bodyPr vert="horz" lIns="91440" tIns="45720" rIns="91440" bIns="45720" rtlCol="0">
            <a:normAutofit/>
          </a:bodyPr>
          <a:lstStyle/>
          <a:p>
            <a:pPr>
              <a:lnSpc>
                <a:spcPct val="120000"/>
              </a:lnSpc>
            </a:pPr>
            <a:r>
              <a:rPr lang="en-US" sz="1700"/>
              <a:t>Generic Stakeholders</a:t>
            </a:r>
          </a:p>
          <a:p>
            <a:pPr marL="742950" lvl="1">
              <a:lnSpc>
                <a:spcPct val="120000"/>
              </a:lnSpc>
            </a:pPr>
            <a:r>
              <a:rPr lang="en-US" sz="1700"/>
              <a:t>Groups shown in Figure 6.2</a:t>
            </a:r>
          </a:p>
          <a:p>
            <a:pPr>
              <a:lnSpc>
                <a:spcPct val="120000"/>
              </a:lnSpc>
            </a:pPr>
            <a:r>
              <a:rPr lang="en-US" sz="1700"/>
              <a:t>Additional Stakeholders</a:t>
            </a:r>
          </a:p>
          <a:p>
            <a:pPr marL="742950" lvl="1">
              <a:lnSpc>
                <a:spcPct val="120000"/>
              </a:lnSpc>
            </a:pPr>
            <a:r>
              <a:rPr lang="en-US" sz="1700"/>
              <a:t>Insurers interested in risk patterns</a:t>
            </a:r>
          </a:p>
          <a:p>
            <a:pPr marL="742950" lvl="1">
              <a:lnSpc>
                <a:spcPct val="120000"/>
              </a:lnSpc>
            </a:pPr>
            <a:r>
              <a:rPr lang="en-US" sz="1700"/>
              <a:t>Police concerned with law and order implications</a:t>
            </a:r>
          </a:p>
          <a:p>
            <a:pPr marL="742950" lvl="1">
              <a:lnSpc>
                <a:spcPct val="120000"/>
              </a:lnSpc>
            </a:pPr>
            <a:r>
              <a:rPr lang="en-US" sz="1700"/>
              <a:t>Staff associations' views</a:t>
            </a:r>
          </a:p>
          <a:p>
            <a:pPr>
              <a:lnSpc>
                <a:spcPct val="120000"/>
              </a:lnSpc>
            </a:pPr>
            <a:r>
              <a:rPr lang="en-US" sz="1700"/>
              <a:t>Importance of Comprehensive Stakeholder Identification</a:t>
            </a:r>
          </a:p>
          <a:p>
            <a:pPr marL="742950" lvl="1">
              <a:lnSpc>
                <a:spcPct val="120000"/>
              </a:lnSpc>
            </a:pPr>
            <a:r>
              <a:rPr lang="en-US" sz="1700"/>
              <a:t>Essential for effective management strategies</a:t>
            </a:r>
          </a:p>
          <a:p>
            <a:pPr marL="742950" lvl="1">
              <a:lnSpc>
                <a:spcPct val="120000"/>
              </a:lnSpc>
            </a:pPr>
            <a:r>
              <a:rPr lang="en-US" sz="1700"/>
              <a:t>Conduct workshops for thorough coverage</a:t>
            </a:r>
          </a:p>
          <a:p>
            <a:pPr marL="742950" lvl="1">
              <a:lnSpc>
                <a:spcPct val="120000"/>
              </a:lnSpc>
            </a:pPr>
            <a:r>
              <a:rPr lang="en-US" sz="1700"/>
              <a:t>Involve knowledgeable individuals</a:t>
            </a:r>
          </a:p>
        </p:txBody>
      </p:sp>
    </p:spTree>
    <p:extLst>
      <p:ext uri="{BB962C8B-B14F-4D97-AF65-F5344CB8AC3E}">
        <p14:creationId xmlns:p14="http://schemas.microsoft.com/office/powerpoint/2010/main" val="323425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E7A827-4DD7-8A5A-4519-32BDA5CDB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A75348D-3376-10BB-E89D-A72720D88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2B453-BB22-3B50-906A-D5B0F48E0AB2}"/>
              </a:ext>
            </a:extLst>
          </p:cNvPr>
          <p:cNvSpPr>
            <a:spLocks noGrp="1"/>
          </p:cNvSpPr>
          <p:nvPr>
            <p:ph type="title"/>
          </p:nvPr>
        </p:nvSpPr>
        <p:spPr>
          <a:xfrm>
            <a:off x="614678" y="548640"/>
            <a:ext cx="7098627" cy="1325236"/>
          </a:xfrm>
        </p:spPr>
        <p:txBody>
          <a:bodyPr anchor="t">
            <a:normAutofit/>
          </a:bodyPr>
          <a:lstStyle/>
          <a:p>
            <a:r>
              <a:rPr lang="en-US"/>
              <a:t>Assessment of Stakeholder Issues</a:t>
            </a:r>
          </a:p>
        </p:txBody>
      </p:sp>
      <p:sp>
        <p:nvSpPr>
          <p:cNvPr id="3" name="Content Placeholder 2">
            <a:extLst>
              <a:ext uri="{FF2B5EF4-FFF2-40B4-BE49-F238E27FC236}">
                <a16:creationId xmlns:a16="http://schemas.microsoft.com/office/drawing/2014/main" id="{269425FB-5B98-4929-0188-B38A29E95036}"/>
              </a:ext>
            </a:extLst>
          </p:cNvPr>
          <p:cNvSpPr>
            <a:spLocks noGrp="1"/>
          </p:cNvSpPr>
          <p:nvPr>
            <p:ph idx="1"/>
          </p:nvPr>
        </p:nvSpPr>
        <p:spPr>
          <a:xfrm>
            <a:off x="2432424" y="1899631"/>
            <a:ext cx="7333128" cy="4011769"/>
          </a:xfrm>
        </p:spPr>
        <p:txBody>
          <a:bodyPr anchor="ctr">
            <a:normAutofit/>
          </a:bodyPr>
          <a:lstStyle/>
          <a:p>
            <a:pPr>
              <a:buFont typeface="Arial" panose="020B0604020202020204" pitchFamily="34" charset="0"/>
              <a:buChar char="•"/>
            </a:pPr>
            <a:r>
              <a:rPr lang="en-US" sz="1800"/>
              <a:t>Assessment of Stakeholder Issues</a:t>
            </a:r>
          </a:p>
          <a:p>
            <a:pPr marL="742950" lvl="1" indent="-285750">
              <a:buFont typeface="Arial" panose="020B0604020202020204" pitchFamily="34" charset="0"/>
              <a:buChar char="•"/>
            </a:pPr>
            <a:r>
              <a:rPr lang="en-US" sz="1800"/>
              <a:t>Identify the weight of each stakeholder's issues</a:t>
            </a:r>
          </a:p>
          <a:p>
            <a:pPr marL="742950" lvl="1" indent="-285750">
              <a:buFont typeface="Arial" panose="020B0604020202020204" pitchFamily="34" charset="0"/>
              <a:buChar char="•"/>
            </a:pPr>
            <a:r>
              <a:rPr lang="en-US" sz="1800"/>
              <a:t>Consider their level of interest in the project</a:t>
            </a:r>
          </a:p>
          <a:p>
            <a:pPr marL="742950" lvl="1" indent="-285750">
              <a:buFont typeface="Arial" panose="020B0604020202020204" pitchFamily="34" charset="0"/>
              <a:buChar char="•"/>
            </a:pPr>
            <a:r>
              <a:rPr lang="en-US" sz="1800"/>
              <a:t>Evaluate the power or influence they have</a:t>
            </a:r>
          </a:p>
          <a:p>
            <a:pPr>
              <a:buFont typeface="Arial" panose="020B0604020202020204" pitchFamily="34" charset="0"/>
              <a:buChar char="•"/>
            </a:pPr>
            <a:r>
              <a:rPr lang="en-US" sz="1800"/>
              <a:t>Approach to Stakeholders</a:t>
            </a:r>
          </a:p>
          <a:p>
            <a:pPr marL="742950" lvl="1" indent="-285750">
              <a:buFont typeface="Arial" panose="020B0604020202020204" pitchFamily="34" charset="0"/>
              <a:buChar char="•"/>
            </a:pPr>
            <a:r>
              <a:rPr lang="en-US" sz="1800"/>
              <a:t>No stakeholder should be ignored completely</a:t>
            </a:r>
          </a:p>
          <a:p>
            <a:pPr marL="742950" lvl="1" indent="-285750">
              <a:buFont typeface="Arial" panose="020B0604020202020204" pitchFamily="34" charset="0"/>
              <a:buChar char="•"/>
            </a:pPr>
            <a:r>
              <a:rPr lang="en-US" sz="1800"/>
              <a:t>Different approaches based on interest and influence</a:t>
            </a:r>
          </a:p>
        </p:txBody>
      </p:sp>
    </p:spTree>
    <p:extLst>
      <p:ext uri="{BB962C8B-B14F-4D97-AF65-F5344CB8AC3E}">
        <p14:creationId xmlns:p14="http://schemas.microsoft.com/office/powerpoint/2010/main" val="1518214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4144B-F2F5-D296-2174-7E08E28DEF68}"/>
              </a:ext>
            </a:extLst>
          </p:cNvPr>
          <p:cNvSpPr>
            <a:spLocks noGrp="1"/>
          </p:cNvSpPr>
          <p:nvPr>
            <p:ph type="title"/>
          </p:nvPr>
        </p:nvSpPr>
        <p:spPr>
          <a:xfrm>
            <a:off x="612648" y="603504"/>
            <a:ext cx="5862396" cy="1527048"/>
          </a:xfrm>
        </p:spPr>
        <p:txBody>
          <a:bodyPr vert="horz" lIns="91440" tIns="45720" rIns="91440" bIns="45720" rtlCol="0" anchor="b">
            <a:normAutofit/>
          </a:bodyPr>
          <a:lstStyle/>
          <a:p>
            <a:r>
              <a:rPr lang="en-US" sz="3600" b="1" kern="1200">
                <a:solidFill>
                  <a:schemeClr val="tx1"/>
                </a:solidFill>
                <a:latin typeface="+mj-lt"/>
                <a:ea typeface="+mj-ea"/>
                <a:cs typeface="+mj-cs"/>
              </a:rPr>
              <a:t>Power/Interest Grid</a:t>
            </a:r>
          </a:p>
        </p:txBody>
      </p:sp>
      <p:sp>
        <p:nvSpPr>
          <p:cNvPr id="4" name="Content Placeholder 3">
            <a:extLst>
              <a:ext uri="{FF2B5EF4-FFF2-40B4-BE49-F238E27FC236}">
                <a16:creationId xmlns:a16="http://schemas.microsoft.com/office/drawing/2014/main" id="{A65AFB01-41A2-1408-A179-ED4B61232C8D}"/>
              </a:ext>
            </a:extLst>
          </p:cNvPr>
          <p:cNvSpPr>
            <a:spLocks noGrp="1"/>
          </p:cNvSpPr>
          <p:nvPr>
            <p:ph sz="half" idx="2"/>
          </p:nvPr>
        </p:nvSpPr>
        <p:spPr>
          <a:xfrm>
            <a:off x="612648" y="2212848"/>
            <a:ext cx="5862396" cy="4096512"/>
          </a:xfrm>
        </p:spPr>
        <p:txBody>
          <a:bodyPr vert="horz" lIns="91440" tIns="45720" rIns="91440" bIns="45720" rtlCol="0">
            <a:normAutofit/>
          </a:bodyPr>
          <a:lstStyle/>
          <a:p>
            <a:pPr>
              <a:lnSpc>
                <a:spcPct val="110000"/>
              </a:lnSpc>
            </a:pPr>
            <a:r>
              <a:rPr lang="en-US" sz="1500"/>
              <a:t>Power/Interest Grid Technique</a:t>
            </a:r>
          </a:p>
          <a:p>
            <a:pPr marL="742950" lvl="1">
              <a:lnSpc>
                <a:spcPct val="110000"/>
              </a:lnSpc>
            </a:pPr>
            <a:r>
              <a:rPr lang="en-US" sz="1500"/>
              <a:t>Used for analysing stakeholders</a:t>
            </a:r>
          </a:p>
          <a:p>
            <a:pPr marL="742950" lvl="1">
              <a:lnSpc>
                <a:spcPct val="110000"/>
              </a:lnSpc>
            </a:pPr>
            <a:r>
              <a:rPr lang="en-US" sz="1500"/>
              <a:t>Illustrated in Figure 6.3</a:t>
            </a:r>
          </a:p>
          <a:p>
            <a:pPr>
              <a:lnSpc>
                <a:spcPct val="110000"/>
              </a:lnSpc>
            </a:pPr>
            <a:r>
              <a:rPr lang="en-US" sz="1500"/>
              <a:t>Plotting Stakeholders</a:t>
            </a:r>
          </a:p>
          <a:p>
            <a:pPr marL="742950" lvl="1">
              <a:lnSpc>
                <a:spcPct val="110000"/>
              </a:lnSpc>
            </a:pPr>
            <a:r>
              <a:rPr lang="en-US" sz="1500"/>
              <a:t>Important to plot stakeholders where they actually are</a:t>
            </a:r>
          </a:p>
          <a:p>
            <a:pPr marL="742950" lvl="1">
              <a:lnSpc>
                <a:spcPct val="110000"/>
              </a:lnSpc>
            </a:pPr>
            <a:r>
              <a:rPr lang="en-US" sz="1500"/>
              <a:t>Avoid plotting where they should be or where we would like them to be</a:t>
            </a:r>
          </a:p>
          <a:p>
            <a:pPr>
              <a:lnSpc>
                <a:spcPct val="110000"/>
              </a:lnSpc>
            </a:pPr>
            <a:r>
              <a:rPr lang="en-US" sz="1500"/>
              <a:t>Managing Stakeholders</a:t>
            </a:r>
          </a:p>
          <a:p>
            <a:pPr marL="742950" lvl="1">
              <a:lnSpc>
                <a:spcPct val="110000"/>
              </a:lnSpc>
            </a:pPr>
            <a:r>
              <a:rPr lang="en-US" sz="1500"/>
              <a:t>Explore strategies for managing stakeholders in their positions</a:t>
            </a:r>
          </a:p>
          <a:p>
            <a:pPr marL="742950" lvl="1">
              <a:lnSpc>
                <a:spcPct val="110000"/>
              </a:lnSpc>
            </a:pPr>
            <a:r>
              <a:rPr lang="en-US" sz="1500"/>
              <a:t>Consider moving stakeholders to more advantageous positions</a:t>
            </a:r>
          </a:p>
        </p:txBody>
      </p:sp>
      <p:pic>
        <p:nvPicPr>
          <p:cNvPr id="5" name="Content Placeholder 4">
            <a:hlinkClick r:id="rId3"/>
            <a:extLst>
              <a:ext uri="{FF2B5EF4-FFF2-40B4-BE49-F238E27FC236}">
                <a16:creationId xmlns:a16="http://schemas.microsoft.com/office/drawing/2014/main" id="{54D69D9E-C0D2-4723-9276-2E90976EC83D}"/>
              </a:ext>
            </a:extLst>
          </p:cNvPr>
          <p:cNvPicPr>
            <a:picLocks noGrp="1" noChangeAspect="1"/>
          </p:cNvPicPr>
          <p:nvPr>
            <p:ph sz="half" idx="1"/>
          </p:nvPr>
        </p:nvPicPr>
        <p:blipFill>
          <a:blip r:embed="rId4"/>
          <a:stretch>
            <a:fillRect/>
          </a:stretch>
        </p:blipFill>
        <p:spPr>
          <a:xfrm>
            <a:off x="7091395" y="1365775"/>
            <a:ext cx="4681506" cy="4154836"/>
          </a:xfrm>
          <a:prstGeom prst="rect">
            <a:avLst/>
          </a:prstGeom>
        </p:spPr>
      </p:pic>
    </p:spTree>
    <p:extLst>
      <p:ext uri="{BB962C8B-B14F-4D97-AF65-F5344CB8AC3E}">
        <p14:creationId xmlns:p14="http://schemas.microsoft.com/office/powerpoint/2010/main" val="3469695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B5C7EE-A919-646B-4F86-BACCBC52D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C6ABF-C83D-EE0F-892C-DC73290CC9FD}"/>
              </a:ext>
            </a:extLst>
          </p:cNvPr>
          <p:cNvSpPr>
            <a:spLocks noGrp="1"/>
          </p:cNvSpPr>
          <p:nvPr>
            <p:ph type="title"/>
          </p:nvPr>
        </p:nvSpPr>
        <p:spPr>
          <a:xfrm>
            <a:off x="8388642" y="1104181"/>
            <a:ext cx="3406543" cy="2779731"/>
          </a:xfrm>
        </p:spPr>
        <p:txBody>
          <a:bodyPr vert="horz" lIns="91440" tIns="45720" rIns="91440" bIns="45720" rtlCol="0" anchor="b">
            <a:normAutofit/>
          </a:bodyPr>
          <a:lstStyle/>
          <a:p>
            <a:pPr algn="ctr"/>
            <a:r>
              <a:rPr lang="en-US" sz="3600" b="1"/>
              <a:t>Low Interest and Low Power</a:t>
            </a:r>
          </a:p>
        </p:txBody>
      </p:sp>
      <p:pic>
        <p:nvPicPr>
          <p:cNvPr id="4" name="Content Placeholder 3">
            <a:hlinkClick r:id="rId3"/>
            <a:extLst>
              <a:ext uri="{FF2B5EF4-FFF2-40B4-BE49-F238E27FC236}">
                <a16:creationId xmlns:a16="http://schemas.microsoft.com/office/drawing/2014/main" id="{96088363-1C11-437C-8394-D839D665A1D9}"/>
              </a:ext>
            </a:extLst>
          </p:cNvPr>
          <p:cNvPicPr>
            <a:picLocks noGrp="1" noChangeAspect="1"/>
          </p:cNvPicPr>
          <p:nvPr>
            <p:ph idx="1"/>
          </p:nvPr>
        </p:nvPicPr>
        <p:blipFill>
          <a:blip r:embed="rId4"/>
          <a:stretch>
            <a:fillRect/>
          </a:stretch>
        </p:blipFill>
        <p:spPr>
          <a:xfrm>
            <a:off x="1263430" y="574131"/>
            <a:ext cx="5978783" cy="5709738"/>
          </a:xfrm>
          <a:prstGeom prst="rect">
            <a:avLst/>
          </a:prstGeom>
        </p:spPr>
      </p:pic>
    </p:spTree>
    <p:extLst>
      <p:ext uri="{BB962C8B-B14F-4D97-AF65-F5344CB8AC3E}">
        <p14:creationId xmlns:p14="http://schemas.microsoft.com/office/powerpoint/2010/main" val="4134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249B00D-D35C-D8F7-BAD3-60DD6A8C8CD6}"/>
              </a:ext>
            </a:extLst>
          </p:cNvPr>
          <p:cNvSpPr>
            <a:spLocks noGrp="1"/>
          </p:cNvSpPr>
          <p:nvPr>
            <p:ph type="title"/>
          </p:nvPr>
        </p:nvSpPr>
        <p:spPr>
          <a:xfrm>
            <a:off x="614679" y="548639"/>
            <a:ext cx="3977640" cy="5719640"/>
          </a:xfrm>
        </p:spPr>
        <p:txBody>
          <a:bodyPr anchor="t">
            <a:normAutofit/>
          </a:bodyPr>
          <a:lstStyle/>
          <a:p>
            <a:r>
              <a:rPr lang="en-US"/>
              <a:t>High Interest but Low Power</a:t>
            </a:r>
          </a:p>
        </p:txBody>
      </p:sp>
      <p:sp>
        <p:nvSpPr>
          <p:cNvPr id="3" name="Content Placeholder 2">
            <a:extLst>
              <a:ext uri="{FF2B5EF4-FFF2-40B4-BE49-F238E27FC236}">
                <a16:creationId xmlns:a16="http://schemas.microsoft.com/office/drawing/2014/main" id="{3FC066D9-3B00-EC5D-9CD4-FED909DF35D4}"/>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Challenges in Managing Low Power Stakeholders</a:t>
            </a:r>
          </a:p>
          <a:p>
            <a:pPr marL="742950" lvl="1" indent="-285750">
              <a:buFont typeface="Arial" panose="020B0604020202020204" pitchFamily="34" charset="0"/>
              <a:buChar char="•"/>
            </a:pPr>
            <a:r>
              <a:rPr lang="en-US" sz="1700"/>
              <a:t>Directly affected by change projects</a:t>
            </a:r>
          </a:p>
          <a:p>
            <a:pPr marL="742950" lvl="1" indent="-285750">
              <a:buFont typeface="Arial" panose="020B0604020202020204" pitchFamily="34" charset="0"/>
              <a:buChar char="•"/>
            </a:pPr>
            <a:r>
              <a:rPr lang="en-US" sz="1700"/>
              <a:t>Feel powerless to influence direction</a:t>
            </a:r>
          </a:p>
          <a:p>
            <a:pPr marL="742950" lvl="1" indent="-285750">
              <a:buFont typeface="Arial" panose="020B0604020202020204" pitchFamily="34" charset="0"/>
              <a:buChar char="•"/>
            </a:pPr>
            <a:r>
              <a:rPr lang="en-US" sz="1700"/>
              <a:t>Frustration and passive resistance</a:t>
            </a:r>
          </a:p>
          <a:p>
            <a:pPr marL="742950" lvl="1" indent="-285750">
              <a:buFont typeface="Arial" panose="020B0604020202020204" pitchFamily="34" charset="0"/>
              <a:buChar char="•"/>
            </a:pPr>
            <a:r>
              <a:rPr lang="en-US" sz="1700"/>
              <a:t>Can lead to delays and suboptimal results</a:t>
            </a:r>
          </a:p>
          <a:p>
            <a:pPr>
              <a:buFont typeface="Arial" panose="020B0604020202020204" pitchFamily="34" charset="0"/>
              <a:buChar char="•"/>
            </a:pPr>
            <a:r>
              <a:rPr lang="en-US" sz="1700"/>
              <a:t>Basic Management Strategy</a:t>
            </a:r>
          </a:p>
          <a:p>
            <a:pPr marL="742950" lvl="1" indent="-285750">
              <a:buFont typeface="Arial" panose="020B0604020202020204" pitchFamily="34" charset="0"/>
              <a:buChar char="•"/>
            </a:pPr>
            <a:r>
              <a:rPr lang="en-US" sz="1700"/>
              <a:t>Keep stakeholders informed</a:t>
            </a:r>
          </a:p>
          <a:p>
            <a:pPr marL="742950" lvl="1" indent="-285750">
              <a:buFont typeface="Arial" panose="020B0604020202020204" pitchFamily="34" charset="0"/>
              <a:buChar char="•"/>
            </a:pPr>
            <a:r>
              <a:rPr lang="en-US" sz="1700"/>
              <a:t>Explain reasons for proposed change</a:t>
            </a:r>
          </a:p>
          <a:p>
            <a:pPr>
              <a:buFont typeface="Arial" panose="020B0604020202020204" pitchFamily="34" charset="0"/>
              <a:buChar char="•"/>
            </a:pPr>
            <a:r>
              <a:rPr lang="en-US" sz="1700"/>
              <a:t>Effective Management Approach</a:t>
            </a:r>
          </a:p>
          <a:p>
            <a:pPr marL="742950" lvl="1" indent="-285750">
              <a:buFont typeface="Arial" panose="020B0604020202020204" pitchFamily="34" charset="0"/>
              <a:buChar char="•"/>
            </a:pPr>
            <a:r>
              <a:rPr lang="en-US" sz="1700"/>
              <a:t>Honesty about the need for change</a:t>
            </a:r>
          </a:p>
          <a:p>
            <a:pPr marL="742950" lvl="1" indent="-285750">
              <a:buFont typeface="Arial" panose="020B0604020202020204" pitchFamily="34" charset="0"/>
              <a:buChar char="•"/>
            </a:pPr>
            <a:r>
              <a:rPr lang="en-US" sz="1700"/>
              <a:t>Highlight positive aspects of change</a:t>
            </a:r>
          </a:p>
          <a:p>
            <a:pPr marL="742950" lvl="1" indent="-285750">
              <a:buFont typeface="Arial" panose="020B0604020202020204" pitchFamily="34" charset="0"/>
              <a:buChar char="•"/>
            </a:pPr>
            <a:r>
              <a:rPr lang="en-US" sz="1700"/>
              <a:t>Emphasize negative consequences of not changing</a:t>
            </a:r>
          </a:p>
        </p:txBody>
      </p:sp>
    </p:spTree>
    <p:extLst>
      <p:ext uri="{BB962C8B-B14F-4D97-AF65-F5344CB8AC3E}">
        <p14:creationId xmlns:p14="http://schemas.microsoft.com/office/powerpoint/2010/main" val="303340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1F4E6-56BD-97D4-4335-36B32EF488EA}"/>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sz="3600" b="1" kern="1200" dirty="0">
                <a:solidFill>
                  <a:schemeClr val="tx1"/>
                </a:solidFill>
                <a:latin typeface="+mj-lt"/>
                <a:ea typeface="+mj-ea"/>
                <a:cs typeface="+mj-cs"/>
              </a:rPr>
              <a:t>Low Interest but Some Power</a:t>
            </a:r>
          </a:p>
        </p:txBody>
      </p:sp>
      <p:pic>
        <p:nvPicPr>
          <p:cNvPr id="5" name="Content Placeholder 4" descr="People in a presentation">
            <a:extLst>
              <a:ext uri="{FF2B5EF4-FFF2-40B4-BE49-F238E27FC236}">
                <a16:creationId xmlns:a16="http://schemas.microsoft.com/office/drawing/2014/main" id="{458AE311-E3E0-4C54-BF87-8F41DAE25E5C}"/>
              </a:ext>
            </a:extLst>
          </p:cNvPr>
          <p:cNvPicPr>
            <a:picLocks noGrp="1" noChangeAspect="1"/>
          </p:cNvPicPr>
          <p:nvPr>
            <p:ph sz="half" idx="1"/>
          </p:nvPr>
        </p:nvPicPr>
        <p:blipFill>
          <a:blip r:embed="rId3"/>
          <a:srcRect t="1295" r="3" b="3"/>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92051FF5-1267-D800-5F46-08611842E8F9}"/>
              </a:ext>
            </a:extLst>
          </p:cNvPr>
          <p:cNvSpPr>
            <a:spLocks noGrp="1"/>
          </p:cNvSpPr>
          <p:nvPr>
            <p:ph sz="half" idx="2"/>
          </p:nvPr>
        </p:nvSpPr>
        <p:spPr>
          <a:xfrm>
            <a:off x="6030550" y="548639"/>
            <a:ext cx="5548802" cy="5796301"/>
          </a:xfrm>
        </p:spPr>
        <p:txBody>
          <a:bodyPr vert="horz" lIns="91440" tIns="45720" rIns="91440" bIns="45720" rtlCol="0">
            <a:normAutofit/>
          </a:bodyPr>
          <a:lstStyle/>
          <a:p>
            <a:pPr>
              <a:lnSpc>
                <a:spcPct val="120000"/>
              </a:lnSpc>
            </a:pPr>
            <a:r>
              <a:rPr lang="en-US" sz="1800"/>
              <a:t>Stakeholders with some power/influence</a:t>
            </a:r>
          </a:p>
          <a:p>
            <a:pPr marL="742950" lvl="1">
              <a:lnSpc>
                <a:spcPct val="120000"/>
              </a:lnSpc>
            </a:pPr>
            <a:r>
              <a:rPr lang="en-US" sz="1800"/>
              <a:t>Includes middle or senior managers</a:t>
            </a:r>
          </a:p>
          <a:p>
            <a:pPr marL="742950" lvl="1">
              <a:lnSpc>
                <a:spcPct val="120000"/>
              </a:lnSpc>
            </a:pPr>
            <a:r>
              <a:rPr lang="en-US" sz="1800"/>
              <a:t>Not directly affected by project direction</a:t>
            </a:r>
          </a:p>
          <a:p>
            <a:pPr>
              <a:lnSpc>
                <a:spcPct val="120000"/>
              </a:lnSpc>
            </a:pPr>
            <a:r>
              <a:rPr lang="en-US" sz="1800"/>
              <a:t>Regulators</a:t>
            </a:r>
          </a:p>
          <a:p>
            <a:pPr marL="742950" lvl="1">
              <a:lnSpc>
                <a:spcPct val="120000"/>
              </a:lnSpc>
            </a:pPr>
            <a:r>
              <a:rPr lang="en-US" sz="1800"/>
              <a:t>Get involved if rules are breached</a:t>
            </a:r>
          </a:p>
          <a:p>
            <a:pPr marL="742950" lvl="1">
              <a:lnSpc>
                <a:spcPct val="120000"/>
              </a:lnSpc>
            </a:pPr>
            <a:r>
              <a:rPr lang="en-US" sz="1800"/>
              <a:t>Can squash initiatives</a:t>
            </a:r>
          </a:p>
          <a:p>
            <a:pPr>
              <a:lnSpc>
                <a:spcPct val="120000"/>
              </a:lnSpc>
            </a:pPr>
            <a:r>
              <a:rPr lang="en-US" sz="1800"/>
              <a:t>People with more interest but limited power</a:t>
            </a:r>
          </a:p>
          <a:p>
            <a:pPr marL="742950" lvl="1">
              <a:lnSpc>
                <a:spcPct val="120000"/>
              </a:lnSpc>
            </a:pPr>
            <a:r>
              <a:rPr lang="en-US" sz="1800"/>
              <a:t>Have some influence over the project</a:t>
            </a:r>
          </a:p>
          <a:p>
            <a:pPr>
              <a:lnSpc>
                <a:spcPct val="120000"/>
              </a:lnSpc>
            </a:pPr>
            <a:r>
              <a:rPr lang="en-US" sz="1800"/>
              <a:t>Approach to manage this group</a:t>
            </a:r>
          </a:p>
          <a:p>
            <a:pPr marL="742950" lvl="1">
              <a:lnSpc>
                <a:spcPct val="120000"/>
              </a:lnSpc>
            </a:pPr>
            <a:r>
              <a:rPr lang="en-US" sz="1800"/>
              <a:t>Keep them supportive of the project</a:t>
            </a:r>
          </a:p>
          <a:p>
            <a:pPr marL="742950" lvl="1">
              <a:lnSpc>
                <a:spcPct val="120000"/>
              </a:lnSpc>
            </a:pPr>
            <a:r>
              <a:rPr lang="en-US" sz="1800"/>
              <a:t>Frequent, positive communication</a:t>
            </a:r>
          </a:p>
          <a:p>
            <a:pPr marL="742950" lvl="1">
              <a:lnSpc>
                <a:spcPct val="120000"/>
              </a:lnSpc>
            </a:pPr>
            <a:r>
              <a:rPr lang="en-US" sz="1800"/>
              <a:t>Involve them more with the project</a:t>
            </a:r>
          </a:p>
        </p:txBody>
      </p:sp>
    </p:spTree>
    <p:extLst>
      <p:ext uri="{BB962C8B-B14F-4D97-AF65-F5344CB8AC3E}">
        <p14:creationId xmlns:p14="http://schemas.microsoft.com/office/powerpoint/2010/main" val="396735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C3824A5-C0DC-5FB8-42C5-AE08614036A9}"/>
              </a:ext>
            </a:extLst>
          </p:cNvPr>
          <p:cNvSpPr>
            <a:spLocks noGrp="1"/>
          </p:cNvSpPr>
          <p:nvPr>
            <p:ph type="title"/>
          </p:nvPr>
        </p:nvSpPr>
        <p:spPr>
          <a:xfrm>
            <a:off x="614679" y="548639"/>
            <a:ext cx="3977640" cy="5719640"/>
          </a:xfrm>
        </p:spPr>
        <p:txBody>
          <a:bodyPr anchor="t">
            <a:normAutofit/>
          </a:bodyPr>
          <a:lstStyle/>
          <a:p>
            <a:r>
              <a:rPr lang="en-US"/>
              <a:t>Low Interest but High Power</a:t>
            </a:r>
          </a:p>
        </p:txBody>
      </p:sp>
      <p:sp>
        <p:nvSpPr>
          <p:cNvPr id="3" name="Content Placeholder 2">
            <a:extLst>
              <a:ext uri="{FF2B5EF4-FFF2-40B4-BE49-F238E27FC236}">
                <a16:creationId xmlns:a16="http://schemas.microsoft.com/office/drawing/2014/main" id="{AB6DAB40-B829-5069-AFA7-D7B4DC35F9D1}"/>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400"/>
              <a:t>Characteristics of High Power, Low Interest Stakeholders</a:t>
            </a:r>
          </a:p>
          <a:p>
            <a:pPr marL="742950" lvl="1" indent="-285750">
              <a:buFont typeface="Arial" panose="020B0604020202020204" pitchFamily="34" charset="0"/>
              <a:buChar char="•"/>
            </a:pPr>
            <a:r>
              <a:rPr lang="en-US" sz="1400"/>
              <a:t>Senior managers with no direct interest in the project</a:t>
            </a:r>
          </a:p>
          <a:p>
            <a:pPr marL="742950" lvl="1" indent="-285750">
              <a:buFont typeface="Arial" panose="020B0604020202020204" pitchFamily="34" charset="0"/>
              <a:buChar char="•"/>
            </a:pPr>
            <a:r>
              <a:rPr lang="en-US" sz="1400"/>
              <a:t>Project may be too small or unimportant for them</a:t>
            </a:r>
          </a:p>
          <a:p>
            <a:pPr marL="742950" lvl="1" indent="-285750">
              <a:buFont typeface="Arial" panose="020B0604020202020204" pitchFamily="34" charset="0"/>
              <a:buChar char="•"/>
            </a:pPr>
            <a:r>
              <a:rPr lang="en-US" sz="1400"/>
              <a:t>May be in an area that doesn’t interest them</a:t>
            </a:r>
          </a:p>
          <a:p>
            <a:pPr>
              <a:buFont typeface="Arial" panose="020B0604020202020204" pitchFamily="34" charset="0"/>
              <a:buChar char="•"/>
            </a:pPr>
            <a:r>
              <a:rPr lang="en-US" sz="1400"/>
              <a:t>Risks of Ignoring These Stakeholders</a:t>
            </a:r>
          </a:p>
          <a:p>
            <a:pPr marL="742950" lvl="1" indent="-285750">
              <a:buFont typeface="Arial" panose="020B0604020202020204" pitchFamily="34" charset="0"/>
              <a:buChar char="•"/>
            </a:pPr>
            <a:r>
              <a:rPr lang="en-US" sz="1400"/>
              <a:t>Risky approach to ignore them</a:t>
            </a:r>
          </a:p>
          <a:p>
            <a:pPr marL="742950" lvl="1" indent="-285750">
              <a:buFont typeface="Arial" panose="020B0604020202020204" pitchFamily="34" charset="0"/>
              <a:buChar char="•"/>
            </a:pPr>
            <a:r>
              <a:rPr lang="en-US" sz="1400"/>
              <a:t>They may suddenly get interested due to unexpected issues</a:t>
            </a:r>
          </a:p>
          <a:p>
            <a:pPr marL="742950" lvl="1" indent="-285750">
              <a:buFont typeface="Arial" panose="020B0604020202020204" pitchFamily="34" charset="0"/>
              <a:buChar char="•"/>
            </a:pPr>
            <a:r>
              <a:rPr lang="en-US" sz="1400"/>
              <a:t>Potential to raise concerns or exert influence</a:t>
            </a:r>
          </a:p>
          <a:p>
            <a:pPr>
              <a:buFont typeface="Arial" panose="020B0604020202020204" pitchFamily="34" charset="0"/>
              <a:buChar char="•"/>
            </a:pPr>
            <a:r>
              <a:rPr lang="en-US" sz="1400"/>
              <a:t>Strategies to Manage Their Interest</a:t>
            </a:r>
          </a:p>
          <a:p>
            <a:pPr marL="742950" lvl="1" indent="-285750">
              <a:buFont typeface="Arial" panose="020B0604020202020204" pitchFamily="34" charset="0"/>
              <a:buChar char="•"/>
            </a:pPr>
            <a:r>
              <a:rPr lang="en-US" sz="1400"/>
              <a:t>Address their needs directly if situation arises</a:t>
            </a:r>
          </a:p>
          <a:p>
            <a:pPr marL="742950" lvl="1" indent="-285750">
              <a:buFont typeface="Arial" panose="020B0604020202020204" pitchFamily="34" charset="0"/>
              <a:buChar char="•"/>
            </a:pPr>
            <a:r>
              <a:rPr lang="en-US" sz="1400"/>
              <a:t>One-to-one meetings to ensure they do not raise concerns</a:t>
            </a:r>
          </a:p>
          <a:p>
            <a:pPr>
              <a:buFont typeface="Arial" panose="020B0604020202020204" pitchFamily="34" charset="0"/>
              <a:buChar char="•"/>
            </a:pPr>
            <a:r>
              <a:rPr lang="en-US" sz="1400"/>
              <a:t>Highlighting Project Impact</a:t>
            </a:r>
          </a:p>
        </p:txBody>
      </p:sp>
    </p:spTree>
    <p:extLst>
      <p:ext uri="{BB962C8B-B14F-4D97-AF65-F5344CB8AC3E}">
        <p14:creationId xmlns:p14="http://schemas.microsoft.com/office/powerpoint/2010/main" val="144853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E7A827-4DD7-8A5A-4519-32BDA5CDB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A75348D-3376-10BB-E89D-A72720D88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4AADE-4D00-BE67-C35D-CE7C26C5564B}"/>
              </a:ext>
            </a:extLst>
          </p:cNvPr>
          <p:cNvSpPr>
            <a:spLocks noGrp="1"/>
          </p:cNvSpPr>
          <p:nvPr>
            <p:ph type="title"/>
          </p:nvPr>
        </p:nvSpPr>
        <p:spPr>
          <a:xfrm>
            <a:off x="614678" y="548640"/>
            <a:ext cx="7098627" cy="1325236"/>
          </a:xfrm>
        </p:spPr>
        <p:txBody>
          <a:bodyPr anchor="t">
            <a:normAutofit/>
          </a:bodyPr>
          <a:lstStyle/>
          <a:p>
            <a:r>
              <a:rPr lang="en-US"/>
              <a:t>Agenda</a:t>
            </a:r>
          </a:p>
        </p:txBody>
      </p:sp>
      <p:sp>
        <p:nvSpPr>
          <p:cNvPr id="3" name="Content Placeholder 2">
            <a:extLst>
              <a:ext uri="{FF2B5EF4-FFF2-40B4-BE49-F238E27FC236}">
                <a16:creationId xmlns:a16="http://schemas.microsoft.com/office/drawing/2014/main" id="{E173DFB6-04E5-2B84-4987-7B09016A503C}"/>
              </a:ext>
            </a:extLst>
          </p:cNvPr>
          <p:cNvSpPr>
            <a:spLocks noGrp="1"/>
          </p:cNvSpPr>
          <p:nvPr>
            <p:ph idx="1"/>
          </p:nvPr>
        </p:nvSpPr>
        <p:spPr>
          <a:xfrm>
            <a:off x="2432424" y="1899631"/>
            <a:ext cx="7333128" cy="4011769"/>
          </a:xfrm>
        </p:spPr>
        <p:txBody>
          <a:bodyPr anchor="ctr">
            <a:normAutofit/>
          </a:bodyPr>
          <a:lstStyle/>
          <a:p>
            <a:pPr>
              <a:buFont typeface="Arial" panose="020B0604020202020204" pitchFamily="34" charset="0"/>
              <a:buChar char="•"/>
            </a:pPr>
            <a:r>
              <a:rPr lang="en-US" sz="1800"/>
              <a:t>Introduction</a:t>
            </a:r>
          </a:p>
          <a:p>
            <a:pPr>
              <a:buFont typeface="Arial" panose="020B0604020202020204" pitchFamily="34" charset="0"/>
              <a:buChar char="•"/>
            </a:pPr>
            <a:r>
              <a:rPr lang="en-US" sz="1800"/>
              <a:t>Stakeholder Categories and Identification</a:t>
            </a:r>
          </a:p>
          <a:p>
            <a:pPr>
              <a:buFont typeface="Arial" panose="020B0604020202020204" pitchFamily="34" charset="0"/>
              <a:buChar char="•"/>
            </a:pPr>
            <a:r>
              <a:rPr lang="en-US" sz="1800"/>
              <a:t>Analyzing Stakeholders</a:t>
            </a:r>
          </a:p>
          <a:p>
            <a:pPr>
              <a:buFont typeface="Arial" panose="020B0604020202020204" pitchFamily="34" charset="0"/>
              <a:buChar char="•"/>
            </a:pPr>
            <a:r>
              <a:rPr lang="en-US" sz="1800"/>
              <a:t>Stakeholder Management Strategies</a:t>
            </a:r>
          </a:p>
          <a:p>
            <a:pPr>
              <a:buFont typeface="Arial" panose="020B0604020202020204" pitchFamily="34" charset="0"/>
              <a:buChar char="•"/>
            </a:pPr>
            <a:r>
              <a:rPr lang="en-US" sz="1800"/>
              <a:t>Summary of Stakeholder Management Strategies</a:t>
            </a:r>
          </a:p>
          <a:p>
            <a:pPr>
              <a:buFont typeface="Arial" panose="020B0604020202020204" pitchFamily="34" charset="0"/>
              <a:buChar char="•"/>
            </a:pPr>
            <a:r>
              <a:rPr lang="en-US" sz="1800"/>
              <a:t>Managing Stakeholders</a:t>
            </a:r>
          </a:p>
          <a:p>
            <a:pPr>
              <a:buFont typeface="Arial" panose="020B0604020202020204" pitchFamily="34" charset="0"/>
              <a:buChar char="•"/>
            </a:pPr>
            <a:r>
              <a:rPr lang="en-US" sz="1800"/>
              <a:t>Defining Stakeholder Involvement – RACI and RASCI Charts</a:t>
            </a:r>
          </a:p>
          <a:p>
            <a:pPr>
              <a:buFont typeface="Arial" panose="020B0604020202020204" pitchFamily="34" charset="0"/>
              <a:buChar char="•"/>
            </a:pPr>
            <a:r>
              <a:rPr lang="en-US" sz="1800"/>
              <a:t>Using Social Media in Stakeholder Management</a:t>
            </a:r>
          </a:p>
          <a:p>
            <a:pPr>
              <a:buFont typeface="Arial" panose="020B0604020202020204" pitchFamily="34" charset="0"/>
              <a:buChar char="•"/>
            </a:pPr>
            <a:r>
              <a:rPr lang="en-US" sz="1800"/>
              <a:t>Understanding Stakeholder Perspectives</a:t>
            </a:r>
          </a:p>
          <a:p>
            <a:pPr>
              <a:buFont typeface="Arial" panose="020B0604020202020204" pitchFamily="34" charset="0"/>
              <a:buChar char="•"/>
            </a:pPr>
            <a:r>
              <a:rPr lang="en-US" sz="1800"/>
              <a:t>Summary</a:t>
            </a:r>
          </a:p>
        </p:txBody>
      </p:sp>
    </p:spTree>
    <p:extLst>
      <p:ext uri="{BB962C8B-B14F-4D97-AF65-F5344CB8AC3E}">
        <p14:creationId xmlns:p14="http://schemas.microsoft.com/office/powerpoint/2010/main" val="1155690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8B63D3D-A076-3300-CC0B-085C8AC0457C}"/>
              </a:ext>
            </a:extLst>
          </p:cNvPr>
          <p:cNvSpPr>
            <a:spLocks noGrp="1"/>
          </p:cNvSpPr>
          <p:nvPr>
            <p:ph type="title"/>
          </p:nvPr>
        </p:nvSpPr>
        <p:spPr>
          <a:xfrm>
            <a:off x="614679" y="548639"/>
            <a:ext cx="3977640" cy="5719640"/>
          </a:xfrm>
        </p:spPr>
        <p:txBody>
          <a:bodyPr anchor="t">
            <a:normAutofit/>
          </a:bodyPr>
          <a:lstStyle/>
          <a:p>
            <a:r>
              <a:rPr lang="en-US"/>
              <a:t>High Interest and High Power</a:t>
            </a:r>
          </a:p>
        </p:txBody>
      </p:sp>
      <p:sp>
        <p:nvSpPr>
          <p:cNvPr id="3" name="Content Placeholder 2">
            <a:extLst>
              <a:ext uri="{FF2B5EF4-FFF2-40B4-BE49-F238E27FC236}">
                <a16:creationId xmlns:a16="http://schemas.microsoft.com/office/drawing/2014/main" id="{69E03A4F-497A-A04E-4773-6A8B449DCDA5}"/>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400"/>
              <a:t>Indirect Interest Stakeholders</a:t>
            </a:r>
          </a:p>
          <a:p>
            <a:pPr marL="742950" lvl="1" indent="-285750">
              <a:buFont typeface="Arial" panose="020B0604020202020204" pitchFamily="34" charset="0"/>
              <a:buChar char="•"/>
            </a:pPr>
            <a:r>
              <a:rPr lang="en-US" sz="1400"/>
              <a:t>Have real power but indirect interest</a:t>
            </a:r>
          </a:p>
          <a:p>
            <a:pPr marL="742950" lvl="1" indent="-285750">
              <a:buFont typeface="Arial" panose="020B0604020202020204" pitchFamily="34" charset="0"/>
              <a:buChar char="•"/>
            </a:pPr>
            <a:r>
              <a:rPr lang="en-US" sz="1400"/>
              <a:t>Strategy: Keep them satisfied to prevent obstruction</a:t>
            </a:r>
          </a:p>
          <a:p>
            <a:pPr marL="742950" lvl="1" indent="-285750">
              <a:buFont typeface="Arial" panose="020B0604020202020204" pitchFamily="34" charset="0"/>
              <a:buChar char="•"/>
            </a:pPr>
            <a:r>
              <a:rPr lang="en-US" sz="1400"/>
              <a:t>Alternatively, involve them actively for resource availability</a:t>
            </a:r>
          </a:p>
          <a:p>
            <a:pPr>
              <a:buFont typeface="Arial" panose="020B0604020202020204" pitchFamily="34" charset="0"/>
              <a:buChar char="•"/>
            </a:pPr>
            <a:r>
              <a:rPr lang="en-US" sz="1400"/>
              <a:t>High Interest and High Power Stakeholders</a:t>
            </a:r>
          </a:p>
          <a:p>
            <a:pPr marL="742950" lvl="1" indent="-285750">
              <a:buFont typeface="Arial" panose="020B0604020202020204" pitchFamily="34" charset="0"/>
              <a:buChar char="•"/>
            </a:pPr>
            <a:r>
              <a:rPr lang="en-US" sz="1400"/>
              <a:t>Key players with power to influence project success</a:t>
            </a:r>
          </a:p>
          <a:p>
            <a:pPr marL="742950" lvl="1" indent="-285750">
              <a:buFont typeface="Arial" panose="020B0604020202020204" pitchFamily="34" charset="0"/>
              <a:buChar char="•"/>
            </a:pPr>
            <a:r>
              <a:rPr lang="en-US" sz="1400"/>
              <a:t>Determine if stakeholders are positive or negative</a:t>
            </a:r>
          </a:p>
          <a:p>
            <a:pPr marL="742950" lvl="1" indent="-285750">
              <a:buFont typeface="Arial" panose="020B0604020202020204" pitchFamily="34" charset="0"/>
              <a:buChar char="•"/>
            </a:pPr>
            <a:r>
              <a:rPr lang="en-US" sz="1400"/>
              <a:t>Sustain enthusiasm of positive stakeholders</a:t>
            </a:r>
          </a:p>
          <a:p>
            <a:pPr marL="742950" lvl="1" indent="-285750">
              <a:buFont typeface="Arial" panose="020B0604020202020204" pitchFamily="34" charset="0"/>
              <a:buChar char="•"/>
            </a:pPr>
            <a:r>
              <a:rPr lang="en-US" sz="1400"/>
              <a:t>Understand concerns and opinions of key stakeholders</a:t>
            </a:r>
          </a:p>
          <a:p>
            <a:pPr marL="742950" lvl="1" indent="-285750">
              <a:buFont typeface="Arial" panose="020B0604020202020204" pitchFamily="34" charset="0"/>
              <a:buChar char="•"/>
            </a:pPr>
            <a:r>
              <a:rPr lang="en-US" sz="1400"/>
              <a:t>Keep key stakeholders informed at all stages</a:t>
            </a:r>
          </a:p>
          <a:p>
            <a:pPr>
              <a:buFont typeface="Arial" panose="020B0604020202020204" pitchFamily="34" charset="0"/>
              <a:buChar char="•"/>
            </a:pPr>
            <a:r>
              <a:rPr lang="en-US" sz="1400"/>
              <a:t>Managing Negative Key Players</a:t>
            </a:r>
          </a:p>
          <a:p>
            <a:pPr marL="742950" lvl="1" indent="-285750">
              <a:buFont typeface="Arial" panose="020B0604020202020204" pitchFamily="34" charset="0"/>
              <a:buChar char="•"/>
            </a:pPr>
            <a:r>
              <a:rPr lang="en-US" sz="1400"/>
              <a:t>Find personal benefits for them in the proposed action</a:t>
            </a:r>
          </a:p>
        </p:txBody>
      </p:sp>
    </p:spTree>
    <p:extLst>
      <p:ext uri="{BB962C8B-B14F-4D97-AF65-F5344CB8AC3E}">
        <p14:creationId xmlns:p14="http://schemas.microsoft.com/office/powerpoint/2010/main" val="358386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8A6E00B-4619-0D04-6596-D7DFB2ABD96E}"/>
              </a:ext>
            </a:extLst>
          </p:cNvPr>
          <p:cNvSpPr>
            <a:spLocks noGrp="1"/>
          </p:cNvSpPr>
          <p:nvPr>
            <p:ph type="title"/>
          </p:nvPr>
        </p:nvSpPr>
        <p:spPr>
          <a:xfrm>
            <a:off x="614679" y="548639"/>
            <a:ext cx="3977640" cy="5719640"/>
          </a:xfrm>
        </p:spPr>
        <p:txBody>
          <a:bodyPr anchor="t">
            <a:normAutofit/>
          </a:bodyPr>
          <a:lstStyle/>
          <a:p>
            <a:r>
              <a:rPr lang="en-US"/>
              <a:t>Individuals and Groups of Stakeholders</a:t>
            </a:r>
          </a:p>
        </p:txBody>
      </p:sp>
      <p:sp>
        <p:nvSpPr>
          <p:cNvPr id="3" name="Content Placeholder 2">
            <a:extLst>
              <a:ext uri="{FF2B5EF4-FFF2-40B4-BE49-F238E27FC236}">
                <a16:creationId xmlns:a16="http://schemas.microsoft.com/office/drawing/2014/main" id="{3C553515-7E25-C7DD-709B-C40FF879AABB}"/>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Impact of Individual Customers</a:t>
            </a:r>
          </a:p>
          <a:p>
            <a:pPr marL="742950" lvl="1" indent="-285750">
              <a:buFont typeface="Arial" panose="020B0604020202020204" pitchFamily="34" charset="0"/>
              <a:buChar char="•"/>
            </a:pPr>
            <a:r>
              <a:rPr lang="en-US" sz="1500"/>
              <a:t>Negative reviews on social media can amplify their power</a:t>
            </a:r>
          </a:p>
          <a:p>
            <a:pPr marL="742950" lvl="1" indent="-285750">
              <a:buFont typeface="Arial" panose="020B0604020202020204" pitchFamily="34" charset="0"/>
              <a:buChar char="•"/>
            </a:pPr>
            <a:r>
              <a:rPr lang="en-US" sz="1500"/>
              <a:t>Organizing petitions or complaining to consumer groups increases influence</a:t>
            </a:r>
          </a:p>
          <a:p>
            <a:pPr>
              <a:buFont typeface="Arial" panose="020B0604020202020204" pitchFamily="34" charset="0"/>
              <a:buChar char="•"/>
            </a:pPr>
            <a:r>
              <a:rPr lang="en-US" sz="1500"/>
              <a:t>Example of Coca-Cola</a:t>
            </a:r>
          </a:p>
          <a:p>
            <a:pPr marL="742950" lvl="1" indent="-285750">
              <a:buFont typeface="Arial" panose="020B0604020202020204" pitchFamily="34" charset="0"/>
              <a:buChar char="•"/>
            </a:pPr>
            <a:r>
              <a:rPr lang="en-US" sz="1500"/>
              <a:t>Reintroduced traditional Coke due to customer revolt</a:t>
            </a:r>
          </a:p>
          <a:p>
            <a:pPr>
              <a:buFont typeface="Arial" panose="020B0604020202020204" pitchFamily="34" charset="0"/>
              <a:buChar char="•"/>
            </a:pPr>
            <a:r>
              <a:rPr lang="en-US" sz="1500"/>
              <a:t>Power of Individual Employees</a:t>
            </a:r>
          </a:p>
          <a:p>
            <a:pPr marL="742950" lvl="1" indent="-285750">
              <a:buFont typeface="Arial" panose="020B0604020202020204" pitchFamily="34" charset="0"/>
              <a:buChar char="•"/>
            </a:pPr>
            <a:r>
              <a:rPr lang="en-US" sz="1500"/>
              <a:t>Marginalized employees gain power through trade unions</a:t>
            </a:r>
          </a:p>
          <a:p>
            <a:pPr marL="742950" lvl="1" indent="-285750">
              <a:buFont typeface="Arial" panose="020B0604020202020204" pitchFamily="34" charset="0"/>
              <a:buChar char="•"/>
            </a:pPr>
            <a:r>
              <a:rPr lang="en-US" sz="1500"/>
              <a:t>Government employees can cause difficulty by whistleblowing</a:t>
            </a:r>
          </a:p>
          <a:p>
            <a:pPr>
              <a:buFont typeface="Arial" panose="020B0604020202020204" pitchFamily="34" charset="0"/>
              <a:buChar char="•"/>
            </a:pPr>
            <a:r>
              <a:rPr lang="en-US" sz="1500"/>
              <a:t>Importance of Considering Stakeholders</a:t>
            </a:r>
          </a:p>
          <a:p>
            <a:pPr marL="742950" lvl="1" indent="-285750">
              <a:buFont typeface="Arial" panose="020B0604020202020204" pitchFamily="34" charset="0"/>
              <a:buChar char="•"/>
            </a:pPr>
            <a:r>
              <a:rPr lang="en-US" sz="1500"/>
              <a:t>Individuals can form powerful groups</a:t>
            </a:r>
          </a:p>
          <a:p>
            <a:pPr marL="742950" lvl="1" indent="-285750">
              <a:buFont typeface="Arial" panose="020B0604020202020204" pitchFamily="34" charset="0"/>
              <a:buChar char="•"/>
            </a:pPr>
            <a:r>
              <a:rPr lang="en-US" sz="1500"/>
              <a:t>Social media enhances their ability to gain strength</a:t>
            </a:r>
          </a:p>
        </p:txBody>
      </p:sp>
    </p:spTree>
    <p:extLst>
      <p:ext uri="{BB962C8B-B14F-4D97-AF65-F5344CB8AC3E}">
        <p14:creationId xmlns:p14="http://schemas.microsoft.com/office/powerpoint/2010/main" val="3819432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4459E-3086-AADF-10F3-34E5864E9E25}"/>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300" b="1" kern="1200">
                <a:solidFill>
                  <a:schemeClr val="tx1"/>
                </a:solidFill>
                <a:latin typeface="+mj-lt"/>
                <a:ea typeface="+mj-ea"/>
                <a:cs typeface="+mj-cs"/>
              </a:rPr>
              <a:t>Summary of Stakeholder Management Strategies</a:t>
            </a:r>
          </a:p>
        </p:txBody>
      </p:sp>
      <p:sp>
        <p:nvSpPr>
          <p:cNvPr id="4" name="Content Placeholder 3">
            <a:extLst>
              <a:ext uri="{FF2B5EF4-FFF2-40B4-BE49-F238E27FC236}">
                <a16:creationId xmlns:a16="http://schemas.microsoft.com/office/drawing/2014/main" id="{2CEF9D9B-D196-9358-216F-20B760960D83}"/>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Basic Strategies Overview</a:t>
            </a:r>
          </a:p>
          <a:p>
            <a:pPr marL="742950" lvl="1">
              <a:lnSpc>
                <a:spcPct val="110000"/>
              </a:lnSpc>
            </a:pPr>
            <a:r>
              <a:rPr lang="en-US" sz="1500"/>
              <a:t>Summarized in Figure 6.4</a:t>
            </a:r>
          </a:p>
          <a:p>
            <a:pPr marL="742950" lvl="1">
              <a:lnSpc>
                <a:spcPct val="110000"/>
              </a:lnSpc>
            </a:pPr>
            <a:r>
              <a:rPr lang="en-US" sz="1500"/>
              <a:t>Individual stakeholders vary</a:t>
            </a:r>
          </a:p>
          <a:p>
            <a:pPr>
              <a:lnSpc>
                <a:spcPct val="110000"/>
              </a:lnSpc>
            </a:pPr>
            <a:r>
              <a:rPr lang="en-US" sz="1500"/>
              <a:t>Tailored Management Approaches</a:t>
            </a:r>
          </a:p>
          <a:p>
            <a:pPr marL="742950" lvl="1">
              <a:lnSpc>
                <a:spcPct val="110000"/>
              </a:lnSpc>
            </a:pPr>
            <a:r>
              <a:rPr lang="en-US" sz="1500"/>
              <a:t>Each stakeholder requires a unique approach</a:t>
            </a:r>
          </a:p>
          <a:p>
            <a:pPr>
              <a:lnSpc>
                <a:spcPct val="110000"/>
              </a:lnSpc>
            </a:pPr>
            <a:r>
              <a:rPr lang="en-US" sz="1500"/>
              <a:t>Dynamic Stakeholder Positions</a:t>
            </a:r>
          </a:p>
          <a:p>
            <a:pPr marL="742950" lvl="1">
              <a:lnSpc>
                <a:spcPct val="110000"/>
              </a:lnSpc>
            </a:pPr>
            <a:r>
              <a:rPr lang="en-US" sz="1500"/>
              <a:t>Stakeholders change over time</a:t>
            </a:r>
          </a:p>
          <a:p>
            <a:pPr marL="742950" lvl="1">
              <a:lnSpc>
                <a:spcPct val="110000"/>
              </a:lnSpc>
            </a:pPr>
            <a:r>
              <a:rPr lang="en-US" sz="1500"/>
              <a:t>Management strategies must adapt</a:t>
            </a:r>
          </a:p>
        </p:txBody>
      </p:sp>
      <p:pic>
        <p:nvPicPr>
          <p:cNvPr id="5" name="Content Placeholder 4" descr="Businessman is drawing steps or plans concept with blue marker on transparent board isolated on white background.">
            <a:extLst>
              <a:ext uri="{FF2B5EF4-FFF2-40B4-BE49-F238E27FC236}">
                <a16:creationId xmlns:a16="http://schemas.microsoft.com/office/drawing/2014/main" id="{202A24B0-ED9A-479B-8653-0016BDDB7B9B}"/>
              </a:ext>
            </a:extLst>
          </p:cNvPr>
          <p:cNvPicPr>
            <a:picLocks noGrp="1" noChangeAspect="1"/>
          </p:cNvPicPr>
          <p:nvPr>
            <p:ph sz="half" idx="1"/>
          </p:nvPr>
        </p:nvPicPr>
        <p:blipFill>
          <a:blip r:embed="rId3"/>
          <a:stretch>
            <a:fillRect/>
          </a:stretch>
        </p:blipFill>
        <p:spPr>
          <a:xfrm>
            <a:off x="5691261" y="1312804"/>
            <a:ext cx="5837780" cy="4232390"/>
          </a:xfrm>
          <a:prstGeom prst="rect">
            <a:avLst/>
          </a:prstGeom>
        </p:spPr>
      </p:pic>
    </p:spTree>
    <p:extLst>
      <p:ext uri="{BB962C8B-B14F-4D97-AF65-F5344CB8AC3E}">
        <p14:creationId xmlns:p14="http://schemas.microsoft.com/office/powerpoint/2010/main" val="3420186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8A41F5F-1EE2-1356-161F-808F5FBDEAC8}"/>
              </a:ext>
            </a:extLst>
          </p:cNvPr>
          <p:cNvSpPr>
            <a:spLocks noGrp="1"/>
          </p:cNvSpPr>
          <p:nvPr>
            <p:ph type="title"/>
          </p:nvPr>
        </p:nvSpPr>
        <p:spPr>
          <a:xfrm>
            <a:off x="614679" y="548639"/>
            <a:ext cx="3977640" cy="5719640"/>
          </a:xfrm>
        </p:spPr>
        <p:txBody>
          <a:bodyPr anchor="t">
            <a:normAutofit/>
          </a:bodyPr>
          <a:lstStyle/>
          <a:p>
            <a:r>
              <a:rPr lang="en-US"/>
              <a:t>Dynamic Stakeholder Positions</a:t>
            </a:r>
          </a:p>
        </p:txBody>
      </p:sp>
      <p:sp>
        <p:nvSpPr>
          <p:cNvPr id="3" name="Content Placeholder 2">
            <a:extLst>
              <a:ext uri="{FF2B5EF4-FFF2-40B4-BE49-F238E27FC236}">
                <a16:creationId xmlns:a16="http://schemas.microsoft.com/office/drawing/2014/main" id="{FE63D90D-1363-BF36-152B-844B8A0AD800}"/>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400"/>
              <a:t>Stakeholder positions change over time</a:t>
            </a:r>
          </a:p>
          <a:p>
            <a:pPr marL="742950" lvl="1" indent="-285750">
              <a:buFont typeface="Arial" panose="020B0604020202020204" pitchFamily="34" charset="0"/>
              <a:buChar char="•"/>
            </a:pPr>
            <a:r>
              <a:rPr lang="en-US" sz="1400"/>
              <a:t>Managers may get promoted, altering their interest and power</a:t>
            </a:r>
          </a:p>
          <a:p>
            <a:pPr marL="742950" lvl="1" indent="-285750">
              <a:buFont typeface="Arial" panose="020B0604020202020204" pitchFamily="34" charset="0"/>
              <a:buChar char="•"/>
            </a:pPr>
            <a:r>
              <a:rPr lang="en-US" sz="1400"/>
              <a:t>Managers may lose interest if promoted to a broader role</a:t>
            </a:r>
          </a:p>
          <a:p>
            <a:pPr>
              <a:buFont typeface="Arial" panose="020B0604020202020204" pitchFamily="34" charset="0"/>
              <a:buChar char="•"/>
            </a:pPr>
            <a:r>
              <a:rPr lang="en-US" sz="1400"/>
              <a:t>Organizational circumstances can shift</a:t>
            </a:r>
          </a:p>
          <a:p>
            <a:pPr marL="742950" lvl="1" indent="-285750">
              <a:buFont typeface="Arial" panose="020B0604020202020204" pitchFamily="34" charset="0"/>
              <a:buChar char="•"/>
            </a:pPr>
            <a:r>
              <a:rPr lang="en-US" sz="1400"/>
              <a:t>Senior managers may focus more on IT projects</a:t>
            </a:r>
          </a:p>
          <a:p>
            <a:pPr>
              <a:buFont typeface="Arial" panose="020B0604020202020204" pitchFamily="34" charset="0"/>
              <a:buChar char="•"/>
            </a:pPr>
            <a:r>
              <a:rPr lang="en-US" sz="1400"/>
              <a:t>External factors can influence stakeholder interest</a:t>
            </a:r>
          </a:p>
          <a:p>
            <a:pPr marL="742950" lvl="1" indent="-285750">
              <a:buFont typeface="Arial" panose="020B0604020202020204" pitchFamily="34" charset="0"/>
              <a:buChar char="•"/>
            </a:pPr>
            <a:r>
              <a:rPr lang="en-US" sz="1400"/>
              <a:t>Competitor scandals may increase regulatory scrutiny</a:t>
            </a:r>
          </a:p>
          <a:p>
            <a:pPr>
              <a:buFont typeface="Arial" panose="020B0604020202020204" pitchFamily="34" charset="0"/>
              <a:buChar char="•"/>
            </a:pPr>
            <a:r>
              <a:rPr lang="en-US" sz="1400"/>
              <a:t>Continuous stakeholder analysis is essential</a:t>
            </a:r>
          </a:p>
          <a:p>
            <a:pPr marL="742950" lvl="1" indent="-285750">
              <a:buFont typeface="Arial" panose="020B0604020202020204" pitchFamily="34" charset="0"/>
              <a:buChar char="•"/>
            </a:pPr>
            <a:r>
              <a:rPr lang="en-US" sz="1400"/>
              <a:t>Monitor changes in stakeholder positions</a:t>
            </a:r>
          </a:p>
          <a:p>
            <a:pPr marL="742950" lvl="1" indent="-285750">
              <a:buFont typeface="Arial" panose="020B0604020202020204" pitchFamily="34" charset="0"/>
              <a:buChar char="•"/>
            </a:pPr>
            <a:r>
              <a:rPr lang="en-US" sz="1400"/>
              <a:t>Re-evaluate management strategies</a:t>
            </a:r>
          </a:p>
          <a:p>
            <a:pPr>
              <a:buFont typeface="Arial" panose="020B0604020202020204" pitchFamily="34" charset="0"/>
              <a:buChar char="•"/>
            </a:pPr>
            <a:r>
              <a:rPr lang="en-US" sz="1400"/>
              <a:t>Develop a management plan for stakeholders</a:t>
            </a:r>
          </a:p>
          <a:p>
            <a:pPr marL="742950" lvl="1" indent="-285750">
              <a:buFont typeface="Arial" panose="020B0604020202020204" pitchFamily="34" charset="0"/>
              <a:buChar char="•"/>
            </a:pPr>
            <a:r>
              <a:rPr lang="en-US" sz="1400"/>
              <a:t>Use a one-page assessment or a comprehensive spreadsheet</a:t>
            </a:r>
          </a:p>
        </p:txBody>
      </p:sp>
    </p:spTree>
    <p:extLst>
      <p:ext uri="{BB962C8B-B14F-4D97-AF65-F5344CB8AC3E}">
        <p14:creationId xmlns:p14="http://schemas.microsoft.com/office/powerpoint/2010/main" val="3753918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6307099-A353-A2CD-AB88-C97CCC3A366B}"/>
              </a:ext>
            </a:extLst>
          </p:cNvPr>
          <p:cNvSpPr>
            <a:spLocks noGrp="1"/>
          </p:cNvSpPr>
          <p:nvPr>
            <p:ph type="title"/>
          </p:nvPr>
        </p:nvSpPr>
        <p:spPr>
          <a:xfrm>
            <a:off x="614679" y="548639"/>
            <a:ext cx="3977640" cy="5719640"/>
          </a:xfrm>
        </p:spPr>
        <p:txBody>
          <a:bodyPr anchor="t">
            <a:normAutofit/>
          </a:bodyPr>
          <a:lstStyle/>
          <a:p>
            <a:r>
              <a:rPr lang="en-US"/>
              <a:t>Stakeholder Management Plan</a:t>
            </a:r>
          </a:p>
        </p:txBody>
      </p:sp>
      <p:sp>
        <p:nvSpPr>
          <p:cNvPr id="3" name="Content Placeholder 2">
            <a:extLst>
              <a:ext uri="{FF2B5EF4-FFF2-40B4-BE49-F238E27FC236}">
                <a16:creationId xmlns:a16="http://schemas.microsoft.com/office/drawing/2014/main" id="{D35B6361-B26C-C6E4-8257-53D7853460B4}"/>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Messages to Convey</a:t>
            </a:r>
          </a:p>
          <a:p>
            <a:pPr marL="742950" lvl="1" indent="-285750">
              <a:buFont typeface="Arial" panose="020B0604020202020204" pitchFamily="34" charset="0"/>
              <a:buChar char="•"/>
            </a:pPr>
            <a:r>
              <a:t>Define emphasis on communications</a:t>
            </a:r>
          </a:p>
          <a:p>
            <a:pPr marL="742950" lvl="1" indent="-285750">
              <a:buFont typeface="Arial" panose="020B0604020202020204" pitchFamily="34" charset="0"/>
              <a:buChar char="•"/>
            </a:pPr>
            <a:r>
              <a:t>Identify and highlight issues of interest</a:t>
            </a:r>
          </a:p>
          <a:p>
            <a:pPr marL="742950" lvl="1" indent="-285750">
              <a:buFont typeface="Arial" panose="020B0604020202020204" pitchFamily="34" charset="0"/>
              <a:buChar char="•"/>
            </a:pPr>
            <a:r>
              <a:t>Tailor messages to each stakeholder</a:t>
            </a:r>
          </a:p>
          <a:p>
            <a:pPr>
              <a:buFont typeface="Arial" panose="020B0604020202020204" pitchFamily="34" charset="0"/>
              <a:buChar char="•"/>
            </a:pPr>
            <a:r>
              <a:t>Actions and Communications</a:t>
            </a:r>
          </a:p>
          <a:p>
            <a:pPr marL="742950" lvl="1" indent="-285750">
              <a:buFont typeface="Arial" panose="020B0604020202020204" pitchFamily="34" charset="0"/>
              <a:buChar char="•"/>
            </a:pPr>
            <a:r>
              <a:t>Define actions for each stakeholder</a:t>
            </a:r>
          </a:p>
          <a:p>
            <a:pPr marL="742950" lvl="1" indent="-285750">
              <a:buFont typeface="Arial" panose="020B0604020202020204" pitchFamily="34" charset="0"/>
              <a:buChar char="•"/>
            </a:pPr>
            <a:r>
              <a:t>Keep stakeholders informed positively</a:t>
            </a:r>
          </a:p>
          <a:p>
            <a:pPr marL="742950" lvl="1" indent="-285750">
              <a:buFont typeface="Arial" panose="020B0604020202020204" pitchFamily="34" charset="0"/>
              <a:buChar char="•"/>
            </a:pPr>
            <a:r>
              <a:t>Engage stakeholders actively</a:t>
            </a:r>
          </a:p>
          <a:p>
            <a:pPr marL="742950" lvl="1" indent="-285750">
              <a:buFont typeface="Arial" panose="020B0604020202020204" pitchFamily="34" charset="0"/>
              <a:buChar char="•"/>
            </a:pPr>
            <a:r>
              <a:t>Evaluate and adapt strategies</a:t>
            </a:r>
          </a:p>
          <a:p>
            <a:pPr marL="742950" lvl="1" indent="-285750">
              <a:buFont typeface="Arial" panose="020B0604020202020204" pitchFamily="34" charset="0"/>
              <a:buChar char="•"/>
            </a:pPr>
            <a:r>
              <a:t>Manage high interest/high power stakeholders</a:t>
            </a:r>
          </a:p>
          <a:p>
            <a:pPr>
              <a:buFont typeface="Arial" panose="020B0604020202020204" pitchFamily="34" charset="0"/>
              <a:buChar char="•"/>
            </a:pPr>
            <a:r>
              <a:t>Stakeholder Information</a:t>
            </a:r>
          </a:p>
          <a:p>
            <a:pPr>
              <a:buFont typeface="Arial" panose="020B0604020202020204" pitchFamily="34" charset="0"/>
              <a:buChar char="•"/>
            </a:pPr>
            <a:r>
              <a:t>Desired Support and Role</a:t>
            </a:r>
            <a:endParaRPr lang="en-US"/>
          </a:p>
        </p:txBody>
      </p:sp>
    </p:spTree>
    <p:extLst>
      <p:ext uri="{BB962C8B-B14F-4D97-AF65-F5344CB8AC3E}">
        <p14:creationId xmlns:p14="http://schemas.microsoft.com/office/powerpoint/2010/main" val="326435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FCE8E-2F9B-B2AD-0130-709C5128D302}"/>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RACI Chart Explanation</a:t>
            </a:r>
          </a:p>
        </p:txBody>
      </p:sp>
      <p:pic>
        <p:nvPicPr>
          <p:cNvPr id="5" name="Content Placeholder 4">
            <a:hlinkClick r:id="rId3"/>
            <a:extLst>
              <a:ext uri="{FF2B5EF4-FFF2-40B4-BE49-F238E27FC236}">
                <a16:creationId xmlns:a16="http://schemas.microsoft.com/office/drawing/2014/main" id="{8F09B30D-4937-4277-B756-818268F88AEA}"/>
              </a:ext>
            </a:extLst>
          </p:cNvPr>
          <p:cNvPicPr>
            <a:picLocks noGrp="1" noChangeAspect="1"/>
          </p:cNvPicPr>
          <p:nvPr>
            <p:ph sz="half" idx="1"/>
          </p:nvPr>
        </p:nvPicPr>
        <p:blipFill>
          <a:blip r:embed="rId4"/>
          <a:stretch>
            <a:fillRect/>
          </a:stretch>
        </p:blipFill>
        <p:spPr>
          <a:xfrm>
            <a:off x="731520" y="2976281"/>
            <a:ext cx="3991709" cy="3333077"/>
          </a:xfrm>
          <a:prstGeom prst="rect">
            <a:avLst/>
          </a:prstGeom>
        </p:spPr>
      </p:pic>
      <p:sp>
        <p:nvSpPr>
          <p:cNvPr id="4" name="Content Placeholder 3">
            <a:extLst>
              <a:ext uri="{FF2B5EF4-FFF2-40B4-BE49-F238E27FC236}">
                <a16:creationId xmlns:a16="http://schemas.microsoft.com/office/drawing/2014/main" id="{A4A5A399-6C00-2228-3F04-08DA72F5B81E}"/>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500"/>
              <a:t>Purpose of RACI Chart</a:t>
            </a:r>
          </a:p>
          <a:p>
            <a:pPr marL="742950" lvl="1">
              <a:lnSpc>
                <a:spcPct val="110000"/>
              </a:lnSpc>
            </a:pPr>
            <a:r>
              <a:rPr lang="en-US" sz="1500"/>
              <a:t>Helps in deciding management strategy for stakeholders</a:t>
            </a:r>
          </a:p>
          <a:p>
            <a:pPr marL="742950" lvl="1">
              <a:lnSpc>
                <a:spcPct val="110000"/>
              </a:lnSpc>
            </a:pPr>
            <a:r>
              <a:rPr lang="en-US" sz="1500"/>
              <a:t>Useful in business analysis projects</a:t>
            </a:r>
          </a:p>
          <a:p>
            <a:pPr>
              <a:lnSpc>
                <a:spcPct val="110000"/>
              </a:lnSpc>
            </a:pPr>
            <a:r>
              <a:rPr lang="en-US" sz="1500"/>
              <a:t>Structure of RACI Chart</a:t>
            </a:r>
          </a:p>
          <a:p>
            <a:pPr marL="742950" lvl="1">
              <a:lnSpc>
                <a:spcPct val="110000"/>
              </a:lnSpc>
            </a:pPr>
            <a:r>
              <a:rPr lang="en-US" sz="1500"/>
              <a:t>Lists main products/deliverables down the side</a:t>
            </a:r>
          </a:p>
          <a:p>
            <a:pPr marL="742950" lvl="1">
              <a:lnSpc>
                <a:spcPct val="110000"/>
              </a:lnSpc>
            </a:pPr>
            <a:r>
              <a:rPr lang="en-US" sz="1500"/>
              <a:t>Lists various stakeholders along the top</a:t>
            </a:r>
          </a:p>
          <a:p>
            <a:pPr>
              <a:lnSpc>
                <a:spcPct val="110000"/>
              </a:lnSpc>
            </a:pPr>
            <a:r>
              <a:rPr lang="en-US" sz="1500"/>
              <a:t>RACI Categories</a:t>
            </a:r>
          </a:p>
          <a:p>
            <a:pPr marL="742950" lvl="1">
              <a:lnSpc>
                <a:spcPct val="110000"/>
              </a:lnSpc>
            </a:pPr>
            <a:r>
              <a:rPr lang="en-US" sz="1500"/>
              <a:t>Responsible: Person/role responsible for creating/developing the product/task</a:t>
            </a:r>
          </a:p>
          <a:p>
            <a:pPr marL="742950" lvl="1">
              <a:lnSpc>
                <a:spcPct val="110000"/>
              </a:lnSpc>
            </a:pPr>
            <a:r>
              <a:rPr lang="en-US" sz="1500"/>
              <a:t>Accountable: Person/role accountable for the quality of the product/task</a:t>
            </a:r>
          </a:p>
          <a:p>
            <a:pPr marL="742950" lvl="1">
              <a:lnSpc>
                <a:spcPct val="110000"/>
              </a:lnSpc>
            </a:pPr>
            <a:r>
              <a:rPr lang="en-US" sz="1500"/>
              <a:t>Consulted: Person/role providing information input to the product/task</a:t>
            </a:r>
          </a:p>
          <a:p>
            <a:pPr marL="742950" lvl="1">
              <a:lnSpc>
                <a:spcPct val="110000"/>
              </a:lnSpc>
            </a:pPr>
            <a:r>
              <a:rPr lang="en-US" sz="1500"/>
              <a:t>Informed: Stakeholders informed about the product/task</a:t>
            </a:r>
          </a:p>
          <a:p>
            <a:pPr>
              <a:lnSpc>
                <a:spcPct val="110000"/>
              </a:lnSpc>
            </a:pPr>
            <a:r>
              <a:rPr lang="en-US" sz="1500"/>
              <a:t>Example from Figure 6.5</a:t>
            </a:r>
          </a:p>
        </p:txBody>
      </p:sp>
    </p:spTree>
    <p:extLst>
      <p:ext uri="{BB962C8B-B14F-4D97-AF65-F5344CB8AC3E}">
        <p14:creationId xmlns:p14="http://schemas.microsoft.com/office/powerpoint/2010/main" val="3634153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0FD7B-317C-3816-5CC9-75740DC93929}"/>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RASCI Chart Explanation</a:t>
            </a:r>
          </a:p>
        </p:txBody>
      </p:sp>
      <p:pic>
        <p:nvPicPr>
          <p:cNvPr id="5" name="Content Placeholder 4">
            <a:hlinkClick r:id="rId3"/>
            <a:extLst>
              <a:ext uri="{FF2B5EF4-FFF2-40B4-BE49-F238E27FC236}">
                <a16:creationId xmlns:a16="http://schemas.microsoft.com/office/drawing/2014/main" id="{FA3E6F35-057E-4DA1-AB0A-BA2416082CD8}"/>
              </a:ext>
            </a:extLst>
          </p:cNvPr>
          <p:cNvPicPr>
            <a:picLocks noGrp="1" noChangeAspect="1"/>
          </p:cNvPicPr>
          <p:nvPr>
            <p:ph sz="half" idx="1"/>
          </p:nvPr>
        </p:nvPicPr>
        <p:blipFill>
          <a:blip r:embed="rId4"/>
          <a:stretch>
            <a:fillRect/>
          </a:stretch>
        </p:blipFill>
        <p:spPr>
          <a:xfrm>
            <a:off x="731520" y="2976281"/>
            <a:ext cx="3991709" cy="3333077"/>
          </a:xfrm>
          <a:prstGeom prst="rect">
            <a:avLst/>
          </a:prstGeom>
        </p:spPr>
      </p:pic>
      <p:sp>
        <p:nvSpPr>
          <p:cNvPr id="4" name="Content Placeholder 3">
            <a:extLst>
              <a:ext uri="{FF2B5EF4-FFF2-40B4-BE49-F238E27FC236}">
                <a16:creationId xmlns:a16="http://schemas.microsoft.com/office/drawing/2014/main" id="{660D4F14-CF2C-B4F2-DEF8-9ECFE70D0947}"/>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800"/>
              <a:t>RASCI Chart</a:t>
            </a:r>
          </a:p>
          <a:p>
            <a:pPr marL="742950" lvl="1">
              <a:lnSpc>
                <a:spcPct val="110000"/>
              </a:lnSpc>
            </a:pPr>
            <a:r>
              <a:rPr lang="en-US" sz="1800"/>
              <a:t>Includes an additional category S for 'support'</a:t>
            </a:r>
          </a:p>
          <a:p>
            <a:pPr marL="742950" lvl="1">
              <a:lnSpc>
                <a:spcPct val="110000"/>
              </a:lnSpc>
            </a:pPr>
            <a:r>
              <a:rPr lang="en-US" sz="1800"/>
              <a:t>Support role provides assistance and resources</a:t>
            </a:r>
          </a:p>
          <a:p>
            <a:pPr marL="742950" lvl="1">
              <a:lnSpc>
                <a:spcPct val="110000"/>
              </a:lnSpc>
            </a:pPr>
            <a:r>
              <a:rPr lang="en-US" sz="1800"/>
              <a:t>Example: Business analyst supports project manager</a:t>
            </a:r>
          </a:p>
          <a:p>
            <a:pPr marL="742950" lvl="1">
              <a:lnSpc>
                <a:spcPct val="110000"/>
              </a:lnSpc>
            </a:pPr>
            <a:r>
              <a:rPr lang="en-US" sz="1800"/>
              <a:t>Example: Database administrator supports business analyst</a:t>
            </a:r>
          </a:p>
          <a:p>
            <a:pPr>
              <a:lnSpc>
                <a:spcPct val="110000"/>
              </a:lnSpc>
            </a:pPr>
            <a:r>
              <a:rPr lang="en-US" sz="1800"/>
              <a:t>Linear Responsibility Matrix</a:t>
            </a:r>
          </a:p>
          <a:p>
            <a:pPr marL="742950" lvl="1">
              <a:lnSpc>
                <a:spcPct val="110000"/>
              </a:lnSpc>
            </a:pPr>
            <a:r>
              <a:rPr lang="en-US" sz="1800"/>
              <a:t>Includes categories I, E, A, C, and S</a:t>
            </a:r>
          </a:p>
          <a:p>
            <a:pPr marL="742950" lvl="1">
              <a:lnSpc>
                <a:spcPct val="110000"/>
              </a:lnSpc>
            </a:pPr>
            <a:r>
              <a:rPr lang="en-US" sz="1800"/>
              <a:t>I for initiation</a:t>
            </a:r>
          </a:p>
          <a:p>
            <a:pPr marL="742950" lvl="1">
              <a:lnSpc>
                <a:spcPct val="110000"/>
              </a:lnSpc>
            </a:pPr>
            <a:r>
              <a:rPr lang="en-US" sz="1800"/>
              <a:t>E for execution</a:t>
            </a:r>
          </a:p>
          <a:p>
            <a:pPr marL="742950" lvl="1">
              <a:lnSpc>
                <a:spcPct val="110000"/>
              </a:lnSpc>
            </a:pPr>
            <a:r>
              <a:rPr lang="en-US" sz="1800"/>
              <a:t>A for approval</a:t>
            </a:r>
          </a:p>
          <a:p>
            <a:pPr marL="742950" lvl="1">
              <a:lnSpc>
                <a:spcPct val="110000"/>
              </a:lnSpc>
            </a:pPr>
            <a:r>
              <a:rPr lang="en-US" sz="1800"/>
              <a:t>C for consultation</a:t>
            </a:r>
          </a:p>
          <a:p>
            <a:pPr marL="742950" lvl="1">
              <a:lnSpc>
                <a:spcPct val="110000"/>
              </a:lnSpc>
            </a:pPr>
            <a:r>
              <a:rPr lang="en-US" sz="1800"/>
              <a:t>S for supervision</a:t>
            </a:r>
          </a:p>
        </p:txBody>
      </p:sp>
    </p:spTree>
    <p:extLst>
      <p:ext uri="{BB962C8B-B14F-4D97-AF65-F5344CB8AC3E}">
        <p14:creationId xmlns:p14="http://schemas.microsoft.com/office/powerpoint/2010/main" val="153851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E7A827-4DD7-8A5A-4519-32BDA5CDB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A75348D-3376-10BB-E89D-A72720D88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F9E9D-A46C-FB6B-168A-D59EB8E272BB}"/>
              </a:ext>
            </a:extLst>
          </p:cNvPr>
          <p:cNvSpPr>
            <a:spLocks noGrp="1"/>
          </p:cNvSpPr>
          <p:nvPr>
            <p:ph type="title"/>
          </p:nvPr>
        </p:nvSpPr>
        <p:spPr>
          <a:xfrm>
            <a:off x="614678" y="548640"/>
            <a:ext cx="7098627" cy="1325236"/>
          </a:xfrm>
        </p:spPr>
        <p:txBody>
          <a:bodyPr anchor="t">
            <a:normAutofit/>
          </a:bodyPr>
          <a:lstStyle/>
          <a:p>
            <a:r>
              <a:rPr lang="en-US"/>
              <a:t>Researching Stakeholders</a:t>
            </a:r>
          </a:p>
        </p:txBody>
      </p:sp>
      <p:sp>
        <p:nvSpPr>
          <p:cNvPr id="3" name="Content Placeholder 2">
            <a:extLst>
              <a:ext uri="{FF2B5EF4-FFF2-40B4-BE49-F238E27FC236}">
                <a16:creationId xmlns:a16="http://schemas.microsoft.com/office/drawing/2014/main" id="{48DDD2E2-28C1-05EB-6227-6CD1955A725D}"/>
              </a:ext>
            </a:extLst>
          </p:cNvPr>
          <p:cNvSpPr>
            <a:spLocks noGrp="1"/>
          </p:cNvSpPr>
          <p:nvPr>
            <p:ph idx="1"/>
          </p:nvPr>
        </p:nvSpPr>
        <p:spPr>
          <a:xfrm>
            <a:off x="2432424" y="1899631"/>
            <a:ext cx="7333128" cy="4011769"/>
          </a:xfrm>
        </p:spPr>
        <p:txBody>
          <a:bodyPr anchor="ctr">
            <a:normAutofit/>
          </a:bodyPr>
          <a:lstStyle/>
          <a:p>
            <a:pPr>
              <a:buFont typeface="Arial" panose="020B0604020202020204" pitchFamily="34" charset="0"/>
              <a:buChar char="•"/>
            </a:pPr>
            <a:r>
              <a:rPr lang="en-US" sz="1800"/>
              <a:t>Traditional Stakeholder Management Challenges</a:t>
            </a:r>
          </a:p>
          <a:p>
            <a:pPr marL="742950" lvl="1" indent="-285750">
              <a:buFont typeface="Arial" panose="020B0604020202020204" pitchFamily="34" charset="0"/>
              <a:buChar char="•"/>
            </a:pPr>
            <a:r>
              <a:rPr lang="en-US" sz="1800"/>
              <a:t>Entering organizations with little prior knowledge</a:t>
            </a:r>
          </a:p>
          <a:p>
            <a:pPr marL="742950" lvl="1" indent="-285750">
              <a:buFont typeface="Arial" panose="020B0604020202020204" pitchFamily="34" charset="0"/>
              <a:buChar char="•"/>
            </a:pPr>
            <a:r>
              <a:rPr lang="en-US" sz="1800"/>
              <a:t>Difficulty in understanding stakeholder roles and relationships</a:t>
            </a:r>
          </a:p>
          <a:p>
            <a:pPr>
              <a:buFont typeface="Arial" panose="020B0604020202020204" pitchFamily="34" charset="0"/>
              <a:buChar char="•"/>
            </a:pPr>
            <a:r>
              <a:rPr lang="en-US" sz="1800"/>
              <a:t>Advantages of Social Media for Business Analysts</a:t>
            </a:r>
          </a:p>
          <a:p>
            <a:pPr marL="742950" lvl="1" indent="-285750">
              <a:buFont typeface="Arial" panose="020B0604020202020204" pitchFamily="34" charset="0"/>
              <a:buChar char="•"/>
            </a:pPr>
            <a:r>
              <a:rPr lang="en-US" sz="1800"/>
              <a:t>Access to additional resources for stakeholder research</a:t>
            </a:r>
          </a:p>
          <a:p>
            <a:pPr marL="742950" lvl="1" indent="-285750">
              <a:buFont typeface="Arial" panose="020B0604020202020204" pitchFamily="34" charset="0"/>
              <a:buChar char="•"/>
            </a:pPr>
            <a:r>
              <a:rPr lang="en-US" sz="1800"/>
              <a:t>Enhanced ability to manage stakeholder relationships</a:t>
            </a:r>
          </a:p>
          <a:p>
            <a:pPr>
              <a:buFont typeface="Arial" panose="020B0604020202020204" pitchFamily="34" charset="0"/>
              <a:buChar char="•"/>
            </a:pPr>
            <a:r>
              <a:rPr lang="en-US" sz="1800"/>
              <a:t>Using LinkedIn for Stakeholder Research</a:t>
            </a:r>
          </a:p>
          <a:p>
            <a:pPr marL="742950" lvl="1" indent="-285750">
              <a:buFont typeface="Arial" panose="020B0604020202020204" pitchFamily="34" charset="0"/>
              <a:buChar char="•"/>
            </a:pPr>
            <a:r>
              <a:rPr lang="en-US" sz="1800"/>
              <a:t>Investigating stakeholder roles and career history</a:t>
            </a:r>
          </a:p>
          <a:p>
            <a:pPr marL="742950" lvl="1" indent="-285750">
              <a:buFont typeface="Arial" panose="020B0604020202020204" pitchFamily="34" charset="0"/>
              <a:buChar char="•"/>
            </a:pPr>
            <a:r>
              <a:rPr lang="en-US" sz="1800"/>
              <a:t>Identifying common contacts for introductions</a:t>
            </a:r>
          </a:p>
        </p:txBody>
      </p:sp>
    </p:spTree>
    <p:extLst>
      <p:ext uri="{BB962C8B-B14F-4D97-AF65-F5344CB8AC3E}">
        <p14:creationId xmlns:p14="http://schemas.microsoft.com/office/powerpoint/2010/main" val="433820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48483-E2F1-9220-DF42-E4FF77268A10}"/>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Communicating with Stakeholders</a:t>
            </a:r>
          </a:p>
        </p:txBody>
      </p:sp>
      <p:pic>
        <p:nvPicPr>
          <p:cNvPr id="5" name="Content Placeholder 4" descr="Rows of colorful paper chain people">
            <a:extLst>
              <a:ext uri="{FF2B5EF4-FFF2-40B4-BE49-F238E27FC236}">
                <a16:creationId xmlns:a16="http://schemas.microsoft.com/office/drawing/2014/main" id="{F0206CBB-CBD9-45EC-B18E-4CDED12C9BD5}"/>
              </a:ext>
            </a:extLst>
          </p:cNvPr>
          <p:cNvPicPr>
            <a:picLocks noGrp="1" noChangeAspect="1"/>
          </p:cNvPicPr>
          <p:nvPr>
            <p:ph sz="half" idx="1"/>
          </p:nvPr>
        </p:nvPicPr>
        <p:blipFill>
          <a:blip r:embed="rId3"/>
          <a:srcRect l="24055" r="28151" b="-1"/>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556D26EF-D0EE-8FA3-F9ED-A7AC19B1C646}"/>
              </a:ext>
            </a:extLst>
          </p:cNvPr>
          <p:cNvSpPr>
            <a:spLocks noGrp="1"/>
          </p:cNvSpPr>
          <p:nvPr>
            <p:ph sz="half" idx="2"/>
          </p:nvPr>
        </p:nvSpPr>
        <p:spPr>
          <a:xfrm>
            <a:off x="5568533" y="2214282"/>
            <a:ext cx="5916169" cy="4095078"/>
          </a:xfrm>
        </p:spPr>
        <p:txBody>
          <a:bodyPr vert="horz" lIns="91440" tIns="45720" rIns="91440" bIns="45720" rtlCol="0">
            <a:normAutofit/>
          </a:bodyPr>
          <a:lstStyle/>
          <a:p>
            <a:pPr>
              <a:lnSpc>
                <a:spcPct val="110000"/>
              </a:lnSpc>
            </a:pPr>
            <a:r>
              <a:rPr lang="en-US" sz="1800"/>
              <a:t>Considering Social Media for Stakeholder Communication</a:t>
            </a:r>
          </a:p>
          <a:p>
            <a:pPr marL="742950" lvl="1">
              <a:lnSpc>
                <a:spcPct val="110000"/>
              </a:lnSpc>
            </a:pPr>
            <a:r>
              <a:rPr lang="en-US" sz="1800"/>
              <a:t>Facebook and Twitter as cost-effective communication tools</a:t>
            </a:r>
          </a:p>
          <a:p>
            <a:pPr marL="742950" lvl="1">
              <a:lnSpc>
                <a:spcPct val="110000"/>
              </a:lnSpc>
            </a:pPr>
            <a:r>
              <a:rPr lang="en-US" sz="1800"/>
              <a:t>Effective for frequent updates to large groups</a:t>
            </a:r>
          </a:p>
          <a:p>
            <a:pPr>
              <a:lnSpc>
                <a:spcPct val="110000"/>
              </a:lnSpc>
            </a:pPr>
            <a:r>
              <a:rPr lang="en-US" sz="1800"/>
              <a:t>Stakeholder Categories</a:t>
            </a:r>
          </a:p>
          <a:p>
            <a:pPr marL="742950" lvl="1">
              <a:lnSpc>
                <a:spcPct val="110000"/>
              </a:lnSpc>
            </a:pPr>
            <a:r>
              <a:rPr lang="en-US" sz="1800"/>
              <a:t>'Low/low' category stakeholders can be ignored</a:t>
            </a:r>
          </a:p>
          <a:p>
            <a:pPr marL="742950" lvl="1">
              <a:lnSpc>
                <a:spcPct val="110000"/>
              </a:lnSpc>
            </a:pPr>
            <a:r>
              <a:rPr lang="en-US" sz="1800"/>
              <a:t>No direct interest or influence over the project</a:t>
            </a:r>
          </a:p>
          <a:p>
            <a:pPr>
              <a:lnSpc>
                <a:spcPct val="110000"/>
              </a:lnSpc>
            </a:pPr>
            <a:r>
              <a:rPr lang="en-US" sz="1800"/>
              <a:t>Building Community</a:t>
            </a:r>
          </a:p>
          <a:p>
            <a:pPr marL="742950" lvl="1">
              <a:lnSpc>
                <a:spcPct val="110000"/>
              </a:lnSpc>
            </a:pPr>
            <a:r>
              <a:rPr lang="en-US" sz="1800"/>
              <a:t>Creating a sense of involvement</a:t>
            </a:r>
          </a:p>
          <a:p>
            <a:pPr marL="742950" lvl="1">
              <a:lnSpc>
                <a:spcPct val="110000"/>
              </a:lnSpc>
            </a:pPr>
            <a:r>
              <a:rPr lang="en-US" sz="1800"/>
              <a:t>Keeping stakeholders informed</a:t>
            </a:r>
          </a:p>
        </p:txBody>
      </p:sp>
    </p:spTree>
    <p:extLst>
      <p:ext uri="{BB962C8B-B14F-4D97-AF65-F5344CB8AC3E}">
        <p14:creationId xmlns:p14="http://schemas.microsoft.com/office/powerpoint/2010/main" val="3173010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2F9B854-2FC8-8475-411F-AF0D02B1FFBB}"/>
              </a:ext>
            </a:extLst>
          </p:cNvPr>
          <p:cNvSpPr>
            <a:spLocks noGrp="1"/>
          </p:cNvSpPr>
          <p:nvPr>
            <p:ph type="title"/>
          </p:nvPr>
        </p:nvSpPr>
        <p:spPr>
          <a:xfrm>
            <a:off x="614679" y="548639"/>
            <a:ext cx="3977640" cy="5719640"/>
          </a:xfrm>
        </p:spPr>
        <p:txBody>
          <a:bodyPr anchor="t">
            <a:normAutofit/>
          </a:bodyPr>
          <a:lstStyle/>
          <a:p>
            <a:r>
              <a:rPr lang="en-US"/>
              <a:t>Introduction to Perspectives</a:t>
            </a:r>
          </a:p>
        </p:txBody>
      </p:sp>
      <p:sp>
        <p:nvSpPr>
          <p:cNvPr id="3" name="Content Placeholder 2">
            <a:extLst>
              <a:ext uri="{FF2B5EF4-FFF2-40B4-BE49-F238E27FC236}">
                <a16:creationId xmlns:a16="http://schemas.microsoft.com/office/drawing/2014/main" id="{BC30A06D-6D48-D5A7-2E46-FE3906AA02E4}"/>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Identifying Stakeholders</a:t>
            </a:r>
          </a:p>
          <a:p>
            <a:pPr marL="742950" lvl="1" indent="-285750">
              <a:buFont typeface="Arial" panose="020B0604020202020204" pitchFamily="34" charset="0"/>
              <a:buChar char="•"/>
            </a:pPr>
            <a:r>
              <a:t>Knowing who the stakeholders are</a:t>
            </a:r>
          </a:p>
          <a:p>
            <a:pPr marL="742950" lvl="1" indent="-285750">
              <a:buFont typeface="Arial" panose="020B0604020202020204" pitchFamily="34" charset="0"/>
              <a:buChar char="•"/>
            </a:pPr>
            <a:r>
              <a:t>Assessing their influence on the project</a:t>
            </a:r>
          </a:p>
          <a:p>
            <a:pPr>
              <a:buFont typeface="Arial" panose="020B0604020202020204" pitchFamily="34" charset="0"/>
              <a:buChar char="•"/>
            </a:pPr>
            <a:r>
              <a:t>Understanding Stakeholder Attitudes</a:t>
            </a:r>
          </a:p>
          <a:p>
            <a:pPr marL="742950" lvl="1" indent="-285750">
              <a:buFont typeface="Arial" panose="020B0604020202020204" pitchFamily="34" charset="0"/>
              <a:buChar char="•"/>
            </a:pPr>
            <a:r>
              <a:t>Evaluating their support for the project</a:t>
            </a:r>
          </a:p>
          <a:p>
            <a:pPr>
              <a:buFont typeface="Arial" panose="020B0604020202020204" pitchFamily="34" charset="0"/>
              <a:buChar char="•"/>
            </a:pPr>
            <a:r>
              <a:t>Recognizing Business Perspectives</a:t>
            </a:r>
          </a:p>
          <a:p>
            <a:pPr marL="742950" lvl="1" indent="-285750">
              <a:buFont typeface="Arial" panose="020B0604020202020204" pitchFamily="34" charset="0"/>
              <a:buChar char="•"/>
            </a:pPr>
            <a:r>
              <a:t>Understanding stakeholders' views on business activities</a:t>
            </a:r>
          </a:p>
          <a:p>
            <a:pPr marL="742950" lvl="1" indent="-285750">
              <a:buFont typeface="Arial" panose="020B0604020202020204" pitchFamily="34" charset="0"/>
              <a:buChar char="•"/>
            </a:pPr>
            <a:r>
              <a:t>Considering ethical responsibilities</a:t>
            </a:r>
          </a:p>
          <a:p>
            <a:pPr>
              <a:buFont typeface="Arial" panose="020B0604020202020204" pitchFamily="34" charset="0"/>
              <a:buChar char="•"/>
            </a:pPr>
            <a:r>
              <a:t>Utilizing Soft Systems Methodology (SSM)</a:t>
            </a:r>
          </a:p>
          <a:p>
            <a:pPr marL="742950" lvl="1" indent="-285750">
              <a:buFont typeface="Arial" panose="020B0604020202020204" pitchFamily="34" charset="0"/>
              <a:buChar char="•"/>
            </a:pPr>
            <a:r>
              <a:t>Applying elements from Peter Checkland’s SSM</a:t>
            </a:r>
          </a:p>
          <a:p>
            <a:pPr marL="742950" lvl="1" indent="-285750">
              <a:buFont typeface="Arial" panose="020B0604020202020204" pitchFamily="34" charset="0"/>
              <a:buChar char="•"/>
            </a:pPr>
            <a:r>
              <a:t>Modeling different business systems</a:t>
            </a:r>
            <a:endParaRPr lang="en-US"/>
          </a:p>
        </p:txBody>
      </p:sp>
    </p:spTree>
    <p:extLst>
      <p:ext uri="{BB962C8B-B14F-4D97-AF65-F5344CB8AC3E}">
        <p14:creationId xmlns:p14="http://schemas.microsoft.com/office/powerpoint/2010/main" val="178038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5FB76-32F5-8C4D-FF16-5528E8AC8008}"/>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sz="3600" b="1"/>
              <a:t>Importance of Stakeholder Management</a:t>
            </a:r>
          </a:p>
        </p:txBody>
      </p:sp>
      <p:pic>
        <p:nvPicPr>
          <p:cNvPr id="4" name="Content Placeholder 3">
            <a:hlinkClick r:id="rId2"/>
            <a:extLst>
              <a:ext uri="{FF2B5EF4-FFF2-40B4-BE49-F238E27FC236}">
                <a16:creationId xmlns:a16="http://schemas.microsoft.com/office/drawing/2014/main" id="{A66DD7C9-578C-4110-850A-57AE44C2AD59}"/>
              </a:ext>
            </a:extLst>
          </p:cNvPr>
          <p:cNvPicPr>
            <a:picLocks noGrp="1" noChangeAspect="1"/>
          </p:cNvPicPr>
          <p:nvPr>
            <p:ph idx="1"/>
          </p:nvPr>
        </p:nvPicPr>
        <p:blipFill>
          <a:blip r:embed="rId3"/>
          <a:stretch>
            <a:fillRect/>
          </a:stretch>
        </p:blipFill>
        <p:spPr>
          <a:xfrm>
            <a:off x="1994916" y="2889053"/>
            <a:ext cx="8202168" cy="2358123"/>
          </a:xfrm>
          <a:prstGeom prst="rect">
            <a:avLst/>
          </a:prstGeom>
        </p:spPr>
      </p:pic>
    </p:spTree>
    <p:extLst>
      <p:ext uri="{BB962C8B-B14F-4D97-AF65-F5344CB8AC3E}">
        <p14:creationId xmlns:p14="http://schemas.microsoft.com/office/powerpoint/2010/main" val="3469549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D612-903C-5C3C-8C57-816C79CDC60E}"/>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Soft Systems Methodology</a:t>
            </a:r>
          </a:p>
        </p:txBody>
      </p:sp>
      <p:pic>
        <p:nvPicPr>
          <p:cNvPr id="5" name="Content Placeholder 4">
            <a:hlinkClick r:id="rId3"/>
            <a:extLst>
              <a:ext uri="{FF2B5EF4-FFF2-40B4-BE49-F238E27FC236}">
                <a16:creationId xmlns:a16="http://schemas.microsoft.com/office/drawing/2014/main" id="{A0C32942-BFD6-4D8E-9ED4-637B99B43F86}"/>
              </a:ext>
            </a:extLst>
          </p:cNvPr>
          <p:cNvPicPr>
            <a:picLocks noGrp="1" noChangeAspect="1"/>
          </p:cNvPicPr>
          <p:nvPr>
            <p:ph sz="half" idx="1"/>
          </p:nvPr>
        </p:nvPicPr>
        <p:blipFill>
          <a:blip r:embed="rId4"/>
          <a:stretch>
            <a:fillRect/>
          </a:stretch>
        </p:blipFill>
        <p:spPr>
          <a:xfrm>
            <a:off x="731520" y="2976281"/>
            <a:ext cx="3875671" cy="3333077"/>
          </a:xfrm>
          <a:prstGeom prst="rect">
            <a:avLst/>
          </a:prstGeom>
        </p:spPr>
      </p:pic>
      <p:sp>
        <p:nvSpPr>
          <p:cNvPr id="4" name="Content Placeholder 3">
            <a:extLst>
              <a:ext uri="{FF2B5EF4-FFF2-40B4-BE49-F238E27FC236}">
                <a16:creationId xmlns:a16="http://schemas.microsoft.com/office/drawing/2014/main" id="{6350407D-5F43-8CC6-7E9A-731994E1726E}"/>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20000"/>
              </a:lnSpc>
            </a:pPr>
            <a:r>
              <a:rPr lang="en-US" sz="1800"/>
              <a:t>Origin and Purpose of SSM</a:t>
            </a:r>
          </a:p>
          <a:p>
            <a:pPr marL="742950" lvl="1">
              <a:lnSpc>
                <a:spcPct val="120000"/>
              </a:lnSpc>
            </a:pPr>
            <a:r>
              <a:rPr lang="en-US" sz="1800"/>
              <a:t>Devised by Peter Checkland and team at Lancaster University in the 1980s</a:t>
            </a:r>
          </a:p>
          <a:p>
            <a:pPr marL="742950" lvl="1">
              <a:lnSpc>
                <a:spcPct val="120000"/>
              </a:lnSpc>
            </a:pPr>
            <a:r>
              <a:rPr lang="en-US" sz="1800"/>
              <a:t>Designed to understand complex real-world situations</a:t>
            </a:r>
          </a:p>
          <a:p>
            <a:pPr>
              <a:lnSpc>
                <a:spcPct val="120000"/>
              </a:lnSpc>
            </a:pPr>
            <a:r>
              <a:rPr lang="en-US" sz="1800"/>
              <a:t>Application in Business Analysis</a:t>
            </a:r>
          </a:p>
          <a:p>
            <a:pPr marL="742950" lvl="1">
              <a:lnSpc>
                <a:spcPct val="120000"/>
              </a:lnSpc>
            </a:pPr>
            <a:r>
              <a:rPr lang="en-US" sz="1800"/>
              <a:t>Utilizes elements and concepts from SSM</a:t>
            </a:r>
          </a:p>
          <a:p>
            <a:pPr marL="742950" lvl="1">
              <a:lnSpc>
                <a:spcPct val="120000"/>
              </a:lnSpc>
            </a:pPr>
            <a:r>
              <a:rPr lang="en-US" sz="1800"/>
              <a:t>Illustrated in Figure 6.7</a:t>
            </a:r>
          </a:p>
          <a:p>
            <a:pPr>
              <a:lnSpc>
                <a:spcPct val="120000"/>
              </a:lnSpc>
            </a:pPr>
            <a:r>
              <a:rPr lang="en-US" sz="1800"/>
              <a:t>Stakeholder Perspectives</a:t>
            </a:r>
          </a:p>
          <a:p>
            <a:pPr marL="742950" lvl="1">
              <a:lnSpc>
                <a:spcPct val="120000"/>
              </a:lnSpc>
            </a:pPr>
            <a:r>
              <a:rPr lang="en-US" sz="1800"/>
              <a:t>Different views on the 'problem'</a:t>
            </a:r>
          </a:p>
          <a:p>
            <a:pPr marL="742950" lvl="1">
              <a:lnSpc>
                <a:spcPct val="120000"/>
              </a:lnSpc>
            </a:pPr>
            <a:r>
              <a:rPr lang="en-US" sz="1800"/>
              <a:t>Varied opinions on necessary actions</a:t>
            </a:r>
          </a:p>
          <a:p>
            <a:pPr>
              <a:lnSpc>
                <a:spcPct val="120000"/>
              </a:lnSpc>
            </a:pPr>
            <a:r>
              <a:rPr lang="en-US" sz="1800"/>
              <a:t>Main Stages of SSM</a:t>
            </a:r>
          </a:p>
          <a:p>
            <a:pPr marL="742950" lvl="1">
              <a:lnSpc>
                <a:spcPct val="120000"/>
              </a:lnSpc>
            </a:pPr>
            <a:r>
              <a:rPr lang="en-US" sz="1800"/>
              <a:t>Five key stages to be applied</a:t>
            </a:r>
          </a:p>
        </p:txBody>
      </p:sp>
    </p:spTree>
    <p:extLst>
      <p:ext uri="{BB962C8B-B14F-4D97-AF65-F5344CB8AC3E}">
        <p14:creationId xmlns:p14="http://schemas.microsoft.com/office/powerpoint/2010/main" val="3006997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2B15F2-95DE-21FF-6EAD-D9223F8AD228}"/>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CATWOE Analysis</a:t>
            </a:r>
          </a:p>
        </p:txBody>
      </p:sp>
      <p:pic>
        <p:nvPicPr>
          <p:cNvPr id="5" name="Content Placeholder 4">
            <a:hlinkClick r:id="rId3"/>
            <a:extLst>
              <a:ext uri="{FF2B5EF4-FFF2-40B4-BE49-F238E27FC236}">
                <a16:creationId xmlns:a16="http://schemas.microsoft.com/office/drawing/2014/main" id="{5B7C4609-7F33-4F89-B95F-108AEB161F3A}"/>
              </a:ext>
            </a:extLst>
          </p:cNvPr>
          <p:cNvPicPr>
            <a:picLocks noGrp="1" noChangeAspect="1"/>
          </p:cNvPicPr>
          <p:nvPr>
            <p:ph sz="half" idx="1"/>
          </p:nvPr>
        </p:nvPicPr>
        <p:blipFill>
          <a:blip r:embed="rId4"/>
          <a:stretch>
            <a:fillRect/>
          </a:stretch>
        </p:blipFill>
        <p:spPr>
          <a:xfrm>
            <a:off x="731520" y="2976281"/>
            <a:ext cx="4114909" cy="3333077"/>
          </a:xfrm>
          <a:prstGeom prst="rect">
            <a:avLst/>
          </a:prstGeom>
        </p:spPr>
      </p:pic>
      <p:sp>
        <p:nvSpPr>
          <p:cNvPr id="4" name="Content Placeholder 3">
            <a:extLst>
              <a:ext uri="{FF2B5EF4-FFF2-40B4-BE49-F238E27FC236}">
                <a16:creationId xmlns:a16="http://schemas.microsoft.com/office/drawing/2014/main" id="{AA8299A7-C29E-E20E-31C3-A302D66BF814}"/>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20000"/>
              </a:lnSpc>
            </a:pPr>
            <a:r>
              <a:rPr lang="en-US" sz="1800"/>
              <a:t>Identifying the Situation</a:t>
            </a:r>
          </a:p>
          <a:p>
            <a:pPr marL="742950" lvl="1">
              <a:lnSpc>
                <a:spcPct val="120000"/>
              </a:lnSpc>
            </a:pPr>
            <a:r>
              <a:rPr lang="en-US" sz="1800"/>
              <a:t>Loss of market share or poor public perception</a:t>
            </a:r>
          </a:p>
          <a:p>
            <a:pPr marL="742950" lvl="1">
              <a:lnSpc>
                <a:spcPct val="120000"/>
              </a:lnSpc>
            </a:pPr>
            <a:r>
              <a:rPr lang="en-US" sz="1800"/>
              <a:t>Investigating issues and causes</a:t>
            </a:r>
          </a:p>
          <a:p>
            <a:pPr>
              <a:lnSpc>
                <a:spcPct val="120000"/>
              </a:lnSpc>
            </a:pPr>
            <a:r>
              <a:rPr lang="en-US" sz="1800"/>
              <a:t>Seeking Stakeholders' Views</a:t>
            </a:r>
          </a:p>
          <a:p>
            <a:pPr marL="742950" lvl="1">
              <a:lnSpc>
                <a:spcPct val="120000"/>
              </a:lnSpc>
            </a:pPr>
            <a:r>
              <a:rPr lang="en-US" sz="1800"/>
              <a:t>Understanding what the organization is about</a:t>
            </a:r>
          </a:p>
          <a:p>
            <a:pPr marL="742950" lvl="1">
              <a:lnSpc>
                <a:spcPct val="120000"/>
              </a:lnSpc>
            </a:pPr>
            <a:r>
              <a:rPr lang="en-US" sz="1800"/>
              <a:t>Determining what it should be doing</a:t>
            </a:r>
          </a:p>
          <a:p>
            <a:pPr>
              <a:lnSpc>
                <a:spcPct val="120000"/>
              </a:lnSpc>
            </a:pPr>
            <a:r>
              <a:rPr lang="en-US" sz="1800"/>
              <a:t>Creating Conceptual Models</a:t>
            </a:r>
          </a:p>
          <a:p>
            <a:pPr marL="742950" lvl="1">
              <a:lnSpc>
                <a:spcPct val="120000"/>
              </a:lnSpc>
            </a:pPr>
            <a:r>
              <a:rPr lang="en-US" sz="1800"/>
              <a:t>Models based on each stakeholder's perspective</a:t>
            </a:r>
          </a:p>
          <a:p>
            <a:pPr marL="742950" lvl="1">
              <a:lnSpc>
                <a:spcPct val="120000"/>
              </a:lnSpc>
            </a:pPr>
            <a:r>
              <a:rPr lang="en-US" sz="1800"/>
              <a:t>Showing what the organization should do</a:t>
            </a:r>
          </a:p>
          <a:p>
            <a:pPr>
              <a:lnSpc>
                <a:spcPct val="120000"/>
              </a:lnSpc>
            </a:pPr>
            <a:r>
              <a:rPr lang="en-US" sz="1800"/>
              <a:t>Comparing Models with Real-World Situation</a:t>
            </a:r>
          </a:p>
          <a:p>
            <a:pPr>
              <a:lnSpc>
                <a:spcPct val="120000"/>
              </a:lnSpc>
            </a:pPr>
            <a:r>
              <a:rPr lang="en-US" sz="1800"/>
              <a:t>Defining Actions</a:t>
            </a:r>
          </a:p>
          <a:p>
            <a:pPr>
              <a:lnSpc>
                <a:spcPct val="120000"/>
              </a:lnSpc>
            </a:pPr>
            <a:r>
              <a:rPr lang="en-US" sz="1800"/>
              <a:t>CATWOE Analysis</a:t>
            </a:r>
          </a:p>
        </p:txBody>
      </p:sp>
    </p:spTree>
    <p:extLst>
      <p:ext uri="{BB962C8B-B14F-4D97-AF65-F5344CB8AC3E}">
        <p14:creationId xmlns:p14="http://schemas.microsoft.com/office/powerpoint/2010/main" val="134782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171BB-E903-7AAD-822C-707259DC3DC7}"/>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Business Activity Models</a:t>
            </a:r>
          </a:p>
        </p:txBody>
      </p:sp>
      <p:pic>
        <p:nvPicPr>
          <p:cNvPr id="5" name="Content Placeholder 4">
            <a:hlinkClick r:id="rId3"/>
            <a:extLst>
              <a:ext uri="{FF2B5EF4-FFF2-40B4-BE49-F238E27FC236}">
                <a16:creationId xmlns:a16="http://schemas.microsoft.com/office/drawing/2014/main" id="{58ADEF87-E653-409C-87F6-306AD4128DBB}"/>
              </a:ext>
            </a:extLst>
          </p:cNvPr>
          <p:cNvPicPr>
            <a:picLocks noGrp="1" noChangeAspect="1"/>
          </p:cNvPicPr>
          <p:nvPr>
            <p:ph sz="half" idx="1"/>
          </p:nvPr>
        </p:nvPicPr>
        <p:blipFill>
          <a:blip r:embed="rId4"/>
          <a:stretch>
            <a:fillRect/>
          </a:stretch>
        </p:blipFill>
        <p:spPr>
          <a:xfrm>
            <a:off x="731520" y="2976281"/>
            <a:ext cx="3308078" cy="3333077"/>
          </a:xfrm>
          <a:prstGeom prst="rect">
            <a:avLst/>
          </a:prstGeom>
        </p:spPr>
      </p:pic>
      <p:sp>
        <p:nvSpPr>
          <p:cNvPr id="4" name="Content Placeholder 3">
            <a:extLst>
              <a:ext uri="{FF2B5EF4-FFF2-40B4-BE49-F238E27FC236}">
                <a16:creationId xmlns:a16="http://schemas.microsoft.com/office/drawing/2014/main" id="{1946F5A9-3E21-AA4E-F9CC-B648CC367529}"/>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800"/>
              <a:t>Conceptual Model of Stakeholder Perspectives</a:t>
            </a:r>
          </a:p>
          <a:p>
            <a:pPr marL="742950" lvl="1">
              <a:lnSpc>
                <a:spcPct val="110000"/>
              </a:lnSpc>
            </a:pPr>
            <a:r>
              <a:rPr lang="en-US" sz="1800"/>
              <a:t>BAM shows what the organization should be doing</a:t>
            </a:r>
          </a:p>
          <a:p>
            <a:pPr marL="742950" lvl="1">
              <a:lnSpc>
                <a:spcPct val="110000"/>
              </a:lnSpc>
            </a:pPr>
            <a:r>
              <a:rPr lang="en-US" sz="1800"/>
              <a:t>Business process model shows how it does these things</a:t>
            </a:r>
          </a:p>
          <a:p>
            <a:pPr>
              <a:lnSpc>
                <a:spcPct val="110000"/>
              </a:lnSpc>
            </a:pPr>
            <a:r>
              <a:rPr lang="en-US" sz="1800"/>
              <a:t>Creating a BAM</a:t>
            </a:r>
          </a:p>
          <a:p>
            <a:pPr marL="742950" lvl="1">
              <a:lnSpc>
                <a:spcPct val="110000"/>
              </a:lnSpc>
            </a:pPr>
            <a:r>
              <a:rPr lang="en-US" sz="1800"/>
              <a:t>Identify activities from stakeholder perspectives</a:t>
            </a:r>
          </a:p>
          <a:p>
            <a:pPr marL="742950" lvl="1">
              <a:lnSpc>
                <a:spcPct val="110000"/>
              </a:lnSpc>
            </a:pPr>
            <a:r>
              <a:rPr lang="en-US" sz="1800"/>
              <a:t>Combine perspectives to achieve consensus</a:t>
            </a:r>
          </a:p>
          <a:p>
            <a:pPr>
              <a:lnSpc>
                <a:spcPct val="110000"/>
              </a:lnSpc>
            </a:pPr>
            <a:r>
              <a:rPr lang="en-US" sz="1800"/>
              <a:t>Steps to Create a BAM</a:t>
            </a:r>
          </a:p>
          <a:p>
            <a:pPr marL="742950" lvl="1">
              <a:lnSpc>
                <a:spcPct val="110000"/>
              </a:lnSpc>
            </a:pPr>
            <a:r>
              <a:rPr lang="en-US" sz="1800"/>
              <a:t>Identify DOING activities</a:t>
            </a:r>
          </a:p>
          <a:p>
            <a:pPr marL="742950" lvl="1">
              <a:lnSpc>
                <a:spcPct val="110000"/>
              </a:lnSpc>
            </a:pPr>
            <a:r>
              <a:rPr lang="en-US" sz="1800"/>
              <a:t>Add ENABLING activities</a:t>
            </a:r>
          </a:p>
          <a:p>
            <a:pPr marL="742950" lvl="1">
              <a:lnSpc>
                <a:spcPct val="110000"/>
              </a:lnSpc>
            </a:pPr>
            <a:r>
              <a:rPr lang="en-US" sz="1800"/>
              <a:t>Include PLANNING activities</a:t>
            </a:r>
          </a:p>
          <a:p>
            <a:pPr>
              <a:lnSpc>
                <a:spcPct val="110000"/>
              </a:lnSpc>
            </a:pPr>
            <a:r>
              <a:rPr lang="en-US" sz="1800"/>
              <a:t>Control Activities Observations</a:t>
            </a:r>
          </a:p>
          <a:p>
            <a:pPr>
              <a:lnSpc>
                <a:spcPct val="110000"/>
              </a:lnSpc>
            </a:pPr>
            <a:r>
              <a:rPr lang="en-US" sz="1800"/>
              <a:t>Example: Rake’s Refreshments</a:t>
            </a:r>
          </a:p>
        </p:txBody>
      </p:sp>
    </p:spTree>
    <p:extLst>
      <p:ext uri="{BB962C8B-B14F-4D97-AF65-F5344CB8AC3E}">
        <p14:creationId xmlns:p14="http://schemas.microsoft.com/office/powerpoint/2010/main" val="3192052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6C6BD-5309-EA71-89C8-95C1C3C6C996}"/>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Activity Threads in BAMs</a:t>
            </a:r>
          </a:p>
        </p:txBody>
      </p:sp>
      <p:pic>
        <p:nvPicPr>
          <p:cNvPr id="5" name="Content Placeholder 4">
            <a:hlinkClick r:id="rId3"/>
            <a:extLst>
              <a:ext uri="{FF2B5EF4-FFF2-40B4-BE49-F238E27FC236}">
                <a16:creationId xmlns:a16="http://schemas.microsoft.com/office/drawing/2014/main" id="{D8CE8AB4-9886-482E-A84D-FC13ED46059F}"/>
              </a:ext>
            </a:extLst>
          </p:cNvPr>
          <p:cNvPicPr>
            <a:picLocks noGrp="1" noChangeAspect="1"/>
          </p:cNvPicPr>
          <p:nvPr>
            <p:ph sz="half" idx="1"/>
          </p:nvPr>
        </p:nvPicPr>
        <p:blipFill>
          <a:blip r:embed="rId4"/>
          <a:stretch>
            <a:fillRect/>
          </a:stretch>
        </p:blipFill>
        <p:spPr>
          <a:xfrm>
            <a:off x="731520" y="2976281"/>
            <a:ext cx="3798378" cy="3333077"/>
          </a:xfrm>
          <a:prstGeom prst="rect">
            <a:avLst/>
          </a:prstGeom>
        </p:spPr>
      </p:pic>
      <p:sp>
        <p:nvSpPr>
          <p:cNvPr id="4" name="Content Placeholder 3">
            <a:extLst>
              <a:ext uri="{FF2B5EF4-FFF2-40B4-BE49-F238E27FC236}">
                <a16:creationId xmlns:a16="http://schemas.microsoft.com/office/drawing/2014/main" id="{E0A9080B-7F46-DE41-8969-020CD1FD32CF}"/>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20000"/>
              </a:lnSpc>
            </a:pPr>
            <a:r>
              <a:rPr lang="en-US" sz="1800"/>
              <a:t>Grouping Business Activities</a:t>
            </a:r>
          </a:p>
          <a:p>
            <a:pPr marL="742950" lvl="1">
              <a:lnSpc>
                <a:spcPct val="120000"/>
              </a:lnSpc>
            </a:pPr>
            <a:r>
              <a:rPr lang="en-US" sz="1800"/>
              <a:t>Useful to consider related activities together</a:t>
            </a:r>
          </a:p>
          <a:p>
            <a:pPr marL="742950" lvl="1">
              <a:lnSpc>
                <a:spcPct val="120000"/>
              </a:lnSpc>
            </a:pPr>
            <a:r>
              <a:rPr lang="en-US" sz="1800"/>
              <a:t>Example: Recruitment, training, and management of salespeople</a:t>
            </a:r>
          </a:p>
          <a:p>
            <a:pPr>
              <a:lnSpc>
                <a:spcPct val="120000"/>
              </a:lnSpc>
            </a:pPr>
            <a:r>
              <a:rPr lang="en-US" sz="1800"/>
              <a:t>Extracted Activities</a:t>
            </a:r>
          </a:p>
          <a:p>
            <a:pPr marL="742950" lvl="1">
              <a:lnSpc>
                <a:spcPct val="120000"/>
              </a:lnSpc>
            </a:pPr>
            <a:r>
              <a:rPr lang="en-US" sz="1800"/>
              <a:t>Activities E6 and D1 shown for completeness</a:t>
            </a:r>
          </a:p>
          <a:p>
            <a:pPr marL="742950" lvl="1">
              <a:lnSpc>
                <a:spcPct val="120000"/>
              </a:lnSpc>
            </a:pPr>
            <a:r>
              <a:rPr lang="en-US" sz="1800"/>
              <a:t>Not relevant to this investigation</a:t>
            </a:r>
          </a:p>
          <a:p>
            <a:pPr>
              <a:lnSpc>
                <a:spcPct val="120000"/>
              </a:lnSpc>
            </a:pPr>
            <a:r>
              <a:rPr lang="en-US" sz="1800"/>
              <a:t>Purpose of Grouping</a:t>
            </a:r>
          </a:p>
          <a:p>
            <a:pPr marL="742950" lvl="1">
              <a:lnSpc>
                <a:spcPct val="120000"/>
              </a:lnSpc>
            </a:pPr>
            <a:r>
              <a:rPr lang="en-US" sz="1800"/>
              <a:t>Consider entire process of recruitment, training, measurement, and control</a:t>
            </a:r>
          </a:p>
          <a:p>
            <a:pPr marL="742950" lvl="1">
              <a:lnSpc>
                <a:spcPct val="120000"/>
              </a:lnSpc>
            </a:pPr>
            <a:r>
              <a:rPr lang="en-US" sz="1800"/>
              <a:t>May apply to other staff as well</a:t>
            </a:r>
          </a:p>
          <a:p>
            <a:pPr>
              <a:lnSpc>
                <a:spcPct val="120000"/>
              </a:lnSpc>
            </a:pPr>
            <a:r>
              <a:rPr lang="en-US" sz="1800"/>
              <a:t>Potential Findings</a:t>
            </a:r>
          </a:p>
          <a:p>
            <a:pPr marL="742950" lvl="1">
              <a:lnSpc>
                <a:spcPct val="120000"/>
              </a:lnSpc>
            </a:pPr>
            <a:r>
              <a:rPr lang="en-US" sz="1800"/>
              <a:t>Poorly defined jobs</a:t>
            </a:r>
          </a:p>
          <a:p>
            <a:pPr marL="742950" lvl="1">
              <a:lnSpc>
                <a:spcPct val="120000"/>
              </a:lnSpc>
            </a:pPr>
            <a:r>
              <a:rPr lang="en-US" sz="1800"/>
              <a:t>Ineffective recruitment processes</a:t>
            </a:r>
          </a:p>
        </p:txBody>
      </p:sp>
    </p:spTree>
    <p:extLst>
      <p:ext uri="{BB962C8B-B14F-4D97-AF65-F5344CB8AC3E}">
        <p14:creationId xmlns:p14="http://schemas.microsoft.com/office/powerpoint/2010/main" val="973619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D398CA5-0195-4A91-CF1D-4A3F5D5AE728}"/>
              </a:ext>
            </a:extLst>
          </p:cNvPr>
          <p:cNvSpPr>
            <a:spLocks noGrp="1"/>
          </p:cNvSpPr>
          <p:nvPr>
            <p:ph type="title"/>
          </p:nvPr>
        </p:nvSpPr>
        <p:spPr>
          <a:xfrm>
            <a:off x="614679" y="548639"/>
            <a:ext cx="3977640" cy="5719640"/>
          </a:xfrm>
        </p:spPr>
        <p:txBody>
          <a:bodyPr anchor="t">
            <a:normAutofit/>
          </a:bodyPr>
          <a:lstStyle/>
          <a:p>
            <a:r>
              <a:rPr lang="en-US"/>
              <a:t>Summary</a:t>
            </a:r>
          </a:p>
        </p:txBody>
      </p:sp>
      <p:sp>
        <p:nvSpPr>
          <p:cNvPr id="3" name="Content Placeholder 2">
            <a:extLst>
              <a:ext uri="{FF2B5EF4-FFF2-40B4-BE49-F238E27FC236}">
                <a16:creationId xmlns:a16="http://schemas.microsoft.com/office/drawing/2014/main" id="{2981097E-17B5-5A52-C5C2-8C9EA28C37D2}"/>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Importance of Stakeholder Management</a:t>
            </a:r>
          </a:p>
          <a:p>
            <a:pPr marL="742950" lvl="1" indent="-285750">
              <a:buFont typeface="Arial" panose="020B0604020202020204" pitchFamily="34" charset="0"/>
              <a:buChar char="•"/>
            </a:pPr>
            <a:r>
              <a:rPr lang="en-US" sz="1500"/>
              <a:t>Key to success of business analysis projects</a:t>
            </a:r>
          </a:p>
          <a:p>
            <a:pPr marL="742950" lvl="1" indent="-285750">
              <a:buFont typeface="Arial" panose="020B0604020202020204" pitchFamily="34" charset="0"/>
              <a:buChar char="•"/>
            </a:pPr>
            <a:r>
              <a:rPr lang="en-US" sz="1500"/>
              <a:t>Should begin at inception stage</a:t>
            </a:r>
          </a:p>
          <a:p>
            <a:pPr marL="742950" lvl="1" indent="-285750">
              <a:buFont typeface="Arial" panose="020B0604020202020204" pitchFamily="34" charset="0"/>
              <a:buChar char="•"/>
            </a:pPr>
            <a:r>
              <a:rPr lang="en-US" sz="1500"/>
              <a:t>Continued throughout the project and afterwards</a:t>
            </a:r>
          </a:p>
          <a:p>
            <a:pPr>
              <a:buFont typeface="Arial" panose="020B0604020202020204" pitchFamily="34" charset="0"/>
              <a:buChar char="•"/>
            </a:pPr>
            <a:r>
              <a:rPr lang="en-US" sz="1500"/>
              <a:t>Roles and Responsibilities</a:t>
            </a:r>
          </a:p>
          <a:p>
            <a:pPr marL="742950" lvl="1" indent="-285750">
              <a:buFont typeface="Arial" panose="020B0604020202020204" pitchFamily="34" charset="0"/>
              <a:buChar char="•"/>
            </a:pPr>
            <a:r>
              <a:rPr lang="en-US" sz="1500"/>
              <a:t>Project manager has key responsibility</a:t>
            </a:r>
          </a:p>
          <a:p>
            <a:pPr marL="742950" lvl="1" indent="-285750">
              <a:buFont typeface="Arial" panose="020B0604020202020204" pitchFamily="34" charset="0"/>
              <a:buChar char="•"/>
            </a:pPr>
            <a:r>
              <a:rPr lang="en-US" sz="1500"/>
              <a:t>All team members have roles to play</a:t>
            </a:r>
          </a:p>
          <a:p>
            <a:pPr>
              <a:buFont typeface="Arial" panose="020B0604020202020204" pitchFamily="34" charset="0"/>
              <a:buChar char="•"/>
            </a:pPr>
            <a:r>
              <a:rPr lang="en-US" sz="1500"/>
              <a:t>Assessment of Stakeholders</a:t>
            </a:r>
          </a:p>
          <a:p>
            <a:pPr marL="742950" lvl="1" indent="-285750">
              <a:buFont typeface="Arial" panose="020B0604020202020204" pitchFamily="34" charset="0"/>
              <a:buChar char="•"/>
            </a:pPr>
            <a:r>
              <a:rPr lang="en-US" sz="1500"/>
              <a:t>Interest in the project</a:t>
            </a:r>
          </a:p>
          <a:p>
            <a:pPr marL="742950" lvl="1" indent="-285750">
              <a:buFont typeface="Arial" panose="020B0604020202020204" pitchFamily="34" charset="0"/>
              <a:buChar char="•"/>
            </a:pPr>
            <a:r>
              <a:rPr lang="en-US" sz="1500"/>
              <a:t>Power or influence over the project</a:t>
            </a:r>
          </a:p>
          <a:p>
            <a:pPr>
              <a:buFont typeface="Arial" panose="020B0604020202020204" pitchFamily="34" charset="0"/>
              <a:buChar char="•"/>
            </a:pPr>
            <a:r>
              <a:rPr lang="en-US" sz="1500"/>
              <a:t>Exploring Stakeholder Perspectives</a:t>
            </a:r>
          </a:p>
          <a:p>
            <a:pPr>
              <a:buFont typeface="Arial" panose="020B0604020202020204" pitchFamily="34" charset="0"/>
              <a:buChar char="•"/>
            </a:pPr>
            <a:r>
              <a:rPr lang="en-US" sz="1500"/>
              <a:t>Techniques for Revealing Stakeholder Values</a:t>
            </a:r>
          </a:p>
        </p:txBody>
      </p:sp>
    </p:spTree>
    <p:extLst>
      <p:ext uri="{BB962C8B-B14F-4D97-AF65-F5344CB8AC3E}">
        <p14:creationId xmlns:p14="http://schemas.microsoft.com/office/powerpoint/2010/main" val="256058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69065-AD6A-9D62-0CD5-72F28C9B7323}"/>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Roles in Stakeholder Management</a:t>
            </a:r>
          </a:p>
        </p:txBody>
      </p:sp>
      <p:sp>
        <p:nvSpPr>
          <p:cNvPr id="4" name="Content Placeholder 3">
            <a:extLst>
              <a:ext uri="{FF2B5EF4-FFF2-40B4-BE49-F238E27FC236}">
                <a16:creationId xmlns:a16="http://schemas.microsoft.com/office/drawing/2014/main" id="{6C3CB81E-615D-BCF2-E18F-661FA7355824}"/>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20000"/>
              </a:lnSpc>
            </a:pPr>
            <a:r>
              <a:rPr lang="en-US" sz="1800"/>
              <a:t>Project Manager or Senior Business Analyst</a:t>
            </a:r>
          </a:p>
          <a:p>
            <a:pPr marL="742950" lvl="1">
              <a:lnSpc>
                <a:spcPct val="120000"/>
              </a:lnSpc>
            </a:pPr>
            <a:r>
              <a:rPr lang="en-US" sz="1800"/>
              <a:t>Main responsibility for stakeholder management</a:t>
            </a:r>
          </a:p>
          <a:p>
            <a:pPr>
              <a:lnSpc>
                <a:spcPct val="120000"/>
              </a:lnSpc>
            </a:pPr>
            <a:r>
              <a:rPr lang="en-US" sz="1800"/>
              <a:t>Team Members</a:t>
            </a:r>
          </a:p>
          <a:p>
            <a:pPr marL="742950" lvl="1">
              <a:lnSpc>
                <a:spcPct val="120000"/>
              </a:lnSpc>
            </a:pPr>
            <a:r>
              <a:rPr lang="en-US" sz="1800"/>
              <a:t>Identify stakeholders</a:t>
            </a:r>
          </a:p>
          <a:p>
            <a:pPr marL="742950" lvl="1">
              <a:lnSpc>
                <a:spcPct val="120000"/>
              </a:lnSpc>
            </a:pPr>
            <a:r>
              <a:rPr lang="en-US" sz="1800"/>
              <a:t>Understand stakeholder needs</a:t>
            </a:r>
          </a:p>
          <a:p>
            <a:pPr marL="742950" lvl="1">
              <a:lnSpc>
                <a:spcPct val="120000"/>
              </a:lnSpc>
            </a:pPr>
            <a:r>
              <a:rPr lang="en-US" sz="1800"/>
              <a:t>Manage stakeholder expectations</a:t>
            </a:r>
          </a:p>
        </p:txBody>
      </p:sp>
      <p:pic>
        <p:nvPicPr>
          <p:cNvPr id="5" name="Content Placeholder 4" descr="Business meeting behind a glass wall">
            <a:extLst>
              <a:ext uri="{FF2B5EF4-FFF2-40B4-BE49-F238E27FC236}">
                <a16:creationId xmlns:a16="http://schemas.microsoft.com/office/drawing/2014/main" id="{E0FD9B7A-8AE2-480C-8CE5-0864EC7EB0EA}"/>
              </a:ext>
            </a:extLst>
          </p:cNvPr>
          <p:cNvPicPr>
            <a:picLocks noGrp="1" noChangeAspect="1"/>
          </p:cNvPicPr>
          <p:nvPr>
            <p:ph sz="half" idx="1"/>
          </p:nvPr>
        </p:nvPicPr>
        <p:blipFill>
          <a:blip r:embed="rId3"/>
          <a:srcRect l="20320" r="17646" b="-2"/>
          <a:stretch>
            <a:fillRect/>
          </a:stretch>
        </p:blipFill>
        <p:spPr>
          <a:xfrm>
            <a:off x="5818632" y="-1"/>
            <a:ext cx="6373368" cy="6858001"/>
          </a:xfrm>
          <a:prstGeom prst="rect">
            <a:avLst/>
          </a:prstGeom>
        </p:spPr>
      </p:pic>
    </p:spTree>
    <p:extLst>
      <p:ext uri="{BB962C8B-B14F-4D97-AF65-F5344CB8AC3E}">
        <p14:creationId xmlns:p14="http://schemas.microsoft.com/office/powerpoint/2010/main" val="61956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8E6D56-5B50-CD46-EF1F-9DB0716EFC10}"/>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2800" b="1" kern="1200">
                <a:solidFill>
                  <a:schemeClr val="tx1"/>
                </a:solidFill>
                <a:latin typeface="+mj-lt"/>
                <a:ea typeface="+mj-ea"/>
                <a:cs typeface="+mj-cs"/>
              </a:rPr>
              <a:t>Definition and Identification of Stakeholders</a:t>
            </a:r>
          </a:p>
        </p:txBody>
      </p:sp>
      <p:sp>
        <p:nvSpPr>
          <p:cNvPr id="4" name="Content Placeholder 3">
            <a:extLst>
              <a:ext uri="{FF2B5EF4-FFF2-40B4-BE49-F238E27FC236}">
                <a16:creationId xmlns:a16="http://schemas.microsoft.com/office/drawing/2014/main" id="{4EAD8A6E-A99D-7C6C-30E5-1468DDF4B1A7}"/>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20000"/>
              </a:lnSpc>
            </a:pPr>
            <a:r>
              <a:rPr lang="en-US" sz="1800"/>
              <a:t>Definition of Stakeholder</a:t>
            </a:r>
          </a:p>
          <a:p>
            <a:pPr marL="742950" lvl="1">
              <a:lnSpc>
                <a:spcPct val="120000"/>
              </a:lnSpc>
            </a:pPr>
            <a:r>
              <a:rPr lang="en-US" sz="1800"/>
              <a:t>Anyone with an interest in the issue</a:t>
            </a:r>
          </a:p>
          <a:p>
            <a:pPr marL="742950" lvl="1">
              <a:lnSpc>
                <a:spcPct val="120000"/>
              </a:lnSpc>
            </a:pPr>
            <a:r>
              <a:rPr lang="en-US" sz="1800"/>
              <a:t>Anyone affected by the issue</a:t>
            </a:r>
          </a:p>
          <a:p>
            <a:pPr>
              <a:lnSpc>
                <a:spcPct val="120000"/>
              </a:lnSpc>
            </a:pPr>
            <a:r>
              <a:rPr lang="en-US" sz="1800"/>
              <a:t>Importance of Identifying Stakeholders</a:t>
            </a:r>
          </a:p>
          <a:p>
            <a:pPr marL="742950" lvl="1">
              <a:lnSpc>
                <a:spcPct val="120000"/>
              </a:lnSpc>
            </a:pPr>
            <a:r>
              <a:rPr lang="en-US" sz="1800"/>
              <a:t>First step in stakeholder management</a:t>
            </a:r>
          </a:p>
          <a:p>
            <a:pPr marL="742950" lvl="1">
              <a:lnSpc>
                <a:spcPct val="120000"/>
              </a:lnSpc>
            </a:pPr>
            <a:r>
              <a:rPr lang="en-US" sz="1800"/>
              <a:t>Influence on the project</a:t>
            </a:r>
          </a:p>
        </p:txBody>
      </p:sp>
      <p:pic>
        <p:nvPicPr>
          <p:cNvPr id="5" name="Content Placeholder 4">
            <a:hlinkClick r:id="rId3"/>
            <a:extLst>
              <a:ext uri="{FF2B5EF4-FFF2-40B4-BE49-F238E27FC236}">
                <a16:creationId xmlns:a16="http://schemas.microsoft.com/office/drawing/2014/main" id="{EDF8E6D7-32F9-4E5D-B710-3E0F5A84EDC6}"/>
              </a:ext>
            </a:extLst>
          </p:cNvPr>
          <p:cNvPicPr>
            <a:picLocks noGrp="1" noChangeAspect="1"/>
          </p:cNvPicPr>
          <p:nvPr>
            <p:ph sz="half" idx="1"/>
          </p:nvPr>
        </p:nvPicPr>
        <p:blipFill>
          <a:blip r:embed="rId4"/>
          <a:stretch>
            <a:fillRect/>
          </a:stretch>
        </p:blipFill>
        <p:spPr>
          <a:xfrm>
            <a:off x="5691261" y="1582802"/>
            <a:ext cx="5837780" cy="3692395"/>
          </a:xfrm>
          <a:prstGeom prst="rect">
            <a:avLst/>
          </a:prstGeom>
        </p:spPr>
      </p:pic>
    </p:spTree>
    <p:extLst>
      <p:ext uri="{BB962C8B-B14F-4D97-AF65-F5344CB8AC3E}">
        <p14:creationId xmlns:p14="http://schemas.microsoft.com/office/powerpoint/2010/main" val="193527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FDC25-7F3D-5E5C-6E79-7375CCF138DF}"/>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sz="3600" b="1" kern="1200" dirty="0">
                <a:solidFill>
                  <a:schemeClr val="tx1"/>
                </a:solidFill>
                <a:latin typeface="+mj-lt"/>
                <a:ea typeface="+mj-ea"/>
                <a:cs typeface="+mj-cs"/>
              </a:rPr>
              <a:t>Customer Categories</a:t>
            </a:r>
          </a:p>
        </p:txBody>
      </p:sp>
      <p:pic>
        <p:nvPicPr>
          <p:cNvPr id="5" name="Content Placeholder 4" descr="Diverse Group of People">
            <a:extLst>
              <a:ext uri="{FF2B5EF4-FFF2-40B4-BE49-F238E27FC236}">
                <a16:creationId xmlns:a16="http://schemas.microsoft.com/office/drawing/2014/main" id="{4B63A403-2787-4CDD-BCEB-898AE175F07B}"/>
              </a:ext>
            </a:extLst>
          </p:cNvPr>
          <p:cNvPicPr>
            <a:picLocks noGrp="1" noChangeAspect="1"/>
          </p:cNvPicPr>
          <p:nvPr>
            <p:ph sz="half" idx="1"/>
          </p:nvPr>
        </p:nvPicPr>
        <p:blipFill>
          <a:blip r:embed="rId3"/>
          <a:srcRect t="17550" r="-3" b="38471"/>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307319BA-590D-3630-D70E-AFEB7E1F4233}"/>
              </a:ext>
            </a:extLst>
          </p:cNvPr>
          <p:cNvSpPr>
            <a:spLocks noGrp="1"/>
          </p:cNvSpPr>
          <p:nvPr>
            <p:ph sz="half" idx="2"/>
          </p:nvPr>
        </p:nvSpPr>
        <p:spPr>
          <a:xfrm>
            <a:off x="6030550" y="548639"/>
            <a:ext cx="5548802" cy="5796301"/>
          </a:xfrm>
        </p:spPr>
        <p:txBody>
          <a:bodyPr vert="horz" lIns="91440" tIns="45720" rIns="91440" bIns="45720" rtlCol="0">
            <a:normAutofit/>
          </a:bodyPr>
          <a:lstStyle/>
          <a:p>
            <a:pPr>
              <a:lnSpc>
                <a:spcPct val="120000"/>
              </a:lnSpc>
            </a:pPr>
            <a:r>
              <a:rPr lang="en-US" sz="1800"/>
              <a:t>Stakeholders</a:t>
            </a:r>
          </a:p>
          <a:p>
            <a:pPr marL="742950" lvl="1">
              <a:lnSpc>
                <a:spcPct val="120000"/>
              </a:lnSpc>
            </a:pPr>
            <a:r>
              <a:rPr lang="en-US" sz="1800"/>
              <a:t>Potentially affected by changes in the organization</a:t>
            </a:r>
          </a:p>
          <a:p>
            <a:pPr marL="742950" lvl="1">
              <a:lnSpc>
                <a:spcPct val="120000"/>
              </a:lnSpc>
            </a:pPr>
            <a:r>
              <a:rPr lang="en-US" sz="1800"/>
              <a:t>Important to manage change effectively to retain customers</a:t>
            </a:r>
          </a:p>
          <a:p>
            <a:pPr>
              <a:lnSpc>
                <a:spcPct val="120000"/>
              </a:lnSpc>
            </a:pPr>
            <a:r>
              <a:rPr lang="en-US" sz="1800"/>
              <a:t>Customer Categories</a:t>
            </a:r>
          </a:p>
          <a:p>
            <a:pPr marL="742950" lvl="1">
              <a:lnSpc>
                <a:spcPct val="120000"/>
              </a:lnSpc>
            </a:pPr>
            <a:r>
              <a:rPr lang="en-US" sz="1800"/>
              <a:t>Large or small</a:t>
            </a:r>
          </a:p>
          <a:p>
            <a:pPr marL="742950" lvl="1">
              <a:lnSpc>
                <a:spcPct val="120000"/>
              </a:lnSpc>
            </a:pPr>
            <a:r>
              <a:rPr lang="en-US" sz="1800"/>
              <a:t>Regular or occasional</a:t>
            </a:r>
          </a:p>
          <a:p>
            <a:pPr marL="742950" lvl="1">
              <a:lnSpc>
                <a:spcPct val="120000"/>
              </a:lnSpc>
            </a:pPr>
            <a:r>
              <a:rPr lang="en-US" sz="1800"/>
              <a:t>Wholesale or retail</a:t>
            </a:r>
          </a:p>
          <a:p>
            <a:pPr marL="742950" lvl="1">
              <a:lnSpc>
                <a:spcPct val="120000"/>
              </a:lnSpc>
            </a:pPr>
            <a:r>
              <a:rPr lang="en-US" sz="1800"/>
              <a:t>Corporate or private</a:t>
            </a:r>
          </a:p>
          <a:p>
            <a:pPr marL="742950" lvl="1">
              <a:lnSpc>
                <a:spcPct val="120000"/>
              </a:lnSpc>
            </a:pPr>
            <a:r>
              <a:rPr lang="en-US" sz="1800"/>
              <a:t>Commercial, non-profit, or public-sector</a:t>
            </a:r>
          </a:p>
          <a:p>
            <a:pPr marL="742950" lvl="1">
              <a:lnSpc>
                <a:spcPct val="120000"/>
              </a:lnSpc>
            </a:pPr>
            <a:r>
              <a:rPr lang="en-US" sz="1800"/>
              <a:t>Civilian or military</a:t>
            </a:r>
          </a:p>
          <a:p>
            <a:pPr marL="742950" lvl="1">
              <a:lnSpc>
                <a:spcPct val="120000"/>
              </a:lnSpc>
            </a:pPr>
            <a:r>
              <a:rPr lang="en-US" sz="1800"/>
              <a:t>Domestic or export</a:t>
            </a:r>
          </a:p>
          <a:p>
            <a:pPr marL="742950" lvl="1">
              <a:lnSpc>
                <a:spcPct val="120000"/>
              </a:lnSpc>
            </a:pPr>
            <a:r>
              <a:rPr lang="en-US" sz="1800"/>
              <a:t>Good customers vs. difficult customers</a:t>
            </a:r>
          </a:p>
        </p:txBody>
      </p:sp>
    </p:spTree>
    <p:extLst>
      <p:ext uri="{BB962C8B-B14F-4D97-AF65-F5344CB8AC3E}">
        <p14:creationId xmlns:p14="http://schemas.microsoft.com/office/powerpoint/2010/main" val="343746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3FE38-5A6F-4A65-3F0C-FAEFA7C1EC29}"/>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Partner Organizations</a:t>
            </a:r>
          </a:p>
        </p:txBody>
      </p:sp>
      <p:sp>
        <p:nvSpPr>
          <p:cNvPr id="4" name="Content Placeholder 3">
            <a:extLst>
              <a:ext uri="{FF2B5EF4-FFF2-40B4-BE49-F238E27FC236}">
                <a16:creationId xmlns:a16="http://schemas.microsoft.com/office/drawing/2014/main" id="{54AA52EE-7DFF-CD43-26FA-FA7AECC151D5}"/>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20000"/>
              </a:lnSpc>
            </a:pPr>
            <a:r>
              <a:rPr lang="en-US" sz="1800"/>
              <a:t>Types of Partner Organisations</a:t>
            </a:r>
          </a:p>
          <a:p>
            <a:pPr marL="742950" lvl="1">
              <a:lnSpc>
                <a:spcPct val="120000"/>
              </a:lnSpc>
            </a:pPr>
            <a:r>
              <a:rPr lang="en-US" sz="1800"/>
              <a:t>Resellers of our products or services</a:t>
            </a:r>
          </a:p>
          <a:p>
            <a:pPr marL="742950" lvl="1">
              <a:lnSpc>
                <a:spcPct val="120000"/>
              </a:lnSpc>
            </a:pPr>
            <a:r>
              <a:rPr lang="en-US" sz="1800"/>
              <a:t>Outsourcing companies providing specialist services</a:t>
            </a:r>
          </a:p>
          <a:p>
            <a:pPr>
              <a:lnSpc>
                <a:spcPct val="120000"/>
              </a:lnSpc>
            </a:pPr>
            <a:r>
              <a:rPr lang="en-US" sz="1800"/>
              <a:t>Roles of Partner Organisations</a:t>
            </a:r>
          </a:p>
          <a:p>
            <a:pPr marL="742950" lvl="1">
              <a:lnSpc>
                <a:spcPct val="120000"/>
              </a:lnSpc>
            </a:pPr>
            <a:r>
              <a:rPr lang="en-US" sz="1800"/>
              <a:t>Providing specialist services on our behalf</a:t>
            </a:r>
          </a:p>
          <a:p>
            <a:pPr marL="742950" lvl="1">
              <a:lnSpc>
                <a:spcPct val="120000"/>
              </a:lnSpc>
            </a:pPr>
            <a:r>
              <a:rPr lang="en-US" sz="1800"/>
              <a:t>Enhancing our service offerings</a:t>
            </a:r>
          </a:p>
        </p:txBody>
      </p:sp>
      <p:pic>
        <p:nvPicPr>
          <p:cNvPr id="5" name="Content Placeholder 4" descr="Business handshake">
            <a:extLst>
              <a:ext uri="{FF2B5EF4-FFF2-40B4-BE49-F238E27FC236}">
                <a16:creationId xmlns:a16="http://schemas.microsoft.com/office/drawing/2014/main" id="{32C372FD-79D8-4CE5-B1FE-A2591734579F}"/>
              </a:ext>
            </a:extLst>
          </p:cNvPr>
          <p:cNvPicPr>
            <a:picLocks noGrp="1" noChangeAspect="1"/>
          </p:cNvPicPr>
          <p:nvPr>
            <p:ph sz="half" idx="1"/>
          </p:nvPr>
        </p:nvPicPr>
        <p:blipFill>
          <a:blip r:embed="rId3"/>
          <a:srcRect l="11892" r="26074" b="-2"/>
          <a:stretch>
            <a:fillRect/>
          </a:stretch>
        </p:blipFill>
        <p:spPr>
          <a:xfrm>
            <a:off x="5818632" y="-1"/>
            <a:ext cx="6373368" cy="6858001"/>
          </a:xfrm>
          <a:prstGeom prst="rect">
            <a:avLst/>
          </a:prstGeom>
        </p:spPr>
      </p:pic>
    </p:spTree>
    <p:extLst>
      <p:ext uri="{BB962C8B-B14F-4D97-AF65-F5344CB8AC3E}">
        <p14:creationId xmlns:p14="http://schemas.microsoft.com/office/powerpoint/2010/main" val="417634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63ED890-C956-E5D5-52AB-FADB8BBD7B2B}"/>
              </a:ext>
            </a:extLst>
          </p:cNvPr>
          <p:cNvSpPr>
            <a:spLocks noGrp="1"/>
          </p:cNvSpPr>
          <p:nvPr>
            <p:ph type="title"/>
          </p:nvPr>
        </p:nvSpPr>
        <p:spPr>
          <a:xfrm>
            <a:off x="614679" y="548639"/>
            <a:ext cx="3977640" cy="5719640"/>
          </a:xfrm>
        </p:spPr>
        <p:txBody>
          <a:bodyPr anchor="t">
            <a:normAutofit/>
          </a:bodyPr>
          <a:lstStyle/>
          <a:p>
            <a:r>
              <a:rPr lang="en-US"/>
              <a:t>Supplier Categories</a:t>
            </a:r>
          </a:p>
        </p:txBody>
      </p:sp>
      <p:sp>
        <p:nvSpPr>
          <p:cNvPr id="3" name="Content Placeholder 2">
            <a:extLst>
              <a:ext uri="{FF2B5EF4-FFF2-40B4-BE49-F238E27FC236}">
                <a16:creationId xmlns:a16="http://schemas.microsoft.com/office/drawing/2014/main" id="{06DCE366-6AA0-EBF2-60E4-ECBA00809568}"/>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Types of Suppliers</a:t>
            </a:r>
          </a:p>
          <a:p>
            <a:pPr marL="742950" lvl="1" indent="-285750">
              <a:buFont typeface="Arial" panose="020B0604020202020204" pitchFamily="34" charset="0"/>
              <a:buChar char="•"/>
            </a:pPr>
            <a:r>
              <a:t>Major or minor</a:t>
            </a:r>
          </a:p>
          <a:p>
            <a:pPr marL="742950" lvl="1" indent="-285750">
              <a:buFont typeface="Arial" panose="020B0604020202020204" pitchFamily="34" charset="0"/>
              <a:buChar char="•"/>
            </a:pPr>
            <a:r>
              <a:t>Regular or occasional</a:t>
            </a:r>
          </a:p>
          <a:p>
            <a:pPr marL="742950" lvl="1" indent="-285750">
              <a:buFont typeface="Arial" panose="020B0604020202020204" pitchFamily="34" charset="0"/>
              <a:buChar char="•"/>
            </a:pPr>
            <a:r>
              <a:t>Domestic or overseas</a:t>
            </a:r>
          </a:p>
          <a:p>
            <a:pPr>
              <a:buFont typeface="Arial" panose="020B0604020202020204" pitchFamily="34" charset="0"/>
              <a:buChar char="•"/>
            </a:pPr>
            <a:r>
              <a:t>Importance of Suppliers</a:t>
            </a:r>
          </a:p>
          <a:p>
            <a:pPr marL="742950" lvl="1" indent="-285750">
              <a:buFont typeface="Arial" panose="020B0604020202020204" pitchFamily="34" charset="0"/>
              <a:buChar char="•"/>
            </a:pPr>
            <a:r>
              <a:t>Provide goods and services</a:t>
            </a:r>
          </a:p>
          <a:p>
            <a:pPr marL="742950" lvl="1" indent="-285750">
              <a:buFont typeface="Arial" panose="020B0604020202020204" pitchFamily="34" charset="0"/>
              <a:buChar char="•"/>
            </a:pPr>
            <a:r>
              <a:t>Interested in business practices</a:t>
            </a:r>
          </a:p>
          <a:p>
            <a:pPr marL="742950" lvl="1" indent="-285750">
              <a:buFont typeface="Arial" panose="020B0604020202020204" pitchFamily="34" charset="0"/>
              <a:buChar char="•"/>
            </a:pPr>
            <a:r>
              <a:t>Influence on purchase decisions</a:t>
            </a:r>
          </a:p>
          <a:p>
            <a:pPr>
              <a:buFont typeface="Arial" panose="020B0604020202020204" pitchFamily="34" charset="0"/>
              <a:buChar char="•"/>
            </a:pPr>
            <a:r>
              <a:t>Managing Supplier Relationships</a:t>
            </a:r>
          </a:p>
          <a:p>
            <a:pPr marL="742950" lvl="1" indent="-285750">
              <a:buFont typeface="Arial" panose="020B0604020202020204" pitchFamily="34" charset="0"/>
              <a:buChar char="•"/>
            </a:pPr>
            <a:r>
              <a:t>Impact of change initiatives</a:t>
            </a:r>
          </a:p>
          <a:p>
            <a:pPr marL="742950" lvl="1" indent="-285750">
              <a:buFont typeface="Arial" panose="020B0604020202020204" pitchFamily="34" charset="0"/>
              <a:buChar char="•"/>
            </a:pPr>
            <a:r>
              <a:t>Need for careful management</a:t>
            </a:r>
          </a:p>
          <a:p>
            <a:pPr marL="742950" lvl="1" indent="-285750">
              <a:buFont typeface="Arial" panose="020B0604020202020204" pitchFamily="34" charset="0"/>
              <a:buChar char="•"/>
            </a:pPr>
            <a:r>
              <a:t>Achieving positive and mutually beneficial results</a:t>
            </a:r>
            <a:endParaRPr lang="en-US"/>
          </a:p>
        </p:txBody>
      </p:sp>
    </p:spTree>
    <p:extLst>
      <p:ext uri="{BB962C8B-B14F-4D97-AF65-F5344CB8AC3E}">
        <p14:creationId xmlns:p14="http://schemas.microsoft.com/office/powerpoint/2010/main" val="324070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4B8143-3907-5396-F19C-4EDBFE8DE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9991F-CDF8-1C63-9075-4CEB7510BF42}"/>
              </a:ext>
            </a:extLst>
          </p:cNvPr>
          <p:cNvSpPr>
            <a:spLocks noGrp="1"/>
          </p:cNvSpPr>
          <p:nvPr>
            <p:ph type="title"/>
          </p:nvPr>
        </p:nvSpPr>
        <p:spPr>
          <a:xfrm>
            <a:off x="612648" y="603504"/>
            <a:ext cx="11019513" cy="1527048"/>
          </a:xfrm>
        </p:spPr>
        <p:txBody>
          <a:bodyPr anchor="b">
            <a:normAutofit/>
          </a:bodyPr>
          <a:lstStyle/>
          <a:p>
            <a:r>
              <a:rPr lang="en-US"/>
              <a:t>Competitors</a:t>
            </a:r>
          </a:p>
        </p:txBody>
      </p:sp>
      <p:sp>
        <p:nvSpPr>
          <p:cNvPr id="3" name="Content Placeholder 2">
            <a:extLst>
              <a:ext uri="{FF2B5EF4-FFF2-40B4-BE49-F238E27FC236}">
                <a16:creationId xmlns:a16="http://schemas.microsoft.com/office/drawing/2014/main" id="{896CE714-E0C2-A4FA-BEFA-312A29EB9B58}"/>
              </a:ext>
            </a:extLst>
          </p:cNvPr>
          <p:cNvSpPr>
            <a:spLocks noGrp="1"/>
          </p:cNvSpPr>
          <p:nvPr>
            <p:ph idx="1"/>
          </p:nvPr>
        </p:nvSpPr>
        <p:spPr>
          <a:xfrm>
            <a:off x="612648" y="2212848"/>
            <a:ext cx="11019514" cy="4096512"/>
          </a:xfrm>
        </p:spPr>
        <p:txBody>
          <a:bodyPr>
            <a:normAutofit/>
          </a:bodyPr>
          <a:lstStyle/>
          <a:p>
            <a:pPr>
              <a:buFont typeface="Arial" panose="020B0604020202020204" pitchFamily="34" charset="0"/>
              <a:buChar char="•"/>
            </a:pPr>
            <a:r>
              <a:t>Competitors' Interest in Our Changes</a:t>
            </a:r>
          </a:p>
          <a:p>
            <a:pPr marL="742950" lvl="1" indent="-285750">
              <a:buFont typeface="Arial" panose="020B0604020202020204" pitchFamily="34" charset="0"/>
              <a:buChar char="•"/>
            </a:pPr>
            <a:r>
              <a:t>Competitors closely monitor our organizational changes</a:t>
            </a:r>
          </a:p>
          <a:p>
            <a:pPr marL="742950" lvl="1" indent="-285750">
              <a:buFont typeface="Arial" panose="020B0604020202020204" pitchFamily="34" charset="0"/>
              <a:buChar char="•"/>
            </a:pPr>
            <a:r>
              <a:t>They aim to understand the impact on their business</a:t>
            </a:r>
          </a:p>
          <a:p>
            <a:pPr>
              <a:buFont typeface="Arial" panose="020B0604020202020204" pitchFamily="34" charset="0"/>
              <a:buChar char="•"/>
            </a:pPr>
            <a:r>
              <a:t>Potential Reactions from Competitors</a:t>
            </a:r>
          </a:p>
          <a:p>
            <a:pPr marL="742950" lvl="1" indent="-285750">
              <a:buFont typeface="Arial" panose="020B0604020202020204" pitchFamily="34" charset="0"/>
              <a:buChar char="•"/>
            </a:pPr>
            <a:r>
              <a:t>Competitors may attempt to block our initiatives</a:t>
            </a:r>
          </a:p>
          <a:p>
            <a:pPr marL="742950" lvl="1" indent="-285750">
              <a:buFont typeface="Arial" panose="020B0604020202020204" pitchFamily="34" charset="0"/>
              <a:buChar char="•"/>
            </a:pPr>
            <a:r>
              <a:t>They could develop counterproposals to challenge us</a:t>
            </a:r>
          </a:p>
          <a:p>
            <a:pPr>
              <a:buFont typeface="Arial" panose="020B0604020202020204" pitchFamily="34" charset="0"/>
              <a:buChar char="•"/>
            </a:pPr>
            <a:r>
              <a:t>Strategic Considerations</a:t>
            </a:r>
          </a:p>
          <a:p>
            <a:pPr marL="742950" lvl="1" indent="-285750">
              <a:buFont typeface="Arial" panose="020B0604020202020204" pitchFamily="34" charset="0"/>
              <a:buChar char="•"/>
            </a:pPr>
            <a:r>
              <a:t>We need to anticipate competitors' moves</a:t>
            </a:r>
          </a:p>
          <a:p>
            <a:pPr marL="742950" lvl="1" indent="-285750">
              <a:buFont typeface="Arial" panose="020B0604020202020204" pitchFamily="34" charset="0"/>
              <a:buChar char="•"/>
            </a:pPr>
            <a:r>
              <a:t>Develop strategies to mitigate their actions</a:t>
            </a:r>
            <a:endParaRPr lang="en-US"/>
          </a:p>
        </p:txBody>
      </p:sp>
    </p:spTree>
    <p:extLst>
      <p:ext uri="{BB962C8B-B14F-4D97-AF65-F5344CB8AC3E}">
        <p14:creationId xmlns:p14="http://schemas.microsoft.com/office/powerpoint/2010/main" val="1667201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Stakeholder Analysis and Management</vt:lpstr>
      <vt:lpstr>Agenda</vt:lpstr>
      <vt:lpstr>Importance of Stakeholder Management</vt:lpstr>
      <vt:lpstr>Roles in Stakeholder Management</vt:lpstr>
      <vt:lpstr>Definition and Identification of Stakeholders</vt:lpstr>
      <vt:lpstr>Customer Categories</vt:lpstr>
      <vt:lpstr>Partner Organizations</vt:lpstr>
      <vt:lpstr>Supplier Categories</vt:lpstr>
      <vt:lpstr>Competitors</vt:lpstr>
      <vt:lpstr>Regulators</vt:lpstr>
      <vt:lpstr>Owners</vt:lpstr>
      <vt:lpstr>Employees and Managers</vt:lpstr>
      <vt:lpstr>Other Stakeholders</vt:lpstr>
      <vt:lpstr>Assessment of Stakeholder Issues</vt:lpstr>
      <vt:lpstr>Power/Interest Grid</vt:lpstr>
      <vt:lpstr>Low Interest and Low Power</vt:lpstr>
      <vt:lpstr>High Interest but Low Power</vt:lpstr>
      <vt:lpstr>Low Interest but Some Power</vt:lpstr>
      <vt:lpstr>Low Interest but High Power</vt:lpstr>
      <vt:lpstr>High Interest and High Power</vt:lpstr>
      <vt:lpstr>Individuals and Groups of Stakeholders</vt:lpstr>
      <vt:lpstr>Summary of Stakeholder Management Strategies</vt:lpstr>
      <vt:lpstr>Dynamic Stakeholder Positions</vt:lpstr>
      <vt:lpstr>Stakeholder Management Plan</vt:lpstr>
      <vt:lpstr>RACI Chart Explanation</vt:lpstr>
      <vt:lpstr>RASCI Chart Explanation</vt:lpstr>
      <vt:lpstr>Researching Stakeholders</vt:lpstr>
      <vt:lpstr>Communicating with Stakeholders</vt:lpstr>
      <vt:lpstr>Introduction to Perspectives</vt:lpstr>
      <vt:lpstr>Soft Systems Methodology</vt:lpstr>
      <vt:lpstr>CATWOE Analysis</vt:lpstr>
      <vt:lpstr>Business Activity Models</vt:lpstr>
      <vt:lpstr>Activity Threads in BAMs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7</cp:revision>
  <dcterms:created xsi:type="dcterms:W3CDTF">2013-07-15T20:26:40Z</dcterms:created>
  <dcterms:modified xsi:type="dcterms:W3CDTF">2025-07-18T07:27:46Z</dcterms:modified>
</cp:coreProperties>
</file>