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3" r:id="rId8"/>
    <p:sldId id="294" r:id="rId9"/>
    <p:sldId id="309" r:id="rId10"/>
    <p:sldId id="310" r:id="rId11"/>
    <p:sldId id="316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879" autoAdjust="0"/>
  </p:normalViewPr>
  <p:slideViewPr>
    <p:cSldViewPr snapToGrid="0">
      <p:cViewPr varScale="1">
        <p:scale>
          <a:sx n="62" d="100"/>
          <a:sy n="62" d="100"/>
        </p:scale>
        <p:origin x="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zh-CN"/>
          </a:defPPr>
        </a:lstStyle>
        <a:p>
          <a:pPr rtl="0"/>
          <a:endParaRPr lang="zh-CN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en-US" altLang="zh-CN" sz="2000" dirty="0">
              <a:latin typeface="+mj-lt"/>
              <a:ea typeface="Microsoft YaHei UI" panose="02020502070401020303" pitchFamily="18" charset="0"/>
            </a:rPr>
            <a:t>Limitations</a:t>
          </a:r>
          <a:endParaRPr lang="zh-CN" sz="2000" dirty="0">
            <a:latin typeface="+mj-lt"/>
            <a:ea typeface="Microsoft YaHei UI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>
            <a:buFont typeface="Arial" panose="020B0604020202020204" pitchFamily="34" charset="0"/>
            <a:buNone/>
          </a:pPr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 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en-US" altLang="zh-CN" sz="2000" dirty="0">
              <a:latin typeface="+mj-lt"/>
              <a:ea typeface="Microsoft YaHei UI" panose="02020502070401020303" pitchFamily="18" charset="0"/>
            </a:rPr>
            <a:t>Future Extensions</a:t>
          </a:r>
          <a:endParaRPr lang="zh-CN" sz="2000" dirty="0">
            <a:latin typeface="+mj-lt"/>
            <a:ea typeface="Microsoft YaHei UI" panose="02020502070401020303" pitchFamily="18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zh-CN"/>
          </a:defPPr>
        </a:lstStyle>
        <a:p>
          <a:pPr rtl="0"/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 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2" custScaleY="100000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2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2" custScaleY="100000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2" custScaleY="173526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612" y="0"/>
          <a:ext cx="5196240" cy="155887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lt"/>
              <a:ea typeface="Microsoft YaHei UI" panose="02020502070401020303" pitchFamily="18" charset="0"/>
            </a:rPr>
            <a:t>Limitations</a:t>
          </a:r>
          <a:endParaRPr lang="zh-CN" sz="2000" kern="1200" dirty="0">
            <a:latin typeface="+mj-lt"/>
            <a:ea typeface="Microsoft YaHei UI" panose="02020502070401020303" pitchFamily="18" charset="0"/>
          </a:endParaRPr>
        </a:p>
      </dsp:txBody>
      <dsp:txXfrm>
        <a:off x="7612" y="0"/>
        <a:ext cx="5196240" cy="1558872"/>
      </dsp:txXfrm>
    </dsp:sp>
    <dsp:sp modelId="{22359DD7-1BFB-4900-BAE6-6084F2F57988}">
      <dsp:nvSpPr>
        <dsp:cNvPr id="0" name=""/>
        <dsp:cNvSpPr/>
      </dsp:nvSpPr>
      <dsp:spPr>
        <a:xfrm>
          <a:off x="7612" y="1073598"/>
          <a:ext cx="5196240" cy="233534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 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7612" y="1073598"/>
        <a:ext cx="5196240" cy="2335346"/>
      </dsp:txXfrm>
    </dsp:sp>
    <dsp:sp modelId="{C4F84DEA-2002-4D32-8E80-70EEE05E345A}">
      <dsp:nvSpPr>
        <dsp:cNvPr id="0" name=""/>
        <dsp:cNvSpPr/>
      </dsp:nvSpPr>
      <dsp:spPr>
        <a:xfrm>
          <a:off x="5311747" y="0"/>
          <a:ext cx="5196240" cy="155887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lt"/>
              <a:ea typeface="Microsoft YaHei UI" panose="02020502070401020303" pitchFamily="18" charset="0"/>
            </a:rPr>
            <a:t>Future Extensions</a:t>
          </a:r>
          <a:endParaRPr lang="zh-CN" sz="2000" kern="1200" dirty="0">
            <a:latin typeface="+mj-lt"/>
            <a:ea typeface="Microsoft YaHei UI" panose="02020502070401020303" pitchFamily="18" charset="0"/>
          </a:endParaRPr>
        </a:p>
      </dsp:txBody>
      <dsp:txXfrm>
        <a:off x="5311747" y="0"/>
        <a:ext cx="5196240" cy="1558872"/>
      </dsp:txXfrm>
    </dsp:sp>
    <dsp:sp modelId="{4FEB85EB-D046-4CDB-8A62-BBCE260C4490}">
      <dsp:nvSpPr>
        <dsp:cNvPr id="0" name=""/>
        <dsp:cNvSpPr/>
      </dsp:nvSpPr>
      <dsp:spPr>
        <a:xfrm>
          <a:off x="5311747" y="1047720"/>
          <a:ext cx="5196240" cy="237374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 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5311747" y="1047720"/>
        <a:ext cx="5196240" cy="237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水平操作列表"/>
  <dgm:desc val="用于显示非顺序或分组信息列表。适用于大量文本。整个文本的强调级别一致，不指示方向。 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2023/4/24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2023/4/24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0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31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5010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1280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2775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182777/is-there-a-better-way-to-use-strip-on-a-list-of-strings-python" TargetMode="External"/><Relationship Id="rId7" Type="http://schemas.openxmlformats.org/officeDocument/2006/relationships/hyperlink" Target="https://blog.csdn.net/xun527/article/details/10863709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zh-cn/windows/win32/shell/shellfolderview-viewoptions" TargetMode="External"/><Relationship Id="rId5" Type="http://schemas.openxmlformats.org/officeDocument/2006/relationships/hyperlink" Target="https://www.cnblogs.com/bushLing/p/16873426.html" TargetMode="External"/><Relationship Id="rId4" Type="http://schemas.openxmlformats.org/officeDocument/2006/relationships/hyperlink" Target="https://www.runoob.com/python/att-string-replac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Recipe APP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21992"/>
            <a:ext cx="2999232" cy="438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Jiahui ZHOU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  <a:cs typeface="Calibri Light"/>
              </a:rPr>
              <a:t>Outline</a:t>
            </a:r>
            <a:endParaRPr lang="zh-CN" b="1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Goals</a:t>
            </a:r>
            <a:endParaRPr lang="en-US" altLang="zh-CN" b="1" dirty="0"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Tools</a:t>
            </a:r>
            <a:endParaRPr lang="zh-CN" sz="24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Lessons Learned</a:t>
            </a:r>
            <a:endParaRPr lang="zh-CN" sz="24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000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Limitations &amp; Future Extensions 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References</a:t>
            </a:r>
            <a:endParaRPr lang="zh-CN" sz="24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endParaRPr lang="zh-CN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Goals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algn="l" rtl="0"/>
            <a:r>
              <a:rPr lang="en-US" altLang="zh-CN" b="1" dirty="0"/>
              <a:t>Allowing users (supposed to be me) to: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b="1" dirty="0"/>
              <a:t>Add or remove recipes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b="1" dirty="0"/>
              <a:t>Save recipes to a file (fixed) or loading them from it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b="1" dirty="0"/>
              <a:t>Check the unavailable ingredients for a recipe, according to the input of available ingredients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Tools</a:t>
            </a:r>
            <a:endParaRPr lang="zh-CN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000" b="1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  <a:cs typeface="+mn-lt"/>
              </a:rPr>
              <a:t>Objects</a:t>
            </a:r>
            <a:endParaRPr lang="zh-CN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>
              <a:lnSpc>
                <a:spcPct val="200000"/>
              </a:lnSpc>
            </a:pP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class – Recipe</a:t>
            </a:r>
          </a:p>
          <a:p>
            <a:pPr rtl="0">
              <a:lnSpc>
                <a:spcPct val="200000"/>
              </a:lnSpc>
            </a:pP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m</a:t>
            </a:r>
            <a:r>
              <a:rPr lang="en-US" altLang="zh-CN" sz="16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ethods </a:t>
            </a: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– str, check_ingredients</a:t>
            </a:r>
            <a:endParaRPr lang="zh-CN" sz="16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For Loop/While Loop</a:t>
            </a:r>
            <a:endParaRPr lang="zh-CN" sz="2000" b="1" dirty="0">
              <a:solidFill>
                <a:schemeClr val="accent3"/>
              </a:solidFill>
              <a:latin typeface="Microsoft YaHei UI" panose="02020602080505020303" pitchFamily="18" charset="77"/>
              <a:ea typeface="Microsoft YaHei UI" panose="02020502070401020303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f</a:t>
            </a:r>
            <a:r>
              <a:rPr lang="en-US" altLang="zh-CN" sz="16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or loop 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traverse the list of recipes to find recipe or ingredients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While loop –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a</a:t>
            </a:r>
            <a:r>
              <a:rPr lang="en-US" altLang="zh-CN" sz="16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sk for commands until </a:t>
            </a: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get “exit”</a:t>
            </a:r>
            <a:endParaRPr lang="zh-CN" sz="16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en-US" altLang="zh-CN" sz="2000" b="1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CSV File</a:t>
            </a:r>
            <a:endParaRPr lang="zh-CN" sz="2000" b="1" dirty="0">
              <a:solidFill>
                <a:schemeClr val="accent3"/>
              </a:solidFill>
              <a:latin typeface="Microsoft YaHei UI" panose="02020602080505020303" pitchFamily="18" charset="77"/>
              <a:ea typeface="Microsoft YaHei UI" panose="02020502070401020303" pitchFamily="18" charset="0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CSV file is very useful to save attributes of an object.</a:t>
            </a:r>
          </a:p>
          <a:p>
            <a:pPr rtl="0">
              <a:lnSpc>
                <a:spcPct val="150000"/>
              </a:lnSpc>
            </a:pPr>
            <a:r>
              <a:rPr lang="en-US" altLang="zh-CN" b="1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Compared with txt file, if there exists comma in the value of an attribute, CSV file is much easier to be loaded.</a:t>
            </a:r>
            <a:endParaRPr lang="zh-CN" sz="1600" b="1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Lessons Learned</a:t>
            </a:r>
            <a:endParaRPr lang="zh-CN" b="1" dirty="0"/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Circular Import</a:t>
            </a:r>
            <a:endParaRPr lang="zh-CN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en-US" altLang="zh-CN" b="1" dirty="0"/>
              <a:t>When we import the file to test to the testing file, if there exists importing file in that file, it will lead to a circular import. Therefore, if it’s better to use “from (file) import (functions to test)” or use import inside single functions to avoid this situation.</a:t>
            </a:r>
            <a:endParaRPr lang="zh-CN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Variables Shadow</a:t>
            </a:r>
            <a:endParaRPr lang="zh-CN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en-US" altLang="zh-CN" b="1" dirty="0"/>
              <a:t>When we code in PyCharm, a warning of “shadow name from outer scope””  appears when we name a variable inside a function as same as one outside the function. In this case, the variable inside the function has the priority to (shadows) the one outside the function.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Limitations &amp; Future Extensions</a:t>
            </a:r>
            <a:endParaRPr lang="zh-CN" b="1" dirty="0"/>
          </a:p>
        </p:txBody>
      </p:sp>
      <p:graphicFrame>
        <p:nvGraphicFramePr>
          <p:cNvPr id="7" name="内容占位符 3" descr="日程表占位符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10423"/>
              </p:ext>
            </p:extLst>
          </p:nvPr>
        </p:nvGraphicFramePr>
        <p:xfrm>
          <a:off x="838200" y="2990850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BF1F192-521F-657D-BAAA-C22577EC907A}"/>
              </a:ext>
            </a:extLst>
          </p:cNvPr>
          <p:cNvSpPr txBox="1"/>
          <p:nvPr/>
        </p:nvSpPr>
        <p:spPr>
          <a:xfrm>
            <a:off x="1033409" y="4432975"/>
            <a:ext cx="514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Only serves one user (supposed to be me)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Does not need password to edit the 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Cannot</a:t>
            </a:r>
            <a:r>
              <a:rPr lang="zh-CN" altLang="en-US" b="1" dirty="0"/>
              <a:t> </a:t>
            </a:r>
            <a:r>
              <a:rPr lang="en-US" altLang="zh-CN" b="1" dirty="0"/>
              <a:t>edit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existing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21A7BA-D8BA-4EB9-7F37-6144E4D48FE7}"/>
              </a:ext>
            </a:extLst>
          </p:cNvPr>
          <p:cNvSpPr txBox="1"/>
          <p:nvPr/>
        </p:nvSpPr>
        <p:spPr>
          <a:xfrm>
            <a:off x="6369978" y="4448062"/>
            <a:ext cx="514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Serves more users with their own 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Asks for password for each user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Adds functions of editing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existing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731612" cy="7368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</a:rPr>
              <a:t>Reference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126751"/>
            <a:ext cx="7744968" cy="3082247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altLang="zh-CN" sz="1800" dirty="0">
                <a:hlinkClick r:id="rId3"/>
              </a:rPr>
              <a:t>Is there a better way to use strip() on a list of strings? - python - Stack Overflow</a:t>
            </a:r>
            <a:endParaRPr lang="en-US" altLang="zh-CN" sz="1800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altLang="zh-CN" sz="1800" dirty="0">
                <a:hlinkClick r:id="rId4"/>
              </a:rPr>
              <a:t>Python replace()</a:t>
            </a:r>
            <a:r>
              <a:rPr lang="zh-CN" altLang="en-US" sz="1800" dirty="0">
                <a:hlinkClick r:id="rId4"/>
              </a:rPr>
              <a:t>方法 </a:t>
            </a:r>
            <a:r>
              <a:rPr lang="en-US" altLang="zh-CN" sz="1800" dirty="0">
                <a:hlinkClick r:id="rId4"/>
              </a:rPr>
              <a:t>| </a:t>
            </a:r>
            <a:r>
              <a:rPr lang="zh-CN" altLang="en-US" sz="1800" dirty="0">
                <a:hlinkClick r:id="rId4"/>
              </a:rPr>
              <a:t>菜鸟教程 </a:t>
            </a:r>
            <a:r>
              <a:rPr lang="en-US" altLang="zh-CN" sz="1800" dirty="0">
                <a:hlinkClick r:id="rId4"/>
              </a:rPr>
              <a:t>(runoob.com)</a:t>
            </a:r>
            <a:endParaRPr lang="en-US" altLang="zh-CN" sz="1800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altLang="zh-CN" sz="1800" dirty="0" err="1">
                <a:hlinkClick r:id="rId5"/>
              </a:rPr>
              <a:t>Pycharm</a:t>
            </a:r>
            <a:r>
              <a:rPr lang="en-US" altLang="zh-CN" sz="1800" dirty="0">
                <a:hlinkClick r:id="rId5"/>
              </a:rPr>
              <a:t> </a:t>
            </a:r>
            <a:r>
              <a:rPr lang="zh-CN" altLang="en-US" sz="1800" dirty="0">
                <a:hlinkClick r:id="rId5"/>
              </a:rPr>
              <a:t>从外部范围隐藏名称</a:t>
            </a:r>
            <a:r>
              <a:rPr lang="en-US" altLang="zh-CN" sz="1800" dirty="0">
                <a:hlinkClick r:id="rId5"/>
              </a:rPr>
              <a:t>xx</a:t>
            </a:r>
            <a:r>
              <a:rPr lang="zh-CN" altLang="en-US" sz="1800" dirty="0">
                <a:hlinkClick r:id="rId5"/>
              </a:rPr>
              <a:t>的问题 </a:t>
            </a:r>
            <a:r>
              <a:rPr lang="en-US" altLang="zh-CN" sz="1800" dirty="0">
                <a:hlinkClick r:id="rId5"/>
              </a:rPr>
              <a:t>- Bush - </a:t>
            </a:r>
            <a:r>
              <a:rPr lang="zh-CN" altLang="en-US" sz="1800" dirty="0">
                <a:hlinkClick r:id="rId5"/>
              </a:rPr>
              <a:t>博客园 </a:t>
            </a:r>
            <a:r>
              <a:rPr lang="en-US" altLang="zh-CN" sz="1800" dirty="0">
                <a:hlinkClick r:id="rId5"/>
              </a:rPr>
              <a:t>(cnblogs.com)</a:t>
            </a:r>
            <a:endParaRPr lang="en-US" altLang="zh-CN" sz="1800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altLang="zh-CN" sz="1800" dirty="0" err="1">
                <a:hlinkClick r:id="rId6"/>
              </a:rPr>
              <a:t>ShellFolderView.ViewOptions</a:t>
            </a:r>
            <a:r>
              <a:rPr lang="en-US" altLang="zh-CN" sz="1800" dirty="0">
                <a:hlinkClick r:id="rId6"/>
              </a:rPr>
              <a:t> </a:t>
            </a:r>
            <a:r>
              <a:rPr lang="zh-CN" altLang="en-US" sz="1800" dirty="0">
                <a:hlinkClick r:id="rId6"/>
              </a:rPr>
              <a:t>属性 </a:t>
            </a:r>
            <a:r>
              <a:rPr lang="en-US" altLang="zh-CN" sz="1800" dirty="0">
                <a:hlinkClick r:id="rId6"/>
              </a:rPr>
              <a:t>(</a:t>
            </a:r>
            <a:r>
              <a:rPr lang="en-US" altLang="zh-CN" sz="1800" dirty="0" err="1">
                <a:hlinkClick r:id="rId6"/>
              </a:rPr>
              <a:t>Shldisp.h</a:t>
            </a:r>
            <a:r>
              <a:rPr lang="en-US" altLang="zh-CN" sz="1800" dirty="0">
                <a:hlinkClick r:id="rId6"/>
              </a:rPr>
              <a:t>) - Win32 apps | Microsoft Learn</a:t>
            </a:r>
            <a:endParaRPr lang="en-US" altLang="zh-CN" sz="1800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altLang="zh-CN" sz="1800" dirty="0">
                <a:hlinkClick r:id="rId7"/>
              </a:rPr>
              <a:t>python</a:t>
            </a:r>
            <a:r>
              <a:rPr lang="zh-CN" altLang="en-US" sz="1800" dirty="0">
                <a:hlinkClick r:id="rId7"/>
              </a:rPr>
              <a:t>中遇到循环</a:t>
            </a:r>
            <a:r>
              <a:rPr lang="en-US" altLang="zh-CN" sz="1800" dirty="0">
                <a:hlinkClick r:id="rId7"/>
              </a:rPr>
              <a:t>import</a:t>
            </a:r>
            <a:r>
              <a:rPr lang="zh-CN" altLang="en-US" sz="1800" dirty="0">
                <a:hlinkClick r:id="rId7"/>
              </a:rPr>
              <a:t>即</a:t>
            </a:r>
            <a:r>
              <a:rPr lang="en-US" altLang="zh-CN" sz="1800" dirty="0">
                <a:hlinkClick r:id="rId7"/>
              </a:rPr>
              <a:t>circular import</a:t>
            </a:r>
            <a:r>
              <a:rPr lang="zh-CN" altLang="en-US" sz="1800" dirty="0">
                <a:hlinkClick r:id="rId7"/>
              </a:rPr>
              <a:t>的问题原理剖析及解决方案</a:t>
            </a:r>
            <a:r>
              <a:rPr lang="en-US" altLang="zh-CN" sz="1800" dirty="0">
                <a:hlinkClick r:id="rId7"/>
              </a:rPr>
              <a:t>_</a:t>
            </a:r>
            <a:r>
              <a:rPr lang="zh-CN" altLang="en-US" sz="1800" dirty="0">
                <a:hlinkClick r:id="rId7"/>
              </a:rPr>
              <a:t>幸福清风的博客</a:t>
            </a:r>
            <a:r>
              <a:rPr lang="en-US" altLang="zh-CN" sz="1800" dirty="0">
                <a:hlinkClick r:id="rId7"/>
              </a:rPr>
              <a:t>-CSDN</a:t>
            </a:r>
            <a:r>
              <a:rPr lang="zh-CN" altLang="en-US" sz="1800" dirty="0">
                <a:hlinkClick r:id="rId7"/>
              </a:rPr>
              <a:t>博客</a:t>
            </a:r>
            <a:endParaRPr lang="en-US" altLang="zh-CN" sz="1800" dirty="0">
              <a:latin typeface="Microsoft YaHei UI Light" panose="020B0302020104020203" pitchFamily="34" charset="0"/>
              <a:cs typeface="Gill Sans Light" panose="020B0302020104020203" pitchFamily="34" charset="-79"/>
            </a:endParaRPr>
          </a:p>
          <a:p>
            <a:pPr marL="0" indent="0" algn="l" rtl="0">
              <a:lnSpc>
                <a:spcPct val="100000"/>
              </a:lnSpc>
              <a:buNone/>
            </a:pPr>
            <a:endParaRPr lang="zh-CN" dirty="0">
              <a:solidFill>
                <a:schemeClr val="accent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Thanks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277054" cy="284378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Jiahui ZHOU</a:t>
            </a:r>
          </a:p>
          <a:p>
            <a:pPr rtl="0"/>
            <a:r>
              <a:rPr lang="en-US" altLang="zh-CN" dirty="0"/>
              <a:t>CS5001</a:t>
            </a:r>
          </a:p>
          <a:p>
            <a:pPr rtl="0"/>
            <a:r>
              <a:rPr lang="en-US" altLang="zh-CN" dirty="0"/>
              <a:t>2023 Spring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{294DF9A7-72B9-45A6-B6CC-BE4AE67A0992}tf56410444_win32</Template>
  <TotalTime>110</TotalTime>
  <Words>416</Words>
  <Application>Microsoft Office PowerPoint</Application>
  <PresentationFormat>宽屏</PresentationFormat>
  <Paragraphs>60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Microsoft YaHei UI</vt:lpstr>
      <vt:lpstr>Microsoft YaHei UI Light</vt:lpstr>
      <vt:lpstr>Arial</vt:lpstr>
      <vt:lpstr>Office 主题</vt:lpstr>
      <vt:lpstr>Recipe APP</vt:lpstr>
      <vt:lpstr>Outline</vt:lpstr>
      <vt:lpstr>Goals</vt:lpstr>
      <vt:lpstr>Tools</vt:lpstr>
      <vt:lpstr>Lessons Learned</vt:lpstr>
      <vt:lpstr>Limitations &amp; Future Extensions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APP</dc:title>
  <dc:creator>Jiahui Zhou</dc:creator>
  <cp:lastModifiedBy>Jiahui Zhou</cp:lastModifiedBy>
  <cp:revision>3</cp:revision>
  <dcterms:created xsi:type="dcterms:W3CDTF">2023-04-23T16:59:02Z</dcterms:created>
  <dcterms:modified xsi:type="dcterms:W3CDTF">2023-04-23T18:49:21Z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