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66" r:id="rId3"/>
    <p:sldId id="267" r:id="rId4"/>
    <p:sldId id="258" r:id="rId5"/>
    <p:sldId id="259" r:id="rId6"/>
    <p:sldId id="269" r:id="rId7"/>
    <p:sldId id="260" r:id="rId8"/>
    <p:sldId id="265" r:id="rId9"/>
    <p:sldId id="268" r:id="rId10"/>
    <p:sldId id="262" r:id="rId11"/>
    <p:sldId id="263" r:id="rId12"/>
    <p:sldId id="270" r:id="rId13"/>
    <p:sldId id="264" r:id="rId14"/>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CE599-3DB4-49F2-A9EF-B81C868617D0}" v="85" dt="2025-04-15T23:26:01.829"/>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56" d="100"/>
          <a:sy n="56" d="100"/>
        </p:scale>
        <p:origin x="1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0819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1739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26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9435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37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5764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6939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9447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0994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3330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6880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4/15/2025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03718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6A316BC5-B7D5-1283-CE1F-67C8052EA347}"/>
              </a:ext>
            </a:extLst>
          </p:cNvPr>
          <p:cNvPicPr>
            <a:picLocks noChangeAspect="1"/>
          </p:cNvPicPr>
          <p:nvPr/>
        </p:nvPicPr>
        <p:blipFill>
          <a:blip r:embed="rId2">
            <a:alphaModFix amt="40000"/>
          </a:blip>
          <a:srcRect t="20113" b="4888"/>
          <a:stretch/>
        </p:blipFill>
        <p:spPr>
          <a:xfrm>
            <a:off x="20" y="10"/>
            <a:ext cx="12191980" cy="6857985"/>
          </a:xfrm>
          <a:prstGeom prst="rect">
            <a:avLst/>
          </a:prstGeom>
        </p:spPr>
      </p:pic>
      <p:sp>
        <p:nvSpPr>
          <p:cNvPr id="2" name="Title 1">
            <a:extLst>
              <a:ext uri="{FF2B5EF4-FFF2-40B4-BE49-F238E27FC236}">
                <a16:creationId xmlns:a16="http://schemas.microsoft.com/office/drawing/2014/main" id="{082C2A23-0E44-F8BE-533B-0B818844F574}"/>
              </a:ext>
            </a:extLst>
          </p:cNvPr>
          <p:cNvSpPr>
            <a:spLocks noGrp="1"/>
          </p:cNvSpPr>
          <p:nvPr>
            <p:ph type="ctrTitle"/>
          </p:nvPr>
        </p:nvSpPr>
        <p:spPr>
          <a:xfrm>
            <a:off x="914401" y="2909456"/>
            <a:ext cx="7393922" cy="3066469"/>
          </a:xfrm>
        </p:spPr>
        <p:txBody>
          <a:bodyPr anchor="b">
            <a:normAutofit fontScale="90000"/>
          </a:bodyPr>
          <a:lstStyle/>
          <a:p>
            <a:pPr>
              <a:lnSpc>
                <a:spcPct val="90000"/>
              </a:lnSpc>
            </a:pPr>
            <a:r>
              <a:rPr lang="en-GB" sz="4900" dirty="0">
                <a:solidFill>
                  <a:srgbClr val="FFFFFF"/>
                </a:solidFill>
                <a:latin typeface="Times New Roman" panose="02020603050405020304" pitchFamily="18" charset="0"/>
                <a:cs typeface="Times New Roman" panose="02020603050405020304" pitchFamily="18" charset="0"/>
              </a:rPr>
              <a:t>Geo-AI Pipeline Planner: Optimizing Sustainable and Safe Routes for Oil &amp; Gas Infrastructure in Africa</a:t>
            </a:r>
            <a:br>
              <a:rPr lang="en-GB" sz="4600" dirty="0">
                <a:solidFill>
                  <a:srgbClr val="FFFFFF"/>
                </a:solidFill>
              </a:rPr>
            </a:br>
            <a:endParaRPr lang="en-KE" sz="4600" dirty="0">
              <a:solidFill>
                <a:srgbClr val="FFFFFF"/>
              </a:solidFill>
            </a:endParaRPr>
          </a:p>
        </p:txBody>
      </p:sp>
      <p:sp>
        <p:nvSpPr>
          <p:cNvPr id="3" name="Subtitle 2">
            <a:extLst>
              <a:ext uri="{FF2B5EF4-FFF2-40B4-BE49-F238E27FC236}">
                <a16:creationId xmlns:a16="http://schemas.microsoft.com/office/drawing/2014/main" id="{A66FE356-9FED-AC5F-50DC-4FC30C008EA4}"/>
              </a:ext>
            </a:extLst>
          </p:cNvPr>
          <p:cNvSpPr>
            <a:spLocks noGrp="1"/>
          </p:cNvSpPr>
          <p:nvPr>
            <p:ph type="subTitle" idx="1"/>
          </p:nvPr>
        </p:nvSpPr>
        <p:spPr>
          <a:xfrm>
            <a:off x="914400" y="956113"/>
            <a:ext cx="7393922" cy="1329888"/>
          </a:xfrm>
        </p:spPr>
        <p:txBody>
          <a:bodyPr anchor="t">
            <a:normAutofit/>
          </a:bodyPr>
          <a:lstStyle/>
          <a:p>
            <a:r>
              <a:rPr lang="en-GB" dirty="0">
                <a:solidFill>
                  <a:srgbClr val="FFFFFF"/>
                </a:solidFill>
              </a:rPr>
              <a:t>NEURONAUTS</a:t>
            </a:r>
            <a:endParaRPr lang="en-KE" b="1" dirty="0">
              <a:solidFill>
                <a:srgbClr val="FFFFFF"/>
              </a:solidFill>
            </a:endParaRPr>
          </a:p>
        </p:txBody>
      </p:sp>
      <p:cxnSp>
        <p:nvCxnSpPr>
          <p:cNvPr id="18" name="Straight Connector 17">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6527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E1415178-8A4A-D9F2-F019-E26E0AFCE846}"/>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2C90A1-9F95-04A4-C463-80CC5F07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C33FDDF5-0A1D-31A3-EAB0-694360254870}"/>
              </a:ext>
            </a:extLst>
          </p:cNvPr>
          <p:cNvPicPr>
            <a:picLocks noChangeAspect="1"/>
          </p:cNvPicPr>
          <p:nvPr/>
        </p:nvPicPr>
        <p:blipFill>
          <a:blip r:embed="rId2">
            <a:alphaModFix amt="20000"/>
          </a:blip>
          <a:srcRect t="20113" b="4888"/>
          <a:stretch/>
        </p:blipFill>
        <p:spPr>
          <a:xfrm>
            <a:off x="-406"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EA6A3FB8-0F15-3257-A100-9259AFCC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0FCC27E-294B-2A1F-F906-5B55197E66D5}"/>
              </a:ext>
            </a:extLst>
          </p:cNvPr>
          <p:cNvSpPr>
            <a:spLocks noGrp="1"/>
          </p:cNvSpPr>
          <p:nvPr>
            <p:ph type="ctrTitle"/>
          </p:nvPr>
        </p:nvSpPr>
        <p:spPr>
          <a:xfrm>
            <a:off x="568285" y="1949554"/>
            <a:ext cx="11054615" cy="2696866"/>
          </a:xfrm>
        </p:spPr>
        <p:txBody>
          <a:bodyPr anchor="t">
            <a:noAutofit/>
          </a:bodyPr>
          <a:lstStyle/>
          <a:p>
            <a:pPr>
              <a:lnSpc>
                <a:spcPct val="90000"/>
              </a:lnSpc>
            </a:pPr>
            <a:r>
              <a:rPr lang="en-GB" sz="2000" b="0" dirty="0">
                <a:solidFill>
                  <a:srgbClr val="FFFFFF"/>
                </a:solidFill>
                <a:latin typeface="Times New Roman" panose="02020603050405020304" pitchFamily="18" charset="0"/>
                <a:cs typeface="Times New Roman" panose="02020603050405020304" pitchFamily="18" charset="0"/>
              </a:rPr>
              <a:t>Model performance will be evaluated using:</a:t>
            </a:r>
            <a:br>
              <a:rPr lang="en-GB" sz="2000" b="0" dirty="0">
                <a:solidFill>
                  <a:srgbClr val="FFFFFF"/>
                </a:solidFill>
                <a:latin typeface="Times New Roman" panose="02020603050405020304" pitchFamily="18" charset="0"/>
                <a:cs typeface="Times New Roman" panose="02020603050405020304" pitchFamily="18" charset="0"/>
              </a:rPr>
            </a:br>
            <a:r>
              <a:rPr lang="en-GB" sz="2000" b="0" dirty="0">
                <a:solidFill>
                  <a:srgbClr val="FFFFFF"/>
                </a:solidFill>
                <a:latin typeface="Times New Roman" panose="02020603050405020304" pitchFamily="18" charset="0"/>
                <a:cs typeface="Times New Roman" panose="02020603050405020304" pitchFamily="18" charset="0"/>
              </a:rPr>
              <a:t>Accuracy, Precision, Recall, and F1-Score</a:t>
            </a:r>
            <a:br>
              <a:rPr lang="en-GB" sz="2000" b="0" dirty="0">
                <a:solidFill>
                  <a:srgbClr val="FFFFFF"/>
                </a:solidFill>
                <a:latin typeface="Times New Roman" panose="02020603050405020304" pitchFamily="18" charset="0"/>
                <a:cs typeface="Times New Roman" panose="02020603050405020304" pitchFamily="18" charset="0"/>
              </a:rPr>
            </a:br>
            <a:r>
              <a:rPr lang="en-GB" sz="2000" b="0" dirty="0">
                <a:solidFill>
                  <a:srgbClr val="FFFFFF"/>
                </a:solidFill>
                <a:latin typeface="Times New Roman" panose="02020603050405020304" pitchFamily="18" charset="0"/>
                <a:cs typeface="Times New Roman" panose="02020603050405020304" pitchFamily="18" charset="0"/>
              </a:rPr>
              <a:t>ROC-AUC for classification risk levels</a:t>
            </a:r>
            <a:br>
              <a:rPr lang="en-GB" sz="2000" b="0" dirty="0">
                <a:solidFill>
                  <a:srgbClr val="FFFFFF"/>
                </a:solidFill>
                <a:latin typeface="Times New Roman" panose="02020603050405020304" pitchFamily="18" charset="0"/>
                <a:cs typeface="Times New Roman" panose="02020603050405020304" pitchFamily="18" charset="0"/>
              </a:rPr>
            </a:br>
            <a:r>
              <a:rPr lang="en-GB" sz="2000" b="0" dirty="0">
                <a:solidFill>
                  <a:srgbClr val="FFFFFF"/>
                </a:solidFill>
                <a:latin typeface="Times New Roman" panose="02020603050405020304" pitchFamily="18" charset="0"/>
                <a:cs typeface="Times New Roman" panose="02020603050405020304" pitchFamily="18" charset="0"/>
              </a:rPr>
              <a:t>Confusion matrices for High vs. Low risk prediction </a:t>
            </a:r>
            <a:br>
              <a:rPr lang="en-GB" sz="2000" b="0" dirty="0">
                <a:solidFill>
                  <a:srgbClr val="FFFFFF"/>
                </a:solidFill>
                <a:latin typeface="Times New Roman" panose="02020603050405020304" pitchFamily="18" charset="0"/>
                <a:cs typeface="Times New Roman" panose="02020603050405020304" pitchFamily="18" charset="0"/>
              </a:rPr>
            </a:br>
            <a:r>
              <a:rPr lang="en-GB" sz="2000" b="0" dirty="0">
                <a:solidFill>
                  <a:srgbClr val="FFFFFF"/>
                </a:solidFill>
                <a:latin typeface="Times New Roman" panose="02020603050405020304" pitchFamily="18" charset="0"/>
                <a:cs typeface="Times New Roman" panose="02020603050405020304" pitchFamily="18" charset="0"/>
              </a:rPr>
              <a:t>Thresholds will be tuned to prioritize recall on high-risk pipelines, where false negatives (missed risks) are most dangerous</a:t>
            </a:r>
            <a:r>
              <a:rPr lang="en-GB" sz="2000" dirty="0">
                <a:solidFill>
                  <a:srgbClr val="FFFFFF"/>
                </a:solidFill>
                <a:latin typeface="Times New Roman" panose="02020603050405020304" pitchFamily="18" charset="0"/>
                <a:cs typeface="Times New Roman" panose="02020603050405020304" pitchFamily="18" charset="0"/>
              </a:rPr>
              <a:t>.</a:t>
            </a:r>
            <a:endParaRPr lang="en-KE" sz="2000" dirty="0">
              <a:solidFill>
                <a:srgbClr val="FFFFFF"/>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FBEFD3A-DE31-83B8-4EC5-1C58796A55D2}"/>
              </a:ext>
            </a:extLst>
          </p:cNvPr>
          <p:cNvSpPr>
            <a:spLocks noGrp="1"/>
          </p:cNvSpPr>
          <p:nvPr>
            <p:ph type="subTitle" idx="1"/>
          </p:nvPr>
        </p:nvSpPr>
        <p:spPr>
          <a:xfrm>
            <a:off x="568285" y="533330"/>
            <a:ext cx="6402572" cy="1287887"/>
          </a:xfrm>
        </p:spPr>
        <p:txBody>
          <a:bodyPr anchor="b">
            <a:normAutofit/>
          </a:bodyPr>
          <a:lstStyle/>
          <a:p>
            <a:r>
              <a:rPr lang="en-GB" sz="2800" dirty="0">
                <a:solidFill>
                  <a:srgbClr val="FFFFFF"/>
                </a:solidFill>
                <a:latin typeface="Times New Roman" panose="02020603050405020304" pitchFamily="18" charset="0"/>
                <a:cs typeface="Times New Roman" panose="02020603050405020304" pitchFamily="18" charset="0"/>
              </a:rPr>
              <a:t>Evaluation</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E248A200-A0B7-575E-B08E-8C0D4A6BA6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112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48221169-83A3-4723-C22F-EF4C69331CEC}"/>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42DC5F-405D-3F3E-30BF-07773D502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D98DC84E-4AA8-1479-547A-47062089D318}"/>
              </a:ext>
            </a:extLst>
          </p:cNvPr>
          <p:cNvPicPr>
            <a:picLocks noChangeAspect="1"/>
          </p:cNvPicPr>
          <p:nvPr/>
        </p:nvPicPr>
        <p:blipFill>
          <a:blip r:embed="rId2">
            <a:alphaModFix amt="20000"/>
          </a:blip>
          <a:srcRect t="20113" b="4888"/>
          <a:stretch/>
        </p:blipFill>
        <p:spPr>
          <a:xfrm>
            <a:off x="-406"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504D86E3-6A36-FCE5-8CD7-2BF501A81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816BB225-A623-D399-6EC4-3579C09D414D}"/>
              </a:ext>
            </a:extLst>
          </p:cNvPr>
          <p:cNvSpPr>
            <a:spLocks noGrp="1"/>
          </p:cNvSpPr>
          <p:nvPr>
            <p:ph type="subTitle" idx="1"/>
          </p:nvPr>
        </p:nvSpPr>
        <p:spPr>
          <a:xfrm>
            <a:off x="568285" y="533330"/>
            <a:ext cx="6402572" cy="1287887"/>
          </a:xfrm>
        </p:spPr>
        <p:txBody>
          <a:bodyPr anchor="b">
            <a:normAutofit/>
          </a:bodyPr>
          <a:lstStyle/>
          <a:p>
            <a:r>
              <a:rPr lang="en-GB" sz="2800" dirty="0">
                <a:solidFill>
                  <a:srgbClr val="FFFFFF"/>
                </a:solidFill>
                <a:latin typeface="Times New Roman" panose="02020603050405020304" pitchFamily="18" charset="0"/>
                <a:cs typeface="Times New Roman" panose="02020603050405020304" pitchFamily="18" charset="0"/>
              </a:rPr>
              <a:t>DEPLOYMENT</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E792973B-2C6B-2733-C9F8-6BEE9B9C3A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Rectangle 7">
            <a:extLst>
              <a:ext uri="{FF2B5EF4-FFF2-40B4-BE49-F238E27FC236}">
                <a16:creationId xmlns:a16="http://schemas.microsoft.com/office/drawing/2014/main" id="{7D51BB48-CC3C-D6B4-4A63-EF9BE4447819}"/>
              </a:ext>
            </a:extLst>
          </p:cNvPr>
          <p:cNvSpPr>
            <a:spLocks noChangeArrowheads="1"/>
          </p:cNvSpPr>
          <p:nvPr/>
        </p:nvSpPr>
        <p:spPr bwMode="auto">
          <a:xfrm>
            <a:off x="563348" y="1960415"/>
            <a:ext cx="986081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will be deployed as </a:t>
            </a:r>
            <a:r>
              <a:rPr kumimoji="0" lang="en-KE" altLang="en-KE"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KE" altLang="en-KE"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KE" altLang="en-KE"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app</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users can: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Upload or select a pipeline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pipeline on a map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See predicted environmental risk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may also include visual overlays of sensitive zones for context.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9AD6F814-E4CF-E317-0146-DFB6564A1519}"/>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
        <p:nvSpPr>
          <p:cNvPr id="13" name="Rectangle 9">
            <a:extLst>
              <a:ext uri="{FF2B5EF4-FFF2-40B4-BE49-F238E27FC236}">
                <a16:creationId xmlns:a16="http://schemas.microsoft.com/office/drawing/2014/main" id="{30BC54A9-7F30-2C25-83BD-89CE7E2F6B8D}"/>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Tree>
    <p:extLst>
      <p:ext uri="{BB962C8B-B14F-4D97-AF65-F5344CB8AC3E}">
        <p14:creationId xmlns:p14="http://schemas.microsoft.com/office/powerpoint/2010/main" val="402643564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94530C9E-1002-612D-8E2E-1E132D4E2654}"/>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FA9C605-9B1B-6529-DA93-AAE5029F2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5399511A-FC26-A3F0-C426-55C0B5DFAAB5}"/>
              </a:ext>
            </a:extLst>
          </p:cNvPr>
          <p:cNvPicPr>
            <a:picLocks noChangeAspect="1"/>
          </p:cNvPicPr>
          <p:nvPr/>
        </p:nvPicPr>
        <p:blipFill>
          <a:blip r:embed="rId2">
            <a:alphaModFix amt="20000"/>
          </a:blip>
          <a:srcRect t="20113" b="4888"/>
          <a:stretch/>
        </p:blipFill>
        <p:spPr>
          <a:xfrm>
            <a:off x="-406"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E3C42ED6-B398-38B1-5F43-2FABBDA95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C3AC56CC-CB89-36C9-B33A-159FC0DF27B1}"/>
              </a:ext>
            </a:extLst>
          </p:cNvPr>
          <p:cNvSpPr>
            <a:spLocks noGrp="1"/>
          </p:cNvSpPr>
          <p:nvPr>
            <p:ph type="subTitle" idx="1"/>
          </p:nvPr>
        </p:nvSpPr>
        <p:spPr>
          <a:xfrm>
            <a:off x="568285" y="533330"/>
            <a:ext cx="6402572" cy="1287887"/>
          </a:xfrm>
        </p:spPr>
        <p:txBody>
          <a:bodyPr anchor="b">
            <a:normAutofit/>
          </a:bodyPr>
          <a:lstStyle/>
          <a:p>
            <a:r>
              <a:rPr lang="en-GB" sz="2800" dirty="0">
                <a:solidFill>
                  <a:srgbClr val="FFFFFF"/>
                </a:solidFill>
                <a:latin typeface="Times New Roman" panose="02020603050405020304" pitchFamily="18" charset="0"/>
                <a:cs typeface="Times New Roman" panose="02020603050405020304" pitchFamily="18" charset="0"/>
              </a:rPr>
              <a:t>CONCLUSION &amp; IMPACT</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A7295BDF-433A-583A-C6FB-C633FC0AE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Rectangle 7">
            <a:extLst>
              <a:ext uri="{FF2B5EF4-FFF2-40B4-BE49-F238E27FC236}">
                <a16:creationId xmlns:a16="http://schemas.microsoft.com/office/drawing/2014/main" id="{59959787-D1F2-2200-660A-6E3E3C695AFF}"/>
              </a:ext>
            </a:extLst>
          </p:cNvPr>
          <p:cNvSpPr>
            <a:spLocks noChangeArrowheads="1"/>
          </p:cNvSpPr>
          <p:nvPr/>
        </p:nvSpPr>
        <p:spPr bwMode="auto">
          <a:xfrm>
            <a:off x="568285" y="1921943"/>
            <a:ext cx="986081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Supports strategic pipeline planning in Africa</a:t>
            </a:r>
          </a:p>
          <a:p>
            <a:pPr>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Reduces environmental and human risk exposure</a:t>
            </a:r>
          </a:p>
          <a:p>
            <a:pPr>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Scalable for governments, NGOs, and private companies</a:t>
            </a:r>
          </a:p>
          <a:p>
            <a:pPr>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Promotes sustainable infrastructure and climate resilience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683E69F8-00C7-7CE0-06AE-450819479106}"/>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
        <p:nvSpPr>
          <p:cNvPr id="13" name="Rectangle 9">
            <a:extLst>
              <a:ext uri="{FF2B5EF4-FFF2-40B4-BE49-F238E27FC236}">
                <a16:creationId xmlns:a16="http://schemas.microsoft.com/office/drawing/2014/main" id="{B6C50922-E956-E7B3-542F-EF88E18E9F0D}"/>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Tree>
    <p:extLst>
      <p:ext uri="{BB962C8B-B14F-4D97-AF65-F5344CB8AC3E}">
        <p14:creationId xmlns:p14="http://schemas.microsoft.com/office/powerpoint/2010/main" val="425605445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00216425-615C-A6D2-6985-FAA7B94781C2}"/>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EBC2A0D-179F-D642-A0D2-CF371625E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31E3AA84-1002-5471-9D08-0A6E3D28E248}"/>
              </a:ext>
            </a:extLst>
          </p:cNvPr>
          <p:cNvPicPr>
            <a:picLocks noChangeAspect="1"/>
          </p:cNvPicPr>
          <p:nvPr/>
        </p:nvPicPr>
        <p:blipFill>
          <a:blip r:embed="rId2">
            <a:alphaModFix amt="49000"/>
          </a:blip>
          <a:srcRect t="20113" b="4888"/>
          <a:stretch/>
        </p:blipFill>
        <p:spPr>
          <a:xfrm>
            <a:off x="2" y="0"/>
            <a:ext cx="12191998" cy="6857848"/>
          </a:xfrm>
          <a:prstGeom prst="rect">
            <a:avLst/>
          </a:prstGeom>
          <a:blipFill dpi="0" rotWithShape="1">
            <a:blip r:embed="rId3">
              <a:alphaModFix amt="49000"/>
            </a:blip>
            <a:srcRect/>
            <a:tile tx="0" ty="0" sx="100000" sy="100000" flip="none" algn="tl"/>
          </a:blipFill>
        </p:spPr>
      </p:pic>
      <p:sp>
        <p:nvSpPr>
          <p:cNvPr id="25" name="Rectangle 24">
            <a:extLst>
              <a:ext uri="{FF2B5EF4-FFF2-40B4-BE49-F238E27FC236}">
                <a16:creationId xmlns:a16="http://schemas.microsoft.com/office/drawing/2014/main" id="{A0CB9544-8012-1BEF-59EE-4DF809B8E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F57618B0-28AB-DB12-A7EC-6226C1F91CE3}"/>
              </a:ext>
            </a:extLst>
          </p:cNvPr>
          <p:cNvSpPr>
            <a:spLocks noGrp="1"/>
          </p:cNvSpPr>
          <p:nvPr>
            <p:ph type="subTitle" idx="1"/>
          </p:nvPr>
        </p:nvSpPr>
        <p:spPr>
          <a:xfrm>
            <a:off x="2894714" y="2606174"/>
            <a:ext cx="6402572" cy="1287887"/>
          </a:xfrm>
        </p:spPr>
        <p:txBody>
          <a:bodyPr anchor="b">
            <a:normAutofit/>
          </a:bodyPr>
          <a:lstStyle/>
          <a:p>
            <a:pPr algn="ctr"/>
            <a:r>
              <a:rPr lang="en-GB" sz="4800" dirty="0">
                <a:solidFill>
                  <a:srgbClr val="FFFFFF"/>
                </a:solidFill>
                <a:latin typeface="Times New Roman" panose="02020603050405020304" pitchFamily="18" charset="0"/>
                <a:cs typeface="Times New Roman" panose="02020603050405020304" pitchFamily="18" charset="0"/>
              </a:rPr>
              <a:t>THANK YOU</a:t>
            </a:r>
            <a:endParaRPr lang="en-KE" sz="4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0C9DF2E6-B7EA-FE8B-9C53-EDCA6D3FD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Rectangle 7">
            <a:extLst>
              <a:ext uri="{FF2B5EF4-FFF2-40B4-BE49-F238E27FC236}">
                <a16:creationId xmlns:a16="http://schemas.microsoft.com/office/drawing/2014/main" id="{AC3FB30E-1FE1-ABAC-3443-669007D950E3}"/>
              </a:ext>
            </a:extLst>
          </p:cNvPr>
          <p:cNvSpPr>
            <a:spLocks noChangeArrowheads="1"/>
          </p:cNvSpPr>
          <p:nvPr/>
        </p:nvSpPr>
        <p:spPr bwMode="auto">
          <a:xfrm>
            <a:off x="563348" y="2806800"/>
            <a:ext cx="98608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CC74FEA6-2519-D11E-4576-EC311B8B3DC7}"/>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
        <p:nvSpPr>
          <p:cNvPr id="13" name="Rectangle 9">
            <a:extLst>
              <a:ext uri="{FF2B5EF4-FFF2-40B4-BE49-F238E27FC236}">
                <a16:creationId xmlns:a16="http://schemas.microsoft.com/office/drawing/2014/main" id="{A391728B-E1D3-386F-8B1E-B22950FEEA5A}"/>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Tree>
    <p:extLst>
      <p:ext uri="{BB962C8B-B14F-4D97-AF65-F5344CB8AC3E}">
        <p14:creationId xmlns:p14="http://schemas.microsoft.com/office/powerpoint/2010/main" val="38087074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9C82C419-5A15-1227-C1D8-846C68652986}"/>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57EE6B-1743-4F06-9FB8-9004C4722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E8699C1D-354F-05EE-DB13-22BC894E16B2}"/>
              </a:ext>
            </a:extLst>
          </p:cNvPr>
          <p:cNvPicPr>
            <a:picLocks noChangeAspect="1"/>
          </p:cNvPicPr>
          <p:nvPr/>
        </p:nvPicPr>
        <p:blipFill>
          <a:blip r:embed="rId2">
            <a:alphaModFix amt="20000"/>
          </a:blip>
          <a:srcRect t="20113" b="4888"/>
          <a:stretch/>
        </p:blipFill>
        <p:spPr>
          <a:xfrm>
            <a:off x="-406"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E2272CC7-B7F0-FAD1-0960-5C5648D03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EC0D499-273E-7258-8A49-559ACE705F07}"/>
              </a:ext>
            </a:extLst>
          </p:cNvPr>
          <p:cNvSpPr>
            <a:spLocks noGrp="1"/>
          </p:cNvSpPr>
          <p:nvPr>
            <p:ph type="ctrTitle"/>
          </p:nvPr>
        </p:nvSpPr>
        <p:spPr>
          <a:xfrm>
            <a:off x="718052" y="1567061"/>
            <a:ext cx="11054615" cy="3723878"/>
          </a:xfrm>
        </p:spPr>
        <p:txBody>
          <a:bodyPr anchor="t">
            <a:noAutofit/>
          </a:bodyPr>
          <a:lstStyle/>
          <a:p>
            <a:pPr>
              <a:lnSpc>
                <a:spcPct val="150000"/>
              </a:lnSpc>
            </a:pP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GB"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Oil &amp; gas pipelines in Africa often face risks due to poor planning and environmental hazards</a:t>
            </a:r>
            <a:r>
              <a:rPr lang="en-GB" sz="2000" dirty="0">
                <a:solidFill>
                  <a:srgbClr val="FFFFFF"/>
                </a:solidFill>
                <a:latin typeface="Times New Roman" panose="02020603050405020304" pitchFamily="18" charset="0"/>
                <a:cs typeface="Times New Roman" panose="02020603050405020304" pitchFamily="18" charset="0"/>
              </a:rPr>
              <a:t>.</a:t>
            </a:r>
            <a:br>
              <a:rPr kumimoji="0" lang="en-GB"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GB"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Spillages, high construction costs and damage to ecosystems and communities are major concerns</a:t>
            </a:r>
            <a:r>
              <a:rPr lang="en-GB" sz="2000" dirty="0">
                <a:solidFill>
                  <a:srgbClr val="FFFFFF"/>
                </a:solidFill>
                <a:latin typeface="Times New Roman" panose="02020603050405020304" pitchFamily="18" charset="0"/>
                <a:cs typeface="Times New Roman" panose="02020603050405020304" pitchFamily="18" charset="0"/>
              </a:rPr>
              <a:t>.</a:t>
            </a:r>
            <a:r>
              <a:rPr kumimoji="0" lang="en-GB"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There is limited use of AI and geospatial tools in pipeline route planning.</a:t>
            </a:r>
            <a:endParaRPr lang="en-KE" sz="2000" b="0" dirty="0">
              <a:solidFill>
                <a:srgbClr val="FFFFFF"/>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FEFB7482-146E-AC89-0767-CACACDD3FEFE}"/>
              </a:ext>
            </a:extLst>
          </p:cNvPr>
          <p:cNvSpPr>
            <a:spLocks noGrp="1"/>
          </p:cNvSpPr>
          <p:nvPr>
            <p:ph type="subTitle" idx="1"/>
          </p:nvPr>
        </p:nvSpPr>
        <p:spPr>
          <a:xfrm>
            <a:off x="568285" y="533330"/>
            <a:ext cx="6402572" cy="1287887"/>
          </a:xfrm>
        </p:spPr>
        <p:txBody>
          <a:bodyPr anchor="b">
            <a:normAutofit/>
          </a:bodyPr>
          <a:lstStyle/>
          <a:p>
            <a:r>
              <a:rPr lang="en-GB" sz="2800" dirty="0">
                <a:solidFill>
                  <a:srgbClr val="FFFFFF"/>
                </a:solidFill>
                <a:latin typeface="Times New Roman" panose="02020603050405020304" pitchFamily="18" charset="0"/>
                <a:cs typeface="Times New Roman" panose="02020603050405020304" pitchFamily="18" charset="0"/>
              </a:rPr>
              <a:t>PROBLEM STATEMENT</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52B01769-9E09-A9C0-BF42-530C67C59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814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2D039131-5C1C-37B5-D27A-B3E749DCCF64}"/>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693711F-F3CC-7728-433C-83ED421A8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1A215B50-1FCE-7DF3-B4EF-A2CF6B3C3AAA}"/>
              </a:ext>
            </a:extLst>
          </p:cNvPr>
          <p:cNvPicPr>
            <a:picLocks noChangeAspect="1"/>
          </p:cNvPicPr>
          <p:nvPr/>
        </p:nvPicPr>
        <p:blipFill>
          <a:blip r:embed="rId2">
            <a:alphaModFix amt="20000"/>
          </a:blip>
          <a:srcRect t="20113" b="4888"/>
          <a:stretch/>
        </p:blipFill>
        <p:spPr>
          <a:xfrm>
            <a:off x="-406"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20BB3D47-228C-0CD5-9961-FF4596A66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CF77BB7-6BB9-616F-33D4-39F3465BE9E5}"/>
              </a:ext>
            </a:extLst>
          </p:cNvPr>
          <p:cNvSpPr>
            <a:spLocks noGrp="1"/>
          </p:cNvSpPr>
          <p:nvPr>
            <p:ph type="ctrTitle"/>
          </p:nvPr>
        </p:nvSpPr>
        <p:spPr>
          <a:xfrm>
            <a:off x="569100" y="1821217"/>
            <a:ext cx="11054615" cy="3723878"/>
          </a:xfrm>
        </p:spPr>
        <p:txBody>
          <a:bodyPr anchor="t">
            <a:noAutofit/>
          </a:bodyPr>
          <a:lstStyle/>
          <a:p>
            <a:pPr>
              <a:lnSpc>
                <a:spcPct val="150000"/>
              </a:lnSpc>
            </a:pP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GB"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Design a geospatial AI model that recommends cost-effective, safe, and environmentally sustainable pipeline routes</a:t>
            </a:r>
            <a:r>
              <a:rPr lang="en-GB" sz="2000" dirty="0">
                <a:solidFill>
                  <a:srgbClr val="FFFFFF"/>
                </a:solidFill>
                <a:latin typeface="Times New Roman" panose="02020603050405020304" pitchFamily="18" charset="0"/>
                <a:cs typeface="Times New Roman" panose="02020603050405020304" pitchFamily="18" charset="0"/>
              </a:rPr>
              <a:t>.</a:t>
            </a:r>
            <a:br>
              <a:rPr kumimoji="0" lang="en-GB"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GB"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Use historical pipeline data and topographic/ecological layers to simulate and evaluate alternative routes.</a:t>
            </a:r>
            <a:endParaRPr lang="en-KE" sz="2000" b="0" dirty="0">
              <a:solidFill>
                <a:srgbClr val="FFFFFF"/>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A7C226AE-11B7-BBC2-153E-EB2A849D22BB}"/>
              </a:ext>
            </a:extLst>
          </p:cNvPr>
          <p:cNvSpPr>
            <a:spLocks noGrp="1"/>
          </p:cNvSpPr>
          <p:nvPr>
            <p:ph type="subTitle" idx="1"/>
          </p:nvPr>
        </p:nvSpPr>
        <p:spPr>
          <a:xfrm>
            <a:off x="568285" y="533330"/>
            <a:ext cx="6402572" cy="1287887"/>
          </a:xfrm>
        </p:spPr>
        <p:txBody>
          <a:bodyPr anchor="b">
            <a:normAutofit/>
          </a:bodyPr>
          <a:lstStyle/>
          <a:p>
            <a:r>
              <a:rPr lang="en-GB" sz="2800" dirty="0">
                <a:solidFill>
                  <a:srgbClr val="FFFFFF"/>
                </a:solidFill>
                <a:latin typeface="Times New Roman" panose="02020603050405020304" pitchFamily="18" charset="0"/>
                <a:cs typeface="Times New Roman" panose="02020603050405020304" pitchFamily="18" charset="0"/>
              </a:rPr>
              <a:t>OBJECTIVES</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ECC690F7-D2B3-850D-738E-9A879F109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7933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BD55AD90-B40F-731F-A1AA-024A51FC0BA1}"/>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9A9681A-2486-4655-A876-E26402CA2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A658DC5B-4633-170D-1AA3-64302A6EA88E}"/>
              </a:ext>
            </a:extLst>
          </p:cNvPr>
          <p:cNvPicPr>
            <a:picLocks noChangeAspect="1"/>
          </p:cNvPicPr>
          <p:nvPr/>
        </p:nvPicPr>
        <p:blipFill>
          <a:blip r:embed="rId2">
            <a:alphaModFix amt="20000"/>
          </a:blip>
          <a:srcRect t="20113" b="4888"/>
          <a:stretch/>
        </p:blipFill>
        <p:spPr>
          <a:xfrm>
            <a:off x="-406"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C9BB6818-31C2-4340-98F8-64FF7F46A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994705FB-801C-423E-8A33-1FBE6FF5DE75}"/>
              </a:ext>
            </a:extLst>
          </p:cNvPr>
          <p:cNvSpPr>
            <a:spLocks noGrp="1"/>
          </p:cNvSpPr>
          <p:nvPr>
            <p:ph type="ctrTitle"/>
          </p:nvPr>
        </p:nvSpPr>
        <p:spPr>
          <a:xfrm>
            <a:off x="718052" y="1567061"/>
            <a:ext cx="11054615" cy="3723878"/>
          </a:xfrm>
        </p:spPr>
        <p:txBody>
          <a:bodyPr anchor="t">
            <a:noAutofit/>
          </a:bodyPr>
          <a:lstStyle/>
          <a:p>
            <a:pPr>
              <a:lnSpc>
                <a:spcPct val="150000"/>
              </a:lnSpc>
            </a:pP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Data Cleaning &amp; Feature Engineering</a:t>
            </a: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Terrain Mapping &amp; Risk Zoning</a:t>
            </a: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Model Training on Safety &amp; Cost Labels</a:t>
            </a: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Route Optimization Using A/Dijkstra Algorithm</a:t>
            </a: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Simulation &amp; Visualization of Pipeline Routes</a:t>
            </a:r>
            <a:endParaRPr lang="en-KE" sz="2000" b="0" dirty="0">
              <a:solidFill>
                <a:srgbClr val="FFFFFF"/>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6D74B088-B71B-A111-1DC6-8B7DB76DF042}"/>
              </a:ext>
            </a:extLst>
          </p:cNvPr>
          <p:cNvSpPr>
            <a:spLocks noGrp="1"/>
          </p:cNvSpPr>
          <p:nvPr>
            <p:ph type="subTitle" idx="1"/>
          </p:nvPr>
        </p:nvSpPr>
        <p:spPr>
          <a:xfrm>
            <a:off x="568285" y="533330"/>
            <a:ext cx="6402572" cy="1287887"/>
          </a:xfrm>
        </p:spPr>
        <p:txBody>
          <a:bodyPr anchor="b">
            <a:normAutofit/>
          </a:bodyPr>
          <a:lstStyle/>
          <a:p>
            <a:r>
              <a:rPr lang="en-GB" sz="2800" dirty="0">
                <a:solidFill>
                  <a:srgbClr val="FFFFFF"/>
                </a:solidFill>
                <a:latin typeface="Times New Roman" panose="02020603050405020304" pitchFamily="18" charset="0"/>
                <a:cs typeface="Times New Roman" panose="02020603050405020304" pitchFamily="18" charset="0"/>
              </a:rPr>
              <a:t>METHODOLOGY</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9434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490F3B5E-7E71-2CE8-5483-7CFD06B74839}"/>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DFB5E83-4EC2-27A5-0CCE-E16FCC398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340D9976-E0E1-CFF2-9470-F7AB159031A8}"/>
              </a:ext>
            </a:extLst>
          </p:cNvPr>
          <p:cNvPicPr>
            <a:picLocks noChangeAspect="1"/>
          </p:cNvPicPr>
          <p:nvPr/>
        </p:nvPicPr>
        <p:blipFill>
          <a:blip r:embed="rId2">
            <a:alphaModFix amt="20000"/>
          </a:blip>
          <a:srcRect t="20113" b="4888"/>
          <a:stretch/>
        </p:blipFill>
        <p:spPr>
          <a:xfrm>
            <a:off x="2"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45295CAA-17C0-BDA6-B554-FDCB2824C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701284A-97C2-01A8-5748-9D2585776491}"/>
              </a:ext>
            </a:extLst>
          </p:cNvPr>
          <p:cNvSpPr>
            <a:spLocks noGrp="1"/>
          </p:cNvSpPr>
          <p:nvPr>
            <p:ph type="ctrTitle"/>
          </p:nvPr>
        </p:nvSpPr>
        <p:spPr>
          <a:xfrm>
            <a:off x="568285" y="1949554"/>
            <a:ext cx="11054615" cy="2696866"/>
          </a:xfrm>
        </p:spPr>
        <p:txBody>
          <a:bodyPr anchor="t">
            <a:noAutofit/>
          </a:bodyPr>
          <a:lstStyle/>
          <a:p>
            <a:pPr>
              <a:lnSpc>
                <a:spcPct val="90000"/>
              </a:lnSpc>
            </a:pP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endParaRPr lang="en-KE" sz="2000" dirty="0">
              <a:solidFill>
                <a:srgbClr val="FFFFFF"/>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8C5F2AD-6807-C9BB-99C1-4FB93D6AAEFF}"/>
              </a:ext>
            </a:extLst>
          </p:cNvPr>
          <p:cNvSpPr>
            <a:spLocks noGrp="1"/>
          </p:cNvSpPr>
          <p:nvPr>
            <p:ph type="subTitle" idx="1"/>
          </p:nvPr>
        </p:nvSpPr>
        <p:spPr>
          <a:xfrm>
            <a:off x="479147" y="1245833"/>
            <a:ext cx="6402572" cy="739790"/>
          </a:xfrm>
        </p:spPr>
        <p:txBody>
          <a:bodyPr anchor="b">
            <a:normAutofit fontScale="85000" lnSpcReduction="10000"/>
          </a:bodyPr>
          <a:lstStyle/>
          <a:p>
            <a:r>
              <a:rPr lang="en-GB" sz="2800" dirty="0">
                <a:solidFill>
                  <a:srgbClr val="FFFFFF"/>
                </a:solidFill>
                <a:latin typeface="Times New Roman" panose="02020603050405020304" pitchFamily="18" charset="0"/>
                <a:cs typeface="Times New Roman" panose="02020603050405020304" pitchFamily="18" charset="0"/>
              </a:rPr>
              <a:t>MACHINE LEARNING APPROACH</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39F742DF-70A7-6E6A-3403-C67A8BD3D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4B07131-E411-EF64-36E0-04181AA93607}"/>
              </a:ext>
            </a:extLst>
          </p:cNvPr>
          <p:cNvSpPr>
            <a:spLocks noChangeArrowheads="1"/>
          </p:cNvSpPr>
          <p:nvPr/>
        </p:nvSpPr>
        <p:spPr bwMode="auto">
          <a:xfrm>
            <a:off x="567877" y="2103442"/>
            <a:ext cx="1148614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Supervised Learning</a:t>
            </a:r>
            <a:r>
              <a:rPr lang="en-GB"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Classify pipeline safety (Low/Medium/High)</a:t>
            </a:r>
          </a:p>
          <a:p>
            <a:pPr marL="742950" lvl="1"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Predict cost and risk factors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Feature Inputs</a:t>
            </a:r>
            <a:r>
              <a:rPr lang="en-GB"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Gradient, land cover, population proximity, ecological risk zones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Routing Algorithm</a:t>
            </a:r>
            <a:r>
              <a:rPr lang="en-GB"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A*/Dijkstra to compute optimal paths with least environmental cost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FCFEBC7-E43D-ADED-860C-553EEAA0A66D}"/>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
        <p:nvSpPr>
          <p:cNvPr id="5" name="Rectangle 3">
            <a:extLst>
              <a:ext uri="{FF2B5EF4-FFF2-40B4-BE49-F238E27FC236}">
                <a16:creationId xmlns:a16="http://schemas.microsoft.com/office/drawing/2014/main" id="{2F94ABCC-FD9B-09B7-715C-0610BA6415A1}"/>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3320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C6B1CD60-3367-13B9-20E1-13C26CEE11DF}"/>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77B9C4-6BDD-77AD-B33A-C781DD2EF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04DF6D4D-C13A-7107-4349-2F3EE9CD9910}"/>
              </a:ext>
            </a:extLst>
          </p:cNvPr>
          <p:cNvPicPr>
            <a:picLocks noChangeAspect="1"/>
          </p:cNvPicPr>
          <p:nvPr/>
        </p:nvPicPr>
        <p:blipFill>
          <a:blip r:embed="rId2">
            <a:alphaModFix amt="20000"/>
          </a:blip>
          <a:srcRect t="20113" b="4888"/>
          <a:stretch/>
        </p:blipFill>
        <p:spPr>
          <a:xfrm>
            <a:off x="2"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1C928498-7902-07F2-437A-5BEE06DD2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EB25BF9-5D3D-7338-8578-0FA17B4B7A93}"/>
              </a:ext>
            </a:extLst>
          </p:cNvPr>
          <p:cNvSpPr>
            <a:spLocks noGrp="1"/>
          </p:cNvSpPr>
          <p:nvPr>
            <p:ph type="ctrTitle"/>
          </p:nvPr>
        </p:nvSpPr>
        <p:spPr>
          <a:xfrm>
            <a:off x="568285" y="1949554"/>
            <a:ext cx="11054615" cy="2696866"/>
          </a:xfrm>
        </p:spPr>
        <p:txBody>
          <a:bodyPr anchor="t">
            <a:noAutofit/>
          </a:bodyPr>
          <a:lstStyle/>
          <a:p>
            <a:pPr>
              <a:lnSpc>
                <a:spcPct val="90000"/>
              </a:lnSpc>
            </a:pP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endParaRPr lang="en-KE" sz="2000" dirty="0">
              <a:solidFill>
                <a:srgbClr val="FFFFFF"/>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63C2B21D-8F21-887E-03A4-031BF12665A6}"/>
              </a:ext>
            </a:extLst>
          </p:cNvPr>
          <p:cNvSpPr>
            <a:spLocks noGrp="1"/>
          </p:cNvSpPr>
          <p:nvPr>
            <p:ph type="subTitle" idx="1"/>
          </p:nvPr>
        </p:nvSpPr>
        <p:spPr>
          <a:xfrm>
            <a:off x="567877" y="1821436"/>
            <a:ext cx="6402572" cy="739790"/>
          </a:xfrm>
        </p:spPr>
        <p:txBody>
          <a:bodyPr anchor="b">
            <a:normAutofit/>
          </a:bodyPr>
          <a:lstStyle/>
          <a:p>
            <a:r>
              <a:rPr lang="en-GB" altLang="en-KE" sz="2800" cap="none" dirty="0">
                <a:latin typeface="Times New Roman" panose="02020603050405020304" pitchFamily="18" charset="0"/>
                <a:cs typeface="Times New Roman" panose="02020603050405020304" pitchFamily="18" charset="0"/>
              </a:rPr>
              <a:t>TOOLS AND TECHNOLOGIES</a:t>
            </a:r>
            <a:endParaRPr kumimoji="0" lang="en-KE" altLang="en-KE"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BB5E8034-0596-B128-2416-82F5378AD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DD38E61-231B-4983-C180-9D3CA3B53866}"/>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
        <p:nvSpPr>
          <p:cNvPr id="5" name="Rectangle 3">
            <a:extLst>
              <a:ext uri="{FF2B5EF4-FFF2-40B4-BE49-F238E27FC236}">
                <a16:creationId xmlns:a16="http://schemas.microsoft.com/office/drawing/2014/main" id="{61F2AC14-E5FB-1B82-FAE2-819E4D8FD4EF}"/>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7FA4B04B-BAF0-06D0-D900-F019A3BB76D7}"/>
              </a:ext>
            </a:extLst>
          </p:cNvPr>
          <p:cNvGraphicFramePr>
            <a:graphicFrameLocks noGrp="1"/>
          </p:cNvGraphicFramePr>
          <p:nvPr>
            <p:extLst>
              <p:ext uri="{D42A27DB-BD31-4B8C-83A1-F6EECF244321}">
                <p14:modId xmlns:p14="http://schemas.microsoft.com/office/powerpoint/2010/main" val="516272760"/>
              </p:ext>
            </p:extLst>
          </p:nvPr>
        </p:nvGraphicFramePr>
        <p:xfrm>
          <a:off x="649674" y="2191331"/>
          <a:ext cx="10891836" cy="2590800"/>
        </p:xfrm>
        <a:graphic>
          <a:graphicData uri="http://schemas.openxmlformats.org/drawingml/2006/table">
            <a:tbl>
              <a:tblPr>
                <a:tableStyleId>{616DA210-FB5B-4158-B5E0-FEB733F419BA}</a:tableStyleId>
              </a:tblPr>
              <a:tblGrid>
                <a:gridCol w="5445918">
                  <a:extLst>
                    <a:ext uri="{9D8B030D-6E8A-4147-A177-3AD203B41FA5}">
                      <a16:colId xmlns:a16="http://schemas.microsoft.com/office/drawing/2014/main" val="2728008932"/>
                    </a:ext>
                  </a:extLst>
                </a:gridCol>
                <a:gridCol w="5445918">
                  <a:extLst>
                    <a:ext uri="{9D8B030D-6E8A-4147-A177-3AD203B41FA5}">
                      <a16:colId xmlns:a16="http://schemas.microsoft.com/office/drawing/2014/main" val="99277677"/>
                    </a:ext>
                  </a:extLst>
                </a:gridCol>
              </a:tblGrid>
              <a:tr h="365760">
                <a:tc>
                  <a:txBody>
                    <a:bodyPr/>
                    <a:lstStyle/>
                    <a:p>
                      <a:r>
                        <a:rPr lang="en-GB" sz="2000" b="1" dirty="0"/>
                        <a:t>Task</a:t>
                      </a:r>
                      <a:endParaRPr lang="en-GB" sz="2000" b="1" dirty="0">
                        <a:latin typeface="Times New Roman" panose="02020603050405020304" pitchFamily="18" charset="0"/>
                        <a:cs typeface="Times New Roman" panose="02020603050405020304" pitchFamily="18" charset="0"/>
                      </a:endParaRPr>
                    </a:p>
                  </a:txBody>
                  <a:tcPr anchor="ctr"/>
                </a:tc>
                <a:tc>
                  <a:txBody>
                    <a:bodyPr/>
                    <a:lstStyle/>
                    <a:p>
                      <a:r>
                        <a:rPr lang="en-GB" sz="2000" b="1" dirty="0"/>
                        <a:t>Tool/Technology</a:t>
                      </a:r>
                      <a:endParaRPr lang="en-GB" sz="20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37558455"/>
                  </a:ext>
                </a:extLst>
              </a:tr>
              <a:tr h="365760">
                <a:tc>
                  <a:txBody>
                    <a:bodyPr/>
                    <a:lstStyle/>
                    <a:p>
                      <a:r>
                        <a:rPr lang="en-GB" sz="1800"/>
                        <a:t>Data processing</a:t>
                      </a:r>
                    </a:p>
                  </a:txBody>
                  <a:tcPr anchor="ctr"/>
                </a:tc>
                <a:tc>
                  <a:txBody>
                    <a:bodyPr/>
                    <a:lstStyle/>
                    <a:p>
                      <a:r>
                        <a:rPr lang="en-GB" sz="1800" dirty="0"/>
                        <a:t>Python, Pandas, NumPy</a:t>
                      </a:r>
                    </a:p>
                  </a:txBody>
                  <a:tcPr anchor="ctr"/>
                </a:tc>
                <a:extLst>
                  <a:ext uri="{0D108BD9-81ED-4DB2-BD59-A6C34878D82A}">
                    <a16:rowId xmlns:a16="http://schemas.microsoft.com/office/drawing/2014/main" val="3305670768"/>
                  </a:ext>
                </a:extLst>
              </a:tr>
              <a:tr h="365760">
                <a:tc>
                  <a:txBody>
                    <a:bodyPr/>
                    <a:lstStyle/>
                    <a:p>
                      <a:r>
                        <a:rPr lang="en-GB" sz="1800"/>
                        <a:t>GIS analysis</a:t>
                      </a:r>
                    </a:p>
                  </a:txBody>
                  <a:tcPr anchor="ctr"/>
                </a:tc>
                <a:tc>
                  <a:txBody>
                    <a:bodyPr/>
                    <a:lstStyle/>
                    <a:p>
                      <a:r>
                        <a:rPr lang="en-GB" sz="1800"/>
                        <a:t>GeoPandas, QGIS, Rasterio</a:t>
                      </a:r>
                    </a:p>
                  </a:txBody>
                  <a:tcPr anchor="ctr"/>
                </a:tc>
                <a:extLst>
                  <a:ext uri="{0D108BD9-81ED-4DB2-BD59-A6C34878D82A}">
                    <a16:rowId xmlns:a16="http://schemas.microsoft.com/office/drawing/2014/main" val="2737185183"/>
                  </a:ext>
                </a:extLst>
              </a:tr>
              <a:tr h="365760">
                <a:tc>
                  <a:txBody>
                    <a:bodyPr/>
                    <a:lstStyle/>
                    <a:p>
                      <a:r>
                        <a:rPr lang="en-GB" sz="1800"/>
                        <a:t>Visualization</a:t>
                      </a:r>
                    </a:p>
                  </a:txBody>
                  <a:tcPr anchor="ctr"/>
                </a:tc>
                <a:tc>
                  <a:txBody>
                    <a:bodyPr/>
                    <a:lstStyle/>
                    <a:p>
                      <a:r>
                        <a:rPr lang="en-GB" sz="1800"/>
                        <a:t>Streamlit, Folium, Leaflet, Kepler.gl</a:t>
                      </a:r>
                    </a:p>
                  </a:txBody>
                  <a:tcPr anchor="ctr"/>
                </a:tc>
                <a:extLst>
                  <a:ext uri="{0D108BD9-81ED-4DB2-BD59-A6C34878D82A}">
                    <a16:rowId xmlns:a16="http://schemas.microsoft.com/office/drawing/2014/main" val="2535458425"/>
                  </a:ext>
                </a:extLst>
              </a:tr>
              <a:tr h="365760">
                <a:tc>
                  <a:txBody>
                    <a:bodyPr/>
                    <a:lstStyle/>
                    <a:p>
                      <a:r>
                        <a:rPr lang="en-GB" sz="1800" dirty="0"/>
                        <a:t>Machine Learning</a:t>
                      </a:r>
                    </a:p>
                  </a:txBody>
                  <a:tcPr anchor="ctr"/>
                </a:tc>
                <a:tc>
                  <a:txBody>
                    <a:bodyPr/>
                    <a:lstStyle/>
                    <a:p>
                      <a:r>
                        <a:rPr lang="en-GB" sz="1800"/>
                        <a:t>Scikit-learn, LightGBM, PyTorch</a:t>
                      </a:r>
                    </a:p>
                  </a:txBody>
                  <a:tcPr anchor="ctr"/>
                </a:tc>
                <a:extLst>
                  <a:ext uri="{0D108BD9-81ED-4DB2-BD59-A6C34878D82A}">
                    <a16:rowId xmlns:a16="http://schemas.microsoft.com/office/drawing/2014/main" val="1407245342"/>
                  </a:ext>
                </a:extLst>
              </a:tr>
              <a:tr h="365760">
                <a:tc>
                  <a:txBody>
                    <a:bodyPr/>
                    <a:lstStyle/>
                    <a:p>
                      <a:r>
                        <a:rPr lang="en-GB" sz="1800" dirty="0"/>
                        <a:t>Routing</a:t>
                      </a:r>
                    </a:p>
                  </a:txBody>
                  <a:tcPr anchor="ctr"/>
                </a:tc>
                <a:tc>
                  <a:txBody>
                    <a:bodyPr/>
                    <a:lstStyle/>
                    <a:p>
                      <a:r>
                        <a:rPr lang="en-GB" sz="1800"/>
                        <a:t>NetworkX, OpenRouteService</a:t>
                      </a:r>
                    </a:p>
                  </a:txBody>
                  <a:tcPr anchor="ctr"/>
                </a:tc>
                <a:extLst>
                  <a:ext uri="{0D108BD9-81ED-4DB2-BD59-A6C34878D82A}">
                    <a16:rowId xmlns:a16="http://schemas.microsoft.com/office/drawing/2014/main" val="3503287810"/>
                  </a:ext>
                </a:extLst>
              </a:tr>
              <a:tr h="365760">
                <a:tc>
                  <a:txBody>
                    <a:bodyPr/>
                    <a:lstStyle/>
                    <a:p>
                      <a:r>
                        <a:rPr lang="en-GB" sz="1800"/>
                        <a:t>Satellite data</a:t>
                      </a:r>
                    </a:p>
                  </a:txBody>
                  <a:tcPr anchor="ctr"/>
                </a:tc>
                <a:tc>
                  <a:txBody>
                    <a:bodyPr/>
                    <a:lstStyle/>
                    <a:p>
                      <a:r>
                        <a:rPr lang="en-GB" sz="1800" dirty="0"/>
                        <a:t>Sentinel, MODIS, OSM</a:t>
                      </a:r>
                    </a:p>
                  </a:txBody>
                  <a:tcPr anchor="ctr"/>
                </a:tc>
                <a:extLst>
                  <a:ext uri="{0D108BD9-81ED-4DB2-BD59-A6C34878D82A}">
                    <a16:rowId xmlns:a16="http://schemas.microsoft.com/office/drawing/2014/main" val="3879186013"/>
                  </a:ext>
                </a:extLst>
              </a:tr>
            </a:tbl>
          </a:graphicData>
        </a:graphic>
      </p:graphicFrame>
    </p:spTree>
    <p:extLst>
      <p:ext uri="{BB962C8B-B14F-4D97-AF65-F5344CB8AC3E}">
        <p14:creationId xmlns:p14="http://schemas.microsoft.com/office/powerpoint/2010/main" val="1698662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D0ED5E48-D856-76BF-9D22-39C66C024F6B}"/>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83F9D5-B68A-228C-001C-6F9D73A37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85C0E630-074D-D2FD-4BE6-4D20604E5F45}"/>
              </a:ext>
            </a:extLst>
          </p:cNvPr>
          <p:cNvPicPr>
            <a:picLocks noChangeAspect="1"/>
          </p:cNvPicPr>
          <p:nvPr/>
        </p:nvPicPr>
        <p:blipFill>
          <a:blip r:embed="rId2">
            <a:alphaModFix amt="20000"/>
          </a:blip>
          <a:srcRect t="20113" b="4888"/>
          <a:stretch/>
        </p:blipFill>
        <p:spPr>
          <a:xfrm>
            <a:off x="-417500" y="248583"/>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796F6D47-9A95-7E48-36D4-DD272529D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5FCFC1E-C886-117B-6922-AE12B5771B9B}"/>
              </a:ext>
            </a:extLst>
          </p:cNvPr>
          <p:cNvSpPr>
            <a:spLocks noGrp="1"/>
          </p:cNvSpPr>
          <p:nvPr>
            <p:ph type="ctrTitle"/>
          </p:nvPr>
        </p:nvSpPr>
        <p:spPr>
          <a:xfrm>
            <a:off x="568285" y="1949554"/>
            <a:ext cx="11054615" cy="2696866"/>
          </a:xfrm>
        </p:spPr>
        <p:txBody>
          <a:bodyPr anchor="t">
            <a:noAutofit/>
          </a:bodyPr>
          <a:lstStyle/>
          <a:p>
            <a:pPr>
              <a:lnSpc>
                <a:spcPct val="150000"/>
              </a:lnSpc>
            </a:pP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endParaRPr lang="en-KE" sz="2000" b="0" dirty="0">
              <a:solidFill>
                <a:srgbClr val="FFFFFF"/>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38383BC7-BCE5-051F-2687-4B746C2DF3D4}"/>
              </a:ext>
            </a:extLst>
          </p:cNvPr>
          <p:cNvSpPr>
            <a:spLocks noGrp="1"/>
          </p:cNvSpPr>
          <p:nvPr>
            <p:ph type="subTitle" idx="1"/>
          </p:nvPr>
        </p:nvSpPr>
        <p:spPr>
          <a:xfrm>
            <a:off x="568285" y="533330"/>
            <a:ext cx="6402572" cy="1287887"/>
          </a:xfrm>
        </p:spPr>
        <p:txBody>
          <a:bodyPr anchor="b">
            <a:normAutofit/>
          </a:bodyPr>
          <a:lstStyle/>
          <a:p>
            <a:r>
              <a:rPr lang="en-GB" sz="2800" dirty="0">
                <a:solidFill>
                  <a:srgbClr val="FFFFFF"/>
                </a:solidFill>
                <a:latin typeface="Times New Roman" panose="02020603050405020304" pitchFamily="18" charset="0"/>
                <a:cs typeface="Times New Roman" panose="02020603050405020304" pitchFamily="18" charset="0"/>
              </a:rPr>
              <a:t>PROPOSED OUTPUT</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F598DF00-D42A-7B42-A69D-C57B93DC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D69C57F-A68E-8256-BFB8-E442152998AB}"/>
              </a:ext>
            </a:extLst>
          </p:cNvPr>
          <p:cNvSpPr>
            <a:spLocks noChangeArrowheads="1"/>
          </p:cNvSpPr>
          <p:nvPr/>
        </p:nvSpPr>
        <p:spPr bwMode="auto">
          <a:xfrm>
            <a:off x="568285" y="1273697"/>
            <a:ext cx="498566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pipeline routing tool</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Alternative route options with risk/cost scores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impact visualization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report generation for decision-makers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2273D07-9EB4-DFA3-3FD1-CD787CA48748}"/>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
        <p:nvSpPr>
          <p:cNvPr id="5" name="Rectangle 3">
            <a:extLst>
              <a:ext uri="{FF2B5EF4-FFF2-40B4-BE49-F238E27FC236}">
                <a16:creationId xmlns:a16="http://schemas.microsoft.com/office/drawing/2014/main" id="{7127F347-FBB6-CE50-A341-A6631C17D21D}"/>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Tree>
    <p:extLst>
      <p:ext uri="{BB962C8B-B14F-4D97-AF65-F5344CB8AC3E}">
        <p14:creationId xmlns:p14="http://schemas.microsoft.com/office/powerpoint/2010/main" val="21507604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0BDBF1E3-B879-61D7-4D58-FFAB96E6872B}"/>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42216D4-F704-B68B-AB6D-E9EB885CE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37B19963-C9B8-B5FB-F2DA-D8D78DDBFF2A}"/>
              </a:ext>
            </a:extLst>
          </p:cNvPr>
          <p:cNvPicPr>
            <a:picLocks noChangeAspect="1"/>
          </p:cNvPicPr>
          <p:nvPr/>
        </p:nvPicPr>
        <p:blipFill>
          <a:blip r:embed="rId2">
            <a:alphaModFix amt="20000"/>
          </a:blip>
          <a:srcRect t="20113" b="4888"/>
          <a:stretch/>
        </p:blipFill>
        <p:spPr>
          <a:xfrm>
            <a:off x="-406"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049CBCEF-B4D0-F444-3944-8AE28293D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730A6779-B9D5-E194-BD45-5E0BDDD4F09E}"/>
              </a:ext>
            </a:extLst>
          </p:cNvPr>
          <p:cNvSpPr>
            <a:spLocks noGrp="1"/>
          </p:cNvSpPr>
          <p:nvPr>
            <p:ph type="ctrTitle"/>
          </p:nvPr>
        </p:nvSpPr>
        <p:spPr>
          <a:xfrm>
            <a:off x="568285" y="1528673"/>
            <a:ext cx="11054615" cy="4375117"/>
          </a:xfrm>
        </p:spPr>
        <p:txBody>
          <a:bodyPr anchor="t">
            <a:noAutofit/>
          </a:bodyPr>
          <a:lstStyle/>
          <a:p>
            <a:pPr>
              <a:lnSpc>
                <a:spcPct val="150000"/>
              </a:lnSpc>
            </a:pP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endParaRPr lang="en-KE" sz="2000" b="0" dirty="0">
              <a:solidFill>
                <a:srgbClr val="FFFFFF"/>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79363D80-8E6C-BEBE-CAE7-1DD5498FA7F2}"/>
              </a:ext>
            </a:extLst>
          </p:cNvPr>
          <p:cNvSpPr>
            <a:spLocks noGrp="1"/>
          </p:cNvSpPr>
          <p:nvPr>
            <p:ph type="subTitle" idx="1"/>
          </p:nvPr>
        </p:nvSpPr>
        <p:spPr>
          <a:xfrm>
            <a:off x="568285" y="533330"/>
            <a:ext cx="6402572" cy="1287887"/>
          </a:xfrm>
        </p:spPr>
        <p:txBody>
          <a:bodyPr anchor="b">
            <a:normAutofit/>
          </a:bodyPr>
          <a:lstStyle/>
          <a:p>
            <a:r>
              <a:rPr lang="en-GB" sz="2800" dirty="0">
                <a:solidFill>
                  <a:srgbClr val="FFFFFF"/>
                </a:solidFill>
                <a:latin typeface="Times New Roman" panose="02020603050405020304" pitchFamily="18" charset="0"/>
                <a:cs typeface="Times New Roman" panose="02020603050405020304" pitchFamily="18" charset="0"/>
              </a:rPr>
              <a:t>CHALLENGES &amp; MITIGATION</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4386A467-8560-A3E2-2E60-43C8812A31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9F9876F-AD45-C305-000F-90C939C51771}"/>
              </a:ext>
            </a:extLst>
          </p:cNvPr>
          <p:cNvSpPr>
            <a:spLocks noChangeArrowheads="1"/>
          </p:cNvSpPr>
          <p:nvPr/>
        </p:nvSpPr>
        <p:spPr bwMode="auto">
          <a:xfrm>
            <a:off x="670044" y="2196769"/>
            <a:ext cx="720261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KE" altLang="en-KE" sz="1800" b="1" i="0" u="none" strike="noStrike" cap="none" normalizeH="0" baseline="0" dirty="0">
                <a:ln>
                  <a:noFill/>
                </a:ln>
                <a:solidFill>
                  <a:schemeClr val="tx1"/>
                </a:solidFill>
                <a:effectLst/>
                <a:latin typeface="Arial" panose="020B0604020202020204" pitchFamily="34" charset="0"/>
              </a:rPr>
              <a:t>Data gaps</a:t>
            </a:r>
            <a:r>
              <a:rPr kumimoji="0" lang="en-KE" altLang="en-KE" sz="1800" b="0" i="0" u="none" strike="noStrike" cap="none" normalizeH="0" baseline="0" dirty="0">
                <a:ln>
                  <a:noFill/>
                </a:ln>
                <a:solidFill>
                  <a:schemeClr val="tx1"/>
                </a:solidFill>
                <a:effectLst/>
                <a:latin typeface="Arial" panose="020B0604020202020204" pitchFamily="34" charset="0"/>
              </a:rPr>
              <a:t> → Use satellite &amp; open-source geospatial data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KE" altLang="en-KE" sz="1800" b="1" i="0" u="none" strike="noStrike" cap="none" normalizeH="0" baseline="0" dirty="0">
                <a:ln>
                  <a:noFill/>
                </a:ln>
                <a:solidFill>
                  <a:schemeClr val="tx1"/>
                </a:solidFill>
                <a:effectLst/>
                <a:latin typeface="Arial" panose="020B0604020202020204" pitchFamily="34" charset="0"/>
              </a:rPr>
              <a:t>Model generalization</a:t>
            </a:r>
            <a:r>
              <a:rPr kumimoji="0" lang="en-KE" altLang="en-KE" sz="1800" b="0" i="0" u="none" strike="noStrike" cap="none" normalizeH="0" baseline="0" dirty="0">
                <a:ln>
                  <a:noFill/>
                </a:ln>
                <a:solidFill>
                  <a:schemeClr val="tx1"/>
                </a:solidFill>
                <a:effectLst/>
                <a:latin typeface="Arial" panose="020B0604020202020204" pitchFamily="34" charset="0"/>
              </a:rPr>
              <a:t> → Use region-specific calibration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KE" altLang="en-KE" sz="1800" b="1" i="0" u="none" strike="noStrike" cap="none" normalizeH="0" baseline="0" dirty="0">
                <a:ln>
                  <a:noFill/>
                </a:ln>
                <a:solidFill>
                  <a:schemeClr val="tx1"/>
                </a:solidFill>
                <a:effectLst/>
                <a:latin typeface="Arial" panose="020B0604020202020204" pitchFamily="34" charset="0"/>
              </a:rPr>
              <a:t>Environmental compliance</a:t>
            </a:r>
            <a:r>
              <a:rPr kumimoji="0" lang="en-KE" altLang="en-KE" sz="1800" b="0" i="0" u="none" strike="noStrike" cap="none" normalizeH="0" baseline="0" dirty="0">
                <a:ln>
                  <a:noFill/>
                </a:ln>
                <a:solidFill>
                  <a:schemeClr val="tx1"/>
                </a:solidFill>
                <a:effectLst/>
                <a:latin typeface="Arial" panose="020B0604020202020204" pitchFamily="34" charset="0"/>
              </a:rPr>
              <a:t> → Incorporate protected area overlays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E91E977-0FBA-BF25-969B-7A15C86B1F70}"/>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
        <p:nvSpPr>
          <p:cNvPr id="5" name="Rectangle 3">
            <a:extLst>
              <a:ext uri="{FF2B5EF4-FFF2-40B4-BE49-F238E27FC236}">
                <a16:creationId xmlns:a16="http://schemas.microsoft.com/office/drawing/2014/main" id="{74A38B10-399E-DF9B-1B0A-2A9D512A33C7}"/>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KE"/>
          </a:p>
        </p:txBody>
      </p:sp>
    </p:spTree>
    <p:extLst>
      <p:ext uri="{BB962C8B-B14F-4D97-AF65-F5344CB8AC3E}">
        <p14:creationId xmlns:p14="http://schemas.microsoft.com/office/powerpoint/2010/main" val="15858562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F36F0F70-8F4A-7713-1B98-1BF4AF6A1416}"/>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7804FAA-05BE-5C51-E2C4-0FD77AD91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pes over the sea">
            <a:extLst>
              <a:ext uri="{FF2B5EF4-FFF2-40B4-BE49-F238E27FC236}">
                <a16:creationId xmlns:a16="http://schemas.microsoft.com/office/drawing/2014/main" id="{29F4C3EE-8BCA-86CD-DB7F-FA87B3346F71}"/>
              </a:ext>
            </a:extLst>
          </p:cNvPr>
          <p:cNvPicPr>
            <a:picLocks noChangeAspect="1"/>
          </p:cNvPicPr>
          <p:nvPr/>
        </p:nvPicPr>
        <p:blipFill>
          <a:blip r:embed="rId2">
            <a:alphaModFix amt="20000"/>
          </a:blip>
          <a:srcRect t="20113" b="4888"/>
          <a:stretch/>
        </p:blipFill>
        <p:spPr>
          <a:xfrm>
            <a:off x="-406" y="152"/>
            <a:ext cx="12191998" cy="6857848"/>
          </a:xfrm>
          <a:prstGeom prst="rect">
            <a:avLst/>
          </a:prstGeom>
          <a:blipFill dpi="0" rotWithShape="1">
            <a:blip r:embed="rId3">
              <a:alphaModFix amt="20000"/>
            </a:blip>
            <a:srcRect/>
            <a:tile tx="0" ty="0" sx="100000" sy="100000" flip="none" algn="tl"/>
          </a:blipFill>
        </p:spPr>
      </p:pic>
      <p:sp>
        <p:nvSpPr>
          <p:cNvPr id="25" name="Rectangle 24">
            <a:extLst>
              <a:ext uri="{FF2B5EF4-FFF2-40B4-BE49-F238E27FC236}">
                <a16:creationId xmlns:a16="http://schemas.microsoft.com/office/drawing/2014/main" id="{D43FC0EB-E625-D2FB-73F1-5BB00C321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D247C69-ABAA-C6C1-D89D-B02C2A85F960}"/>
              </a:ext>
            </a:extLst>
          </p:cNvPr>
          <p:cNvSpPr>
            <a:spLocks noGrp="1"/>
          </p:cNvSpPr>
          <p:nvPr>
            <p:ph type="ctrTitle"/>
          </p:nvPr>
        </p:nvSpPr>
        <p:spPr>
          <a:xfrm>
            <a:off x="568285" y="1528673"/>
            <a:ext cx="11054615" cy="4375117"/>
          </a:xfrm>
        </p:spPr>
        <p:txBody>
          <a:bodyPr anchor="t">
            <a:noAutofit/>
          </a:bodyPr>
          <a:lstStyle/>
          <a:p>
            <a:pPr>
              <a:lnSpc>
                <a:spcPct val="150000"/>
              </a:lnSpc>
            </a:pP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Environmental Agencies: For fast, data-driven environmental review of proposed projects</a:t>
            </a:r>
            <a:r>
              <a:rPr lang="en-US" sz="2000" dirty="0">
                <a:solidFill>
                  <a:srgbClr val="FFFFFF"/>
                </a:solidFill>
                <a:latin typeface="Times New Roman" panose="02020603050405020304" pitchFamily="18" charset="0"/>
                <a:cs typeface="Times New Roman" panose="02020603050405020304" pitchFamily="18" charset="0"/>
              </a:rPr>
              <a:t>.</a:t>
            </a: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Oil &amp; Gas Developers: To identify and reduce environmental risks during pipeline planning</a:t>
            </a:r>
            <a:r>
              <a:rPr lang="en-US" sz="2000" dirty="0">
                <a:solidFill>
                  <a:srgbClr val="FFFFFF"/>
                </a:solidFill>
                <a:latin typeface="Times New Roman" panose="02020603050405020304" pitchFamily="18" charset="0"/>
                <a:cs typeface="Times New Roman" panose="02020603050405020304" pitchFamily="18" charset="0"/>
              </a:rPr>
              <a:t>.</a:t>
            </a: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NGOs &amp; Watchdogs: For advocacy and monitoring of high-risk developments</a:t>
            </a:r>
            <a:r>
              <a:rPr lang="en-US" sz="2000" dirty="0">
                <a:solidFill>
                  <a:srgbClr val="FFFFFF"/>
                </a:solidFill>
                <a:latin typeface="Times New Roman" panose="02020603050405020304" pitchFamily="18" charset="0"/>
                <a:cs typeface="Times New Roman" panose="02020603050405020304" pitchFamily="18" charset="0"/>
              </a:rPr>
              <a:t>.</a:t>
            </a:r>
            <a:b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Policy Makers: To inform regulations and infrastructure zoning strategies.</a:t>
            </a:r>
            <a:endParaRPr lang="en-KE" sz="2000" b="0" dirty="0">
              <a:solidFill>
                <a:srgbClr val="FFFFFF"/>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7C6ECE28-DE02-391E-6DDE-34B7E3A205BA}"/>
              </a:ext>
            </a:extLst>
          </p:cNvPr>
          <p:cNvSpPr>
            <a:spLocks noGrp="1"/>
          </p:cNvSpPr>
          <p:nvPr>
            <p:ph type="subTitle" idx="1"/>
          </p:nvPr>
        </p:nvSpPr>
        <p:spPr>
          <a:xfrm>
            <a:off x="568285" y="533330"/>
            <a:ext cx="6402572" cy="1287887"/>
          </a:xfrm>
        </p:spPr>
        <p:txBody>
          <a:bodyPr anchor="b">
            <a:normAutofit/>
          </a:bodyPr>
          <a:lstStyle/>
          <a:p>
            <a:r>
              <a:rPr lang="en-GB" sz="2800" dirty="0">
                <a:solidFill>
                  <a:srgbClr val="FFFFFF"/>
                </a:solidFill>
                <a:latin typeface="Times New Roman" panose="02020603050405020304" pitchFamily="18" charset="0"/>
                <a:cs typeface="Times New Roman" panose="02020603050405020304" pitchFamily="18" charset="0"/>
              </a:rPr>
              <a:t>TARGET AUDIENCE</a:t>
            </a:r>
            <a:endParaRPr lang="en-KE" sz="2800" dirty="0">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1972447A-CE16-1F45-5EE5-66B83CB52B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04817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932</TotalTime>
  <Words>476</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Grandview Display</vt:lpstr>
      <vt:lpstr>Times New Roman</vt:lpstr>
      <vt:lpstr>DashVTI</vt:lpstr>
      <vt:lpstr>Geo-AI Pipeline Planner: Optimizing Sustainable and Safe Routes for Oil &amp; Gas Infrastructure in Africa </vt:lpstr>
      <vt:lpstr> Oil &amp; gas pipelines in Africa often face risks due to poor planning and environmental hazards. Spillages, high construction costs and damage to ecosystems and communities are major concerns. There is limited use of AI and geospatial tools in pipeline route planning.</vt:lpstr>
      <vt:lpstr> Design a geospatial AI model that recommends cost-effective, safe, and environmentally sustainable pipeline routes. Use historical pipeline data and topographic/ecological layers to simulate and evaluate alternative routes.</vt:lpstr>
      <vt:lpstr> Data Cleaning &amp; Feature Engineering Terrain Mapping &amp; Risk Zoning Model Training on Safety &amp; Cost Labels Route Optimization Using A/Dijkstra Algorithm Simulation &amp; Visualization of Pipeline Routes</vt:lpstr>
      <vt:lpstr> </vt:lpstr>
      <vt:lpstr> </vt:lpstr>
      <vt:lpstr> </vt:lpstr>
      <vt:lpstr> </vt:lpstr>
      <vt:lpstr> Environmental Agencies: For fast, data-driven environmental review of proposed projects. Oil &amp; Gas Developers: To identify and reduce environmental risks during pipeline planning. NGOs &amp; Watchdogs: For advocacy and monitoring of high-risk developments. Policy Makers: To inform regulations and infrastructure zoning strategies.</vt:lpstr>
      <vt:lpstr>Model performance will be evaluated using: Accuracy, Precision, Recall, and F1-Score ROC-AUC for classification risk levels Confusion matrices for High vs. Low risk prediction  Thresholds will be tuned to prioritize recall on high-risk pipelines, where false negatives (missed risks) are most dangerous.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Michelle Kavetza</dc:creator>
  <cp:lastModifiedBy>Michelle Kavetza</cp:lastModifiedBy>
  <cp:revision>2</cp:revision>
  <dcterms:created xsi:type="dcterms:W3CDTF">2025-04-14T22:14:13Z</dcterms:created>
  <dcterms:modified xsi:type="dcterms:W3CDTF">2025-04-15T23:27:05Z</dcterms:modified>
</cp:coreProperties>
</file>