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313" r:id="rId3"/>
    <p:sldId id="314" r:id="rId4"/>
    <p:sldId id="315" r:id="rId5"/>
    <p:sldId id="317" r:id="rId6"/>
    <p:sldId id="320" r:id="rId7"/>
    <p:sldId id="319" r:id="rId8"/>
    <p:sldId id="318" r:id="rId9"/>
    <p:sldId id="321" r:id="rId10"/>
    <p:sldId id="322" r:id="rId11"/>
    <p:sldId id="323" r:id="rId12"/>
    <p:sldId id="324" r:id="rId13"/>
    <p:sldId id="31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race" initials="G" lastIdx="1" clrIdx="0">
    <p:extLst>
      <p:ext uri="{19B8F6BF-5375-455C-9EA6-DF929625EA0E}">
        <p15:presenceInfo xmlns:p15="http://schemas.microsoft.com/office/powerpoint/2012/main" userId="57c975895544507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4-25T09:33:08.772" idx="1">
    <p:pos x="10" y="10"/>
    <p:text/>
    <p:extLst>
      <p:ext uri="{C676402C-5697-4E1C-873F-D02D1690AC5C}">
        <p15:threadingInfo xmlns:p15="http://schemas.microsoft.com/office/powerpoint/2012/main" timeZoneBias="30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BD7DC0-E519-47E8-83EB-70AC66B114EC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58D641-C58A-4FF1-9D4D-76C681348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2764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" name="Google Shape;4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2b654b397_04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2b654b397_04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01806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0" y="0"/>
            <a:ext cx="12192000" cy="6902100"/>
          </a:xfrm>
          <a:prstGeom prst="rect">
            <a:avLst/>
          </a:prstGeom>
          <a:gradFill>
            <a:gsLst>
              <a:gs pos="0">
                <a:srgbClr val="003171"/>
              </a:gs>
              <a:gs pos="100000">
                <a:srgbClr val="549FFF"/>
              </a:gs>
            </a:gsLst>
            <a:lin ang="792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" name="Google Shape;10;p2"/>
          <p:cNvSpPr/>
          <p:nvPr/>
        </p:nvSpPr>
        <p:spPr>
          <a:xfrm flipH="1">
            <a:off x="-5110" y="16054"/>
            <a:ext cx="14567777" cy="6881035"/>
          </a:xfrm>
          <a:custGeom>
            <a:avLst/>
            <a:gdLst/>
            <a:ahLst/>
            <a:cxnLst/>
            <a:rect l="l" t="t" r="r" b="b"/>
            <a:pathLst>
              <a:path w="24279631" h="6863875" extrusionOk="0">
                <a:moveTo>
                  <a:pt x="9291599" y="0"/>
                </a:moveTo>
                <a:lnTo>
                  <a:pt x="24279631" y="5875"/>
                </a:lnTo>
                <a:lnTo>
                  <a:pt x="24250422" y="6863875"/>
                </a:lnTo>
                <a:lnTo>
                  <a:pt x="8740466" y="6858000"/>
                </a:lnTo>
                <a:cubicBezTo>
                  <a:pt x="0" y="3062308"/>
                  <a:pt x="7449035" y="312298"/>
                  <a:pt x="9291599" y="0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40784"/>
                </a:srgbClr>
              </a:gs>
              <a:gs pos="41000">
                <a:srgbClr val="003171">
                  <a:alpha val="94901"/>
                </a:srgbClr>
              </a:gs>
              <a:gs pos="100000">
                <a:srgbClr val="003171">
                  <a:alpha val="94901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1" name="Google Shape;11;p2"/>
          <p:cNvSpPr/>
          <p:nvPr/>
        </p:nvSpPr>
        <p:spPr>
          <a:xfrm flipH="1">
            <a:off x="19546" y="882"/>
            <a:ext cx="14001255" cy="6881035"/>
          </a:xfrm>
          <a:custGeom>
            <a:avLst/>
            <a:gdLst/>
            <a:ahLst/>
            <a:cxnLst/>
            <a:rect l="l" t="t" r="r" b="b"/>
            <a:pathLst>
              <a:path w="24279631" h="6863875" extrusionOk="0">
                <a:moveTo>
                  <a:pt x="9291599" y="0"/>
                </a:moveTo>
                <a:lnTo>
                  <a:pt x="24279631" y="5875"/>
                </a:lnTo>
                <a:lnTo>
                  <a:pt x="24250422" y="6863875"/>
                </a:lnTo>
                <a:lnTo>
                  <a:pt x="8740466" y="6858000"/>
                </a:lnTo>
                <a:cubicBezTo>
                  <a:pt x="0" y="3062308"/>
                  <a:pt x="7449035" y="312298"/>
                  <a:pt x="9291599" y="0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2" name="Google Shape;12;p2"/>
          <p:cNvSpPr/>
          <p:nvPr/>
        </p:nvSpPr>
        <p:spPr>
          <a:xfrm>
            <a:off x="-1128889" y="-882"/>
            <a:ext cx="2889956" cy="6906895"/>
          </a:xfrm>
          <a:custGeom>
            <a:avLst/>
            <a:gdLst/>
            <a:ahLst/>
            <a:cxnLst/>
            <a:rect l="l" t="t" r="r" b="b"/>
            <a:pathLst>
              <a:path w="2167467" h="6180667" extrusionOk="0">
                <a:moveTo>
                  <a:pt x="939800" y="0"/>
                </a:moveTo>
                <a:lnTo>
                  <a:pt x="1905000" y="5881"/>
                </a:lnTo>
                <a:cubicBezTo>
                  <a:pt x="2167467" y="1035992"/>
                  <a:pt x="0" y="1848556"/>
                  <a:pt x="1896533" y="6180667"/>
                </a:cubicBezTo>
                <a:lnTo>
                  <a:pt x="939800" y="6180667"/>
                </a:lnTo>
                <a:lnTo>
                  <a:pt x="939800" y="0"/>
                </a:lnTo>
                <a:close/>
              </a:path>
            </a:pathLst>
          </a:custGeom>
          <a:gradFill>
            <a:gsLst>
              <a:gs pos="0">
                <a:srgbClr val="003171">
                  <a:alpha val="20784"/>
                </a:srgbClr>
              </a:gs>
              <a:gs pos="100000">
                <a:srgbClr val="65A8FF">
                  <a:alpha val="20784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3" name="Google Shape;13;p2"/>
          <p:cNvSpPr/>
          <p:nvPr/>
        </p:nvSpPr>
        <p:spPr>
          <a:xfrm rot="10800000" flipH="1">
            <a:off x="-699912" y="-4974"/>
            <a:ext cx="1871247" cy="6906895"/>
          </a:xfrm>
          <a:custGeom>
            <a:avLst/>
            <a:gdLst/>
            <a:ahLst/>
            <a:cxnLst/>
            <a:rect l="l" t="t" r="r" b="b"/>
            <a:pathLst>
              <a:path w="2167467" h="6180667" extrusionOk="0">
                <a:moveTo>
                  <a:pt x="939800" y="0"/>
                </a:moveTo>
                <a:lnTo>
                  <a:pt x="1905000" y="5881"/>
                </a:lnTo>
                <a:cubicBezTo>
                  <a:pt x="2167467" y="1035992"/>
                  <a:pt x="0" y="1848556"/>
                  <a:pt x="1896533" y="6180667"/>
                </a:cubicBezTo>
                <a:lnTo>
                  <a:pt x="939800" y="6180667"/>
                </a:lnTo>
                <a:lnTo>
                  <a:pt x="939800" y="0"/>
                </a:lnTo>
                <a:close/>
              </a:path>
            </a:pathLst>
          </a:custGeom>
          <a:gradFill>
            <a:gsLst>
              <a:gs pos="0">
                <a:srgbClr val="003171">
                  <a:alpha val="20784"/>
                </a:srgbClr>
              </a:gs>
              <a:gs pos="100000">
                <a:srgbClr val="65A8FF">
                  <a:alpha val="20784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1442720" y="1656080"/>
            <a:ext cx="9401200" cy="147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1442720" y="3230880"/>
            <a:ext cx="9381200" cy="9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89766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/>
          <p:nvPr/>
        </p:nvSpPr>
        <p:spPr>
          <a:xfrm rot="10800000" flipH="1">
            <a:off x="-464243" y="-21900"/>
            <a:ext cx="2298027" cy="6879900"/>
          </a:xfrm>
          <a:custGeom>
            <a:avLst/>
            <a:gdLst/>
            <a:ahLst/>
            <a:cxnLst/>
            <a:rect l="l" t="t" r="r" b="b"/>
            <a:pathLst>
              <a:path w="4476675" h="6879900" extrusionOk="0">
                <a:moveTo>
                  <a:pt x="4476676" y="16025"/>
                </a:moveTo>
                <a:lnTo>
                  <a:pt x="879695" y="0"/>
                </a:lnTo>
                <a:cubicBezTo>
                  <a:pt x="886211" y="2293300"/>
                  <a:pt x="892726" y="4586600"/>
                  <a:pt x="899242" y="6879900"/>
                </a:cubicBezTo>
                <a:lnTo>
                  <a:pt x="3909760" y="6861462"/>
                </a:lnTo>
                <a:cubicBezTo>
                  <a:pt x="0" y="3547544"/>
                  <a:pt x="1695771" y="1824359"/>
                  <a:pt x="4476676" y="16025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8" name="Google Shape;18;p3"/>
          <p:cNvSpPr txBox="1">
            <a:spLocks noGrp="1"/>
          </p:cNvSpPr>
          <p:nvPr>
            <p:ph type="body" idx="1"/>
          </p:nvPr>
        </p:nvSpPr>
        <p:spPr>
          <a:xfrm>
            <a:off x="609600" y="1658990"/>
            <a:ext cx="10972800" cy="484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31800">
              <a:spcBef>
                <a:spcPts val="0"/>
              </a:spcBef>
              <a:spcAft>
                <a:spcPts val="0"/>
              </a:spcAft>
              <a:buSzPts val="3200"/>
              <a:buChar char="●"/>
              <a:defRPr/>
            </a:lvl1pPr>
            <a:lvl2pPr marL="914400" lvl="1" indent="-406400"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/>
          <p:nvPr/>
        </p:nvSpPr>
        <p:spPr>
          <a:xfrm rot="10800000" flipH="1">
            <a:off x="-1491537" y="-4700"/>
            <a:ext cx="4134201" cy="6862700"/>
          </a:xfrm>
          <a:custGeom>
            <a:avLst/>
            <a:gdLst/>
            <a:ahLst/>
            <a:cxnLst/>
            <a:rect l="l" t="t" r="r" b="b"/>
            <a:pathLst>
              <a:path w="8053639" h="6879900" extrusionOk="0">
                <a:moveTo>
                  <a:pt x="4696126" y="16025"/>
                </a:moveTo>
                <a:lnTo>
                  <a:pt x="2920537" y="0"/>
                </a:lnTo>
                <a:cubicBezTo>
                  <a:pt x="2927053" y="2293300"/>
                  <a:pt x="2933568" y="4586600"/>
                  <a:pt x="2940084" y="6879900"/>
                </a:cubicBezTo>
                <a:lnTo>
                  <a:pt x="4085318" y="6861462"/>
                </a:lnTo>
                <a:cubicBezTo>
                  <a:pt x="8053639" y="4651267"/>
                  <a:pt x="0" y="3113439"/>
                  <a:pt x="4696126" y="16025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0" name="Google Shape;20;p3"/>
          <p:cNvSpPr/>
          <p:nvPr/>
        </p:nvSpPr>
        <p:spPr>
          <a:xfrm rot="10800000">
            <a:off x="10785130" y="-6970"/>
            <a:ext cx="1467557" cy="6864970"/>
          </a:xfrm>
          <a:custGeom>
            <a:avLst/>
            <a:gdLst/>
            <a:ahLst/>
            <a:cxnLst/>
            <a:rect l="l" t="t" r="r" b="b"/>
            <a:pathLst>
              <a:path w="1100668" h="6916846" extrusionOk="0">
                <a:moveTo>
                  <a:pt x="0" y="11711"/>
                </a:moveTo>
                <a:lnTo>
                  <a:pt x="956734" y="0"/>
                </a:lnTo>
                <a:cubicBezTo>
                  <a:pt x="33869" y="3419922"/>
                  <a:pt x="220135" y="4504457"/>
                  <a:pt x="1100668" y="6916846"/>
                </a:cubicBezTo>
                <a:lnTo>
                  <a:pt x="0" y="6916846"/>
                </a:lnTo>
                <a:lnTo>
                  <a:pt x="0" y="11711"/>
                </a:lnTo>
                <a:close/>
              </a:path>
            </a:pathLst>
          </a:custGeom>
          <a:gradFill>
            <a:gsLst>
              <a:gs pos="0">
                <a:srgbClr val="003171"/>
              </a:gs>
              <a:gs pos="100000">
                <a:srgbClr val="65A8FF"/>
              </a:gs>
            </a:gsLst>
            <a:lin ang="57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32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21405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 rot="10800000" flipH="1">
            <a:off x="-464243" y="-21900"/>
            <a:ext cx="2298027" cy="6879900"/>
          </a:xfrm>
          <a:custGeom>
            <a:avLst/>
            <a:gdLst/>
            <a:ahLst/>
            <a:cxnLst/>
            <a:rect l="l" t="t" r="r" b="b"/>
            <a:pathLst>
              <a:path w="4476675" h="6879900" extrusionOk="0">
                <a:moveTo>
                  <a:pt x="4476676" y="16025"/>
                </a:moveTo>
                <a:lnTo>
                  <a:pt x="879695" y="0"/>
                </a:lnTo>
                <a:cubicBezTo>
                  <a:pt x="886211" y="2293300"/>
                  <a:pt x="892726" y="4586600"/>
                  <a:pt x="899242" y="6879900"/>
                </a:cubicBezTo>
                <a:lnTo>
                  <a:pt x="3909760" y="6861462"/>
                </a:lnTo>
                <a:cubicBezTo>
                  <a:pt x="0" y="3547544"/>
                  <a:pt x="1695771" y="1824359"/>
                  <a:pt x="4476676" y="16025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4" name="Google Shape;24;p4"/>
          <p:cNvSpPr/>
          <p:nvPr/>
        </p:nvSpPr>
        <p:spPr>
          <a:xfrm rot="10800000" flipH="1">
            <a:off x="-1491537" y="-4700"/>
            <a:ext cx="4134201" cy="6862700"/>
          </a:xfrm>
          <a:custGeom>
            <a:avLst/>
            <a:gdLst/>
            <a:ahLst/>
            <a:cxnLst/>
            <a:rect l="l" t="t" r="r" b="b"/>
            <a:pathLst>
              <a:path w="8053639" h="6879900" extrusionOk="0">
                <a:moveTo>
                  <a:pt x="4696126" y="16025"/>
                </a:moveTo>
                <a:lnTo>
                  <a:pt x="2920537" y="0"/>
                </a:lnTo>
                <a:cubicBezTo>
                  <a:pt x="2927053" y="2293300"/>
                  <a:pt x="2933568" y="4586600"/>
                  <a:pt x="2940084" y="6879900"/>
                </a:cubicBezTo>
                <a:lnTo>
                  <a:pt x="4085318" y="6861462"/>
                </a:lnTo>
                <a:cubicBezTo>
                  <a:pt x="8053639" y="4651267"/>
                  <a:pt x="0" y="3113439"/>
                  <a:pt x="4696126" y="16025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5" name="Google Shape;25;p4"/>
          <p:cNvSpPr/>
          <p:nvPr/>
        </p:nvSpPr>
        <p:spPr>
          <a:xfrm rot="10800000">
            <a:off x="10785130" y="-6970"/>
            <a:ext cx="1467557" cy="6864970"/>
          </a:xfrm>
          <a:custGeom>
            <a:avLst/>
            <a:gdLst/>
            <a:ahLst/>
            <a:cxnLst/>
            <a:rect l="l" t="t" r="r" b="b"/>
            <a:pathLst>
              <a:path w="1100668" h="6916846" extrusionOk="0">
                <a:moveTo>
                  <a:pt x="0" y="11711"/>
                </a:moveTo>
                <a:lnTo>
                  <a:pt x="956734" y="0"/>
                </a:lnTo>
                <a:cubicBezTo>
                  <a:pt x="33869" y="3419922"/>
                  <a:pt x="220135" y="4504457"/>
                  <a:pt x="1100668" y="6916846"/>
                </a:cubicBezTo>
                <a:lnTo>
                  <a:pt x="0" y="6916846"/>
                </a:lnTo>
                <a:lnTo>
                  <a:pt x="0" y="11711"/>
                </a:lnTo>
                <a:close/>
              </a:path>
            </a:pathLst>
          </a:custGeom>
          <a:gradFill>
            <a:gsLst>
              <a:gs pos="0">
                <a:srgbClr val="003171"/>
              </a:gs>
              <a:gs pos="100000">
                <a:srgbClr val="65A8FF"/>
              </a:gs>
            </a:gsLst>
            <a:lin ang="57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32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609600" y="1658990"/>
            <a:ext cx="5384800" cy="484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31800">
              <a:spcBef>
                <a:spcPts val="0"/>
              </a:spcBef>
              <a:spcAft>
                <a:spcPts val="0"/>
              </a:spcAft>
              <a:buSzPts val="3200"/>
              <a:buChar char="●"/>
              <a:defRPr sz="2800"/>
            </a:lvl1pPr>
            <a:lvl2pPr marL="914400" lvl="1" indent="-406400"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400"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18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18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18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18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18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1800"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2"/>
          </p:nvPr>
        </p:nvSpPr>
        <p:spPr>
          <a:xfrm>
            <a:off x="6197600" y="1658990"/>
            <a:ext cx="5384800" cy="484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31800">
              <a:spcBef>
                <a:spcPts val="0"/>
              </a:spcBef>
              <a:spcAft>
                <a:spcPts val="0"/>
              </a:spcAft>
              <a:buSzPts val="3200"/>
              <a:buChar char="●"/>
              <a:defRPr sz="2800"/>
            </a:lvl1pPr>
            <a:lvl2pPr marL="914400" lvl="1" indent="-406400"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400"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18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18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18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18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18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1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31343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/>
          <p:nvPr/>
        </p:nvSpPr>
        <p:spPr>
          <a:xfrm rot="10800000" flipH="1">
            <a:off x="-464243" y="-21900"/>
            <a:ext cx="2298027" cy="6879900"/>
          </a:xfrm>
          <a:custGeom>
            <a:avLst/>
            <a:gdLst/>
            <a:ahLst/>
            <a:cxnLst/>
            <a:rect l="l" t="t" r="r" b="b"/>
            <a:pathLst>
              <a:path w="4476675" h="6879900" extrusionOk="0">
                <a:moveTo>
                  <a:pt x="4476676" y="16025"/>
                </a:moveTo>
                <a:lnTo>
                  <a:pt x="879695" y="0"/>
                </a:lnTo>
                <a:cubicBezTo>
                  <a:pt x="886211" y="2293300"/>
                  <a:pt x="892726" y="4586600"/>
                  <a:pt x="899242" y="6879900"/>
                </a:cubicBezTo>
                <a:lnTo>
                  <a:pt x="3909760" y="6861462"/>
                </a:lnTo>
                <a:cubicBezTo>
                  <a:pt x="0" y="3547544"/>
                  <a:pt x="1695771" y="1824359"/>
                  <a:pt x="4476676" y="16025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1" name="Google Shape;31;p5"/>
          <p:cNvSpPr/>
          <p:nvPr/>
        </p:nvSpPr>
        <p:spPr>
          <a:xfrm rot="10800000" flipH="1">
            <a:off x="-1491537" y="-4700"/>
            <a:ext cx="4134201" cy="6862700"/>
          </a:xfrm>
          <a:custGeom>
            <a:avLst/>
            <a:gdLst/>
            <a:ahLst/>
            <a:cxnLst/>
            <a:rect l="l" t="t" r="r" b="b"/>
            <a:pathLst>
              <a:path w="8053639" h="6879900" extrusionOk="0">
                <a:moveTo>
                  <a:pt x="4696126" y="16025"/>
                </a:moveTo>
                <a:lnTo>
                  <a:pt x="2920537" y="0"/>
                </a:lnTo>
                <a:cubicBezTo>
                  <a:pt x="2927053" y="2293300"/>
                  <a:pt x="2933568" y="4586600"/>
                  <a:pt x="2940084" y="6879900"/>
                </a:cubicBezTo>
                <a:lnTo>
                  <a:pt x="4085318" y="6861462"/>
                </a:lnTo>
                <a:cubicBezTo>
                  <a:pt x="8053639" y="4651267"/>
                  <a:pt x="0" y="3113439"/>
                  <a:pt x="4696126" y="16025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2" name="Google Shape;32;p5"/>
          <p:cNvSpPr/>
          <p:nvPr/>
        </p:nvSpPr>
        <p:spPr>
          <a:xfrm rot="10800000">
            <a:off x="10785130" y="-6970"/>
            <a:ext cx="1467557" cy="6864970"/>
          </a:xfrm>
          <a:custGeom>
            <a:avLst/>
            <a:gdLst/>
            <a:ahLst/>
            <a:cxnLst/>
            <a:rect l="l" t="t" r="r" b="b"/>
            <a:pathLst>
              <a:path w="1100668" h="6916846" extrusionOk="0">
                <a:moveTo>
                  <a:pt x="0" y="11711"/>
                </a:moveTo>
                <a:lnTo>
                  <a:pt x="956734" y="0"/>
                </a:lnTo>
                <a:cubicBezTo>
                  <a:pt x="33869" y="3419922"/>
                  <a:pt x="220135" y="4504457"/>
                  <a:pt x="1100668" y="6916846"/>
                </a:cubicBezTo>
                <a:lnTo>
                  <a:pt x="0" y="6916846"/>
                </a:lnTo>
                <a:lnTo>
                  <a:pt x="0" y="11711"/>
                </a:lnTo>
                <a:close/>
              </a:path>
            </a:pathLst>
          </a:custGeom>
          <a:gradFill>
            <a:gsLst>
              <a:gs pos="0">
                <a:srgbClr val="003171"/>
              </a:gs>
              <a:gs pos="100000">
                <a:srgbClr val="65A8FF"/>
              </a:gs>
            </a:gsLst>
            <a:lin ang="57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3" name="Google Shape;33;p5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32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66743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39054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2"/>
            </a:gs>
            <a:gs pos="100000">
              <a:schemeClr val="accent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0387E"/>
              </a:buClr>
              <a:buSzPts val="4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0387E"/>
              </a:buClr>
              <a:buSzPts val="4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0387E"/>
              </a:buClr>
              <a:buSzPts val="4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0387E"/>
              </a:buClr>
              <a:buSzPts val="4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0387E"/>
              </a:buClr>
              <a:buSzPts val="4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0387E"/>
              </a:buClr>
              <a:buSzPts val="4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0387E"/>
              </a:buClr>
              <a:buSzPts val="4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0387E"/>
              </a:buClr>
              <a:buSzPts val="4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0387E"/>
              </a:buClr>
              <a:buSzPts val="4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09600" y="1727200"/>
            <a:ext cx="109728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31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Trebuchet MS"/>
              <a:buChar char="●"/>
              <a:defRPr sz="32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lvl="1" indent="-406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Trebuchet MS"/>
              <a:buChar char="○"/>
              <a:defRPr sz="2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rebuchet MS"/>
              <a:buChar char="■"/>
              <a:defRPr sz="24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●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○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■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●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○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■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1313315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6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kaggle.com/prondeau/350000-jeopardy-question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>
            <a:spLocks noGrp="1"/>
          </p:cNvSpPr>
          <p:nvPr>
            <p:ph type="ctrTitle"/>
          </p:nvPr>
        </p:nvSpPr>
        <p:spPr>
          <a:xfrm>
            <a:off x="1301650" y="2494305"/>
            <a:ext cx="9785450" cy="147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Data Analysis of 35 years of Questions &amp; Answers</a:t>
            </a:r>
            <a:endParaRPr dirty="0">
              <a:solidFill>
                <a:srgbClr val="FFFF00"/>
              </a:solidFill>
            </a:endParaRPr>
          </a:p>
        </p:txBody>
      </p:sp>
      <p:pic>
        <p:nvPicPr>
          <p:cNvPr id="47" name="Google Shape;47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4700" y="315279"/>
            <a:ext cx="6512300" cy="1934200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8"/>
          <p:cNvSpPr txBox="1"/>
          <p:nvPr/>
        </p:nvSpPr>
        <p:spPr>
          <a:xfrm>
            <a:off x="304800" y="6152673"/>
            <a:ext cx="11744325" cy="780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" sz="1100" kern="0" dirty="0">
                <a:solidFill>
                  <a:srgbClr val="FFFFFF"/>
                </a:solidFill>
                <a:latin typeface="Arial"/>
                <a:cs typeface="Arial"/>
                <a:sym typeface="Arial"/>
              </a:rPr>
              <a:t>This slideshow is licensed under a Creative Commons Attribution Non-Commercial 3.0 United States license.  For more information about this license see </a:t>
            </a:r>
            <a:r>
              <a:rPr lang="en" sz="1100" u="sng" kern="0" dirty="0">
                <a:solidFill>
                  <a:srgbClr val="FFFFFF"/>
                </a:solidFill>
                <a:latin typeface="Arial"/>
                <a:cs typeface="Arial"/>
                <a:sym typeface="Arial"/>
              </a:rPr>
              <a:t>http://creativecommons.org/licenses/by-nc/3.0/</a:t>
            </a:r>
            <a:r>
              <a:rPr lang="en" sz="1100" kern="0" dirty="0">
                <a:solidFill>
                  <a:srgbClr val="FFFFFF"/>
                </a:solidFill>
                <a:latin typeface="Arial"/>
                <a:cs typeface="Arial"/>
                <a:sym typeface="Arial"/>
              </a:rPr>
              <a:t> (In short, you can copy, distribute, and adapt this work as long as you give proper attribution and do not charge for it.)</a:t>
            </a:r>
            <a:endParaRPr sz="1100" kern="0" dirty="0">
              <a:solidFill>
                <a:srgbClr val="FFFFFF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2D04E7-0B5B-403B-89FD-8ED885CBC0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01650" y="4343913"/>
            <a:ext cx="9381200" cy="1210278"/>
          </a:xfrm>
        </p:spPr>
        <p:txBody>
          <a:bodyPr/>
          <a:lstStyle/>
          <a:p>
            <a:pPr algn="ctr"/>
            <a:r>
              <a:rPr lang="en-US" sz="3200" b="1" i="1" dirty="0"/>
              <a:t>Team 13 – “The Jeopardy Janes”:</a:t>
            </a:r>
          </a:p>
          <a:p>
            <a:pPr algn="ctr"/>
            <a:r>
              <a:rPr lang="en-US" sz="3200" b="1" i="1" dirty="0"/>
              <a:t>Grace </a:t>
            </a:r>
            <a:r>
              <a:rPr lang="en-US" sz="3200" b="1" i="1" dirty="0" err="1"/>
              <a:t>Gumlock</a:t>
            </a:r>
            <a:r>
              <a:rPr lang="en-US" sz="3200" b="1" i="1" dirty="0"/>
              <a:t>, Michelle Lucio, Jessica Schmitz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B9AF1A0-04EC-4730-8FD2-B10FD163E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710782"/>
            <a:ext cx="10972800" cy="889556"/>
          </a:xfrm>
        </p:spPr>
        <p:txBody>
          <a:bodyPr/>
          <a:lstStyle/>
          <a:p>
            <a:pPr algn="ctr"/>
            <a:r>
              <a:rPr lang="en-US" sz="3600" dirty="0"/>
              <a:t>Top 5 Categories in All Rounds Over 35 Seasons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330F2B-993A-4DBE-A2AF-22661E2465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6832" y="2369164"/>
            <a:ext cx="4882906" cy="3182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8317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32C0223-30BD-42B7-AAE4-BD0BB013E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705394"/>
            <a:ext cx="10972800" cy="894944"/>
          </a:xfrm>
        </p:spPr>
        <p:txBody>
          <a:bodyPr/>
          <a:lstStyle/>
          <a:p>
            <a:r>
              <a:rPr lang="en-US" dirty="0"/>
              <a:t>Top 5 Questions for All Seasons &amp; All Rounds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F799A1-2B45-4D77-802A-DBC02F84BE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6520" y="1925025"/>
            <a:ext cx="4937770" cy="3913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686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A723C2E-A5F4-4AD7-8380-544C440A0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5 Questions in All Rounds &amp; Seasons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891F59-E6AC-4B06-8AC0-03086AA3BD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6279" y="2501897"/>
            <a:ext cx="4608585" cy="3154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0832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3763"/>
        </a:solidFill>
        <a:effectLst/>
      </p:bgPr>
    </p:bg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61">
            <a:hlinkClick r:id="" action="ppaction://noaction"/>
          </p:cNvPr>
          <p:cNvSpPr/>
          <p:nvPr/>
        </p:nvSpPr>
        <p:spPr>
          <a:xfrm>
            <a:off x="1545025" y="28033"/>
            <a:ext cx="9144000" cy="5648867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</a:pP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21" name="Google Shape;521;p61">
            <a:hlinkClick r:id="" action="ppaction://noaction"/>
          </p:cNvPr>
          <p:cNvSpPr txBox="1">
            <a:spLocks noGrp="1"/>
          </p:cNvSpPr>
          <p:nvPr>
            <p:ph type="body" idx="1"/>
          </p:nvPr>
        </p:nvSpPr>
        <p:spPr>
          <a:xfrm>
            <a:off x="1981200" y="2730225"/>
            <a:ext cx="8229600" cy="321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ctr">
              <a:buNone/>
            </a:pPr>
            <a:r>
              <a:rPr lang="en-US" sz="4800" dirty="0">
                <a:solidFill>
                  <a:srgbClr val="FFFFFF"/>
                </a:solidFill>
                <a:uFill>
                  <a:noFill/>
                </a:uFill>
              </a:rPr>
              <a:t>What Questions or Answers do you have? </a:t>
            </a:r>
          </a:p>
          <a:p>
            <a:pPr marL="0" indent="0" algn="ctr">
              <a:buNone/>
            </a:pPr>
            <a:r>
              <a:rPr lang="en-US" sz="4800" dirty="0">
                <a:solidFill>
                  <a:srgbClr val="FFFFFF"/>
                </a:solidFill>
                <a:uFill>
                  <a:noFill/>
                </a:uFill>
              </a:rPr>
              <a:t>(please phrase as a question)</a:t>
            </a:r>
            <a:endParaRPr sz="4800" dirty="0">
              <a:solidFill>
                <a:srgbClr val="FFFFFF"/>
              </a:solidFill>
            </a:endParaRPr>
          </a:p>
        </p:txBody>
      </p:sp>
      <p:sp>
        <p:nvSpPr>
          <p:cNvPr id="522" name="Google Shape;522;p61">
            <a:hlinkClick r:id="" action="ppaction://noaction"/>
          </p:cNvPr>
          <p:cNvSpPr txBox="1">
            <a:spLocks noGrp="1"/>
          </p:cNvSpPr>
          <p:nvPr>
            <p:ph type="title"/>
          </p:nvPr>
        </p:nvSpPr>
        <p:spPr>
          <a:xfrm>
            <a:off x="1981200" y="274645"/>
            <a:ext cx="8229600" cy="75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/>
            <a:r>
              <a:rPr lang="en" dirty="0">
                <a:solidFill>
                  <a:schemeClr val="tx1"/>
                </a:solidFill>
                <a:highlight>
                  <a:srgbClr val="FFFF00"/>
                </a:highlight>
                <a:uFill>
                  <a:noFill/>
                </a:uFill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FINAL</a:t>
            </a:r>
            <a:endParaRPr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pic>
        <p:nvPicPr>
          <p:cNvPr id="525" name="Google Shape;525;p61">
            <a:hlinkClick r:id="" action="ppaction://noaction"/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1164" y="967098"/>
            <a:ext cx="5731725" cy="17023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03824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1DC4006-C48D-4031-831A-2C9741983B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6249" y="1162050"/>
            <a:ext cx="10972800" cy="3629025"/>
          </a:xfrm>
        </p:spPr>
        <p:txBody>
          <a:bodyPr/>
          <a:lstStyle/>
          <a:p>
            <a:r>
              <a:rPr lang="en-US" dirty="0"/>
              <a:t>350,000+ questions</a:t>
            </a:r>
          </a:p>
          <a:p>
            <a:r>
              <a:rPr lang="en-US" dirty="0"/>
              <a:t>Seasons 1 -35 from 1984 to 2019</a:t>
            </a:r>
          </a:p>
          <a:p>
            <a:r>
              <a:rPr lang="en-US" dirty="0"/>
              <a:t>Dataset from Kaggle</a:t>
            </a:r>
          </a:p>
          <a:p>
            <a:pPr lvl="1"/>
            <a:r>
              <a:rPr lang="en-US" dirty="0">
                <a:hlinkClick r:id="rId2"/>
              </a:rPr>
              <a:t>https://www.kaggle.com/prondeau/350000-jeopardy-questions</a:t>
            </a:r>
            <a:endParaRPr lang="en-US" dirty="0"/>
          </a:p>
          <a:p>
            <a:pPr marL="508000" indent="-457200"/>
            <a:r>
              <a:rPr lang="en-US" dirty="0"/>
              <a:t>2 available datasets as .</a:t>
            </a:r>
            <a:r>
              <a:rPr lang="en-US" dirty="0" err="1"/>
              <a:t>tsv</a:t>
            </a:r>
            <a:r>
              <a:rPr lang="en-US" dirty="0"/>
              <a:t> files –adult &amp; kid/teen</a:t>
            </a:r>
          </a:p>
          <a:p>
            <a:pPr marL="508000" indent="-457200"/>
            <a:r>
              <a:rPr lang="en-US" dirty="0"/>
              <a:t>Only adult dataset used (349,641 rows of data)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33C01CC-9D2B-4A84-872C-A738AE9F6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887412"/>
          </a:xfrm>
        </p:spPr>
        <p:txBody>
          <a:bodyPr/>
          <a:lstStyle/>
          <a:p>
            <a:pPr algn="ctr"/>
            <a:r>
              <a:rPr lang="en-US" dirty="0"/>
              <a:t>Our Jeopardy Data</a:t>
            </a:r>
          </a:p>
        </p:txBody>
      </p:sp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96ABCC16-0F61-46E2-87D5-EB82822FCC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75" y="4657725"/>
            <a:ext cx="11525250" cy="2047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499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1643A-53F6-4CF5-A584-19B5213F6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935037"/>
          </a:xfrm>
        </p:spPr>
        <p:txBody>
          <a:bodyPr/>
          <a:lstStyle/>
          <a:p>
            <a:pPr algn="ctr"/>
            <a:r>
              <a:rPr lang="en-US" dirty="0"/>
              <a:t>What are The Top Categories of Jeopardy?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586ED4-8DDD-4337-8935-2C4F355DA4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498652"/>
            <a:ext cx="5384800" cy="5084710"/>
          </a:xfrm>
        </p:spPr>
        <p:txBody>
          <a:bodyPr/>
          <a:lstStyle/>
          <a:p>
            <a:r>
              <a:rPr lang="en-US" sz="2500" dirty="0"/>
              <a:t>Used </a:t>
            </a:r>
            <a:r>
              <a:rPr lang="en-US" sz="2500" dirty="0" err="1"/>
              <a:t>groupby</a:t>
            </a:r>
            <a:r>
              <a:rPr lang="en-US" sz="2500" dirty="0"/>
              <a:t> to sort/count categories</a:t>
            </a:r>
          </a:p>
          <a:p>
            <a:r>
              <a:rPr lang="en-US" sz="2500" dirty="0"/>
              <a:t>used air date to sort by years</a:t>
            </a:r>
          </a:p>
          <a:p>
            <a:r>
              <a:rPr lang="en-US" sz="2500" dirty="0"/>
              <a:t>Used .loc to pull out round details</a:t>
            </a:r>
          </a:p>
          <a:p>
            <a:endParaRPr lang="en-US" sz="2500" dirty="0"/>
          </a:p>
          <a:p>
            <a:r>
              <a:rPr lang="en-US" sz="2500" dirty="0"/>
              <a:t>Top 5 Overall</a:t>
            </a:r>
          </a:p>
          <a:p>
            <a:r>
              <a:rPr lang="en-US" sz="2500" dirty="0"/>
              <a:t>“Science” occurred 830 times</a:t>
            </a:r>
          </a:p>
          <a:p>
            <a:r>
              <a:rPr lang="en-US" sz="2500" dirty="0"/>
              <a:t>Total of 43,369 Categories</a:t>
            </a:r>
          </a:p>
          <a:p>
            <a:r>
              <a:rPr lang="en-US" sz="2500" dirty="0"/>
              <a:t>Any Related Categories were treated as Unique</a:t>
            </a:r>
          </a:p>
          <a:p>
            <a:r>
              <a:rPr lang="en-US" sz="2400" dirty="0"/>
              <a:t>If studying to be on show, these categories would be a great place to start </a:t>
            </a:r>
          </a:p>
          <a:p>
            <a:endParaRPr lang="en-US" dirty="0"/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BCB9E1FF-19C4-4EF9-BDE7-4CE0F35B7B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498652"/>
            <a:ext cx="5781675" cy="5160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621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09F7A3E-08E6-48AF-98EF-FC9684E67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Do Categories Change Between Rounds 1&amp;2 Versus The Final Round?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40797E34-FDEE-4474-B06C-905EEDAA7F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472" y="1712716"/>
            <a:ext cx="5456740" cy="4870646"/>
          </a:xfrm>
          <a:prstGeom prst="rect">
            <a:avLst/>
          </a:prstGeom>
        </p:spPr>
      </p:pic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04A891BC-E7CB-4053-899F-651DA06FFA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2789" y="1712716"/>
            <a:ext cx="5526311" cy="4870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120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09F7A3E-08E6-48AF-98EF-FC9684E67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696912"/>
          </a:xfrm>
        </p:spPr>
        <p:txBody>
          <a:bodyPr/>
          <a:lstStyle/>
          <a:p>
            <a:pPr algn="ctr"/>
            <a:r>
              <a:rPr lang="en-US" dirty="0"/>
              <a:t>Do Categories Change By The Decades?</a:t>
            </a:r>
          </a:p>
        </p:txBody>
      </p:sp>
      <p:pic>
        <p:nvPicPr>
          <p:cNvPr id="15" name="Picture 14" descr="A close up of a logo&#10;&#10;Description automatically generated">
            <a:extLst>
              <a:ext uri="{FF2B5EF4-FFF2-40B4-BE49-F238E27FC236}">
                <a16:creationId xmlns:a16="http://schemas.microsoft.com/office/drawing/2014/main" id="{0532A004-ADFF-4C70-B555-291DC1F98A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869240"/>
            <a:ext cx="5077268" cy="2836514"/>
          </a:xfrm>
          <a:prstGeom prst="rect">
            <a:avLst/>
          </a:prstGeom>
        </p:spPr>
      </p:pic>
      <p:pic>
        <p:nvPicPr>
          <p:cNvPr id="17" name="Picture 16" descr="A close up of a logo&#10;&#10;Description automatically generated">
            <a:extLst>
              <a:ext uri="{FF2B5EF4-FFF2-40B4-BE49-F238E27FC236}">
                <a16:creationId xmlns:a16="http://schemas.microsoft.com/office/drawing/2014/main" id="{D30972B6-1619-42D8-836B-A469C58113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462" y="869240"/>
            <a:ext cx="5222538" cy="2845457"/>
          </a:xfrm>
          <a:prstGeom prst="rect">
            <a:avLst/>
          </a:prstGeom>
        </p:spPr>
      </p:pic>
      <p:pic>
        <p:nvPicPr>
          <p:cNvPr id="19" name="Picture 18" descr="A close up of a logo&#10;&#10;Description automatically generated">
            <a:extLst>
              <a:ext uri="{FF2B5EF4-FFF2-40B4-BE49-F238E27FC236}">
                <a16:creationId xmlns:a16="http://schemas.microsoft.com/office/drawing/2014/main" id="{B2B1CDCB-385B-4291-A261-92DCD119C1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3816026"/>
            <a:ext cx="5077268" cy="2990811"/>
          </a:xfrm>
          <a:prstGeom prst="rect">
            <a:avLst/>
          </a:prstGeom>
        </p:spPr>
      </p:pic>
      <p:pic>
        <p:nvPicPr>
          <p:cNvPr id="21" name="Picture 20" descr="A close up of a logo&#10;&#10;Description automatically generated">
            <a:extLst>
              <a:ext uri="{FF2B5EF4-FFF2-40B4-BE49-F238E27FC236}">
                <a16:creationId xmlns:a16="http://schemas.microsoft.com/office/drawing/2014/main" id="{C58C8459-516E-483F-9888-820A338B58B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462" y="3816026"/>
            <a:ext cx="5222538" cy="2967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707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4786F63-4335-4FD3-BD21-FC211F5CEF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658990"/>
            <a:ext cx="5959878" cy="4840500"/>
          </a:xfrm>
        </p:spPr>
        <p:txBody>
          <a:bodyPr/>
          <a:lstStyle/>
          <a:p>
            <a:r>
              <a:rPr lang="en-US" sz="2800" dirty="0"/>
              <a:t>Found the top 5 questions</a:t>
            </a:r>
          </a:p>
          <a:p>
            <a:pPr lvl="1"/>
            <a:r>
              <a:rPr lang="en-US" sz="2400" dirty="0"/>
              <a:t>Australia: 327</a:t>
            </a:r>
          </a:p>
          <a:p>
            <a:pPr lvl="1"/>
            <a:r>
              <a:rPr lang="en-US" sz="2400" dirty="0"/>
              <a:t>China: 322</a:t>
            </a:r>
          </a:p>
          <a:p>
            <a:pPr lvl="1"/>
            <a:r>
              <a:rPr lang="en-US" sz="2400" dirty="0"/>
              <a:t>France: 310</a:t>
            </a:r>
          </a:p>
          <a:p>
            <a:pPr lvl="1"/>
            <a:r>
              <a:rPr lang="en-US" sz="2400" dirty="0"/>
              <a:t>Japan: 308</a:t>
            </a:r>
          </a:p>
          <a:p>
            <a:pPr lvl="1"/>
            <a:r>
              <a:rPr lang="en-US" sz="2400" dirty="0"/>
              <a:t>Chicago: 306</a:t>
            </a:r>
          </a:p>
          <a:p>
            <a:r>
              <a:rPr lang="en-US" sz="2800" dirty="0"/>
              <a:t>Although my data is limited to the top 5, you can expand the data out and this will help you understand which questions you should study the most.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C27C9D4-D83D-4033-8CF2-429348B4E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the top 5 questions on Jeopardy?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88505449-C97F-48B8-B89D-229FE8FB73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9478" y="1658989"/>
            <a:ext cx="5397933" cy="4403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8047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72A8A-4310-4C9A-B75C-B81C448F2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Looking at the top 5 questions, which have the highest value?</a:t>
            </a:r>
          </a:p>
        </p:txBody>
      </p:sp>
      <p:pic>
        <p:nvPicPr>
          <p:cNvPr id="28" name="Picture 27" descr="A picture containing drawing&#10;&#10;Description automatically generated">
            <a:extLst>
              <a:ext uri="{FF2B5EF4-FFF2-40B4-BE49-F238E27FC236}">
                <a16:creationId xmlns:a16="http://schemas.microsoft.com/office/drawing/2014/main" id="{606EE8BE-0F04-4E84-A4FB-9DE81F79E6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9391" y="1767273"/>
            <a:ext cx="3296417" cy="3189737"/>
          </a:xfrm>
          <a:prstGeom prst="rect">
            <a:avLst/>
          </a:prstGeom>
        </p:spPr>
      </p:pic>
      <p:pic>
        <p:nvPicPr>
          <p:cNvPr id="30" name="Picture 29" descr="A picture containing screenshot, drawing&#10;&#10;Description automatically generated">
            <a:extLst>
              <a:ext uri="{FF2B5EF4-FFF2-40B4-BE49-F238E27FC236}">
                <a16:creationId xmlns:a16="http://schemas.microsoft.com/office/drawing/2014/main" id="{FD8A07FF-125D-4CD2-909A-A5D99EAEE6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290" y="1767274"/>
            <a:ext cx="3471278" cy="3189737"/>
          </a:xfrm>
          <a:prstGeom prst="rect">
            <a:avLst/>
          </a:prstGeom>
        </p:spPr>
      </p:pic>
      <p:pic>
        <p:nvPicPr>
          <p:cNvPr id="32" name="Picture 31" descr="A screenshot of a cell phone&#10;&#10;Description automatically generated">
            <a:extLst>
              <a:ext uri="{FF2B5EF4-FFF2-40B4-BE49-F238E27FC236}">
                <a16:creationId xmlns:a16="http://schemas.microsoft.com/office/drawing/2014/main" id="{AD837127-6CA0-41F8-BACB-8B456D944B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9086" y="1726253"/>
            <a:ext cx="3566513" cy="3230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5253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D3694-B095-4995-95F3-D6E6534DA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are the values of the top 5 questions distributed? 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6EE4F1-F425-4E41-8861-EB2327940D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/>
              <a:t>Looking at Density of Points Possible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ABD35B-1AC0-451C-9D86-85406B2AFFCA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sz="2000" dirty="0"/>
              <a:t>Looking at Frequency of Points Possible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222D01A7-5A7D-4451-9EBB-76C36D2D15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245384"/>
            <a:ext cx="11003133" cy="3667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2239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A3A0BED-7615-447B-9BD3-1E2C9722A4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38696" y="1826183"/>
            <a:ext cx="4602485" cy="4108144"/>
          </a:xfrm>
        </p:spPr>
        <p:txBody>
          <a:bodyPr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321E428-A720-4183-8B81-17765F024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Top 5 Categories Over 35 Seasons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D56A0F-8F01-4E6E-B73E-6EAB975E8B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656" y="1826183"/>
            <a:ext cx="4602485" cy="4108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363882"/>
      </p:ext>
    </p:extLst>
  </p:cSld>
  <p:clrMapOvr>
    <a:masterClrMapping/>
  </p:clrMapOvr>
</p:sld>
</file>

<file path=ppt/theme/theme1.xml><?xml version="1.0" encoding="utf-8"?>
<a:theme xmlns:a="http://schemas.openxmlformats.org/drawingml/2006/main" name="Wave">
  <a:themeElements>
    <a:clrScheme name="Custom 506">
      <a:dk1>
        <a:srgbClr val="000000"/>
      </a:dk1>
      <a:lt1>
        <a:srgbClr val="FFFFFF"/>
      </a:lt1>
      <a:dk2>
        <a:srgbClr val="00387E"/>
      </a:dk2>
      <a:lt2>
        <a:srgbClr val="C6DFFF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387E"/>
      </a:hlink>
      <a:folHlink>
        <a:srgbClr val="96969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1013</TotalTime>
  <Words>365</Words>
  <Application>Microsoft Office PowerPoint</Application>
  <PresentationFormat>Widescreen</PresentationFormat>
  <Paragraphs>42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Trebuchet MS</vt:lpstr>
      <vt:lpstr>Wave</vt:lpstr>
      <vt:lpstr>Data Analysis of 35 years of Questions &amp; Answers</vt:lpstr>
      <vt:lpstr>Our Jeopardy Data</vt:lpstr>
      <vt:lpstr>What are The Top Categories of Jeopardy?</vt:lpstr>
      <vt:lpstr>Do Categories Change Between Rounds 1&amp;2 Versus The Final Round?</vt:lpstr>
      <vt:lpstr>Do Categories Change By The Decades?</vt:lpstr>
      <vt:lpstr>What are the top 5 questions on Jeopardy?</vt:lpstr>
      <vt:lpstr>Looking at the top 5 questions, which have the highest value?</vt:lpstr>
      <vt:lpstr>How are the values of the top 5 questions distributed?  </vt:lpstr>
      <vt:lpstr>Top 5 Categories Over 35 Seasons</vt:lpstr>
      <vt:lpstr>Top 5 Categories in All Rounds Over 35 Seasons</vt:lpstr>
      <vt:lpstr>Top 5 Questions for All Seasons &amp; All Rounds</vt:lpstr>
      <vt:lpstr>Top 5 Questions in All Rounds &amp; Seasons</vt:lpstr>
      <vt:lpstr>FINAL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35 years of Questions &amp; Answers</dc:title>
  <dc:creator>Michelle Lucio</dc:creator>
  <cp:lastModifiedBy>Michelle Lucio</cp:lastModifiedBy>
  <cp:revision>28</cp:revision>
  <dcterms:created xsi:type="dcterms:W3CDTF">2020-04-20T16:19:58Z</dcterms:created>
  <dcterms:modified xsi:type="dcterms:W3CDTF">2020-04-25T15:45:41Z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1040268490</vt:i4>
  </property>
  <property fmtid="{D5CDD505-2E9C-101B-9397-08002B2CF9AE}" pid="3" name="_NewReviewCycle">
    <vt:lpwstr/>
  </property>
  <property fmtid="{D5CDD505-2E9C-101B-9397-08002B2CF9AE}" pid="4" name="_EmailSubject">
    <vt:lpwstr>ppt</vt:lpwstr>
  </property>
  <property fmtid="{D5CDD505-2E9C-101B-9397-08002B2CF9AE}" pid="5" name="_AuthorEmail">
    <vt:lpwstr>ggumlock@protonmail.com</vt:lpwstr>
  </property>
  <property fmtid="{D5CDD505-2E9C-101B-9397-08002B2CF9AE}" pid="6" name="_AuthorEmailDisplayName">
    <vt:lpwstr>ggumlock@protonmail.com</vt:lpwstr>
  </property>
</Properties>
</file>