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94" r:id="rId3"/>
    <p:sldId id="299" r:id="rId4"/>
    <p:sldId id="297" r:id="rId5"/>
    <p:sldId id="296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9" r:id="rId18"/>
    <p:sldId id="310" r:id="rId19"/>
    <p:sldId id="311" r:id="rId20"/>
    <p:sldId id="312" r:id="rId21"/>
    <p:sldId id="326" r:id="rId22"/>
    <p:sldId id="314" r:id="rId23"/>
    <p:sldId id="315" r:id="rId24"/>
    <p:sldId id="316" r:id="rId25"/>
    <p:sldId id="317" r:id="rId26"/>
    <p:sldId id="318" r:id="rId27"/>
    <p:sldId id="321" r:id="rId28"/>
    <p:sldId id="322" r:id="rId29"/>
    <p:sldId id="328" r:id="rId30"/>
    <p:sldId id="324" r:id="rId31"/>
    <p:sldId id="325" r:id="rId32"/>
    <p:sldId id="32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121" d="100"/>
          <a:sy n="121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8253D-9567-4B6C-B6C5-89E41CC0458D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65FEA-F073-4010-AD24-0E29F53EE0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8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5FEA-F073-4010-AD24-0E29F53EE0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0DD07BF-F8D1-4984-AB36-6F0EF2D19B4B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8FF1F5A-7D9F-4ACA-8CDE-55C1B01C8E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44824"/>
            <a:ext cx="7834064" cy="1008112"/>
          </a:xfrm>
        </p:spPr>
        <p:txBody>
          <a:bodyPr/>
          <a:lstStyle/>
          <a:p>
            <a:pPr algn="ctr"/>
            <a:r>
              <a:rPr lang="bg-BG" dirty="0" smtClean="0"/>
              <a:t>Динамично програмиране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713" y="5589240"/>
            <a:ext cx="7406640" cy="1074880"/>
          </a:xfrm>
        </p:spPr>
        <p:txBody>
          <a:bodyPr/>
          <a:lstStyle/>
          <a:p>
            <a:pPr algn="r"/>
            <a:r>
              <a:rPr lang="bg-BG" dirty="0" smtClean="0"/>
              <a:t>Красимир Манев , CSCB</a:t>
            </a:r>
            <a:r>
              <a:rPr lang="en-US" dirty="0" smtClean="0"/>
              <a:t>029</a:t>
            </a:r>
            <a:endParaRPr lang="bg-BG" dirty="0" smtClean="0"/>
          </a:p>
          <a:p>
            <a:pPr algn="r"/>
            <a:r>
              <a:rPr lang="bg-BG" dirty="0" smtClean="0"/>
              <a:t>НБУ,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Итеративно решение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0200"/>
            <a:ext cx="8100392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Сложността на итеративното решение: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T(n)=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.1 +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c.2 + … + c.(n+1) =    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= c(n+1)(n+2)/2 = </a:t>
            </a:r>
            <a:r>
              <a:rPr lang="en-US" sz="3200" i="1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(n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Основен проблем на ДП – необходи-мост от </a:t>
            </a:r>
            <a:r>
              <a:rPr lang="bg-BG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памет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за запомняне на реше-нията на подзадачите.</a:t>
            </a: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Не за всяка задача, подзадачите се запомнят лесно – сортиране??</a:t>
            </a:r>
          </a:p>
        </p:txBody>
      </p:sp>
    </p:spTree>
    <p:extLst>
      <p:ext uri="{BB962C8B-B14F-4D97-AF65-F5344CB8AC3E}">
        <p14:creationId xmlns:p14="http://schemas.microsoft.com/office/powerpoint/2010/main" val="1239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Пример с „линейна“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00200"/>
            <a:ext cx="8028384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Задача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(N)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32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човека чакат на опашка за билети, като времето за което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тият човек ще си купи билет е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,i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=1,2,…,N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Ако двама съседи в опашката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тият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и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i+1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ят се ко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оперират, купуват билетите за време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=1,2,…,N-1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. Да се намери минималното време, за което може всички в опашката да си купят билети.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7498080" cy="1143000"/>
          </a:xfrm>
        </p:spPr>
        <p:txBody>
          <a:bodyPr/>
          <a:lstStyle/>
          <a:p>
            <a:r>
              <a:rPr lang="bg-BG" sz="4000" b="1" dirty="0" smtClean="0"/>
              <a:t>Пример с „линейна“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Разбиваме задачата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>
                <a:latin typeface="Consolas" pitchFamily="49" charset="0"/>
                <a:cs typeface="Consolas" pitchFamily="49" charset="0"/>
                <a:sym typeface="Symbol"/>
              </a:rPr>
              <a:t>(N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на подзадачи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),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=1,2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,…,N,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където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задача-та: да се намери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min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време за което първите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в опашката ще си купят билети.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Решението на всяка от подзадачите е число и се запомня в „линейна“ таблица (едномерен масив)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1:N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, като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в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записваме решението на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endParaRPr lang="bg-BG" sz="3200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Решението на </a:t>
            </a:r>
            <a:r>
              <a:rPr lang="bg-BG" sz="3200" b="1" dirty="0">
                <a:latin typeface="Consolas" pitchFamily="49" charset="0"/>
                <a:cs typeface="Consolas" pitchFamily="49" charset="0"/>
                <a:sym typeface="Symbol"/>
              </a:rPr>
              <a:t>подзадачата 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  <a:sym typeface="Symbol"/>
              </a:rPr>
              <a:t>(N)</a:t>
            </a: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 е решение и на задачата !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Пример с „линейна“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802838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За да решим задачата, трябва да формулираме съответно </a:t>
            </a:r>
            <a:r>
              <a:rPr lang="bg-BG" sz="3200" i="1" dirty="0" smtClean="0">
                <a:latin typeface="Consolas" pitchFamily="49" charset="0"/>
                <a:cs typeface="Consolas" pitchFamily="49" charset="0"/>
              </a:rPr>
              <a:t>твърдение – принцип за оптималност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endParaRPr lang="bg-BG" sz="3200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Теорема. </a:t>
            </a:r>
          </a:p>
          <a:p>
            <a:pPr marL="0" indent="0">
              <a:buNone/>
            </a:pP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M[1]=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t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;</a:t>
            </a:r>
          </a:p>
          <a:p>
            <a:pPr marL="0" indent="0">
              <a:buNone/>
            </a:pP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M[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]= min{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t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+t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sz="3200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 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]= min{t</a:t>
            </a:r>
            <a:r>
              <a:rPr lang="en-US" sz="3200" baseline="-25000" dirty="0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+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М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-1],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s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baseline="-25000" dirty="0" smtClean="0">
                <a:latin typeface="Consolas" pitchFamily="49" charset="0"/>
                <a:cs typeface="Consolas" pitchFamily="49" charset="0"/>
                <a:sym typeface="Symbol"/>
              </a:rPr>
              <a:t>-1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+</a:t>
            </a:r>
            <a:r>
              <a:rPr lang="bg-BG" dirty="0">
                <a:latin typeface="Consolas" pitchFamily="49" charset="0"/>
                <a:cs typeface="Consolas" pitchFamily="49" charset="0"/>
                <a:sym typeface="Symbol"/>
              </a:rPr>
              <a:t>М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Symbol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Symbol"/>
              </a:rPr>
              <a:t>-2]},</a:t>
            </a:r>
            <a:endParaRPr lang="bg-BG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bg-BG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  <a:sym typeface="Symbol"/>
              </a:rPr>
              <a:t>                        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за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&gt;2</a:t>
            </a:r>
            <a:endParaRPr lang="bg-BG" sz="3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bg-BG" sz="3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Пример с „линейна“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992888" cy="51845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t[MAXN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],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s[MAXN],M[MAXN]; </a:t>
            </a:r>
          </a:p>
          <a:p>
            <a:pPr marL="0" indent="0">
              <a:buNone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opt()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{   M[1]=t[1]; 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M[2]=t[1]+t[2];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if(M[2]&gt;s[1]) M[2]=s[1];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3;i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N;i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{  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]=t[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]+M[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-1];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if(M[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]&gt;s[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-1]+M[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-2])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]=s[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-1]+M[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-2];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return M[N];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bg-BG" sz="4000" b="1" dirty="0" smtClean="0"/>
              <a:t>Пример с „линейна“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Ппрактически всяка задача, която се решава с ДП може да се постави в две форми:</a:t>
            </a: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bg-BG" sz="3200" b="1" i="1" dirty="0" smtClean="0">
                <a:latin typeface="Consolas" pitchFamily="49" charset="0"/>
                <a:cs typeface="Consolas" pitchFamily="49" charset="0"/>
              </a:rPr>
              <a:t>слаба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, при която се търси някаква „оптимална“ стойност;</a:t>
            </a:r>
          </a:p>
          <a:p>
            <a:pPr marL="0" indent="0">
              <a:buNone/>
            </a:pPr>
            <a:r>
              <a:rPr lang="bg-BG" dirty="0">
                <a:latin typeface="Consolas" pitchFamily="49" charset="0"/>
                <a:cs typeface="Consolas" pitchFamily="49" charset="0"/>
              </a:rPr>
              <a:t>- </a:t>
            </a:r>
            <a:r>
              <a:rPr lang="bg-BG" sz="3200" b="1" i="1" dirty="0" smtClean="0">
                <a:latin typeface="Consolas" pitchFamily="49" charset="0"/>
                <a:cs typeface="Consolas" pitchFamily="49" charset="0"/>
              </a:rPr>
              <a:t>силна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, при която се търси някаква структура в данните, при която се получава оптималното решение.</a:t>
            </a: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Силната форма на разглежданата задача е да се поиска да се посочи коопери-рането, при което се получава оптимумът. </a:t>
            </a:r>
          </a:p>
        </p:txBody>
      </p:sp>
    </p:spTree>
    <p:extLst>
      <p:ext uri="{BB962C8B-B14F-4D97-AF65-F5344CB8AC3E}">
        <p14:creationId xmlns:p14="http://schemas.microsoft.com/office/powerpoint/2010/main" val="5417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Пример с „линейна“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8244408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t[MAXN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],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s[MAXN],M[MAXN]; 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void restore(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{ if(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==1) {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("(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1)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"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;return;} 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==2)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{  if(M[2]==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t[1]+t[2]) 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{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("(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1) (2)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return;}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(1 2)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" );return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;};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if(M[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]==t[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]+M[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-1])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{ restore(i-1);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("(%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d)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);}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{restore(i-2);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("(%d %d) ",i-1,i);}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Пример с „линейна“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28092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3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bg-BG" sz="32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30382"/>
              </p:ext>
            </p:extLst>
          </p:nvPr>
        </p:nvGraphicFramePr>
        <p:xfrm>
          <a:off x="1115616" y="1484784"/>
          <a:ext cx="7560837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3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78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7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30243"/>
              </p:ext>
            </p:extLst>
          </p:nvPr>
        </p:nvGraphicFramePr>
        <p:xfrm>
          <a:off x="1199965" y="2996952"/>
          <a:ext cx="7404480" cy="116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2243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04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bg-BG" sz="2000" b="1" baseline="0" dirty="0" smtClean="0"/>
                        <a:t>    </a:t>
                      </a:r>
                      <a:r>
                        <a:rPr lang="bg-BG" sz="2000" b="1" baseline="-25000" dirty="0" smtClean="0"/>
                        <a:t>1</a:t>
                      </a:r>
                      <a:endParaRPr lang="en-US" sz="20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6</a:t>
                      </a:r>
                      <a:r>
                        <a:rPr lang="bg-BG" sz="2000" b="1" dirty="0" smtClean="0"/>
                        <a:t>     </a:t>
                      </a:r>
                      <a:r>
                        <a:rPr lang="bg-BG" sz="2000" b="1" baseline="-25000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r>
                        <a:rPr lang="bg-BG" sz="2000" b="1" dirty="0" smtClean="0"/>
                        <a:t>     </a:t>
                      </a:r>
                      <a:r>
                        <a:rPr lang="bg-BG" sz="2000" b="1" baseline="-25000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16</a:t>
                      </a:r>
                      <a:r>
                        <a:rPr lang="bg-BG" sz="2000" b="1" dirty="0" smtClean="0"/>
                        <a:t> </a:t>
                      </a:r>
                      <a:r>
                        <a:rPr lang="bg-BG" sz="2000" b="1" baseline="-25000" dirty="0" smtClean="0"/>
                        <a:t>1</a:t>
                      </a:r>
                      <a:r>
                        <a:rPr lang="en-US" sz="2000" b="1" baseline="-25000" dirty="0" smtClean="0"/>
                        <a:t>,2</a:t>
                      </a:r>
                      <a:r>
                        <a:rPr lang="bg-BG" sz="2000" b="1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19   </a:t>
                      </a:r>
                      <a:r>
                        <a:rPr lang="bg-BG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24   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27 </a:t>
                      </a:r>
                      <a:endParaRPr lang="bg-BG" sz="2000" b="1" dirty="0" smtClean="0"/>
                    </a:p>
                    <a:p>
                      <a:r>
                        <a:rPr lang="en-US" sz="2000" b="1" baseline="-25000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29   </a:t>
                      </a:r>
                      <a:r>
                        <a:rPr lang="bg-BG" sz="2000" b="1" baseline="-25000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87624" y="4531007"/>
            <a:ext cx="77768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>
                <a:latin typeface="Consolas" pitchFamily="49" charset="0"/>
                <a:cs typeface="Consolas" pitchFamily="49" charset="0"/>
              </a:rPr>
              <a:t>Решение на силната задача</a:t>
            </a:r>
          </a:p>
          <a:p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(1,2) (3,4) 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(6,7) (8)</a:t>
            </a:r>
            <a:endParaRPr lang="bg-BG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bg-BG" dirty="0" smtClean="0">
                <a:latin typeface="Consolas" pitchFamily="49" charset="0"/>
                <a:cs typeface="Consolas" pitchFamily="49" charset="0"/>
              </a:rPr>
              <a:t>или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r>
              <a:rPr lang="bg-BG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 (4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(5) (6,7) (8)</a:t>
            </a:r>
            <a:endParaRPr lang="bg-BG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Пример с „триъгълна“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0200"/>
            <a:ext cx="8100392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Задача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(N)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en-US" sz="32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човека чакат на опашка за билети, като времето за което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тият човек ще си купи билет е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</a:rPr>
              <a:t>1,i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,i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=1,2,…,N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Ако двама съседи в опашката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тият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и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i+1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ят се кооперират, купуват билетите за време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</a:rPr>
              <a:t>2,i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=1,2,…,N-1. </a:t>
            </a: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Ако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съседи в опашката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от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тия до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i+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j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вия 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се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кооперират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, купуват билетите за време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</a:rPr>
              <a:t>j,i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=1,2,…,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N-j+1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и т.н. А всички заедно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биха си купили билети за време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</a:rPr>
              <a:t>N1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.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Да се намери минималното време, за което може всички в опашката да си купят билети.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Пример с „триъгълна“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72208"/>
            <a:ext cx="7992888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Разбиваме задачата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>
                <a:latin typeface="Consolas" pitchFamily="49" charset="0"/>
                <a:cs typeface="Consolas" pitchFamily="49" charset="0"/>
                <a:sym typeface="Symbol"/>
              </a:rPr>
              <a:t>(N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на подзадачи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j,i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),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j=1,2,…,</a:t>
            </a:r>
            <a:r>
              <a:rPr lang="en-US" sz="3200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N;i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=1,2,…,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N-j+1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където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>
                <a:latin typeface="Consolas" pitchFamily="49" charset="0"/>
                <a:cs typeface="Consolas" pitchFamily="49" charset="0"/>
                <a:sym typeface="Symbol"/>
              </a:rPr>
              <a:t>j,i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е задачата да се намери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min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време, за което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последователни чакащи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в опашката, започващи от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тия ще си купят билети.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Тъй като решението на всяка от подзадачите е едно число, решенията се запомнят лесно в „триъгълна“ таблица (половинката на двумерен масив)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M[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1:N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1:N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, като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в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M[j][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записваме решението на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j,i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endParaRPr lang="bg-BG" sz="3200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Решението на </a:t>
            </a:r>
            <a:r>
              <a:rPr lang="bg-BG" sz="3200" b="1" dirty="0">
                <a:latin typeface="Consolas" pitchFamily="49" charset="0"/>
                <a:cs typeface="Consolas" pitchFamily="49" charset="0"/>
                <a:sym typeface="Symbol"/>
              </a:rPr>
              <a:t>подзадачата 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  <a:sym typeface="Symbol"/>
              </a:rPr>
              <a:t>N,1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 е решение и на задачата 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Техниката „Разделяй и владей“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00200"/>
            <a:ext cx="8064896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latin typeface="Consolas" pitchFamily="49" charset="0"/>
                <a:cs typeface="Consolas" pitchFamily="49" charset="0"/>
              </a:rPr>
              <a:t>Нека е дадена задача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 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за съставяне на алгоритъм. Да означим с </a:t>
            </a:r>
            <a:r>
              <a:rPr lang="en-US" sz="32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размера </a:t>
            </a:r>
          </a:p>
          <a:p>
            <a:pPr marL="0" indent="0">
              <a:buNone/>
            </a:pPr>
            <a:r>
              <a:rPr lang="bg-BG" sz="3200" dirty="0">
                <a:latin typeface="Consolas" pitchFamily="49" charset="0"/>
                <a:cs typeface="Consolas" pitchFamily="49" charset="0"/>
              </a:rPr>
              <a:t>на входните данни. </a:t>
            </a:r>
          </a:p>
          <a:p>
            <a:pPr marL="457200" indent="-457200"/>
            <a:r>
              <a:rPr lang="bg-BG" sz="3200" b="1" dirty="0">
                <a:latin typeface="Consolas" pitchFamily="49" charset="0"/>
                <a:cs typeface="Consolas" pitchFamily="49" charset="0"/>
              </a:rPr>
              <a:t>Разбиваме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на </a:t>
            </a:r>
            <a:r>
              <a:rPr lang="en-US" sz="3200" i="1" dirty="0">
                <a:latin typeface="Consolas" pitchFamily="49" charset="0"/>
                <a:cs typeface="Consolas" pitchFamily="49" charset="0"/>
              </a:rPr>
              <a:t>p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подзадачи от </a:t>
            </a:r>
          </a:p>
          <a:p>
            <a:pPr marL="0" indent="0">
              <a:buNone/>
            </a:pPr>
            <a:r>
              <a:rPr lang="bg-BG" sz="3200" dirty="0">
                <a:latin typeface="Consolas" pitchFamily="49" charset="0"/>
                <a:cs typeface="Consolas" pitchFamily="49" charset="0"/>
              </a:rPr>
              <a:t>  същия вид с размери </a:t>
            </a:r>
            <a:r>
              <a:rPr lang="en-US" sz="32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bg-BG" sz="3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...,</a:t>
            </a:r>
            <a:r>
              <a:rPr lang="en-US" sz="32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i="1" baseline="-250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/>
            <a:r>
              <a:rPr lang="bg-BG" sz="3200" b="1" dirty="0">
                <a:latin typeface="Consolas" pitchFamily="49" charset="0"/>
                <a:cs typeface="Consolas" pitchFamily="49" charset="0"/>
              </a:rPr>
              <a:t>Решаваме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всяка подзадача;</a:t>
            </a:r>
          </a:p>
          <a:p>
            <a:pPr marL="457200" indent="-457200"/>
            <a:r>
              <a:rPr lang="bg-BG" sz="3200" b="1" dirty="0">
                <a:latin typeface="Consolas" pitchFamily="49" charset="0"/>
                <a:cs typeface="Consolas" pitchFamily="49" charset="0"/>
              </a:rPr>
              <a:t>Сглобяваме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от решенията на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подзадачите 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решение на задачата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8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Пример с „триъгълна“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12776"/>
            <a:ext cx="7920880" cy="2088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latin typeface="Consolas" pitchFamily="49" charset="0"/>
                <a:cs typeface="Consolas" pitchFamily="49" charset="0"/>
                <a:sym typeface="Symbol"/>
              </a:rPr>
              <a:t>Теорема. а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) M[1][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]=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t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1,i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2800" dirty="0" smtClean="0">
                <a:latin typeface="Consolas" pitchFamily="49" charset="0"/>
                <a:cs typeface="Consolas" pitchFamily="49" charset="0"/>
                <a:sym typeface="Symbol"/>
              </a:rPr>
              <a:t>за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=1,2,…,N</a:t>
            </a:r>
            <a:r>
              <a:rPr lang="bg-BG" sz="2800" dirty="0" smtClean="0">
                <a:latin typeface="Consolas" pitchFamily="49" charset="0"/>
                <a:cs typeface="Consolas" pitchFamily="49" charset="0"/>
                <a:sym typeface="Symbol"/>
              </a:rPr>
              <a:t>.</a:t>
            </a:r>
            <a:endParaRPr lang="en-US" sz="2800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bg-BG" sz="2800" dirty="0" smtClean="0">
                <a:latin typeface="Consolas" pitchFamily="49" charset="0"/>
                <a:cs typeface="Consolas" pitchFamily="49" charset="0"/>
                <a:sym typeface="Symbol"/>
              </a:rPr>
              <a:t>б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28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M[j][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]=min{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M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1,i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+M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j-1,i+1</a:t>
            </a:r>
            <a:r>
              <a:rPr lang="en-US" sz="2800" baseline="30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bg-BG" sz="2800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M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2,i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+M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j-2,i+2</a:t>
            </a:r>
            <a:r>
              <a:rPr lang="en-US" sz="2800" baseline="30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sz="28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800" dirty="0" smtClean="0">
                <a:latin typeface="Consolas" pitchFamily="49" charset="0"/>
                <a:cs typeface="Consolas" pitchFamily="49" charset="0"/>
                <a:sym typeface="Symbol"/>
              </a:rPr>
              <a:t>...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,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M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k,i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+M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j-k,i+k</a:t>
            </a:r>
            <a:r>
              <a:rPr lang="en-US" sz="2800" baseline="30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,...,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M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j-1,i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+M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1,i+j-1</a:t>
            </a:r>
            <a:r>
              <a:rPr lang="en-US" sz="2800" baseline="30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j-1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  <a:sym typeface="Symbol"/>
              </a:rPr>
              <a:t>,t</a:t>
            </a:r>
            <a:r>
              <a:rPr lang="en-US" sz="28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j,i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Symbol"/>
              </a:rPr>
              <a:t>}</a:t>
            </a:r>
            <a:endParaRPr lang="bg-BG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2800" dirty="0">
                <a:latin typeface="Consolas" pitchFamily="49" charset="0"/>
                <a:cs typeface="Consolas" pitchFamily="49" charset="0"/>
                <a:sym typeface="Symbol"/>
              </a:rPr>
              <a:t>за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/>
              </a:rPr>
              <a:t>j=2,3,…,N</a:t>
            </a:r>
            <a:endParaRPr lang="bg-BG" sz="2800" dirty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endParaRPr lang="bg-BG" sz="20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05505"/>
              </p:ext>
            </p:extLst>
          </p:nvPr>
        </p:nvGraphicFramePr>
        <p:xfrm>
          <a:off x="3275856" y="3573016"/>
          <a:ext cx="576019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6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sz="20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  <a:endParaRPr lang="en-US" sz="20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20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t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1,1</a:t>
                      </a:r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300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  </a:t>
                      </a:r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t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1,i</a:t>
                      </a:r>
                      <a:endParaRPr lang="en-US" sz="2000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t</a:t>
                      </a:r>
                      <a:r>
                        <a:rPr lang="en-US" sz="2000" baseline="-25000" dirty="0" err="1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1,I</a:t>
                      </a:r>
                      <a:r>
                        <a:rPr lang="en-US" sz="2000" baseline="0" dirty="0" smtClean="0">
                          <a:latin typeface="Consolas" pitchFamily="49" charset="0"/>
                          <a:cs typeface="Consolas" pitchFamily="49" charset="0"/>
                          <a:sym typeface="Symbol"/>
                        </a:rPr>
                        <a:t>  </a:t>
                      </a: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j-1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20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300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20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2000" b="1" baseline="300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300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20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baseline="300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j-1</a:t>
                      </a:r>
                      <a:endParaRPr lang="en-US" sz="2000" b="1" baseline="300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300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en-US" sz="20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sz="20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en-US" sz="20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Пример с „триъгълна“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72208"/>
            <a:ext cx="79928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Задача. Напишете програма, която решава поставената задача.</a:t>
            </a:r>
          </a:p>
          <a:p>
            <a:pPr marL="0" indent="0">
              <a:buNone/>
            </a:pPr>
            <a:r>
              <a:rPr lang="bg-BG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Домашно (задължително)</a:t>
            </a:r>
            <a:r>
              <a:rPr lang="bg-BG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Използвайки образеца от предната задача, допълнете рашението с възможност да показва </a:t>
            </a:r>
            <a:r>
              <a:rPr lang="bg-BG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как се групират чакащите </a:t>
            </a:r>
            <a:r>
              <a:rPr lang="bg-BG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при купуване на билетите, за да се получи минималното време.</a:t>
            </a:r>
            <a:endParaRPr lang="en-US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0277"/>
            <a:ext cx="7498080" cy="922114"/>
          </a:xfrm>
        </p:spPr>
        <p:txBody>
          <a:bodyPr/>
          <a:lstStyle/>
          <a:p>
            <a:r>
              <a:rPr lang="bg-BG" sz="4000" b="1" dirty="0"/>
              <a:t>„</a:t>
            </a:r>
            <a:r>
              <a:rPr lang="bg-BG" sz="4000" b="1" dirty="0" smtClean="0"/>
              <a:t>Правоъгълна“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08720"/>
            <a:ext cx="7992888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Зад. Дадени са редица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=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,a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,…,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M</a:t>
            </a:r>
            <a:endParaRPr lang="bg-BG" sz="3200" baseline="-25000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и редица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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,b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,…,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sz="3200" baseline="-250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Да се намери дължината на </a:t>
            </a:r>
            <a:r>
              <a:rPr lang="bg-BG" sz="3200" b="1" i="1" dirty="0" smtClean="0">
                <a:latin typeface="Consolas" pitchFamily="49" charset="0"/>
                <a:cs typeface="Consolas" pitchFamily="49" charset="0"/>
                <a:sym typeface="Symbol"/>
              </a:rPr>
              <a:t>най-дългата обща подредица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на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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и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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Общата подредица на две редици трябва да съдържа елементи които ги има и в двете редици, да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са в същия ред както в редиците без да е необходимо да са последователни. Например общи подредици на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aaabddc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и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abcdd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са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ab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abdd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и др.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206" y="0"/>
            <a:ext cx="7620000" cy="1138138"/>
          </a:xfrm>
        </p:spPr>
        <p:txBody>
          <a:bodyPr/>
          <a:lstStyle/>
          <a:p>
            <a:r>
              <a:rPr lang="bg-BG" sz="4000" b="1" dirty="0"/>
              <a:t>„Правоъгълна“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0728"/>
            <a:ext cx="8100392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Разбиваме задачата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>
                <a:latin typeface="Consolas" pitchFamily="49" charset="0"/>
                <a:cs typeface="Consolas" pitchFamily="49" charset="0"/>
                <a:sym typeface="Symbol"/>
              </a:rPr>
              <a:t>(N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на подзадачи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i,j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),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=0,1,2,…,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M;j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=0,1,…,N,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където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i,j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е задачата да се намери дъл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жината на най-дългата обща подредица на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</a:t>
            </a:r>
            <a:r>
              <a:rPr lang="en-US" sz="3200" baseline="-25000" dirty="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,…,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a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baseline="-250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и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</a:t>
            </a:r>
            <a:r>
              <a:rPr lang="en-US" sz="3200" baseline="-25000" dirty="0" smtClean="0">
                <a:latin typeface="Consolas" pitchFamily="49" charset="0"/>
                <a:cs typeface="Consolas" pitchFamily="49" charset="0"/>
                <a:sym typeface="Symbol"/>
              </a:rPr>
              <a:t>j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1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,…,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b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  <a:sym typeface="Symbol"/>
              </a:rPr>
              <a:t>j</a:t>
            </a:r>
            <a:r>
              <a:rPr lang="bg-BG" sz="3200" baseline="-250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Symbol"/>
              </a:rPr>
              <a:t></a:t>
            </a:r>
            <a:r>
              <a:rPr lang="bg-BG" baseline="-25000" dirty="0" smtClean="0">
                <a:latin typeface="Consolas" pitchFamily="49" charset="0"/>
                <a:cs typeface="Consolas" pitchFamily="49" charset="0"/>
                <a:sym typeface="Symbol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Symbol"/>
              </a:rPr>
              <a:t>=</a:t>
            </a:r>
            <a:r>
              <a:rPr lang="bg-BG" dirty="0" smtClean="0">
                <a:latin typeface="Consolas" pitchFamily="49" charset="0"/>
                <a:cs typeface="Consolas" pitchFamily="49" charset="0"/>
                <a:sym typeface="Symbol"/>
              </a:rPr>
              <a:t></a:t>
            </a:r>
            <a:r>
              <a:rPr lang="bg-BG" baseline="-25000" dirty="0" smtClean="0">
                <a:latin typeface="Consolas" pitchFamily="49" charset="0"/>
                <a:cs typeface="Consolas" pitchFamily="49" charset="0"/>
                <a:sym typeface="Symbol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Symbol"/>
              </a:rPr>
              <a:t>=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Тъй като решението на всяка от подза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дачите е едно число, запомня се лесно в „правоъгълна“ таблица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1:M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1:N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, като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в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][j]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записваме решението на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i,j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.</a:t>
            </a:r>
            <a:endParaRPr lang="bg-BG" sz="3200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Решението на </a:t>
            </a:r>
            <a:r>
              <a:rPr lang="bg-BG" sz="3200" b="1" dirty="0">
                <a:latin typeface="Consolas" pitchFamily="49" charset="0"/>
                <a:cs typeface="Consolas" pitchFamily="49" charset="0"/>
                <a:sym typeface="Symbol"/>
              </a:rPr>
              <a:t>подзадачата 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  <a:sym typeface="Symbol"/>
              </a:rPr>
              <a:t>(M,N)</a:t>
            </a: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 е решение и на задачата 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620000" cy="1138138"/>
          </a:xfrm>
        </p:spPr>
        <p:txBody>
          <a:bodyPr/>
          <a:lstStyle/>
          <a:p>
            <a:r>
              <a:rPr lang="bg-BG" sz="4000" b="1" dirty="0"/>
              <a:t>„Правоъгълна“  таблица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412776"/>
                <a:ext cx="7776864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bg-BG" sz="3200" dirty="0" smtClean="0">
                    <a:latin typeface="Consolas" pitchFamily="49" charset="0"/>
                    <a:cs typeface="Consolas" pitchFamily="49" charset="0"/>
                  </a:rPr>
                  <a:t>Теорема.</a:t>
                </a:r>
              </a:p>
              <a:p>
                <a:pPr marL="0" indent="0">
                  <a:buNone/>
                </a:pPr>
                <a:r>
                  <a:rPr lang="bg-BG" sz="32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bg-BG" sz="3200" dirty="0" smtClean="0"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L[</a:t>
                </a: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][0]=0, </a:t>
                </a: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 = 0,1,2,…,M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  L[0][j]=</a:t>
                </a:r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0, 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j = 0,1,2,…,N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    L[i][j]=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200" i="1" smtClean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Consolas" pitchFamily="49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cs typeface="Consolas" pitchFamily="49" charset="0"/>
                              </a:rPr>
                              <m:t>L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i</m:t>
                                </m:r>
                                <m: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j</m:t>
                                </m:r>
                                <m: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3200" b="0" i="0" smtClean="0">
                                <a:latin typeface="Cambria Math"/>
                                <a:cs typeface="Consolas" pitchFamily="49" charset="0"/>
                              </a:rPr>
                              <m:t>+1</m:t>
                            </m:r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  <a:cs typeface="Consolas" pitchFamily="49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  <a:cs typeface="Consolas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  <a:cs typeface="Consolas" pitchFamily="49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  <a:cs typeface="Consolas" pitchFamily="49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cs typeface="Consolas" pitchFamily="49" charset="0"/>
                              </a:rPr>
                              <m:t>max</m:t>
                            </m:r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⁡{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  <a:cs typeface="Consolas" pitchFamily="49" charset="0"/>
                              </a:rPr>
                              <m:t>L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i</m:t>
                                </m:r>
                                <m: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/>
                                    <a:cs typeface="Consolas" pitchFamily="49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i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j</m:t>
                                </m:r>
                                <m:r>
                                  <a:rPr lang="en-US" sz="3200" b="0" i="0" smtClean="0">
                                    <a:latin typeface="Cambria Math"/>
                                    <a:cs typeface="Consolas" pitchFamily="49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}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  <a:cs typeface="Consolas" pitchFamily="49" charset="0"/>
                                  </a:rPr>
                                  <m:t>,</m:t>
                                </m:r>
                                <m:r>
                                  <a:rPr lang="bg-BG" sz="3200" b="0" i="1" smtClean="0">
                                    <a:latin typeface="Cambria Math"/>
                                    <a:cs typeface="Consolas" pitchFamily="49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/>
                                    <a:cs typeface="Consolas" pitchFamily="49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  <a:cs typeface="Consolas" pitchFamily="49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 smtClean="0">
                                <a:latin typeface="Cambria Math"/>
                                <a:ea typeface="Cambria Math"/>
                                <a:cs typeface="Consolas" pitchFamily="49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cs typeface="Consolas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  <a:cs typeface="Consolas" pitchFamily="49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  <a:cs typeface="Consolas" pitchFamily="49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32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412776"/>
                <a:ext cx="7776864" cy="5256584"/>
              </a:xfrm>
              <a:blipFill rotWithShape="1">
                <a:blip r:embed="rId3"/>
                <a:stretch>
                  <a:fillRect l="-1959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1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</p:spPr>
        <p:txBody>
          <a:bodyPr/>
          <a:lstStyle/>
          <a:p>
            <a:r>
              <a:rPr lang="bg-BG" sz="4000" b="1" dirty="0"/>
              <a:t>„Правоъгълна“  таблица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33307"/>
              </p:ext>
            </p:extLst>
          </p:nvPr>
        </p:nvGraphicFramePr>
        <p:xfrm>
          <a:off x="1435100" y="1447800"/>
          <a:ext cx="7499349" cy="322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3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3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89992" marR="899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89992" marR="899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65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89992" marR="899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89992" marR="89992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89992" marR="899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</p:spPr>
        <p:txBody>
          <a:bodyPr/>
          <a:lstStyle/>
          <a:p>
            <a:r>
              <a:rPr lang="bg-BG" sz="4000" b="1" dirty="0"/>
              <a:t>„Правоъгълна“  таблица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48713"/>
            <a:ext cx="7848872" cy="2052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Ако трябва да решим силната форма, при която се търси и самата подредица, вървим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назад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по пътя по който е изчислен максимумът и събираме елементите които са еднакви в двете редици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21245"/>
              </p:ext>
            </p:extLst>
          </p:nvPr>
        </p:nvGraphicFramePr>
        <p:xfrm>
          <a:off x="2868491" y="3268960"/>
          <a:ext cx="6095997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837043" y="6237312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044955" y="5733256"/>
            <a:ext cx="504056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396883" y="5373216"/>
            <a:ext cx="504056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324875" y="4869160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676803" y="4581128"/>
            <a:ext cx="504056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28731" y="4293029"/>
            <a:ext cx="504056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37" y="116632"/>
            <a:ext cx="7620000" cy="1143000"/>
          </a:xfrm>
        </p:spPr>
        <p:txBody>
          <a:bodyPr/>
          <a:lstStyle/>
          <a:p>
            <a:r>
              <a:rPr lang="bg-BG" sz="4000" b="1" dirty="0" smtClean="0"/>
              <a:t>ДП с топологическо сортиране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585081"/>
            <a:ext cx="403244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Задача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.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Даден е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ориентиран ацикличен граф (</a:t>
            </a:r>
            <a:r>
              <a:rPr lang="bg-BG" sz="3200" dirty="0" err="1" smtClean="0">
                <a:latin typeface="Consolas" pitchFamily="49" charset="0"/>
                <a:cs typeface="Consolas" pitchFamily="49" charset="0"/>
                <a:sym typeface="Symbol"/>
              </a:rPr>
              <a:t>даг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) </a:t>
            </a:r>
            <a:r>
              <a:rPr lang="en-US" sz="3200" i="1" dirty="0" smtClean="0">
                <a:latin typeface="Consolas" pitchFamily="49" charset="0"/>
                <a:cs typeface="Consolas" pitchFamily="49" charset="0"/>
                <a:sym typeface="Symbol"/>
              </a:rPr>
              <a:t>G(V,E)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. Да се намери дължи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ната на най-дълъг маршрут (ориенти-ран път) в </a:t>
            </a:r>
            <a:r>
              <a:rPr lang="en-US" sz="3200" i="1" dirty="0">
                <a:latin typeface="Consolas" pitchFamily="49" charset="0"/>
                <a:cs typeface="Consolas" pitchFamily="49" charset="0"/>
                <a:sym typeface="Symbol"/>
              </a:rPr>
              <a:t>G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.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210948" y="1585081"/>
            <a:ext cx="3738732" cy="4622022"/>
            <a:chOff x="4446963" y="1548081"/>
            <a:chExt cx="3738732" cy="4622022"/>
          </a:xfrm>
        </p:grpSpPr>
        <p:sp>
          <p:nvSpPr>
            <p:cNvPr id="5" name="Oval 4"/>
            <p:cNvSpPr/>
            <p:nvPr/>
          </p:nvSpPr>
          <p:spPr>
            <a:xfrm>
              <a:off x="5333803" y="2713721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324259" y="3761662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59340" y="2333721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91447" y="1548081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944732" y="1801807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479429" y="1884799"/>
              <a:ext cx="551710" cy="86400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866727" y="2640861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5038215" y="2772217"/>
              <a:ext cx="394109" cy="86400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945549" y="4628217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47655" y="3678771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9393" y="3625609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84768" y="3813201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4680" y="4703334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4035" y="4703315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14196" y="3222859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55075" y="4635714"/>
              <a:ext cx="53210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8816" y="3118177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46963" y="4711108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8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0631" y="3612571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06866" y="4709303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10 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endCxn id="18" idx="1"/>
            </p:cNvCxnSpPr>
            <p:nvPr/>
          </p:nvCxnSpPr>
          <p:spPr>
            <a:xfrm flipH="1">
              <a:off x="4667121" y="3745096"/>
              <a:ext cx="347474" cy="98249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38215" y="3708500"/>
              <a:ext cx="264287" cy="1001579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353502" y="3732530"/>
              <a:ext cx="472888" cy="1011113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3" idx="2"/>
            </p:cNvCxnSpPr>
            <p:nvPr/>
          </p:nvCxnSpPr>
          <p:spPr>
            <a:xfrm>
              <a:off x="5826477" y="3761662"/>
              <a:ext cx="1119072" cy="94944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023554" y="1967590"/>
              <a:ext cx="614973" cy="1868733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5"/>
              <a:endCxn id="11" idx="2"/>
            </p:cNvCxnSpPr>
            <p:nvPr/>
          </p:nvCxnSpPr>
          <p:spPr>
            <a:xfrm>
              <a:off x="6079290" y="1943312"/>
              <a:ext cx="787437" cy="78044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3"/>
            </p:cNvCxnSpPr>
            <p:nvPr/>
          </p:nvCxnSpPr>
          <p:spPr>
            <a:xfrm flipH="1">
              <a:off x="5885600" y="2782366"/>
              <a:ext cx="1004213" cy="91612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1" idx="4"/>
              <a:endCxn id="6" idx="7"/>
            </p:cNvCxnSpPr>
            <p:nvPr/>
          </p:nvCxnSpPr>
          <p:spPr>
            <a:xfrm>
              <a:off x="6945549" y="2806644"/>
              <a:ext cx="513268" cy="979296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432325" y="2879504"/>
              <a:ext cx="322959" cy="79926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663590" y="3978984"/>
              <a:ext cx="304394" cy="649233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24" idx="0"/>
            </p:cNvCxnSpPr>
            <p:nvPr/>
          </p:nvCxnSpPr>
          <p:spPr>
            <a:xfrm flipH="1">
              <a:off x="7101019" y="3879609"/>
              <a:ext cx="370859" cy="829694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429115" y="4716433"/>
              <a:ext cx="1512000" cy="777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63374" y="5585328"/>
              <a:ext cx="7883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11 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755284" y="5723884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endCxn id="38" idx="2"/>
            </p:cNvCxnSpPr>
            <p:nvPr/>
          </p:nvCxnSpPr>
          <p:spPr>
            <a:xfrm>
              <a:off x="4777644" y="4850940"/>
              <a:ext cx="977640" cy="955836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0"/>
            </p:cNvCxnSpPr>
            <p:nvPr/>
          </p:nvCxnSpPr>
          <p:spPr>
            <a:xfrm>
              <a:off x="5351588" y="4805196"/>
              <a:ext cx="482518" cy="9186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8" idx="7"/>
            </p:cNvCxnSpPr>
            <p:nvPr/>
          </p:nvCxnSpPr>
          <p:spPr>
            <a:xfrm flipH="1">
              <a:off x="5889842" y="4732226"/>
              <a:ext cx="1111925" cy="1015936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808030" y="2098984"/>
              <a:ext cx="7883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97389" y="3499706"/>
              <a:ext cx="7883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</p:spPr>
        <p:txBody>
          <a:bodyPr/>
          <a:lstStyle/>
          <a:p>
            <a:r>
              <a:rPr lang="bg-BG" sz="4000" b="1" dirty="0"/>
              <a:t>ДП с топологическо сортиране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12776"/>
            <a:ext cx="8100392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Нека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3200" i="1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| = N, V={1,2,…,N}.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Разбиваме задачата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 на подзадачи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),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=1,2,…,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 N,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където 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е задачата да се намери дължината на най-дългата верига, завършваща в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.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Тъй като решението на всяка от подза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дачите е число, решенията им запомняме в „линейна“ таблица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L[1:N]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, като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в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записваме решението на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  <a:sym typeface="Symbol"/>
              </a:rPr>
              <a:t>)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.</a:t>
            </a:r>
            <a:endParaRPr lang="bg-BG" sz="3200" dirty="0" smtClean="0">
              <a:latin typeface="Consolas" pitchFamily="49" charset="0"/>
              <a:cs typeface="Consolas" pitchFamily="49" charset="0"/>
              <a:sym typeface="Symbol"/>
            </a:endParaRPr>
          </a:p>
          <a:p>
            <a:pPr marL="0" indent="0">
              <a:buNone/>
            </a:pP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Решение </a:t>
            </a:r>
            <a:r>
              <a:rPr lang="bg-BG" sz="3200" b="1" dirty="0">
                <a:latin typeface="Consolas" pitchFamily="49" charset="0"/>
                <a:cs typeface="Consolas" pitchFamily="49" charset="0"/>
                <a:sym typeface="Symbol"/>
              </a:rPr>
              <a:t>на задачата  </a:t>
            </a: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е решението на някоя от </a:t>
            </a:r>
            <a:r>
              <a:rPr lang="bg-BG" sz="3200" b="1" dirty="0" err="1" smtClean="0">
                <a:latin typeface="Consolas" pitchFamily="49" charset="0"/>
                <a:cs typeface="Consolas" pitchFamily="49" charset="0"/>
                <a:sym typeface="Symbol"/>
              </a:rPr>
              <a:t>подзадачит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  <a:sym typeface="Symbol"/>
              </a:rPr>
              <a:t>e</a:t>
            </a: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b="1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  <a:sym typeface="Symbol"/>
              </a:rPr>
              <a:t>(</a:t>
            </a:r>
            <a:r>
              <a:rPr lang="en-US" sz="3200" b="1" dirty="0" err="1" smtClean="0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b="1" dirty="0" smtClean="0">
                <a:latin typeface="Consolas" pitchFamily="49" charset="0"/>
                <a:cs typeface="Consolas" pitchFamily="49" charset="0"/>
                <a:sym typeface="Symbol"/>
              </a:rPr>
              <a:t>), </a:t>
            </a: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където </a:t>
            </a:r>
            <a:r>
              <a:rPr lang="en-US" sz="3200" b="1" dirty="0" err="1">
                <a:latin typeface="Consolas" pitchFamily="49" charset="0"/>
                <a:cs typeface="Consolas" pitchFamily="49" charset="0"/>
                <a:sym typeface="Symbol"/>
              </a:rPr>
              <a:t>i</a:t>
            </a:r>
            <a:r>
              <a:rPr lang="en-US" sz="3200" b="1" dirty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bg-BG" sz="3200" b="1" dirty="0" smtClean="0">
                <a:latin typeface="Consolas" pitchFamily="49" charset="0"/>
                <a:cs typeface="Consolas" pitchFamily="49" charset="0"/>
                <a:sym typeface="Symbol"/>
              </a:rPr>
              <a:t>е някой от върховете без наследници.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38138"/>
          </a:xfrm>
        </p:spPr>
        <p:txBody>
          <a:bodyPr/>
          <a:lstStyle/>
          <a:p>
            <a:r>
              <a:rPr lang="bg-BG" sz="4000" b="1" dirty="0"/>
              <a:t>ДП с топологическо сортиране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12776"/>
            <a:ext cx="748883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Теорема.</a:t>
            </a: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Ако върхът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няма </a:t>
            </a:r>
            <a:r>
              <a:rPr lang="bg-BG" sz="3200" dirty="0" err="1" smtClean="0">
                <a:latin typeface="Consolas" pitchFamily="49" charset="0"/>
                <a:cs typeface="Consolas" pitchFamily="49" charset="0"/>
              </a:rPr>
              <a:t>предшественици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]=0, 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Иначе,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]=max{L[j</a:t>
            </a:r>
            <a:r>
              <a:rPr lang="en-US" sz="3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],L[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],…,L[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+1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където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3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j</a:t>
            </a:r>
            <a:r>
              <a:rPr lang="en-US" sz="3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…,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3200" baseline="-25000" dirty="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bg-BG" sz="3200" baseline="-25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са преките </a:t>
            </a:r>
            <a:r>
              <a:rPr lang="bg-BG" sz="3200" dirty="0" err="1" smtClean="0">
                <a:latin typeface="Consolas" pitchFamily="49" charset="0"/>
                <a:cs typeface="Consolas" pitchFamily="49" charset="0"/>
              </a:rPr>
              <a:t>предшественици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на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Пример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600200"/>
                <a:ext cx="8028384" cy="499715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bg-BG" sz="3200" dirty="0" smtClean="0">
                    <a:latin typeface="Consolas" pitchFamily="49" charset="0"/>
                    <a:cs typeface="Consolas" pitchFamily="49" charset="0"/>
                  </a:rPr>
                  <a:t>Задача. Да се пресметне биномният коефициент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Consolas" pitchFamily="49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latin typeface="Cambria Math"/>
                                <a:cs typeface="Consolas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smtClean="0">
                                <a:latin typeface="Cambria Math"/>
                                <a:cs typeface="Consolas" pitchFamily="49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bg-BG" sz="32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bg-BG" sz="3200" dirty="0" smtClean="0">
                    <a:latin typeface="Consolas" pitchFamily="49" charset="0"/>
                    <a:cs typeface="Consolas" pitchFamily="49" charset="0"/>
                  </a:rPr>
                  <a:t>Разбиване на подзадачи: теорема на Паскал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onsolas" pitchFamily="49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  <a:cs typeface="Consolas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  <a:cs typeface="Consolas" pitchFamily="49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/>
                        <a:cs typeface="Consolas" pitchFamily="49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onsolas" pitchFamily="49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  <a:cs typeface="Consolas" pitchFamily="49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  <a:cs typeface="Consolas" pitchFamily="49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onsolas" pitchFamily="49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  <a:cs typeface="Consolas" pitchFamily="49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/>
                                <a:cs typeface="Consolas" pitchFamily="49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bg-BG" sz="3200" dirty="0" smtClean="0">
                    <a:latin typeface="Consolas" pitchFamily="49" charset="0"/>
                    <a:cs typeface="Consolas" pitchFamily="49" charset="0"/>
                  </a:rPr>
                  <a:t>Решение: „Разделяй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bg-BG" sz="3200" dirty="0" smtClean="0">
                    <a:latin typeface="Consolas" pitchFamily="49" charset="0"/>
                    <a:cs typeface="Consolas" pitchFamily="49" charset="0"/>
                  </a:rPr>
                  <a:t>и владей“</a:t>
                </a:r>
              </a:p>
              <a:p>
                <a:pPr marL="0" indent="0">
                  <a:buNone/>
                </a:pP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binom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n,int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 k)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{ if(k==n||k==0) return 1;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 return </a:t>
                </a: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binom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(n-</a:t>
                </a: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1,k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)+</a:t>
                </a: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binom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(n-</a:t>
                </a:r>
                <a:r>
                  <a:rPr lang="en-US" sz="3200" dirty="0" err="1" smtClean="0">
                    <a:latin typeface="Consolas" pitchFamily="49" charset="0"/>
                    <a:cs typeface="Consolas" pitchFamily="49" charset="0"/>
                  </a:rPr>
                  <a:t>1,k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-1);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32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bg-BG" sz="3200" dirty="0" smtClean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600200"/>
                <a:ext cx="8028384" cy="4997152"/>
              </a:xfrm>
              <a:blipFill rotWithShape="1">
                <a:blip r:embed="rId3"/>
                <a:stretch>
                  <a:fillRect l="-1746" t="-1587" r="-683" b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b="1" dirty="0" smtClean="0"/>
              <a:t>Представяне на граф със списъци на </a:t>
            </a:r>
            <a:r>
              <a:rPr lang="bg-BG" sz="4000" b="1" dirty="0" err="1" smtClean="0"/>
              <a:t>предшествениците</a:t>
            </a:r>
            <a:r>
              <a:rPr lang="bg-BG" sz="4000" b="1" dirty="0" smtClean="0"/>
              <a:t>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19136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i="1" dirty="0" smtClean="0">
                <a:latin typeface="Consolas" pitchFamily="49" charset="0"/>
                <a:cs typeface="Consolas" pitchFamily="49" charset="0"/>
              </a:rPr>
              <a:t>  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22186"/>
              </p:ext>
            </p:extLst>
          </p:nvPr>
        </p:nvGraphicFramePr>
        <p:xfrm>
          <a:off x="1115616" y="1819855"/>
          <a:ext cx="4680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5873828" y="1831314"/>
            <a:ext cx="3738732" cy="4622022"/>
            <a:chOff x="4446963" y="1548081"/>
            <a:chExt cx="3738732" cy="4622022"/>
          </a:xfrm>
        </p:grpSpPr>
        <p:sp>
          <p:nvSpPr>
            <p:cNvPr id="45" name="Oval 44"/>
            <p:cNvSpPr/>
            <p:nvPr/>
          </p:nvSpPr>
          <p:spPr>
            <a:xfrm>
              <a:off x="5333803" y="2713721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324259" y="3761662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9340" y="2333721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91447" y="1548081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944732" y="1801807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5479429" y="1884799"/>
              <a:ext cx="551710" cy="86400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866727" y="2640861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5038215" y="2772217"/>
              <a:ext cx="394109" cy="86400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945549" y="4628217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655" y="3678771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9393" y="3625609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584768" y="3813201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74680" y="4703334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4035" y="4703315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14196" y="3222859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55075" y="4635714"/>
              <a:ext cx="53210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68816" y="3118177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46963" y="4711108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8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20631" y="3612571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06866" y="4709303"/>
              <a:ext cx="788306" cy="6732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10 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8" name="Straight Connector 67"/>
            <p:cNvCxnSpPr>
              <a:endCxn id="60" idx="1"/>
            </p:cNvCxnSpPr>
            <p:nvPr/>
          </p:nvCxnSpPr>
          <p:spPr>
            <a:xfrm flipH="1">
              <a:off x="4667121" y="3745096"/>
              <a:ext cx="347474" cy="98249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038215" y="3708500"/>
              <a:ext cx="264287" cy="1001579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353502" y="3732530"/>
              <a:ext cx="472888" cy="1011113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54" idx="2"/>
            </p:cNvCxnSpPr>
            <p:nvPr/>
          </p:nvCxnSpPr>
          <p:spPr>
            <a:xfrm>
              <a:off x="5826477" y="3761662"/>
              <a:ext cx="1119072" cy="94944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23554" y="1967590"/>
              <a:ext cx="614973" cy="1868733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9" idx="5"/>
              <a:endCxn id="51" idx="2"/>
            </p:cNvCxnSpPr>
            <p:nvPr/>
          </p:nvCxnSpPr>
          <p:spPr>
            <a:xfrm>
              <a:off x="6079290" y="1943312"/>
              <a:ext cx="787437" cy="78044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1" idx="3"/>
            </p:cNvCxnSpPr>
            <p:nvPr/>
          </p:nvCxnSpPr>
          <p:spPr>
            <a:xfrm flipH="1">
              <a:off x="5885600" y="2782366"/>
              <a:ext cx="1004213" cy="91612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51" idx="4"/>
              <a:endCxn id="46" idx="7"/>
            </p:cNvCxnSpPr>
            <p:nvPr/>
          </p:nvCxnSpPr>
          <p:spPr>
            <a:xfrm>
              <a:off x="6945549" y="2806644"/>
              <a:ext cx="513268" cy="979296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432325" y="2879504"/>
              <a:ext cx="322959" cy="79926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663590" y="3978984"/>
              <a:ext cx="304394" cy="649233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67" idx="0"/>
            </p:cNvCxnSpPr>
            <p:nvPr/>
          </p:nvCxnSpPr>
          <p:spPr>
            <a:xfrm flipH="1">
              <a:off x="7101019" y="3879609"/>
              <a:ext cx="370859" cy="829694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5429115" y="4716433"/>
              <a:ext cx="1512000" cy="7775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963374" y="5585328"/>
              <a:ext cx="7883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11 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755284" y="5723884"/>
              <a:ext cx="157644" cy="1657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1" idx="2"/>
            </p:cNvCxnSpPr>
            <p:nvPr/>
          </p:nvCxnSpPr>
          <p:spPr>
            <a:xfrm>
              <a:off x="4777644" y="4850940"/>
              <a:ext cx="977640" cy="955836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endCxn id="81" idx="0"/>
            </p:cNvCxnSpPr>
            <p:nvPr/>
          </p:nvCxnSpPr>
          <p:spPr>
            <a:xfrm>
              <a:off x="5351588" y="4805196"/>
              <a:ext cx="482518" cy="9186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1" idx="7"/>
            </p:cNvCxnSpPr>
            <p:nvPr/>
          </p:nvCxnSpPr>
          <p:spPr>
            <a:xfrm flipH="1">
              <a:off x="5889842" y="4732226"/>
              <a:ext cx="1111925" cy="1015936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808030" y="2098984"/>
              <a:ext cx="7883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97389" y="3499706"/>
              <a:ext cx="7883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bg-BG" sz="3200" i="1" dirty="0" smtClean="0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  <a:endParaRPr lang="en-US" sz="3200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8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ДП с топологическо сортиране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84784"/>
            <a:ext cx="7884368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G[MAXN][MAXN]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//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сп. на съседите</a:t>
            </a:r>
          </a:p>
          <a:p>
            <a:pPr marL="0" indent="0">
              <a:buNone/>
            </a:pPr>
            <a:r>
              <a:rPr lang="en-US" sz="3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H[MAXN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][MAXN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//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сп. на </a:t>
            </a:r>
            <a:r>
              <a:rPr lang="bg-BG" sz="3200" dirty="0" err="1" smtClean="0">
                <a:latin typeface="Consolas" pitchFamily="49" charset="0"/>
                <a:cs typeface="Consolas" pitchFamily="49" charset="0"/>
              </a:rPr>
              <a:t>предшеств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L[MAXN],N, s[MAXN];//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топ. сортирани върхове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void opt()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{  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top_sort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(G,s);//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for(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=1;i&lt;=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N;i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k=s[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];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L[k]=0;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if(H[k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][0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]!=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0)</a:t>
            </a:r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{ for(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j=1;j&lt;=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H[k][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0];j++)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if(L[H[k][j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]]&gt;L[k]) L[k]=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L[H[k][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]];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L[k]++; 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}  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Задача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72208"/>
            <a:ext cx="79928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smtClean="0">
                <a:latin typeface="Consolas" pitchFamily="49" charset="0"/>
                <a:cs typeface="Consolas" pitchFamily="49" charset="0"/>
              </a:rPr>
              <a:t>Каква е сложността по време и памет за всяка от задачите които са решени в лекцията с техниката ДП? 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Пример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96752"/>
            <a:ext cx="799288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Сложност на този алгоритъм: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T(n)=2T(n-1)+C=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=2(2T(n-2)+C)+C=2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T(n-2)+3C=</a:t>
            </a:r>
          </a:p>
          <a:p>
            <a:pPr marL="0" indent="0">
              <a:buNone/>
            </a:pP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=2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(2T(n-3)+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)+3C=2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T(n-3)+7C=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= ... =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=2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n-1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T(1)+(2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n-1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-1).C = </a:t>
            </a:r>
            <a:r>
              <a:rPr lang="en-US" sz="3200" i="1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(2</a:t>
            </a:r>
            <a:r>
              <a:rPr lang="en-US" sz="3200" baseline="300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</a:t>
            </a:r>
            <a:endParaRPr lang="bg-BG" sz="3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b="1" dirty="0"/>
              <a:t>Пример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954503" y="1340768"/>
            <a:ext cx="7757392" cy="4320479"/>
            <a:chOff x="270992" y="1052736"/>
            <a:chExt cx="8117432" cy="3118019"/>
          </a:xfrm>
        </p:grpSpPr>
        <p:sp>
          <p:nvSpPr>
            <p:cNvPr id="3" name="TextBox 2"/>
            <p:cNvSpPr txBox="1"/>
            <p:nvPr/>
          </p:nvSpPr>
          <p:spPr>
            <a:xfrm>
              <a:off x="3419872" y="105273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binom(8,4)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63688" y="198884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binom(7,4)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20072" y="197954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binom(7,3)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9592" y="2841819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binom(6,4)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29035" y="284364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binom(6,3)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286132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binom(6,3)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01443" y="286314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binom(6,2)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endCxn id="4" idx="0"/>
            </p:cNvCxnSpPr>
            <p:nvPr/>
          </p:nvCxnSpPr>
          <p:spPr>
            <a:xfrm flipH="1">
              <a:off x="2519772" y="1422068"/>
              <a:ext cx="1521432" cy="566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2"/>
              <a:endCxn id="5" idx="0"/>
            </p:cNvCxnSpPr>
            <p:nvPr/>
          </p:nvCxnSpPr>
          <p:spPr>
            <a:xfrm>
              <a:off x="4175956" y="1422068"/>
              <a:ext cx="1800200" cy="557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6" idx="0"/>
            </p:cNvCxnSpPr>
            <p:nvPr/>
          </p:nvCxnSpPr>
          <p:spPr>
            <a:xfrm flipH="1">
              <a:off x="1655676" y="2358172"/>
              <a:ext cx="864096" cy="483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2"/>
              <a:endCxn id="7" idx="0"/>
            </p:cNvCxnSpPr>
            <p:nvPr/>
          </p:nvCxnSpPr>
          <p:spPr>
            <a:xfrm>
              <a:off x="2519772" y="2358172"/>
              <a:ext cx="765347" cy="485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076056" y="2368961"/>
              <a:ext cx="864096" cy="4836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40152" y="2368961"/>
              <a:ext cx="765347" cy="485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32128" y="375981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binom(5,3</a:t>
              </a:r>
              <a:r>
                <a:rPr lang="en-US" dirty="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9832" y="3764439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binom(5,2)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11960" y="378211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binom(5,3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4088" y="378394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binom(5,2)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2661157" y="3212976"/>
              <a:ext cx="596907" cy="546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2"/>
              <a:endCxn id="26" idx="0"/>
            </p:cNvCxnSpPr>
            <p:nvPr/>
          </p:nvCxnSpPr>
          <p:spPr>
            <a:xfrm>
              <a:off x="3285119" y="3212976"/>
              <a:ext cx="530797" cy="551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</p:cNvCxnSpPr>
            <p:nvPr/>
          </p:nvCxnSpPr>
          <p:spPr>
            <a:xfrm flipH="1">
              <a:off x="4886774" y="3230652"/>
              <a:ext cx="441310" cy="542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2"/>
            </p:cNvCxnSpPr>
            <p:nvPr/>
          </p:nvCxnSpPr>
          <p:spPr>
            <a:xfrm>
              <a:off x="5328084" y="3230652"/>
              <a:ext cx="612068" cy="553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390278" y="3211151"/>
              <a:ext cx="265398" cy="551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55576" y="3779748"/>
              <a:ext cx="1332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binom(5,3</a:t>
              </a:r>
              <a:r>
                <a:rPr lang="en-US" dirty="0">
                  <a:solidFill>
                    <a:srgbClr val="00B050"/>
                  </a:solidFill>
                </a:rPr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539552" y="3212976"/>
              <a:ext cx="829902" cy="570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0" idx="2"/>
            </p:cNvCxnSpPr>
            <p:nvPr/>
          </p:nvCxnSpPr>
          <p:spPr>
            <a:xfrm flipH="1">
              <a:off x="6874498" y="3232477"/>
              <a:ext cx="83029" cy="51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0" idx="2"/>
            </p:cNvCxnSpPr>
            <p:nvPr/>
          </p:nvCxnSpPr>
          <p:spPr>
            <a:xfrm>
              <a:off x="6957527" y="3232477"/>
              <a:ext cx="1214873" cy="527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516216" y="3801423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binom(5,2)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992" y="378904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56376" y="378904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41994" y="5661248"/>
            <a:ext cx="7793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>
                <a:latin typeface="Consolas" pitchFamily="49" charset="0"/>
                <a:cs typeface="Consolas" pitchFamily="49" charset="0"/>
              </a:rPr>
              <a:t>Броят на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изпълнения </a:t>
            </a:r>
            <a:r>
              <a:rPr lang="bg-BG" sz="3000" dirty="0">
                <a:latin typeface="Consolas" pitchFamily="49" charset="0"/>
                <a:cs typeface="Consolas" pitchFamily="49" charset="0"/>
              </a:rPr>
              <a:t>на една и съща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функция расте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000" dirty="0">
                <a:latin typeface="Consolas" pitchFamily="49" charset="0"/>
                <a:cs typeface="Consolas" pitchFamily="49" charset="0"/>
              </a:rPr>
              <a:t>застрашително</a:t>
            </a:r>
            <a:endParaRPr lang="en-US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/>
              <a:t>Техниката „Разделяй и владей“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00200"/>
            <a:ext cx="8172400" cy="4997152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ts val="3200"/>
              </a:lnSpc>
            </a:pPr>
            <a:r>
              <a:rPr lang="bg-BG" sz="3500" dirty="0" smtClean="0">
                <a:latin typeface="Consolas" pitchFamily="49" charset="0"/>
                <a:cs typeface="Consolas" pitchFamily="49" charset="0"/>
              </a:rPr>
              <a:t>При прилагане на техниката „Разделяй и владей“ могат да се получи многократно една и съща задача</a:t>
            </a:r>
          </a:p>
          <a:p>
            <a:pPr marL="457200" indent="-457200">
              <a:lnSpc>
                <a:spcPts val="3200"/>
              </a:lnSpc>
            </a:pPr>
            <a:r>
              <a:rPr lang="bg-BG" sz="3500" dirty="0" smtClean="0">
                <a:latin typeface="Consolas" pitchFamily="49" charset="0"/>
                <a:cs typeface="Consolas" pitchFamily="49" charset="0"/>
              </a:rPr>
              <a:t>Многократното решаване на една и съща задача увеличава сложността</a:t>
            </a:r>
          </a:p>
          <a:p>
            <a:pPr marL="457200" indent="-457200">
              <a:lnSpc>
                <a:spcPts val="3200"/>
              </a:lnSpc>
            </a:pPr>
            <a:r>
              <a:rPr lang="bg-BG" sz="3500" dirty="0" smtClean="0">
                <a:latin typeface="Consolas" pitchFamily="49" charset="0"/>
                <a:cs typeface="Consolas" pitchFamily="49" charset="0"/>
              </a:rPr>
              <a:t>Целта е да се избегне решаването по няколко пъти на една и съща задача</a:t>
            </a:r>
          </a:p>
          <a:p>
            <a:pPr marL="297180" lvl="1" indent="0">
              <a:lnSpc>
                <a:spcPts val="3200"/>
              </a:lnSpc>
              <a:buNone/>
            </a:pPr>
            <a:endParaRPr lang="bg-BG" sz="3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Динамично програмиране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268760"/>
            <a:ext cx="799288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3200" dirty="0">
                <a:latin typeface="Consolas" pitchFamily="49" charset="0"/>
                <a:cs typeface="Consolas" pitchFamily="49" charset="0"/>
              </a:rPr>
              <a:t>Нека е дадена задача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 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за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решаване с алгоритъм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. Да означим с </a:t>
            </a:r>
            <a:r>
              <a:rPr lang="en-US" sz="32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размера </a:t>
            </a:r>
          </a:p>
          <a:p>
            <a:pPr marL="0" indent="0">
              <a:buNone/>
            </a:pPr>
            <a:r>
              <a:rPr lang="bg-BG" sz="3200" dirty="0">
                <a:latin typeface="Consolas" pitchFamily="49" charset="0"/>
                <a:cs typeface="Consolas" pitchFamily="49" charset="0"/>
              </a:rPr>
              <a:t>на входните данни. </a:t>
            </a:r>
          </a:p>
          <a:p>
            <a:pPr marL="457200" indent="-457200"/>
            <a:r>
              <a:rPr lang="bg-BG" sz="3200" b="1" dirty="0">
                <a:latin typeface="Consolas" pitchFamily="49" charset="0"/>
                <a:cs typeface="Consolas" pitchFamily="49" charset="0"/>
              </a:rPr>
              <a:t>Разбиваме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dirty="0">
                <a:latin typeface="Consolas" pitchFamily="49" charset="0"/>
                <a:cs typeface="Consolas" pitchFamily="49" charset="0"/>
                <a:sym typeface="Symbol"/>
              </a:rPr>
              <a:t>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на </a:t>
            </a:r>
            <a:r>
              <a:rPr lang="en-US" sz="3200" i="1" dirty="0">
                <a:latin typeface="Consolas" pitchFamily="49" charset="0"/>
                <a:cs typeface="Consolas" pitchFamily="49" charset="0"/>
              </a:rPr>
              <a:t>p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подзадачи от </a:t>
            </a:r>
          </a:p>
          <a:p>
            <a:pPr marL="0" indent="0">
              <a:buNone/>
            </a:pPr>
            <a:r>
              <a:rPr lang="bg-BG" sz="3200" dirty="0">
                <a:latin typeface="Consolas" pitchFamily="49" charset="0"/>
                <a:cs typeface="Consolas" pitchFamily="49" charset="0"/>
              </a:rPr>
              <a:t>  същия вид с размери </a:t>
            </a:r>
            <a:r>
              <a:rPr lang="en-US" sz="32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bg-BG" sz="3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...,</a:t>
            </a:r>
            <a:r>
              <a:rPr lang="en-US" sz="3200" i="1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i="1" baseline="-250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/>
            <a:r>
              <a:rPr lang="bg-BG" sz="3200" b="1" dirty="0">
                <a:latin typeface="Consolas" pitchFamily="49" charset="0"/>
                <a:cs typeface="Consolas" pitchFamily="49" charset="0"/>
              </a:rPr>
              <a:t>Решаваме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всяка 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подзадача, </a:t>
            </a:r>
            <a:r>
              <a:rPr lang="bg-BG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която не сме решавали до момента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 и </a:t>
            </a:r>
            <a:r>
              <a:rPr lang="bg-BG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запомняме решението</a:t>
            </a:r>
            <a:r>
              <a:rPr lang="bg-BG" sz="3200" dirty="0" smtClean="0">
                <a:latin typeface="Consolas" pitchFamily="49" charset="0"/>
                <a:cs typeface="Consolas" pitchFamily="49" charset="0"/>
              </a:rPr>
              <a:t>, а за решаваните - ползваме запомненото решение</a:t>
            </a:r>
            <a:endParaRPr lang="bg-BG" sz="3200" dirty="0">
              <a:latin typeface="Consolas" pitchFamily="49" charset="0"/>
              <a:cs typeface="Consolas" pitchFamily="49" charset="0"/>
            </a:endParaRPr>
          </a:p>
          <a:p>
            <a:pPr marL="457200" indent="-457200"/>
            <a:r>
              <a:rPr lang="bg-BG" sz="3200" b="1" dirty="0">
                <a:latin typeface="Consolas" pitchFamily="49" charset="0"/>
                <a:cs typeface="Consolas" pitchFamily="49" charset="0"/>
              </a:rPr>
              <a:t>Сглобяваме</a:t>
            </a:r>
            <a:r>
              <a:rPr lang="bg-BG" sz="3200" dirty="0">
                <a:latin typeface="Consolas" pitchFamily="49" charset="0"/>
                <a:cs typeface="Consolas" pitchFamily="49" charset="0"/>
              </a:rPr>
              <a:t> от решенията на подзада-чите решение на задачата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0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„Рекурсия с мемоизация“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196752"/>
                <a:ext cx="8028384" cy="55446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bg-BG" sz="3200" dirty="0" smtClean="0">
                    <a:latin typeface="Consolas" pitchFamily="49" charset="0"/>
                    <a:cs typeface="Consolas" pitchFamily="49" charset="0"/>
                  </a:rPr>
                  <a:t>Задача. Да се пресметне биномният коефициент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cs typeface="Consolas" pitchFamily="49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latin typeface="Cambria Math"/>
                                <a:cs typeface="Consolas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smtClean="0">
                                <a:latin typeface="Cambria Math"/>
                                <a:cs typeface="Consolas" pitchFamily="49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bg-BG" sz="32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b[MAXN][MAXN]={0};</a:t>
                </a:r>
                <a:endParaRPr lang="bg-BG" sz="28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binom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int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n,int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k)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{ if(k==n||k==0) 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{b[n][k]=1;return 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;}</a:t>
                </a:r>
                <a:endParaRPr lang="en-US" sz="28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if(b[n-1][k]==0) </a:t>
                </a: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b[n-1][k]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=</a:t>
                </a:r>
                <a:r>
                  <a:rPr lang="en-US" sz="2800" dirty="0" err="1">
                    <a:latin typeface="Consolas" pitchFamily="49" charset="0"/>
                    <a:cs typeface="Consolas" pitchFamily="49" charset="0"/>
                  </a:rPr>
                  <a:t>binom</a:t>
                </a: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(n-1,k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if(b[n-1</a:t>
                </a: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][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k-1]==</a:t>
                </a: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0) b[n-1][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k-1] =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                        </a:t>
                </a: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binom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(n-1,k-1);</a:t>
                </a:r>
                <a:endParaRPr lang="en-US" sz="2800" dirty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800" smtClean="0"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sz="2800" smtClean="0">
                    <a:latin typeface="Consolas" pitchFamily="49" charset="0"/>
                    <a:cs typeface="Consolas" pitchFamily="49" charset="0"/>
                  </a:rPr>
                  <a:t> b[n][k]=b[n-1][k]+b[n-1][k-1];</a:t>
                </a:r>
                <a:endParaRPr lang="en-US" sz="28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return b[n][k];</a:t>
                </a:r>
                <a:endParaRPr lang="en-US" sz="28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}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bg-BG" sz="28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bg-BG" sz="3500" dirty="0" smtClean="0">
                    <a:latin typeface="Consolas" pitchFamily="49" charset="0"/>
                    <a:cs typeface="Consolas" pitchFamily="49" charset="0"/>
                  </a:rPr>
                  <a:t>Да се намери сложността по време в този случай не е лесно!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196752"/>
                <a:ext cx="8028384" cy="5544616"/>
              </a:xfrm>
              <a:blipFill>
                <a:blip r:embed="rId3"/>
                <a:stretch>
                  <a:fillRect l="-1898" t="-2967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7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/>
              <a:t>Итеративно решение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643192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b[MAXN][MAXN]={0};</a:t>
            </a:r>
            <a:endParaRPr lang="bg-BG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binom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n,int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k)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i,j</a:t>
            </a:r>
            <a:endParaRPr lang="bg-BG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bg-BG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b[0][0]=b[1][0]=b[1][1]=1;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for(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=2;i&lt;=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n;i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{ b[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]=b[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]=1;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for(j=1;j&lt;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i;j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++)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  b[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][j]=b[i-1][j]+b[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-1][j-1];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return b[n][k];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endParaRPr lang="bg-BG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2557</TotalTime>
  <Words>2198</Words>
  <Application>Microsoft Office PowerPoint</Application>
  <PresentationFormat>On-screen Show (4:3)</PresentationFormat>
  <Paragraphs>548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Aharoni</vt:lpstr>
      <vt:lpstr>Arial</vt:lpstr>
      <vt:lpstr>Arial Black</vt:lpstr>
      <vt:lpstr>Calibri</vt:lpstr>
      <vt:lpstr>Cambria Math</vt:lpstr>
      <vt:lpstr>Consolas</vt:lpstr>
      <vt:lpstr>Corbel</vt:lpstr>
      <vt:lpstr>Gill Sans MT</vt:lpstr>
      <vt:lpstr>Symbol</vt:lpstr>
      <vt:lpstr>Verdana</vt:lpstr>
      <vt:lpstr>Wingdings 2</vt:lpstr>
      <vt:lpstr>Solstice</vt:lpstr>
      <vt:lpstr>Динамично програмиране</vt:lpstr>
      <vt:lpstr>Техниката „Разделяй и владей“</vt:lpstr>
      <vt:lpstr>Пример</vt:lpstr>
      <vt:lpstr>Пример</vt:lpstr>
      <vt:lpstr>Пример</vt:lpstr>
      <vt:lpstr>Техниката „Разделяй и владей“</vt:lpstr>
      <vt:lpstr>Динамично програмиране</vt:lpstr>
      <vt:lpstr>„Рекурсия с мемоизация“</vt:lpstr>
      <vt:lpstr>Итеративно решение</vt:lpstr>
      <vt:lpstr>Итеративно решение</vt:lpstr>
      <vt:lpstr>Пример с „линейна“  таблица</vt:lpstr>
      <vt:lpstr>Пример с „линейна“  таблица</vt:lpstr>
      <vt:lpstr>Пример с „линейна“  таблица</vt:lpstr>
      <vt:lpstr>Пример с „линейна“  таблица</vt:lpstr>
      <vt:lpstr>Пример с „линейна“  таблица</vt:lpstr>
      <vt:lpstr>Пример с „линейна“  таблица</vt:lpstr>
      <vt:lpstr>Пример с „линейна“  таблица</vt:lpstr>
      <vt:lpstr>Пример с „триъгълна“  таблица</vt:lpstr>
      <vt:lpstr>Пример с „триъгълна“  таблица</vt:lpstr>
      <vt:lpstr>Пример с „триъгълна“  таблица</vt:lpstr>
      <vt:lpstr>Пример с „триъгълна“  таблица</vt:lpstr>
      <vt:lpstr>„Правоъгълна“  таблица</vt:lpstr>
      <vt:lpstr>„Правоъгълна“  таблица</vt:lpstr>
      <vt:lpstr>„Правоъгълна“  таблица</vt:lpstr>
      <vt:lpstr>„Правоъгълна“  таблица</vt:lpstr>
      <vt:lpstr>„Правоъгълна“  таблица</vt:lpstr>
      <vt:lpstr>ДП с топологическо сортиране</vt:lpstr>
      <vt:lpstr>ДП с топологическо сортиране</vt:lpstr>
      <vt:lpstr>ДП с топологическо сортиране</vt:lpstr>
      <vt:lpstr>Представяне на граф със списъци на предшествениците </vt:lpstr>
      <vt:lpstr>ДП с топологическо сортиране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Manev</dc:creator>
  <cp:lastModifiedBy>Windows User</cp:lastModifiedBy>
  <cp:revision>196</cp:revision>
  <dcterms:created xsi:type="dcterms:W3CDTF">2012-10-10T20:32:59Z</dcterms:created>
  <dcterms:modified xsi:type="dcterms:W3CDTF">2019-05-27T06:30:26Z</dcterms:modified>
</cp:coreProperties>
</file>