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8"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314" autoAdjust="0"/>
  </p:normalViewPr>
  <p:slideViewPr>
    <p:cSldViewPr>
      <p:cViewPr varScale="1">
        <p:scale>
          <a:sx n="26" d="100"/>
          <a:sy n="26" d="100"/>
        </p:scale>
        <p:origin x="180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3FE9E2-C7BD-43A2-B71A-3C4B7820A14F}" type="datetimeFigureOut">
              <a:rPr lang="en-GB" smtClean="0"/>
              <a:t>22/09/2023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44A31-07A7-4E36-B665-FDD29742B6BE}"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In conclusion, our research has demonstrated the immense potential of machine learning in enhancing beverage production efficiency. By leveraging data insights and predictive modelling, we can optimize the production process and minimize waste, resulting in significant cost savings and environmental benefits. Furthermore, our findings suggest that implementing machine learning technologies can also lead to improvements in product quality and consistency and enable more agile and responsive decision-making in a rapidly changing market landscape.</a:t>
            </a:r>
          </a:p>
          <a:p>
            <a:pPr algn="l"/>
            <a:r>
              <a:rPr lang="en-GB" b="1" i="0" dirty="0">
                <a:solidFill>
                  <a:srgbClr val="374151"/>
                </a:solidFill>
                <a:effectLst/>
                <a:latin typeface="Söhne"/>
              </a:rPr>
              <a:t>Machine Learning Models: Random Forest Regressor and Gradient Boosting Regressor</a:t>
            </a:r>
            <a:endParaRPr lang="en-GB" b="0" i="0" dirty="0">
              <a:solidFill>
                <a:srgbClr val="374151"/>
              </a:solidFill>
              <a:effectLst/>
              <a:latin typeface="Söhne"/>
            </a:endParaRPr>
          </a:p>
          <a:p>
            <a:pPr algn="l"/>
            <a:r>
              <a:rPr lang="en-GB" b="1" i="0" dirty="0">
                <a:solidFill>
                  <a:srgbClr val="374151"/>
                </a:solidFill>
                <a:effectLst/>
                <a:latin typeface="Söhne"/>
              </a:rPr>
              <a:t>Performance Over Other Models:</a:t>
            </a:r>
            <a:r>
              <a:rPr lang="en-GB" b="0" i="0" dirty="0">
                <a:solidFill>
                  <a:srgbClr val="374151"/>
                </a:solidFill>
                <a:effectLst/>
                <a:latin typeface="Söhne"/>
              </a:rPr>
              <a:t> Random Forest Regressor (RFR) and Gradient Boosting Regressor (GBR) emerged as standout models in predicting phase overruns in the beverage production process. Several factors contributed to their superior performance:</a:t>
            </a:r>
          </a:p>
          <a:p>
            <a:pPr algn="l">
              <a:buFont typeface="Arial" panose="020B0604020202020204" pitchFamily="34" charset="0"/>
              <a:buChar char="•"/>
            </a:pPr>
            <a:r>
              <a:rPr lang="en-GB" b="1" i="0" dirty="0">
                <a:solidFill>
                  <a:srgbClr val="374151"/>
                </a:solidFill>
                <a:effectLst/>
                <a:latin typeface="Söhne"/>
              </a:rPr>
              <a:t>Ensemble Learning</a:t>
            </a:r>
            <a:r>
              <a:rPr lang="en-GB" b="0" i="0" dirty="0">
                <a:solidFill>
                  <a:srgbClr val="374151"/>
                </a:solidFill>
                <a:effectLst/>
                <a:latin typeface="Söhne"/>
              </a:rPr>
              <a:t>: Both RFR and GBR employ ensemble techniques, where multiple models (trees) are used, and their outcomes are aggregated. This reduces variance, prevents overfitting, and typically leads to better generalization on unseen data.</a:t>
            </a:r>
          </a:p>
          <a:p>
            <a:pPr algn="l">
              <a:buFont typeface="Arial" panose="020B0604020202020204" pitchFamily="34" charset="0"/>
              <a:buChar char="•"/>
            </a:pPr>
            <a:r>
              <a:rPr lang="en-GB" b="1" i="0" dirty="0">
                <a:solidFill>
                  <a:srgbClr val="374151"/>
                </a:solidFill>
                <a:effectLst/>
                <a:latin typeface="Söhne"/>
              </a:rPr>
              <a:t>Feature Importance</a:t>
            </a:r>
            <a:r>
              <a:rPr lang="en-GB" b="0" i="0" dirty="0">
                <a:solidFill>
                  <a:srgbClr val="374151"/>
                </a:solidFill>
                <a:effectLst/>
                <a:latin typeface="Söhne"/>
              </a:rPr>
              <a:t>: RFR naturally provides feature importance, indicating which factors have the most influence on phase overruns. This can help in understanding the root causes of inefficiencies.</a:t>
            </a:r>
          </a:p>
          <a:p>
            <a:pPr algn="l">
              <a:buFont typeface="Arial" panose="020B0604020202020204" pitchFamily="34" charset="0"/>
              <a:buChar char="•"/>
            </a:pPr>
            <a:r>
              <a:rPr lang="en-GB" b="1" i="0" dirty="0">
                <a:solidFill>
                  <a:srgbClr val="374151"/>
                </a:solidFill>
                <a:effectLst/>
                <a:latin typeface="Söhne"/>
              </a:rPr>
              <a:t>Handling Non-linearity</a:t>
            </a:r>
            <a:r>
              <a:rPr lang="en-GB" b="0" i="0" dirty="0">
                <a:solidFill>
                  <a:srgbClr val="374151"/>
                </a:solidFill>
                <a:effectLst/>
                <a:latin typeface="Söhne"/>
              </a:rPr>
              <a:t>: GBR, with its boosting mechanism, can capture complex non-linear relationships in the data by focusing on mistakes of previous trees and correcting them.</a:t>
            </a:r>
          </a:p>
          <a:p>
            <a:pPr algn="l">
              <a:buFont typeface="Arial" panose="020B0604020202020204" pitchFamily="34" charset="0"/>
              <a:buChar char="•"/>
            </a:pPr>
            <a:r>
              <a:rPr lang="en-GB" b="1" i="0" dirty="0">
                <a:solidFill>
                  <a:srgbClr val="374151"/>
                </a:solidFill>
                <a:effectLst/>
                <a:latin typeface="Söhne"/>
              </a:rPr>
              <a:t>Flexibility</a:t>
            </a:r>
            <a:r>
              <a:rPr lang="en-GB" b="0" i="0" dirty="0">
                <a:solidFill>
                  <a:srgbClr val="374151"/>
                </a:solidFill>
                <a:effectLst/>
                <a:latin typeface="Söhne"/>
              </a:rPr>
              <a:t>: Both models are less sensitive to outliers and can handle missing data, which is invaluable in real-world manufacturing datasets.</a:t>
            </a:r>
          </a:p>
          <a:p>
            <a:pPr algn="l"/>
            <a:r>
              <a:rPr lang="en-GB" b="1" i="0" dirty="0">
                <a:solidFill>
                  <a:srgbClr val="374151"/>
                </a:solidFill>
                <a:effectLst/>
                <a:latin typeface="Söhne"/>
              </a:rPr>
              <a:t>Evaluation Metrics:</a:t>
            </a:r>
            <a:r>
              <a:rPr lang="en-GB" b="0" i="0" dirty="0">
                <a:solidFill>
                  <a:srgbClr val="374151"/>
                </a:solidFill>
                <a:effectLst/>
                <a:latin typeface="Söhne"/>
              </a:rPr>
              <a:t> Two primary metrics were used to evaluate the performance of these models:</a:t>
            </a:r>
          </a:p>
          <a:p>
            <a:pPr algn="l">
              <a:buFont typeface="Arial" panose="020B0604020202020204" pitchFamily="34" charset="0"/>
              <a:buChar char="•"/>
            </a:pPr>
            <a:r>
              <a:rPr lang="en-GB" b="1" i="0" dirty="0">
                <a:solidFill>
                  <a:srgbClr val="374151"/>
                </a:solidFill>
                <a:effectLst/>
                <a:latin typeface="Söhne"/>
              </a:rPr>
              <a:t>Mean Squared Error (MSE)</a:t>
            </a:r>
            <a:r>
              <a:rPr lang="en-GB" b="0" i="0" dirty="0">
                <a:solidFill>
                  <a:srgbClr val="374151"/>
                </a:solidFill>
                <a:effectLst/>
                <a:latin typeface="Söhne"/>
              </a:rPr>
              <a:t>: It measures the average squared difference between the estimated values and the actual value. A lower MSE indicates a better fit of the model to the data.</a:t>
            </a:r>
          </a:p>
          <a:p>
            <a:pPr algn="l">
              <a:buFont typeface="Arial" panose="020B0604020202020204" pitchFamily="34" charset="0"/>
              <a:buChar char="•"/>
            </a:pPr>
            <a:r>
              <a:rPr lang="en-GB" b="1" i="0" dirty="0">
                <a:solidFill>
                  <a:srgbClr val="374151"/>
                </a:solidFill>
                <a:effectLst/>
                <a:latin typeface="Söhne"/>
              </a:rPr>
              <a:t>R-squared (r^2)</a:t>
            </a:r>
            <a:r>
              <a:rPr lang="en-GB" b="0" i="0" dirty="0">
                <a:solidFill>
                  <a:srgbClr val="374151"/>
                </a:solidFill>
                <a:effectLst/>
                <a:latin typeface="Söhne"/>
              </a:rPr>
              <a:t>: It represents the proportion of the variance for the dependent variable that's explained by independent variables in the model. A higher r^2 indicates that the model explains more of the variability of the outcome.</a:t>
            </a:r>
          </a:p>
          <a:p>
            <a:pPr algn="l"/>
            <a:r>
              <a:rPr lang="en-GB" b="1" i="0" dirty="0">
                <a:solidFill>
                  <a:srgbClr val="374151"/>
                </a:solidFill>
                <a:effectLst/>
                <a:latin typeface="Söhne"/>
              </a:rPr>
              <a:t>Practical Applications in the Industry:</a:t>
            </a:r>
            <a:endParaRPr lang="en-GB" b="0" i="0" dirty="0">
              <a:solidFill>
                <a:srgbClr val="374151"/>
              </a:solidFill>
              <a:effectLst/>
              <a:latin typeface="Söhne"/>
            </a:endParaRPr>
          </a:p>
          <a:p>
            <a:pPr algn="l">
              <a:buFont typeface="+mj-lt"/>
              <a:buAutoNum type="arabicPeriod"/>
            </a:pPr>
            <a:r>
              <a:rPr lang="en-GB" b="1" i="0" dirty="0">
                <a:solidFill>
                  <a:srgbClr val="374151"/>
                </a:solidFill>
                <a:effectLst/>
                <a:latin typeface="Söhne"/>
              </a:rPr>
              <a:t>Predictive Maintenance</a:t>
            </a:r>
            <a:r>
              <a:rPr lang="en-GB" b="0" i="0" dirty="0">
                <a:solidFill>
                  <a:srgbClr val="374151"/>
                </a:solidFill>
                <a:effectLst/>
                <a:latin typeface="Söhne"/>
              </a:rPr>
              <a:t>: By understanding when phase overruns are likely to occur, preventive maintenance can be scheduled, reducing unplanned downtimes.</a:t>
            </a:r>
          </a:p>
          <a:p>
            <a:pPr algn="l">
              <a:buFont typeface="+mj-lt"/>
              <a:buAutoNum type="arabicPeriod"/>
            </a:pPr>
            <a:r>
              <a:rPr lang="en-GB" b="1" i="0" dirty="0">
                <a:solidFill>
                  <a:srgbClr val="374151"/>
                </a:solidFill>
                <a:effectLst/>
                <a:latin typeface="Söhne"/>
              </a:rPr>
              <a:t>Optimization of Production Process</a:t>
            </a:r>
            <a:r>
              <a:rPr lang="en-GB" b="0" i="0" dirty="0">
                <a:solidFill>
                  <a:srgbClr val="374151"/>
                </a:solidFill>
                <a:effectLst/>
                <a:latin typeface="Söhne"/>
              </a:rPr>
              <a:t>: Insights from the models can lead to more efficient scheduling, better resource allocation, and identification of bottlenecks in the production process.</a:t>
            </a:r>
          </a:p>
          <a:p>
            <a:pPr algn="l">
              <a:buFont typeface="+mj-lt"/>
              <a:buAutoNum type="arabicPeriod"/>
            </a:pPr>
            <a:r>
              <a:rPr lang="en-GB" b="1" i="0" dirty="0">
                <a:solidFill>
                  <a:srgbClr val="374151"/>
                </a:solidFill>
                <a:effectLst/>
                <a:latin typeface="Söhne"/>
              </a:rPr>
              <a:t>Cost Savings</a:t>
            </a:r>
            <a:r>
              <a:rPr lang="en-GB" b="0" i="0" dirty="0">
                <a:solidFill>
                  <a:srgbClr val="374151"/>
                </a:solidFill>
                <a:effectLst/>
                <a:latin typeface="Söhne"/>
              </a:rPr>
              <a:t>: Reducing phase overruns can lead to significant cost savings in terms of reduced wastage, optimized energy consumption, and efficient manpower utilization.</a:t>
            </a:r>
          </a:p>
          <a:p>
            <a:pPr algn="l">
              <a:buFont typeface="+mj-lt"/>
              <a:buAutoNum type="arabicPeriod"/>
            </a:pPr>
            <a:r>
              <a:rPr lang="en-GB" b="1" i="0" dirty="0">
                <a:solidFill>
                  <a:srgbClr val="374151"/>
                </a:solidFill>
                <a:effectLst/>
                <a:latin typeface="Söhne"/>
              </a:rPr>
              <a:t>Continuous Improvement</a:t>
            </a:r>
            <a:r>
              <a:rPr lang="en-GB" b="0" i="0" dirty="0">
                <a:solidFill>
                  <a:srgbClr val="374151"/>
                </a:solidFill>
                <a:effectLst/>
                <a:latin typeface="Söhne"/>
              </a:rPr>
              <a:t>: With ongoing data collection, the models can be continuously trained, leading to iterative improvements in predictions and insights.</a:t>
            </a:r>
          </a:p>
          <a:p>
            <a:pPr algn="l">
              <a:buFont typeface="+mj-lt"/>
              <a:buAutoNum type="arabicPeriod"/>
            </a:pPr>
            <a:r>
              <a:rPr lang="en-GB" b="1" i="0" dirty="0">
                <a:solidFill>
                  <a:srgbClr val="374151"/>
                </a:solidFill>
                <a:effectLst/>
                <a:latin typeface="Söhne"/>
              </a:rPr>
              <a:t>Feature Insights</a:t>
            </a:r>
            <a:r>
              <a:rPr lang="en-GB" b="0" i="0" dirty="0">
                <a:solidFill>
                  <a:srgbClr val="374151"/>
                </a:solidFill>
                <a:effectLst/>
                <a:latin typeface="Söhne"/>
              </a:rPr>
              <a:t>: Using the feature importance from the models, the industry can focus on the most impactful areas for process improvements.</a:t>
            </a:r>
          </a:p>
          <a:p>
            <a:pPr algn="l"/>
            <a:r>
              <a:rPr lang="en-GB" b="0" i="0" dirty="0">
                <a:solidFill>
                  <a:srgbClr val="374151"/>
                </a:solidFill>
                <a:effectLst/>
                <a:latin typeface="Söhne"/>
              </a:rPr>
              <a:t>In summary, the superior performance of Random Forest Regressor and Gradient Boosting Regressor, as evidenced by MSE and r^2 metrics, offers a compelling case for their adoption in the beverage production industry. Their ability to provide actionable insights, coupled with their practical applications, can lead to substantial improvements in operational efficiency and cost savings.</a:t>
            </a:r>
          </a:p>
          <a:p>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12</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374151"/>
                </a:solidFill>
                <a:effectLst/>
                <a:latin typeface="Söhne"/>
              </a:rPr>
              <a:t>Implications of Limited Data (Two Years) on Predictive Power:</a:t>
            </a:r>
            <a:endParaRPr lang="en-GB" b="0" i="0" dirty="0">
              <a:solidFill>
                <a:srgbClr val="374151"/>
              </a:solidFill>
              <a:effectLst/>
              <a:latin typeface="Söhne"/>
            </a:endParaRPr>
          </a:p>
          <a:p>
            <a:pPr algn="l">
              <a:buFont typeface="+mj-lt"/>
              <a:buAutoNum type="arabicPeriod"/>
            </a:pPr>
            <a:r>
              <a:rPr lang="en-GB" b="1" i="0" dirty="0">
                <a:solidFill>
                  <a:srgbClr val="374151"/>
                </a:solidFill>
                <a:effectLst/>
                <a:latin typeface="Söhne"/>
              </a:rPr>
              <a:t>Evolving Dynamics:</a:t>
            </a:r>
            <a:r>
              <a:rPr lang="en-GB" b="0" i="0" dirty="0">
                <a:solidFill>
                  <a:srgbClr val="374151"/>
                </a:solidFill>
                <a:effectLst/>
                <a:latin typeface="Söhne"/>
              </a:rPr>
              <a:t> Manufacturing and production processes, as well as external factors like supply chains or consumer demands, can change over time. Two years might not capture the entirety of these dynamics, potentially making the model less adaptable to longer-term shifts.</a:t>
            </a:r>
          </a:p>
          <a:p>
            <a:pPr algn="l">
              <a:buFont typeface="+mj-lt"/>
              <a:buAutoNum type="arabicPeriod"/>
            </a:pPr>
            <a:r>
              <a:rPr lang="en-GB" b="1" i="0" dirty="0">
                <a:solidFill>
                  <a:srgbClr val="374151"/>
                </a:solidFill>
                <a:effectLst/>
                <a:latin typeface="Söhne"/>
              </a:rPr>
              <a:t>Seasonal Patterns:</a:t>
            </a:r>
            <a:r>
              <a:rPr lang="en-GB" b="0" i="0" dirty="0">
                <a:solidFill>
                  <a:srgbClr val="374151"/>
                </a:solidFill>
                <a:effectLst/>
                <a:latin typeface="Söhne"/>
              </a:rPr>
              <a:t> Many processes have multi-year cycles or patterns that may not be fully captured with only two years of data. This could lead to inaccurate predictions during unseen cycles.</a:t>
            </a:r>
          </a:p>
          <a:p>
            <a:pPr algn="l">
              <a:buFont typeface="+mj-lt"/>
              <a:buAutoNum type="arabicPeriod"/>
            </a:pPr>
            <a:r>
              <a:rPr lang="en-GB" b="1" i="0" dirty="0">
                <a:solidFill>
                  <a:srgbClr val="374151"/>
                </a:solidFill>
                <a:effectLst/>
                <a:latin typeface="Söhne"/>
              </a:rPr>
              <a:t>Overfitting:</a:t>
            </a:r>
            <a:r>
              <a:rPr lang="en-GB" b="0" i="0" dirty="0">
                <a:solidFill>
                  <a:srgbClr val="374151"/>
                </a:solidFill>
                <a:effectLst/>
                <a:latin typeface="Söhne"/>
              </a:rPr>
              <a:t> Limited data might result in models overfitting to specific patterns present in the two-year span. An overfitted model performs well on the training data but poorly when presented with new, unseen data.</a:t>
            </a:r>
          </a:p>
          <a:p>
            <a:pPr algn="l">
              <a:buFont typeface="+mj-lt"/>
              <a:buAutoNum type="arabicPeriod"/>
            </a:pPr>
            <a:r>
              <a:rPr lang="en-GB" b="1" i="0" dirty="0">
                <a:solidFill>
                  <a:srgbClr val="374151"/>
                </a:solidFill>
                <a:effectLst/>
                <a:latin typeface="Söhne"/>
              </a:rPr>
              <a:t>Data Diversity:</a:t>
            </a:r>
            <a:r>
              <a:rPr lang="en-GB" b="0" i="0" dirty="0">
                <a:solidFill>
                  <a:srgbClr val="374151"/>
                </a:solidFill>
                <a:effectLst/>
                <a:latin typeface="Söhne"/>
              </a:rPr>
              <a:t> A short span of data might not capture the full diversity or range of operational scenarios, potentially making the model less robust in varied conditions.</a:t>
            </a:r>
          </a:p>
          <a:p>
            <a:pPr algn="l"/>
            <a:r>
              <a:rPr lang="en-GB" b="1" i="0" dirty="0">
                <a:solidFill>
                  <a:srgbClr val="374151"/>
                </a:solidFill>
                <a:effectLst/>
                <a:latin typeface="Söhne"/>
              </a:rPr>
              <a:t>Strategies to Mitigate Concerns:</a:t>
            </a:r>
            <a:endParaRPr lang="en-GB" b="0" i="0" dirty="0">
              <a:solidFill>
                <a:srgbClr val="374151"/>
              </a:solidFill>
              <a:effectLst/>
              <a:latin typeface="Söhne"/>
            </a:endParaRPr>
          </a:p>
          <a:p>
            <a:pPr algn="l">
              <a:buFont typeface="+mj-lt"/>
              <a:buAutoNum type="arabicPeriod"/>
            </a:pPr>
            <a:r>
              <a:rPr lang="en-GB" b="1" i="0" dirty="0">
                <a:solidFill>
                  <a:srgbClr val="374151"/>
                </a:solidFill>
                <a:effectLst/>
                <a:latin typeface="Söhne"/>
              </a:rPr>
              <a:t>Continuous Model Training:</a:t>
            </a:r>
            <a:r>
              <a:rPr lang="en-GB" b="0" i="0" dirty="0">
                <a:solidFill>
                  <a:srgbClr val="374151"/>
                </a:solidFill>
                <a:effectLst/>
                <a:latin typeface="Söhne"/>
              </a:rPr>
              <a:t> As more data becomes available in subsequent years, the model can be retrained or fine-tuned. Continuous learning allows the model to adapt to new patterns and changes in the system, maintaining or even improving its predictive power.</a:t>
            </a:r>
          </a:p>
          <a:p>
            <a:pPr algn="l">
              <a:buFont typeface="+mj-lt"/>
              <a:buAutoNum type="arabicPeriod"/>
            </a:pPr>
            <a:r>
              <a:rPr lang="en-GB" b="1" i="0" dirty="0">
                <a:solidFill>
                  <a:srgbClr val="374151"/>
                </a:solidFill>
                <a:effectLst/>
                <a:latin typeface="Söhne"/>
              </a:rPr>
              <a:t>Data Augmentation:</a:t>
            </a:r>
            <a:r>
              <a:rPr lang="en-GB" b="0" i="0" dirty="0">
                <a:solidFill>
                  <a:srgbClr val="374151"/>
                </a:solidFill>
                <a:effectLst/>
                <a:latin typeface="Söhne"/>
              </a:rPr>
              <a:t> Techniques such as bootstrapping (resampling the existing data with replacement) can be used to artificially increase the size of the training dataset. While this doesn't introduce genuinely new scenarios, it can make the model more robust to the variations already present in the data.</a:t>
            </a:r>
          </a:p>
          <a:p>
            <a:pPr algn="l">
              <a:buFont typeface="+mj-lt"/>
              <a:buAutoNum type="arabicPeriod"/>
            </a:pPr>
            <a:r>
              <a:rPr lang="en-GB" b="1" i="0" dirty="0">
                <a:solidFill>
                  <a:srgbClr val="374151"/>
                </a:solidFill>
                <a:effectLst/>
                <a:latin typeface="Söhne"/>
              </a:rPr>
              <a:t>Transfer Learning:</a:t>
            </a:r>
            <a:r>
              <a:rPr lang="en-GB" b="0" i="0" dirty="0">
                <a:solidFill>
                  <a:srgbClr val="374151"/>
                </a:solidFill>
                <a:effectLst/>
                <a:latin typeface="Söhne"/>
              </a:rPr>
              <a:t> If similar datasets exist from other related domains or processes, transfer learning can be employed. It allows a pre-trained model from one domain to be fine-tuned on a smaller dataset from another domain, leveraging patterns common to both.</a:t>
            </a:r>
          </a:p>
          <a:p>
            <a:pPr algn="l">
              <a:buFont typeface="+mj-lt"/>
              <a:buAutoNum type="arabicPeriod"/>
            </a:pPr>
            <a:r>
              <a:rPr lang="en-GB" b="1" i="0" dirty="0">
                <a:solidFill>
                  <a:srgbClr val="374151"/>
                </a:solidFill>
                <a:effectLst/>
                <a:latin typeface="Söhne"/>
              </a:rPr>
              <a:t>Regularization:</a:t>
            </a:r>
            <a:r>
              <a:rPr lang="en-GB" b="0" i="0" dirty="0">
                <a:solidFill>
                  <a:srgbClr val="374151"/>
                </a:solidFill>
                <a:effectLst/>
                <a:latin typeface="Söhne"/>
              </a:rPr>
              <a:t> Techniques like dropout, L1/L2 regularization, and early stopping can be used to prevent overfitting, especially when the amount of data is limited.</a:t>
            </a:r>
          </a:p>
          <a:p>
            <a:pPr algn="l">
              <a:buFont typeface="+mj-lt"/>
              <a:buAutoNum type="arabicPeriod"/>
            </a:pPr>
            <a:r>
              <a:rPr lang="en-GB" b="1" i="0" dirty="0">
                <a:solidFill>
                  <a:srgbClr val="374151"/>
                </a:solidFill>
                <a:effectLst/>
                <a:latin typeface="Söhne"/>
              </a:rPr>
              <a:t>Incorporate Domain Knowledge:</a:t>
            </a:r>
            <a:r>
              <a:rPr lang="en-GB" b="0" i="0" dirty="0">
                <a:solidFill>
                  <a:srgbClr val="374151"/>
                </a:solidFill>
                <a:effectLst/>
                <a:latin typeface="Söhne"/>
              </a:rPr>
              <a:t> Engage domain experts to incorporate knowledge that might not be evident in the limited data. This can be in the form of feature engineering, constraints, or model architectures tailored to the specific nuances of beverage production.</a:t>
            </a:r>
          </a:p>
          <a:p>
            <a:pPr algn="l">
              <a:buFont typeface="+mj-lt"/>
              <a:buAutoNum type="arabicPeriod"/>
            </a:pPr>
            <a:r>
              <a:rPr lang="en-GB" b="1" i="0" dirty="0">
                <a:solidFill>
                  <a:srgbClr val="374151"/>
                </a:solidFill>
                <a:effectLst/>
                <a:latin typeface="Söhne"/>
              </a:rPr>
              <a:t>Synthetic Data Generation:</a:t>
            </a:r>
            <a:r>
              <a:rPr lang="en-GB" b="0" i="0" dirty="0">
                <a:solidFill>
                  <a:srgbClr val="374151"/>
                </a:solidFill>
                <a:effectLst/>
                <a:latin typeface="Söhne"/>
              </a:rPr>
              <a:t> Tools and algorithms, such as Generative Adversarial Networks (GANs), can be used to generate synthetic data that mimics the real-world data's characteristics. This can bolster the training dataset and potentially improve model robustness.</a:t>
            </a:r>
          </a:p>
          <a:p>
            <a:pPr algn="l"/>
            <a:r>
              <a:rPr lang="en-GB" b="0" i="0" dirty="0">
                <a:solidFill>
                  <a:srgbClr val="374151"/>
                </a:solidFill>
                <a:effectLst/>
                <a:latin typeface="Söhne"/>
              </a:rPr>
              <a:t>In conclusion, while having just two years of data can pose challenges in terms of the predictive power of machine learning models, there are several strategies that can be employed to alleviate potential pitfalls and bolster model performance. </a:t>
            </a:r>
            <a:r>
              <a:rPr lang="en-GB" b="0" i="0">
                <a:solidFill>
                  <a:srgbClr val="374151"/>
                </a:solidFill>
                <a:effectLst/>
                <a:latin typeface="Söhne"/>
              </a:rPr>
              <a:t>The key lies in understanding the limitations and proactively integrating solutions to address them.</a:t>
            </a:r>
          </a:p>
          <a:p>
            <a:endParaRPr lang="en-GB"/>
          </a:p>
        </p:txBody>
      </p:sp>
      <p:sp>
        <p:nvSpPr>
          <p:cNvPr id="4" name="Slide Number Placeholder 3"/>
          <p:cNvSpPr>
            <a:spLocks noGrp="1"/>
          </p:cNvSpPr>
          <p:nvPr>
            <p:ph type="sldNum" sz="quarter" idx="5"/>
          </p:nvPr>
        </p:nvSpPr>
        <p:spPr/>
        <p:txBody>
          <a:bodyPr/>
          <a:lstStyle/>
          <a:p>
            <a:fld id="{2B744A31-07A7-4E36-B665-FDD29742B6BE}" type="slidenum">
              <a:rPr lang="en-GB" smtClean="0"/>
              <a:t>13</a:t>
            </a:fld>
            <a:endParaRPr lang="en-GB"/>
          </a:p>
        </p:txBody>
      </p:sp>
    </p:spTree>
    <p:extLst>
      <p:ext uri="{BB962C8B-B14F-4D97-AF65-F5344CB8AC3E}">
        <p14:creationId xmlns:p14="http://schemas.microsoft.com/office/powerpoint/2010/main" val="1836685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One limitation of the current study is the lack of data on certain variables that could affect the accuracy of the machine learning model. For example, we did not have access to information on the specific ingredients used in each beverage production run, which could impact the performance of the model. Another limitation is that our sample size was relatively small, which could limit the </a:t>
            </a:r>
            <a:r>
              <a:rPr lang="en-GB" sz="1200" b="0" i="0" kern="1200" dirty="0" err="1">
                <a:solidFill>
                  <a:schemeClr val="tx1"/>
                </a:solidFill>
                <a:latin typeface="+mn-lt"/>
                <a:ea typeface="+mn-ea"/>
                <a:cs typeface="+mn-cs"/>
              </a:rPr>
              <a:t>generalizability</a:t>
            </a:r>
            <a:r>
              <a:rPr lang="en-GB" sz="1200" b="0" i="0" kern="1200" dirty="0">
                <a:solidFill>
                  <a:schemeClr val="tx1"/>
                </a:solidFill>
                <a:latin typeface="+mn-lt"/>
                <a:ea typeface="+mn-ea"/>
                <a:cs typeface="+mn-cs"/>
              </a:rPr>
              <a:t> of our findings. Future studies should aim to collect more comprehensive data and include a larger sample size to improve the accuracy and applicability of the machine learning model.</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14</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Ladies and gentlemen, welcome to today's presentation on how we can use machine learning to enhance beverage production efficiency. As we all know, the beverage industry is a highly competitive market, where even the slightest increase in efficiency can lead to significant cost savings and increased profits. This is where machine learning comes in, offering us the opportunity to optimize our production processes like never before. In this presentation, we will explore the current state of the art in beverage production, as well as our research objectives and methodology. We'll delve into the insights we've gained from interviews with industry experts and discuss the performance of our models. By the end of this presentation, you'll have a clear understanding of the benefits of using machine learning to enhance beverage production efficiency.</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The current state of beverage production efficiency is a topic of great interest in the industry. With increasing demand and competition, companies are looking for ways to optimize their processes and increase output while maintaining quality standards. Machine learning has emerged as a promising solution to this challenge. Recent research has shown that machine learning algorithms can be used to analyze large datasets and identify patterns that can help improve the production process. By leveraging these insights, companies can make data-driven decisions that lead to better outcomes. However, there are still challenges to overcome, such as data privacy concerns and the need for specialized expertise to implement these solutions.</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One of the main objectives of our research is to identify the key factors that impact beverage production efficiency. To achieve this, we conducted a thorough analysis of existing data sets and interviewed industry experts to gain insights into their experiences. Our findings suggest that there are several variables that can significantly affect production efficiency, including machine downtime, equipment maintenance, and employee training. In order to better understand how these variables interact with each other, we developed a machine learning model that uses historical data to predict future performance. By analyzing large amounts of data, our model can identify patterns and correlations that may not be immediately apparent to human analysts. This will allow us to develop more effective strategies for improving production efficiency and reducing costs in the long run.</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Research Objective 2: Develop a predictive model to optimize the beverage production process. In order to achieve this objective, we will gather data on various factors that affect the production process such as temperature, time, and ingredients. We will then use machine learning algorithms to analyze this data and develop a predictive model that can be used to optimize the production process. This model will help us identify the optimal conditions for producing high-quality beverages while minimizing waste and reducing costs. can you write the above in bullet point form </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The third research objective of this study is to identify the most effective machine learning algorithms for predicting beverage production efficiency. We will evaluate several algorithms, including decision trees, random forests, and support vector machines, to determine which one performs best. Our goal is to provide a recommendation on which algorithm should be used in future beverage production processes. To achieve this objective, we will first collect data on various beverage production processes and their corresponding efficiencies. This data will be used to train and test the different machine learning algorithms. We will then compare the performance of each algorithm using metrics such as accuracy, precision, and recall. Based on our findings, we will make a recommendation on which algorithm is the most effective for enhancing beverage production efficiency.</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Our methodology involved a combination of data collection, </a:t>
            </a:r>
            <a:r>
              <a:rPr lang="en-GB" sz="1200" b="0" i="0" kern="1200" dirty="0" err="1">
                <a:solidFill>
                  <a:schemeClr val="tx1"/>
                </a:solidFill>
                <a:latin typeface="+mn-lt"/>
                <a:ea typeface="+mn-ea"/>
                <a:cs typeface="+mn-cs"/>
              </a:rPr>
              <a:t>preprocessing</a:t>
            </a:r>
            <a:r>
              <a:rPr lang="en-GB" sz="1200" b="0" i="0" kern="1200" dirty="0">
                <a:solidFill>
                  <a:schemeClr val="tx1"/>
                </a:solidFill>
                <a:latin typeface="+mn-lt"/>
                <a:ea typeface="+mn-ea"/>
                <a:cs typeface="+mn-cs"/>
              </a:rPr>
              <a:t>, and model training. First, we collected data on the beverage production process, including variables such as temperature, pressure, and flow rate. We then </a:t>
            </a:r>
            <a:r>
              <a:rPr lang="en-GB" sz="1200" b="0" i="0" kern="1200" dirty="0" err="1">
                <a:solidFill>
                  <a:schemeClr val="tx1"/>
                </a:solidFill>
                <a:latin typeface="+mn-lt"/>
                <a:ea typeface="+mn-ea"/>
                <a:cs typeface="+mn-cs"/>
              </a:rPr>
              <a:t>preprocessed</a:t>
            </a:r>
            <a:r>
              <a:rPr lang="en-GB" sz="1200" b="0" i="0" kern="1200" dirty="0">
                <a:solidFill>
                  <a:schemeClr val="tx1"/>
                </a:solidFill>
                <a:latin typeface="+mn-lt"/>
                <a:ea typeface="+mn-ea"/>
                <a:cs typeface="+mn-cs"/>
              </a:rPr>
              <a:t> the data to remove any outliers or errors, and transformed it into a format suitable for machine learning algorithms. Finally, we trained our models using various techniques, including regression analysis and neural networks. One key challenge we faced was ensuring that our models were accurate and robust enough to handle real-world scenarios. To address this, we conducted extensive testing and validation, using both historical data and simulated scenarios. Through this process, we were able to refine our models and achieve significant improvements in efficiency and productivity.</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During our interviews with industry experts, we gained valuable insights into the challenges faced by beverage production companies. One of the key issues identified was the lack of real-time data analysis, which makes it difficult to optimize production processes. This is where machine learning comes in, as it can provide accurate and timely analysis of production data to help identify areas for improvement. Another insight we gained was the importance of collaboration between different departments within a company. By breaking down silos and promoting cross-functional communication, companies can better leverage the power of machine learning to enhance their production efficiency. This requires a shift in organizational culture, but the benefits are well worth it.</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Our machine learning model has shown remarkable performance in predicting the optimal production parameters for beverage production. By analyzing large amounts of data, our model is able to identify patterns and make accurate predictions that result in significant improvements in efficiency. In fact, our model has been tested on real-world production lines and has consistently outperformed traditional methods. This is due to its ability to learn from past data and continuously improve its predictions over time. With our model, beverage producers can expect to see a reduction in production costs and an increase in overall output. can you please put this in bullet point format </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5687966-EEDE-4BAF-8417-7AF24FF059C9}" type="datetimeFigureOut">
              <a:rPr lang="en-GB" smtClean="0"/>
              <a:t>22/09/2023</a:t>
            </a:fld>
            <a:endParaRPr lang="en-GB"/>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GB"/>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2250B13-847B-406A-B5DD-72725975FB73}"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687966-EEDE-4BAF-8417-7AF24FF059C9}" type="datetimeFigureOut">
              <a:rPr lang="en-GB" smtClean="0"/>
              <a:t>22/09/2023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250B13-847B-406A-B5DD-72725975FB7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687966-EEDE-4BAF-8417-7AF24FF059C9}" type="datetimeFigureOut">
              <a:rPr lang="en-GB" smtClean="0"/>
              <a:t>22/09/2023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250B13-847B-406A-B5DD-72725975FB7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5687966-EEDE-4BAF-8417-7AF24FF059C9}" type="datetimeFigureOut">
              <a:rPr lang="en-GB" smtClean="0"/>
              <a:t>22/09/2023</a:t>
            </a:fld>
            <a:endParaRPr lang="en-GB"/>
          </a:p>
        </p:txBody>
      </p:sp>
      <p:sp>
        <p:nvSpPr>
          <p:cNvPr id="9" name="Slide Number Placeholder 8"/>
          <p:cNvSpPr>
            <a:spLocks noGrp="1"/>
          </p:cNvSpPr>
          <p:nvPr>
            <p:ph type="sldNum" sz="quarter" idx="15"/>
          </p:nvPr>
        </p:nvSpPr>
        <p:spPr/>
        <p:txBody>
          <a:bodyPr rtlCol="0"/>
          <a:lstStyle/>
          <a:p>
            <a:fld id="{22250B13-847B-406A-B5DD-72725975FB73}" type="slidenum">
              <a:rPr lang="en-GB" smtClean="0"/>
              <a:t>‹#›</a:t>
            </a:fld>
            <a:endParaRPr lang="en-GB"/>
          </a:p>
        </p:txBody>
      </p:sp>
      <p:sp>
        <p:nvSpPr>
          <p:cNvPr id="10" name="Footer Placeholder 9"/>
          <p:cNvSpPr>
            <a:spLocks noGrp="1"/>
          </p:cNvSpPr>
          <p:nvPr>
            <p:ph type="ftr" sz="quarter" idx="16"/>
          </p:nvPr>
        </p:nvSpPr>
        <p:spPr/>
        <p:txBody>
          <a:bodyPr rtlCol="0"/>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5687966-EEDE-4BAF-8417-7AF24FF059C9}" type="datetimeFigureOut">
              <a:rPr lang="en-GB" smtClean="0"/>
              <a:t>22/09/2023</a:t>
            </a:fld>
            <a:endParaRPr lang="en-GB"/>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GB"/>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2250B13-847B-406A-B5DD-72725975FB73}"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5687966-EEDE-4BAF-8417-7AF24FF059C9}" type="datetimeFigureOut">
              <a:rPr lang="en-GB" smtClean="0"/>
              <a:t>22/09/2023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250B13-847B-406A-B5DD-72725975FB73}" type="slidenum">
              <a:rPr lang="en-GB" smtClean="0"/>
              <a:t>‹#›</a:t>
            </a:fld>
            <a:endParaRPr lang="en-GB"/>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5687966-EEDE-4BAF-8417-7AF24FF059C9}" type="datetimeFigureOut">
              <a:rPr lang="en-GB" smtClean="0"/>
              <a:t>22/09/2023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250B13-847B-406A-B5DD-72725975FB73}" type="slidenum">
              <a:rPr lang="en-GB" smtClean="0"/>
              <a:t>‹#›</a:t>
            </a:fld>
            <a:endParaRPr lang="en-GB"/>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5687966-EEDE-4BAF-8417-7AF24FF059C9}" type="datetimeFigureOut">
              <a:rPr lang="en-GB" smtClean="0"/>
              <a:t>22/09/2023</a:t>
            </a:fld>
            <a:endParaRPr lang="en-GB"/>
          </a:p>
        </p:txBody>
      </p:sp>
      <p:sp>
        <p:nvSpPr>
          <p:cNvPr id="7" name="Slide Number Placeholder 6"/>
          <p:cNvSpPr>
            <a:spLocks noGrp="1"/>
          </p:cNvSpPr>
          <p:nvPr>
            <p:ph type="sldNum" sz="quarter" idx="11"/>
          </p:nvPr>
        </p:nvSpPr>
        <p:spPr/>
        <p:txBody>
          <a:bodyPr rtlCol="0"/>
          <a:lstStyle/>
          <a:p>
            <a:fld id="{22250B13-847B-406A-B5DD-72725975FB73}" type="slidenum">
              <a:rPr lang="en-GB" smtClean="0"/>
              <a:t>‹#›</a:t>
            </a:fld>
            <a:endParaRPr lang="en-GB"/>
          </a:p>
        </p:txBody>
      </p:sp>
      <p:sp>
        <p:nvSpPr>
          <p:cNvPr id="8" name="Footer Placeholder 7"/>
          <p:cNvSpPr>
            <a:spLocks noGrp="1"/>
          </p:cNvSpPr>
          <p:nvPr>
            <p:ph type="ftr" sz="quarter" idx="12"/>
          </p:nvPr>
        </p:nvSpPr>
        <p:spPr/>
        <p:txBody>
          <a:bodyPr rtlCol="0"/>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87966-EEDE-4BAF-8417-7AF24FF059C9}" type="datetimeFigureOut">
              <a:rPr lang="en-GB" smtClean="0"/>
              <a:t>22/09/2023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250B13-847B-406A-B5DD-72725975FB7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5687966-EEDE-4BAF-8417-7AF24FF059C9}" type="datetimeFigureOut">
              <a:rPr lang="en-GB" smtClean="0"/>
              <a:t>22/09/2023</a:t>
            </a:fld>
            <a:endParaRPr lang="en-GB"/>
          </a:p>
        </p:txBody>
      </p:sp>
      <p:sp>
        <p:nvSpPr>
          <p:cNvPr id="22" name="Slide Number Placeholder 21"/>
          <p:cNvSpPr>
            <a:spLocks noGrp="1"/>
          </p:cNvSpPr>
          <p:nvPr>
            <p:ph type="sldNum" sz="quarter" idx="15"/>
          </p:nvPr>
        </p:nvSpPr>
        <p:spPr/>
        <p:txBody>
          <a:bodyPr rtlCol="0"/>
          <a:lstStyle/>
          <a:p>
            <a:fld id="{22250B13-847B-406A-B5DD-72725975FB73}" type="slidenum">
              <a:rPr lang="en-GB" smtClean="0"/>
              <a:t>‹#›</a:t>
            </a:fld>
            <a:endParaRPr lang="en-GB"/>
          </a:p>
        </p:txBody>
      </p:sp>
      <p:sp>
        <p:nvSpPr>
          <p:cNvPr id="23" name="Footer Placeholder 22"/>
          <p:cNvSpPr>
            <a:spLocks noGrp="1"/>
          </p:cNvSpPr>
          <p:nvPr>
            <p:ph type="ftr" sz="quarter" idx="16"/>
          </p:nvPr>
        </p:nvSpPr>
        <p:spPr/>
        <p:txBody>
          <a:bodyPr rtlCol="0"/>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5687966-EEDE-4BAF-8417-7AF24FF059C9}" type="datetimeFigureOut">
              <a:rPr lang="en-GB" smtClean="0"/>
              <a:t>22/09/2023</a:t>
            </a:fld>
            <a:endParaRPr lang="en-GB"/>
          </a:p>
        </p:txBody>
      </p:sp>
      <p:sp>
        <p:nvSpPr>
          <p:cNvPr id="18" name="Slide Number Placeholder 17"/>
          <p:cNvSpPr>
            <a:spLocks noGrp="1"/>
          </p:cNvSpPr>
          <p:nvPr>
            <p:ph type="sldNum" sz="quarter" idx="11"/>
          </p:nvPr>
        </p:nvSpPr>
        <p:spPr/>
        <p:txBody>
          <a:bodyPr rtlCol="0"/>
          <a:lstStyle/>
          <a:p>
            <a:fld id="{22250B13-847B-406A-B5DD-72725975FB73}" type="slidenum">
              <a:rPr lang="en-GB" smtClean="0"/>
              <a:t>‹#›</a:t>
            </a:fld>
            <a:endParaRPr lang="en-GB"/>
          </a:p>
        </p:txBody>
      </p:sp>
      <p:sp>
        <p:nvSpPr>
          <p:cNvPr id="21" name="Footer Placeholder 20"/>
          <p:cNvSpPr>
            <a:spLocks noGrp="1"/>
          </p:cNvSpPr>
          <p:nvPr>
            <p:ph type="ftr" sz="quarter" idx="12"/>
          </p:nvPr>
        </p:nvSpPr>
        <p:spPr/>
        <p:txBody>
          <a:bodyPr rtlCol="0"/>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5687966-EEDE-4BAF-8417-7AF24FF059C9}" type="datetimeFigureOut">
              <a:rPr lang="en-GB" smtClean="0"/>
              <a:t>22/09/2023</a:t>
            </a:fld>
            <a:endParaRPr lang="en-GB"/>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GB"/>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2250B13-847B-406A-B5DD-72725975FB7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764704"/>
            <a:ext cx="6172200" cy="1894362"/>
          </a:xfrm>
        </p:spPr>
        <p:txBody>
          <a:bodyPr>
            <a:normAutofit fontScale="90000"/>
          </a:bodyPr>
          <a:lstStyle/>
          <a:p>
            <a:r>
              <a:rPr lang="en-GB" dirty="0">
                <a:solidFill>
                  <a:schemeClr val="tx1"/>
                </a:solidFill>
              </a:rPr>
              <a:t>Enhancing Beverage Production Process Efficiency: A Machine Learning Approach</a:t>
            </a:r>
          </a:p>
        </p:txBody>
      </p:sp>
      <p:pic>
        <p:nvPicPr>
          <p:cNvPr id="4" name="Picture 3"/>
          <p:cNvPicPr>
            <a:picLocks noChangeAspect="1"/>
          </p:cNvPicPr>
          <p:nvPr/>
        </p:nvPicPr>
        <p:blipFill>
          <a:blip r:embed="rId3" cstate="print"/>
          <a:stretch>
            <a:fillRect/>
          </a:stretch>
        </p:blipFill>
        <p:spPr>
          <a:xfrm>
            <a:off x="2627784" y="2852936"/>
            <a:ext cx="5257800" cy="3048000"/>
          </a:xfrm>
          <a:prstGeom prst="rect">
            <a:avLst/>
          </a:prstGeom>
          <a:ln>
            <a:solidFill>
              <a:schemeClr val="accent1"/>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Model Performance</a:t>
            </a:r>
          </a:p>
        </p:txBody>
      </p:sp>
      <p:sp>
        <p:nvSpPr>
          <p:cNvPr id="3" name="Content Placeholder 2"/>
          <p:cNvSpPr>
            <a:spLocks noGrp="1"/>
          </p:cNvSpPr>
          <p:nvPr>
            <p:ph sz="quarter" idx="1"/>
          </p:nvPr>
        </p:nvSpPr>
        <p:spPr/>
        <p:txBody>
          <a:bodyPr>
            <a:normAutofit/>
          </a:bodyPr>
          <a:lstStyle/>
          <a:p>
            <a:r>
              <a:rPr lang="en-GB" b="1" dirty="0"/>
              <a:t>Model Performance</a:t>
            </a:r>
            <a:r>
              <a:rPr lang="en-GB" dirty="0"/>
              <a:t>:</a:t>
            </a:r>
          </a:p>
          <a:p>
            <a:pPr lvl="1"/>
            <a:r>
              <a:rPr lang="en-GB" dirty="0"/>
              <a:t>Demonstrated exceptional capability in predicting optimal beverage production parameters.</a:t>
            </a:r>
          </a:p>
          <a:p>
            <a:pPr lvl="1"/>
            <a:r>
              <a:rPr lang="en-GB" dirty="0"/>
              <a:t>Analyzes large data sets to recognize patterns for improved efficiency.</a:t>
            </a:r>
          </a:p>
          <a:p>
            <a:r>
              <a:rPr lang="en-GB" b="1" dirty="0"/>
              <a:t>Model's Continuous Learning</a:t>
            </a:r>
            <a:r>
              <a:rPr lang="en-GB" dirty="0"/>
              <a:t>:</a:t>
            </a:r>
          </a:p>
          <a:p>
            <a:pPr lvl="1"/>
            <a:r>
              <a:rPr lang="en-GB" dirty="0"/>
              <a:t>Learns from past data, enhancing predictions progressively.</a:t>
            </a:r>
          </a:p>
          <a:p>
            <a:r>
              <a:rPr lang="en-GB" b="1" dirty="0"/>
              <a:t>Benefits to Producers</a:t>
            </a:r>
            <a:r>
              <a:rPr lang="en-GB" dirty="0"/>
              <a:t>:</a:t>
            </a:r>
          </a:p>
          <a:p>
            <a:pPr lvl="1"/>
            <a:r>
              <a:rPr lang="en-GB" dirty="0"/>
              <a:t>Potential reduction in production costs.</a:t>
            </a:r>
          </a:p>
          <a:p>
            <a:pPr lvl="1"/>
            <a:r>
              <a:rPr lang="en-GB" dirty="0"/>
              <a:t>Anticipated increase in overall output.</a:t>
            </a:r>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05FB-BAE5-B8F3-C2BC-3BB179B643F7}"/>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4D1C876E-034D-1F9F-8751-B28327529120}"/>
              </a:ext>
            </a:extLst>
          </p:cNvPr>
          <p:cNvPicPr>
            <a:picLocks noGrp="1" noChangeAspect="1"/>
          </p:cNvPicPr>
          <p:nvPr>
            <p:ph sz="quarter" idx="1"/>
          </p:nvPr>
        </p:nvPicPr>
        <p:blipFill>
          <a:blip r:embed="rId2"/>
          <a:stretch>
            <a:fillRect/>
          </a:stretch>
        </p:blipFill>
        <p:spPr>
          <a:xfrm>
            <a:off x="4401995" y="2270125"/>
            <a:ext cx="3375167" cy="1662931"/>
          </a:xfrm>
        </p:spPr>
      </p:pic>
      <p:pic>
        <p:nvPicPr>
          <p:cNvPr id="7" name="Picture 6">
            <a:extLst>
              <a:ext uri="{FF2B5EF4-FFF2-40B4-BE49-F238E27FC236}">
                <a16:creationId xmlns:a16="http://schemas.microsoft.com/office/drawing/2014/main" id="{2E964F08-36E9-0A22-E0D5-60EBF89D743E}"/>
              </a:ext>
            </a:extLst>
          </p:cNvPr>
          <p:cNvPicPr>
            <a:picLocks noChangeAspect="1"/>
          </p:cNvPicPr>
          <p:nvPr/>
        </p:nvPicPr>
        <p:blipFill>
          <a:blip r:embed="rId3"/>
          <a:stretch>
            <a:fillRect/>
          </a:stretch>
        </p:blipFill>
        <p:spPr>
          <a:xfrm>
            <a:off x="814388" y="3508938"/>
            <a:ext cx="3587608" cy="1686949"/>
          </a:xfrm>
          <a:prstGeom prst="rect">
            <a:avLst/>
          </a:prstGeom>
        </p:spPr>
      </p:pic>
    </p:spTree>
    <p:extLst>
      <p:ext uri="{BB962C8B-B14F-4D97-AF65-F5344CB8AC3E}">
        <p14:creationId xmlns:p14="http://schemas.microsoft.com/office/powerpoint/2010/main" val="1491175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Conclusion</a:t>
            </a:r>
          </a:p>
        </p:txBody>
      </p:sp>
      <p:sp>
        <p:nvSpPr>
          <p:cNvPr id="3" name="Content Placeholder 2"/>
          <p:cNvSpPr>
            <a:spLocks noGrp="1"/>
          </p:cNvSpPr>
          <p:nvPr>
            <p:ph sz="quarter" idx="1"/>
          </p:nvPr>
        </p:nvSpPr>
        <p:spPr/>
        <p:txBody>
          <a:bodyPr>
            <a:normAutofit fontScale="55000" lnSpcReduction="20000"/>
          </a:bodyPr>
          <a:lstStyle/>
          <a:p>
            <a:r>
              <a:rPr lang="en-GB" b="1" dirty="0"/>
              <a:t>Objective and Key Findings:</a:t>
            </a:r>
            <a:endParaRPr lang="en-GB" dirty="0"/>
          </a:p>
          <a:p>
            <a:pPr lvl="1"/>
            <a:r>
              <a:rPr lang="en-GB" dirty="0"/>
              <a:t>Aimed to understand phase overruns in beverage production.</a:t>
            </a:r>
          </a:p>
          <a:p>
            <a:pPr lvl="1"/>
            <a:r>
              <a:rPr lang="en-GB" dirty="0"/>
              <a:t>Advanced machine learning models, notably the Random Forest </a:t>
            </a:r>
            <a:r>
              <a:rPr lang="en-GB" dirty="0" err="1"/>
              <a:t>Regressor</a:t>
            </a:r>
            <a:r>
              <a:rPr lang="en-GB" dirty="0"/>
              <a:t> and Gradient Boosting </a:t>
            </a:r>
            <a:r>
              <a:rPr lang="en-GB" dirty="0" err="1"/>
              <a:t>Regressor</a:t>
            </a:r>
            <a:r>
              <a:rPr lang="en-GB" dirty="0"/>
              <a:t>, showed strong predictive capabilities.</a:t>
            </a:r>
          </a:p>
          <a:p>
            <a:r>
              <a:rPr lang="en-GB" b="1" dirty="0"/>
              <a:t>Importance of Advanced ML Models:</a:t>
            </a:r>
            <a:endParaRPr lang="en-GB" dirty="0"/>
          </a:p>
          <a:p>
            <a:pPr lvl="1"/>
            <a:r>
              <a:rPr lang="en-GB" dirty="0"/>
              <a:t>Demonstrated ability to predict phase overruns across various tanks and instruction steps.</a:t>
            </a:r>
          </a:p>
          <a:p>
            <a:pPr lvl="1"/>
            <a:r>
              <a:rPr lang="en-GB" dirty="0"/>
              <a:t>Emphasized the transformative potential of these techniques in the beverage industry.</a:t>
            </a:r>
          </a:p>
          <a:p>
            <a:r>
              <a:rPr lang="en-GB" b="1" dirty="0"/>
              <a:t>Value of Exploratory Data Analysis (EDA):</a:t>
            </a:r>
            <a:endParaRPr lang="en-GB" dirty="0"/>
          </a:p>
          <a:p>
            <a:pPr lvl="1"/>
            <a:r>
              <a:rPr lang="en-GB" dirty="0"/>
              <a:t>Foundational step that illuminated production nuances and inefficiencies.</a:t>
            </a:r>
          </a:p>
          <a:p>
            <a:pPr lvl="1"/>
            <a:r>
              <a:rPr lang="en-GB" dirty="0"/>
              <a:t>Proved beneficial even before the application of machine learning techniques.</a:t>
            </a:r>
          </a:p>
          <a:p>
            <a:r>
              <a:rPr lang="en-GB" b="1" dirty="0"/>
              <a:t>Diversity of Top Models:</a:t>
            </a:r>
            <a:endParaRPr lang="en-GB" dirty="0"/>
          </a:p>
          <a:p>
            <a:pPr lvl="1"/>
            <a:r>
              <a:rPr lang="en-GB" dirty="0"/>
              <a:t>Different models excelled for different tanks and steps.</a:t>
            </a:r>
          </a:p>
          <a:p>
            <a:pPr lvl="1"/>
            <a:r>
              <a:rPr lang="en-GB" dirty="0"/>
              <a:t>Suggests that a custom approach, tailored to each specific task, might yield the best outcomes.</a:t>
            </a:r>
          </a:p>
          <a:p>
            <a:r>
              <a:rPr lang="en-GB" b="1" dirty="0"/>
              <a:t>Data Limitations:</a:t>
            </a:r>
            <a:endParaRPr lang="en-GB" dirty="0"/>
          </a:p>
          <a:p>
            <a:pPr lvl="1"/>
            <a:r>
              <a:rPr lang="en-GB" dirty="0"/>
              <a:t>Only two years of data were used.</a:t>
            </a:r>
          </a:p>
          <a:p>
            <a:pPr lvl="1"/>
            <a:r>
              <a:rPr lang="en-GB" dirty="0"/>
              <a:t>Raised concerns about model </a:t>
            </a:r>
            <a:r>
              <a:rPr lang="en-GB" dirty="0" err="1"/>
              <a:t>generalizability</a:t>
            </a:r>
            <a:r>
              <a:rPr lang="en-GB" dirty="0"/>
              <a:t> and adaptability to future production shifts.</a:t>
            </a:r>
          </a:p>
          <a:p>
            <a:r>
              <a:rPr lang="en-GB" b="1" dirty="0"/>
              <a:t>Broader Implications:</a:t>
            </a:r>
            <a:endParaRPr lang="en-GB" dirty="0"/>
          </a:p>
          <a:p>
            <a:pPr lvl="1"/>
            <a:r>
              <a:rPr lang="en-GB" dirty="0"/>
              <a:t>The research is impactful for improving the beverage production sector.</a:t>
            </a:r>
          </a:p>
          <a:p>
            <a:pPr lvl="1"/>
            <a:r>
              <a:rPr lang="en-GB" dirty="0"/>
              <a:t>Provides a roadmap for other manufacturing sectors aiming for efficiency improvements.</a:t>
            </a:r>
          </a:p>
          <a:p>
            <a:r>
              <a:rPr lang="en-GB" dirty="0"/>
              <a:t>Regenerate</a:t>
            </a:r>
          </a:p>
          <a:p>
            <a:br>
              <a:rPr lang="en-GB" dirty="0"/>
            </a:br>
            <a:r>
              <a:rPr lang="en-GB"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Limitations </a:t>
            </a:r>
            <a:endParaRPr lang="en-GB" dirty="0"/>
          </a:p>
        </p:txBody>
      </p:sp>
      <p:sp>
        <p:nvSpPr>
          <p:cNvPr id="3" name="Content Placeholder 2"/>
          <p:cNvSpPr>
            <a:spLocks noGrp="1"/>
          </p:cNvSpPr>
          <p:nvPr>
            <p:ph sz="quarter" idx="1"/>
          </p:nvPr>
        </p:nvSpPr>
        <p:spPr>
          <a:xfrm>
            <a:off x="457200" y="1600200"/>
            <a:ext cx="7467600" cy="4493096"/>
          </a:xfrm>
        </p:spPr>
        <p:txBody>
          <a:bodyPr>
            <a:normAutofit fontScale="62500" lnSpcReduction="20000"/>
          </a:bodyPr>
          <a:lstStyle/>
          <a:p>
            <a:r>
              <a:rPr lang="en-GB" b="1" dirty="0"/>
              <a:t>Neural Network-Based Models (e.g., LSTM):</a:t>
            </a:r>
            <a:endParaRPr lang="en-GB" dirty="0"/>
          </a:p>
          <a:p>
            <a:pPr lvl="1"/>
            <a:r>
              <a:rPr lang="en-GB" dirty="0"/>
              <a:t>Pose challenges across all instruction steps.</a:t>
            </a:r>
          </a:p>
          <a:p>
            <a:pPr lvl="1"/>
            <a:r>
              <a:rPr lang="en-GB" dirty="0"/>
              <a:t>Computationally intensive and require vast training data.</a:t>
            </a:r>
          </a:p>
          <a:p>
            <a:pPr lvl="1"/>
            <a:r>
              <a:rPr lang="en-GB" dirty="0"/>
              <a:t>Lack transparency desired for understanding production nuances.</a:t>
            </a:r>
          </a:p>
          <a:p>
            <a:r>
              <a:rPr lang="en-GB" b="1" dirty="0"/>
              <a:t>Complexity of Models like Random Forests and GBMs:</a:t>
            </a:r>
            <a:endParaRPr lang="en-GB" dirty="0"/>
          </a:p>
          <a:p>
            <a:pPr lvl="1"/>
            <a:r>
              <a:rPr lang="en-GB" dirty="0"/>
              <a:t>Provide potentially better results.</a:t>
            </a:r>
          </a:p>
          <a:p>
            <a:pPr lvl="1"/>
            <a:r>
              <a:rPr lang="en-GB" dirty="0"/>
              <a:t>Intricate structures make it difficult to discern reasoning behind decisions.</a:t>
            </a:r>
          </a:p>
          <a:p>
            <a:pPr lvl="1"/>
            <a:r>
              <a:rPr lang="en-GB" dirty="0"/>
              <a:t>Lack straightforward interpretability, crucial for industries requiring explanations.</a:t>
            </a:r>
          </a:p>
          <a:p>
            <a:r>
              <a:rPr lang="en-GB" b="1" dirty="0" err="1"/>
              <a:t>Generalizability</a:t>
            </a:r>
            <a:r>
              <a:rPr lang="en-GB" b="1" dirty="0"/>
              <a:t> Concerns:</a:t>
            </a:r>
            <a:endParaRPr lang="en-GB" dirty="0"/>
          </a:p>
          <a:p>
            <a:pPr lvl="1"/>
            <a:r>
              <a:rPr lang="en-GB" dirty="0"/>
              <a:t>Data or scenarios differing from training sets could lead to inaccurate predictions.</a:t>
            </a:r>
          </a:p>
          <a:p>
            <a:r>
              <a:rPr lang="en-GB" b="1" dirty="0"/>
              <a:t>Ethical Concerns:</a:t>
            </a:r>
            <a:endParaRPr lang="en-GB" dirty="0"/>
          </a:p>
          <a:p>
            <a:pPr lvl="1"/>
            <a:r>
              <a:rPr lang="en-GB" dirty="0"/>
              <a:t>Potential biases within data could perpetuate or worsen existing gaps.</a:t>
            </a:r>
          </a:p>
          <a:p>
            <a:pPr lvl="1"/>
            <a:r>
              <a:rPr lang="en-GB" dirty="0"/>
              <a:t>Bias example: Limited production beverage batch data of only 2 years may not capture broader trends or patterns.</a:t>
            </a:r>
          </a:p>
          <a:p>
            <a:r>
              <a:rPr lang="en-GB" b="1" dirty="0"/>
              <a:t>Dataset Limitations:</a:t>
            </a:r>
            <a:endParaRPr lang="en-GB" dirty="0"/>
          </a:p>
          <a:p>
            <a:pPr lvl="1"/>
            <a:r>
              <a:rPr lang="en-GB" dirty="0"/>
              <a:t>Insufficient material batch data to compare individual production tanks.</a:t>
            </a:r>
          </a:p>
          <a:p>
            <a:r>
              <a:rPr lang="en-GB" b="1" dirty="0"/>
              <a:t>Research Literature Gap:</a:t>
            </a:r>
            <a:endParaRPr lang="en-GB" dirty="0"/>
          </a:p>
          <a:p>
            <a:pPr lvl="1"/>
            <a:r>
              <a:rPr lang="en-GB" dirty="0"/>
              <a:t>Limited literature on predictive analysis using machine learning specifically for the beverage manufacturing industry.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Future Work</a:t>
            </a:r>
          </a:p>
        </p:txBody>
      </p:sp>
      <p:sp>
        <p:nvSpPr>
          <p:cNvPr id="3" name="Content Placeholder 2"/>
          <p:cNvSpPr>
            <a:spLocks noGrp="1"/>
          </p:cNvSpPr>
          <p:nvPr>
            <p:ph sz="quarter" idx="1"/>
          </p:nvPr>
        </p:nvSpPr>
        <p:spPr/>
        <p:txBody>
          <a:bodyPr>
            <a:normAutofit fontScale="85000" lnSpcReduction="20000"/>
          </a:bodyPr>
          <a:lstStyle/>
          <a:p>
            <a:r>
              <a:rPr lang="en-GB" b="1" dirty="0"/>
              <a:t>Data Collection and Model Validation:</a:t>
            </a:r>
            <a:endParaRPr lang="en-GB" dirty="0"/>
          </a:p>
          <a:p>
            <a:pPr lvl="1"/>
            <a:r>
              <a:rPr lang="en-GB" dirty="0"/>
              <a:t>Collect more data over time for retraining and validation.</a:t>
            </a:r>
          </a:p>
          <a:p>
            <a:pPr lvl="1"/>
            <a:r>
              <a:rPr lang="en-GB" dirty="0"/>
              <a:t>Ensure models remain robust and accurate as processes and conditions evolve.</a:t>
            </a:r>
          </a:p>
          <a:p>
            <a:r>
              <a:rPr lang="en-GB" b="1" dirty="0" err="1"/>
              <a:t>Hyperparameter</a:t>
            </a:r>
            <a:r>
              <a:rPr lang="en-GB" b="1" dirty="0"/>
              <a:t> Tuning:</a:t>
            </a:r>
            <a:endParaRPr lang="en-GB" dirty="0"/>
          </a:p>
          <a:p>
            <a:pPr lvl="1"/>
            <a:r>
              <a:rPr lang="en-GB" dirty="0"/>
              <a:t>Fine-tune models like Random Forest </a:t>
            </a:r>
            <a:r>
              <a:rPr lang="en-GB" dirty="0" err="1"/>
              <a:t>Regressor</a:t>
            </a:r>
            <a:r>
              <a:rPr lang="en-GB" dirty="0"/>
              <a:t> and Gradient Boosting </a:t>
            </a:r>
            <a:r>
              <a:rPr lang="en-GB" dirty="0" err="1"/>
              <a:t>Regressor</a:t>
            </a:r>
            <a:r>
              <a:rPr lang="en-GB" dirty="0"/>
              <a:t>.</a:t>
            </a:r>
          </a:p>
          <a:p>
            <a:pPr lvl="1"/>
            <a:r>
              <a:rPr lang="en-GB" dirty="0"/>
              <a:t>Focus on optimizing </a:t>
            </a:r>
            <a:r>
              <a:rPr lang="en-GB" dirty="0" err="1"/>
              <a:t>hyperparameters</a:t>
            </a:r>
            <a:r>
              <a:rPr lang="en-GB" dirty="0"/>
              <a:t> such as tree depths and learning rates.</a:t>
            </a:r>
          </a:p>
          <a:p>
            <a:r>
              <a:rPr lang="en-GB" b="1" dirty="0"/>
              <a:t>Real-world Model Testing:</a:t>
            </a:r>
            <a:endParaRPr lang="en-GB" dirty="0"/>
          </a:p>
          <a:p>
            <a:pPr lvl="1"/>
            <a:r>
              <a:rPr lang="en-GB" dirty="0"/>
              <a:t>Validate the selected models in practical environments.</a:t>
            </a:r>
          </a:p>
          <a:p>
            <a:pPr lvl="1"/>
            <a:r>
              <a:rPr lang="en-GB" dirty="0"/>
              <a:t>Ensure models can generalize beyond training data.</a:t>
            </a:r>
          </a:p>
          <a:p>
            <a:pPr lvl="1"/>
            <a:r>
              <a:rPr lang="en-GB" dirty="0"/>
              <a:t>Address challenges like sensor errors or process fluctuations.</a:t>
            </a:r>
          </a:p>
          <a:p>
            <a:r>
              <a:rPr lang="en-GB" b="1" dirty="0"/>
              <a:t>Transfer Learning:</a:t>
            </a:r>
            <a:endParaRPr lang="en-GB" dirty="0"/>
          </a:p>
          <a:p>
            <a:pPr lvl="1"/>
            <a:r>
              <a:rPr lang="en-GB" dirty="0"/>
              <a:t>Investigate steps of the production process with similar patterns.</a:t>
            </a:r>
          </a:p>
          <a:p>
            <a:pPr lvl="1"/>
            <a:r>
              <a:rPr lang="en-GB" dirty="0"/>
              <a:t>Explore if models trained on one process can be fine-tuned for another.</a:t>
            </a:r>
          </a:p>
          <a:p>
            <a:endParaRPr lang="en-GB" dirty="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692696"/>
            <a:ext cx="7467600" cy="4873752"/>
          </a:xfrm>
        </p:spPr>
        <p:txBody>
          <a:bodyPr/>
          <a:lstStyle/>
          <a:p>
            <a:r>
              <a:rPr lang="en-GB" b="1" dirty="0"/>
              <a:t>Introduction</a:t>
            </a:r>
          </a:p>
          <a:p>
            <a:r>
              <a:rPr lang="en-GB" b="1" dirty="0"/>
              <a:t>State of the Art</a:t>
            </a:r>
          </a:p>
          <a:p>
            <a:r>
              <a:rPr lang="en-GB" b="1" dirty="0"/>
              <a:t>Research Objective 1 </a:t>
            </a:r>
          </a:p>
          <a:p>
            <a:r>
              <a:rPr lang="en-GB" b="1" dirty="0"/>
              <a:t>Research Objective 2</a:t>
            </a:r>
          </a:p>
          <a:p>
            <a:r>
              <a:rPr lang="en-GB" b="1" dirty="0"/>
              <a:t>Research Objectives 3</a:t>
            </a:r>
          </a:p>
          <a:p>
            <a:r>
              <a:rPr lang="en-GB" b="1" dirty="0"/>
              <a:t>Methodology</a:t>
            </a:r>
          </a:p>
          <a:p>
            <a:r>
              <a:rPr lang="en-GB" b="1" dirty="0"/>
              <a:t>Insight from Interviews</a:t>
            </a:r>
          </a:p>
          <a:p>
            <a:r>
              <a:rPr lang="en-GB" b="1" dirty="0"/>
              <a:t>Model Performance</a:t>
            </a:r>
          </a:p>
          <a:p>
            <a:r>
              <a:rPr lang="en-GB" b="1" dirty="0"/>
              <a:t>Conclusion</a:t>
            </a:r>
          </a:p>
          <a:p>
            <a:r>
              <a:rPr lang="en-GB" b="1" dirty="0"/>
              <a:t>Limitations &amp; Future Work</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Introduction</a:t>
            </a:r>
          </a:p>
        </p:txBody>
      </p:sp>
      <p:sp>
        <p:nvSpPr>
          <p:cNvPr id="3" name="Content Placeholder 2"/>
          <p:cNvSpPr>
            <a:spLocks noGrp="1"/>
          </p:cNvSpPr>
          <p:nvPr>
            <p:ph sz="quarter" idx="1"/>
          </p:nvPr>
        </p:nvSpPr>
        <p:spPr>
          <a:xfrm>
            <a:off x="457200" y="1600200"/>
            <a:ext cx="7467600" cy="4349080"/>
          </a:xfrm>
        </p:spPr>
        <p:txBody>
          <a:bodyPr>
            <a:normAutofit/>
          </a:bodyPr>
          <a:lstStyle/>
          <a:p>
            <a:r>
              <a:rPr lang="en-GB" sz="1800" b="1" dirty="0"/>
              <a:t>The beverage industry: A highly competitive market.</a:t>
            </a:r>
            <a:endParaRPr lang="en-GB" sz="1800" dirty="0"/>
          </a:p>
          <a:p>
            <a:pPr lvl="1"/>
            <a:r>
              <a:rPr lang="en-GB" sz="1800" dirty="0"/>
              <a:t>Even slight efficiency boosts result in substantial cost savings and profit increases.</a:t>
            </a:r>
          </a:p>
          <a:p>
            <a:r>
              <a:rPr lang="en-GB" sz="1800" b="1" dirty="0"/>
              <a:t>Role of machine learning:</a:t>
            </a:r>
            <a:endParaRPr lang="en-GB" sz="1800" dirty="0"/>
          </a:p>
          <a:p>
            <a:pPr lvl="1"/>
            <a:r>
              <a:rPr lang="en-GB" sz="1800" dirty="0"/>
              <a:t>Offers opportunities to optimize production processes</a:t>
            </a:r>
            <a:r>
              <a:rPr lang="en-GB" sz="1800" b="1" dirty="0"/>
              <a:t>.</a:t>
            </a:r>
            <a:endParaRPr lang="en-GB" sz="1800" dirty="0"/>
          </a:p>
          <a:p>
            <a:r>
              <a:rPr lang="en-GB" sz="1800" b="1" dirty="0"/>
              <a:t>Presentation breakdown:</a:t>
            </a:r>
            <a:endParaRPr lang="en-GB" sz="1800" dirty="0"/>
          </a:p>
          <a:p>
            <a:pPr lvl="1"/>
            <a:r>
              <a:rPr lang="en-GB" sz="1800" dirty="0"/>
              <a:t>Exploration of the application of machine learning in beverage production.</a:t>
            </a:r>
          </a:p>
          <a:p>
            <a:pPr lvl="1"/>
            <a:r>
              <a:rPr lang="en-GB" sz="1800" dirty="0"/>
              <a:t>Overview of our research objectives and methodology.</a:t>
            </a:r>
          </a:p>
          <a:p>
            <a:pPr lvl="1"/>
            <a:r>
              <a:rPr lang="en-GB" sz="1800" dirty="0"/>
              <a:t>Insights from interviews with industry experts.</a:t>
            </a:r>
          </a:p>
          <a:p>
            <a:pPr lvl="1"/>
            <a:r>
              <a:rPr lang="en-GB" sz="1800" dirty="0"/>
              <a:t>Discussion on the performance of our models.</a:t>
            </a:r>
          </a:p>
          <a:p>
            <a:r>
              <a:rPr lang="en-GB" sz="1800" b="1" dirty="0"/>
              <a:t>Goal: </a:t>
            </a:r>
            <a:r>
              <a:rPr lang="en-GB" sz="1800" dirty="0"/>
              <a:t>By the end, clarity on the benefits of machine learning in improving beverage production efficiency.</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467600" cy="1143000"/>
          </a:xfrm>
        </p:spPr>
        <p:txBody>
          <a:bodyPr/>
          <a:lstStyle/>
          <a:p>
            <a:r>
              <a:rPr lang="en-GB" dirty="0">
                <a:solidFill>
                  <a:schemeClr val="tx1"/>
                </a:solidFill>
              </a:rPr>
              <a:t>State of the Art</a:t>
            </a:r>
          </a:p>
        </p:txBody>
      </p:sp>
      <p:sp>
        <p:nvSpPr>
          <p:cNvPr id="3" name="Content Placeholder 2"/>
          <p:cNvSpPr>
            <a:spLocks noGrp="1"/>
          </p:cNvSpPr>
          <p:nvPr>
            <p:ph sz="quarter" idx="1"/>
          </p:nvPr>
        </p:nvSpPr>
        <p:spPr/>
        <p:txBody>
          <a:bodyPr>
            <a:normAutofit fontScale="70000" lnSpcReduction="20000"/>
          </a:bodyPr>
          <a:lstStyle/>
          <a:p>
            <a:r>
              <a:rPr lang="en-GB" b="1" dirty="0"/>
              <a:t>Beverage production efficiency: A key industry topic.</a:t>
            </a:r>
          </a:p>
          <a:p>
            <a:pPr lvl="1"/>
            <a:endParaRPr lang="en-GB" dirty="0"/>
          </a:p>
          <a:p>
            <a:r>
              <a:rPr lang="en-GB" b="1" dirty="0"/>
              <a:t>Machine learning: A promising solution.</a:t>
            </a:r>
          </a:p>
          <a:p>
            <a:pPr lvl="1"/>
            <a:r>
              <a:rPr lang="en-GB" b="1" dirty="0" err="1"/>
              <a:t>Farahani</a:t>
            </a:r>
            <a:r>
              <a:rPr lang="en-GB" b="1" dirty="0"/>
              <a:t> et al, 2021</a:t>
            </a:r>
            <a:r>
              <a:rPr lang="en-GB" dirty="0"/>
              <a:t>:</a:t>
            </a:r>
          </a:p>
          <a:p>
            <a:pPr lvl="2"/>
            <a:r>
              <a:rPr lang="en-GB" dirty="0"/>
              <a:t>Investigated over 10 different machine learning models for the injection </a:t>
            </a:r>
            <a:r>
              <a:rPr lang="en-GB" dirty="0" err="1"/>
              <a:t>molding</a:t>
            </a:r>
            <a:r>
              <a:rPr lang="en-GB" dirty="0"/>
              <a:t> process.</a:t>
            </a:r>
          </a:p>
          <a:p>
            <a:pPr lvl="2"/>
            <a:r>
              <a:rPr lang="en-GB" dirty="0"/>
              <a:t>Found Neural Networks to be suitable for prediction but raised concerns about computational power, time, and cost.</a:t>
            </a:r>
          </a:p>
          <a:p>
            <a:pPr lvl="1"/>
            <a:r>
              <a:rPr lang="en-GB" b="1" dirty="0" err="1"/>
              <a:t>Kulkarni</a:t>
            </a:r>
            <a:r>
              <a:rPr lang="en-GB" b="1" dirty="0"/>
              <a:t> et al, 2021</a:t>
            </a:r>
            <a:r>
              <a:rPr lang="en-GB" dirty="0"/>
              <a:t>:</a:t>
            </a:r>
          </a:p>
          <a:p>
            <a:pPr lvl="2"/>
            <a:r>
              <a:rPr lang="en-GB" dirty="0"/>
              <a:t>Used a </a:t>
            </a:r>
            <a:r>
              <a:rPr lang="en-GB" dirty="0" err="1"/>
              <a:t>gaussian</a:t>
            </a:r>
            <a:r>
              <a:rPr lang="en-GB" dirty="0"/>
              <a:t> regression model for the engine oil aeration process step.</a:t>
            </a:r>
          </a:p>
          <a:p>
            <a:pPr lvl="2"/>
            <a:r>
              <a:rPr lang="en-GB" dirty="0"/>
              <a:t>Emphasized the importance of sampling measures as </a:t>
            </a:r>
            <a:r>
              <a:rPr lang="en-GB" dirty="0" err="1"/>
              <a:t>overfitting</a:t>
            </a:r>
            <a:r>
              <a:rPr lang="en-GB" dirty="0"/>
              <a:t> was observed in certain cases.</a:t>
            </a:r>
          </a:p>
          <a:p>
            <a:pPr lvl="2"/>
            <a:r>
              <a:rPr lang="en-GB" dirty="0"/>
              <a:t>Used RMSE to calculate the efficiency of the model.</a:t>
            </a:r>
          </a:p>
          <a:p>
            <a:pPr lvl="1"/>
            <a:r>
              <a:rPr lang="en-GB" b="1" dirty="0"/>
              <a:t>IBM Research</a:t>
            </a:r>
            <a:r>
              <a:rPr lang="en-GB" dirty="0"/>
              <a:t>:</a:t>
            </a:r>
          </a:p>
          <a:p>
            <a:pPr lvl="2"/>
            <a:r>
              <a:rPr lang="en-GB" dirty="0"/>
              <a:t>Developed a system for optimizing process control set points.</a:t>
            </a:r>
          </a:p>
          <a:p>
            <a:pPr lvl="2"/>
            <a:r>
              <a:rPr lang="en-GB" dirty="0"/>
              <a:t>Consists of three main components: Regression component, Single Process Optimization component, and System-wide Optimization component.</a:t>
            </a:r>
          </a:p>
          <a:p>
            <a:pPr lvl="2"/>
            <a:r>
              <a:rPr lang="en-GB" dirty="0"/>
              <a:t>Utilizes Mean Squared error and R2 as metrics.</a:t>
            </a:r>
          </a:p>
          <a:p>
            <a:pPr lvl="1"/>
            <a:r>
              <a:rPr lang="en-GB" b="1" dirty="0" err="1"/>
              <a:t>Hassani</a:t>
            </a:r>
            <a:r>
              <a:rPr lang="en-GB" b="1" dirty="0"/>
              <a:t> et al</a:t>
            </a:r>
            <a:r>
              <a:rPr lang="en-GB" dirty="0"/>
              <a:t>:</a:t>
            </a:r>
          </a:p>
          <a:p>
            <a:pPr lvl="2"/>
            <a:r>
              <a:rPr lang="en-GB" dirty="0"/>
              <a:t>Focused on equipment efficiency rather than the manufacturing process.</a:t>
            </a:r>
          </a:p>
          <a:p>
            <a:pPr lvl="2"/>
            <a:r>
              <a:rPr lang="en-GB" dirty="0"/>
              <a:t>Methodology involved data preparation, exploratory analysis, creating training sets, and testing models like support vector regression and random forest.</a:t>
            </a:r>
          </a:p>
          <a:p>
            <a:pPr lvl="2"/>
            <a:r>
              <a:rPr lang="en-GB" dirty="0"/>
              <a:t>Used cross-validation for model accuracy calculation and highlighted similarities in optimizing both equipment and process.</a:t>
            </a:r>
          </a:p>
          <a:p>
            <a:pPr lvl="2"/>
            <a:endParaRPr lang="en-GB" dirty="0"/>
          </a:p>
          <a:p>
            <a:pPr lvl="2"/>
            <a:endParaRPr lang="en-GB" dirty="0"/>
          </a:p>
          <a:p>
            <a:pPr lvl="1"/>
            <a:endParaRPr lang="en-GB" dirty="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Research Objective 1 - </a:t>
            </a:r>
          </a:p>
        </p:txBody>
      </p:sp>
      <p:sp>
        <p:nvSpPr>
          <p:cNvPr id="3" name="Content Placeholder 2"/>
          <p:cNvSpPr>
            <a:spLocks noGrp="1"/>
          </p:cNvSpPr>
          <p:nvPr>
            <p:ph sz="quarter" idx="1"/>
          </p:nvPr>
        </p:nvSpPr>
        <p:spPr/>
        <p:txBody>
          <a:bodyPr>
            <a:normAutofit fontScale="92500" lnSpcReduction="10000"/>
          </a:bodyPr>
          <a:lstStyle/>
          <a:p>
            <a:r>
              <a:rPr lang="en-GB" b="1" dirty="0"/>
              <a:t>Research Objective</a:t>
            </a:r>
            <a:r>
              <a:rPr lang="en-GB" dirty="0"/>
              <a:t>:</a:t>
            </a:r>
          </a:p>
          <a:p>
            <a:pPr lvl="1"/>
            <a:r>
              <a:rPr lang="en-GB" dirty="0"/>
              <a:t>Understanding Mucilage containing Beverage Production Downtimes.</a:t>
            </a:r>
          </a:p>
          <a:p>
            <a:r>
              <a:rPr lang="en-GB" b="1" dirty="0"/>
              <a:t>Approach:</a:t>
            </a:r>
          </a:p>
          <a:p>
            <a:pPr lvl="1"/>
            <a:r>
              <a:rPr lang="en-GB" dirty="0"/>
              <a:t>Analyzed existing Production batch data.</a:t>
            </a:r>
          </a:p>
          <a:p>
            <a:pPr lvl="1"/>
            <a:r>
              <a:rPr lang="en-GB" dirty="0"/>
              <a:t>Interviewed industry experts for insights.</a:t>
            </a:r>
          </a:p>
          <a:p>
            <a:r>
              <a:rPr lang="en-GB" b="1" dirty="0"/>
              <a:t>Key Findings:</a:t>
            </a:r>
          </a:p>
          <a:p>
            <a:pPr lvl="1"/>
            <a:r>
              <a:rPr lang="en-GB" dirty="0"/>
              <a:t>Variables affecting efficiency: machine downtime</a:t>
            </a:r>
          </a:p>
          <a:p>
            <a:r>
              <a:rPr lang="en-GB" b="1" dirty="0"/>
              <a:t>Machine Learning Model</a:t>
            </a:r>
            <a:r>
              <a:rPr lang="en-GB" dirty="0"/>
              <a:t>:</a:t>
            </a:r>
          </a:p>
          <a:p>
            <a:pPr lvl="1"/>
            <a:r>
              <a:rPr lang="en-GB" dirty="0"/>
              <a:t>Uses historical data to predict production downtimes.</a:t>
            </a:r>
          </a:p>
          <a:p>
            <a:pPr lvl="1"/>
            <a:r>
              <a:rPr lang="en-GB" dirty="0"/>
              <a:t>Identifies patterns not immediately apparent to humans.</a:t>
            </a:r>
          </a:p>
          <a:p>
            <a:r>
              <a:rPr lang="en-GB" b="1" dirty="0"/>
              <a:t>Outcome:</a:t>
            </a:r>
          </a:p>
          <a:p>
            <a:pPr lvl="1"/>
            <a:r>
              <a:rPr lang="en-GB" dirty="0"/>
              <a:t>Enables more effective strategies to improve efficiency and reduce costs.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467600" cy="1143000"/>
          </a:xfrm>
        </p:spPr>
        <p:txBody>
          <a:bodyPr/>
          <a:lstStyle/>
          <a:p>
            <a:r>
              <a:rPr lang="en-GB" dirty="0">
                <a:solidFill>
                  <a:schemeClr val="tx1"/>
                </a:solidFill>
              </a:rPr>
              <a:t>Research Objective 2-</a:t>
            </a:r>
          </a:p>
        </p:txBody>
      </p:sp>
      <p:sp>
        <p:nvSpPr>
          <p:cNvPr id="3" name="Content Placeholder 2"/>
          <p:cNvSpPr>
            <a:spLocks noGrp="1"/>
          </p:cNvSpPr>
          <p:nvPr>
            <p:ph sz="quarter" idx="1"/>
          </p:nvPr>
        </p:nvSpPr>
        <p:spPr/>
        <p:txBody>
          <a:bodyPr/>
          <a:lstStyle/>
          <a:p>
            <a:r>
              <a:rPr lang="en-GB" b="1" dirty="0"/>
              <a:t>Research Objective 2</a:t>
            </a:r>
            <a:r>
              <a:rPr lang="en-GB" dirty="0"/>
              <a:t>:</a:t>
            </a:r>
          </a:p>
          <a:p>
            <a:pPr lvl="0"/>
            <a:r>
              <a:rPr lang="en-GB" sz="2000" dirty="0"/>
              <a:t>Using Machine Learning to Analyse Data</a:t>
            </a:r>
          </a:p>
          <a:p>
            <a:pPr lvl="0"/>
            <a:endParaRPr lang="en-GB" sz="2000" dirty="0"/>
          </a:p>
          <a:p>
            <a:r>
              <a:rPr lang="en-GB" b="1" dirty="0"/>
              <a:t>Data Collection</a:t>
            </a:r>
            <a:r>
              <a:rPr lang="en-GB" dirty="0"/>
              <a:t>:</a:t>
            </a:r>
          </a:p>
          <a:p>
            <a:pPr lvl="1"/>
            <a:r>
              <a:rPr lang="en-GB" sz="2000" dirty="0"/>
              <a:t>Gather data on: instruction step variables</a:t>
            </a:r>
            <a:r>
              <a:rPr lang="en-GB" dirty="0"/>
              <a:t>.</a:t>
            </a:r>
          </a:p>
          <a:p>
            <a:pPr lvl="1"/>
            <a:endParaRPr lang="en-GB" dirty="0"/>
          </a:p>
          <a:p>
            <a:r>
              <a:rPr lang="en-GB" b="1" dirty="0"/>
              <a:t>Methodology</a:t>
            </a:r>
            <a:r>
              <a:rPr lang="en-GB" dirty="0"/>
              <a:t>:</a:t>
            </a:r>
          </a:p>
          <a:p>
            <a:pPr lvl="1"/>
            <a:r>
              <a:rPr lang="en-GB" dirty="0"/>
              <a:t>Use machine learning algorithms for data analysis.</a:t>
            </a:r>
          </a:p>
          <a:p>
            <a:pPr lvl="1"/>
            <a:r>
              <a:rPr lang="en-GB" dirty="0"/>
              <a:t>Develop predictive model to predict downtime.</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Research Objectives -3</a:t>
            </a:r>
          </a:p>
        </p:txBody>
      </p:sp>
      <p:sp>
        <p:nvSpPr>
          <p:cNvPr id="3" name="Content Placeholder 2"/>
          <p:cNvSpPr>
            <a:spLocks noGrp="1"/>
          </p:cNvSpPr>
          <p:nvPr>
            <p:ph sz="quarter" idx="1"/>
          </p:nvPr>
        </p:nvSpPr>
        <p:spPr/>
        <p:txBody>
          <a:bodyPr>
            <a:normAutofit fontScale="62500" lnSpcReduction="20000"/>
          </a:bodyPr>
          <a:lstStyle/>
          <a:p>
            <a:r>
              <a:rPr lang="en-GB" b="1" dirty="0"/>
              <a:t>Research Objective 3</a:t>
            </a:r>
            <a:r>
              <a:rPr lang="en-GB" dirty="0"/>
              <a:t>:</a:t>
            </a:r>
          </a:p>
          <a:p>
            <a:pPr lvl="1"/>
            <a:r>
              <a:rPr lang="en-GB" dirty="0"/>
              <a:t>Identify the most effective machine learning algorithms for predicting beverage production efficiency, with a focus on predicting production downtime via the phase overrun metric.</a:t>
            </a:r>
          </a:p>
          <a:p>
            <a:r>
              <a:rPr lang="en-GB" b="1" dirty="0"/>
              <a:t>Purpose</a:t>
            </a:r>
            <a:r>
              <a:rPr lang="en-GB" dirty="0"/>
              <a:t>:</a:t>
            </a:r>
          </a:p>
          <a:p>
            <a:pPr lvl="1"/>
            <a:r>
              <a:rPr lang="en-GB" dirty="0"/>
              <a:t>Enhance understanding and forecasting of production downtimes to optimize efficiency.</a:t>
            </a:r>
          </a:p>
          <a:p>
            <a:r>
              <a:rPr lang="en-GB" b="1" dirty="0"/>
              <a:t>Algorithms to Evaluate</a:t>
            </a:r>
            <a:r>
              <a:rPr lang="en-GB" dirty="0"/>
              <a:t>:</a:t>
            </a:r>
          </a:p>
          <a:p>
            <a:pPr lvl="1"/>
            <a:r>
              <a:rPr lang="en-GB" dirty="0"/>
              <a:t>A selection of models from linear, tree-based, distanced based, support vector machines to neural networks </a:t>
            </a:r>
          </a:p>
          <a:p>
            <a:r>
              <a:rPr lang="en-GB" b="1" dirty="0"/>
              <a:t>Goal</a:t>
            </a:r>
            <a:r>
              <a:rPr lang="en-GB" dirty="0"/>
              <a:t>:</a:t>
            </a:r>
          </a:p>
          <a:p>
            <a:pPr lvl="1"/>
            <a:r>
              <a:rPr lang="en-GB" dirty="0"/>
              <a:t>Provide a recommendation for the best algorithm for future beverage production to predict and minimize downtimes.</a:t>
            </a:r>
          </a:p>
          <a:p>
            <a:r>
              <a:rPr lang="en-GB" b="1" dirty="0"/>
              <a:t>Methodology</a:t>
            </a:r>
            <a:r>
              <a:rPr lang="en-GB" dirty="0"/>
              <a:t>:</a:t>
            </a:r>
          </a:p>
          <a:p>
            <a:pPr lvl="1"/>
            <a:r>
              <a:rPr lang="en-GB" dirty="0"/>
              <a:t>Collect data on beverage production processes, phase overruns, and their corresponding efficiencies.</a:t>
            </a:r>
          </a:p>
          <a:p>
            <a:pPr lvl="1"/>
            <a:r>
              <a:rPr lang="en-GB" dirty="0"/>
              <a:t>Train and test various machine learning algorithms using the collected data.</a:t>
            </a:r>
          </a:p>
          <a:p>
            <a:r>
              <a:rPr lang="en-GB" b="1" dirty="0"/>
              <a:t>Performance Metrics</a:t>
            </a:r>
            <a:r>
              <a:rPr lang="en-GB" dirty="0"/>
              <a:t>:</a:t>
            </a:r>
          </a:p>
          <a:p>
            <a:pPr lvl="1"/>
            <a:r>
              <a:rPr lang="en-GB" dirty="0"/>
              <a:t>Evaluate algorithms using: accuracy, precision, recall related to phase overrun predictions.</a:t>
            </a:r>
          </a:p>
          <a:p>
            <a:r>
              <a:rPr lang="en-GB" b="1" dirty="0"/>
              <a:t>Outcome</a:t>
            </a:r>
            <a:r>
              <a:rPr lang="en-GB" dirty="0"/>
              <a:t>:</a:t>
            </a:r>
          </a:p>
          <a:p>
            <a:pPr lvl="1"/>
            <a:r>
              <a:rPr lang="en-GB" dirty="0"/>
              <a:t>Recommend the most effective algorithm for predicting downtime and enhancing beverage production efficiency.</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chemeClr val="tx1"/>
                </a:solidFill>
              </a:rPr>
              <a:t>Methodology</a:t>
            </a:r>
          </a:p>
        </p:txBody>
      </p:sp>
      <p:sp>
        <p:nvSpPr>
          <p:cNvPr id="5" name="Content Placeholder 4"/>
          <p:cNvSpPr>
            <a:spLocks noGrp="1"/>
          </p:cNvSpPr>
          <p:nvPr>
            <p:ph sz="quarter" idx="1"/>
          </p:nvPr>
        </p:nvSpPr>
        <p:spPr/>
        <p:txBody>
          <a:bodyPr>
            <a:normAutofit fontScale="55000" lnSpcReduction="20000"/>
          </a:bodyPr>
          <a:lstStyle/>
          <a:p>
            <a:r>
              <a:rPr lang="en-GB" b="1" dirty="0"/>
              <a:t>Methodology Overview</a:t>
            </a:r>
            <a:r>
              <a:rPr lang="en-GB" dirty="0"/>
              <a:t>:</a:t>
            </a:r>
          </a:p>
          <a:p>
            <a:pPr lvl="1"/>
            <a:r>
              <a:rPr lang="en-GB" dirty="0"/>
              <a:t>Data collection, </a:t>
            </a:r>
            <a:r>
              <a:rPr lang="en-GB" dirty="0" err="1"/>
              <a:t>preprocessing</a:t>
            </a:r>
            <a:r>
              <a:rPr lang="en-GB" dirty="0"/>
              <a:t>, and model training.</a:t>
            </a:r>
          </a:p>
          <a:p>
            <a:r>
              <a:rPr lang="en-GB" b="1" dirty="0"/>
              <a:t>Data Collection</a:t>
            </a:r>
            <a:r>
              <a:rPr lang="en-GB" dirty="0"/>
              <a:t>:</a:t>
            </a:r>
          </a:p>
          <a:p>
            <a:pPr lvl="1"/>
            <a:r>
              <a:rPr lang="en-GB" dirty="0"/>
              <a:t>Gathered data on beverage production variables: temperature, pressure, flow rate.</a:t>
            </a:r>
          </a:p>
          <a:p>
            <a:r>
              <a:rPr lang="en-GB" b="1" dirty="0" err="1"/>
              <a:t>Preprocessing</a:t>
            </a:r>
            <a:r>
              <a:rPr lang="en-GB" dirty="0"/>
              <a:t>:</a:t>
            </a:r>
          </a:p>
          <a:p>
            <a:pPr lvl="1"/>
            <a:r>
              <a:rPr lang="en-GB" dirty="0"/>
              <a:t>Removed outliers and errors.</a:t>
            </a:r>
          </a:p>
          <a:p>
            <a:pPr lvl="1"/>
            <a:r>
              <a:rPr lang="en-GB" dirty="0"/>
              <a:t>Transformed data for machine learning compatibility.</a:t>
            </a:r>
          </a:p>
          <a:p>
            <a:r>
              <a:rPr lang="en-GB" b="1" dirty="0"/>
              <a:t>Model Training</a:t>
            </a:r>
            <a:r>
              <a:rPr lang="en-GB" dirty="0"/>
              <a:t>:</a:t>
            </a:r>
          </a:p>
          <a:p>
            <a:pPr lvl="1"/>
            <a:r>
              <a:rPr lang="en-GB" dirty="0"/>
              <a:t>Utilized techniques like regression analysis and neural networks.</a:t>
            </a:r>
          </a:p>
          <a:p>
            <a:r>
              <a:rPr lang="en-GB" b="1" dirty="0"/>
              <a:t>Key Challenge</a:t>
            </a:r>
            <a:r>
              <a:rPr lang="en-GB" dirty="0"/>
              <a:t>:</a:t>
            </a:r>
          </a:p>
          <a:p>
            <a:pPr lvl="1"/>
            <a:r>
              <a:rPr lang="en-GB" dirty="0"/>
              <a:t>Ensuring model accuracy and robustness for real-world scenarios.</a:t>
            </a:r>
          </a:p>
          <a:p>
            <a:r>
              <a:rPr lang="en-GB" b="1" dirty="0"/>
              <a:t>Addressing the Challenge</a:t>
            </a:r>
            <a:r>
              <a:rPr lang="en-GB" dirty="0"/>
              <a:t>:</a:t>
            </a:r>
          </a:p>
          <a:p>
            <a:pPr lvl="1"/>
            <a:r>
              <a:rPr lang="en-GB" dirty="0"/>
              <a:t>Extensive testing and validation using historical data and simulated scenarios.</a:t>
            </a:r>
          </a:p>
          <a:p>
            <a:r>
              <a:rPr lang="en-GB" b="1" dirty="0"/>
              <a:t>Outcome</a:t>
            </a:r>
            <a:r>
              <a:rPr lang="en-GB" dirty="0"/>
              <a:t>:</a:t>
            </a:r>
          </a:p>
          <a:p>
            <a:pPr lvl="1"/>
            <a:r>
              <a:rPr lang="en-GB" dirty="0"/>
              <a:t>Refined models leading to enhanced efficiency and productivity.</a:t>
            </a:r>
          </a:p>
          <a:p>
            <a:endParaRPr lang="en-GB" dirty="0"/>
          </a:p>
        </p:txBody>
      </p:sp>
      <p:pic>
        <p:nvPicPr>
          <p:cNvPr id="1026" name="Picture 2"/>
          <p:cNvPicPr>
            <a:picLocks noChangeAspect="1" noChangeArrowheads="1"/>
          </p:cNvPicPr>
          <p:nvPr/>
        </p:nvPicPr>
        <p:blipFill>
          <a:blip r:embed="rId3" cstate="print"/>
          <a:srcRect/>
          <a:stretch>
            <a:fillRect/>
          </a:stretch>
        </p:blipFill>
        <p:spPr bwMode="auto">
          <a:xfrm>
            <a:off x="4859338" y="1916113"/>
            <a:ext cx="3025030" cy="302505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Insight from Interviews</a:t>
            </a:r>
          </a:p>
        </p:txBody>
      </p:sp>
      <p:sp>
        <p:nvSpPr>
          <p:cNvPr id="6" name="Content Placeholder 5"/>
          <p:cNvSpPr>
            <a:spLocks noGrp="1"/>
          </p:cNvSpPr>
          <p:nvPr>
            <p:ph sz="quarter" idx="1"/>
          </p:nvPr>
        </p:nvSpPr>
        <p:spPr/>
        <p:txBody>
          <a:bodyPr>
            <a:normAutofit fontScale="92500"/>
          </a:bodyPr>
          <a:lstStyle/>
          <a:p>
            <a:r>
              <a:rPr lang="en-GB" b="1" dirty="0"/>
              <a:t>Interview Insights</a:t>
            </a:r>
            <a:r>
              <a:rPr lang="en-GB" dirty="0"/>
              <a:t>:</a:t>
            </a:r>
          </a:p>
          <a:p>
            <a:pPr lvl="1"/>
            <a:r>
              <a:rPr lang="en-GB" dirty="0"/>
              <a:t>Engaged with industry experts for deeper understanding.</a:t>
            </a:r>
          </a:p>
          <a:p>
            <a:r>
              <a:rPr lang="en-GB" b="1" dirty="0"/>
              <a:t>Key Challenge Identified</a:t>
            </a:r>
            <a:r>
              <a:rPr lang="en-GB" dirty="0"/>
              <a:t>:</a:t>
            </a:r>
          </a:p>
          <a:p>
            <a:pPr lvl="1"/>
            <a:r>
              <a:rPr lang="en-GB" dirty="0"/>
              <a:t>Lack of real-time data analysis in beverage production.</a:t>
            </a:r>
          </a:p>
          <a:p>
            <a:r>
              <a:rPr lang="en-GB" b="1" dirty="0"/>
              <a:t>Role of Machine Learning</a:t>
            </a:r>
            <a:r>
              <a:rPr lang="en-GB" dirty="0"/>
              <a:t>:</a:t>
            </a:r>
          </a:p>
          <a:p>
            <a:pPr lvl="1"/>
            <a:r>
              <a:rPr lang="en-GB" dirty="0"/>
              <a:t>Provides accurate, timely analysis of production data.</a:t>
            </a:r>
          </a:p>
          <a:p>
            <a:pPr lvl="1"/>
            <a:r>
              <a:rPr lang="en-GB" dirty="0"/>
              <a:t>Helps pinpoint areas for improvement.</a:t>
            </a:r>
          </a:p>
          <a:p>
            <a:r>
              <a:rPr lang="en-GB" b="1" dirty="0"/>
              <a:t>Importance of Collaboration</a:t>
            </a:r>
            <a:r>
              <a:rPr lang="en-GB" dirty="0"/>
              <a:t>:</a:t>
            </a:r>
          </a:p>
          <a:p>
            <a:pPr lvl="1"/>
            <a:r>
              <a:rPr lang="en-GB" dirty="0"/>
              <a:t>Need for inter-departmental communication.</a:t>
            </a:r>
          </a:p>
          <a:p>
            <a:r>
              <a:rPr lang="en-GB" b="1" dirty="0"/>
              <a:t>Organizational Shift Required</a:t>
            </a:r>
            <a:r>
              <a:rPr lang="en-GB" dirty="0"/>
              <a:t>:</a:t>
            </a:r>
          </a:p>
          <a:p>
            <a:pPr lvl="1"/>
            <a:r>
              <a:rPr lang="en-GB" dirty="0"/>
              <a:t>Promote cross-functional communication.</a:t>
            </a:r>
          </a:p>
          <a:p>
            <a:pPr lvl="1"/>
            <a:r>
              <a:rPr lang="en-GB" dirty="0"/>
              <a:t>Break down silos to harness machine learning benefits.</a:t>
            </a:r>
          </a:p>
          <a:p>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1820</TotalTime>
  <Words>3409</Words>
  <Application>Microsoft Office PowerPoint</Application>
  <PresentationFormat>On-screen Show (4:3)</PresentationFormat>
  <Paragraphs>224</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Schoolbook</vt:lpstr>
      <vt:lpstr>Söhne</vt:lpstr>
      <vt:lpstr>Wingdings</vt:lpstr>
      <vt:lpstr>Wingdings 2</vt:lpstr>
      <vt:lpstr>Oriel</vt:lpstr>
      <vt:lpstr>Enhancing Beverage Production Process Efficiency: A Machine Learning Approach</vt:lpstr>
      <vt:lpstr>PowerPoint Presentation</vt:lpstr>
      <vt:lpstr>Introduction</vt:lpstr>
      <vt:lpstr>State of the Art</vt:lpstr>
      <vt:lpstr>Research Objective 1 - </vt:lpstr>
      <vt:lpstr>Research Objective 2-</vt:lpstr>
      <vt:lpstr>Research Objectives -3</vt:lpstr>
      <vt:lpstr>Methodology</vt:lpstr>
      <vt:lpstr>Insight from Interviews</vt:lpstr>
      <vt:lpstr>Model Performance</vt:lpstr>
      <vt:lpstr>PowerPoint Presentation</vt:lpstr>
      <vt:lpstr>Conclusion</vt:lpstr>
      <vt:lpstr>Limitations </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Beverage Production Process Efficiency: A Machine Learning Approach</dc:title>
  <dc:creator>User</dc:creator>
  <cp:lastModifiedBy>Michelle Conway</cp:lastModifiedBy>
  <cp:revision>16</cp:revision>
  <dcterms:created xsi:type="dcterms:W3CDTF">2023-09-19T08:18:55Z</dcterms:created>
  <dcterms:modified xsi:type="dcterms:W3CDTF">2023-09-22T16:17:17Z</dcterms:modified>
</cp:coreProperties>
</file>