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5" r:id="rId1"/>
  </p:sldMasterIdLst>
  <p:notesMasterIdLst>
    <p:notesMasterId r:id="rId15"/>
  </p:notesMasterIdLst>
  <p:sldIdLst>
    <p:sldId id="256" r:id="rId2"/>
    <p:sldId id="260" r:id="rId3"/>
    <p:sldId id="259" r:id="rId4"/>
    <p:sldId id="267" r:id="rId5"/>
    <p:sldId id="261" r:id="rId6"/>
    <p:sldId id="268" r:id="rId7"/>
    <p:sldId id="262" r:id="rId8"/>
    <p:sldId id="269" r:id="rId9"/>
    <p:sldId id="270" r:id="rId10"/>
    <p:sldId id="263" r:id="rId11"/>
    <p:sldId id="264" r:id="rId12"/>
    <p:sldId id="265" r:id="rId13"/>
    <p:sldId id="266"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199" autoAdjust="0"/>
  </p:normalViewPr>
  <p:slideViewPr>
    <p:cSldViewPr snapToGrid="0">
      <p:cViewPr varScale="1">
        <p:scale>
          <a:sx n="61" d="100"/>
          <a:sy n="61" d="100"/>
        </p:scale>
        <p:origin x="72" y="2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6FFB645-3563-448B-B40A-BDB55BFFD747}" type="datetimeFigureOut">
              <a:rPr lang="en-US" smtClean="0"/>
              <a:t>3/2/2019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FD28412-A34C-44D4-A7EA-ABA52C81026F}" type="slidenum">
              <a:rPr lang="en-US" smtClean="0"/>
              <a:t>‹#›</a:t>
            </a:fld>
            <a:endParaRPr lang="en-US"/>
          </a:p>
        </p:txBody>
      </p:sp>
    </p:spTree>
    <p:extLst>
      <p:ext uri="{BB962C8B-B14F-4D97-AF65-F5344CB8AC3E}">
        <p14:creationId xmlns:p14="http://schemas.microsoft.com/office/powerpoint/2010/main" val="23479316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FD28412-A34C-44D4-A7EA-ABA52C81026F}" type="slidenum">
              <a:rPr lang="en-US" smtClean="0"/>
              <a:t>4</a:t>
            </a:fld>
            <a:endParaRPr lang="en-US"/>
          </a:p>
        </p:txBody>
      </p:sp>
    </p:spTree>
    <p:extLst>
      <p:ext uri="{BB962C8B-B14F-4D97-AF65-F5344CB8AC3E}">
        <p14:creationId xmlns:p14="http://schemas.microsoft.com/office/powerpoint/2010/main" val="28518312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2AFF14B-248B-4045-89F1-655B8F57BF49}" type="datetimeFigureOut">
              <a:rPr lang="en-US" smtClean="0"/>
              <a:t>3/2/2019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36528C-4B0D-4524-B644-CB3AC408A83B}" type="slidenum">
              <a:rPr lang="en-US" smtClean="0"/>
              <a:t>‹#›</a:t>
            </a:fld>
            <a:endParaRPr lang="en-US"/>
          </a:p>
        </p:txBody>
      </p:sp>
    </p:spTree>
    <p:extLst>
      <p:ext uri="{BB962C8B-B14F-4D97-AF65-F5344CB8AC3E}">
        <p14:creationId xmlns:p14="http://schemas.microsoft.com/office/powerpoint/2010/main" val="12256427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2AFF14B-248B-4045-89F1-655B8F57BF49}" type="datetimeFigureOut">
              <a:rPr lang="en-US" smtClean="0"/>
              <a:t>3/2/2019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36528C-4B0D-4524-B644-CB3AC408A83B}" type="slidenum">
              <a:rPr lang="en-US" smtClean="0"/>
              <a:t>‹#›</a:t>
            </a:fld>
            <a:endParaRPr lang="en-US"/>
          </a:p>
        </p:txBody>
      </p:sp>
    </p:spTree>
    <p:extLst>
      <p:ext uri="{BB962C8B-B14F-4D97-AF65-F5344CB8AC3E}">
        <p14:creationId xmlns:p14="http://schemas.microsoft.com/office/powerpoint/2010/main" val="19123466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2AFF14B-248B-4045-89F1-655B8F57BF49}" type="datetimeFigureOut">
              <a:rPr lang="en-US" smtClean="0"/>
              <a:t>3/2/2019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36528C-4B0D-4524-B644-CB3AC408A83B}" type="slidenum">
              <a:rPr lang="en-US" smtClean="0"/>
              <a:t>‹#›</a:t>
            </a:fld>
            <a:endParaRPr lang="en-US"/>
          </a:p>
        </p:txBody>
      </p:sp>
    </p:spTree>
    <p:extLst>
      <p:ext uri="{BB962C8B-B14F-4D97-AF65-F5344CB8AC3E}">
        <p14:creationId xmlns:p14="http://schemas.microsoft.com/office/powerpoint/2010/main" val="32229507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2AFF14B-248B-4045-89F1-655B8F57BF49}" type="datetimeFigureOut">
              <a:rPr lang="en-US" smtClean="0"/>
              <a:t>3/2/2019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36528C-4B0D-4524-B644-CB3AC408A83B}" type="slidenum">
              <a:rPr lang="en-US" smtClean="0"/>
              <a:t>‹#›</a:t>
            </a:fld>
            <a:endParaRPr lang="en-US"/>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5513912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2AFF14B-248B-4045-89F1-655B8F57BF49}" type="datetimeFigureOut">
              <a:rPr lang="en-US" smtClean="0"/>
              <a:t>3/2/2019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36528C-4B0D-4524-B644-CB3AC408A83B}" type="slidenum">
              <a:rPr lang="en-US" smtClean="0"/>
              <a:t>‹#›</a:t>
            </a:fld>
            <a:endParaRPr lang="en-US"/>
          </a:p>
        </p:txBody>
      </p:sp>
    </p:spTree>
    <p:extLst>
      <p:ext uri="{BB962C8B-B14F-4D97-AF65-F5344CB8AC3E}">
        <p14:creationId xmlns:p14="http://schemas.microsoft.com/office/powerpoint/2010/main" val="15174622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F2AFF14B-248B-4045-89F1-655B8F57BF49}" type="datetimeFigureOut">
              <a:rPr lang="en-US" smtClean="0"/>
              <a:t>3/2/2019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F36528C-4B0D-4524-B644-CB3AC408A83B}" type="slidenum">
              <a:rPr lang="en-US" smtClean="0"/>
              <a:t>‹#›</a:t>
            </a:fld>
            <a:endParaRPr lang="en-US"/>
          </a:p>
        </p:txBody>
      </p:sp>
    </p:spTree>
    <p:extLst>
      <p:ext uri="{BB962C8B-B14F-4D97-AF65-F5344CB8AC3E}">
        <p14:creationId xmlns:p14="http://schemas.microsoft.com/office/powerpoint/2010/main" val="339293212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F2AFF14B-248B-4045-89F1-655B8F57BF49}" type="datetimeFigureOut">
              <a:rPr lang="en-US" smtClean="0"/>
              <a:t>3/2/2019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F36528C-4B0D-4524-B644-CB3AC408A83B}" type="slidenum">
              <a:rPr lang="en-US" smtClean="0"/>
              <a:t>‹#›</a:t>
            </a:fld>
            <a:endParaRPr lang="en-US"/>
          </a:p>
        </p:txBody>
      </p:sp>
    </p:spTree>
    <p:extLst>
      <p:ext uri="{BB962C8B-B14F-4D97-AF65-F5344CB8AC3E}">
        <p14:creationId xmlns:p14="http://schemas.microsoft.com/office/powerpoint/2010/main" val="315870149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2AFF14B-248B-4045-89F1-655B8F57BF49}" type="datetimeFigureOut">
              <a:rPr lang="en-US" smtClean="0"/>
              <a:t>3/2/2019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36528C-4B0D-4524-B644-CB3AC408A83B}" type="slidenum">
              <a:rPr lang="en-US" smtClean="0"/>
              <a:t>‹#›</a:t>
            </a:fld>
            <a:endParaRPr lang="en-US"/>
          </a:p>
        </p:txBody>
      </p:sp>
    </p:spTree>
    <p:extLst>
      <p:ext uri="{BB962C8B-B14F-4D97-AF65-F5344CB8AC3E}">
        <p14:creationId xmlns:p14="http://schemas.microsoft.com/office/powerpoint/2010/main" val="39289582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2AFF14B-248B-4045-89F1-655B8F57BF49}" type="datetimeFigureOut">
              <a:rPr lang="en-US" smtClean="0"/>
              <a:t>3/2/2019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36528C-4B0D-4524-B644-CB3AC408A83B}" type="slidenum">
              <a:rPr lang="en-US" smtClean="0"/>
              <a:t>‹#›</a:t>
            </a:fld>
            <a:endParaRPr lang="en-US"/>
          </a:p>
        </p:txBody>
      </p:sp>
    </p:spTree>
    <p:extLst>
      <p:ext uri="{BB962C8B-B14F-4D97-AF65-F5344CB8AC3E}">
        <p14:creationId xmlns:p14="http://schemas.microsoft.com/office/powerpoint/2010/main" val="32460869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2AFF14B-248B-4045-89F1-655B8F57BF49}" type="datetimeFigureOut">
              <a:rPr lang="en-US" smtClean="0"/>
              <a:t>3/2/2019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36528C-4B0D-4524-B644-CB3AC408A83B}" type="slidenum">
              <a:rPr lang="en-US" smtClean="0"/>
              <a:t>‹#›</a:t>
            </a:fld>
            <a:endParaRPr lang="en-US"/>
          </a:p>
        </p:txBody>
      </p:sp>
    </p:spTree>
    <p:extLst>
      <p:ext uri="{BB962C8B-B14F-4D97-AF65-F5344CB8AC3E}">
        <p14:creationId xmlns:p14="http://schemas.microsoft.com/office/powerpoint/2010/main" val="28956038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smtClean="0"/>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2AFF14B-248B-4045-89F1-655B8F57BF49}" type="datetimeFigureOut">
              <a:rPr lang="en-US" smtClean="0"/>
              <a:t>3/2/2019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36528C-4B0D-4524-B644-CB3AC408A83B}" type="slidenum">
              <a:rPr lang="en-US" smtClean="0"/>
              <a:t>‹#›</a:t>
            </a:fld>
            <a:endParaRPr lang="en-US"/>
          </a:p>
        </p:txBody>
      </p:sp>
    </p:spTree>
    <p:extLst>
      <p:ext uri="{BB962C8B-B14F-4D97-AF65-F5344CB8AC3E}">
        <p14:creationId xmlns:p14="http://schemas.microsoft.com/office/powerpoint/2010/main" val="5487908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2AFF14B-248B-4045-89F1-655B8F57BF49}" type="datetimeFigureOut">
              <a:rPr lang="en-US" smtClean="0"/>
              <a:t>3/2/2019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36528C-4B0D-4524-B644-CB3AC408A83B}" type="slidenum">
              <a:rPr lang="en-US" smtClean="0"/>
              <a:t>‹#›</a:t>
            </a:fld>
            <a:endParaRPr lang="en-US"/>
          </a:p>
        </p:txBody>
      </p:sp>
    </p:spTree>
    <p:extLst>
      <p:ext uri="{BB962C8B-B14F-4D97-AF65-F5344CB8AC3E}">
        <p14:creationId xmlns:p14="http://schemas.microsoft.com/office/powerpoint/2010/main" val="29180812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2AFF14B-248B-4045-89F1-655B8F57BF49}" type="datetimeFigureOut">
              <a:rPr lang="en-US" smtClean="0"/>
              <a:t>3/2/2019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F36528C-4B0D-4524-B644-CB3AC408A83B}" type="slidenum">
              <a:rPr lang="en-US" smtClean="0"/>
              <a:t>‹#›</a:t>
            </a:fld>
            <a:endParaRPr lang="en-US"/>
          </a:p>
        </p:txBody>
      </p:sp>
    </p:spTree>
    <p:extLst>
      <p:ext uri="{BB962C8B-B14F-4D97-AF65-F5344CB8AC3E}">
        <p14:creationId xmlns:p14="http://schemas.microsoft.com/office/powerpoint/2010/main" val="32352042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2AFF14B-248B-4045-89F1-655B8F57BF49}" type="datetimeFigureOut">
              <a:rPr lang="en-US" smtClean="0"/>
              <a:t>3/2/2019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F36528C-4B0D-4524-B644-CB3AC408A83B}" type="slidenum">
              <a:rPr lang="en-US" smtClean="0"/>
              <a:t>‹#›</a:t>
            </a:fld>
            <a:endParaRPr lang="en-US"/>
          </a:p>
        </p:txBody>
      </p:sp>
    </p:spTree>
    <p:extLst>
      <p:ext uri="{BB962C8B-B14F-4D97-AF65-F5344CB8AC3E}">
        <p14:creationId xmlns:p14="http://schemas.microsoft.com/office/powerpoint/2010/main" val="7935558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2AFF14B-248B-4045-89F1-655B8F57BF49}" type="datetimeFigureOut">
              <a:rPr lang="en-US" smtClean="0"/>
              <a:t>3/2/2019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F36528C-4B0D-4524-B644-CB3AC408A83B}" type="slidenum">
              <a:rPr lang="en-US" smtClean="0"/>
              <a:t>‹#›</a:t>
            </a:fld>
            <a:endParaRPr lang="en-US"/>
          </a:p>
        </p:txBody>
      </p:sp>
    </p:spTree>
    <p:extLst>
      <p:ext uri="{BB962C8B-B14F-4D97-AF65-F5344CB8AC3E}">
        <p14:creationId xmlns:p14="http://schemas.microsoft.com/office/powerpoint/2010/main" val="41430614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smtClean="0"/>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2AFF14B-248B-4045-89F1-655B8F57BF49}" type="datetimeFigureOut">
              <a:rPr lang="en-US" smtClean="0"/>
              <a:t>3/2/2019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36528C-4B0D-4524-B644-CB3AC408A83B}" type="slidenum">
              <a:rPr lang="en-US" smtClean="0"/>
              <a:t>‹#›</a:t>
            </a:fld>
            <a:endParaRPr lang="en-US"/>
          </a:p>
        </p:txBody>
      </p:sp>
    </p:spTree>
    <p:extLst>
      <p:ext uri="{BB962C8B-B14F-4D97-AF65-F5344CB8AC3E}">
        <p14:creationId xmlns:p14="http://schemas.microsoft.com/office/powerpoint/2010/main" val="40125628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2AFF14B-248B-4045-89F1-655B8F57BF49}" type="datetimeFigureOut">
              <a:rPr lang="en-US" smtClean="0"/>
              <a:t>3/2/2019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36528C-4B0D-4524-B644-CB3AC408A83B}" type="slidenum">
              <a:rPr lang="en-US" smtClean="0"/>
              <a:t>‹#›</a:t>
            </a:fld>
            <a:endParaRPr lang="en-US"/>
          </a:p>
        </p:txBody>
      </p:sp>
    </p:spTree>
    <p:extLst>
      <p:ext uri="{BB962C8B-B14F-4D97-AF65-F5344CB8AC3E}">
        <p14:creationId xmlns:p14="http://schemas.microsoft.com/office/powerpoint/2010/main" val="29675810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F2AFF14B-248B-4045-89F1-655B8F57BF49}" type="datetimeFigureOut">
              <a:rPr lang="en-US" smtClean="0"/>
              <a:t>3/2/2019</a:t>
            </a:fld>
            <a:endParaRPr lang="en-US"/>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3F36528C-4B0D-4524-B644-CB3AC408A83B}" type="slidenum">
              <a:rPr lang="en-US" smtClean="0"/>
              <a:t>‹#›</a:t>
            </a:fld>
            <a:endParaRPr lang="en-US"/>
          </a:p>
        </p:txBody>
      </p:sp>
    </p:spTree>
    <p:extLst>
      <p:ext uri="{BB962C8B-B14F-4D97-AF65-F5344CB8AC3E}">
        <p14:creationId xmlns:p14="http://schemas.microsoft.com/office/powerpoint/2010/main" val="120170983"/>
      </p:ext>
    </p:extLst>
  </p:cSld>
  <p:clrMap bg1="dk1" tx1="lt1" bg2="dk2" tx2="lt2" accent1="accent1" accent2="accent2" accent3="accent3" accent4="accent4" accent5="accent5" accent6="accent6" hlink="hlink" folHlink="folHlink"/>
  <p:sldLayoutIdLst>
    <p:sldLayoutId id="2147483906" r:id="rId1"/>
    <p:sldLayoutId id="2147483907" r:id="rId2"/>
    <p:sldLayoutId id="2147483908" r:id="rId3"/>
    <p:sldLayoutId id="2147483909" r:id="rId4"/>
    <p:sldLayoutId id="2147483910" r:id="rId5"/>
    <p:sldLayoutId id="2147483911" r:id="rId6"/>
    <p:sldLayoutId id="2147483912" r:id="rId7"/>
    <p:sldLayoutId id="2147483913" r:id="rId8"/>
    <p:sldLayoutId id="2147483914" r:id="rId9"/>
    <p:sldLayoutId id="2147483915" r:id="rId10"/>
    <p:sldLayoutId id="2147483916" r:id="rId11"/>
    <p:sldLayoutId id="2147483917" r:id="rId12"/>
    <p:sldLayoutId id="2147483918" r:id="rId13"/>
    <p:sldLayoutId id="2147483919" r:id="rId14"/>
    <p:sldLayoutId id="2147483920" r:id="rId15"/>
    <p:sldLayoutId id="2147483921" r:id="rId16"/>
    <p:sldLayoutId id="2147483922"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Capstone project presentation</a:t>
            </a:r>
            <a:endParaRPr lang="en-US" dirty="0"/>
          </a:p>
        </p:txBody>
      </p:sp>
      <p:sp>
        <p:nvSpPr>
          <p:cNvPr id="3" name="Subtitle 2"/>
          <p:cNvSpPr>
            <a:spLocks noGrp="1"/>
          </p:cNvSpPr>
          <p:nvPr>
            <p:ph type="subTitle" idx="1"/>
          </p:nvPr>
        </p:nvSpPr>
        <p:spPr/>
        <p:txBody>
          <a:bodyPr>
            <a:normAutofit lnSpcReduction="10000"/>
          </a:bodyPr>
          <a:lstStyle/>
          <a:p>
            <a:r>
              <a:rPr lang="en-US" dirty="0" smtClean="0"/>
              <a:t>Computer Science Basics: Algorithms</a:t>
            </a:r>
          </a:p>
          <a:p>
            <a:r>
              <a:rPr lang="en-US" dirty="0" smtClean="0"/>
              <a:t>Michelle Roeten</a:t>
            </a:r>
          </a:p>
          <a:p>
            <a:r>
              <a:rPr lang="en-US" dirty="0" smtClean="0"/>
              <a:t>March </a:t>
            </a:r>
            <a:r>
              <a:rPr lang="en-US" dirty="0" smtClean="0"/>
              <a:t>2, </a:t>
            </a:r>
            <a:r>
              <a:rPr lang="en-US" dirty="0" smtClean="0"/>
              <a:t>2019</a:t>
            </a:r>
            <a:endParaRPr lang="en-US" dirty="0"/>
          </a:p>
        </p:txBody>
      </p:sp>
    </p:spTree>
    <p:extLst>
      <p:ext uri="{BB962C8B-B14F-4D97-AF65-F5344CB8AC3E}">
        <p14:creationId xmlns:p14="http://schemas.microsoft.com/office/powerpoint/2010/main" val="33100586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200" dirty="0" smtClean="0"/>
              <a:t>How does knowing the algorithm used to generate the maze influence the best algorithm to solve it with?</a:t>
            </a:r>
            <a:endParaRPr lang="en-US" sz="3200" dirty="0"/>
          </a:p>
        </p:txBody>
      </p:sp>
      <p:sp>
        <p:nvSpPr>
          <p:cNvPr id="3" name="Content Placeholder 2"/>
          <p:cNvSpPr>
            <a:spLocks noGrp="1"/>
          </p:cNvSpPr>
          <p:nvPr>
            <p:ph idx="1"/>
          </p:nvPr>
        </p:nvSpPr>
        <p:spPr>
          <a:xfrm>
            <a:off x="913795" y="2096063"/>
            <a:ext cx="10353762" cy="4147081"/>
          </a:xfrm>
        </p:spPr>
        <p:txBody>
          <a:bodyPr>
            <a:normAutofit fontScale="85000" lnSpcReduction="10000"/>
          </a:bodyPr>
          <a:lstStyle/>
          <a:p>
            <a:r>
              <a:rPr lang="en-US" dirty="0" smtClean="0"/>
              <a:t>Since we know that the maze was created with paths that move in all different directions and can double back on themselves rather than paths that go directly from one destination to another, we know that neither Dijkstra’s Algorithm nor the A* Algorithm will be of much use to us.</a:t>
            </a:r>
          </a:p>
          <a:p>
            <a:r>
              <a:rPr lang="en-US" dirty="0" smtClean="0"/>
              <a:t>Dijkstra’s Algorithm is not very useful because there is no variation in the distance from one cell to the next.  There is no advantage over doing a simple BFS in this case.</a:t>
            </a:r>
          </a:p>
          <a:p>
            <a:r>
              <a:rPr lang="en-US" dirty="0" smtClean="0"/>
              <a:t>The A* Algorithm is not very useful because we can’t come up with a heuristic for estimating distances when the paths from one point to another meander back and forth in a random fashion.</a:t>
            </a:r>
          </a:p>
          <a:p>
            <a:r>
              <a:rPr lang="en-US" dirty="0" smtClean="0"/>
              <a:t>BFS would be most efficient for determining the shortest path between the start and end </a:t>
            </a:r>
            <a:r>
              <a:rPr lang="en-US" dirty="0" smtClean="0"/>
              <a:t>cells, but is not a good simulation for how you would traverse such a maze in real life.</a:t>
            </a:r>
            <a:endParaRPr lang="en-US" dirty="0" smtClean="0"/>
          </a:p>
          <a:p>
            <a:r>
              <a:rPr lang="en-US" dirty="0" smtClean="0"/>
              <a:t>DFS would be the most efficient for collecting the most swag as the graph is </a:t>
            </a:r>
            <a:r>
              <a:rPr lang="en-US" dirty="0" smtClean="0"/>
              <a:t>traversed, and is similar to how you would walk through a ‘real’ (physical) maze.  This is the algorithm I chose to implement.</a:t>
            </a:r>
            <a:endParaRPr lang="en-US" dirty="0"/>
          </a:p>
        </p:txBody>
      </p:sp>
    </p:spTree>
    <p:extLst>
      <p:ext uri="{BB962C8B-B14F-4D97-AF65-F5344CB8AC3E}">
        <p14:creationId xmlns:p14="http://schemas.microsoft.com/office/powerpoint/2010/main" val="29745448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200" dirty="0" smtClean="0"/>
              <a:t>As a patron picking up swag along the way, how might you best store the list of items you’ve collected?</a:t>
            </a:r>
            <a:endParaRPr lang="en-US" sz="3200" dirty="0"/>
          </a:p>
        </p:txBody>
      </p:sp>
      <p:sp>
        <p:nvSpPr>
          <p:cNvPr id="3" name="Content Placeholder 2"/>
          <p:cNvSpPr>
            <a:spLocks noGrp="1"/>
          </p:cNvSpPr>
          <p:nvPr>
            <p:ph idx="1"/>
          </p:nvPr>
        </p:nvSpPr>
        <p:spPr>
          <a:xfrm>
            <a:off x="913795" y="2096063"/>
            <a:ext cx="10353762" cy="4262696"/>
          </a:xfrm>
        </p:spPr>
        <p:txBody>
          <a:bodyPr>
            <a:normAutofit fontScale="85000" lnSpcReduction="10000"/>
          </a:bodyPr>
          <a:lstStyle/>
          <a:p>
            <a:pPr marL="0" indent="0">
              <a:buNone/>
            </a:pPr>
            <a:r>
              <a:rPr lang="en-US" dirty="0" smtClean="0"/>
              <a:t>In real life, I would probably use a great big heavy-duty wheelbarrow.  In this virtual maze, however, I could use a simple list.  Consider the following:</a:t>
            </a:r>
          </a:p>
          <a:p>
            <a:r>
              <a:rPr lang="en-US" dirty="0" smtClean="0"/>
              <a:t>In our implementation of the maze, each type of swag can be uniquely identified by its lower-case starting letter.</a:t>
            </a:r>
          </a:p>
          <a:p>
            <a:r>
              <a:rPr lang="en-US" dirty="0" smtClean="0"/>
              <a:t>Each lower-case letter can be uniquely represented as a number by using its corresponding ASCII value.</a:t>
            </a:r>
          </a:p>
          <a:p>
            <a:r>
              <a:rPr lang="en-US" dirty="0" smtClean="0"/>
              <a:t>The corresponding ASCII values increase as we traverse the alphabet from first letter to last, meaning that if the ASCII values are sorted, their corresponding letters and therefore the items these letters represent will also be sorted.</a:t>
            </a:r>
          </a:p>
          <a:p>
            <a:r>
              <a:rPr lang="en-US" dirty="0" smtClean="0"/>
              <a:t>The swag does not need to be sorted until we have reached the end of the maze.</a:t>
            </a:r>
          </a:p>
          <a:p>
            <a:pPr marL="0" indent="0">
              <a:buNone/>
            </a:pPr>
            <a:r>
              <a:rPr lang="en-US" dirty="0" smtClean="0"/>
              <a:t>This means that I can utilize a radix sort of the ASCII equivalent values to efficiently sort the items before leaving the maze, and I can keep things simple by storing the items in a list as I find them.</a:t>
            </a:r>
            <a:endParaRPr lang="en-US" dirty="0"/>
          </a:p>
        </p:txBody>
      </p:sp>
    </p:spTree>
    <p:extLst>
      <p:ext uri="{BB962C8B-B14F-4D97-AF65-F5344CB8AC3E}">
        <p14:creationId xmlns:p14="http://schemas.microsoft.com/office/powerpoint/2010/main" val="38870709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800" dirty="0" smtClean="0"/>
              <a:t>If the farmer asked you to sort the items you collected before leaving the maze, what sorting algorithms would you consider using (assume a much larger list of possible swag)?   </a:t>
            </a:r>
            <a:endParaRPr lang="en-US" sz="2800" dirty="0"/>
          </a:p>
        </p:txBody>
      </p:sp>
      <p:sp>
        <p:nvSpPr>
          <p:cNvPr id="3" name="Content Placeholder 2"/>
          <p:cNvSpPr>
            <a:spLocks noGrp="1"/>
          </p:cNvSpPr>
          <p:nvPr>
            <p:ph idx="1"/>
          </p:nvPr>
        </p:nvSpPr>
        <p:spPr>
          <a:xfrm>
            <a:off x="913795" y="2096064"/>
            <a:ext cx="10353762" cy="4231164"/>
          </a:xfrm>
        </p:spPr>
        <p:txBody>
          <a:bodyPr>
            <a:normAutofit fontScale="85000" lnSpcReduction="10000"/>
          </a:bodyPr>
          <a:lstStyle/>
          <a:p>
            <a:r>
              <a:rPr lang="en-US" dirty="0" smtClean="0"/>
              <a:t>Bubble Sort</a:t>
            </a:r>
          </a:p>
          <a:p>
            <a:pPr lvl="1"/>
            <a:r>
              <a:rPr lang="en-US" dirty="0" smtClean="0"/>
              <a:t>Not very efficient unless the initial list of items is pre-sorted to some extent.  Statistically speaking, this is unlikely to occur as we encounter randomly-dropped items during our traversal of the maze.   I would not choose this method.</a:t>
            </a:r>
          </a:p>
          <a:p>
            <a:r>
              <a:rPr lang="en-US" dirty="0" smtClean="0"/>
              <a:t>Merge Sort</a:t>
            </a:r>
          </a:p>
          <a:p>
            <a:pPr lvl="1"/>
            <a:r>
              <a:rPr lang="en-US" dirty="0" smtClean="0"/>
              <a:t>Does not depend on how pre-sorted the list is, so it is superior to a bubble sort.  It can, however, require a lot of storage space.</a:t>
            </a:r>
          </a:p>
          <a:p>
            <a:r>
              <a:rPr lang="en-US" dirty="0" smtClean="0"/>
              <a:t>Quicksort</a:t>
            </a:r>
          </a:p>
          <a:p>
            <a:pPr lvl="1"/>
            <a:r>
              <a:rPr lang="en-US" dirty="0" smtClean="0"/>
              <a:t>Can be efficient when the sub-lists are of approximately equal size; I would need to use a trick such as randomly picking the pivot value to decrease the likelihood of encountering imbalanced partitions.</a:t>
            </a:r>
          </a:p>
          <a:p>
            <a:r>
              <a:rPr lang="en-US" dirty="0" smtClean="0"/>
              <a:t>Radix Sort</a:t>
            </a:r>
          </a:p>
          <a:p>
            <a:pPr lvl="1"/>
            <a:r>
              <a:rPr lang="en-US" dirty="0" smtClean="0"/>
              <a:t>Non-comparison sort; does not require any “tricks” to increase its efficiency.  It’s also very elegant.  I would choose this one.</a:t>
            </a:r>
          </a:p>
          <a:p>
            <a:endParaRPr lang="en-US" dirty="0"/>
          </a:p>
        </p:txBody>
      </p:sp>
    </p:spTree>
    <p:extLst>
      <p:ext uri="{BB962C8B-B14F-4D97-AF65-F5344CB8AC3E}">
        <p14:creationId xmlns:p14="http://schemas.microsoft.com/office/powerpoint/2010/main" val="31761589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How does the quantity and variety of swag influence your answer?</a:t>
            </a:r>
            <a:endParaRPr lang="en-US" sz="3200" dirty="0"/>
          </a:p>
        </p:txBody>
      </p:sp>
      <p:sp>
        <p:nvSpPr>
          <p:cNvPr id="3" name="Content Placeholder 2"/>
          <p:cNvSpPr>
            <a:spLocks noGrp="1"/>
          </p:cNvSpPr>
          <p:nvPr>
            <p:ph idx="1"/>
          </p:nvPr>
        </p:nvSpPr>
        <p:spPr/>
        <p:txBody>
          <a:bodyPr/>
          <a:lstStyle/>
          <a:p>
            <a:r>
              <a:rPr lang="en-US" dirty="0" smtClean="0"/>
              <a:t>When there is not much swag, or not much variety in the types of swag (making the list somewhat pre-sorted due to the lack of variation), the method chosen does not really matter too much.</a:t>
            </a:r>
          </a:p>
          <a:p>
            <a:r>
              <a:rPr lang="en-US" dirty="0" smtClean="0"/>
              <a:t>As the quantity and/or variety of swag increases, it becomes more important to find a sorting algorithm that will be efficient.  The bubble sort especially becomes a poor choice in this case.</a:t>
            </a:r>
          </a:p>
        </p:txBody>
      </p:sp>
    </p:spTree>
    <p:extLst>
      <p:ext uri="{BB962C8B-B14F-4D97-AF65-F5344CB8AC3E}">
        <p14:creationId xmlns:p14="http://schemas.microsoft.com/office/powerpoint/2010/main" val="21431069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64772" y="2525486"/>
            <a:ext cx="9875520" cy="1356360"/>
          </a:xfrm>
        </p:spPr>
        <p:txBody>
          <a:bodyPr>
            <a:normAutofit fontScale="90000"/>
          </a:bodyPr>
          <a:lstStyle/>
          <a:p>
            <a:r>
              <a:rPr lang="en-US" dirty="0" smtClean="0"/>
              <a:t>While building the maze, we attempted moving two cells at a time… </a:t>
            </a:r>
            <a:endParaRPr lang="en-US" dirty="0"/>
          </a:p>
        </p:txBody>
      </p:sp>
    </p:spTree>
    <p:extLst>
      <p:ext uri="{BB962C8B-B14F-4D97-AF65-F5344CB8AC3E}">
        <p14:creationId xmlns:p14="http://schemas.microsoft.com/office/powerpoint/2010/main" val="35349536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6" y="769743"/>
            <a:ext cx="10353761" cy="1326321"/>
          </a:xfrm>
        </p:spPr>
        <p:txBody>
          <a:bodyPr>
            <a:normAutofit/>
          </a:bodyPr>
          <a:lstStyle/>
          <a:p>
            <a:r>
              <a:rPr lang="en-US" sz="3200" dirty="0" smtClean="0"/>
              <a:t>What would the maze look like when mowing a larger number of cells?</a:t>
            </a:r>
            <a:endParaRPr lang="en-US" sz="3200" dirty="0"/>
          </a:p>
        </p:txBody>
      </p:sp>
      <p:sp>
        <p:nvSpPr>
          <p:cNvPr id="3" name="Content Placeholder 2"/>
          <p:cNvSpPr>
            <a:spLocks noGrp="1"/>
          </p:cNvSpPr>
          <p:nvPr>
            <p:ph idx="1"/>
          </p:nvPr>
        </p:nvSpPr>
        <p:spPr/>
        <p:txBody>
          <a:bodyPr>
            <a:normAutofit lnSpcReduction="10000"/>
          </a:bodyPr>
          <a:lstStyle/>
          <a:p>
            <a:endParaRPr lang="en-US" dirty="0" smtClean="0"/>
          </a:p>
          <a:p>
            <a:r>
              <a:rPr lang="en-US" sz="2400" dirty="0" smtClean="0"/>
              <a:t>The maze would have more walls and fewer open cells.</a:t>
            </a:r>
          </a:p>
          <a:p>
            <a:r>
              <a:rPr lang="en-US" sz="2400" dirty="0" smtClean="0"/>
              <a:t>The maze would contain less swag, since there are fewer open cells in which to insert the swag.</a:t>
            </a:r>
          </a:p>
          <a:p>
            <a:pPr marL="45720" indent="0">
              <a:buNone/>
            </a:pPr>
            <a:endParaRPr lang="en-US" dirty="0" smtClean="0"/>
          </a:p>
          <a:p>
            <a:pPr marL="45720" indent="0">
              <a:buNone/>
            </a:pPr>
            <a:endParaRPr lang="en-US" dirty="0"/>
          </a:p>
          <a:p>
            <a:pPr marL="45720" indent="0">
              <a:buNone/>
            </a:pPr>
            <a:r>
              <a:rPr lang="en-US" i="1" dirty="0" smtClean="0"/>
              <a:t>The following slide contains a diagram showing the difference between mowing 2 cells at a time versus mowing 4 cells at a time.</a:t>
            </a:r>
            <a:endParaRPr lang="en-US" i="1" dirty="0"/>
          </a:p>
        </p:txBody>
      </p:sp>
    </p:spTree>
    <p:extLst>
      <p:ext uri="{BB962C8B-B14F-4D97-AF65-F5344CB8AC3E}">
        <p14:creationId xmlns:p14="http://schemas.microsoft.com/office/powerpoint/2010/main" val="26634616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14097" y="1250972"/>
            <a:ext cx="4971393" cy="3908762"/>
          </a:xfrm>
          <a:prstGeom prst="rect">
            <a:avLst/>
          </a:prstGeom>
          <a:noFill/>
        </p:spPr>
        <p:txBody>
          <a:bodyPr wrap="square">
            <a:spAutoFit/>
          </a:bodyPr>
          <a:lstStyle/>
          <a:p>
            <a:r>
              <a:rPr lang="en-US" sz="2400" b="1" dirty="0">
                <a:solidFill>
                  <a:schemeClr val="accent6">
                    <a:lumMod val="20000"/>
                    <a:lumOff val="80000"/>
                  </a:schemeClr>
                </a:solidFill>
                <a:latin typeface="Courier New" panose="02070309020205020404" pitchFamily="49" charset="0"/>
                <a:ea typeface="Calibri" panose="020F0502020204030204" pitchFamily="34" charset="0"/>
                <a:cs typeface="Times New Roman" panose="02020603050405020304" pitchFamily="18" charset="0"/>
              </a:rPr>
              <a:t>Mowing 2 </a:t>
            </a:r>
            <a:r>
              <a:rPr lang="en-US" sz="2400" b="1" dirty="0" smtClean="0">
                <a:solidFill>
                  <a:schemeClr val="accent6">
                    <a:lumMod val="20000"/>
                    <a:lumOff val="80000"/>
                  </a:schemeClr>
                </a:solidFill>
                <a:latin typeface="Courier New" panose="02070309020205020404" pitchFamily="49" charset="0"/>
                <a:ea typeface="Calibri" panose="020F0502020204030204" pitchFamily="34" charset="0"/>
                <a:cs typeface="Times New Roman" panose="02020603050405020304" pitchFamily="18" charset="0"/>
              </a:rPr>
              <a:t>cells </a:t>
            </a:r>
            <a:r>
              <a:rPr lang="en-US" sz="2400" b="1" dirty="0">
                <a:solidFill>
                  <a:schemeClr val="accent6">
                    <a:lumMod val="20000"/>
                    <a:lumOff val="80000"/>
                  </a:schemeClr>
                </a:solidFill>
                <a:latin typeface="Courier New" panose="02070309020205020404" pitchFamily="49" charset="0"/>
                <a:ea typeface="Calibri" panose="020F0502020204030204" pitchFamily="34" charset="0"/>
                <a:cs typeface="Times New Roman" panose="02020603050405020304" pitchFamily="18" charset="0"/>
              </a:rPr>
              <a:t>at a time:</a:t>
            </a:r>
            <a:endParaRPr lang="en-US" sz="3200" dirty="0">
              <a:solidFill>
                <a:schemeClr val="accent6">
                  <a:lumMod val="20000"/>
                  <a:lumOff val="80000"/>
                </a:schemeClr>
              </a:solidFill>
              <a:latin typeface="Calibri" panose="020F0502020204030204" pitchFamily="34" charset="0"/>
              <a:ea typeface="Calibri" panose="020F0502020204030204" pitchFamily="34" charset="0"/>
              <a:cs typeface="Times New Roman" panose="02020603050405020304" pitchFamily="18" charset="0"/>
            </a:endParaRPr>
          </a:p>
          <a:p>
            <a:r>
              <a:rPr lang="en-US" sz="2400" b="1" dirty="0">
                <a:latin typeface="Courier New" panose="02070309020205020404" pitchFamily="49" charset="0"/>
                <a:ea typeface="Calibri" panose="020F0502020204030204" pitchFamily="34" charset="0"/>
                <a:cs typeface="Times New Roman" panose="02020603050405020304" pitchFamily="18" charset="0"/>
              </a:rPr>
              <a:t> </a:t>
            </a:r>
            <a:endParaRPr lang="en-US" sz="3200" dirty="0">
              <a:latin typeface="Calibri" panose="020F0502020204030204" pitchFamily="34" charset="0"/>
              <a:ea typeface="Calibri" panose="020F0502020204030204" pitchFamily="34" charset="0"/>
              <a:cs typeface="Times New Roman" panose="02020603050405020304" pitchFamily="18" charset="0"/>
            </a:endParaRPr>
          </a:p>
          <a:p>
            <a:r>
              <a:rPr lang="en-US" sz="800" b="1" dirty="0">
                <a:latin typeface="Courier New" panose="02070309020205020404" pitchFamily="49" charset="0"/>
                <a:ea typeface="Calibri" panose="020F0502020204030204" pitchFamily="34" charset="0"/>
                <a:cs typeface="Courier New" panose="02070309020205020404" pitchFamily="49" charset="0"/>
              </a:rPr>
              <a:t>|||||||||||||||||||||||||||||||||||||||||||||||||||||||||||||||||||||||||||</a:t>
            </a:r>
          </a:p>
          <a:p>
            <a:r>
              <a:rPr lang="en-US" sz="800" b="1" dirty="0">
                <a:latin typeface="Courier New" panose="02070309020205020404" pitchFamily="49" charset="0"/>
                <a:ea typeface="Calibri" panose="020F0502020204030204" pitchFamily="34" charset="0"/>
                <a:cs typeface="Courier New" panose="02070309020205020404" pitchFamily="49" charset="0"/>
              </a:rPr>
              <a:t>     |   |  a   p|       aa  |                                 |  p        </a:t>
            </a:r>
          </a:p>
          <a:p>
            <a:r>
              <a:rPr lang="en-US" sz="800" b="1" dirty="0">
                <a:latin typeface="Courier New" panose="02070309020205020404" pitchFamily="49" charset="0"/>
                <a:ea typeface="Calibri" panose="020F0502020204030204" pitchFamily="34" charset="0"/>
                <a:cs typeface="Courier New" panose="02070309020205020404" pitchFamily="49" charset="0"/>
              </a:rPr>
              <a:t>|||| | | | ||| ||| ||||| ||||| ||||||||||||||||||| ||||||||| | | ||||||||| </a:t>
            </a:r>
          </a:p>
          <a:p>
            <a:r>
              <a:rPr lang="en-US" sz="800" b="1" dirty="0">
                <a:latin typeface="Courier New" panose="02070309020205020404" pitchFamily="49" charset="0"/>
                <a:ea typeface="Calibri" panose="020F0502020204030204" pitchFamily="34" charset="0"/>
                <a:cs typeface="Courier New" panose="02070309020205020404" pitchFamily="49" charset="0"/>
              </a:rPr>
              <a:t>ga | | |   | |   |     |g a  |   | a   | a  g    |p|   g |   |p|    p    | </a:t>
            </a:r>
          </a:p>
          <a:p>
            <a:r>
              <a:rPr lang="en-US" sz="800" b="1" dirty="0">
                <a:latin typeface="Courier New" panose="02070309020205020404" pitchFamily="49" charset="0"/>
                <a:ea typeface="Calibri" panose="020F0502020204030204" pitchFamily="34" charset="0"/>
                <a:cs typeface="Courier New" panose="02070309020205020404" pitchFamily="49" charset="0"/>
              </a:rPr>
              <a:t>a| | | ||||| ||| ||||| ||||| ||| | ||| | ||||||| | | ||||| ||| ||||||| ||| </a:t>
            </a:r>
          </a:p>
          <a:p>
            <a:r>
              <a:rPr lang="en-US" sz="800" b="1" dirty="0">
                <a:latin typeface="Courier New" panose="02070309020205020404" pitchFamily="49" charset="0"/>
                <a:ea typeface="Calibri" panose="020F0502020204030204" pitchFamily="34" charset="0"/>
                <a:cs typeface="Courier New" panose="02070309020205020404" pitchFamily="49" charset="0"/>
              </a:rPr>
              <a:t>a|   |   |   | |     |   | |   |p </a:t>
            </a:r>
            <a:r>
              <a:rPr lang="en-US" sz="800" b="1" dirty="0" err="1">
                <a:latin typeface="Courier New" panose="02070309020205020404" pitchFamily="49" charset="0"/>
                <a:ea typeface="Calibri" panose="020F0502020204030204" pitchFamily="34" charset="0"/>
                <a:cs typeface="Courier New" panose="02070309020205020404" pitchFamily="49" charset="0"/>
              </a:rPr>
              <a:t>p</a:t>
            </a:r>
            <a:r>
              <a:rPr lang="en-US" sz="800" b="1" dirty="0">
                <a:latin typeface="Courier New" panose="02070309020205020404" pitchFamily="49" charset="0"/>
                <a:ea typeface="Calibri" panose="020F0502020204030204" pitchFamily="34" charset="0"/>
                <a:cs typeface="Courier New" panose="02070309020205020404" pitchFamily="49" charset="0"/>
              </a:rPr>
              <a:t>|   | |     | | |   |   |   |       |   </a:t>
            </a:r>
          </a:p>
          <a:p>
            <a:r>
              <a:rPr lang="en-US" sz="800" b="1" dirty="0">
                <a:latin typeface="Courier New" panose="02070309020205020404" pitchFamily="49" charset="0"/>
                <a:ea typeface="Calibri" panose="020F0502020204030204" pitchFamily="34" charset="0"/>
                <a:cs typeface="Courier New" panose="02070309020205020404" pitchFamily="49" charset="0"/>
              </a:rPr>
              <a:t> |||p||| | | | ||| | ||| | ||| |p|||||g| | ||| | | ||| | ||| ||||||||||| | </a:t>
            </a:r>
          </a:p>
          <a:p>
            <a:r>
              <a:rPr lang="en-US" sz="800" b="1" dirty="0">
                <a:latin typeface="Courier New" panose="02070309020205020404" pitchFamily="49" charset="0"/>
                <a:ea typeface="Calibri" panose="020F0502020204030204" pitchFamily="34" charset="0"/>
                <a:cs typeface="Courier New" panose="02070309020205020404" pitchFamily="49" charset="0"/>
              </a:rPr>
              <a:t>g  | | | | |   |   |a|   | a | g |   | | | | p |p|   | | |a|  a      | g | </a:t>
            </a:r>
          </a:p>
          <a:p>
            <a:r>
              <a:rPr lang="en-US" sz="800" b="1" dirty="0">
                <a:latin typeface="Courier New" panose="02070309020205020404" pitchFamily="49" charset="0"/>
                <a:ea typeface="Calibri" panose="020F0502020204030204" pitchFamily="34" charset="0"/>
                <a:cs typeface="Courier New" panose="02070309020205020404" pitchFamily="49" charset="0"/>
              </a:rPr>
              <a:t> | | | | |p| |||p| ||| ||| | ||||| | ||| ||| ||| ||| | | | ||||||||| | ||| </a:t>
            </a:r>
          </a:p>
          <a:p>
            <a:r>
              <a:rPr lang="en-US" sz="800" b="1" dirty="0">
                <a:latin typeface="Courier New" panose="02070309020205020404" pitchFamily="49" charset="0"/>
                <a:ea typeface="Calibri" panose="020F0502020204030204" pitchFamily="34" charset="0"/>
                <a:cs typeface="Courier New" panose="02070309020205020404" pitchFamily="49" charset="0"/>
              </a:rPr>
              <a:t> | |   |   | |</a:t>
            </a:r>
            <a:r>
              <a:rPr lang="en-US" sz="800" b="1" dirty="0">
                <a:solidFill>
                  <a:schemeClr val="bg1"/>
                </a:solidFill>
                <a:highlight>
                  <a:srgbClr val="FFFF00"/>
                </a:highlight>
                <a:latin typeface="Courier New" panose="02070309020205020404" pitchFamily="49" charset="0"/>
                <a:ea typeface="Calibri" panose="020F0502020204030204" pitchFamily="34" charset="0"/>
                <a:cs typeface="Courier New" panose="02070309020205020404" pitchFamily="49" charset="0"/>
              </a:rPr>
              <a:t>s</a:t>
            </a:r>
            <a:r>
              <a:rPr lang="en-US" sz="800" b="1" dirty="0">
                <a:latin typeface="Courier New" panose="02070309020205020404" pitchFamily="49" charset="0"/>
                <a:ea typeface="Calibri" panose="020F0502020204030204" pitchFamily="34" charset="0"/>
                <a:cs typeface="Courier New" panose="02070309020205020404" pitchFamily="49" charset="0"/>
              </a:rPr>
              <a:t>| | |   |   |     | |  p|   | |   |    g| | |     |a  |   | </a:t>
            </a:r>
          </a:p>
          <a:p>
            <a:r>
              <a:rPr lang="en-US" sz="800" b="1" dirty="0">
                <a:latin typeface="Courier New" panose="02070309020205020404" pitchFamily="49" charset="0"/>
                <a:ea typeface="Calibri" panose="020F0502020204030204" pitchFamily="34" charset="0"/>
                <a:cs typeface="Courier New" panose="02070309020205020404" pitchFamily="49" charset="0"/>
              </a:rPr>
              <a:t> | | |||||||g| | ||| ||||| | ||| | ||| ||| | | ||| ||||| | | ||| | ||| | | </a:t>
            </a:r>
          </a:p>
          <a:p>
            <a:r>
              <a:rPr lang="en-US" sz="800" b="1" dirty="0">
                <a:latin typeface="Courier New" panose="02070309020205020404" pitchFamily="49" charset="0"/>
                <a:ea typeface="Calibri" panose="020F0502020204030204" pitchFamily="34" charset="0"/>
                <a:cs typeface="Courier New" panose="02070309020205020404" pitchFamily="49" charset="0"/>
              </a:rPr>
              <a:t> | | | a |   | |   |     | | |   | |</a:t>
            </a:r>
            <a:r>
              <a:rPr lang="en-US" sz="800" b="1" dirty="0">
                <a:solidFill>
                  <a:schemeClr val="bg1"/>
                </a:solidFill>
                <a:highlight>
                  <a:srgbClr val="FFFF00"/>
                </a:highlight>
                <a:latin typeface="Courier New" panose="02070309020205020404" pitchFamily="49" charset="0"/>
                <a:ea typeface="Calibri" panose="020F0502020204030204" pitchFamily="34" charset="0"/>
                <a:cs typeface="Courier New" panose="02070309020205020404" pitchFamily="49" charset="0"/>
              </a:rPr>
              <a:t>e</a:t>
            </a:r>
            <a:r>
              <a:rPr lang="en-US" sz="800" b="1" dirty="0">
                <a:latin typeface="Courier New" panose="02070309020205020404" pitchFamily="49" charset="0"/>
                <a:ea typeface="Calibri" panose="020F0502020204030204" pitchFamily="34" charset="0"/>
                <a:cs typeface="Courier New" panose="02070309020205020404" pitchFamily="49" charset="0"/>
              </a:rPr>
              <a:t>|   |a|   g | |   | | | | |   | | | | </a:t>
            </a:r>
          </a:p>
          <a:p>
            <a:r>
              <a:rPr lang="en-US" sz="800" b="1" dirty="0">
                <a:latin typeface="Courier New" panose="02070309020205020404" pitchFamily="49" charset="0"/>
                <a:ea typeface="Calibri" panose="020F0502020204030204" pitchFamily="34" charset="0"/>
                <a:cs typeface="Courier New" panose="02070309020205020404" pitchFamily="49" charset="0"/>
              </a:rPr>
              <a:t>||p||| | | ||| |p| ||||| ||| ||||| | ||| | ||||| | | | |g| | | |||||a| | ||</a:t>
            </a:r>
          </a:p>
          <a:p>
            <a:r>
              <a:rPr lang="en-US" sz="800" b="1" dirty="0">
                <a:latin typeface="Courier New" panose="02070309020205020404" pitchFamily="49" charset="0"/>
                <a:ea typeface="Calibri" panose="020F0502020204030204" pitchFamily="34" charset="0"/>
                <a:cs typeface="Courier New" panose="02070309020205020404" pitchFamily="49" charset="0"/>
              </a:rPr>
              <a:t>   |   |   | | |p| g         |     |   |a| |   | | | |  g| |  g|  p    | g </a:t>
            </a:r>
          </a:p>
          <a:p>
            <a:r>
              <a:rPr lang="en-US" sz="800" b="1" dirty="0">
                <a:latin typeface="Courier New" panose="02070309020205020404" pitchFamily="49" charset="0"/>
                <a:ea typeface="Calibri" panose="020F0502020204030204" pitchFamily="34" charset="0"/>
                <a:cs typeface="Courier New" panose="02070309020205020404" pitchFamily="49" charset="0"/>
              </a:rPr>
              <a:t> ||| ||||||| | ||||||||||||||| ||||||| | | | | | | | ||||| ||| | ||||||||| </a:t>
            </a:r>
          </a:p>
          <a:p>
            <a:r>
              <a:rPr lang="en-US" sz="800" b="1" dirty="0">
                <a:latin typeface="Courier New" panose="02070309020205020404" pitchFamily="49" charset="0"/>
                <a:ea typeface="Calibri" panose="020F0502020204030204" pitchFamily="34" charset="0"/>
                <a:cs typeface="Courier New" panose="02070309020205020404" pitchFamily="49" charset="0"/>
              </a:rPr>
              <a:t>     |   |   | |          a    |       | | a | | | |   |  g|   |         | </a:t>
            </a:r>
          </a:p>
          <a:p>
            <a:r>
              <a:rPr lang="en-US" sz="800" b="1" dirty="0">
                <a:latin typeface="Courier New" panose="02070309020205020404" pitchFamily="49" charset="0"/>
                <a:ea typeface="Calibri" panose="020F0502020204030204" pitchFamily="34" charset="0"/>
                <a:cs typeface="Courier New" panose="02070309020205020404" pitchFamily="49" charset="0"/>
              </a:rPr>
              <a:t> ||||| | | | |p| ||||||||||||||||| ||| | ||||| | ||||| | | | ||| |||||||||a</a:t>
            </a:r>
          </a:p>
          <a:p>
            <a:r>
              <a:rPr lang="en-US" sz="800" b="1" dirty="0">
                <a:latin typeface="Courier New" panose="02070309020205020404" pitchFamily="49" charset="0"/>
                <a:ea typeface="Calibri" panose="020F0502020204030204" pitchFamily="34" charset="0"/>
                <a:cs typeface="Courier New" panose="02070309020205020404" pitchFamily="49" charset="0"/>
              </a:rPr>
              <a:t>   |   |   | |   |     | g         | a | |  g  | |     | |   |g  |       | </a:t>
            </a:r>
          </a:p>
          <a:p>
            <a:r>
              <a:rPr lang="en-US" sz="800" b="1" dirty="0">
                <a:latin typeface="Courier New" panose="02070309020205020404" pitchFamily="49" charset="0"/>
                <a:ea typeface="Calibri" panose="020F0502020204030204" pitchFamily="34" charset="0"/>
                <a:cs typeface="Courier New" panose="02070309020205020404" pitchFamily="49" charset="0"/>
              </a:rPr>
              <a:t>|| | |||||||g|||||p|||p| ||||||||||||||| | ||||| | ||||| |||||||||g||||| | </a:t>
            </a:r>
          </a:p>
          <a:p>
            <a:r>
              <a:rPr lang="en-US" sz="800" b="1" dirty="0">
                <a:latin typeface="Courier New" panose="02070309020205020404" pitchFamily="49" charset="0"/>
                <a:ea typeface="Calibri" panose="020F0502020204030204" pitchFamily="34" charset="0"/>
                <a:cs typeface="Courier New" panose="02070309020205020404" pitchFamily="49" charset="0"/>
              </a:rPr>
              <a:t>   |  p|     | a g   | | |g    </a:t>
            </a:r>
            <a:r>
              <a:rPr lang="en-US" sz="800" b="1" dirty="0" err="1">
                <a:latin typeface="Courier New" panose="02070309020205020404" pitchFamily="49" charset="0"/>
                <a:ea typeface="Calibri" panose="020F0502020204030204" pitchFamily="34" charset="0"/>
                <a:cs typeface="Courier New" panose="02070309020205020404" pitchFamily="49" charset="0"/>
              </a:rPr>
              <a:t>g</a:t>
            </a:r>
            <a:r>
              <a:rPr lang="en-US" sz="800" b="1" dirty="0">
                <a:latin typeface="Courier New" panose="02070309020205020404" pitchFamily="49" charset="0"/>
                <a:ea typeface="Calibri" panose="020F0502020204030204" pitchFamily="34" charset="0"/>
                <a:cs typeface="Courier New" panose="02070309020205020404" pitchFamily="49" charset="0"/>
              </a:rPr>
              <a:t>  p      |    p| |     | |         | p |p  </a:t>
            </a:r>
          </a:p>
          <a:p>
            <a:r>
              <a:rPr lang="en-US" sz="800" b="1" dirty="0">
                <a:latin typeface="Courier New" panose="02070309020205020404" pitchFamily="49" charset="0"/>
                <a:ea typeface="Calibri" panose="020F0502020204030204" pitchFamily="34" charset="0"/>
                <a:cs typeface="Courier New" panose="02070309020205020404" pitchFamily="49" charset="0"/>
              </a:rPr>
              <a:t>g||||||| ||| ||||| | | | | ||||||||||||||||||| | ||||| |p| ||||||||| | ||| </a:t>
            </a:r>
          </a:p>
          <a:p>
            <a:r>
              <a:rPr lang="en-US" sz="800" b="1" dirty="0">
                <a:latin typeface="Courier New" panose="02070309020205020404" pitchFamily="49" charset="0"/>
                <a:ea typeface="Calibri" panose="020F0502020204030204" pitchFamily="34" charset="0"/>
                <a:cs typeface="Courier New" panose="02070309020205020404" pitchFamily="49" charset="0"/>
              </a:rPr>
              <a:t> |   |   |   |   | |a|  a|g|     |         g | |       | |     |   a | |   </a:t>
            </a:r>
          </a:p>
          <a:p>
            <a:r>
              <a:rPr lang="en-US" sz="800" b="1" dirty="0">
                <a:latin typeface="Courier New" panose="02070309020205020404" pitchFamily="49" charset="0"/>
                <a:ea typeface="Calibri" panose="020F0502020204030204" pitchFamily="34" charset="0"/>
                <a:cs typeface="Courier New" panose="02070309020205020404" pitchFamily="49" charset="0"/>
              </a:rPr>
              <a:t> | | | ||| |||p| ||| ||| | | ||| ||||||| ||| |g||||||||| ||||| | ||||| | ||</a:t>
            </a:r>
          </a:p>
          <a:p>
            <a:r>
              <a:rPr lang="en-US" sz="800" b="1" dirty="0">
                <a:latin typeface="Courier New" panose="02070309020205020404" pitchFamily="49" charset="0"/>
                <a:ea typeface="Calibri" panose="020F0502020204030204" pitchFamily="34" charset="0"/>
                <a:cs typeface="Courier New" panose="02070309020205020404" pitchFamily="49" charset="0"/>
              </a:rPr>
              <a:t>   |g  |     a |     |   |   |a          |     |a        p     | gg  |aa   </a:t>
            </a:r>
          </a:p>
          <a:p>
            <a:r>
              <a:rPr lang="en-US" sz="800" b="1" dirty="0">
                <a:latin typeface="Courier New" panose="02070309020205020404" pitchFamily="49" charset="0"/>
                <a:ea typeface="Calibri" panose="020F0502020204030204" pitchFamily="34" charset="0"/>
                <a:cs typeface="Courier New" panose="02070309020205020404" pitchFamily="49" charset="0"/>
              </a:rPr>
              <a:t>|||||||||||||||||||||||||||||||||||||||||||||||||||||||||||||||||||||||||||</a:t>
            </a:r>
            <a:endParaRPr lang="en-US" sz="800" b="1" dirty="0">
              <a:effectLst/>
              <a:latin typeface="Courier New" panose="02070309020205020404" pitchFamily="49" charset="0"/>
              <a:ea typeface="Calibri" panose="020F0502020204030204" pitchFamily="34" charset="0"/>
              <a:cs typeface="Courier New" panose="02070309020205020404" pitchFamily="49" charset="0"/>
            </a:endParaRPr>
          </a:p>
        </p:txBody>
      </p:sp>
      <p:sp>
        <p:nvSpPr>
          <p:cNvPr id="3" name="Rectangle 2"/>
          <p:cNvSpPr/>
          <p:nvPr/>
        </p:nvSpPr>
        <p:spPr>
          <a:xfrm>
            <a:off x="6369270" y="1250972"/>
            <a:ext cx="4939862" cy="4185761"/>
          </a:xfrm>
          <a:prstGeom prst="rect">
            <a:avLst/>
          </a:prstGeom>
          <a:noFill/>
        </p:spPr>
        <p:txBody>
          <a:bodyPr wrap="square">
            <a:spAutoFit/>
          </a:bodyPr>
          <a:lstStyle/>
          <a:p>
            <a:r>
              <a:rPr lang="en-US" sz="2400" b="1" dirty="0">
                <a:solidFill>
                  <a:schemeClr val="accent6">
                    <a:lumMod val="20000"/>
                    <a:lumOff val="80000"/>
                  </a:schemeClr>
                </a:solidFill>
                <a:latin typeface="Courier New" panose="02070309020205020404" pitchFamily="49" charset="0"/>
                <a:ea typeface="Calibri" panose="020F0502020204030204" pitchFamily="34" charset="0"/>
                <a:cs typeface="Courier New" panose="02070309020205020404" pitchFamily="49" charset="0"/>
              </a:rPr>
              <a:t>Mowing 4 </a:t>
            </a:r>
            <a:r>
              <a:rPr lang="en-US" sz="2400" b="1" dirty="0" smtClean="0">
                <a:solidFill>
                  <a:schemeClr val="accent6">
                    <a:lumMod val="20000"/>
                    <a:lumOff val="80000"/>
                  </a:schemeClr>
                </a:solidFill>
                <a:latin typeface="Courier New" panose="02070309020205020404" pitchFamily="49" charset="0"/>
                <a:ea typeface="Calibri" panose="020F0502020204030204" pitchFamily="34" charset="0"/>
                <a:cs typeface="Courier New" panose="02070309020205020404" pitchFamily="49" charset="0"/>
              </a:rPr>
              <a:t>cells </a:t>
            </a:r>
            <a:r>
              <a:rPr lang="en-US" sz="2400" b="1" dirty="0">
                <a:solidFill>
                  <a:schemeClr val="accent6">
                    <a:lumMod val="20000"/>
                    <a:lumOff val="80000"/>
                  </a:schemeClr>
                </a:solidFill>
                <a:latin typeface="Courier New" panose="02070309020205020404" pitchFamily="49" charset="0"/>
                <a:ea typeface="Calibri" panose="020F0502020204030204" pitchFamily="34" charset="0"/>
                <a:cs typeface="Courier New" panose="02070309020205020404" pitchFamily="49" charset="0"/>
              </a:rPr>
              <a:t>at a time:</a:t>
            </a:r>
            <a:endParaRPr lang="en-US" sz="2400" dirty="0">
              <a:solidFill>
                <a:schemeClr val="accent6">
                  <a:lumMod val="20000"/>
                  <a:lumOff val="80000"/>
                </a:schemeClr>
              </a:solidFill>
              <a:latin typeface="Courier New" panose="02070309020205020404" pitchFamily="49" charset="0"/>
              <a:ea typeface="Calibri" panose="020F0502020204030204" pitchFamily="34" charset="0"/>
              <a:cs typeface="Courier New" panose="02070309020205020404" pitchFamily="49" charset="0"/>
            </a:endParaRPr>
          </a:p>
          <a:p>
            <a:r>
              <a:rPr lang="en-US" sz="800" b="1" dirty="0">
                <a:latin typeface="Courier New" panose="02070309020205020404" pitchFamily="49" charset="0"/>
                <a:ea typeface="Calibri" panose="020F0502020204030204" pitchFamily="34" charset="0"/>
                <a:cs typeface="Times New Roman" panose="02020603050405020304" pitchFamily="18" charset="0"/>
              </a:rPr>
              <a:t> </a:t>
            </a:r>
            <a:endParaRPr lang="en-US" sz="800" dirty="0">
              <a:latin typeface="Calibri" panose="020F0502020204030204" pitchFamily="34" charset="0"/>
              <a:ea typeface="Calibri" panose="020F0502020204030204" pitchFamily="34" charset="0"/>
              <a:cs typeface="Times New Roman" panose="02020603050405020304" pitchFamily="18" charset="0"/>
            </a:endParaRPr>
          </a:p>
          <a:p>
            <a:endParaRPr lang="en-US" sz="800" b="1" dirty="0" smtClean="0">
              <a:latin typeface="Courier New" panose="02070309020205020404" pitchFamily="49" charset="0"/>
              <a:ea typeface="Calibri" panose="020F0502020204030204" pitchFamily="34" charset="0"/>
              <a:cs typeface="Times New Roman" panose="02020603050405020304" pitchFamily="18" charset="0"/>
            </a:endParaRPr>
          </a:p>
          <a:p>
            <a:endParaRPr lang="en-US" sz="800" b="1" dirty="0">
              <a:latin typeface="Courier New" panose="02070309020205020404" pitchFamily="49" charset="0"/>
              <a:ea typeface="Calibri" panose="020F0502020204030204" pitchFamily="34" charset="0"/>
              <a:cs typeface="Times New Roman" panose="02020603050405020304" pitchFamily="18" charset="0"/>
            </a:endParaRPr>
          </a:p>
          <a:p>
            <a:r>
              <a:rPr lang="en-US" sz="800" b="1" dirty="0" smtClean="0">
                <a:latin typeface="Courier New" panose="02070309020205020404" pitchFamily="49" charset="0"/>
                <a:ea typeface="Calibri" panose="020F0502020204030204" pitchFamily="34" charset="0"/>
                <a:cs typeface="Times New Roman" panose="02020603050405020304" pitchFamily="18" charset="0"/>
              </a:rPr>
              <a:t>|||||||||||||||||||||||||||||||||||||||||||||||||||||||||||||||||||||||||||</a:t>
            </a:r>
            <a:endParaRPr lang="en-US" sz="800" dirty="0">
              <a:latin typeface="Calibri" panose="020F0502020204030204" pitchFamily="34" charset="0"/>
              <a:ea typeface="Calibri" panose="020F0502020204030204" pitchFamily="34" charset="0"/>
              <a:cs typeface="Times New Roman" panose="02020603050405020304" pitchFamily="18" charset="0"/>
            </a:endParaRPr>
          </a:p>
          <a:p>
            <a:r>
              <a:rPr lang="en-US" sz="800" b="1" dirty="0">
                <a:latin typeface="Courier New" panose="02070309020205020404" pitchFamily="49" charset="0"/>
                <a:ea typeface="Calibri" panose="020F0502020204030204" pitchFamily="34" charset="0"/>
                <a:cs typeface="Times New Roman" panose="02020603050405020304" pitchFamily="18" charset="0"/>
              </a:rPr>
              <a:t>|||||||||||||||||||||||||||||||||||||||||||||||||||||||||||||||||||||||||||</a:t>
            </a:r>
            <a:endParaRPr lang="en-US" sz="800" dirty="0">
              <a:latin typeface="Calibri" panose="020F0502020204030204" pitchFamily="34" charset="0"/>
              <a:ea typeface="Calibri" panose="020F0502020204030204" pitchFamily="34" charset="0"/>
              <a:cs typeface="Times New Roman" panose="02020603050405020304" pitchFamily="18" charset="0"/>
            </a:endParaRPr>
          </a:p>
          <a:p>
            <a:r>
              <a:rPr lang="en-US" sz="800" b="1" dirty="0">
                <a:latin typeface="Courier New" panose="02070309020205020404" pitchFamily="49" charset="0"/>
                <a:ea typeface="Calibri" panose="020F0502020204030204" pitchFamily="34" charset="0"/>
                <a:cs typeface="Times New Roman" panose="02020603050405020304" pitchFamily="18" charset="0"/>
              </a:rPr>
              <a:t>|||||||||||||||||||||||||||||||||||||||||||||||||||||||||||||||||||||||||||</a:t>
            </a:r>
            <a:endParaRPr lang="en-US" sz="800" dirty="0">
              <a:latin typeface="Calibri" panose="020F0502020204030204" pitchFamily="34" charset="0"/>
              <a:ea typeface="Calibri" panose="020F0502020204030204" pitchFamily="34" charset="0"/>
              <a:cs typeface="Times New Roman" panose="02020603050405020304" pitchFamily="18" charset="0"/>
            </a:endParaRPr>
          </a:p>
          <a:p>
            <a:r>
              <a:rPr lang="en-US" sz="800" b="1" dirty="0">
                <a:latin typeface="Courier New" panose="02070309020205020404" pitchFamily="49" charset="0"/>
                <a:ea typeface="Calibri" panose="020F0502020204030204" pitchFamily="34" charset="0"/>
                <a:cs typeface="Times New Roman" panose="02020603050405020304" pitchFamily="18" charset="0"/>
              </a:rPr>
              <a:t>|||  a                       g  |||a    p        g      </a:t>
            </a:r>
            <a:r>
              <a:rPr lang="en-US" sz="800" b="1" dirty="0" err="1">
                <a:latin typeface="Courier New" panose="02070309020205020404" pitchFamily="49" charset="0"/>
                <a:ea typeface="Calibri" panose="020F0502020204030204" pitchFamily="34" charset="0"/>
                <a:cs typeface="Times New Roman" panose="02020603050405020304" pitchFamily="18" charset="0"/>
              </a:rPr>
              <a:t>g</a:t>
            </a:r>
            <a:r>
              <a:rPr lang="en-US" sz="800" b="1" dirty="0">
                <a:latin typeface="Courier New" panose="02070309020205020404" pitchFamily="49" charset="0"/>
                <a:ea typeface="Calibri" panose="020F0502020204030204" pitchFamily="34" charset="0"/>
                <a:cs typeface="Times New Roman" panose="02020603050405020304" pitchFamily="18" charset="0"/>
              </a:rPr>
              <a:t>       |||</a:t>
            </a:r>
            <a:r>
              <a:rPr lang="en-US" sz="800" b="1" dirty="0">
                <a:solidFill>
                  <a:schemeClr val="bg1"/>
                </a:solidFill>
                <a:highlight>
                  <a:srgbClr val="FFFF00"/>
                </a:highlight>
                <a:latin typeface="Courier New" panose="02070309020205020404" pitchFamily="49" charset="0"/>
                <a:ea typeface="Calibri" panose="020F0502020204030204" pitchFamily="34" charset="0"/>
                <a:cs typeface="Times New Roman" panose="02020603050405020304" pitchFamily="18" charset="0"/>
              </a:rPr>
              <a:t>e</a:t>
            </a:r>
            <a:r>
              <a:rPr lang="en-US" sz="800" b="1" dirty="0">
                <a:latin typeface="Courier New" panose="02070309020205020404" pitchFamily="49" charset="0"/>
                <a:ea typeface="Calibri" panose="020F0502020204030204" pitchFamily="34" charset="0"/>
                <a:cs typeface="Times New Roman" panose="02020603050405020304" pitchFamily="18" charset="0"/>
              </a:rPr>
              <a:t>    |||</a:t>
            </a:r>
            <a:endParaRPr lang="en-US" sz="800" dirty="0">
              <a:latin typeface="Calibri" panose="020F0502020204030204" pitchFamily="34" charset="0"/>
              <a:ea typeface="Calibri" panose="020F0502020204030204" pitchFamily="34" charset="0"/>
              <a:cs typeface="Times New Roman" panose="02020603050405020304" pitchFamily="18" charset="0"/>
            </a:endParaRPr>
          </a:p>
          <a:p>
            <a:r>
              <a:rPr lang="en-US" sz="800" b="1" dirty="0">
                <a:latin typeface="Courier New" panose="02070309020205020404" pitchFamily="49" charset="0"/>
                <a:ea typeface="Calibri" panose="020F0502020204030204" pitchFamily="34" charset="0"/>
                <a:cs typeface="Times New Roman" panose="02020603050405020304" pitchFamily="18" charset="0"/>
              </a:rPr>
              <a:t>||| ||||||||||||||||||||||||||| ||| ||||||||||| ||||||||||||||| |||||||p|||</a:t>
            </a:r>
            <a:endParaRPr lang="en-US" sz="800" dirty="0">
              <a:latin typeface="Calibri" panose="020F0502020204030204" pitchFamily="34" charset="0"/>
              <a:ea typeface="Calibri" panose="020F0502020204030204" pitchFamily="34" charset="0"/>
              <a:cs typeface="Times New Roman" panose="02020603050405020304" pitchFamily="18" charset="0"/>
            </a:endParaRPr>
          </a:p>
          <a:p>
            <a:r>
              <a:rPr lang="en-US" sz="800" b="1" dirty="0">
                <a:latin typeface="Courier New" panose="02070309020205020404" pitchFamily="49" charset="0"/>
                <a:ea typeface="Calibri" panose="020F0502020204030204" pitchFamily="34" charset="0"/>
                <a:cs typeface="Times New Roman" panose="02020603050405020304" pitchFamily="18" charset="0"/>
              </a:rPr>
              <a:t>||| ||||||||||||||||||||||||||| ||| |||||||||||a||||||||||||||| ||||||| |||</a:t>
            </a:r>
            <a:endParaRPr lang="en-US" sz="800" dirty="0">
              <a:latin typeface="Calibri" panose="020F0502020204030204" pitchFamily="34" charset="0"/>
              <a:ea typeface="Calibri" panose="020F0502020204030204" pitchFamily="34" charset="0"/>
              <a:cs typeface="Times New Roman" panose="02020603050405020304" pitchFamily="18" charset="0"/>
            </a:endParaRPr>
          </a:p>
          <a:p>
            <a:r>
              <a:rPr lang="en-US" sz="800" b="1" dirty="0">
                <a:latin typeface="Courier New" panose="02070309020205020404" pitchFamily="49" charset="0"/>
                <a:ea typeface="Calibri" panose="020F0502020204030204" pitchFamily="34" charset="0"/>
                <a:cs typeface="Times New Roman" panose="02020603050405020304" pitchFamily="18" charset="0"/>
              </a:rPr>
              <a:t>||| ||||||||||||||||||||||||||| ||| ||||||||||| ||||||||||||||| ||||||| |||</a:t>
            </a:r>
            <a:endParaRPr lang="en-US" sz="800" dirty="0">
              <a:latin typeface="Calibri" panose="020F0502020204030204" pitchFamily="34" charset="0"/>
              <a:ea typeface="Calibri" panose="020F0502020204030204" pitchFamily="34" charset="0"/>
              <a:cs typeface="Times New Roman" panose="02020603050405020304" pitchFamily="18" charset="0"/>
            </a:endParaRPr>
          </a:p>
          <a:p>
            <a:r>
              <a:rPr lang="en-US" sz="800" b="1" dirty="0">
                <a:latin typeface="Courier New" panose="02070309020205020404" pitchFamily="49" charset="0"/>
                <a:ea typeface="Calibri" panose="020F0502020204030204" pitchFamily="34" charset="0"/>
                <a:cs typeface="Times New Roman" panose="02020603050405020304" pitchFamily="18" charset="0"/>
              </a:rPr>
              <a:t>|||    a       pg           ||| |||   ap|||     |||   pp|||  g  |||p    |||</a:t>
            </a:r>
            <a:endParaRPr lang="en-US" sz="800" dirty="0">
              <a:latin typeface="Calibri" panose="020F0502020204030204" pitchFamily="34" charset="0"/>
              <a:ea typeface="Calibri" panose="020F0502020204030204" pitchFamily="34" charset="0"/>
              <a:cs typeface="Times New Roman" panose="02020603050405020304" pitchFamily="18" charset="0"/>
            </a:endParaRPr>
          </a:p>
          <a:p>
            <a:r>
              <a:rPr lang="en-US" sz="800" b="1" dirty="0">
                <a:latin typeface="Courier New" panose="02070309020205020404" pitchFamily="49" charset="0"/>
                <a:ea typeface="Calibri" panose="020F0502020204030204" pitchFamily="34" charset="0"/>
                <a:cs typeface="Times New Roman" panose="02020603050405020304" pitchFamily="18" charset="0"/>
              </a:rPr>
              <a:t>||| ||||||||||||||||||||||| ||| ||||||||||| ||||||| ||| ||| ||||||| |||||||</a:t>
            </a:r>
            <a:endParaRPr lang="en-US" sz="800" dirty="0">
              <a:latin typeface="Calibri" panose="020F0502020204030204" pitchFamily="34" charset="0"/>
              <a:ea typeface="Calibri" panose="020F0502020204030204" pitchFamily="34" charset="0"/>
              <a:cs typeface="Times New Roman" panose="02020603050405020304" pitchFamily="18" charset="0"/>
            </a:endParaRPr>
          </a:p>
          <a:p>
            <a:r>
              <a:rPr lang="en-US" sz="800" b="1" dirty="0">
                <a:latin typeface="Courier New" panose="02070309020205020404" pitchFamily="49" charset="0"/>
                <a:ea typeface="Calibri" panose="020F0502020204030204" pitchFamily="34" charset="0"/>
                <a:cs typeface="Times New Roman" panose="02020603050405020304" pitchFamily="18" charset="0"/>
              </a:rPr>
              <a:t>||| |||||||||||||||||||||||a||| ||||||||||| ||||||| ||| ||| ||||||| |||||||</a:t>
            </a:r>
            <a:endParaRPr lang="en-US" sz="800" dirty="0">
              <a:latin typeface="Calibri" panose="020F0502020204030204" pitchFamily="34" charset="0"/>
              <a:ea typeface="Calibri" panose="020F0502020204030204" pitchFamily="34" charset="0"/>
              <a:cs typeface="Times New Roman" panose="02020603050405020304" pitchFamily="18" charset="0"/>
            </a:endParaRPr>
          </a:p>
          <a:p>
            <a:r>
              <a:rPr lang="en-US" sz="800" b="1" dirty="0">
                <a:latin typeface="Courier New" panose="02070309020205020404" pitchFamily="49" charset="0"/>
                <a:ea typeface="Calibri" panose="020F0502020204030204" pitchFamily="34" charset="0"/>
                <a:cs typeface="Times New Roman" panose="02020603050405020304" pitchFamily="18" charset="0"/>
              </a:rPr>
              <a:t>|||a||||||||||||||||||||||| ||| ||||||||||| ||||||| ||| ||| ||||||| |||||||</a:t>
            </a:r>
            <a:endParaRPr lang="en-US" sz="800" dirty="0">
              <a:latin typeface="Calibri" panose="020F0502020204030204" pitchFamily="34" charset="0"/>
              <a:ea typeface="Calibri" panose="020F0502020204030204" pitchFamily="34" charset="0"/>
              <a:cs typeface="Times New Roman" panose="02020603050405020304" pitchFamily="18" charset="0"/>
            </a:endParaRPr>
          </a:p>
          <a:p>
            <a:r>
              <a:rPr lang="en-US" sz="800" b="1" dirty="0">
                <a:latin typeface="Courier New" panose="02070309020205020404" pitchFamily="49" charset="0"/>
                <a:ea typeface="Calibri" panose="020F0502020204030204" pitchFamily="34" charset="0"/>
                <a:cs typeface="Times New Roman" panose="02020603050405020304" pitchFamily="18" charset="0"/>
              </a:rPr>
              <a:t>|||     g    a  </a:t>
            </a:r>
            <a:r>
              <a:rPr lang="en-US" sz="800" b="1" dirty="0" err="1">
                <a:latin typeface="Courier New" panose="02070309020205020404" pitchFamily="49" charset="0"/>
                <a:ea typeface="Calibri" panose="020F0502020204030204" pitchFamily="34" charset="0"/>
                <a:cs typeface="Times New Roman" panose="02020603050405020304" pitchFamily="18" charset="0"/>
              </a:rPr>
              <a:t>a</a:t>
            </a:r>
            <a:r>
              <a:rPr lang="en-US" sz="800" b="1" dirty="0">
                <a:latin typeface="Courier New" panose="02070309020205020404" pitchFamily="49" charset="0"/>
                <a:ea typeface="Calibri" panose="020F0502020204030204" pitchFamily="34" charset="0"/>
                <a:cs typeface="Times New Roman" panose="02020603050405020304" pitchFamily="18" charset="0"/>
              </a:rPr>
              <a:t>   |||     |||       p |||p        ||| ||| |||     p   |||</a:t>
            </a:r>
            <a:endParaRPr lang="en-US" sz="800" dirty="0">
              <a:latin typeface="Calibri" panose="020F0502020204030204" pitchFamily="34" charset="0"/>
              <a:ea typeface="Calibri" panose="020F0502020204030204" pitchFamily="34" charset="0"/>
              <a:cs typeface="Times New Roman" panose="02020603050405020304" pitchFamily="18" charset="0"/>
            </a:endParaRPr>
          </a:p>
          <a:p>
            <a:r>
              <a:rPr lang="en-US" sz="800" b="1" dirty="0">
                <a:latin typeface="Courier New" panose="02070309020205020404" pitchFamily="49" charset="0"/>
                <a:ea typeface="Calibri" panose="020F0502020204030204" pitchFamily="34" charset="0"/>
                <a:cs typeface="Times New Roman" panose="02020603050405020304" pitchFamily="18" charset="0"/>
              </a:rPr>
              <a:t>||||||||||| ||||||||||| ||||||||||||||| ||||||||||| ||| ||| ||||||| ||| |||</a:t>
            </a:r>
            <a:endParaRPr lang="en-US" sz="800" dirty="0">
              <a:latin typeface="Calibri" panose="020F0502020204030204" pitchFamily="34" charset="0"/>
              <a:ea typeface="Calibri" panose="020F0502020204030204" pitchFamily="34" charset="0"/>
              <a:cs typeface="Times New Roman" panose="02020603050405020304" pitchFamily="18" charset="0"/>
            </a:endParaRPr>
          </a:p>
          <a:p>
            <a:r>
              <a:rPr lang="en-US" sz="800" b="1" dirty="0">
                <a:latin typeface="Courier New" panose="02070309020205020404" pitchFamily="49" charset="0"/>
                <a:ea typeface="Calibri" panose="020F0502020204030204" pitchFamily="34" charset="0"/>
                <a:cs typeface="Times New Roman" panose="02020603050405020304" pitchFamily="18" charset="0"/>
              </a:rPr>
              <a:t>||||||||||| ||||||||||| ||||||||||||||| ||||||||||| ||| ||| ||||||| ||| |||</a:t>
            </a:r>
            <a:endParaRPr lang="en-US" sz="800" dirty="0">
              <a:latin typeface="Calibri" panose="020F0502020204030204" pitchFamily="34" charset="0"/>
              <a:ea typeface="Calibri" panose="020F0502020204030204" pitchFamily="34" charset="0"/>
              <a:cs typeface="Times New Roman" panose="02020603050405020304" pitchFamily="18" charset="0"/>
            </a:endParaRPr>
          </a:p>
          <a:p>
            <a:r>
              <a:rPr lang="en-US" sz="800" b="1" dirty="0">
                <a:latin typeface="Courier New" panose="02070309020205020404" pitchFamily="49" charset="0"/>
                <a:ea typeface="Calibri" panose="020F0502020204030204" pitchFamily="34" charset="0"/>
                <a:cs typeface="Times New Roman" panose="02020603050405020304" pitchFamily="18" charset="0"/>
              </a:rPr>
              <a:t>||||||||||| ||||||||||| ||||||||||||||| |||||||||||a||| ||| ||||||| ||| |||</a:t>
            </a:r>
            <a:endParaRPr lang="en-US" sz="800" dirty="0">
              <a:latin typeface="Calibri" panose="020F0502020204030204" pitchFamily="34" charset="0"/>
              <a:ea typeface="Calibri" panose="020F0502020204030204" pitchFamily="34" charset="0"/>
              <a:cs typeface="Times New Roman" panose="02020603050405020304" pitchFamily="18" charset="0"/>
            </a:endParaRPr>
          </a:p>
          <a:p>
            <a:r>
              <a:rPr lang="en-US" sz="800" b="1" dirty="0">
                <a:latin typeface="Courier New" panose="02070309020205020404" pitchFamily="49" charset="0"/>
                <a:ea typeface="Calibri" panose="020F0502020204030204" pitchFamily="34" charset="0"/>
                <a:cs typeface="Times New Roman" panose="02020603050405020304" pitchFamily="18" charset="0"/>
              </a:rPr>
              <a:t>|||    </a:t>
            </a:r>
            <a:r>
              <a:rPr lang="en-US" sz="800" b="1" dirty="0">
                <a:solidFill>
                  <a:schemeClr val="bg1"/>
                </a:solidFill>
                <a:highlight>
                  <a:srgbClr val="FFFF00"/>
                </a:highlight>
                <a:latin typeface="Courier New" panose="02070309020205020404" pitchFamily="49" charset="0"/>
                <a:ea typeface="Calibri" panose="020F0502020204030204" pitchFamily="34" charset="0"/>
                <a:cs typeface="Times New Roman" panose="02020603050405020304" pitchFamily="18" charset="0"/>
              </a:rPr>
              <a:t>s</a:t>
            </a:r>
            <a:r>
              <a:rPr lang="en-US" sz="800" b="1" dirty="0">
                <a:latin typeface="Courier New" panose="02070309020205020404" pitchFamily="49" charset="0"/>
                <a:ea typeface="Calibri" panose="020F0502020204030204" pitchFamily="34" charset="0"/>
                <a:cs typeface="Times New Roman" panose="02020603050405020304" pitchFamily="18" charset="0"/>
              </a:rPr>
              <a:t>|||a|||    a|||            p|||      a  ||| ||| |||   a ||| ||| |||</a:t>
            </a:r>
            <a:endParaRPr lang="en-US" sz="800" dirty="0">
              <a:latin typeface="Calibri" panose="020F0502020204030204" pitchFamily="34" charset="0"/>
              <a:ea typeface="Calibri" panose="020F0502020204030204" pitchFamily="34" charset="0"/>
              <a:cs typeface="Times New Roman" panose="02020603050405020304" pitchFamily="18" charset="0"/>
            </a:endParaRPr>
          </a:p>
          <a:p>
            <a:r>
              <a:rPr lang="en-US" sz="800" b="1" dirty="0">
                <a:latin typeface="Courier New" panose="02070309020205020404" pitchFamily="49" charset="0"/>
                <a:ea typeface="Calibri" panose="020F0502020204030204" pitchFamily="34" charset="0"/>
                <a:cs typeface="Times New Roman" panose="02020603050405020304" pitchFamily="18" charset="0"/>
              </a:rPr>
              <a:t>||| ||||||||||| ||| ||||||||||| ||| ||||||||||| ||||||| ||||||| ||| ||| |||</a:t>
            </a:r>
            <a:endParaRPr lang="en-US" sz="800" dirty="0">
              <a:latin typeface="Calibri" panose="020F0502020204030204" pitchFamily="34" charset="0"/>
              <a:ea typeface="Calibri" panose="020F0502020204030204" pitchFamily="34" charset="0"/>
              <a:cs typeface="Times New Roman" panose="02020603050405020304" pitchFamily="18" charset="0"/>
            </a:endParaRPr>
          </a:p>
          <a:p>
            <a:r>
              <a:rPr lang="en-US" sz="800" b="1" dirty="0">
                <a:latin typeface="Courier New" panose="02070309020205020404" pitchFamily="49" charset="0"/>
                <a:ea typeface="Calibri" panose="020F0502020204030204" pitchFamily="34" charset="0"/>
                <a:cs typeface="Times New Roman" panose="02020603050405020304" pitchFamily="18" charset="0"/>
              </a:rPr>
              <a:t>||| ||||||||||| ||| ||||||||||| ||| ||||||||||| ||||||| ||||||| ||| ||| |||</a:t>
            </a:r>
            <a:endParaRPr lang="en-US" sz="800" dirty="0">
              <a:latin typeface="Calibri" panose="020F0502020204030204" pitchFamily="34" charset="0"/>
              <a:ea typeface="Calibri" panose="020F0502020204030204" pitchFamily="34" charset="0"/>
              <a:cs typeface="Times New Roman" panose="02020603050405020304" pitchFamily="18" charset="0"/>
            </a:endParaRPr>
          </a:p>
          <a:p>
            <a:r>
              <a:rPr lang="en-US" sz="800" b="1" dirty="0">
                <a:latin typeface="Courier New" panose="02070309020205020404" pitchFamily="49" charset="0"/>
                <a:ea typeface="Calibri" panose="020F0502020204030204" pitchFamily="34" charset="0"/>
                <a:cs typeface="Times New Roman" panose="02020603050405020304" pitchFamily="18" charset="0"/>
              </a:rPr>
              <a:t>||| |||||||||||a||| ||||||||||| ||| ||||||||||| ||||||| ||||||| ||| ||| |||</a:t>
            </a:r>
            <a:endParaRPr lang="en-US" sz="800" dirty="0">
              <a:latin typeface="Calibri" panose="020F0502020204030204" pitchFamily="34" charset="0"/>
              <a:ea typeface="Calibri" panose="020F0502020204030204" pitchFamily="34" charset="0"/>
              <a:cs typeface="Times New Roman" panose="02020603050405020304" pitchFamily="18" charset="0"/>
            </a:endParaRPr>
          </a:p>
          <a:p>
            <a:r>
              <a:rPr lang="en-US" sz="800" b="1" dirty="0">
                <a:latin typeface="Courier New" panose="02070309020205020404" pitchFamily="49" charset="0"/>
                <a:ea typeface="Calibri" panose="020F0502020204030204" pitchFamily="34" charset="0"/>
                <a:cs typeface="Times New Roman" panose="02020603050405020304" pitchFamily="18" charset="0"/>
              </a:rPr>
              <a:t>|||  p  |||     ||| |||a    ||| ||| g       ||| g pp a  ||| ||| ||| ||| |||</a:t>
            </a:r>
            <a:endParaRPr lang="en-US" sz="800" dirty="0">
              <a:latin typeface="Calibri" panose="020F0502020204030204" pitchFamily="34" charset="0"/>
              <a:ea typeface="Calibri" panose="020F0502020204030204" pitchFamily="34" charset="0"/>
              <a:cs typeface="Times New Roman" panose="02020603050405020304" pitchFamily="18" charset="0"/>
            </a:endParaRPr>
          </a:p>
          <a:p>
            <a:r>
              <a:rPr lang="en-US" sz="800" b="1" dirty="0">
                <a:latin typeface="Courier New" panose="02070309020205020404" pitchFamily="49" charset="0"/>
                <a:ea typeface="Calibri" panose="020F0502020204030204" pitchFamily="34" charset="0"/>
                <a:cs typeface="Times New Roman" panose="02020603050405020304" pitchFamily="18" charset="0"/>
              </a:rPr>
              <a:t>||||||| ||| ||||||| ||| ||| ||||||||||||||| ||||||||||||||| ||| |||||||p|||</a:t>
            </a:r>
            <a:endParaRPr lang="en-US" sz="800" dirty="0">
              <a:latin typeface="Calibri" panose="020F0502020204030204" pitchFamily="34" charset="0"/>
              <a:ea typeface="Calibri" panose="020F0502020204030204" pitchFamily="34" charset="0"/>
              <a:cs typeface="Times New Roman" panose="02020603050405020304" pitchFamily="18" charset="0"/>
            </a:endParaRPr>
          </a:p>
          <a:p>
            <a:r>
              <a:rPr lang="en-US" sz="800" b="1" dirty="0">
                <a:latin typeface="Courier New" panose="02070309020205020404" pitchFamily="49" charset="0"/>
                <a:ea typeface="Calibri" panose="020F0502020204030204" pitchFamily="34" charset="0"/>
                <a:cs typeface="Times New Roman" panose="02020603050405020304" pitchFamily="18" charset="0"/>
              </a:rPr>
              <a:t>||||||| ||| ||||||| ||| ||| ||||||||||||||| ||||||||||||||| ||| ||||||| |||</a:t>
            </a:r>
            <a:endParaRPr lang="en-US" sz="800" dirty="0">
              <a:latin typeface="Calibri" panose="020F0502020204030204" pitchFamily="34" charset="0"/>
              <a:ea typeface="Calibri" panose="020F0502020204030204" pitchFamily="34" charset="0"/>
              <a:cs typeface="Times New Roman" panose="02020603050405020304" pitchFamily="18" charset="0"/>
            </a:endParaRPr>
          </a:p>
          <a:p>
            <a:r>
              <a:rPr lang="en-US" sz="800" b="1" dirty="0">
                <a:latin typeface="Courier New" panose="02070309020205020404" pitchFamily="49" charset="0"/>
                <a:ea typeface="Calibri" panose="020F0502020204030204" pitchFamily="34" charset="0"/>
                <a:cs typeface="Times New Roman" panose="02020603050405020304" pitchFamily="18" charset="0"/>
              </a:rPr>
              <a:t>||||||| ||| ||||||| ||| ||| ||||||||||||||| ||||||||||||||| ||| ||||||| |||</a:t>
            </a:r>
            <a:endParaRPr lang="en-US" sz="800" dirty="0">
              <a:latin typeface="Calibri" panose="020F0502020204030204" pitchFamily="34" charset="0"/>
              <a:ea typeface="Calibri" panose="020F0502020204030204" pitchFamily="34" charset="0"/>
              <a:cs typeface="Times New Roman" panose="02020603050405020304" pitchFamily="18" charset="0"/>
            </a:endParaRPr>
          </a:p>
          <a:p>
            <a:r>
              <a:rPr lang="en-US" sz="800" b="1" dirty="0">
                <a:latin typeface="Courier New" panose="02070309020205020404" pitchFamily="49" charset="0"/>
                <a:ea typeface="Calibri" panose="020F0502020204030204" pitchFamily="34" charset="0"/>
                <a:cs typeface="Times New Roman" panose="02020603050405020304" pitchFamily="18" charset="0"/>
              </a:rPr>
              <a:t>|||         |||         |||a                |||                a        |||</a:t>
            </a:r>
            <a:endParaRPr lang="en-US" sz="800" dirty="0">
              <a:latin typeface="Calibri" panose="020F0502020204030204" pitchFamily="34" charset="0"/>
              <a:ea typeface="Calibri" panose="020F0502020204030204" pitchFamily="34" charset="0"/>
              <a:cs typeface="Times New Roman" panose="02020603050405020304" pitchFamily="18" charset="0"/>
            </a:endParaRPr>
          </a:p>
          <a:p>
            <a:r>
              <a:rPr lang="en-US" sz="800" b="1" dirty="0">
                <a:latin typeface="Courier New" panose="02070309020205020404" pitchFamily="49" charset="0"/>
                <a:ea typeface="Calibri" panose="020F0502020204030204" pitchFamily="34" charset="0"/>
                <a:cs typeface="Times New Roman" panose="02020603050405020304" pitchFamily="18" charset="0"/>
              </a:rPr>
              <a:t>|||||||||||||||||||||||||||||||||||||||||||||||||||||||||||||||||||||||||||</a:t>
            </a:r>
            <a:endParaRPr lang="en-US" sz="800" dirty="0">
              <a:latin typeface="Calibri" panose="020F0502020204030204" pitchFamily="34" charset="0"/>
              <a:ea typeface="Calibri" panose="020F0502020204030204" pitchFamily="34" charset="0"/>
              <a:cs typeface="Times New Roman" panose="02020603050405020304" pitchFamily="18" charset="0"/>
            </a:endParaRPr>
          </a:p>
          <a:p>
            <a:r>
              <a:rPr lang="en-US" b="1" dirty="0">
                <a:latin typeface="Courier New" panose="02070309020205020404" pitchFamily="49" charset="0"/>
                <a:ea typeface="Calibri" panose="020F0502020204030204" pitchFamily="34" charset="0"/>
                <a:cs typeface="Times New Roman" panose="02020603050405020304" pitchFamily="18" charset="0"/>
              </a:rPr>
              <a:t> </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3134141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5" y="725214"/>
            <a:ext cx="10353761" cy="1326321"/>
          </a:xfrm>
        </p:spPr>
        <p:txBody>
          <a:bodyPr>
            <a:normAutofit/>
          </a:bodyPr>
          <a:lstStyle/>
          <a:p>
            <a:r>
              <a:rPr lang="en-US" sz="3200" dirty="0" smtClean="0"/>
              <a:t>What would the maze look like if this number were not constant?</a:t>
            </a:r>
            <a:endParaRPr lang="en-US" sz="3200" dirty="0"/>
          </a:p>
        </p:txBody>
      </p:sp>
      <p:sp>
        <p:nvSpPr>
          <p:cNvPr id="3" name="Content Placeholder 2"/>
          <p:cNvSpPr>
            <a:spLocks noGrp="1"/>
          </p:cNvSpPr>
          <p:nvPr>
            <p:ph idx="1"/>
          </p:nvPr>
        </p:nvSpPr>
        <p:spPr>
          <a:xfrm>
            <a:off x="913795" y="2222187"/>
            <a:ext cx="10353762" cy="3915854"/>
          </a:xfrm>
        </p:spPr>
        <p:txBody>
          <a:bodyPr>
            <a:normAutofit fontScale="92500"/>
          </a:bodyPr>
          <a:lstStyle/>
          <a:p>
            <a:r>
              <a:rPr lang="en-US" sz="2400" dirty="0" smtClean="0"/>
              <a:t>The maze would contain a large amount of open space with very few walls.</a:t>
            </a:r>
          </a:p>
          <a:p>
            <a:r>
              <a:rPr lang="en-US" sz="2400" dirty="0" smtClean="0"/>
              <a:t>There would be a high concentration of swag.</a:t>
            </a:r>
          </a:p>
          <a:p>
            <a:r>
              <a:rPr lang="en-US" sz="2400" dirty="0" smtClean="0"/>
              <a:t>When the size of the maze increased beyond a certain threshold (14 x 14 for me when I used the same value for m &amp; n), the program would continue running indefinitely.</a:t>
            </a:r>
          </a:p>
          <a:p>
            <a:pPr marL="0" indent="0">
              <a:buNone/>
            </a:pPr>
            <a:endParaRPr lang="en-US" i="1" dirty="0" smtClean="0"/>
          </a:p>
          <a:p>
            <a:pPr marL="0" indent="0">
              <a:buNone/>
            </a:pPr>
            <a:r>
              <a:rPr lang="en-US" i="1" dirty="0" smtClean="0"/>
              <a:t>The following slide contains my 14 X 14 grid made using random values from 2 through 5 for the number of cells to mow. </a:t>
            </a:r>
          </a:p>
        </p:txBody>
      </p:sp>
    </p:spTree>
    <p:extLst>
      <p:ext uri="{BB962C8B-B14F-4D97-AF65-F5344CB8AC3E}">
        <p14:creationId xmlns:p14="http://schemas.microsoft.com/office/powerpoint/2010/main" val="20497116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343807" y="467601"/>
            <a:ext cx="7693572" cy="5724644"/>
          </a:xfrm>
          <a:prstGeom prst="rect">
            <a:avLst/>
          </a:prstGeom>
          <a:noFill/>
        </p:spPr>
        <p:txBody>
          <a:bodyPr wrap="square">
            <a:spAutoFit/>
          </a:bodyPr>
          <a:lstStyle/>
          <a:p>
            <a:r>
              <a:rPr lang="en-US" sz="3200" b="1" dirty="0">
                <a:latin typeface="Courier New" panose="02070309020205020404" pitchFamily="49" charset="0"/>
                <a:ea typeface="Calibri" panose="020F0502020204030204" pitchFamily="34" charset="0"/>
                <a:cs typeface="Times New Roman" panose="02020603050405020304" pitchFamily="18" charset="0"/>
              </a:rPr>
              <a:t>m = 14</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r>
              <a:rPr lang="en-US" sz="3200" b="1" dirty="0">
                <a:latin typeface="Courier New" panose="02070309020205020404" pitchFamily="49" charset="0"/>
                <a:ea typeface="Calibri" panose="020F0502020204030204" pitchFamily="34" charset="0"/>
                <a:cs typeface="Times New Roman" panose="02020603050405020304" pitchFamily="18" charset="0"/>
              </a:rPr>
              <a:t>n = 14</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r>
              <a:rPr lang="en-US" sz="3200" b="1" dirty="0">
                <a:latin typeface="Courier New" panose="02070309020205020404" pitchFamily="49" charset="0"/>
                <a:ea typeface="Calibri" panose="020F0502020204030204" pitchFamily="34" charset="0"/>
                <a:cs typeface="Times New Roman" panose="02020603050405020304" pitchFamily="18" charset="0"/>
              </a:rPr>
              <a:t>cells_to_mow = randint(2, 5)</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r>
              <a:rPr lang="en-US" dirty="0">
                <a:latin typeface="Courier New" panose="02070309020205020404" pitchFamily="49" charset="0"/>
                <a:ea typeface="Calibri" panose="020F0502020204030204" pitchFamily="34" charset="0"/>
                <a:cs typeface="Times New Roman" panose="02020603050405020304" pitchFamily="18" charset="0"/>
              </a:rPr>
              <a:t>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r>
              <a:rPr lang="en-US" dirty="0">
                <a:latin typeface="Courier New" panose="02070309020205020404" pitchFamily="49" charset="0"/>
                <a:ea typeface="Calibri" panose="020F0502020204030204" pitchFamily="34" charset="0"/>
                <a:cs typeface="Times New Roman" panose="02020603050405020304" pitchFamily="18" charset="0"/>
              </a:rPr>
              <a:t>pappppppg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r>
              <a:rPr lang="en-US" dirty="0">
                <a:latin typeface="Courier New" panose="02070309020205020404" pitchFamily="49" charset="0"/>
                <a:ea typeface="Calibri" panose="020F0502020204030204" pitchFamily="34" charset="0"/>
                <a:cs typeface="Times New Roman" panose="02020603050405020304" pitchFamily="18" charset="0"/>
              </a:rPr>
              <a:t>g||agpgga  p||</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r>
              <a:rPr lang="en-US" dirty="0">
                <a:latin typeface="Courier New" panose="02070309020205020404" pitchFamily="49" charset="0"/>
                <a:ea typeface="Calibri" panose="020F0502020204030204" pitchFamily="34" charset="0"/>
                <a:cs typeface="Times New Roman" panose="02020603050405020304" pitchFamily="18" charset="0"/>
              </a:rPr>
              <a:t>gpgppapppp  aa</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r>
              <a:rPr lang="en-US" dirty="0">
                <a:latin typeface="Courier New" panose="02070309020205020404" pitchFamily="49" charset="0"/>
                <a:ea typeface="Calibri" panose="020F0502020204030204" pitchFamily="34" charset="0"/>
                <a:cs typeface="Times New Roman" panose="02020603050405020304" pitchFamily="18" charset="0"/>
              </a:rPr>
              <a:t>agaapgpga g pp</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r>
              <a:rPr lang="en-US" dirty="0">
                <a:latin typeface="Courier New" panose="02070309020205020404" pitchFamily="49" charset="0"/>
                <a:ea typeface="Calibri" panose="020F0502020204030204" pitchFamily="34" charset="0"/>
                <a:cs typeface="Times New Roman" panose="02020603050405020304" pitchFamily="18" charset="0"/>
              </a:rPr>
              <a:t>g|p|aaa a  p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r>
              <a:rPr lang="en-US" dirty="0">
                <a:latin typeface="Courier New" panose="02070309020205020404" pitchFamily="49" charset="0"/>
                <a:ea typeface="Calibri" panose="020F0502020204030204" pitchFamily="34" charset="0"/>
                <a:cs typeface="Times New Roman" panose="02020603050405020304" pitchFamily="18" charset="0"/>
              </a:rPr>
              <a:t>agaagp  p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r>
              <a:rPr lang="en-US" dirty="0">
                <a:latin typeface="Courier New" panose="02070309020205020404" pitchFamily="49" charset="0"/>
                <a:ea typeface="Calibri" panose="020F0502020204030204" pitchFamily="34" charset="0"/>
                <a:cs typeface="Times New Roman" panose="02020603050405020304" pitchFamily="18" charset="0"/>
              </a:rPr>
              <a:t>g       a </a:t>
            </a:r>
            <a:r>
              <a:rPr lang="en-US" b="1" dirty="0">
                <a:solidFill>
                  <a:srgbClr val="FFFF00"/>
                </a:solidFill>
                <a:latin typeface="Courier New" panose="02070309020205020404" pitchFamily="49" charset="0"/>
                <a:ea typeface="Calibri" panose="020F0502020204030204" pitchFamily="34" charset="0"/>
                <a:cs typeface="Times New Roman" panose="02020603050405020304" pitchFamily="18" charset="0"/>
              </a:rPr>
              <a:t>s</a:t>
            </a:r>
            <a:r>
              <a:rPr lang="en-US" dirty="0">
                <a:latin typeface="Courier New" panose="02070309020205020404" pitchFamily="49" charset="0"/>
                <a:ea typeface="Calibri" panose="020F0502020204030204" pitchFamily="34" charset="0"/>
                <a:cs typeface="Times New Roman" panose="02020603050405020304" pitchFamily="18" charset="0"/>
              </a:rPr>
              <a:t>p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r>
              <a:rPr lang="en-US" dirty="0">
                <a:latin typeface="Courier New" panose="02070309020205020404" pitchFamily="49" charset="0"/>
                <a:ea typeface="Calibri" panose="020F0502020204030204" pitchFamily="34" charset="0"/>
                <a:cs typeface="Times New Roman" panose="02020603050405020304" pitchFamily="18" charset="0"/>
              </a:rPr>
              <a:t>aa paga    ap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r>
              <a:rPr lang="en-US" dirty="0">
                <a:latin typeface="Courier New" panose="02070309020205020404" pitchFamily="49" charset="0"/>
                <a:ea typeface="Calibri" panose="020F0502020204030204" pitchFamily="34" charset="0"/>
                <a:cs typeface="Times New Roman" panose="02020603050405020304" pitchFamily="18" charset="0"/>
              </a:rPr>
              <a:t>gppg a g|  g p</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r>
              <a:rPr lang="en-US" dirty="0">
                <a:latin typeface="Courier New" panose="02070309020205020404" pitchFamily="49" charset="0"/>
                <a:ea typeface="Calibri" panose="020F0502020204030204" pitchFamily="34" charset="0"/>
                <a:cs typeface="Times New Roman" panose="02020603050405020304" pitchFamily="18" charset="0"/>
              </a:rPr>
              <a:t>ppppg a    p p</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r>
              <a:rPr lang="en-US" dirty="0">
                <a:latin typeface="Courier New" panose="02070309020205020404" pitchFamily="49" charset="0"/>
                <a:ea typeface="Calibri" panose="020F0502020204030204" pitchFamily="34" charset="0"/>
                <a:cs typeface="Times New Roman" panose="02020603050405020304" pitchFamily="18" charset="0"/>
              </a:rPr>
              <a:t>ggpgpaga    ga</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r>
              <a:rPr lang="en-US" dirty="0">
                <a:latin typeface="Courier New" panose="02070309020205020404" pitchFamily="49" charset="0"/>
                <a:ea typeface="Calibri" panose="020F0502020204030204" pitchFamily="34" charset="0"/>
                <a:cs typeface="Times New Roman" panose="02020603050405020304" pitchFamily="18" charset="0"/>
              </a:rPr>
              <a:t>ppgpgpgg||  ga</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r>
              <a:rPr lang="en-US" dirty="0">
                <a:latin typeface="Courier New" panose="02070309020205020404" pitchFamily="49" charset="0"/>
                <a:ea typeface="Calibri" panose="020F0502020204030204" pitchFamily="34" charset="0"/>
                <a:cs typeface="Times New Roman" panose="02020603050405020304" pitchFamily="18" charset="0"/>
              </a:rPr>
              <a:t>g|papgpp     g</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r>
              <a:rPr lang="en-US" b="1" dirty="0">
                <a:solidFill>
                  <a:srgbClr val="FFFF00"/>
                </a:solidFill>
                <a:latin typeface="Courier New" panose="02070309020205020404" pitchFamily="49" charset="0"/>
                <a:ea typeface="Calibri" panose="020F0502020204030204" pitchFamily="34" charset="0"/>
                <a:cs typeface="Times New Roman" panose="02020603050405020304" pitchFamily="18" charset="0"/>
              </a:rPr>
              <a:t>e</a:t>
            </a:r>
            <a:r>
              <a:rPr lang="en-US" dirty="0">
                <a:latin typeface="Courier New" panose="02070309020205020404" pitchFamily="49" charset="0"/>
                <a:ea typeface="Calibri" panose="020F0502020204030204" pitchFamily="34" charset="0"/>
                <a:cs typeface="Times New Roman" panose="02020603050405020304" pitchFamily="18" charset="0"/>
              </a:rPr>
              <a:t>ggapapa   p||</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052572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200" dirty="0" smtClean="0"/>
              <a:t>What algorithms could you use to find a path through this maze?  Compare and contrast at least two.</a:t>
            </a:r>
            <a:endParaRPr lang="en-US" sz="3200" dirty="0"/>
          </a:p>
        </p:txBody>
      </p:sp>
      <p:sp>
        <p:nvSpPr>
          <p:cNvPr id="3" name="Content Placeholder 2"/>
          <p:cNvSpPr>
            <a:spLocks noGrp="1"/>
          </p:cNvSpPr>
          <p:nvPr>
            <p:ph idx="1"/>
          </p:nvPr>
        </p:nvSpPr>
        <p:spPr>
          <a:xfrm>
            <a:off x="913795" y="2096064"/>
            <a:ext cx="10353762" cy="3926364"/>
          </a:xfrm>
        </p:spPr>
        <p:txBody>
          <a:bodyPr>
            <a:normAutofit/>
          </a:bodyPr>
          <a:lstStyle/>
          <a:p>
            <a:r>
              <a:rPr lang="en-US" dirty="0" smtClean="0"/>
              <a:t>The maze could be considered to be a graph, with the vertices comprised of all the cells that do not contain a wall (i.e. empty cells, those with swag, or the start/end cells), and the edges comprised of the borders between all the adjacent non-wall-containing cells in the grid.</a:t>
            </a:r>
          </a:p>
          <a:p>
            <a:r>
              <a:rPr lang="en-US" dirty="0" smtClean="0"/>
              <a:t>Therefore, various graph search algorithms could be used to find a path through this maze.  These will be discussed in the following slides.</a:t>
            </a:r>
          </a:p>
        </p:txBody>
      </p:sp>
    </p:spTree>
    <p:extLst>
      <p:ext uri="{BB962C8B-B14F-4D97-AF65-F5344CB8AC3E}">
        <p14:creationId xmlns:p14="http://schemas.microsoft.com/office/powerpoint/2010/main" val="17305076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1"/>
            <a:ext cx="10353761" cy="861848"/>
          </a:xfrm>
        </p:spPr>
        <p:txBody>
          <a:bodyPr/>
          <a:lstStyle/>
          <a:p>
            <a:r>
              <a:rPr lang="en-US" dirty="0" smtClean="0"/>
              <a:t>Graph Search algorithms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997597034"/>
              </p:ext>
            </p:extLst>
          </p:nvPr>
        </p:nvGraphicFramePr>
        <p:xfrm>
          <a:off x="914400" y="1839310"/>
          <a:ext cx="10353675" cy="4442723"/>
        </p:xfrm>
        <a:graphic>
          <a:graphicData uri="http://schemas.openxmlformats.org/drawingml/2006/table">
            <a:tbl>
              <a:tblPr firstRow="1" bandRow="1">
                <a:tableStyleId>{D03447BB-5D67-496B-8E87-E561075AD55C}</a:tableStyleId>
              </a:tblPr>
              <a:tblGrid>
                <a:gridCol w="3451225">
                  <a:extLst>
                    <a:ext uri="{9D8B030D-6E8A-4147-A177-3AD203B41FA5}">
                      <a16:colId xmlns:a16="http://schemas.microsoft.com/office/drawing/2014/main" val="2852513901"/>
                    </a:ext>
                  </a:extLst>
                </a:gridCol>
                <a:gridCol w="3451225">
                  <a:extLst>
                    <a:ext uri="{9D8B030D-6E8A-4147-A177-3AD203B41FA5}">
                      <a16:colId xmlns:a16="http://schemas.microsoft.com/office/drawing/2014/main" val="1177814771"/>
                    </a:ext>
                  </a:extLst>
                </a:gridCol>
                <a:gridCol w="3451225">
                  <a:extLst>
                    <a:ext uri="{9D8B030D-6E8A-4147-A177-3AD203B41FA5}">
                      <a16:colId xmlns:a16="http://schemas.microsoft.com/office/drawing/2014/main" val="2717072849"/>
                    </a:ext>
                  </a:extLst>
                </a:gridCol>
              </a:tblGrid>
              <a:tr h="464265">
                <a:tc>
                  <a:txBody>
                    <a:bodyPr/>
                    <a:lstStyle/>
                    <a:p>
                      <a:pPr algn="ctr"/>
                      <a:r>
                        <a:rPr lang="en-US" sz="2000" dirty="0" smtClean="0"/>
                        <a:t>Algorithm</a:t>
                      </a:r>
                      <a:endParaRPr lang="en-US" sz="2000" dirty="0"/>
                    </a:p>
                  </a:txBody>
                  <a:tcPr/>
                </a:tc>
                <a:tc>
                  <a:txBody>
                    <a:bodyPr/>
                    <a:lstStyle/>
                    <a:p>
                      <a:pPr algn="ctr"/>
                      <a:r>
                        <a:rPr lang="en-US" sz="2000" dirty="0" smtClean="0"/>
                        <a:t>Pros</a:t>
                      </a:r>
                      <a:endParaRPr lang="en-US" sz="2000" dirty="0"/>
                    </a:p>
                  </a:txBody>
                  <a:tcPr/>
                </a:tc>
                <a:tc>
                  <a:txBody>
                    <a:bodyPr/>
                    <a:lstStyle/>
                    <a:p>
                      <a:pPr algn="ctr"/>
                      <a:r>
                        <a:rPr lang="en-US" sz="2000" dirty="0" smtClean="0"/>
                        <a:t>Cons</a:t>
                      </a:r>
                      <a:endParaRPr lang="en-US" sz="2000" dirty="0"/>
                    </a:p>
                  </a:txBody>
                  <a:tcPr/>
                </a:tc>
                <a:extLst>
                  <a:ext uri="{0D108BD9-81ED-4DB2-BD59-A6C34878D82A}">
                    <a16:rowId xmlns:a16="http://schemas.microsoft.com/office/drawing/2014/main" val="2239628784"/>
                  </a:ext>
                </a:extLst>
              </a:tr>
              <a:tr h="2425889">
                <a:tc>
                  <a:txBody>
                    <a:bodyPr/>
                    <a:lstStyle/>
                    <a:p>
                      <a:r>
                        <a:rPr lang="en-US" dirty="0" smtClean="0">
                          <a:solidFill>
                            <a:schemeClr val="tx1"/>
                          </a:solidFill>
                        </a:rPr>
                        <a:t>Depth-First Search (DFS)</a:t>
                      </a:r>
                    </a:p>
                    <a:p>
                      <a:pPr marL="285750" indent="-285750">
                        <a:buFont typeface="Arial" panose="020B0604020202020204" pitchFamily="34" charset="0"/>
                        <a:buChar char="•"/>
                      </a:pPr>
                      <a:r>
                        <a:rPr lang="en-US" dirty="0" smtClean="0">
                          <a:solidFill>
                            <a:schemeClr val="tx1"/>
                          </a:solidFill>
                        </a:rPr>
                        <a:t>Follows</a:t>
                      </a:r>
                      <a:r>
                        <a:rPr lang="en-US" baseline="0" dirty="0" smtClean="0">
                          <a:solidFill>
                            <a:schemeClr val="tx1"/>
                          </a:solidFill>
                        </a:rPr>
                        <a:t> each possible path to its end</a:t>
                      </a:r>
                      <a:endParaRPr lang="en-US" dirty="0">
                        <a:solidFill>
                          <a:schemeClr val="tx1"/>
                        </a:solidFill>
                      </a:endParaRPr>
                    </a:p>
                  </a:txBody>
                  <a:tcPr/>
                </a:tc>
                <a:tc>
                  <a:txBody>
                    <a:bodyPr/>
                    <a:lstStyle/>
                    <a:p>
                      <a:pPr marL="285750" indent="-285750">
                        <a:buFont typeface="Arial" panose="020B0604020202020204" pitchFamily="34" charset="0"/>
                        <a:buChar char="•"/>
                      </a:pPr>
                      <a:r>
                        <a:rPr lang="en-US" dirty="0" smtClean="0">
                          <a:solidFill>
                            <a:schemeClr val="tx1"/>
                          </a:solidFill>
                        </a:rPr>
                        <a:t>Can</a:t>
                      </a:r>
                      <a:r>
                        <a:rPr lang="en-US" baseline="0" dirty="0" smtClean="0">
                          <a:solidFill>
                            <a:schemeClr val="tx1"/>
                          </a:solidFill>
                        </a:rPr>
                        <a:t> be helpful for determining whether a path exists between two cells</a:t>
                      </a:r>
                    </a:p>
                    <a:p>
                      <a:pPr marL="285750" indent="-285750">
                        <a:buFont typeface="Arial" panose="020B0604020202020204" pitchFamily="34" charset="0"/>
                        <a:buChar char="•"/>
                      </a:pPr>
                      <a:r>
                        <a:rPr lang="en-US" baseline="0" dirty="0" smtClean="0">
                          <a:solidFill>
                            <a:schemeClr val="tx1"/>
                          </a:solidFill>
                        </a:rPr>
                        <a:t>Very suitable if you don’t need to find a path through the graph but need to get a list of all the swag contained in it</a:t>
                      </a:r>
                      <a:endParaRPr lang="en-US" dirty="0">
                        <a:solidFill>
                          <a:schemeClr val="tx1"/>
                        </a:solidFill>
                      </a:endParaRPr>
                    </a:p>
                  </a:txBody>
                  <a:tcPr/>
                </a:tc>
                <a:tc>
                  <a:txBody>
                    <a:bodyPr/>
                    <a:lstStyle/>
                    <a:p>
                      <a:pPr marL="285750" indent="-285750">
                        <a:buFont typeface="Arial" panose="020B0604020202020204" pitchFamily="34" charset="0"/>
                        <a:buChar char="•"/>
                      </a:pPr>
                      <a:r>
                        <a:rPr lang="en-US" dirty="0" smtClean="0">
                          <a:solidFill>
                            <a:schemeClr val="tx1"/>
                          </a:solidFill>
                        </a:rPr>
                        <a:t>Not</a:t>
                      </a:r>
                      <a:r>
                        <a:rPr lang="en-US" baseline="0" dirty="0" smtClean="0">
                          <a:solidFill>
                            <a:schemeClr val="tx1"/>
                          </a:solidFill>
                        </a:rPr>
                        <a:t> ideal for finding the shortest path between two cells</a:t>
                      </a:r>
                      <a:endParaRPr lang="en-US" dirty="0">
                        <a:solidFill>
                          <a:schemeClr val="tx1"/>
                        </a:solidFill>
                      </a:endParaRPr>
                    </a:p>
                  </a:txBody>
                  <a:tcPr/>
                </a:tc>
                <a:extLst>
                  <a:ext uri="{0D108BD9-81ED-4DB2-BD59-A6C34878D82A}">
                    <a16:rowId xmlns:a16="http://schemas.microsoft.com/office/drawing/2014/main" val="2443373460"/>
                  </a:ext>
                </a:extLst>
              </a:tr>
              <a:tr h="1552569">
                <a:tc>
                  <a:txBody>
                    <a:bodyPr/>
                    <a:lstStyle/>
                    <a:p>
                      <a:r>
                        <a:rPr lang="en-US" dirty="0" smtClean="0">
                          <a:solidFill>
                            <a:schemeClr val="tx1"/>
                          </a:solidFill>
                        </a:rPr>
                        <a:t>Breadth-First Search (BFS)</a:t>
                      </a:r>
                    </a:p>
                    <a:p>
                      <a:pPr marL="285750" indent="-285750">
                        <a:buFont typeface="Arial" panose="020B0604020202020204" pitchFamily="34" charset="0"/>
                        <a:buChar char="•"/>
                      </a:pPr>
                      <a:r>
                        <a:rPr lang="en-US" dirty="0" smtClean="0">
                          <a:solidFill>
                            <a:schemeClr val="tx1"/>
                          </a:solidFill>
                        </a:rPr>
                        <a:t>Broadens</a:t>
                      </a:r>
                      <a:r>
                        <a:rPr lang="en-US" baseline="0" dirty="0" smtClean="0">
                          <a:solidFill>
                            <a:schemeClr val="tx1"/>
                          </a:solidFill>
                        </a:rPr>
                        <a:t> its path from the point of origin to an ever-expanding circle of neighboring vertices</a:t>
                      </a:r>
                      <a:endParaRPr lang="en-US" dirty="0">
                        <a:solidFill>
                          <a:schemeClr val="tx1"/>
                        </a:solidFill>
                      </a:endParaRPr>
                    </a:p>
                  </a:txBody>
                  <a:tcPr/>
                </a:tc>
                <a:tc>
                  <a:txBody>
                    <a:bodyPr/>
                    <a:lstStyle/>
                    <a:p>
                      <a:pPr marL="285750" indent="-285750">
                        <a:buFont typeface="Arial" panose="020B0604020202020204" pitchFamily="34" charset="0"/>
                        <a:buChar char="•"/>
                      </a:pPr>
                      <a:r>
                        <a:rPr lang="en-US" dirty="0" smtClean="0">
                          <a:solidFill>
                            <a:schemeClr val="tx1"/>
                          </a:solidFill>
                        </a:rPr>
                        <a:t>Excellent</a:t>
                      </a:r>
                      <a:r>
                        <a:rPr lang="en-US" baseline="0" dirty="0" smtClean="0">
                          <a:solidFill>
                            <a:schemeClr val="tx1"/>
                          </a:solidFill>
                        </a:rPr>
                        <a:t> for identifying the shortest path between two cells</a:t>
                      </a:r>
                      <a:endParaRPr lang="en-US" dirty="0">
                        <a:solidFill>
                          <a:schemeClr val="tx1"/>
                        </a:solidFill>
                      </a:endParaRPr>
                    </a:p>
                  </a:txBody>
                  <a:tcPr/>
                </a:tc>
                <a:tc>
                  <a:txBody>
                    <a:bodyPr/>
                    <a:lstStyle/>
                    <a:p>
                      <a:pPr marL="285750" indent="-285750">
                        <a:buFont typeface="Arial" panose="020B0604020202020204" pitchFamily="34" charset="0"/>
                        <a:buChar char="•"/>
                      </a:pPr>
                      <a:r>
                        <a:rPr lang="en-US" dirty="0" smtClean="0">
                          <a:solidFill>
                            <a:schemeClr val="tx1"/>
                          </a:solidFill>
                        </a:rPr>
                        <a:t>Inefficient</a:t>
                      </a:r>
                      <a:r>
                        <a:rPr lang="en-US" baseline="0" dirty="0" smtClean="0">
                          <a:solidFill>
                            <a:schemeClr val="tx1"/>
                          </a:solidFill>
                        </a:rPr>
                        <a:t> for finding just any path between two cells</a:t>
                      </a:r>
                      <a:endParaRPr lang="en-US" dirty="0">
                        <a:solidFill>
                          <a:schemeClr val="tx1"/>
                        </a:solidFill>
                      </a:endParaRPr>
                    </a:p>
                  </a:txBody>
                  <a:tcPr/>
                </a:tc>
                <a:extLst>
                  <a:ext uri="{0D108BD9-81ED-4DB2-BD59-A6C34878D82A}">
                    <a16:rowId xmlns:a16="http://schemas.microsoft.com/office/drawing/2014/main" val="1597693663"/>
                  </a:ext>
                </a:extLst>
              </a:tr>
            </a:tbl>
          </a:graphicData>
        </a:graphic>
      </p:graphicFrame>
    </p:spTree>
    <p:extLst>
      <p:ext uri="{BB962C8B-B14F-4D97-AF65-F5344CB8AC3E}">
        <p14:creationId xmlns:p14="http://schemas.microsoft.com/office/powerpoint/2010/main" val="4799520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5" y="430925"/>
            <a:ext cx="10353761" cy="788276"/>
          </a:xfrm>
        </p:spPr>
        <p:txBody>
          <a:bodyPr/>
          <a:lstStyle/>
          <a:p>
            <a:r>
              <a:rPr lang="en-US" dirty="0" smtClean="0"/>
              <a:t>Graph Search algorithms, continued</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513145993"/>
              </p:ext>
            </p:extLst>
          </p:nvPr>
        </p:nvGraphicFramePr>
        <p:xfrm>
          <a:off x="914400" y="1219201"/>
          <a:ext cx="10353675" cy="5282377"/>
        </p:xfrm>
        <a:graphic>
          <a:graphicData uri="http://schemas.openxmlformats.org/drawingml/2006/table">
            <a:tbl>
              <a:tblPr firstRow="1" bandRow="1">
                <a:tableStyleId>{D03447BB-5D67-496B-8E87-E561075AD55C}</a:tableStyleId>
              </a:tblPr>
              <a:tblGrid>
                <a:gridCol w="3451225">
                  <a:extLst>
                    <a:ext uri="{9D8B030D-6E8A-4147-A177-3AD203B41FA5}">
                      <a16:colId xmlns:a16="http://schemas.microsoft.com/office/drawing/2014/main" val="2852513901"/>
                    </a:ext>
                  </a:extLst>
                </a:gridCol>
                <a:gridCol w="3451225">
                  <a:extLst>
                    <a:ext uri="{9D8B030D-6E8A-4147-A177-3AD203B41FA5}">
                      <a16:colId xmlns:a16="http://schemas.microsoft.com/office/drawing/2014/main" val="1177814771"/>
                    </a:ext>
                  </a:extLst>
                </a:gridCol>
                <a:gridCol w="3451225">
                  <a:extLst>
                    <a:ext uri="{9D8B030D-6E8A-4147-A177-3AD203B41FA5}">
                      <a16:colId xmlns:a16="http://schemas.microsoft.com/office/drawing/2014/main" val="2717072849"/>
                    </a:ext>
                  </a:extLst>
                </a:gridCol>
              </a:tblGrid>
              <a:tr h="436057">
                <a:tc>
                  <a:txBody>
                    <a:bodyPr/>
                    <a:lstStyle/>
                    <a:p>
                      <a:pPr algn="ctr"/>
                      <a:r>
                        <a:rPr lang="en-US" sz="2000" dirty="0" smtClean="0"/>
                        <a:t>Algorithm</a:t>
                      </a:r>
                      <a:endParaRPr lang="en-US" sz="2000" dirty="0"/>
                    </a:p>
                  </a:txBody>
                  <a:tcPr/>
                </a:tc>
                <a:tc>
                  <a:txBody>
                    <a:bodyPr/>
                    <a:lstStyle/>
                    <a:p>
                      <a:pPr algn="ctr"/>
                      <a:r>
                        <a:rPr lang="en-US" sz="2000" dirty="0" smtClean="0"/>
                        <a:t>Pros</a:t>
                      </a:r>
                      <a:endParaRPr lang="en-US" sz="2000" dirty="0"/>
                    </a:p>
                  </a:txBody>
                  <a:tcPr/>
                </a:tc>
                <a:tc>
                  <a:txBody>
                    <a:bodyPr/>
                    <a:lstStyle/>
                    <a:p>
                      <a:pPr algn="ctr"/>
                      <a:r>
                        <a:rPr lang="en-US" sz="2000" dirty="0" smtClean="0"/>
                        <a:t>Cons</a:t>
                      </a:r>
                      <a:endParaRPr lang="en-US" sz="2000" dirty="0"/>
                    </a:p>
                  </a:txBody>
                  <a:tcPr/>
                </a:tc>
                <a:extLst>
                  <a:ext uri="{0D108BD9-81ED-4DB2-BD59-A6C34878D82A}">
                    <a16:rowId xmlns:a16="http://schemas.microsoft.com/office/drawing/2014/main" val="2239628784"/>
                  </a:ext>
                </a:extLst>
              </a:tr>
              <a:tr h="2267199">
                <a:tc>
                  <a:txBody>
                    <a:bodyPr/>
                    <a:lstStyle/>
                    <a:p>
                      <a:r>
                        <a:rPr lang="en-US" dirty="0" smtClean="0">
                          <a:solidFill>
                            <a:schemeClr val="tx1"/>
                          </a:solidFill>
                        </a:rPr>
                        <a:t>Dijkstra’s Algorithm</a:t>
                      </a:r>
                    </a:p>
                    <a:p>
                      <a:pPr marL="285750" indent="-285750">
                        <a:buFont typeface="Arial" panose="020B0604020202020204" pitchFamily="34" charset="0"/>
                        <a:buChar char="•"/>
                      </a:pPr>
                      <a:r>
                        <a:rPr lang="en-US" baseline="0" dirty="0" smtClean="0">
                          <a:solidFill>
                            <a:schemeClr val="tx1"/>
                          </a:solidFill>
                        </a:rPr>
                        <a:t>Keeps track of the distances and updates them as it conducts a BFS</a:t>
                      </a:r>
                      <a:endParaRPr lang="en-US" dirty="0">
                        <a:solidFill>
                          <a:schemeClr val="tx1"/>
                        </a:solidFill>
                      </a:endParaRPr>
                    </a:p>
                  </a:txBody>
                  <a:tcPr/>
                </a:tc>
                <a:tc>
                  <a:txBody>
                    <a:bodyPr/>
                    <a:lstStyle/>
                    <a:p>
                      <a:pPr marL="285750" indent="-285750">
                        <a:buFont typeface="Arial" panose="020B0604020202020204" pitchFamily="34" charset="0"/>
                        <a:buChar char="•"/>
                      </a:pPr>
                      <a:r>
                        <a:rPr lang="en-US" dirty="0" smtClean="0">
                          <a:solidFill>
                            <a:schemeClr val="tx1"/>
                          </a:solidFill>
                        </a:rPr>
                        <a:t>Great for finding</a:t>
                      </a:r>
                      <a:r>
                        <a:rPr lang="en-US" baseline="0" dirty="0" smtClean="0">
                          <a:solidFill>
                            <a:schemeClr val="tx1"/>
                          </a:solidFill>
                        </a:rPr>
                        <a:t> the shortest distance from a start vertex to all other vertices in a graph</a:t>
                      </a:r>
                    </a:p>
                    <a:p>
                      <a:pPr marL="285750" indent="-285750">
                        <a:buFont typeface="Arial" panose="020B0604020202020204" pitchFamily="34" charset="0"/>
                        <a:buChar char="•"/>
                      </a:pPr>
                      <a:r>
                        <a:rPr lang="en-US" baseline="0" dirty="0" smtClean="0">
                          <a:solidFill>
                            <a:schemeClr val="tx1"/>
                          </a:solidFill>
                        </a:rPr>
                        <a:t>Not very useful for solving our maze since the distances from each cell to the next are all the same</a:t>
                      </a:r>
                      <a:endParaRPr lang="en-US" dirty="0">
                        <a:solidFill>
                          <a:schemeClr val="tx1"/>
                        </a:solidFill>
                      </a:endParaRPr>
                    </a:p>
                  </a:txBody>
                  <a:tcPr/>
                </a:tc>
                <a:tc>
                  <a:txBody>
                    <a:bodyPr/>
                    <a:lstStyle/>
                    <a:p>
                      <a:pPr marL="285750" indent="-285750">
                        <a:buFont typeface="Arial" panose="020B0604020202020204" pitchFamily="34" charset="0"/>
                        <a:buChar char="•"/>
                      </a:pPr>
                      <a:r>
                        <a:rPr lang="en-US" dirty="0" smtClean="0">
                          <a:solidFill>
                            <a:schemeClr val="tx1"/>
                          </a:solidFill>
                        </a:rPr>
                        <a:t>Not</a:t>
                      </a:r>
                      <a:r>
                        <a:rPr lang="en-US" baseline="0" dirty="0" smtClean="0">
                          <a:solidFill>
                            <a:schemeClr val="tx1"/>
                          </a:solidFill>
                        </a:rPr>
                        <a:t> the best when we wish to find the shortest distance from a single start vertex to a single end vertex</a:t>
                      </a:r>
                    </a:p>
                    <a:p>
                      <a:pPr marL="285750" indent="-285750">
                        <a:buFont typeface="Arial" panose="020B0604020202020204" pitchFamily="34" charset="0"/>
                        <a:buChar char="•"/>
                      </a:pPr>
                      <a:r>
                        <a:rPr lang="en-US" baseline="0" dirty="0" smtClean="0">
                          <a:solidFill>
                            <a:schemeClr val="tx1"/>
                          </a:solidFill>
                        </a:rPr>
                        <a:t>Time is wasted considering vertices that take us away from our goal</a:t>
                      </a:r>
                      <a:endParaRPr lang="en-US" dirty="0">
                        <a:solidFill>
                          <a:schemeClr val="tx1"/>
                        </a:solidFill>
                      </a:endParaRPr>
                    </a:p>
                  </a:txBody>
                  <a:tcPr/>
                </a:tc>
                <a:extLst>
                  <a:ext uri="{0D108BD9-81ED-4DB2-BD59-A6C34878D82A}">
                    <a16:rowId xmlns:a16="http://schemas.microsoft.com/office/drawing/2014/main" val="2443373460"/>
                  </a:ext>
                </a:extLst>
              </a:tr>
              <a:tr h="2551915">
                <a:tc>
                  <a:txBody>
                    <a:bodyPr/>
                    <a:lstStyle/>
                    <a:p>
                      <a:r>
                        <a:rPr lang="en-US" dirty="0" smtClean="0">
                          <a:solidFill>
                            <a:schemeClr val="tx1"/>
                          </a:solidFill>
                        </a:rPr>
                        <a:t>A* Algorithm</a:t>
                      </a:r>
                    </a:p>
                    <a:p>
                      <a:pPr marL="285750" indent="-285750">
                        <a:buFont typeface="Arial" panose="020B0604020202020204" pitchFamily="34" charset="0"/>
                        <a:buChar char="•"/>
                      </a:pPr>
                      <a:r>
                        <a:rPr lang="en-US" dirty="0" smtClean="0">
                          <a:solidFill>
                            <a:schemeClr val="tx1"/>
                          </a:solidFill>
                        </a:rPr>
                        <a:t>Checks the distance up to the current vertex plus the estimated distance from the current vertex to the end vertex</a:t>
                      </a:r>
                    </a:p>
                    <a:p>
                      <a:pPr marL="285750" indent="-285750">
                        <a:buFont typeface="Arial" panose="020B0604020202020204" pitchFamily="34" charset="0"/>
                        <a:buChar char="•"/>
                      </a:pPr>
                      <a:r>
                        <a:rPr lang="en-US" dirty="0" smtClean="0">
                          <a:solidFill>
                            <a:schemeClr val="tx1"/>
                          </a:solidFill>
                        </a:rPr>
                        <a:t>The estimated distance is determined using a heuristic</a:t>
                      </a:r>
                      <a:endParaRPr lang="en-US" dirty="0">
                        <a:solidFill>
                          <a:schemeClr val="tx1"/>
                        </a:solidFill>
                      </a:endParaRPr>
                    </a:p>
                  </a:txBody>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smtClean="0">
                          <a:solidFill>
                            <a:schemeClr val="tx1"/>
                          </a:solidFill>
                        </a:rPr>
                        <a:t>Do</a:t>
                      </a:r>
                      <a:r>
                        <a:rPr lang="en-US" baseline="0" dirty="0" smtClean="0">
                          <a:solidFill>
                            <a:schemeClr val="tx1"/>
                          </a:solidFill>
                        </a:rPr>
                        <a:t> not need to search in all directions for all destinations</a:t>
                      </a:r>
                      <a:endParaRPr lang="en-US" dirty="0" smtClean="0">
                        <a:solidFill>
                          <a:schemeClr val="tx1"/>
                        </a:solidFill>
                      </a:endParaRPr>
                    </a:p>
                    <a:p>
                      <a:pPr marL="285750" indent="-285750">
                        <a:buFont typeface="Arial" panose="020B0604020202020204" pitchFamily="34" charset="0"/>
                        <a:buChar char="•"/>
                      </a:pPr>
                      <a:endParaRPr lang="en-US" dirty="0">
                        <a:solidFill>
                          <a:schemeClr val="tx1"/>
                        </a:solidFill>
                      </a:endParaRPr>
                    </a:p>
                  </a:txBody>
                  <a:tcPr/>
                </a:tc>
                <a:tc>
                  <a:txBody>
                    <a:bodyPr/>
                    <a:lstStyle/>
                    <a:p>
                      <a:pPr marL="285750" indent="-285750">
                        <a:buFont typeface="Arial" panose="020B0604020202020204" pitchFamily="34" charset="0"/>
                        <a:buChar char="•"/>
                      </a:pPr>
                      <a:r>
                        <a:rPr lang="en-US" dirty="0" smtClean="0">
                          <a:solidFill>
                            <a:schemeClr val="tx1"/>
                          </a:solidFill>
                        </a:rPr>
                        <a:t>Because</a:t>
                      </a:r>
                      <a:r>
                        <a:rPr lang="en-US" baseline="0" dirty="0" smtClean="0">
                          <a:solidFill>
                            <a:schemeClr val="tx1"/>
                          </a:solidFill>
                        </a:rPr>
                        <a:t> our maze does not contain straight paths to the goal but paths that can double back on themselves, it is impossible to come up with a heuristic for estimating remaining distance to the goal</a:t>
                      </a:r>
                      <a:endParaRPr lang="en-US" dirty="0">
                        <a:solidFill>
                          <a:schemeClr val="tx1"/>
                        </a:solidFill>
                      </a:endParaRPr>
                    </a:p>
                  </a:txBody>
                  <a:tcPr/>
                </a:tc>
                <a:extLst>
                  <a:ext uri="{0D108BD9-81ED-4DB2-BD59-A6C34878D82A}">
                    <a16:rowId xmlns:a16="http://schemas.microsoft.com/office/drawing/2014/main" val="1597693663"/>
                  </a:ext>
                </a:extLst>
              </a:tr>
            </a:tbl>
          </a:graphicData>
        </a:graphic>
      </p:graphicFrame>
    </p:spTree>
    <p:extLst>
      <p:ext uri="{BB962C8B-B14F-4D97-AF65-F5344CB8AC3E}">
        <p14:creationId xmlns:p14="http://schemas.microsoft.com/office/powerpoint/2010/main" val="143394796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TM04033921[[fn=Damask]]</Template>
  <TotalTime>518</TotalTime>
  <Words>1271</Words>
  <Application>Microsoft Office PowerPoint</Application>
  <PresentationFormat>Widescreen</PresentationFormat>
  <Paragraphs>150</Paragraphs>
  <Slides>13</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Bookman Old Style</vt:lpstr>
      <vt:lpstr>Calibri</vt:lpstr>
      <vt:lpstr>Courier New</vt:lpstr>
      <vt:lpstr>Rockwell</vt:lpstr>
      <vt:lpstr>Times New Roman</vt:lpstr>
      <vt:lpstr>Damask</vt:lpstr>
      <vt:lpstr>Capstone project presentation</vt:lpstr>
      <vt:lpstr>While building the maze, we attempted moving two cells at a time… </vt:lpstr>
      <vt:lpstr>What would the maze look like when mowing a larger number of cells?</vt:lpstr>
      <vt:lpstr>PowerPoint Presentation</vt:lpstr>
      <vt:lpstr>What would the maze look like if this number were not constant?</vt:lpstr>
      <vt:lpstr>PowerPoint Presentation</vt:lpstr>
      <vt:lpstr>What algorithms could you use to find a path through this maze?  Compare and contrast at least two.</vt:lpstr>
      <vt:lpstr>Graph Search algorithms</vt:lpstr>
      <vt:lpstr>Graph Search algorithms, continued</vt:lpstr>
      <vt:lpstr>How does knowing the algorithm used to generate the maze influence the best algorithm to solve it with?</vt:lpstr>
      <vt:lpstr>As a patron picking up swag along the way, how might you best store the list of items you’ve collected?</vt:lpstr>
      <vt:lpstr>If the farmer asked you to sort the items you collected before leaving the maze, what sorting algorithms would you consider using (assume a much larger list of possible swag)?   </vt:lpstr>
      <vt:lpstr>How does the quantity and variety of swag influence your answer?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Michelle Roeten</dc:creator>
  <cp:lastModifiedBy>Michelle Roeten</cp:lastModifiedBy>
  <cp:revision>40</cp:revision>
  <dcterms:created xsi:type="dcterms:W3CDTF">2019-02-07T23:09:33Z</dcterms:created>
  <dcterms:modified xsi:type="dcterms:W3CDTF">2019-03-03T00:12:01Z</dcterms:modified>
</cp:coreProperties>
</file>