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73" r:id="rId3"/>
    <p:sldId id="260" r:id="rId4"/>
    <p:sldId id="257" r:id="rId5"/>
    <p:sldId id="264" r:id="rId6"/>
    <p:sldId id="274" r:id="rId7"/>
    <p:sldId id="275" r:id="rId8"/>
    <p:sldId id="277" r:id="rId9"/>
    <p:sldId id="278" r:id="rId10"/>
    <p:sldId id="279" r:id="rId11"/>
    <p:sldId id="280" r:id="rId12"/>
    <p:sldId id="261" r:id="rId13"/>
    <p:sldId id="258" r:id="rId14"/>
    <p:sldId id="272" r:id="rId15"/>
    <p:sldId id="265" r:id="rId16"/>
    <p:sldId id="262" r:id="rId17"/>
    <p:sldId id="266" r:id="rId18"/>
    <p:sldId id="268" r:id="rId19"/>
    <p:sldId id="269" r:id="rId20"/>
    <p:sldId id="283" r:id="rId21"/>
    <p:sldId id="270" r:id="rId22"/>
    <p:sldId id="271" r:id="rId23"/>
    <p:sldId id="284"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0"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DA0076-5E05-4B21-B0F1-5C34446077C7}"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D85019-B15E-4DF5-AFF5-FDA8CE04DC3B}" type="slidenum">
              <a:rPr lang="en-US" smtClean="0"/>
              <a:t>‹#›</a:t>
            </a:fld>
            <a:endParaRPr lang="en-US"/>
          </a:p>
        </p:txBody>
      </p:sp>
    </p:spTree>
    <p:extLst>
      <p:ext uri="{BB962C8B-B14F-4D97-AF65-F5344CB8AC3E}">
        <p14:creationId xmlns:p14="http://schemas.microsoft.com/office/powerpoint/2010/main" val="22829599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DA0076-5E05-4B21-B0F1-5C34446077C7}"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85019-B15E-4DF5-AFF5-FDA8CE04DC3B}" type="slidenum">
              <a:rPr lang="en-US" smtClean="0"/>
              <a:t>‹#›</a:t>
            </a:fld>
            <a:endParaRPr lang="en-US"/>
          </a:p>
        </p:txBody>
      </p:sp>
    </p:spTree>
    <p:extLst>
      <p:ext uri="{BB962C8B-B14F-4D97-AF65-F5344CB8AC3E}">
        <p14:creationId xmlns:p14="http://schemas.microsoft.com/office/powerpoint/2010/main" val="374325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DA0076-5E05-4B21-B0F1-5C34446077C7}"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D85019-B15E-4DF5-AFF5-FDA8CE04DC3B}" type="slidenum">
              <a:rPr lang="en-US" smtClean="0"/>
              <a:t>‹#›</a:t>
            </a:fld>
            <a:endParaRPr lang="en-US"/>
          </a:p>
        </p:txBody>
      </p:sp>
    </p:spTree>
    <p:extLst>
      <p:ext uri="{BB962C8B-B14F-4D97-AF65-F5344CB8AC3E}">
        <p14:creationId xmlns:p14="http://schemas.microsoft.com/office/powerpoint/2010/main" val="16397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DA0076-5E05-4B21-B0F1-5C34446077C7}"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D85019-B15E-4DF5-AFF5-FDA8CE04DC3B}" type="slidenum">
              <a:rPr lang="en-US" smtClean="0"/>
              <a:t>‹#›</a:t>
            </a:fld>
            <a:endParaRPr lang="en-US"/>
          </a:p>
        </p:txBody>
      </p:sp>
    </p:spTree>
    <p:extLst>
      <p:ext uri="{BB962C8B-B14F-4D97-AF65-F5344CB8AC3E}">
        <p14:creationId xmlns:p14="http://schemas.microsoft.com/office/powerpoint/2010/main" val="35273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2FDA0076-5E05-4B21-B0F1-5C34446077C7}"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D85019-B15E-4DF5-AFF5-FDA8CE04DC3B}" type="slidenum">
              <a:rPr lang="en-US" smtClean="0"/>
              <a:t>‹#›</a:t>
            </a:fld>
            <a:endParaRPr lang="en-US"/>
          </a:p>
        </p:txBody>
      </p:sp>
    </p:spTree>
    <p:extLst>
      <p:ext uri="{BB962C8B-B14F-4D97-AF65-F5344CB8AC3E}">
        <p14:creationId xmlns:p14="http://schemas.microsoft.com/office/powerpoint/2010/main" val="40362792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FDA0076-5E05-4B21-B0F1-5C34446077C7}" type="datetimeFigureOut">
              <a:rPr lang="en-US" smtClean="0"/>
              <a:t>11/16/2018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CD85019-B15E-4DF5-AFF5-FDA8CE04DC3B}" type="slidenum">
              <a:rPr lang="en-US" smtClean="0"/>
              <a:t>‹#›</a:t>
            </a:fld>
            <a:endParaRPr lang="en-US"/>
          </a:p>
        </p:txBody>
      </p:sp>
    </p:spTree>
    <p:extLst>
      <p:ext uri="{BB962C8B-B14F-4D97-AF65-F5344CB8AC3E}">
        <p14:creationId xmlns:p14="http://schemas.microsoft.com/office/powerpoint/2010/main" val="300099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2FDA0076-5E05-4B21-B0F1-5C34446077C7}"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D85019-B15E-4DF5-AFF5-FDA8CE04DC3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20426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DA0076-5E05-4B21-B0F1-5C34446077C7}" type="datetimeFigureOut">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D85019-B15E-4DF5-AFF5-FDA8CE04DC3B}" type="slidenum">
              <a:rPr lang="en-US" smtClean="0"/>
              <a:t>‹#›</a:t>
            </a:fld>
            <a:endParaRPr lang="en-US"/>
          </a:p>
        </p:txBody>
      </p:sp>
    </p:spTree>
    <p:extLst>
      <p:ext uri="{BB962C8B-B14F-4D97-AF65-F5344CB8AC3E}">
        <p14:creationId xmlns:p14="http://schemas.microsoft.com/office/powerpoint/2010/main" val="230467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A0076-5E05-4B21-B0F1-5C34446077C7}" type="datetimeFigureOut">
              <a:rPr lang="en-US" smtClean="0"/>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D85019-B15E-4DF5-AFF5-FDA8CE04DC3B}" type="slidenum">
              <a:rPr lang="en-US" smtClean="0"/>
              <a:t>‹#›</a:t>
            </a:fld>
            <a:endParaRPr lang="en-US"/>
          </a:p>
        </p:txBody>
      </p:sp>
    </p:spTree>
    <p:extLst>
      <p:ext uri="{BB962C8B-B14F-4D97-AF65-F5344CB8AC3E}">
        <p14:creationId xmlns:p14="http://schemas.microsoft.com/office/powerpoint/2010/main" val="249109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DA0076-5E05-4B21-B0F1-5C34446077C7}" type="datetimeFigureOut">
              <a:rPr lang="en-US" smtClean="0"/>
              <a:t>11/16/2018</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CCD85019-B15E-4DF5-AFF5-FDA8CE04DC3B}" type="slidenum">
              <a:rPr lang="en-US" smtClean="0"/>
              <a:t>‹#›</a:t>
            </a:fld>
            <a:endParaRPr lang="en-US"/>
          </a:p>
        </p:txBody>
      </p:sp>
    </p:spTree>
    <p:extLst>
      <p:ext uri="{BB962C8B-B14F-4D97-AF65-F5344CB8AC3E}">
        <p14:creationId xmlns:p14="http://schemas.microsoft.com/office/powerpoint/2010/main" val="3401662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2FDA0076-5E05-4B21-B0F1-5C34446077C7}" type="datetimeFigureOut">
              <a:rPr lang="en-US" smtClean="0"/>
              <a:t>11/16/2018</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CCD85019-B15E-4DF5-AFF5-FDA8CE04DC3B}" type="slidenum">
              <a:rPr lang="en-US" smtClean="0"/>
              <a:t>‹#›</a:t>
            </a:fld>
            <a:endParaRPr lang="en-US"/>
          </a:p>
        </p:txBody>
      </p:sp>
    </p:spTree>
    <p:extLst>
      <p:ext uri="{BB962C8B-B14F-4D97-AF65-F5344CB8AC3E}">
        <p14:creationId xmlns:p14="http://schemas.microsoft.com/office/powerpoint/2010/main" val="271862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FDA0076-5E05-4B21-B0F1-5C34446077C7}" type="datetimeFigureOut">
              <a:rPr lang="en-US" smtClean="0"/>
              <a:t>11/16/2018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CD85019-B15E-4DF5-AFF5-FDA8CE04DC3B}" type="slidenum">
              <a:rPr lang="en-US" smtClean="0"/>
              <a:t>‹#›</a:t>
            </a:fld>
            <a:endParaRPr lang="en-US"/>
          </a:p>
        </p:txBody>
      </p:sp>
    </p:spTree>
    <p:extLst>
      <p:ext uri="{BB962C8B-B14F-4D97-AF65-F5344CB8AC3E}">
        <p14:creationId xmlns:p14="http://schemas.microsoft.com/office/powerpoint/2010/main" val="213822141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Soho Restaurants</a:t>
            </a:r>
            <a:br>
              <a:rPr lang="en-US" dirty="0" smtClean="0"/>
            </a:br>
            <a:r>
              <a:rPr lang="en-US" dirty="0" smtClean="0"/>
              <a:t>Capstone project</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Michelle Roeten</a:t>
            </a:r>
          </a:p>
          <a:p>
            <a:r>
              <a:rPr lang="en-US" dirty="0" smtClean="0"/>
              <a:t>Codecademy Pro-Intensive</a:t>
            </a:r>
          </a:p>
          <a:p>
            <a:r>
              <a:rPr lang="en-US" dirty="0" smtClean="0"/>
              <a:t>Computer Science Basics: Data Structures</a:t>
            </a:r>
          </a:p>
          <a:p>
            <a:r>
              <a:rPr lang="en-US" dirty="0" smtClean="0"/>
              <a:t>November </a:t>
            </a:r>
            <a:r>
              <a:rPr lang="en-US" dirty="0" smtClean="0"/>
              <a:t>16, 2018</a:t>
            </a:r>
            <a:endParaRPr lang="en-US" dirty="0"/>
          </a:p>
        </p:txBody>
      </p:sp>
    </p:spTree>
    <p:extLst>
      <p:ext uri="{BB962C8B-B14F-4D97-AF65-F5344CB8AC3E}">
        <p14:creationId xmlns:p14="http://schemas.microsoft.com/office/powerpoint/2010/main" val="1690078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 step 1I</a:t>
            </a:r>
            <a:endParaRPr lang="en-US" dirty="0"/>
          </a:p>
        </p:txBody>
      </p:sp>
      <p:sp>
        <p:nvSpPr>
          <p:cNvPr id="3" name="Content Placeholder 2"/>
          <p:cNvSpPr>
            <a:spLocks noGrp="1"/>
          </p:cNvSpPr>
          <p:nvPr>
            <p:ph idx="1"/>
          </p:nvPr>
        </p:nvSpPr>
        <p:spPr/>
        <p:txBody>
          <a:bodyPr/>
          <a:lstStyle/>
          <a:p>
            <a:r>
              <a:rPr lang="en-US" dirty="0" smtClean="0"/>
              <a:t>No matter what, we need to traverse the entire subtree anchored at the starting node, so the runtime will be constant</a:t>
            </a:r>
          </a:p>
          <a:p>
            <a:r>
              <a:rPr lang="en-US" dirty="0" smtClean="0"/>
              <a:t>Constant runtime (</a:t>
            </a:r>
            <a:r>
              <a:rPr lang="el-GR" dirty="0"/>
              <a:t>Θ</a:t>
            </a:r>
            <a:r>
              <a:rPr lang="en-US" dirty="0" smtClean="0"/>
              <a:t>) = 26 ** </a:t>
            </a:r>
            <a:r>
              <a:rPr lang="en-US" dirty="0" smtClean="0"/>
              <a:t>L</a:t>
            </a:r>
            <a:endParaRPr lang="en-US" dirty="0" smtClean="0"/>
          </a:p>
        </p:txBody>
      </p:sp>
    </p:spTree>
    <p:extLst>
      <p:ext uri="{BB962C8B-B14F-4D97-AF65-F5344CB8AC3E}">
        <p14:creationId xmlns:p14="http://schemas.microsoft.com/office/powerpoint/2010/main" val="3108320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runtime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runtime of Step 1 is </a:t>
            </a:r>
            <a:r>
              <a:rPr lang="el-GR" dirty="0" smtClean="0">
                <a:latin typeface="Corbel" panose="020B0503020204020204" pitchFamily="34" charset="0"/>
              </a:rPr>
              <a:t>Θ</a:t>
            </a:r>
            <a:r>
              <a:rPr lang="en-US" dirty="0" smtClean="0">
                <a:latin typeface="Corbel" panose="020B0503020204020204" pitchFamily="34" charset="0"/>
              </a:rPr>
              <a:t>(1).  The runtime of </a:t>
            </a:r>
            <a:r>
              <a:rPr lang="en-US" dirty="0" smtClean="0">
                <a:latin typeface="Corbel" panose="020B0503020204020204" pitchFamily="34" charset="0"/>
              </a:rPr>
              <a:t>Step 2 is  </a:t>
            </a:r>
            <a:r>
              <a:rPr lang="el-GR" dirty="0" smtClean="0"/>
              <a:t>Θ</a:t>
            </a:r>
            <a:r>
              <a:rPr lang="en-US" dirty="0" smtClean="0"/>
              <a:t>(26 ** L).  The first is insignificant compared with 26 raised to the power of L.  The total runtime is therefore:</a:t>
            </a:r>
          </a:p>
          <a:p>
            <a:pPr marL="0" indent="0" algn="ctr">
              <a:buNone/>
            </a:pPr>
            <a:r>
              <a:rPr lang="el-GR" sz="1900" b="1" dirty="0" smtClean="0"/>
              <a:t>Θ</a:t>
            </a:r>
            <a:r>
              <a:rPr lang="en-US" sz="1900" b="1" dirty="0"/>
              <a:t>(26 ** L</a:t>
            </a:r>
            <a:r>
              <a:rPr lang="en-US" sz="1900" b="1" dirty="0" smtClean="0"/>
              <a:t>)</a:t>
            </a:r>
            <a:endParaRPr lang="en-US" sz="1900" b="1" dirty="0" smtClean="0"/>
          </a:p>
          <a:p>
            <a:endParaRPr lang="en-US" dirty="0">
              <a:latin typeface="Corbel" panose="020B0503020204020204" pitchFamily="34" charset="0"/>
            </a:endParaRPr>
          </a:p>
          <a:p>
            <a:r>
              <a:rPr lang="en-US" dirty="0" smtClean="0"/>
              <a:t>This is a huge runtime as L gets large.  For a project with a small amount of not-very-long words stored such as this one it is not such a big deal, but in an application in which a lot of words are stored (a dictionary, for example), this could present an issue.  The large runtime stems from having to recursively traverse the trie to get all the possible combinations of words beginning with the letters entered.  I think using a hash map with the first letter of the type as a key would be more efficient, as the runtime would then be </a:t>
            </a:r>
            <a:r>
              <a:rPr lang="el-GR" dirty="0" smtClean="0">
                <a:latin typeface="Corbel" panose="020B0503020204020204" pitchFamily="34" charset="0"/>
              </a:rPr>
              <a:t>Θ</a:t>
            </a:r>
            <a:r>
              <a:rPr lang="en-US" dirty="0" smtClean="0">
                <a:latin typeface="Corbel" panose="020B0503020204020204" pitchFamily="34" charset="0"/>
              </a:rPr>
              <a:t>(T).</a:t>
            </a:r>
            <a:endParaRPr lang="en-US" dirty="0"/>
          </a:p>
        </p:txBody>
      </p:sp>
    </p:spTree>
    <p:extLst>
      <p:ext uri="{BB962C8B-B14F-4D97-AF65-F5344CB8AC3E}">
        <p14:creationId xmlns:p14="http://schemas.microsoft.com/office/powerpoint/2010/main" val="2725022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a:t>
            </a:r>
            <a:endParaRPr lang="en-US" dirty="0"/>
          </a:p>
        </p:txBody>
      </p:sp>
      <p:sp>
        <p:nvSpPr>
          <p:cNvPr id="3" name="Text Placeholder 2"/>
          <p:cNvSpPr>
            <a:spLocks noGrp="1"/>
          </p:cNvSpPr>
          <p:nvPr>
            <p:ph type="body" idx="1"/>
          </p:nvPr>
        </p:nvSpPr>
        <p:spPr/>
        <p:txBody>
          <a:bodyPr/>
          <a:lstStyle/>
          <a:p>
            <a:r>
              <a:rPr lang="en-US" dirty="0" smtClean="0"/>
              <a:t>Retrieve Restaurant Data</a:t>
            </a:r>
            <a:endParaRPr lang="en-US" dirty="0"/>
          </a:p>
        </p:txBody>
      </p:sp>
    </p:spTree>
    <p:extLst>
      <p:ext uri="{BB962C8B-B14F-4D97-AF65-F5344CB8AC3E}">
        <p14:creationId xmlns:p14="http://schemas.microsoft.com/office/powerpoint/2010/main" val="448850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3" name="Content Placeholder 2"/>
          <p:cNvSpPr>
            <a:spLocks noGrp="1"/>
          </p:cNvSpPr>
          <p:nvPr>
            <p:ph idx="1"/>
          </p:nvPr>
        </p:nvSpPr>
        <p:spPr>
          <a:xfrm>
            <a:off x="2231136" y="2638044"/>
            <a:ext cx="7729728" cy="3621242"/>
          </a:xfrm>
        </p:spPr>
        <p:txBody>
          <a:bodyPr>
            <a:normAutofit/>
          </a:bodyPr>
          <a:lstStyle/>
          <a:p>
            <a:endParaRPr lang="en-US" dirty="0" smtClean="0"/>
          </a:p>
          <a:p>
            <a:pPr lvl="1"/>
            <a:r>
              <a:rPr lang="en-US" dirty="0" smtClean="0"/>
              <a:t>For my data structure in Part 2, I chose to expand my trie implementation from Part 1 and create a </a:t>
            </a:r>
            <a:r>
              <a:rPr lang="en-US" b="1" dirty="0" smtClean="0"/>
              <a:t>hybrid trie-linked lists </a:t>
            </a:r>
            <a:r>
              <a:rPr lang="en-US" dirty="0" smtClean="0"/>
              <a:t>solution.</a:t>
            </a:r>
          </a:p>
          <a:p>
            <a:pPr lvl="1"/>
            <a:r>
              <a:rPr lang="en-US" dirty="0" smtClean="0"/>
              <a:t>The original TrieNode implementation contained a letter, a list of children, and the completed word if the letter stored at this node happened to complete a word that was added to the trie.</a:t>
            </a:r>
          </a:p>
          <a:p>
            <a:pPr lvl="1"/>
            <a:r>
              <a:rPr lang="en-US" dirty="0" smtClean="0"/>
              <a:t>I added a linked list called “data”, initialized to None, that could optionally be used to store a linked list containing data associated with the word (if there is one) stored in the trie node.</a:t>
            </a:r>
          </a:p>
          <a:p>
            <a:pPr lvl="1"/>
            <a:r>
              <a:rPr lang="en-US" dirty="0" smtClean="0"/>
              <a:t>I added functionality to the RestaurantSearchEngine class to </a:t>
            </a:r>
            <a:r>
              <a:rPr lang="en-US" dirty="0"/>
              <a:t>add restaurants to a trie node’s linked list and display all the restaurant data from the linked list in a user-friendly format.</a:t>
            </a:r>
          </a:p>
          <a:p>
            <a:pPr lvl="1"/>
            <a:endParaRPr lang="en-US" dirty="0"/>
          </a:p>
        </p:txBody>
      </p:sp>
    </p:spTree>
    <p:extLst>
      <p:ext uri="{BB962C8B-B14F-4D97-AF65-F5344CB8AC3E}">
        <p14:creationId xmlns:p14="http://schemas.microsoft.com/office/powerpoint/2010/main" val="2804727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136" y="2638043"/>
            <a:ext cx="7642207" cy="3381757"/>
          </a:xfrm>
        </p:spPr>
        <p:txBody>
          <a:bodyPr>
            <a:normAutofit/>
          </a:bodyPr>
          <a:lstStyle/>
          <a:p>
            <a:r>
              <a:rPr lang="en-US" dirty="0" smtClean="0"/>
              <a:t>This is how a trie node representing a restaurant type would look:</a:t>
            </a:r>
          </a:p>
          <a:p>
            <a:pPr lvl="1"/>
            <a:r>
              <a:rPr lang="en-US" dirty="0" smtClean="0"/>
              <a:t>The letter would be the last letter of the type.</a:t>
            </a:r>
          </a:p>
          <a:p>
            <a:pPr lvl="1"/>
            <a:r>
              <a:rPr lang="en-US" dirty="0" smtClean="0"/>
              <a:t>The word would be the type.</a:t>
            </a:r>
          </a:p>
          <a:p>
            <a:pPr lvl="1"/>
            <a:r>
              <a:rPr lang="en-US" dirty="0" smtClean="0"/>
              <a:t>The data would be a linked list containing the data for all the restaurants of that type.</a:t>
            </a:r>
          </a:p>
          <a:p>
            <a:r>
              <a:rPr lang="en-US" dirty="0" smtClean="0"/>
              <a:t>This is how one of the linked lists would look:</a:t>
            </a:r>
          </a:p>
          <a:p>
            <a:pPr lvl="1"/>
            <a:r>
              <a:rPr lang="en-US" dirty="0" smtClean="0"/>
              <a:t>Each node in the linked list would correspond to a given restaurant</a:t>
            </a:r>
          </a:p>
          <a:p>
            <a:pPr lvl="1"/>
            <a:r>
              <a:rPr lang="en-US" dirty="0" smtClean="0"/>
              <a:t>The node’s value would be comprised of a list in the following </a:t>
            </a:r>
            <a:r>
              <a:rPr lang="en-US" dirty="0"/>
              <a:t>format</a:t>
            </a:r>
            <a:r>
              <a:rPr lang="en-US" dirty="0" smtClean="0"/>
              <a:t>: </a:t>
            </a:r>
          </a:p>
          <a:p>
            <a:pPr marL="228600" lvl="1" indent="0">
              <a:buNone/>
            </a:pPr>
            <a:r>
              <a:rPr lang="en-US" dirty="0"/>
              <a:t>	</a:t>
            </a:r>
            <a:r>
              <a:rPr lang="en-US" dirty="0" smtClean="0"/>
              <a:t>	[</a:t>
            </a:r>
            <a:r>
              <a:rPr lang="en-US" dirty="0"/>
              <a:t>name, price, rating, address</a:t>
            </a:r>
            <a:r>
              <a:rPr lang="en-US" dirty="0" smtClean="0"/>
              <a:t>]</a:t>
            </a:r>
            <a:r>
              <a:rPr lang="en-US" dirty="0"/>
              <a:t>	</a:t>
            </a:r>
            <a:endParaRPr lang="en-US" dirty="0" smtClean="0"/>
          </a:p>
          <a:p>
            <a:pPr marL="0" indent="0">
              <a:buNone/>
            </a:pPr>
            <a:endParaRPr lang="en-US" dirty="0" smtClean="0"/>
          </a:p>
          <a:p>
            <a:pPr lvl="1"/>
            <a:endParaRPr lang="en-US" dirty="0"/>
          </a:p>
        </p:txBody>
      </p:sp>
      <p:sp>
        <p:nvSpPr>
          <p:cNvPr id="4" name="Title 3"/>
          <p:cNvSpPr>
            <a:spLocks noGrp="1"/>
          </p:cNvSpPr>
          <p:nvPr>
            <p:ph type="title"/>
          </p:nvPr>
        </p:nvSpPr>
        <p:spPr/>
        <p:txBody>
          <a:bodyPr/>
          <a:lstStyle/>
          <a:p>
            <a:r>
              <a:rPr lang="en-US" dirty="0" smtClean="0"/>
              <a:t>Data structure (continued)</a:t>
            </a:r>
            <a:endParaRPr lang="en-US" dirty="0"/>
          </a:p>
        </p:txBody>
      </p:sp>
    </p:spTree>
    <p:extLst>
      <p:ext uri="{BB962C8B-B14F-4D97-AF65-F5344CB8AC3E}">
        <p14:creationId xmlns:p14="http://schemas.microsoft.com/office/powerpoint/2010/main" val="3566374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 chose this data structure</a:t>
            </a:r>
            <a:endParaRPr lang="en-US" dirty="0"/>
          </a:p>
        </p:txBody>
      </p:sp>
      <p:sp>
        <p:nvSpPr>
          <p:cNvPr id="3" name="Content Placeholder 2"/>
          <p:cNvSpPr>
            <a:spLocks noGrp="1"/>
          </p:cNvSpPr>
          <p:nvPr>
            <p:ph idx="1"/>
          </p:nvPr>
        </p:nvSpPr>
        <p:spPr/>
        <p:txBody>
          <a:bodyPr/>
          <a:lstStyle/>
          <a:p>
            <a:r>
              <a:rPr lang="en-US" dirty="0" smtClean="0"/>
              <a:t>Retrieval of a single type from a trie is very efficient; </a:t>
            </a:r>
            <a:r>
              <a:rPr lang="en-US" dirty="0" smtClean="0"/>
              <a:t>additionally, the functionality to retrieve and store the types was already implemented, so this saved development time.</a:t>
            </a:r>
          </a:p>
          <a:p>
            <a:r>
              <a:rPr lang="en-US" dirty="0" smtClean="0"/>
              <a:t>Using </a:t>
            </a:r>
            <a:r>
              <a:rPr lang="en-US" dirty="0"/>
              <a:t>a linked list to store the restaurant data is very efficient because:</a:t>
            </a:r>
          </a:p>
          <a:p>
            <a:pPr marL="571500" lvl="1" indent="-342900">
              <a:buFont typeface="+mj-lt"/>
              <a:buAutoNum type="arabicPeriod"/>
            </a:pPr>
            <a:r>
              <a:rPr lang="en-US" dirty="0"/>
              <a:t>You always insert a new set of data at the beginning of the list – you never have to traverse the list in any way to insert new data</a:t>
            </a:r>
          </a:p>
          <a:p>
            <a:pPr marL="571500" lvl="1" indent="-342900">
              <a:buFont typeface="+mj-lt"/>
              <a:buAutoNum type="arabicPeriod"/>
            </a:pPr>
            <a:r>
              <a:rPr lang="en-US" dirty="0"/>
              <a:t>To display the restaurants, you don’t need to do anything but traverse the tree once and print the data as you go</a:t>
            </a:r>
          </a:p>
        </p:txBody>
      </p:sp>
    </p:spTree>
    <p:extLst>
      <p:ext uri="{BB962C8B-B14F-4D97-AF65-F5344CB8AC3E}">
        <p14:creationId xmlns:p14="http://schemas.microsoft.com/office/powerpoint/2010/main" val="3999085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of retrieving the restaurant data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Retrieving the restaurant data involves </a:t>
            </a:r>
            <a:r>
              <a:rPr lang="en-US" dirty="0"/>
              <a:t>two steps:</a:t>
            </a:r>
          </a:p>
          <a:p>
            <a:pPr marL="342900" indent="-342900">
              <a:buFont typeface="+mj-lt"/>
              <a:buAutoNum type="arabicPeriod"/>
            </a:pPr>
            <a:r>
              <a:rPr lang="en-US" dirty="0"/>
              <a:t>Navigate to the node </a:t>
            </a:r>
            <a:r>
              <a:rPr lang="en-US" dirty="0" smtClean="0"/>
              <a:t>containing the last letter of the </a:t>
            </a:r>
            <a:r>
              <a:rPr lang="en-US" dirty="0" smtClean="0"/>
              <a:t>type</a:t>
            </a:r>
            <a:r>
              <a:rPr lang="en-US" dirty="0" smtClean="0"/>
              <a:t>.</a:t>
            </a:r>
          </a:p>
          <a:p>
            <a:pPr marL="457200" lvl="2" indent="0">
              <a:buNone/>
            </a:pPr>
            <a:r>
              <a:rPr lang="en-US" dirty="0" smtClean="0"/>
              <a:t>This is equivalent </a:t>
            </a:r>
            <a:r>
              <a:rPr lang="en-US" dirty="0"/>
              <a:t>to navigating to the node corresponding to the end of the string (prefix) entered by the </a:t>
            </a:r>
            <a:r>
              <a:rPr lang="en-US" dirty="0" smtClean="0"/>
              <a:t>user in Step 1, except that the whole word is used instead of potentially only part of it.  Thus we know that this step has a </a:t>
            </a:r>
            <a:r>
              <a:rPr lang="en-US" dirty="0"/>
              <a:t>constant </a:t>
            </a:r>
            <a:r>
              <a:rPr lang="en-US" dirty="0" smtClean="0"/>
              <a:t>runtime</a:t>
            </a:r>
            <a:r>
              <a:rPr lang="en-US" dirty="0" smtClean="0">
                <a:latin typeface="Corbel" panose="020B0503020204020204" pitchFamily="34" charset="0"/>
              </a:rPr>
              <a:t> </a:t>
            </a:r>
            <a:r>
              <a:rPr lang="el-GR" dirty="0" smtClean="0">
                <a:latin typeface="Corbel" panose="020B0503020204020204" pitchFamily="34" charset="0"/>
              </a:rPr>
              <a:t>Θ</a:t>
            </a:r>
            <a:r>
              <a:rPr lang="en-US" dirty="0" smtClean="0">
                <a:latin typeface="Corbel" panose="020B0503020204020204" pitchFamily="34" charset="0"/>
              </a:rPr>
              <a:t>(1).</a:t>
            </a:r>
            <a:endParaRPr lang="en-US" dirty="0"/>
          </a:p>
          <a:p>
            <a:pPr marL="342900" indent="-342900">
              <a:buFont typeface="+mj-lt"/>
              <a:buAutoNum type="arabicPeriod"/>
            </a:pPr>
            <a:r>
              <a:rPr lang="en-US" dirty="0"/>
              <a:t>Navigate through the </a:t>
            </a:r>
            <a:r>
              <a:rPr lang="en-US" dirty="0" smtClean="0"/>
              <a:t>entire linked list contained at that node to get all the restaurants for that type</a:t>
            </a:r>
            <a:r>
              <a:rPr lang="en-US" dirty="0" smtClean="0"/>
              <a:t>.</a:t>
            </a:r>
          </a:p>
          <a:p>
            <a:pPr marL="457200" lvl="2" indent="0">
              <a:buNone/>
            </a:pPr>
            <a:r>
              <a:rPr lang="en-US" dirty="0"/>
              <a:t>If we let T be the number of types, then this step has a constant </a:t>
            </a:r>
            <a:r>
              <a:rPr lang="en-US" dirty="0" smtClean="0"/>
              <a:t>runtime</a:t>
            </a:r>
            <a:r>
              <a:rPr lang="en-US" dirty="0" smtClean="0">
                <a:latin typeface="Corbel" panose="020B0503020204020204" pitchFamily="34" charset="0"/>
              </a:rPr>
              <a:t>, </a:t>
            </a:r>
            <a:r>
              <a:rPr lang="el-GR" dirty="0"/>
              <a:t>Θ</a:t>
            </a:r>
            <a:r>
              <a:rPr lang="en-US" dirty="0">
                <a:latin typeface="Corbel" panose="020B0503020204020204" pitchFamily="34" charset="0"/>
              </a:rPr>
              <a:t>(T</a:t>
            </a:r>
            <a:r>
              <a:rPr lang="en-US" dirty="0" smtClean="0">
                <a:latin typeface="Corbel" panose="020B0503020204020204" pitchFamily="34" charset="0"/>
              </a:rPr>
              <a:t>).</a:t>
            </a:r>
            <a:endParaRPr lang="en-US" dirty="0" smtClean="0"/>
          </a:p>
          <a:p>
            <a:pPr marL="0" indent="0">
              <a:buNone/>
            </a:pPr>
            <a:r>
              <a:rPr lang="en-US" dirty="0" smtClean="0"/>
              <a:t>Since 1 is insignificant as T gets larger, the overall runtime is thus </a:t>
            </a:r>
            <a:r>
              <a:rPr lang="el-GR" dirty="0" smtClean="0">
                <a:latin typeface="Corbel" panose="020B0503020204020204" pitchFamily="34" charset="0"/>
              </a:rPr>
              <a:t>Θ</a:t>
            </a:r>
            <a:r>
              <a:rPr lang="en-US" dirty="0" smtClean="0">
                <a:latin typeface="Corbel" panose="020B0503020204020204" pitchFamily="34" charset="0"/>
              </a:rPr>
              <a:t>( T).  I do not think there will be a more efficient runtime.</a:t>
            </a:r>
            <a:endParaRPr lang="en-US" dirty="0" smtClean="0"/>
          </a:p>
          <a:p>
            <a:pPr marL="228600" lvl="1" indent="0">
              <a:buNone/>
            </a:pPr>
            <a:endParaRPr lang="en-US" dirty="0"/>
          </a:p>
          <a:p>
            <a:pPr lvl="1"/>
            <a:endParaRPr lang="en-US" dirty="0"/>
          </a:p>
        </p:txBody>
      </p:sp>
    </p:spTree>
    <p:extLst>
      <p:ext uri="{BB962C8B-B14F-4D97-AF65-F5344CB8AC3E}">
        <p14:creationId xmlns:p14="http://schemas.microsoft.com/office/powerpoint/2010/main" val="307992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a:t>
            </a:r>
            <a:endParaRPr lang="en-US" dirty="0"/>
          </a:p>
        </p:txBody>
      </p:sp>
      <p:sp>
        <p:nvSpPr>
          <p:cNvPr id="3" name="Text Placeholder 2"/>
          <p:cNvSpPr>
            <a:spLocks noGrp="1"/>
          </p:cNvSpPr>
          <p:nvPr>
            <p:ph type="body" idx="1"/>
          </p:nvPr>
        </p:nvSpPr>
        <p:spPr/>
        <p:txBody>
          <a:bodyPr/>
          <a:lstStyle/>
          <a:p>
            <a:r>
              <a:rPr lang="en-US" dirty="0" smtClean="0"/>
              <a:t>Other innovative ways to utilize data structures</a:t>
            </a:r>
            <a:endParaRPr lang="en-US" dirty="0"/>
          </a:p>
        </p:txBody>
      </p:sp>
    </p:spTree>
    <p:extLst>
      <p:ext uri="{BB962C8B-B14F-4D97-AF65-F5344CB8AC3E}">
        <p14:creationId xmlns:p14="http://schemas.microsoft.com/office/powerpoint/2010/main" val="3897052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sp>
        <p:nvSpPr>
          <p:cNvPr id="3" name="Content Placeholder 2"/>
          <p:cNvSpPr>
            <a:spLocks noGrp="1"/>
          </p:cNvSpPr>
          <p:nvPr>
            <p:ph idx="1"/>
          </p:nvPr>
        </p:nvSpPr>
        <p:spPr/>
        <p:txBody>
          <a:bodyPr/>
          <a:lstStyle/>
          <a:p>
            <a:pPr marL="0" indent="0">
              <a:buNone/>
            </a:pPr>
            <a:r>
              <a:rPr lang="en-US" b="1" dirty="0" smtClean="0"/>
              <a:t>Inventory Tracker</a:t>
            </a:r>
          </a:p>
          <a:p>
            <a:r>
              <a:rPr lang="en-US" dirty="0" smtClean="0"/>
              <a:t>Each node could contain inventory data (part number, descriptive name, cost) as well as a count that could be incremented or decremented as needed.</a:t>
            </a:r>
          </a:p>
          <a:p>
            <a:r>
              <a:rPr lang="en-US" dirty="0" smtClean="0"/>
              <a:t>To add a new item</a:t>
            </a:r>
            <a:r>
              <a:rPr lang="en-US" dirty="0" smtClean="0"/>
              <a:t>, add a new node to the linked list.</a:t>
            </a:r>
          </a:p>
          <a:p>
            <a:r>
              <a:rPr lang="en-US" dirty="0" smtClean="0"/>
              <a:t>If an item will no longer be carried, once it is sold out (count goes down to zero), the item could be removed.</a:t>
            </a:r>
            <a:endParaRPr lang="en-US" dirty="0"/>
          </a:p>
        </p:txBody>
      </p:sp>
    </p:spTree>
    <p:extLst>
      <p:ext uri="{BB962C8B-B14F-4D97-AF65-F5344CB8AC3E}">
        <p14:creationId xmlns:p14="http://schemas.microsoft.com/office/powerpoint/2010/main" val="2669070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Accounts Payable Invoices</a:t>
            </a:r>
            <a:endParaRPr lang="en-US" b="1" dirty="0" smtClean="0"/>
          </a:p>
          <a:p>
            <a:r>
              <a:rPr lang="en-US" dirty="0" smtClean="0"/>
              <a:t>Each node in the stack corresponds to a separate invoice.</a:t>
            </a:r>
          </a:p>
          <a:p>
            <a:r>
              <a:rPr lang="en-US" dirty="0" smtClean="0"/>
              <a:t>As invoices arrive, they are added to the top of the stack.</a:t>
            </a:r>
          </a:p>
          <a:p>
            <a:r>
              <a:rPr lang="en-US" dirty="0" smtClean="0"/>
              <a:t>When the due date arrives, the invoices are pulled from the top of the stack one at a time and processed.</a:t>
            </a:r>
          </a:p>
          <a:p>
            <a:r>
              <a:rPr lang="en-US" dirty="0" smtClean="0"/>
              <a:t>The order in which they are processed does not matter, as long as they have all been processed by the end of the day.</a:t>
            </a:r>
            <a:endParaRPr lang="en-US" dirty="0" smtClean="0"/>
          </a:p>
        </p:txBody>
      </p:sp>
    </p:spTree>
    <p:extLst>
      <p:ext uri="{BB962C8B-B14F-4D97-AF65-F5344CB8AC3E}">
        <p14:creationId xmlns:p14="http://schemas.microsoft.com/office/powerpoint/2010/main" val="3889708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pPr lvl="0"/>
            <a:r>
              <a:rPr lang="en-US" dirty="0"/>
              <a:t>Which data structure(s) did you use for part 1? Why did you select these data structures?</a:t>
            </a:r>
          </a:p>
          <a:p>
            <a:pPr lvl="0"/>
            <a:r>
              <a:rPr lang="en-US" dirty="0"/>
              <a:t>What is the runtime (in asymptotic notation) of searching for a food type? Do you think there is a more efficient runtime?</a:t>
            </a:r>
          </a:p>
          <a:p>
            <a:pPr lvl="0"/>
            <a:r>
              <a:rPr lang="en-US" dirty="0"/>
              <a:t>Which data structures did you use for part 2? Why did you select these data structures?</a:t>
            </a:r>
          </a:p>
          <a:p>
            <a:pPr lvl="0"/>
            <a:r>
              <a:rPr lang="en-US" dirty="0"/>
              <a:t>What is the runtime (in asymptotic notation) of retrieving the restaurant data? Do you think there is a more efficient runtime?</a:t>
            </a:r>
          </a:p>
          <a:p>
            <a:pPr lvl="0"/>
            <a:r>
              <a:rPr lang="en-US" dirty="0"/>
              <a:t>Outside of this project, what are other innovative ways you can utilize data structures?</a:t>
            </a:r>
          </a:p>
          <a:p>
            <a:endParaRPr lang="en-US" dirty="0"/>
          </a:p>
        </p:txBody>
      </p:sp>
    </p:spTree>
    <p:extLst>
      <p:ext uri="{BB962C8B-B14F-4D97-AF65-F5344CB8AC3E}">
        <p14:creationId xmlns:p14="http://schemas.microsoft.com/office/powerpoint/2010/main" val="10806819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Restaurant Waiting List</a:t>
            </a:r>
          </a:p>
          <a:p>
            <a:r>
              <a:rPr lang="en-US" dirty="0" smtClean="0"/>
              <a:t>Used when the restaurant is busy and the customers need to wait for a table</a:t>
            </a:r>
          </a:p>
          <a:p>
            <a:r>
              <a:rPr lang="en-US" dirty="0" smtClean="0"/>
              <a:t>There could be several queues representing how many people can be seated at a given table – e.g., the 1-2 person queue, 3-4 person queue, etc.</a:t>
            </a:r>
          </a:p>
          <a:p>
            <a:r>
              <a:rPr lang="en-US" dirty="0" smtClean="0"/>
              <a:t>Tables are assigned to a given queue based on their size.</a:t>
            </a:r>
          </a:p>
          <a:p>
            <a:r>
              <a:rPr lang="en-US" dirty="0" smtClean="0"/>
              <a:t>When a new party arrives, the name of the head of the party is added to the end of the appropriate queue.</a:t>
            </a:r>
          </a:p>
          <a:p>
            <a:r>
              <a:rPr lang="en-US" dirty="0" smtClean="0"/>
              <a:t>When a table is ready, the next customer from that table group’s queue is removed from the front of the queue and seated at that table.</a:t>
            </a:r>
            <a:endParaRPr lang="en-US" dirty="0"/>
          </a:p>
        </p:txBody>
      </p:sp>
    </p:spTree>
    <p:extLst>
      <p:ext uri="{BB962C8B-B14F-4D97-AF65-F5344CB8AC3E}">
        <p14:creationId xmlns:p14="http://schemas.microsoft.com/office/powerpoint/2010/main" val="1603593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map</a:t>
            </a:r>
            <a:endParaRPr lang="en-US" dirty="0"/>
          </a:p>
        </p:txBody>
      </p:sp>
      <p:sp>
        <p:nvSpPr>
          <p:cNvPr id="3" name="Content Placeholder 2"/>
          <p:cNvSpPr>
            <a:spLocks noGrp="1"/>
          </p:cNvSpPr>
          <p:nvPr>
            <p:ph idx="1"/>
          </p:nvPr>
        </p:nvSpPr>
        <p:spPr/>
        <p:txBody>
          <a:bodyPr/>
          <a:lstStyle/>
          <a:p>
            <a:pPr marL="0" indent="0">
              <a:buNone/>
            </a:pPr>
            <a:r>
              <a:rPr lang="en-US" b="1" dirty="0" smtClean="0"/>
              <a:t>Credit Score Data Storage</a:t>
            </a:r>
          </a:p>
          <a:p>
            <a:r>
              <a:rPr lang="en-US" dirty="0" smtClean="0"/>
              <a:t>Used by a financial institution when it periodically retrieves its customers’ credit scores and related data from a credit bureau</a:t>
            </a:r>
          </a:p>
          <a:p>
            <a:r>
              <a:rPr lang="en-US" dirty="0" smtClean="0"/>
              <a:t>Scores are linked to Social Security Numbers.</a:t>
            </a:r>
          </a:p>
          <a:p>
            <a:r>
              <a:rPr lang="en-US" dirty="0" smtClean="0"/>
              <a:t>Since these are typically huge sets of data, utilizing a hash map to index the data based on the Social Security Numbers would be more efficient than other options.</a:t>
            </a:r>
            <a:endParaRPr lang="en-US" dirty="0"/>
          </a:p>
        </p:txBody>
      </p:sp>
    </p:spTree>
    <p:extLst>
      <p:ext uri="{BB962C8B-B14F-4D97-AF65-F5344CB8AC3E}">
        <p14:creationId xmlns:p14="http://schemas.microsoft.com/office/powerpoint/2010/main" val="947205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US" dirty="0"/>
          </a:p>
        </p:txBody>
      </p:sp>
      <p:sp>
        <p:nvSpPr>
          <p:cNvPr id="4" name="Content Placeholder 3"/>
          <p:cNvSpPr>
            <a:spLocks noGrp="1"/>
          </p:cNvSpPr>
          <p:nvPr>
            <p:ph idx="1"/>
          </p:nvPr>
        </p:nvSpPr>
        <p:spPr/>
        <p:txBody>
          <a:bodyPr/>
          <a:lstStyle/>
          <a:p>
            <a:pPr marL="0" indent="0">
              <a:buNone/>
            </a:pPr>
            <a:r>
              <a:rPr lang="en-US" b="1" dirty="0" smtClean="0"/>
              <a:t>Trip Planner</a:t>
            </a:r>
          </a:p>
          <a:p>
            <a:r>
              <a:rPr lang="en-US" dirty="0" smtClean="0"/>
              <a:t>The top level could represent countries, the next level regions, then cities and towns</a:t>
            </a:r>
          </a:p>
          <a:p>
            <a:r>
              <a:rPr lang="en-US" dirty="0" smtClean="0"/>
              <a:t>The bottom level would represent individual attractions, hotels, restaurants, etc. located in the city or town above it in the tree</a:t>
            </a:r>
          </a:p>
          <a:p>
            <a:r>
              <a:rPr lang="en-US" dirty="0" smtClean="0"/>
              <a:t>Someone planning a trip could choose the country they want to visit first, and work their way down the tree to get to the attractions etc. available in a chosen destination.</a:t>
            </a:r>
          </a:p>
        </p:txBody>
      </p:sp>
    </p:spTree>
    <p:extLst>
      <p:ext uri="{BB962C8B-B14F-4D97-AF65-F5344CB8AC3E}">
        <p14:creationId xmlns:p14="http://schemas.microsoft.com/office/powerpoint/2010/main" val="4277779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a:t>
            </a:r>
            <a:endParaRPr lang="en-US" dirty="0"/>
          </a:p>
        </p:txBody>
      </p:sp>
      <p:sp>
        <p:nvSpPr>
          <p:cNvPr id="3" name="Content Placeholder 2"/>
          <p:cNvSpPr>
            <a:spLocks noGrp="1"/>
          </p:cNvSpPr>
          <p:nvPr>
            <p:ph idx="1"/>
          </p:nvPr>
        </p:nvSpPr>
        <p:spPr/>
        <p:txBody>
          <a:bodyPr/>
          <a:lstStyle/>
          <a:p>
            <a:pPr marL="0" indent="0">
              <a:buNone/>
            </a:pPr>
            <a:r>
              <a:rPr lang="en-US" b="1" dirty="0" smtClean="0"/>
              <a:t>Debt Payoff Planner</a:t>
            </a:r>
          </a:p>
          <a:p>
            <a:r>
              <a:rPr lang="en-US" dirty="0" smtClean="0"/>
              <a:t>Use a max-heap with the loan or credit card’s interest rate as the value.</a:t>
            </a:r>
          </a:p>
          <a:p>
            <a:r>
              <a:rPr lang="en-US" dirty="0" smtClean="0"/>
              <a:t>The loan or card with the highest interest rate would be at the top of the heap, so the user knows to apply any extra funds after they’ve made their minimum payments toward that loan or card.</a:t>
            </a:r>
          </a:p>
          <a:p>
            <a:r>
              <a:rPr lang="en-US" dirty="0" smtClean="0"/>
              <a:t>As a loan or card is paid off, it is removed from the heap and the one with the next-highest interest rate moves to the top of the heap.</a:t>
            </a:r>
            <a:endParaRPr lang="en-US" dirty="0"/>
          </a:p>
        </p:txBody>
      </p:sp>
    </p:spTree>
    <p:extLst>
      <p:ext uri="{BB962C8B-B14F-4D97-AF65-F5344CB8AC3E}">
        <p14:creationId xmlns:p14="http://schemas.microsoft.com/office/powerpoint/2010/main" val="2105311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Distribution Center Selector for a Mail Order Company</a:t>
            </a:r>
          </a:p>
          <a:p>
            <a:r>
              <a:rPr lang="en-US" dirty="0" smtClean="0"/>
              <a:t>The vertexes would correspond to zip codes.</a:t>
            </a:r>
          </a:p>
          <a:p>
            <a:r>
              <a:rPr lang="en-US" dirty="0" smtClean="0"/>
              <a:t>Edges would be travel routes, such as an air cargo route or a highway.</a:t>
            </a:r>
          </a:p>
          <a:p>
            <a:r>
              <a:rPr lang="en-US" dirty="0" smtClean="0"/>
              <a:t>The graph would be a weighted graph, with each edge assigned the cost associated with moving merchandise along that path.</a:t>
            </a:r>
          </a:p>
          <a:p>
            <a:r>
              <a:rPr lang="en-US" dirty="0" smtClean="0"/>
              <a:t>Certain zip codes would be marked as a “distribution center” (because one of the company’s distribution centers would be located there)</a:t>
            </a:r>
          </a:p>
          <a:p>
            <a:r>
              <a:rPr lang="en-US" dirty="0" smtClean="0"/>
              <a:t>The computer program would determine the cheapest route from each distribution center to the destination by traversing the graph, then select the cheapest route overall and ship the goods from that distribution center.</a:t>
            </a:r>
          </a:p>
          <a:p>
            <a:endParaRPr lang="en-US" dirty="0" smtClean="0"/>
          </a:p>
          <a:p>
            <a:pPr lvl="1"/>
            <a:endParaRPr lang="en-US" dirty="0"/>
          </a:p>
        </p:txBody>
      </p:sp>
    </p:spTree>
    <p:extLst>
      <p:ext uri="{BB962C8B-B14F-4D97-AF65-F5344CB8AC3E}">
        <p14:creationId xmlns:p14="http://schemas.microsoft.com/office/powerpoint/2010/main" val="1157509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Word Translation Program for Foreign Languages</a:t>
            </a:r>
          </a:p>
          <a:p>
            <a:r>
              <a:rPr lang="en-US" dirty="0" smtClean="0"/>
              <a:t>Each node in the trie that corresponds to a completed English word would contain a dictionary with the language as the key and that language’s equivalent word as the value.</a:t>
            </a:r>
          </a:p>
          <a:p>
            <a:r>
              <a:rPr lang="en-US" dirty="0" smtClean="0"/>
              <a:t>When the user types in the word they wish to translate (and potentially the specific language also), the computer program would traverse the tree to locate that word and return either the full set of words labeled with their corresponding language, or the word in the specified language.</a:t>
            </a:r>
            <a:endParaRPr lang="en-US" dirty="0"/>
          </a:p>
        </p:txBody>
      </p:sp>
      <p:sp>
        <p:nvSpPr>
          <p:cNvPr id="4" name="Title 3"/>
          <p:cNvSpPr>
            <a:spLocks noGrp="1"/>
          </p:cNvSpPr>
          <p:nvPr>
            <p:ph type="title"/>
          </p:nvPr>
        </p:nvSpPr>
        <p:spPr/>
        <p:txBody>
          <a:bodyPr/>
          <a:lstStyle/>
          <a:p>
            <a:r>
              <a:rPr lang="en-US" dirty="0" smtClean="0"/>
              <a:t>trie</a:t>
            </a:r>
            <a:endParaRPr lang="en-US" dirty="0"/>
          </a:p>
        </p:txBody>
      </p:sp>
    </p:spTree>
    <p:extLst>
      <p:ext uri="{BB962C8B-B14F-4D97-AF65-F5344CB8AC3E}">
        <p14:creationId xmlns:p14="http://schemas.microsoft.com/office/powerpoint/2010/main" val="3208408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a:t>
            </a:r>
            <a:endParaRPr lang="en-US" dirty="0"/>
          </a:p>
        </p:txBody>
      </p:sp>
      <p:sp>
        <p:nvSpPr>
          <p:cNvPr id="3" name="Text Placeholder 2"/>
          <p:cNvSpPr>
            <a:spLocks noGrp="1"/>
          </p:cNvSpPr>
          <p:nvPr>
            <p:ph type="body" idx="1"/>
          </p:nvPr>
        </p:nvSpPr>
        <p:spPr/>
        <p:txBody>
          <a:bodyPr/>
          <a:lstStyle/>
          <a:p>
            <a:r>
              <a:rPr lang="en-US" dirty="0" smtClean="0"/>
              <a:t>Search for Food Types</a:t>
            </a:r>
          </a:p>
        </p:txBody>
      </p:sp>
    </p:spTree>
    <p:extLst>
      <p:ext uri="{BB962C8B-B14F-4D97-AF65-F5344CB8AC3E}">
        <p14:creationId xmlns:p14="http://schemas.microsoft.com/office/powerpoint/2010/main" val="3609426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3" name="Content Placeholder 2"/>
          <p:cNvSpPr>
            <a:spLocks noGrp="1"/>
          </p:cNvSpPr>
          <p:nvPr>
            <p:ph idx="1"/>
          </p:nvPr>
        </p:nvSpPr>
        <p:spPr/>
        <p:txBody>
          <a:bodyPr>
            <a:normAutofit/>
          </a:bodyPr>
          <a:lstStyle/>
          <a:p>
            <a:r>
              <a:rPr lang="en-US" dirty="0" smtClean="0"/>
              <a:t>I chose to use a </a:t>
            </a:r>
            <a:r>
              <a:rPr lang="en-US" b="1" dirty="0" smtClean="0"/>
              <a:t>trie</a:t>
            </a:r>
            <a:r>
              <a:rPr lang="en-US" dirty="0" smtClean="0"/>
              <a:t> for my data structure in Part 1.</a:t>
            </a:r>
          </a:p>
          <a:p>
            <a:r>
              <a:rPr lang="en-US" dirty="0" smtClean="0"/>
              <a:t>My trie implementation contains three classes:</a:t>
            </a:r>
          </a:p>
          <a:p>
            <a:pPr lvl="1"/>
            <a:r>
              <a:rPr lang="en-US" b="1" dirty="0" smtClean="0"/>
              <a:t>Trie</a:t>
            </a:r>
            <a:r>
              <a:rPr lang="en-US" dirty="0" smtClean="0"/>
              <a:t> (a generalized trie class that could be utilized for many different applications)</a:t>
            </a:r>
          </a:p>
          <a:p>
            <a:pPr lvl="1"/>
            <a:r>
              <a:rPr lang="en-US" b="1" dirty="0" smtClean="0"/>
              <a:t>TrieNode</a:t>
            </a:r>
            <a:r>
              <a:rPr lang="en-US" dirty="0" smtClean="0"/>
              <a:t> (a class to represent each node in the Trie)</a:t>
            </a:r>
          </a:p>
          <a:p>
            <a:pPr lvl="1"/>
            <a:r>
              <a:rPr lang="en-US" b="1" dirty="0" smtClean="0"/>
              <a:t>RestaurantSearchEngine</a:t>
            </a:r>
            <a:r>
              <a:rPr lang="en-US" dirty="0" smtClean="0"/>
              <a:t> (a specialized kind of trie that inherits from the Trie class; most of its functionality was developed for Part II)</a:t>
            </a:r>
          </a:p>
          <a:p>
            <a:r>
              <a:rPr lang="en-US" dirty="0" smtClean="0"/>
              <a:t>All letters are converted to lower case before being added to the </a:t>
            </a:r>
            <a:r>
              <a:rPr lang="en-US" dirty="0" smtClean="0"/>
              <a:t>trie.</a:t>
            </a:r>
            <a:endParaRPr lang="en-US" dirty="0" smtClean="0"/>
          </a:p>
          <a:p>
            <a:pPr lvl="1"/>
            <a:endParaRPr lang="en-US" dirty="0" smtClean="0"/>
          </a:p>
          <a:p>
            <a:endParaRPr lang="en-US" dirty="0"/>
          </a:p>
        </p:txBody>
      </p:sp>
    </p:spTree>
    <p:extLst>
      <p:ext uri="{BB962C8B-B14F-4D97-AF65-F5344CB8AC3E}">
        <p14:creationId xmlns:p14="http://schemas.microsoft.com/office/powerpoint/2010/main" val="2690847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 chose this data structure</a:t>
            </a:r>
            <a:endParaRPr lang="en-US" dirty="0"/>
          </a:p>
        </p:txBody>
      </p:sp>
      <p:sp>
        <p:nvSpPr>
          <p:cNvPr id="3" name="Content Placeholder 2"/>
          <p:cNvSpPr>
            <a:spLocks noGrp="1"/>
          </p:cNvSpPr>
          <p:nvPr>
            <p:ph idx="1"/>
          </p:nvPr>
        </p:nvSpPr>
        <p:spPr/>
        <p:txBody>
          <a:bodyPr/>
          <a:lstStyle/>
          <a:p>
            <a:r>
              <a:rPr lang="en-US" dirty="0" smtClean="0"/>
              <a:t>The trie structure looked the most interesting to implement.</a:t>
            </a:r>
          </a:p>
          <a:p>
            <a:r>
              <a:rPr lang="en-US" dirty="0" smtClean="0"/>
              <a:t>The instructions said tries are extremely efficient for searching for words through strings.</a:t>
            </a:r>
            <a:endParaRPr lang="en-US" dirty="0" smtClean="0"/>
          </a:p>
          <a:p>
            <a:r>
              <a:rPr lang="en-US" dirty="0" smtClean="0"/>
              <a:t>Tries are simpler to implement than a hash table since you don’t need to incorporate additional functionality to account for the possibility of collisions.</a:t>
            </a:r>
          </a:p>
          <a:p>
            <a:r>
              <a:rPr lang="en-US" dirty="0" smtClean="0"/>
              <a:t>The trie structure could easily be expanded upon to incorporate the restaurant retrieval functionality to be implemented in Part 2.</a:t>
            </a:r>
            <a:endParaRPr lang="en-US" dirty="0"/>
          </a:p>
          <a:p>
            <a:endParaRPr lang="en-US" dirty="0"/>
          </a:p>
        </p:txBody>
      </p:sp>
    </p:spTree>
    <p:extLst>
      <p:ext uri="{BB962C8B-B14F-4D97-AF65-F5344CB8AC3E}">
        <p14:creationId xmlns:p14="http://schemas.microsoft.com/office/powerpoint/2010/main" val="911034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of searching for a food type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 -&gt; number of letters in a word </a:t>
            </a:r>
            <a:r>
              <a:rPr lang="en-US" dirty="0" smtClean="0"/>
              <a:t>(i.e., a type) (Note:  the longest word in the English language, </a:t>
            </a:r>
            <a:r>
              <a:rPr lang="en-US" b="1" dirty="0" smtClean="0"/>
              <a:t>pneumonoultramicroscopicsilicovolcanoconiosis</a:t>
            </a:r>
            <a:r>
              <a:rPr lang="en-US" dirty="0" smtClean="0"/>
              <a:t>, contains 34 letters).</a:t>
            </a:r>
            <a:endParaRPr lang="en-US" dirty="0" smtClean="0"/>
          </a:p>
          <a:p>
            <a:r>
              <a:rPr lang="en-US" dirty="0" smtClean="0"/>
              <a:t>P -&gt; number of letters entered by the user </a:t>
            </a:r>
            <a:r>
              <a:rPr lang="en-US" dirty="0" smtClean="0"/>
              <a:t>(this corresponds to a word prefix)</a:t>
            </a:r>
            <a:endParaRPr lang="en-US" dirty="0" smtClean="0"/>
          </a:p>
          <a:p>
            <a:r>
              <a:rPr lang="en-US" dirty="0" smtClean="0"/>
              <a:t>T -&gt; the number of words (types) that are </a:t>
            </a:r>
            <a:r>
              <a:rPr lang="en-US" dirty="0" smtClean="0"/>
              <a:t>stored</a:t>
            </a:r>
          </a:p>
          <a:p>
            <a:r>
              <a:rPr lang="en-US" dirty="0" smtClean="0"/>
              <a:t>26 -&gt; the number of letters (lower case) in the English alphabet</a:t>
            </a:r>
            <a:endParaRPr lang="en-US" dirty="0" smtClean="0"/>
          </a:p>
          <a:p>
            <a:endParaRPr lang="en-US" dirty="0"/>
          </a:p>
          <a:p>
            <a:r>
              <a:rPr lang="en-US" dirty="0" smtClean="0"/>
              <a:t>Searching for a food type involves two steps:</a:t>
            </a:r>
          </a:p>
          <a:p>
            <a:pPr marL="571500" lvl="1" indent="-342900">
              <a:buFont typeface="+mj-lt"/>
              <a:buAutoNum type="arabicPeriod"/>
            </a:pPr>
            <a:r>
              <a:rPr lang="en-US" dirty="0" smtClean="0"/>
              <a:t>Navigate to the node corresponding to the end of the string (prefix) entered by the user.</a:t>
            </a:r>
          </a:p>
          <a:p>
            <a:pPr marL="571500" lvl="1" indent="-342900">
              <a:buFont typeface="+mj-lt"/>
              <a:buAutoNum type="arabicPeriod"/>
            </a:pPr>
            <a:r>
              <a:rPr lang="en-US" dirty="0" smtClean="0"/>
              <a:t>Navigate through the entire tree from that node down to locate all completed words (types).</a:t>
            </a:r>
          </a:p>
          <a:p>
            <a:pPr lvl="1"/>
            <a:endParaRPr lang="en-US" dirty="0"/>
          </a:p>
        </p:txBody>
      </p:sp>
    </p:spTree>
    <p:extLst>
      <p:ext uri="{BB962C8B-B14F-4D97-AF65-F5344CB8AC3E}">
        <p14:creationId xmlns:p14="http://schemas.microsoft.com/office/powerpoint/2010/main" val="1850331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 step 1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9514030"/>
              </p:ext>
            </p:extLst>
          </p:nvPr>
        </p:nvGraphicFramePr>
        <p:xfrm>
          <a:off x="2230438" y="2638425"/>
          <a:ext cx="7731124" cy="2865120"/>
        </p:xfrm>
        <a:graphic>
          <a:graphicData uri="http://schemas.openxmlformats.org/drawingml/2006/table">
            <a:tbl>
              <a:tblPr firstRow="1" bandRow="1">
                <a:tableStyleId>{72833802-FEF1-4C79-8D5D-14CF1EAF98D9}</a:tableStyleId>
              </a:tblPr>
              <a:tblGrid>
                <a:gridCol w="1932781">
                  <a:extLst>
                    <a:ext uri="{9D8B030D-6E8A-4147-A177-3AD203B41FA5}">
                      <a16:colId xmlns:a16="http://schemas.microsoft.com/office/drawing/2014/main" val="2672818317"/>
                    </a:ext>
                  </a:extLst>
                </a:gridCol>
                <a:gridCol w="1932781">
                  <a:extLst>
                    <a:ext uri="{9D8B030D-6E8A-4147-A177-3AD203B41FA5}">
                      <a16:colId xmlns:a16="http://schemas.microsoft.com/office/drawing/2014/main" val="860100299"/>
                    </a:ext>
                  </a:extLst>
                </a:gridCol>
                <a:gridCol w="1932781">
                  <a:extLst>
                    <a:ext uri="{9D8B030D-6E8A-4147-A177-3AD203B41FA5}">
                      <a16:colId xmlns:a16="http://schemas.microsoft.com/office/drawing/2014/main" val="845671572"/>
                    </a:ext>
                  </a:extLst>
                </a:gridCol>
                <a:gridCol w="1932781">
                  <a:extLst>
                    <a:ext uri="{9D8B030D-6E8A-4147-A177-3AD203B41FA5}">
                      <a16:colId xmlns:a16="http://schemas.microsoft.com/office/drawing/2014/main" val="1411474465"/>
                    </a:ext>
                  </a:extLst>
                </a:gridCol>
              </a:tblGrid>
              <a:tr h="370840">
                <a:tc>
                  <a:txBody>
                    <a:bodyPr/>
                    <a:lstStyle/>
                    <a:p>
                      <a:r>
                        <a:rPr lang="en-US" dirty="0" smtClean="0"/>
                        <a:t>L</a:t>
                      </a:r>
                      <a:endParaRPr lang="en-US" dirty="0"/>
                    </a:p>
                  </a:txBody>
                  <a:tcPr/>
                </a:tc>
                <a:tc>
                  <a:txBody>
                    <a:bodyPr/>
                    <a:lstStyle/>
                    <a:p>
                      <a:r>
                        <a:rPr lang="en-US" dirty="0" smtClean="0"/>
                        <a:t>P</a:t>
                      </a:r>
                      <a:endParaRPr lang="en-US" dirty="0"/>
                    </a:p>
                  </a:txBody>
                  <a:tcPr/>
                </a:tc>
                <a:tc>
                  <a:txBody>
                    <a:bodyPr/>
                    <a:lstStyle/>
                    <a:p>
                      <a:r>
                        <a:rPr lang="en-US" dirty="0" smtClean="0"/>
                        <a:t>Best Case Runtime</a:t>
                      </a:r>
                      <a:endParaRPr lang="en-US" dirty="0"/>
                    </a:p>
                  </a:txBody>
                  <a:tcPr/>
                </a:tc>
                <a:tc>
                  <a:txBody>
                    <a:bodyPr/>
                    <a:lstStyle/>
                    <a:p>
                      <a:r>
                        <a:rPr lang="en-US" dirty="0" smtClean="0"/>
                        <a:t>Worst Case Runtime</a:t>
                      </a:r>
                      <a:endParaRPr lang="en-US" dirty="0"/>
                    </a:p>
                  </a:txBody>
                  <a:tcPr/>
                </a:tc>
                <a:extLst>
                  <a:ext uri="{0D108BD9-81ED-4DB2-BD59-A6C34878D82A}">
                    <a16:rowId xmlns:a16="http://schemas.microsoft.com/office/drawing/2014/main" val="647487646"/>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 * 26</a:t>
                      </a:r>
                      <a:endParaRPr lang="en-US" dirty="0"/>
                    </a:p>
                  </a:txBody>
                  <a:tcPr/>
                </a:tc>
                <a:extLst>
                  <a:ext uri="{0D108BD9-81ED-4DB2-BD59-A6C34878D82A}">
                    <a16:rowId xmlns:a16="http://schemas.microsoft.com/office/drawing/2014/main" val="3201000574"/>
                  </a:ext>
                </a:extLst>
              </a:tr>
              <a:tr h="370840">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 * 26</a:t>
                      </a:r>
                      <a:endParaRPr lang="en-US" dirty="0"/>
                    </a:p>
                  </a:txBody>
                  <a:tcPr/>
                </a:tc>
                <a:extLst>
                  <a:ext uri="{0D108BD9-81ED-4DB2-BD59-A6C34878D82A}">
                    <a16:rowId xmlns:a16="http://schemas.microsoft.com/office/drawing/2014/main" val="2788657028"/>
                  </a:ext>
                </a:extLst>
              </a:tr>
              <a:tr h="370840">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 * 26</a:t>
                      </a:r>
                      <a:endParaRPr lang="en-US" dirty="0"/>
                    </a:p>
                  </a:txBody>
                  <a:tcPr/>
                </a:tc>
                <a:extLst>
                  <a:ext uri="{0D108BD9-81ED-4DB2-BD59-A6C34878D82A}">
                    <a16:rowId xmlns:a16="http://schemas.microsoft.com/office/drawing/2014/main" val="2705497754"/>
                  </a:ext>
                </a:extLst>
              </a:tr>
              <a:tr h="370840">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 * 26</a:t>
                      </a:r>
                      <a:endParaRPr lang="en-US" dirty="0"/>
                    </a:p>
                  </a:txBody>
                  <a:tcPr/>
                </a:tc>
                <a:extLst>
                  <a:ext uri="{0D108BD9-81ED-4DB2-BD59-A6C34878D82A}">
                    <a16:rowId xmlns:a16="http://schemas.microsoft.com/office/drawing/2014/main" val="2946498043"/>
                  </a:ext>
                </a:extLst>
              </a:tr>
              <a:tr h="37084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2 * 26</a:t>
                      </a:r>
                      <a:endParaRPr lang="en-US" dirty="0"/>
                    </a:p>
                  </a:txBody>
                  <a:tcPr/>
                </a:tc>
                <a:extLst>
                  <a:ext uri="{0D108BD9-81ED-4DB2-BD59-A6C34878D82A}">
                    <a16:rowId xmlns:a16="http://schemas.microsoft.com/office/drawing/2014/main" val="3411739795"/>
                  </a:ext>
                </a:extLst>
              </a:tr>
              <a:tr h="370840">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 * 26</a:t>
                      </a:r>
                      <a:endParaRPr lang="en-US" dirty="0"/>
                    </a:p>
                  </a:txBody>
                  <a:tcPr/>
                </a:tc>
                <a:extLst>
                  <a:ext uri="{0D108BD9-81ED-4DB2-BD59-A6C34878D82A}">
                    <a16:rowId xmlns:a16="http://schemas.microsoft.com/office/drawing/2014/main" val="1497000844"/>
                  </a:ext>
                </a:extLst>
              </a:tr>
            </a:tbl>
          </a:graphicData>
        </a:graphic>
      </p:graphicFrame>
    </p:spTree>
    <p:extLst>
      <p:ext uri="{BB962C8B-B14F-4D97-AF65-F5344CB8AC3E}">
        <p14:creationId xmlns:p14="http://schemas.microsoft.com/office/powerpoint/2010/main" val="1886570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 step 1</a:t>
            </a:r>
            <a:endParaRPr lang="en-US" dirty="0"/>
          </a:p>
        </p:txBody>
      </p:sp>
      <p:sp>
        <p:nvSpPr>
          <p:cNvPr id="3" name="Content Placeholder 2"/>
          <p:cNvSpPr>
            <a:spLocks noGrp="1"/>
          </p:cNvSpPr>
          <p:nvPr>
            <p:ph idx="1"/>
          </p:nvPr>
        </p:nvSpPr>
        <p:spPr/>
        <p:txBody>
          <a:bodyPr/>
          <a:lstStyle/>
          <a:p>
            <a:r>
              <a:rPr lang="en-US" dirty="0" smtClean="0"/>
              <a:t>Best case runtime (</a:t>
            </a:r>
            <a:r>
              <a:rPr lang="el-GR" dirty="0" smtClean="0"/>
              <a:t>Ω</a:t>
            </a:r>
            <a:r>
              <a:rPr lang="en-US" dirty="0" smtClean="0"/>
              <a:t>) = </a:t>
            </a:r>
            <a:r>
              <a:rPr lang="en-US" dirty="0" smtClean="0"/>
              <a:t>P (the number of letters entered by the user)</a:t>
            </a:r>
            <a:endParaRPr lang="en-US" dirty="0" smtClean="0"/>
          </a:p>
          <a:p>
            <a:r>
              <a:rPr lang="en-US" dirty="0" smtClean="0"/>
              <a:t>Worst case runtime (O) = </a:t>
            </a:r>
            <a:r>
              <a:rPr lang="en-US" dirty="0" smtClean="0"/>
              <a:t>26 * P</a:t>
            </a:r>
          </a:p>
          <a:p>
            <a:pPr marL="0" indent="0">
              <a:buNone/>
            </a:pPr>
            <a:r>
              <a:rPr lang="en-US" dirty="0" smtClean="0"/>
              <a:t>Note that P cannot go to infinity.  There are a limited number of letters that can be entered by the user, and any reasonable user will not enter more than 10 or so.  If a user enters the longest English word, P would be 34.  Therefore the runtime is a constant runtime, </a:t>
            </a:r>
            <a:r>
              <a:rPr lang="el-GR" dirty="0" smtClean="0">
                <a:latin typeface="Corbel" panose="020B0503020204020204" pitchFamily="34" charset="0"/>
              </a:rPr>
              <a:t>Θ</a:t>
            </a:r>
            <a:r>
              <a:rPr lang="en-US" dirty="0" smtClean="0">
                <a:latin typeface="Corbel" panose="020B0503020204020204" pitchFamily="34" charset="0"/>
              </a:rPr>
              <a:t>(1).</a:t>
            </a:r>
            <a:endParaRPr lang="en-US" dirty="0"/>
          </a:p>
        </p:txBody>
      </p:sp>
    </p:spTree>
    <p:extLst>
      <p:ext uri="{BB962C8B-B14F-4D97-AF65-F5344CB8AC3E}">
        <p14:creationId xmlns:p14="http://schemas.microsoft.com/office/powerpoint/2010/main" val="731928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 step 2</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077905"/>
              </p:ext>
            </p:extLst>
          </p:nvPr>
        </p:nvGraphicFramePr>
        <p:xfrm>
          <a:off x="2230438" y="2638425"/>
          <a:ext cx="7731124" cy="2865120"/>
        </p:xfrm>
        <a:graphic>
          <a:graphicData uri="http://schemas.openxmlformats.org/drawingml/2006/table">
            <a:tbl>
              <a:tblPr firstRow="1" bandRow="1">
                <a:tableStyleId>{72833802-FEF1-4C79-8D5D-14CF1EAF98D9}</a:tableStyleId>
              </a:tblPr>
              <a:tblGrid>
                <a:gridCol w="1932781">
                  <a:extLst>
                    <a:ext uri="{9D8B030D-6E8A-4147-A177-3AD203B41FA5}">
                      <a16:colId xmlns:a16="http://schemas.microsoft.com/office/drawing/2014/main" val="2672818317"/>
                    </a:ext>
                  </a:extLst>
                </a:gridCol>
                <a:gridCol w="1932781">
                  <a:extLst>
                    <a:ext uri="{9D8B030D-6E8A-4147-A177-3AD203B41FA5}">
                      <a16:colId xmlns:a16="http://schemas.microsoft.com/office/drawing/2014/main" val="860100299"/>
                    </a:ext>
                  </a:extLst>
                </a:gridCol>
                <a:gridCol w="1932781">
                  <a:extLst>
                    <a:ext uri="{9D8B030D-6E8A-4147-A177-3AD203B41FA5}">
                      <a16:colId xmlns:a16="http://schemas.microsoft.com/office/drawing/2014/main" val="845671572"/>
                    </a:ext>
                  </a:extLst>
                </a:gridCol>
                <a:gridCol w="1932781">
                  <a:extLst>
                    <a:ext uri="{9D8B030D-6E8A-4147-A177-3AD203B41FA5}">
                      <a16:colId xmlns:a16="http://schemas.microsoft.com/office/drawing/2014/main" val="1411474465"/>
                    </a:ext>
                  </a:extLst>
                </a:gridCol>
              </a:tblGrid>
              <a:tr h="370840">
                <a:tc>
                  <a:txBody>
                    <a:bodyPr/>
                    <a:lstStyle/>
                    <a:p>
                      <a:r>
                        <a:rPr lang="en-US" dirty="0" smtClean="0"/>
                        <a:t>L (in subtree)</a:t>
                      </a:r>
                      <a:endParaRPr lang="en-US" dirty="0"/>
                    </a:p>
                  </a:txBody>
                  <a:tcPr/>
                </a:tc>
                <a:tc>
                  <a:txBody>
                    <a:bodyPr/>
                    <a:lstStyle/>
                    <a:p>
                      <a:r>
                        <a:rPr lang="en-US" dirty="0" smtClean="0"/>
                        <a:t>P</a:t>
                      </a:r>
                      <a:endParaRPr lang="en-US" dirty="0"/>
                    </a:p>
                  </a:txBody>
                  <a:tcPr/>
                </a:tc>
                <a:tc>
                  <a:txBody>
                    <a:bodyPr/>
                    <a:lstStyle/>
                    <a:p>
                      <a:r>
                        <a:rPr lang="en-US" dirty="0" smtClean="0"/>
                        <a:t>Best Case Runtime</a:t>
                      </a:r>
                      <a:endParaRPr lang="en-US" dirty="0"/>
                    </a:p>
                  </a:txBody>
                  <a:tcPr/>
                </a:tc>
                <a:tc>
                  <a:txBody>
                    <a:bodyPr/>
                    <a:lstStyle/>
                    <a:p>
                      <a:r>
                        <a:rPr lang="en-US" dirty="0" smtClean="0"/>
                        <a:t>Worst Case Runtime</a:t>
                      </a:r>
                      <a:endParaRPr lang="en-US" dirty="0"/>
                    </a:p>
                  </a:txBody>
                  <a:tcPr/>
                </a:tc>
                <a:extLst>
                  <a:ext uri="{0D108BD9-81ED-4DB2-BD59-A6C34878D82A}">
                    <a16:rowId xmlns:a16="http://schemas.microsoft.com/office/drawing/2014/main" val="647487646"/>
                  </a:ext>
                </a:extLst>
              </a:tr>
              <a:tr h="370840">
                <a:tc>
                  <a:txBody>
                    <a:bodyPr/>
                    <a:lstStyle/>
                    <a:p>
                      <a:r>
                        <a:rPr lang="en-US" dirty="0" smtClean="0"/>
                        <a:t>0</a:t>
                      </a:r>
                      <a:endParaRPr lang="en-US" dirty="0"/>
                    </a:p>
                  </a:txBody>
                  <a:tcPr/>
                </a:tc>
                <a:tc>
                  <a:txBody>
                    <a:bodyPr/>
                    <a:lstStyle/>
                    <a:p>
                      <a:r>
                        <a:rPr lang="en-US" dirty="0" smtClean="0"/>
                        <a:t>N/A</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201000574"/>
                  </a:ext>
                </a:extLst>
              </a:tr>
              <a:tr h="370840">
                <a:tc>
                  <a:txBody>
                    <a:bodyPr/>
                    <a:lstStyle/>
                    <a:p>
                      <a:r>
                        <a:rPr lang="en-US" dirty="0" smtClean="0"/>
                        <a:t>1</a:t>
                      </a:r>
                      <a:endParaRPr lang="en-US" dirty="0"/>
                    </a:p>
                  </a:txBody>
                  <a:tcPr/>
                </a:tc>
                <a:tc>
                  <a:txBody>
                    <a:bodyPr/>
                    <a:lstStyle/>
                    <a:p>
                      <a:r>
                        <a:rPr lang="en-US" dirty="0" smtClean="0"/>
                        <a:t>N/A</a:t>
                      </a:r>
                      <a:endParaRPr lang="en-US" dirty="0"/>
                    </a:p>
                  </a:txBody>
                  <a:tcPr/>
                </a:tc>
                <a:tc>
                  <a:txBody>
                    <a:bodyPr/>
                    <a:lstStyle/>
                    <a:p>
                      <a:r>
                        <a:rPr lang="en-US" dirty="0" smtClean="0"/>
                        <a:t>26</a:t>
                      </a:r>
                      <a:endParaRPr lang="en-US" dirty="0"/>
                    </a:p>
                  </a:txBody>
                  <a:tcPr/>
                </a:tc>
                <a:tc>
                  <a:txBody>
                    <a:bodyPr/>
                    <a:lstStyle/>
                    <a:p>
                      <a:r>
                        <a:rPr lang="en-US" dirty="0" smtClean="0"/>
                        <a:t>26</a:t>
                      </a:r>
                      <a:endParaRPr lang="en-US" dirty="0"/>
                    </a:p>
                  </a:txBody>
                  <a:tcPr/>
                </a:tc>
                <a:extLst>
                  <a:ext uri="{0D108BD9-81ED-4DB2-BD59-A6C34878D82A}">
                    <a16:rowId xmlns:a16="http://schemas.microsoft.com/office/drawing/2014/main" val="2788657028"/>
                  </a:ext>
                </a:extLst>
              </a:tr>
              <a:tr h="370840">
                <a:tc>
                  <a:txBody>
                    <a:bodyPr/>
                    <a:lstStyle/>
                    <a:p>
                      <a:r>
                        <a:rPr lang="en-US" dirty="0" smtClean="0"/>
                        <a:t>2</a:t>
                      </a:r>
                      <a:endParaRPr lang="en-US" dirty="0"/>
                    </a:p>
                  </a:txBody>
                  <a:tcPr/>
                </a:tc>
                <a:tc>
                  <a:txBody>
                    <a:bodyPr/>
                    <a:lstStyle/>
                    <a:p>
                      <a:r>
                        <a:rPr lang="en-US" dirty="0" smtClean="0"/>
                        <a:t>N/A</a:t>
                      </a:r>
                      <a:endParaRPr lang="en-US" dirty="0"/>
                    </a:p>
                  </a:txBody>
                  <a:tcPr/>
                </a:tc>
                <a:tc>
                  <a:txBody>
                    <a:bodyPr/>
                    <a:lstStyle/>
                    <a:p>
                      <a:r>
                        <a:rPr lang="en-US" dirty="0" smtClean="0"/>
                        <a:t>26 * 26</a:t>
                      </a:r>
                      <a:endParaRPr lang="en-US" dirty="0"/>
                    </a:p>
                  </a:txBody>
                  <a:tcPr/>
                </a:tc>
                <a:tc>
                  <a:txBody>
                    <a:bodyPr/>
                    <a:lstStyle/>
                    <a:p>
                      <a:r>
                        <a:rPr lang="en-US" dirty="0" smtClean="0"/>
                        <a:t>26 * 26</a:t>
                      </a:r>
                      <a:endParaRPr lang="en-US" dirty="0"/>
                    </a:p>
                  </a:txBody>
                  <a:tcPr/>
                </a:tc>
                <a:extLst>
                  <a:ext uri="{0D108BD9-81ED-4DB2-BD59-A6C34878D82A}">
                    <a16:rowId xmlns:a16="http://schemas.microsoft.com/office/drawing/2014/main" val="2705497754"/>
                  </a:ext>
                </a:extLst>
              </a:tr>
              <a:tr h="370840">
                <a:tc>
                  <a:txBody>
                    <a:bodyPr/>
                    <a:lstStyle/>
                    <a:p>
                      <a:r>
                        <a:rPr lang="en-US" dirty="0" smtClean="0"/>
                        <a:t>3</a:t>
                      </a:r>
                      <a:endParaRPr lang="en-US" dirty="0"/>
                    </a:p>
                  </a:txBody>
                  <a:tcPr/>
                </a:tc>
                <a:tc>
                  <a:txBody>
                    <a:bodyPr/>
                    <a:lstStyle/>
                    <a:p>
                      <a:r>
                        <a:rPr lang="en-US" dirty="0" smtClean="0"/>
                        <a:t>N/A</a:t>
                      </a:r>
                      <a:endParaRPr lang="en-US" dirty="0"/>
                    </a:p>
                  </a:txBody>
                  <a:tcPr/>
                </a:tc>
                <a:tc>
                  <a:txBody>
                    <a:bodyPr/>
                    <a:lstStyle/>
                    <a:p>
                      <a:r>
                        <a:rPr lang="en-US" dirty="0" smtClean="0"/>
                        <a:t>26 * 26 * 26</a:t>
                      </a:r>
                      <a:endParaRPr lang="en-US" dirty="0"/>
                    </a:p>
                  </a:txBody>
                  <a:tcPr/>
                </a:tc>
                <a:tc>
                  <a:txBody>
                    <a:bodyPr/>
                    <a:lstStyle/>
                    <a:p>
                      <a:r>
                        <a:rPr lang="en-US" dirty="0" smtClean="0"/>
                        <a:t>26 * 26 * 26</a:t>
                      </a:r>
                      <a:endParaRPr lang="en-US" dirty="0"/>
                    </a:p>
                  </a:txBody>
                  <a:tcPr/>
                </a:tc>
                <a:extLst>
                  <a:ext uri="{0D108BD9-81ED-4DB2-BD59-A6C34878D82A}">
                    <a16:rowId xmlns:a16="http://schemas.microsoft.com/office/drawing/2014/main" val="2946498043"/>
                  </a:ext>
                </a:extLst>
              </a:tr>
              <a:tr h="370840">
                <a:tc>
                  <a:txBody>
                    <a:bodyPr/>
                    <a:lstStyle/>
                    <a:p>
                      <a:r>
                        <a:rPr lang="en-US" dirty="0" smtClean="0"/>
                        <a:t>4</a:t>
                      </a:r>
                      <a:endParaRPr lang="en-US" dirty="0"/>
                    </a:p>
                  </a:txBody>
                  <a:tcPr/>
                </a:tc>
                <a:tc>
                  <a:txBody>
                    <a:bodyPr/>
                    <a:lstStyle/>
                    <a:p>
                      <a:r>
                        <a:rPr lang="en-US" dirty="0" smtClean="0"/>
                        <a:t>N/A</a:t>
                      </a:r>
                      <a:endParaRPr lang="en-US" dirty="0"/>
                    </a:p>
                  </a:txBody>
                  <a:tcPr/>
                </a:tc>
                <a:tc>
                  <a:txBody>
                    <a:bodyPr/>
                    <a:lstStyle/>
                    <a:p>
                      <a:r>
                        <a:rPr lang="en-US" dirty="0" smtClean="0"/>
                        <a:t>26</a:t>
                      </a:r>
                      <a:r>
                        <a:rPr lang="en-US" baseline="0" dirty="0" smtClean="0"/>
                        <a:t> ** 4</a:t>
                      </a:r>
                      <a:endParaRPr lang="en-US" dirty="0"/>
                    </a:p>
                  </a:txBody>
                  <a:tcPr/>
                </a:tc>
                <a:tc>
                  <a:txBody>
                    <a:bodyPr/>
                    <a:lstStyle/>
                    <a:p>
                      <a:r>
                        <a:rPr lang="en-US" dirty="0" smtClean="0"/>
                        <a:t>26 ** 4</a:t>
                      </a:r>
                      <a:endParaRPr lang="en-US" dirty="0"/>
                    </a:p>
                  </a:txBody>
                  <a:tcPr/>
                </a:tc>
                <a:extLst>
                  <a:ext uri="{0D108BD9-81ED-4DB2-BD59-A6C34878D82A}">
                    <a16:rowId xmlns:a16="http://schemas.microsoft.com/office/drawing/2014/main" val="3411739795"/>
                  </a:ext>
                </a:extLst>
              </a:tr>
              <a:tr h="370840">
                <a:tc>
                  <a:txBody>
                    <a:bodyPr/>
                    <a:lstStyle/>
                    <a:p>
                      <a:r>
                        <a:rPr lang="en-US" dirty="0" smtClean="0"/>
                        <a:t>5</a:t>
                      </a:r>
                      <a:endParaRPr lang="en-US" dirty="0"/>
                    </a:p>
                  </a:txBody>
                  <a:tcPr/>
                </a:tc>
                <a:tc>
                  <a:txBody>
                    <a:bodyPr/>
                    <a:lstStyle/>
                    <a:p>
                      <a:r>
                        <a:rPr lang="en-US" dirty="0" smtClean="0"/>
                        <a:t>N/A</a:t>
                      </a:r>
                      <a:endParaRPr lang="en-US" dirty="0"/>
                    </a:p>
                  </a:txBody>
                  <a:tcPr/>
                </a:tc>
                <a:tc>
                  <a:txBody>
                    <a:bodyPr/>
                    <a:lstStyle/>
                    <a:p>
                      <a:r>
                        <a:rPr lang="en-US" dirty="0" smtClean="0"/>
                        <a:t>26 ** 5</a:t>
                      </a:r>
                      <a:endParaRPr lang="en-US" dirty="0"/>
                    </a:p>
                  </a:txBody>
                  <a:tcPr/>
                </a:tc>
                <a:tc>
                  <a:txBody>
                    <a:bodyPr/>
                    <a:lstStyle/>
                    <a:p>
                      <a:r>
                        <a:rPr lang="en-US" dirty="0" smtClean="0"/>
                        <a:t>26 ** 5</a:t>
                      </a:r>
                      <a:endParaRPr lang="en-US" dirty="0"/>
                    </a:p>
                  </a:txBody>
                  <a:tcPr/>
                </a:tc>
                <a:extLst>
                  <a:ext uri="{0D108BD9-81ED-4DB2-BD59-A6C34878D82A}">
                    <a16:rowId xmlns:a16="http://schemas.microsoft.com/office/drawing/2014/main" val="1497000844"/>
                  </a:ext>
                </a:extLst>
              </a:tr>
            </a:tbl>
          </a:graphicData>
        </a:graphic>
      </p:graphicFrame>
    </p:spTree>
    <p:extLst>
      <p:ext uri="{BB962C8B-B14F-4D97-AF65-F5344CB8AC3E}">
        <p14:creationId xmlns:p14="http://schemas.microsoft.com/office/powerpoint/2010/main" val="2924989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412</TotalTime>
  <Words>2014</Words>
  <Application>Microsoft Office PowerPoint</Application>
  <PresentationFormat>Widescreen</PresentationFormat>
  <Paragraphs>179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Corbel</vt:lpstr>
      <vt:lpstr>Gill Sans MT</vt:lpstr>
      <vt:lpstr>Parcel</vt:lpstr>
      <vt:lpstr>Soho Restaurants Capstone project</vt:lpstr>
      <vt:lpstr>outline</vt:lpstr>
      <vt:lpstr>Part 1</vt:lpstr>
      <vt:lpstr>Data Structure</vt:lpstr>
      <vt:lpstr>Why I chose this data structure</vt:lpstr>
      <vt:lpstr>Runtime of searching for a food type</vt:lpstr>
      <vt:lpstr>runtime – step 1 </vt:lpstr>
      <vt:lpstr>Runtime – step 1</vt:lpstr>
      <vt:lpstr>runtime – step 2</vt:lpstr>
      <vt:lpstr>Runtime – step 1I</vt:lpstr>
      <vt:lpstr>Total runtime</vt:lpstr>
      <vt:lpstr>Part II</vt:lpstr>
      <vt:lpstr>data structure</vt:lpstr>
      <vt:lpstr>Data structure (continued)</vt:lpstr>
      <vt:lpstr>Why I chose this data structure</vt:lpstr>
      <vt:lpstr>Runtime of retrieving the restaurant data</vt:lpstr>
      <vt:lpstr>Going beyond…</vt:lpstr>
      <vt:lpstr>Linked list</vt:lpstr>
      <vt:lpstr>Stack</vt:lpstr>
      <vt:lpstr>queue</vt:lpstr>
      <vt:lpstr>Hash map</vt:lpstr>
      <vt:lpstr>Tree</vt:lpstr>
      <vt:lpstr>heap</vt:lpstr>
      <vt:lpstr>graph</vt:lpstr>
      <vt:lpstr>trie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Soho Restaurants Capstone project</dc:title>
  <dc:creator>Michelle Roeten</dc:creator>
  <cp:lastModifiedBy>Michelle Roeten</cp:lastModifiedBy>
  <cp:revision>42</cp:revision>
  <dcterms:created xsi:type="dcterms:W3CDTF">2018-11-09T00:43:30Z</dcterms:created>
  <dcterms:modified xsi:type="dcterms:W3CDTF">2018-11-17T02:18:50Z</dcterms:modified>
</cp:coreProperties>
</file>