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20"/>
  </p:handoutMasterIdLst>
  <p:sldIdLst>
    <p:sldId id="260" r:id="rId3"/>
    <p:sldId id="258" r:id="rId4"/>
    <p:sldId id="354" r:id="rId5"/>
    <p:sldId id="272" r:id="rId7"/>
    <p:sldId id="276" r:id="rId8"/>
    <p:sldId id="352" r:id="rId9"/>
    <p:sldId id="362" r:id="rId10"/>
    <p:sldId id="364" r:id="rId11"/>
    <p:sldId id="365" r:id="rId12"/>
    <p:sldId id="368" r:id="rId13"/>
    <p:sldId id="343" r:id="rId14"/>
    <p:sldId id="337" r:id="rId15"/>
    <p:sldId id="367" r:id="rId16"/>
    <p:sldId id="357" r:id="rId17"/>
    <p:sldId id="359" r:id="rId18"/>
    <p:sldId id="360" r:id="rId19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024"/>
    <a:srgbClr val="FB8734"/>
    <a:srgbClr val="A0BC34"/>
    <a:srgbClr val="45BE9B"/>
    <a:srgbClr val="0087B1"/>
    <a:srgbClr val="6D6386"/>
    <a:srgbClr val="EAD47E"/>
    <a:srgbClr val="EC9260"/>
    <a:srgbClr val="75C98E"/>
    <a:srgbClr val="00B8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44" y="216"/>
      </p:cViewPr>
      <p:guideLst>
        <p:guide orient="horz" pos="223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6186"/>
    </p:cViewPr>
  </p:sorterViewPr>
  <p:notesViewPr>
    <p:cSldViewPr snapToGrid="0">
      <p:cViewPr varScale="1">
        <p:scale>
          <a:sx n="57" d="100"/>
          <a:sy n="57" d="100"/>
        </p:scale>
        <p:origin x="19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7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AC218-E353-415B-80A2-7156E1FF487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CFC87-2E25-4413-AEA2-517C1DD664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7D8E1-73C1-49C9-BEC6-63E2E92F6B0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7B19A-EDBD-432A-9EB2-33ED3789B4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355" y="211014"/>
            <a:ext cx="8615290" cy="801226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598" y="871560"/>
            <a:ext cx="4114800" cy="365125"/>
          </a:xfrm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Click Here To Change </a:t>
            </a:r>
            <a:r>
              <a:rPr lang="en-US" smtClean="0">
                <a:solidFill>
                  <a:schemeClr val="accent2"/>
                </a:solidFill>
              </a:rPr>
              <a:t>Your Subtitle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Oval 6"/>
          <p:cNvSpPr/>
          <p:nvPr userDrawn="1"/>
        </p:nvSpPr>
        <p:spPr>
          <a:xfrm>
            <a:off x="11467932" y="6235784"/>
            <a:ext cx="516155" cy="51615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23606" y="6311298"/>
            <a:ext cx="604805" cy="365125"/>
          </a:xfrm>
        </p:spPr>
        <p:txBody>
          <a:bodyPr/>
          <a:lstStyle>
            <a:lvl1pPr algn="ctr">
              <a:defRPr sz="1400" b="1">
                <a:solidFill>
                  <a:schemeClr val="bg2"/>
                </a:solidFill>
              </a:defRPr>
            </a:lvl1pPr>
          </a:lstStyle>
          <a:p>
            <a:fld id="{98C37ADA-FE03-4EF7-8F15-3521BBE76F4D}" type="slidenum">
              <a:rPr lang="en-US" smtClean="0"/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666430" y="1236685"/>
            <a:ext cx="859135" cy="199000"/>
            <a:chOff x="7725979" y="2223853"/>
            <a:chExt cx="2965968" cy="687003"/>
          </a:xfrm>
        </p:grpSpPr>
        <p:sp>
          <p:nvSpPr>
            <p:cNvPr id="11" name="Diamond 10"/>
            <p:cNvSpPr/>
            <p:nvPr userDrawn="1"/>
          </p:nvSpPr>
          <p:spPr>
            <a:xfrm>
              <a:off x="7725979" y="2223853"/>
              <a:ext cx="687003" cy="687003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/>
            <p:cNvSpPr/>
            <p:nvPr userDrawn="1"/>
          </p:nvSpPr>
          <p:spPr>
            <a:xfrm>
              <a:off x="8485634" y="2223853"/>
              <a:ext cx="687003" cy="687003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/>
            <p:cNvSpPr/>
            <p:nvPr userDrawn="1"/>
          </p:nvSpPr>
          <p:spPr>
            <a:xfrm>
              <a:off x="9245289" y="2223853"/>
              <a:ext cx="687003" cy="687003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/>
            <p:cNvSpPr/>
            <p:nvPr userDrawn="1"/>
          </p:nvSpPr>
          <p:spPr>
            <a:xfrm>
              <a:off x="10004944" y="2223853"/>
              <a:ext cx="687003" cy="687003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7B9DA6-FBE3-4445-B8D1-913D8488D47D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86EF0A3-E659-4BAF-9675-A4B9B4C43D32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0EF69-68BE-44B4-A775-B7B2D2E2682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7ADA-FE03-4EF7-8F15-3521BBE76F4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 l="9000" r="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273540"/>
                </a:solidFill>
                <a:latin typeface="Lato Extended"/>
                <a:ea typeface="Lato Extended"/>
              </a:rPr>
              <a:t>introduction</a:t>
            </a:r>
            <a:endParaRPr sz="1600" b="0" i="0">
              <a:solidFill>
                <a:srgbClr val="273540"/>
              </a:solidFill>
              <a:latin typeface="Lato Extended"/>
              <a:ea typeface="Lato Extended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273540"/>
                </a:solidFill>
                <a:latin typeface="Lato Extended"/>
                <a:ea typeface="Lato Extended"/>
              </a:rPr>
              <a:t>introduction</a:t>
            </a:r>
            <a:endParaRPr sz="1600" b="0" i="0">
              <a:solidFill>
                <a:srgbClr val="273540"/>
              </a:solidFill>
              <a:latin typeface="Lato Extended"/>
              <a:ea typeface="Lato Extend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4000"/>
          </a:blip>
          <a:stretch>
            <a:fillRect l="70000" t="-5000" r="-4000" b="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687" y="3102767"/>
            <a:ext cx="310138" cy="3101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23687" y="3627605"/>
            <a:ext cx="310138" cy="3101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1562587" y="5836528"/>
            <a:ext cx="8702336" cy="93404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334693" y="5334240"/>
            <a:ext cx="546578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2800" b="1">
                <a:latin typeface="Arial Black" panose="020B0A04020102020204" charset="0"/>
                <a:cs typeface="Arial Black" panose="020B0A04020102020204" charset="0"/>
              </a:rPr>
              <a:t>Sentiment Score Distribution </a:t>
            </a:r>
            <a:endParaRPr lang="en-US" altLang="en-US" sz="2800" b="1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0" y="1019810"/>
            <a:ext cx="8582025" cy="48164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69290" y="5683885"/>
            <a:ext cx="11064240" cy="108648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1600" b="1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A large peak at negative values (around -1.0) shows many strongly negative posts—likely enriched for suicidal content.</a:t>
            </a:r>
            <a:endParaRPr sz="1600" b="1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  <a:p>
            <a:pPr marL="285750" indent="-285750" algn="l"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1600" b="1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A central peak near 0.0 indicates a substantial share of neutral or mixed-sentiment content.</a:t>
            </a:r>
            <a:endParaRPr sz="1600" b="1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  <a:p>
            <a:pPr marL="285750" indent="-285750" algn="l">
              <a:spcBef>
                <a:spcPct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1600" b="1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A smaller positive peak suggests fewer overtly positive posts.</a:t>
            </a:r>
            <a:endParaRPr sz="1600" b="1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latin typeface="Arial Black" panose="020B0A04020102020204" charset="0"/>
                <a:ea typeface="Microsoft YaHei" panose="020B0503020204020204" pitchFamily="34" charset="-122"/>
                <a:cs typeface="Arial Black" panose="020B0A04020102020204" charset="0"/>
                <a:sym typeface="Arial" panose="020B0604020202020204" pitchFamily="34" charset="0"/>
              </a:rPr>
              <a:t>SUICIDAL IDEATION DETECTION</a:t>
            </a:r>
            <a:endParaRPr lang="en-US" altLang="en-US">
              <a:latin typeface="Arial Black" panose="020B0A04020102020204" charset="0"/>
              <a:ea typeface="Microsoft YaHei" panose="020B0503020204020204" pitchFamily="34" charset="-122"/>
              <a:cs typeface="Arial Black" panose="020B0A04020102020204" charset="0"/>
              <a:sym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Click Here To Change </a:t>
            </a:r>
            <a:r>
              <a:rPr lang="en-US" smtClean="0">
                <a:solidFill>
                  <a:schemeClr val="accent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Your Subtitle</a:t>
            </a:r>
            <a:endParaRPr lang="en-US">
              <a:solidFill>
                <a:schemeClr val="accent2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897904" y="1897231"/>
            <a:ext cx="3577892" cy="1005205"/>
            <a:chOff x="897904" y="1897231"/>
            <a:chExt cx="3577892" cy="1005205"/>
          </a:xfrm>
        </p:grpSpPr>
        <p:grpSp>
          <p:nvGrpSpPr>
            <p:cNvPr id="54" name="Group 53"/>
            <p:cNvGrpSpPr/>
            <p:nvPr/>
          </p:nvGrpSpPr>
          <p:grpSpPr>
            <a:xfrm>
              <a:off x="897904" y="2197615"/>
              <a:ext cx="239735" cy="349465"/>
              <a:chOff x="3582988" y="3510757"/>
              <a:chExt cx="319088" cy="465138"/>
            </a:xfrm>
            <a:solidFill>
              <a:schemeClr val="accent1"/>
            </a:solidFill>
          </p:grpSpPr>
          <p:sp>
            <p:nvSpPr>
              <p:cNvPr id="55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1. </a:t>
                </a: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6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249996" y="1897231"/>
              <a:ext cx="3225800" cy="1005205"/>
              <a:chOff x="7635884" y="2174386"/>
              <a:chExt cx="3225800" cy="1005205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7636519" y="2495696"/>
                <a:ext cx="3225165" cy="68389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r>
                  <a:rPr lang="en-US" altLang="en-US" sz="1600" b="1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Times New Roman" panose="02020603050405020304" charset="0"/>
                    <a:ea typeface="Microsoft YaHei" panose="020B0503020204020204" pitchFamily="34" charset="-122"/>
                    <a:cs typeface="Times New Roman" panose="02020603050405020304" charset="0"/>
                    <a:sym typeface="Arial" panose="020B0604020202020204" pitchFamily="34" charset="0"/>
                  </a:rPr>
                  <a:t>Source: Kaggle 232,074 Reddit posts labeled as “suicide” or “non-suicide”</a:t>
                </a:r>
                <a:endParaRPr lang="en-US" altLang="en-US" sz="1600" b="1">
                  <a:solidFill>
                    <a:schemeClr val="tx2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635884" y="2174386"/>
                <a:ext cx="21640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1. Data Collection </a:t>
                </a:r>
                <a:endParaRPr lang="en-US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 rot="0">
            <a:off x="94615" y="3173095"/>
            <a:ext cx="348615" cy="348615"/>
            <a:chOff x="4439444" y="1652588"/>
            <a:chExt cx="464344" cy="464344"/>
          </a:xfrm>
          <a:solidFill>
            <a:schemeClr val="accent3"/>
          </a:solidFill>
        </p:grpSpPr>
        <p:sp>
          <p:nvSpPr>
            <p:cNvPr id="66" name="AutoShape 136"/>
            <p:cNvSpPr/>
            <p:nvPr/>
          </p:nvSpPr>
          <p:spPr bwMode="auto">
            <a:xfrm>
              <a:off x="4686300" y="1710532"/>
              <a:ext cx="152400" cy="15240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538" y="20579"/>
                  </a:moveTo>
                  <a:lnTo>
                    <a:pt x="19542" y="20579"/>
                  </a:lnTo>
                  <a:cubicBezTo>
                    <a:pt x="19546" y="21142"/>
                    <a:pt x="20004" y="21600"/>
                    <a:pt x="20571" y="21600"/>
                  </a:cubicBezTo>
                  <a:cubicBezTo>
                    <a:pt x="21137" y="21600"/>
                    <a:pt x="21599" y="21138"/>
                    <a:pt x="21599" y="20571"/>
                  </a:cubicBezTo>
                  <a:cubicBezTo>
                    <a:pt x="21599" y="20565"/>
                    <a:pt x="21595" y="20561"/>
                    <a:pt x="21595" y="20555"/>
                  </a:cubicBezTo>
                  <a:cubicBezTo>
                    <a:pt x="21583" y="9221"/>
                    <a:pt x="12411" y="41"/>
                    <a:pt x="1080" y="12"/>
                  </a:cubicBezTo>
                  <a:cubicBezTo>
                    <a:pt x="1064" y="10"/>
                    <a:pt x="1048" y="0"/>
                    <a:pt x="1028" y="0"/>
                  </a:cubicBezTo>
                  <a:cubicBezTo>
                    <a:pt x="458" y="0"/>
                    <a:pt x="0" y="461"/>
                    <a:pt x="0" y="1028"/>
                  </a:cubicBezTo>
                  <a:cubicBezTo>
                    <a:pt x="0" y="1594"/>
                    <a:pt x="458" y="2055"/>
                    <a:pt x="1024" y="2057"/>
                  </a:cubicBezTo>
                  <a:lnTo>
                    <a:pt x="1024" y="2065"/>
                  </a:lnTo>
                  <a:cubicBezTo>
                    <a:pt x="11233" y="2065"/>
                    <a:pt x="19538" y="10370"/>
                    <a:pt x="19538" y="2057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7" name="AutoShape 137"/>
            <p:cNvSpPr/>
            <p:nvPr/>
          </p:nvSpPr>
          <p:spPr bwMode="auto">
            <a:xfrm>
              <a:off x="4439444" y="1652588"/>
              <a:ext cx="464344" cy="464344"/>
            </a:xfrm>
            <a:custGeom>
              <a:avLst/>
              <a:gdLst>
                <a:gd name="T0" fmla="+- 0 10819 195"/>
                <a:gd name="T1" fmla="*/ T0 w 21248"/>
                <a:gd name="T2" fmla="*/ 10800 h 21600"/>
                <a:gd name="T3" fmla="+- 0 10819 195"/>
                <a:gd name="T4" fmla="*/ T3 w 21248"/>
                <a:gd name="T5" fmla="*/ 10800 h 21600"/>
                <a:gd name="T6" fmla="+- 0 10819 195"/>
                <a:gd name="T7" fmla="*/ T6 w 21248"/>
                <a:gd name="T8" fmla="*/ 10800 h 21600"/>
                <a:gd name="T9" fmla="+- 0 10819 195"/>
                <a:gd name="T10" fmla="*/ T9 w 21248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248" h="21600">
                  <a:moveTo>
                    <a:pt x="19868" y="17133"/>
                  </a:moveTo>
                  <a:cubicBezTo>
                    <a:pt x="19766" y="17386"/>
                    <a:pt x="19525" y="17549"/>
                    <a:pt x="19255" y="17549"/>
                  </a:cubicBezTo>
                  <a:lnTo>
                    <a:pt x="19058" y="17549"/>
                  </a:lnTo>
                  <a:lnTo>
                    <a:pt x="3983" y="2226"/>
                  </a:lnTo>
                  <a:lnTo>
                    <a:pt x="3983" y="2025"/>
                  </a:lnTo>
                  <a:cubicBezTo>
                    <a:pt x="3983" y="1750"/>
                    <a:pt x="4144" y="1506"/>
                    <a:pt x="4393" y="1401"/>
                  </a:cubicBezTo>
                  <a:cubicBezTo>
                    <a:pt x="4475" y="1367"/>
                    <a:pt x="4560" y="1350"/>
                    <a:pt x="4647" y="1350"/>
                  </a:cubicBezTo>
                  <a:cubicBezTo>
                    <a:pt x="4824" y="1350"/>
                    <a:pt x="4991" y="1420"/>
                    <a:pt x="5116" y="1547"/>
                  </a:cubicBezTo>
                  <a:lnTo>
                    <a:pt x="19724" y="16397"/>
                  </a:lnTo>
                  <a:cubicBezTo>
                    <a:pt x="19915" y="16591"/>
                    <a:pt x="19972" y="16880"/>
                    <a:pt x="19868" y="17133"/>
                  </a:cubicBezTo>
                  <a:moveTo>
                    <a:pt x="10121" y="17549"/>
                  </a:moveTo>
                  <a:cubicBezTo>
                    <a:pt x="10017" y="17549"/>
                    <a:pt x="9922" y="17586"/>
                    <a:pt x="9824" y="17609"/>
                  </a:cubicBezTo>
                  <a:lnTo>
                    <a:pt x="3923" y="11612"/>
                  </a:lnTo>
                  <a:cubicBezTo>
                    <a:pt x="3946" y="11512"/>
                    <a:pt x="3982" y="11415"/>
                    <a:pt x="3982" y="11311"/>
                  </a:cubicBezTo>
                  <a:lnTo>
                    <a:pt x="3983" y="3180"/>
                  </a:lnTo>
                  <a:lnTo>
                    <a:pt x="18119" y="17549"/>
                  </a:lnTo>
                  <a:cubicBezTo>
                    <a:pt x="18119" y="17549"/>
                    <a:pt x="10121" y="17549"/>
                    <a:pt x="10121" y="17549"/>
                  </a:cubicBezTo>
                  <a:close/>
                  <a:moveTo>
                    <a:pt x="9182" y="17945"/>
                  </a:moveTo>
                  <a:lnTo>
                    <a:pt x="7109" y="20052"/>
                  </a:lnTo>
                  <a:cubicBezTo>
                    <a:pt x="6939" y="20224"/>
                    <a:pt x="6742" y="20249"/>
                    <a:pt x="6640" y="20249"/>
                  </a:cubicBezTo>
                  <a:cubicBezTo>
                    <a:pt x="6537" y="20249"/>
                    <a:pt x="6339" y="20224"/>
                    <a:pt x="6170" y="20052"/>
                  </a:cubicBezTo>
                  <a:lnTo>
                    <a:pt x="1522" y="15327"/>
                  </a:lnTo>
                  <a:cubicBezTo>
                    <a:pt x="1352" y="15154"/>
                    <a:pt x="1327" y="14953"/>
                    <a:pt x="1327" y="14850"/>
                  </a:cubicBezTo>
                  <a:cubicBezTo>
                    <a:pt x="1327" y="14745"/>
                    <a:pt x="1352" y="14544"/>
                    <a:pt x="1522" y="14373"/>
                  </a:cubicBezTo>
                  <a:lnTo>
                    <a:pt x="3593" y="12266"/>
                  </a:lnTo>
                  <a:cubicBezTo>
                    <a:pt x="3599" y="12260"/>
                    <a:pt x="3601" y="12251"/>
                    <a:pt x="3607" y="12245"/>
                  </a:cubicBezTo>
                  <a:lnTo>
                    <a:pt x="9202" y="17932"/>
                  </a:lnTo>
                  <a:cubicBezTo>
                    <a:pt x="9196" y="17937"/>
                    <a:pt x="9187" y="17939"/>
                    <a:pt x="9182" y="17945"/>
                  </a:cubicBezTo>
                  <a:moveTo>
                    <a:pt x="6056" y="593"/>
                  </a:moveTo>
                  <a:cubicBezTo>
                    <a:pt x="5675" y="205"/>
                    <a:pt x="5165" y="0"/>
                    <a:pt x="4647" y="0"/>
                  </a:cubicBezTo>
                  <a:cubicBezTo>
                    <a:pt x="4390" y="0"/>
                    <a:pt x="4132" y="49"/>
                    <a:pt x="3885" y="154"/>
                  </a:cubicBezTo>
                  <a:cubicBezTo>
                    <a:pt x="3141" y="467"/>
                    <a:pt x="2655" y="1205"/>
                    <a:pt x="2655" y="2025"/>
                  </a:cubicBezTo>
                  <a:lnTo>
                    <a:pt x="2654" y="11311"/>
                  </a:lnTo>
                  <a:lnTo>
                    <a:pt x="583" y="13418"/>
                  </a:lnTo>
                  <a:cubicBezTo>
                    <a:pt x="-195" y="14208"/>
                    <a:pt x="-195" y="15491"/>
                    <a:pt x="583" y="16281"/>
                  </a:cubicBezTo>
                  <a:lnTo>
                    <a:pt x="5231" y="21006"/>
                  </a:lnTo>
                  <a:cubicBezTo>
                    <a:pt x="5620" y="21402"/>
                    <a:pt x="6131" y="21599"/>
                    <a:pt x="6640" y="21599"/>
                  </a:cubicBezTo>
                  <a:cubicBezTo>
                    <a:pt x="7150" y="21599"/>
                    <a:pt x="7659" y="21402"/>
                    <a:pt x="8048" y="21006"/>
                  </a:cubicBezTo>
                  <a:lnTo>
                    <a:pt x="10121" y="18900"/>
                  </a:lnTo>
                  <a:lnTo>
                    <a:pt x="19255" y="18900"/>
                  </a:lnTo>
                  <a:cubicBezTo>
                    <a:pt x="20062" y="18900"/>
                    <a:pt x="20788" y="18407"/>
                    <a:pt x="21095" y="17650"/>
                  </a:cubicBezTo>
                  <a:cubicBezTo>
                    <a:pt x="21405" y="16893"/>
                    <a:pt x="21234" y="16022"/>
                    <a:pt x="20663" y="15443"/>
                  </a:cubicBezTo>
                  <a:cubicBezTo>
                    <a:pt x="20663" y="15443"/>
                    <a:pt x="6056" y="593"/>
                    <a:pt x="6056" y="593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AutoShape 138"/>
            <p:cNvSpPr/>
            <p:nvPr/>
          </p:nvSpPr>
          <p:spPr bwMode="auto">
            <a:xfrm>
              <a:off x="4686300" y="1652588"/>
              <a:ext cx="217488" cy="2174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437" y="2880"/>
                  </a:moveTo>
                  <a:lnTo>
                    <a:pt x="1437" y="2885"/>
                  </a:lnTo>
                  <a:cubicBezTo>
                    <a:pt x="10965" y="2885"/>
                    <a:pt x="18717" y="10637"/>
                    <a:pt x="18717" y="20165"/>
                  </a:cubicBezTo>
                  <a:lnTo>
                    <a:pt x="18720" y="20165"/>
                  </a:lnTo>
                  <a:cubicBezTo>
                    <a:pt x="18722" y="20959"/>
                    <a:pt x="19366" y="21600"/>
                    <a:pt x="20160" y="21600"/>
                  </a:cubicBezTo>
                  <a:cubicBezTo>
                    <a:pt x="20955" y="21600"/>
                    <a:pt x="21599" y="20956"/>
                    <a:pt x="21599" y="20160"/>
                  </a:cubicBezTo>
                  <a:cubicBezTo>
                    <a:pt x="21599" y="20155"/>
                    <a:pt x="21597" y="20152"/>
                    <a:pt x="21597" y="20148"/>
                  </a:cubicBezTo>
                  <a:cubicBezTo>
                    <a:pt x="21588" y="9034"/>
                    <a:pt x="12588" y="28"/>
                    <a:pt x="1476" y="8"/>
                  </a:cubicBezTo>
                  <a:cubicBezTo>
                    <a:pt x="1465" y="7"/>
                    <a:pt x="1454" y="0"/>
                    <a:pt x="1440" y="0"/>
                  </a:cubicBezTo>
                  <a:cubicBezTo>
                    <a:pt x="644" y="0"/>
                    <a:pt x="0" y="644"/>
                    <a:pt x="0" y="1440"/>
                  </a:cubicBezTo>
                  <a:cubicBezTo>
                    <a:pt x="0" y="2234"/>
                    <a:pt x="644" y="2878"/>
                    <a:pt x="1437" y="288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552450" y="3063875"/>
            <a:ext cx="4137025" cy="6870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2. Data Cleaning $Feature Engineering</a:t>
            </a:r>
            <a:endParaRPr lang="en-US" altLang="en-US" b="1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897648" y="4899112"/>
            <a:ext cx="2858146" cy="866140"/>
            <a:chOff x="843038" y="5269952"/>
            <a:chExt cx="2858146" cy="866140"/>
          </a:xfrm>
        </p:grpSpPr>
        <p:grpSp>
          <p:nvGrpSpPr>
            <p:cNvPr id="57" name="Group 56"/>
            <p:cNvGrpSpPr/>
            <p:nvPr/>
          </p:nvGrpSpPr>
          <p:grpSpPr>
            <a:xfrm>
              <a:off x="843038" y="5303292"/>
              <a:ext cx="349465" cy="294005"/>
              <a:chOff x="5368132" y="2625725"/>
              <a:chExt cx="465138" cy="391319"/>
            </a:xfrm>
            <a:solidFill>
              <a:schemeClr val="accent5"/>
            </a:solidFill>
          </p:grpSpPr>
          <p:sp>
            <p:nvSpPr>
              <p:cNvPr id="58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0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248179" y="5269952"/>
              <a:ext cx="2453005" cy="866140"/>
              <a:chOff x="7634067" y="2461406"/>
              <a:chExt cx="2453005" cy="86614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7634067" y="2495696"/>
                <a:ext cx="2453005" cy="83185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endPara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634614" y="2461406"/>
                <a:ext cx="8559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3.EDA</a:t>
                </a:r>
                <a:endParaRPr lang="en-US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3" name="Group 112"/>
          <p:cNvGrpSpPr/>
          <p:nvPr/>
        </p:nvGrpSpPr>
        <p:grpSpPr>
          <a:xfrm>
            <a:off x="8727943" y="1653391"/>
            <a:ext cx="2667534" cy="565166"/>
            <a:chOff x="8756518" y="1897231"/>
            <a:chExt cx="2667534" cy="565166"/>
          </a:xfrm>
        </p:grpSpPr>
        <p:grpSp>
          <p:nvGrpSpPr>
            <p:cNvPr id="46" name="Group 45"/>
            <p:cNvGrpSpPr/>
            <p:nvPr/>
          </p:nvGrpSpPr>
          <p:grpSpPr>
            <a:xfrm>
              <a:off x="8756518" y="2113529"/>
              <a:ext cx="348868" cy="348868"/>
              <a:chOff x="8216107" y="2577307"/>
              <a:chExt cx="464344" cy="464344"/>
            </a:xfrm>
            <a:solidFill>
              <a:schemeClr val="accent2"/>
            </a:solidFill>
          </p:grpSpPr>
          <p:sp>
            <p:nvSpPr>
              <p:cNvPr id="47" name="AutoShape 52"/>
              <p:cNvSpPr/>
              <p:nvPr/>
            </p:nvSpPr>
            <p:spPr bwMode="auto">
              <a:xfrm>
                <a:off x="8216107" y="2577307"/>
                <a:ext cx="464344" cy="464344"/>
              </a:xfrm>
              <a:custGeom>
                <a:avLst/>
                <a:gdLst>
                  <a:gd name="T0" fmla="+- 0 10800 87"/>
                  <a:gd name="T1" fmla="*/ T0 w 21426"/>
                  <a:gd name="T2" fmla="+- 0 10799 73"/>
                  <a:gd name="T3" fmla="*/ 10799 h 21453"/>
                  <a:gd name="T4" fmla="+- 0 10800 87"/>
                  <a:gd name="T5" fmla="*/ T4 w 21426"/>
                  <a:gd name="T6" fmla="+- 0 10799 73"/>
                  <a:gd name="T7" fmla="*/ 10799 h 21453"/>
                  <a:gd name="T8" fmla="+- 0 10800 87"/>
                  <a:gd name="T9" fmla="*/ T8 w 21426"/>
                  <a:gd name="T10" fmla="+- 0 10799 73"/>
                  <a:gd name="T11" fmla="*/ 10799 h 21453"/>
                  <a:gd name="T12" fmla="+- 0 10800 87"/>
                  <a:gd name="T13" fmla="*/ T12 w 21426"/>
                  <a:gd name="T14" fmla="+- 0 10799 73"/>
                  <a:gd name="T15" fmla="*/ 10799 h 2145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26" h="21453">
                    <a:moveTo>
                      <a:pt x="8034" y="20112"/>
                    </a:moveTo>
                    <a:cubicBezTo>
                      <a:pt x="5816" y="17892"/>
                      <a:pt x="3556" y="15628"/>
                      <a:pt x="1338" y="13408"/>
                    </a:cubicBezTo>
                    <a:cubicBezTo>
                      <a:pt x="3241" y="7240"/>
                      <a:pt x="11488" y="7509"/>
                      <a:pt x="13391" y="1341"/>
                    </a:cubicBezTo>
                    <a:cubicBezTo>
                      <a:pt x="15609" y="3560"/>
                      <a:pt x="17869" y="5825"/>
                      <a:pt x="20087" y="8045"/>
                    </a:cubicBezTo>
                    <a:cubicBezTo>
                      <a:pt x="18184" y="14212"/>
                      <a:pt x="9937" y="13944"/>
                      <a:pt x="8034" y="20112"/>
                    </a:cubicBezTo>
                    <a:moveTo>
                      <a:pt x="21034" y="7097"/>
                    </a:moveTo>
                    <a:lnTo>
                      <a:pt x="14338" y="393"/>
                    </a:lnTo>
                    <a:cubicBezTo>
                      <a:pt x="14006" y="60"/>
                      <a:pt x="13525" y="-73"/>
                      <a:pt x="13069" y="39"/>
                    </a:cubicBezTo>
                    <a:cubicBezTo>
                      <a:pt x="12828" y="98"/>
                      <a:pt x="12614" y="222"/>
                      <a:pt x="12444" y="393"/>
                    </a:cubicBezTo>
                    <a:cubicBezTo>
                      <a:pt x="12292" y="545"/>
                      <a:pt x="12177" y="733"/>
                      <a:pt x="12112" y="944"/>
                    </a:cubicBezTo>
                    <a:cubicBezTo>
                      <a:pt x="11808" y="1929"/>
                      <a:pt x="11283" y="2785"/>
                      <a:pt x="10507" y="3562"/>
                    </a:cubicBezTo>
                    <a:cubicBezTo>
                      <a:pt x="9471" y="4598"/>
                      <a:pt x="8121" y="5384"/>
                      <a:pt x="6693" y="6214"/>
                    </a:cubicBezTo>
                    <a:cubicBezTo>
                      <a:pt x="5177" y="7094"/>
                      <a:pt x="3611" y="8006"/>
                      <a:pt x="2328" y="9290"/>
                    </a:cubicBezTo>
                    <a:cubicBezTo>
                      <a:pt x="1237" y="10383"/>
                      <a:pt x="493" y="11600"/>
                      <a:pt x="59" y="13011"/>
                    </a:cubicBezTo>
                    <a:cubicBezTo>
                      <a:pt x="-87" y="13488"/>
                      <a:pt x="40" y="14004"/>
                      <a:pt x="391" y="14356"/>
                    </a:cubicBezTo>
                    <a:lnTo>
                      <a:pt x="7087" y="21060"/>
                    </a:lnTo>
                    <a:cubicBezTo>
                      <a:pt x="7419" y="21393"/>
                      <a:pt x="7900" y="21526"/>
                      <a:pt x="8356" y="21414"/>
                    </a:cubicBezTo>
                    <a:cubicBezTo>
                      <a:pt x="8597" y="21354"/>
                      <a:pt x="8811" y="21231"/>
                      <a:pt x="8981" y="21060"/>
                    </a:cubicBezTo>
                    <a:cubicBezTo>
                      <a:pt x="9133" y="20908"/>
                      <a:pt x="9248" y="20720"/>
                      <a:pt x="9314" y="20508"/>
                    </a:cubicBezTo>
                    <a:cubicBezTo>
                      <a:pt x="9617" y="19523"/>
                      <a:pt x="10142" y="18667"/>
                      <a:pt x="10918" y="17890"/>
                    </a:cubicBezTo>
                    <a:cubicBezTo>
                      <a:pt x="11954" y="16853"/>
                      <a:pt x="13304" y="16069"/>
                      <a:pt x="14733" y="15239"/>
                    </a:cubicBezTo>
                    <a:cubicBezTo>
                      <a:pt x="16248" y="14357"/>
                      <a:pt x="17814" y="13446"/>
                      <a:pt x="19097" y="12162"/>
                    </a:cubicBezTo>
                    <a:cubicBezTo>
                      <a:pt x="20188" y="11070"/>
                      <a:pt x="20932" y="9852"/>
                      <a:pt x="21366" y="8440"/>
                    </a:cubicBezTo>
                    <a:cubicBezTo>
                      <a:pt x="21512" y="7965"/>
                      <a:pt x="21385" y="7448"/>
                      <a:pt x="21034" y="709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8" name="AutoShape 53"/>
              <p:cNvSpPr/>
              <p:nvPr/>
            </p:nvSpPr>
            <p:spPr bwMode="auto">
              <a:xfrm>
                <a:off x="8390732" y="2736850"/>
                <a:ext cx="125413" cy="130175"/>
              </a:xfrm>
              <a:custGeom>
                <a:avLst/>
                <a:gdLst>
                  <a:gd name="T0" fmla="+- 0 10801 59"/>
                  <a:gd name="T1" fmla="*/ T0 w 21484"/>
                  <a:gd name="T2" fmla="+- 0 10799 41"/>
                  <a:gd name="T3" fmla="*/ 10799 h 21516"/>
                  <a:gd name="T4" fmla="+- 0 10801 59"/>
                  <a:gd name="T5" fmla="*/ T4 w 21484"/>
                  <a:gd name="T6" fmla="+- 0 10799 41"/>
                  <a:gd name="T7" fmla="*/ 10799 h 21516"/>
                  <a:gd name="T8" fmla="+- 0 10801 59"/>
                  <a:gd name="T9" fmla="*/ T8 w 21484"/>
                  <a:gd name="T10" fmla="+- 0 10799 41"/>
                  <a:gd name="T11" fmla="*/ 10799 h 21516"/>
                  <a:gd name="T12" fmla="+- 0 10801 59"/>
                  <a:gd name="T13" fmla="*/ T12 w 21484"/>
                  <a:gd name="T14" fmla="+- 0 10799 41"/>
                  <a:gd name="T15" fmla="*/ 10799 h 215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84" h="21516">
                    <a:moveTo>
                      <a:pt x="17511" y="14987"/>
                    </a:moveTo>
                    <a:cubicBezTo>
                      <a:pt x="17287" y="15384"/>
                      <a:pt x="17032" y="15740"/>
                      <a:pt x="16731" y="16049"/>
                    </a:cubicBezTo>
                    <a:cubicBezTo>
                      <a:pt x="15340" y="14692"/>
                      <a:pt x="13947" y="13205"/>
                      <a:pt x="12559" y="11675"/>
                    </a:cubicBezTo>
                    <a:cubicBezTo>
                      <a:pt x="12912" y="11521"/>
                      <a:pt x="13287" y="11362"/>
                      <a:pt x="13689" y="11198"/>
                    </a:cubicBezTo>
                    <a:cubicBezTo>
                      <a:pt x="14092" y="11034"/>
                      <a:pt x="14494" y="10927"/>
                      <a:pt x="14895" y="10861"/>
                    </a:cubicBezTo>
                    <a:cubicBezTo>
                      <a:pt x="15308" y="10801"/>
                      <a:pt x="15715" y="10819"/>
                      <a:pt x="16122" y="10913"/>
                    </a:cubicBezTo>
                    <a:cubicBezTo>
                      <a:pt x="16527" y="11011"/>
                      <a:pt x="16909" y="11222"/>
                      <a:pt x="17262" y="11554"/>
                    </a:cubicBezTo>
                    <a:cubicBezTo>
                      <a:pt x="17612" y="11890"/>
                      <a:pt x="17835" y="12244"/>
                      <a:pt x="17923" y="12620"/>
                    </a:cubicBezTo>
                    <a:cubicBezTo>
                      <a:pt x="18020" y="13004"/>
                      <a:pt x="18025" y="13392"/>
                      <a:pt x="17958" y="13789"/>
                    </a:cubicBezTo>
                    <a:cubicBezTo>
                      <a:pt x="17883" y="14187"/>
                      <a:pt x="17738" y="14585"/>
                      <a:pt x="17511" y="14987"/>
                    </a:cubicBezTo>
                    <a:moveTo>
                      <a:pt x="5799" y="10193"/>
                    </a:moveTo>
                    <a:cubicBezTo>
                      <a:pt x="5096" y="10221"/>
                      <a:pt x="4482" y="9996"/>
                      <a:pt x="3946" y="9496"/>
                    </a:cubicBezTo>
                    <a:cubicBezTo>
                      <a:pt x="3717" y="9285"/>
                      <a:pt x="3558" y="9028"/>
                      <a:pt x="3461" y="8724"/>
                    </a:cubicBezTo>
                    <a:cubicBezTo>
                      <a:pt x="3359" y="8420"/>
                      <a:pt x="3326" y="8088"/>
                      <a:pt x="3366" y="7723"/>
                    </a:cubicBezTo>
                    <a:cubicBezTo>
                      <a:pt x="3397" y="7363"/>
                      <a:pt x="3509" y="6989"/>
                      <a:pt x="3703" y="6610"/>
                    </a:cubicBezTo>
                    <a:cubicBezTo>
                      <a:pt x="3889" y="6231"/>
                      <a:pt x="4160" y="5852"/>
                      <a:pt x="4510" y="5487"/>
                    </a:cubicBezTo>
                    <a:cubicBezTo>
                      <a:pt x="5768" y="6694"/>
                      <a:pt x="7022" y="8018"/>
                      <a:pt x="8282" y="9388"/>
                    </a:cubicBezTo>
                    <a:cubicBezTo>
                      <a:pt x="7330" y="9893"/>
                      <a:pt x="6501" y="10164"/>
                      <a:pt x="5799" y="10193"/>
                    </a:cubicBezTo>
                    <a:moveTo>
                      <a:pt x="19678" y="8570"/>
                    </a:moveTo>
                    <a:cubicBezTo>
                      <a:pt x="18868" y="7915"/>
                      <a:pt x="18055" y="7470"/>
                      <a:pt x="17235" y="7250"/>
                    </a:cubicBezTo>
                    <a:cubicBezTo>
                      <a:pt x="16421" y="7031"/>
                      <a:pt x="15603" y="6942"/>
                      <a:pt x="14779" y="6998"/>
                    </a:cubicBezTo>
                    <a:cubicBezTo>
                      <a:pt x="13964" y="7059"/>
                      <a:pt x="13130" y="7236"/>
                      <a:pt x="12296" y="7545"/>
                    </a:cubicBezTo>
                    <a:cubicBezTo>
                      <a:pt x="11462" y="7859"/>
                      <a:pt x="10625" y="8200"/>
                      <a:pt x="9782" y="8593"/>
                    </a:cubicBezTo>
                    <a:cubicBezTo>
                      <a:pt x="8448" y="7115"/>
                      <a:pt x="7114" y="5658"/>
                      <a:pt x="5778" y="4299"/>
                    </a:cubicBezTo>
                    <a:cubicBezTo>
                      <a:pt x="6382" y="3775"/>
                      <a:pt x="6963" y="3509"/>
                      <a:pt x="7526" y="3490"/>
                    </a:cubicBezTo>
                    <a:cubicBezTo>
                      <a:pt x="8088" y="3467"/>
                      <a:pt x="8631" y="3523"/>
                      <a:pt x="9145" y="3649"/>
                    </a:cubicBezTo>
                    <a:cubicBezTo>
                      <a:pt x="9669" y="3775"/>
                      <a:pt x="10149" y="3883"/>
                      <a:pt x="10590" y="3967"/>
                    </a:cubicBezTo>
                    <a:cubicBezTo>
                      <a:pt x="11038" y="4051"/>
                      <a:pt x="11424" y="3958"/>
                      <a:pt x="11765" y="3682"/>
                    </a:cubicBezTo>
                    <a:cubicBezTo>
                      <a:pt x="12123" y="3382"/>
                      <a:pt x="12321" y="2994"/>
                      <a:pt x="12351" y="2526"/>
                    </a:cubicBezTo>
                    <a:cubicBezTo>
                      <a:pt x="12376" y="2054"/>
                      <a:pt x="12189" y="1596"/>
                      <a:pt x="11782" y="1147"/>
                    </a:cubicBezTo>
                    <a:cubicBezTo>
                      <a:pt x="11258" y="569"/>
                      <a:pt x="10630" y="216"/>
                      <a:pt x="9872" y="85"/>
                    </a:cubicBezTo>
                    <a:cubicBezTo>
                      <a:pt x="9126" y="-41"/>
                      <a:pt x="8358" y="-30"/>
                      <a:pt x="7564" y="136"/>
                    </a:cubicBezTo>
                    <a:cubicBezTo>
                      <a:pt x="6780" y="309"/>
                      <a:pt x="6032" y="595"/>
                      <a:pt x="5324" y="997"/>
                    </a:cubicBezTo>
                    <a:cubicBezTo>
                      <a:pt x="4617" y="1399"/>
                      <a:pt x="4048" y="1811"/>
                      <a:pt x="3626" y="2213"/>
                    </a:cubicBezTo>
                    <a:cubicBezTo>
                      <a:pt x="3464" y="2066"/>
                      <a:pt x="3302" y="1918"/>
                      <a:pt x="3141" y="1773"/>
                    </a:cubicBezTo>
                    <a:cubicBezTo>
                      <a:pt x="2963" y="1614"/>
                      <a:pt x="2739" y="1530"/>
                      <a:pt x="2471" y="1535"/>
                    </a:cubicBezTo>
                    <a:cubicBezTo>
                      <a:pt x="2200" y="1535"/>
                      <a:pt x="1977" y="1647"/>
                      <a:pt x="1793" y="1853"/>
                    </a:cubicBezTo>
                    <a:cubicBezTo>
                      <a:pt x="1615" y="2054"/>
                      <a:pt x="1530" y="2288"/>
                      <a:pt x="1565" y="2536"/>
                    </a:cubicBezTo>
                    <a:cubicBezTo>
                      <a:pt x="1589" y="2793"/>
                      <a:pt x="1696" y="2989"/>
                      <a:pt x="1880" y="3139"/>
                    </a:cubicBezTo>
                    <a:cubicBezTo>
                      <a:pt x="2044" y="3270"/>
                      <a:pt x="2203" y="3401"/>
                      <a:pt x="2364" y="3537"/>
                    </a:cubicBezTo>
                    <a:cubicBezTo>
                      <a:pt x="1731" y="4276"/>
                      <a:pt x="1207" y="5094"/>
                      <a:pt x="795" y="5957"/>
                    </a:cubicBezTo>
                    <a:cubicBezTo>
                      <a:pt x="378" y="6820"/>
                      <a:pt x="130" y="7676"/>
                      <a:pt x="37" y="8509"/>
                    </a:cubicBezTo>
                    <a:cubicBezTo>
                      <a:pt x="-59" y="9346"/>
                      <a:pt x="33" y="10113"/>
                      <a:pt x="298" y="10824"/>
                    </a:cubicBezTo>
                    <a:cubicBezTo>
                      <a:pt x="566" y="11540"/>
                      <a:pt x="1056" y="12148"/>
                      <a:pt x="1774" y="12723"/>
                    </a:cubicBezTo>
                    <a:cubicBezTo>
                      <a:pt x="2942" y="13658"/>
                      <a:pt x="4321" y="14056"/>
                      <a:pt x="5915" y="13967"/>
                    </a:cubicBezTo>
                    <a:cubicBezTo>
                      <a:pt x="7507" y="13874"/>
                      <a:pt x="9223" y="13415"/>
                      <a:pt x="11064" y="12461"/>
                    </a:cubicBezTo>
                    <a:cubicBezTo>
                      <a:pt x="12532" y="14093"/>
                      <a:pt x="14002" y="15716"/>
                      <a:pt x="15470" y="17223"/>
                    </a:cubicBezTo>
                    <a:cubicBezTo>
                      <a:pt x="14849" y="17728"/>
                      <a:pt x="14305" y="18018"/>
                      <a:pt x="13826" y="18111"/>
                    </a:cubicBezTo>
                    <a:cubicBezTo>
                      <a:pt x="13344" y="18210"/>
                      <a:pt x="12917" y="18200"/>
                      <a:pt x="12530" y="18088"/>
                    </a:cubicBezTo>
                    <a:cubicBezTo>
                      <a:pt x="12142" y="17971"/>
                      <a:pt x="11782" y="17803"/>
                      <a:pt x="11455" y="17587"/>
                    </a:cubicBezTo>
                    <a:cubicBezTo>
                      <a:pt x="11125" y="17368"/>
                      <a:pt x="10799" y="17181"/>
                      <a:pt x="10474" y="17026"/>
                    </a:cubicBezTo>
                    <a:cubicBezTo>
                      <a:pt x="10154" y="16872"/>
                      <a:pt x="9823" y="16788"/>
                      <a:pt x="9486" y="16783"/>
                    </a:cubicBezTo>
                    <a:cubicBezTo>
                      <a:pt x="9145" y="16778"/>
                      <a:pt x="8785" y="16937"/>
                      <a:pt x="8388" y="17265"/>
                    </a:cubicBezTo>
                    <a:cubicBezTo>
                      <a:pt x="7981" y="17606"/>
                      <a:pt x="7777" y="18004"/>
                      <a:pt x="7777" y="18453"/>
                    </a:cubicBezTo>
                    <a:cubicBezTo>
                      <a:pt x="7777" y="18897"/>
                      <a:pt x="7991" y="19351"/>
                      <a:pt x="8408" y="19809"/>
                    </a:cubicBezTo>
                    <a:cubicBezTo>
                      <a:pt x="8830" y="20268"/>
                      <a:pt x="9379" y="20651"/>
                      <a:pt x="10042" y="20955"/>
                    </a:cubicBezTo>
                    <a:cubicBezTo>
                      <a:pt x="10708" y="21259"/>
                      <a:pt x="11455" y="21451"/>
                      <a:pt x="12279" y="21502"/>
                    </a:cubicBezTo>
                    <a:cubicBezTo>
                      <a:pt x="13103" y="21559"/>
                      <a:pt x="13970" y="21437"/>
                      <a:pt x="14886" y="21109"/>
                    </a:cubicBezTo>
                    <a:cubicBezTo>
                      <a:pt x="15807" y="20787"/>
                      <a:pt x="16721" y="20202"/>
                      <a:pt x="17617" y="19332"/>
                    </a:cubicBezTo>
                    <a:cubicBezTo>
                      <a:pt x="18051" y="19739"/>
                      <a:pt x="18489" y="20127"/>
                      <a:pt x="18921" y="20501"/>
                    </a:cubicBezTo>
                    <a:cubicBezTo>
                      <a:pt x="19107" y="20656"/>
                      <a:pt x="19328" y="20731"/>
                      <a:pt x="19601" y="20712"/>
                    </a:cubicBezTo>
                    <a:cubicBezTo>
                      <a:pt x="19861" y="20703"/>
                      <a:pt x="20090" y="20586"/>
                      <a:pt x="20269" y="20375"/>
                    </a:cubicBezTo>
                    <a:cubicBezTo>
                      <a:pt x="20455" y="20160"/>
                      <a:pt x="20532" y="19921"/>
                      <a:pt x="20503" y="19674"/>
                    </a:cubicBezTo>
                    <a:cubicBezTo>
                      <a:pt x="20477" y="19421"/>
                      <a:pt x="20371" y="19229"/>
                      <a:pt x="20192" y="19089"/>
                    </a:cubicBezTo>
                    <a:cubicBezTo>
                      <a:pt x="19755" y="18752"/>
                      <a:pt x="19321" y="18397"/>
                      <a:pt x="18884" y="18022"/>
                    </a:cubicBezTo>
                    <a:cubicBezTo>
                      <a:pt x="19626" y="17143"/>
                      <a:pt x="20221" y="16217"/>
                      <a:pt x="20664" y="15300"/>
                    </a:cubicBezTo>
                    <a:cubicBezTo>
                      <a:pt x="21103" y="14379"/>
                      <a:pt x="21367" y="13490"/>
                      <a:pt x="21453" y="12667"/>
                    </a:cubicBezTo>
                    <a:cubicBezTo>
                      <a:pt x="21540" y="11839"/>
                      <a:pt x="21439" y="11091"/>
                      <a:pt x="21159" y="10412"/>
                    </a:cubicBezTo>
                    <a:cubicBezTo>
                      <a:pt x="20880" y="9725"/>
                      <a:pt x="20386" y="9135"/>
                      <a:pt x="19678" y="85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9" name="AutoShape 54"/>
              <p:cNvSpPr/>
              <p:nvPr/>
            </p:nvSpPr>
            <p:spPr bwMode="auto">
              <a:xfrm>
                <a:off x="8375650" y="2896394"/>
                <a:ext cx="70644" cy="73819"/>
              </a:xfrm>
              <a:custGeom>
                <a:avLst/>
                <a:gdLst>
                  <a:gd name="T0" fmla="+- 0 10791 197"/>
                  <a:gd name="T1" fmla="*/ T0 w 21188"/>
                  <a:gd name="T2" fmla="+- 0 10794 193"/>
                  <a:gd name="T3" fmla="*/ 10794 h 21203"/>
                  <a:gd name="T4" fmla="+- 0 10791 197"/>
                  <a:gd name="T5" fmla="*/ T4 w 21188"/>
                  <a:gd name="T6" fmla="+- 0 10794 193"/>
                  <a:gd name="T7" fmla="*/ 10794 h 21203"/>
                  <a:gd name="T8" fmla="+- 0 10791 197"/>
                  <a:gd name="T9" fmla="*/ T8 w 21188"/>
                  <a:gd name="T10" fmla="+- 0 10794 193"/>
                  <a:gd name="T11" fmla="*/ 10794 h 21203"/>
                  <a:gd name="T12" fmla="+- 0 10791 197"/>
                  <a:gd name="T13" fmla="*/ T12 w 21188"/>
                  <a:gd name="T14" fmla="+- 0 10794 193"/>
                  <a:gd name="T15" fmla="*/ 10794 h 21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8" h="21203">
                    <a:moveTo>
                      <a:pt x="17615" y="468"/>
                    </a:moveTo>
                    <a:lnTo>
                      <a:pt x="17606" y="468"/>
                    </a:lnTo>
                    <a:cubicBezTo>
                      <a:pt x="14870" y="2476"/>
                      <a:pt x="12200" y="4590"/>
                      <a:pt x="9727" y="6958"/>
                    </a:cubicBezTo>
                    <a:cubicBezTo>
                      <a:pt x="7348" y="9227"/>
                      <a:pt x="5200" y="11619"/>
                      <a:pt x="3329" y="14060"/>
                    </a:cubicBezTo>
                    <a:lnTo>
                      <a:pt x="341" y="17962"/>
                    </a:lnTo>
                    <a:lnTo>
                      <a:pt x="350" y="17970"/>
                    </a:lnTo>
                    <a:cubicBezTo>
                      <a:pt x="-197" y="18786"/>
                      <a:pt x="-106" y="19880"/>
                      <a:pt x="638" y="20590"/>
                    </a:cubicBezTo>
                    <a:cubicBezTo>
                      <a:pt x="1491" y="21407"/>
                      <a:pt x="2889" y="21407"/>
                      <a:pt x="3746" y="20590"/>
                    </a:cubicBezTo>
                    <a:cubicBezTo>
                      <a:pt x="3877" y="20460"/>
                      <a:pt x="3984" y="20321"/>
                      <a:pt x="4069" y="20174"/>
                    </a:cubicBezTo>
                    <a:lnTo>
                      <a:pt x="6867" y="16517"/>
                    </a:lnTo>
                    <a:cubicBezTo>
                      <a:pt x="8601" y="14255"/>
                      <a:pt x="10606" y="12027"/>
                      <a:pt x="12824" y="9913"/>
                    </a:cubicBezTo>
                    <a:cubicBezTo>
                      <a:pt x="15281" y="7570"/>
                      <a:pt x="17557" y="5758"/>
                      <a:pt x="20329" y="3749"/>
                    </a:cubicBezTo>
                    <a:lnTo>
                      <a:pt x="20321" y="3741"/>
                    </a:lnTo>
                    <a:cubicBezTo>
                      <a:pt x="20400" y="3684"/>
                      <a:pt x="20473" y="3635"/>
                      <a:pt x="20543" y="3570"/>
                    </a:cubicBezTo>
                    <a:cubicBezTo>
                      <a:pt x="21402" y="2753"/>
                      <a:pt x="21402" y="1427"/>
                      <a:pt x="20543" y="606"/>
                    </a:cubicBezTo>
                    <a:cubicBezTo>
                      <a:pt x="19742" y="-161"/>
                      <a:pt x="18472" y="-193"/>
                      <a:pt x="17615" y="46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0" name="AutoShape 55"/>
              <p:cNvSpPr/>
              <p:nvPr/>
            </p:nvSpPr>
            <p:spPr bwMode="auto">
              <a:xfrm>
                <a:off x="8448675" y="2649538"/>
                <a:ext cx="71438" cy="74613"/>
              </a:xfrm>
              <a:custGeom>
                <a:avLst/>
                <a:gdLst>
                  <a:gd name="T0" fmla="+- 0 10803 213"/>
                  <a:gd name="T1" fmla="*/ T0 w 21180"/>
                  <a:gd name="T2" fmla="+- 0 10801 203"/>
                  <a:gd name="T3" fmla="*/ 10801 h 21196"/>
                  <a:gd name="T4" fmla="+- 0 10803 213"/>
                  <a:gd name="T5" fmla="*/ T4 w 21180"/>
                  <a:gd name="T6" fmla="+- 0 10801 203"/>
                  <a:gd name="T7" fmla="*/ 10801 h 21196"/>
                  <a:gd name="T8" fmla="+- 0 10803 213"/>
                  <a:gd name="T9" fmla="*/ T8 w 21180"/>
                  <a:gd name="T10" fmla="+- 0 10801 203"/>
                  <a:gd name="T11" fmla="*/ 10801 h 21196"/>
                  <a:gd name="T12" fmla="+- 0 10803 213"/>
                  <a:gd name="T13" fmla="*/ T12 w 21180"/>
                  <a:gd name="T14" fmla="+- 0 10801 203"/>
                  <a:gd name="T15" fmla="*/ 10801 h 211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0" h="21196">
                    <a:moveTo>
                      <a:pt x="8372" y="11356"/>
                    </a:moveTo>
                    <a:cubicBezTo>
                      <a:pt x="6122" y="13508"/>
                      <a:pt x="3675" y="15444"/>
                      <a:pt x="1144" y="17292"/>
                    </a:cubicBezTo>
                    <a:cubicBezTo>
                      <a:pt x="963" y="17388"/>
                      <a:pt x="786" y="17493"/>
                      <a:pt x="637" y="17645"/>
                    </a:cubicBezTo>
                    <a:cubicBezTo>
                      <a:pt x="-213" y="18457"/>
                      <a:pt x="-213" y="19774"/>
                      <a:pt x="637" y="20585"/>
                    </a:cubicBezTo>
                    <a:cubicBezTo>
                      <a:pt x="1464" y="21380"/>
                      <a:pt x="2796" y="21397"/>
                      <a:pt x="3652" y="20641"/>
                    </a:cubicBezTo>
                    <a:lnTo>
                      <a:pt x="3665" y="20649"/>
                    </a:lnTo>
                    <a:cubicBezTo>
                      <a:pt x="6364" y="18673"/>
                      <a:pt x="8988" y="16581"/>
                      <a:pt x="11419" y="14263"/>
                    </a:cubicBezTo>
                    <a:cubicBezTo>
                      <a:pt x="13759" y="12030"/>
                      <a:pt x="15873" y="9685"/>
                      <a:pt x="17715" y="7283"/>
                    </a:cubicBezTo>
                    <a:lnTo>
                      <a:pt x="20663" y="3427"/>
                    </a:lnTo>
                    <a:lnTo>
                      <a:pt x="20654" y="3419"/>
                    </a:lnTo>
                    <a:cubicBezTo>
                      <a:pt x="21386" y="2600"/>
                      <a:pt x="21357" y="1379"/>
                      <a:pt x="20541" y="608"/>
                    </a:cubicBezTo>
                    <a:cubicBezTo>
                      <a:pt x="19697" y="-203"/>
                      <a:pt x="18323" y="-203"/>
                      <a:pt x="17468" y="608"/>
                    </a:cubicBezTo>
                    <a:cubicBezTo>
                      <a:pt x="17313" y="760"/>
                      <a:pt x="17197" y="937"/>
                      <a:pt x="17094" y="1114"/>
                    </a:cubicBezTo>
                    <a:lnTo>
                      <a:pt x="14228" y="4857"/>
                    </a:lnTo>
                    <a:cubicBezTo>
                      <a:pt x="12526" y="7090"/>
                      <a:pt x="10552" y="9275"/>
                      <a:pt x="8372" y="1135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9166627" y="1897231"/>
              <a:ext cx="2257425" cy="42545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4. </a:t>
              </a:r>
              <a:r>
                <a:rPr lang="en-US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Model Building</a:t>
              </a:r>
              <a:endPara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  <a:p>
              <a:pPr algn="l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.</a:t>
              </a:r>
              <a:endPara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8755027" y="3441125"/>
            <a:ext cx="2862700" cy="966470"/>
            <a:chOff x="8755027" y="3441125"/>
            <a:chExt cx="2862700" cy="966470"/>
          </a:xfrm>
        </p:grpSpPr>
        <p:grpSp>
          <p:nvGrpSpPr>
            <p:cNvPr id="61" name="Group 60"/>
            <p:cNvGrpSpPr/>
            <p:nvPr/>
          </p:nvGrpSpPr>
          <p:grpSpPr>
            <a:xfrm>
              <a:off x="8755027" y="3750752"/>
              <a:ext cx="348868" cy="348868"/>
              <a:chOff x="4439444" y="2582069"/>
              <a:chExt cx="464344" cy="464344"/>
            </a:xfrm>
            <a:solidFill>
              <a:schemeClr val="accent4"/>
            </a:solidFill>
          </p:grpSpPr>
          <p:sp>
            <p:nvSpPr>
              <p:cNvPr id="62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3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4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9164722" y="3441125"/>
              <a:ext cx="2453005" cy="966470"/>
              <a:chOff x="7634067" y="2174386"/>
              <a:chExt cx="2453005" cy="966470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7634067" y="2615076"/>
                <a:ext cx="2453005" cy="525780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endPara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635884" y="2174386"/>
                <a:ext cx="2316480" cy="36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en-US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rPr>
                  <a:t>5. Model Evaluation</a:t>
                </a:r>
                <a:endParaRPr lang="en-US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15" name="Group 114"/>
          <p:cNvGrpSpPr/>
          <p:nvPr/>
        </p:nvGrpSpPr>
        <p:grpSpPr>
          <a:xfrm>
            <a:off x="8728190" y="5335992"/>
            <a:ext cx="3095625" cy="709261"/>
            <a:chOff x="8728190" y="4844502"/>
            <a:chExt cx="3095625" cy="709261"/>
          </a:xfrm>
        </p:grpSpPr>
        <p:grpSp>
          <p:nvGrpSpPr>
            <p:cNvPr id="51" name="Group 50"/>
            <p:cNvGrpSpPr/>
            <p:nvPr/>
          </p:nvGrpSpPr>
          <p:grpSpPr>
            <a:xfrm>
              <a:off x="8728190" y="5226363"/>
              <a:ext cx="349465" cy="327400"/>
              <a:chOff x="5368132" y="3540125"/>
              <a:chExt cx="465138" cy="435769"/>
            </a:xfrm>
            <a:solidFill>
              <a:schemeClr val="tx2"/>
            </a:solidFill>
          </p:grpSpPr>
          <p:sp>
            <p:nvSpPr>
              <p:cNvPr id="52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3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9105380" y="4844502"/>
              <a:ext cx="2718435" cy="214630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pPr algn="l"/>
              <a:r>
                <a:rPr 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6, </a:t>
              </a:r>
              <a:r>
                <a:rPr lang="en-US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I</a:t>
              </a:r>
              <a:r>
                <a:rPr lang="en-US" altLang="en-US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nterpretation </a:t>
              </a:r>
              <a:endParaRPr lang="en-US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954663" y="2185108"/>
            <a:ext cx="4282673" cy="3816694"/>
            <a:chOff x="3954663" y="2185108"/>
            <a:chExt cx="4282673" cy="3816694"/>
          </a:xfrm>
        </p:grpSpPr>
        <p:grpSp>
          <p:nvGrpSpPr>
            <p:cNvPr id="40" name="Group 39"/>
            <p:cNvGrpSpPr/>
            <p:nvPr/>
          </p:nvGrpSpPr>
          <p:grpSpPr>
            <a:xfrm>
              <a:off x="3954663" y="2185108"/>
              <a:ext cx="4282673" cy="3816694"/>
              <a:chOff x="3978231" y="2199176"/>
              <a:chExt cx="4282673" cy="3816694"/>
            </a:xfrm>
          </p:grpSpPr>
          <p:sp>
            <p:nvSpPr>
              <p:cNvPr id="5" name="Freeform 4"/>
              <p:cNvSpPr/>
              <p:nvPr/>
            </p:nvSpPr>
            <p:spPr bwMode="auto">
              <a:xfrm>
                <a:off x="6874969" y="3178194"/>
                <a:ext cx="639249" cy="929328"/>
              </a:xfrm>
              <a:custGeom>
                <a:avLst/>
                <a:gdLst>
                  <a:gd name="T0" fmla="*/ 476 w 476"/>
                  <a:gd name="T1" fmla="*/ 0 h 692"/>
                  <a:gd name="T2" fmla="*/ 0 w 476"/>
                  <a:gd name="T3" fmla="*/ 559 h 692"/>
                  <a:gd name="T4" fmla="*/ 78 w 476"/>
                  <a:gd name="T5" fmla="*/ 692 h 692"/>
                  <a:gd name="T6" fmla="*/ 476 w 476"/>
                  <a:gd name="T7" fmla="*/ 0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2">
                    <a:moveTo>
                      <a:pt x="476" y="0"/>
                    </a:moveTo>
                    <a:lnTo>
                      <a:pt x="0" y="559"/>
                    </a:lnTo>
                    <a:lnTo>
                      <a:pt x="78" y="692"/>
                    </a:lnTo>
                    <a:lnTo>
                      <a:pt x="4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" name="Freeform 5"/>
              <p:cNvSpPr/>
              <p:nvPr/>
            </p:nvSpPr>
            <p:spPr bwMode="auto">
              <a:xfrm>
                <a:off x="6547287" y="4676938"/>
                <a:ext cx="102065" cy="181300"/>
              </a:xfrm>
              <a:custGeom>
                <a:avLst/>
                <a:gdLst>
                  <a:gd name="T0" fmla="*/ 76 w 76"/>
                  <a:gd name="T1" fmla="*/ 0 h 135"/>
                  <a:gd name="T2" fmla="*/ 0 w 76"/>
                  <a:gd name="T3" fmla="*/ 135 h 135"/>
                  <a:gd name="T4" fmla="*/ 76 w 76"/>
                  <a:gd name="T5" fmla="*/ 0 h 135"/>
                  <a:gd name="T6" fmla="*/ 76 w 76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6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7" name="Freeform 6"/>
              <p:cNvSpPr/>
              <p:nvPr/>
            </p:nvSpPr>
            <p:spPr bwMode="auto">
              <a:xfrm>
                <a:off x="6547287" y="4676938"/>
                <a:ext cx="102065" cy="181300"/>
              </a:xfrm>
              <a:custGeom>
                <a:avLst/>
                <a:gdLst>
                  <a:gd name="T0" fmla="*/ 76 w 76"/>
                  <a:gd name="T1" fmla="*/ 0 h 135"/>
                  <a:gd name="T2" fmla="*/ 0 w 76"/>
                  <a:gd name="T3" fmla="*/ 135 h 135"/>
                  <a:gd name="T4" fmla="*/ 76 w 76"/>
                  <a:gd name="T5" fmla="*/ 0 h 135"/>
                  <a:gd name="T6" fmla="*/ 76 w 76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6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6" y="0"/>
                    </a:lnTo>
                    <a:lnTo>
                      <a:pt x="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 bwMode="auto">
              <a:xfrm>
                <a:off x="6547287" y="4676938"/>
                <a:ext cx="1071682" cy="181300"/>
              </a:xfrm>
              <a:custGeom>
                <a:avLst/>
                <a:gdLst>
                  <a:gd name="T0" fmla="*/ 76 w 798"/>
                  <a:gd name="T1" fmla="*/ 0 h 135"/>
                  <a:gd name="T2" fmla="*/ 0 w 798"/>
                  <a:gd name="T3" fmla="*/ 135 h 135"/>
                  <a:gd name="T4" fmla="*/ 798 w 798"/>
                  <a:gd name="T5" fmla="*/ 135 h 135"/>
                  <a:gd name="T6" fmla="*/ 76 w 798"/>
                  <a:gd name="T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8" h="135">
                    <a:moveTo>
                      <a:pt x="76" y="0"/>
                    </a:moveTo>
                    <a:lnTo>
                      <a:pt x="0" y="135"/>
                    </a:lnTo>
                    <a:lnTo>
                      <a:pt x="798" y="135"/>
                    </a:lnTo>
                    <a:lnTo>
                      <a:pt x="7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5682421" y="4858237"/>
                <a:ext cx="206816" cy="0"/>
              </a:xfrm>
              <a:custGeom>
                <a:avLst/>
                <a:gdLst>
                  <a:gd name="T0" fmla="*/ 154 w 154"/>
                  <a:gd name="T1" fmla="*/ 0 w 154"/>
                  <a:gd name="T2" fmla="*/ 154 w 154"/>
                  <a:gd name="T3" fmla="*/ 154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154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154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5682421" y="4858237"/>
                <a:ext cx="206816" cy="0"/>
              </a:xfrm>
              <a:custGeom>
                <a:avLst/>
                <a:gdLst>
                  <a:gd name="T0" fmla="*/ 154 w 154"/>
                  <a:gd name="T1" fmla="*/ 0 w 154"/>
                  <a:gd name="T2" fmla="*/ 154 w 154"/>
                  <a:gd name="T3" fmla="*/ 154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154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15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5682421" y="4858237"/>
                <a:ext cx="534498" cy="927986"/>
              </a:xfrm>
              <a:custGeom>
                <a:avLst/>
                <a:gdLst>
                  <a:gd name="T0" fmla="*/ 0 w 398"/>
                  <a:gd name="T1" fmla="*/ 0 h 691"/>
                  <a:gd name="T2" fmla="*/ 5 w 398"/>
                  <a:gd name="T3" fmla="*/ 7 h 691"/>
                  <a:gd name="T4" fmla="*/ 398 w 398"/>
                  <a:gd name="T5" fmla="*/ 691 h 691"/>
                  <a:gd name="T6" fmla="*/ 154 w 398"/>
                  <a:gd name="T7" fmla="*/ 0 h 691"/>
                  <a:gd name="T8" fmla="*/ 0 w 398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8" h="691">
                    <a:moveTo>
                      <a:pt x="0" y="0"/>
                    </a:moveTo>
                    <a:lnTo>
                      <a:pt x="5" y="7"/>
                    </a:lnTo>
                    <a:lnTo>
                      <a:pt x="398" y="691"/>
                    </a:lnTo>
                    <a:lnTo>
                      <a:pt x="15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 bwMode="auto">
              <a:xfrm>
                <a:off x="4712804" y="4107522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00 w 476"/>
                  <a:gd name="T5" fmla="*/ 0 h 691"/>
                  <a:gd name="T6" fmla="*/ 476 w 476"/>
                  <a:gd name="T7" fmla="*/ 132 h 691"/>
                  <a:gd name="T8" fmla="*/ 476 w 476"/>
                  <a:gd name="T9" fmla="*/ 132 h 691"/>
                  <a:gd name="T10" fmla="*/ 400 w 476"/>
                  <a:gd name="T11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00" y="0"/>
                    </a:lnTo>
                    <a:lnTo>
                      <a:pt x="476" y="132"/>
                    </a:lnTo>
                    <a:lnTo>
                      <a:pt x="476" y="132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 bwMode="auto">
              <a:xfrm>
                <a:off x="4712804" y="4107522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00 w 476"/>
                  <a:gd name="T5" fmla="*/ 0 h 691"/>
                  <a:gd name="T6" fmla="*/ 476 w 476"/>
                  <a:gd name="T7" fmla="*/ 132 h 691"/>
                  <a:gd name="T8" fmla="*/ 476 w 476"/>
                  <a:gd name="T9" fmla="*/ 132 h 691"/>
                  <a:gd name="T10" fmla="*/ 400 w 476"/>
                  <a:gd name="T11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00" y="0"/>
                    </a:lnTo>
                    <a:lnTo>
                      <a:pt x="476" y="132"/>
                    </a:lnTo>
                    <a:lnTo>
                      <a:pt x="476" y="132"/>
                    </a:lnTo>
                    <a:lnTo>
                      <a:pt x="4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 bwMode="auto">
              <a:xfrm>
                <a:off x="4712804" y="4107522"/>
                <a:ext cx="639249" cy="927986"/>
              </a:xfrm>
              <a:custGeom>
                <a:avLst/>
                <a:gdLst>
                  <a:gd name="T0" fmla="*/ 400 w 476"/>
                  <a:gd name="T1" fmla="*/ 0 h 691"/>
                  <a:gd name="T2" fmla="*/ 0 w 476"/>
                  <a:gd name="T3" fmla="*/ 691 h 691"/>
                  <a:gd name="T4" fmla="*/ 476 w 476"/>
                  <a:gd name="T5" fmla="*/ 132 h 691"/>
                  <a:gd name="T6" fmla="*/ 400 w 476"/>
                  <a:gd name="T7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6" h="691">
                    <a:moveTo>
                      <a:pt x="400" y="0"/>
                    </a:moveTo>
                    <a:lnTo>
                      <a:pt x="0" y="691"/>
                    </a:lnTo>
                    <a:lnTo>
                      <a:pt x="476" y="132"/>
                    </a:lnTo>
                    <a:lnTo>
                      <a:pt x="4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14"/>
              <p:cNvSpPr/>
              <p:nvPr/>
            </p:nvSpPr>
            <p:spPr bwMode="auto">
              <a:xfrm>
                <a:off x="5577670" y="3359493"/>
                <a:ext cx="104751" cy="178614"/>
              </a:xfrm>
              <a:custGeom>
                <a:avLst/>
                <a:gdLst>
                  <a:gd name="T0" fmla="*/ 78 w 78"/>
                  <a:gd name="T1" fmla="*/ 0 h 133"/>
                  <a:gd name="T2" fmla="*/ 0 w 78"/>
                  <a:gd name="T3" fmla="*/ 133 h 133"/>
                  <a:gd name="T4" fmla="*/ 0 w 78"/>
                  <a:gd name="T5" fmla="*/ 133 h 133"/>
                  <a:gd name="T6" fmla="*/ 78 w 78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33">
                    <a:moveTo>
                      <a:pt x="78" y="0"/>
                    </a:moveTo>
                    <a:lnTo>
                      <a:pt x="0" y="133"/>
                    </a:lnTo>
                    <a:lnTo>
                      <a:pt x="0" y="133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 bwMode="auto">
              <a:xfrm>
                <a:off x="5577670" y="3359493"/>
                <a:ext cx="104751" cy="178614"/>
              </a:xfrm>
              <a:custGeom>
                <a:avLst/>
                <a:gdLst>
                  <a:gd name="T0" fmla="*/ 78 w 78"/>
                  <a:gd name="T1" fmla="*/ 0 h 133"/>
                  <a:gd name="T2" fmla="*/ 0 w 78"/>
                  <a:gd name="T3" fmla="*/ 133 h 133"/>
                  <a:gd name="T4" fmla="*/ 0 w 78"/>
                  <a:gd name="T5" fmla="*/ 133 h 133"/>
                  <a:gd name="T6" fmla="*/ 78 w 78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133">
                    <a:moveTo>
                      <a:pt x="78" y="0"/>
                    </a:moveTo>
                    <a:lnTo>
                      <a:pt x="0" y="133"/>
                    </a:lnTo>
                    <a:lnTo>
                      <a:pt x="0" y="133"/>
                    </a:lnTo>
                    <a:lnTo>
                      <a:pt x="7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16"/>
              <p:cNvSpPr/>
              <p:nvPr/>
            </p:nvSpPr>
            <p:spPr bwMode="auto">
              <a:xfrm>
                <a:off x="4608053" y="3359493"/>
                <a:ext cx="1074368" cy="178614"/>
              </a:xfrm>
              <a:custGeom>
                <a:avLst/>
                <a:gdLst>
                  <a:gd name="T0" fmla="*/ 800 w 800"/>
                  <a:gd name="T1" fmla="*/ 0 h 133"/>
                  <a:gd name="T2" fmla="*/ 0 w 800"/>
                  <a:gd name="T3" fmla="*/ 0 h 133"/>
                  <a:gd name="T4" fmla="*/ 722 w 800"/>
                  <a:gd name="T5" fmla="*/ 133 h 133"/>
                  <a:gd name="T6" fmla="*/ 800 w 800"/>
                  <a:gd name="T7" fmla="*/ 0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0" h="133">
                    <a:moveTo>
                      <a:pt x="800" y="0"/>
                    </a:moveTo>
                    <a:lnTo>
                      <a:pt x="0" y="0"/>
                    </a:lnTo>
                    <a:lnTo>
                      <a:pt x="722" y="133"/>
                    </a:lnTo>
                    <a:lnTo>
                      <a:pt x="80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 bwMode="auto">
              <a:xfrm>
                <a:off x="6340471" y="3359493"/>
                <a:ext cx="206816" cy="0"/>
              </a:xfrm>
              <a:custGeom>
                <a:avLst/>
                <a:gdLst>
                  <a:gd name="T0" fmla="*/ 0 w 154"/>
                  <a:gd name="T1" fmla="*/ 0 w 154"/>
                  <a:gd name="T2" fmla="*/ 154 w 154"/>
                  <a:gd name="T3" fmla="*/ 0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0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18"/>
              <p:cNvSpPr/>
              <p:nvPr/>
            </p:nvSpPr>
            <p:spPr bwMode="auto">
              <a:xfrm>
                <a:off x="6340471" y="3359493"/>
                <a:ext cx="206816" cy="0"/>
              </a:xfrm>
              <a:custGeom>
                <a:avLst/>
                <a:gdLst>
                  <a:gd name="T0" fmla="*/ 0 w 154"/>
                  <a:gd name="T1" fmla="*/ 0 w 154"/>
                  <a:gd name="T2" fmla="*/ 154 w 154"/>
                  <a:gd name="T3" fmla="*/ 0 w 15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54">
                    <a:moveTo>
                      <a:pt x="0" y="0"/>
                    </a:moveTo>
                    <a:lnTo>
                      <a:pt x="0" y="0"/>
                    </a:lnTo>
                    <a:lnTo>
                      <a:pt x="154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 bwMode="auto">
              <a:xfrm>
                <a:off x="6010103" y="2431508"/>
                <a:ext cx="537184" cy="927986"/>
              </a:xfrm>
              <a:custGeom>
                <a:avLst/>
                <a:gdLst>
                  <a:gd name="T0" fmla="*/ 0 w 400"/>
                  <a:gd name="T1" fmla="*/ 0 h 691"/>
                  <a:gd name="T2" fmla="*/ 246 w 400"/>
                  <a:gd name="T3" fmla="*/ 691 h 691"/>
                  <a:gd name="T4" fmla="*/ 400 w 400"/>
                  <a:gd name="T5" fmla="*/ 691 h 691"/>
                  <a:gd name="T6" fmla="*/ 182 w 400"/>
                  <a:gd name="T7" fmla="*/ 315 h 691"/>
                  <a:gd name="T8" fmla="*/ 0 w 400"/>
                  <a:gd name="T9" fmla="*/ 0 h 6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0" h="691">
                    <a:moveTo>
                      <a:pt x="0" y="0"/>
                    </a:moveTo>
                    <a:lnTo>
                      <a:pt x="246" y="691"/>
                    </a:lnTo>
                    <a:lnTo>
                      <a:pt x="400" y="691"/>
                    </a:lnTo>
                    <a:lnTo>
                      <a:pt x="182" y="31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4201136" y="2199176"/>
                <a:ext cx="2346151" cy="1404736"/>
                <a:chOff x="4182282" y="1935228"/>
                <a:chExt cx="2346151" cy="1404736"/>
              </a:xfrm>
            </p:grpSpPr>
            <p:sp>
              <p:nvSpPr>
                <p:cNvPr id="22" name="Freeform 21"/>
                <p:cNvSpPr/>
                <p:nvPr/>
              </p:nvSpPr>
              <p:spPr bwMode="auto">
                <a:xfrm>
                  <a:off x="4182282" y="1935228"/>
                  <a:ext cx="2346151" cy="1404736"/>
                </a:xfrm>
                <a:custGeom>
                  <a:avLst/>
                  <a:gdLst>
                    <a:gd name="T0" fmla="*/ 569 w 738"/>
                    <a:gd name="T1" fmla="*/ 73 h 442"/>
                    <a:gd name="T2" fmla="*/ 438 w 738"/>
                    <a:gd name="T3" fmla="*/ 0 h 442"/>
                    <a:gd name="T4" fmla="*/ 335 w 738"/>
                    <a:gd name="T5" fmla="*/ 0 h 442"/>
                    <a:gd name="T6" fmla="*/ 215 w 738"/>
                    <a:gd name="T7" fmla="*/ 69 h 442"/>
                    <a:gd name="T8" fmla="*/ 0 w 738"/>
                    <a:gd name="T9" fmla="*/ 442 h 442"/>
                    <a:gd name="T10" fmla="*/ 128 w 738"/>
                    <a:gd name="T11" fmla="*/ 365 h 442"/>
                    <a:gd name="T12" fmla="*/ 738 w 738"/>
                    <a:gd name="T13" fmla="*/ 365 h 442"/>
                    <a:gd name="T14" fmla="*/ 569 w 738"/>
                    <a:gd name="T15" fmla="*/ 73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38" h="442">
                      <a:moveTo>
                        <a:pt x="569" y="73"/>
                      </a:moveTo>
                      <a:cubicBezTo>
                        <a:pt x="542" y="29"/>
                        <a:pt x="493" y="0"/>
                        <a:pt x="438" y="0"/>
                      </a:cubicBezTo>
                      <a:cubicBezTo>
                        <a:pt x="335" y="0"/>
                        <a:pt x="335" y="0"/>
                        <a:pt x="335" y="0"/>
                      </a:cubicBezTo>
                      <a:cubicBezTo>
                        <a:pt x="291" y="0"/>
                        <a:pt x="237" y="31"/>
                        <a:pt x="215" y="69"/>
                      </a:cubicBezTo>
                      <a:cubicBezTo>
                        <a:pt x="0" y="442"/>
                        <a:pt x="0" y="442"/>
                        <a:pt x="0" y="442"/>
                      </a:cubicBezTo>
                      <a:cubicBezTo>
                        <a:pt x="28" y="394"/>
                        <a:pt x="77" y="367"/>
                        <a:pt x="128" y="365"/>
                      </a:cubicBezTo>
                      <a:cubicBezTo>
                        <a:pt x="738" y="365"/>
                        <a:pt x="738" y="365"/>
                        <a:pt x="738" y="365"/>
                      </a:cubicBezTo>
                      <a:cubicBezTo>
                        <a:pt x="569" y="73"/>
                        <a:pt x="569" y="73"/>
                        <a:pt x="569" y="73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3" name="Freeform 22"/>
                <p:cNvSpPr/>
                <p:nvPr/>
              </p:nvSpPr>
              <p:spPr bwMode="auto">
                <a:xfrm>
                  <a:off x="5991249" y="2167560"/>
                  <a:ext cx="537184" cy="927986"/>
                </a:xfrm>
                <a:custGeom>
                  <a:avLst/>
                  <a:gdLst>
                    <a:gd name="T0" fmla="*/ 0 w 400"/>
                    <a:gd name="T1" fmla="*/ 0 h 691"/>
                    <a:gd name="T2" fmla="*/ 246 w 400"/>
                    <a:gd name="T3" fmla="*/ 691 h 691"/>
                    <a:gd name="T4" fmla="*/ 400 w 400"/>
                    <a:gd name="T5" fmla="*/ 691 h 691"/>
                    <a:gd name="T6" fmla="*/ 182 w 400"/>
                    <a:gd name="T7" fmla="*/ 315 h 691"/>
                    <a:gd name="T8" fmla="*/ 0 w 400"/>
                    <a:gd name="T9" fmla="*/ 0 h 6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0" h="691">
                      <a:moveTo>
                        <a:pt x="0" y="0"/>
                      </a:moveTo>
                      <a:lnTo>
                        <a:pt x="246" y="691"/>
                      </a:lnTo>
                      <a:lnTo>
                        <a:pt x="400" y="691"/>
                      </a:lnTo>
                      <a:lnTo>
                        <a:pt x="182" y="3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5593786" y="2199176"/>
                <a:ext cx="1999668" cy="1908347"/>
                <a:chOff x="5574932" y="1935228"/>
                <a:chExt cx="1999668" cy="1908347"/>
              </a:xfrm>
            </p:grpSpPr>
            <p:sp>
              <p:nvSpPr>
                <p:cNvPr id="25" name="Freeform 24"/>
                <p:cNvSpPr/>
                <p:nvPr/>
              </p:nvSpPr>
              <p:spPr bwMode="auto">
                <a:xfrm>
                  <a:off x="5574932" y="1935228"/>
                  <a:ext cx="1999668" cy="1908347"/>
                </a:xfrm>
                <a:custGeom>
                  <a:avLst/>
                  <a:gdLst>
                    <a:gd name="T0" fmla="*/ 604 w 629"/>
                    <a:gd name="T1" fmla="*/ 308 h 600"/>
                    <a:gd name="T2" fmla="*/ 602 w 629"/>
                    <a:gd name="T3" fmla="*/ 158 h 600"/>
                    <a:gd name="T4" fmla="*/ 550 w 629"/>
                    <a:gd name="T5" fmla="*/ 69 h 600"/>
                    <a:gd name="T6" fmla="*/ 430 w 629"/>
                    <a:gd name="T7" fmla="*/ 0 h 600"/>
                    <a:gd name="T8" fmla="*/ 0 w 629"/>
                    <a:gd name="T9" fmla="*/ 0 h 600"/>
                    <a:gd name="T10" fmla="*/ 131 w 629"/>
                    <a:gd name="T11" fmla="*/ 73 h 600"/>
                    <a:gd name="T12" fmla="*/ 436 w 629"/>
                    <a:gd name="T13" fmla="*/ 600 h 600"/>
                    <a:gd name="T14" fmla="*/ 604 w 629"/>
                    <a:gd name="T15" fmla="*/ 308 h 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29" h="600">
                      <a:moveTo>
                        <a:pt x="604" y="308"/>
                      </a:moveTo>
                      <a:cubicBezTo>
                        <a:pt x="628" y="262"/>
                        <a:pt x="629" y="206"/>
                        <a:pt x="602" y="158"/>
                      </a:cubicBezTo>
                      <a:cubicBezTo>
                        <a:pt x="550" y="69"/>
                        <a:pt x="550" y="69"/>
                        <a:pt x="550" y="69"/>
                      </a:cubicBezTo>
                      <a:cubicBezTo>
                        <a:pt x="528" y="31"/>
                        <a:pt x="474" y="0"/>
                        <a:pt x="43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5" y="0"/>
                        <a:pt x="104" y="29"/>
                        <a:pt x="131" y="73"/>
                      </a:cubicBezTo>
                      <a:cubicBezTo>
                        <a:pt x="436" y="600"/>
                        <a:pt x="436" y="600"/>
                        <a:pt x="436" y="600"/>
                      </a:cubicBezTo>
                      <a:cubicBezTo>
                        <a:pt x="604" y="308"/>
                        <a:pt x="604" y="308"/>
                        <a:pt x="604" y="308"/>
                      </a:cubicBez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6" name="Freeform 25"/>
                <p:cNvSpPr/>
                <p:nvPr/>
              </p:nvSpPr>
              <p:spPr bwMode="auto">
                <a:xfrm>
                  <a:off x="6856115" y="2914246"/>
                  <a:ext cx="639249" cy="929328"/>
                </a:xfrm>
                <a:custGeom>
                  <a:avLst/>
                  <a:gdLst>
                    <a:gd name="T0" fmla="*/ 476 w 476"/>
                    <a:gd name="T1" fmla="*/ 0 h 692"/>
                    <a:gd name="T2" fmla="*/ 0 w 476"/>
                    <a:gd name="T3" fmla="*/ 559 h 692"/>
                    <a:gd name="T4" fmla="*/ 78 w 476"/>
                    <a:gd name="T5" fmla="*/ 692 h 692"/>
                    <a:gd name="T6" fmla="*/ 476 w 476"/>
                    <a:gd name="T7" fmla="*/ 0 h 6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6" h="692">
                      <a:moveTo>
                        <a:pt x="476" y="0"/>
                      </a:moveTo>
                      <a:lnTo>
                        <a:pt x="0" y="559"/>
                      </a:lnTo>
                      <a:lnTo>
                        <a:pt x="78" y="692"/>
                      </a:lnTo>
                      <a:lnTo>
                        <a:pt x="476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6547287" y="2701443"/>
                <a:ext cx="1713617" cy="2156795"/>
                <a:chOff x="6528433" y="2437495"/>
                <a:chExt cx="1713617" cy="2156795"/>
              </a:xfrm>
            </p:grpSpPr>
            <p:sp>
              <p:nvSpPr>
                <p:cNvPr id="28" name="Freeform 27"/>
                <p:cNvSpPr/>
                <p:nvPr/>
              </p:nvSpPr>
              <p:spPr bwMode="auto">
                <a:xfrm>
                  <a:off x="6528433" y="2437495"/>
                  <a:ext cx="1713617" cy="2156794"/>
                </a:xfrm>
                <a:custGeom>
                  <a:avLst/>
                  <a:gdLst>
                    <a:gd name="T0" fmla="*/ 337 w 539"/>
                    <a:gd name="T1" fmla="*/ 678 h 678"/>
                    <a:gd name="T2" fmla="*/ 466 w 539"/>
                    <a:gd name="T3" fmla="*/ 600 h 678"/>
                    <a:gd name="T4" fmla="*/ 517 w 539"/>
                    <a:gd name="T5" fmla="*/ 511 h 678"/>
                    <a:gd name="T6" fmla="*/ 517 w 539"/>
                    <a:gd name="T7" fmla="*/ 373 h 678"/>
                    <a:gd name="T8" fmla="*/ 302 w 539"/>
                    <a:gd name="T9" fmla="*/ 0 h 678"/>
                    <a:gd name="T10" fmla="*/ 304 w 539"/>
                    <a:gd name="T11" fmla="*/ 150 h 678"/>
                    <a:gd name="T12" fmla="*/ 0 w 539"/>
                    <a:gd name="T13" fmla="*/ 678 h 678"/>
                    <a:gd name="T14" fmla="*/ 337 w 539"/>
                    <a:gd name="T15" fmla="*/ 678 h 6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9" h="678">
                      <a:moveTo>
                        <a:pt x="337" y="678"/>
                      </a:moveTo>
                      <a:cubicBezTo>
                        <a:pt x="389" y="676"/>
                        <a:pt x="438" y="648"/>
                        <a:pt x="466" y="600"/>
                      </a:cubicBezTo>
                      <a:cubicBezTo>
                        <a:pt x="517" y="511"/>
                        <a:pt x="517" y="511"/>
                        <a:pt x="517" y="511"/>
                      </a:cubicBezTo>
                      <a:cubicBezTo>
                        <a:pt x="539" y="473"/>
                        <a:pt x="539" y="411"/>
                        <a:pt x="517" y="373"/>
                      </a:cubicBezTo>
                      <a:cubicBezTo>
                        <a:pt x="302" y="0"/>
                        <a:pt x="302" y="0"/>
                        <a:pt x="302" y="0"/>
                      </a:cubicBezTo>
                      <a:cubicBezTo>
                        <a:pt x="329" y="48"/>
                        <a:pt x="328" y="104"/>
                        <a:pt x="304" y="150"/>
                      </a:cubicBezTo>
                      <a:cubicBezTo>
                        <a:pt x="0" y="678"/>
                        <a:pt x="0" y="678"/>
                        <a:pt x="0" y="678"/>
                      </a:cubicBezTo>
                      <a:cubicBezTo>
                        <a:pt x="337" y="678"/>
                        <a:pt x="337" y="678"/>
                        <a:pt x="337" y="678"/>
                      </a:cubicBez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29" name="Freeform 28"/>
                <p:cNvSpPr/>
                <p:nvPr/>
              </p:nvSpPr>
              <p:spPr bwMode="auto">
                <a:xfrm>
                  <a:off x="6528433" y="4412990"/>
                  <a:ext cx="1071682" cy="181300"/>
                </a:xfrm>
                <a:custGeom>
                  <a:avLst/>
                  <a:gdLst>
                    <a:gd name="T0" fmla="*/ 76 w 798"/>
                    <a:gd name="T1" fmla="*/ 0 h 135"/>
                    <a:gd name="T2" fmla="*/ 0 w 798"/>
                    <a:gd name="T3" fmla="*/ 135 h 135"/>
                    <a:gd name="T4" fmla="*/ 798 w 798"/>
                    <a:gd name="T5" fmla="*/ 135 h 135"/>
                    <a:gd name="T6" fmla="*/ 76 w 798"/>
                    <a:gd name="T7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98" h="135">
                      <a:moveTo>
                        <a:pt x="76" y="0"/>
                      </a:moveTo>
                      <a:lnTo>
                        <a:pt x="0" y="135"/>
                      </a:lnTo>
                      <a:lnTo>
                        <a:pt x="798" y="135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0" name="Group 29"/>
              <p:cNvGrpSpPr/>
              <p:nvPr/>
            </p:nvGrpSpPr>
            <p:grpSpPr>
              <a:xfrm>
                <a:off x="5682421" y="4609790"/>
                <a:ext cx="2346151" cy="1406079"/>
                <a:chOff x="5663567" y="4345842"/>
                <a:chExt cx="2346151" cy="1406079"/>
              </a:xfrm>
            </p:grpSpPr>
            <p:sp>
              <p:nvSpPr>
                <p:cNvPr id="31" name="Freeform 30"/>
                <p:cNvSpPr/>
                <p:nvPr/>
              </p:nvSpPr>
              <p:spPr bwMode="auto">
                <a:xfrm>
                  <a:off x="5663567" y="4345842"/>
                  <a:ext cx="2346151" cy="1406079"/>
                </a:xfrm>
                <a:custGeom>
                  <a:avLst/>
                  <a:gdLst>
                    <a:gd name="T0" fmla="*/ 168 w 738"/>
                    <a:gd name="T1" fmla="*/ 370 h 442"/>
                    <a:gd name="T2" fmla="*/ 300 w 738"/>
                    <a:gd name="T3" fmla="*/ 442 h 442"/>
                    <a:gd name="T4" fmla="*/ 402 w 738"/>
                    <a:gd name="T5" fmla="*/ 442 h 442"/>
                    <a:gd name="T6" fmla="*/ 522 w 738"/>
                    <a:gd name="T7" fmla="*/ 373 h 442"/>
                    <a:gd name="T8" fmla="*/ 738 w 738"/>
                    <a:gd name="T9" fmla="*/ 0 h 442"/>
                    <a:gd name="T10" fmla="*/ 609 w 738"/>
                    <a:gd name="T11" fmla="*/ 78 h 442"/>
                    <a:gd name="T12" fmla="*/ 0 w 738"/>
                    <a:gd name="T13" fmla="*/ 78 h 442"/>
                    <a:gd name="T14" fmla="*/ 168 w 738"/>
                    <a:gd name="T15" fmla="*/ 370 h 4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38" h="442">
                      <a:moveTo>
                        <a:pt x="168" y="370"/>
                      </a:moveTo>
                      <a:cubicBezTo>
                        <a:pt x="196" y="413"/>
                        <a:pt x="244" y="442"/>
                        <a:pt x="300" y="442"/>
                      </a:cubicBezTo>
                      <a:cubicBezTo>
                        <a:pt x="402" y="442"/>
                        <a:pt x="402" y="442"/>
                        <a:pt x="402" y="442"/>
                      </a:cubicBezTo>
                      <a:cubicBezTo>
                        <a:pt x="446" y="442"/>
                        <a:pt x="500" y="411"/>
                        <a:pt x="522" y="373"/>
                      </a:cubicBezTo>
                      <a:cubicBezTo>
                        <a:pt x="738" y="0"/>
                        <a:pt x="738" y="0"/>
                        <a:pt x="738" y="0"/>
                      </a:cubicBezTo>
                      <a:cubicBezTo>
                        <a:pt x="710" y="48"/>
                        <a:pt x="661" y="76"/>
                        <a:pt x="609" y="78"/>
                      </a:cubicBezTo>
                      <a:cubicBezTo>
                        <a:pt x="0" y="78"/>
                        <a:pt x="0" y="78"/>
                        <a:pt x="0" y="78"/>
                      </a:cubicBezTo>
                      <a:cubicBezTo>
                        <a:pt x="168" y="370"/>
                        <a:pt x="168" y="370"/>
                        <a:pt x="168" y="370"/>
                      </a:cubicBezTo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" name="Freeform 31"/>
                <p:cNvSpPr/>
                <p:nvPr/>
              </p:nvSpPr>
              <p:spPr bwMode="auto">
                <a:xfrm>
                  <a:off x="5663567" y="4594289"/>
                  <a:ext cx="534498" cy="927986"/>
                </a:xfrm>
                <a:custGeom>
                  <a:avLst/>
                  <a:gdLst>
                    <a:gd name="T0" fmla="*/ 0 w 398"/>
                    <a:gd name="T1" fmla="*/ 0 h 691"/>
                    <a:gd name="T2" fmla="*/ 5 w 398"/>
                    <a:gd name="T3" fmla="*/ 7 h 691"/>
                    <a:gd name="T4" fmla="*/ 398 w 398"/>
                    <a:gd name="T5" fmla="*/ 691 h 691"/>
                    <a:gd name="T6" fmla="*/ 154 w 398"/>
                    <a:gd name="T7" fmla="*/ 0 h 691"/>
                    <a:gd name="T8" fmla="*/ 0 w 398"/>
                    <a:gd name="T9" fmla="*/ 0 h 6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8" h="691">
                      <a:moveTo>
                        <a:pt x="0" y="0"/>
                      </a:moveTo>
                      <a:lnTo>
                        <a:pt x="5" y="7"/>
                      </a:lnTo>
                      <a:lnTo>
                        <a:pt x="398" y="691"/>
                      </a:lnTo>
                      <a:lnTo>
                        <a:pt x="15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633570" y="4107522"/>
                <a:ext cx="2002354" cy="1908348"/>
                <a:chOff x="4614716" y="3843574"/>
                <a:chExt cx="2002354" cy="1908348"/>
              </a:xfrm>
            </p:grpSpPr>
            <p:sp>
              <p:nvSpPr>
                <p:cNvPr id="34" name="Freeform 33"/>
                <p:cNvSpPr/>
                <p:nvPr/>
              </p:nvSpPr>
              <p:spPr bwMode="auto">
                <a:xfrm>
                  <a:off x="4614716" y="3843575"/>
                  <a:ext cx="2002354" cy="1908347"/>
                </a:xfrm>
                <a:custGeom>
                  <a:avLst/>
                  <a:gdLst>
                    <a:gd name="T0" fmla="*/ 25 w 630"/>
                    <a:gd name="T1" fmla="*/ 292 h 600"/>
                    <a:gd name="T2" fmla="*/ 28 w 630"/>
                    <a:gd name="T3" fmla="*/ 442 h 600"/>
                    <a:gd name="T4" fmla="*/ 79 w 630"/>
                    <a:gd name="T5" fmla="*/ 531 h 600"/>
                    <a:gd name="T6" fmla="*/ 199 w 630"/>
                    <a:gd name="T7" fmla="*/ 600 h 600"/>
                    <a:gd name="T8" fmla="*/ 630 w 630"/>
                    <a:gd name="T9" fmla="*/ 600 h 600"/>
                    <a:gd name="T10" fmla="*/ 498 w 630"/>
                    <a:gd name="T11" fmla="*/ 528 h 600"/>
                    <a:gd name="T12" fmla="*/ 194 w 630"/>
                    <a:gd name="T13" fmla="*/ 0 h 600"/>
                    <a:gd name="T14" fmla="*/ 25 w 630"/>
                    <a:gd name="T15" fmla="*/ 292 h 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30" h="600">
                      <a:moveTo>
                        <a:pt x="25" y="292"/>
                      </a:moveTo>
                      <a:cubicBezTo>
                        <a:pt x="1" y="338"/>
                        <a:pt x="0" y="394"/>
                        <a:pt x="28" y="442"/>
                      </a:cubicBezTo>
                      <a:cubicBezTo>
                        <a:pt x="79" y="531"/>
                        <a:pt x="79" y="531"/>
                        <a:pt x="79" y="531"/>
                      </a:cubicBezTo>
                      <a:cubicBezTo>
                        <a:pt x="101" y="569"/>
                        <a:pt x="155" y="600"/>
                        <a:pt x="199" y="600"/>
                      </a:cubicBezTo>
                      <a:cubicBezTo>
                        <a:pt x="630" y="600"/>
                        <a:pt x="630" y="600"/>
                        <a:pt x="630" y="600"/>
                      </a:cubicBezTo>
                      <a:cubicBezTo>
                        <a:pt x="574" y="600"/>
                        <a:pt x="526" y="571"/>
                        <a:pt x="498" y="528"/>
                      </a:cubicBezTo>
                      <a:cubicBezTo>
                        <a:pt x="194" y="0"/>
                        <a:pt x="194" y="0"/>
                        <a:pt x="194" y="0"/>
                      </a:cubicBezTo>
                      <a:cubicBezTo>
                        <a:pt x="25" y="292"/>
                        <a:pt x="25" y="292"/>
                        <a:pt x="25" y="292"/>
                      </a:cubicBezTo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5" name="Freeform 34"/>
                <p:cNvSpPr/>
                <p:nvPr/>
              </p:nvSpPr>
              <p:spPr bwMode="auto">
                <a:xfrm>
                  <a:off x="4693950" y="3843574"/>
                  <a:ext cx="639249" cy="927986"/>
                </a:xfrm>
                <a:custGeom>
                  <a:avLst/>
                  <a:gdLst>
                    <a:gd name="T0" fmla="*/ 400 w 476"/>
                    <a:gd name="T1" fmla="*/ 0 h 691"/>
                    <a:gd name="T2" fmla="*/ 0 w 476"/>
                    <a:gd name="T3" fmla="*/ 691 h 691"/>
                    <a:gd name="T4" fmla="*/ 476 w 476"/>
                    <a:gd name="T5" fmla="*/ 132 h 691"/>
                    <a:gd name="T6" fmla="*/ 400 w 476"/>
                    <a:gd name="T7" fmla="*/ 0 h 6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76" h="691">
                      <a:moveTo>
                        <a:pt x="400" y="0"/>
                      </a:moveTo>
                      <a:lnTo>
                        <a:pt x="0" y="691"/>
                      </a:lnTo>
                      <a:lnTo>
                        <a:pt x="476" y="132"/>
                      </a:ln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3978231" y="3350066"/>
                <a:ext cx="1713617" cy="2152765"/>
                <a:chOff x="3949950" y="3095545"/>
                <a:chExt cx="1713617" cy="2152765"/>
              </a:xfrm>
            </p:grpSpPr>
            <p:sp>
              <p:nvSpPr>
                <p:cNvPr id="37" name="Freeform 36"/>
                <p:cNvSpPr/>
                <p:nvPr/>
              </p:nvSpPr>
              <p:spPr bwMode="auto">
                <a:xfrm>
                  <a:off x="3949950" y="3095545"/>
                  <a:ext cx="1713617" cy="2152765"/>
                </a:xfrm>
                <a:custGeom>
                  <a:avLst/>
                  <a:gdLst>
                    <a:gd name="T0" fmla="*/ 201 w 539"/>
                    <a:gd name="T1" fmla="*/ 0 h 677"/>
                    <a:gd name="T2" fmla="*/ 73 w 539"/>
                    <a:gd name="T3" fmla="*/ 77 h 677"/>
                    <a:gd name="T4" fmla="*/ 22 w 539"/>
                    <a:gd name="T5" fmla="*/ 166 h 677"/>
                    <a:gd name="T6" fmla="*/ 22 w 539"/>
                    <a:gd name="T7" fmla="*/ 304 h 677"/>
                    <a:gd name="T8" fmla="*/ 237 w 539"/>
                    <a:gd name="T9" fmla="*/ 677 h 677"/>
                    <a:gd name="T10" fmla="*/ 234 w 539"/>
                    <a:gd name="T11" fmla="*/ 527 h 677"/>
                    <a:gd name="T12" fmla="*/ 539 w 539"/>
                    <a:gd name="T13" fmla="*/ 0 h 677"/>
                    <a:gd name="T14" fmla="*/ 201 w 539"/>
                    <a:gd name="T15" fmla="*/ 0 h 6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39" h="677">
                      <a:moveTo>
                        <a:pt x="201" y="0"/>
                      </a:moveTo>
                      <a:cubicBezTo>
                        <a:pt x="150" y="2"/>
                        <a:pt x="101" y="29"/>
                        <a:pt x="73" y="77"/>
                      </a:cubicBezTo>
                      <a:cubicBezTo>
                        <a:pt x="22" y="166"/>
                        <a:pt x="22" y="166"/>
                        <a:pt x="22" y="166"/>
                      </a:cubicBezTo>
                      <a:cubicBezTo>
                        <a:pt x="0" y="204"/>
                        <a:pt x="0" y="266"/>
                        <a:pt x="22" y="304"/>
                      </a:cubicBezTo>
                      <a:cubicBezTo>
                        <a:pt x="237" y="677"/>
                        <a:pt x="237" y="677"/>
                        <a:pt x="237" y="677"/>
                      </a:cubicBezTo>
                      <a:cubicBezTo>
                        <a:pt x="209" y="629"/>
                        <a:pt x="210" y="573"/>
                        <a:pt x="234" y="527"/>
                      </a:cubicBezTo>
                      <a:cubicBezTo>
                        <a:pt x="539" y="0"/>
                        <a:pt x="539" y="0"/>
                        <a:pt x="539" y="0"/>
                      </a:cubicBezTo>
                      <a:cubicBezTo>
                        <a:pt x="201" y="0"/>
                        <a:pt x="201" y="0"/>
                        <a:pt x="201" y="0"/>
                      </a:cubicBezTo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8" name="Freeform 37"/>
                <p:cNvSpPr/>
                <p:nvPr/>
              </p:nvSpPr>
              <p:spPr bwMode="auto">
                <a:xfrm>
                  <a:off x="4589199" y="3095545"/>
                  <a:ext cx="1074368" cy="178614"/>
                </a:xfrm>
                <a:custGeom>
                  <a:avLst/>
                  <a:gdLst>
                    <a:gd name="T0" fmla="*/ 800 w 800"/>
                    <a:gd name="T1" fmla="*/ 0 h 133"/>
                    <a:gd name="T2" fmla="*/ 0 w 800"/>
                    <a:gd name="T3" fmla="*/ 0 h 133"/>
                    <a:gd name="T4" fmla="*/ 722 w 800"/>
                    <a:gd name="T5" fmla="*/ 133 h 133"/>
                    <a:gd name="T6" fmla="*/ 800 w 800"/>
                    <a:gd name="T7" fmla="*/ 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00" h="133">
                      <a:moveTo>
                        <a:pt x="800" y="0"/>
                      </a:moveTo>
                      <a:lnTo>
                        <a:pt x="0" y="0"/>
                      </a:lnTo>
                      <a:lnTo>
                        <a:pt x="722" y="133"/>
                      </a:lnTo>
                      <a:lnTo>
                        <a:pt x="800" y="0"/>
                      </a:lnTo>
                      <a:close/>
                    </a:path>
                  </a:pathLst>
                </a:custGeom>
                <a:solidFill>
                  <a:schemeClr val="tx1">
                    <a:lumMod val="95000"/>
                    <a:lumOff val="5000"/>
                    <a:alpha val="1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>
                    <a:latin typeface="Arial" panose="020B0604020202020204" pitchFamily="34" charset="0"/>
                    <a:ea typeface="Microsoft YaHei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1" name="Group 335"/>
            <p:cNvGrpSpPr/>
            <p:nvPr/>
          </p:nvGrpSpPr>
          <p:grpSpPr>
            <a:xfrm>
              <a:off x="5830076" y="3588939"/>
              <a:ext cx="525996" cy="504077"/>
              <a:chOff x="0" y="0"/>
              <a:chExt cx="525994" cy="504076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2" name="Shape 332"/>
              <p:cNvSpPr/>
              <p:nvPr/>
            </p:nvSpPr>
            <p:spPr>
              <a:xfrm>
                <a:off x="76706" y="216972"/>
                <a:ext cx="201633" cy="2871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674" y="8295"/>
                    </a:moveTo>
                    <a:lnTo>
                      <a:pt x="14674" y="18972"/>
                    </a:lnTo>
                    <a:lnTo>
                      <a:pt x="14557" y="19465"/>
                    </a:lnTo>
                    <a:lnTo>
                      <a:pt x="14322" y="19957"/>
                    </a:lnTo>
                    <a:lnTo>
                      <a:pt x="13970" y="20368"/>
                    </a:lnTo>
                    <a:lnTo>
                      <a:pt x="13500" y="20779"/>
                    </a:lnTo>
                    <a:lnTo>
                      <a:pt x="12913" y="21107"/>
                    </a:lnTo>
                    <a:lnTo>
                      <a:pt x="12326" y="21354"/>
                    </a:lnTo>
                    <a:lnTo>
                      <a:pt x="11622" y="21518"/>
                    </a:lnTo>
                    <a:lnTo>
                      <a:pt x="10917" y="21600"/>
                    </a:lnTo>
                    <a:lnTo>
                      <a:pt x="10213" y="21518"/>
                    </a:lnTo>
                    <a:lnTo>
                      <a:pt x="9391" y="21354"/>
                    </a:lnTo>
                    <a:lnTo>
                      <a:pt x="8687" y="21107"/>
                    </a:lnTo>
                    <a:lnTo>
                      <a:pt x="8100" y="20779"/>
                    </a:lnTo>
                    <a:lnTo>
                      <a:pt x="7396" y="19957"/>
                    </a:lnTo>
                    <a:lnTo>
                      <a:pt x="7161" y="19465"/>
                    </a:lnTo>
                    <a:lnTo>
                      <a:pt x="7161" y="8295"/>
                    </a:lnTo>
                    <a:lnTo>
                      <a:pt x="1878" y="8295"/>
                    </a:lnTo>
                    <a:lnTo>
                      <a:pt x="1174" y="8213"/>
                    </a:lnTo>
                    <a:lnTo>
                      <a:pt x="587" y="8131"/>
                    </a:lnTo>
                    <a:lnTo>
                      <a:pt x="117" y="7802"/>
                    </a:lnTo>
                    <a:lnTo>
                      <a:pt x="0" y="7474"/>
                    </a:lnTo>
                    <a:lnTo>
                      <a:pt x="0" y="6735"/>
                    </a:lnTo>
                    <a:lnTo>
                      <a:pt x="352" y="6324"/>
                    </a:lnTo>
                    <a:lnTo>
                      <a:pt x="8100" y="903"/>
                    </a:lnTo>
                    <a:lnTo>
                      <a:pt x="8804" y="493"/>
                    </a:lnTo>
                    <a:lnTo>
                      <a:pt x="9391" y="164"/>
                    </a:lnTo>
                    <a:lnTo>
                      <a:pt x="10213" y="0"/>
                    </a:lnTo>
                    <a:lnTo>
                      <a:pt x="11504" y="0"/>
                    </a:lnTo>
                    <a:lnTo>
                      <a:pt x="12209" y="164"/>
                    </a:lnTo>
                    <a:lnTo>
                      <a:pt x="12913" y="493"/>
                    </a:lnTo>
                    <a:lnTo>
                      <a:pt x="13500" y="903"/>
                    </a:lnTo>
                    <a:lnTo>
                      <a:pt x="20896" y="5995"/>
                    </a:lnTo>
                    <a:lnTo>
                      <a:pt x="21365" y="6324"/>
                    </a:lnTo>
                    <a:lnTo>
                      <a:pt x="21600" y="6735"/>
                    </a:lnTo>
                    <a:lnTo>
                      <a:pt x="21600" y="7474"/>
                    </a:lnTo>
                    <a:lnTo>
                      <a:pt x="21365" y="7802"/>
                    </a:lnTo>
                    <a:lnTo>
                      <a:pt x="20896" y="7967"/>
                    </a:lnTo>
                    <a:lnTo>
                      <a:pt x="20309" y="8213"/>
                    </a:lnTo>
                    <a:lnTo>
                      <a:pt x="19487" y="8295"/>
                    </a:lnTo>
                    <a:lnTo>
                      <a:pt x="14674" y="8295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2400"/>
                </a:pPr>
                <a:endParaRPr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Shape 333"/>
              <p:cNvSpPr/>
              <p:nvPr/>
            </p:nvSpPr>
            <p:spPr>
              <a:xfrm>
                <a:off x="0" y="0"/>
                <a:ext cx="525995" cy="3681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145" y="7843"/>
                    </a:moveTo>
                    <a:lnTo>
                      <a:pt x="17640" y="8036"/>
                    </a:lnTo>
                    <a:lnTo>
                      <a:pt x="18090" y="8164"/>
                    </a:lnTo>
                    <a:lnTo>
                      <a:pt x="18900" y="8743"/>
                    </a:lnTo>
                    <a:lnTo>
                      <a:pt x="19305" y="9064"/>
                    </a:lnTo>
                    <a:lnTo>
                      <a:pt x="19710" y="9450"/>
                    </a:lnTo>
                    <a:lnTo>
                      <a:pt x="20025" y="9836"/>
                    </a:lnTo>
                    <a:lnTo>
                      <a:pt x="20295" y="10350"/>
                    </a:lnTo>
                    <a:lnTo>
                      <a:pt x="20565" y="10736"/>
                    </a:lnTo>
                    <a:lnTo>
                      <a:pt x="20835" y="11250"/>
                    </a:lnTo>
                    <a:lnTo>
                      <a:pt x="21060" y="11764"/>
                    </a:lnTo>
                    <a:lnTo>
                      <a:pt x="21240" y="12279"/>
                    </a:lnTo>
                    <a:lnTo>
                      <a:pt x="21420" y="12857"/>
                    </a:lnTo>
                    <a:lnTo>
                      <a:pt x="21510" y="13436"/>
                    </a:lnTo>
                    <a:lnTo>
                      <a:pt x="21600" y="14079"/>
                    </a:lnTo>
                    <a:lnTo>
                      <a:pt x="21600" y="15236"/>
                    </a:lnTo>
                    <a:lnTo>
                      <a:pt x="21510" y="15879"/>
                    </a:lnTo>
                    <a:lnTo>
                      <a:pt x="21420" y="16457"/>
                    </a:lnTo>
                    <a:lnTo>
                      <a:pt x="21240" y="16971"/>
                    </a:lnTo>
                    <a:lnTo>
                      <a:pt x="20790" y="18129"/>
                    </a:lnTo>
                    <a:lnTo>
                      <a:pt x="20565" y="18579"/>
                    </a:lnTo>
                    <a:lnTo>
                      <a:pt x="20250" y="19093"/>
                    </a:lnTo>
                    <a:lnTo>
                      <a:pt x="19890" y="19543"/>
                    </a:lnTo>
                    <a:lnTo>
                      <a:pt x="19575" y="19929"/>
                    </a:lnTo>
                    <a:lnTo>
                      <a:pt x="19170" y="20250"/>
                    </a:lnTo>
                    <a:lnTo>
                      <a:pt x="18810" y="20571"/>
                    </a:lnTo>
                    <a:lnTo>
                      <a:pt x="18360" y="20893"/>
                    </a:lnTo>
                    <a:lnTo>
                      <a:pt x="17910" y="21150"/>
                    </a:lnTo>
                    <a:lnTo>
                      <a:pt x="17415" y="21279"/>
                    </a:lnTo>
                    <a:lnTo>
                      <a:pt x="16920" y="21471"/>
                    </a:lnTo>
                    <a:lnTo>
                      <a:pt x="16920" y="14143"/>
                    </a:lnTo>
                    <a:lnTo>
                      <a:pt x="16740" y="13564"/>
                    </a:lnTo>
                    <a:lnTo>
                      <a:pt x="16560" y="13050"/>
                    </a:lnTo>
                    <a:lnTo>
                      <a:pt x="16290" y="12536"/>
                    </a:lnTo>
                    <a:lnTo>
                      <a:pt x="15975" y="12214"/>
                    </a:lnTo>
                    <a:lnTo>
                      <a:pt x="15615" y="11893"/>
                    </a:lnTo>
                    <a:lnTo>
                      <a:pt x="15165" y="11764"/>
                    </a:lnTo>
                    <a:lnTo>
                      <a:pt x="14805" y="11700"/>
                    </a:lnTo>
                    <a:lnTo>
                      <a:pt x="14355" y="11764"/>
                    </a:lnTo>
                    <a:lnTo>
                      <a:pt x="13905" y="11893"/>
                    </a:lnTo>
                    <a:lnTo>
                      <a:pt x="13545" y="12214"/>
                    </a:lnTo>
                    <a:lnTo>
                      <a:pt x="13230" y="12536"/>
                    </a:lnTo>
                    <a:lnTo>
                      <a:pt x="12960" y="13050"/>
                    </a:lnTo>
                    <a:lnTo>
                      <a:pt x="12780" y="13564"/>
                    </a:lnTo>
                    <a:lnTo>
                      <a:pt x="12600" y="14143"/>
                    </a:lnTo>
                    <a:lnTo>
                      <a:pt x="12600" y="21600"/>
                    </a:lnTo>
                    <a:lnTo>
                      <a:pt x="9450" y="21600"/>
                    </a:lnTo>
                    <a:lnTo>
                      <a:pt x="9450" y="20250"/>
                    </a:lnTo>
                    <a:lnTo>
                      <a:pt x="10575" y="20250"/>
                    </a:lnTo>
                    <a:lnTo>
                      <a:pt x="11070" y="20121"/>
                    </a:lnTo>
                    <a:lnTo>
                      <a:pt x="11475" y="19929"/>
                    </a:lnTo>
                    <a:lnTo>
                      <a:pt x="11655" y="19671"/>
                    </a:lnTo>
                    <a:lnTo>
                      <a:pt x="11835" y="19479"/>
                    </a:lnTo>
                    <a:lnTo>
                      <a:pt x="11970" y="19221"/>
                    </a:lnTo>
                    <a:lnTo>
                      <a:pt x="12060" y="18964"/>
                    </a:lnTo>
                    <a:lnTo>
                      <a:pt x="12105" y="18321"/>
                    </a:lnTo>
                    <a:lnTo>
                      <a:pt x="12060" y="17807"/>
                    </a:lnTo>
                    <a:lnTo>
                      <a:pt x="11880" y="17229"/>
                    </a:lnTo>
                    <a:lnTo>
                      <a:pt x="11610" y="16650"/>
                    </a:lnTo>
                    <a:lnTo>
                      <a:pt x="8775" y="12729"/>
                    </a:lnTo>
                    <a:lnTo>
                      <a:pt x="8460" y="12214"/>
                    </a:lnTo>
                    <a:lnTo>
                      <a:pt x="8055" y="11893"/>
                    </a:lnTo>
                    <a:lnTo>
                      <a:pt x="7650" y="11764"/>
                    </a:lnTo>
                    <a:lnTo>
                      <a:pt x="7290" y="11700"/>
                    </a:lnTo>
                    <a:lnTo>
                      <a:pt x="6840" y="11764"/>
                    </a:lnTo>
                    <a:lnTo>
                      <a:pt x="6435" y="11893"/>
                    </a:lnTo>
                    <a:lnTo>
                      <a:pt x="6120" y="12214"/>
                    </a:lnTo>
                    <a:lnTo>
                      <a:pt x="5715" y="12729"/>
                    </a:lnTo>
                    <a:lnTo>
                      <a:pt x="2925" y="16650"/>
                    </a:lnTo>
                    <a:lnTo>
                      <a:pt x="2610" y="17229"/>
                    </a:lnTo>
                    <a:lnTo>
                      <a:pt x="2430" y="17871"/>
                    </a:lnTo>
                    <a:lnTo>
                      <a:pt x="2385" y="18450"/>
                    </a:lnTo>
                    <a:lnTo>
                      <a:pt x="2430" y="18964"/>
                    </a:lnTo>
                    <a:lnTo>
                      <a:pt x="2565" y="19286"/>
                    </a:lnTo>
                    <a:lnTo>
                      <a:pt x="2655" y="19543"/>
                    </a:lnTo>
                    <a:lnTo>
                      <a:pt x="2835" y="19671"/>
                    </a:lnTo>
                    <a:lnTo>
                      <a:pt x="3015" y="19929"/>
                    </a:lnTo>
                    <a:lnTo>
                      <a:pt x="3375" y="20186"/>
                    </a:lnTo>
                    <a:lnTo>
                      <a:pt x="3825" y="20250"/>
                    </a:lnTo>
                    <a:lnTo>
                      <a:pt x="5130" y="20250"/>
                    </a:lnTo>
                    <a:lnTo>
                      <a:pt x="5130" y="21536"/>
                    </a:lnTo>
                    <a:lnTo>
                      <a:pt x="4545" y="21471"/>
                    </a:lnTo>
                    <a:lnTo>
                      <a:pt x="4050" y="21279"/>
                    </a:lnTo>
                    <a:lnTo>
                      <a:pt x="3555" y="21021"/>
                    </a:lnTo>
                    <a:lnTo>
                      <a:pt x="3105" y="20829"/>
                    </a:lnTo>
                    <a:lnTo>
                      <a:pt x="2655" y="20507"/>
                    </a:lnTo>
                    <a:lnTo>
                      <a:pt x="2205" y="20121"/>
                    </a:lnTo>
                    <a:lnTo>
                      <a:pt x="1845" y="19671"/>
                    </a:lnTo>
                    <a:lnTo>
                      <a:pt x="1485" y="19286"/>
                    </a:lnTo>
                    <a:lnTo>
                      <a:pt x="1170" y="18771"/>
                    </a:lnTo>
                    <a:lnTo>
                      <a:pt x="900" y="18257"/>
                    </a:lnTo>
                    <a:lnTo>
                      <a:pt x="585" y="17679"/>
                    </a:lnTo>
                    <a:lnTo>
                      <a:pt x="360" y="17164"/>
                    </a:lnTo>
                    <a:lnTo>
                      <a:pt x="225" y="16521"/>
                    </a:lnTo>
                    <a:lnTo>
                      <a:pt x="90" y="15943"/>
                    </a:lnTo>
                    <a:lnTo>
                      <a:pt x="45" y="15236"/>
                    </a:lnTo>
                    <a:lnTo>
                      <a:pt x="0" y="14593"/>
                    </a:lnTo>
                    <a:lnTo>
                      <a:pt x="45" y="14079"/>
                    </a:lnTo>
                    <a:lnTo>
                      <a:pt x="90" y="13436"/>
                    </a:lnTo>
                    <a:lnTo>
                      <a:pt x="225" y="12857"/>
                    </a:lnTo>
                    <a:lnTo>
                      <a:pt x="315" y="12279"/>
                    </a:lnTo>
                    <a:lnTo>
                      <a:pt x="540" y="11764"/>
                    </a:lnTo>
                    <a:lnTo>
                      <a:pt x="720" y="11250"/>
                    </a:lnTo>
                    <a:lnTo>
                      <a:pt x="990" y="10736"/>
                    </a:lnTo>
                    <a:lnTo>
                      <a:pt x="1620" y="9836"/>
                    </a:lnTo>
                    <a:lnTo>
                      <a:pt x="2250" y="9064"/>
                    </a:lnTo>
                    <a:lnTo>
                      <a:pt x="2655" y="8743"/>
                    </a:lnTo>
                    <a:lnTo>
                      <a:pt x="3105" y="8486"/>
                    </a:lnTo>
                    <a:lnTo>
                      <a:pt x="3555" y="8164"/>
                    </a:lnTo>
                    <a:lnTo>
                      <a:pt x="4005" y="8036"/>
                    </a:lnTo>
                    <a:lnTo>
                      <a:pt x="4455" y="7843"/>
                    </a:lnTo>
                    <a:lnTo>
                      <a:pt x="4455" y="7586"/>
                    </a:lnTo>
                    <a:lnTo>
                      <a:pt x="4500" y="6879"/>
                    </a:lnTo>
                    <a:lnTo>
                      <a:pt x="4545" y="6107"/>
                    </a:lnTo>
                    <a:lnTo>
                      <a:pt x="4725" y="5400"/>
                    </a:lnTo>
                    <a:lnTo>
                      <a:pt x="4950" y="4693"/>
                    </a:lnTo>
                    <a:lnTo>
                      <a:pt x="5220" y="4050"/>
                    </a:lnTo>
                    <a:lnTo>
                      <a:pt x="5535" y="3407"/>
                    </a:lnTo>
                    <a:lnTo>
                      <a:pt x="5895" y="2764"/>
                    </a:lnTo>
                    <a:lnTo>
                      <a:pt x="6345" y="2314"/>
                    </a:lnTo>
                    <a:lnTo>
                      <a:pt x="6795" y="1736"/>
                    </a:lnTo>
                    <a:lnTo>
                      <a:pt x="7245" y="1350"/>
                    </a:lnTo>
                    <a:lnTo>
                      <a:pt x="7785" y="964"/>
                    </a:lnTo>
                    <a:lnTo>
                      <a:pt x="8325" y="643"/>
                    </a:lnTo>
                    <a:lnTo>
                      <a:pt x="9495" y="129"/>
                    </a:lnTo>
                    <a:lnTo>
                      <a:pt x="10170" y="64"/>
                    </a:lnTo>
                    <a:lnTo>
                      <a:pt x="10800" y="0"/>
                    </a:lnTo>
                    <a:lnTo>
                      <a:pt x="11475" y="64"/>
                    </a:lnTo>
                    <a:lnTo>
                      <a:pt x="12060" y="129"/>
                    </a:lnTo>
                    <a:lnTo>
                      <a:pt x="12690" y="386"/>
                    </a:lnTo>
                    <a:lnTo>
                      <a:pt x="13275" y="643"/>
                    </a:lnTo>
                    <a:lnTo>
                      <a:pt x="13860" y="964"/>
                    </a:lnTo>
                    <a:lnTo>
                      <a:pt x="14850" y="1736"/>
                    </a:lnTo>
                    <a:lnTo>
                      <a:pt x="15300" y="2314"/>
                    </a:lnTo>
                    <a:lnTo>
                      <a:pt x="15660" y="2764"/>
                    </a:lnTo>
                    <a:lnTo>
                      <a:pt x="16065" y="3407"/>
                    </a:lnTo>
                    <a:lnTo>
                      <a:pt x="16425" y="4050"/>
                    </a:lnTo>
                    <a:lnTo>
                      <a:pt x="16605" y="4693"/>
                    </a:lnTo>
                    <a:lnTo>
                      <a:pt x="16830" y="5400"/>
                    </a:lnTo>
                    <a:lnTo>
                      <a:pt x="17010" y="6107"/>
                    </a:lnTo>
                    <a:lnTo>
                      <a:pt x="17145" y="6879"/>
                    </a:lnTo>
                    <a:lnTo>
                      <a:pt x="17145" y="7843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2400"/>
                </a:pPr>
                <a:endParaRPr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4" name="Shape 334"/>
              <p:cNvSpPr/>
              <p:nvPr/>
            </p:nvSpPr>
            <p:spPr>
              <a:xfrm>
                <a:off x="258614" y="216972"/>
                <a:ext cx="203824" cy="2871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711" y="13305"/>
                    </a:moveTo>
                    <a:lnTo>
                      <a:pt x="14711" y="2628"/>
                    </a:lnTo>
                    <a:lnTo>
                      <a:pt x="14595" y="2135"/>
                    </a:lnTo>
                    <a:lnTo>
                      <a:pt x="14361" y="1560"/>
                    </a:lnTo>
                    <a:lnTo>
                      <a:pt x="14011" y="1068"/>
                    </a:lnTo>
                    <a:lnTo>
                      <a:pt x="13544" y="657"/>
                    </a:lnTo>
                    <a:lnTo>
                      <a:pt x="12376" y="164"/>
                    </a:lnTo>
                    <a:lnTo>
                      <a:pt x="11676" y="0"/>
                    </a:lnTo>
                    <a:lnTo>
                      <a:pt x="10041" y="0"/>
                    </a:lnTo>
                    <a:lnTo>
                      <a:pt x="9341" y="164"/>
                    </a:lnTo>
                    <a:lnTo>
                      <a:pt x="8173" y="657"/>
                    </a:lnTo>
                    <a:lnTo>
                      <a:pt x="7706" y="1068"/>
                    </a:lnTo>
                    <a:lnTo>
                      <a:pt x="7472" y="1560"/>
                    </a:lnTo>
                    <a:lnTo>
                      <a:pt x="7239" y="2135"/>
                    </a:lnTo>
                    <a:lnTo>
                      <a:pt x="7239" y="13305"/>
                    </a:lnTo>
                    <a:lnTo>
                      <a:pt x="1284" y="13305"/>
                    </a:lnTo>
                    <a:lnTo>
                      <a:pt x="701" y="13469"/>
                    </a:lnTo>
                    <a:lnTo>
                      <a:pt x="234" y="13716"/>
                    </a:lnTo>
                    <a:lnTo>
                      <a:pt x="117" y="13962"/>
                    </a:lnTo>
                    <a:lnTo>
                      <a:pt x="0" y="14373"/>
                    </a:lnTo>
                    <a:lnTo>
                      <a:pt x="117" y="14701"/>
                    </a:lnTo>
                    <a:lnTo>
                      <a:pt x="350" y="15112"/>
                    </a:lnTo>
                    <a:lnTo>
                      <a:pt x="817" y="15522"/>
                    </a:lnTo>
                    <a:lnTo>
                      <a:pt x="8173" y="20614"/>
                    </a:lnTo>
                    <a:lnTo>
                      <a:pt x="8874" y="21025"/>
                    </a:lnTo>
                    <a:lnTo>
                      <a:pt x="9457" y="21271"/>
                    </a:lnTo>
                    <a:lnTo>
                      <a:pt x="10275" y="21518"/>
                    </a:lnTo>
                    <a:lnTo>
                      <a:pt x="10742" y="21600"/>
                    </a:lnTo>
                    <a:lnTo>
                      <a:pt x="11559" y="21518"/>
                    </a:lnTo>
                    <a:lnTo>
                      <a:pt x="12259" y="21271"/>
                    </a:lnTo>
                    <a:lnTo>
                      <a:pt x="12843" y="21025"/>
                    </a:lnTo>
                    <a:lnTo>
                      <a:pt x="13544" y="20614"/>
                    </a:lnTo>
                    <a:lnTo>
                      <a:pt x="20899" y="15522"/>
                    </a:lnTo>
                    <a:lnTo>
                      <a:pt x="21366" y="15194"/>
                    </a:lnTo>
                    <a:lnTo>
                      <a:pt x="21600" y="14373"/>
                    </a:lnTo>
                    <a:lnTo>
                      <a:pt x="21600" y="14044"/>
                    </a:lnTo>
                    <a:lnTo>
                      <a:pt x="21366" y="13798"/>
                    </a:lnTo>
                    <a:lnTo>
                      <a:pt x="20899" y="13469"/>
                    </a:lnTo>
                    <a:lnTo>
                      <a:pt x="20199" y="13305"/>
                    </a:lnTo>
                    <a:lnTo>
                      <a:pt x="14711" y="13305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2400"/>
                </a:pPr>
                <a:endParaRPr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5449735" y="4163235"/>
              <a:ext cx="1300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SUCCESS</a:t>
              </a:r>
              <a:endPara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5287775" y="2612518"/>
              <a:ext cx="239735" cy="349465"/>
              <a:chOff x="3582988" y="3510757"/>
              <a:chExt cx="319088" cy="465138"/>
            </a:xfrm>
            <a:solidFill>
              <a:schemeClr val="bg2"/>
            </a:solidFill>
          </p:grpSpPr>
          <p:sp>
            <p:nvSpPr>
              <p:cNvPr id="88" name="AutoShape 113"/>
              <p:cNvSpPr/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89" name="AutoShape 114"/>
              <p:cNvSpPr/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0" name="Group 89"/>
            <p:cNvGrpSpPr/>
            <p:nvPr/>
          </p:nvGrpSpPr>
          <p:grpSpPr>
            <a:xfrm>
              <a:off x="6742978" y="2607250"/>
              <a:ext cx="348868" cy="348868"/>
              <a:chOff x="8216107" y="2577307"/>
              <a:chExt cx="464344" cy="464344"/>
            </a:xfrm>
            <a:solidFill>
              <a:schemeClr val="bg2"/>
            </a:solidFill>
          </p:grpSpPr>
          <p:sp>
            <p:nvSpPr>
              <p:cNvPr id="91" name="AutoShape 52"/>
              <p:cNvSpPr/>
              <p:nvPr/>
            </p:nvSpPr>
            <p:spPr bwMode="auto">
              <a:xfrm>
                <a:off x="8216107" y="2577307"/>
                <a:ext cx="464344" cy="464344"/>
              </a:xfrm>
              <a:custGeom>
                <a:avLst/>
                <a:gdLst>
                  <a:gd name="T0" fmla="+- 0 10800 87"/>
                  <a:gd name="T1" fmla="*/ T0 w 21426"/>
                  <a:gd name="T2" fmla="+- 0 10799 73"/>
                  <a:gd name="T3" fmla="*/ 10799 h 21453"/>
                  <a:gd name="T4" fmla="+- 0 10800 87"/>
                  <a:gd name="T5" fmla="*/ T4 w 21426"/>
                  <a:gd name="T6" fmla="+- 0 10799 73"/>
                  <a:gd name="T7" fmla="*/ 10799 h 21453"/>
                  <a:gd name="T8" fmla="+- 0 10800 87"/>
                  <a:gd name="T9" fmla="*/ T8 w 21426"/>
                  <a:gd name="T10" fmla="+- 0 10799 73"/>
                  <a:gd name="T11" fmla="*/ 10799 h 21453"/>
                  <a:gd name="T12" fmla="+- 0 10800 87"/>
                  <a:gd name="T13" fmla="*/ T12 w 21426"/>
                  <a:gd name="T14" fmla="+- 0 10799 73"/>
                  <a:gd name="T15" fmla="*/ 10799 h 2145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26" h="21453">
                    <a:moveTo>
                      <a:pt x="8034" y="20112"/>
                    </a:moveTo>
                    <a:cubicBezTo>
                      <a:pt x="5816" y="17892"/>
                      <a:pt x="3556" y="15628"/>
                      <a:pt x="1338" y="13408"/>
                    </a:cubicBezTo>
                    <a:cubicBezTo>
                      <a:pt x="3241" y="7240"/>
                      <a:pt x="11488" y="7509"/>
                      <a:pt x="13391" y="1341"/>
                    </a:cubicBezTo>
                    <a:cubicBezTo>
                      <a:pt x="15609" y="3560"/>
                      <a:pt x="17869" y="5825"/>
                      <a:pt x="20087" y="8045"/>
                    </a:cubicBezTo>
                    <a:cubicBezTo>
                      <a:pt x="18184" y="14212"/>
                      <a:pt x="9937" y="13944"/>
                      <a:pt x="8034" y="20112"/>
                    </a:cubicBezTo>
                    <a:moveTo>
                      <a:pt x="21034" y="7097"/>
                    </a:moveTo>
                    <a:lnTo>
                      <a:pt x="14338" y="393"/>
                    </a:lnTo>
                    <a:cubicBezTo>
                      <a:pt x="14006" y="60"/>
                      <a:pt x="13525" y="-73"/>
                      <a:pt x="13069" y="39"/>
                    </a:cubicBezTo>
                    <a:cubicBezTo>
                      <a:pt x="12828" y="98"/>
                      <a:pt x="12614" y="222"/>
                      <a:pt x="12444" y="393"/>
                    </a:cubicBezTo>
                    <a:cubicBezTo>
                      <a:pt x="12292" y="545"/>
                      <a:pt x="12177" y="733"/>
                      <a:pt x="12112" y="944"/>
                    </a:cubicBezTo>
                    <a:cubicBezTo>
                      <a:pt x="11808" y="1929"/>
                      <a:pt x="11283" y="2785"/>
                      <a:pt x="10507" y="3562"/>
                    </a:cubicBezTo>
                    <a:cubicBezTo>
                      <a:pt x="9471" y="4598"/>
                      <a:pt x="8121" y="5384"/>
                      <a:pt x="6693" y="6214"/>
                    </a:cubicBezTo>
                    <a:cubicBezTo>
                      <a:pt x="5177" y="7094"/>
                      <a:pt x="3611" y="8006"/>
                      <a:pt x="2328" y="9290"/>
                    </a:cubicBezTo>
                    <a:cubicBezTo>
                      <a:pt x="1237" y="10383"/>
                      <a:pt x="493" y="11600"/>
                      <a:pt x="59" y="13011"/>
                    </a:cubicBezTo>
                    <a:cubicBezTo>
                      <a:pt x="-87" y="13488"/>
                      <a:pt x="40" y="14004"/>
                      <a:pt x="391" y="14356"/>
                    </a:cubicBezTo>
                    <a:lnTo>
                      <a:pt x="7087" y="21060"/>
                    </a:lnTo>
                    <a:cubicBezTo>
                      <a:pt x="7419" y="21393"/>
                      <a:pt x="7900" y="21526"/>
                      <a:pt x="8356" y="21414"/>
                    </a:cubicBezTo>
                    <a:cubicBezTo>
                      <a:pt x="8597" y="21354"/>
                      <a:pt x="8811" y="21231"/>
                      <a:pt x="8981" y="21060"/>
                    </a:cubicBezTo>
                    <a:cubicBezTo>
                      <a:pt x="9133" y="20908"/>
                      <a:pt x="9248" y="20720"/>
                      <a:pt x="9314" y="20508"/>
                    </a:cubicBezTo>
                    <a:cubicBezTo>
                      <a:pt x="9617" y="19523"/>
                      <a:pt x="10142" y="18667"/>
                      <a:pt x="10918" y="17890"/>
                    </a:cubicBezTo>
                    <a:cubicBezTo>
                      <a:pt x="11954" y="16853"/>
                      <a:pt x="13304" y="16069"/>
                      <a:pt x="14733" y="15239"/>
                    </a:cubicBezTo>
                    <a:cubicBezTo>
                      <a:pt x="16248" y="14357"/>
                      <a:pt x="17814" y="13446"/>
                      <a:pt x="19097" y="12162"/>
                    </a:cubicBezTo>
                    <a:cubicBezTo>
                      <a:pt x="20188" y="11070"/>
                      <a:pt x="20932" y="9852"/>
                      <a:pt x="21366" y="8440"/>
                    </a:cubicBezTo>
                    <a:cubicBezTo>
                      <a:pt x="21512" y="7965"/>
                      <a:pt x="21385" y="7448"/>
                      <a:pt x="21034" y="7097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2" name="AutoShape 53"/>
              <p:cNvSpPr/>
              <p:nvPr/>
            </p:nvSpPr>
            <p:spPr bwMode="auto">
              <a:xfrm>
                <a:off x="8390732" y="2736850"/>
                <a:ext cx="125413" cy="130175"/>
              </a:xfrm>
              <a:custGeom>
                <a:avLst/>
                <a:gdLst>
                  <a:gd name="T0" fmla="+- 0 10801 59"/>
                  <a:gd name="T1" fmla="*/ T0 w 21484"/>
                  <a:gd name="T2" fmla="+- 0 10799 41"/>
                  <a:gd name="T3" fmla="*/ 10799 h 21516"/>
                  <a:gd name="T4" fmla="+- 0 10801 59"/>
                  <a:gd name="T5" fmla="*/ T4 w 21484"/>
                  <a:gd name="T6" fmla="+- 0 10799 41"/>
                  <a:gd name="T7" fmla="*/ 10799 h 21516"/>
                  <a:gd name="T8" fmla="+- 0 10801 59"/>
                  <a:gd name="T9" fmla="*/ T8 w 21484"/>
                  <a:gd name="T10" fmla="+- 0 10799 41"/>
                  <a:gd name="T11" fmla="*/ 10799 h 21516"/>
                  <a:gd name="T12" fmla="+- 0 10801 59"/>
                  <a:gd name="T13" fmla="*/ T12 w 21484"/>
                  <a:gd name="T14" fmla="+- 0 10799 41"/>
                  <a:gd name="T15" fmla="*/ 10799 h 215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484" h="21516">
                    <a:moveTo>
                      <a:pt x="17511" y="14987"/>
                    </a:moveTo>
                    <a:cubicBezTo>
                      <a:pt x="17287" y="15384"/>
                      <a:pt x="17032" y="15740"/>
                      <a:pt x="16731" y="16049"/>
                    </a:cubicBezTo>
                    <a:cubicBezTo>
                      <a:pt x="15340" y="14692"/>
                      <a:pt x="13947" y="13205"/>
                      <a:pt x="12559" y="11675"/>
                    </a:cubicBezTo>
                    <a:cubicBezTo>
                      <a:pt x="12912" y="11521"/>
                      <a:pt x="13287" y="11362"/>
                      <a:pt x="13689" y="11198"/>
                    </a:cubicBezTo>
                    <a:cubicBezTo>
                      <a:pt x="14092" y="11034"/>
                      <a:pt x="14494" y="10927"/>
                      <a:pt x="14895" y="10861"/>
                    </a:cubicBezTo>
                    <a:cubicBezTo>
                      <a:pt x="15308" y="10801"/>
                      <a:pt x="15715" y="10819"/>
                      <a:pt x="16122" y="10913"/>
                    </a:cubicBezTo>
                    <a:cubicBezTo>
                      <a:pt x="16527" y="11011"/>
                      <a:pt x="16909" y="11222"/>
                      <a:pt x="17262" y="11554"/>
                    </a:cubicBezTo>
                    <a:cubicBezTo>
                      <a:pt x="17612" y="11890"/>
                      <a:pt x="17835" y="12244"/>
                      <a:pt x="17923" y="12620"/>
                    </a:cubicBezTo>
                    <a:cubicBezTo>
                      <a:pt x="18020" y="13004"/>
                      <a:pt x="18025" y="13392"/>
                      <a:pt x="17958" y="13789"/>
                    </a:cubicBezTo>
                    <a:cubicBezTo>
                      <a:pt x="17883" y="14187"/>
                      <a:pt x="17738" y="14585"/>
                      <a:pt x="17511" y="14987"/>
                    </a:cubicBezTo>
                    <a:moveTo>
                      <a:pt x="5799" y="10193"/>
                    </a:moveTo>
                    <a:cubicBezTo>
                      <a:pt x="5096" y="10221"/>
                      <a:pt x="4482" y="9996"/>
                      <a:pt x="3946" y="9496"/>
                    </a:cubicBezTo>
                    <a:cubicBezTo>
                      <a:pt x="3717" y="9285"/>
                      <a:pt x="3558" y="9028"/>
                      <a:pt x="3461" y="8724"/>
                    </a:cubicBezTo>
                    <a:cubicBezTo>
                      <a:pt x="3359" y="8420"/>
                      <a:pt x="3326" y="8088"/>
                      <a:pt x="3366" y="7723"/>
                    </a:cubicBezTo>
                    <a:cubicBezTo>
                      <a:pt x="3397" y="7363"/>
                      <a:pt x="3509" y="6989"/>
                      <a:pt x="3703" y="6610"/>
                    </a:cubicBezTo>
                    <a:cubicBezTo>
                      <a:pt x="3889" y="6231"/>
                      <a:pt x="4160" y="5852"/>
                      <a:pt x="4510" y="5487"/>
                    </a:cubicBezTo>
                    <a:cubicBezTo>
                      <a:pt x="5768" y="6694"/>
                      <a:pt x="7022" y="8018"/>
                      <a:pt x="8282" y="9388"/>
                    </a:cubicBezTo>
                    <a:cubicBezTo>
                      <a:pt x="7330" y="9893"/>
                      <a:pt x="6501" y="10164"/>
                      <a:pt x="5799" y="10193"/>
                    </a:cubicBezTo>
                    <a:moveTo>
                      <a:pt x="19678" y="8570"/>
                    </a:moveTo>
                    <a:cubicBezTo>
                      <a:pt x="18868" y="7915"/>
                      <a:pt x="18055" y="7470"/>
                      <a:pt x="17235" y="7250"/>
                    </a:cubicBezTo>
                    <a:cubicBezTo>
                      <a:pt x="16421" y="7031"/>
                      <a:pt x="15603" y="6942"/>
                      <a:pt x="14779" y="6998"/>
                    </a:cubicBezTo>
                    <a:cubicBezTo>
                      <a:pt x="13964" y="7059"/>
                      <a:pt x="13130" y="7236"/>
                      <a:pt x="12296" y="7545"/>
                    </a:cubicBezTo>
                    <a:cubicBezTo>
                      <a:pt x="11462" y="7859"/>
                      <a:pt x="10625" y="8200"/>
                      <a:pt x="9782" y="8593"/>
                    </a:cubicBezTo>
                    <a:cubicBezTo>
                      <a:pt x="8448" y="7115"/>
                      <a:pt x="7114" y="5658"/>
                      <a:pt x="5778" y="4299"/>
                    </a:cubicBezTo>
                    <a:cubicBezTo>
                      <a:pt x="6382" y="3775"/>
                      <a:pt x="6963" y="3509"/>
                      <a:pt x="7526" y="3490"/>
                    </a:cubicBezTo>
                    <a:cubicBezTo>
                      <a:pt x="8088" y="3467"/>
                      <a:pt x="8631" y="3523"/>
                      <a:pt x="9145" y="3649"/>
                    </a:cubicBezTo>
                    <a:cubicBezTo>
                      <a:pt x="9669" y="3775"/>
                      <a:pt x="10149" y="3883"/>
                      <a:pt x="10590" y="3967"/>
                    </a:cubicBezTo>
                    <a:cubicBezTo>
                      <a:pt x="11038" y="4051"/>
                      <a:pt x="11424" y="3958"/>
                      <a:pt x="11765" y="3682"/>
                    </a:cubicBezTo>
                    <a:cubicBezTo>
                      <a:pt x="12123" y="3382"/>
                      <a:pt x="12321" y="2994"/>
                      <a:pt x="12351" y="2526"/>
                    </a:cubicBezTo>
                    <a:cubicBezTo>
                      <a:pt x="12376" y="2054"/>
                      <a:pt x="12189" y="1596"/>
                      <a:pt x="11782" y="1147"/>
                    </a:cubicBezTo>
                    <a:cubicBezTo>
                      <a:pt x="11258" y="569"/>
                      <a:pt x="10630" y="216"/>
                      <a:pt x="9872" y="85"/>
                    </a:cubicBezTo>
                    <a:cubicBezTo>
                      <a:pt x="9126" y="-41"/>
                      <a:pt x="8358" y="-30"/>
                      <a:pt x="7564" y="136"/>
                    </a:cubicBezTo>
                    <a:cubicBezTo>
                      <a:pt x="6780" y="309"/>
                      <a:pt x="6032" y="595"/>
                      <a:pt x="5324" y="997"/>
                    </a:cubicBezTo>
                    <a:cubicBezTo>
                      <a:pt x="4617" y="1399"/>
                      <a:pt x="4048" y="1811"/>
                      <a:pt x="3626" y="2213"/>
                    </a:cubicBezTo>
                    <a:cubicBezTo>
                      <a:pt x="3464" y="2066"/>
                      <a:pt x="3302" y="1918"/>
                      <a:pt x="3141" y="1773"/>
                    </a:cubicBezTo>
                    <a:cubicBezTo>
                      <a:pt x="2963" y="1614"/>
                      <a:pt x="2739" y="1530"/>
                      <a:pt x="2471" y="1535"/>
                    </a:cubicBezTo>
                    <a:cubicBezTo>
                      <a:pt x="2200" y="1535"/>
                      <a:pt x="1977" y="1647"/>
                      <a:pt x="1793" y="1853"/>
                    </a:cubicBezTo>
                    <a:cubicBezTo>
                      <a:pt x="1615" y="2054"/>
                      <a:pt x="1530" y="2288"/>
                      <a:pt x="1565" y="2536"/>
                    </a:cubicBezTo>
                    <a:cubicBezTo>
                      <a:pt x="1589" y="2793"/>
                      <a:pt x="1696" y="2989"/>
                      <a:pt x="1880" y="3139"/>
                    </a:cubicBezTo>
                    <a:cubicBezTo>
                      <a:pt x="2044" y="3270"/>
                      <a:pt x="2203" y="3401"/>
                      <a:pt x="2364" y="3537"/>
                    </a:cubicBezTo>
                    <a:cubicBezTo>
                      <a:pt x="1731" y="4276"/>
                      <a:pt x="1207" y="5094"/>
                      <a:pt x="795" y="5957"/>
                    </a:cubicBezTo>
                    <a:cubicBezTo>
                      <a:pt x="378" y="6820"/>
                      <a:pt x="130" y="7676"/>
                      <a:pt x="37" y="8509"/>
                    </a:cubicBezTo>
                    <a:cubicBezTo>
                      <a:pt x="-59" y="9346"/>
                      <a:pt x="33" y="10113"/>
                      <a:pt x="298" y="10824"/>
                    </a:cubicBezTo>
                    <a:cubicBezTo>
                      <a:pt x="566" y="11540"/>
                      <a:pt x="1056" y="12148"/>
                      <a:pt x="1774" y="12723"/>
                    </a:cubicBezTo>
                    <a:cubicBezTo>
                      <a:pt x="2942" y="13658"/>
                      <a:pt x="4321" y="14056"/>
                      <a:pt x="5915" y="13967"/>
                    </a:cubicBezTo>
                    <a:cubicBezTo>
                      <a:pt x="7507" y="13874"/>
                      <a:pt x="9223" y="13415"/>
                      <a:pt x="11064" y="12461"/>
                    </a:cubicBezTo>
                    <a:cubicBezTo>
                      <a:pt x="12532" y="14093"/>
                      <a:pt x="14002" y="15716"/>
                      <a:pt x="15470" y="17223"/>
                    </a:cubicBezTo>
                    <a:cubicBezTo>
                      <a:pt x="14849" y="17728"/>
                      <a:pt x="14305" y="18018"/>
                      <a:pt x="13826" y="18111"/>
                    </a:cubicBezTo>
                    <a:cubicBezTo>
                      <a:pt x="13344" y="18210"/>
                      <a:pt x="12917" y="18200"/>
                      <a:pt x="12530" y="18088"/>
                    </a:cubicBezTo>
                    <a:cubicBezTo>
                      <a:pt x="12142" y="17971"/>
                      <a:pt x="11782" y="17803"/>
                      <a:pt x="11455" y="17587"/>
                    </a:cubicBezTo>
                    <a:cubicBezTo>
                      <a:pt x="11125" y="17368"/>
                      <a:pt x="10799" y="17181"/>
                      <a:pt x="10474" y="17026"/>
                    </a:cubicBezTo>
                    <a:cubicBezTo>
                      <a:pt x="10154" y="16872"/>
                      <a:pt x="9823" y="16788"/>
                      <a:pt x="9486" y="16783"/>
                    </a:cubicBezTo>
                    <a:cubicBezTo>
                      <a:pt x="9145" y="16778"/>
                      <a:pt x="8785" y="16937"/>
                      <a:pt x="8388" y="17265"/>
                    </a:cubicBezTo>
                    <a:cubicBezTo>
                      <a:pt x="7981" y="17606"/>
                      <a:pt x="7777" y="18004"/>
                      <a:pt x="7777" y="18453"/>
                    </a:cubicBezTo>
                    <a:cubicBezTo>
                      <a:pt x="7777" y="18897"/>
                      <a:pt x="7991" y="19351"/>
                      <a:pt x="8408" y="19809"/>
                    </a:cubicBezTo>
                    <a:cubicBezTo>
                      <a:pt x="8830" y="20268"/>
                      <a:pt x="9379" y="20651"/>
                      <a:pt x="10042" y="20955"/>
                    </a:cubicBezTo>
                    <a:cubicBezTo>
                      <a:pt x="10708" y="21259"/>
                      <a:pt x="11455" y="21451"/>
                      <a:pt x="12279" y="21502"/>
                    </a:cubicBezTo>
                    <a:cubicBezTo>
                      <a:pt x="13103" y="21559"/>
                      <a:pt x="13970" y="21437"/>
                      <a:pt x="14886" y="21109"/>
                    </a:cubicBezTo>
                    <a:cubicBezTo>
                      <a:pt x="15807" y="20787"/>
                      <a:pt x="16721" y="20202"/>
                      <a:pt x="17617" y="19332"/>
                    </a:cubicBezTo>
                    <a:cubicBezTo>
                      <a:pt x="18051" y="19739"/>
                      <a:pt x="18489" y="20127"/>
                      <a:pt x="18921" y="20501"/>
                    </a:cubicBezTo>
                    <a:cubicBezTo>
                      <a:pt x="19107" y="20656"/>
                      <a:pt x="19328" y="20731"/>
                      <a:pt x="19601" y="20712"/>
                    </a:cubicBezTo>
                    <a:cubicBezTo>
                      <a:pt x="19861" y="20703"/>
                      <a:pt x="20090" y="20586"/>
                      <a:pt x="20269" y="20375"/>
                    </a:cubicBezTo>
                    <a:cubicBezTo>
                      <a:pt x="20455" y="20160"/>
                      <a:pt x="20532" y="19921"/>
                      <a:pt x="20503" y="19674"/>
                    </a:cubicBezTo>
                    <a:cubicBezTo>
                      <a:pt x="20477" y="19421"/>
                      <a:pt x="20371" y="19229"/>
                      <a:pt x="20192" y="19089"/>
                    </a:cubicBezTo>
                    <a:cubicBezTo>
                      <a:pt x="19755" y="18752"/>
                      <a:pt x="19321" y="18397"/>
                      <a:pt x="18884" y="18022"/>
                    </a:cubicBezTo>
                    <a:cubicBezTo>
                      <a:pt x="19626" y="17143"/>
                      <a:pt x="20221" y="16217"/>
                      <a:pt x="20664" y="15300"/>
                    </a:cubicBezTo>
                    <a:cubicBezTo>
                      <a:pt x="21103" y="14379"/>
                      <a:pt x="21367" y="13490"/>
                      <a:pt x="21453" y="12667"/>
                    </a:cubicBezTo>
                    <a:cubicBezTo>
                      <a:pt x="21540" y="11839"/>
                      <a:pt x="21439" y="11091"/>
                      <a:pt x="21159" y="10412"/>
                    </a:cubicBezTo>
                    <a:cubicBezTo>
                      <a:pt x="20880" y="9725"/>
                      <a:pt x="20386" y="9135"/>
                      <a:pt x="19678" y="857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3" name="AutoShape 54"/>
              <p:cNvSpPr/>
              <p:nvPr/>
            </p:nvSpPr>
            <p:spPr bwMode="auto">
              <a:xfrm>
                <a:off x="8375650" y="2896394"/>
                <a:ext cx="70644" cy="73819"/>
              </a:xfrm>
              <a:custGeom>
                <a:avLst/>
                <a:gdLst>
                  <a:gd name="T0" fmla="+- 0 10791 197"/>
                  <a:gd name="T1" fmla="*/ T0 w 21188"/>
                  <a:gd name="T2" fmla="+- 0 10794 193"/>
                  <a:gd name="T3" fmla="*/ 10794 h 21203"/>
                  <a:gd name="T4" fmla="+- 0 10791 197"/>
                  <a:gd name="T5" fmla="*/ T4 w 21188"/>
                  <a:gd name="T6" fmla="+- 0 10794 193"/>
                  <a:gd name="T7" fmla="*/ 10794 h 21203"/>
                  <a:gd name="T8" fmla="+- 0 10791 197"/>
                  <a:gd name="T9" fmla="*/ T8 w 21188"/>
                  <a:gd name="T10" fmla="+- 0 10794 193"/>
                  <a:gd name="T11" fmla="*/ 10794 h 21203"/>
                  <a:gd name="T12" fmla="+- 0 10791 197"/>
                  <a:gd name="T13" fmla="*/ T12 w 21188"/>
                  <a:gd name="T14" fmla="+- 0 10794 193"/>
                  <a:gd name="T15" fmla="*/ 10794 h 2120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8" h="21203">
                    <a:moveTo>
                      <a:pt x="17615" y="468"/>
                    </a:moveTo>
                    <a:lnTo>
                      <a:pt x="17606" y="468"/>
                    </a:lnTo>
                    <a:cubicBezTo>
                      <a:pt x="14870" y="2476"/>
                      <a:pt x="12200" y="4590"/>
                      <a:pt x="9727" y="6958"/>
                    </a:cubicBezTo>
                    <a:cubicBezTo>
                      <a:pt x="7348" y="9227"/>
                      <a:pt x="5200" y="11619"/>
                      <a:pt x="3329" y="14060"/>
                    </a:cubicBezTo>
                    <a:lnTo>
                      <a:pt x="341" y="17962"/>
                    </a:lnTo>
                    <a:lnTo>
                      <a:pt x="350" y="17970"/>
                    </a:lnTo>
                    <a:cubicBezTo>
                      <a:pt x="-197" y="18786"/>
                      <a:pt x="-106" y="19880"/>
                      <a:pt x="638" y="20590"/>
                    </a:cubicBezTo>
                    <a:cubicBezTo>
                      <a:pt x="1491" y="21407"/>
                      <a:pt x="2889" y="21407"/>
                      <a:pt x="3746" y="20590"/>
                    </a:cubicBezTo>
                    <a:cubicBezTo>
                      <a:pt x="3877" y="20460"/>
                      <a:pt x="3984" y="20321"/>
                      <a:pt x="4069" y="20174"/>
                    </a:cubicBezTo>
                    <a:lnTo>
                      <a:pt x="6867" y="16517"/>
                    </a:lnTo>
                    <a:cubicBezTo>
                      <a:pt x="8601" y="14255"/>
                      <a:pt x="10606" y="12027"/>
                      <a:pt x="12824" y="9913"/>
                    </a:cubicBezTo>
                    <a:cubicBezTo>
                      <a:pt x="15281" y="7570"/>
                      <a:pt x="17557" y="5758"/>
                      <a:pt x="20329" y="3749"/>
                    </a:cubicBezTo>
                    <a:lnTo>
                      <a:pt x="20321" y="3741"/>
                    </a:lnTo>
                    <a:cubicBezTo>
                      <a:pt x="20400" y="3684"/>
                      <a:pt x="20473" y="3635"/>
                      <a:pt x="20543" y="3570"/>
                    </a:cubicBezTo>
                    <a:cubicBezTo>
                      <a:pt x="21402" y="2753"/>
                      <a:pt x="21402" y="1427"/>
                      <a:pt x="20543" y="606"/>
                    </a:cubicBezTo>
                    <a:cubicBezTo>
                      <a:pt x="19742" y="-161"/>
                      <a:pt x="18472" y="-193"/>
                      <a:pt x="17615" y="46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4" name="AutoShape 55"/>
              <p:cNvSpPr/>
              <p:nvPr/>
            </p:nvSpPr>
            <p:spPr bwMode="auto">
              <a:xfrm>
                <a:off x="8448675" y="2649538"/>
                <a:ext cx="71438" cy="74613"/>
              </a:xfrm>
              <a:custGeom>
                <a:avLst/>
                <a:gdLst>
                  <a:gd name="T0" fmla="+- 0 10803 213"/>
                  <a:gd name="T1" fmla="*/ T0 w 21180"/>
                  <a:gd name="T2" fmla="+- 0 10801 203"/>
                  <a:gd name="T3" fmla="*/ 10801 h 21196"/>
                  <a:gd name="T4" fmla="+- 0 10803 213"/>
                  <a:gd name="T5" fmla="*/ T4 w 21180"/>
                  <a:gd name="T6" fmla="+- 0 10801 203"/>
                  <a:gd name="T7" fmla="*/ 10801 h 21196"/>
                  <a:gd name="T8" fmla="+- 0 10803 213"/>
                  <a:gd name="T9" fmla="*/ T8 w 21180"/>
                  <a:gd name="T10" fmla="+- 0 10801 203"/>
                  <a:gd name="T11" fmla="*/ 10801 h 21196"/>
                  <a:gd name="T12" fmla="+- 0 10803 213"/>
                  <a:gd name="T13" fmla="*/ T12 w 21180"/>
                  <a:gd name="T14" fmla="+- 0 10801 203"/>
                  <a:gd name="T15" fmla="*/ 10801 h 211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1180" h="21196">
                    <a:moveTo>
                      <a:pt x="8372" y="11356"/>
                    </a:moveTo>
                    <a:cubicBezTo>
                      <a:pt x="6122" y="13508"/>
                      <a:pt x="3675" y="15444"/>
                      <a:pt x="1144" y="17292"/>
                    </a:cubicBezTo>
                    <a:cubicBezTo>
                      <a:pt x="963" y="17388"/>
                      <a:pt x="786" y="17493"/>
                      <a:pt x="637" y="17645"/>
                    </a:cubicBezTo>
                    <a:cubicBezTo>
                      <a:pt x="-213" y="18457"/>
                      <a:pt x="-213" y="19774"/>
                      <a:pt x="637" y="20585"/>
                    </a:cubicBezTo>
                    <a:cubicBezTo>
                      <a:pt x="1464" y="21380"/>
                      <a:pt x="2796" y="21397"/>
                      <a:pt x="3652" y="20641"/>
                    </a:cubicBezTo>
                    <a:lnTo>
                      <a:pt x="3665" y="20649"/>
                    </a:lnTo>
                    <a:cubicBezTo>
                      <a:pt x="6364" y="18673"/>
                      <a:pt x="8988" y="16581"/>
                      <a:pt x="11419" y="14263"/>
                    </a:cubicBezTo>
                    <a:cubicBezTo>
                      <a:pt x="13759" y="12030"/>
                      <a:pt x="15873" y="9685"/>
                      <a:pt x="17715" y="7283"/>
                    </a:cubicBezTo>
                    <a:lnTo>
                      <a:pt x="20663" y="3427"/>
                    </a:lnTo>
                    <a:lnTo>
                      <a:pt x="20654" y="3419"/>
                    </a:lnTo>
                    <a:cubicBezTo>
                      <a:pt x="21386" y="2600"/>
                      <a:pt x="21357" y="1379"/>
                      <a:pt x="20541" y="608"/>
                    </a:cubicBezTo>
                    <a:cubicBezTo>
                      <a:pt x="19697" y="-203"/>
                      <a:pt x="18323" y="-203"/>
                      <a:pt x="17468" y="608"/>
                    </a:cubicBezTo>
                    <a:cubicBezTo>
                      <a:pt x="17313" y="760"/>
                      <a:pt x="17197" y="937"/>
                      <a:pt x="17094" y="1114"/>
                    </a:cubicBezTo>
                    <a:lnTo>
                      <a:pt x="14228" y="4857"/>
                    </a:lnTo>
                    <a:cubicBezTo>
                      <a:pt x="12526" y="7090"/>
                      <a:pt x="10552" y="9275"/>
                      <a:pt x="8372" y="11356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5174926" y="5188564"/>
              <a:ext cx="349465" cy="327400"/>
              <a:chOff x="5368132" y="3540125"/>
              <a:chExt cx="465138" cy="435769"/>
            </a:xfrm>
            <a:solidFill>
              <a:schemeClr val="bg2"/>
            </a:solidFill>
          </p:grpSpPr>
          <p:sp>
            <p:nvSpPr>
              <p:cNvPr id="96" name="AutoShape 110"/>
              <p:cNvSpPr/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97" name="AutoShape 111"/>
              <p:cNvSpPr/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488090" y="3878145"/>
              <a:ext cx="349465" cy="294005"/>
              <a:chOff x="5368132" y="2625725"/>
              <a:chExt cx="465138" cy="391319"/>
            </a:xfrm>
            <a:solidFill>
              <a:schemeClr val="bg2"/>
            </a:solidFill>
          </p:grpSpPr>
          <p:sp>
            <p:nvSpPr>
              <p:cNvPr id="99" name="AutoShape 120"/>
              <p:cNvSpPr/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0" name="AutoShape 121"/>
              <p:cNvSpPr/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1" name="AutoShape 122"/>
              <p:cNvSpPr/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2" name="Group 101"/>
            <p:cNvGrpSpPr/>
            <p:nvPr/>
          </p:nvGrpSpPr>
          <p:grpSpPr>
            <a:xfrm>
              <a:off x="6625081" y="5205192"/>
              <a:ext cx="348868" cy="348868"/>
              <a:chOff x="4439444" y="2582069"/>
              <a:chExt cx="464344" cy="464344"/>
            </a:xfrm>
            <a:solidFill>
              <a:schemeClr val="bg2"/>
            </a:solidFill>
          </p:grpSpPr>
          <p:sp>
            <p:nvSpPr>
              <p:cNvPr id="103" name="AutoShape 123"/>
              <p:cNvSpPr/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AutoShape 124"/>
              <p:cNvSpPr/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5" name="AutoShape 125"/>
              <p:cNvSpPr/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7367298" y="4082890"/>
              <a:ext cx="348868" cy="348868"/>
              <a:chOff x="4439444" y="1652588"/>
              <a:chExt cx="464344" cy="464344"/>
            </a:xfrm>
            <a:solidFill>
              <a:schemeClr val="bg2"/>
            </a:solidFill>
          </p:grpSpPr>
          <p:sp>
            <p:nvSpPr>
              <p:cNvPr id="107" name="AutoShape 136"/>
              <p:cNvSpPr/>
              <p:nvPr/>
            </p:nvSpPr>
            <p:spPr bwMode="auto">
              <a:xfrm>
                <a:off x="4686300" y="1710532"/>
                <a:ext cx="152400" cy="1524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538" y="20579"/>
                    </a:moveTo>
                    <a:lnTo>
                      <a:pt x="19542" y="20579"/>
                    </a:lnTo>
                    <a:cubicBezTo>
                      <a:pt x="19546" y="21142"/>
                      <a:pt x="20004" y="21600"/>
                      <a:pt x="20571" y="21600"/>
                    </a:cubicBezTo>
                    <a:cubicBezTo>
                      <a:pt x="21137" y="21600"/>
                      <a:pt x="21599" y="21138"/>
                      <a:pt x="21599" y="20571"/>
                    </a:cubicBezTo>
                    <a:cubicBezTo>
                      <a:pt x="21599" y="20565"/>
                      <a:pt x="21595" y="20561"/>
                      <a:pt x="21595" y="20555"/>
                    </a:cubicBezTo>
                    <a:cubicBezTo>
                      <a:pt x="21583" y="9221"/>
                      <a:pt x="12411" y="41"/>
                      <a:pt x="1080" y="12"/>
                    </a:cubicBezTo>
                    <a:cubicBezTo>
                      <a:pt x="1064" y="10"/>
                      <a:pt x="1048" y="0"/>
                      <a:pt x="1028" y="0"/>
                    </a:cubicBezTo>
                    <a:cubicBezTo>
                      <a:pt x="458" y="0"/>
                      <a:pt x="0" y="461"/>
                      <a:pt x="0" y="1028"/>
                    </a:cubicBezTo>
                    <a:cubicBezTo>
                      <a:pt x="0" y="1594"/>
                      <a:pt x="458" y="2055"/>
                      <a:pt x="1024" y="2057"/>
                    </a:cubicBezTo>
                    <a:lnTo>
                      <a:pt x="1024" y="2065"/>
                    </a:lnTo>
                    <a:cubicBezTo>
                      <a:pt x="11233" y="2065"/>
                      <a:pt x="19538" y="10370"/>
                      <a:pt x="19538" y="20579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AutoShape 137"/>
              <p:cNvSpPr/>
              <p:nvPr/>
            </p:nvSpPr>
            <p:spPr bwMode="auto">
              <a:xfrm>
                <a:off x="4439444" y="1652588"/>
                <a:ext cx="464344" cy="464344"/>
              </a:xfrm>
              <a:custGeom>
                <a:avLst/>
                <a:gdLst>
                  <a:gd name="T0" fmla="+- 0 10819 195"/>
                  <a:gd name="T1" fmla="*/ T0 w 21248"/>
                  <a:gd name="T2" fmla="*/ 10800 h 21600"/>
                  <a:gd name="T3" fmla="+- 0 10819 195"/>
                  <a:gd name="T4" fmla="*/ T3 w 21248"/>
                  <a:gd name="T5" fmla="*/ 10800 h 21600"/>
                  <a:gd name="T6" fmla="+- 0 10819 195"/>
                  <a:gd name="T7" fmla="*/ T6 w 21248"/>
                  <a:gd name="T8" fmla="*/ 10800 h 21600"/>
                  <a:gd name="T9" fmla="+- 0 10819 195"/>
                  <a:gd name="T10" fmla="*/ T9 w 21248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248" h="21600">
                    <a:moveTo>
                      <a:pt x="19868" y="17133"/>
                    </a:moveTo>
                    <a:cubicBezTo>
                      <a:pt x="19766" y="17386"/>
                      <a:pt x="19525" y="17549"/>
                      <a:pt x="19255" y="17549"/>
                    </a:cubicBezTo>
                    <a:lnTo>
                      <a:pt x="19058" y="17549"/>
                    </a:lnTo>
                    <a:lnTo>
                      <a:pt x="3983" y="2226"/>
                    </a:lnTo>
                    <a:lnTo>
                      <a:pt x="3983" y="2025"/>
                    </a:lnTo>
                    <a:cubicBezTo>
                      <a:pt x="3983" y="1750"/>
                      <a:pt x="4144" y="1506"/>
                      <a:pt x="4393" y="1401"/>
                    </a:cubicBezTo>
                    <a:cubicBezTo>
                      <a:pt x="4475" y="1367"/>
                      <a:pt x="4560" y="1350"/>
                      <a:pt x="4647" y="1350"/>
                    </a:cubicBezTo>
                    <a:cubicBezTo>
                      <a:pt x="4824" y="1350"/>
                      <a:pt x="4991" y="1420"/>
                      <a:pt x="5116" y="1547"/>
                    </a:cubicBezTo>
                    <a:lnTo>
                      <a:pt x="19724" y="16397"/>
                    </a:lnTo>
                    <a:cubicBezTo>
                      <a:pt x="19915" y="16591"/>
                      <a:pt x="19972" y="16880"/>
                      <a:pt x="19868" y="17133"/>
                    </a:cubicBezTo>
                    <a:moveTo>
                      <a:pt x="10121" y="17549"/>
                    </a:moveTo>
                    <a:cubicBezTo>
                      <a:pt x="10017" y="17549"/>
                      <a:pt x="9922" y="17586"/>
                      <a:pt x="9824" y="17609"/>
                    </a:cubicBezTo>
                    <a:lnTo>
                      <a:pt x="3923" y="11612"/>
                    </a:lnTo>
                    <a:cubicBezTo>
                      <a:pt x="3946" y="11512"/>
                      <a:pt x="3982" y="11415"/>
                      <a:pt x="3982" y="11311"/>
                    </a:cubicBezTo>
                    <a:lnTo>
                      <a:pt x="3983" y="3180"/>
                    </a:lnTo>
                    <a:lnTo>
                      <a:pt x="18119" y="17549"/>
                    </a:lnTo>
                    <a:cubicBezTo>
                      <a:pt x="18119" y="17549"/>
                      <a:pt x="10121" y="17549"/>
                      <a:pt x="10121" y="17549"/>
                    </a:cubicBezTo>
                    <a:close/>
                    <a:moveTo>
                      <a:pt x="9182" y="17945"/>
                    </a:moveTo>
                    <a:lnTo>
                      <a:pt x="7109" y="20052"/>
                    </a:lnTo>
                    <a:cubicBezTo>
                      <a:pt x="6939" y="20224"/>
                      <a:pt x="6742" y="20249"/>
                      <a:pt x="6640" y="20249"/>
                    </a:cubicBezTo>
                    <a:cubicBezTo>
                      <a:pt x="6537" y="20249"/>
                      <a:pt x="6339" y="20224"/>
                      <a:pt x="6170" y="20052"/>
                    </a:cubicBezTo>
                    <a:lnTo>
                      <a:pt x="1522" y="15327"/>
                    </a:lnTo>
                    <a:cubicBezTo>
                      <a:pt x="1352" y="15154"/>
                      <a:pt x="1327" y="14953"/>
                      <a:pt x="1327" y="14850"/>
                    </a:cubicBezTo>
                    <a:cubicBezTo>
                      <a:pt x="1327" y="14745"/>
                      <a:pt x="1352" y="14544"/>
                      <a:pt x="1522" y="14373"/>
                    </a:cubicBezTo>
                    <a:lnTo>
                      <a:pt x="3593" y="12266"/>
                    </a:lnTo>
                    <a:cubicBezTo>
                      <a:pt x="3599" y="12260"/>
                      <a:pt x="3601" y="12251"/>
                      <a:pt x="3607" y="12245"/>
                    </a:cubicBezTo>
                    <a:lnTo>
                      <a:pt x="9202" y="17932"/>
                    </a:lnTo>
                    <a:cubicBezTo>
                      <a:pt x="9196" y="17937"/>
                      <a:pt x="9187" y="17939"/>
                      <a:pt x="9182" y="17945"/>
                    </a:cubicBezTo>
                    <a:moveTo>
                      <a:pt x="6056" y="593"/>
                    </a:moveTo>
                    <a:cubicBezTo>
                      <a:pt x="5675" y="205"/>
                      <a:pt x="5165" y="0"/>
                      <a:pt x="4647" y="0"/>
                    </a:cubicBezTo>
                    <a:cubicBezTo>
                      <a:pt x="4390" y="0"/>
                      <a:pt x="4132" y="49"/>
                      <a:pt x="3885" y="154"/>
                    </a:cubicBezTo>
                    <a:cubicBezTo>
                      <a:pt x="3141" y="467"/>
                      <a:pt x="2655" y="1205"/>
                      <a:pt x="2655" y="2025"/>
                    </a:cubicBezTo>
                    <a:lnTo>
                      <a:pt x="2654" y="11311"/>
                    </a:lnTo>
                    <a:lnTo>
                      <a:pt x="583" y="13418"/>
                    </a:lnTo>
                    <a:cubicBezTo>
                      <a:pt x="-195" y="14208"/>
                      <a:pt x="-195" y="15491"/>
                      <a:pt x="583" y="16281"/>
                    </a:cubicBezTo>
                    <a:lnTo>
                      <a:pt x="5231" y="21006"/>
                    </a:lnTo>
                    <a:cubicBezTo>
                      <a:pt x="5620" y="21402"/>
                      <a:pt x="6131" y="21599"/>
                      <a:pt x="6640" y="21599"/>
                    </a:cubicBezTo>
                    <a:cubicBezTo>
                      <a:pt x="7150" y="21599"/>
                      <a:pt x="7659" y="21402"/>
                      <a:pt x="8048" y="21006"/>
                    </a:cubicBezTo>
                    <a:lnTo>
                      <a:pt x="10121" y="18900"/>
                    </a:lnTo>
                    <a:lnTo>
                      <a:pt x="19255" y="18900"/>
                    </a:lnTo>
                    <a:cubicBezTo>
                      <a:pt x="20062" y="18900"/>
                      <a:pt x="20788" y="18407"/>
                      <a:pt x="21095" y="17650"/>
                    </a:cubicBezTo>
                    <a:cubicBezTo>
                      <a:pt x="21405" y="16893"/>
                      <a:pt x="21234" y="16022"/>
                      <a:pt x="20663" y="15443"/>
                    </a:cubicBezTo>
                    <a:cubicBezTo>
                      <a:pt x="20663" y="15443"/>
                      <a:pt x="6056" y="593"/>
                      <a:pt x="6056" y="593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AutoShape 138"/>
              <p:cNvSpPr/>
              <p:nvPr/>
            </p:nvSpPr>
            <p:spPr bwMode="auto">
              <a:xfrm>
                <a:off x="4686300" y="1652588"/>
                <a:ext cx="217488" cy="2174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437" y="2880"/>
                    </a:moveTo>
                    <a:lnTo>
                      <a:pt x="1437" y="2885"/>
                    </a:lnTo>
                    <a:cubicBezTo>
                      <a:pt x="10965" y="2885"/>
                      <a:pt x="18717" y="10637"/>
                      <a:pt x="18717" y="20165"/>
                    </a:cubicBezTo>
                    <a:lnTo>
                      <a:pt x="18720" y="20165"/>
                    </a:lnTo>
                    <a:cubicBezTo>
                      <a:pt x="18722" y="20959"/>
                      <a:pt x="19366" y="21600"/>
                      <a:pt x="20160" y="21600"/>
                    </a:cubicBezTo>
                    <a:cubicBezTo>
                      <a:pt x="20955" y="21600"/>
                      <a:pt x="21599" y="20956"/>
                      <a:pt x="21599" y="20160"/>
                    </a:cubicBezTo>
                    <a:cubicBezTo>
                      <a:pt x="21599" y="20155"/>
                      <a:pt x="21597" y="20152"/>
                      <a:pt x="21597" y="20148"/>
                    </a:cubicBezTo>
                    <a:cubicBezTo>
                      <a:pt x="21588" y="9034"/>
                      <a:pt x="12588" y="28"/>
                      <a:pt x="1476" y="8"/>
                    </a:cubicBezTo>
                    <a:cubicBezTo>
                      <a:pt x="1465" y="7"/>
                      <a:pt x="1454" y="0"/>
                      <a:pt x="1440" y="0"/>
                    </a:cubicBezTo>
                    <a:cubicBezTo>
                      <a:pt x="644" y="0"/>
                      <a:pt x="0" y="644"/>
                      <a:pt x="0" y="1440"/>
                    </a:cubicBezTo>
                    <a:cubicBezTo>
                      <a:pt x="0" y="2234"/>
                      <a:pt x="644" y="2878"/>
                      <a:pt x="1437" y="288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120" name="Text Box 119"/>
          <p:cNvSpPr txBox="1"/>
          <p:nvPr/>
        </p:nvSpPr>
        <p:spPr>
          <a:xfrm>
            <a:off x="9167495" y="3849370"/>
            <a:ext cx="2859405" cy="995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600">
                <a:solidFill>
                  <a:schemeClr val="bg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Evaluated the models using accuracy, precision, recall, F1-score, ROC-AUC score, confusion matrix, and ROC curve visualization.</a:t>
            </a:r>
            <a:endParaRPr lang="en-US" altLang="en-US" sz="1600">
              <a:solidFill>
                <a:schemeClr val="bg2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1" name="Text Box 120"/>
          <p:cNvSpPr txBox="1"/>
          <p:nvPr/>
        </p:nvSpPr>
        <p:spPr>
          <a:xfrm>
            <a:off x="8359775" y="59359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 </a:t>
            </a:r>
            <a:r>
              <a:rPr lang="en-US" altLang="en-US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actionable insights for targeting interventions</a:t>
            </a:r>
            <a:endParaRPr lang="en-US" altLang="en-US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8" name="Text Box 77"/>
          <p:cNvSpPr txBox="1"/>
          <p:nvPr/>
        </p:nvSpPr>
        <p:spPr>
          <a:xfrm>
            <a:off x="94615" y="3589655"/>
            <a:ext cx="5036820" cy="1141095"/>
          </a:xfrm>
          <a:prstGeom prst="rect">
            <a:avLst/>
          </a:prstGeom>
        </p:spPr>
        <p:txBody>
          <a:bodyPr>
            <a:noAutofit/>
          </a:bodyPr>
          <a:p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Lowercased text, expanded contractions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Removed stopwords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Tokenized and lemmatized (NLTK)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VADER sentiment</a:t>
            </a:r>
            <a:endParaRPr lang="en-US" altLang="en-US" sz="160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TF-IDF + SVD</a:t>
            </a:r>
            <a:endParaRPr lang="en-US" altLang="en-US" sz="160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 Box 78"/>
          <p:cNvSpPr txBox="1"/>
          <p:nvPr/>
        </p:nvSpPr>
        <p:spPr>
          <a:xfrm>
            <a:off x="336550" y="5008880"/>
            <a:ext cx="5650230" cy="1814830"/>
          </a:xfrm>
          <a:prstGeom prst="rect">
            <a:avLst/>
          </a:prstGeom>
        </p:spPr>
        <p:txBody>
          <a:bodyPr wrap="square">
            <a:spAutoFit/>
          </a:bodyPr>
          <a:p>
            <a:pPr lvl="2" indent="0">
              <a:buFont typeface="Arial" panose="020B0604020202020204"/>
              <a:buNone/>
            </a:pPr>
            <a:endParaRPr sz="1600">
              <a:solidFill>
                <a:schemeClr val="bg2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Top Emotional Keyword Frequency by Class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Sentiment Score by Class (VADER)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Overall Sentiment Score Distribution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2">
              <a:buFont typeface="Arial" panose="020B0604020202020204"/>
              <a:buChar char="•"/>
            </a:pP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Character Count Comparison by Class</a:t>
            </a: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Class Distribution (Suicidal vs Non-Suicidal posts)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4" name="Text Box 83"/>
          <p:cNvSpPr txBox="1"/>
          <p:nvPr/>
        </p:nvSpPr>
        <p:spPr>
          <a:xfrm>
            <a:off x="8153400" y="2184718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pPr>
              <a:buFont typeface="Arial" panose="020B0604020202020204"/>
              <a:buChar char="•"/>
            </a:pP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Logistic Regression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Support Vector Machine (Linear SVC)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MLP Neural Network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Tuned LSTM (GridSearch)</a:t>
            </a:r>
            <a:endParaRPr sz="160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RESULTS</a:t>
            </a:r>
            <a:endParaRPr lang="en-US" b="1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1" name="Group 10"/>
          <p:cNvGrpSpPr/>
          <p:nvPr>
            <p:custDataLst>
              <p:tags r:id="rId1"/>
            </p:custDataLst>
          </p:nvPr>
        </p:nvGrpSpPr>
        <p:grpSpPr>
          <a:xfrm>
            <a:off x="9389745" y="2169795"/>
            <a:ext cx="2802255" cy="2719705"/>
            <a:chOff x="2495600" y="2132856"/>
            <a:chExt cx="2016224" cy="2016224"/>
          </a:xfrm>
        </p:grpSpPr>
        <p:sp>
          <p:nvSpPr>
            <p:cNvPr id="12" name="同心圆 4"/>
            <p:cNvSpPr/>
            <p:nvPr>
              <p:custDataLst>
                <p:tags r:id="rId2"/>
              </p:custDataLst>
            </p:nvPr>
          </p:nvSpPr>
          <p:spPr>
            <a:xfrm>
              <a:off x="2603612" y="2261498"/>
              <a:ext cx="1800200" cy="1800200"/>
            </a:xfrm>
            <a:prstGeom prst="donut">
              <a:avLst>
                <a:gd name="adj" fmla="val 1230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空心弧 7"/>
            <p:cNvSpPr/>
            <p:nvPr>
              <p:custDataLst>
                <p:tags r:id="rId3"/>
              </p:custDataLst>
            </p:nvPr>
          </p:nvSpPr>
          <p:spPr>
            <a:xfrm rot="16200000">
              <a:off x="2495600" y="2132856"/>
              <a:ext cx="2016224" cy="2016224"/>
            </a:xfrm>
            <a:prstGeom prst="blockArc">
              <a:avLst>
                <a:gd name="adj1" fmla="val 8457034"/>
                <a:gd name="adj2" fmla="val 21545576"/>
                <a:gd name="adj3" fmla="val 2029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7" name="TextBox 16"/>
          <p:cNvSpPr txBox="1"/>
          <p:nvPr>
            <p:custDataLst>
              <p:tags r:id="rId4"/>
            </p:custDataLst>
          </p:nvPr>
        </p:nvSpPr>
        <p:spPr>
          <a:xfrm>
            <a:off x="2143049" y="4087679"/>
            <a:ext cx="380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vi-VN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6</a:t>
            </a:r>
            <a:endParaRPr lang="vi-VN" sz="28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>
            <p:custDataLst>
              <p:tags r:id="rId5"/>
            </p:custDataLst>
          </p:nvPr>
        </p:nvSpPr>
        <p:spPr>
          <a:xfrm>
            <a:off x="9211945" y="3996055"/>
            <a:ext cx="770255" cy="75120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vi-VN" sz="2800" b="1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Content Placeholder 2"/>
          <p:cNvSpPr txBox="1"/>
          <p:nvPr/>
        </p:nvSpPr>
        <p:spPr>
          <a:xfrm>
            <a:off x="1353820" y="3462020"/>
            <a:ext cx="1824990" cy="61150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800" dirty="0">
              <a:solidFill>
                <a:schemeClr val="accent1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Content Placeholder 2"/>
          <p:cNvSpPr txBox="1"/>
          <p:nvPr/>
        </p:nvSpPr>
        <p:spPr>
          <a:xfrm>
            <a:off x="1279525" y="3900170"/>
            <a:ext cx="1974215" cy="441325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Group 2"/>
          <p:cNvGrpSpPr/>
          <p:nvPr>
            <p:custDataLst>
              <p:tags r:id="rId6"/>
            </p:custDataLst>
          </p:nvPr>
        </p:nvGrpSpPr>
        <p:grpSpPr>
          <a:xfrm>
            <a:off x="127635" y="2322195"/>
            <a:ext cx="2624455" cy="2642870"/>
            <a:chOff x="2495600" y="2132856"/>
            <a:chExt cx="2016224" cy="2016224"/>
          </a:xfrm>
        </p:grpSpPr>
        <p:sp>
          <p:nvSpPr>
            <p:cNvPr id="5" name="同心圆 4"/>
            <p:cNvSpPr/>
            <p:nvPr>
              <p:custDataLst>
                <p:tags r:id="rId7"/>
              </p:custDataLst>
            </p:nvPr>
          </p:nvSpPr>
          <p:spPr>
            <a:xfrm>
              <a:off x="2603612" y="2261498"/>
              <a:ext cx="1800200" cy="1800200"/>
            </a:xfrm>
            <a:prstGeom prst="donut">
              <a:avLst>
                <a:gd name="adj" fmla="val 1230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" name="空心弧 7"/>
            <p:cNvSpPr/>
            <p:nvPr>
              <p:custDataLst>
                <p:tags r:id="rId8"/>
              </p:custDataLst>
            </p:nvPr>
          </p:nvSpPr>
          <p:spPr>
            <a:xfrm rot="16200000">
              <a:off x="2495600" y="2132856"/>
              <a:ext cx="2016224" cy="2016224"/>
            </a:xfrm>
            <a:prstGeom prst="blockArc">
              <a:avLst>
                <a:gd name="adj1" fmla="val 5411419"/>
                <a:gd name="adj2" fmla="val 21545576"/>
                <a:gd name="adj3" fmla="val 20293"/>
              </a:avLst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14" name="Group 13"/>
          <p:cNvGrpSpPr/>
          <p:nvPr>
            <p:custDataLst>
              <p:tags r:id="rId9"/>
            </p:custDataLst>
          </p:nvPr>
        </p:nvGrpSpPr>
        <p:grpSpPr>
          <a:xfrm rot="2640000">
            <a:off x="2959100" y="2321560"/>
            <a:ext cx="2624455" cy="2642870"/>
            <a:chOff x="2495600" y="2132856"/>
            <a:chExt cx="2016224" cy="2016224"/>
          </a:xfrm>
        </p:grpSpPr>
        <p:sp>
          <p:nvSpPr>
            <p:cNvPr id="15" name="同心圆 4"/>
            <p:cNvSpPr/>
            <p:nvPr>
              <p:custDataLst>
                <p:tags r:id="rId10"/>
              </p:custDataLst>
            </p:nvPr>
          </p:nvSpPr>
          <p:spPr>
            <a:xfrm>
              <a:off x="2603612" y="2261498"/>
              <a:ext cx="1800200" cy="1800200"/>
            </a:xfrm>
            <a:prstGeom prst="donut">
              <a:avLst>
                <a:gd name="adj" fmla="val 1230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6" name="空心弧 7"/>
            <p:cNvSpPr/>
            <p:nvPr>
              <p:custDataLst>
                <p:tags r:id="rId11"/>
              </p:custDataLst>
            </p:nvPr>
          </p:nvSpPr>
          <p:spPr>
            <a:xfrm rot="16200000">
              <a:off x="2495600" y="2132856"/>
              <a:ext cx="2016224" cy="2016224"/>
            </a:xfrm>
            <a:prstGeom prst="blockArc">
              <a:avLst>
                <a:gd name="adj1" fmla="val 5411419"/>
                <a:gd name="adj2" fmla="val 21545576"/>
                <a:gd name="adj3" fmla="val 20293"/>
              </a:avLst>
            </a:pr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/>
          <p:nvPr>
            <p:custDataLst>
              <p:tags r:id="rId12"/>
            </p:custDataLst>
          </p:nvPr>
        </p:nvGrpSpPr>
        <p:grpSpPr>
          <a:xfrm rot="20880000">
            <a:off x="6206490" y="2219325"/>
            <a:ext cx="2624455" cy="2642870"/>
            <a:chOff x="2495600" y="2132856"/>
            <a:chExt cx="2016224" cy="2016224"/>
          </a:xfrm>
        </p:grpSpPr>
        <p:sp>
          <p:nvSpPr>
            <p:cNvPr id="22" name="同心圆 4"/>
            <p:cNvSpPr/>
            <p:nvPr>
              <p:custDataLst>
                <p:tags r:id="rId13"/>
              </p:custDataLst>
            </p:nvPr>
          </p:nvSpPr>
          <p:spPr>
            <a:xfrm>
              <a:off x="2603612" y="2261498"/>
              <a:ext cx="1800200" cy="1800200"/>
            </a:xfrm>
            <a:prstGeom prst="donut">
              <a:avLst>
                <a:gd name="adj" fmla="val 12301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空心弧 7"/>
            <p:cNvSpPr/>
            <p:nvPr>
              <p:custDataLst>
                <p:tags r:id="rId14"/>
              </p:custDataLst>
            </p:nvPr>
          </p:nvSpPr>
          <p:spPr>
            <a:xfrm rot="16200000">
              <a:off x="2495600" y="2132856"/>
              <a:ext cx="2016224" cy="2016224"/>
            </a:xfrm>
            <a:prstGeom prst="blockArc">
              <a:avLst>
                <a:gd name="adj1" fmla="val 5411419"/>
                <a:gd name="adj2" fmla="val 21545576"/>
                <a:gd name="adj3" fmla="val 20293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668655" y="3366770"/>
            <a:ext cx="2083435" cy="706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>
                <a:latin typeface="Arial Black" panose="020B0A04020102020204" charset="0"/>
                <a:cs typeface="Arial Black" panose="020B0A04020102020204" charset="0"/>
              </a:rPr>
              <a:t>Logistic Regression</a:t>
            </a:r>
            <a:endParaRPr lang="en-US" altLang="en-US" sz="20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3743960" y="3448685"/>
            <a:ext cx="812165" cy="451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</a:rPr>
              <a:t>SVM</a:t>
            </a:r>
            <a:r>
              <a:rPr lang="en-US" altLang="en-US"/>
              <a:t>   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9982200" y="3228340"/>
            <a:ext cx="2966085" cy="401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</a:rPr>
              <a:t>Tuned LSTM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6852285" y="326136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</a:rPr>
              <a:t>mlp_model </a:t>
            </a:r>
            <a:r>
              <a:rPr lang="en-US" altLang="en-US"/>
              <a:t> 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27635" y="4965065"/>
            <a:ext cx="30511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    : 0.933920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   : 0.942104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      : 0.924675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F1-score     : 0.933308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         : 0.98105</a:t>
            </a:r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4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2947670" y="4889500"/>
            <a:ext cx="2889250" cy="17875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Accuracy     : 0.933561</a:t>
            </a:r>
            <a:endParaRPr lang="en-US" altLang="en-US" sz="160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Precision    : 0.944772</a:t>
            </a:r>
            <a:endParaRPr lang="en-US" altLang="en-US" sz="160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Recall       : 0.920969</a:t>
            </a:r>
            <a:endParaRPr lang="en-US" altLang="en-US" sz="160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F1-score     : 0.932718</a:t>
            </a:r>
            <a:endParaRPr lang="en-US" altLang="en-US" sz="160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 sz="160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AUC          : NaN</a:t>
            </a:r>
            <a:endParaRPr lang="en-US" altLang="en-US" sz="160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 sz="160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6196965" y="4965065"/>
            <a:ext cx="3014980" cy="1754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    : 0.928433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   : 0.923162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      : 0.934672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F1-score     : 0.928881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         : 0.976766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9493885" y="4780280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     : 0.937425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   : 0.936878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      : 0.938062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F1-score     : 0.937469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          : 0.937425</a:t>
            </a:r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4000"/>
          </a:blip>
          <a:stretch>
            <a:fillRect l="70000" t="-5000" r="-4000" b="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687" y="3102767"/>
            <a:ext cx="310138" cy="3101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23687" y="3627605"/>
            <a:ext cx="310138" cy="3101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1562587" y="5836528"/>
            <a:ext cx="8702336" cy="93404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334693" y="5334240"/>
            <a:ext cx="546578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830" y="1222375"/>
            <a:ext cx="8190230" cy="44634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18490" y="5334000"/>
            <a:ext cx="1111504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Logistic Regression is ideal for transparency and interpretability, but likely underperforms on nuanced signal capture.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SVM excels when precision is critical — suggesting it's good at saying "yes" only when very confident, which reduces false positives.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Neural Network shines in balanced performance, especially in F1 Score and AUC — key for tasks where both recall and sensitivity matter (e.g., mental health predictions)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CONCLUSION</a:t>
            </a:r>
            <a:endParaRPr lang="en-US" b="1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677660" y="4445000"/>
            <a:ext cx="461581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77660" y="5636260"/>
            <a:ext cx="461581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8985" y="1640205"/>
            <a:ext cx="3450590" cy="4542790"/>
            <a:chOff x="1211" y="2583"/>
            <a:chExt cx="5434" cy="7154"/>
          </a:xfrm>
        </p:grpSpPr>
        <p:grpSp>
          <p:nvGrpSpPr>
            <p:cNvPr id="5" name="Group 4"/>
            <p:cNvGrpSpPr/>
            <p:nvPr/>
          </p:nvGrpSpPr>
          <p:grpSpPr>
            <a:xfrm>
              <a:off x="1211" y="2583"/>
              <a:ext cx="4937" cy="7154"/>
              <a:chOff x="612503" y="1412965"/>
              <a:chExt cx="3448595" cy="499726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12503" y="1412965"/>
                <a:ext cx="3081384" cy="46779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79714" y="1732280"/>
                <a:ext cx="3081384" cy="4677954"/>
              </a:xfrm>
              <a:prstGeom prst="rect">
                <a:avLst/>
              </a:prstGeom>
              <a:noFill/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37" y="3040"/>
              <a:ext cx="4809" cy="6675"/>
            </a:xfrm>
            <a:prstGeom prst="rect">
              <a:avLst/>
            </a:prstGeom>
          </p:spPr>
        </p:pic>
      </p:grpSp>
      <p:sp>
        <p:nvSpPr>
          <p:cNvPr id="6" name="Text Box 5"/>
          <p:cNvSpPr txBox="1"/>
          <p:nvPr/>
        </p:nvSpPr>
        <p:spPr>
          <a:xfrm>
            <a:off x="4554220" y="1474470"/>
            <a:ext cx="6870065" cy="5201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Suicidal posts exhibit significantly more negative sentiment and contain strong predictor keywords (e.g., “kill myself,” “worthless”), validating emotional intensity as a core signal.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Structural cues—longer text, frequent first-person pronouns, and negations—reinforce these emotional signals, highlighting depth of personal disclosure.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Sequence modeling with the tuned LSTM adds a ~1% F1 uplift over bag-of-words approaches, proving that word order matters for nuanced ideation detection.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All models achieve high precision and recall (F1 ≥ 0.93); the LSTM leads at 0.94 F1, while logistic regression delivers the highest separability (AUC ≈ 0.98) and interpretability.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Low false-negative rates (&lt;8%) ensure most at-risk posts are flagged, confirming the pipeline’s suitability for real-time human-in-the-loop screening and timely intervention.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Post graduation depressi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90" y="1930400"/>
            <a:ext cx="3030220" cy="42532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LIMITATIONS</a:t>
            </a:r>
            <a:endParaRPr lang="en-US" b="1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677660" y="4445000"/>
            <a:ext cx="461581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77660" y="5636260"/>
            <a:ext cx="461581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8985" y="1640205"/>
            <a:ext cx="3450590" cy="4542790"/>
            <a:chOff x="1211" y="2583"/>
            <a:chExt cx="5434" cy="7154"/>
          </a:xfrm>
        </p:grpSpPr>
        <p:grpSp>
          <p:nvGrpSpPr>
            <p:cNvPr id="5" name="Group 4"/>
            <p:cNvGrpSpPr/>
            <p:nvPr/>
          </p:nvGrpSpPr>
          <p:grpSpPr>
            <a:xfrm>
              <a:off x="1211" y="2583"/>
              <a:ext cx="4937" cy="7154"/>
              <a:chOff x="612503" y="1412965"/>
              <a:chExt cx="3448595" cy="499726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12503" y="1412965"/>
                <a:ext cx="3081384" cy="46779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79714" y="1732280"/>
                <a:ext cx="3081384" cy="4677954"/>
              </a:xfrm>
              <a:prstGeom prst="rect">
                <a:avLst/>
              </a:prstGeom>
              <a:noFill/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37" y="3040"/>
              <a:ext cx="4809" cy="6675"/>
            </a:xfrm>
            <a:prstGeom prst="rect">
              <a:avLst/>
            </a:prstGeom>
          </p:spPr>
        </p:pic>
      </p:grpSp>
      <p:sp>
        <p:nvSpPr>
          <p:cNvPr id="10" name="Text Box 9"/>
          <p:cNvSpPr txBox="1"/>
          <p:nvPr/>
        </p:nvSpPr>
        <p:spPr>
          <a:xfrm>
            <a:off x="4220210" y="1546225"/>
            <a:ext cx="7462520" cy="409003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Data Bias: Reddit posts skew toward younger, English-speaking, tech-savvy users, limiting cross-platform and demographic generalization.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Label Simplification: A binary suicidal vs. non-suicidal tag masks passive ideation, fluctuating risk, and recovery phases.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Context Loss: VADER sentiment and basic tokenization miss sarcasm, metaphors, and cultural idioms, leading to misclassifications.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Language Drift: Rapid evolution of slang, memes, and shorthand requires ongoing retraining to maintain accuracy.</a:t>
            </a:r>
            <a:endParaRPr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Post graduation depressi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1930400"/>
            <a:ext cx="3053715" cy="4285615"/>
          </a:xfrm>
          <a:prstGeom prst="rect">
            <a:avLst/>
          </a:prstGeom>
        </p:spPr>
      </p:pic>
      <p:pic>
        <p:nvPicPr>
          <p:cNvPr id="7" name="Picture 6" descr="World Suicide Prevention Day_  Light a Cand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4040" y="2571115"/>
            <a:ext cx="4071620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RECOMMENDATIONS</a:t>
            </a:r>
            <a:endParaRPr lang="en-US" b="1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677660" y="4445000"/>
            <a:ext cx="461581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677660" y="5636260"/>
            <a:ext cx="4615815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20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68985" y="1640205"/>
            <a:ext cx="3450590" cy="4542790"/>
            <a:chOff x="1211" y="2583"/>
            <a:chExt cx="5434" cy="7154"/>
          </a:xfrm>
        </p:grpSpPr>
        <p:grpSp>
          <p:nvGrpSpPr>
            <p:cNvPr id="5" name="Group 4"/>
            <p:cNvGrpSpPr/>
            <p:nvPr/>
          </p:nvGrpSpPr>
          <p:grpSpPr>
            <a:xfrm>
              <a:off x="1211" y="2583"/>
              <a:ext cx="4937" cy="7154"/>
              <a:chOff x="612503" y="1412965"/>
              <a:chExt cx="3448595" cy="499726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12503" y="1412965"/>
                <a:ext cx="3081384" cy="46779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79714" y="1732280"/>
                <a:ext cx="3081384" cy="4677954"/>
              </a:xfrm>
              <a:prstGeom prst="rect">
                <a:avLst/>
              </a:prstGeom>
              <a:noFill/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37" y="3040"/>
              <a:ext cx="4809" cy="6675"/>
            </a:xfrm>
            <a:prstGeom prst="rect">
              <a:avLst/>
            </a:prstGeom>
          </p:spPr>
        </p:pic>
      </p:grpSp>
      <p:sp>
        <p:nvSpPr>
          <p:cNvPr id="6" name="Text Box 5"/>
          <p:cNvSpPr txBox="1"/>
          <p:nvPr/>
        </p:nvSpPr>
        <p:spPr>
          <a:xfrm>
            <a:off x="4715510" y="1640205"/>
            <a:ext cx="7172960" cy="4401185"/>
          </a:xfrm>
          <a:prstGeom prst="rect">
            <a:avLst/>
          </a:prstGeom>
        </p:spPr>
        <p:txBody>
          <a:bodyPr wrap="square">
            <a:noAutofit/>
          </a:bodyPr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Integrate transformer-based embeddings (e.g., BERT, RoBERTa) to capture deeper semantics and evolving slang.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Expand labels to multi-class or continuous risk scores, reflecting gradations of ideation and urgency.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Implement a human-in-the-loop review: flagged posts are triaged by trained counselors, reducing harm from misclassifications.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Continuously monitor model performance and retrain on new data to adapt to language drift and emerging patterns.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Conduct fairness audits to ensure no demographic group is disproportionately misclassified.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Picture 2" descr="Post graduation depressi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95" y="1977390"/>
            <a:ext cx="3054350" cy="4285615"/>
          </a:xfrm>
          <a:prstGeom prst="rect">
            <a:avLst/>
          </a:prstGeom>
        </p:spPr>
      </p:pic>
      <p:pic>
        <p:nvPicPr>
          <p:cNvPr id="7" name="Picture 6" descr="World Suicide Prevention Day_  Light a Cand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74040" y="2571115"/>
            <a:ext cx="4071620" cy="288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pture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4465" y="1569085"/>
            <a:ext cx="12356465" cy="402336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871220" y="2496820"/>
            <a:ext cx="3292475" cy="5219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1220" y="2496820"/>
            <a:ext cx="3291840" cy="38144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>
                <a:latin typeface="Arial Black" panose="020B0A04020102020204" charset="0"/>
                <a:ea typeface="Microsoft YaHei" panose="020B0503020204020204" pitchFamily="34" charset="-122"/>
                <a:cs typeface="Arial Black" panose="020B0A04020102020204" charset="0"/>
                <a:sym typeface="Arial" panose="020B0604020202020204" pitchFamily="34" charset="0"/>
              </a:rPr>
              <a:t>Objective: </a:t>
            </a:r>
            <a:endParaRPr lang="en-US" altLang="en-US" sz="2000" b="1">
              <a:latin typeface="Arial Black" panose="020B0A04020102020204" charset="0"/>
              <a:ea typeface="Microsoft YaHei" panose="020B0503020204020204" pitchFamily="34" charset="-122"/>
              <a:cs typeface="Arial Black" panose="020B0A04020102020204" charset="0"/>
              <a:sym typeface="Arial" panose="020B0604020202020204" pitchFamily="34" charset="0"/>
            </a:endParaRPr>
          </a:p>
          <a:p>
            <a:pPr algn="ctr"/>
            <a:r>
              <a:rPr lang="en-US" altLang="en-US" b="1">
                <a:latin typeface="Arial Black" panose="020B0A04020102020204" charset="0"/>
                <a:ea typeface="Microsoft YaHei" panose="020B0503020204020204" pitchFamily="34" charset="-122"/>
                <a:cs typeface="Arial Black" panose="020B0A04020102020204" charset="0"/>
                <a:sym typeface="Arial" panose="020B0604020202020204" pitchFamily="34" charset="0"/>
              </a:rPr>
              <a:t>Detecting Suicidal Ideation from Social Media Posts to Support Early Mental Health Intervention..</a:t>
            </a:r>
            <a:endParaRPr lang="en-US" altLang="en-US" b="1">
              <a:latin typeface="Arial Black" panose="020B0A04020102020204" charset="0"/>
              <a:ea typeface="Microsoft YaHei" panose="020B0503020204020204" pitchFamily="34" charset="-122"/>
              <a:cs typeface="Arial Black" panose="020B0A04020102020204" charset="0"/>
              <a:sym typeface="Arial" panose="020B060402020202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 flipV="1">
            <a:off x="3213100" y="6310630"/>
            <a:ext cx="1552575" cy="85090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058535" y="1367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itle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SUICIDAL IDEATION DETECTION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apture_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5250" y="1504315"/>
            <a:ext cx="12421870" cy="49612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 flipV="1">
            <a:off x="3213100" y="6310630"/>
            <a:ext cx="1552575" cy="85090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                                                 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6058535" y="13671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765675" y="2432685"/>
            <a:ext cx="2654300" cy="3877945"/>
          </a:xfrm>
          <a:prstGeom prst="rect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endParaRPr sz="24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直角三角形 1"/>
          <p:cNvSpPr/>
          <p:nvPr>
            <p:custDataLst>
              <p:tags r:id="rId2"/>
            </p:custDataLst>
          </p:nvPr>
        </p:nvSpPr>
        <p:spPr>
          <a:xfrm flipH="1" flipV="1">
            <a:off x="760757" y="2577107"/>
            <a:ext cx="186538" cy="25309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矩形: 圆角 2"/>
          <p:cNvSpPr/>
          <p:nvPr>
            <p:custDataLst>
              <p:tags r:id="rId3"/>
            </p:custDataLst>
          </p:nvPr>
        </p:nvSpPr>
        <p:spPr>
          <a:xfrm>
            <a:off x="6985" y="2455545"/>
            <a:ext cx="2805430" cy="3855720"/>
          </a:xfrm>
          <a:prstGeom prst="roundRect">
            <a:avLst>
              <a:gd name="adj" fmla="val 8073"/>
            </a:avLst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360045" tIns="360045" rIns="360045" bIns="360045" numCol="1" spcCol="0" rtlCol="0" fromWordArt="0" anchor="ctr" anchorCtr="0" forceAA="0" compatLnSpc="1">
            <a:noAutofit/>
          </a:bodyPr>
          <a:p>
            <a:pPr marL="0" indent="0" algn="ctr">
              <a:lnSpc>
                <a:spcPct val="150000"/>
              </a:lnSpc>
              <a:buNone/>
            </a:pPr>
            <a:endParaRPr lang="en-US" altLang="en-US" sz="2000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en-US" sz="2000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en-US" sz="2000" kern="0" dirty="0">
                <a:ln>
                  <a:noFill/>
                  <a:prstDash val="sysDot"/>
                </a:ln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Many individuals at risk of suicide express distress in online posts—but these signals often go unnoticed or are detected too late.</a:t>
            </a:r>
            <a:endParaRPr lang="en-US" altLang="en-US" sz="2000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en-US" sz="2000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altLang="en-US" sz="2000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矩形: 单圆角 3"/>
          <p:cNvSpPr/>
          <p:nvPr>
            <p:custDataLst>
              <p:tags r:id="rId4"/>
            </p:custDataLst>
          </p:nvPr>
        </p:nvSpPr>
        <p:spPr>
          <a:xfrm>
            <a:off x="0" y="1979295"/>
            <a:ext cx="2907030" cy="453390"/>
          </a:xfrm>
          <a:prstGeom prst="round1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90000" lnSpcReduction="10000"/>
          </a:bodyPr>
          <a:p>
            <a:pPr indent="452755" algn="ctr"/>
            <a:r>
              <a:rPr lang="en-US" altLang="en-US" sz="2800" dirty="0">
                <a:solidFill>
                  <a:schemeClr val="lt1">
                    <a:lumMod val="10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The Problem:</a:t>
            </a:r>
            <a:endParaRPr lang="en-US" altLang="en-US" sz="2800" dirty="0">
              <a:solidFill>
                <a:schemeClr val="lt1">
                  <a:lumMod val="10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直角三角形 19"/>
          <p:cNvSpPr/>
          <p:nvPr>
            <p:custDataLst>
              <p:tags r:id="rId5"/>
            </p:custDataLst>
          </p:nvPr>
        </p:nvSpPr>
        <p:spPr>
          <a:xfrm flipH="1" flipV="1">
            <a:off x="4383088" y="2577107"/>
            <a:ext cx="186538" cy="25309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矩形: 圆角 20"/>
          <p:cNvSpPr/>
          <p:nvPr>
            <p:custDataLst>
              <p:tags r:id="rId6"/>
            </p:custDataLst>
          </p:nvPr>
        </p:nvSpPr>
        <p:spPr>
          <a:xfrm>
            <a:off x="4583430" y="2310130"/>
            <a:ext cx="3089910" cy="3999865"/>
          </a:xfrm>
          <a:prstGeom prst="roundRect">
            <a:avLst>
              <a:gd name="adj" fmla="val 8073"/>
            </a:avLst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360045" tIns="360045" rIns="360045" bIns="360045" numCol="1" spcCol="0" rtlCol="0" fromWordArt="0" anchor="ctr" anchorCtr="0" forceAA="0" compatLnSpc="1">
            <a:normAutofit/>
          </a:bodyPr>
          <a:p>
            <a:pPr marL="0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000" kern="0" dirty="0">
                <a:ln>
                  <a:noFill/>
                  <a:prstDash val="sysDot"/>
                </a:ln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Build a machine learning system using NLP and Neural Networks to detect suicidal language in Reddit posts,</a:t>
            </a:r>
            <a:endParaRPr lang="en-US" altLang="en-US" sz="2000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3" name="矩形: 单圆角 22"/>
          <p:cNvSpPr/>
          <p:nvPr>
            <p:custDataLst>
              <p:tags r:id="rId7"/>
            </p:custDataLst>
          </p:nvPr>
        </p:nvSpPr>
        <p:spPr>
          <a:xfrm>
            <a:off x="4584065" y="2002790"/>
            <a:ext cx="3132455" cy="453390"/>
          </a:xfrm>
          <a:prstGeom prst="round1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90000" lnSpcReduction="10000"/>
          </a:bodyPr>
          <a:p>
            <a:pPr indent="452755" algn="ctr"/>
            <a:r>
              <a:rPr lang="en-US" altLang="en-US" sz="2800" b="1" dirty="0">
                <a:solidFill>
                  <a:schemeClr val="lt1">
                    <a:lumMod val="10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Solution</a:t>
            </a:r>
            <a:endParaRPr lang="en-US" altLang="en-US" sz="2800" b="1" dirty="0">
              <a:solidFill>
                <a:schemeClr val="lt1">
                  <a:lumMod val="10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9" name="直角三角形 28"/>
          <p:cNvSpPr/>
          <p:nvPr>
            <p:custDataLst>
              <p:tags r:id="rId8"/>
            </p:custDataLst>
          </p:nvPr>
        </p:nvSpPr>
        <p:spPr>
          <a:xfrm flipH="1" flipV="1">
            <a:off x="8034590" y="2577107"/>
            <a:ext cx="186538" cy="253099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矩形: 圆角 29"/>
          <p:cNvSpPr/>
          <p:nvPr>
            <p:custDataLst>
              <p:tags r:id="rId9"/>
            </p:custDataLst>
          </p:nvPr>
        </p:nvSpPr>
        <p:spPr>
          <a:xfrm>
            <a:off x="9349740" y="2432685"/>
            <a:ext cx="2936240" cy="3900170"/>
          </a:xfrm>
          <a:prstGeom prst="roundRect">
            <a:avLst>
              <a:gd name="adj" fmla="val 8073"/>
            </a:avLst>
          </a:prstGeom>
          <a:solidFill>
            <a:schemeClr val="tx1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360045" tIns="360045" rIns="360045" bIns="360045" numCol="1" spcCol="0" rtlCol="0" fromWordArt="0" anchor="ctr" anchorCtr="0" forceAA="0" compatLnSpc="1">
            <a:noAutofit/>
          </a:bodyPr>
          <a:p>
            <a:pPr marL="171450" indent="-171450"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ln>
                  <a:noFill/>
                  <a:prstDash val="sysDot"/>
                </a:ln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Public Reddit data (anonymized)</a:t>
            </a:r>
            <a:endParaRPr lang="en-US" altLang="en-US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indent="-171450"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ln>
                  <a:noFill/>
                  <a:prstDash val="sysDot"/>
                </a:ln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NLP preprocessing (tokenization, lemmatization, TF-IDF)</a:t>
            </a:r>
            <a:endParaRPr lang="en-US" altLang="en-US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71450" indent="-171450" algn="just" rtl="0"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kern="0" dirty="0">
                <a:ln>
                  <a:noFill/>
                  <a:prstDash val="sysDot"/>
                </a:ln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Models: Logistic Regression,  Forest, Neural Networks</a:t>
            </a:r>
            <a:endParaRPr lang="en-US" altLang="en-US" kern="0" dirty="0">
              <a:ln>
                <a:noFill/>
                <a:prstDash val="sysDot"/>
              </a:ln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1" name="矩形: 单圆角 30"/>
          <p:cNvSpPr/>
          <p:nvPr>
            <p:custDataLst>
              <p:tags r:id="rId10"/>
            </p:custDataLst>
          </p:nvPr>
        </p:nvSpPr>
        <p:spPr>
          <a:xfrm>
            <a:off x="9196070" y="2151380"/>
            <a:ext cx="2830195" cy="463550"/>
          </a:xfrm>
          <a:prstGeom prst="round1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indent="452755" algn="ctr"/>
            <a:r>
              <a:rPr lang="en-US" altLang="en-US" sz="2400" b="1" dirty="0">
                <a:solidFill>
                  <a:schemeClr val="lt1">
                    <a:lumMod val="10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Tools &amp; Data</a:t>
            </a:r>
            <a:endParaRPr lang="en-US" altLang="en-US" sz="2400" b="1" dirty="0">
              <a:solidFill>
                <a:schemeClr val="lt1">
                  <a:lumMod val="10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Content</a:t>
            </a:r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6240608" y="2089187"/>
            <a:ext cx="291356" cy="291356"/>
          </a:xfrm>
          <a:prstGeom prst="ellipse">
            <a:avLst/>
          </a:prstGeom>
          <a:solidFill>
            <a:schemeClr val="bg2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6240608" y="3284411"/>
            <a:ext cx="291356" cy="291356"/>
          </a:xfrm>
          <a:prstGeom prst="ellipse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240608" y="4479635"/>
            <a:ext cx="291356" cy="291356"/>
          </a:xfrm>
          <a:prstGeom prst="ellipse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40608" y="5674859"/>
            <a:ext cx="291356" cy="291356"/>
          </a:xfrm>
          <a:prstGeom prst="ellipse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" name="Pentagon 60"/>
          <p:cNvSpPr/>
          <p:nvPr/>
        </p:nvSpPr>
        <p:spPr>
          <a:xfrm>
            <a:off x="4928235" y="1992630"/>
            <a:ext cx="978535" cy="484505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1.</a:t>
            </a:r>
            <a:endParaRPr lang="en-US" altLang="en-GB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4928372" y="5578221"/>
            <a:ext cx="978408" cy="484632"/>
            <a:chOff x="4928372" y="5399956"/>
            <a:chExt cx="978408" cy="484632"/>
          </a:xfrm>
        </p:grpSpPr>
        <p:sp>
          <p:nvSpPr>
            <p:cNvPr id="64" name="Pentagon 63"/>
            <p:cNvSpPr/>
            <p:nvPr/>
          </p:nvSpPr>
          <p:spPr>
            <a:xfrm>
              <a:off x="4928372" y="5399956"/>
              <a:ext cx="978408" cy="484632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06062" y="5442217"/>
              <a:ext cx="39433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GB" sz="2000" b="1">
                  <a:solidFill>
                    <a:schemeClr val="bg2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4.</a:t>
              </a:r>
              <a:endParaRPr lang="en-US" altLang="en-GB" sz="2000" b="1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928372" y="4382997"/>
            <a:ext cx="978408" cy="484632"/>
            <a:chOff x="4928372" y="4204732"/>
            <a:chExt cx="978408" cy="484632"/>
          </a:xfrm>
        </p:grpSpPr>
        <p:sp>
          <p:nvSpPr>
            <p:cNvPr id="67" name="Pentagon 66"/>
            <p:cNvSpPr/>
            <p:nvPr/>
          </p:nvSpPr>
          <p:spPr>
            <a:xfrm>
              <a:off x="4928372" y="4204732"/>
              <a:ext cx="978408" cy="484632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106062" y="4246353"/>
              <a:ext cx="39433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GB" sz="2000" b="1">
                  <a:solidFill>
                    <a:schemeClr val="bg2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3.</a:t>
              </a:r>
              <a:endParaRPr lang="en-US" altLang="en-GB" sz="2000" b="1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928372" y="3187773"/>
            <a:ext cx="978408" cy="484632"/>
            <a:chOff x="4928372" y="3009508"/>
            <a:chExt cx="978408" cy="484632"/>
          </a:xfrm>
        </p:grpSpPr>
        <p:sp>
          <p:nvSpPr>
            <p:cNvPr id="70" name="Pentagon 69"/>
            <p:cNvSpPr/>
            <p:nvPr/>
          </p:nvSpPr>
          <p:spPr>
            <a:xfrm>
              <a:off x="4928372" y="3009508"/>
              <a:ext cx="978408" cy="484632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106062" y="3046076"/>
              <a:ext cx="394335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en-GB" sz="2000" b="1">
                  <a:solidFill>
                    <a:schemeClr val="bg2"/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2.</a:t>
              </a:r>
              <a:endParaRPr lang="en-US" altLang="en-GB" sz="2000" b="1">
                <a:solidFill>
                  <a:schemeClr val="bg2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677642" y="1751356"/>
            <a:ext cx="4615543" cy="581217"/>
            <a:chOff x="6677642" y="1782217"/>
            <a:chExt cx="4615543" cy="581217"/>
          </a:xfrm>
        </p:grpSpPr>
        <p:sp>
          <p:nvSpPr>
            <p:cNvPr id="73" name="TextBox 72"/>
            <p:cNvSpPr txBox="1"/>
            <p:nvPr/>
          </p:nvSpPr>
          <p:spPr>
            <a:xfrm>
              <a:off x="6677642" y="1782217"/>
              <a:ext cx="80962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b="1">
                  <a:solidFill>
                    <a:srgbClr val="273540"/>
                  </a:solidFill>
                  <a:latin typeface="Times New Roman" panose="02020603050405020304" charset="0"/>
                  <a:ea typeface="Lato Extended"/>
                  <a:cs typeface="Times New Roman" panose="02020603050405020304" charset="0"/>
                  <a:sym typeface="+mn-ea"/>
                </a:rPr>
                <a:t>Da</a:t>
              </a:r>
              <a:r>
                <a:rPr sz="2400" b="1">
                  <a:solidFill>
                    <a:srgbClr val="273540"/>
                  </a:solidFill>
                  <a:latin typeface="Times New Roman" panose="02020603050405020304" charset="0"/>
                  <a:ea typeface="Lato Extended"/>
                  <a:cs typeface="Times New Roman" panose="02020603050405020304" charset="0"/>
                  <a:sym typeface="+mn-ea"/>
                </a:rPr>
                <a:t>t</a:t>
              </a:r>
              <a:r>
                <a:rPr lang="en-US" sz="2400" b="1">
                  <a:solidFill>
                    <a:srgbClr val="273540"/>
                  </a:solidFill>
                  <a:latin typeface="Times New Roman" panose="02020603050405020304" charset="0"/>
                  <a:ea typeface="Lato Extended"/>
                  <a:cs typeface="Times New Roman" panose="02020603050405020304" charset="0"/>
                  <a:sym typeface="+mn-ea"/>
                </a:rPr>
                <a:t>a</a:t>
              </a:r>
              <a:endParaRPr lang="en-US" sz="2400" b="1">
                <a:solidFill>
                  <a:srgbClr val="273540"/>
                </a:solidFill>
                <a:latin typeface="Times New Roman" panose="02020603050405020304" charset="0"/>
                <a:ea typeface="Lato Extended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6677642" y="2087844"/>
              <a:ext cx="4615543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120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rPr>
                <a:t> </a:t>
              </a:r>
              <a:endParaRPr lang="en-GB"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6677660" y="3039110"/>
            <a:ext cx="800735" cy="2749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>
                <a:solidFill>
                  <a:srgbClr val="273540"/>
                </a:solidFill>
                <a:latin typeface="Times New Roman" panose="02020603050405020304" charset="0"/>
                <a:ea typeface="Lato Extended"/>
                <a:cs typeface="Times New Roman" panose="02020603050405020304" charset="0"/>
                <a:sym typeface="+mn-ea"/>
              </a:rPr>
              <a:t>P</a:t>
            </a:r>
            <a:r>
              <a:rPr sz="2400" b="1">
                <a:solidFill>
                  <a:srgbClr val="273540"/>
                </a:solidFill>
                <a:latin typeface="Times New Roman" panose="02020603050405020304" charset="0"/>
                <a:ea typeface="Lato Extended"/>
                <a:cs typeface="Times New Roman" panose="02020603050405020304" charset="0"/>
                <a:sym typeface="+mn-ea"/>
              </a:rPr>
              <a:t>rocess </a:t>
            </a:r>
            <a:r>
              <a:rPr lang="en-US" sz="2400" b="1">
                <a:solidFill>
                  <a:srgbClr val="273540"/>
                </a:solidFill>
                <a:latin typeface="Times New Roman" panose="02020603050405020304" charset="0"/>
                <a:ea typeface="Lato Extended"/>
                <a:cs typeface="Times New Roman" panose="02020603050405020304" charset="0"/>
                <a:sym typeface="+mn-ea"/>
              </a:rPr>
              <a:t>S</a:t>
            </a:r>
            <a:r>
              <a:rPr sz="2400" b="1">
                <a:solidFill>
                  <a:srgbClr val="273540"/>
                </a:solidFill>
                <a:latin typeface="Times New Roman" panose="02020603050405020304" charset="0"/>
                <a:ea typeface="Lato Extended"/>
                <a:cs typeface="Times New Roman" panose="02020603050405020304" charset="0"/>
                <a:sym typeface="+mn-ea"/>
              </a:rPr>
              <a:t>tep</a:t>
            </a:r>
            <a:r>
              <a:rPr sz="2400">
                <a:solidFill>
                  <a:srgbClr val="273540"/>
                </a:solidFill>
                <a:latin typeface="Times New Roman" panose="02020603050405020304" charset="0"/>
                <a:ea typeface="Lato Extended"/>
                <a:cs typeface="Times New Roman" panose="02020603050405020304" charset="0"/>
                <a:sym typeface="+mn-ea"/>
              </a:rPr>
              <a:t>s</a:t>
            </a:r>
            <a:endParaRPr lang="en-GB" sz="2400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6677640" y="4139626"/>
            <a:ext cx="4615543" cy="581217"/>
            <a:chOff x="6677642" y="1782217"/>
            <a:chExt cx="4615543" cy="581217"/>
          </a:xfrm>
        </p:grpSpPr>
        <p:sp>
          <p:nvSpPr>
            <p:cNvPr id="79" name="TextBox 78"/>
            <p:cNvSpPr txBox="1"/>
            <p:nvPr/>
          </p:nvSpPr>
          <p:spPr>
            <a:xfrm>
              <a:off x="6677642" y="1782217"/>
              <a:ext cx="128397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  <a:sym typeface="Arial" panose="020B0604020202020204" pitchFamily="34" charset="0"/>
                </a:rPr>
                <a:t> Results </a:t>
              </a:r>
              <a:endParaRPr lang="en-US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Microsoft YaHei" panose="020B0503020204020204" pitchFamily="34" charset="-122"/>
                <a:cs typeface="Times New Roman" panose="02020603050405020304" charset="0"/>
                <a:sym typeface="Arial" panose="020B0604020202020204" pitchFamily="34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677642" y="2087844"/>
              <a:ext cx="4615543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6677640" y="5330791"/>
            <a:ext cx="4704715" cy="581217"/>
            <a:chOff x="6677642" y="1782217"/>
            <a:chExt cx="4704715" cy="581217"/>
          </a:xfrm>
        </p:grpSpPr>
        <p:sp>
          <p:nvSpPr>
            <p:cNvPr id="82" name="TextBox 81"/>
            <p:cNvSpPr txBox="1"/>
            <p:nvPr/>
          </p:nvSpPr>
          <p:spPr>
            <a:xfrm>
              <a:off x="6677642" y="1782217"/>
              <a:ext cx="470471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en-US" sz="24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ea typeface="Microsoft YaHei" panose="020B0503020204020204" pitchFamily="34" charset="-122"/>
                  <a:cs typeface="Times New Roman" panose="02020603050405020304" charset="0"/>
                  <a:sym typeface="Arial" panose="020B0604020202020204" pitchFamily="34" charset="0"/>
                </a:rPr>
                <a:t>Conclusion &amp; Recommmendations</a:t>
              </a:r>
              <a:endParaRPr lang="en-US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677642" y="2087844"/>
              <a:ext cx="4615543" cy="2755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GB" sz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cxnSp>
        <p:nvCxnSpPr>
          <p:cNvPr id="84" name="Straight Connector 83"/>
          <p:cNvCxnSpPr>
            <a:stCxn id="56" idx="4"/>
            <a:endCxn id="57" idx="0"/>
          </p:cNvCxnSpPr>
          <p:nvPr/>
        </p:nvCxnSpPr>
        <p:spPr>
          <a:xfrm>
            <a:off x="6386286" y="2380543"/>
            <a:ext cx="0" cy="9038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57" idx="4"/>
            <a:endCxn id="58" idx="0"/>
          </p:cNvCxnSpPr>
          <p:nvPr/>
        </p:nvCxnSpPr>
        <p:spPr>
          <a:xfrm>
            <a:off x="6386286" y="3575767"/>
            <a:ext cx="0" cy="9038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58" idx="4"/>
            <a:endCxn id="59" idx="0"/>
          </p:cNvCxnSpPr>
          <p:nvPr/>
        </p:nvCxnSpPr>
        <p:spPr>
          <a:xfrm>
            <a:off x="6386286" y="4770991"/>
            <a:ext cx="0" cy="90386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768985" y="1640205"/>
            <a:ext cx="3450590" cy="4542790"/>
            <a:chOff x="1211" y="2583"/>
            <a:chExt cx="5434" cy="7154"/>
          </a:xfrm>
        </p:grpSpPr>
        <p:grpSp>
          <p:nvGrpSpPr>
            <p:cNvPr id="5" name="Group 4"/>
            <p:cNvGrpSpPr/>
            <p:nvPr/>
          </p:nvGrpSpPr>
          <p:grpSpPr>
            <a:xfrm>
              <a:off x="1211" y="2583"/>
              <a:ext cx="4937" cy="7154"/>
              <a:chOff x="612503" y="1412965"/>
              <a:chExt cx="3448595" cy="4997269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12503" y="1412965"/>
                <a:ext cx="3081384" cy="467795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979714" y="1732280"/>
                <a:ext cx="3081384" cy="4677954"/>
              </a:xfrm>
              <a:prstGeom prst="rect">
                <a:avLst/>
              </a:prstGeom>
              <a:noFill/>
              <a:ln w="2222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Arial" panose="020B0604020202020204" pitchFamily="34" charset="0"/>
                  <a:ea typeface="Microsoft YaHei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837" y="3040"/>
              <a:ext cx="4809" cy="6675"/>
            </a:xfrm>
            <a:prstGeom prst="rect">
              <a:avLst/>
            </a:prstGeom>
          </p:spPr>
        </p:pic>
      </p:grpSp>
      <p:pic>
        <p:nvPicPr>
          <p:cNvPr id="6" name="Picture 5" descr="Post graduation depression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20" y="1910080"/>
            <a:ext cx="3044190" cy="4272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5000"/>
          </a:blip>
          <a:stretch>
            <a:fillRect t="3000" r="-6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160" y="210820"/>
            <a:ext cx="8615045" cy="941705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</a:t>
            </a:r>
            <a:b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Description of the data and relevant variables</a:t>
            </a:r>
            <a:endParaRPr lang="en-US">
              <a:latin typeface="Times New Roman" panose="02020603050405020304" charset="0"/>
              <a:ea typeface="Microsoft YaHei" panose="020B0503020204020204" pitchFamily="34" charset="-122"/>
              <a:cs typeface="Times New Roman" panose="02020603050405020304" charset="0"/>
              <a:sym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07645" y="1854835"/>
            <a:ext cx="9899015" cy="482155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The dataset was obtained from Kaggle and contains 232,074 Reddit posts, each labeled as either suicide or non-suicide. The final dataset includes two useful columns: text (the Reddit post) and class (the target label). The dataset is perfectly balanced, with each class making up 50% of the data—116,037 suicide posts and 116,037 non-suicide posts. This balance helps prevent bias toward one class during model training.</a:t>
            </a: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Key characteristics and tools used:</a:t>
            </a: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/>
              <a:buNone/>
            </a:pPr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Data Composition:</a:t>
            </a: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text: the Reddit post content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class: target label (suicide or non-suicide)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50% suicide, 50% non-suicide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/>
              <a:buNone/>
            </a:pPr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Preprocessing Tools:</a:t>
            </a: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NLTK for tokenization, lemmatization, stopword removal</a:t>
            </a: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/>
              <a:buChar char="•"/>
            </a:pPr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TF-IDF Vectorizer to convert text into numerical features</a:t>
            </a:r>
            <a:endParaRPr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4000"/>
          </a:blip>
          <a:stretch>
            <a:fillRect l="70000" t="-5000" r="-4000" b="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687" y="3102767"/>
            <a:ext cx="310138" cy="3101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23687" y="3627605"/>
            <a:ext cx="310138" cy="3101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334693" y="5334240"/>
            <a:ext cx="546578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Suicide vs Non-Suicide Distribution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1614170"/>
            <a:ext cx="7355205" cy="444500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845820" y="6059170"/>
            <a:ext cx="986472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a fairly balanced class distribution, though there's a slight tilt toward the non-suicide class.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4000"/>
          </a:blip>
          <a:stretch>
            <a:fillRect l="70000" t="-5000" r="-4000" b="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687" y="3102767"/>
            <a:ext cx="310138" cy="3101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23687" y="3627605"/>
            <a:ext cx="310138" cy="3101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334693" y="5334240"/>
            <a:ext cx="546578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/>
          <p:nvPr>
            <p:ph type="title"/>
          </p:nvPr>
        </p:nvSpPr>
        <p:spPr>
          <a:xfrm>
            <a:off x="962025" y="390525"/>
            <a:ext cx="9441180" cy="621665"/>
          </a:xfrm>
        </p:spPr>
        <p:txBody>
          <a:bodyPr>
            <a:norm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Emotional Keyword Frequency by Class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535" y="1488440"/>
            <a:ext cx="7901305" cy="38455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03580" y="5289550"/>
            <a:ext cx="11029950" cy="138747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Common in Suicidal Posts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Words like “die,” “kill,” “ending” show strong signs of suicidal intent.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Words like “alone,” “empty,” “numb” reflect feelings of isolation or despair.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Common in Non-Suicidal Posts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Words like “someone,” “love,” “need” indicate emotional or relational expression.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</a:rPr>
              <a:t>Expletives like “fuck,” “fucking” are more common but used to express frustration, not self-harm.</a:t>
            </a:r>
            <a:endParaRPr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4000"/>
          </a:blip>
          <a:stretch>
            <a:fillRect l="70000" t="-5000" r="-4000" b="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687" y="3102767"/>
            <a:ext cx="310138" cy="3101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23687" y="3627605"/>
            <a:ext cx="310138" cy="3101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334693" y="5334240"/>
            <a:ext cx="546578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555" b="1">
                <a:latin typeface="Arial" panose="020B0604020202020204" pitchFamily="34" charset="0"/>
                <a:cs typeface="Arial" panose="020B0604020202020204" pitchFamily="34" charset="0"/>
              </a:rPr>
              <a:t>Sentiment Score by Class</a:t>
            </a:r>
            <a:endParaRPr lang="en-US" altLang="en-US" sz="3555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05" y="1583055"/>
            <a:ext cx="8107680" cy="45256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800735" y="5957570"/>
            <a:ext cx="10622915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sz="1600" b="1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Suicidal posts carry a consistently more negative tone, with median sentiment around –0.5, compared to medians near 0.0 for non-suicidal conte</a:t>
            </a:r>
            <a:r>
              <a:rPr sz="1600" b="0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nt.</a:t>
            </a:r>
            <a:endParaRPr sz="1600" b="0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4000"/>
          </a:blip>
          <a:stretch>
            <a:fillRect l="70000" t="-5000" r="-4000" b="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ADA-FE03-4EF7-8F15-3521BBE76F4D}" type="slidenum">
              <a:rPr lang="en-US" smtClean="0"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</a:fld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423687" y="3102767"/>
            <a:ext cx="310138" cy="31013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1423687" y="3627605"/>
            <a:ext cx="310138" cy="31013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1562587" y="5836528"/>
            <a:ext cx="8702336" cy="93404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334693" y="5334240"/>
            <a:ext cx="5465781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Character Count by Class</a:t>
            </a:r>
            <a:endParaRPr lang="en-US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628775"/>
            <a:ext cx="8230870" cy="40100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45820" y="5638800"/>
            <a:ext cx="10732770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b="1" i="0">
                <a:latin typeface="Times New Roman" panose="02020603050405020304" charset="0"/>
                <a:ea typeface="system-ui"/>
                <a:cs typeface="Times New Roman" panose="02020603050405020304" charset="0"/>
              </a:rPr>
              <a:t>Suicidal posts are consistently longer than non-suicidal ones and show much wider variation in length. Most messages expressing suicidal thoughts exceed the length of typical posts. In contrast, non-suicidal messages remain relatively short and uniform.</a:t>
            </a:r>
            <a:endParaRPr b="1" i="0">
              <a:latin typeface="Times New Roman" panose="02020603050405020304" charset="0"/>
              <a:ea typeface="system-ui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2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74.3,&quot;left&quot;:-88.1,&quot;top&quot;:136.65,&quot;width&quot;:1066.5180865687744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8277_2*l_h_i*1_3_2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-0.5"/>
</p:tagLst>
</file>

<file path=ppt/tags/tag11.xml><?xml version="1.0" encoding="utf-8"?>
<p:tagLst xmlns:p="http://schemas.openxmlformats.org/presentationml/2006/main">
  <p:tag name="KSO_WM_DIAGRAM_MIN_ITEMCNT" val="2"/>
  <p:tag name="KSO_WM_DIAGRAM_MAX_ITEMCNT" val="3"/>
  <p:tag name="KSO_WM_DIAGRAM_VIRTUALLY_FRAME" val="{&quot;height&quot;:374.3,&quot;left&quot;:-88.1,&quot;top&quot;:136.65,&quot;width&quot;:1066.518086568774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92929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8277_2*l_h_f*1_3_1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PRESET_TEXT" val="Click here to add text"/>
  <p:tag name="KSO_WM_UNIT_LINE_FORE_SCHEMECOLOR_INDEX" val="5"/>
</p:tagLst>
</file>

<file path=ppt/tags/tag12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74.3,&quot;left&quot;:-88.1,&quot;top&quot;:136.65,&quot;width&quot;:1066.5180865687744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8277_2*l_h_a*1_3_1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PRESET_TEXT" val="Your title here"/>
  <p:tag name="KSO_WM_UNIT_FILL_TYPE" val="3"/>
  <p:tag name="KSO_WM_UNIT_TEXT_FILL_FORE_SCHEMECOLOR_INDEX" val="1"/>
  <p:tag name="KSO_WM_UNIT_TEXT_FILL_TYPE" val="1"/>
</p:tagLst>
</file>

<file path=ppt/tags/tag13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14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15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16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17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18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19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21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22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23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24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25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26.xml><?xml version="1.0" encoding="utf-8"?>
<p:tagLst xmlns:p="http://schemas.openxmlformats.org/presentationml/2006/main">
  <p:tag name="KSO_WM_DIAGRAM_VIRTUALLY_FRAME" val="{&quot;height&quot;:293.2457647058251,&quot;left&quot;:10.05,&quot;top&quot;:140.22711764708745,&quot;width&quot;:949.95}"/>
</p:tagLst>
</file>

<file path=ppt/tags/tag27.xml><?xml version="1.0" encoding="utf-8"?>
<p:tagLst xmlns:p="http://schemas.openxmlformats.org/presentationml/2006/main">
  <p:tag name="resource_record_key" val="{&quot;70&quot;:[3321460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74.3,&quot;left&quot;:-88.1,&quot;top&quot;:136.65,&quot;width&quot;:1066.5180865687744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8277_2*l_h_i*1_1_2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-0.5"/>
</p:tagLst>
</file>

<file path=ppt/tags/tag5.xml><?xml version="1.0" encoding="utf-8"?>
<p:tagLst xmlns:p="http://schemas.openxmlformats.org/presentationml/2006/main">
  <p:tag name="KSO_WM_DIAGRAM_MIN_ITEMCNT" val="2"/>
  <p:tag name="KSO_WM_DIAGRAM_MAX_ITEMCNT" val="3"/>
  <p:tag name="KSO_WM_DIAGRAM_VIRTUALLY_FRAME" val="{&quot;height&quot;:374.3,&quot;left&quot;:-88.1,&quot;top&quot;:136.65,&quot;width&quot;:1066.518086568774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92929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8277_2*l_h_f*1_1_1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PRESET_TEXT" val="Click here to add text"/>
  <p:tag name="KSO_WM_UNIT_LINE_FORE_SCHEMECOLOR_INDEX" val="5"/>
</p:tagLst>
</file>

<file path=ppt/tags/tag6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74.3,&quot;left&quot;:-88.1,&quot;top&quot;:136.65,&quot;width&quot;:1066.5180865687744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8277_2*l_h_a*1_1_1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PRESET_TEXT" val="Your title here"/>
  <p:tag name="KSO_WM_UNIT_FILL_TYPE" val="3"/>
  <p:tag name="KSO_WM_UNIT_TEXT_FILL_FORE_SCHEMECOLOR_INDEX" val="1"/>
  <p:tag name="KSO_WM_UNIT_TEXT_FILL_TYPE" val="1"/>
</p:tagLst>
</file>

<file path=ppt/tags/tag7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74.3,&quot;left&quot;:-88.1,&quot;top&quot;:136.65,&quot;width&quot;:1066.5180865687744}"/>
  <p:tag name="KSO_WM_DIAGRAM_COLOR_MATCH_VALUE" val="{&quot;shape&quot;:{&quot;fill&quot;:{&quot;solid&quot;:{&quot;brightness&quot;:-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8277_2*l_h_i*1_2_2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-0.5"/>
</p:tagLst>
</file>

<file path=ppt/tags/tag8.xml><?xml version="1.0" encoding="utf-8"?>
<p:tagLst xmlns:p="http://schemas.openxmlformats.org/presentationml/2006/main">
  <p:tag name="KSO_WM_DIAGRAM_MIN_ITEMCNT" val="2"/>
  <p:tag name="KSO_WM_DIAGRAM_MAX_ITEMCNT" val="3"/>
  <p:tag name="KSO_WM_DIAGRAM_VIRTUALLY_FRAME" val="{&quot;height&quot;:374.3,&quot;left&quot;:-88.1,&quot;top&quot;:136.65,&quot;width&quot;:1066.518086568774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292929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8277_2*l_h_f*1_2_1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PRESET_TEXT" val="Click here to add text"/>
  <p:tag name="KSO_WM_UNIT_LINE_FORE_SCHEMECOLOR_INDEX" val="5"/>
</p:tagLst>
</file>

<file path=ppt/tags/tag9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74.3,&quot;left&quot;:-88.1,&quot;top&quot;:136.65,&quot;width&quot;:1066.5180865687744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8277_2*l_h_a*1_2_1"/>
  <p:tag name="KSO_WM_TEMPLATE_CATEGORY" val="diagram"/>
  <p:tag name="KSO_WM_TEMPLATE_INDEX" val="20238277"/>
  <p:tag name="KSO_WM_UNIT_LAYERLEVEL" val="1_1_1"/>
  <p:tag name="KSO_WM_TAG_VERSION" val="3.0"/>
  <p:tag name="KSO_WM_BEAUTIFY_FLAG" val="#wm#"/>
  <p:tag name="KSO_WM_UNIT_PRESET_TEXT" val="Your title here"/>
  <p:tag name="KSO_WM_UNIT_FILL_TYPE" val="3"/>
  <p:tag name="KSO_WM_UNIT_TEXT_FILL_FORE_SCHEMECOLOR_INDEX" val="1"/>
  <p:tag name="KSO_WM_UNIT_TEXT_FILL_TYPE" val="1"/>
</p:tagLst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ustom 3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6625</Words>
  <Application>WPS Presentation</Application>
  <PresentationFormat>宽屏</PresentationFormat>
  <Paragraphs>242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SimSun</vt:lpstr>
      <vt:lpstr>Wingdings</vt:lpstr>
      <vt:lpstr>Lato Extended</vt:lpstr>
      <vt:lpstr>Segoe Print</vt:lpstr>
      <vt:lpstr>Times New Roman</vt:lpstr>
      <vt:lpstr>Microsoft YaHei</vt:lpstr>
      <vt:lpstr>system-ui</vt:lpstr>
      <vt:lpstr>Arial</vt:lpstr>
      <vt:lpstr>Arial Unicode MS</vt:lpstr>
      <vt:lpstr>Lato</vt:lpstr>
      <vt:lpstr>Lato Light</vt:lpstr>
      <vt:lpstr>Calibri</vt:lpstr>
      <vt:lpstr>Algerian</vt:lpstr>
      <vt:lpstr>Arial Black</vt:lpstr>
      <vt:lpstr>Lato Extended</vt:lpstr>
      <vt:lpstr>system-ui</vt:lpstr>
      <vt:lpstr>Office Theme</vt:lpstr>
      <vt:lpstr>PowerPoint 演示文稿</vt:lpstr>
      <vt:lpstr>Mental Health Modeling for Kenyan Youth</vt:lpstr>
      <vt:lpstr>Mental Health Modeling for Kenyan Youth</vt:lpstr>
      <vt:lpstr>Content</vt:lpstr>
      <vt:lpstr>DATA Description of the data and relevant variables</vt:lpstr>
      <vt:lpstr> Psychosocial factors</vt:lpstr>
      <vt:lpstr>PowerPoint 演示文稿</vt:lpstr>
      <vt:lpstr>PowerPoint 演示文稿</vt:lpstr>
      <vt:lpstr>PowerPoint 演示文稿</vt:lpstr>
      <vt:lpstr>PowerPoint 演示文稿</vt:lpstr>
      <vt:lpstr>Mental Health Model Process</vt:lpstr>
      <vt:lpstr>RESULTS</vt:lpstr>
      <vt:lpstr>PowerPoint 演示文稿</vt:lpstr>
      <vt:lpstr>CONCLUSION</vt:lpstr>
      <vt:lpstr>LIMITATIONS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Hoàng Thanh Bình</dc:creator>
  <cp:lastModifiedBy>Blaise Mwangi</cp:lastModifiedBy>
  <cp:revision>217</cp:revision>
  <dcterms:created xsi:type="dcterms:W3CDTF">2015-08-01T04:11:00Z</dcterms:created>
  <dcterms:modified xsi:type="dcterms:W3CDTF">2025-07-17T06:53:48Z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1033-12.2.0.21931</vt:lpwstr>
  </property>
  <property fmtid="{D5CDD505-2E9C-101B-9397-08002B2CF9AE}" pid="3" name="ICV">
    <vt:lpwstr>EB482D0182524FBF9DD99CF4A37751C2_13</vt:lpwstr>
  </property>
</Properties>
</file>