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1"/>
  </p:handoutMasterIdLst>
  <p:sldIdLst>
    <p:sldId id="260" r:id="rId3"/>
    <p:sldId id="258" r:id="rId4"/>
    <p:sldId id="354" r:id="rId5"/>
    <p:sldId id="272" r:id="rId7"/>
    <p:sldId id="276" r:id="rId8"/>
    <p:sldId id="352" r:id="rId9"/>
    <p:sldId id="362" r:id="rId10"/>
    <p:sldId id="364" r:id="rId11"/>
    <p:sldId id="365" r:id="rId12"/>
    <p:sldId id="368" r:id="rId13"/>
    <p:sldId id="343" r:id="rId14"/>
    <p:sldId id="337" r:id="rId15"/>
    <p:sldId id="367" r:id="rId16"/>
    <p:sldId id="357" r:id="rId17"/>
    <p:sldId id="359" r:id="rId18"/>
    <p:sldId id="360" r:id="rId19"/>
    <p:sldId id="369" r:id="rId20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024"/>
    <a:srgbClr val="FB8734"/>
    <a:srgbClr val="A0BC34"/>
    <a:srgbClr val="45BE9B"/>
    <a:srgbClr val="0087B1"/>
    <a:srgbClr val="6D6386"/>
    <a:srgbClr val="EAD47E"/>
    <a:srgbClr val="EC9260"/>
    <a:srgbClr val="75C98E"/>
    <a:srgbClr val="00B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216"/>
      </p:cViewPr>
      <p:guideLst>
        <p:guide orient="horz" pos="223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186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C218-E353-415B-80A2-7156E1FF48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CFC87-2E25-4413-AEA2-517C1DD664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D8E1-73C1-49C9-BEC6-63E2E92F6B0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B19A-EDBD-432A-9EB2-33ED3789B4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11014"/>
            <a:ext cx="8615290" cy="8012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8" y="871560"/>
            <a:ext cx="41148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Here To Change </a:t>
            </a:r>
            <a:r>
              <a:rPr lang="en-US" smtClean="0">
                <a:solidFill>
                  <a:schemeClr val="accent2"/>
                </a:solidFill>
              </a:rPr>
              <a:t>Your Subtitle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467932" y="6235784"/>
            <a:ext cx="516155" cy="5161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66430" y="1236685"/>
            <a:ext cx="859135" cy="199000"/>
            <a:chOff x="7725979" y="2223853"/>
            <a:chExt cx="2965968" cy="687003"/>
          </a:xfrm>
        </p:grpSpPr>
        <p:sp>
          <p:nvSpPr>
            <p:cNvPr id="11" name="Diamond 10"/>
            <p:cNvSpPr/>
            <p:nvPr userDrawn="1"/>
          </p:nvSpPr>
          <p:spPr>
            <a:xfrm>
              <a:off x="7725979" y="2223853"/>
              <a:ext cx="687003" cy="6870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8485634" y="2223853"/>
              <a:ext cx="687003" cy="6870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9245289" y="2223853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0004944" y="2223853"/>
              <a:ext cx="687003" cy="68700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B9DA6-FBE3-4445-B8D1-913D8488D47D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6EF0A3-E659-4BAF-9675-A4B9B4C43D32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EF69-68BE-44B4-A775-B7B2D2E2682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DA-FE03-4EF7-8F15-3521BBE76F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l="9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73540"/>
                </a:solidFill>
                <a:latin typeface="Lato Extended"/>
                <a:ea typeface="Lato Extended"/>
              </a:rPr>
              <a:t>introduction</a:t>
            </a:r>
            <a:endParaRPr sz="1600" b="0" i="0">
              <a:solidFill>
                <a:srgbClr val="273540"/>
              </a:solidFill>
              <a:latin typeface="Lato Extended"/>
              <a:ea typeface="Lato Extende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73540"/>
                </a:solidFill>
                <a:latin typeface="Lato Extended"/>
                <a:ea typeface="Lato Extended"/>
              </a:rPr>
              <a:t>introduction</a:t>
            </a:r>
            <a:endParaRPr sz="1600" b="0" i="0">
              <a:solidFill>
                <a:srgbClr val="273540"/>
              </a:solidFill>
              <a:latin typeface="Lato Extended"/>
              <a:ea typeface="Lato Extend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562587" y="5836528"/>
            <a:ext cx="8702336" cy="93404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800" b="1">
                <a:latin typeface="Arial Black" panose="020B0A04020102020204" charset="0"/>
                <a:cs typeface="Arial Black" panose="020B0A04020102020204" charset="0"/>
              </a:rPr>
              <a:t>Sentiment Score Distribution </a:t>
            </a:r>
            <a:endParaRPr lang="en-US" altLang="en-US" sz="28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019810"/>
            <a:ext cx="8582025" cy="4816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9290" y="5683885"/>
            <a:ext cx="11064240" cy="10864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A large peak at negative values (around -1.0) shows many strongly negative posts—likely enriched for suicidal content.</a:t>
            </a:r>
            <a:endParaRPr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285750" indent="-285750" algn="l"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A central peak near 0.0 indicates a substantial share of neutral or mixed-sentiment content.</a:t>
            </a:r>
            <a:endParaRPr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285750" indent="-285750" algn="l"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A smaller positive peak suggests fewer overtly positive posts.</a:t>
            </a:r>
            <a:endParaRPr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latin typeface="Arial Black" panose="020B0A04020102020204" charset="0"/>
                <a:ea typeface="Microsoft YaHei" panose="020B0503020204020204" pitchFamily="34" charset="-122"/>
                <a:cs typeface="Arial Black" panose="020B0A04020102020204" charset="0"/>
                <a:sym typeface="Arial" panose="020B0604020202020204" pitchFamily="34" charset="0"/>
              </a:rPr>
              <a:t>SUICIDAL IDEATION DETECTION</a:t>
            </a:r>
            <a:endParaRPr lang="en-US" altLang="en-US">
              <a:latin typeface="Arial Black" panose="020B0A04020102020204" charset="0"/>
              <a:ea typeface="Microsoft YaHei" panose="020B0503020204020204" pitchFamily="34" charset="-122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Click Here To Change </a:t>
            </a:r>
            <a:r>
              <a:rPr lang="en-US" smtClean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Your Subtitle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897904" y="1897231"/>
            <a:ext cx="3577892" cy="1005205"/>
            <a:chOff x="897904" y="1897231"/>
            <a:chExt cx="3577892" cy="1005205"/>
          </a:xfrm>
        </p:grpSpPr>
        <p:grpSp>
          <p:nvGrpSpPr>
            <p:cNvPr id="54" name="Group 53"/>
            <p:cNvGrpSpPr/>
            <p:nvPr/>
          </p:nvGrpSpPr>
          <p:grpSpPr>
            <a:xfrm>
              <a:off x="897904" y="2197615"/>
              <a:ext cx="239735" cy="349465"/>
              <a:chOff x="3582988" y="3510757"/>
              <a:chExt cx="319088" cy="465138"/>
            </a:xfrm>
            <a:solidFill>
              <a:schemeClr val="accent1"/>
            </a:solidFill>
          </p:grpSpPr>
          <p:sp>
            <p:nvSpPr>
              <p:cNvPr id="5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1. </a:t>
                </a: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49996" y="1897231"/>
              <a:ext cx="3225800" cy="1005205"/>
              <a:chOff x="7635884" y="2174386"/>
              <a:chExt cx="3225800" cy="100520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636519" y="2495696"/>
                <a:ext cx="3225165" cy="68389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altLang="en-US" sz="1600" b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charset="0"/>
                    <a:ea typeface="Microsoft YaHei" panose="020B0503020204020204" pitchFamily="34" charset="-122"/>
                    <a:cs typeface="Times New Roman" panose="02020603050405020304" charset="0"/>
                    <a:sym typeface="Arial" panose="020B0604020202020204" pitchFamily="34" charset="0"/>
                  </a:rPr>
                  <a:t>Source: Kaggle 232,074 Reddit posts labeled as “suicide” or “non-suicide”</a:t>
                </a:r>
                <a:endParaRPr lang="en-US" altLang="en-US" sz="16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35884" y="2174386"/>
                <a:ext cx="21640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1. Data Collection </a:t>
                </a:r>
                <a:endPara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 rot="0">
            <a:off x="94615" y="3173095"/>
            <a:ext cx="348615" cy="348615"/>
            <a:chOff x="4439444" y="1652588"/>
            <a:chExt cx="464344" cy="464344"/>
          </a:xfrm>
          <a:solidFill>
            <a:schemeClr val="accent3"/>
          </a:solidFill>
        </p:grpSpPr>
        <p:sp>
          <p:nvSpPr>
            <p:cNvPr id="66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52450" y="3063875"/>
            <a:ext cx="4137025" cy="6870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2. Data Cleaning $Feature Engineering</a:t>
            </a:r>
            <a:endParaRPr lang="en-US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97648" y="4899112"/>
            <a:ext cx="2858146" cy="866140"/>
            <a:chOff x="843038" y="5269952"/>
            <a:chExt cx="2858146" cy="866140"/>
          </a:xfrm>
        </p:grpSpPr>
        <p:grpSp>
          <p:nvGrpSpPr>
            <p:cNvPr id="57" name="Group 56"/>
            <p:cNvGrpSpPr/>
            <p:nvPr/>
          </p:nvGrpSpPr>
          <p:grpSpPr>
            <a:xfrm>
              <a:off x="843038" y="5303292"/>
              <a:ext cx="349465" cy="294005"/>
              <a:chOff x="5368132" y="2625725"/>
              <a:chExt cx="465138" cy="391319"/>
            </a:xfrm>
            <a:solidFill>
              <a:schemeClr val="accent5"/>
            </a:solidFill>
          </p:grpSpPr>
          <p:sp>
            <p:nvSpPr>
              <p:cNvPr id="5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48179" y="5269952"/>
              <a:ext cx="2453005" cy="866140"/>
              <a:chOff x="7634067" y="2461406"/>
              <a:chExt cx="2453005" cy="8661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634067" y="2495696"/>
                <a:ext cx="2453005" cy="83185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endPara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634614" y="2461406"/>
                <a:ext cx="8559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3.EDA</a:t>
                </a:r>
                <a:endPara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8727943" y="1653391"/>
            <a:ext cx="2667534" cy="565166"/>
            <a:chOff x="8756518" y="1897231"/>
            <a:chExt cx="2667534" cy="565166"/>
          </a:xfrm>
        </p:grpSpPr>
        <p:grpSp>
          <p:nvGrpSpPr>
            <p:cNvPr id="46" name="Group 45"/>
            <p:cNvGrpSpPr/>
            <p:nvPr/>
          </p:nvGrpSpPr>
          <p:grpSpPr>
            <a:xfrm>
              <a:off x="8756518" y="2113529"/>
              <a:ext cx="348868" cy="348868"/>
              <a:chOff x="8216107" y="2577307"/>
              <a:chExt cx="464344" cy="464344"/>
            </a:xfrm>
            <a:solidFill>
              <a:schemeClr val="accent2"/>
            </a:solidFill>
          </p:grpSpPr>
          <p:sp>
            <p:nvSpPr>
              <p:cNvPr id="47" name="AutoShape 52"/>
              <p:cNvSpPr/>
              <p:nvPr/>
            </p:nvSpPr>
            <p:spPr bwMode="auto">
              <a:xfrm>
                <a:off x="8216107" y="2577307"/>
                <a:ext cx="464344" cy="464344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AutoShape 53"/>
              <p:cNvSpPr/>
              <p:nvPr/>
            </p:nvSpPr>
            <p:spPr bwMode="auto">
              <a:xfrm>
                <a:off x="8390732" y="2736850"/>
                <a:ext cx="125413" cy="130175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AutoShape 54"/>
              <p:cNvSpPr/>
              <p:nvPr/>
            </p:nvSpPr>
            <p:spPr bwMode="auto">
              <a:xfrm>
                <a:off x="8375650" y="2896394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AutoShape 55"/>
              <p:cNvSpPr/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9166627" y="1897231"/>
              <a:ext cx="2257425" cy="42545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4. </a:t>
              </a:r>
              <a:r>
                <a: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Model Building</a:t>
              </a:r>
              <a:endPara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l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755027" y="3441125"/>
            <a:ext cx="2862700" cy="966470"/>
            <a:chOff x="8755027" y="3441125"/>
            <a:chExt cx="2862700" cy="966470"/>
          </a:xfrm>
        </p:grpSpPr>
        <p:grpSp>
          <p:nvGrpSpPr>
            <p:cNvPr id="61" name="Group 60"/>
            <p:cNvGrpSpPr/>
            <p:nvPr/>
          </p:nvGrpSpPr>
          <p:grpSpPr>
            <a:xfrm>
              <a:off x="8755027" y="3750752"/>
              <a:ext cx="348868" cy="348868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62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9164722" y="3441125"/>
              <a:ext cx="2453005" cy="966470"/>
              <a:chOff x="7634067" y="2174386"/>
              <a:chExt cx="2453005" cy="96647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34067" y="2615076"/>
                <a:ext cx="2453005" cy="52578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endPara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635884" y="2174386"/>
                <a:ext cx="23164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5. Model Evaluation</a:t>
                </a:r>
                <a:endPara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728190" y="5335992"/>
            <a:ext cx="3095625" cy="709261"/>
            <a:chOff x="8728190" y="4844502"/>
            <a:chExt cx="3095625" cy="709261"/>
          </a:xfrm>
        </p:grpSpPr>
        <p:grpSp>
          <p:nvGrpSpPr>
            <p:cNvPr id="51" name="Group 50"/>
            <p:cNvGrpSpPr/>
            <p:nvPr/>
          </p:nvGrpSpPr>
          <p:grpSpPr>
            <a:xfrm>
              <a:off x="8728190" y="5226363"/>
              <a:ext cx="349465" cy="327400"/>
              <a:chOff x="5368132" y="3540125"/>
              <a:chExt cx="465138" cy="435769"/>
            </a:xfrm>
            <a:solidFill>
              <a:schemeClr val="tx2"/>
            </a:solidFill>
          </p:grpSpPr>
          <p:sp>
            <p:nvSpPr>
              <p:cNvPr id="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9105380" y="4844502"/>
              <a:ext cx="2718435" cy="2146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6, </a:t>
              </a:r>
              <a:r>
                <a: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I</a:t>
              </a:r>
              <a:r>
                <a: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nterpretation </a:t>
              </a:r>
              <a:endPara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54663" y="2185108"/>
            <a:ext cx="4282673" cy="3816694"/>
            <a:chOff x="3954663" y="2185108"/>
            <a:chExt cx="4282673" cy="3816694"/>
          </a:xfrm>
        </p:grpSpPr>
        <p:grpSp>
          <p:nvGrpSpPr>
            <p:cNvPr id="40" name="Group 39"/>
            <p:cNvGrpSpPr/>
            <p:nvPr/>
          </p:nvGrpSpPr>
          <p:grpSpPr>
            <a:xfrm>
              <a:off x="3954663" y="2185108"/>
              <a:ext cx="4282673" cy="3816694"/>
              <a:chOff x="3978231" y="2199176"/>
              <a:chExt cx="4282673" cy="3816694"/>
            </a:xfrm>
          </p:grpSpPr>
          <p:sp>
            <p:nvSpPr>
              <p:cNvPr id="5" name="Freeform 4"/>
              <p:cNvSpPr/>
              <p:nvPr/>
            </p:nvSpPr>
            <p:spPr bwMode="auto">
              <a:xfrm>
                <a:off x="6874969" y="3178194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6547287" y="4676938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6547287" y="4676938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6547287" y="4676938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5682421" y="4858237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5682421" y="4858237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5682421" y="4858237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4712804" y="4107522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4712804" y="4107522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4712804" y="4107522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5577670" y="3359493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5577670" y="3359493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 bwMode="auto">
              <a:xfrm>
                <a:off x="4608053" y="3359493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6340471" y="3359493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6340471" y="3359493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6010103" y="2431508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4201136" y="2199176"/>
                <a:ext cx="2346151" cy="1404736"/>
                <a:chOff x="4182282" y="1935228"/>
                <a:chExt cx="2346151" cy="1404736"/>
              </a:xfrm>
            </p:grpSpPr>
            <p:sp>
              <p:nvSpPr>
                <p:cNvPr id="22" name="Freeform 21"/>
                <p:cNvSpPr/>
                <p:nvPr/>
              </p:nvSpPr>
              <p:spPr bwMode="auto">
                <a:xfrm>
                  <a:off x="4182282" y="1935228"/>
                  <a:ext cx="2346151" cy="1404736"/>
                </a:xfrm>
                <a:custGeom>
                  <a:avLst/>
                  <a:gdLst>
                    <a:gd name="T0" fmla="*/ 569 w 738"/>
                    <a:gd name="T1" fmla="*/ 73 h 442"/>
                    <a:gd name="T2" fmla="*/ 438 w 738"/>
                    <a:gd name="T3" fmla="*/ 0 h 442"/>
                    <a:gd name="T4" fmla="*/ 335 w 738"/>
                    <a:gd name="T5" fmla="*/ 0 h 442"/>
                    <a:gd name="T6" fmla="*/ 215 w 738"/>
                    <a:gd name="T7" fmla="*/ 69 h 442"/>
                    <a:gd name="T8" fmla="*/ 0 w 738"/>
                    <a:gd name="T9" fmla="*/ 442 h 442"/>
                    <a:gd name="T10" fmla="*/ 128 w 738"/>
                    <a:gd name="T11" fmla="*/ 365 h 442"/>
                    <a:gd name="T12" fmla="*/ 738 w 738"/>
                    <a:gd name="T13" fmla="*/ 365 h 442"/>
                    <a:gd name="T14" fmla="*/ 569 w 738"/>
                    <a:gd name="T15" fmla="*/ 7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8" h="442">
                      <a:moveTo>
                        <a:pt x="569" y="73"/>
                      </a:moveTo>
                      <a:cubicBezTo>
                        <a:pt x="542" y="29"/>
                        <a:pt x="493" y="0"/>
                        <a:pt x="438" y="0"/>
                      </a:cubicBez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291" y="0"/>
                        <a:pt x="237" y="31"/>
                        <a:pt x="215" y="69"/>
                      </a:cubicBezTo>
                      <a:cubicBezTo>
                        <a:pt x="0" y="442"/>
                        <a:pt x="0" y="442"/>
                        <a:pt x="0" y="442"/>
                      </a:cubicBezTo>
                      <a:cubicBezTo>
                        <a:pt x="28" y="394"/>
                        <a:pt x="77" y="367"/>
                        <a:pt x="128" y="365"/>
                      </a:cubicBezTo>
                      <a:cubicBezTo>
                        <a:pt x="738" y="365"/>
                        <a:pt x="738" y="365"/>
                        <a:pt x="738" y="365"/>
                      </a:cubicBezTo>
                      <a:cubicBezTo>
                        <a:pt x="569" y="73"/>
                        <a:pt x="569" y="73"/>
                        <a:pt x="569" y="7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 bwMode="auto">
                <a:xfrm>
                  <a:off x="5991249" y="2167560"/>
                  <a:ext cx="537184" cy="927986"/>
                </a:xfrm>
                <a:custGeom>
                  <a:avLst/>
                  <a:gdLst>
                    <a:gd name="T0" fmla="*/ 0 w 400"/>
                    <a:gd name="T1" fmla="*/ 0 h 691"/>
                    <a:gd name="T2" fmla="*/ 246 w 400"/>
                    <a:gd name="T3" fmla="*/ 691 h 691"/>
                    <a:gd name="T4" fmla="*/ 400 w 400"/>
                    <a:gd name="T5" fmla="*/ 691 h 691"/>
                    <a:gd name="T6" fmla="*/ 182 w 400"/>
                    <a:gd name="T7" fmla="*/ 315 h 691"/>
                    <a:gd name="T8" fmla="*/ 0 w 400"/>
                    <a:gd name="T9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691">
                      <a:moveTo>
                        <a:pt x="0" y="0"/>
                      </a:moveTo>
                      <a:lnTo>
                        <a:pt x="246" y="691"/>
                      </a:lnTo>
                      <a:lnTo>
                        <a:pt x="400" y="691"/>
                      </a:lnTo>
                      <a:lnTo>
                        <a:pt x="182" y="3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593786" y="2199176"/>
                <a:ext cx="1999668" cy="1908347"/>
                <a:chOff x="5574932" y="1935228"/>
                <a:chExt cx="1999668" cy="1908347"/>
              </a:xfrm>
            </p:grpSpPr>
            <p:sp>
              <p:nvSpPr>
                <p:cNvPr id="25" name="Freeform 24"/>
                <p:cNvSpPr/>
                <p:nvPr/>
              </p:nvSpPr>
              <p:spPr bwMode="auto">
                <a:xfrm>
                  <a:off x="5574932" y="1935228"/>
                  <a:ext cx="1999668" cy="1908347"/>
                </a:xfrm>
                <a:custGeom>
                  <a:avLst/>
                  <a:gdLst>
                    <a:gd name="T0" fmla="*/ 604 w 629"/>
                    <a:gd name="T1" fmla="*/ 308 h 600"/>
                    <a:gd name="T2" fmla="*/ 602 w 629"/>
                    <a:gd name="T3" fmla="*/ 158 h 600"/>
                    <a:gd name="T4" fmla="*/ 550 w 629"/>
                    <a:gd name="T5" fmla="*/ 69 h 600"/>
                    <a:gd name="T6" fmla="*/ 430 w 629"/>
                    <a:gd name="T7" fmla="*/ 0 h 600"/>
                    <a:gd name="T8" fmla="*/ 0 w 629"/>
                    <a:gd name="T9" fmla="*/ 0 h 600"/>
                    <a:gd name="T10" fmla="*/ 131 w 629"/>
                    <a:gd name="T11" fmla="*/ 73 h 600"/>
                    <a:gd name="T12" fmla="*/ 436 w 629"/>
                    <a:gd name="T13" fmla="*/ 600 h 600"/>
                    <a:gd name="T14" fmla="*/ 604 w 629"/>
                    <a:gd name="T15" fmla="*/ 308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00">
                      <a:moveTo>
                        <a:pt x="604" y="308"/>
                      </a:moveTo>
                      <a:cubicBezTo>
                        <a:pt x="628" y="262"/>
                        <a:pt x="629" y="206"/>
                        <a:pt x="602" y="158"/>
                      </a:cubicBezTo>
                      <a:cubicBezTo>
                        <a:pt x="550" y="69"/>
                        <a:pt x="550" y="69"/>
                        <a:pt x="550" y="69"/>
                      </a:cubicBezTo>
                      <a:cubicBezTo>
                        <a:pt x="528" y="31"/>
                        <a:pt x="474" y="0"/>
                        <a:pt x="43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5" y="0"/>
                        <a:pt x="104" y="29"/>
                        <a:pt x="131" y="73"/>
                      </a:cubicBezTo>
                      <a:cubicBezTo>
                        <a:pt x="436" y="600"/>
                        <a:pt x="436" y="600"/>
                        <a:pt x="436" y="600"/>
                      </a:cubicBezTo>
                      <a:cubicBezTo>
                        <a:pt x="604" y="308"/>
                        <a:pt x="604" y="308"/>
                        <a:pt x="604" y="30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 bwMode="auto">
                <a:xfrm>
                  <a:off x="6856115" y="2914246"/>
                  <a:ext cx="639249" cy="929328"/>
                </a:xfrm>
                <a:custGeom>
                  <a:avLst/>
                  <a:gdLst>
                    <a:gd name="T0" fmla="*/ 476 w 476"/>
                    <a:gd name="T1" fmla="*/ 0 h 692"/>
                    <a:gd name="T2" fmla="*/ 0 w 476"/>
                    <a:gd name="T3" fmla="*/ 559 h 692"/>
                    <a:gd name="T4" fmla="*/ 78 w 476"/>
                    <a:gd name="T5" fmla="*/ 692 h 692"/>
                    <a:gd name="T6" fmla="*/ 476 w 476"/>
                    <a:gd name="T7" fmla="*/ 0 h 6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6" h="692">
                      <a:moveTo>
                        <a:pt x="476" y="0"/>
                      </a:moveTo>
                      <a:lnTo>
                        <a:pt x="0" y="559"/>
                      </a:lnTo>
                      <a:lnTo>
                        <a:pt x="78" y="692"/>
                      </a:ln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547287" y="2701443"/>
                <a:ext cx="1713617" cy="2156795"/>
                <a:chOff x="6528433" y="2437495"/>
                <a:chExt cx="1713617" cy="2156795"/>
              </a:xfrm>
            </p:grpSpPr>
            <p:sp>
              <p:nvSpPr>
                <p:cNvPr id="28" name="Freeform 27"/>
                <p:cNvSpPr/>
                <p:nvPr/>
              </p:nvSpPr>
              <p:spPr bwMode="auto">
                <a:xfrm>
                  <a:off x="6528433" y="2437495"/>
                  <a:ext cx="1713617" cy="2156794"/>
                </a:xfrm>
                <a:custGeom>
                  <a:avLst/>
                  <a:gdLst>
                    <a:gd name="T0" fmla="*/ 337 w 539"/>
                    <a:gd name="T1" fmla="*/ 678 h 678"/>
                    <a:gd name="T2" fmla="*/ 466 w 539"/>
                    <a:gd name="T3" fmla="*/ 600 h 678"/>
                    <a:gd name="T4" fmla="*/ 517 w 539"/>
                    <a:gd name="T5" fmla="*/ 511 h 678"/>
                    <a:gd name="T6" fmla="*/ 517 w 539"/>
                    <a:gd name="T7" fmla="*/ 373 h 678"/>
                    <a:gd name="T8" fmla="*/ 302 w 539"/>
                    <a:gd name="T9" fmla="*/ 0 h 678"/>
                    <a:gd name="T10" fmla="*/ 304 w 539"/>
                    <a:gd name="T11" fmla="*/ 150 h 678"/>
                    <a:gd name="T12" fmla="*/ 0 w 539"/>
                    <a:gd name="T13" fmla="*/ 678 h 678"/>
                    <a:gd name="T14" fmla="*/ 337 w 539"/>
                    <a:gd name="T15" fmla="*/ 678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9" h="678">
                      <a:moveTo>
                        <a:pt x="337" y="678"/>
                      </a:moveTo>
                      <a:cubicBezTo>
                        <a:pt x="389" y="676"/>
                        <a:pt x="438" y="648"/>
                        <a:pt x="466" y="600"/>
                      </a:cubicBezTo>
                      <a:cubicBezTo>
                        <a:pt x="517" y="511"/>
                        <a:pt x="517" y="511"/>
                        <a:pt x="517" y="511"/>
                      </a:cubicBezTo>
                      <a:cubicBezTo>
                        <a:pt x="539" y="473"/>
                        <a:pt x="539" y="411"/>
                        <a:pt x="517" y="373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29" y="48"/>
                        <a:pt x="328" y="104"/>
                        <a:pt x="304" y="150"/>
                      </a:cubicBezTo>
                      <a:cubicBezTo>
                        <a:pt x="0" y="678"/>
                        <a:pt x="0" y="678"/>
                        <a:pt x="0" y="678"/>
                      </a:cubicBezTo>
                      <a:cubicBezTo>
                        <a:pt x="337" y="678"/>
                        <a:pt x="337" y="678"/>
                        <a:pt x="337" y="67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 bwMode="auto">
                <a:xfrm>
                  <a:off x="6528433" y="4412990"/>
                  <a:ext cx="1071682" cy="181300"/>
                </a:xfrm>
                <a:custGeom>
                  <a:avLst/>
                  <a:gdLst>
                    <a:gd name="T0" fmla="*/ 76 w 798"/>
                    <a:gd name="T1" fmla="*/ 0 h 135"/>
                    <a:gd name="T2" fmla="*/ 0 w 798"/>
                    <a:gd name="T3" fmla="*/ 135 h 135"/>
                    <a:gd name="T4" fmla="*/ 798 w 798"/>
                    <a:gd name="T5" fmla="*/ 135 h 135"/>
                    <a:gd name="T6" fmla="*/ 76 w 798"/>
                    <a:gd name="T7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8" h="135">
                      <a:moveTo>
                        <a:pt x="76" y="0"/>
                      </a:moveTo>
                      <a:lnTo>
                        <a:pt x="0" y="135"/>
                      </a:lnTo>
                      <a:lnTo>
                        <a:pt x="798" y="1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682421" y="4609790"/>
                <a:ext cx="2346151" cy="1406079"/>
                <a:chOff x="5663567" y="4345842"/>
                <a:chExt cx="2346151" cy="1406079"/>
              </a:xfrm>
            </p:grpSpPr>
            <p:sp>
              <p:nvSpPr>
                <p:cNvPr id="31" name="Freeform 30"/>
                <p:cNvSpPr/>
                <p:nvPr/>
              </p:nvSpPr>
              <p:spPr bwMode="auto">
                <a:xfrm>
                  <a:off x="5663567" y="4345842"/>
                  <a:ext cx="2346151" cy="1406079"/>
                </a:xfrm>
                <a:custGeom>
                  <a:avLst/>
                  <a:gdLst>
                    <a:gd name="T0" fmla="*/ 168 w 738"/>
                    <a:gd name="T1" fmla="*/ 370 h 442"/>
                    <a:gd name="T2" fmla="*/ 300 w 738"/>
                    <a:gd name="T3" fmla="*/ 442 h 442"/>
                    <a:gd name="T4" fmla="*/ 402 w 738"/>
                    <a:gd name="T5" fmla="*/ 442 h 442"/>
                    <a:gd name="T6" fmla="*/ 522 w 738"/>
                    <a:gd name="T7" fmla="*/ 373 h 442"/>
                    <a:gd name="T8" fmla="*/ 738 w 738"/>
                    <a:gd name="T9" fmla="*/ 0 h 442"/>
                    <a:gd name="T10" fmla="*/ 609 w 738"/>
                    <a:gd name="T11" fmla="*/ 78 h 442"/>
                    <a:gd name="T12" fmla="*/ 0 w 738"/>
                    <a:gd name="T13" fmla="*/ 78 h 442"/>
                    <a:gd name="T14" fmla="*/ 168 w 738"/>
                    <a:gd name="T15" fmla="*/ 37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8" h="442">
                      <a:moveTo>
                        <a:pt x="168" y="370"/>
                      </a:moveTo>
                      <a:cubicBezTo>
                        <a:pt x="196" y="413"/>
                        <a:pt x="244" y="442"/>
                        <a:pt x="300" y="442"/>
                      </a:cubicBezTo>
                      <a:cubicBezTo>
                        <a:pt x="402" y="442"/>
                        <a:pt x="402" y="442"/>
                        <a:pt x="402" y="442"/>
                      </a:cubicBezTo>
                      <a:cubicBezTo>
                        <a:pt x="446" y="442"/>
                        <a:pt x="500" y="411"/>
                        <a:pt x="522" y="373"/>
                      </a:cubicBezTo>
                      <a:cubicBezTo>
                        <a:pt x="738" y="0"/>
                        <a:pt x="738" y="0"/>
                        <a:pt x="738" y="0"/>
                      </a:cubicBezTo>
                      <a:cubicBezTo>
                        <a:pt x="710" y="48"/>
                        <a:pt x="661" y="76"/>
                        <a:pt x="609" y="7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68" y="370"/>
                        <a:pt x="168" y="370"/>
                        <a:pt x="168" y="370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Freeform 31"/>
                <p:cNvSpPr/>
                <p:nvPr/>
              </p:nvSpPr>
              <p:spPr bwMode="auto">
                <a:xfrm>
                  <a:off x="5663567" y="4594289"/>
                  <a:ext cx="534498" cy="927986"/>
                </a:xfrm>
                <a:custGeom>
                  <a:avLst/>
                  <a:gdLst>
                    <a:gd name="T0" fmla="*/ 0 w 398"/>
                    <a:gd name="T1" fmla="*/ 0 h 691"/>
                    <a:gd name="T2" fmla="*/ 5 w 398"/>
                    <a:gd name="T3" fmla="*/ 7 h 691"/>
                    <a:gd name="T4" fmla="*/ 398 w 398"/>
                    <a:gd name="T5" fmla="*/ 691 h 691"/>
                    <a:gd name="T6" fmla="*/ 154 w 398"/>
                    <a:gd name="T7" fmla="*/ 0 h 691"/>
                    <a:gd name="T8" fmla="*/ 0 w 398"/>
                    <a:gd name="T9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691">
                      <a:moveTo>
                        <a:pt x="0" y="0"/>
                      </a:moveTo>
                      <a:lnTo>
                        <a:pt x="5" y="7"/>
                      </a:lnTo>
                      <a:lnTo>
                        <a:pt x="398" y="691"/>
                      </a:lnTo>
                      <a:lnTo>
                        <a:pt x="1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633570" y="4107522"/>
                <a:ext cx="2002354" cy="1908348"/>
                <a:chOff x="4614716" y="3843574"/>
                <a:chExt cx="2002354" cy="1908348"/>
              </a:xfrm>
            </p:grpSpPr>
            <p:sp>
              <p:nvSpPr>
                <p:cNvPr id="34" name="Freeform 33"/>
                <p:cNvSpPr/>
                <p:nvPr/>
              </p:nvSpPr>
              <p:spPr bwMode="auto">
                <a:xfrm>
                  <a:off x="4614716" y="3843575"/>
                  <a:ext cx="2002354" cy="1908347"/>
                </a:xfrm>
                <a:custGeom>
                  <a:avLst/>
                  <a:gdLst>
                    <a:gd name="T0" fmla="*/ 25 w 630"/>
                    <a:gd name="T1" fmla="*/ 292 h 600"/>
                    <a:gd name="T2" fmla="*/ 28 w 630"/>
                    <a:gd name="T3" fmla="*/ 442 h 600"/>
                    <a:gd name="T4" fmla="*/ 79 w 630"/>
                    <a:gd name="T5" fmla="*/ 531 h 600"/>
                    <a:gd name="T6" fmla="*/ 199 w 630"/>
                    <a:gd name="T7" fmla="*/ 600 h 600"/>
                    <a:gd name="T8" fmla="*/ 630 w 630"/>
                    <a:gd name="T9" fmla="*/ 600 h 600"/>
                    <a:gd name="T10" fmla="*/ 498 w 630"/>
                    <a:gd name="T11" fmla="*/ 528 h 600"/>
                    <a:gd name="T12" fmla="*/ 194 w 630"/>
                    <a:gd name="T13" fmla="*/ 0 h 600"/>
                    <a:gd name="T14" fmla="*/ 25 w 630"/>
                    <a:gd name="T15" fmla="*/ 292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30" h="600">
                      <a:moveTo>
                        <a:pt x="25" y="292"/>
                      </a:moveTo>
                      <a:cubicBezTo>
                        <a:pt x="1" y="338"/>
                        <a:pt x="0" y="394"/>
                        <a:pt x="28" y="442"/>
                      </a:cubicBezTo>
                      <a:cubicBezTo>
                        <a:pt x="79" y="531"/>
                        <a:pt x="79" y="531"/>
                        <a:pt x="79" y="531"/>
                      </a:cubicBezTo>
                      <a:cubicBezTo>
                        <a:pt x="101" y="569"/>
                        <a:pt x="155" y="600"/>
                        <a:pt x="199" y="600"/>
                      </a:cubicBezTo>
                      <a:cubicBezTo>
                        <a:pt x="630" y="600"/>
                        <a:pt x="630" y="600"/>
                        <a:pt x="630" y="600"/>
                      </a:cubicBezTo>
                      <a:cubicBezTo>
                        <a:pt x="574" y="600"/>
                        <a:pt x="526" y="571"/>
                        <a:pt x="498" y="528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25" y="292"/>
                        <a:pt x="25" y="292"/>
                        <a:pt x="25" y="292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Freeform 34"/>
                <p:cNvSpPr/>
                <p:nvPr/>
              </p:nvSpPr>
              <p:spPr bwMode="auto">
                <a:xfrm>
                  <a:off x="4693950" y="3843574"/>
                  <a:ext cx="639249" cy="927986"/>
                </a:xfrm>
                <a:custGeom>
                  <a:avLst/>
                  <a:gdLst>
                    <a:gd name="T0" fmla="*/ 400 w 476"/>
                    <a:gd name="T1" fmla="*/ 0 h 691"/>
                    <a:gd name="T2" fmla="*/ 0 w 476"/>
                    <a:gd name="T3" fmla="*/ 691 h 691"/>
                    <a:gd name="T4" fmla="*/ 476 w 476"/>
                    <a:gd name="T5" fmla="*/ 132 h 691"/>
                    <a:gd name="T6" fmla="*/ 400 w 476"/>
                    <a:gd name="T7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6" h="691">
                      <a:moveTo>
                        <a:pt x="400" y="0"/>
                      </a:moveTo>
                      <a:lnTo>
                        <a:pt x="0" y="691"/>
                      </a:lnTo>
                      <a:lnTo>
                        <a:pt x="476" y="13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978231" y="3350066"/>
                <a:ext cx="1713617" cy="2152765"/>
                <a:chOff x="3949950" y="3095545"/>
                <a:chExt cx="1713617" cy="2152765"/>
              </a:xfrm>
            </p:grpSpPr>
            <p:sp>
              <p:nvSpPr>
                <p:cNvPr id="37" name="Freeform 36"/>
                <p:cNvSpPr/>
                <p:nvPr/>
              </p:nvSpPr>
              <p:spPr bwMode="auto">
                <a:xfrm>
                  <a:off x="3949950" y="3095545"/>
                  <a:ext cx="1713617" cy="2152765"/>
                </a:xfrm>
                <a:custGeom>
                  <a:avLst/>
                  <a:gdLst>
                    <a:gd name="T0" fmla="*/ 201 w 539"/>
                    <a:gd name="T1" fmla="*/ 0 h 677"/>
                    <a:gd name="T2" fmla="*/ 73 w 539"/>
                    <a:gd name="T3" fmla="*/ 77 h 677"/>
                    <a:gd name="T4" fmla="*/ 22 w 539"/>
                    <a:gd name="T5" fmla="*/ 166 h 677"/>
                    <a:gd name="T6" fmla="*/ 22 w 539"/>
                    <a:gd name="T7" fmla="*/ 304 h 677"/>
                    <a:gd name="T8" fmla="*/ 237 w 539"/>
                    <a:gd name="T9" fmla="*/ 677 h 677"/>
                    <a:gd name="T10" fmla="*/ 234 w 539"/>
                    <a:gd name="T11" fmla="*/ 527 h 677"/>
                    <a:gd name="T12" fmla="*/ 539 w 539"/>
                    <a:gd name="T13" fmla="*/ 0 h 677"/>
                    <a:gd name="T14" fmla="*/ 201 w 539"/>
                    <a:gd name="T1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9" h="677">
                      <a:moveTo>
                        <a:pt x="201" y="0"/>
                      </a:moveTo>
                      <a:cubicBezTo>
                        <a:pt x="150" y="2"/>
                        <a:pt x="101" y="29"/>
                        <a:pt x="73" y="77"/>
                      </a:cubicBezTo>
                      <a:cubicBezTo>
                        <a:pt x="22" y="166"/>
                        <a:pt x="22" y="166"/>
                        <a:pt x="22" y="166"/>
                      </a:cubicBezTo>
                      <a:cubicBezTo>
                        <a:pt x="0" y="204"/>
                        <a:pt x="0" y="266"/>
                        <a:pt x="22" y="304"/>
                      </a:cubicBezTo>
                      <a:cubicBezTo>
                        <a:pt x="237" y="677"/>
                        <a:pt x="237" y="677"/>
                        <a:pt x="237" y="677"/>
                      </a:cubicBezTo>
                      <a:cubicBezTo>
                        <a:pt x="209" y="629"/>
                        <a:pt x="210" y="573"/>
                        <a:pt x="234" y="527"/>
                      </a:cubicBezTo>
                      <a:cubicBezTo>
                        <a:pt x="539" y="0"/>
                        <a:pt x="539" y="0"/>
                        <a:pt x="539" y="0"/>
                      </a:cubicBezTo>
                      <a:cubicBezTo>
                        <a:pt x="201" y="0"/>
                        <a:pt x="201" y="0"/>
                        <a:pt x="201" y="0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 bwMode="auto">
                <a:xfrm>
                  <a:off x="4589199" y="3095545"/>
                  <a:ext cx="1074368" cy="178614"/>
                </a:xfrm>
                <a:custGeom>
                  <a:avLst/>
                  <a:gdLst>
                    <a:gd name="T0" fmla="*/ 800 w 800"/>
                    <a:gd name="T1" fmla="*/ 0 h 133"/>
                    <a:gd name="T2" fmla="*/ 0 w 800"/>
                    <a:gd name="T3" fmla="*/ 0 h 133"/>
                    <a:gd name="T4" fmla="*/ 722 w 800"/>
                    <a:gd name="T5" fmla="*/ 133 h 133"/>
                    <a:gd name="T6" fmla="*/ 800 w 800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0" h="133">
                      <a:moveTo>
                        <a:pt x="800" y="0"/>
                      </a:moveTo>
                      <a:lnTo>
                        <a:pt x="0" y="0"/>
                      </a:lnTo>
                      <a:lnTo>
                        <a:pt x="722" y="133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1" name="Group 335"/>
            <p:cNvGrpSpPr/>
            <p:nvPr/>
          </p:nvGrpSpPr>
          <p:grpSpPr>
            <a:xfrm>
              <a:off x="5830076" y="3588939"/>
              <a:ext cx="525996" cy="504077"/>
              <a:chOff x="0" y="0"/>
              <a:chExt cx="525994" cy="5040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Shape 332"/>
              <p:cNvSpPr/>
              <p:nvPr/>
            </p:nvSpPr>
            <p:spPr>
              <a:xfrm>
                <a:off x="76706" y="216972"/>
                <a:ext cx="201633" cy="287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74" y="8295"/>
                    </a:moveTo>
                    <a:lnTo>
                      <a:pt x="14674" y="18972"/>
                    </a:lnTo>
                    <a:lnTo>
                      <a:pt x="14557" y="19465"/>
                    </a:lnTo>
                    <a:lnTo>
                      <a:pt x="14322" y="19957"/>
                    </a:lnTo>
                    <a:lnTo>
                      <a:pt x="13970" y="20368"/>
                    </a:lnTo>
                    <a:lnTo>
                      <a:pt x="13500" y="20779"/>
                    </a:lnTo>
                    <a:lnTo>
                      <a:pt x="12913" y="21107"/>
                    </a:lnTo>
                    <a:lnTo>
                      <a:pt x="12326" y="21354"/>
                    </a:lnTo>
                    <a:lnTo>
                      <a:pt x="11622" y="21518"/>
                    </a:lnTo>
                    <a:lnTo>
                      <a:pt x="10917" y="21600"/>
                    </a:lnTo>
                    <a:lnTo>
                      <a:pt x="10213" y="21518"/>
                    </a:lnTo>
                    <a:lnTo>
                      <a:pt x="9391" y="21354"/>
                    </a:lnTo>
                    <a:lnTo>
                      <a:pt x="8687" y="21107"/>
                    </a:lnTo>
                    <a:lnTo>
                      <a:pt x="8100" y="20779"/>
                    </a:lnTo>
                    <a:lnTo>
                      <a:pt x="7396" y="19957"/>
                    </a:lnTo>
                    <a:lnTo>
                      <a:pt x="7161" y="19465"/>
                    </a:lnTo>
                    <a:lnTo>
                      <a:pt x="7161" y="8295"/>
                    </a:lnTo>
                    <a:lnTo>
                      <a:pt x="1878" y="8295"/>
                    </a:lnTo>
                    <a:lnTo>
                      <a:pt x="1174" y="8213"/>
                    </a:lnTo>
                    <a:lnTo>
                      <a:pt x="587" y="8131"/>
                    </a:lnTo>
                    <a:lnTo>
                      <a:pt x="117" y="7802"/>
                    </a:lnTo>
                    <a:lnTo>
                      <a:pt x="0" y="7474"/>
                    </a:lnTo>
                    <a:lnTo>
                      <a:pt x="0" y="6735"/>
                    </a:lnTo>
                    <a:lnTo>
                      <a:pt x="352" y="6324"/>
                    </a:lnTo>
                    <a:lnTo>
                      <a:pt x="8100" y="903"/>
                    </a:lnTo>
                    <a:lnTo>
                      <a:pt x="8804" y="493"/>
                    </a:lnTo>
                    <a:lnTo>
                      <a:pt x="9391" y="164"/>
                    </a:lnTo>
                    <a:lnTo>
                      <a:pt x="10213" y="0"/>
                    </a:lnTo>
                    <a:lnTo>
                      <a:pt x="11504" y="0"/>
                    </a:lnTo>
                    <a:lnTo>
                      <a:pt x="12209" y="164"/>
                    </a:lnTo>
                    <a:lnTo>
                      <a:pt x="12913" y="493"/>
                    </a:lnTo>
                    <a:lnTo>
                      <a:pt x="13500" y="903"/>
                    </a:lnTo>
                    <a:lnTo>
                      <a:pt x="20896" y="5995"/>
                    </a:lnTo>
                    <a:lnTo>
                      <a:pt x="21365" y="6324"/>
                    </a:lnTo>
                    <a:lnTo>
                      <a:pt x="21600" y="6735"/>
                    </a:lnTo>
                    <a:lnTo>
                      <a:pt x="21600" y="7474"/>
                    </a:lnTo>
                    <a:lnTo>
                      <a:pt x="21365" y="7802"/>
                    </a:lnTo>
                    <a:lnTo>
                      <a:pt x="20896" y="7967"/>
                    </a:lnTo>
                    <a:lnTo>
                      <a:pt x="20309" y="8213"/>
                    </a:lnTo>
                    <a:lnTo>
                      <a:pt x="19487" y="8295"/>
                    </a:lnTo>
                    <a:lnTo>
                      <a:pt x="14674" y="8295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2400"/>
                </a:pPr>
                <a:endParaRPr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Shape 333"/>
              <p:cNvSpPr/>
              <p:nvPr/>
            </p:nvSpPr>
            <p:spPr>
              <a:xfrm>
                <a:off x="0" y="0"/>
                <a:ext cx="525995" cy="368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45" y="7843"/>
                    </a:moveTo>
                    <a:lnTo>
                      <a:pt x="17640" y="8036"/>
                    </a:lnTo>
                    <a:lnTo>
                      <a:pt x="18090" y="8164"/>
                    </a:lnTo>
                    <a:lnTo>
                      <a:pt x="18900" y="8743"/>
                    </a:lnTo>
                    <a:lnTo>
                      <a:pt x="19305" y="9064"/>
                    </a:lnTo>
                    <a:lnTo>
                      <a:pt x="19710" y="9450"/>
                    </a:lnTo>
                    <a:lnTo>
                      <a:pt x="20025" y="9836"/>
                    </a:lnTo>
                    <a:lnTo>
                      <a:pt x="20295" y="10350"/>
                    </a:lnTo>
                    <a:lnTo>
                      <a:pt x="20565" y="10736"/>
                    </a:lnTo>
                    <a:lnTo>
                      <a:pt x="20835" y="11250"/>
                    </a:lnTo>
                    <a:lnTo>
                      <a:pt x="21060" y="11764"/>
                    </a:lnTo>
                    <a:lnTo>
                      <a:pt x="21240" y="12279"/>
                    </a:lnTo>
                    <a:lnTo>
                      <a:pt x="21420" y="12857"/>
                    </a:lnTo>
                    <a:lnTo>
                      <a:pt x="21510" y="13436"/>
                    </a:lnTo>
                    <a:lnTo>
                      <a:pt x="21600" y="14079"/>
                    </a:lnTo>
                    <a:lnTo>
                      <a:pt x="21600" y="15236"/>
                    </a:lnTo>
                    <a:lnTo>
                      <a:pt x="21510" y="15879"/>
                    </a:lnTo>
                    <a:lnTo>
                      <a:pt x="21420" y="16457"/>
                    </a:lnTo>
                    <a:lnTo>
                      <a:pt x="21240" y="16971"/>
                    </a:lnTo>
                    <a:lnTo>
                      <a:pt x="20790" y="18129"/>
                    </a:lnTo>
                    <a:lnTo>
                      <a:pt x="20565" y="18579"/>
                    </a:lnTo>
                    <a:lnTo>
                      <a:pt x="20250" y="19093"/>
                    </a:lnTo>
                    <a:lnTo>
                      <a:pt x="19890" y="19543"/>
                    </a:lnTo>
                    <a:lnTo>
                      <a:pt x="19575" y="19929"/>
                    </a:lnTo>
                    <a:lnTo>
                      <a:pt x="19170" y="20250"/>
                    </a:lnTo>
                    <a:lnTo>
                      <a:pt x="18810" y="20571"/>
                    </a:lnTo>
                    <a:lnTo>
                      <a:pt x="18360" y="20893"/>
                    </a:lnTo>
                    <a:lnTo>
                      <a:pt x="17910" y="21150"/>
                    </a:lnTo>
                    <a:lnTo>
                      <a:pt x="17415" y="21279"/>
                    </a:lnTo>
                    <a:lnTo>
                      <a:pt x="16920" y="21471"/>
                    </a:lnTo>
                    <a:lnTo>
                      <a:pt x="16920" y="14143"/>
                    </a:lnTo>
                    <a:lnTo>
                      <a:pt x="16740" y="13564"/>
                    </a:lnTo>
                    <a:lnTo>
                      <a:pt x="16560" y="13050"/>
                    </a:lnTo>
                    <a:lnTo>
                      <a:pt x="16290" y="12536"/>
                    </a:lnTo>
                    <a:lnTo>
                      <a:pt x="15975" y="12214"/>
                    </a:lnTo>
                    <a:lnTo>
                      <a:pt x="15615" y="11893"/>
                    </a:lnTo>
                    <a:lnTo>
                      <a:pt x="15165" y="11764"/>
                    </a:lnTo>
                    <a:lnTo>
                      <a:pt x="14805" y="11700"/>
                    </a:lnTo>
                    <a:lnTo>
                      <a:pt x="14355" y="11764"/>
                    </a:lnTo>
                    <a:lnTo>
                      <a:pt x="13905" y="11893"/>
                    </a:lnTo>
                    <a:lnTo>
                      <a:pt x="13545" y="12214"/>
                    </a:lnTo>
                    <a:lnTo>
                      <a:pt x="13230" y="12536"/>
                    </a:lnTo>
                    <a:lnTo>
                      <a:pt x="12960" y="13050"/>
                    </a:lnTo>
                    <a:lnTo>
                      <a:pt x="12780" y="13564"/>
                    </a:lnTo>
                    <a:lnTo>
                      <a:pt x="12600" y="14143"/>
                    </a:lnTo>
                    <a:lnTo>
                      <a:pt x="12600" y="21600"/>
                    </a:lnTo>
                    <a:lnTo>
                      <a:pt x="9450" y="21600"/>
                    </a:lnTo>
                    <a:lnTo>
                      <a:pt x="9450" y="20250"/>
                    </a:lnTo>
                    <a:lnTo>
                      <a:pt x="10575" y="20250"/>
                    </a:lnTo>
                    <a:lnTo>
                      <a:pt x="11070" y="20121"/>
                    </a:lnTo>
                    <a:lnTo>
                      <a:pt x="11475" y="19929"/>
                    </a:lnTo>
                    <a:lnTo>
                      <a:pt x="11655" y="19671"/>
                    </a:lnTo>
                    <a:lnTo>
                      <a:pt x="11835" y="19479"/>
                    </a:lnTo>
                    <a:lnTo>
                      <a:pt x="11970" y="19221"/>
                    </a:lnTo>
                    <a:lnTo>
                      <a:pt x="12060" y="18964"/>
                    </a:lnTo>
                    <a:lnTo>
                      <a:pt x="12105" y="18321"/>
                    </a:lnTo>
                    <a:lnTo>
                      <a:pt x="12060" y="17807"/>
                    </a:lnTo>
                    <a:lnTo>
                      <a:pt x="11880" y="17229"/>
                    </a:lnTo>
                    <a:lnTo>
                      <a:pt x="11610" y="16650"/>
                    </a:lnTo>
                    <a:lnTo>
                      <a:pt x="8775" y="12729"/>
                    </a:lnTo>
                    <a:lnTo>
                      <a:pt x="8460" y="12214"/>
                    </a:lnTo>
                    <a:lnTo>
                      <a:pt x="8055" y="11893"/>
                    </a:lnTo>
                    <a:lnTo>
                      <a:pt x="7650" y="11764"/>
                    </a:lnTo>
                    <a:lnTo>
                      <a:pt x="7290" y="11700"/>
                    </a:lnTo>
                    <a:lnTo>
                      <a:pt x="6840" y="11764"/>
                    </a:lnTo>
                    <a:lnTo>
                      <a:pt x="6435" y="11893"/>
                    </a:lnTo>
                    <a:lnTo>
                      <a:pt x="6120" y="12214"/>
                    </a:lnTo>
                    <a:lnTo>
                      <a:pt x="5715" y="12729"/>
                    </a:lnTo>
                    <a:lnTo>
                      <a:pt x="2925" y="16650"/>
                    </a:lnTo>
                    <a:lnTo>
                      <a:pt x="2610" y="17229"/>
                    </a:lnTo>
                    <a:lnTo>
                      <a:pt x="2430" y="17871"/>
                    </a:lnTo>
                    <a:lnTo>
                      <a:pt x="2385" y="18450"/>
                    </a:lnTo>
                    <a:lnTo>
                      <a:pt x="2430" y="18964"/>
                    </a:lnTo>
                    <a:lnTo>
                      <a:pt x="2565" y="19286"/>
                    </a:lnTo>
                    <a:lnTo>
                      <a:pt x="2655" y="19543"/>
                    </a:lnTo>
                    <a:lnTo>
                      <a:pt x="2835" y="19671"/>
                    </a:lnTo>
                    <a:lnTo>
                      <a:pt x="3015" y="19929"/>
                    </a:lnTo>
                    <a:lnTo>
                      <a:pt x="3375" y="20186"/>
                    </a:lnTo>
                    <a:lnTo>
                      <a:pt x="3825" y="20250"/>
                    </a:lnTo>
                    <a:lnTo>
                      <a:pt x="5130" y="20250"/>
                    </a:lnTo>
                    <a:lnTo>
                      <a:pt x="5130" y="21536"/>
                    </a:lnTo>
                    <a:lnTo>
                      <a:pt x="4545" y="21471"/>
                    </a:lnTo>
                    <a:lnTo>
                      <a:pt x="4050" y="21279"/>
                    </a:lnTo>
                    <a:lnTo>
                      <a:pt x="3555" y="21021"/>
                    </a:lnTo>
                    <a:lnTo>
                      <a:pt x="3105" y="20829"/>
                    </a:lnTo>
                    <a:lnTo>
                      <a:pt x="2655" y="20507"/>
                    </a:lnTo>
                    <a:lnTo>
                      <a:pt x="2205" y="20121"/>
                    </a:lnTo>
                    <a:lnTo>
                      <a:pt x="1845" y="19671"/>
                    </a:lnTo>
                    <a:lnTo>
                      <a:pt x="1485" y="19286"/>
                    </a:lnTo>
                    <a:lnTo>
                      <a:pt x="1170" y="18771"/>
                    </a:lnTo>
                    <a:lnTo>
                      <a:pt x="900" y="18257"/>
                    </a:lnTo>
                    <a:lnTo>
                      <a:pt x="585" y="17679"/>
                    </a:lnTo>
                    <a:lnTo>
                      <a:pt x="360" y="17164"/>
                    </a:lnTo>
                    <a:lnTo>
                      <a:pt x="225" y="16521"/>
                    </a:lnTo>
                    <a:lnTo>
                      <a:pt x="90" y="15943"/>
                    </a:lnTo>
                    <a:lnTo>
                      <a:pt x="45" y="15236"/>
                    </a:lnTo>
                    <a:lnTo>
                      <a:pt x="0" y="14593"/>
                    </a:lnTo>
                    <a:lnTo>
                      <a:pt x="45" y="14079"/>
                    </a:lnTo>
                    <a:lnTo>
                      <a:pt x="90" y="13436"/>
                    </a:lnTo>
                    <a:lnTo>
                      <a:pt x="225" y="12857"/>
                    </a:lnTo>
                    <a:lnTo>
                      <a:pt x="315" y="12279"/>
                    </a:lnTo>
                    <a:lnTo>
                      <a:pt x="540" y="11764"/>
                    </a:lnTo>
                    <a:lnTo>
                      <a:pt x="720" y="11250"/>
                    </a:lnTo>
                    <a:lnTo>
                      <a:pt x="990" y="10736"/>
                    </a:lnTo>
                    <a:lnTo>
                      <a:pt x="1620" y="9836"/>
                    </a:lnTo>
                    <a:lnTo>
                      <a:pt x="2250" y="9064"/>
                    </a:lnTo>
                    <a:lnTo>
                      <a:pt x="2655" y="8743"/>
                    </a:lnTo>
                    <a:lnTo>
                      <a:pt x="3105" y="8486"/>
                    </a:lnTo>
                    <a:lnTo>
                      <a:pt x="3555" y="8164"/>
                    </a:lnTo>
                    <a:lnTo>
                      <a:pt x="4005" y="8036"/>
                    </a:lnTo>
                    <a:lnTo>
                      <a:pt x="4455" y="7843"/>
                    </a:lnTo>
                    <a:lnTo>
                      <a:pt x="4455" y="7586"/>
                    </a:lnTo>
                    <a:lnTo>
                      <a:pt x="4500" y="6879"/>
                    </a:lnTo>
                    <a:lnTo>
                      <a:pt x="4545" y="6107"/>
                    </a:lnTo>
                    <a:lnTo>
                      <a:pt x="4725" y="5400"/>
                    </a:lnTo>
                    <a:lnTo>
                      <a:pt x="4950" y="4693"/>
                    </a:lnTo>
                    <a:lnTo>
                      <a:pt x="5220" y="4050"/>
                    </a:lnTo>
                    <a:lnTo>
                      <a:pt x="5535" y="3407"/>
                    </a:lnTo>
                    <a:lnTo>
                      <a:pt x="5895" y="2764"/>
                    </a:lnTo>
                    <a:lnTo>
                      <a:pt x="6345" y="2314"/>
                    </a:lnTo>
                    <a:lnTo>
                      <a:pt x="6795" y="1736"/>
                    </a:lnTo>
                    <a:lnTo>
                      <a:pt x="7245" y="1350"/>
                    </a:lnTo>
                    <a:lnTo>
                      <a:pt x="7785" y="964"/>
                    </a:lnTo>
                    <a:lnTo>
                      <a:pt x="8325" y="643"/>
                    </a:lnTo>
                    <a:lnTo>
                      <a:pt x="9495" y="129"/>
                    </a:lnTo>
                    <a:lnTo>
                      <a:pt x="10170" y="64"/>
                    </a:lnTo>
                    <a:lnTo>
                      <a:pt x="10800" y="0"/>
                    </a:lnTo>
                    <a:lnTo>
                      <a:pt x="11475" y="64"/>
                    </a:lnTo>
                    <a:lnTo>
                      <a:pt x="12060" y="129"/>
                    </a:lnTo>
                    <a:lnTo>
                      <a:pt x="12690" y="386"/>
                    </a:lnTo>
                    <a:lnTo>
                      <a:pt x="13275" y="643"/>
                    </a:lnTo>
                    <a:lnTo>
                      <a:pt x="13860" y="964"/>
                    </a:lnTo>
                    <a:lnTo>
                      <a:pt x="14850" y="1736"/>
                    </a:lnTo>
                    <a:lnTo>
                      <a:pt x="15300" y="2314"/>
                    </a:lnTo>
                    <a:lnTo>
                      <a:pt x="15660" y="2764"/>
                    </a:lnTo>
                    <a:lnTo>
                      <a:pt x="16065" y="3407"/>
                    </a:lnTo>
                    <a:lnTo>
                      <a:pt x="16425" y="4050"/>
                    </a:lnTo>
                    <a:lnTo>
                      <a:pt x="16605" y="4693"/>
                    </a:lnTo>
                    <a:lnTo>
                      <a:pt x="16830" y="5400"/>
                    </a:lnTo>
                    <a:lnTo>
                      <a:pt x="17010" y="6107"/>
                    </a:lnTo>
                    <a:lnTo>
                      <a:pt x="17145" y="6879"/>
                    </a:lnTo>
                    <a:lnTo>
                      <a:pt x="17145" y="7843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2400"/>
                </a:pPr>
                <a:endParaRPr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Shape 334"/>
              <p:cNvSpPr/>
              <p:nvPr/>
            </p:nvSpPr>
            <p:spPr>
              <a:xfrm>
                <a:off x="258614" y="216972"/>
                <a:ext cx="203824" cy="287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11" y="13305"/>
                    </a:moveTo>
                    <a:lnTo>
                      <a:pt x="14711" y="2628"/>
                    </a:lnTo>
                    <a:lnTo>
                      <a:pt x="14595" y="2135"/>
                    </a:lnTo>
                    <a:lnTo>
                      <a:pt x="14361" y="1560"/>
                    </a:lnTo>
                    <a:lnTo>
                      <a:pt x="14011" y="1068"/>
                    </a:lnTo>
                    <a:lnTo>
                      <a:pt x="13544" y="657"/>
                    </a:lnTo>
                    <a:lnTo>
                      <a:pt x="12376" y="164"/>
                    </a:lnTo>
                    <a:lnTo>
                      <a:pt x="11676" y="0"/>
                    </a:lnTo>
                    <a:lnTo>
                      <a:pt x="10041" y="0"/>
                    </a:lnTo>
                    <a:lnTo>
                      <a:pt x="9341" y="164"/>
                    </a:lnTo>
                    <a:lnTo>
                      <a:pt x="8173" y="657"/>
                    </a:lnTo>
                    <a:lnTo>
                      <a:pt x="7706" y="1068"/>
                    </a:lnTo>
                    <a:lnTo>
                      <a:pt x="7472" y="1560"/>
                    </a:lnTo>
                    <a:lnTo>
                      <a:pt x="7239" y="2135"/>
                    </a:lnTo>
                    <a:lnTo>
                      <a:pt x="7239" y="13305"/>
                    </a:lnTo>
                    <a:lnTo>
                      <a:pt x="1284" y="13305"/>
                    </a:lnTo>
                    <a:lnTo>
                      <a:pt x="701" y="13469"/>
                    </a:lnTo>
                    <a:lnTo>
                      <a:pt x="234" y="13716"/>
                    </a:lnTo>
                    <a:lnTo>
                      <a:pt x="117" y="13962"/>
                    </a:lnTo>
                    <a:lnTo>
                      <a:pt x="0" y="14373"/>
                    </a:lnTo>
                    <a:lnTo>
                      <a:pt x="117" y="14701"/>
                    </a:lnTo>
                    <a:lnTo>
                      <a:pt x="350" y="15112"/>
                    </a:lnTo>
                    <a:lnTo>
                      <a:pt x="817" y="15522"/>
                    </a:lnTo>
                    <a:lnTo>
                      <a:pt x="8173" y="20614"/>
                    </a:lnTo>
                    <a:lnTo>
                      <a:pt x="8874" y="21025"/>
                    </a:lnTo>
                    <a:lnTo>
                      <a:pt x="9457" y="21271"/>
                    </a:lnTo>
                    <a:lnTo>
                      <a:pt x="10275" y="21518"/>
                    </a:lnTo>
                    <a:lnTo>
                      <a:pt x="10742" y="21600"/>
                    </a:lnTo>
                    <a:lnTo>
                      <a:pt x="11559" y="21518"/>
                    </a:lnTo>
                    <a:lnTo>
                      <a:pt x="12259" y="21271"/>
                    </a:lnTo>
                    <a:lnTo>
                      <a:pt x="12843" y="21025"/>
                    </a:lnTo>
                    <a:lnTo>
                      <a:pt x="13544" y="20614"/>
                    </a:lnTo>
                    <a:lnTo>
                      <a:pt x="20899" y="15522"/>
                    </a:lnTo>
                    <a:lnTo>
                      <a:pt x="21366" y="15194"/>
                    </a:lnTo>
                    <a:lnTo>
                      <a:pt x="21600" y="14373"/>
                    </a:lnTo>
                    <a:lnTo>
                      <a:pt x="21600" y="14044"/>
                    </a:lnTo>
                    <a:lnTo>
                      <a:pt x="21366" y="13798"/>
                    </a:lnTo>
                    <a:lnTo>
                      <a:pt x="20899" y="13469"/>
                    </a:lnTo>
                    <a:lnTo>
                      <a:pt x="20199" y="13305"/>
                    </a:lnTo>
                    <a:lnTo>
                      <a:pt x="14711" y="13305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2400"/>
                </a:pPr>
                <a:endParaRPr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449735" y="4163235"/>
              <a:ext cx="130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SUCCESS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287775" y="2612518"/>
              <a:ext cx="239735" cy="349465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88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9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42978" y="2607250"/>
              <a:ext cx="348868" cy="348868"/>
              <a:chOff x="8216107" y="2577307"/>
              <a:chExt cx="464344" cy="464344"/>
            </a:xfrm>
            <a:solidFill>
              <a:schemeClr val="bg2"/>
            </a:solidFill>
          </p:grpSpPr>
          <p:sp>
            <p:nvSpPr>
              <p:cNvPr id="91" name="AutoShape 52"/>
              <p:cNvSpPr/>
              <p:nvPr/>
            </p:nvSpPr>
            <p:spPr bwMode="auto">
              <a:xfrm>
                <a:off x="8216107" y="2577307"/>
                <a:ext cx="464344" cy="464344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53"/>
              <p:cNvSpPr/>
              <p:nvPr/>
            </p:nvSpPr>
            <p:spPr bwMode="auto">
              <a:xfrm>
                <a:off x="8390732" y="2736850"/>
                <a:ext cx="125413" cy="130175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54"/>
              <p:cNvSpPr/>
              <p:nvPr/>
            </p:nvSpPr>
            <p:spPr bwMode="auto">
              <a:xfrm>
                <a:off x="8375650" y="2896394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55"/>
              <p:cNvSpPr/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174926" y="5188564"/>
              <a:ext cx="349465" cy="327400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96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488090" y="3878145"/>
              <a:ext cx="349465" cy="2940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99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0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625081" y="5205192"/>
              <a:ext cx="348868" cy="348868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103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67298" y="4082890"/>
              <a:ext cx="348868" cy="348868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0" name="Text Box 119"/>
          <p:cNvSpPr txBox="1"/>
          <p:nvPr/>
        </p:nvSpPr>
        <p:spPr>
          <a:xfrm>
            <a:off x="9167495" y="3849370"/>
            <a:ext cx="2859405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Evaluated the models using accuracy, precision, recall, F1-score, ROC-AUC score, confusion matrix, and ROC curve visualization.</a:t>
            </a:r>
            <a:endParaRPr lang="en-US" altLang="en-US" sz="1600">
              <a:solidFill>
                <a:schemeClr val="bg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8359775" y="59359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</a:t>
            </a:r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actionable insights for targeting interventions</a:t>
            </a:r>
            <a:endParaRPr lang="en-US" altLang="en-US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94615" y="3589655"/>
            <a:ext cx="5036820" cy="1141095"/>
          </a:xfrm>
          <a:prstGeom prst="rect">
            <a:avLst/>
          </a:prstGeom>
        </p:spPr>
        <p:txBody>
          <a:bodyPr>
            <a:noAutofit/>
          </a:bodyPr>
          <a:p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Lowercased text, expanded contractions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stopwords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Tokenized and lemmatized (NLTK)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VADER sentiment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+ SVD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78"/>
          <p:cNvSpPr txBox="1"/>
          <p:nvPr/>
        </p:nvSpPr>
        <p:spPr>
          <a:xfrm>
            <a:off x="336550" y="5008880"/>
            <a:ext cx="5650230" cy="1814830"/>
          </a:xfrm>
          <a:prstGeom prst="rect">
            <a:avLst/>
          </a:prstGeom>
        </p:spPr>
        <p:txBody>
          <a:bodyPr wrap="square">
            <a:spAutoFit/>
          </a:bodyPr>
          <a:p>
            <a:pPr lvl="2" indent="0">
              <a:buFont typeface="Arial" panose="020B0604020202020204"/>
              <a:buNone/>
            </a:pPr>
            <a:endParaRPr sz="16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Top Emotional Keyword Frequency by Class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Sentiment Score by Class (VADER)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Overall Sentiment Score Distribution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2"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Character Count Comparison by Class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Distribution (Suicidal vs Non-Suicidal posts)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Text Box 83"/>
          <p:cNvSpPr txBox="1"/>
          <p:nvPr/>
        </p:nvSpPr>
        <p:spPr>
          <a:xfrm>
            <a:off x="8153400" y="218471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Support Vector Machine (Linear SVC)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MLP Neural Network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Tuned LSTM (GridSearch)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RESULTS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tags r:id="rId1"/>
            </p:custDataLst>
          </p:nvPr>
        </p:nvGrpSpPr>
        <p:grpSpPr>
          <a:xfrm>
            <a:off x="9389745" y="2169795"/>
            <a:ext cx="2802255" cy="2719705"/>
            <a:chOff x="2495600" y="2132856"/>
            <a:chExt cx="2016224" cy="2016224"/>
          </a:xfrm>
        </p:grpSpPr>
        <p:sp>
          <p:nvSpPr>
            <p:cNvPr id="12" name="同心圆 4"/>
            <p:cNvSpPr/>
            <p:nvPr>
              <p:custDataLst>
                <p:tags r:id="rId2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空心弧 7"/>
            <p:cNvSpPr/>
            <p:nvPr>
              <p:custDataLst>
                <p:tags r:id="rId3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8457034"/>
                <a:gd name="adj2" fmla="val 21545576"/>
                <a:gd name="adj3" fmla="val 202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>
            <p:custDataLst>
              <p:tags r:id="rId4"/>
            </p:custDataLst>
          </p:nvPr>
        </p:nvSpPr>
        <p:spPr>
          <a:xfrm>
            <a:off x="2143049" y="4087679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</a:t>
            </a:r>
            <a:endParaRPr lang="vi-VN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>
            <p:custDataLst>
              <p:tags r:id="rId5"/>
            </p:custDataLst>
          </p:nvPr>
        </p:nvSpPr>
        <p:spPr>
          <a:xfrm>
            <a:off x="9211945" y="3996055"/>
            <a:ext cx="770255" cy="7512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vi-VN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1353820" y="3462020"/>
            <a:ext cx="1824990" cy="61150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1279525" y="3900170"/>
            <a:ext cx="1974215" cy="44132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>
            <p:custDataLst>
              <p:tags r:id="rId6"/>
            </p:custDataLst>
          </p:nvPr>
        </p:nvGrpSpPr>
        <p:grpSpPr>
          <a:xfrm>
            <a:off x="127635" y="2322195"/>
            <a:ext cx="2624455" cy="2642870"/>
            <a:chOff x="2495600" y="2132856"/>
            <a:chExt cx="2016224" cy="2016224"/>
          </a:xfrm>
        </p:grpSpPr>
        <p:sp>
          <p:nvSpPr>
            <p:cNvPr id="5" name="同心圆 4"/>
            <p:cNvSpPr/>
            <p:nvPr>
              <p:custDataLst>
                <p:tags r:id="rId7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空心弧 7"/>
            <p:cNvSpPr/>
            <p:nvPr>
              <p:custDataLst>
                <p:tags r:id="rId8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5411419"/>
                <a:gd name="adj2" fmla="val 21545576"/>
                <a:gd name="adj3" fmla="val 202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>
            <p:custDataLst>
              <p:tags r:id="rId9"/>
            </p:custDataLst>
          </p:nvPr>
        </p:nvGrpSpPr>
        <p:grpSpPr>
          <a:xfrm rot="2640000">
            <a:off x="2959100" y="2321560"/>
            <a:ext cx="2624455" cy="2642870"/>
            <a:chOff x="2495600" y="2132856"/>
            <a:chExt cx="2016224" cy="2016224"/>
          </a:xfrm>
        </p:grpSpPr>
        <p:sp>
          <p:nvSpPr>
            <p:cNvPr id="15" name="同心圆 4"/>
            <p:cNvSpPr/>
            <p:nvPr>
              <p:custDataLst>
                <p:tags r:id="rId10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空心弧 7"/>
            <p:cNvSpPr/>
            <p:nvPr>
              <p:custDataLst>
                <p:tags r:id="rId11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5411419"/>
                <a:gd name="adj2" fmla="val 21545576"/>
                <a:gd name="adj3" fmla="val 20293"/>
              </a:avLst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>
            <p:custDataLst>
              <p:tags r:id="rId12"/>
            </p:custDataLst>
          </p:nvPr>
        </p:nvGrpSpPr>
        <p:grpSpPr>
          <a:xfrm rot="20880000">
            <a:off x="6206490" y="2219325"/>
            <a:ext cx="2624455" cy="2642870"/>
            <a:chOff x="2495600" y="2132856"/>
            <a:chExt cx="2016224" cy="2016224"/>
          </a:xfrm>
        </p:grpSpPr>
        <p:sp>
          <p:nvSpPr>
            <p:cNvPr id="22" name="同心圆 4"/>
            <p:cNvSpPr/>
            <p:nvPr>
              <p:custDataLst>
                <p:tags r:id="rId13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空心弧 7"/>
            <p:cNvSpPr/>
            <p:nvPr>
              <p:custDataLst>
                <p:tags r:id="rId14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5411419"/>
                <a:gd name="adj2" fmla="val 21545576"/>
                <a:gd name="adj3" fmla="val 2029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668655" y="3366770"/>
            <a:ext cx="2083435" cy="70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>
                <a:latin typeface="Arial Black" panose="020B0A04020102020204" charset="0"/>
                <a:cs typeface="Arial Black" panose="020B0A04020102020204" charset="0"/>
              </a:rPr>
              <a:t>Logistic Regression</a:t>
            </a:r>
            <a:endParaRPr lang="en-US" altLang="en-US" sz="2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743960" y="3448685"/>
            <a:ext cx="812165" cy="451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SVM</a:t>
            </a:r>
            <a:r>
              <a:rPr lang="en-US" altLang="en-US"/>
              <a:t>   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982200" y="3228340"/>
            <a:ext cx="2966085" cy="401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Tuned LSTM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852285" y="32613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mlp_model </a:t>
            </a:r>
            <a:r>
              <a:rPr lang="en-US" altLang="en-US"/>
              <a:t> 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27635" y="4965065"/>
            <a:ext cx="30511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    : 0.933920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   : 0.942104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      : 0.924675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     : 0.933308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         : 0.98105</a:t>
            </a:r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947670" y="4889500"/>
            <a:ext cx="2889250" cy="1787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Accuracy     : 0.933561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Precision    : 0.944772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Recall       : 0.920969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F1-score     : 0.932718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AUC          : NaN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196965" y="4965065"/>
            <a:ext cx="3014980" cy="1754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    : 0.928433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   : 0.923162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      : 0.934672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     : 0.928881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         : 0.976766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493885" y="478028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    : 0.937425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   : 0.936878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      : 0.938062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     : 0.937469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         : 0.937425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562587" y="5836528"/>
            <a:ext cx="8702336" cy="93404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1222375"/>
            <a:ext cx="8190230" cy="44634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8490" y="5334000"/>
            <a:ext cx="1111504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Logistic Regression is ideal for transparency and interpretability, but likely underperforms on nuanced signal capture.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SVM excels when precision is critical — suggesting it's good at saying "yes" only when very confident, which reduces false positives.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Neural Network shines in balanced performance, especially in F1 Score and AUC — key for tasks where both recall and sensitivity matter (e.g., mental health predictions)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CONCLUSION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77660" y="444500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77660" y="563626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4554220" y="1474470"/>
            <a:ext cx="6870065" cy="520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Suicidal posts exhibit significantly more negative sentiment and contain strong predictor keywords (e.g., “kill myself,” “worthless”), validating emotional intensity as a core signal.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Structural cues—longer text, frequent first-person pronouns, and negations—reinforce these emotional signals, highlighting depth of personal disclosure.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Sequence modeling with the tuned LSTM adds a ~1% F1 uplift over bag-of-words approaches, proving that word order matters for nuanced ideation detection.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All models achieve high precision and recall (F1 ≥ 0.93); the LSTM leads at 0.94 F1, while logistic regression delivers the highest separability (AUC ≈ 0.98) and interpretability.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Low false-negative rates (&lt;8%) ensure most at-risk posts are flagged, confirming the pipeline’s suitability for real-time human-in-the-loop screening and timely intervention.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930400"/>
            <a:ext cx="3030220" cy="425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LIMITATIONS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77660" y="444500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77660" y="563626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4220210" y="1546225"/>
            <a:ext cx="7462520" cy="40900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Data Bias: Reddit posts skew toward younger, English-speaking, tech-savvy users, limiting cross-platform and demographic generalization.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Label Simplification: A binary suicidal vs. non-suicidal tag masks passive ideation, fluctuating risk, and recovery phases.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Context Loss: VADER sentiment and basic tokenization miss sarcasm, metaphors, and cultural idioms, leading to misclassifications.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Language Drift: Rapid evolution of slang, memes, and shorthand requires ongoing retraining to maintain accuracy.</a:t>
            </a:r>
            <a:endParaRPr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930400"/>
            <a:ext cx="3053715" cy="4285615"/>
          </a:xfrm>
          <a:prstGeom prst="rect">
            <a:avLst/>
          </a:prstGeom>
        </p:spPr>
      </p:pic>
      <p:pic>
        <p:nvPicPr>
          <p:cNvPr id="7" name="Picture 6" descr="World Suicide Prevention Day_  Light a Cand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4040" y="2571115"/>
            <a:ext cx="4071620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RECOMMENDATIONS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77660" y="444500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77660" y="563626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4715510" y="1640205"/>
            <a:ext cx="7172960" cy="440118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Integrate transformer-based embeddings (e.g., BERT, RoBERTa) to capture deeper semantics and evolving slang.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Expand labels to multi-class or continuous risk scores, reflecting gradations of ideation and urgency.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Implement a human-in-the-loop review: flagged posts are triaged by trained counselors, reducing harm from misclassifications.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Continuously monitor model performance and retrain on new data to adapt to language drift and emerging patterns.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Conduct fairness audits to ensure no demographic group is disproportionately misclassified.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977390"/>
            <a:ext cx="3054350" cy="4285615"/>
          </a:xfrm>
          <a:prstGeom prst="rect">
            <a:avLst/>
          </a:prstGeom>
        </p:spPr>
      </p:pic>
      <p:pic>
        <p:nvPicPr>
          <p:cNvPr id="7" name="Picture 6" descr="World Suicide Prevention Day_  Light a Cand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4040" y="2571115"/>
            <a:ext cx="4071620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37ADA-FE03-4EF7-8F15-3521BBE76F4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4465" y="1569085"/>
            <a:ext cx="12356465" cy="40233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871220" y="2496820"/>
            <a:ext cx="3292475" cy="5219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1220" y="2496820"/>
            <a:ext cx="3291840" cy="381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>
                <a:latin typeface="Arial Black" panose="020B0A04020102020204" charset="0"/>
                <a:ea typeface="Microsoft YaHei" panose="020B0503020204020204" pitchFamily="34" charset="-122"/>
                <a:cs typeface="Arial Black" panose="020B0A04020102020204" charset="0"/>
                <a:sym typeface="Arial" panose="020B0604020202020204" pitchFamily="34" charset="0"/>
              </a:rPr>
              <a:t>Objective: </a:t>
            </a:r>
            <a:endParaRPr lang="en-US" altLang="en-US" sz="2000" b="1">
              <a:latin typeface="Arial Black" panose="020B0A04020102020204" charset="0"/>
              <a:ea typeface="Microsoft YaHei" panose="020B0503020204020204" pitchFamily="34" charset="-122"/>
              <a:cs typeface="Arial Black" panose="020B0A04020102020204" charset="0"/>
              <a:sym typeface="Arial" panose="020B0604020202020204" pitchFamily="34" charset="0"/>
            </a:endParaRPr>
          </a:p>
          <a:p>
            <a:pPr algn="ctr"/>
            <a:r>
              <a:rPr lang="en-US" altLang="en-US" b="1">
                <a:latin typeface="Arial Black" panose="020B0A04020102020204" charset="0"/>
                <a:ea typeface="Microsoft YaHei" panose="020B0503020204020204" pitchFamily="34" charset="-122"/>
                <a:cs typeface="Arial Black" panose="020B0A04020102020204" charset="0"/>
                <a:sym typeface="Arial" panose="020B0604020202020204" pitchFamily="34" charset="0"/>
              </a:rPr>
              <a:t>Detecting Suicidal Ideation from Social Media Posts to Support Early Mental Health Intervention..</a:t>
            </a:r>
            <a:endParaRPr lang="en-US" altLang="en-US" b="1">
              <a:latin typeface="Arial Black" panose="020B0A04020102020204" charset="0"/>
              <a:ea typeface="Microsoft YaHei" panose="020B0503020204020204" pitchFamily="34" charset="-122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flipV="1">
            <a:off x="3213100" y="6310630"/>
            <a:ext cx="1552575" cy="85090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58535" y="1367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SUICIDAL IDEATION DETECTION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0" y="1504315"/>
            <a:ext cx="12421870" cy="49612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flipV="1">
            <a:off x="3213100" y="6310630"/>
            <a:ext cx="1552575" cy="85090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58535" y="1367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65675" y="2432685"/>
            <a:ext cx="2654300" cy="3877945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直角三角形 1"/>
          <p:cNvSpPr/>
          <p:nvPr>
            <p:custDataLst>
              <p:tags r:id="rId2"/>
            </p:custDataLst>
          </p:nvPr>
        </p:nvSpPr>
        <p:spPr>
          <a:xfrm flipH="1" flipV="1">
            <a:off x="760757" y="2577107"/>
            <a:ext cx="186538" cy="2530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: 圆角 2"/>
          <p:cNvSpPr/>
          <p:nvPr>
            <p:custDataLst>
              <p:tags r:id="rId3"/>
            </p:custDataLst>
          </p:nvPr>
        </p:nvSpPr>
        <p:spPr>
          <a:xfrm>
            <a:off x="6985" y="2455545"/>
            <a:ext cx="2805430" cy="3855720"/>
          </a:xfrm>
          <a:prstGeom prst="roundRect">
            <a:avLst>
              <a:gd name="adj" fmla="val 8073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60045" tIns="360045" rIns="360045" bIns="360045" numCol="1" spcCol="0" rtlCol="0" fromWordArt="0" anchor="ctr" anchorCtr="0" forceAA="0" compatLnSpc="1">
            <a:noAutofit/>
          </a:bodyPr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000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Many individuals at risk of suicide express distress in online posts—but these signals often go unnoticed or are detected too late.</a:t>
            </a: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矩形: 单圆角 3"/>
          <p:cNvSpPr/>
          <p:nvPr>
            <p:custDataLst>
              <p:tags r:id="rId4"/>
            </p:custDataLst>
          </p:nvPr>
        </p:nvSpPr>
        <p:spPr>
          <a:xfrm>
            <a:off x="0" y="1979295"/>
            <a:ext cx="2907030" cy="453390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 lnSpcReduction="10000"/>
          </a:bodyPr>
          <a:p>
            <a:pPr indent="452755" algn="ctr"/>
            <a:r>
              <a:rPr lang="en-US" altLang="en-US" sz="2800" dirty="0">
                <a:solidFill>
                  <a:schemeClr val="lt1">
                    <a:lumMod val="10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Problem:</a:t>
            </a:r>
            <a:endParaRPr lang="en-US" altLang="en-US" sz="2800" dirty="0">
              <a:solidFill>
                <a:schemeClr val="lt1">
                  <a:lumMod val="10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直角三角形 19"/>
          <p:cNvSpPr/>
          <p:nvPr>
            <p:custDataLst>
              <p:tags r:id="rId5"/>
            </p:custDataLst>
          </p:nvPr>
        </p:nvSpPr>
        <p:spPr>
          <a:xfrm flipH="1" flipV="1">
            <a:off x="4383088" y="2577107"/>
            <a:ext cx="186538" cy="2530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矩形: 圆角 20"/>
          <p:cNvSpPr/>
          <p:nvPr>
            <p:custDataLst>
              <p:tags r:id="rId6"/>
            </p:custDataLst>
          </p:nvPr>
        </p:nvSpPr>
        <p:spPr>
          <a:xfrm>
            <a:off x="4583430" y="2310130"/>
            <a:ext cx="3089910" cy="3999865"/>
          </a:xfrm>
          <a:prstGeom prst="roundRect">
            <a:avLst>
              <a:gd name="adj" fmla="val 8073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60045" tIns="360045" rIns="360045" bIns="360045" numCol="1" spcCol="0" rtlCol="0" fromWordArt="0" anchor="ctr" anchorCtr="0" forceAA="0" compatLnSpc="1">
            <a:normAutofit/>
          </a:bodyPr>
          <a:p>
            <a:pPr marL="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 a machine learning system using NLP and Neural Networks to detect suicidal language in Reddit posts,</a:t>
            </a: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矩形: 单圆角 22"/>
          <p:cNvSpPr/>
          <p:nvPr>
            <p:custDataLst>
              <p:tags r:id="rId7"/>
            </p:custDataLst>
          </p:nvPr>
        </p:nvSpPr>
        <p:spPr>
          <a:xfrm>
            <a:off x="4584065" y="2002790"/>
            <a:ext cx="3132455" cy="453390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 lnSpcReduction="10000"/>
          </a:bodyPr>
          <a:p>
            <a:pPr indent="452755" algn="ctr"/>
            <a:r>
              <a:rPr lang="en-US" altLang="en-US" sz="2800" b="1" dirty="0">
                <a:solidFill>
                  <a:schemeClr val="lt1">
                    <a:lumMod val="10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</a:t>
            </a:r>
            <a:endParaRPr lang="en-US" altLang="en-US" sz="2800" b="1" dirty="0">
              <a:solidFill>
                <a:schemeClr val="lt1">
                  <a:lumMod val="10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直角三角形 28"/>
          <p:cNvSpPr/>
          <p:nvPr>
            <p:custDataLst>
              <p:tags r:id="rId8"/>
            </p:custDataLst>
          </p:nvPr>
        </p:nvSpPr>
        <p:spPr>
          <a:xfrm flipH="1" flipV="1">
            <a:off x="8034590" y="2577107"/>
            <a:ext cx="186538" cy="2530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矩形: 圆角 29"/>
          <p:cNvSpPr/>
          <p:nvPr>
            <p:custDataLst>
              <p:tags r:id="rId9"/>
            </p:custDataLst>
          </p:nvPr>
        </p:nvSpPr>
        <p:spPr>
          <a:xfrm>
            <a:off x="9349740" y="2432685"/>
            <a:ext cx="2936240" cy="3900170"/>
          </a:xfrm>
          <a:prstGeom prst="roundRect">
            <a:avLst>
              <a:gd name="adj" fmla="val 8073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60045" tIns="360045" rIns="360045" bIns="360045" numCol="1" spcCol="0" rtlCol="0" fromWordArt="0" anchor="ctr" anchorCtr="0" forceAA="0" compatLnSpc="1">
            <a:noAutofit/>
          </a:bodyPr>
          <a:p>
            <a:pPr marL="171450" indent="-171450"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Public Reddit data (anonymized)</a:t>
            </a:r>
            <a:endParaRPr lang="en-US" altLang="en-US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NLP preprocessing (tokenization, lemmatization, TF-IDF)</a:t>
            </a:r>
            <a:endParaRPr lang="en-US" altLang="en-US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Models: Logistic Regression,  Forest, Neural Networks</a:t>
            </a:r>
            <a:endParaRPr lang="en-US" altLang="en-US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: 单圆角 30"/>
          <p:cNvSpPr/>
          <p:nvPr>
            <p:custDataLst>
              <p:tags r:id="rId10"/>
            </p:custDataLst>
          </p:nvPr>
        </p:nvSpPr>
        <p:spPr>
          <a:xfrm>
            <a:off x="9196070" y="2151380"/>
            <a:ext cx="2830195" cy="463550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indent="452755" algn="ctr"/>
            <a:r>
              <a:rPr lang="en-US" altLang="en-US" sz="2400" b="1" dirty="0">
                <a:solidFill>
                  <a:schemeClr val="lt1">
                    <a:lumMod val="10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Tools &amp; Data</a:t>
            </a:r>
            <a:endParaRPr lang="en-US" altLang="en-US" sz="2400" b="1" dirty="0">
              <a:solidFill>
                <a:schemeClr val="lt1">
                  <a:lumMod val="10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</a:t>
            </a:r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40608" y="2089187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240608" y="3284411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240608" y="4479635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40608" y="5674859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Pentagon 60"/>
          <p:cNvSpPr/>
          <p:nvPr/>
        </p:nvSpPr>
        <p:spPr>
          <a:xfrm>
            <a:off x="4928235" y="1992630"/>
            <a:ext cx="978535" cy="48450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1.</a:t>
            </a:r>
            <a:endParaRPr lang="en-US" alt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928372" y="5578221"/>
            <a:ext cx="978408" cy="484632"/>
            <a:chOff x="4928372" y="5399956"/>
            <a:chExt cx="978408" cy="484632"/>
          </a:xfrm>
        </p:grpSpPr>
        <p:sp>
          <p:nvSpPr>
            <p:cNvPr id="64" name="Pentagon 63"/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6062" y="5442217"/>
              <a:ext cx="3943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2000" b="1">
                  <a:solidFill>
                    <a:schemeClr val="bg2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4.</a:t>
              </a:r>
              <a:endParaRPr lang="en-US" altLang="en-GB" sz="20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28372" y="4382997"/>
            <a:ext cx="978408" cy="484632"/>
            <a:chOff x="4928372" y="4204732"/>
            <a:chExt cx="978408" cy="484632"/>
          </a:xfrm>
        </p:grpSpPr>
        <p:sp>
          <p:nvSpPr>
            <p:cNvPr id="67" name="Pentagon 66"/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062" y="4246353"/>
              <a:ext cx="3943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2000" b="1">
                  <a:solidFill>
                    <a:schemeClr val="bg2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3.</a:t>
              </a:r>
              <a:endParaRPr lang="en-US" altLang="en-GB" sz="20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28372" y="3187773"/>
            <a:ext cx="978408" cy="484632"/>
            <a:chOff x="4928372" y="3009508"/>
            <a:chExt cx="978408" cy="484632"/>
          </a:xfrm>
        </p:grpSpPr>
        <p:sp>
          <p:nvSpPr>
            <p:cNvPr id="70" name="Pentagon 69"/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06062" y="3046076"/>
              <a:ext cx="3943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2000" b="1">
                  <a:solidFill>
                    <a:schemeClr val="bg2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2.</a:t>
              </a:r>
              <a:endParaRPr lang="en-US" altLang="en-GB" sz="20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77642" y="1751356"/>
            <a:ext cx="4615543" cy="581217"/>
            <a:chOff x="6677642" y="1782217"/>
            <a:chExt cx="4615543" cy="581217"/>
          </a:xfrm>
        </p:grpSpPr>
        <p:sp>
          <p:nvSpPr>
            <p:cNvPr id="73" name="TextBox 72"/>
            <p:cNvSpPr txBox="1"/>
            <p:nvPr/>
          </p:nvSpPr>
          <p:spPr>
            <a:xfrm>
              <a:off x="6677642" y="1782217"/>
              <a:ext cx="8096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>
                  <a:solidFill>
                    <a:srgbClr val="273540"/>
                  </a:solidFill>
                  <a:latin typeface="Times New Roman" panose="02020603050405020304" charset="0"/>
                  <a:ea typeface="Lato Extended"/>
                  <a:cs typeface="Times New Roman" panose="02020603050405020304" charset="0"/>
                  <a:sym typeface="+mn-ea"/>
                </a:rPr>
                <a:t>Da</a:t>
              </a:r>
              <a:r>
                <a:rPr sz="2400" b="1">
                  <a:solidFill>
                    <a:srgbClr val="273540"/>
                  </a:solidFill>
                  <a:latin typeface="Times New Roman" panose="02020603050405020304" charset="0"/>
                  <a:ea typeface="Lato Extended"/>
                  <a:cs typeface="Times New Roman" panose="02020603050405020304" charset="0"/>
                  <a:sym typeface="+mn-ea"/>
                </a:rPr>
                <a:t>t</a:t>
              </a:r>
              <a:r>
                <a:rPr lang="en-US" sz="2400" b="1">
                  <a:solidFill>
                    <a:srgbClr val="273540"/>
                  </a:solidFill>
                  <a:latin typeface="Times New Roman" panose="02020603050405020304" charset="0"/>
                  <a:ea typeface="Lato Extended"/>
                  <a:cs typeface="Times New Roman" panose="02020603050405020304" charset="0"/>
                  <a:sym typeface="+mn-ea"/>
                </a:rPr>
                <a:t>a</a:t>
              </a:r>
              <a:endParaRPr lang="en-US"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77642" y="2087844"/>
              <a:ext cx="46155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77660" y="3039110"/>
            <a:ext cx="800735" cy="2749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P</a:t>
            </a:r>
            <a:r>
              <a:rPr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rocess </a:t>
            </a:r>
            <a:r>
              <a:rPr lang="en-US"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S</a:t>
            </a:r>
            <a:r>
              <a:rPr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tep</a:t>
            </a:r>
            <a:r>
              <a:rPr sz="2400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s</a:t>
            </a:r>
            <a:endParaRPr lang="en-GB" sz="24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677640" y="4139626"/>
            <a:ext cx="4615543" cy="581217"/>
            <a:chOff x="6677642" y="1782217"/>
            <a:chExt cx="4615543" cy="581217"/>
          </a:xfrm>
        </p:grpSpPr>
        <p:sp>
          <p:nvSpPr>
            <p:cNvPr id="79" name="TextBox 78"/>
            <p:cNvSpPr txBox="1"/>
            <p:nvPr/>
          </p:nvSpPr>
          <p:spPr>
            <a:xfrm>
              <a:off x="6677642" y="1782217"/>
              <a:ext cx="12839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  <a:sym typeface="Arial" panose="020B0604020202020204" pitchFamily="34" charset="0"/>
                </a:rPr>
                <a:t> Results </a:t>
              </a:r>
              <a:endPara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77642" y="2087844"/>
              <a:ext cx="46155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677640" y="5330791"/>
            <a:ext cx="4704715" cy="581217"/>
            <a:chOff x="6677642" y="1782217"/>
            <a:chExt cx="4704715" cy="581217"/>
          </a:xfrm>
        </p:grpSpPr>
        <p:sp>
          <p:nvSpPr>
            <p:cNvPr id="82" name="TextBox 81"/>
            <p:cNvSpPr txBox="1"/>
            <p:nvPr/>
          </p:nvSpPr>
          <p:spPr>
            <a:xfrm>
              <a:off x="6677642" y="1782217"/>
              <a:ext cx="47047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  <a:sym typeface="Arial" panose="020B0604020202020204" pitchFamily="34" charset="0"/>
                </a:rPr>
                <a:t>Conclusion &amp; Recommmendations</a:t>
              </a:r>
              <a:endPara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77642" y="2087844"/>
              <a:ext cx="46155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84" name="Straight Connector 83"/>
          <p:cNvCxnSpPr>
            <a:stCxn id="56" idx="4"/>
            <a:endCxn id="57" idx="0"/>
          </p:cNvCxnSpPr>
          <p:nvPr/>
        </p:nvCxnSpPr>
        <p:spPr>
          <a:xfrm>
            <a:off x="6386286" y="2380543"/>
            <a:ext cx="0" cy="903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7" idx="4"/>
            <a:endCxn id="58" idx="0"/>
          </p:cNvCxnSpPr>
          <p:nvPr/>
        </p:nvCxnSpPr>
        <p:spPr>
          <a:xfrm>
            <a:off x="6386286" y="3575767"/>
            <a:ext cx="0" cy="903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59" idx="0"/>
          </p:cNvCxnSpPr>
          <p:nvPr/>
        </p:nvCxnSpPr>
        <p:spPr>
          <a:xfrm>
            <a:off x="6386286" y="4770991"/>
            <a:ext cx="0" cy="903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pic>
        <p:nvPicPr>
          <p:cNvPr id="6" name="Picture 5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1910080"/>
            <a:ext cx="3044190" cy="427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5000"/>
          </a:blip>
          <a:stretch>
            <a:fillRect t="3000" r="-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160" y="210820"/>
            <a:ext cx="8615045" cy="941705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b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Description of the data and relevant variables</a:t>
            </a:r>
            <a:endParaRPr lang="en-US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7645" y="1854835"/>
            <a:ext cx="9899015" cy="482155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The dataset was obtained from Kaggle and contains 232,074 Reddit posts, each labeled as either suicide or non-suicide. The final dataset includes two useful columns: text (the Reddit post) and class (the target label). The dataset is perfectly balanced, with each class making up 50% of the data—116,037 suicide posts and 116,037 non-suicide posts. This balance helps prevent bias toward one class during model training.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Key characteristics and tools used: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Data Composition: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text: the Reddit post content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class: target label (suicide or non-suicide)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50% suicide, 50% non-suicide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Preprocessing Tools: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NLTK for tokenization, lemmatization, stopword removal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TF-IDF Vectorizer to convert text into numerical features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Suicide vs Non-Suicide Distribution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14170"/>
            <a:ext cx="7355205" cy="4445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45820" y="6059170"/>
            <a:ext cx="98647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a fairly balanced class distribution, though there's a slight tilt toward the non-suicide class.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>
          <a:xfrm>
            <a:off x="962025" y="390525"/>
            <a:ext cx="9441180" cy="621665"/>
          </a:xfrm>
        </p:spPr>
        <p:txBody>
          <a:bodyPr>
            <a:norm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Emotional Keyword Frequency by Class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1488440"/>
            <a:ext cx="7901305" cy="38455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3580" y="5289550"/>
            <a:ext cx="11029950" cy="138747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Common in Suicidal Posts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Words like “die,” “kill,” “ending” show strong signs of suicidal intent.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Words like “alone,” “empty,” “numb” reflect feelings of isolation or despair.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Common in Non-Suicidal Posts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Words like “someone,” “love,” “need” indicate emotional or relational expression.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Expletives like “fuck,” “fucking” are more common but used to express frustration, not self-harm.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555" b="1">
                <a:latin typeface="Arial" panose="020B0604020202020204" pitchFamily="34" charset="0"/>
                <a:cs typeface="Arial" panose="020B0604020202020204" pitchFamily="34" charset="0"/>
              </a:rPr>
              <a:t>Sentiment Score by Class</a:t>
            </a:r>
            <a:endParaRPr lang="en-US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583055"/>
            <a:ext cx="8107680" cy="45256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0735" y="5957570"/>
            <a:ext cx="1062291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Suicidal posts carry a consistently more negative tone, with median sentiment around –0.5, compared to medians near 0.0 for non-suicidal conte</a:t>
            </a:r>
            <a:r>
              <a:rPr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nt.</a:t>
            </a:r>
            <a:endParaRPr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562587" y="5836528"/>
            <a:ext cx="8702336" cy="93404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Character Count by Class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628775"/>
            <a:ext cx="8230870" cy="4010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5820" y="5638800"/>
            <a:ext cx="1073277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Suicidal posts are consistently longer than non-suicidal ones and show much wider variation in length. Most messages expressing suicidal thoughts exceed the length of typical posts. In contrast, non-suicidal messages remain relatively short and uniform.</a:t>
            </a:r>
            <a:endParaRPr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8277_2*l_h_i*1_3_2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</p:tagLst>
</file>

<file path=ppt/tags/tag11.xml><?xml version="1.0" encoding="utf-8"?>
<p:tagLst xmlns:p="http://schemas.openxmlformats.org/presentationml/2006/main">
  <p:tag name="KSO_WM_DIAGRAM_MIN_ITEMCNT" val="2"/>
  <p:tag name="KSO_WM_DIAGRAM_MAX_ITEMCNT" val="3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8277_2*l_h_f*1_3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Click here to add text"/>
  <p:tag name="KSO_WM_UNIT_LINE_FORE_SCHEMECOLOR_INDEX" val="5"/>
</p:tagLst>
</file>

<file path=ppt/tags/tag1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277_2*l_h_a*1_3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4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5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6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7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8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9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1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2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3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4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5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6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7.xml><?xml version="1.0" encoding="utf-8"?>
<p:tagLst xmlns:p="http://schemas.openxmlformats.org/presentationml/2006/main">
  <p:tag name="resource_record_key" val="{&quot;70&quot;:[3321460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277_2*l_h_i*1_1_2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</p:tagLst>
</file>

<file path=ppt/tags/tag5.xml><?xml version="1.0" encoding="utf-8"?>
<p:tagLst xmlns:p="http://schemas.openxmlformats.org/presentationml/2006/main">
  <p:tag name="KSO_WM_DIAGRAM_MIN_ITEMCNT" val="2"/>
  <p:tag name="KSO_WM_DIAGRAM_MAX_ITEMCNT" val="3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277_2*l_h_f*1_1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Click here to add text"/>
  <p:tag name="KSO_WM_UNIT_LINE_FORE_SCHEMECOLOR_INDEX" val="5"/>
</p:tagLst>
</file>

<file path=ppt/tags/tag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277_2*l_h_a*1_1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277_2*l_h_i*1_2_2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</p:tagLst>
</file>

<file path=ppt/tags/tag8.xml><?xml version="1.0" encoding="utf-8"?>
<p:tagLst xmlns:p="http://schemas.openxmlformats.org/presentationml/2006/main">
  <p:tag name="KSO_WM_DIAGRAM_MIN_ITEMCNT" val="2"/>
  <p:tag name="KSO_WM_DIAGRAM_MAX_ITEMCNT" val="3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277_2*l_h_f*1_2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Click here to add text"/>
  <p:tag name="KSO_WM_UNIT_LINE_FORE_SCHEMECOLOR_INDEX" val="5"/>
</p:tagLst>
</file>

<file path=ppt/tags/tag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277_2*l_h_a*1_2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6626</Words>
  <Application>WPS Presentation</Application>
  <PresentationFormat>宽屏</PresentationFormat>
  <Paragraphs>244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Lato Extended</vt:lpstr>
      <vt:lpstr>Segoe Print</vt:lpstr>
      <vt:lpstr>Times New Roman</vt:lpstr>
      <vt:lpstr>Microsoft YaHei</vt:lpstr>
      <vt:lpstr>Arial Black</vt:lpstr>
      <vt:lpstr>Arial</vt:lpstr>
      <vt:lpstr>system-ui</vt:lpstr>
      <vt:lpstr>Arial Unicode MS</vt:lpstr>
      <vt:lpstr>Lato</vt:lpstr>
      <vt:lpstr>Lato Light</vt:lpstr>
      <vt:lpstr>Calibri</vt:lpstr>
      <vt:lpstr>Office Theme</vt:lpstr>
      <vt:lpstr>PowerPoint 演示文稿</vt:lpstr>
      <vt:lpstr>SUICIDAL IDEATION DETECTION</vt:lpstr>
      <vt:lpstr>INTRODUCTION</vt:lpstr>
      <vt:lpstr>Content</vt:lpstr>
      <vt:lpstr>DATA Description of the data and relevant variables</vt:lpstr>
      <vt:lpstr>Suicide vs Non-Suicide Distribution</vt:lpstr>
      <vt:lpstr>Emotional Keyword Frequency by Class</vt:lpstr>
      <vt:lpstr>Sentiment Score by Class</vt:lpstr>
      <vt:lpstr>Character Count by Class</vt:lpstr>
      <vt:lpstr>Sentiment Score Distribution </vt:lpstr>
      <vt:lpstr>SUICIDAL IDEATION DETECTION</vt:lpstr>
      <vt:lpstr>RESULTS</vt:lpstr>
      <vt:lpstr>EVALUATION</vt:lpstr>
      <vt:lpstr>CONCLUSION</vt:lpstr>
      <vt:lpstr>LIMITATIONS</vt:lpstr>
      <vt:lpstr>RECOMMENDATIONS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Thanh Bình</dc:creator>
  <cp:lastModifiedBy>Blaise Mwangi</cp:lastModifiedBy>
  <cp:revision>218</cp:revision>
  <dcterms:created xsi:type="dcterms:W3CDTF">2015-08-01T04:11:00Z</dcterms:created>
  <dcterms:modified xsi:type="dcterms:W3CDTF">2025-07-17T15:12:23Z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EB482D0182524FBF9DD99CF4A37751C2_13</vt:lpwstr>
  </property>
</Properties>
</file>