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6" r:id="rId6"/>
    <p:sldId id="277" r:id="rId7"/>
    <p:sldId id="280" r:id="rId8"/>
    <p:sldId id="278" r:id="rId9"/>
    <p:sldId id="283" r:id="rId10"/>
    <p:sldId id="287" r:id="rId11"/>
    <p:sldId id="289" r:id="rId12"/>
    <p:sldId id="288" r:id="rId13"/>
    <p:sldId id="290" r:id="rId14"/>
    <p:sldId id="28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1DF7A6-F1AF-41B1-A0F0-14422C8754F9}">
          <p14:sldIdLst>
            <p14:sldId id="256"/>
            <p14:sldId id="276"/>
            <p14:sldId id="277"/>
            <p14:sldId id="280"/>
            <p14:sldId id="278"/>
            <p14:sldId id="283"/>
            <p14:sldId id="287"/>
            <p14:sldId id="289"/>
            <p14:sldId id="288"/>
            <p14:sldId id="290"/>
            <p14:sldId id="282"/>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p:scale>
          <a:sx n="67" d="100"/>
          <a:sy n="67" d="100"/>
        </p:scale>
        <p:origin x="644" y="-10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6/10/2025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0D32E-9F9C-4955-83E9-E90F8C44A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4BAFA3-B619-4D11-4445-A2D025D0D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2589A-9D9C-F6A6-E068-2894E28CB7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B792B0-6552-D157-68D4-67A8F644265F}"/>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8122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1FAEC-9086-5E6F-9934-D7FA2A139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E25D9-6274-BC7D-8E7A-D0AED89893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3EAF1-E487-D147-A31B-D11A759774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BC3D62-61F9-3C6A-F79E-748BC7256ED8}"/>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2446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ACC87-C855-1524-680A-8F77C1DBB6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9DCFB-BB94-F345-0B25-F6733532C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D05F04-9914-1844-9816-17B8798079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D252FF-B4DE-80EE-4D36-60A6BCB6901C}"/>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923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6/10/2025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6/10/2025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637017"/>
            <a:ext cx="9144000" cy="2557623"/>
          </a:xfrm>
        </p:spPr>
        <p:txBody>
          <a:bodyPr lIns="0" tIns="0" rIns="0" bIns="0" anchor="t">
            <a:spAutoFit/>
          </a:bodyPr>
          <a:lstStyle/>
          <a:p>
            <a:r>
              <a:rPr lang="en-US" b="1" dirty="0">
                <a:solidFill>
                  <a:schemeClr val="bg1"/>
                </a:solidFill>
                <a:latin typeface="Bahnschrift Light" panose="020B0502040204020203" pitchFamily="34" charset="0"/>
              </a:rPr>
              <a:t>EARLY DETECTION OF </a:t>
            </a:r>
            <a:br>
              <a:rPr lang="en-US" b="1" dirty="0">
                <a:solidFill>
                  <a:schemeClr val="bg1"/>
                </a:solidFill>
                <a:latin typeface="Bahnschrift Light" panose="020B0502040204020203" pitchFamily="34" charset="0"/>
              </a:rPr>
            </a:br>
            <a:r>
              <a:rPr lang="en-US" b="1" dirty="0">
                <a:solidFill>
                  <a:schemeClr val="bg1"/>
                </a:solidFill>
                <a:latin typeface="Bahnschrift Light" panose="020B0502040204020203" pitchFamily="34" charset="0"/>
              </a:rPr>
              <a:t>DIABETES</a:t>
            </a:r>
            <a:br>
              <a:rPr lang="en-US" dirty="0">
                <a:solidFill>
                  <a:schemeClr val="bg1"/>
                </a:solidFill>
                <a:latin typeface="Bradley Hand ITC" panose="03070402050302030203" pitchFamily="66" charset="0"/>
              </a:rPr>
            </a:br>
            <a:r>
              <a:rPr lang="en-US" sz="4000" i="1" dirty="0">
                <a:solidFill>
                  <a:schemeClr val="accent4"/>
                </a:solidFill>
                <a:latin typeface="Bradley Hand ITC" panose="03070402050302030203" pitchFamily="66" charset="0"/>
              </a:rPr>
              <a:t>A machine learning project</a:t>
            </a:r>
            <a:br>
              <a:rPr lang="en-US" sz="4000" i="1" dirty="0">
                <a:solidFill>
                  <a:schemeClr val="accent4"/>
                </a:solidFill>
                <a:latin typeface="Bradley Hand ITC" panose="03070402050302030203" pitchFamily="66" charset="0"/>
              </a:rPr>
            </a:br>
            <a:r>
              <a:rPr lang="en-US" sz="2400" i="1" dirty="0">
                <a:latin typeface="Bradley Hand ITC" panose="03070402050302030203" pitchFamily="66" charset="0"/>
              </a:rPr>
              <a:t>MICHELLE USAGI</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728304"/>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1C24F-A3C8-843C-2280-9A565F3CFD1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DAE8D99-9777-2D47-5C36-4C563292B11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C736580-0EC2-B593-4756-710E7CFA671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EVALUATION</a:t>
            </a:r>
          </a:p>
        </p:txBody>
      </p:sp>
      <p:cxnSp>
        <p:nvCxnSpPr>
          <p:cNvPr id="14" name="Straight Connector 13">
            <a:extLst>
              <a:ext uri="{FF2B5EF4-FFF2-40B4-BE49-F238E27FC236}">
                <a16:creationId xmlns:a16="http://schemas.microsoft.com/office/drawing/2014/main" id="{E9279EF6-8A75-C9F6-BAE7-39B4684E168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8850DCBE-9B91-C972-2287-58FCFD611B30}"/>
              </a:ext>
            </a:extLst>
          </p:cNvPr>
          <p:cNvSpPr>
            <a:spLocks noGrp="1"/>
          </p:cNvSpPr>
          <p:nvPr>
            <p:ph type="title"/>
          </p:nvPr>
        </p:nvSpPr>
        <p:spPr/>
        <p:txBody>
          <a:bodyPr/>
          <a:lstStyle/>
          <a:p>
            <a:r>
              <a:rPr lang="en-US" dirty="0"/>
              <a:t>Project analysis slide 11</a:t>
            </a:r>
          </a:p>
        </p:txBody>
      </p:sp>
      <p:graphicFrame>
        <p:nvGraphicFramePr>
          <p:cNvPr id="7" name="Content Placeholder 6">
            <a:extLst>
              <a:ext uri="{FF2B5EF4-FFF2-40B4-BE49-F238E27FC236}">
                <a16:creationId xmlns:a16="http://schemas.microsoft.com/office/drawing/2014/main" id="{3D19E3C3-93EB-69E3-3A62-C328B03DC3A8}"/>
              </a:ext>
            </a:extLst>
          </p:cNvPr>
          <p:cNvGraphicFramePr>
            <a:graphicFrameLocks noGrp="1"/>
          </p:cNvGraphicFramePr>
          <p:nvPr>
            <p:ph idx="1"/>
            <p:extLst>
              <p:ext uri="{D42A27DB-BD31-4B8C-83A1-F6EECF244321}">
                <p14:modId xmlns:p14="http://schemas.microsoft.com/office/powerpoint/2010/main" val="90514815"/>
              </p:ext>
            </p:extLst>
          </p:nvPr>
        </p:nvGraphicFramePr>
        <p:xfrm>
          <a:off x="304800" y="1095375"/>
          <a:ext cx="8629650" cy="3787598"/>
        </p:xfrm>
        <a:graphic>
          <a:graphicData uri="http://schemas.openxmlformats.org/drawingml/2006/table">
            <a:tbl>
              <a:tblPr firstRow="1" bandRow="1">
                <a:tableStyleId>{00A15C55-8517-42AA-B614-E9B94910E393}</a:tableStyleId>
              </a:tblPr>
              <a:tblGrid>
                <a:gridCol w="4191000">
                  <a:extLst>
                    <a:ext uri="{9D8B030D-6E8A-4147-A177-3AD203B41FA5}">
                      <a16:colId xmlns:a16="http://schemas.microsoft.com/office/drawing/2014/main" val="3797715654"/>
                    </a:ext>
                  </a:extLst>
                </a:gridCol>
                <a:gridCol w="2200275">
                  <a:extLst>
                    <a:ext uri="{9D8B030D-6E8A-4147-A177-3AD203B41FA5}">
                      <a16:colId xmlns:a16="http://schemas.microsoft.com/office/drawing/2014/main" val="2559414704"/>
                    </a:ext>
                  </a:extLst>
                </a:gridCol>
                <a:gridCol w="2238375">
                  <a:extLst>
                    <a:ext uri="{9D8B030D-6E8A-4147-A177-3AD203B41FA5}">
                      <a16:colId xmlns:a16="http://schemas.microsoft.com/office/drawing/2014/main" val="2707854135"/>
                    </a:ext>
                  </a:extLst>
                </a:gridCol>
              </a:tblGrid>
              <a:tr h="524052">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METRIC</a:t>
                      </a:r>
                    </a:p>
                  </a:txBody>
                  <a:tcPr/>
                </a:tc>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LOGISTIC REGRESSION</a:t>
                      </a:r>
                    </a:p>
                  </a:txBody>
                  <a:tcPr/>
                </a:tc>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DECISION TREE</a:t>
                      </a:r>
                    </a:p>
                  </a:txBody>
                  <a:tcPr/>
                </a:tc>
                <a:extLst>
                  <a:ext uri="{0D108BD9-81ED-4DB2-BD59-A6C34878D82A}">
                    <a16:rowId xmlns:a16="http://schemas.microsoft.com/office/drawing/2014/main" val="1471628182"/>
                  </a:ext>
                </a:extLst>
              </a:tr>
              <a:tr h="467961">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ACCURACY</a:t>
                      </a:r>
                    </a:p>
                  </a:txBody>
                  <a:tcPr/>
                </a:tc>
                <a:tc>
                  <a:txBody>
                    <a:bodyPr/>
                    <a:lstStyle/>
                    <a:p>
                      <a:pPr algn="ctr"/>
                      <a:r>
                        <a:rPr lang="en-US" b="1" dirty="0">
                          <a:latin typeface="Times New Roman" panose="02020603050405020304" pitchFamily="18" charset="0"/>
                          <a:cs typeface="Times New Roman" panose="02020603050405020304" pitchFamily="18" charset="0"/>
                        </a:rPr>
                        <a:t>0.75</a:t>
                      </a:r>
                    </a:p>
                  </a:txBody>
                  <a:tcPr/>
                </a:tc>
                <a:tc>
                  <a:txBody>
                    <a:bodyPr/>
                    <a:lstStyle/>
                    <a:p>
                      <a:pPr algn="ctr"/>
                      <a:r>
                        <a:rPr lang="en-US" b="1" dirty="0">
                          <a:latin typeface="Times New Roman" panose="02020603050405020304" pitchFamily="18" charset="0"/>
                          <a:cs typeface="Times New Roman" panose="02020603050405020304" pitchFamily="18" charset="0"/>
                        </a:rPr>
                        <a:t>0.75</a:t>
                      </a:r>
                    </a:p>
                  </a:txBody>
                  <a:tcPr/>
                </a:tc>
                <a:extLst>
                  <a:ext uri="{0D108BD9-81ED-4DB2-BD59-A6C34878D82A}">
                    <a16:rowId xmlns:a16="http://schemas.microsoft.com/office/drawing/2014/main" val="3756239065"/>
                  </a:ext>
                </a:extLst>
              </a:tr>
              <a:tr h="467961">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RECALL(SENSITIVITY)</a:t>
                      </a:r>
                    </a:p>
                  </a:txBody>
                  <a:tcPr/>
                </a:tc>
                <a:tc>
                  <a:txBody>
                    <a:bodyPr/>
                    <a:lstStyle/>
                    <a:p>
                      <a:pPr algn="ctr"/>
                      <a:r>
                        <a:rPr lang="en-US" b="1" dirty="0">
                          <a:latin typeface="Times New Roman" panose="02020603050405020304" pitchFamily="18" charset="0"/>
                          <a:cs typeface="Times New Roman" panose="02020603050405020304" pitchFamily="18" charset="0"/>
                        </a:rPr>
                        <a:t>0.74</a:t>
                      </a:r>
                    </a:p>
                  </a:txBody>
                  <a:tcPr/>
                </a:tc>
                <a:tc>
                  <a:txBody>
                    <a:bodyPr/>
                    <a:lstStyle/>
                    <a:p>
                      <a:pPr algn="ctr"/>
                      <a:r>
                        <a:rPr lang="en-US" b="1" dirty="0">
                          <a:latin typeface="Times New Roman" panose="02020603050405020304" pitchFamily="18" charset="0"/>
                          <a:cs typeface="Times New Roman" panose="02020603050405020304" pitchFamily="18" charset="0"/>
                        </a:rPr>
                        <a:t>0.85</a:t>
                      </a:r>
                    </a:p>
                  </a:txBody>
                  <a:tcPr/>
                </a:tc>
                <a:extLst>
                  <a:ext uri="{0D108BD9-81ED-4DB2-BD59-A6C34878D82A}">
                    <a16:rowId xmlns:a16="http://schemas.microsoft.com/office/drawing/2014/main" val="765065027"/>
                  </a:ext>
                </a:extLst>
              </a:tr>
              <a:tr h="467961">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PRECISION </a:t>
                      </a:r>
                    </a:p>
                  </a:txBody>
                  <a:tcPr/>
                </a:tc>
                <a:tc>
                  <a:txBody>
                    <a:bodyPr/>
                    <a:lstStyle/>
                    <a:p>
                      <a:pPr algn="ctr"/>
                      <a:r>
                        <a:rPr lang="en-US" b="1" dirty="0">
                          <a:latin typeface="Times New Roman" panose="02020603050405020304" pitchFamily="18" charset="0"/>
                          <a:cs typeface="Times New Roman" panose="02020603050405020304" pitchFamily="18" charset="0"/>
                        </a:rPr>
                        <a:t>0.62</a:t>
                      </a:r>
                    </a:p>
                  </a:txBody>
                  <a:tcPr/>
                </a:tc>
                <a:tc>
                  <a:txBody>
                    <a:bodyPr/>
                    <a:lstStyle/>
                    <a:p>
                      <a:pPr algn="ctr"/>
                      <a:r>
                        <a:rPr lang="en-US" b="1" dirty="0">
                          <a:latin typeface="Times New Roman" panose="02020603050405020304" pitchFamily="18" charset="0"/>
                          <a:cs typeface="Times New Roman" panose="02020603050405020304" pitchFamily="18" charset="0"/>
                        </a:rPr>
                        <a:t>0.60</a:t>
                      </a:r>
                    </a:p>
                  </a:txBody>
                  <a:tcPr/>
                </a:tc>
                <a:extLst>
                  <a:ext uri="{0D108BD9-81ED-4DB2-BD59-A6C34878D82A}">
                    <a16:rowId xmlns:a16="http://schemas.microsoft.com/office/drawing/2014/main" val="2489208396"/>
                  </a:ext>
                </a:extLst>
              </a:tr>
              <a:tr h="467961">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AUC</a:t>
                      </a:r>
                    </a:p>
                  </a:txBody>
                  <a:tcPr/>
                </a:tc>
                <a:tc>
                  <a:txBody>
                    <a:bodyPr/>
                    <a:lstStyle/>
                    <a:p>
                      <a:pPr algn="ctr"/>
                      <a:r>
                        <a:rPr lang="en-US" b="1" dirty="0">
                          <a:latin typeface="Times New Roman" panose="02020603050405020304" pitchFamily="18" charset="0"/>
                          <a:cs typeface="Times New Roman" panose="02020603050405020304" pitchFamily="18" charset="0"/>
                        </a:rPr>
                        <a:t>0.81</a:t>
                      </a:r>
                    </a:p>
                  </a:txBody>
                  <a:tcPr/>
                </a:tc>
                <a:tc>
                  <a:txBody>
                    <a:bodyPr/>
                    <a:lstStyle/>
                    <a:p>
                      <a:pPr algn="ctr"/>
                      <a:r>
                        <a:rPr lang="en-US" b="1" dirty="0">
                          <a:latin typeface="Times New Roman" panose="02020603050405020304" pitchFamily="18" charset="0"/>
                          <a:cs typeface="Times New Roman" panose="02020603050405020304" pitchFamily="18" charset="0"/>
                        </a:rPr>
                        <a:t>0.81</a:t>
                      </a:r>
                    </a:p>
                  </a:txBody>
                  <a:tcPr/>
                </a:tc>
                <a:extLst>
                  <a:ext uri="{0D108BD9-81ED-4DB2-BD59-A6C34878D82A}">
                    <a16:rowId xmlns:a16="http://schemas.microsoft.com/office/drawing/2014/main" val="1393240328"/>
                  </a:ext>
                </a:extLst>
              </a:tr>
              <a:tr h="807713">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FALSE NEGATIVES(MISSED CASES)</a:t>
                      </a:r>
                    </a:p>
                  </a:txBody>
                  <a:tcPr/>
                </a:tc>
                <a:tc>
                  <a:txBody>
                    <a:bodyPr/>
                    <a:lstStyle/>
                    <a:p>
                      <a:pPr algn="ctr"/>
                      <a:r>
                        <a:rPr lang="en-US" b="1" dirty="0">
                          <a:latin typeface="Times New Roman" panose="02020603050405020304" pitchFamily="18" charset="0"/>
                          <a:cs typeface="Times New Roman" panose="02020603050405020304" pitchFamily="18" charset="0"/>
                        </a:rPr>
                        <a:t>14</a:t>
                      </a:r>
                    </a:p>
                  </a:txBody>
                  <a:tcPr/>
                </a:tc>
                <a:tc>
                  <a:txBody>
                    <a:bodyPr/>
                    <a:lstStyle/>
                    <a:p>
                      <a:pPr algn="ctr"/>
                      <a:r>
                        <a:rPr lang="en-US" b="1"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830063179"/>
                  </a:ext>
                </a:extLst>
              </a:tr>
              <a:tr h="467961">
                <a:tc>
                  <a:txBody>
                    <a:bodyPr/>
                    <a:lstStyle/>
                    <a:p>
                      <a:r>
                        <a:rPr lang="en-US" b="1" dirty="0">
                          <a:solidFill>
                            <a:schemeClr val="accent3">
                              <a:lumMod val="75000"/>
                            </a:schemeClr>
                          </a:solidFill>
                          <a:latin typeface="Times New Roman" panose="02020603050405020304" pitchFamily="18" charset="0"/>
                          <a:cs typeface="Times New Roman" panose="02020603050405020304" pitchFamily="18" charset="0"/>
                        </a:rPr>
                        <a:t>FALSE POSITIVES(FALSE ALARMS</a:t>
                      </a:r>
                    </a:p>
                  </a:txBody>
                  <a:tcPr/>
                </a:tc>
                <a:tc>
                  <a:txBody>
                    <a:bodyPr/>
                    <a:lstStyle/>
                    <a:p>
                      <a:pPr algn="ctr"/>
                      <a:r>
                        <a:rPr lang="en-US" b="1" dirty="0">
                          <a:latin typeface="Times New Roman" panose="02020603050405020304" pitchFamily="18" charset="0"/>
                          <a:cs typeface="Times New Roman" panose="02020603050405020304" pitchFamily="18" charset="0"/>
                        </a:rPr>
                        <a:t>25</a:t>
                      </a:r>
                    </a:p>
                  </a:txBody>
                  <a:tcPr/>
                </a:tc>
                <a:tc>
                  <a:txBody>
                    <a:bodyPr/>
                    <a:lstStyle/>
                    <a:p>
                      <a:pPr algn="ctr"/>
                      <a:r>
                        <a:rPr lang="en-US" b="1" dirty="0">
                          <a:latin typeface="Times New Roman" panose="02020603050405020304" pitchFamily="18" charset="0"/>
                          <a:cs typeface="Times New Roman" panose="02020603050405020304" pitchFamily="18" charset="0"/>
                        </a:rPr>
                        <a:t>31</a:t>
                      </a:r>
                    </a:p>
                  </a:txBody>
                  <a:tcPr/>
                </a:tc>
                <a:extLst>
                  <a:ext uri="{0D108BD9-81ED-4DB2-BD59-A6C34878D82A}">
                    <a16:rowId xmlns:a16="http://schemas.microsoft.com/office/drawing/2014/main" val="435577598"/>
                  </a:ext>
                </a:extLst>
              </a:tr>
            </a:tbl>
          </a:graphicData>
        </a:graphic>
      </p:graphicFrame>
    </p:spTree>
    <p:extLst>
      <p:ext uri="{BB962C8B-B14F-4D97-AF65-F5344CB8AC3E}">
        <p14:creationId xmlns:p14="http://schemas.microsoft.com/office/powerpoint/2010/main" val="283829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p:nvPr>
        </p:nvSpPr>
        <p:spPr/>
        <p:txBody>
          <a:bodyPr/>
          <a:lstStyle/>
          <a:p>
            <a:r>
              <a:rPr lang="en-US" dirty="0"/>
              <a:t>Project analysis slide 10</a:t>
            </a:r>
          </a:p>
        </p:txBody>
      </p:sp>
      <p:sp>
        <p:nvSpPr>
          <p:cNvPr id="2" name="Content Placeholder 1">
            <a:extLst>
              <a:ext uri="{FF2B5EF4-FFF2-40B4-BE49-F238E27FC236}">
                <a16:creationId xmlns:a16="http://schemas.microsoft.com/office/drawing/2014/main" id="{C7DC5C5B-499B-A0F1-1F05-C31B8F8FC26C}"/>
              </a:ext>
            </a:extLst>
          </p:cNvPr>
          <p:cNvSpPr>
            <a:spLocks noGrp="1"/>
          </p:cNvSpPr>
          <p:nvPr>
            <p:ph idx="1"/>
          </p:nvPr>
        </p:nvSpPr>
        <p:spPr>
          <a:xfrm>
            <a:off x="123824" y="855296"/>
            <a:ext cx="12068175" cy="5878873"/>
          </a:xfrm>
        </p:spPr>
        <p:txBody>
          <a:bodyPr>
            <a:normAutofit fontScale="25000" lnSpcReduction="20000"/>
          </a:bodyPr>
          <a:lstStyle/>
          <a:p>
            <a:pPr marL="0" indent="0">
              <a:buNone/>
            </a:pPr>
            <a:r>
              <a:rPr lang="en-US" sz="8000" b="1" dirty="0">
                <a:latin typeface="Times New Roman" panose="02020603050405020304" pitchFamily="18" charset="0"/>
                <a:cs typeface="Times New Roman" panose="02020603050405020304" pitchFamily="18" charset="0"/>
              </a:rPr>
              <a:t>1. How accurately can our model predict diabetes in a patient?</a:t>
            </a:r>
          </a:p>
          <a:p>
            <a:pPr marL="0" indent="0">
              <a:buNone/>
            </a:pPr>
            <a:r>
              <a:rPr lang="en-US" sz="8000" b="1" i="1" dirty="0">
                <a:latin typeface="Times New Roman" panose="02020603050405020304" pitchFamily="18" charset="0"/>
                <a:cs typeface="Times New Roman" panose="02020603050405020304" pitchFamily="18" charset="0"/>
              </a:rPr>
              <a:t>Conclusion:</a:t>
            </a:r>
            <a:r>
              <a:rPr lang="en-US" sz="8000" dirty="0">
                <a:latin typeface="Times New Roman" panose="02020603050405020304" pitchFamily="18" charset="0"/>
                <a:cs typeface="Times New Roman" panose="02020603050405020304" pitchFamily="18" charset="0"/>
              </a:rPr>
              <a:t> The tuned Decision Tree model demonstrated an 85% recall rate in identifying true diabetic cases, alongside an overall accuracy of 75%.</a:t>
            </a:r>
          </a:p>
          <a:p>
            <a:pPr marL="0" indent="0">
              <a:buNone/>
            </a:pPr>
            <a:r>
              <a:rPr lang="en-US" sz="8000" b="1" i="1" dirty="0">
                <a:latin typeface="Times New Roman" panose="02020603050405020304" pitchFamily="18" charset="0"/>
                <a:cs typeface="Times New Roman" panose="02020603050405020304" pitchFamily="18" charset="0"/>
              </a:rPr>
              <a:t>Recommendation</a:t>
            </a:r>
            <a:r>
              <a:rPr lang="en-US" sz="8000" b="1" dirty="0">
                <a:latin typeface="Times New Roman" panose="02020603050405020304" pitchFamily="18" charset="0"/>
                <a:cs typeface="Times New Roman" panose="02020603050405020304" pitchFamily="18" charset="0"/>
              </a:rPr>
              <a:t>:</a:t>
            </a:r>
            <a:r>
              <a:rPr lang="en-US" sz="8000" dirty="0">
                <a:latin typeface="Times New Roman" panose="02020603050405020304" pitchFamily="18" charset="0"/>
                <a:cs typeface="Times New Roman" panose="02020603050405020304" pitchFamily="18" charset="0"/>
              </a:rPr>
              <a:t> It is recommended to proceed with the tuned Decision Tree model. Its superior recall in identifying true diabetic cases makes it the most suitable choice for an early detection system where minimizing missed diagnoses is paramount.</a:t>
            </a:r>
          </a:p>
          <a:p>
            <a:endParaRPr lang="en-US" sz="80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2. What is the model's general ability to differentiate between diabetic and non-diabetic patients?</a:t>
            </a:r>
            <a:endParaRPr lang="en-US" sz="8000" dirty="0">
              <a:latin typeface="Times New Roman" panose="02020603050405020304" pitchFamily="18" charset="0"/>
              <a:cs typeface="Times New Roman" panose="02020603050405020304" pitchFamily="18" charset="0"/>
            </a:endParaRPr>
          </a:p>
          <a:p>
            <a:pPr marL="0" indent="0">
              <a:buNone/>
            </a:pPr>
            <a:r>
              <a:rPr lang="en-US" sz="8000" b="1" i="1" dirty="0">
                <a:latin typeface="Times New Roman" panose="02020603050405020304" pitchFamily="18" charset="0"/>
                <a:cs typeface="Times New Roman" panose="02020603050405020304" pitchFamily="18" charset="0"/>
              </a:rPr>
              <a:t>Conclusion:</a:t>
            </a:r>
            <a:r>
              <a:rPr lang="en-US" sz="8000" dirty="0">
                <a:latin typeface="Times New Roman" panose="02020603050405020304" pitchFamily="18" charset="0"/>
                <a:cs typeface="Times New Roman" panose="02020603050405020304" pitchFamily="18" charset="0"/>
              </a:rPr>
              <a:t> Both models showed strong discriminatory power, evidenced by an AUC of 0.81.</a:t>
            </a:r>
          </a:p>
          <a:p>
            <a:pPr marL="0" indent="0">
              <a:buNone/>
            </a:pPr>
            <a:r>
              <a:rPr lang="en-US" sz="8000" b="1" i="1" dirty="0">
                <a:latin typeface="Times New Roman" panose="02020603050405020304" pitchFamily="18" charset="0"/>
                <a:cs typeface="Times New Roman" panose="02020603050405020304" pitchFamily="18" charset="0"/>
              </a:rPr>
              <a:t>Recommendation:</a:t>
            </a:r>
            <a:r>
              <a:rPr lang="en-US" sz="8000" dirty="0">
                <a:latin typeface="Times New Roman" panose="02020603050405020304" pitchFamily="18" charset="0"/>
                <a:cs typeface="Times New Roman" panose="02020603050405020304" pitchFamily="18" charset="0"/>
              </a:rPr>
              <a:t> Further efforts should focus on fine-tuning the Decision Tree's classification threshold to optimally balance false positives and false negatives based on their specific costs in a real-world clinical setting.</a:t>
            </a:r>
          </a:p>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3. What are the specific strengths and weaknesses of the model's predictions for each patient group?</a:t>
            </a:r>
            <a:endParaRPr lang="en-US" sz="8000" dirty="0">
              <a:latin typeface="Times New Roman" panose="02020603050405020304" pitchFamily="18" charset="0"/>
              <a:cs typeface="Times New Roman" panose="02020603050405020304" pitchFamily="18" charset="0"/>
            </a:endParaRPr>
          </a:p>
          <a:p>
            <a:pPr marL="0" indent="0">
              <a:buNone/>
            </a:pPr>
            <a:r>
              <a:rPr lang="en-US" sz="8000" b="1" i="1" dirty="0">
                <a:latin typeface="Times New Roman" panose="02020603050405020304" pitchFamily="18" charset="0"/>
                <a:cs typeface="Times New Roman" panose="02020603050405020304" pitchFamily="18" charset="0"/>
              </a:rPr>
              <a:t>Conclusion:</a:t>
            </a:r>
            <a:r>
              <a:rPr lang="en-US" sz="8000" dirty="0">
                <a:latin typeface="Times New Roman" panose="02020603050405020304" pitchFamily="18" charset="0"/>
                <a:cs typeface="Times New Roman" panose="02020603050405020304" pitchFamily="18" charset="0"/>
              </a:rPr>
              <a:t> The Decision Tree's strength lies in its high recall for the diabetic group. However, a weakness is a slightly higher rate of false positives in the non-diabetic group.</a:t>
            </a:r>
          </a:p>
          <a:p>
            <a:pPr marL="0" indent="0">
              <a:buNone/>
            </a:pPr>
            <a:r>
              <a:rPr lang="en-US" sz="8000" b="1" i="1" dirty="0">
                <a:latin typeface="Times New Roman" panose="02020603050405020304" pitchFamily="18" charset="0"/>
                <a:cs typeface="Times New Roman" panose="02020603050405020304" pitchFamily="18" charset="0"/>
              </a:rPr>
              <a:t>Recommendation:</a:t>
            </a:r>
            <a:r>
              <a:rPr lang="en-US" sz="8000" dirty="0">
                <a:latin typeface="Times New Roman" panose="02020603050405020304" pitchFamily="18" charset="0"/>
                <a:cs typeface="Times New Roman" panose="02020603050405020304" pitchFamily="18" charset="0"/>
              </a:rPr>
              <a:t> To enhance the model's overall utility, it is recommended to strategically address the Decision Tree's tendency for slightly higher false positives in the non-diabetic group. This could involve exploring techniques to improve precision without compromising the vital recall for diabetic patients.</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26110"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 AND RECOMMENDATIONS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520336"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71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44100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BUSINESS UNDERSTANDING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UNDERSTANDING</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PREPARATION</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CONCLUSIONS &amp; RECOMMENDATIONS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IEVALUATION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886383" y="2886560"/>
            <a:ext cx="1561821" cy="492443"/>
          </a:xfrm>
          <a:prstGeom prst="rect">
            <a:avLst/>
          </a:prstGeom>
        </p:spPr>
        <p:txBody>
          <a:bodyPr wrap="square" lIns="0" tIns="0" rIns="0" bIns="0">
            <a:spAutoFit/>
          </a:bodyPr>
          <a:lstStyle/>
          <a:p>
            <a:pPr algn="ctr"/>
            <a:r>
              <a:rPr lang="en-US" sz="1600" b="1" dirty="0"/>
              <a:t>BUSINESS UNDERSTANDING</a:t>
            </a:r>
          </a:p>
        </p:txBody>
      </p:sp>
      <p:sp>
        <p:nvSpPr>
          <p:cNvPr id="47" name="Rectangle 46">
            <a:extLst>
              <a:ext uri="{FF2B5EF4-FFF2-40B4-BE49-F238E27FC236}">
                <a16:creationId xmlns:a16="http://schemas.microsoft.com/office/drawing/2014/main" id="{1751D31D-3535-411D-8BAC-95CCC90AB185}"/>
              </a:ext>
            </a:extLst>
          </p:cNvPr>
          <p:cNvSpPr/>
          <p:nvPr/>
        </p:nvSpPr>
        <p:spPr>
          <a:xfrm>
            <a:off x="3053182" y="2886560"/>
            <a:ext cx="1561821" cy="492443"/>
          </a:xfrm>
          <a:prstGeom prst="rect">
            <a:avLst/>
          </a:prstGeom>
        </p:spPr>
        <p:txBody>
          <a:bodyPr wrap="square" lIns="0" tIns="0" rIns="0" bIns="0">
            <a:spAutoFit/>
          </a:bodyPr>
          <a:lstStyle/>
          <a:p>
            <a:pPr algn="ctr"/>
            <a:r>
              <a:rPr lang="en-US" sz="1600" b="1" dirty="0"/>
              <a:t>DATA UNDERSTANDING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t>DATA PREPARATION</a:t>
            </a:r>
          </a:p>
        </p:txBody>
      </p:sp>
      <p:sp>
        <p:nvSpPr>
          <p:cNvPr id="49" name="Rectangle 48">
            <a:extLst>
              <a:ext uri="{FF2B5EF4-FFF2-40B4-BE49-F238E27FC236}">
                <a16:creationId xmlns:a16="http://schemas.microsoft.com/office/drawing/2014/main" id="{54AB9282-0505-49EB-AABF-998083225E3A}"/>
              </a:ext>
            </a:extLst>
          </p:cNvPr>
          <p:cNvSpPr/>
          <p:nvPr/>
        </p:nvSpPr>
        <p:spPr>
          <a:xfrm>
            <a:off x="7526289" y="2958176"/>
            <a:ext cx="1371600" cy="246221"/>
          </a:xfrm>
          <a:prstGeom prst="rect">
            <a:avLst/>
          </a:prstGeom>
        </p:spPr>
        <p:txBody>
          <a:bodyPr wrap="square" lIns="0" tIns="0" rIns="0" bIns="0">
            <a:spAutoFit/>
          </a:bodyPr>
          <a:lstStyle/>
          <a:p>
            <a:pPr algn="ctr"/>
            <a:r>
              <a:rPr lang="en-US" sz="1600" b="1" dirty="0"/>
              <a:t>MODELING</a:t>
            </a:r>
            <a:r>
              <a:rPr lang="en-US" sz="1600" b="1" dirty="0">
                <a:solidFill>
                  <a:schemeClr val="bg1"/>
                </a:solidFill>
              </a:rPr>
              <a:t> </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t>EVALUATION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730969"/>
          </a:xfrm>
          <a:prstGeom prst="rect">
            <a:avLst/>
          </a:prstGeom>
        </p:spPr>
        <p:txBody>
          <a:bodyPr wrap="square" lIns="0" tIns="0" rIns="0" bIns="0" anchor="t">
            <a:spAutoFit/>
          </a:bodyPr>
          <a:lstStyle/>
          <a:p>
            <a:pPr algn="ctr">
              <a:lnSpc>
                <a:spcPts val="1900"/>
              </a:lnSpc>
            </a:pPr>
            <a:r>
              <a:rPr lang="en-US" sz="1400" dirty="0">
                <a:solidFill>
                  <a:schemeClr val="bg1"/>
                </a:solidFill>
              </a:rPr>
              <a:t>Defining project objectives and requirements.</a:t>
            </a: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Dataset finding and exploration.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Cleaning and transforming the data.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Choosing and building predictive models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Assessing model performance and choosing the best  model.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p:nvPr>
        </p:nvSpPr>
        <p:spPr/>
        <p:txBody>
          <a:bodyPr/>
          <a:lstStyle/>
          <a:p>
            <a:r>
              <a:rPr lang="en-US" dirty="0"/>
              <a:t>Project analysis slide 6</a:t>
            </a:r>
          </a:p>
        </p:txBody>
      </p:sp>
      <p:sp>
        <p:nvSpPr>
          <p:cNvPr id="2" name="Content Placeholder 1">
            <a:extLst>
              <a:ext uri="{FF2B5EF4-FFF2-40B4-BE49-F238E27FC236}">
                <a16:creationId xmlns:a16="http://schemas.microsoft.com/office/drawing/2014/main" id="{A639E0F3-8C4A-A451-2663-C0E5D7AEFA25}"/>
              </a:ext>
            </a:extLst>
          </p:cNvPr>
          <p:cNvSpPr>
            <a:spLocks noGrp="1"/>
          </p:cNvSpPr>
          <p:nvPr>
            <p:ph idx="1"/>
          </p:nvPr>
        </p:nvSpPr>
        <p:spPr>
          <a:xfrm>
            <a:off x="175544" y="823567"/>
            <a:ext cx="10906125" cy="5210866"/>
          </a:xfrm>
        </p:spPr>
        <p:txBody>
          <a:bodyPr/>
          <a:lstStyle/>
          <a:p>
            <a:r>
              <a:rPr lang="en-US" dirty="0">
                <a:latin typeface="Times New Roman" panose="02020603050405020304" pitchFamily="18" charset="0"/>
                <a:cs typeface="Times New Roman" panose="02020603050405020304" pitchFamily="18" charset="0"/>
              </a:rPr>
              <a:t>This project focuses on building a classification model to identify patients at risk of developing diabetes using health data such as glucose levels, BMI, and age. </a:t>
            </a:r>
          </a:p>
          <a:p>
            <a:r>
              <a:rPr lang="en-US" dirty="0">
                <a:latin typeface="Times New Roman" panose="02020603050405020304" pitchFamily="18" charset="0"/>
                <a:cs typeface="Times New Roman" panose="02020603050405020304" pitchFamily="18" charset="0"/>
              </a:rPr>
              <a:t>The main stakeholders in this project are primary healthcare doctors and health insurers, who both benefit from the early detection of diabetes. </a:t>
            </a:r>
          </a:p>
          <a:p>
            <a:r>
              <a:rPr lang="en-US" dirty="0">
                <a:latin typeface="Times New Roman" panose="02020603050405020304" pitchFamily="18" charset="0"/>
                <a:cs typeface="Times New Roman" panose="02020603050405020304" pitchFamily="18" charset="0"/>
              </a:rPr>
              <a:t>Doctors can use the predictions to guide earlier interventions and to avoid missing cases, while insurers are interested in reducing healthcare costs through prevention.</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90236" y="520944"/>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BUSINESS UNDERSTANDING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352425" y="52192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10626529" y="345717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9252657" y="4144156"/>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10570917" y="483114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11300276" y="4030228"/>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9813565" y="4697001"/>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11093217" y="5405369"/>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BUSINESS 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279400" y="1668058"/>
            <a:ext cx="3382961" cy="343054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7366296" y="2738418"/>
            <a:ext cx="1666081" cy="17220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What is the model's ability to differentiate between diabetic and non-diabetic patients?</a:t>
            </a:r>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7208837" y="883248"/>
            <a:ext cx="1666081" cy="17220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How accurately can our model predict diabetes in a patient?</a:t>
            </a:r>
          </a:p>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7378996" y="4626685"/>
            <a:ext cx="1653381"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What are the specific strengths and weaknesses of the model's predictions for each patient group?</a:t>
            </a:r>
          </a:p>
        </p:txBody>
      </p: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3781425" y="3565265"/>
            <a:ext cx="257175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p:cNvCxnSpPr>
          <p:nvPr/>
        </p:nvCxnSpPr>
        <p:spPr>
          <a:xfrm rot="10800000" flipV="1">
            <a:off x="6897587" y="1744284"/>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rot="10800000" flipV="1">
            <a:off x="462563" y="2757939"/>
            <a:ext cx="2740219" cy="1107996"/>
          </a:xfrm>
          <a:prstGeom prst="rect">
            <a:avLst/>
          </a:prstGeom>
        </p:spPr>
        <p:txBody>
          <a:bodyPr wrap="square" lIns="0" tIns="0" rIns="0" bIns="0" anchor="ctr">
            <a:spAutoFit/>
          </a:bodyPr>
          <a:lstStyle/>
          <a:p>
            <a:pPr algn="ctr"/>
            <a:r>
              <a:rPr lang="en-US" dirty="0">
                <a:solidFill>
                  <a:schemeClr val="bg1"/>
                </a:solidFill>
              </a:rPr>
              <a:t>Build a classification model that predicts early onset of diabetes using health indicators</a:t>
            </a:r>
            <a:endParaRPr lang="en-US" sz="1600"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4748806" y="3188826"/>
            <a:ext cx="1371600" cy="246221"/>
          </a:xfrm>
          <a:prstGeom prst="rect">
            <a:avLst/>
          </a:prstGeom>
        </p:spPr>
        <p:txBody>
          <a:bodyPr wrap="square" lIns="0" tIns="0" rIns="0" bIns="0" anchor="ctr">
            <a:spAutoFit/>
          </a:bodyPr>
          <a:lstStyle/>
          <a:p>
            <a:pPr algn="ctr"/>
            <a:r>
              <a:rPr lang="en-US" sz="1600" dirty="0">
                <a:solidFill>
                  <a:schemeClr val="bg1"/>
                </a:solidFill>
              </a:rPr>
              <a:t>P</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1" name="Rectangle 90">
            <a:extLst>
              <a:ext uri="{FF2B5EF4-FFF2-40B4-BE49-F238E27FC236}">
                <a16:creationId xmlns:a16="http://schemas.microsoft.com/office/drawing/2014/main" id="{0F8D1DEA-0363-4C10-925D-1D68E14CCEF4}"/>
              </a:ext>
            </a:extLst>
          </p:cNvPr>
          <p:cNvSpPr/>
          <p:nvPr/>
        </p:nvSpPr>
        <p:spPr>
          <a:xfrm>
            <a:off x="1296589" y="5443262"/>
            <a:ext cx="1348582" cy="223394"/>
          </a:xfrm>
          <a:prstGeom prst="rect">
            <a:avLst/>
          </a:prstGeom>
        </p:spPr>
        <p:txBody>
          <a:bodyPr wrap="square" lIns="0" tIns="0" rIns="0" bIns="0" anchor="ctr">
            <a:spAutoFit/>
          </a:bodyPr>
          <a:lstStyle/>
          <a:p>
            <a:pPr algn="ctr">
              <a:lnSpc>
                <a:spcPts val="1900"/>
              </a:lnSpc>
            </a:pPr>
            <a:r>
              <a:rPr lang="en-US" sz="1400" b="1" dirty="0">
                <a:solidFill>
                  <a:schemeClr val="tx1">
                    <a:lumMod val="75000"/>
                    <a:lumOff val="25000"/>
                  </a:schemeClr>
                </a:solidFill>
                <a:cs typeface="Segoe UI" panose="020B0502040204020203" pitchFamily="34" charset="0"/>
              </a:rPr>
              <a:t>MAIN</a:t>
            </a:r>
            <a:r>
              <a:rPr lang="en-US" sz="1400" dirty="0">
                <a:solidFill>
                  <a:schemeClr val="tx1">
                    <a:lumMod val="75000"/>
                    <a:lumOff val="25000"/>
                  </a:schemeClr>
                </a:solidFill>
                <a:cs typeface="Segoe UI" panose="020B0502040204020203" pitchFamily="34" charset="0"/>
              </a:rPr>
              <a:t> </a:t>
            </a:r>
            <a:r>
              <a:rPr lang="en-US" sz="1400" b="1" dirty="0">
                <a:solidFill>
                  <a:schemeClr val="tx1">
                    <a:lumMod val="75000"/>
                    <a:lumOff val="25000"/>
                  </a:schemeClr>
                </a:solidFill>
                <a:cs typeface="Segoe UI" panose="020B0502040204020203" pitchFamily="34" charset="0"/>
              </a:rPr>
              <a:t>OBJECTIVE</a:t>
            </a:r>
          </a:p>
        </p:txBody>
      </p:sp>
      <p:sp>
        <p:nvSpPr>
          <p:cNvPr id="89" name="Rectangle 88">
            <a:extLst>
              <a:ext uri="{FF2B5EF4-FFF2-40B4-BE49-F238E27FC236}">
                <a16:creationId xmlns:a16="http://schemas.microsoft.com/office/drawing/2014/main" id="{AAC2972F-490F-4F2F-8A08-930B8C850374}"/>
              </a:ext>
            </a:extLst>
          </p:cNvPr>
          <p:cNvSpPr/>
          <p:nvPr/>
        </p:nvSpPr>
        <p:spPr>
          <a:xfrm>
            <a:off x="9588400" y="3429000"/>
            <a:ext cx="1767088" cy="223394"/>
          </a:xfrm>
          <a:prstGeom prst="rect">
            <a:avLst/>
          </a:prstGeom>
        </p:spPr>
        <p:txBody>
          <a:bodyPr wrap="square" lIns="0" tIns="0" rIns="0" bIns="0" anchor="ctr">
            <a:spAutoFit/>
          </a:bodyPr>
          <a:lstStyle/>
          <a:p>
            <a:pPr>
              <a:lnSpc>
                <a:spcPts val="1900"/>
              </a:lnSpc>
            </a:pPr>
            <a:r>
              <a:rPr lang="en-US" sz="1400" b="1" dirty="0">
                <a:solidFill>
                  <a:schemeClr val="tx1">
                    <a:lumMod val="75000"/>
                    <a:lumOff val="25000"/>
                  </a:schemeClr>
                </a:solidFill>
                <a:cs typeface="Segoe UI" panose="020B0502040204020203" pitchFamily="34" charset="0"/>
              </a:rPr>
              <a:t>SPECIFIC OBJECTIVES </a:t>
            </a:r>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p:nvPr>
        </p:nvSpPr>
        <p:spPr/>
        <p:txBody>
          <a:bodyPr/>
          <a:lstStyle/>
          <a:p>
            <a:r>
              <a:rPr lang="en-US" dirty="0"/>
              <a:t>Project analysis slide 8</a:t>
            </a:r>
          </a:p>
        </p:txBody>
      </p:sp>
      <p:sp>
        <p:nvSpPr>
          <p:cNvPr id="3" name="Content Placeholder 2">
            <a:extLst>
              <a:ext uri="{FF2B5EF4-FFF2-40B4-BE49-F238E27FC236}">
                <a16:creationId xmlns:a16="http://schemas.microsoft.com/office/drawing/2014/main" id="{3CF35445-7908-8BFA-6339-A7C92BF29DC0}"/>
              </a:ext>
            </a:extLst>
          </p:cNvPr>
          <p:cNvSpPr>
            <a:spLocks noGrp="1"/>
          </p:cNvSpPr>
          <p:nvPr>
            <p:ph idx="1"/>
          </p:nvPr>
        </p:nvSpPr>
        <p:spPr>
          <a:xfrm>
            <a:off x="476250" y="855297"/>
            <a:ext cx="10877550" cy="5321666"/>
          </a:xfrm>
        </p:spPr>
        <p:txBody>
          <a:bodyPr/>
          <a:lstStyle/>
          <a:p>
            <a:r>
              <a:rPr lang="en-US" b="1" dirty="0">
                <a:latin typeface="Times New Roman" panose="02020603050405020304" pitchFamily="18" charset="0"/>
                <a:cs typeface="Times New Roman" panose="02020603050405020304" pitchFamily="18" charset="0"/>
              </a:rPr>
              <a:t>Exploring the Health Data</a:t>
            </a:r>
          </a:p>
          <a:p>
            <a:r>
              <a:rPr lang="en-US" b="1" dirty="0">
                <a:latin typeface="Times New Roman" panose="02020603050405020304" pitchFamily="18" charset="0"/>
                <a:cs typeface="Times New Roman" panose="02020603050405020304" pitchFamily="18" charset="0"/>
              </a:rPr>
              <a:t>Data Source:</a:t>
            </a:r>
            <a:r>
              <a:rPr lang="en-US" dirty="0">
                <a:latin typeface="Times New Roman" panose="02020603050405020304" pitchFamily="18" charset="0"/>
                <a:cs typeface="Times New Roman" panose="02020603050405020304" pitchFamily="18" charset="0"/>
              </a:rPr>
              <a:t> Pima Indians Diabetes Dataset(Kaggle)</a:t>
            </a:r>
          </a:p>
          <a:p>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Glucose levels, Body Mass Index (BMI), Age, Pregnancies, Blood Pressure, Skin Thickness, Insulin, and Diabetes Pedigree Function.</a:t>
            </a:r>
          </a:p>
          <a:p>
            <a:r>
              <a:rPr lang="en-US" b="1" dirty="0">
                <a:latin typeface="Times New Roman" panose="02020603050405020304" pitchFamily="18" charset="0"/>
                <a:cs typeface="Times New Roman" panose="02020603050405020304" pitchFamily="18" charset="0"/>
              </a:rPr>
              <a:t>Target Variable:</a:t>
            </a:r>
            <a:r>
              <a:rPr lang="en-US" dirty="0">
                <a:latin typeface="Times New Roman" panose="02020603050405020304" pitchFamily="18" charset="0"/>
                <a:cs typeface="Times New Roman" panose="02020603050405020304" pitchFamily="18" charset="0"/>
              </a:rPr>
              <a:t> Outcome (Diabetic / Non-diabetic).</a:t>
            </a:r>
          </a:p>
          <a:p>
            <a:r>
              <a:rPr lang="en-US" b="1" dirty="0">
                <a:latin typeface="Times New Roman" panose="02020603050405020304" pitchFamily="18" charset="0"/>
                <a:cs typeface="Times New Roman" panose="02020603050405020304" pitchFamily="18" charset="0"/>
              </a:rPr>
              <a:t>Class Distribution:</a:t>
            </a:r>
            <a:r>
              <a:rPr lang="en-US" dirty="0">
                <a:latin typeface="Times New Roman" panose="02020603050405020304" pitchFamily="18" charset="0"/>
                <a:cs typeface="Times New Roman" panose="02020603050405020304" pitchFamily="18" charset="0"/>
              </a:rPr>
              <a:t> Noted imbalance (approx. 500 non-diabetic and 270 diabetic in the dataset, required to </a:t>
            </a:r>
            <a:r>
              <a:rPr lang="en-US" dirty="0" err="1">
                <a:latin typeface="Times New Roman" panose="02020603050405020304" pitchFamily="18" charset="0"/>
                <a:cs typeface="Times New Roman" panose="02020603050405020304" pitchFamily="18" charset="0"/>
              </a:rPr>
              <a:t>balnce</a:t>
            </a:r>
            <a:r>
              <a:rPr lang="en-US" dirty="0">
                <a:latin typeface="Times New Roman" panose="02020603050405020304" pitchFamily="18" charset="0"/>
                <a:cs typeface="Times New Roman" panose="02020603050405020304" pitchFamily="18" charset="0"/>
              </a:rPr>
              <a:t> class weights when modeling</a:t>
            </a:r>
          </a:p>
          <a:p>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UNDERSTANDING</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6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PREPERATION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p:nvPr>
        </p:nvSpPr>
        <p:spPr/>
        <p:txBody>
          <a:bodyPr/>
          <a:lstStyle/>
          <a:p>
            <a:r>
              <a:rPr lang="en-US" dirty="0"/>
              <a:t>Project analysis slide 11</a:t>
            </a:r>
          </a:p>
        </p:txBody>
      </p:sp>
      <p:sp>
        <p:nvSpPr>
          <p:cNvPr id="3" name="Content Placeholder 2">
            <a:extLst>
              <a:ext uri="{FF2B5EF4-FFF2-40B4-BE49-F238E27FC236}">
                <a16:creationId xmlns:a16="http://schemas.microsoft.com/office/drawing/2014/main" id="{D8A4AF99-67E0-D0E5-89F6-60C47545D2D0}"/>
              </a:ext>
            </a:extLst>
          </p:cNvPr>
          <p:cNvSpPr>
            <a:spLocks noGrp="1"/>
          </p:cNvSpPr>
          <p:nvPr>
            <p:ph idx="1"/>
          </p:nvPr>
        </p:nvSpPr>
        <p:spPr>
          <a:xfrm>
            <a:off x="133350" y="1101725"/>
            <a:ext cx="10515600" cy="4351338"/>
          </a:xfrm>
        </p:spPr>
        <p:txBody>
          <a:bodyPr/>
          <a:lstStyle/>
          <a:p>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Handled missing values and inconsistencies.</a:t>
            </a:r>
          </a:p>
          <a:p>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Applied standardization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to ensure features contribute equally to the models, especially for Logistic Regression.</a:t>
            </a:r>
          </a:p>
          <a:p>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Divided data into training and test sets to evaluate model performance on unseen data.(80/20)</a:t>
            </a:r>
          </a:p>
          <a:p>
            <a:endParaRPr lang="en-US" dirty="0"/>
          </a:p>
        </p:txBody>
      </p:sp>
    </p:spTree>
    <p:extLst>
      <p:ext uri="{BB962C8B-B14F-4D97-AF65-F5344CB8AC3E}">
        <p14:creationId xmlns:p14="http://schemas.microsoft.com/office/powerpoint/2010/main" val="227547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676BD-5F39-2B92-2D32-6FEB03713E9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D777EAE-5E34-366B-AD7C-5B590B81BD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EBCF3FB-62ED-A906-5284-5F81BBF932F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MODELING</a:t>
            </a:r>
          </a:p>
        </p:txBody>
      </p:sp>
      <p:cxnSp>
        <p:nvCxnSpPr>
          <p:cNvPr id="14" name="Straight Connector 13">
            <a:extLst>
              <a:ext uri="{FF2B5EF4-FFF2-40B4-BE49-F238E27FC236}">
                <a16:creationId xmlns:a16="http://schemas.microsoft.com/office/drawing/2014/main" id="{9D816B33-A03C-3813-69D4-C60E9802804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6571D6B2-3007-789C-3726-26ACD7A73C2D}"/>
              </a:ext>
            </a:extLst>
          </p:cNvPr>
          <p:cNvSpPr>
            <a:spLocks noGrp="1"/>
          </p:cNvSpPr>
          <p:nvPr>
            <p:ph type="title"/>
          </p:nvPr>
        </p:nvSpPr>
        <p:spPr/>
        <p:txBody>
          <a:bodyPr/>
          <a:lstStyle/>
          <a:p>
            <a:r>
              <a:rPr lang="en-US" dirty="0"/>
              <a:t>Project analysis slide 11</a:t>
            </a:r>
          </a:p>
        </p:txBody>
      </p:sp>
      <p:sp>
        <p:nvSpPr>
          <p:cNvPr id="4" name="Rectangle 1">
            <a:extLst>
              <a:ext uri="{FF2B5EF4-FFF2-40B4-BE49-F238E27FC236}">
                <a16:creationId xmlns:a16="http://schemas.microsoft.com/office/drawing/2014/main" id="{956C5188-5B13-C39D-8588-64A9041F4509}"/>
              </a:ext>
            </a:extLst>
          </p:cNvPr>
          <p:cNvSpPr>
            <a:spLocks noGrp="1" noChangeArrowheads="1"/>
          </p:cNvSpPr>
          <p:nvPr>
            <p:ph idx="1"/>
          </p:nvPr>
        </p:nvSpPr>
        <p:spPr bwMode="auto">
          <a:xfrm>
            <a:off x="523876" y="1381542"/>
            <a:ext cx="1058227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Building Our Predictive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Supervised Binary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Selected: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strong baseline, interpretable linear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 Classifier: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non-linear, interpretable model capable of capturing complex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for both models to find the optimal set of hyperparameters that maximize performance on cross-validated training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24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89A11-4064-8FE7-F15E-EE9D8D14756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4B564A9-7B07-FAF0-C1F2-155AC30A428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23A436D-239A-1089-16EA-A31CEF34D27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EVALUATION</a:t>
            </a:r>
          </a:p>
        </p:txBody>
      </p:sp>
      <p:cxnSp>
        <p:nvCxnSpPr>
          <p:cNvPr id="14" name="Straight Connector 13">
            <a:extLst>
              <a:ext uri="{FF2B5EF4-FFF2-40B4-BE49-F238E27FC236}">
                <a16:creationId xmlns:a16="http://schemas.microsoft.com/office/drawing/2014/main" id="{D20638A3-BB04-2257-597E-94F9E229185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35733B3D-3EBF-6E22-62DA-E5B35513BD21}"/>
              </a:ext>
            </a:extLst>
          </p:cNvPr>
          <p:cNvSpPr>
            <a:spLocks noGrp="1"/>
          </p:cNvSpPr>
          <p:nvPr>
            <p:ph type="title"/>
          </p:nvPr>
        </p:nvSpPr>
        <p:spPr/>
        <p:txBody>
          <a:bodyPr/>
          <a:lstStyle/>
          <a:p>
            <a:r>
              <a:rPr lang="en-US" dirty="0"/>
              <a:t>Project analysis slide 11</a:t>
            </a:r>
          </a:p>
        </p:txBody>
      </p:sp>
      <p:sp>
        <p:nvSpPr>
          <p:cNvPr id="3" name="Content Placeholder 2">
            <a:extLst>
              <a:ext uri="{FF2B5EF4-FFF2-40B4-BE49-F238E27FC236}">
                <a16:creationId xmlns:a16="http://schemas.microsoft.com/office/drawing/2014/main" id="{B1F39183-6582-A305-B959-33A671A0A38A}"/>
              </a:ext>
            </a:extLst>
          </p:cNvPr>
          <p:cNvSpPr>
            <a:spLocks noGrp="1"/>
          </p:cNvSpPr>
          <p:nvPr>
            <p:ph idx="1"/>
          </p:nvPr>
        </p:nvSpPr>
        <p:spPr>
          <a:xfrm>
            <a:off x="228600" y="704850"/>
            <a:ext cx="11125200" cy="5472113"/>
          </a:xfrm>
        </p:spPr>
        <p:txBody>
          <a:bodyPr>
            <a:normAutofit lnSpcReduction="10000"/>
          </a:bodyPr>
          <a:lstStyle/>
          <a:p>
            <a:r>
              <a:rPr lang="en-US" b="1" dirty="0">
                <a:latin typeface="Times New Roman" panose="02020603050405020304" pitchFamily="18" charset="0"/>
                <a:cs typeface="Times New Roman" panose="02020603050405020304" pitchFamily="18" charset="0"/>
              </a:rPr>
              <a:t>Assessing Model Performance Against Objectives</a:t>
            </a:r>
          </a:p>
          <a:p>
            <a:r>
              <a:rPr lang="en-US" b="1" dirty="0">
                <a:latin typeface="Times New Roman" panose="02020603050405020304" pitchFamily="18" charset="0"/>
                <a:cs typeface="Times New Roman" panose="02020603050405020304" pitchFamily="18" charset="0"/>
              </a:rPr>
              <a:t>Key Evaluation Metrics: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Overall correct predictions.</a:t>
            </a:r>
          </a:p>
          <a:p>
            <a:pPr lvl="1"/>
            <a:r>
              <a:rPr lang="en-US" b="1" dirty="0">
                <a:latin typeface="Times New Roman" panose="02020603050405020304" pitchFamily="18" charset="0"/>
                <a:cs typeface="Times New Roman" panose="02020603050405020304" pitchFamily="18" charset="0"/>
              </a:rPr>
              <a:t>Recall (Sensitivity):</a:t>
            </a:r>
            <a:r>
              <a:rPr lang="en-US" dirty="0">
                <a:latin typeface="Times New Roman" panose="02020603050405020304" pitchFamily="18" charset="0"/>
                <a:cs typeface="Times New Roman" panose="02020603050405020304" pitchFamily="18" charset="0"/>
              </a:rPr>
              <a:t> Ability to find all actual positive cases (crucial for early detection).</a:t>
            </a:r>
          </a:p>
          <a:p>
            <a:pPr lvl="1"/>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Proportion of positive identifications that were actually correct.</a:t>
            </a:r>
          </a:p>
          <a:p>
            <a:pPr lvl="1"/>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Harmonic mean of precision and recall.</a:t>
            </a:r>
          </a:p>
          <a:p>
            <a:pPr lvl="1"/>
            <a:r>
              <a:rPr lang="en-US" b="1" dirty="0">
                <a:latin typeface="Times New Roman" panose="02020603050405020304" pitchFamily="18" charset="0"/>
                <a:cs typeface="Times New Roman" panose="02020603050405020304" pitchFamily="18" charset="0"/>
              </a:rPr>
              <a:t>Area Under the ROC Curve (AUC):</a:t>
            </a:r>
            <a:r>
              <a:rPr lang="en-US" dirty="0">
                <a:latin typeface="Times New Roman" panose="02020603050405020304" pitchFamily="18" charset="0"/>
                <a:cs typeface="Times New Roman" panose="02020603050405020304" pitchFamily="18" charset="0"/>
              </a:rPr>
              <a:t> Overall discriminative power across all thresholds.</a:t>
            </a:r>
          </a:p>
          <a:p>
            <a:pPr lvl="1"/>
            <a:r>
              <a:rPr lang="en-US" b="1" dirty="0">
                <a:latin typeface="Times New Roman" panose="02020603050405020304" pitchFamily="18" charset="0"/>
                <a:cs typeface="Times New Roman" panose="02020603050405020304" pitchFamily="18" charset="0"/>
              </a:rPr>
              <a:t>Confusion Matrix:</a:t>
            </a:r>
            <a:r>
              <a:rPr lang="en-US" dirty="0">
                <a:latin typeface="Times New Roman" panose="02020603050405020304" pitchFamily="18" charset="0"/>
                <a:cs typeface="Times New Roman" panose="02020603050405020304" pitchFamily="18" charset="0"/>
              </a:rPr>
              <a:t> Breakdown of True Positives, True Negatives, False Positives, False Negatives.</a:t>
            </a:r>
          </a:p>
          <a:p>
            <a:r>
              <a:rPr lang="en-US" sz="2400" dirty="0">
                <a:latin typeface="Times New Roman" panose="02020603050405020304" pitchFamily="18" charset="0"/>
                <a:cs typeface="Times New Roman" panose="02020603050405020304" pitchFamily="18" charset="0"/>
              </a:rPr>
              <a:t>The evaluation table shows both models are equally accurate (75%) and differentiate well (AUC 0.81). However, the Decision Tree is better at catching actual diabetes cases (85% recall, fewer missed), while the Logistic Regression has a slight edge in generating fewer false alarms (higher precision</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294722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306</TotalTime>
  <Words>890</Words>
  <Application>Microsoft Office PowerPoint</Application>
  <PresentationFormat>Widescreen</PresentationFormat>
  <Paragraphs>119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Light</vt:lpstr>
      <vt:lpstr>Bradley Hand ITC</vt:lpstr>
      <vt:lpstr>Calibri</vt:lpstr>
      <vt:lpstr>Century Gothic</vt:lpstr>
      <vt:lpstr>Segoe UI</vt:lpstr>
      <vt:lpstr>Segoe UI Light</vt:lpstr>
      <vt:lpstr>Times New Roman</vt:lpstr>
      <vt:lpstr>Office Theme</vt:lpstr>
      <vt:lpstr>EARLY DETECTION OF  DIABETES A machine learning project MICHELLE USAGI</vt:lpstr>
      <vt:lpstr>Project analysis slide 2</vt:lpstr>
      <vt:lpstr>Project analysis slide 3</vt:lpstr>
      <vt:lpstr>Project analysis slide 6</vt:lpstr>
      <vt:lpstr>Project analysis slide 4</vt:lpstr>
      <vt:lpstr>Project analysis slide 8</vt:lpstr>
      <vt:lpstr>Project analysis slide 11</vt:lpstr>
      <vt:lpstr>Project analysis slide 11</vt:lpstr>
      <vt:lpstr>Project analysis slide 11</vt:lpstr>
      <vt:lpstr>Project analysis slide 11</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Michelle Usagi</dc:creator>
  <cp:lastModifiedBy>Michelle Usagi</cp:lastModifiedBy>
  <cp:revision>1</cp:revision>
  <dcterms:created xsi:type="dcterms:W3CDTF">2025-06-10T15:40:10Z</dcterms:created>
  <dcterms:modified xsi:type="dcterms:W3CDTF">2025-06-10T20:46:53Z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