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C4EAD-182E-4725-B4C2-753FFD51B083}" v="751" dt="2022-05-10T14:18:20.382"/>
    <p1510:client id="{8BF8DD83-6EE6-41B4-B5E4-023FD67B6A8E}" v="2" dt="2022-05-11T19:59:49.709"/>
    <p1510:client id="{D5DD1B2D-9B34-47AA-A3DA-0F1AC963A0D2}" v="1413" dt="2022-05-09T14:42:39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F1964-1082-460D-A884-D5C7DBFFA09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F76C0-7E13-4329-BBB4-ECB15DF3D2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La programmation procédurale ;</a:t>
          </a:r>
          <a:endParaRPr lang="en-US"/>
        </a:p>
      </dgm:t>
    </dgm:pt>
    <dgm:pt modelId="{59A567CC-9A25-40C7-80BD-4E87247C637D}" type="parTrans" cxnId="{2A763E0F-450C-49EA-8410-B4B71EA53285}">
      <dgm:prSet/>
      <dgm:spPr/>
      <dgm:t>
        <a:bodyPr/>
        <a:lstStyle/>
        <a:p>
          <a:endParaRPr lang="en-US"/>
        </a:p>
      </dgm:t>
    </dgm:pt>
    <dgm:pt modelId="{497A122D-3972-4D59-9799-C14B8EDFDB48}" type="sibTrans" cxnId="{2A763E0F-450C-49EA-8410-B4B71EA53285}">
      <dgm:prSet/>
      <dgm:spPr/>
      <dgm:t>
        <a:bodyPr/>
        <a:lstStyle/>
        <a:p>
          <a:endParaRPr lang="en-US"/>
        </a:p>
      </dgm:t>
    </dgm:pt>
    <dgm:pt modelId="{B8E55D59-3702-441B-BAE6-3F6704C99C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La programmation fonctionnelle ;</a:t>
          </a:r>
          <a:endParaRPr lang="en-US" dirty="0"/>
        </a:p>
      </dgm:t>
    </dgm:pt>
    <dgm:pt modelId="{5BA1F981-F7FA-4B07-A5F4-F628DE657C82}" type="parTrans" cxnId="{7130AE54-FA2A-4091-A12E-F012A7920A17}">
      <dgm:prSet/>
      <dgm:spPr/>
      <dgm:t>
        <a:bodyPr/>
        <a:lstStyle/>
        <a:p>
          <a:endParaRPr lang="en-US"/>
        </a:p>
      </dgm:t>
    </dgm:pt>
    <dgm:pt modelId="{BF2AA44C-9D84-44D2-BB09-7096212EBA40}" type="sibTrans" cxnId="{7130AE54-FA2A-4091-A12E-F012A7920A17}">
      <dgm:prSet/>
      <dgm:spPr/>
      <dgm:t>
        <a:bodyPr/>
        <a:lstStyle/>
        <a:p>
          <a:endParaRPr lang="en-US"/>
        </a:p>
      </dgm:t>
    </dgm:pt>
    <dgm:pt modelId="{AF48E9B4-E23F-4438-A2A2-7B4A9CC0BF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La programmation orientée objet</a:t>
          </a:r>
          <a:endParaRPr lang="en-US" dirty="0"/>
        </a:p>
      </dgm:t>
    </dgm:pt>
    <dgm:pt modelId="{7CD77392-06C3-4AEC-B085-459FE3E88759}" type="parTrans" cxnId="{BF7CF155-157A-4319-B022-4F15F275DF3F}">
      <dgm:prSet/>
      <dgm:spPr/>
      <dgm:t>
        <a:bodyPr/>
        <a:lstStyle/>
        <a:p>
          <a:endParaRPr lang="en-US"/>
        </a:p>
      </dgm:t>
    </dgm:pt>
    <dgm:pt modelId="{AC560129-CEC4-470D-8F6D-9AAD42FB00E6}" type="sibTrans" cxnId="{BF7CF155-157A-4319-B022-4F15F275DF3F}">
      <dgm:prSet/>
      <dgm:spPr/>
      <dgm:t>
        <a:bodyPr/>
        <a:lstStyle/>
        <a:p>
          <a:endParaRPr lang="en-US"/>
        </a:p>
      </dgm:t>
    </dgm:pt>
    <dgm:pt modelId="{977721D0-31DC-4BB2-8531-6F91B656F1AE}" type="pres">
      <dgm:prSet presAssocID="{204F1964-1082-460D-A884-D5C7DBFFA092}" presName="root" presStyleCnt="0">
        <dgm:presLayoutVars>
          <dgm:dir/>
          <dgm:resizeHandles val="exact"/>
        </dgm:presLayoutVars>
      </dgm:prSet>
      <dgm:spPr/>
    </dgm:pt>
    <dgm:pt modelId="{0161F655-C4D3-429E-82FF-966B9C2EB0FA}" type="pres">
      <dgm:prSet presAssocID="{F45F76C0-7E13-4329-BBB4-ECB15DF3D2CD}" presName="compNode" presStyleCnt="0"/>
      <dgm:spPr/>
    </dgm:pt>
    <dgm:pt modelId="{CCF7D3F9-B987-445F-BBD0-EC12701B1263}" type="pres">
      <dgm:prSet presAssocID="{F45F76C0-7E13-4329-BBB4-ECB15DF3D2CD}" presName="iconBgRect" presStyleLbl="bgShp" presStyleIdx="0" presStyleCnt="3"/>
      <dgm:spPr/>
    </dgm:pt>
    <dgm:pt modelId="{D851AE00-BA3F-4116-B323-AEAB25F0F460}" type="pres">
      <dgm:prSet presAssocID="{F45F76C0-7E13-4329-BBB4-ECB15DF3D2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9968DEFE-A4C4-47BF-93EC-0A15254CA810}" type="pres">
      <dgm:prSet presAssocID="{F45F76C0-7E13-4329-BBB4-ECB15DF3D2CD}" presName="spaceRect" presStyleCnt="0"/>
      <dgm:spPr/>
    </dgm:pt>
    <dgm:pt modelId="{C6A6EAEE-E6AE-4454-BFCD-516035677F9E}" type="pres">
      <dgm:prSet presAssocID="{F45F76C0-7E13-4329-BBB4-ECB15DF3D2CD}" presName="textRect" presStyleLbl="revTx" presStyleIdx="0" presStyleCnt="3">
        <dgm:presLayoutVars>
          <dgm:chMax val="1"/>
          <dgm:chPref val="1"/>
        </dgm:presLayoutVars>
      </dgm:prSet>
      <dgm:spPr/>
    </dgm:pt>
    <dgm:pt modelId="{26514AC1-E6AB-4249-ADEC-A03C5B9F69D5}" type="pres">
      <dgm:prSet presAssocID="{497A122D-3972-4D59-9799-C14B8EDFDB48}" presName="sibTrans" presStyleCnt="0"/>
      <dgm:spPr/>
    </dgm:pt>
    <dgm:pt modelId="{D2A96A2F-B0C0-40F0-BCF3-58BB90781EDA}" type="pres">
      <dgm:prSet presAssocID="{B8E55D59-3702-441B-BAE6-3F6704C99C0D}" presName="compNode" presStyleCnt="0"/>
      <dgm:spPr/>
    </dgm:pt>
    <dgm:pt modelId="{D2268EFE-4624-4254-BD87-6480C0D6F449}" type="pres">
      <dgm:prSet presAssocID="{B8E55D59-3702-441B-BAE6-3F6704C99C0D}" presName="iconBgRect" presStyleLbl="bgShp" presStyleIdx="1" presStyleCnt="3"/>
      <dgm:spPr/>
    </dgm:pt>
    <dgm:pt modelId="{CDA8D0C4-FBF3-4E88-9C61-27B5161BFA09}" type="pres">
      <dgm:prSet presAssocID="{B8E55D59-3702-441B-BAE6-3F6704C99C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FA4F69-07AC-4B2C-A691-C4EC8F807201}" type="pres">
      <dgm:prSet presAssocID="{B8E55D59-3702-441B-BAE6-3F6704C99C0D}" presName="spaceRect" presStyleCnt="0"/>
      <dgm:spPr/>
    </dgm:pt>
    <dgm:pt modelId="{F5580247-F373-4756-901C-0FC3ED81A538}" type="pres">
      <dgm:prSet presAssocID="{B8E55D59-3702-441B-BAE6-3F6704C99C0D}" presName="textRect" presStyleLbl="revTx" presStyleIdx="1" presStyleCnt="3">
        <dgm:presLayoutVars>
          <dgm:chMax val="1"/>
          <dgm:chPref val="1"/>
        </dgm:presLayoutVars>
      </dgm:prSet>
      <dgm:spPr/>
    </dgm:pt>
    <dgm:pt modelId="{5CA42970-5CF6-4937-A042-F1014192747B}" type="pres">
      <dgm:prSet presAssocID="{BF2AA44C-9D84-44D2-BB09-7096212EBA40}" presName="sibTrans" presStyleCnt="0"/>
      <dgm:spPr/>
    </dgm:pt>
    <dgm:pt modelId="{01FE1D53-71AE-495C-A560-5E4B401AA4F6}" type="pres">
      <dgm:prSet presAssocID="{AF48E9B4-E23F-4438-A2A2-7B4A9CC0BF7C}" presName="compNode" presStyleCnt="0"/>
      <dgm:spPr/>
    </dgm:pt>
    <dgm:pt modelId="{968404B4-92B0-4A8C-BDB3-40DB08C42A8C}" type="pres">
      <dgm:prSet presAssocID="{AF48E9B4-E23F-4438-A2A2-7B4A9CC0BF7C}" presName="iconBgRect" presStyleLbl="bgShp" presStyleIdx="2" presStyleCnt="3"/>
      <dgm:spPr/>
    </dgm:pt>
    <dgm:pt modelId="{8C1C8BD5-C048-494B-8A46-FE89A0ED22F8}" type="pres">
      <dgm:prSet presAssocID="{AF48E9B4-E23F-4438-A2A2-7B4A9CC0BF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A3A30576-0481-4EEC-B251-066C0678BCBF}" type="pres">
      <dgm:prSet presAssocID="{AF48E9B4-E23F-4438-A2A2-7B4A9CC0BF7C}" presName="spaceRect" presStyleCnt="0"/>
      <dgm:spPr/>
    </dgm:pt>
    <dgm:pt modelId="{2C029E46-C77F-4978-A263-91FDD2DEC0FC}" type="pres">
      <dgm:prSet presAssocID="{AF48E9B4-E23F-4438-A2A2-7B4A9CC0BF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763E0F-450C-49EA-8410-B4B71EA53285}" srcId="{204F1964-1082-460D-A884-D5C7DBFFA092}" destId="{F45F76C0-7E13-4329-BBB4-ECB15DF3D2CD}" srcOrd="0" destOrd="0" parTransId="{59A567CC-9A25-40C7-80BD-4E87247C637D}" sibTransId="{497A122D-3972-4D59-9799-C14B8EDFDB48}"/>
    <dgm:cxn modelId="{5DE04120-A580-4400-BBD1-24EE5C8FCD34}" type="presOf" srcId="{204F1964-1082-460D-A884-D5C7DBFFA092}" destId="{977721D0-31DC-4BB2-8531-6F91B656F1AE}" srcOrd="0" destOrd="0" presId="urn:microsoft.com/office/officeart/2018/5/layout/IconCircleLabelList"/>
    <dgm:cxn modelId="{7130AE54-FA2A-4091-A12E-F012A7920A17}" srcId="{204F1964-1082-460D-A884-D5C7DBFFA092}" destId="{B8E55D59-3702-441B-BAE6-3F6704C99C0D}" srcOrd="1" destOrd="0" parTransId="{5BA1F981-F7FA-4B07-A5F4-F628DE657C82}" sibTransId="{BF2AA44C-9D84-44D2-BB09-7096212EBA40}"/>
    <dgm:cxn modelId="{BF7CF155-157A-4319-B022-4F15F275DF3F}" srcId="{204F1964-1082-460D-A884-D5C7DBFFA092}" destId="{AF48E9B4-E23F-4438-A2A2-7B4A9CC0BF7C}" srcOrd="2" destOrd="0" parTransId="{7CD77392-06C3-4AEC-B085-459FE3E88759}" sibTransId="{AC560129-CEC4-470D-8F6D-9AAD42FB00E6}"/>
    <dgm:cxn modelId="{DEC94889-9917-4EB0-8DC3-4AAE9605AD45}" type="presOf" srcId="{F45F76C0-7E13-4329-BBB4-ECB15DF3D2CD}" destId="{C6A6EAEE-E6AE-4454-BFCD-516035677F9E}" srcOrd="0" destOrd="0" presId="urn:microsoft.com/office/officeart/2018/5/layout/IconCircleLabelList"/>
    <dgm:cxn modelId="{472B5195-9230-4995-88D4-F250ECF3DE9A}" type="presOf" srcId="{B8E55D59-3702-441B-BAE6-3F6704C99C0D}" destId="{F5580247-F373-4756-901C-0FC3ED81A538}" srcOrd="0" destOrd="0" presId="urn:microsoft.com/office/officeart/2018/5/layout/IconCircleLabelList"/>
    <dgm:cxn modelId="{9FC481D7-12CE-4C62-B7A9-F69D298BEBCC}" type="presOf" srcId="{AF48E9B4-E23F-4438-A2A2-7B4A9CC0BF7C}" destId="{2C029E46-C77F-4978-A263-91FDD2DEC0FC}" srcOrd="0" destOrd="0" presId="urn:microsoft.com/office/officeart/2018/5/layout/IconCircleLabelList"/>
    <dgm:cxn modelId="{D615F6CA-7968-42D3-B08F-01C30C9577A5}" type="presParOf" srcId="{977721D0-31DC-4BB2-8531-6F91B656F1AE}" destId="{0161F655-C4D3-429E-82FF-966B9C2EB0FA}" srcOrd="0" destOrd="0" presId="urn:microsoft.com/office/officeart/2018/5/layout/IconCircleLabelList"/>
    <dgm:cxn modelId="{DE69253A-946E-4BB8-84E7-72949F9F01F9}" type="presParOf" srcId="{0161F655-C4D3-429E-82FF-966B9C2EB0FA}" destId="{CCF7D3F9-B987-445F-BBD0-EC12701B1263}" srcOrd="0" destOrd="0" presId="urn:microsoft.com/office/officeart/2018/5/layout/IconCircleLabelList"/>
    <dgm:cxn modelId="{D8C4674A-545B-497D-887F-7BD35C9705F1}" type="presParOf" srcId="{0161F655-C4D3-429E-82FF-966B9C2EB0FA}" destId="{D851AE00-BA3F-4116-B323-AEAB25F0F460}" srcOrd="1" destOrd="0" presId="urn:microsoft.com/office/officeart/2018/5/layout/IconCircleLabelList"/>
    <dgm:cxn modelId="{DA4A78DA-A728-49F3-AF2A-F9A28FDCA45A}" type="presParOf" srcId="{0161F655-C4D3-429E-82FF-966B9C2EB0FA}" destId="{9968DEFE-A4C4-47BF-93EC-0A15254CA810}" srcOrd="2" destOrd="0" presId="urn:microsoft.com/office/officeart/2018/5/layout/IconCircleLabelList"/>
    <dgm:cxn modelId="{3BFB17D1-21A8-40FB-8E22-0730F981FB63}" type="presParOf" srcId="{0161F655-C4D3-429E-82FF-966B9C2EB0FA}" destId="{C6A6EAEE-E6AE-4454-BFCD-516035677F9E}" srcOrd="3" destOrd="0" presId="urn:microsoft.com/office/officeart/2018/5/layout/IconCircleLabelList"/>
    <dgm:cxn modelId="{E546A310-E40B-4FDA-9ADE-B05D5D02EC1C}" type="presParOf" srcId="{977721D0-31DC-4BB2-8531-6F91B656F1AE}" destId="{26514AC1-E6AB-4249-ADEC-A03C5B9F69D5}" srcOrd="1" destOrd="0" presId="urn:microsoft.com/office/officeart/2018/5/layout/IconCircleLabelList"/>
    <dgm:cxn modelId="{3BC1C3B7-14BD-4C76-B7DA-7BC4EE7BA69F}" type="presParOf" srcId="{977721D0-31DC-4BB2-8531-6F91B656F1AE}" destId="{D2A96A2F-B0C0-40F0-BCF3-58BB90781EDA}" srcOrd="2" destOrd="0" presId="urn:microsoft.com/office/officeart/2018/5/layout/IconCircleLabelList"/>
    <dgm:cxn modelId="{6FBC13BE-C8A6-4510-A893-78DB416FB6F1}" type="presParOf" srcId="{D2A96A2F-B0C0-40F0-BCF3-58BB90781EDA}" destId="{D2268EFE-4624-4254-BD87-6480C0D6F449}" srcOrd="0" destOrd="0" presId="urn:microsoft.com/office/officeart/2018/5/layout/IconCircleLabelList"/>
    <dgm:cxn modelId="{569C852B-11FD-4081-8559-1F3C38AB45C0}" type="presParOf" srcId="{D2A96A2F-B0C0-40F0-BCF3-58BB90781EDA}" destId="{CDA8D0C4-FBF3-4E88-9C61-27B5161BFA09}" srcOrd="1" destOrd="0" presId="urn:microsoft.com/office/officeart/2018/5/layout/IconCircleLabelList"/>
    <dgm:cxn modelId="{4EF95B61-1793-42D4-812E-5F1D713FD548}" type="presParOf" srcId="{D2A96A2F-B0C0-40F0-BCF3-58BB90781EDA}" destId="{E6FA4F69-07AC-4B2C-A691-C4EC8F807201}" srcOrd="2" destOrd="0" presId="urn:microsoft.com/office/officeart/2018/5/layout/IconCircleLabelList"/>
    <dgm:cxn modelId="{D893D9A0-3445-4844-A82B-AFE7F011FCFD}" type="presParOf" srcId="{D2A96A2F-B0C0-40F0-BCF3-58BB90781EDA}" destId="{F5580247-F373-4756-901C-0FC3ED81A538}" srcOrd="3" destOrd="0" presId="urn:microsoft.com/office/officeart/2018/5/layout/IconCircleLabelList"/>
    <dgm:cxn modelId="{0079D9A5-4A32-4790-A73D-3099FC40D438}" type="presParOf" srcId="{977721D0-31DC-4BB2-8531-6F91B656F1AE}" destId="{5CA42970-5CF6-4937-A042-F1014192747B}" srcOrd="3" destOrd="0" presId="urn:microsoft.com/office/officeart/2018/5/layout/IconCircleLabelList"/>
    <dgm:cxn modelId="{FB46A5C1-3456-492E-AC6A-6D1494D94B0D}" type="presParOf" srcId="{977721D0-31DC-4BB2-8531-6F91B656F1AE}" destId="{01FE1D53-71AE-495C-A560-5E4B401AA4F6}" srcOrd="4" destOrd="0" presId="urn:microsoft.com/office/officeart/2018/5/layout/IconCircleLabelList"/>
    <dgm:cxn modelId="{6F7BCD71-57D3-4C10-9574-DA8205C870EB}" type="presParOf" srcId="{01FE1D53-71AE-495C-A560-5E4B401AA4F6}" destId="{968404B4-92B0-4A8C-BDB3-40DB08C42A8C}" srcOrd="0" destOrd="0" presId="urn:microsoft.com/office/officeart/2018/5/layout/IconCircleLabelList"/>
    <dgm:cxn modelId="{21F33CEB-3D7B-447E-ACB1-B347510DC78C}" type="presParOf" srcId="{01FE1D53-71AE-495C-A560-5E4B401AA4F6}" destId="{8C1C8BD5-C048-494B-8A46-FE89A0ED22F8}" srcOrd="1" destOrd="0" presId="urn:microsoft.com/office/officeart/2018/5/layout/IconCircleLabelList"/>
    <dgm:cxn modelId="{D61F59DF-72DA-4787-ADE9-1C7144878C39}" type="presParOf" srcId="{01FE1D53-71AE-495C-A560-5E4B401AA4F6}" destId="{A3A30576-0481-4EEC-B251-066C0678BCBF}" srcOrd="2" destOrd="0" presId="urn:microsoft.com/office/officeart/2018/5/layout/IconCircleLabelList"/>
    <dgm:cxn modelId="{0B864BD9-881D-456C-AB78-916B5FFA309C}" type="presParOf" srcId="{01FE1D53-71AE-495C-A560-5E4B401AA4F6}" destId="{2C029E46-C77F-4978-A263-91FDD2DEC0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D3F9-B987-445F-BBD0-EC12701B126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1AE00-BA3F-4116-B323-AEAB25F0F46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6EAEE-E6AE-4454-BFCD-516035677F9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La programmation procédurale ;</a:t>
          </a:r>
          <a:endParaRPr lang="en-US" sz="2300" kern="1200"/>
        </a:p>
      </dsp:txBody>
      <dsp:txXfrm>
        <a:off x="75768" y="3053169"/>
        <a:ext cx="3093750" cy="720000"/>
      </dsp:txXfrm>
    </dsp:sp>
    <dsp:sp modelId="{D2268EFE-4624-4254-BD87-6480C0D6F44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8D0C4-FBF3-4E88-9C61-27B5161BFA0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0247-F373-4756-901C-0FC3ED81A53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La programmation fonctionnelle ;</a:t>
          </a:r>
          <a:endParaRPr lang="en-US" sz="2300" kern="1200" dirty="0"/>
        </a:p>
      </dsp:txBody>
      <dsp:txXfrm>
        <a:off x="3710925" y="3053169"/>
        <a:ext cx="3093750" cy="720000"/>
      </dsp:txXfrm>
    </dsp:sp>
    <dsp:sp modelId="{968404B4-92B0-4A8C-BDB3-40DB08C42A8C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8BD5-C048-494B-8A46-FE89A0ED22F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29E46-C77F-4978-A263-91FDD2DEC0F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La programmation orientée objet</a:t>
          </a:r>
          <a:endParaRPr lang="en-US" sz="2300" kern="1200" dirty="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7" name="ZoneTexte 356">
            <a:extLst>
              <a:ext uri="{FF2B5EF4-FFF2-40B4-BE49-F238E27FC236}">
                <a16:creationId xmlns:a16="http://schemas.microsoft.com/office/drawing/2014/main" id="{87528587-E7E8-B00E-D3DC-0A5C71E4681D}"/>
              </a:ext>
            </a:extLst>
          </p:cNvPr>
          <p:cNvSpPr txBox="1"/>
          <p:nvPr/>
        </p:nvSpPr>
        <p:spPr>
          <a:xfrm>
            <a:off x="642938" y="642938"/>
            <a:ext cx="6273800" cy="25944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3 manières de </a:t>
            </a:r>
            <a:r>
              <a:rPr lang="en-US" sz="3200" dirty="0" err="1"/>
              <a:t>penser</a:t>
            </a:r>
            <a:r>
              <a:rPr lang="en-US" sz="3200" dirty="0"/>
              <a:t> le code​</a:t>
            </a:r>
            <a:endParaRPr lang="en-US" sz="32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Penser</a:t>
            </a:r>
            <a:r>
              <a:rPr lang="en-US" sz="3200" dirty="0"/>
              <a:t> </a:t>
            </a:r>
            <a:r>
              <a:rPr lang="en-US" sz="3200" dirty="0" err="1"/>
              <a:t>Objet</a:t>
            </a:r>
            <a:r>
              <a:rPr lang="en-US" sz="3200" dirty="0"/>
              <a:t>​</a:t>
            </a:r>
            <a:endParaRPr lang="en-US" sz="32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Objet</a:t>
            </a:r>
            <a:r>
              <a:rPr lang="en-US" sz="3200" dirty="0"/>
              <a:t> </a:t>
            </a:r>
            <a:r>
              <a:rPr lang="en-US" sz="3200" dirty="0" err="1"/>
              <a:t>littéral</a:t>
            </a:r>
            <a:r>
              <a:rPr lang="en-US" sz="3200" dirty="0"/>
              <a:t> </a:t>
            </a:r>
            <a:endParaRPr lang="en-US" sz="32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Constructeur</a:t>
            </a:r>
            <a:r>
              <a:rPr lang="en-US" sz="3200" dirty="0"/>
              <a:t> </a:t>
            </a:r>
            <a:r>
              <a:rPr lang="en-US" sz="3200" dirty="0" err="1"/>
              <a:t>d’objets</a:t>
            </a:r>
            <a:endParaRPr lang="en-US" sz="3200" dirty="0" err="1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Les classes</a:t>
            </a:r>
            <a:endParaRPr lang="en-US" sz="3200" dirty="0">
              <a:cs typeface="Calibri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19984" y="4155985"/>
            <a:ext cx="3308130" cy="8779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11BA0AEE-4DB7-649E-BE75-A021F4FA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983" y="5082906"/>
            <a:ext cx="41276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Programmation Orientée Objet 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Javascript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4445AF54-B458-41D3-C9AE-AE969E5334AF}"/>
              </a:ext>
            </a:extLst>
          </p:cNvPr>
          <p:cNvGrpSpPr/>
          <p:nvPr/>
        </p:nvGrpSpPr>
        <p:grpSpPr>
          <a:xfrm>
            <a:off x="108362" y="-6408"/>
            <a:ext cx="4618365" cy="2450401"/>
            <a:chOff x="108362" y="-6408"/>
            <a:chExt cx="4618365" cy="2450401"/>
          </a:xfrm>
        </p:grpSpPr>
        <p:sp>
          <p:nvSpPr>
            <p:cNvPr id="5" name="Titre 1">
              <a:extLst>
                <a:ext uri="{FF2B5EF4-FFF2-40B4-BE49-F238E27FC236}">
                  <a16:creationId xmlns:a16="http://schemas.microsoft.com/office/drawing/2014/main" id="{C6EAC6F7-344D-293C-F656-C02EFEC8FB80}"/>
                </a:ext>
              </a:extLst>
            </p:cNvPr>
            <p:cNvSpPr txBox="1">
              <a:spLocks/>
            </p:cNvSpPr>
            <p:nvPr/>
          </p:nvSpPr>
          <p:spPr>
            <a:xfrm>
              <a:off x="838201" y="643467"/>
              <a:ext cx="3888526" cy="180052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Classes JS</a:t>
              </a:r>
            </a:p>
          </p:txBody>
        </p:sp>
        <p:sp>
          <p:nvSpPr>
            <p:cNvPr id="7" name="Titre 1">
              <a:extLst>
                <a:ext uri="{FF2B5EF4-FFF2-40B4-BE49-F238E27FC236}">
                  <a16:creationId xmlns:a16="http://schemas.microsoft.com/office/drawing/2014/main" id="{2E28391C-49F3-2B33-2EB0-145E46A3D09F}"/>
                </a:ext>
              </a:extLst>
            </p:cNvPr>
            <p:cNvSpPr txBox="1">
              <a:spLocks/>
            </p:cNvSpPr>
            <p:nvPr/>
          </p:nvSpPr>
          <p:spPr>
            <a:xfrm>
              <a:off x="108362" y="-6408"/>
              <a:ext cx="2871095" cy="67203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100">
                  <a:solidFill>
                    <a:srgbClr val="000000"/>
                  </a:solidFill>
                </a:rPr>
                <a:t>Création d’objets</a:t>
              </a:r>
            </a:p>
          </p:txBody>
        </p:sp>
      </p:grpSp>
      <p:pic>
        <p:nvPicPr>
          <p:cNvPr id="2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EE8B7C-185A-A977-5A35-91D8CA7D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611628"/>
            <a:ext cx="12203500" cy="32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0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78BBFB-DAC1-C100-C547-5CBC65EAD6DF}"/>
              </a:ext>
            </a:extLst>
          </p:cNvPr>
          <p:cNvSpPr txBox="1">
            <a:spLocks/>
          </p:cNvSpPr>
          <p:nvPr/>
        </p:nvSpPr>
        <p:spPr>
          <a:xfrm>
            <a:off x="315841" y="1890910"/>
            <a:ext cx="3527111" cy="2037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chemeClr val="bg1"/>
                </a:solidFill>
              </a:rPr>
              <a:t>Héritage</a:t>
            </a:r>
            <a:endParaRPr lang="fr-FR" sz="4400" dirty="0" err="1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F0FD839-6695-708E-F371-E922079B7208}"/>
              </a:ext>
            </a:extLst>
          </p:cNvPr>
          <p:cNvSpPr txBox="1">
            <a:spLocks/>
          </p:cNvSpPr>
          <p:nvPr/>
        </p:nvSpPr>
        <p:spPr>
          <a:xfrm>
            <a:off x="320616" y="-26230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 JS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EFFF40C-54B6-3D39-7444-89E058D48DBE}"/>
              </a:ext>
            </a:extLst>
          </p:cNvPr>
          <p:cNvSpPr/>
          <p:nvPr/>
        </p:nvSpPr>
        <p:spPr>
          <a:xfrm>
            <a:off x="5336875" y="369499"/>
            <a:ext cx="6268526" cy="26454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dirty="0">
                <a:ea typeface="Calibri"/>
                <a:cs typeface="Calibri"/>
              </a:rPr>
              <a:t>Class Voiture</a:t>
            </a:r>
          </a:p>
          <a:p>
            <a:pPr algn="ctr"/>
            <a:endParaRPr lang="fr-FR" sz="2400" dirty="0">
              <a:cs typeface="Calibri"/>
            </a:endParaRPr>
          </a:p>
          <a:p>
            <a:pPr algn="ctr"/>
            <a:r>
              <a:rPr lang="fr-FR" sz="2400" dirty="0">
                <a:ea typeface="+mn-lt"/>
                <a:cs typeface="+mn-lt"/>
              </a:rPr>
              <a:t>marque, couleur; </a:t>
            </a:r>
            <a:endParaRPr lang="fr-FR" dirty="0"/>
          </a:p>
          <a:p>
            <a:pPr algn="ctr"/>
            <a:r>
              <a:rPr lang="fr-FR" sz="2400" dirty="0" err="1">
                <a:ea typeface="+mn-lt"/>
                <a:cs typeface="+mn-lt"/>
              </a:rPr>
              <a:t>MyCar</a:t>
            </a:r>
            <a:r>
              <a:rPr lang="fr-FR" sz="2400" dirty="0">
                <a:ea typeface="+mn-lt"/>
                <a:cs typeface="+mn-lt"/>
              </a:rPr>
              <a:t>() </a:t>
            </a:r>
            <a:endParaRPr lang="fr-FR"/>
          </a:p>
          <a:p>
            <a:pPr algn="ctr"/>
            <a:endParaRPr lang="fr-FR" sz="2400" dirty="0">
              <a:cs typeface="Calibri"/>
            </a:endParaRPr>
          </a:p>
          <a:p>
            <a:pPr algn="ctr"/>
            <a:endParaRPr lang="fr-FR" sz="2400" dirty="0">
              <a:cs typeface="Calibri"/>
            </a:endParaRPr>
          </a:p>
          <a:p>
            <a:pPr algn="ctr"/>
            <a:endParaRPr lang="fr-FR" sz="2400" dirty="0">
              <a:cs typeface="Calibri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B9BB67F-8EF1-15CA-EC9F-02828E756742}"/>
              </a:ext>
            </a:extLst>
          </p:cNvPr>
          <p:cNvSpPr/>
          <p:nvPr/>
        </p:nvSpPr>
        <p:spPr>
          <a:xfrm>
            <a:off x="5106838" y="2612366"/>
            <a:ext cx="6958640" cy="4183810"/>
          </a:xfrm>
          <a:prstGeom prst="ellipse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Calibri"/>
                <a:ea typeface="Droid Sans Mono"/>
                <a:cs typeface="Droid Sans Mono"/>
              </a:rPr>
              <a:t>class </a:t>
            </a:r>
            <a:r>
              <a:rPr lang="fr-FR" sz="2400" dirty="0" err="1">
                <a:solidFill>
                  <a:schemeClr val="bg1"/>
                </a:solidFill>
                <a:latin typeface="Calibri"/>
                <a:ea typeface="Droid Sans Mono"/>
                <a:cs typeface="Droid Sans Mono"/>
              </a:rPr>
              <a:t>InfoVoiture</a:t>
            </a:r>
            <a:r>
              <a:rPr lang="fr-FR" sz="2400" dirty="0">
                <a:solidFill>
                  <a:schemeClr val="bg1"/>
                </a:solidFill>
                <a:latin typeface="Calibri"/>
                <a:ea typeface="Droid Sans Mono"/>
                <a:cs typeface="Droid Sans Mono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Calibri"/>
                <a:ea typeface="Droid Sans Mono"/>
                <a:cs typeface="Droid Sans Mono"/>
              </a:rPr>
              <a:t>extends</a:t>
            </a:r>
            <a:r>
              <a:rPr lang="fr-FR" sz="2400" dirty="0">
                <a:solidFill>
                  <a:schemeClr val="bg1"/>
                </a:solidFill>
                <a:latin typeface="Calibri"/>
                <a:ea typeface="Droid Sans Mono"/>
                <a:cs typeface="Droid Sans Mono"/>
              </a:rPr>
              <a:t> Voiture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Droid Sans Mono"/>
                <a:cs typeface="Droid Sans Mono"/>
              </a:rPr>
              <a:t> </a:t>
            </a:r>
          </a:p>
          <a:p>
            <a:pPr algn="ctr"/>
            <a:r>
              <a:rPr lang="fr-FR" sz="2400" dirty="0">
                <a:latin typeface="Calibri"/>
                <a:cs typeface="Calibri"/>
              </a:rPr>
              <a:t>marque, couleur; </a:t>
            </a:r>
            <a:r>
              <a:rPr lang="fr-FR" sz="2400" dirty="0" err="1">
                <a:ea typeface="+mn-lt"/>
                <a:cs typeface="+mn-lt"/>
              </a:rPr>
              <a:t>MyCar</a:t>
            </a:r>
            <a:r>
              <a:rPr lang="fr-FR" sz="2400" dirty="0">
                <a:ea typeface="+mn-lt"/>
                <a:cs typeface="+mn-lt"/>
              </a:rPr>
              <a:t>() </a:t>
            </a:r>
            <a:endParaRPr lang="fr-FR" sz="2400" dirty="0">
              <a:latin typeface="Calibri"/>
              <a:cs typeface="Calibri"/>
            </a:endParaRPr>
          </a:p>
          <a:p>
            <a:pPr algn="ctr"/>
            <a:endParaRPr lang="fr-FR" sz="2400" dirty="0">
              <a:ea typeface="+mn-lt"/>
              <a:cs typeface="+mn-lt"/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Calibri"/>
                <a:cs typeface="Calibri"/>
              </a:rPr>
              <a:t>+</a:t>
            </a:r>
          </a:p>
          <a:p>
            <a:pPr algn="ctr"/>
            <a:r>
              <a:rPr lang="fr-FR" sz="2400" dirty="0" err="1">
                <a:ea typeface="+mn-lt"/>
                <a:cs typeface="+mn-lt"/>
              </a:rPr>
              <a:t>vitesseMax</a:t>
            </a:r>
            <a:r>
              <a:rPr lang="fr-FR" sz="2400" dirty="0">
                <a:ea typeface="+mn-lt"/>
                <a:cs typeface="+mn-lt"/>
              </a:rPr>
              <a:t>,</a:t>
            </a:r>
            <a:endParaRPr lang="fr-FR" dirty="0"/>
          </a:p>
          <a:p>
            <a:pPr algn="ctr"/>
            <a:r>
              <a:rPr lang="fr-FR" sz="2400" dirty="0" err="1">
                <a:ea typeface="+mn-lt"/>
                <a:cs typeface="+mn-lt"/>
              </a:rPr>
              <a:t>qteCarburant</a:t>
            </a:r>
            <a:r>
              <a:rPr lang="fr-FR" sz="2400" dirty="0">
                <a:ea typeface="+mn-lt"/>
                <a:cs typeface="+mn-lt"/>
              </a:rPr>
              <a:t>,</a:t>
            </a:r>
            <a:endParaRPr lang="fr-FR" dirty="0"/>
          </a:p>
          <a:p>
            <a:pPr algn="ctr"/>
            <a:r>
              <a:rPr lang="fr-FR" sz="2400" dirty="0" err="1">
                <a:ea typeface="+mn-lt"/>
                <a:cs typeface="+mn-lt"/>
              </a:rPr>
              <a:t>VolReservoir</a:t>
            </a:r>
            <a:r>
              <a:rPr lang="fr-FR" sz="2400" dirty="0">
                <a:ea typeface="+mn-lt"/>
                <a:cs typeface="+mn-lt"/>
              </a:rPr>
              <a:t> </a:t>
            </a:r>
            <a:endParaRPr lang="fr-FR" sz="2400" dirty="0" err="1">
              <a:cs typeface="Calibri"/>
            </a:endParaRPr>
          </a:p>
          <a:p>
            <a:pPr algn="ctr"/>
            <a:r>
              <a:rPr lang="fr-FR" sz="2400" dirty="0">
                <a:solidFill>
                  <a:srgbClr val="FFFFFF"/>
                </a:solidFill>
                <a:latin typeface="Calibri"/>
                <a:cs typeface="Calibri"/>
              </a:rPr>
              <a:t>Et autres méthodes</a:t>
            </a:r>
          </a:p>
          <a:p>
            <a:pPr algn="ctr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9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7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8B4E9E-3EF3-DBD1-DD79-3DDD9747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de votre attention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BA07F2B-8634-1757-EFDD-CA1AC589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15459"/>
            <a:ext cx="7188199" cy="26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85517-3958-2378-AD79-FC8BA2BA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3 manières de penser le code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D6C05E-4E58-68D5-4A9F-542B5A1A9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508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613B9E-8D72-C928-B63C-3FE4589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41" y="183442"/>
            <a:ext cx="4391024" cy="1323439"/>
          </a:xfrm>
        </p:spPr>
        <p:txBody>
          <a:bodyPr anchor="t">
            <a:normAutofit/>
          </a:bodyPr>
          <a:lstStyle/>
          <a:p>
            <a:r>
              <a:rPr lang="fr-FR" sz="4000">
                <a:solidFill>
                  <a:schemeClr val="bg1"/>
                </a:solidFill>
                <a:cs typeface="Calibri Light"/>
              </a:rPr>
              <a:t>Penser objet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05F8481-7763-CF46-FFE4-A528DCA0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93" y="847262"/>
            <a:ext cx="4404161" cy="1903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cs typeface="Calibri"/>
              </a:rPr>
              <a:t>Renaut Type A, </a:t>
            </a:r>
            <a:endParaRPr lang="en-US" sz="2400" dirty="0">
              <a:solidFill>
                <a:schemeClr val="bg1">
                  <a:alpha val="8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produite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 à la main de 1898 à 1903. 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cs typeface="Calibri"/>
              </a:rPr>
              <a:t> </a:t>
            </a:r>
            <a:endParaRPr lang="en-US" sz="2400" dirty="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4" name="Image 5" descr="Une image contenant extérieur, vieux&#10;&#10;Description générée automatiquement">
            <a:extLst>
              <a:ext uri="{FF2B5EF4-FFF2-40B4-BE49-F238E27FC236}">
                <a16:creationId xmlns:a16="http://schemas.microsoft.com/office/drawing/2014/main" id="{31B78AF1-3A77-40FD-E8BE-B7D0625F8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0" r="6507" b="-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6A2173D-2310-F20A-165A-8397E28F7E55}"/>
              </a:ext>
            </a:extLst>
          </p:cNvPr>
          <p:cNvSpPr txBox="1"/>
          <p:nvPr/>
        </p:nvSpPr>
        <p:spPr>
          <a:xfrm>
            <a:off x="623723" y="2988551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Elle possède :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</a:rPr>
              <a:t>Roues</a:t>
            </a:r>
            <a:endParaRPr lang="fr-FR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</a:rPr>
              <a:t>Phares</a:t>
            </a:r>
            <a:endParaRPr lang="fr-FR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</a:rPr>
              <a:t>Freins</a:t>
            </a:r>
            <a:endParaRPr lang="fr-FR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</a:rPr>
              <a:t>Banquette</a:t>
            </a:r>
            <a:endParaRPr lang="fr-FR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</a:rPr>
              <a:t>...</a:t>
            </a:r>
            <a:endParaRPr lang="fr-F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3AA2A93-3754-5158-5DC0-516477D5A001}"/>
              </a:ext>
            </a:extLst>
          </p:cNvPr>
          <p:cNvSpPr txBox="1"/>
          <p:nvPr/>
        </p:nvSpPr>
        <p:spPr>
          <a:xfrm>
            <a:off x="3133067" y="4315482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Elle a des méthodes :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</a:rPr>
              <a:t>Démarre</a:t>
            </a:r>
            <a:endParaRPr lang="fr-FR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  <a:cs typeface="Calibri"/>
              </a:rPr>
              <a:t>Roule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</a:rPr>
              <a:t>Freine</a:t>
            </a:r>
            <a:endParaRPr lang="fr-FR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FFFF"/>
                </a:solidFill>
              </a:rPr>
              <a:t>...</a:t>
            </a:r>
            <a:endParaRPr lang="fr-FR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7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FA41C80-5734-2748-784E-EEF934F61280}"/>
              </a:ext>
            </a:extLst>
          </p:cNvPr>
          <p:cNvSpPr txBox="1">
            <a:spLocks/>
          </p:cNvSpPr>
          <p:nvPr/>
        </p:nvSpPr>
        <p:spPr>
          <a:xfrm>
            <a:off x="5202621" y="4665605"/>
            <a:ext cx="6638806" cy="129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Penser objet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3C885CAD-27DF-8131-B998-F2AE242A7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57" b="-2"/>
          <a:stretch/>
        </p:blipFill>
        <p:spPr>
          <a:xfrm>
            <a:off x="20" y="1"/>
            <a:ext cx="4848284" cy="4359438"/>
          </a:xfrm>
          <a:prstGeom prst="rect">
            <a:avLst/>
          </a:prstGeom>
        </p:spPr>
      </p:pic>
      <p:pic>
        <p:nvPicPr>
          <p:cNvPr id="2" name="Image 2" descr="Une image contenant extérieur, voiture&#10;&#10;Description générée automatiquement">
            <a:extLst>
              <a:ext uri="{FF2B5EF4-FFF2-40B4-BE49-F238E27FC236}">
                <a16:creationId xmlns:a16="http://schemas.microsoft.com/office/drawing/2014/main" id="{C5137D1F-4050-07EB-ED7B-BD6FEF05B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79" b="-1"/>
          <a:stretch/>
        </p:blipFill>
        <p:spPr>
          <a:xfrm>
            <a:off x="4972050" y="-1"/>
            <a:ext cx="7216902" cy="4359440"/>
          </a:xfrm>
          <a:prstGeom prst="rect">
            <a:avLst/>
          </a:prstGeom>
        </p:spPr>
      </p:pic>
      <p:pic>
        <p:nvPicPr>
          <p:cNvPr id="3" name="Image 4" descr="Une image contenant plusieurs&#10;&#10;Description générée automatiquement">
            <a:extLst>
              <a:ext uri="{FF2B5EF4-FFF2-40B4-BE49-F238E27FC236}">
                <a16:creationId xmlns:a16="http://schemas.microsoft.com/office/drawing/2014/main" id="{3993BEE4-E7D7-6AB3-63A0-E1E6179A72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107" r="2" b="4218"/>
          <a:stretch/>
        </p:blipFill>
        <p:spPr>
          <a:xfrm>
            <a:off x="20" y="4472610"/>
            <a:ext cx="4848284" cy="23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7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3571DF-5FA2-83DF-A6B3-32616BBA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640263"/>
            <a:ext cx="4746436" cy="1344975"/>
          </a:xfrm>
        </p:spPr>
        <p:txBody>
          <a:bodyPr>
            <a:normAutofit/>
          </a:bodyPr>
          <a:lstStyle/>
          <a:p>
            <a:r>
              <a:rPr lang="fr-FR" sz="4000">
                <a:cs typeface="Calibri Light"/>
              </a:rPr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E6ECA-E169-4CB7-0144-0135EB7B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4861454" cy="1602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Un objet est un ensemble cohérent de propriétés et de méthodes.</a:t>
            </a:r>
            <a:endParaRPr lang="fr-FR" sz="2400" dirty="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endParaRPr lang="fr-FR" sz="2000">
              <a:ea typeface="+mn-lt"/>
              <a:cs typeface="+mn-lt"/>
            </a:endParaRPr>
          </a:p>
        </p:txBody>
      </p:sp>
      <p:pic>
        <p:nvPicPr>
          <p:cNvPr id="18" name="Image 18">
            <a:extLst>
              <a:ext uri="{FF2B5EF4-FFF2-40B4-BE49-F238E27FC236}">
                <a16:creationId xmlns:a16="http://schemas.microsoft.com/office/drawing/2014/main" id="{7B5295D8-57A8-0397-4CF9-03539B6F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90" y="700375"/>
            <a:ext cx="2456931" cy="2481748"/>
          </a:xfrm>
          <a:prstGeom prst="rect">
            <a:avLst/>
          </a:prstGeom>
        </p:spPr>
      </p:pic>
      <p:pic>
        <p:nvPicPr>
          <p:cNvPr id="19" name="Image 19">
            <a:extLst>
              <a:ext uri="{FF2B5EF4-FFF2-40B4-BE49-F238E27FC236}">
                <a16:creationId xmlns:a16="http://schemas.microsoft.com/office/drawing/2014/main" id="{FB37077F-B996-4EAD-D8E8-88B14ED6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32" y="725191"/>
            <a:ext cx="2456931" cy="2456931"/>
          </a:xfrm>
          <a:prstGeom prst="rect">
            <a:avLst/>
          </a:prstGeom>
        </p:spPr>
      </p:pic>
      <p:pic>
        <p:nvPicPr>
          <p:cNvPr id="21" name="Image 21">
            <a:extLst>
              <a:ext uri="{FF2B5EF4-FFF2-40B4-BE49-F238E27FC236}">
                <a16:creationId xmlns:a16="http://schemas.microsoft.com/office/drawing/2014/main" id="{ECDC1DCB-8E99-0AAC-CEB5-291C7D204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90" y="3359989"/>
            <a:ext cx="2456931" cy="2100676"/>
          </a:xfrm>
          <a:prstGeom prst="rect">
            <a:avLst/>
          </a:prstGeom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CE8D44E2-5A4C-89CD-D69F-A6B842266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461" y="3359988"/>
            <a:ext cx="1090671" cy="26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3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78C8B-30EB-C52C-109B-635A0091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1" y="-391779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 dirty="0" err="1">
                <a:latin typeface="+mj-lt"/>
                <a:ea typeface="+mj-ea"/>
                <a:cs typeface="+mj-cs"/>
              </a:rPr>
              <a:t>Création</a:t>
            </a:r>
            <a:r>
              <a:rPr lang="en-US" sz="2700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2700" kern="1200" dirty="0" err="1">
                <a:latin typeface="+mj-lt"/>
                <a:ea typeface="+mj-ea"/>
                <a:cs typeface="+mj-cs"/>
              </a:rPr>
              <a:t>d’objets</a:t>
            </a:r>
            <a:endParaRPr lang="en-US" sz="2700" kern="1200" dirty="0" err="1">
              <a:latin typeface="+mj-lt"/>
              <a:cs typeface="Calibri Light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3947358-8D5A-9E3D-E274-05D6A50FCE4C}"/>
              </a:ext>
            </a:extLst>
          </p:cNvPr>
          <p:cNvSpPr txBox="1">
            <a:spLocks/>
          </p:cNvSpPr>
          <p:nvPr/>
        </p:nvSpPr>
        <p:spPr>
          <a:xfrm>
            <a:off x="1139479" y="1716111"/>
            <a:ext cx="2669407" cy="673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Objet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littéral</a:t>
            </a:r>
            <a:endParaRPr lang="fr-FR" sz="2400" dirty="0" err="1">
              <a:solidFill>
                <a:schemeClr val="bg1"/>
              </a:solidFill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BD789F-1082-F6A2-5EBA-1DB4E936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70" y="952500"/>
            <a:ext cx="6201786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1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78C8B-30EB-C52C-109B-635A0091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62" y="-6408"/>
            <a:ext cx="2871095" cy="6720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Création d’objets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3947358-8D5A-9E3D-E274-05D6A50FCE4C}"/>
              </a:ext>
            </a:extLst>
          </p:cNvPr>
          <p:cNvSpPr txBox="1">
            <a:spLocks/>
          </p:cNvSpPr>
          <p:nvPr/>
        </p:nvSpPr>
        <p:spPr>
          <a:xfrm>
            <a:off x="110358" y="662042"/>
            <a:ext cx="3828394" cy="4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00" dirty="0" err="1">
                <a:solidFill>
                  <a:srgbClr val="FFFFFF"/>
                </a:solidFill>
                <a:ea typeface="+mn-lt"/>
                <a:cs typeface="+mn-lt"/>
              </a:rPr>
              <a:t>Constructeur</a:t>
            </a:r>
            <a:r>
              <a:rPr lang="en-US" sz="52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5200" dirty="0" err="1">
                <a:solidFill>
                  <a:srgbClr val="FFFFFF"/>
                </a:solidFill>
                <a:ea typeface="+mn-lt"/>
                <a:cs typeface="+mn-lt"/>
              </a:rPr>
              <a:t>d’objets</a:t>
            </a:r>
            <a:endParaRPr lang="fr-FR" dirty="0" err="1">
              <a:solidFill>
                <a:srgbClr val="FFFFFF"/>
              </a:solidFill>
            </a:endParaRP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86A1CBC-11A9-F905-5520-4EF674D1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52" y="-75560"/>
            <a:ext cx="7775699" cy="42555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b="1" dirty="0">
              <a:cs typeface="Calibri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3FFB14F-BB34-12ED-027E-F511ED135842}"/>
              </a:ext>
            </a:extLst>
          </p:cNvPr>
          <p:cNvSpPr/>
          <p:nvPr/>
        </p:nvSpPr>
        <p:spPr>
          <a:xfrm>
            <a:off x="698937" y="4548351"/>
            <a:ext cx="2575034" cy="1799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Convention : majuscule au début du nom de la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fonction</a:t>
            </a:r>
            <a:endParaRPr lang="fr-FR" dirty="0" err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fr-FR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A0C74031-5F43-52D9-FE95-922FFB89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287" y="69433"/>
            <a:ext cx="5460520" cy="3052908"/>
          </a:xfrm>
          <a:prstGeom prst="rect">
            <a:avLst/>
          </a:prstGeom>
        </p:spPr>
      </p:pic>
      <p:sp>
        <p:nvSpPr>
          <p:cNvPr id="13" name="ZoneTexte 1">
            <a:extLst>
              <a:ext uri="{FF2B5EF4-FFF2-40B4-BE49-F238E27FC236}">
                <a16:creationId xmlns:a16="http://schemas.microsoft.com/office/drawing/2014/main" id="{FD877F5E-4831-0EA0-FD3C-A13CF9DFBD25}"/>
              </a:ext>
            </a:extLst>
          </p:cNvPr>
          <p:cNvSpPr txBox="1"/>
          <p:nvPr/>
        </p:nvSpPr>
        <p:spPr>
          <a:xfrm>
            <a:off x="4377606" y="4080777"/>
            <a:ext cx="7982607" cy="107065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Etape 1 : Définir notre fonction constructeur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Etape 2 : Appeler ce constructeur en utilisant le mot clef new.</a:t>
            </a:r>
            <a:r>
              <a:rPr lang="en-US" sz="2000" dirty="0"/>
              <a:t>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510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écran, capture d’écran, argent&#10;&#10;Description générée automatiquement">
            <a:extLst>
              <a:ext uri="{FF2B5EF4-FFF2-40B4-BE49-F238E27FC236}">
                <a16:creationId xmlns:a16="http://schemas.microsoft.com/office/drawing/2014/main" id="{796893F8-ACF4-5EDD-A7B7-E7E167DF5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6" r="2" b="3753"/>
          <a:stretch/>
        </p:blipFill>
        <p:spPr>
          <a:xfrm>
            <a:off x="4622586" y="14388"/>
            <a:ext cx="7555037" cy="3383270"/>
          </a:xfrm>
          <a:prstGeom prst="rect">
            <a:avLst/>
          </a:prstGeom>
        </p:spPr>
      </p:pic>
      <p:pic>
        <p:nvPicPr>
          <p:cNvPr id="7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8894FE-C4CE-CB69-4F18-4FB721291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85" b="-2"/>
          <a:stretch/>
        </p:blipFill>
        <p:spPr>
          <a:xfrm>
            <a:off x="4624679" y="3489098"/>
            <a:ext cx="7552944" cy="33832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25AE69-8658-C695-9273-24BC4D159CF4}"/>
              </a:ext>
            </a:extLst>
          </p:cNvPr>
          <p:cNvSpPr txBox="1"/>
          <p:nvPr/>
        </p:nvSpPr>
        <p:spPr>
          <a:xfrm>
            <a:off x="195532" y="1316966"/>
            <a:ext cx="3907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Arial"/>
              </a:rPr>
              <a:t>Objet</a:t>
            </a:r>
            <a:r>
              <a:rPr lang="en-US" sz="2400" dirty="0">
                <a:cs typeface="Arial"/>
              </a:rPr>
              <a:t> </a:t>
            </a:r>
            <a:r>
              <a:rPr lang="en-US" sz="2400" dirty="0" err="1">
                <a:cs typeface="Arial"/>
              </a:rPr>
              <a:t>littéral</a:t>
            </a:r>
            <a:r>
              <a:rPr lang="fr-FR" sz="2400" dirty="0">
                <a:cs typeface="Arial"/>
              </a:rPr>
              <a:t>​</a:t>
            </a:r>
            <a:endParaRPr lang="fr-FR" sz="2400" dirty="0"/>
          </a:p>
          <a:p>
            <a:pPr>
              <a:buChar char="•"/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08BCD0-F1EB-D2F1-F4F7-A885BA9E474E}"/>
              </a:ext>
            </a:extLst>
          </p:cNvPr>
          <p:cNvSpPr txBox="1"/>
          <p:nvPr/>
        </p:nvSpPr>
        <p:spPr>
          <a:xfrm>
            <a:off x="195532" y="4825041"/>
            <a:ext cx="42959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alibri"/>
              </a:rPr>
              <a:t>Fonction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C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constructeur</a:t>
            </a:r>
            <a:r>
              <a:rPr lang="en-US" sz="2400">
                <a:latin typeface="Calibri"/>
              </a:rPr>
              <a:t> d’objets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668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3947358-8D5A-9E3D-E274-05D6A50FCE4C}"/>
              </a:ext>
            </a:extLst>
          </p:cNvPr>
          <p:cNvSpPr txBox="1">
            <a:spLocks/>
          </p:cNvSpPr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Classes JS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86A1CBC-11A9-F905-5520-4EF674D1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  <a:p>
            <a:pPr marL="0"/>
            <a:endParaRPr lang="en-US" sz="2000" b="1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04EDCB3B-B68E-DA6A-17FE-F475EE033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3" b="36080"/>
          <a:stretch/>
        </p:blipFill>
        <p:spPr>
          <a:xfrm>
            <a:off x="6484684" y="1163348"/>
            <a:ext cx="4747547" cy="3113573"/>
          </a:xfrm>
          <a:prstGeom prst="rect">
            <a:avLst/>
          </a:prstGeom>
        </p:spPr>
      </p:pic>
      <p:sp>
        <p:nvSpPr>
          <p:cNvPr id="15" name="ZoneTexte 1">
            <a:extLst>
              <a:ext uri="{FF2B5EF4-FFF2-40B4-BE49-F238E27FC236}">
                <a16:creationId xmlns:a16="http://schemas.microsoft.com/office/drawing/2014/main" id="{7A0297C1-AE7F-242D-2217-34F1F16AF819}"/>
              </a:ext>
            </a:extLst>
          </p:cNvPr>
          <p:cNvSpPr txBox="1"/>
          <p:nvPr/>
        </p:nvSpPr>
        <p:spPr>
          <a:xfrm>
            <a:off x="236927" y="2585533"/>
            <a:ext cx="5624721" cy="390298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ea typeface="+mn-lt"/>
                <a:cs typeface="+mn-lt"/>
              </a:rPr>
              <a:t>Une 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un plan </a:t>
            </a:r>
            <a:r>
              <a:rPr lang="en-US" sz="2400" dirty="0" err="1">
                <a:ea typeface="+mn-lt"/>
                <a:cs typeface="+mn-lt"/>
              </a:rPr>
              <a:t>général</a:t>
            </a:r>
            <a:r>
              <a:rPr lang="en-US" sz="2400" dirty="0">
                <a:ea typeface="+mn-lt"/>
                <a:cs typeface="+mn-lt"/>
              </a:rPr>
              <a:t> qui </a:t>
            </a:r>
            <a:r>
              <a:rPr lang="en-US" sz="2400" dirty="0" err="1">
                <a:ea typeface="+mn-lt"/>
                <a:cs typeface="+mn-lt"/>
              </a:rPr>
              <a:t>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servir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créer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objets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similaires</a:t>
            </a:r>
            <a:r>
              <a:rPr lang="en-US" sz="2400" dirty="0">
                <a:ea typeface="+mn-lt"/>
                <a:cs typeface="+mn-lt"/>
              </a:rPr>
              <a:t>. </a:t>
            </a:r>
            <a:endParaRPr lang="fr-FR" sz="2400" dirty="0">
              <a:ea typeface="+mn-lt"/>
              <a:cs typeface="+mn-lt"/>
            </a:endParaRPr>
          </a:p>
          <a:p>
            <a:pPr marL="57150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ea typeface="+mn-lt"/>
              <a:cs typeface="+mn-lt"/>
            </a:endParaRPr>
          </a:p>
          <a:p>
            <a:pPr marL="5715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ea typeface="+mn-lt"/>
                <a:cs typeface="+mn-lt"/>
              </a:rPr>
              <a:t>Le code </a:t>
            </a:r>
            <a:r>
              <a:rPr lang="en-US" sz="2400" dirty="0" err="1">
                <a:ea typeface="+mn-lt"/>
                <a:cs typeface="+mn-lt"/>
              </a:rPr>
              <a:t>d’une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généralement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être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composé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propriétés</a:t>
            </a:r>
            <a:r>
              <a:rPr lang="en-US" sz="2400" dirty="0">
                <a:ea typeface="+mn-lt"/>
                <a:cs typeface="+mn-lt"/>
              </a:rPr>
              <a:t> et de </a:t>
            </a:r>
            <a:r>
              <a:rPr lang="en-US" sz="2400" dirty="0" err="1">
                <a:ea typeface="+mn-lt"/>
                <a:cs typeface="+mn-lt"/>
              </a:rPr>
              <a:t>méthodes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dont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vont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hériter</a:t>
            </a:r>
            <a:r>
              <a:rPr lang="en-US" sz="2400" dirty="0">
                <a:ea typeface="+mn-lt"/>
                <a:cs typeface="+mn-lt"/>
              </a:rPr>
              <a:t> les </a:t>
            </a:r>
            <a:r>
              <a:rPr lang="en-US" sz="2400" dirty="0" err="1">
                <a:ea typeface="+mn-lt"/>
                <a:cs typeface="+mn-lt"/>
              </a:rPr>
              <a:t>objets</a:t>
            </a:r>
            <a:r>
              <a:rPr lang="en-US" sz="2400" dirty="0">
                <a:ea typeface="+mn-lt"/>
                <a:cs typeface="+mn-lt"/>
              </a:rPr>
              <a:t> qui </a:t>
            </a:r>
            <a:r>
              <a:rPr lang="en-US" sz="2400" dirty="0" err="1">
                <a:ea typeface="+mn-lt"/>
                <a:cs typeface="+mn-lt"/>
              </a:rPr>
              <a:t>vont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être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créés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partir</a:t>
            </a:r>
            <a:r>
              <a:rPr lang="en-US" sz="2400" dirty="0">
                <a:ea typeface="+mn-lt"/>
                <a:cs typeface="+mn-lt"/>
              </a:rPr>
              <a:t> de la 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fr-FR" sz="2400">
              <a:cs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D238F4-7855-1A3A-3509-2A639DFE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62" y="-6408"/>
            <a:ext cx="2871095" cy="6720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Création d’objets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E7B32D9-864C-9BCB-D5AF-D354157C9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30" y="4228028"/>
            <a:ext cx="960408" cy="975491"/>
          </a:xfrm>
          <a:prstGeom prst="rect">
            <a:avLst/>
          </a:prstGeom>
        </p:spPr>
      </p:pic>
      <p:pic>
        <p:nvPicPr>
          <p:cNvPr id="19" name="Image 7">
            <a:extLst>
              <a:ext uri="{FF2B5EF4-FFF2-40B4-BE49-F238E27FC236}">
                <a16:creationId xmlns:a16="http://schemas.microsoft.com/office/drawing/2014/main" id="{C4361490-2FE3-C89C-78BE-48DD6EF4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248" y="4271160"/>
            <a:ext cx="960408" cy="975491"/>
          </a:xfrm>
          <a:prstGeom prst="rect">
            <a:avLst/>
          </a:prstGeom>
        </p:spPr>
      </p:pic>
      <p:pic>
        <p:nvPicPr>
          <p:cNvPr id="20" name="Image 7">
            <a:extLst>
              <a:ext uri="{FF2B5EF4-FFF2-40B4-BE49-F238E27FC236}">
                <a16:creationId xmlns:a16="http://schemas.microsoft.com/office/drawing/2014/main" id="{CF31C7DA-691A-159A-D8FA-D2A853E6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419" y="4271160"/>
            <a:ext cx="960408" cy="9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4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POO</vt:lpstr>
      <vt:lpstr>3 manières de penser le code</vt:lpstr>
      <vt:lpstr>Penser objet</vt:lpstr>
      <vt:lpstr>Présentation PowerPoint</vt:lpstr>
      <vt:lpstr>Définition</vt:lpstr>
      <vt:lpstr>Création d’objets</vt:lpstr>
      <vt:lpstr>Création d’objets</vt:lpstr>
      <vt:lpstr>Présentation PowerPoint</vt:lpstr>
      <vt:lpstr>Création d’objets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/>
  <cp:lastModifiedBy/>
  <cp:revision>358</cp:revision>
  <dcterms:created xsi:type="dcterms:W3CDTF">2022-05-09T09:40:01Z</dcterms:created>
  <dcterms:modified xsi:type="dcterms:W3CDTF">2022-05-12T08:23:03Z</dcterms:modified>
</cp:coreProperties>
</file>