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7" r:id="rId2"/>
    <p:sldId id="259" r:id="rId3"/>
    <p:sldId id="310" r:id="rId4"/>
    <p:sldId id="278" r:id="rId5"/>
    <p:sldId id="311" r:id="rId6"/>
    <p:sldId id="313" r:id="rId7"/>
    <p:sldId id="280" r:id="rId8"/>
    <p:sldId id="305" r:id="rId9"/>
    <p:sldId id="282" r:id="rId10"/>
    <p:sldId id="283" r:id="rId11"/>
    <p:sldId id="284" r:id="rId12"/>
    <p:sldId id="279" r:id="rId13"/>
    <p:sldId id="292" r:id="rId14"/>
    <p:sldId id="306" r:id="rId15"/>
    <p:sldId id="304" r:id="rId16"/>
    <p:sldId id="308" r:id="rId17"/>
    <p:sldId id="262" r:id="rId18"/>
    <p:sldId id="263" r:id="rId19"/>
    <p:sldId id="270" r:id="rId20"/>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uglas.oliveira" initials="d"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3925"/>
    <a:srgbClr val="A07547"/>
    <a:srgbClr val="FFDC83"/>
    <a:srgbClr val="BE8056"/>
    <a:srgbClr val="D8AE87"/>
    <a:srgbClr val="CE986F"/>
    <a:srgbClr val="421E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Estilo com Tema 2 - Ênfase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62" autoAdjust="0"/>
    <p:restoredTop sz="94660"/>
  </p:normalViewPr>
  <p:slideViewPr>
    <p:cSldViewPr snapToGrid="0">
      <p:cViewPr varScale="1">
        <p:scale>
          <a:sx n="87" d="100"/>
          <a:sy n="87" d="100"/>
        </p:scale>
        <p:origin x="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497319-A2B6-9547-8523-A759F54D83CA}" type="datetimeFigureOut">
              <a:rPr lang="pt-BR" smtClean="0"/>
              <a:t>06/12/2017</a:t>
            </a:fld>
            <a:endParaRPr lang="pt-BR"/>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Clique para editar os estilos de texto mestres</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5B60C-1122-2741-89FC-05FC206D1401}" type="slidenum">
              <a:rPr lang="pt-BR" smtClean="0"/>
              <a:t>‹nº›</a:t>
            </a:fld>
            <a:endParaRPr lang="pt-BR"/>
          </a:p>
        </p:txBody>
      </p:sp>
    </p:spTree>
    <p:extLst>
      <p:ext uri="{BB962C8B-B14F-4D97-AF65-F5344CB8AC3E}">
        <p14:creationId xmlns:p14="http://schemas.microsoft.com/office/powerpoint/2010/main" val="108290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pt-BR" smtClean="0"/>
              <a:t>Clique para editar o título mestre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647696F1-BEE6-4CE4-A66E-483E0261A958}" type="datetimeFigureOut">
              <a:rPr lang="pt-BR" smtClean="0"/>
              <a:t>06/12/2017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08F0034-BB1C-41A0-8DB7-0E6CCFE56E35}" type="slidenum">
              <a:rPr lang="pt-BR" smtClean="0"/>
              <a:t>‹nº›</a:t>
            </a:fld>
            <a:endParaRPr lang="pt-BR"/>
          </a:p>
        </p:txBody>
      </p:sp>
    </p:spTree>
    <p:extLst>
      <p:ext uri="{BB962C8B-B14F-4D97-AF65-F5344CB8AC3E}">
        <p14:creationId xmlns:p14="http://schemas.microsoft.com/office/powerpoint/2010/main" val="394851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647696F1-BEE6-4CE4-A66E-483E0261A958}" type="datetimeFigureOut">
              <a:rPr lang="pt-BR" smtClean="0"/>
              <a:t>06/12/2017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08F0034-BB1C-41A0-8DB7-0E6CCFE56E35}" type="slidenum">
              <a:rPr lang="pt-BR" smtClean="0"/>
              <a:t>‹nº›</a:t>
            </a:fld>
            <a:endParaRPr lang="pt-BR"/>
          </a:p>
        </p:txBody>
      </p:sp>
    </p:spTree>
    <p:extLst>
      <p:ext uri="{BB962C8B-B14F-4D97-AF65-F5344CB8AC3E}">
        <p14:creationId xmlns:p14="http://schemas.microsoft.com/office/powerpoint/2010/main" val="2067269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647696F1-BEE6-4CE4-A66E-483E0261A958}" type="datetimeFigureOut">
              <a:rPr lang="pt-BR" smtClean="0"/>
              <a:t>06/12/2017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08F0034-BB1C-41A0-8DB7-0E6CCFE56E35}" type="slidenum">
              <a:rPr lang="pt-BR" smtClean="0"/>
              <a:t>‹nº›</a:t>
            </a:fld>
            <a:endParaRPr lang="pt-BR"/>
          </a:p>
        </p:txBody>
      </p:sp>
    </p:spTree>
    <p:extLst>
      <p:ext uri="{BB962C8B-B14F-4D97-AF65-F5344CB8AC3E}">
        <p14:creationId xmlns:p14="http://schemas.microsoft.com/office/powerpoint/2010/main" val="1549746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647696F1-BEE6-4CE4-A66E-483E0261A958}" type="datetimeFigureOut">
              <a:rPr lang="pt-BR" smtClean="0"/>
              <a:t>06/12/2017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08F0034-BB1C-41A0-8DB7-0E6CCFE56E35}" type="slidenum">
              <a:rPr lang="pt-BR" smtClean="0"/>
              <a:t>‹nº›</a:t>
            </a:fld>
            <a:endParaRPr lang="pt-BR"/>
          </a:p>
        </p:txBody>
      </p:sp>
    </p:spTree>
    <p:extLst>
      <p:ext uri="{BB962C8B-B14F-4D97-AF65-F5344CB8AC3E}">
        <p14:creationId xmlns:p14="http://schemas.microsoft.com/office/powerpoint/2010/main" val="3456673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pt-BR" smtClean="0"/>
              <a:t>Clique para editar o título mestre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647696F1-BEE6-4CE4-A66E-483E0261A958}" type="datetimeFigureOut">
              <a:rPr lang="pt-BR" smtClean="0"/>
              <a:t>06/12/2017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08F0034-BB1C-41A0-8DB7-0E6CCFE56E35}" type="slidenum">
              <a:rPr lang="pt-BR" smtClean="0"/>
              <a:t>‹nº›</a:t>
            </a:fld>
            <a:endParaRPr lang="pt-BR"/>
          </a:p>
        </p:txBody>
      </p:sp>
    </p:spTree>
    <p:extLst>
      <p:ext uri="{BB962C8B-B14F-4D97-AF65-F5344CB8AC3E}">
        <p14:creationId xmlns:p14="http://schemas.microsoft.com/office/powerpoint/2010/main" val="3270962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647696F1-BEE6-4CE4-A66E-483E0261A958}" type="datetimeFigureOut">
              <a:rPr lang="pt-BR" smtClean="0"/>
              <a:t>06/12/2017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808F0034-BB1C-41A0-8DB7-0E6CCFE56E35}" type="slidenum">
              <a:rPr lang="pt-BR" smtClean="0"/>
              <a:t>‹nº›</a:t>
            </a:fld>
            <a:endParaRPr lang="pt-BR"/>
          </a:p>
        </p:txBody>
      </p:sp>
    </p:spTree>
    <p:extLst>
      <p:ext uri="{BB962C8B-B14F-4D97-AF65-F5344CB8AC3E}">
        <p14:creationId xmlns:p14="http://schemas.microsoft.com/office/powerpoint/2010/main" val="884497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629842" y="2505075"/>
            <a:ext cx="3868340"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29150" y="2505075"/>
            <a:ext cx="3887391"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647696F1-BEE6-4CE4-A66E-483E0261A958}" type="datetimeFigureOut">
              <a:rPr lang="pt-BR" smtClean="0"/>
              <a:t>06/12/2017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808F0034-BB1C-41A0-8DB7-0E6CCFE56E35}" type="slidenum">
              <a:rPr lang="pt-BR" smtClean="0"/>
              <a:t>‹nº›</a:t>
            </a:fld>
            <a:endParaRPr lang="pt-BR"/>
          </a:p>
        </p:txBody>
      </p:sp>
    </p:spTree>
    <p:extLst>
      <p:ext uri="{BB962C8B-B14F-4D97-AF65-F5344CB8AC3E}">
        <p14:creationId xmlns:p14="http://schemas.microsoft.com/office/powerpoint/2010/main" val="2304674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647696F1-BEE6-4CE4-A66E-483E0261A958}" type="datetimeFigureOut">
              <a:rPr lang="pt-BR" smtClean="0"/>
              <a:t>06/12/2017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808F0034-BB1C-41A0-8DB7-0E6CCFE56E35}" type="slidenum">
              <a:rPr lang="pt-BR" smtClean="0"/>
              <a:t>‹nº›</a:t>
            </a:fld>
            <a:endParaRPr lang="pt-BR"/>
          </a:p>
        </p:txBody>
      </p:sp>
    </p:spTree>
    <p:extLst>
      <p:ext uri="{BB962C8B-B14F-4D97-AF65-F5344CB8AC3E}">
        <p14:creationId xmlns:p14="http://schemas.microsoft.com/office/powerpoint/2010/main" val="911469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7696F1-BEE6-4CE4-A66E-483E0261A958}" type="datetimeFigureOut">
              <a:rPr lang="pt-BR" smtClean="0"/>
              <a:t>06/12/2017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808F0034-BB1C-41A0-8DB7-0E6CCFE56E35}" type="slidenum">
              <a:rPr lang="pt-BR" smtClean="0"/>
              <a:t>‹nº›</a:t>
            </a:fld>
            <a:endParaRPr lang="pt-BR"/>
          </a:p>
        </p:txBody>
      </p:sp>
    </p:spTree>
    <p:extLst>
      <p:ext uri="{BB962C8B-B14F-4D97-AF65-F5344CB8AC3E}">
        <p14:creationId xmlns:p14="http://schemas.microsoft.com/office/powerpoint/2010/main" val="779617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pt-BR" smtClean="0"/>
              <a:t>Clique para editar o título mestre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647696F1-BEE6-4CE4-A66E-483E0261A958}" type="datetimeFigureOut">
              <a:rPr lang="pt-BR" smtClean="0"/>
              <a:t>06/12/2017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808F0034-BB1C-41A0-8DB7-0E6CCFE56E35}" type="slidenum">
              <a:rPr lang="pt-BR" smtClean="0"/>
              <a:t>‹nº›</a:t>
            </a:fld>
            <a:endParaRPr lang="pt-BR"/>
          </a:p>
        </p:txBody>
      </p:sp>
    </p:spTree>
    <p:extLst>
      <p:ext uri="{BB962C8B-B14F-4D97-AF65-F5344CB8AC3E}">
        <p14:creationId xmlns:p14="http://schemas.microsoft.com/office/powerpoint/2010/main" val="3153526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647696F1-BEE6-4CE4-A66E-483E0261A958}" type="datetimeFigureOut">
              <a:rPr lang="pt-BR" smtClean="0"/>
              <a:t>06/12/2017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808F0034-BB1C-41A0-8DB7-0E6CCFE56E35}" type="slidenum">
              <a:rPr lang="pt-BR" smtClean="0"/>
              <a:t>‹nº›</a:t>
            </a:fld>
            <a:endParaRPr lang="pt-BR"/>
          </a:p>
        </p:txBody>
      </p:sp>
    </p:spTree>
    <p:extLst>
      <p:ext uri="{BB962C8B-B14F-4D97-AF65-F5344CB8AC3E}">
        <p14:creationId xmlns:p14="http://schemas.microsoft.com/office/powerpoint/2010/main" val="1275354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7696F1-BEE6-4CE4-A66E-483E0261A958}" type="datetimeFigureOut">
              <a:rPr lang="pt-BR" smtClean="0"/>
              <a:t>06/12/2017</a:t>
            </a:fld>
            <a:endParaRPr lang="pt-B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8F0034-BB1C-41A0-8DB7-0E6CCFE56E35}" type="slidenum">
              <a:rPr lang="pt-BR" smtClean="0"/>
              <a:t>‹nº›</a:t>
            </a:fld>
            <a:endParaRPr lang="pt-BR"/>
          </a:p>
        </p:txBody>
      </p:sp>
    </p:spTree>
    <p:extLst>
      <p:ext uri="{BB962C8B-B14F-4D97-AF65-F5344CB8AC3E}">
        <p14:creationId xmlns:p14="http://schemas.microsoft.com/office/powerpoint/2010/main" val="3404158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10" name="Retângulo 9"/>
          <p:cNvSpPr/>
          <p:nvPr/>
        </p:nvSpPr>
        <p:spPr>
          <a:xfrm>
            <a:off x="3447942" y="3056343"/>
            <a:ext cx="2656936" cy="2536166"/>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p:cNvSpPr txBox="1"/>
          <p:nvPr/>
        </p:nvSpPr>
        <p:spPr>
          <a:xfrm>
            <a:off x="1473200" y="533400"/>
            <a:ext cx="6515100" cy="707886"/>
          </a:xfrm>
          <a:prstGeom prst="rect">
            <a:avLst/>
          </a:prstGeom>
          <a:noFill/>
        </p:spPr>
        <p:txBody>
          <a:bodyPr wrap="square" rtlCol="0">
            <a:spAutoFit/>
          </a:bodyPr>
          <a:lstStyle/>
          <a:p>
            <a:pPr algn="ctr"/>
            <a:r>
              <a:rPr lang="pt-BR" sz="4000" dirty="0" smtClean="0">
                <a:solidFill>
                  <a:srgbClr val="FFC000"/>
                </a:solidFill>
                <a:latin typeface="Lemon/Milk" panose="020B0603050302020204" pitchFamily="34" charset="0"/>
              </a:rPr>
              <a:t>Vetores</a:t>
            </a:r>
            <a:endParaRPr lang="pt-BR" sz="4000" dirty="0">
              <a:solidFill>
                <a:srgbClr val="FFC000"/>
              </a:solidFill>
              <a:latin typeface="Lemon/Milk" panose="020B0603050302020204" pitchFamily="34" charset="0"/>
            </a:endParaRPr>
          </a:p>
        </p:txBody>
      </p:sp>
      <p:pic>
        <p:nvPicPr>
          <p:cNvPr id="8" name="Imagem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7163" y="2681809"/>
            <a:ext cx="4764258" cy="4049249"/>
          </a:xfrm>
          <a:prstGeom prst="rect">
            <a:avLst/>
          </a:prstGeom>
        </p:spPr>
      </p:pic>
      <p:sp>
        <p:nvSpPr>
          <p:cNvPr id="9" name="Retângulo 8"/>
          <p:cNvSpPr/>
          <p:nvPr/>
        </p:nvSpPr>
        <p:spPr>
          <a:xfrm>
            <a:off x="1069371" y="1329831"/>
            <a:ext cx="7605983" cy="729430"/>
          </a:xfrm>
          <a:prstGeom prst="rect">
            <a:avLst/>
          </a:prstGeom>
        </p:spPr>
        <p:txBody>
          <a:bodyPr wrap="square">
            <a:spAutoFit/>
          </a:bodyPr>
          <a:lstStyle/>
          <a:p>
            <a:pPr algn="ctr">
              <a:lnSpc>
                <a:spcPct val="115000"/>
              </a:lnSpc>
            </a:pPr>
            <a:r>
              <a:rPr lang="pt-BR" dirty="0">
                <a:solidFill>
                  <a:schemeClr val="bg1"/>
                </a:solidFill>
                <a:ea typeface="Arial" panose="020B0604020202020204" pitchFamily="34" charset="0"/>
              </a:rPr>
              <a:t>São estruturas com a capacidade de armazenar vários dados temporariamente. Vetores são como gavetas que armazenam diversos conteúdos.</a:t>
            </a:r>
          </a:p>
        </p:txBody>
      </p:sp>
      <p:grpSp>
        <p:nvGrpSpPr>
          <p:cNvPr id="60" name="Grupo 59"/>
          <p:cNvGrpSpPr/>
          <p:nvPr/>
        </p:nvGrpSpPr>
        <p:grpSpPr>
          <a:xfrm>
            <a:off x="4822019" y="4342883"/>
            <a:ext cx="633403" cy="604232"/>
            <a:chOff x="4589110" y="4296584"/>
            <a:chExt cx="633403" cy="604232"/>
          </a:xfrm>
        </p:grpSpPr>
        <p:sp>
          <p:nvSpPr>
            <p:cNvPr id="21" name="Retângulo 20"/>
            <p:cNvSpPr/>
            <p:nvPr/>
          </p:nvSpPr>
          <p:spPr>
            <a:xfrm>
              <a:off x="4589110" y="4296584"/>
              <a:ext cx="633403" cy="60423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Retângulo 28"/>
            <p:cNvSpPr/>
            <p:nvPr/>
          </p:nvSpPr>
          <p:spPr>
            <a:xfrm>
              <a:off x="4723094" y="4362767"/>
              <a:ext cx="355709" cy="6377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62" name="Grupo 61"/>
          <p:cNvGrpSpPr/>
          <p:nvPr/>
        </p:nvGrpSpPr>
        <p:grpSpPr>
          <a:xfrm>
            <a:off x="3278959" y="4342883"/>
            <a:ext cx="652061" cy="604232"/>
            <a:chOff x="3046050" y="4296584"/>
            <a:chExt cx="652061" cy="604232"/>
          </a:xfrm>
        </p:grpSpPr>
        <p:sp>
          <p:nvSpPr>
            <p:cNvPr id="19" name="Retângulo 18"/>
            <p:cNvSpPr/>
            <p:nvPr/>
          </p:nvSpPr>
          <p:spPr>
            <a:xfrm>
              <a:off x="3046050" y="4296584"/>
              <a:ext cx="652061" cy="60423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Retângulo 30"/>
            <p:cNvSpPr/>
            <p:nvPr/>
          </p:nvSpPr>
          <p:spPr>
            <a:xfrm>
              <a:off x="3206648" y="4366296"/>
              <a:ext cx="355709" cy="6377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61" name="Grupo 60"/>
          <p:cNvGrpSpPr/>
          <p:nvPr/>
        </p:nvGrpSpPr>
        <p:grpSpPr>
          <a:xfrm>
            <a:off x="4051792" y="4342883"/>
            <a:ext cx="649456" cy="604232"/>
            <a:chOff x="3818883" y="4296584"/>
            <a:chExt cx="649456" cy="604232"/>
          </a:xfrm>
        </p:grpSpPr>
        <p:sp>
          <p:nvSpPr>
            <p:cNvPr id="20" name="Retângulo 19"/>
            <p:cNvSpPr/>
            <p:nvPr/>
          </p:nvSpPr>
          <p:spPr>
            <a:xfrm>
              <a:off x="3818883" y="4296584"/>
              <a:ext cx="649456" cy="60423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Retângulo 31"/>
            <p:cNvSpPr/>
            <p:nvPr/>
          </p:nvSpPr>
          <p:spPr>
            <a:xfrm>
              <a:off x="3973141" y="4366296"/>
              <a:ext cx="355709" cy="6377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64" name="Grupo 63"/>
          <p:cNvGrpSpPr/>
          <p:nvPr/>
        </p:nvGrpSpPr>
        <p:grpSpPr>
          <a:xfrm>
            <a:off x="4051792" y="5101795"/>
            <a:ext cx="649456" cy="604232"/>
            <a:chOff x="3818883" y="5055496"/>
            <a:chExt cx="649456" cy="604232"/>
          </a:xfrm>
        </p:grpSpPr>
        <p:sp>
          <p:nvSpPr>
            <p:cNvPr id="24" name="Retângulo 23"/>
            <p:cNvSpPr/>
            <p:nvPr/>
          </p:nvSpPr>
          <p:spPr>
            <a:xfrm>
              <a:off x="3818883" y="5055496"/>
              <a:ext cx="649456" cy="60423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Retângulo 32"/>
            <p:cNvSpPr/>
            <p:nvPr/>
          </p:nvSpPr>
          <p:spPr>
            <a:xfrm>
              <a:off x="3973141" y="5116860"/>
              <a:ext cx="355709" cy="6377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63" name="Grupo 62"/>
          <p:cNvGrpSpPr/>
          <p:nvPr/>
        </p:nvGrpSpPr>
        <p:grpSpPr>
          <a:xfrm>
            <a:off x="3278959" y="5101795"/>
            <a:ext cx="652061" cy="604232"/>
            <a:chOff x="3046050" y="5055496"/>
            <a:chExt cx="652061" cy="604232"/>
          </a:xfrm>
        </p:grpSpPr>
        <p:sp>
          <p:nvSpPr>
            <p:cNvPr id="23" name="Retângulo 22"/>
            <p:cNvSpPr/>
            <p:nvPr/>
          </p:nvSpPr>
          <p:spPr>
            <a:xfrm>
              <a:off x="3046050" y="5055496"/>
              <a:ext cx="652061" cy="60423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Retângulo 33"/>
            <p:cNvSpPr/>
            <p:nvPr/>
          </p:nvSpPr>
          <p:spPr>
            <a:xfrm>
              <a:off x="3194225" y="5125525"/>
              <a:ext cx="355709" cy="6377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65" name="Grupo 64"/>
          <p:cNvGrpSpPr/>
          <p:nvPr/>
        </p:nvGrpSpPr>
        <p:grpSpPr>
          <a:xfrm>
            <a:off x="4822019" y="5101795"/>
            <a:ext cx="633403" cy="604232"/>
            <a:chOff x="4589110" y="5055496"/>
            <a:chExt cx="633403" cy="604232"/>
          </a:xfrm>
        </p:grpSpPr>
        <p:sp>
          <p:nvSpPr>
            <p:cNvPr id="25" name="Retângulo 24"/>
            <p:cNvSpPr/>
            <p:nvPr/>
          </p:nvSpPr>
          <p:spPr>
            <a:xfrm>
              <a:off x="4589110" y="5055496"/>
              <a:ext cx="633403" cy="60423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Retângulo 34"/>
            <p:cNvSpPr/>
            <p:nvPr/>
          </p:nvSpPr>
          <p:spPr>
            <a:xfrm>
              <a:off x="4725229" y="5121787"/>
              <a:ext cx="355709" cy="6377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66" name="Grupo 65"/>
          <p:cNvGrpSpPr/>
          <p:nvPr/>
        </p:nvGrpSpPr>
        <p:grpSpPr>
          <a:xfrm>
            <a:off x="5576193" y="5101795"/>
            <a:ext cx="649456" cy="604232"/>
            <a:chOff x="5343284" y="5055496"/>
            <a:chExt cx="649456" cy="604232"/>
          </a:xfrm>
        </p:grpSpPr>
        <p:sp>
          <p:nvSpPr>
            <p:cNvPr id="26" name="Retângulo 25"/>
            <p:cNvSpPr/>
            <p:nvPr/>
          </p:nvSpPr>
          <p:spPr>
            <a:xfrm>
              <a:off x="5343284" y="5055496"/>
              <a:ext cx="649456" cy="60423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p:cNvSpPr/>
            <p:nvPr/>
          </p:nvSpPr>
          <p:spPr>
            <a:xfrm>
              <a:off x="5488991" y="5116860"/>
              <a:ext cx="355709" cy="6377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59" name="Grupo 58"/>
          <p:cNvGrpSpPr/>
          <p:nvPr/>
        </p:nvGrpSpPr>
        <p:grpSpPr>
          <a:xfrm>
            <a:off x="5576193" y="4342883"/>
            <a:ext cx="649456" cy="604232"/>
            <a:chOff x="5343284" y="4296584"/>
            <a:chExt cx="649456" cy="604232"/>
          </a:xfrm>
        </p:grpSpPr>
        <p:sp>
          <p:nvSpPr>
            <p:cNvPr id="22" name="Retângulo 21"/>
            <p:cNvSpPr/>
            <p:nvPr/>
          </p:nvSpPr>
          <p:spPr>
            <a:xfrm>
              <a:off x="5343284" y="4296584"/>
              <a:ext cx="649456" cy="60423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7" name="Retângulo 36"/>
            <p:cNvSpPr/>
            <p:nvPr/>
          </p:nvSpPr>
          <p:spPr>
            <a:xfrm>
              <a:off x="5488992" y="4366297"/>
              <a:ext cx="355709" cy="6377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55" name="Grupo 54"/>
          <p:cNvGrpSpPr/>
          <p:nvPr/>
        </p:nvGrpSpPr>
        <p:grpSpPr>
          <a:xfrm>
            <a:off x="3278959" y="3583971"/>
            <a:ext cx="652061" cy="604232"/>
            <a:chOff x="3046050" y="3537672"/>
            <a:chExt cx="652061" cy="604232"/>
          </a:xfrm>
        </p:grpSpPr>
        <p:sp>
          <p:nvSpPr>
            <p:cNvPr id="15" name="Retângulo 14"/>
            <p:cNvSpPr/>
            <p:nvPr/>
          </p:nvSpPr>
          <p:spPr>
            <a:xfrm>
              <a:off x="3046050" y="3537672"/>
              <a:ext cx="652061" cy="60423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Retângulo 37"/>
            <p:cNvSpPr/>
            <p:nvPr/>
          </p:nvSpPr>
          <p:spPr>
            <a:xfrm>
              <a:off x="3200828" y="3601560"/>
              <a:ext cx="355709" cy="6377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56" name="Grupo 55"/>
          <p:cNvGrpSpPr/>
          <p:nvPr/>
        </p:nvGrpSpPr>
        <p:grpSpPr>
          <a:xfrm>
            <a:off x="4051792" y="3583971"/>
            <a:ext cx="649456" cy="604232"/>
            <a:chOff x="3818883" y="3537672"/>
            <a:chExt cx="649456" cy="604232"/>
          </a:xfrm>
        </p:grpSpPr>
        <p:sp>
          <p:nvSpPr>
            <p:cNvPr id="16" name="Retângulo 15"/>
            <p:cNvSpPr/>
            <p:nvPr/>
          </p:nvSpPr>
          <p:spPr>
            <a:xfrm>
              <a:off x="3818883" y="3537672"/>
              <a:ext cx="649456" cy="60423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3973141" y="3601560"/>
              <a:ext cx="355709" cy="6377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57" name="Grupo 56"/>
          <p:cNvGrpSpPr/>
          <p:nvPr/>
        </p:nvGrpSpPr>
        <p:grpSpPr>
          <a:xfrm>
            <a:off x="4822019" y="3583971"/>
            <a:ext cx="633403" cy="604232"/>
            <a:chOff x="4589110" y="3537672"/>
            <a:chExt cx="633403" cy="604232"/>
          </a:xfrm>
        </p:grpSpPr>
        <p:sp>
          <p:nvSpPr>
            <p:cNvPr id="17" name="Retângulo 16"/>
            <p:cNvSpPr/>
            <p:nvPr/>
          </p:nvSpPr>
          <p:spPr>
            <a:xfrm>
              <a:off x="4589110" y="3537672"/>
              <a:ext cx="633403" cy="60423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0" name="Retângulo 39"/>
            <p:cNvSpPr/>
            <p:nvPr/>
          </p:nvSpPr>
          <p:spPr>
            <a:xfrm>
              <a:off x="4728914" y="3601560"/>
              <a:ext cx="355709" cy="6377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58" name="Grupo 57"/>
          <p:cNvGrpSpPr/>
          <p:nvPr/>
        </p:nvGrpSpPr>
        <p:grpSpPr>
          <a:xfrm>
            <a:off x="5576193" y="3583971"/>
            <a:ext cx="649456" cy="604232"/>
            <a:chOff x="5343284" y="3537672"/>
            <a:chExt cx="649456" cy="604232"/>
          </a:xfrm>
        </p:grpSpPr>
        <p:sp>
          <p:nvSpPr>
            <p:cNvPr id="18" name="Retângulo 17"/>
            <p:cNvSpPr/>
            <p:nvPr/>
          </p:nvSpPr>
          <p:spPr>
            <a:xfrm>
              <a:off x="5343284" y="3537672"/>
              <a:ext cx="649456" cy="60423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1" name="Retângulo 40"/>
            <p:cNvSpPr/>
            <p:nvPr/>
          </p:nvSpPr>
          <p:spPr>
            <a:xfrm>
              <a:off x="5492394" y="3601560"/>
              <a:ext cx="355709" cy="6377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51" name="Grupo 50"/>
          <p:cNvGrpSpPr/>
          <p:nvPr/>
        </p:nvGrpSpPr>
        <p:grpSpPr>
          <a:xfrm>
            <a:off x="5576193" y="2840299"/>
            <a:ext cx="649456" cy="604232"/>
            <a:chOff x="5343284" y="2794000"/>
            <a:chExt cx="649456" cy="604232"/>
          </a:xfrm>
        </p:grpSpPr>
        <p:sp>
          <p:nvSpPr>
            <p:cNvPr id="14" name="Retângulo 13"/>
            <p:cNvSpPr/>
            <p:nvPr/>
          </p:nvSpPr>
          <p:spPr>
            <a:xfrm>
              <a:off x="5343284" y="2794000"/>
              <a:ext cx="649456" cy="60423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Retângulo 41"/>
            <p:cNvSpPr/>
            <p:nvPr/>
          </p:nvSpPr>
          <p:spPr>
            <a:xfrm>
              <a:off x="5497544" y="2844665"/>
              <a:ext cx="355709" cy="6377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52" name="Grupo 51"/>
          <p:cNvGrpSpPr/>
          <p:nvPr/>
        </p:nvGrpSpPr>
        <p:grpSpPr>
          <a:xfrm>
            <a:off x="4822019" y="2840299"/>
            <a:ext cx="633403" cy="604232"/>
            <a:chOff x="4589110" y="2794000"/>
            <a:chExt cx="633403" cy="604232"/>
          </a:xfrm>
        </p:grpSpPr>
        <p:sp>
          <p:nvSpPr>
            <p:cNvPr id="13" name="Retângulo 12"/>
            <p:cNvSpPr/>
            <p:nvPr/>
          </p:nvSpPr>
          <p:spPr>
            <a:xfrm>
              <a:off x="4589110" y="2794000"/>
              <a:ext cx="633403" cy="60423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3" name="Retângulo 42"/>
            <p:cNvSpPr/>
            <p:nvPr/>
          </p:nvSpPr>
          <p:spPr>
            <a:xfrm>
              <a:off x="4732591" y="2844665"/>
              <a:ext cx="355709" cy="6377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53" name="Grupo 52"/>
          <p:cNvGrpSpPr/>
          <p:nvPr/>
        </p:nvGrpSpPr>
        <p:grpSpPr>
          <a:xfrm>
            <a:off x="4051792" y="2840299"/>
            <a:ext cx="649456" cy="604232"/>
            <a:chOff x="3818883" y="2794000"/>
            <a:chExt cx="649456" cy="604232"/>
          </a:xfrm>
        </p:grpSpPr>
        <p:sp>
          <p:nvSpPr>
            <p:cNvPr id="12" name="Retângulo 11"/>
            <p:cNvSpPr/>
            <p:nvPr/>
          </p:nvSpPr>
          <p:spPr>
            <a:xfrm>
              <a:off x="3818883" y="2794000"/>
              <a:ext cx="649456" cy="60423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Retângulo 43"/>
            <p:cNvSpPr/>
            <p:nvPr/>
          </p:nvSpPr>
          <p:spPr>
            <a:xfrm>
              <a:off x="3965756" y="2844665"/>
              <a:ext cx="355709" cy="6377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54" name="Grupo 53"/>
          <p:cNvGrpSpPr/>
          <p:nvPr/>
        </p:nvGrpSpPr>
        <p:grpSpPr>
          <a:xfrm>
            <a:off x="3278959" y="2840299"/>
            <a:ext cx="652061" cy="604232"/>
            <a:chOff x="3046050" y="2794000"/>
            <a:chExt cx="652061" cy="604232"/>
          </a:xfrm>
        </p:grpSpPr>
        <p:sp>
          <p:nvSpPr>
            <p:cNvPr id="11" name="Retângulo 10"/>
            <p:cNvSpPr/>
            <p:nvPr/>
          </p:nvSpPr>
          <p:spPr>
            <a:xfrm>
              <a:off x="3046050" y="2794000"/>
              <a:ext cx="652061" cy="60423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5" name="Retângulo 44"/>
            <p:cNvSpPr/>
            <p:nvPr/>
          </p:nvSpPr>
          <p:spPr>
            <a:xfrm>
              <a:off x="3200827" y="2844666"/>
              <a:ext cx="355709" cy="6377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46" name="Grupo 45"/>
          <p:cNvGrpSpPr/>
          <p:nvPr/>
        </p:nvGrpSpPr>
        <p:grpSpPr>
          <a:xfrm>
            <a:off x="0" y="5794262"/>
            <a:ext cx="9144000" cy="1053296"/>
            <a:chOff x="0" y="5804704"/>
            <a:chExt cx="9144000" cy="1053296"/>
          </a:xfrm>
        </p:grpSpPr>
        <p:sp>
          <p:nvSpPr>
            <p:cNvPr id="47" name="Retângulo 46"/>
            <p:cNvSpPr/>
            <p:nvPr/>
          </p:nvSpPr>
          <p:spPr>
            <a:xfrm>
              <a:off x="0" y="5804704"/>
              <a:ext cx="9144000" cy="1053296"/>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BR">
                <a:solidFill>
                  <a:prstClr val="white"/>
                </a:solidFill>
              </a:endParaRPr>
            </a:p>
          </p:txBody>
        </p:sp>
        <p:pic>
          <p:nvPicPr>
            <p:cNvPr id="48" name="Imagem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53615" y="6172006"/>
              <a:ext cx="1735282" cy="344012"/>
            </a:xfrm>
            <a:prstGeom prst="rect">
              <a:avLst/>
            </a:prstGeom>
          </p:spPr>
        </p:pic>
        <p:sp>
          <p:nvSpPr>
            <p:cNvPr id="49" name="Retângulo 48"/>
            <p:cNvSpPr/>
            <p:nvPr/>
          </p:nvSpPr>
          <p:spPr>
            <a:xfrm>
              <a:off x="0" y="6488668"/>
              <a:ext cx="354584" cy="369332"/>
            </a:xfrm>
            <a:prstGeom prst="rect">
              <a:avLst/>
            </a:prstGeom>
          </p:spPr>
          <p:txBody>
            <a:bodyPr wrap="none">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smtClean="0">
                  <a:solidFill>
                    <a:prstClr val="white"/>
                  </a:solidFill>
                  <a:latin typeface="Arial" panose="020B0604020202020204" pitchFamily="34" charset="0"/>
                </a:rPr>
                <a:t>©</a:t>
              </a:r>
              <a:endParaRPr lang="pt-BR" sz="2000" dirty="0">
                <a:solidFill>
                  <a:prstClr val="white"/>
                </a:solidFill>
              </a:endParaRPr>
            </a:p>
          </p:txBody>
        </p:sp>
      </p:grpSp>
      <p:pic>
        <p:nvPicPr>
          <p:cNvPr id="84" name="Imagem 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02012" y="2296406"/>
            <a:ext cx="334301" cy="770806"/>
          </a:xfrm>
          <a:prstGeom prst="rect">
            <a:avLst/>
          </a:prstGeom>
        </p:spPr>
      </p:pic>
      <p:pic>
        <p:nvPicPr>
          <p:cNvPr id="67" name="Imagem 66"/>
          <p:cNvPicPr>
            <a:picLocks noChangeAspect="1"/>
          </p:cNvPicPr>
          <p:nvPr/>
        </p:nvPicPr>
        <p:blipFill rotWithShape="1">
          <a:blip r:embed="rId5">
            <a:extLst>
              <a:ext uri="{28A0092B-C50C-407E-A947-70E740481C1C}">
                <a14:useLocalDpi xmlns:a14="http://schemas.microsoft.com/office/drawing/2010/main" val="0"/>
              </a:ext>
            </a:extLst>
          </a:blip>
          <a:srcRect r="33703"/>
          <a:stretch/>
        </p:blipFill>
        <p:spPr>
          <a:xfrm>
            <a:off x="400124" y="2134640"/>
            <a:ext cx="2889902" cy="4198930"/>
          </a:xfrm>
          <a:prstGeom prst="rect">
            <a:avLst/>
          </a:prstGeom>
        </p:spPr>
      </p:pic>
      <p:grpSp>
        <p:nvGrpSpPr>
          <p:cNvPr id="81" name="Grupo 80"/>
          <p:cNvGrpSpPr/>
          <p:nvPr/>
        </p:nvGrpSpPr>
        <p:grpSpPr>
          <a:xfrm>
            <a:off x="1846908" y="4023584"/>
            <a:ext cx="799063" cy="872494"/>
            <a:chOff x="1945438" y="3972745"/>
            <a:chExt cx="799063" cy="872494"/>
          </a:xfrm>
        </p:grpSpPr>
        <p:grpSp>
          <p:nvGrpSpPr>
            <p:cNvPr id="71" name="Grupo 70"/>
            <p:cNvGrpSpPr/>
            <p:nvPr/>
          </p:nvGrpSpPr>
          <p:grpSpPr>
            <a:xfrm rot="10007924" flipH="1">
              <a:off x="1945438" y="3972745"/>
              <a:ext cx="799063" cy="872494"/>
              <a:chOff x="7026677" y="3005204"/>
              <a:chExt cx="1479783" cy="1615770"/>
            </a:xfrm>
          </p:grpSpPr>
          <p:sp>
            <p:nvSpPr>
              <p:cNvPr id="69" name="Retângulo 68"/>
              <p:cNvSpPr/>
              <p:nvPr/>
            </p:nvSpPr>
            <p:spPr>
              <a:xfrm>
                <a:off x="7026677" y="3005204"/>
                <a:ext cx="1479783" cy="1612616"/>
              </a:xfrm>
              <a:custGeom>
                <a:avLst/>
                <a:gdLst>
                  <a:gd name="connsiteX0" fmla="*/ 0 w 981943"/>
                  <a:gd name="connsiteY0" fmla="*/ 0 h 1170839"/>
                  <a:gd name="connsiteX1" fmla="*/ 981943 w 981943"/>
                  <a:gd name="connsiteY1" fmla="*/ 0 h 1170839"/>
                  <a:gd name="connsiteX2" fmla="*/ 981943 w 981943"/>
                  <a:gd name="connsiteY2" fmla="*/ 1170839 h 1170839"/>
                  <a:gd name="connsiteX3" fmla="*/ 0 w 981943"/>
                  <a:gd name="connsiteY3" fmla="*/ 1170839 h 1170839"/>
                  <a:gd name="connsiteX4" fmla="*/ 0 w 981943"/>
                  <a:gd name="connsiteY4" fmla="*/ 0 h 1170839"/>
                  <a:gd name="connsiteX0" fmla="*/ 0 w 981943"/>
                  <a:gd name="connsiteY0" fmla="*/ 172720 h 1343559"/>
                  <a:gd name="connsiteX1" fmla="*/ 931143 w 981943"/>
                  <a:gd name="connsiteY1" fmla="*/ 0 h 1343559"/>
                  <a:gd name="connsiteX2" fmla="*/ 981943 w 981943"/>
                  <a:gd name="connsiteY2" fmla="*/ 1343559 h 1343559"/>
                  <a:gd name="connsiteX3" fmla="*/ 0 w 981943"/>
                  <a:gd name="connsiteY3" fmla="*/ 1343559 h 1343559"/>
                  <a:gd name="connsiteX4" fmla="*/ 0 w 981943"/>
                  <a:gd name="connsiteY4" fmla="*/ 172720 h 1343559"/>
                  <a:gd name="connsiteX0" fmla="*/ 0 w 1479783"/>
                  <a:gd name="connsiteY0" fmla="*/ 172720 h 1343559"/>
                  <a:gd name="connsiteX1" fmla="*/ 931143 w 1479783"/>
                  <a:gd name="connsiteY1" fmla="*/ 0 h 1343559"/>
                  <a:gd name="connsiteX2" fmla="*/ 1479783 w 1479783"/>
                  <a:gd name="connsiteY2" fmla="*/ 185319 h 1343559"/>
                  <a:gd name="connsiteX3" fmla="*/ 0 w 1479783"/>
                  <a:gd name="connsiteY3" fmla="*/ 1343559 h 1343559"/>
                  <a:gd name="connsiteX4" fmla="*/ 0 w 1479783"/>
                  <a:gd name="connsiteY4" fmla="*/ 172720 h 1343559"/>
                  <a:gd name="connsiteX0" fmla="*/ 0 w 1479783"/>
                  <a:gd name="connsiteY0" fmla="*/ 172720 h 1343559"/>
                  <a:gd name="connsiteX1" fmla="*/ 829543 w 1479783"/>
                  <a:gd name="connsiteY1" fmla="*/ 0 h 1343559"/>
                  <a:gd name="connsiteX2" fmla="*/ 1479783 w 1479783"/>
                  <a:gd name="connsiteY2" fmla="*/ 185319 h 1343559"/>
                  <a:gd name="connsiteX3" fmla="*/ 0 w 1479783"/>
                  <a:gd name="connsiteY3" fmla="*/ 1343559 h 1343559"/>
                  <a:gd name="connsiteX4" fmla="*/ 0 w 1479783"/>
                  <a:gd name="connsiteY4" fmla="*/ 172720 h 1343559"/>
                  <a:gd name="connsiteX0" fmla="*/ 0 w 1479783"/>
                  <a:gd name="connsiteY0" fmla="*/ 172720 h 1620236"/>
                  <a:gd name="connsiteX1" fmla="*/ 829543 w 1479783"/>
                  <a:gd name="connsiteY1" fmla="*/ 0 h 1620236"/>
                  <a:gd name="connsiteX2" fmla="*/ 1479783 w 1479783"/>
                  <a:gd name="connsiteY2" fmla="*/ 185319 h 1620236"/>
                  <a:gd name="connsiteX3" fmla="*/ 642853 w 1479783"/>
                  <a:gd name="connsiteY3" fmla="*/ 1620236 h 1620236"/>
                  <a:gd name="connsiteX4" fmla="*/ 0 w 1479783"/>
                  <a:gd name="connsiteY4" fmla="*/ 1343559 h 1620236"/>
                  <a:gd name="connsiteX5" fmla="*/ 0 w 1479783"/>
                  <a:gd name="connsiteY5" fmla="*/ 172720 h 1620236"/>
                  <a:gd name="connsiteX0" fmla="*/ 0 w 1479783"/>
                  <a:gd name="connsiteY0" fmla="*/ 172720 h 1612616"/>
                  <a:gd name="connsiteX1" fmla="*/ 829543 w 1479783"/>
                  <a:gd name="connsiteY1" fmla="*/ 0 h 1612616"/>
                  <a:gd name="connsiteX2" fmla="*/ 1479783 w 1479783"/>
                  <a:gd name="connsiteY2" fmla="*/ 185319 h 1612616"/>
                  <a:gd name="connsiteX3" fmla="*/ 635233 w 1479783"/>
                  <a:gd name="connsiteY3" fmla="*/ 1612616 h 1612616"/>
                  <a:gd name="connsiteX4" fmla="*/ 0 w 1479783"/>
                  <a:gd name="connsiteY4" fmla="*/ 1343559 h 1612616"/>
                  <a:gd name="connsiteX5" fmla="*/ 0 w 1479783"/>
                  <a:gd name="connsiteY5" fmla="*/ 172720 h 161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9783" h="1612616">
                    <a:moveTo>
                      <a:pt x="0" y="172720"/>
                    </a:moveTo>
                    <a:lnTo>
                      <a:pt x="829543" y="0"/>
                    </a:lnTo>
                    <a:lnTo>
                      <a:pt x="1479783" y="185319"/>
                    </a:lnTo>
                    <a:cubicBezTo>
                      <a:pt x="1179216" y="422325"/>
                      <a:pt x="935800" y="1375610"/>
                      <a:pt x="635233" y="1612616"/>
                    </a:cubicBezTo>
                    <a:lnTo>
                      <a:pt x="0" y="1343559"/>
                    </a:lnTo>
                    <a:lnTo>
                      <a:pt x="0" y="172720"/>
                    </a:lnTo>
                    <a:close/>
                  </a:path>
                </a:pathLst>
              </a:custGeom>
              <a:solidFill>
                <a:srgbClr val="CE9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0" name="Retângulo 69"/>
              <p:cNvSpPr/>
              <p:nvPr/>
            </p:nvSpPr>
            <p:spPr>
              <a:xfrm>
                <a:off x="7658471" y="3184705"/>
                <a:ext cx="841946" cy="1436269"/>
              </a:xfrm>
              <a:custGeom>
                <a:avLst/>
                <a:gdLst>
                  <a:gd name="connsiteX0" fmla="*/ 0 w 1071816"/>
                  <a:gd name="connsiteY0" fmla="*/ 0 h 1170839"/>
                  <a:gd name="connsiteX1" fmla="*/ 1071816 w 1071816"/>
                  <a:gd name="connsiteY1" fmla="*/ 0 h 1170839"/>
                  <a:gd name="connsiteX2" fmla="*/ 1071816 w 1071816"/>
                  <a:gd name="connsiteY2" fmla="*/ 1170839 h 1170839"/>
                  <a:gd name="connsiteX3" fmla="*/ 0 w 1071816"/>
                  <a:gd name="connsiteY3" fmla="*/ 1170839 h 1170839"/>
                  <a:gd name="connsiteX4" fmla="*/ 0 w 1071816"/>
                  <a:gd name="connsiteY4" fmla="*/ 0 h 1170839"/>
                  <a:gd name="connsiteX0" fmla="*/ 264160 w 1071816"/>
                  <a:gd name="connsiteY0" fmla="*/ 264160 h 1170839"/>
                  <a:gd name="connsiteX1" fmla="*/ 1071816 w 1071816"/>
                  <a:gd name="connsiteY1" fmla="*/ 0 h 1170839"/>
                  <a:gd name="connsiteX2" fmla="*/ 1071816 w 1071816"/>
                  <a:gd name="connsiteY2" fmla="*/ 1170839 h 1170839"/>
                  <a:gd name="connsiteX3" fmla="*/ 0 w 1071816"/>
                  <a:gd name="connsiteY3" fmla="*/ 1170839 h 1170839"/>
                  <a:gd name="connsiteX4" fmla="*/ 264160 w 1071816"/>
                  <a:gd name="connsiteY4" fmla="*/ 264160 h 1170839"/>
                  <a:gd name="connsiteX0" fmla="*/ 30480 w 838136"/>
                  <a:gd name="connsiteY0" fmla="*/ 264160 h 1424839"/>
                  <a:gd name="connsiteX1" fmla="*/ 838136 w 838136"/>
                  <a:gd name="connsiteY1" fmla="*/ 0 h 1424839"/>
                  <a:gd name="connsiteX2" fmla="*/ 838136 w 838136"/>
                  <a:gd name="connsiteY2" fmla="*/ 1170839 h 1424839"/>
                  <a:gd name="connsiteX3" fmla="*/ 0 w 838136"/>
                  <a:gd name="connsiteY3" fmla="*/ 1424839 h 1424839"/>
                  <a:gd name="connsiteX4" fmla="*/ 30480 w 838136"/>
                  <a:gd name="connsiteY4" fmla="*/ 264160 h 1424839"/>
                  <a:gd name="connsiteX0" fmla="*/ 0 w 864806"/>
                  <a:gd name="connsiteY0" fmla="*/ 279400 h 1424839"/>
                  <a:gd name="connsiteX1" fmla="*/ 864806 w 864806"/>
                  <a:gd name="connsiteY1" fmla="*/ 0 h 1424839"/>
                  <a:gd name="connsiteX2" fmla="*/ 864806 w 864806"/>
                  <a:gd name="connsiteY2" fmla="*/ 1170839 h 1424839"/>
                  <a:gd name="connsiteX3" fmla="*/ 26670 w 864806"/>
                  <a:gd name="connsiteY3" fmla="*/ 1424839 h 1424839"/>
                  <a:gd name="connsiteX4" fmla="*/ 0 w 864806"/>
                  <a:gd name="connsiteY4" fmla="*/ 279400 h 1424839"/>
                  <a:gd name="connsiteX0" fmla="*/ 0 w 841946"/>
                  <a:gd name="connsiteY0" fmla="*/ 271780 h 1424839"/>
                  <a:gd name="connsiteX1" fmla="*/ 841946 w 841946"/>
                  <a:gd name="connsiteY1" fmla="*/ 0 h 1424839"/>
                  <a:gd name="connsiteX2" fmla="*/ 841946 w 841946"/>
                  <a:gd name="connsiteY2" fmla="*/ 1170839 h 1424839"/>
                  <a:gd name="connsiteX3" fmla="*/ 3810 w 841946"/>
                  <a:gd name="connsiteY3" fmla="*/ 1424839 h 1424839"/>
                  <a:gd name="connsiteX4" fmla="*/ 0 w 841946"/>
                  <a:gd name="connsiteY4" fmla="*/ 271780 h 1424839"/>
                  <a:gd name="connsiteX0" fmla="*/ 0 w 841946"/>
                  <a:gd name="connsiteY0" fmla="*/ 271780 h 1436269"/>
                  <a:gd name="connsiteX1" fmla="*/ 841946 w 841946"/>
                  <a:gd name="connsiteY1" fmla="*/ 0 h 1436269"/>
                  <a:gd name="connsiteX2" fmla="*/ 841946 w 841946"/>
                  <a:gd name="connsiteY2" fmla="*/ 1170839 h 1436269"/>
                  <a:gd name="connsiteX3" fmla="*/ 3810 w 841946"/>
                  <a:gd name="connsiteY3" fmla="*/ 1436269 h 1436269"/>
                  <a:gd name="connsiteX4" fmla="*/ 0 w 841946"/>
                  <a:gd name="connsiteY4" fmla="*/ 271780 h 1436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1946" h="1436269">
                    <a:moveTo>
                      <a:pt x="0" y="271780"/>
                    </a:moveTo>
                    <a:lnTo>
                      <a:pt x="841946" y="0"/>
                    </a:lnTo>
                    <a:lnTo>
                      <a:pt x="841946" y="1170839"/>
                    </a:lnTo>
                    <a:lnTo>
                      <a:pt x="3810" y="1436269"/>
                    </a:lnTo>
                    <a:lnTo>
                      <a:pt x="0" y="271780"/>
                    </a:lnTo>
                    <a:close/>
                  </a:path>
                </a:pathLst>
              </a:custGeom>
              <a:solidFill>
                <a:srgbClr val="D8AE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cxnSp>
          <p:nvCxnSpPr>
            <p:cNvPr id="73" name="Conector reto 72"/>
            <p:cNvCxnSpPr/>
            <p:nvPr/>
          </p:nvCxnSpPr>
          <p:spPr>
            <a:xfrm>
              <a:off x="2049025" y="4143282"/>
              <a:ext cx="144446" cy="581118"/>
            </a:xfrm>
            <a:prstGeom prst="line">
              <a:avLst/>
            </a:prstGeom>
            <a:ln w="19050">
              <a:solidFill>
                <a:srgbClr val="BE8056"/>
              </a:solidFill>
            </a:ln>
          </p:spPr>
          <p:style>
            <a:lnRef idx="1">
              <a:schemeClr val="accent1"/>
            </a:lnRef>
            <a:fillRef idx="0">
              <a:schemeClr val="accent1"/>
            </a:fillRef>
            <a:effectRef idx="0">
              <a:schemeClr val="accent1"/>
            </a:effectRef>
            <a:fontRef idx="minor">
              <a:schemeClr val="tx1"/>
            </a:fontRef>
          </p:style>
        </p:cxnSp>
        <p:cxnSp>
          <p:nvCxnSpPr>
            <p:cNvPr id="77" name="Conector reto 76"/>
            <p:cNvCxnSpPr/>
            <p:nvPr/>
          </p:nvCxnSpPr>
          <p:spPr>
            <a:xfrm>
              <a:off x="2193471" y="4724400"/>
              <a:ext cx="420150" cy="28276"/>
            </a:xfrm>
            <a:prstGeom prst="line">
              <a:avLst/>
            </a:prstGeom>
            <a:ln w="19050">
              <a:solidFill>
                <a:srgbClr val="BE8056"/>
              </a:solidFill>
            </a:ln>
          </p:spPr>
          <p:style>
            <a:lnRef idx="1">
              <a:schemeClr val="accent1"/>
            </a:lnRef>
            <a:fillRef idx="0">
              <a:schemeClr val="accent1"/>
            </a:fillRef>
            <a:effectRef idx="0">
              <a:schemeClr val="accent1"/>
            </a:effectRef>
            <a:fontRef idx="minor">
              <a:schemeClr val="tx1"/>
            </a:fontRef>
          </p:style>
        </p:cxnSp>
        <p:sp>
          <p:nvSpPr>
            <p:cNvPr id="78" name="Retângulo 77"/>
            <p:cNvSpPr/>
            <p:nvPr/>
          </p:nvSpPr>
          <p:spPr>
            <a:xfrm rot="21364349">
              <a:off x="2286167" y="4057723"/>
              <a:ext cx="203029" cy="131713"/>
            </a:xfrm>
            <a:custGeom>
              <a:avLst/>
              <a:gdLst>
                <a:gd name="connsiteX0" fmla="*/ 0 w 181993"/>
                <a:gd name="connsiteY0" fmla="*/ 0 h 129756"/>
                <a:gd name="connsiteX1" fmla="*/ 181993 w 181993"/>
                <a:gd name="connsiteY1" fmla="*/ 0 h 129756"/>
                <a:gd name="connsiteX2" fmla="*/ 181993 w 181993"/>
                <a:gd name="connsiteY2" fmla="*/ 129756 h 129756"/>
                <a:gd name="connsiteX3" fmla="*/ 0 w 181993"/>
                <a:gd name="connsiteY3" fmla="*/ 129756 h 129756"/>
                <a:gd name="connsiteX4" fmla="*/ 0 w 181993"/>
                <a:gd name="connsiteY4" fmla="*/ 0 h 129756"/>
                <a:gd name="connsiteX0" fmla="*/ 0 w 197197"/>
                <a:gd name="connsiteY0" fmla="*/ 0 h 130800"/>
                <a:gd name="connsiteX1" fmla="*/ 197197 w 197197"/>
                <a:gd name="connsiteY1" fmla="*/ 1044 h 130800"/>
                <a:gd name="connsiteX2" fmla="*/ 197197 w 197197"/>
                <a:gd name="connsiteY2" fmla="*/ 130800 h 130800"/>
                <a:gd name="connsiteX3" fmla="*/ 15204 w 197197"/>
                <a:gd name="connsiteY3" fmla="*/ 130800 h 130800"/>
                <a:gd name="connsiteX4" fmla="*/ 0 w 197197"/>
                <a:gd name="connsiteY4" fmla="*/ 0 h 130800"/>
                <a:gd name="connsiteX0" fmla="*/ 0 w 197197"/>
                <a:gd name="connsiteY0" fmla="*/ 0 h 130800"/>
                <a:gd name="connsiteX1" fmla="*/ 162465 w 197197"/>
                <a:gd name="connsiteY1" fmla="*/ 6298 h 130800"/>
                <a:gd name="connsiteX2" fmla="*/ 197197 w 197197"/>
                <a:gd name="connsiteY2" fmla="*/ 130800 h 130800"/>
                <a:gd name="connsiteX3" fmla="*/ 15204 w 197197"/>
                <a:gd name="connsiteY3" fmla="*/ 130800 h 130800"/>
                <a:gd name="connsiteX4" fmla="*/ 0 w 197197"/>
                <a:gd name="connsiteY4" fmla="*/ 0 h 130800"/>
                <a:gd name="connsiteX0" fmla="*/ 0 w 181862"/>
                <a:gd name="connsiteY0" fmla="*/ 0 h 131656"/>
                <a:gd name="connsiteX1" fmla="*/ 162465 w 181862"/>
                <a:gd name="connsiteY1" fmla="*/ 6298 h 131656"/>
                <a:gd name="connsiteX2" fmla="*/ 181862 w 181862"/>
                <a:gd name="connsiteY2" fmla="*/ 131656 h 131656"/>
                <a:gd name="connsiteX3" fmla="*/ 15204 w 181862"/>
                <a:gd name="connsiteY3" fmla="*/ 130800 h 131656"/>
                <a:gd name="connsiteX4" fmla="*/ 0 w 181862"/>
                <a:gd name="connsiteY4" fmla="*/ 0 h 131656"/>
                <a:gd name="connsiteX0" fmla="*/ 0 w 181862"/>
                <a:gd name="connsiteY0" fmla="*/ 0 h 131713"/>
                <a:gd name="connsiteX1" fmla="*/ 162465 w 181862"/>
                <a:gd name="connsiteY1" fmla="*/ 6298 h 131713"/>
                <a:gd name="connsiteX2" fmla="*/ 181862 w 181862"/>
                <a:gd name="connsiteY2" fmla="*/ 131656 h 131713"/>
                <a:gd name="connsiteX3" fmla="*/ 28508 w 181862"/>
                <a:gd name="connsiteY3" fmla="*/ 131713 h 131713"/>
                <a:gd name="connsiteX4" fmla="*/ 0 w 181862"/>
                <a:gd name="connsiteY4" fmla="*/ 0 h 131713"/>
                <a:gd name="connsiteX0" fmla="*/ 0 w 203029"/>
                <a:gd name="connsiteY0" fmla="*/ 0 h 131713"/>
                <a:gd name="connsiteX1" fmla="*/ 162465 w 203029"/>
                <a:gd name="connsiteY1" fmla="*/ 6298 h 131713"/>
                <a:gd name="connsiteX2" fmla="*/ 203029 w 203029"/>
                <a:gd name="connsiteY2" fmla="*/ 129290 h 131713"/>
                <a:gd name="connsiteX3" fmla="*/ 28508 w 203029"/>
                <a:gd name="connsiteY3" fmla="*/ 131713 h 131713"/>
                <a:gd name="connsiteX4" fmla="*/ 0 w 203029"/>
                <a:gd name="connsiteY4" fmla="*/ 0 h 131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029" h="131713">
                  <a:moveTo>
                    <a:pt x="0" y="0"/>
                  </a:moveTo>
                  <a:lnTo>
                    <a:pt x="162465" y="6298"/>
                  </a:lnTo>
                  <a:lnTo>
                    <a:pt x="203029" y="129290"/>
                  </a:lnTo>
                  <a:lnTo>
                    <a:pt x="28508" y="131713"/>
                  </a:lnTo>
                  <a:lnTo>
                    <a:pt x="0" y="0"/>
                  </a:lnTo>
                  <a:close/>
                </a:path>
              </a:pathLst>
            </a:custGeom>
            <a:solidFill>
              <a:srgbClr val="FFDC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0" name="Retângulo 79"/>
            <p:cNvSpPr/>
            <p:nvPr/>
          </p:nvSpPr>
          <p:spPr>
            <a:xfrm rot="18884921">
              <a:off x="1960600" y="4105805"/>
              <a:ext cx="181994" cy="137050"/>
            </a:xfrm>
            <a:custGeom>
              <a:avLst/>
              <a:gdLst>
                <a:gd name="connsiteX0" fmla="*/ 0 w 282801"/>
                <a:gd name="connsiteY0" fmla="*/ 0 h 168334"/>
                <a:gd name="connsiteX1" fmla="*/ 282801 w 282801"/>
                <a:gd name="connsiteY1" fmla="*/ 0 h 168334"/>
                <a:gd name="connsiteX2" fmla="*/ 282801 w 282801"/>
                <a:gd name="connsiteY2" fmla="*/ 168334 h 168334"/>
                <a:gd name="connsiteX3" fmla="*/ 0 w 282801"/>
                <a:gd name="connsiteY3" fmla="*/ 168334 h 168334"/>
                <a:gd name="connsiteX4" fmla="*/ 0 w 282801"/>
                <a:gd name="connsiteY4" fmla="*/ 0 h 168334"/>
                <a:gd name="connsiteX0" fmla="*/ 74519 w 282801"/>
                <a:gd name="connsiteY0" fmla="*/ 8522 h 168334"/>
                <a:gd name="connsiteX1" fmla="*/ 282801 w 282801"/>
                <a:gd name="connsiteY1" fmla="*/ 0 h 168334"/>
                <a:gd name="connsiteX2" fmla="*/ 282801 w 282801"/>
                <a:gd name="connsiteY2" fmla="*/ 168334 h 168334"/>
                <a:gd name="connsiteX3" fmla="*/ 0 w 282801"/>
                <a:gd name="connsiteY3" fmla="*/ 168334 h 168334"/>
                <a:gd name="connsiteX4" fmla="*/ 74519 w 282801"/>
                <a:gd name="connsiteY4" fmla="*/ 8522 h 168334"/>
                <a:gd name="connsiteX0" fmla="*/ 74519 w 282801"/>
                <a:gd name="connsiteY0" fmla="*/ 8522 h 225990"/>
                <a:gd name="connsiteX1" fmla="*/ 282801 w 282801"/>
                <a:gd name="connsiteY1" fmla="*/ 0 h 225990"/>
                <a:gd name="connsiteX2" fmla="*/ 205561 w 282801"/>
                <a:gd name="connsiteY2" fmla="*/ 225990 h 225990"/>
                <a:gd name="connsiteX3" fmla="*/ 0 w 282801"/>
                <a:gd name="connsiteY3" fmla="*/ 168334 h 225990"/>
                <a:gd name="connsiteX4" fmla="*/ 74519 w 282801"/>
                <a:gd name="connsiteY4" fmla="*/ 8522 h 225990"/>
                <a:gd name="connsiteX0" fmla="*/ 74519 w 274279"/>
                <a:gd name="connsiteY0" fmla="*/ 0 h 217468"/>
                <a:gd name="connsiteX1" fmla="*/ 274279 w 274279"/>
                <a:gd name="connsiteY1" fmla="*/ 65998 h 217468"/>
                <a:gd name="connsiteX2" fmla="*/ 205561 w 274279"/>
                <a:gd name="connsiteY2" fmla="*/ 217468 h 217468"/>
                <a:gd name="connsiteX3" fmla="*/ 0 w 274279"/>
                <a:gd name="connsiteY3" fmla="*/ 159812 h 217468"/>
                <a:gd name="connsiteX4" fmla="*/ 74519 w 274279"/>
                <a:gd name="connsiteY4" fmla="*/ 0 h 217468"/>
                <a:gd name="connsiteX0" fmla="*/ 74519 w 288784"/>
                <a:gd name="connsiteY0" fmla="*/ 0 h 217468"/>
                <a:gd name="connsiteX1" fmla="*/ 288784 w 288784"/>
                <a:gd name="connsiteY1" fmla="*/ 45147 h 217468"/>
                <a:gd name="connsiteX2" fmla="*/ 205561 w 288784"/>
                <a:gd name="connsiteY2" fmla="*/ 217468 h 217468"/>
                <a:gd name="connsiteX3" fmla="*/ 0 w 288784"/>
                <a:gd name="connsiteY3" fmla="*/ 159812 h 217468"/>
                <a:gd name="connsiteX4" fmla="*/ 74519 w 288784"/>
                <a:gd name="connsiteY4" fmla="*/ 0 h 217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784" h="217468">
                  <a:moveTo>
                    <a:pt x="74519" y="0"/>
                  </a:moveTo>
                  <a:lnTo>
                    <a:pt x="288784" y="45147"/>
                  </a:lnTo>
                  <a:lnTo>
                    <a:pt x="205561" y="217468"/>
                  </a:lnTo>
                  <a:lnTo>
                    <a:pt x="0" y="159812"/>
                  </a:lnTo>
                  <a:lnTo>
                    <a:pt x="74519" y="0"/>
                  </a:lnTo>
                  <a:close/>
                </a:path>
              </a:pathLst>
            </a:custGeom>
            <a:solidFill>
              <a:srgbClr val="A07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pic>
        <p:nvPicPr>
          <p:cNvPr id="82" name="Imagem 81"/>
          <p:cNvPicPr>
            <a:picLocks noChangeAspect="1"/>
          </p:cNvPicPr>
          <p:nvPr/>
        </p:nvPicPr>
        <p:blipFill rotWithShape="1">
          <a:blip r:embed="rId5">
            <a:extLst>
              <a:ext uri="{28A0092B-C50C-407E-A947-70E740481C1C}">
                <a14:useLocalDpi xmlns:a14="http://schemas.microsoft.com/office/drawing/2010/main" val="0"/>
              </a:ext>
            </a:extLst>
          </a:blip>
          <a:srcRect l="67900" r="-1787"/>
          <a:stretch/>
        </p:blipFill>
        <p:spPr>
          <a:xfrm>
            <a:off x="7004504" y="2194799"/>
            <a:ext cx="1341671" cy="3813928"/>
          </a:xfrm>
          <a:prstGeom prst="rect">
            <a:avLst/>
          </a:prstGeom>
        </p:spPr>
      </p:pic>
    </p:spTree>
    <p:extLst>
      <p:ext uri="{BB962C8B-B14F-4D97-AF65-F5344CB8AC3E}">
        <p14:creationId xmlns:p14="http://schemas.microsoft.com/office/powerpoint/2010/main" val="1930549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1"/>
                                        </p:tgtEl>
                                        <p:attrNameLst>
                                          <p:attrName>style.visibility</p:attrName>
                                        </p:attrNameLst>
                                      </p:cBhvr>
                                      <p:to>
                                        <p:strVal val="visible"/>
                                      </p:to>
                                    </p:set>
                                    <p:anim calcmode="lin" valueType="num">
                                      <p:cBhvr additive="base">
                                        <p:cTn id="11" dur="500" fill="hold"/>
                                        <p:tgtEl>
                                          <p:spTgt spid="81"/>
                                        </p:tgtEl>
                                        <p:attrNameLst>
                                          <p:attrName>ppt_x</p:attrName>
                                        </p:attrNameLst>
                                      </p:cBhvr>
                                      <p:tavLst>
                                        <p:tav tm="0">
                                          <p:val>
                                            <p:strVal val="0-#ppt_w/2"/>
                                          </p:val>
                                        </p:tav>
                                        <p:tav tm="100000">
                                          <p:val>
                                            <p:strVal val="#ppt_x"/>
                                          </p:val>
                                        </p:tav>
                                      </p:tavLst>
                                    </p:anim>
                                    <p:anim calcmode="lin" valueType="num">
                                      <p:cBhvr additive="base">
                                        <p:cTn id="12" dur="500" fill="hold"/>
                                        <p:tgtEl>
                                          <p:spTgt spid="8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nodeType="afterEffect">
                                  <p:stCondLst>
                                    <p:cond delay="0"/>
                                  </p:stCondLst>
                                  <p:childTnLst>
                                    <p:set>
                                      <p:cBhvr>
                                        <p:cTn id="15" dur="1" fill="hold">
                                          <p:stCondLst>
                                            <p:cond delay="0"/>
                                          </p:stCondLst>
                                        </p:cTn>
                                        <p:tgtEl>
                                          <p:spTgt spid="84"/>
                                        </p:tgtEl>
                                        <p:attrNameLst>
                                          <p:attrName>style.visibility</p:attrName>
                                        </p:attrNameLst>
                                      </p:cBhvr>
                                      <p:to>
                                        <p:strVal val="visible"/>
                                      </p:to>
                                    </p:set>
                                    <p:anim calcmode="lin" valueType="num">
                                      <p:cBhvr additive="base">
                                        <p:cTn id="16" dur="500" fill="hold"/>
                                        <p:tgtEl>
                                          <p:spTgt spid="84"/>
                                        </p:tgtEl>
                                        <p:attrNameLst>
                                          <p:attrName>ppt_x</p:attrName>
                                        </p:attrNameLst>
                                      </p:cBhvr>
                                      <p:tavLst>
                                        <p:tav tm="0">
                                          <p:val>
                                            <p:strVal val="1+#ppt_w/2"/>
                                          </p:val>
                                        </p:tav>
                                        <p:tav tm="100000">
                                          <p:val>
                                            <p:strVal val="#ppt_x"/>
                                          </p:val>
                                        </p:tav>
                                      </p:tavLst>
                                    </p:anim>
                                    <p:anim calcmode="lin" valueType="num">
                                      <p:cBhvr additive="base">
                                        <p:cTn id="17" dur="500" fill="hold"/>
                                        <p:tgtEl>
                                          <p:spTgt spid="84"/>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82"/>
                                        </p:tgtEl>
                                        <p:attrNameLst>
                                          <p:attrName>style.visibility</p:attrName>
                                        </p:attrNameLst>
                                      </p:cBhvr>
                                      <p:to>
                                        <p:strVal val="visible"/>
                                      </p:to>
                                    </p:set>
                                    <p:anim calcmode="lin" valueType="num">
                                      <p:cBhvr additive="base">
                                        <p:cTn id="20" dur="500" fill="hold"/>
                                        <p:tgtEl>
                                          <p:spTgt spid="82"/>
                                        </p:tgtEl>
                                        <p:attrNameLst>
                                          <p:attrName>ppt_x</p:attrName>
                                        </p:attrNameLst>
                                      </p:cBhvr>
                                      <p:tavLst>
                                        <p:tav tm="0">
                                          <p:val>
                                            <p:strVal val="1+#ppt_w/2"/>
                                          </p:val>
                                        </p:tav>
                                        <p:tav tm="100000">
                                          <p:val>
                                            <p:strVal val="#ppt_x"/>
                                          </p:val>
                                        </p:tav>
                                      </p:tavLst>
                                    </p:anim>
                                    <p:anim calcmode="lin" valueType="num">
                                      <p:cBhvr additive="base">
                                        <p:cTn id="21" dur="500" fill="hold"/>
                                        <p:tgtEl>
                                          <p:spTgt spid="82"/>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12" presetClass="exit" presetSubtype="4" fill="hold" nodeType="afterEffect">
                                  <p:stCondLst>
                                    <p:cond delay="0"/>
                                  </p:stCondLst>
                                  <p:childTnLst>
                                    <p:anim calcmode="lin" valueType="num">
                                      <p:cBhvr additive="base">
                                        <p:cTn id="24" dur="500"/>
                                        <p:tgtEl>
                                          <p:spTgt spid="56"/>
                                        </p:tgtEl>
                                        <p:attrNameLst>
                                          <p:attrName>ppt_y</p:attrName>
                                        </p:attrNameLst>
                                      </p:cBhvr>
                                      <p:tavLst>
                                        <p:tav tm="0">
                                          <p:val>
                                            <p:strVal val="#ppt_y"/>
                                          </p:val>
                                        </p:tav>
                                        <p:tav tm="100000">
                                          <p:val>
                                            <p:strVal val="#ppt_y+#ppt_h*1.125000"/>
                                          </p:val>
                                        </p:tav>
                                      </p:tavLst>
                                    </p:anim>
                                    <p:animEffect transition="out" filter="wipe(down)">
                                      <p:cBhvr>
                                        <p:cTn id="25" dur="500"/>
                                        <p:tgtEl>
                                          <p:spTgt spid="56"/>
                                        </p:tgtEl>
                                      </p:cBhvr>
                                    </p:animEffect>
                                    <p:set>
                                      <p:cBhvr>
                                        <p:cTn id="26" dur="1" fill="hold">
                                          <p:stCondLst>
                                            <p:cond delay="499"/>
                                          </p:stCondLst>
                                        </p:cTn>
                                        <p:tgtEl>
                                          <p:spTgt spid="56"/>
                                        </p:tgtEl>
                                        <p:attrNameLst>
                                          <p:attrName>style.visibility</p:attrName>
                                        </p:attrNameLst>
                                      </p:cBhvr>
                                      <p:to>
                                        <p:strVal val="hidden"/>
                                      </p:to>
                                    </p:set>
                                  </p:childTnLst>
                                </p:cTn>
                              </p:par>
                            </p:childTnLst>
                          </p:cTn>
                        </p:par>
                        <p:par>
                          <p:cTn id="27" fill="hold">
                            <p:stCondLst>
                              <p:cond delay="1500"/>
                            </p:stCondLst>
                            <p:childTnLst>
                              <p:par>
                                <p:cTn id="28" presetID="49" presetClass="path" presetSubtype="0" accel="50000" decel="50000" fill="hold" nodeType="afterEffect">
                                  <p:stCondLst>
                                    <p:cond delay="0"/>
                                  </p:stCondLst>
                                  <p:childTnLst>
                                    <p:animMotion origin="layout" path="M 2.77778E-7 -1.48148E-6 L 0.23125 -0.08657 " pathEditMode="relative" rAng="0" ptsTypes="AA">
                                      <p:cBhvr>
                                        <p:cTn id="29" dur="1250" fill="hold"/>
                                        <p:tgtEl>
                                          <p:spTgt spid="81"/>
                                        </p:tgtEl>
                                        <p:attrNameLst>
                                          <p:attrName>ppt_x</p:attrName>
                                          <p:attrName>ppt_y</p:attrName>
                                        </p:attrNameLst>
                                      </p:cBhvr>
                                      <p:rCtr x="11563" y="-4329"/>
                                    </p:animMotion>
                                  </p:childTnLst>
                                </p:cTn>
                              </p:par>
                              <p:par>
                                <p:cTn id="30" presetID="31" presetClass="exit" presetSubtype="0" fill="hold" nodeType="withEffect">
                                  <p:stCondLst>
                                    <p:cond delay="1000"/>
                                  </p:stCondLst>
                                  <p:childTnLst>
                                    <p:anim calcmode="lin" valueType="num">
                                      <p:cBhvr>
                                        <p:cTn id="31" dur="1000"/>
                                        <p:tgtEl>
                                          <p:spTgt spid="81"/>
                                        </p:tgtEl>
                                        <p:attrNameLst>
                                          <p:attrName>ppt_w</p:attrName>
                                        </p:attrNameLst>
                                      </p:cBhvr>
                                      <p:tavLst>
                                        <p:tav tm="0">
                                          <p:val>
                                            <p:strVal val="ppt_w"/>
                                          </p:val>
                                        </p:tav>
                                        <p:tav tm="100000">
                                          <p:val>
                                            <p:fltVal val="0"/>
                                          </p:val>
                                        </p:tav>
                                      </p:tavLst>
                                    </p:anim>
                                    <p:anim calcmode="lin" valueType="num">
                                      <p:cBhvr>
                                        <p:cTn id="32" dur="1000"/>
                                        <p:tgtEl>
                                          <p:spTgt spid="81"/>
                                        </p:tgtEl>
                                        <p:attrNameLst>
                                          <p:attrName>ppt_h</p:attrName>
                                        </p:attrNameLst>
                                      </p:cBhvr>
                                      <p:tavLst>
                                        <p:tav tm="0">
                                          <p:val>
                                            <p:strVal val="ppt_h"/>
                                          </p:val>
                                        </p:tav>
                                        <p:tav tm="100000">
                                          <p:val>
                                            <p:fltVal val="0"/>
                                          </p:val>
                                        </p:tav>
                                      </p:tavLst>
                                    </p:anim>
                                    <p:anim calcmode="lin" valueType="num">
                                      <p:cBhvr>
                                        <p:cTn id="33" dur="1000"/>
                                        <p:tgtEl>
                                          <p:spTgt spid="81"/>
                                        </p:tgtEl>
                                        <p:attrNameLst>
                                          <p:attrName>style.rotation</p:attrName>
                                        </p:attrNameLst>
                                      </p:cBhvr>
                                      <p:tavLst>
                                        <p:tav tm="0">
                                          <p:val>
                                            <p:fltVal val="0"/>
                                          </p:val>
                                        </p:tav>
                                        <p:tav tm="100000">
                                          <p:val>
                                            <p:fltVal val="90"/>
                                          </p:val>
                                        </p:tav>
                                      </p:tavLst>
                                    </p:anim>
                                    <p:animEffect transition="out" filter="fade">
                                      <p:cBhvr>
                                        <p:cTn id="34" dur="1000"/>
                                        <p:tgtEl>
                                          <p:spTgt spid="81"/>
                                        </p:tgtEl>
                                      </p:cBhvr>
                                    </p:animEffect>
                                    <p:set>
                                      <p:cBhvr>
                                        <p:cTn id="35" dur="1" fill="hold">
                                          <p:stCondLst>
                                            <p:cond delay="999"/>
                                          </p:stCondLst>
                                        </p:cTn>
                                        <p:tgtEl>
                                          <p:spTgt spid="81"/>
                                        </p:tgtEl>
                                        <p:attrNameLst>
                                          <p:attrName>style.visibility</p:attrName>
                                        </p:attrNameLst>
                                      </p:cBhvr>
                                      <p:to>
                                        <p:strVal val="hidden"/>
                                      </p:to>
                                    </p:set>
                                  </p:childTnLst>
                                </p:cTn>
                              </p:par>
                            </p:childTnLst>
                          </p:cTn>
                        </p:par>
                        <p:par>
                          <p:cTn id="36" fill="hold">
                            <p:stCondLst>
                              <p:cond delay="3500"/>
                            </p:stCondLst>
                            <p:childTnLst>
                              <p:par>
                                <p:cTn id="37" presetID="12" presetClass="exit" presetSubtype="4" fill="hold" nodeType="afterEffect">
                                  <p:stCondLst>
                                    <p:cond delay="0"/>
                                  </p:stCondLst>
                                  <p:childTnLst>
                                    <p:anim calcmode="lin" valueType="num">
                                      <p:cBhvr additive="base">
                                        <p:cTn id="38" dur="500"/>
                                        <p:tgtEl>
                                          <p:spTgt spid="59"/>
                                        </p:tgtEl>
                                        <p:attrNameLst>
                                          <p:attrName>ppt_y</p:attrName>
                                        </p:attrNameLst>
                                      </p:cBhvr>
                                      <p:tavLst>
                                        <p:tav tm="0">
                                          <p:val>
                                            <p:strVal val="#ppt_y"/>
                                          </p:val>
                                        </p:tav>
                                        <p:tav tm="100000">
                                          <p:val>
                                            <p:strVal val="#ppt_y+#ppt_h*1.125000"/>
                                          </p:val>
                                        </p:tav>
                                      </p:tavLst>
                                    </p:anim>
                                    <p:animEffect transition="out" filter="wipe(down)">
                                      <p:cBhvr>
                                        <p:cTn id="39" dur="500"/>
                                        <p:tgtEl>
                                          <p:spTgt spid="59"/>
                                        </p:tgtEl>
                                      </p:cBhvr>
                                    </p:animEffect>
                                    <p:set>
                                      <p:cBhvr>
                                        <p:cTn id="40" dur="1" fill="hold">
                                          <p:stCondLst>
                                            <p:cond delay="499"/>
                                          </p:stCondLst>
                                        </p:cTn>
                                        <p:tgtEl>
                                          <p:spTgt spid="59"/>
                                        </p:tgtEl>
                                        <p:attrNameLst>
                                          <p:attrName>style.visibility</p:attrName>
                                        </p:attrNameLst>
                                      </p:cBhvr>
                                      <p:to>
                                        <p:strVal val="hidden"/>
                                      </p:to>
                                    </p:set>
                                  </p:childTnLst>
                                </p:cTn>
                              </p:par>
                            </p:childTnLst>
                          </p:cTn>
                        </p:par>
                        <p:par>
                          <p:cTn id="41" fill="hold">
                            <p:stCondLst>
                              <p:cond delay="4000"/>
                            </p:stCondLst>
                            <p:childTnLst>
                              <p:par>
                                <p:cTn id="42" presetID="0" presetClass="path" presetSubtype="0" accel="50000" decel="50000" fill="hold" nodeType="afterEffect">
                                  <p:stCondLst>
                                    <p:cond delay="0"/>
                                  </p:stCondLst>
                                  <p:childTnLst>
                                    <p:animMotion origin="layout" path="M 5.55556E-7 5.92593E-6 C -0.03003 0.00741 -0.06007 0.01505 -0.08785 0.06204 C -0.11563 0.10927 -0.16042 0.25741 -0.16667 0.28288 " pathEditMode="relative" ptsTypes="AAA">
                                      <p:cBhvr>
                                        <p:cTn id="43" dur="2000" fill="hold"/>
                                        <p:tgtEl>
                                          <p:spTgt spid="84"/>
                                        </p:tgtEl>
                                        <p:attrNameLst>
                                          <p:attrName>ppt_x</p:attrName>
                                          <p:attrName>ppt_y</p:attrName>
                                        </p:attrNameLst>
                                      </p:cBhvr>
                                    </p:animMotion>
                                  </p:childTnLst>
                                </p:cTn>
                              </p:par>
                              <p:par>
                                <p:cTn id="44" presetID="35" presetClass="exit" presetSubtype="0" fill="hold" nodeType="withEffect">
                                  <p:stCondLst>
                                    <p:cond delay="500"/>
                                  </p:stCondLst>
                                  <p:childTnLst>
                                    <p:animEffect transition="out" filter="fade">
                                      <p:cBhvr>
                                        <p:cTn id="45" dur="2000"/>
                                        <p:tgtEl>
                                          <p:spTgt spid="84"/>
                                        </p:tgtEl>
                                      </p:cBhvr>
                                    </p:animEffect>
                                    <p:anim calcmode="lin" valueType="num">
                                      <p:cBhvr>
                                        <p:cTn id="46" dur="2000"/>
                                        <p:tgtEl>
                                          <p:spTgt spid="84"/>
                                        </p:tgtEl>
                                        <p:attrNameLst>
                                          <p:attrName>style.rotation</p:attrName>
                                        </p:attrNameLst>
                                      </p:cBhvr>
                                      <p:tavLst>
                                        <p:tav tm="0">
                                          <p:val>
                                            <p:fltVal val="0"/>
                                          </p:val>
                                        </p:tav>
                                        <p:tav tm="100000">
                                          <p:val>
                                            <p:fltVal val="720"/>
                                          </p:val>
                                        </p:tav>
                                      </p:tavLst>
                                    </p:anim>
                                    <p:anim calcmode="lin" valueType="num">
                                      <p:cBhvr>
                                        <p:cTn id="47" dur="2000"/>
                                        <p:tgtEl>
                                          <p:spTgt spid="84"/>
                                        </p:tgtEl>
                                        <p:attrNameLst>
                                          <p:attrName>ppt_h</p:attrName>
                                        </p:attrNameLst>
                                      </p:cBhvr>
                                      <p:tavLst>
                                        <p:tav tm="0">
                                          <p:val>
                                            <p:strVal val="ppt_h"/>
                                          </p:val>
                                        </p:tav>
                                        <p:tav tm="100000">
                                          <p:val>
                                            <p:fltVal val="0"/>
                                          </p:val>
                                        </p:tav>
                                      </p:tavLst>
                                    </p:anim>
                                    <p:anim calcmode="lin" valueType="num">
                                      <p:cBhvr>
                                        <p:cTn id="48" dur="2000"/>
                                        <p:tgtEl>
                                          <p:spTgt spid="84"/>
                                        </p:tgtEl>
                                        <p:attrNameLst>
                                          <p:attrName>ppt_w</p:attrName>
                                        </p:attrNameLst>
                                      </p:cBhvr>
                                      <p:tavLst>
                                        <p:tav tm="0">
                                          <p:val>
                                            <p:strVal val="ppt_w"/>
                                          </p:val>
                                        </p:tav>
                                        <p:tav tm="100000">
                                          <p:val>
                                            <p:fltVal val="0"/>
                                          </p:val>
                                        </p:tav>
                                      </p:tavLst>
                                    </p:anim>
                                    <p:set>
                                      <p:cBhvr>
                                        <p:cTn id="49" dur="1" fill="hold">
                                          <p:stCondLst>
                                            <p:cond delay="1999"/>
                                          </p:stCondLst>
                                        </p:cTn>
                                        <p:tgtEl>
                                          <p:spTgt spid="84"/>
                                        </p:tgtEl>
                                        <p:attrNameLst>
                                          <p:attrName>style.visibility</p:attrName>
                                        </p:attrNameLst>
                                      </p:cBhvr>
                                      <p:to>
                                        <p:strVal val="hidden"/>
                                      </p:to>
                                    </p:set>
                                  </p:childTnLst>
                                </p:cTn>
                              </p:par>
                            </p:childTnLst>
                          </p:cTn>
                        </p:par>
                        <p:par>
                          <p:cTn id="50" fill="hold">
                            <p:stCondLst>
                              <p:cond delay="6500"/>
                            </p:stCondLst>
                            <p:childTnLst>
                              <p:par>
                                <p:cTn id="51" presetID="12" presetClass="entr" presetSubtype="4" fill="hold" nodeType="afterEffect">
                                  <p:stCondLst>
                                    <p:cond delay="0"/>
                                  </p:stCondLst>
                                  <p:childTnLst>
                                    <p:set>
                                      <p:cBhvr>
                                        <p:cTn id="52" dur="1" fill="hold">
                                          <p:stCondLst>
                                            <p:cond delay="0"/>
                                          </p:stCondLst>
                                        </p:cTn>
                                        <p:tgtEl>
                                          <p:spTgt spid="56"/>
                                        </p:tgtEl>
                                        <p:attrNameLst>
                                          <p:attrName>style.visibility</p:attrName>
                                        </p:attrNameLst>
                                      </p:cBhvr>
                                      <p:to>
                                        <p:strVal val="visible"/>
                                      </p:to>
                                    </p:set>
                                    <p:anim calcmode="lin" valueType="num">
                                      <p:cBhvr additive="base">
                                        <p:cTn id="53" dur="500"/>
                                        <p:tgtEl>
                                          <p:spTgt spid="56"/>
                                        </p:tgtEl>
                                        <p:attrNameLst>
                                          <p:attrName>ppt_y</p:attrName>
                                        </p:attrNameLst>
                                      </p:cBhvr>
                                      <p:tavLst>
                                        <p:tav tm="0">
                                          <p:val>
                                            <p:strVal val="#ppt_y+#ppt_h*1.125000"/>
                                          </p:val>
                                        </p:tav>
                                        <p:tav tm="100000">
                                          <p:val>
                                            <p:strVal val="#ppt_y"/>
                                          </p:val>
                                        </p:tav>
                                      </p:tavLst>
                                    </p:anim>
                                    <p:animEffect transition="in" filter="wipe(up)">
                                      <p:cBhvr>
                                        <p:cTn id="54" dur="500"/>
                                        <p:tgtEl>
                                          <p:spTgt spid="56"/>
                                        </p:tgtEl>
                                      </p:cBhvr>
                                    </p:animEffect>
                                  </p:childTnLst>
                                </p:cTn>
                              </p:par>
                              <p:par>
                                <p:cTn id="55" presetID="12" presetClass="entr" presetSubtype="4" fill="hold" nodeType="withEffect">
                                  <p:stCondLst>
                                    <p:cond delay="0"/>
                                  </p:stCondLst>
                                  <p:childTnLst>
                                    <p:set>
                                      <p:cBhvr>
                                        <p:cTn id="56" dur="1" fill="hold">
                                          <p:stCondLst>
                                            <p:cond delay="0"/>
                                          </p:stCondLst>
                                        </p:cTn>
                                        <p:tgtEl>
                                          <p:spTgt spid="59"/>
                                        </p:tgtEl>
                                        <p:attrNameLst>
                                          <p:attrName>style.visibility</p:attrName>
                                        </p:attrNameLst>
                                      </p:cBhvr>
                                      <p:to>
                                        <p:strVal val="visible"/>
                                      </p:to>
                                    </p:set>
                                    <p:anim calcmode="lin" valueType="num">
                                      <p:cBhvr additive="base">
                                        <p:cTn id="57" dur="500"/>
                                        <p:tgtEl>
                                          <p:spTgt spid="59"/>
                                        </p:tgtEl>
                                        <p:attrNameLst>
                                          <p:attrName>ppt_y</p:attrName>
                                        </p:attrNameLst>
                                      </p:cBhvr>
                                      <p:tavLst>
                                        <p:tav tm="0">
                                          <p:val>
                                            <p:strVal val="#ppt_y+#ppt_h*1.125000"/>
                                          </p:val>
                                        </p:tav>
                                        <p:tav tm="100000">
                                          <p:val>
                                            <p:strVal val="#ppt_y"/>
                                          </p:val>
                                        </p:tav>
                                      </p:tavLst>
                                    </p:anim>
                                    <p:animEffect transition="in" filter="wipe(up)">
                                      <p:cBhvr>
                                        <p:cTn id="58"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CaixaDeTexto 1"/>
          <p:cNvSpPr txBox="1"/>
          <p:nvPr/>
        </p:nvSpPr>
        <p:spPr>
          <a:xfrm>
            <a:off x="429365" y="1666673"/>
            <a:ext cx="8585200" cy="707886"/>
          </a:xfrm>
          <a:prstGeom prst="rect">
            <a:avLst/>
          </a:prstGeom>
          <a:noFill/>
        </p:spPr>
        <p:txBody>
          <a:bodyPr wrap="square" rtlCol="0">
            <a:spAutoFit/>
          </a:bodyPr>
          <a:lstStyle/>
          <a:p>
            <a:r>
              <a:rPr lang="pt-BR" sz="2000" dirty="0" smtClean="0"/>
              <a:t>Palavra-chave que cria vetores com base em intervalos. Colocamos o primeiro conteúdo, o último e qual o intervalo dos elementos entre eles.</a:t>
            </a:r>
            <a:endParaRPr lang="pt-BR" sz="2000" dirty="0"/>
          </a:p>
        </p:txBody>
      </p:sp>
      <p:sp>
        <p:nvSpPr>
          <p:cNvPr id="3" name="CaixaDeTexto 2"/>
          <p:cNvSpPr txBox="1"/>
          <p:nvPr/>
        </p:nvSpPr>
        <p:spPr>
          <a:xfrm>
            <a:off x="2525956" y="4578692"/>
            <a:ext cx="2730500" cy="400110"/>
          </a:xfrm>
          <a:prstGeom prst="rect">
            <a:avLst/>
          </a:prstGeom>
          <a:noFill/>
        </p:spPr>
        <p:txBody>
          <a:bodyPr wrap="square" rtlCol="0">
            <a:spAutoFit/>
          </a:bodyPr>
          <a:lstStyle/>
          <a:p>
            <a:r>
              <a:rPr lang="pt-BR" sz="2000" dirty="0" smtClean="0"/>
              <a:t>$vetor = range( 4, 12, 2);</a:t>
            </a:r>
            <a:endParaRPr lang="pt-BR" sz="2000" dirty="0"/>
          </a:p>
        </p:txBody>
      </p:sp>
      <p:sp>
        <p:nvSpPr>
          <p:cNvPr id="4" name="CaixaDeTexto 3"/>
          <p:cNvSpPr txBox="1"/>
          <p:nvPr/>
        </p:nvSpPr>
        <p:spPr>
          <a:xfrm>
            <a:off x="429365" y="562641"/>
            <a:ext cx="6016842" cy="707886"/>
          </a:xfrm>
          <a:prstGeom prst="rect">
            <a:avLst/>
          </a:prstGeom>
          <a:noFill/>
        </p:spPr>
        <p:txBody>
          <a:bodyPr wrap="square" rtlCol="0">
            <a:spAutoFit/>
          </a:bodyPr>
          <a:lstStyle/>
          <a:p>
            <a:r>
              <a:rPr lang="pt-BR" sz="4000" dirty="0" smtClean="0">
                <a:latin typeface="+mj-lt"/>
              </a:rPr>
              <a:t>range </a:t>
            </a:r>
            <a:endParaRPr lang="pt-BR" sz="4000" dirty="0">
              <a:latin typeface="+mj-lt"/>
            </a:endParaRPr>
          </a:p>
        </p:txBody>
      </p:sp>
      <p:cxnSp>
        <p:nvCxnSpPr>
          <p:cNvPr id="6" name="Conector de seta reta 5"/>
          <p:cNvCxnSpPr/>
          <p:nvPr/>
        </p:nvCxnSpPr>
        <p:spPr>
          <a:xfrm flipV="1">
            <a:off x="4318048" y="3854966"/>
            <a:ext cx="0" cy="723726"/>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2963063" y="3362814"/>
            <a:ext cx="2400300" cy="369332"/>
          </a:xfrm>
          <a:prstGeom prst="rect">
            <a:avLst/>
          </a:prstGeom>
          <a:noFill/>
        </p:spPr>
        <p:txBody>
          <a:bodyPr wrap="square" rtlCol="0">
            <a:spAutoFit/>
          </a:bodyPr>
          <a:lstStyle/>
          <a:p>
            <a:pPr algn="ctr"/>
            <a:r>
              <a:rPr lang="pt-BR" dirty="0" smtClean="0"/>
              <a:t>Conteúdo da posição 0</a:t>
            </a:r>
            <a:endParaRPr lang="pt-BR" dirty="0"/>
          </a:p>
        </p:txBody>
      </p:sp>
      <p:sp>
        <p:nvSpPr>
          <p:cNvPr id="10" name="Retângulo 9"/>
          <p:cNvSpPr/>
          <p:nvPr/>
        </p:nvSpPr>
        <p:spPr>
          <a:xfrm>
            <a:off x="3247741" y="5690056"/>
            <a:ext cx="2810256" cy="369332"/>
          </a:xfrm>
          <a:prstGeom prst="rect">
            <a:avLst/>
          </a:prstGeom>
        </p:spPr>
        <p:txBody>
          <a:bodyPr wrap="none">
            <a:spAutoFit/>
          </a:bodyPr>
          <a:lstStyle/>
          <a:p>
            <a:pPr algn="ctr"/>
            <a:r>
              <a:rPr lang="pt-BR" dirty="0"/>
              <a:t>Conteúdo </a:t>
            </a:r>
            <a:r>
              <a:rPr lang="pt-BR" dirty="0" smtClean="0"/>
              <a:t>da última posição</a:t>
            </a:r>
            <a:endParaRPr lang="pt-BR" dirty="0"/>
          </a:p>
        </p:txBody>
      </p:sp>
      <p:cxnSp>
        <p:nvCxnSpPr>
          <p:cNvPr id="12" name="Conector de seta reta 11"/>
          <p:cNvCxnSpPr>
            <a:endCxn id="10" idx="0"/>
          </p:cNvCxnSpPr>
          <p:nvPr/>
        </p:nvCxnSpPr>
        <p:spPr>
          <a:xfrm>
            <a:off x="4652869" y="4974838"/>
            <a:ext cx="0" cy="715218"/>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Retângulo 12"/>
          <p:cNvSpPr/>
          <p:nvPr/>
        </p:nvSpPr>
        <p:spPr>
          <a:xfrm>
            <a:off x="6110141" y="4032163"/>
            <a:ext cx="2643865" cy="369332"/>
          </a:xfrm>
          <a:prstGeom prst="rect">
            <a:avLst/>
          </a:prstGeom>
        </p:spPr>
        <p:txBody>
          <a:bodyPr wrap="none">
            <a:spAutoFit/>
          </a:bodyPr>
          <a:lstStyle/>
          <a:p>
            <a:pPr algn="ctr"/>
            <a:r>
              <a:rPr lang="pt-BR" dirty="0" smtClean="0"/>
              <a:t>Intervalo entre os valores</a:t>
            </a:r>
            <a:endParaRPr lang="pt-BR" dirty="0"/>
          </a:p>
        </p:txBody>
      </p:sp>
      <p:cxnSp>
        <p:nvCxnSpPr>
          <p:cNvPr id="15" name="Conector angulado 14"/>
          <p:cNvCxnSpPr/>
          <p:nvPr/>
        </p:nvCxnSpPr>
        <p:spPr>
          <a:xfrm flipV="1">
            <a:off x="4964785" y="4216829"/>
            <a:ext cx="1093212" cy="361863"/>
          </a:xfrm>
          <a:prstGeom prst="bentConnector3">
            <a:avLst>
              <a:gd name="adj1" fmla="val 46"/>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4" name="Imagem 13"/>
          <p:cNvPicPr>
            <a:picLocks noChangeAspect="1"/>
          </p:cNvPicPr>
          <p:nvPr/>
        </p:nvPicPr>
        <p:blipFill rotWithShape="1">
          <a:blip r:embed="rId2">
            <a:extLst>
              <a:ext uri="{28A0092B-C50C-407E-A947-70E740481C1C}">
                <a14:useLocalDpi xmlns:a14="http://schemas.microsoft.com/office/drawing/2010/main" val="0"/>
              </a:ext>
            </a:extLst>
          </a:blip>
          <a:srcRect l="67900" r="-1787"/>
          <a:stretch/>
        </p:blipFill>
        <p:spPr>
          <a:xfrm flipH="1">
            <a:off x="260190" y="2543757"/>
            <a:ext cx="2213622" cy="6292597"/>
          </a:xfrm>
          <a:prstGeom prst="rect">
            <a:avLst/>
          </a:prstGeom>
        </p:spPr>
      </p:pic>
    </p:spTree>
    <p:extLst>
      <p:ext uri="{BB962C8B-B14F-4D97-AF65-F5344CB8AC3E}">
        <p14:creationId xmlns:p14="http://schemas.microsoft.com/office/powerpoint/2010/main" val="2192198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7206"/>
            <a:ext cx="9144000" cy="5800794"/>
          </a:xfrm>
          <a:prstGeom prst="rect">
            <a:avLst/>
          </a:prstGeom>
        </p:spPr>
      </p:pic>
      <p:sp>
        <p:nvSpPr>
          <p:cNvPr id="4" name="CaixaDeTexto 3"/>
          <p:cNvSpPr txBox="1"/>
          <p:nvPr/>
        </p:nvSpPr>
        <p:spPr>
          <a:xfrm>
            <a:off x="3206750" y="2175472"/>
            <a:ext cx="2730500" cy="400110"/>
          </a:xfrm>
          <a:prstGeom prst="rect">
            <a:avLst/>
          </a:prstGeom>
          <a:noFill/>
        </p:spPr>
        <p:txBody>
          <a:bodyPr wrap="square" rtlCol="0">
            <a:spAutoFit/>
          </a:bodyPr>
          <a:lstStyle/>
          <a:p>
            <a:r>
              <a:rPr lang="pt-BR" sz="2000" dirty="0" smtClean="0"/>
              <a:t>$vetor = range(4, 12, 2);</a:t>
            </a:r>
            <a:endParaRPr lang="pt-BR" sz="2000" dirty="0"/>
          </a:p>
        </p:txBody>
      </p:sp>
      <p:sp>
        <p:nvSpPr>
          <p:cNvPr id="10" name="CaixaDeTexto 9"/>
          <p:cNvSpPr txBox="1"/>
          <p:nvPr/>
        </p:nvSpPr>
        <p:spPr>
          <a:xfrm>
            <a:off x="2635114" y="4712548"/>
            <a:ext cx="488672" cy="400110"/>
          </a:xfrm>
          <a:prstGeom prst="rect">
            <a:avLst/>
          </a:prstGeom>
          <a:noFill/>
        </p:spPr>
        <p:txBody>
          <a:bodyPr wrap="square" rtlCol="0">
            <a:spAutoFit/>
          </a:bodyPr>
          <a:lstStyle/>
          <a:p>
            <a:r>
              <a:rPr lang="pt-BR" sz="2000" dirty="0" smtClean="0">
                <a:latin typeface="+mj-lt"/>
              </a:rPr>
              <a:t>[0]</a:t>
            </a:r>
            <a:endParaRPr lang="pt-BR" sz="2000" dirty="0">
              <a:latin typeface="+mj-lt"/>
            </a:endParaRPr>
          </a:p>
        </p:txBody>
      </p:sp>
      <p:sp>
        <p:nvSpPr>
          <p:cNvPr id="11" name="CaixaDeTexto 10"/>
          <p:cNvSpPr txBox="1"/>
          <p:nvPr/>
        </p:nvSpPr>
        <p:spPr>
          <a:xfrm>
            <a:off x="3431822" y="4725573"/>
            <a:ext cx="525852" cy="399777"/>
          </a:xfrm>
          <a:prstGeom prst="rect">
            <a:avLst/>
          </a:prstGeom>
          <a:noFill/>
        </p:spPr>
        <p:txBody>
          <a:bodyPr wrap="square" rtlCol="0">
            <a:spAutoFit/>
          </a:bodyPr>
          <a:lstStyle/>
          <a:p>
            <a:r>
              <a:rPr lang="pt-BR" sz="2000" dirty="0" smtClean="0">
                <a:latin typeface="+mj-lt"/>
              </a:rPr>
              <a:t>[1]</a:t>
            </a:r>
            <a:endParaRPr lang="pt-BR" sz="2000" dirty="0">
              <a:latin typeface="+mj-lt"/>
            </a:endParaRPr>
          </a:p>
        </p:txBody>
      </p:sp>
      <p:sp>
        <p:nvSpPr>
          <p:cNvPr id="12" name="CaixaDeTexto 11"/>
          <p:cNvSpPr txBox="1"/>
          <p:nvPr/>
        </p:nvSpPr>
        <p:spPr>
          <a:xfrm>
            <a:off x="4296967" y="4734059"/>
            <a:ext cx="471428" cy="399777"/>
          </a:xfrm>
          <a:prstGeom prst="rect">
            <a:avLst/>
          </a:prstGeom>
          <a:noFill/>
        </p:spPr>
        <p:txBody>
          <a:bodyPr wrap="square" rtlCol="0">
            <a:spAutoFit/>
          </a:bodyPr>
          <a:lstStyle/>
          <a:p>
            <a:r>
              <a:rPr lang="pt-BR" sz="2000" dirty="0" smtClean="0">
                <a:latin typeface="+mj-lt"/>
              </a:rPr>
              <a:t>[2</a:t>
            </a:r>
            <a:r>
              <a:rPr lang="pt-BR" sz="2000" dirty="0">
                <a:latin typeface="+mj-lt"/>
              </a:rPr>
              <a:t>]</a:t>
            </a:r>
          </a:p>
        </p:txBody>
      </p:sp>
      <p:sp>
        <p:nvSpPr>
          <p:cNvPr id="13" name="CaixaDeTexto 12"/>
          <p:cNvSpPr txBox="1"/>
          <p:nvPr/>
        </p:nvSpPr>
        <p:spPr>
          <a:xfrm>
            <a:off x="5154856" y="4734059"/>
            <a:ext cx="484592" cy="399777"/>
          </a:xfrm>
          <a:prstGeom prst="rect">
            <a:avLst/>
          </a:prstGeom>
          <a:noFill/>
        </p:spPr>
        <p:txBody>
          <a:bodyPr wrap="square" rtlCol="0">
            <a:spAutoFit/>
          </a:bodyPr>
          <a:lstStyle/>
          <a:p>
            <a:r>
              <a:rPr lang="pt-BR" sz="2000" dirty="0" smtClean="0">
                <a:latin typeface="+mj-lt"/>
              </a:rPr>
              <a:t>[3</a:t>
            </a:r>
            <a:r>
              <a:rPr lang="pt-BR" sz="2000" dirty="0">
                <a:latin typeface="+mj-lt"/>
              </a:rPr>
              <a:t>]</a:t>
            </a:r>
          </a:p>
        </p:txBody>
      </p:sp>
      <p:sp>
        <p:nvSpPr>
          <p:cNvPr id="14" name="CaixaDeTexto 13"/>
          <p:cNvSpPr txBox="1"/>
          <p:nvPr/>
        </p:nvSpPr>
        <p:spPr>
          <a:xfrm>
            <a:off x="5993197" y="4733726"/>
            <a:ext cx="577621" cy="400110"/>
          </a:xfrm>
          <a:prstGeom prst="rect">
            <a:avLst/>
          </a:prstGeom>
          <a:noFill/>
        </p:spPr>
        <p:txBody>
          <a:bodyPr wrap="square" rtlCol="0">
            <a:spAutoFit/>
          </a:bodyPr>
          <a:lstStyle/>
          <a:p>
            <a:r>
              <a:rPr lang="pt-BR" sz="2000" dirty="0" smtClean="0">
                <a:latin typeface="+mj-lt"/>
              </a:rPr>
              <a:t>[4]</a:t>
            </a:r>
            <a:endParaRPr lang="pt-BR" sz="2000" dirty="0">
              <a:latin typeface="+mj-lt"/>
            </a:endParaRPr>
          </a:p>
        </p:txBody>
      </p:sp>
      <p:sp>
        <p:nvSpPr>
          <p:cNvPr id="15" name="Seta para baixo 14"/>
          <p:cNvSpPr/>
          <p:nvPr/>
        </p:nvSpPr>
        <p:spPr>
          <a:xfrm>
            <a:off x="4296967" y="2840477"/>
            <a:ext cx="311047" cy="6675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aphicFrame>
        <p:nvGraphicFramePr>
          <p:cNvPr id="17" name="Tabela 16"/>
          <p:cNvGraphicFramePr>
            <a:graphicFrameLocks noGrp="1"/>
          </p:cNvGraphicFramePr>
          <p:nvPr>
            <p:extLst>
              <p:ext uri="{D42A27DB-BD31-4B8C-83A1-F6EECF244321}">
                <p14:modId xmlns:p14="http://schemas.microsoft.com/office/powerpoint/2010/main" val="1594520329"/>
              </p:ext>
            </p:extLst>
          </p:nvPr>
        </p:nvGraphicFramePr>
        <p:xfrm>
          <a:off x="2454861" y="3908122"/>
          <a:ext cx="4181035" cy="804426"/>
        </p:xfrm>
        <a:graphic>
          <a:graphicData uri="http://schemas.openxmlformats.org/drawingml/2006/table">
            <a:tbl>
              <a:tblPr firstRow="1" bandRow="1">
                <a:tableStyleId>{5940675A-B579-460E-94D1-54222C63F5DA}</a:tableStyleId>
              </a:tblPr>
              <a:tblGrid>
                <a:gridCol w="836207"/>
                <a:gridCol w="836207"/>
                <a:gridCol w="836207"/>
                <a:gridCol w="836207"/>
                <a:gridCol w="836207"/>
              </a:tblGrid>
              <a:tr h="803285">
                <a:tc>
                  <a:txBody>
                    <a:bodyPr/>
                    <a:lstStyle/>
                    <a:p>
                      <a:pPr algn="ctr"/>
                      <a:r>
                        <a:rPr lang="pt-BR" sz="4800" dirty="0" smtClean="0"/>
                        <a:t>4</a:t>
                      </a:r>
                      <a:endParaRPr lang="pt-BR" sz="4800" b="0" dirty="0"/>
                    </a:p>
                  </a:txBody>
                  <a:tcPr marL="72907" marR="72907" marT="36453" marB="36453"/>
                </a:tc>
                <a:tc>
                  <a:txBody>
                    <a:bodyPr/>
                    <a:lstStyle/>
                    <a:p>
                      <a:pPr algn="ctr"/>
                      <a:r>
                        <a:rPr lang="pt-BR" sz="4800" dirty="0" smtClean="0"/>
                        <a:t>6</a:t>
                      </a:r>
                      <a:endParaRPr lang="pt-BR" sz="4800" b="0" dirty="0"/>
                    </a:p>
                  </a:txBody>
                  <a:tcPr marL="72907" marR="72907" marT="36453" marB="36453"/>
                </a:tc>
                <a:tc>
                  <a:txBody>
                    <a:bodyPr/>
                    <a:lstStyle/>
                    <a:p>
                      <a:pPr algn="ctr"/>
                      <a:r>
                        <a:rPr lang="pt-BR" sz="4800" dirty="0" smtClean="0"/>
                        <a:t>8</a:t>
                      </a:r>
                      <a:endParaRPr lang="pt-BR" sz="4800" b="0" dirty="0"/>
                    </a:p>
                  </a:txBody>
                  <a:tcPr marL="72907" marR="72907" marT="36453" marB="36453"/>
                </a:tc>
                <a:tc>
                  <a:txBody>
                    <a:bodyPr/>
                    <a:lstStyle/>
                    <a:p>
                      <a:pPr algn="ctr"/>
                      <a:r>
                        <a:rPr lang="pt-BR" sz="4800" dirty="0" smtClean="0"/>
                        <a:t>10</a:t>
                      </a:r>
                      <a:endParaRPr lang="pt-BR" sz="4800" b="0" dirty="0"/>
                    </a:p>
                  </a:txBody>
                  <a:tcPr marL="72907" marR="72907" marT="36453" marB="36453"/>
                </a:tc>
                <a:tc>
                  <a:txBody>
                    <a:bodyPr/>
                    <a:lstStyle/>
                    <a:p>
                      <a:pPr algn="ctr"/>
                      <a:r>
                        <a:rPr lang="pt-BR" sz="4800" dirty="0" smtClean="0"/>
                        <a:t>12</a:t>
                      </a:r>
                      <a:endParaRPr lang="pt-BR" sz="4800" b="0" dirty="0"/>
                    </a:p>
                  </a:txBody>
                  <a:tcPr marL="72907" marR="72907" marT="36453" marB="36453"/>
                </a:tc>
              </a:tr>
            </a:tbl>
          </a:graphicData>
        </a:graphic>
      </p:graphicFrame>
    </p:spTree>
    <p:extLst>
      <p:ext uri="{BB962C8B-B14F-4D97-AF65-F5344CB8AC3E}">
        <p14:creationId xmlns:p14="http://schemas.microsoft.com/office/powerpoint/2010/main" val="26816144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7" name="Retângulo 6"/>
          <p:cNvSpPr/>
          <p:nvPr/>
        </p:nvSpPr>
        <p:spPr>
          <a:xfrm>
            <a:off x="0" y="0"/>
            <a:ext cx="9144000" cy="140078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p:cNvSpPr txBox="1"/>
          <p:nvPr/>
        </p:nvSpPr>
        <p:spPr>
          <a:xfrm>
            <a:off x="596900" y="320433"/>
            <a:ext cx="8267700" cy="707886"/>
          </a:xfrm>
          <a:prstGeom prst="rect">
            <a:avLst/>
          </a:prstGeom>
          <a:noFill/>
        </p:spPr>
        <p:txBody>
          <a:bodyPr wrap="square" rtlCol="0">
            <a:spAutoFit/>
          </a:bodyPr>
          <a:lstStyle/>
          <a:p>
            <a:r>
              <a:rPr lang="pt-BR" sz="4000" dirty="0" err="1">
                <a:solidFill>
                  <a:schemeClr val="bg1"/>
                </a:solidFill>
                <a:latin typeface="+mj-lt"/>
              </a:rPr>
              <a:t>p</a:t>
            </a:r>
            <a:r>
              <a:rPr lang="pt-BR" sz="4000" dirty="0" err="1" smtClean="0">
                <a:solidFill>
                  <a:schemeClr val="bg1"/>
                </a:solidFill>
                <a:latin typeface="+mj-lt"/>
              </a:rPr>
              <a:t>rint_r</a:t>
            </a:r>
            <a:endParaRPr lang="pt-BR" sz="4000" dirty="0">
              <a:solidFill>
                <a:schemeClr val="bg1"/>
              </a:solidFill>
              <a:latin typeface="+mj-lt"/>
            </a:endParaRPr>
          </a:p>
        </p:txBody>
      </p:sp>
      <p:sp>
        <p:nvSpPr>
          <p:cNvPr id="3" name="CaixaDeTexto 2"/>
          <p:cNvSpPr txBox="1"/>
          <p:nvPr/>
        </p:nvSpPr>
        <p:spPr>
          <a:xfrm>
            <a:off x="596900" y="1660765"/>
            <a:ext cx="8102600" cy="707886"/>
          </a:xfrm>
          <a:prstGeom prst="rect">
            <a:avLst/>
          </a:prstGeom>
          <a:noFill/>
        </p:spPr>
        <p:txBody>
          <a:bodyPr wrap="square" rtlCol="0">
            <a:spAutoFit/>
          </a:bodyPr>
          <a:lstStyle/>
          <a:p>
            <a:r>
              <a:rPr lang="pt-BR" sz="2000" dirty="0" smtClean="0"/>
              <a:t>Função que mostra a estrutura de qualquer objeto que seja uma coleção. Podemos usá-lo para ver os vetores que criamos.</a:t>
            </a:r>
            <a:endParaRPr lang="pt-BR" sz="2000" dirty="0"/>
          </a:p>
        </p:txBody>
      </p:sp>
      <p:sp>
        <p:nvSpPr>
          <p:cNvPr id="4" name="Retângulo 3"/>
          <p:cNvSpPr/>
          <p:nvPr/>
        </p:nvSpPr>
        <p:spPr>
          <a:xfrm>
            <a:off x="0" y="5261051"/>
            <a:ext cx="6324600" cy="369332"/>
          </a:xfrm>
          <a:prstGeom prst="rect">
            <a:avLst/>
          </a:prstGeom>
        </p:spPr>
        <p:txBody>
          <a:bodyPr wrap="square">
            <a:spAutoFit/>
          </a:bodyPr>
          <a:lstStyle/>
          <a:p>
            <a:pPr algn="ctr"/>
            <a:r>
              <a:rPr lang="en-US" dirty="0">
                <a:solidFill>
                  <a:srgbClr val="000000"/>
                </a:solidFill>
                <a:latin typeface="Calibri" charset="0"/>
                <a:ea typeface="Calibri" charset="0"/>
                <a:cs typeface="Calibri" charset="0"/>
              </a:rPr>
              <a:t>Array ( [0] =&gt; 4 [1] =&gt; 6 [2] =&gt; 8 [3] =&gt; 10 [4] =&gt; </a:t>
            </a:r>
            <a:r>
              <a:rPr lang="en-US" dirty="0" smtClean="0">
                <a:solidFill>
                  <a:srgbClr val="000000"/>
                </a:solidFill>
                <a:latin typeface="Calibri" charset="0"/>
                <a:ea typeface="Calibri" charset="0"/>
                <a:cs typeface="Calibri" charset="0"/>
              </a:rPr>
              <a:t>12 )</a:t>
            </a:r>
            <a:endParaRPr lang="pt-BR" dirty="0">
              <a:latin typeface="Calibri" charset="0"/>
              <a:ea typeface="Calibri" charset="0"/>
              <a:cs typeface="Calibri" charset="0"/>
            </a:endParaRPr>
          </a:p>
        </p:txBody>
      </p:sp>
      <p:sp>
        <p:nvSpPr>
          <p:cNvPr id="5" name="Retângulo 4"/>
          <p:cNvSpPr/>
          <p:nvPr/>
        </p:nvSpPr>
        <p:spPr>
          <a:xfrm>
            <a:off x="1790700" y="3212833"/>
            <a:ext cx="2743200" cy="707886"/>
          </a:xfrm>
          <a:prstGeom prst="rect">
            <a:avLst/>
          </a:prstGeom>
        </p:spPr>
        <p:txBody>
          <a:bodyPr wrap="square">
            <a:spAutoFit/>
          </a:bodyPr>
          <a:lstStyle/>
          <a:p>
            <a:r>
              <a:rPr lang="pt-BR" sz="2000" dirty="0" smtClean="0"/>
              <a:t>$vetor </a:t>
            </a:r>
            <a:r>
              <a:rPr lang="pt-BR" sz="2000" dirty="0"/>
              <a:t>= range (</a:t>
            </a:r>
            <a:r>
              <a:rPr lang="pt-BR" sz="2000" dirty="0" smtClean="0"/>
              <a:t>4,12,2</a:t>
            </a:r>
            <a:r>
              <a:rPr lang="pt-BR" sz="2000" dirty="0"/>
              <a:t>);</a:t>
            </a:r>
          </a:p>
          <a:p>
            <a:r>
              <a:rPr lang="pt-BR" sz="2000" dirty="0" err="1" smtClean="0"/>
              <a:t>print_r</a:t>
            </a:r>
            <a:r>
              <a:rPr lang="pt-BR" sz="2000" dirty="0" smtClean="0"/>
              <a:t>($vetor);</a:t>
            </a:r>
            <a:endParaRPr lang="pt-BR" sz="2000" dirty="0"/>
          </a:p>
        </p:txBody>
      </p:sp>
      <p:sp>
        <p:nvSpPr>
          <p:cNvPr id="6" name="Seta para baixo 5"/>
          <p:cNvSpPr/>
          <p:nvPr/>
        </p:nvSpPr>
        <p:spPr>
          <a:xfrm>
            <a:off x="2809875" y="4127335"/>
            <a:ext cx="203200" cy="92710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5766" y="2982443"/>
            <a:ext cx="2458834" cy="4143983"/>
          </a:xfrm>
          <a:prstGeom prst="rect">
            <a:avLst/>
          </a:prstGeom>
        </p:spPr>
      </p:pic>
    </p:spTree>
    <p:extLst>
      <p:ext uri="{BB962C8B-B14F-4D97-AF65-F5344CB8AC3E}">
        <p14:creationId xmlns:p14="http://schemas.microsoft.com/office/powerpoint/2010/main" val="26849501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7" name="Retângulo 6"/>
          <p:cNvSpPr/>
          <p:nvPr/>
        </p:nvSpPr>
        <p:spPr>
          <a:xfrm>
            <a:off x="0" y="0"/>
            <a:ext cx="9144000" cy="140078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p:cNvSpPr txBox="1"/>
          <p:nvPr/>
        </p:nvSpPr>
        <p:spPr>
          <a:xfrm>
            <a:off x="596900" y="346448"/>
            <a:ext cx="3073400" cy="707886"/>
          </a:xfrm>
          <a:prstGeom prst="rect">
            <a:avLst/>
          </a:prstGeom>
          <a:noFill/>
        </p:spPr>
        <p:txBody>
          <a:bodyPr wrap="square" rtlCol="0">
            <a:spAutoFit/>
          </a:bodyPr>
          <a:lstStyle/>
          <a:p>
            <a:r>
              <a:rPr lang="pt-BR" sz="4000" dirty="0" err="1">
                <a:solidFill>
                  <a:schemeClr val="bg1"/>
                </a:solidFill>
                <a:latin typeface="+mj-lt"/>
              </a:rPr>
              <a:t>v</a:t>
            </a:r>
            <a:r>
              <a:rPr lang="pt-BR" sz="4000" dirty="0" err="1" smtClean="0">
                <a:solidFill>
                  <a:schemeClr val="bg1"/>
                </a:solidFill>
                <a:latin typeface="+mj-lt"/>
              </a:rPr>
              <a:t>ar_dump</a:t>
            </a:r>
            <a:endParaRPr lang="pt-BR" sz="4000" dirty="0">
              <a:solidFill>
                <a:schemeClr val="bg1"/>
              </a:solidFill>
              <a:latin typeface="+mj-lt"/>
            </a:endParaRPr>
          </a:p>
        </p:txBody>
      </p:sp>
      <p:sp>
        <p:nvSpPr>
          <p:cNvPr id="3" name="CaixaDeTexto 2"/>
          <p:cNvSpPr txBox="1"/>
          <p:nvPr/>
        </p:nvSpPr>
        <p:spPr>
          <a:xfrm>
            <a:off x="596900" y="1502015"/>
            <a:ext cx="8039100" cy="707886"/>
          </a:xfrm>
          <a:prstGeom prst="rect">
            <a:avLst/>
          </a:prstGeom>
          <a:noFill/>
        </p:spPr>
        <p:txBody>
          <a:bodyPr wrap="square" rtlCol="0">
            <a:spAutoFit/>
          </a:bodyPr>
          <a:lstStyle/>
          <a:p>
            <a:r>
              <a:rPr lang="pt-BR" sz="2000" dirty="0" smtClean="0"/>
              <a:t>Função que também exibe um vetor. Apresenta mais informações que a </a:t>
            </a:r>
            <a:r>
              <a:rPr lang="pt-BR" sz="2000" dirty="0" err="1" smtClean="0"/>
              <a:t>print_r</a:t>
            </a:r>
            <a:r>
              <a:rPr lang="pt-BR" sz="2000" dirty="0" smtClean="0"/>
              <a:t>, como número de elementos e tipo do conteúdos do vetor.</a:t>
            </a:r>
            <a:endParaRPr lang="pt-BR" sz="2000" dirty="0"/>
          </a:p>
        </p:txBody>
      </p:sp>
      <p:sp>
        <p:nvSpPr>
          <p:cNvPr id="4" name="Retângulo 3"/>
          <p:cNvSpPr/>
          <p:nvPr/>
        </p:nvSpPr>
        <p:spPr>
          <a:xfrm>
            <a:off x="2056589" y="5562473"/>
            <a:ext cx="6997700" cy="369332"/>
          </a:xfrm>
          <a:prstGeom prst="rect">
            <a:avLst/>
          </a:prstGeom>
        </p:spPr>
        <p:txBody>
          <a:bodyPr wrap="square">
            <a:spAutoFit/>
          </a:bodyPr>
          <a:lstStyle/>
          <a:p>
            <a:r>
              <a:rPr lang="pt-BR" dirty="0" err="1">
                <a:solidFill>
                  <a:srgbClr val="000000"/>
                </a:solidFill>
                <a:cs typeface="Shonar Bangla" panose="020B0502040204020203" pitchFamily="34" charset="0"/>
              </a:rPr>
              <a:t>array</a:t>
            </a:r>
            <a:r>
              <a:rPr lang="pt-BR" dirty="0">
                <a:solidFill>
                  <a:srgbClr val="000000"/>
                </a:solidFill>
                <a:cs typeface="Shonar Bangla" panose="020B0502040204020203" pitchFamily="34" charset="0"/>
              </a:rPr>
              <a:t>(6) { [0]=&gt; </a:t>
            </a:r>
            <a:r>
              <a:rPr lang="pt-BR" dirty="0" err="1">
                <a:solidFill>
                  <a:srgbClr val="000000"/>
                </a:solidFill>
                <a:cs typeface="Shonar Bangla" panose="020B0502040204020203" pitchFamily="34" charset="0"/>
              </a:rPr>
              <a:t>int</a:t>
            </a:r>
            <a:r>
              <a:rPr lang="pt-BR" dirty="0">
                <a:solidFill>
                  <a:srgbClr val="000000"/>
                </a:solidFill>
                <a:cs typeface="Shonar Bangla" panose="020B0502040204020203" pitchFamily="34" charset="0"/>
              </a:rPr>
              <a:t>(4) [1]=&gt; </a:t>
            </a:r>
            <a:r>
              <a:rPr lang="pt-BR" dirty="0" err="1">
                <a:solidFill>
                  <a:srgbClr val="000000"/>
                </a:solidFill>
                <a:cs typeface="Shonar Bangla" panose="020B0502040204020203" pitchFamily="34" charset="0"/>
              </a:rPr>
              <a:t>int</a:t>
            </a:r>
            <a:r>
              <a:rPr lang="pt-BR" dirty="0">
                <a:solidFill>
                  <a:srgbClr val="000000"/>
                </a:solidFill>
                <a:cs typeface="Shonar Bangla" panose="020B0502040204020203" pitchFamily="34" charset="0"/>
              </a:rPr>
              <a:t>(6) [2]=&gt; </a:t>
            </a:r>
            <a:r>
              <a:rPr lang="pt-BR" dirty="0" err="1">
                <a:solidFill>
                  <a:srgbClr val="000000"/>
                </a:solidFill>
                <a:cs typeface="Shonar Bangla" panose="020B0502040204020203" pitchFamily="34" charset="0"/>
              </a:rPr>
              <a:t>int</a:t>
            </a:r>
            <a:r>
              <a:rPr lang="pt-BR" dirty="0">
                <a:solidFill>
                  <a:srgbClr val="000000"/>
                </a:solidFill>
                <a:cs typeface="Shonar Bangla" panose="020B0502040204020203" pitchFamily="34" charset="0"/>
              </a:rPr>
              <a:t>(8) [3]=&gt; </a:t>
            </a:r>
            <a:r>
              <a:rPr lang="pt-BR" dirty="0" err="1">
                <a:solidFill>
                  <a:srgbClr val="000000"/>
                </a:solidFill>
                <a:cs typeface="Shonar Bangla" panose="020B0502040204020203" pitchFamily="34" charset="0"/>
              </a:rPr>
              <a:t>int</a:t>
            </a:r>
            <a:r>
              <a:rPr lang="pt-BR" dirty="0">
                <a:solidFill>
                  <a:srgbClr val="000000"/>
                </a:solidFill>
                <a:cs typeface="Shonar Bangla" panose="020B0502040204020203" pitchFamily="34" charset="0"/>
              </a:rPr>
              <a:t>(10) [4]=&gt; </a:t>
            </a:r>
            <a:r>
              <a:rPr lang="pt-BR" dirty="0" err="1">
                <a:solidFill>
                  <a:srgbClr val="000000"/>
                </a:solidFill>
                <a:cs typeface="Shonar Bangla" panose="020B0502040204020203" pitchFamily="34" charset="0"/>
              </a:rPr>
              <a:t>int</a:t>
            </a:r>
            <a:r>
              <a:rPr lang="pt-BR" dirty="0">
                <a:solidFill>
                  <a:srgbClr val="000000"/>
                </a:solidFill>
                <a:cs typeface="Shonar Bangla" panose="020B0502040204020203" pitchFamily="34" charset="0"/>
              </a:rPr>
              <a:t>(12</a:t>
            </a:r>
            <a:r>
              <a:rPr lang="pt-BR" dirty="0" smtClean="0">
                <a:solidFill>
                  <a:srgbClr val="000000"/>
                </a:solidFill>
                <a:cs typeface="Shonar Bangla" panose="020B0502040204020203" pitchFamily="34" charset="0"/>
              </a:rPr>
              <a:t>) }</a:t>
            </a:r>
            <a:endParaRPr lang="pt-BR" dirty="0">
              <a:cs typeface="Shonar Bangla" panose="020B0502040204020203" pitchFamily="34" charset="0"/>
            </a:endParaRPr>
          </a:p>
        </p:txBody>
      </p:sp>
      <p:sp>
        <p:nvSpPr>
          <p:cNvPr id="5" name="Retângulo 4"/>
          <p:cNvSpPr/>
          <p:nvPr/>
        </p:nvSpPr>
        <p:spPr>
          <a:xfrm>
            <a:off x="3999689" y="3489046"/>
            <a:ext cx="2647950" cy="707886"/>
          </a:xfrm>
          <a:prstGeom prst="rect">
            <a:avLst/>
          </a:prstGeom>
        </p:spPr>
        <p:txBody>
          <a:bodyPr wrap="square">
            <a:spAutoFit/>
          </a:bodyPr>
          <a:lstStyle/>
          <a:p>
            <a:r>
              <a:rPr lang="pt-BR" sz="2000" dirty="0" smtClean="0"/>
              <a:t>$vetor </a:t>
            </a:r>
            <a:r>
              <a:rPr lang="pt-BR" sz="2000" dirty="0"/>
              <a:t>= range (4,14,2);</a:t>
            </a:r>
          </a:p>
          <a:p>
            <a:r>
              <a:rPr lang="pt-BR" sz="2000" dirty="0" err="1"/>
              <a:t>v</a:t>
            </a:r>
            <a:r>
              <a:rPr lang="pt-BR" sz="2000" dirty="0" err="1" smtClean="0"/>
              <a:t>ar_dump</a:t>
            </a:r>
            <a:r>
              <a:rPr lang="pt-BR" sz="2000" dirty="0" smtClean="0"/>
              <a:t>($vetor);</a:t>
            </a:r>
            <a:endParaRPr lang="pt-BR" sz="2000" dirty="0"/>
          </a:p>
        </p:txBody>
      </p:sp>
      <p:sp>
        <p:nvSpPr>
          <p:cNvPr id="6" name="Seta para baixo 5"/>
          <p:cNvSpPr/>
          <p:nvPr/>
        </p:nvSpPr>
        <p:spPr>
          <a:xfrm>
            <a:off x="5180789" y="4355289"/>
            <a:ext cx="203200" cy="92710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649" y="2710978"/>
            <a:ext cx="3747949" cy="7103175"/>
          </a:xfrm>
          <a:prstGeom prst="rect">
            <a:avLst/>
          </a:prstGeom>
        </p:spPr>
      </p:pic>
    </p:spTree>
    <p:extLst>
      <p:ext uri="{BB962C8B-B14F-4D97-AF65-F5344CB8AC3E}">
        <p14:creationId xmlns:p14="http://schemas.microsoft.com/office/powerpoint/2010/main" val="15074189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7" name="Retângulo 6"/>
          <p:cNvSpPr/>
          <p:nvPr/>
        </p:nvSpPr>
        <p:spPr>
          <a:xfrm>
            <a:off x="0" y="0"/>
            <a:ext cx="9144000" cy="140078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p:cNvSpPr txBox="1"/>
          <p:nvPr/>
        </p:nvSpPr>
        <p:spPr>
          <a:xfrm>
            <a:off x="596900" y="396031"/>
            <a:ext cx="4508500" cy="707886"/>
          </a:xfrm>
          <a:prstGeom prst="rect">
            <a:avLst/>
          </a:prstGeom>
          <a:noFill/>
        </p:spPr>
        <p:txBody>
          <a:bodyPr wrap="square" rtlCol="0">
            <a:spAutoFit/>
          </a:bodyPr>
          <a:lstStyle/>
          <a:p>
            <a:r>
              <a:rPr lang="pt-BR" sz="4000" dirty="0" smtClean="0">
                <a:solidFill>
                  <a:schemeClr val="bg1"/>
                </a:solidFill>
                <a:latin typeface="+mj-lt"/>
              </a:rPr>
              <a:t>Estrutura FOREACH</a:t>
            </a:r>
            <a:endParaRPr lang="pt-BR" sz="4000" dirty="0">
              <a:solidFill>
                <a:schemeClr val="bg1"/>
              </a:solidFill>
              <a:latin typeface="+mj-lt"/>
            </a:endParaRPr>
          </a:p>
        </p:txBody>
      </p:sp>
      <p:sp>
        <p:nvSpPr>
          <p:cNvPr id="4" name="CaixaDeTexto 3"/>
          <p:cNvSpPr txBox="1"/>
          <p:nvPr/>
        </p:nvSpPr>
        <p:spPr>
          <a:xfrm>
            <a:off x="1002342" y="4249215"/>
            <a:ext cx="4053478" cy="1323439"/>
          </a:xfrm>
          <a:prstGeom prst="rect">
            <a:avLst/>
          </a:prstGeom>
          <a:noFill/>
        </p:spPr>
        <p:txBody>
          <a:bodyPr wrap="square" rtlCol="0">
            <a:spAutoFit/>
          </a:bodyPr>
          <a:lstStyle/>
          <a:p>
            <a:r>
              <a:rPr lang="pt-BR" sz="2000" dirty="0"/>
              <a:t>$vetor = range (4,14,2);</a:t>
            </a:r>
          </a:p>
          <a:p>
            <a:r>
              <a:rPr lang="pt-BR" sz="2000" dirty="0" err="1" smtClean="0"/>
              <a:t>foreach</a:t>
            </a:r>
            <a:r>
              <a:rPr lang="pt-BR" sz="2000" dirty="0"/>
              <a:t>($vetor as $valor) {</a:t>
            </a:r>
          </a:p>
          <a:p>
            <a:r>
              <a:rPr lang="pt-BR" sz="2000" dirty="0"/>
              <a:t>	</a:t>
            </a:r>
            <a:r>
              <a:rPr lang="pt-BR" sz="2000" dirty="0" err="1" smtClean="0"/>
              <a:t>echo</a:t>
            </a:r>
            <a:r>
              <a:rPr lang="pt-BR" sz="2000" dirty="0" smtClean="0"/>
              <a:t> </a:t>
            </a:r>
            <a:r>
              <a:rPr lang="pt-BR" sz="2000" dirty="0"/>
              <a:t>"$valor ";</a:t>
            </a:r>
          </a:p>
          <a:p>
            <a:r>
              <a:rPr lang="pt-BR" sz="2000" dirty="0" smtClean="0"/>
              <a:t>}</a:t>
            </a:r>
          </a:p>
        </p:txBody>
      </p:sp>
      <p:sp>
        <p:nvSpPr>
          <p:cNvPr id="5" name="CaixaDeTexto 4"/>
          <p:cNvSpPr txBox="1"/>
          <p:nvPr/>
        </p:nvSpPr>
        <p:spPr>
          <a:xfrm>
            <a:off x="481330" y="2004989"/>
            <a:ext cx="8181340" cy="1015663"/>
          </a:xfrm>
          <a:prstGeom prst="rect">
            <a:avLst/>
          </a:prstGeom>
          <a:noFill/>
        </p:spPr>
        <p:txBody>
          <a:bodyPr wrap="square" rtlCol="0">
            <a:spAutoFit/>
          </a:bodyPr>
          <a:lstStyle/>
          <a:p>
            <a:r>
              <a:rPr lang="pt-BR" sz="2000" dirty="0" smtClean="0"/>
              <a:t>Outra forma de mostrar valores de um vetor. Neste caso pedimos para que cada elemento do nosso vetor seja tratado como um valor e, em seguida, solicitamos que ele seja escrito na tela.</a:t>
            </a:r>
            <a:endParaRPr lang="pt-BR" sz="2000" dirty="0"/>
          </a:p>
        </p:txBody>
      </p:sp>
      <p:sp>
        <p:nvSpPr>
          <p:cNvPr id="3" name="Seta para a direita 2"/>
          <p:cNvSpPr/>
          <p:nvPr/>
        </p:nvSpPr>
        <p:spPr>
          <a:xfrm>
            <a:off x="4123427" y="4640093"/>
            <a:ext cx="2087592" cy="335475"/>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CaixaDeTexto 7"/>
          <p:cNvSpPr txBox="1"/>
          <p:nvPr/>
        </p:nvSpPr>
        <p:spPr>
          <a:xfrm>
            <a:off x="6372521" y="4575459"/>
            <a:ext cx="1477517" cy="400110"/>
          </a:xfrm>
          <a:prstGeom prst="rect">
            <a:avLst/>
          </a:prstGeom>
          <a:noFill/>
        </p:spPr>
        <p:txBody>
          <a:bodyPr wrap="square" rtlCol="0">
            <a:spAutoFit/>
          </a:bodyPr>
          <a:lstStyle/>
          <a:p>
            <a:r>
              <a:rPr lang="pt-BR" sz="2000" dirty="0" smtClean="0"/>
              <a:t>4 6 8 10 12</a:t>
            </a:r>
            <a:endParaRPr lang="pt-BR" sz="2000" dirty="0"/>
          </a:p>
        </p:txBody>
      </p:sp>
    </p:spTree>
    <p:extLst>
      <p:ext uri="{BB962C8B-B14F-4D97-AF65-F5344CB8AC3E}">
        <p14:creationId xmlns:p14="http://schemas.microsoft.com/office/powerpoint/2010/main" val="64407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48095" y="332021"/>
            <a:ext cx="1436453" cy="2420918"/>
          </a:xfrm>
          <a:prstGeom prst="rect">
            <a:avLst/>
          </a:prstGeom>
        </p:spPr>
      </p:pic>
      <p:sp>
        <p:nvSpPr>
          <p:cNvPr id="6" name="Retângulo 5"/>
          <p:cNvSpPr/>
          <p:nvPr/>
        </p:nvSpPr>
        <p:spPr>
          <a:xfrm>
            <a:off x="-1" y="2612826"/>
            <a:ext cx="9144001" cy="140078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p:cNvSpPr txBox="1"/>
          <p:nvPr/>
        </p:nvSpPr>
        <p:spPr>
          <a:xfrm>
            <a:off x="134777" y="2752939"/>
            <a:ext cx="8863091" cy="1015663"/>
          </a:xfrm>
          <a:prstGeom prst="rect">
            <a:avLst/>
          </a:prstGeom>
          <a:noFill/>
        </p:spPr>
        <p:txBody>
          <a:bodyPr wrap="square" rtlCol="0">
            <a:spAutoFit/>
          </a:bodyPr>
          <a:lstStyle/>
          <a:p>
            <a:pPr algn="ctr"/>
            <a:r>
              <a:rPr lang="pt-BR" sz="2000" dirty="0" smtClean="0">
                <a:solidFill>
                  <a:schemeClr val="bg1"/>
                </a:solidFill>
              </a:rPr>
              <a:t>Em PHP os conteúdos de um vetor podem ser de tipos diferentes. Isso nos permite, por exemplo, trocar os números do índice por </a:t>
            </a:r>
            <a:r>
              <a:rPr lang="pt-BR" sz="2000" dirty="0" err="1" smtClean="0">
                <a:solidFill>
                  <a:schemeClr val="bg1"/>
                </a:solidFill>
              </a:rPr>
              <a:t>strings</a:t>
            </a:r>
            <a:r>
              <a:rPr lang="pt-BR" sz="2000" dirty="0" smtClean="0">
                <a:solidFill>
                  <a:schemeClr val="bg1"/>
                </a:solidFill>
              </a:rPr>
              <a:t> e armazenar dados cadastrais de uma pessoa.</a:t>
            </a:r>
            <a:endParaRPr lang="pt-BR" sz="2000" dirty="0">
              <a:solidFill>
                <a:schemeClr val="bg1"/>
              </a:solidFill>
            </a:endParaRPr>
          </a:p>
        </p:txBody>
      </p:sp>
      <p:sp>
        <p:nvSpPr>
          <p:cNvPr id="3" name="CaixaDeTexto 2"/>
          <p:cNvSpPr txBox="1"/>
          <p:nvPr/>
        </p:nvSpPr>
        <p:spPr>
          <a:xfrm>
            <a:off x="769022" y="4189112"/>
            <a:ext cx="7594603" cy="400110"/>
          </a:xfrm>
          <a:prstGeom prst="rect">
            <a:avLst/>
          </a:prstGeom>
          <a:noFill/>
        </p:spPr>
        <p:txBody>
          <a:bodyPr wrap="square" rtlCol="0">
            <a:spAutoFit/>
          </a:bodyPr>
          <a:lstStyle/>
          <a:p>
            <a:r>
              <a:rPr lang="pt-BR" sz="2000" dirty="0" smtClean="0"/>
              <a:t>$cadastro </a:t>
            </a:r>
            <a:r>
              <a:rPr lang="pt-BR" sz="2000" dirty="0"/>
              <a:t>= </a:t>
            </a:r>
            <a:r>
              <a:rPr lang="pt-BR" sz="2000" dirty="0" err="1"/>
              <a:t>array</a:t>
            </a:r>
            <a:r>
              <a:rPr lang="pt-BR" sz="2000" dirty="0"/>
              <a:t> ("</a:t>
            </a:r>
            <a:r>
              <a:rPr lang="pt-BR" sz="2000" dirty="0" smtClean="0"/>
              <a:t>nome</a:t>
            </a:r>
            <a:r>
              <a:rPr lang="pt-BR" sz="2000" dirty="0"/>
              <a:t>"</a:t>
            </a:r>
            <a:r>
              <a:rPr lang="pt-BR" sz="2000" dirty="0" smtClean="0"/>
              <a:t> =&gt; "Marisa", </a:t>
            </a:r>
            <a:r>
              <a:rPr lang="pt-BR" sz="2000" dirty="0"/>
              <a:t>"</a:t>
            </a:r>
            <a:r>
              <a:rPr lang="pt-BR" sz="2000" dirty="0" smtClean="0"/>
              <a:t>idade" =&gt; 23</a:t>
            </a:r>
            <a:r>
              <a:rPr lang="pt-BR" sz="2000" dirty="0"/>
              <a:t>, "peso</a:t>
            </a:r>
            <a:r>
              <a:rPr lang="pt-BR" sz="2000" dirty="0" smtClean="0"/>
              <a:t>" =&gt; 65,5);</a:t>
            </a:r>
            <a:endParaRPr lang="pt-BR" sz="2000" dirty="0"/>
          </a:p>
        </p:txBody>
      </p:sp>
      <p:graphicFrame>
        <p:nvGraphicFramePr>
          <p:cNvPr id="4" name="Tabela 3"/>
          <p:cNvGraphicFramePr>
            <a:graphicFrameLocks noGrp="1"/>
          </p:cNvGraphicFramePr>
          <p:nvPr>
            <p:extLst>
              <p:ext uri="{D42A27DB-BD31-4B8C-83A1-F6EECF244321}">
                <p14:modId xmlns:p14="http://schemas.microsoft.com/office/powerpoint/2010/main" val="1931342364"/>
              </p:ext>
            </p:extLst>
          </p:nvPr>
        </p:nvGraphicFramePr>
        <p:xfrm>
          <a:off x="2160076" y="5885504"/>
          <a:ext cx="4178304" cy="579120"/>
        </p:xfrm>
        <a:graphic>
          <a:graphicData uri="http://schemas.openxmlformats.org/drawingml/2006/table">
            <a:tbl>
              <a:tblPr firstRow="1" bandRow="1">
                <a:tableStyleId>{5940675A-B579-460E-94D1-54222C63F5DA}</a:tableStyleId>
              </a:tblPr>
              <a:tblGrid>
                <a:gridCol w="1392768"/>
                <a:gridCol w="1392768"/>
                <a:gridCol w="1392768"/>
              </a:tblGrid>
              <a:tr h="520700">
                <a:tc>
                  <a:txBody>
                    <a:bodyPr/>
                    <a:lstStyle/>
                    <a:p>
                      <a:pPr algn="ctr"/>
                      <a:r>
                        <a:rPr lang="pt-BR" sz="3200" dirty="0" smtClean="0"/>
                        <a:t>Marisa</a:t>
                      </a:r>
                      <a:endParaRPr lang="pt-BR" sz="3200" dirty="0"/>
                    </a:p>
                  </a:txBody>
                  <a:tcPr/>
                </a:tc>
                <a:tc>
                  <a:txBody>
                    <a:bodyPr/>
                    <a:lstStyle/>
                    <a:p>
                      <a:pPr algn="ctr"/>
                      <a:r>
                        <a:rPr lang="pt-BR" sz="3200" dirty="0" smtClean="0"/>
                        <a:t>23</a:t>
                      </a:r>
                      <a:endParaRPr lang="pt-BR" sz="3200" dirty="0"/>
                    </a:p>
                  </a:txBody>
                  <a:tcPr/>
                </a:tc>
                <a:tc>
                  <a:txBody>
                    <a:bodyPr/>
                    <a:lstStyle/>
                    <a:p>
                      <a:pPr algn="ctr"/>
                      <a:r>
                        <a:rPr lang="pt-BR" sz="3200" dirty="0" smtClean="0"/>
                        <a:t>65,5</a:t>
                      </a:r>
                      <a:endParaRPr lang="pt-BR" sz="3200" dirty="0"/>
                    </a:p>
                  </a:txBody>
                  <a:tcPr/>
                </a:tc>
              </a:tr>
            </a:tbl>
          </a:graphicData>
        </a:graphic>
      </p:graphicFrame>
      <p:sp>
        <p:nvSpPr>
          <p:cNvPr id="5" name="Seta para baixo 4"/>
          <p:cNvSpPr/>
          <p:nvPr/>
        </p:nvSpPr>
        <p:spPr>
          <a:xfrm>
            <a:off x="4204773" y="4784265"/>
            <a:ext cx="266700" cy="960709"/>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796983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7" name="Retângulo 6"/>
          <p:cNvSpPr/>
          <p:nvPr/>
        </p:nvSpPr>
        <p:spPr>
          <a:xfrm>
            <a:off x="0" y="0"/>
            <a:ext cx="9144001" cy="140078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p:cNvSpPr txBox="1"/>
          <p:nvPr/>
        </p:nvSpPr>
        <p:spPr>
          <a:xfrm>
            <a:off x="481330" y="192559"/>
            <a:ext cx="8181340" cy="1015663"/>
          </a:xfrm>
          <a:prstGeom prst="rect">
            <a:avLst/>
          </a:prstGeom>
          <a:noFill/>
        </p:spPr>
        <p:txBody>
          <a:bodyPr wrap="square" rtlCol="0">
            <a:spAutoFit/>
          </a:bodyPr>
          <a:lstStyle/>
          <a:p>
            <a:pPr algn="ctr"/>
            <a:r>
              <a:rPr lang="pt-BR" sz="2000" dirty="0" smtClean="0">
                <a:solidFill>
                  <a:schemeClr val="bg1"/>
                </a:solidFill>
              </a:rPr>
              <a:t>Neste caso, é possível usar a Estrutura </a:t>
            </a:r>
            <a:r>
              <a:rPr lang="pt-BR" sz="2000" dirty="0" err="1" smtClean="0">
                <a:solidFill>
                  <a:schemeClr val="bg1"/>
                </a:solidFill>
              </a:rPr>
              <a:t>Foreach</a:t>
            </a:r>
            <a:r>
              <a:rPr lang="pt-BR" sz="2000" dirty="0" smtClean="0">
                <a:solidFill>
                  <a:schemeClr val="bg1"/>
                </a:solidFill>
              </a:rPr>
              <a:t> para aplicar os dados da matriz em uma frase. Pedimos para ela tratar cada elemento como um campo que tem um valor.</a:t>
            </a:r>
            <a:endParaRPr lang="pt-BR" sz="2000" dirty="0">
              <a:solidFill>
                <a:schemeClr val="bg1"/>
              </a:solidFill>
            </a:endParaRPr>
          </a:p>
        </p:txBody>
      </p:sp>
      <p:sp>
        <p:nvSpPr>
          <p:cNvPr id="4" name="CaixaDeTexto 3"/>
          <p:cNvSpPr txBox="1"/>
          <p:nvPr/>
        </p:nvSpPr>
        <p:spPr>
          <a:xfrm>
            <a:off x="1554454" y="3562278"/>
            <a:ext cx="8051800" cy="1323439"/>
          </a:xfrm>
          <a:prstGeom prst="rect">
            <a:avLst/>
          </a:prstGeom>
          <a:noFill/>
        </p:spPr>
        <p:txBody>
          <a:bodyPr wrap="square" rtlCol="0">
            <a:spAutoFit/>
          </a:bodyPr>
          <a:lstStyle/>
          <a:p>
            <a:r>
              <a:rPr lang="pt-BR" sz="2000" dirty="0"/>
              <a:t>$cadastro = </a:t>
            </a:r>
            <a:r>
              <a:rPr lang="pt-BR" sz="2000" dirty="0" err="1"/>
              <a:t>array</a:t>
            </a:r>
            <a:r>
              <a:rPr lang="pt-BR" sz="2000" dirty="0"/>
              <a:t> ("nome" =&gt; "Ricardo", "idade" =&gt; 23, "peso" =&gt; 81,5);</a:t>
            </a:r>
          </a:p>
          <a:p>
            <a:r>
              <a:rPr lang="pt-BR" sz="2000" dirty="0" err="1" smtClean="0"/>
              <a:t>foreach</a:t>
            </a:r>
            <a:r>
              <a:rPr lang="pt-BR" sz="2000" dirty="0"/>
              <a:t>($cadastro as $campo =&gt; $valor) {</a:t>
            </a:r>
          </a:p>
          <a:p>
            <a:r>
              <a:rPr lang="pt-BR" sz="2000" dirty="0" smtClean="0"/>
              <a:t>	</a:t>
            </a:r>
            <a:r>
              <a:rPr lang="pt-BR" sz="2000" dirty="0" err="1" smtClean="0"/>
              <a:t>echo</a:t>
            </a:r>
            <a:r>
              <a:rPr lang="pt-BR" sz="2000" dirty="0" smtClean="0"/>
              <a:t> </a:t>
            </a:r>
            <a:r>
              <a:rPr lang="pt-BR" sz="2000" dirty="0"/>
              <a:t>"O campo $campo possui o conteúdo $valor </a:t>
            </a:r>
            <a:r>
              <a:rPr lang="pt-BR" sz="2000" dirty="0" smtClean="0"/>
              <a:t>";</a:t>
            </a:r>
            <a:endParaRPr lang="pt-BR" sz="2000" dirty="0"/>
          </a:p>
          <a:p>
            <a:r>
              <a:rPr lang="pt-BR" sz="2000" dirty="0" smtClean="0"/>
              <a:t>}</a:t>
            </a:r>
          </a:p>
        </p:txBody>
      </p:sp>
      <p:pic>
        <p:nvPicPr>
          <p:cNvPr id="3" name="Imagem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913434"/>
            <a:ext cx="3990927" cy="3944566"/>
          </a:xfrm>
          <a:prstGeom prst="rect">
            <a:avLst/>
          </a:prstGeom>
        </p:spPr>
      </p:pic>
    </p:spTree>
    <p:extLst>
      <p:ext uri="{BB962C8B-B14F-4D97-AF65-F5344CB8AC3E}">
        <p14:creationId xmlns:p14="http://schemas.microsoft.com/office/powerpoint/2010/main" val="38085807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tângulo 1"/>
          <p:cNvSpPr/>
          <p:nvPr/>
        </p:nvSpPr>
        <p:spPr>
          <a:xfrm>
            <a:off x="304800" y="498180"/>
            <a:ext cx="8623300" cy="1154162"/>
          </a:xfrm>
          <a:prstGeom prst="rect">
            <a:avLst/>
          </a:prstGeom>
        </p:spPr>
        <p:txBody>
          <a:bodyPr wrap="square">
            <a:spAutoFit/>
          </a:bodyPr>
          <a:lstStyle/>
          <a:p>
            <a:pPr algn="ctr">
              <a:lnSpc>
                <a:spcPct val="115000"/>
              </a:lnSpc>
            </a:pPr>
            <a:r>
              <a:rPr lang="pt-BR" sz="2000" dirty="0" smtClean="0">
                <a:solidFill>
                  <a:srgbClr val="000000"/>
                </a:solidFill>
                <a:ea typeface="Arial" panose="020B0604020202020204" pitchFamily="34" charset="0"/>
              </a:rPr>
              <a:t>Podemos também criar um vetor vazio e inserir elementos nele por meio de </a:t>
            </a:r>
            <a:r>
              <a:rPr lang="pt-BR" sz="2000" dirty="0">
                <a:solidFill>
                  <a:srgbClr val="000000"/>
                </a:solidFill>
                <a:ea typeface="Arial" panose="020B0604020202020204" pitchFamily="34" charset="0"/>
              </a:rPr>
              <a:t>uma estrutura de repetição. </a:t>
            </a:r>
            <a:r>
              <a:rPr lang="pt-BR" sz="2000" dirty="0" smtClean="0">
                <a:solidFill>
                  <a:srgbClr val="000000"/>
                </a:solidFill>
                <a:ea typeface="Arial" panose="020B0604020202020204" pitchFamily="34" charset="0"/>
              </a:rPr>
              <a:t>Neste caso colocamos </a:t>
            </a:r>
            <a:r>
              <a:rPr lang="pt-BR" sz="2000" dirty="0">
                <a:solidFill>
                  <a:srgbClr val="000000"/>
                </a:solidFill>
                <a:ea typeface="Arial" panose="020B0604020202020204" pitchFamily="34" charset="0"/>
              </a:rPr>
              <a:t>o nome do vetor dentro da </a:t>
            </a:r>
            <a:r>
              <a:rPr lang="pt-BR" sz="2000" dirty="0" smtClean="0">
                <a:solidFill>
                  <a:srgbClr val="000000"/>
                </a:solidFill>
                <a:ea typeface="Arial" panose="020B0604020202020204" pitchFamily="34" charset="0"/>
              </a:rPr>
              <a:t>estrutura e, no </a:t>
            </a:r>
            <a:r>
              <a:rPr lang="pt-BR" sz="2000" dirty="0">
                <a:solidFill>
                  <a:srgbClr val="000000"/>
                </a:solidFill>
                <a:ea typeface="Arial" panose="020B0604020202020204" pitchFamily="34" charset="0"/>
              </a:rPr>
              <a:t>local do </a:t>
            </a:r>
            <a:r>
              <a:rPr lang="pt-BR" sz="2000" dirty="0" smtClean="0">
                <a:solidFill>
                  <a:srgbClr val="000000"/>
                </a:solidFill>
                <a:ea typeface="Arial" panose="020B0604020202020204" pitchFamily="34" charset="0"/>
              </a:rPr>
              <a:t>contador, inserimos um </a:t>
            </a:r>
            <a:r>
              <a:rPr lang="pt-BR" sz="2000" dirty="0">
                <a:solidFill>
                  <a:srgbClr val="000000"/>
                </a:solidFill>
                <a:ea typeface="Arial" panose="020B0604020202020204" pitchFamily="34" charset="0"/>
              </a:rPr>
              <a:t>tipo de dado</a:t>
            </a:r>
            <a:r>
              <a:rPr lang="pt-BR" sz="2000" dirty="0" smtClean="0">
                <a:solidFill>
                  <a:srgbClr val="000000"/>
                </a:solidFill>
                <a:ea typeface="Arial" panose="020B0604020202020204" pitchFamily="34" charset="0"/>
              </a:rPr>
              <a:t>.</a:t>
            </a:r>
            <a:endParaRPr lang="pt-BR" sz="2000" dirty="0">
              <a:solidFill>
                <a:srgbClr val="000000"/>
              </a:solidFill>
              <a:ea typeface="Arial" panose="020B0604020202020204" pitchFamily="34" charset="0"/>
            </a:endParaRP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605" y="2091446"/>
            <a:ext cx="7513690" cy="4766554"/>
          </a:xfrm>
          <a:prstGeom prst="rect">
            <a:avLst/>
          </a:prstGeom>
        </p:spPr>
      </p:pic>
      <p:sp>
        <p:nvSpPr>
          <p:cNvPr id="3" name="Retângulo 2"/>
          <p:cNvSpPr/>
          <p:nvPr/>
        </p:nvSpPr>
        <p:spPr>
          <a:xfrm>
            <a:off x="1952118" y="3031748"/>
            <a:ext cx="5328663" cy="2215991"/>
          </a:xfrm>
          <a:prstGeom prst="rect">
            <a:avLst/>
          </a:prstGeom>
        </p:spPr>
        <p:txBody>
          <a:bodyPr wrap="square">
            <a:spAutoFit/>
          </a:bodyPr>
          <a:lstStyle/>
          <a:p>
            <a:pPr algn="just">
              <a:lnSpc>
                <a:spcPct val="115000"/>
              </a:lnSpc>
              <a:spcAft>
                <a:spcPts val="0"/>
              </a:spcAft>
            </a:pPr>
            <a:r>
              <a:rPr lang="pt-BR" sz="2000" dirty="0">
                <a:solidFill>
                  <a:srgbClr val="000000"/>
                </a:solidFill>
                <a:ea typeface="Arial" panose="020B0604020202020204" pitchFamily="34" charset="0"/>
              </a:rPr>
              <a:t>$vetor=</a:t>
            </a:r>
            <a:r>
              <a:rPr lang="pt-BR" sz="2000" dirty="0" err="1">
                <a:solidFill>
                  <a:srgbClr val="000000"/>
                </a:solidFill>
                <a:ea typeface="Arial" panose="020B0604020202020204" pitchFamily="34" charset="0"/>
              </a:rPr>
              <a:t>array</a:t>
            </a:r>
            <a:r>
              <a:rPr lang="pt-BR" sz="2000" dirty="0">
                <a:solidFill>
                  <a:srgbClr val="000000"/>
                </a:solidFill>
                <a:ea typeface="Arial" panose="020B0604020202020204" pitchFamily="34" charset="0"/>
              </a:rPr>
              <a:t>();</a:t>
            </a:r>
          </a:p>
          <a:p>
            <a:pPr algn="just">
              <a:lnSpc>
                <a:spcPct val="115000"/>
              </a:lnSpc>
              <a:spcAft>
                <a:spcPts val="0"/>
              </a:spcAft>
            </a:pPr>
            <a:r>
              <a:rPr lang="pt-BR" sz="2000" dirty="0" smtClean="0">
                <a:solidFill>
                  <a:srgbClr val="000000"/>
                </a:solidFill>
                <a:ea typeface="Arial" panose="020B0604020202020204" pitchFamily="34" charset="0"/>
              </a:rPr>
              <a:t>$contador=0</a:t>
            </a:r>
            <a:r>
              <a:rPr lang="pt-BR" sz="2000" dirty="0">
                <a:solidFill>
                  <a:srgbClr val="000000"/>
                </a:solidFill>
                <a:ea typeface="Arial" panose="020B0604020202020204" pitchFamily="34" charset="0"/>
              </a:rPr>
              <a:t>;</a:t>
            </a:r>
          </a:p>
          <a:p>
            <a:pPr algn="just">
              <a:lnSpc>
                <a:spcPct val="115000"/>
              </a:lnSpc>
              <a:spcAft>
                <a:spcPts val="0"/>
              </a:spcAft>
            </a:pPr>
            <a:r>
              <a:rPr lang="pt-BR" sz="2000" dirty="0" smtClean="0">
                <a:solidFill>
                  <a:srgbClr val="000000"/>
                </a:solidFill>
                <a:ea typeface="Arial" panose="020B0604020202020204" pitchFamily="34" charset="0"/>
              </a:rPr>
              <a:t>for</a:t>
            </a:r>
            <a:r>
              <a:rPr lang="pt-BR" sz="2000" dirty="0">
                <a:solidFill>
                  <a:srgbClr val="000000"/>
                </a:solidFill>
                <a:ea typeface="Arial" panose="020B0604020202020204" pitchFamily="34" charset="0"/>
              </a:rPr>
              <a:t>($</a:t>
            </a:r>
            <a:r>
              <a:rPr lang="pt-BR" sz="2000" dirty="0" smtClean="0">
                <a:solidFill>
                  <a:srgbClr val="000000"/>
                </a:solidFill>
                <a:ea typeface="Arial" panose="020B0604020202020204" pitchFamily="34" charset="0"/>
              </a:rPr>
              <a:t>contador = 0; $contador &lt; 10</a:t>
            </a:r>
            <a:r>
              <a:rPr lang="pt-BR" sz="2000" dirty="0">
                <a:solidFill>
                  <a:srgbClr val="000000"/>
                </a:solidFill>
                <a:ea typeface="Arial" panose="020B0604020202020204" pitchFamily="34" charset="0"/>
              </a:rPr>
              <a:t>;  $contador++){</a:t>
            </a:r>
          </a:p>
          <a:p>
            <a:pPr algn="just">
              <a:lnSpc>
                <a:spcPct val="115000"/>
              </a:lnSpc>
              <a:spcAft>
                <a:spcPts val="0"/>
              </a:spcAft>
            </a:pPr>
            <a:r>
              <a:rPr lang="pt-BR" sz="2000" dirty="0">
                <a:solidFill>
                  <a:srgbClr val="000000"/>
                </a:solidFill>
                <a:ea typeface="Arial" panose="020B0604020202020204" pitchFamily="34" charset="0"/>
              </a:rPr>
              <a:t>	</a:t>
            </a:r>
            <a:r>
              <a:rPr lang="pt-BR" sz="2000" dirty="0" smtClean="0">
                <a:solidFill>
                  <a:srgbClr val="000000"/>
                </a:solidFill>
                <a:ea typeface="Arial" panose="020B0604020202020204" pitchFamily="34" charset="0"/>
              </a:rPr>
              <a:t>$</a:t>
            </a:r>
            <a:r>
              <a:rPr lang="pt-BR" sz="2000" dirty="0">
                <a:solidFill>
                  <a:srgbClr val="000000"/>
                </a:solidFill>
                <a:ea typeface="Arial" panose="020B0604020202020204" pitchFamily="34" charset="0"/>
              </a:rPr>
              <a:t>vetor[$contador] = $contador;</a:t>
            </a:r>
          </a:p>
          <a:p>
            <a:pPr algn="just">
              <a:lnSpc>
                <a:spcPct val="115000"/>
              </a:lnSpc>
              <a:spcAft>
                <a:spcPts val="0"/>
              </a:spcAft>
            </a:pPr>
            <a:r>
              <a:rPr lang="pt-BR" sz="2000" dirty="0">
                <a:solidFill>
                  <a:srgbClr val="000000"/>
                </a:solidFill>
                <a:ea typeface="Arial" panose="020B0604020202020204" pitchFamily="34" charset="0"/>
              </a:rPr>
              <a:t>	</a:t>
            </a:r>
            <a:r>
              <a:rPr lang="pt-BR" sz="2000" dirty="0" err="1" smtClean="0">
                <a:solidFill>
                  <a:srgbClr val="000000"/>
                </a:solidFill>
                <a:ea typeface="Arial" panose="020B0604020202020204" pitchFamily="34" charset="0"/>
              </a:rPr>
              <a:t>echo</a:t>
            </a:r>
            <a:r>
              <a:rPr lang="pt-BR" sz="2000" dirty="0" smtClean="0">
                <a:solidFill>
                  <a:srgbClr val="000000"/>
                </a:solidFill>
                <a:ea typeface="Arial" panose="020B0604020202020204" pitchFamily="34" charset="0"/>
              </a:rPr>
              <a:t> </a:t>
            </a:r>
            <a:r>
              <a:rPr lang="pt-BR" sz="2000" dirty="0">
                <a:solidFill>
                  <a:srgbClr val="000000"/>
                </a:solidFill>
                <a:ea typeface="Arial" panose="020B0604020202020204" pitchFamily="34" charset="0"/>
              </a:rPr>
              <a:t>$vetor[$contador];</a:t>
            </a:r>
          </a:p>
          <a:p>
            <a:pPr algn="just">
              <a:lnSpc>
                <a:spcPct val="115000"/>
              </a:lnSpc>
              <a:spcAft>
                <a:spcPts val="0"/>
              </a:spcAft>
            </a:pPr>
            <a:r>
              <a:rPr lang="pt-BR" sz="2000" dirty="0" smtClean="0">
                <a:solidFill>
                  <a:srgbClr val="000000"/>
                </a:solidFill>
                <a:ea typeface="Arial" panose="020B0604020202020204" pitchFamily="34" charset="0"/>
              </a:rPr>
              <a:t>}</a:t>
            </a:r>
            <a:endParaRPr lang="pt-BR" sz="2000" dirty="0">
              <a:solidFill>
                <a:srgbClr val="000000"/>
              </a:solidFill>
              <a:effectLst/>
              <a:ea typeface="Arial" panose="020B0604020202020204" pitchFamily="34" charset="0"/>
            </a:endParaRPr>
          </a:p>
        </p:txBody>
      </p:sp>
    </p:spTree>
    <p:extLst>
      <p:ext uri="{BB962C8B-B14F-4D97-AF65-F5344CB8AC3E}">
        <p14:creationId xmlns:p14="http://schemas.microsoft.com/office/powerpoint/2010/main" val="28241114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tângulo 2"/>
          <p:cNvSpPr/>
          <p:nvPr/>
        </p:nvSpPr>
        <p:spPr>
          <a:xfrm>
            <a:off x="339633" y="577302"/>
            <a:ext cx="8294915" cy="800219"/>
          </a:xfrm>
          <a:prstGeom prst="rect">
            <a:avLst/>
          </a:prstGeom>
        </p:spPr>
        <p:txBody>
          <a:bodyPr wrap="square">
            <a:spAutoFit/>
          </a:bodyPr>
          <a:lstStyle/>
          <a:p>
            <a:pPr algn="ctr">
              <a:lnSpc>
                <a:spcPct val="115000"/>
              </a:lnSpc>
              <a:spcAft>
                <a:spcPts val="0"/>
              </a:spcAft>
            </a:pPr>
            <a:r>
              <a:rPr lang="pt-BR" sz="2000" dirty="0" smtClean="0">
                <a:solidFill>
                  <a:srgbClr val="000000"/>
                </a:solidFill>
                <a:ea typeface="Arial" panose="020B0604020202020204" pitchFamily="34" charset="0"/>
              </a:rPr>
              <a:t>Conforme o contador for </a:t>
            </a:r>
            <a:r>
              <a:rPr lang="pt-BR" sz="2000" dirty="0">
                <a:solidFill>
                  <a:srgbClr val="000000"/>
                </a:solidFill>
                <a:ea typeface="Arial" panose="020B0604020202020204" pitchFamily="34" charset="0"/>
              </a:rPr>
              <a:t>sendo </a:t>
            </a:r>
            <a:r>
              <a:rPr lang="pt-BR" sz="2000" dirty="0" smtClean="0">
                <a:solidFill>
                  <a:srgbClr val="000000"/>
                </a:solidFill>
                <a:ea typeface="Arial" panose="020B0604020202020204" pitchFamily="34" charset="0"/>
              </a:rPr>
              <a:t>alterado, a estrutura preencherá o vetor com valores sem </a:t>
            </a:r>
            <a:r>
              <a:rPr lang="pt-BR" sz="2000" dirty="0">
                <a:solidFill>
                  <a:srgbClr val="000000"/>
                </a:solidFill>
                <a:ea typeface="Arial" panose="020B0604020202020204" pitchFamily="34" charset="0"/>
              </a:rPr>
              <a:t>a necessidade de </a:t>
            </a:r>
            <a:r>
              <a:rPr lang="pt-BR" sz="2000" dirty="0" smtClean="0">
                <a:solidFill>
                  <a:srgbClr val="000000"/>
                </a:solidFill>
                <a:ea typeface="Arial" panose="020B0604020202020204" pitchFamily="34" charset="0"/>
              </a:rPr>
              <a:t>intervenções.</a:t>
            </a:r>
            <a:endParaRPr lang="pt-BR" sz="2000" dirty="0">
              <a:solidFill>
                <a:srgbClr val="000000"/>
              </a:solidFill>
              <a:ea typeface="Arial" panose="020B0604020202020204" pitchFamily="34" charset="0"/>
            </a:endParaRP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217" y="1707432"/>
            <a:ext cx="8119025" cy="5150568"/>
          </a:xfrm>
          <a:prstGeom prst="rect">
            <a:avLst/>
          </a:prstGeom>
        </p:spPr>
      </p:pic>
      <p:sp>
        <p:nvSpPr>
          <p:cNvPr id="5" name="Retângulo 4"/>
          <p:cNvSpPr/>
          <p:nvPr/>
        </p:nvSpPr>
        <p:spPr>
          <a:xfrm>
            <a:off x="1572656" y="2663766"/>
            <a:ext cx="5518807" cy="2215991"/>
          </a:xfrm>
          <a:prstGeom prst="rect">
            <a:avLst/>
          </a:prstGeom>
        </p:spPr>
        <p:txBody>
          <a:bodyPr wrap="square">
            <a:spAutoFit/>
          </a:bodyPr>
          <a:lstStyle/>
          <a:p>
            <a:pPr algn="just">
              <a:lnSpc>
                <a:spcPct val="115000"/>
              </a:lnSpc>
              <a:spcAft>
                <a:spcPts val="0"/>
              </a:spcAft>
            </a:pPr>
            <a:r>
              <a:rPr lang="pt-BR" sz="2000" dirty="0">
                <a:solidFill>
                  <a:srgbClr val="000000"/>
                </a:solidFill>
                <a:ea typeface="Arial" panose="020B0604020202020204" pitchFamily="34" charset="0"/>
              </a:rPr>
              <a:t>$vetor=</a:t>
            </a:r>
            <a:r>
              <a:rPr lang="pt-BR" sz="2000" dirty="0" err="1">
                <a:solidFill>
                  <a:srgbClr val="000000"/>
                </a:solidFill>
                <a:ea typeface="Arial" panose="020B0604020202020204" pitchFamily="34" charset="0"/>
              </a:rPr>
              <a:t>array</a:t>
            </a:r>
            <a:r>
              <a:rPr lang="pt-BR" sz="2000" dirty="0">
                <a:solidFill>
                  <a:srgbClr val="000000"/>
                </a:solidFill>
                <a:ea typeface="Arial" panose="020B0604020202020204" pitchFamily="34" charset="0"/>
              </a:rPr>
              <a:t>();</a:t>
            </a:r>
          </a:p>
          <a:p>
            <a:pPr algn="just">
              <a:lnSpc>
                <a:spcPct val="115000"/>
              </a:lnSpc>
              <a:spcAft>
                <a:spcPts val="0"/>
              </a:spcAft>
            </a:pPr>
            <a:r>
              <a:rPr lang="pt-BR" sz="2000" dirty="0">
                <a:solidFill>
                  <a:srgbClr val="000000"/>
                </a:solidFill>
                <a:ea typeface="Arial" panose="020B0604020202020204" pitchFamily="34" charset="0"/>
              </a:rPr>
              <a:t>$contador=0;</a:t>
            </a:r>
          </a:p>
          <a:p>
            <a:pPr algn="just">
              <a:lnSpc>
                <a:spcPct val="115000"/>
              </a:lnSpc>
              <a:spcAft>
                <a:spcPts val="0"/>
              </a:spcAft>
            </a:pPr>
            <a:r>
              <a:rPr lang="pt-BR" sz="2000" dirty="0">
                <a:solidFill>
                  <a:srgbClr val="000000"/>
                </a:solidFill>
                <a:ea typeface="Arial" panose="020B0604020202020204" pitchFamily="34" charset="0"/>
              </a:rPr>
              <a:t>for($contador = 0; $contador &lt; 10;  $contador++){</a:t>
            </a:r>
          </a:p>
          <a:p>
            <a:pPr algn="just">
              <a:lnSpc>
                <a:spcPct val="115000"/>
              </a:lnSpc>
              <a:spcAft>
                <a:spcPts val="0"/>
              </a:spcAft>
            </a:pPr>
            <a:r>
              <a:rPr lang="pt-BR" sz="2000" dirty="0">
                <a:solidFill>
                  <a:srgbClr val="000000"/>
                </a:solidFill>
                <a:ea typeface="Arial" panose="020B0604020202020204" pitchFamily="34" charset="0"/>
              </a:rPr>
              <a:t>	$vetor[$contador] = $contador;</a:t>
            </a:r>
          </a:p>
          <a:p>
            <a:pPr algn="just">
              <a:lnSpc>
                <a:spcPct val="115000"/>
              </a:lnSpc>
              <a:spcAft>
                <a:spcPts val="0"/>
              </a:spcAft>
            </a:pPr>
            <a:r>
              <a:rPr lang="pt-BR" sz="2000" dirty="0">
                <a:solidFill>
                  <a:srgbClr val="000000"/>
                </a:solidFill>
                <a:ea typeface="Arial" panose="020B0604020202020204" pitchFamily="34" charset="0"/>
              </a:rPr>
              <a:t>	</a:t>
            </a:r>
            <a:r>
              <a:rPr lang="pt-BR" sz="2000" dirty="0" err="1">
                <a:solidFill>
                  <a:srgbClr val="000000"/>
                </a:solidFill>
                <a:ea typeface="Arial" panose="020B0604020202020204" pitchFamily="34" charset="0"/>
              </a:rPr>
              <a:t>echo</a:t>
            </a:r>
            <a:r>
              <a:rPr lang="pt-BR" sz="2000" dirty="0">
                <a:solidFill>
                  <a:srgbClr val="000000"/>
                </a:solidFill>
                <a:ea typeface="Arial" panose="020B0604020202020204" pitchFamily="34" charset="0"/>
              </a:rPr>
              <a:t> $vetor[$contador];</a:t>
            </a:r>
          </a:p>
          <a:p>
            <a:pPr algn="just">
              <a:lnSpc>
                <a:spcPct val="115000"/>
              </a:lnSpc>
              <a:spcAft>
                <a:spcPts val="0"/>
              </a:spcAft>
            </a:pPr>
            <a:r>
              <a:rPr lang="pt-BR" sz="2000" dirty="0">
                <a:solidFill>
                  <a:srgbClr val="000000"/>
                </a:solidFill>
                <a:ea typeface="Arial" panose="020B0604020202020204" pitchFamily="34" charset="0"/>
              </a:rPr>
              <a:t>}</a:t>
            </a:r>
          </a:p>
        </p:txBody>
      </p:sp>
    </p:spTree>
    <p:extLst>
      <p:ext uri="{BB962C8B-B14F-4D97-AF65-F5344CB8AC3E}">
        <p14:creationId xmlns:p14="http://schemas.microsoft.com/office/powerpoint/2010/main" val="13552058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tângulo 4"/>
          <p:cNvSpPr/>
          <p:nvPr/>
        </p:nvSpPr>
        <p:spPr>
          <a:xfrm>
            <a:off x="0" y="0"/>
            <a:ext cx="9144001" cy="140078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p:cNvSpPr/>
          <p:nvPr/>
        </p:nvSpPr>
        <p:spPr>
          <a:xfrm>
            <a:off x="409268" y="1596412"/>
            <a:ext cx="8382000" cy="1938992"/>
          </a:xfrm>
          <a:prstGeom prst="rect">
            <a:avLst/>
          </a:prstGeom>
        </p:spPr>
        <p:txBody>
          <a:bodyPr wrap="square">
            <a:spAutoFit/>
          </a:bodyPr>
          <a:lstStyle/>
          <a:p>
            <a:pPr lvl="0"/>
            <a:r>
              <a:rPr lang="pt-BR" sz="2000" b="1" dirty="0" smtClean="0"/>
              <a:t>1. </a:t>
            </a:r>
            <a:r>
              <a:rPr lang="pt-BR" sz="2000" dirty="0" smtClean="0"/>
              <a:t>Desenvolva </a:t>
            </a:r>
            <a:r>
              <a:rPr lang="pt-BR" sz="2000" dirty="0"/>
              <a:t>um algoritmo que verifica se o vetor está </a:t>
            </a:r>
            <a:r>
              <a:rPr lang="pt-BR" sz="2000" dirty="0" smtClean="0"/>
              <a:t>vazio</a:t>
            </a:r>
            <a:r>
              <a:rPr lang="pt-BR" sz="2000" dirty="0" smtClean="0"/>
              <a:t>. </a:t>
            </a:r>
            <a:r>
              <a:rPr lang="pt-BR" sz="2000" dirty="0" smtClean="0"/>
              <a:t>Em seguida, </a:t>
            </a:r>
            <a:r>
              <a:rPr lang="pt-BR" sz="2000" dirty="0"/>
              <a:t>preenche o vetor com valores de 0 até </a:t>
            </a:r>
            <a:r>
              <a:rPr lang="pt-BR" sz="2000" dirty="0" smtClean="0"/>
              <a:t>300 e, por fim, devolve </a:t>
            </a:r>
            <a:r>
              <a:rPr lang="pt-BR" sz="2000" dirty="0"/>
              <a:t>em tela todos os valores divididos por 2</a:t>
            </a:r>
            <a:r>
              <a:rPr lang="pt-BR" sz="2000" dirty="0" smtClean="0"/>
              <a:t>.</a:t>
            </a:r>
          </a:p>
          <a:p>
            <a:pPr lvl="0"/>
            <a:endParaRPr lang="pt-BR" sz="2000" dirty="0"/>
          </a:p>
          <a:p>
            <a:pPr lvl="0"/>
            <a:r>
              <a:rPr lang="pt-BR" sz="2000" b="1" dirty="0" smtClean="0"/>
              <a:t>2. </a:t>
            </a:r>
            <a:r>
              <a:rPr lang="pt-BR" sz="2000" dirty="0" smtClean="0"/>
              <a:t>Crie </a:t>
            </a:r>
            <a:r>
              <a:rPr lang="pt-BR" sz="2000" dirty="0"/>
              <a:t>um mini formulário em </a:t>
            </a:r>
            <a:r>
              <a:rPr lang="pt-BR" sz="2000" dirty="0" smtClean="0"/>
              <a:t>HTML </a:t>
            </a:r>
            <a:r>
              <a:rPr lang="pt-BR" sz="2000" dirty="0"/>
              <a:t>que coleta os dados no </a:t>
            </a:r>
            <a:r>
              <a:rPr lang="pt-BR" sz="2000" dirty="0" err="1"/>
              <a:t>html</a:t>
            </a:r>
            <a:r>
              <a:rPr lang="pt-BR" sz="2000" dirty="0"/>
              <a:t> e guarda cada dados em uma posição no vetor.</a:t>
            </a:r>
            <a:endParaRPr lang="pt-BR" sz="2000" u="none" strike="noStrike" dirty="0">
              <a:effectLst/>
            </a:endParaRPr>
          </a:p>
        </p:txBody>
      </p:sp>
      <p:sp>
        <p:nvSpPr>
          <p:cNvPr id="3" name="CaixaDeTexto 2"/>
          <p:cNvSpPr txBox="1"/>
          <p:nvPr/>
        </p:nvSpPr>
        <p:spPr>
          <a:xfrm>
            <a:off x="1314450" y="346448"/>
            <a:ext cx="6515100" cy="707886"/>
          </a:xfrm>
          <a:prstGeom prst="rect">
            <a:avLst/>
          </a:prstGeom>
          <a:noFill/>
        </p:spPr>
        <p:txBody>
          <a:bodyPr wrap="square" rtlCol="0">
            <a:spAutoFit/>
          </a:bodyPr>
          <a:lstStyle/>
          <a:p>
            <a:pPr algn="ctr"/>
            <a:r>
              <a:rPr lang="pt-BR" sz="4000" dirty="0" smtClean="0">
                <a:solidFill>
                  <a:schemeClr val="bg1"/>
                </a:solidFill>
                <a:latin typeface="Lemon/Milk" charset="0"/>
                <a:ea typeface="Lemon/Milk" charset="0"/>
                <a:cs typeface="Lemon/Milk" charset="0"/>
              </a:rPr>
              <a:t>Atividades</a:t>
            </a:r>
            <a:endParaRPr lang="pt-BR" sz="4000" dirty="0">
              <a:solidFill>
                <a:schemeClr val="bg1"/>
              </a:solidFill>
              <a:latin typeface="Lemon/Milk" charset="0"/>
              <a:ea typeface="Lemon/Milk" charset="0"/>
              <a:cs typeface="Lemon/Milk" charset="0"/>
            </a:endParaRPr>
          </a:p>
        </p:txBody>
      </p:sp>
      <p:pic>
        <p:nvPicPr>
          <p:cNvPr id="4" name="Imagem 3"/>
          <p:cNvPicPr>
            <a:picLocks noChangeAspect="1"/>
          </p:cNvPicPr>
          <p:nvPr/>
        </p:nvPicPr>
        <p:blipFill rotWithShape="1">
          <a:blip r:embed="rId2" cstate="print">
            <a:extLst>
              <a:ext uri="{28A0092B-C50C-407E-A947-70E740481C1C}">
                <a14:useLocalDpi xmlns:a14="http://schemas.microsoft.com/office/drawing/2010/main" val="0"/>
              </a:ext>
            </a:extLst>
          </a:blip>
          <a:srcRect t="9145"/>
          <a:stretch/>
        </p:blipFill>
        <p:spPr>
          <a:xfrm>
            <a:off x="3530087" y="3064213"/>
            <a:ext cx="7539990" cy="4389787"/>
          </a:xfrm>
          <a:prstGeom prst="rect">
            <a:avLst/>
          </a:prstGeom>
        </p:spPr>
      </p:pic>
    </p:spTree>
    <p:extLst>
      <p:ext uri="{BB962C8B-B14F-4D97-AF65-F5344CB8AC3E}">
        <p14:creationId xmlns:p14="http://schemas.microsoft.com/office/powerpoint/2010/main" val="3724602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66" name="Triângulo isósceles 65"/>
          <p:cNvSpPr/>
          <p:nvPr/>
        </p:nvSpPr>
        <p:spPr>
          <a:xfrm rot="12691739">
            <a:off x="2983043" y="1420141"/>
            <a:ext cx="508000" cy="660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5" name="Retângulo de cantos arredondados 64"/>
          <p:cNvSpPr/>
          <p:nvPr/>
        </p:nvSpPr>
        <p:spPr>
          <a:xfrm>
            <a:off x="1361440" y="150002"/>
            <a:ext cx="4795520" cy="150607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997" y="1020533"/>
            <a:ext cx="1699675" cy="2420750"/>
          </a:xfrm>
          <a:prstGeom prst="rect">
            <a:avLst/>
          </a:prstGeom>
        </p:spPr>
      </p:pic>
      <p:grpSp>
        <p:nvGrpSpPr>
          <p:cNvPr id="8" name="Grupo 7"/>
          <p:cNvGrpSpPr/>
          <p:nvPr/>
        </p:nvGrpSpPr>
        <p:grpSpPr>
          <a:xfrm>
            <a:off x="4379742" y="3405288"/>
            <a:ext cx="4764258" cy="3157029"/>
            <a:chOff x="8116157" y="979763"/>
            <a:chExt cx="4764258" cy="3157029"/>
          </a:xfrm>
        </p:grpSpPr>
        <p:sp>
          <p:nvSpPr>
            <p:cNvPr id="12" name="Retângulo 11"/>
            <p:cNvSpPr/>
            <p:nvPr/>
          </p:nvSpPr>
          <p:spPr>
            <a:xfrm>
              <a:off x="9196936" y="1354297"/>
              <a:ext cx="2656936" cy="253616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3" name="Imagem 12"/>
            <p:cNvPicPr>
              <a:picLocks noChangeAspect="1"/>
            </p:cNvPicPr>
            <p:nvPr/>
          </p:nvPicPr>
          <p:blipFill rotWithShape="1">
            <a:blip r:embed="rId3" cstate="print">
              <a:extLst>
                <a:ext uri="{28A0092B-C50C-407E-A947-70E740481C1C}">
                  <a14:useLocalDpi xmlns:a14="http://schemas.microsoft.com/office/drawing/2010/main" val="0"/>
                </a:ext>
              </a:extLst>
            </a:blip>
            <a:srcRect b="22034"/>
            <a:stretch/>
          </p:blipFill>
          <p:spPr>
            <a:xfrm>
              <a:off x="8116157" y="979763"/>
              <a:ext cx="4764258" cy="3157029"/>
            </a:xfrm>
            <a:prstGeom prst="rect">
              <a:avLst/>
            </a:prstGeom>
          </p:spPr>
        </p:pic>
      </p:grpSp>
      <p:pic>
        <p:nvPicPr>
          <p:cNvPr id="10" name="Imagem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641" y="1823973"/>
            <a:ext cx="2542706" cy="4818978"/>
          </a:xfrm>
          <a:prstGeom prst="rect">
            <a:avLst/>
          </a:prstGeom>
        </p:spPr>
      </p:pic>
      <p:sp>
        <p:nvSpPr>
          <p:cNvPr id="64" name="Retângulo 63"/>
          <p:cNvSpPr/>
          <p:nvPr/>
        </p:nvSpPr>
        <p:spPr>
          <a:xfrm>
            <a:off x="1487063" y="211116"/>
            <a:ext cx="4534175" cy="1366528"/>
          </a:xfrm>
          <a:prstGeom prst="rect">
            <a:avLst/>
          </a:prstGeom>
        </p:spPr>
        <p:txBody>
          <a:bodyPr wrap="square">
            <a:spAutoFit/>
          </a:bodyPr>
          <a:lstStyle/>
          <a:p>
            <a:pPr algn="just">
              <a:lnSpc>
                <a:spcPct val="115000"/>
              </a:lnSpc>
              <a:spcAft>
                <a:spcPts val="0"/>
              </a:spcAft>
            </a:pPr>
            <a:r>
              <a:rPr lang="pt-BR" dirty="0">
                <a:solidFill>
                  <a:srgbClr val="000000"/>
                </a:solidFill>
                <a:ea typeface="Arial" panose="020B0604020202020204" pitchFamily="34" charset="0"/>
              </a:rPr>
              <a:t>Para criar vetores em PHP definirmos uma variável, atribuíamos a ela a palavra-chave </a:t>
            </a:r>
            <a:r>
              <a:rPr lang="pt-BR" dirty="0" err="1">
                <a:solidFill>
                  <a:srgbClr val="000000"/>
                </a:solidFill>
                <a:ea typeface="Arial" panose="020B0604020202020204" pitchFamily="34" charset="0"/>
              </a:rPr>
              <a:t>array</a:t>
            </a:r>
            <a:r>
              <a:rPr lang="pt-BR" dirty="0">
                <a:solidFill>
                  <a:srgbClr val="000000"/>
                </a:solidFill>
                <a:ea typeface="Arial" panose="020B0604020202020204" pitchFamily="34" charset="0"/>
              </a:rPr>
              <a:t> e dentro dos parênteses especificar quais os conteúdos que aquele vetor receberá.</a:t>
            </a:r>
          </a:p>
        </p:txBody>
      </p:sp>
    </p:spTree>
    <p:extLst>
      <p:ext uri="{BB962C8B-B14F-4D97-AF65-F5344CB8AC3E}">
        <p14:creationId xmlns:p14="http://schemas.microsoft.com/office/powerpoint/2010/main" val="761340500"/>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102003" y="2540069"/>
            <a:ext cx="6822510" cy="707886"/>
          </a:xfrm>
          <a:prstGeom prst="rect">
            <a:avLst/>
          </a:prstGeom>
        </p:spPr>
        <p:txBody>
          <a:bodyPr wrap="none">
            <a:spAutoFit/>
          </a:bodyPr>
          <a:lstStyle/>
          <a:p>
            <a:pPr algn="ctr"/>
            <a:r>
              <a:rPr lang="pt-BR" sz="4000" b="1" dirty="0">
                <a:solidFill>
                  <a:srgbClr val="00B050"/>
                </a:solidFill>
              </a:rPr>
              <a:t>$</a:t>
            </a:r>
            <a:r>
              <a:rPr lang="pt-BR" sz="4000" b="1" dirty="0" smtClean="0">
                <a:solidFill>
                  <a:srgbClr val="00B050"/>
                </a:solidFill>
              </a:rPr>
              <a:t>vetor</a:t>
            </a:r>
            <a:r>
              <a:rPr lang="pt-BR" sz="4000" b="1" dirty="0" smtClean="0">
                <a:solidFill>
                  <a:prstClr val="black"/>
                </a:solidFill>
              </a:rPr>
              <a:t> </a:t>
            </a:r>
            <a:r>
              <a:rPr lang="pt-BR" sz="4000" b="1" dirty="0">
                <a:solidFill>
                  <a:srgbClr val="0070C0"/>
                </a:solidFill>
              </a:rPr>
              <a:t>=</a:t>
            </a:r>
            <a:r>
              <a:rPr lang="pt-BR" sz="4000" b="1" dirty="0">
                <a:solidFill>
                  <a:prstClr val="black"/>
                </a:solidFill>
              </a:rPr>
              <a:t> </a:t>
            </a:r>
            <a:r>
              <a:rPr lang="pt-BR" sz="4000" b="1" dirty="0" err="1">
                <a:solidFill>
                  <a:srgbClr val="FF0000"/>
                </a:solidFill>
              </a:rPr>
              <a:t>array</a:t>
            </a:r>
            <a:r>
              <a:rPr lang="pt-BR" sz="4000" b="1" dirty="0">
                <a:solidFill>
                  <a:srgbClr val="FF0000"/>
                </a:solidFill>
              </a:rPr>
              <a:t>(</a:t>
            </a:r>
            <a:r>
              <a:rPr lang="pt-BR" sz="4000" b="1" dirty="0"/>
              <a:t>4, 7, 16, 19, 25</a:t>
            </a:r>
            <a:r>
              <a:rPr lang="pt-BR" sz="4000" b="1" dirty="0" smtClean="0">
                <a:solidFill>
                  <a:srgbClr val="FF0000"/>
                </a:solidFill>
              </a:rPr>
              <a:t>)</a:t>
            </a:r>
            <a:r>
              <a:rPr lang="pt-BR" sz="4000" b="1" dirty="0" smtClean="0">
                <a:solidFill>
                  <a:srgbClr val="7030A0"/>
                </a:solidFill>
              </a:rPr>
              <a:t>;</a:t>
            </a:r>
            <a:endParaRPr lang="pt-BR" sz="4000" b="1" dirty="0">
              <a:solidFill>
                <a:srgbClr val="7030A0"/>
              </a:solidFill>
            </a:endParaRPr>
          </a:p>
        </p:txBody>
      </p:sp>
      <p:cxnSp>
        <p:nvCxnSpPr>
          <p:cNvPr id="12" name="Conector de seta reta 11"/>
          <p:cNvCxnSpPr>
            <a:endCxn id="26" idx="0"/>
          </p:cNvCxnSpPr>
          <p:nvPr/>
        </p:nvCxnSpPr>
        <p:spPr>
          <a:xfrm rot="5400000">
            <a:off x="1201391" y="3397048"/>
            <a:ext cx="837710" cy="478070"/>
          </a:xfrm>
          <a:prstGeom prst="bentConnector3">
            <a:avLst>
              <a:gd name="adj1" fmla="val 50000"/>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p:cNvCxnSpPr/>
          <p:nvPr/>
        </p:nvCxnSpPr>
        <p:spPr>
          <a:xfrm>
            <a:off x="3743596" y="3207412"/>
            <a:ext cx="0" cy="157794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angulado 26"/>
          <p:cNvCxnSpPr/>
          <p:nvPr/>
        </p:nvCxnSpPr>
        <p:spPr>
          <a:xfrm>
            <a:off x="5414130" y="3244584"/>
            <a:ext cx="1453294" cy="1037060"/>
          </a:xfrm>
          <a:prstGeom prst="bentConnector3">
            <a:avLst>
              <a:gd name="adj1" fmla="val 14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 name="Grupo 19"/>
          <p:cNvGrpSpPr/>
          <p:nvPr/>
        </p:nvGrpSpPr>
        <p:grpSpPr>
          <a:xfrm>
            <a:off x="6950274" y="3888920"/>
            <a:ext cx="1858446" cy="1036896"/>
            <a:chOff x="6424829" y="2768220"/>
            <a:chExt cx="1597737" cy="960471"/>
          </a:xfrm>
          <a:solidFill>
            <a:schemeClr val="tx1"/>
          </a:solidFill>
        </p:grpSpPr>
        <p:sp>
          <p:nvSpPr>
            <p:cNvPr id="22" name="Retângulo de cantos arredondados 21"/>
            <p:cNvSpPr/>
            <p:nvPr/>
          </p:nvSpPr>
          <p:spPr>
            <a:xfrm>
              <a:off x="6424829" y="2768220"/>
              <a:ext cx="1597737" cy="72755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endParaRPr>
            </a:p>
          </p:txBody>
        </p:sp>
        <p:sp>
          <p:nvSpPr>
            <p:cNvPr id="23" name="CaixaDeTexto 22"/>
            <p:cNvSpPr txBox="1"/>
            <p:nvPr/>
          </p:nvSpPr>
          <p:spPr>
            <a:xfrm>
              <a:off x="6424829" y="2787888"/>
              <a:ext cx="1597737" cy="940803"/>
            </a:xfrm>
            <a:prstGeom prst="rect">
              <a:avLst/>
            </a:prstGeom>
            <a:noFill/>
          </p:spPr>
          <p:txBody>
            <a:bodyPr wrap="square" rtlCol="0">
              <a:spAutoFit/>
            </a:bodyPr>
            <a:lstStyle/>
            <a:p>
              <a:pPr algn="ctr"/>
              <a:r>
                <a:rPr lang="pt-BR" sz="2000" dirty="0">
                  <a:solidFill>
                    <a:prstClr val="white"/>
                  </a:solidFill>
                </a:rPr>
                <a:t>conteúdo das posições</a:t>
              </a:r>
            </a:p>
          </p:txBody>
        </p:sp>
      </p:grpSp>
      <p:grpSp>
        <p:nvGrpSpPr>
          <p:cNvPr id="25" name="Grupo 24"/>
          <p:cNvGrpSpPr/>
          <p:nvPr/>
        </p:nvGrpSpPr>
        <p:grpSpPr>
          <a:xfrm>
            <a:off x="373374" y="4054938"/>
            <a:ext cx="2015673" cy="453412"/>
            <a:chOff x="6424829" y="2768220"/>
            <a:chExt cx="1597737" cy="727554"/>
          </a:xfrm>
          <a:solidFill>
            <a:srgbClr val="00B050"/>
          </a:solidFill>
        </p:grpSpPr>
        <p:sp>
          <p:nvSpPr>
            <p:cNvPr id="26" name="Retângulo de cantos arredondados 25"/>
            <p:cNvSpPr/>
            <p:nvPr/>
          </p:nvSpPr>
          <p:spPr>
            <a:xfrm>
              <a:off x="6424829" y="2768220"/>
              <a:ext cx="1597737" cy="72755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endParaRPr>
            </a:p>
          </p:txBody>
        </p:sp>
        <p:sp>
          <p:nvSpPr>
            <p:cNvPr id="28" name="CaixaDeTexto 27"/>
            <p:cNvSpPr txBox="1"/>
            <p:nvPr/>
          </p:nvSpPr>
          <p:spPr>
            <a:xfrm>
              <a:off x="6424829" y="2787888"/>
              <a:ext cx="1597737" cy="478234"/>
            </a:xfrm>
            <a:prstGeom prst="rect">
              <a:avLst/>
            </a:prstGeom>
            <a:noFill/>
          </p:spPr>
          <p:txBody>
            <a:bodyPr wrap="square" rtlCol="0">
              <a:spAutoFit/>
            </a:bodyPr>
            <a:lstStyle/>
            <a:p>
              <a:pPr algn="ctr"/>
              <a:r>
                <a:rPr lang="pt-BR" sz="2000" dirty="0">
                  <a:solidFill>
                    <a:prstClr val="white"/>
                  </a:solidFill>
                </a:rPr>
                <a:t>variável / vetor</a:t>
              </a:r>
            </a:p>
          </p:txBody>
        </p:sp>
      </p:grpSp>
      <p:grpSp>
        <p:nvGrpSpPr>
          <p:cNvPr id="29" name="Grupo 28"/>
          <p:cNvGrpSpPr/>
          <p:nvPr/>
        </p:nvGrpSpPr>
        <p:grpSpPr>
          <a:xfrm>
            <a:off x="2844979" y="4882303"/>
            <a:ext cx="1797233" cy="451052"/>
            <a:chOff x="3595809" y="810228"/>
            <a:chExt cx="2719171" cy="451413"/>
          </a:xfrm>
          <a:solidFill>
            <a:srgbClr val="FF0000"/>
          </a:solidFill>
        </p:grpSpPr>
        <p:sp>
          <p:nvSpPr>
            <p:cNvPr id="30" name="Retângulo de cantos arredondados 29"/>
            <p:cNvSpPr/>
            <p:nvPr/>
          </p:nvSpPr>
          <p:spPr>
            <a:xfrm>
              <a:off x="3595809" y="810228"/>
              <a:ext cx="2719171" cy="45141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endParaRPr>
            </a:p>
          </p:txBody>
        </p:sp>
        <p:sp>
          <p:nvSpPr>
            <p:cNvPr id="31" name="CaixaDeTexto 30"/>
            <p:cNvSpPr txBox="1"/>
            <p:nvPr/>
          </p:nvSpPr>
          <p:spPr>
            <a:xfrm>
              <a:off x="3595809" y="829896"/>
              <a:ext cx="2719171" cy="215215"/>
            </a:xfrm>
            <a:prstGeom prst="rect">
              <a:avLst/>
            </a:prstGeom>
            <a:noFill/>
          </p:spPr>
          <p:txBody>
            <a:bodyPr wrap="square" rtlCol="0">
              <a:spAutoFit/>
            </a:bodyPr>
            <a:lstStyle/>
            <a:p>
              <a:pPr algn="ctr"/>
              <a:r>
                <a:rPr lang="pt-BR" sz="2000" dirty="0">
                  <a:solidFill>
                    <a:prstClr val="white"/>
                  </a:solidFill>
                </a:rPr>
                <a:t>tipo de vetor</a:t>
              </a:r>
            </a:p>
          </p:txBody>
        </p:sp>
      </p:grpSp>
      <p:sp>
        <p:nvSpPr>
          <p:cNvPr id="6" name="Cruz 5"/>
          <p:cNvSpPr/>
          <p:nvPr/>
        </p:nvSpPr>
        <p:spPr>
          <a:xfrm rot="18900000">
            <a:off x="8368827" y="260205"/>
            <a:ext cx="455654" cy="455654"/>
          </a:xfrm>
          <a:prstGeom prst="plus">
            <a:avLst>
              <a:gd name="adj" fmla="val 418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endParaRPr>
          </a:p>
        </p:txBody>
      </p:sp>
      <p:sp>
        <p:nvSpPr>
          <p:cNvPr id="10" name="Retângulo 9"/>
          <p:cNvSpPr/>
          <p:nvPr/>
        </p:nvSpPr>
        <p:spPr>
          <a:xfrm>
            <a:off x="7816215" y="613410"/>
            <a:ext cx="311718" cy="6678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endParaRPr>
          </a:p>
        </p:txBody>
      </p:sp>
    </p:spTree>
    <p:extLst>
      <p:ext uri="{BB962C8B-B14F-4D97-AF65-F5344CB8AC3E}">
        <p14:creationId xmlns:p14="http://schemas.microsoft.com/office/powerpoint/2010/main" val="3080193548"/>
      </p:ext>
    </p:extLst>
  </p:cSld>
  <p:clrMapOvr>
    <a:masterClrMapping/>
  </p:clrMapOvr>
  <p:transition spd="slow">
    <p:cover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tângulo de cantos arredondados 4"/>
          <p:cNvSpPr/>
          <p:nvPr/>
        </p:nvSpPr>
        <p:spPr>
          <a:xfrm>
            <a:off x="675696" y="1483743"/>
            <a:ext cx="1737181" cy="603849"/>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1" name="Retângulo de cantos arredondados 50"/>
          <p:cNvSpPr/>
          <p:nvPr/>
        </p:nvSpPr>
        <p:spPr>
          <a:xfrm>
            <a:off x="659950" y="2192903"/>
            <a:ext cx="1743793" cy="68533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8" name="Imagem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994" y="3216816"/>
            <a:ext cx="3747949" cy="7103175"/>
          </a:xfrm>
          <a:prstGeom prst="rect">
            <a:avLst/>
          </a:prstGeom>
        </p:spPr>
      </p:pic>
      <p:grpSp>
        <p:nvGrpSpPr>
          <p:cNvPr id="15" name="Grupo 14"/>
          <p:cNvGrpSpPr/>
          <p:nvPr/>
        </p:nvGrpSpPr>
        <p:grpSpPr>
          <a:xfrm>
            <a:off x="2200789" y="1198008"/>
            <a:ext cx="7647386" cy="5067530"/>
            <a:chOff x="8116157" y="979763"/>
            <a:chExt cx="4764258" cy="3157029"/>
          </a:xfrm>
        </p:grpSpPr>
        <p:sp>
          <p:nvSpPr>
            <p:cNvPr id="16" name="Retângulo 15"/>
            <p:cNvSpPr/>
            <p:nvPr/>
          </p:nvSpPr>
          <p:spPr>
            <a:xfrm>
              <a:off x="9196936" y="1354297"/>
              <a:ext cx="2656936" cy="253616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7" name="Imagem 16"/>
            <p:cNvPicPr>
              <a:picLocks noChangeAspect="1"/>
            </p:cNvPicPr>
            <p:nvPr/>
          </p:nvPicPr>
          <p:blipFill rotWithShape="1">
            <a:blip r:embed="rId3" cstate="print">
              <a:extLst>
                <a:ext uri="{28A0092B-C50C-407E-A947-70E740481C1C}">
                  <a14:useLocalDpi xmlns:a14="http://schemas.microsoft.com/office/drawing/2010/main" val="0"/>
                </a:ext>
              </a:extLst>
            </a:blip>
            <a:srcRect b="22034"/>
            <a:stretch/>
          </p:blipFill>
          <p:spPr>
            <a:xfrm>
              <a:off x="8116157" y="979763"/>
              <a:ext cx="4764258" cy="3157029"/>
            </a:xfrm>
            <a:prstGeom prst="rect">
              <a:avLst/>
            </a:prstGeom>
          </p:spPr>
        </p:pic>
      </p:grpSp>
      <p:sp>
        <p:nvSpPr>
          <p:cNvPr id="2" name="Retângulo de cantos arredondados 1"/>
          <p:cNvSpPr/>
          <p:nvPr/>
        </p:nvSpPr>
        <p:spPr>
          <a:xfrm>
            <a:off x="3954616" y="2386127"/>
            <a:ext cx="502920" cy="3161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5">
                  <a:lumMod val="75000"/>
                </a:schemeClr>
              </a:solidFill>
            </a:endParaRPr>
          </a:p>
        </p:txBody>
      </p:sp>
      <p:sp>
        <p:nvSpPr>
          <p:cNvPr id="22" name="Retângulo de cantos arredondados 21"/>
          <p:cNvSpPr/>
          <p:nvPr/>
        </p:nvSpPr>
        <p:spPr>
          <a:xfrm>
            <a:off x="5164702" y="2386127"/>
            <a:ext cx="502920" cy="3161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5">
                  <a:lumMod val="75000"/>
                </a:schemeClr>
              </a:solidFill>
            </a:endParaRPr>
          </a:p>
        </p:txBody>
      </p:sp>
      <p:sp>
        <p:nvSpPr>
          <p:cNvPr id="26" name="Retângulo de cantos arredondados 25"/>
          <p:cNvSpPr/>
          <p:nvPr/>
        </p:nvSpPr>
        <p:spPr>
          <a:xfrm>
            <a:off x="6390921" y="2386126"/>
            <a:ext cx="502920" cy="3161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5">
                  <a:lumMod val="75000"/>
                </a:schemeClr>
              </a:solidFill>
            </a:endParaRPr>
          </a:p>
        </p:txBody>
      </p:sp>
      <p:sp>
        <p:nvSpPr>
          <p:cNvPr id="27" name="Retângulo de cantos arredondados 26"/>
          <p:cNvSpPr/>
          <p:nvPr/>
        </p:nvSpPr>
        <p:spPr>
          <a:xfrm>
            <a:off x="7565766" y="2385148"/>
            <a:ext cx="502920" cy="3161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5">
                  <a:lumMod val="75000"/>
                </a:schemeClr>
              </a:solidFill>
            </a:endParaRPr>
          </a:p>
        </p:txBody>
      </p:sp>
      <p:sp>
        <p:nvSpPr>
          <p:cNvPr id="28" name="Retângulo de cantos arredondados 27"/>
          <p:cNvSpPr/>
          <p:nvPr/>
        </p:nvSpPr>
        <p:spPr>
          <a:xfrm>
            <a:off x="7577705" y="3549091"/>
            <a:ext cx="502920" cy="3161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5">
                  <a:lumMod val="75000"/>
                </a:schemeClr>
              </a:solidFill>
            </a:endParaRPr>
          </a:p>
        </p:txBody>
      </p:sp>
      <p:sp>
        <p:nvSpPr>
          <p:cNvPr id="29" name="Retângulo de cantos arredondados 28"/>
          <p:cNvSpPr/>
          <p:nvPr/>
        </p:nvSpPr>
        <p:spPr>
          <a:xfrm>
            <a:off x="6384540" y="3568855"/>
            <a:ext cx="502920" cy="3161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5">
                  <a:lumMod val="75000"/>
                </a:schemeClr>
              </a:solidFill>
            </a:endParaRPr>
          </a:p>
        </p:txBody>
      </p:sp>
      <p:sp>
        <p:nvSpPr>
          <p:cNvPr id="30" name="Retângulo de cantos arredondados 29"/>
          <p:cNvSpPr/>
          <p:nvPr/>
        </p:nvSpPr>
        <p:spPr>
          <a:xfrm>
            <a:off x="5164702" y="3568917"/>
            <a:ext cx="502920" cy="3161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5">
                  <a:lumMod val="75000"/>
                </a:schemeClr>
              </a:solidFill>
            </a:endParaRPr>
          </a:p>
        </p:txBody>
      </p:sp>
      <p:sp>
        <p:nvSpPr>
          <p:cNvPr id="31" name="Retângulo de cantos arredondados 30"/>
          <p:cNvSpPr/>
          <p:nvPr/>
        </p:nvSpPr>
        <p:spPr>
          <a:xfrm>
            <a:off x="3954616" y="3568917"/>
            <a:ext cx="502920" cy="3161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5">
                  <a:lumMod val="75000"/>
                </a:schemeClr>
              </a:solidFill>
            </a:endParaRPr>
          </a:p>
        </p:txBody>
      </p:sp>
      <p:sp>
        <p:nvSpPr>
          <p:cNvPr id="32" name="Retângulo de cantos arredondados 31"/>
          <p:cNvSpPr/>
          <p:nvPr/>
        </p:nvSpPr>
        <p:spPr>
          <a:xfrm>
            <a:off x="7586869" y="4804506"/>
            <a:ext cx="502920" cy="3161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5">
                  <a:lumMod val="75000"/>
                </a:schemeClr>
              </a:solidFill>
            </a:endParaRPr>
          </a:p>
        </p:txBody>
      </p:sp>
      <p:sp>
        <p:nvSpPr>
          <p:cNvPr id="33" name="Retângulo de cantos arredondados 32"/>
          <p:cNvSpPr/>
          <p:nvPr/>
        </p:nvSpPr>
        <p:spPr>
          <a:xfrm>
            <a:off x="6393704" y="4813221"/>
            <a:ext cx="502920" cy="3161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5">
                  <a:lumMod val="75000"/>
                </a:schemeClr>
              </a:solidFill>
            </a:endParaRPr>
          </a:p>
        </p:txBody>
      </p:sp>
      <p:sp>
        <p:nvSpPr>
          <p:cNvPr id="34" name="Retângulo de cantos arredondados 33"/>
          <p:cNvSpPr/>
          <p:nvPr/>
        </p:nvSpPr>
        <p:spPr>
          <a:xfrm>
            <a:off x="5173866" y="4824332"/>
            <a:ext cx="502920" cy="3161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5">
                  <a:lumMod val="75000"/>
                </a:schemeClr>
              </a:solidFill>
            </a:endParaRPr>
          </a:p>
        </p:txBody>
      </p:sp>
      <p:sp>
        <p:nvSpPr>
          <p:cNvPr id="35" name="Retângulo de cantos arredondados 34"/>
          <p:cNvSpPr/>
          <p:nvPr/>
        </p:nvSpPr>
        <p:spPr>
          <a:xfrm>
            <a:off x="3963780" y="4824332"/>
            <a:ext cx="502920" cy="3161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5">
                  <a:lumMod val="75000"/>
                </a:schemeClr>
              </a:solidFill>
            </a:endParaRPr>
          </a:p>
        </p:txBody>
      </p:sp>
      <p:sp>
        <p:nvSpPr>
          <p:cNvPr id="36" name="Retângulo de cantos arredondados 35"/>
          <p:cNvSpPr/>
          <p:nvPr/>
        </p:nvSpPr>
        <p:spPr>
          <a:xfrm>
            <a:off x="7577705" y="5888098"/>
            <a:ext cx="502920" cy="3161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5">
                  <a:lumMod val="75000"/>
                </a:schemeClr>
              </a:solidFill>
            </a:endParaRPr>
          </a:p>
        </p:txBody>
      </p:sp>
      <p:sp>
        <p:nvSpPr>
          <p:cNvPr id="37" name="Retângulo de cantos arredondados 36"/>
          <p:cNvSpPr/>
          <p:nvPr/>
        </p:nvSpPr>
        <p:spPr>
          <a:xfrm>
            <a:off x="6384540" y="5902909"/>
            <a:ext cx="502920" cy="3161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5">
                  <a:lumMod val="75000"/>
                </a:schemeClr>
              </a:solidFill>
            </a:endParaRPr>
          </a:p>
        </p:txBody>
      </p:sp>
      <p:sp>
        <p:nvSpPr>
          <p:cNvPr id="38" name="Retângulo de cantos arredondados 37"/>
          <p:cNvSpPr/>
          <p:nvPr/>
        </p:nvSpPr>
        <p:spPr>
          <a:xfrm>
            <a:off x="5164702" y="5907924"/>
            <a:ext cx="502920" cy="3161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5">
                  <a:lumMod val="75000"/>
                </a:schemeClr>
              </a:solidFill>
            </a:endParaRPr>
          </a:p>
        </p:txBody>
      </p:sp>
      <p:sp>
        <p:nvSpPr>
          <p:cNvPr id="39" name="Retângulo de cantos arredondados 38"/>
          <p:cNvSpPr/>
          <p:nvPr/>
        </p:nvSpPr>
        <p:spPr>
          <a:xfrm>
            <a:off x="3954616" y="5907924"/>
            <a:ext cx="502920" cy="3161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5">
                  <a:lumMod val="75000"/>
                </a:schemeClr>
              </a:solidFill>
            </a:endParaRPr>
          </a:p>
        </p:txBody>
      </p:sp>
      <p:sp>
        <p:nvSpPr>
          <p:cNvPr id="8" name="CaixaDeTexto 7"/>
          <p:cNvSpPr txBox="1"/>
          <p:nvPr/>
        </p:nvSpPr>
        <p:spPr>
          <a:xfrm>
            <a:off x="980723" y="1599139"/>
            <a:ext cx="1228067" cy="400110"/>
          </a:xfrm>
          <a:prstGeom prst="rect">
            <a:avLst/>
          </a:prstGeom>
          <a:noFill/>
        </p:spPr>
        <p:txBody>
          <a:bodyPr wrap="square" rtlCol="0">
            <a:spAutoFit/>
          </a:bodyPr>
          <a:lstStyle/>
          <a:p>
            <a:r>
              <a:rPr lang="pt-BR" sz="2000" dirty="0" smtClean="0"/>
              <a:t>Conteúdo</a:t>
            </a:r>
            <a:endParaRPr lang="pt-BR" sz="2000" b="1" dirty="0"/>
          </a:p>
        </p:txBody>
      </p:sp>
      <p:sp>
        <p:nvSpPr>
          <p:cNvPr id="9" name="CaixaDeTexto 8"/>
          <p:cNvSpPr txBox="1"/>
          <p:nvPr/>
        </p:nvSpPr>
        <p:spPr>
          <a:xfrm>
            <a:off x="675696" y="2170349"/>
            <a:ext cx="1737181" cy="707886"/>
          </a:xfrm>
          <a:prstGeom prst="rect">
            <a:avLst/>
          </a:prstGeom>
          <a:noFill/>
        </p:spPr>
        <p:txBody>
          <a:bodyPr wrap="square" rtlCol="0">
            <a:spAutoFit/>
          </a:bodyPr>
          <a:lstStyle/>
          <a:p>
            <a:pPr algn="ctr"/>
            <a:r>
              <a:rPr lang="pt-BR" sz="2000" dirty="0" smtClean="0">
                <a:solidFill>
                  <a:schemeClr val="accent5">
                    <a:lumMod val="50000"/>
                  </a:schemeClr>
                </a:solidFill>
              </a:rPr>
              <a:t>Posição/índice</a:t>
            </a:r>
          </a:p>
          <a:p>
            <a:pPr algn="ctr"/>
            <a:r>
              <a:rPr lang="pt-BR" sz="2000" dirty="0" smtClean="0">
                <a:solidFill>
                  <a:schemeClr val="accent5">
                    <a:lumMod val="50000"/>
                  </a:schemeClr>
                </a:solidFill>
              </a:rPr>
              <a:t>(inicia em 0)</a:t>
            </a:r>
            <a:endParaRPr lang="pt-BR" sz="2000" dirty="0">
              <a:solidFill>
                <a:schemeClr val="accent5">
                  <a:lumMod val="50000"/>
                </a:schemeClr>
              </a:solidFill>
            </a:endParaRPr>
          </a:p>
        </p:txBody>
      </p:sp>
      <p:sp>
        <p:nvSpPr>
          <p:cNvPr id="10" name="CaixaDeTexto 9"/>
          <p:cNvSpPr txBox="1"/>
          <p:nvPr/>
        </p:nvSpPr>
        <p:spPr>
          <a:xfrm>
            <a:off x="3972794" y="2324237"/>
            <a:ext cx="488672" cy="400110"/>
          </a:xfrm>
          <a:prstGeom prst="rect">
            <a:avLst/>
          </a:prstGeom>
          <a:noFill/>
        </p:spPr>
        <p:txBody>
          <a:bodyPr wrap="square" rtlCol="0">
            <a:spAutoFit/>
          </a:bodyPr>
          <a:lstStyle/>
          <a:p>
            <a:r>
              <a:rPr lang="pt-BR" sz="2000" dirty="0" smtClean="0">
                <a:solidFill>
                  <a:schemeClr val="accent5">
                    <a:lumMod val="75000"/>
                  </a:schemeClr>
                </a:solidFill>
                <a:latin typeface="+mj-lt"/>
              </a:rPr>
              <a:t>[0]</a:t>
            </a:r>
            <a:endParaRPr lang="pt-BR" sz="2000" dirty="0">
              <a:solidFill>
                <a:schemeClr val="accent5">
                  <a:lumMod val="75000"/>
                </a:schemeClr>
              </a:solidFill>
              <a:latin typeface="+mj-lt"/>
            </a:endParaRPr>
          </a:p>
        </p:txBody>
      </p:sp>
      <p:sp>
        <p:nvSpPr>
          <p:cNvPr id="11" name="CaixaDeTexto 10"/>
          <p:cNvSpPr txBox="1"/>
          <p:nvPr/>
        </p:nvSpPr>
        <p:spPr>
          <a:xfrm>
            <a:off x="5185115" y="2319281"/>
            <a:ext cx="525852" cy="399777"/>
          </a:xfrm>
          <a:prstGeom prst="rect">
            <a:avLst/>
          </a:prstGeom>
          <a:noFill/>
        </p:spPr>
        <p:txBody>
          <a:bodyPr wrap="square" rtlCol="0">
            <a:spAutoFit/>
          </a:bodyPr>
          <a:lstStyle/>
          <a:p>
            <a:r>
              <a:rPr lang="pt-BR" sz="2000" dirty="0" smtClean="0">
                <a:solidFill>
                  <a:schemeClr val="accent5">
                    <a:lumMod val="75000"/>
                  </a:schemeClr>
                </a:solidFill>
                <a:latin typeface="+mj-lt"/>
              </a:rPr>
              <a:t>[1]</a:t>
            </a:r>
            <a:endParaRPr lang="pt-BR" sz="2000" dirty="0">
              <a:solidFill>
                <a:schemeClr val="accent5">
                  <a:lumMod val="75000"/>
                </a:schemeClr>
              </a:solidFill>
              <a:latin typeface="+mj-lt"/>
            </a:endParaRPr>
          </a:p>
        </p:txBody>
      </p:sp>
      <p:sp>
        <p:nvSpPr>
          <p:cNvPr id="12" name="CaixaDeTexto 11"/>
          <p:cNvSpPr txBox="1"/>
          <p:nvPr/>
        </p:nvSpPr>
        <p:spPr>
          <a:xfrm>
            <a:off x="6406667" y="2319280"/>
            <a:ext cx="471428" cy="399777"/>
          </a:xfrm>
          <a:prstGeom prst="rect">
            <a:avLst/>
          </a:prstGeom>
          <a:noFill/>
        </p:spPr>
        <p:txBody>
          <a:bodyPr wrap="square" rtlCol="0">
            <a:spAutoFit/>
          </a:bodyPr>
          <a:lstStyle/>
          <a:p>
            <a:r>
              <a:rPr lang="pt-BR" sz="2000" dirty="0" smtClean="0">
                <a:solidFill>
                  <a:schemeClr val="accent5">
                    <a:lumMod val="75000"/>
                  </a:schemeClr>
                </a:solidFill>
                <a:latin typeface="+mj-lt"/>
              </a:rPr>
              <a:t>[2</a:t>
            </a:r>
            <a:r>
              <a:rPr lang="pt-BR" sz="2000" dirty="0">
                <a:solidFill>
                  <a:schemeClr val="accent5">
                    <a:lumMod val="75000"/>
                  </a:schemeClr>
                </a:solidFill>
                <a:latin typeface="+mj-lt"/>
              </a:rPr>
              <a:t>]</a:t>
            </a:r>
          </a:p>
        </p:txBody>
      </p:sp>
      <p:sp>
        <p:nvSpPr>
          <p:cNvPr id="13" name="CaixaDeTexto 12"/>
          <p:cNvSpPr txBox="1"/>
          <p:nvPr/>
        </p:nvSpPr>
        <p:spPr>
          <a:xfrm>
            <a:off x="7586869" y="2315445"/>
            <a:ext cx="484592" cy="399777"/>
          </a:xfrm>
          <a:prstGeom prst="rect">
            <a:avLst/>
          </a:prstGeom>
          <a:noFill/>
        </p:spPr>
        <p:txBody>
          <a:bodyPr wrap="square" rtlCol="0">
            <a:spAutoFit/>
          </a:bodyPr>
          <a:lstStyle/>
          <a:p>
            <a:r>
              <a:rPr lang="pt-BR" sz="2000" dirty="0" smtClean="0">
                <a:solidFill>
                  <a:schemeClr val="accent5">
                    <a:lumMod val="75000"/>
                  </a:schemeClr>
                </a:solidFill>
                <a:latin typeface="+mj-lt"/>
              </a:rPr>
              <a:t>[3</a:t>
            </a:r>
            <a:r>
              <a:rPr lang="pt-BR" sz="2000" dirty="0">
                <a:solidFill>
                  <a:schemeClr val="accent5">
                    <a:lumMod val="75000"/>
                  </a:schemeClr>
                </a:solidFill>
                <a:latin typeface="+mj-lt"/>
              </a:rPr>
              <a:t>]</a:t>
            </a:r>
          </a:p>
        </p:txBody>
      </p:sp>
      <p:sp>
        <p:nvSpPr>
          <p:cNvPr id="14" name="CaixaDeTexto 13"/>
          <p:cNvSpPr txBox="1"/>
          <p:nvPr/>
        </p:nvSpPr>
        <p:spPr>
          <a:xfrm>
            <a:off x="3982625" y="3509851"/>
            <a:ext cx="474912" cy="400110"/>
          </a:xfrm>
          <a:prstGeom prst="rect">
            <a:avLst/>
          </a:prstGeom>
          <a:noFill/>
        </p:spPr>
        <p:txBody>
          <a:bodyPr wrap="square" rtlCol="0">
            <a:spAutoFit/>
          </a:bodyPr>
          <a:lstStyle/>
          <a:p>
            <a:r>
              <a:rPr lang="pt-BR" sz="2000" dirty="0" smtClean="0">
                <a:solidFill>
                  <a:schemeClr val="accent5">
                    <a:lumMod val="75000"/>
                  </a:schemeClr>
                </a:solidFill>
                <a:latin typeface="+mj-lt"/>
              </a:rPr>
              <a:t>[4]</a:t>
            </a:r>
            <a:endParaRPr lang="pt-BR" sz="2000" dirty="0">
              <a:solidFill>
                <a:schemeClr val="accent5">
                  <a:lumMod val="75000"/>
                </a:schemeClr>
              </a:solidFill>
              <a:latin typeface="+mj-lt"/>
            </a:endParaRPr>
          </a:p>
        </p:txBody>
      </p:sp>
      <p:cxnSp>
        <p:nvCxnSpPr>
          <p:cNvPr id="20" name="Conector de Seta Reta 33"/>
          <p:cNvCxnSpPr/>
          <p:nvPr/>
        </p:nvCxnSpPr>
        <p:spPr>
          <a:xfrm>
            <a:off x="2390580" y="1778214"/>
            <a:ext cx="788013" cy="0"/>
          </a:xfrm>
          <a:prstGeom prst="straightConnector1">
            <a:avLst/>
          </a:prstGeom>
          <a:ln w="57150">
            <a:solidFill>
              <a:srgbClr val="FFFF00"/>
            </a:solidFill>
            <a:tailEnd type="triangle"/>
          </a:ln>
        </p:spPr>
        <p:style>
          <a:lnRef idx="1">
            <a:schemeClr val="dk1"/>
          </a:lnRef>
          <a:fillRef idx="0">
            <a:schemeClr val="dk1"/>
          </a:fillRef>
          <a:effectRef idx="0">
            <a:schemeClr val="dk1"/>
          </a:effectRef>
          <a:fontRef idx="minor">
            <a:schemeClr val="tx1"/>
          </a:fontRef>
        </p:style>
      </p:cxnSp>
      <p:cxnSp>
        <p:nvCxnSpPr>
          <p:cNvPr id="21" name="Conector de Seta Reta 33"/>
          <p:cNvCxnSpPr/>
          <p:nvPr/>
        </p:nvCxnSpPr>
        <p:spPr>
          <a:xfrm flipV="1">
            <a:off x="2395206" y="2516964"/>
            <a:ext cx="769903" cy="14655"/>
          </a:xfrm>
          <a:prstGeom prst="straightConnector1">
            <a:avLst/>
          </a:prstGeom>
          <a:ln w="5715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24" name="Seta para baixo 23"/>
          <p:cNvSpPr/>
          <p:nvPr/>
        </p:nvSpPr>
        <p:spPr>
          <a:xfrm>
            <a:off x="5758615" y="652064"/>
            <a:ext cx="524080" cy="483950"/>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aphicFrame>
        <p:nvGraphicFramePr>
          <p:cNvPr id="25" name="Tabela 24"/>
          <p:cNvGraphicFramePr>
            <a:graphicFrameLocks noGrp="1"/>
          </p:cNvGraphicFramePr>
          <p:nvPr>
            <p:extLst>
              <p:ext uri="{D42A27DB-BD31-4B8C-83A1-F6EECF244321}">
                <p14:modId xmlns:p14="http://schemas.microsoft.com/office/powerpoint/2010/main" val="3207518824"/>
              </p:ext>
            </p:extLst>
          </p:nvPr>
        </p:nvGraphicFramePr>
        <p:xfrm>
          <a:off x="3573175" y="1395597"/>
          <a:ext cx="4866704" cy="1072056"/>
        </p:xfrm>
        <a:graphic>
          <a:graphicData uri="http://schemas.openxmlformats.org/drawingml/2006/table">
            <a:tbl>
              <a:tblPr firstRow="1" bandRow="1">
                <a:tableStyleId>{5940675A-B579-460E-94D1-54222C63F5DA}</a:tableStyleId>
              </a:tblPr>
              <a:tblGrid>
                <a:gridCol w="1216676"/>
                <a:gridCol w="1216676"/>
                <a:gridCol w="1216676"/>
                <a:gridCol w="1216676"/>
              </a:tblGrid>
              <a:tr h="1068598">
                <a:tc>
                  <a:txBody>
                    <a:bodyPr/>
                    <a:lstStyle/>
                    <a:p>
                      <a:pPr algn="ctr"/>
                      <a:r>
                        <a:rPr lang="pt-BR" sz="6400" dirty="0" smtClean="0">
                          <a:solidFill>
                            <a:srgbClr val="FFFF00"/>
                          </a:solidFill>
                        </a:rPr>
                        <a:t>4</a:t>
                      </a:r>
                      <a:endParaRPr lang="pt-BR" sz="6400" b="0" dirty="0">
                        <a:solidFill>
                          <a:srgbClr val="FFFF00"/>
                        </a:solidFill>
                      </a:endParaRPr>
                    </a:p>
                  </a:txBody>
                  <a:tcPr marL="96698" marR="96698" marT="48348" marB="48348">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pt-BR" sz="6400" dirty="0" smtClean="0">
                          <a:solidFill>
                            <a:srgbClr val="FFFF00"/>
                          </a:solidFill>
                        </a:rPr>
                        <a:t>7</a:t>
                      </a:r>
                      <a:endParaRPr lang="pt-BR" sz="6400" b="0" dirty="0">
                        <a:solidFill>
                          <a:srgbClr val="FFFF00"/>
                        </a:solidFill>
                      </a:endParaRPr>
                    </a:p>
                  </a:txBody>
                  <a:tcPr marL="96698" marR="96698" marT="48348" marB="48348">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pt-BR" sz="6400" dirty="0" smtClean="0">
                          <a:solidFill>
                            <a:srgbClr val="FFFF00"/>
                          </a:solidFill>
                        </a:rPr>
                        <a:t>16</a:t>
                      </a:r>
                      <a:endParaRPr lang="pt-BR" sz="6400" b="0" dirty="0">
                        <a:solidFill>
                          <a:srgbClr val="FFFF00"/>
                        </a:solidFill>
                      </a:endParaRPr>
                    </a:p>
                  </a:txBody>
                  <a:tcPr marL="96698" marR="96698" marT="48348" marB="48348">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pt-BR" sz="6400" dirty="0" smtClean="0">
                          <a:solidFill>
                            <a:srgbClr val="FFFF00"/>
                          </a:solidFill>
                        </a:rPr>
                        <a:t>19</a:t>
                      </a:r>
                      <a:endParaRPr lang="pt-BR" sz="6400" b="0" dirty="0">
                        <a:solidFill>
                          <a:srgbClr val="FFFF00"/>
                        </a:solidFill>
                      </a:endParaRPr>
                    </a:p>
                  </a:txBody>
                  <a:tcPr marL="96698" marR="96698" marT="48348" marB="48348">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19" name="Tabela 18"/>
          <p:cNvGraphicFramePr>
            <a:graphicFrameLocks noGrp="1"/>
          </p:cNvGraphicFramePr>
          <p:nvPr>
            <p:extLst>
              <p:ext uri="{D42A27DB-BD31-4B8C-83A1-F6EECF244321}">
                <p14:modId xmlns:p14="http://schemas.microsoft.com/office/powerpoint/2010/main" val="2569560652"/>
              </p:ext>
            </p:extLst>
          </p:nvPr>
        </p:nvGraphicFramePr>
        <p:xfrm>
          <a:off x="3602672" y="2591916"/>
          <a:ext cx="1216676" cy="1072056"/>
        </p:xfrm>
        <a:graphic>
          <a:graphicData uri="http://schemas.openxmlformats.org/drawingml/2006/table">
            <a:tbl>
              <a:tblPr firstRow="1" bandRow="1">
                <a:tableStyleId>{5940675A-B579-460E-94D1-54222C63F5DA}</a:tableStyleId>
              </a:tblPr>
              <a:tblGrid>
                <a:gridCol w="1216676"/>
              </a:tblGrid>
              <a:tr h="1068598">
                <a:tc>
                  <a:txBody>
                    <a:bodyPr/>
                    <a:lstStyle/>
                    <a:p>
                      <a:pPr algn="ctr"/>
                      <a:r>
                        <a:rPr lang="pt-BR" sz="6400" b="0" dirty="0" smtClean="0">
                          <a:solidFill>
                            <a:srgbClr val="FFFF00"/>
                          </a:solidFill>
                        </a:rPr>
                        <a:t>25</a:t>
                      </a:r>
                      <a:endParaRPr lang="pt-BR" sz="6400" b="0" dirty="0">
                        <a:solidFill>
                          <a:srgbClr val="FFFF00"/>
                        </a:solidFill>
                      </a:endParaRPr>
                    </a:p>
                  </a:txBody>
                  <a:tcPr marL="96698" marR="96698" marT="48348" marB="48348">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40" name="CaixaDeTexto 39"/>
          <p:cNvSpPr txBox="1"/>
          <p:nvPr/>
        </p:nvSpPr>
        <p:spPr>
          <a:xfrm>
            <a:off x="5181783" y="3526954"/>
            <a:ext cx="474912" cy="400110"/>
          </a:xfrm>
          <a:prstGeom prst="rect">
            <a:avLst/>
          </a:prstGeom>
          <a:noFill/>
        </p:spPr>
        <p:txBody>
          <a:bodyPr wrap="square" rtlCol="0">
            <a:spAutoFit/>
          </a:bodyPr>
          <a:lstStyle/>
          <a:p>
            <a:r>
              <a:rPr lang="pt-BR" sz="2000" dirty="0" smtClean="0">
                <a:solidFill>
                  <a:schemeClr val="accent5">
                    <a:lumMod val="75000"/>
                  </a:schemeClr>
                </a:solidFill>
                <a:latin typeface="+mj-lt"/>
              </a:rPr>
              <a:t>[5]</a:t>
            </a:r>
            <a:endParaRPr lang="pt-BR" sz="2000" dirty="0">
              <a:solidFill>
                <a:schemeClr val="accent5">
                  <a:lumMod val="75000"/>
                </a:schemeClr>
              </a:solidFill>
              <a:latin typeface="+mj-lt"/>
            </a:endParaRPr>
          </a:p>
        </p:txBody>
      </p:sp>
      <p:sp>
        <p:nvSpPr>
          <p:cNvPr id="41" name="CaixaDeTexto 40"/>
          <p:cNvSpPr txBox="1"/>
          <p:nvPr/>
        </p:nvSpPr>
        <p:spPr>
          <a:xfrm>
            <a:off x="6408088" y="3530764"/>
            <a:ext cx="474912" cy="400110"/>
          </a:xfrm>
          <a:prstGeom prst="rect">
            <a:avLst/>
          </a:prstGeom>
          <a:noFill/>
        </p:spPr>
        <p:txBody>
          <a:bodyPr wrap="square" rtlCol="0">
            <a:spAutoFit/>
          </a:bodyPr>
          <a:lstStyle/>
          <a:p>
            <a:r>
              <a:rPr lang="pt-BR" sz="2000" dirty="0" smtClean="0">
                <a:solidFill>
                  <a:schemeClr val="accent5">
                    <a:lumMod val="75000"/>
                  </a:schemeClr>
                </a:solidFill>
                <a:latin typeface="+mj-lt"/>
              </a:rPr>
              <a:t>[6]</a:t>
            </a:r>
            <a:endParaRPr lang="pt-BR" sz="2000" dirty="0">
              <a:solidFill>
                <a:schemeClr val="accent5">
                  <a:lumMod val="75000"/>
                </a:schemeClr>
              </a:solidFill>
              <a:latin typeface="+mj-lt"/>
            </a:endParaRPr>
          </a:p>
        </p:txBody>
      </p:sp>
      <p:sp>
        <p:nvSpPr>
          <p:cNvPr id="42" name="CaixaDeTexto 41"/>
          <p:cNvSpPr txBox="1"/>
          <p:nvPr/>
        </p:nvSpPr>
        <p:spPr>
          <a:xfrm>
            <a:off x="7593774" y="3509851"/>
            <a:ext cx="474912" cy="400110"/>
          </a:xfrm>
          <a:prstGeom prst="rect">
            <a:avLst/>
          </a:prstGeom>
          <a:noFill/>
        </p:spPr>
        <p:txBody>
          <a:bodyPr wrap="square" rtlCol="0">
            <a:spAutoFit/>
          </a:bodyPr>
          <a:lstStyle/>
          <a:p>
            <a:r>
              <a:rPr lang="pt-BR" sz="2000" dirty="0" smtClean="0">
                <a:solidFill>
                  <a:schemeClr val="accent5">
                    <a:lumMod val="75000"/>
                  </a:schemeClr>
                </a:solidFill>
                <a:latin typeface="+mj-lt"/>
              </a:rPr>
              <a:t>[7]</a:t>
            </a:r>
            <a:endParaRPr lang="pt-BR" sz="2000" dirty="0">
              <a:solidFill>
                <a:schemeClr val="accent5">
                  <a:lumMod val="75000"/>
                </a:schemeClr>
              </a:solidFill>
              <a:latin typeface="+mj-lt"/>
            </a:endParaRPr>
          </a:p>
        </p:txBody>
      </p:sp>
      <p:sp>
        <p:nvSpPr>
          <p:cNvPr id="43" name="CaixaDeTexto 42"/>
          <p:cNvSpPr txBox="1"/>
          <p:nvPr/>
        </p:nvSpPr>
        <p:spPr>
          <a:xfrm>
            <a:off x="7526975" y="4757719"/>
            <a:ext cx="604379" cy="400110"/>
          </a:xfrm>
          <a:prstGeom prst="rect">
            <a:avLst/>
          </a:prstGeom>
          <a:noFill/>
        </p:spPr>
        <p:txBody>
          <a:bodyPr wrap="square" rtlCol="0">
            <a:spAutoFit/>
          </a:bodyPr>
          <a:lstStyle/>
          <a:p>
            <a:r>
              <a:rPr lang="pt-BR" sz="2000" dirty="0" smtClean="0">
                <a:solidFill>
                  <a:schemeClr val="accent5">
                    <a:lumMod val="75000"/>
                  </a:schemeClr>
                </a:solidFill>
                <a:latin typeface="+mj-lt"/>
              </a:rPr>
              <a:t>[11]</a:t>
            </a:r>
            <a:endParaRPr lang="pt-BR" sz="2000" dirty="0">
              <a:solidFill>
                <a:schemeClr val="accent5">
                  <a:lumMod val="75000"/>
                </a:schemeClr>
              </a:solidFill>
              <a:latin typeface="+mj-lt"/>
            </a:endParaRPr>
          </a:p>
        </p:txBody>
      </p:sp>
      <p:sp>
        <p:nvSpPr>
          <p:cNvPr id="44" name="CaixaDeTexto 43"/>
          <p:cNvSpPr txBox="1"/>
          <p:nvPr/>
        </p:nvSpPr>
        <p:spPr>
          <a:xfrm>
            <a:off x="6342289" y="4764776"/>
            <a:ext cx="605920" cy="400110"/>
          </a:xfrm>
          <a:prstGeom prst="rect">
            <a:avLst/>
          </a:prstGeom>
          <a:noFill/>
        </p:spPr>
        <p:txBody>
          <a:bodyPr wrap="square" rtlCol="0">
            <a:spAutoFit/>
          </a:bodyPr>
          <a:lstStyle/>
          <a:p>
            <a:r>
              <a:rPr lang="pt-BR" sz="2000" dirty="0" smtClean="0">
                <a:solidFill>
                  <a:schemeClr val="accent5">
                    <a:lumMod val="75000"/>
                  </a:schemeClr>
                </a:solidFill>
                <a:latin typeface="+mj-lt"/>
              </a:rPr>
              <a:t>[10]</a:t>
            </a:r>
            <a:endParaRPr lang="pt-BR" sz="2000" dirty="0">
              <a:solidFill>
                <a:schemeClr val="accent5">
                  <a:lumMod val="75000"/>
                </a:schemeClr>
              </a:solidFill>
              <a:latin typeface="+mj-lt"/>
            </a:endParaRPr>
          </a:p>
        </p:txBody>
      </p:sp>
      <p:sp>
        <p:nvSpPr>
          <p:cNvPr id="45" name="CaixaDeTexto 44"/>
          <p:cNvSpPr txBox="1"/>
          <p:nvPr/>
        </p:nvSpPr>
        <p:spPr>
          <a:xfrm>
            <a:off x="5187870" y="4771258"/>
            <a:ext cx="474912" cy="400110"/>
          </a:xfrm>
          <a:prstGeom prst="rect">
            <a:avLst/>
          </a:prstGeom>
          <a:noFill/>
        </p:spPr>
        <p:txBody>
          <a:bodyPr wrap="square" rtlCol="0">
            <a:spAutoFit/>
          </a:bodyPr>
          <a:lstStyle/>
          <a:p>
            <a:r>
              <a:rPr lang="pt-BR" sz="2000" dirty="0" smtClean="0">
                <a:solidFill>
                  <a:schemeClr val="accent5">
                    <a:lumMod val="75000"/>
                  </a:schemeClr>
                </a:solidFill>
                <a:latin typeface="+mj-lt"/>
              </a:rPr>
              <a:t>[9]</a:t>
            </a:r>
            <a:endParaRPr lang="pt-BR" sz="2000" dirty="0">
              <a:solidFill>
                <a:schemeClr val="accent5">
                  <a:lumMod val="75000"/>
                </a:schemeClr>
              </a:solidFill>
              <a:latin typeface="+mj-lt"/>
            </a:endParaRPr>
          </a:p>
        </p:txBody>
      </p:sp>
      <p:sp>
        <p:nvSpPr>
          <p:cNvPr id="46" name="CaixaDeTexto 45"/>
          <p:cNvSpPr txBox="1"/>
          <p:nvPr/>
        </p:nvSpPr>
        <p:spPr>
          <a:xfrm>
            <a:off x="3977784" y="4785021"/>
            <a:ext cx="474912" cy="400110"/>
          </a:xfrm>
          <a:prstGeom prst="rect">
            <a:avLst/>
          </a:prstGeom>
          <a:noFill/>
        </p:spPr>
        <p:txBody>
          <a:bodyPr wrap="square" rtlCol="0">
            <a:spAutoFit/>
          </a:bodyPr>
          <a:lstStyle/>
          <a:p>
            <a:r>
              <a:rPr lang="pt-BR" sz="2000" dirty="0" smtClean="0">
                <a:solidFill>
                  <a:schemeClr val="accent5">
                    <a:lumMod val="75000"/>
                  </a:schemeClr>
                </a:solidFill>
                <a:latin typeface="+mj-lt"/>
              </a:rPr>
              <a:t>[8]</a:t>
            </a:r>
            <a:endParaRPr lang="pt-BR" sz="2000" dirty="0">
              <a:solidFill>
                <a:schemeClr val="accent5">
                  <a:lumMod val="75000"/>
                </a:schemeClr>
              </a:solidFill>
              <a:latin typeface="+mj-lt"/>
            </a:endParaRPr>
          </a:p>
        </p:txBody>
      </p:sp>
      <p:sp>
        <p:nvSpPr>
          <p:cNvPr id="47" name="CaixaDeTexto 46"/>
          <p:cNvSpPr txBox="1"/>
          <p:nvPr/>
        </p:nvSpPr>
        <p:spPr>
          <a:xfrm>
            <a:off x="3914903" y="5854833"/>
            <a:ext cx="620505" cy="400110"/>
          </a:xfrm>
          <a:prstGeom prst="rect">
            <a:avLst/>
          </a:prstGeom>
          <a:noFill/>
        </p:spPr>
        <p:txBody>
          <a:bodyPr wrap="square" rtlCol="0">
            <a:spAutoFit/>
          </a:bodyPr>
          <a:lstStyle/>
          <a:p>
            <a:r>
              <a:rPr lang="pt-BR" sz="2000" dirty="0" smtClean="0">
                <a:solidFill>
                  <a:schemeClr val="accent5">
                    <a:lumMod val="75000"/>
                  </a:schemeClr>
                </a:solidFill>
                <a:latin typeface="+mj-lt"/>
              </a:rPr>
              <a:t>[12]</a:t>
            </a:r>
            <a:endParaRPr lang="pt-BR" sz="2000" dirty="0">
              <a:solidFill>
                <a:schemeClr val="accent5">
                  <a:lumMod val="75000"/>
                </a:schemeClr>
              </a:solidFill>
              <a:latin typeface="+mj-lt"/>
            </a:endParaRPr>
          </a:p>
        </p:txBody>
      </p:sp>
      <p:sp>
        <p:nvSpPr>
          <p:cNvPr id="48" name="CaixaDeTexto 47"/>
          <p:cNvSpPr txBox="1"/>
          <p:nvPr/>
        </p:nvSpPr>
        <p:spPr>
          <a:xfrm>
            <a:off x="5120531" y="5862487"/>
            <a:ext cx="627811" cy="400110"/>
          </a:xfrm>
          <a:prstGeom prst="rect">
            <a:avLst/>
          </a:prstGeom>
          <a:noFill/>
        </p:spPr>
        <p:txBody>
          <a:bodyPr wrap="square" rtlCol="0">
            <a:spAutoFit/>
          </a:bodyPr>
          <a:lstStyle/>
          <a:p>
            <a:r>
              <a:rPr lang="pt-BR" sz="2000" dirty="0" smtClean="0">
                <a:solidFill>
                  <a:schemeClr val="accent5">
                    <a:lumMod val="75000"/>
                  </a:schemeClr>
                </a:solidFill>
                <a:latin typeface="+mj-lt"/>
              </a:rPr>
              <a:t>[13]</a:t>
            </a:r>
            <a:endParaRPr lang="pt-BR" sz="2000" dirty="0">
              <a:solidFill>
                <a:schemeClr val="accent5">
                  <a:lumMod val="75000"/>
                </a:schemeClr>
              </a:solidFill>
              <a:latin typeface="+mj-lt"/>
            </a:endParaRPr>
          </a:p>
        </p:txBody>
      </p:sp>
      <p:sp>
        <p:nvSpPr>
          <p:cNvPr id="49" name="CaixaDeTexto 48"/>
          <p:cNvSpPr txBox="1"/>
          <p:nvPr/>
        </p:nvSpPr>
        <p:spPr>
          <a:xfrm>
            <a:off x="6333465" y="5854833"/>
            <a:ext cx="628573" cy="400110"/>
          </a:xfrm>
          <a:prstGeom prst="rect">
            <a:avLst/>
          </a:prstGeom>
          <a:noFill/>
        </p:spPr>
        <p:txBody>
          <a:bodyPr wrap="square" rtlCol="0">
            <a:spAutoFit/>
          </a:bodyPr>
          <a:lstStyle/>
          <a:p>
            <a:r>
              <a:rPr lang="pt-BR" sz="2000" dirty="0" smtClean="0">
                <a:solidFill>
                  <a:schemeClr val="accent5">
                    <a:lumMod val="75000"/>
                  </a:schemeClr>
                </a:solidFill>
                <a:latin typeface="+mj-lt"/>
              </a:rPr>
              <a:t>[14]</a:t>
            </a:r>
            <a:endParaRPr lang="pt-BR" sz="2000" dirty="0">
              <a:solidFill>
                <a:schemeClr val="accent5">
                  <a:lumMod val="75000"/>
                </a:schemeClr>
              </a:solidFill>
              <a:latin typeface="+mj-lt"/>
            </a:endParaRPr>
          </a:p>
        </p:txBody>
      </p:sp>
      <p:sp>
        <p:nvSpPr>
          <p:cNvPr id="50" name="CaixaDeTexto 49"/>
          <p:cNvSpPr txBox="1"/>
          <p:nvPr/>
        </p:nvSpPr>
        <p:spPr>
          <a:xfrm>
            <a:off x="7520585" y="5836897"/>
            <a:ext cx="617158" cy="400110"/>
          </a:xfrm>
          <a:prstGeom prst="rect">
            <a:avLst/>
          </a:prstGeom>
          <a:noFill/>
        </p:spPr>
        <p:txBody>
          <a:bodyPr wrap="square" rtlCol="0">
            <a:spAutoFit/>
          </a:bodyPr>
          <a:lstStyle/>
          <a:p>
            <a:r>
              <a:rPr lang="pt-BR" sz="2000" dirty="0" smtClean="0">
                <a:solidFill>
                  <a:schemeClr val="accent5">
                    <a:lumMod val="75000"/>
                  </a:schemeClr>
                </a:solidFill>
                <a:latin typeface="+mj-lt"/>
              </a:rPr>
              <a:t>[15]</a:t>
            </a:r>
            <a:endParaRPr lang="pt-BR" sz="2000" dirty="0">
              <a:solidFill>
                <a:schemeClr val="accent5">
                  <a:lumMod val="75000"/>
                </a:schemeClr>
              </a:solidFill>
              <a:latin typeface="+mj-lt"/>
            </a:endParaRPr>
          </a:p>
        </p:txBody>
      </p:sp>
      <p:sp>
        <p:nvSpPr>
          <p:cNvPr id="3" name="Retângulo de cantos arredondados 2"/>
          <p:cNvSpPr/>
          <p:nvPr/>
        </p:nvSpPr>
        <p:spPr>
          <a:xfrm>
            <a:off x="3960685" y="258528"/>
            <a:ext cx="4119940" cy="510778"/>
          </a:xfrm>
          <a:prstGeom prst="roundRect">
            <a:avLst/>
          </a:prstGeom>
          <a:solidFill>
            <a:schemeClr val="bg1"/>
          </a:solidFill>
          <a:ln w="57150">
            <a:noFill/>
            <a:prstDash val="sysDash"/>
          </a:ln>
        </p:spPr>
        <p:txBody>
          <a:bodyPr wrap="none">
            <a:spAutoFit/>
          </a:bodyPr>
          <a:lstStyle/>
          <a:p>
            <a:pPr algn="ctr"/>
            <a:r>
              <a:rPr lang="pt-BR" sz="2400" b="1" dirty="0">
                <a:solidFill>
                  <a:srgbClr val="00B050"/>
                </a:solidFill>
              </a:rPr>
              <a:t>$vetor</a:t>
            </a:r>
            <a:r>
              <a:rPr lang="pt-BR" sz="2400" b="1" dirty="0">
                <a:solidFill>
                  <a:prstClr val="black"/>
                </a:solidFill>
              </a:rPr>
              <a:t> </a:t>
            </a:r>
            <a:r>
              <a:rPr lang="pt-BR" sz="2400" b="1" dirty="0">
                <a:solidFill>
                  <a:srgbClr val="0070C0"/>
                </a:solidFill>
              </a:rPr>
              <a:t>=</a:t>
            </a:r>
            <a:r>
              <a:rPr lang="pt-BR" sz="2400" b="1" dirty="0">
                <a:solidFill>
                  <a:prstClr val="black"/>
                </a:solidFill>
              </a:rPr>
              <a:t> </a:t>
            </a:r>
            <a:r>
              <a:rPr lang="pt-BR" sz="2400" b="1" dirty="0" err="1">
                <a:solidFill>
                  <a:srgbClr val="FF0000"/>
                </a:solidFill>
              </a:rPr>
              <a:t>array</a:t>
            </a:r>
            <a:r>
              <a:rPr lang="pt-BR" sz="2400" b="1" dirty="0">
                <a:solidFill>
                  <a:srgbClr val="FF0000"/>
                </a:solidFill>
              </a:rPr>
              <a:t>(</a:t>
            </a:r>
            <a:r>
              <a:rPr lang="pt-BR" sz="2400" b="1" dirty="0"/>
              <a:t>4, 7, 16, 19, 25</a:t>
            </a:r>
            <a:r>
              <a:rPr lang="pt-BR" sz="2400" b="1" dirty="0">
                <a:solidFill>
                  <a:srgbClr val="FF0000"/>
                </a:solidFill>
              </a:rPr>
              <a:t>)</a:t>
            </a:r>
            <a:r>
              <a:rPr lang="pt-BR" sz="2400" b="1" dirty="0">
                <a:solidFill>
                  <a:srgbClr val="7030A0"/>
                </a:solidFill>
              </a:rPr>
              <a:t>;</a:t>
            </a:r>
          </a:p>
        </p:txBody>
      </p:sp>
    </p:spTree>
    <p:extLst>
      <p:ext uri="{BB962C8B-B14F-4D97-AF65-F5344CB8AC3E}">
        <p14:creationId xmlns:p14="http://schemas.microsoft.com/office/powerpoint/2010/main" val="959988845"/>
      </p:ext>
    </p:extLst>
  </p:cSld>
  <p:clrMapOvr>
    <a:masterClrMapping/>
  </p:clrMapOvr>
  <p:transition spd="med">
    <p:pull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pic>
        <p:nvPicPr>
          <p:cNvPr id="18" name="Imagem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994" y="3216816"/>
            <a:ext cx="3747949" cy="7103175"/>
          </a:xfrm>
          <a:prstGeom prst="rect">
            <a:avLst/>
          </a:prstGeom>
        </p:spPr>
      </p:pic>
      <p:grpSp>
        <p:nvGrpSpPr>
          <p:cNvPr id="15" name="Grupo 14"/>
          <p:cNvGrpSpPr/>
          <p:nvPr/>
        </p:nvGrpSpPr>
        <p:grpSpPr>
          <a:xfrm>
            <a:off x="2580351" y="1234831"/>
            <a:ext cx="7647386" cy="5067530"/>
            <a:chOff x="8116157" y="979763"/>
            <a:chExt cx="4764258" cy="3157029"/>
          </a:xfrm>
        </p:grpSpPr>
        <p:sp>
          <p:nvSpPr>
            <p:cNvPr id="16" name="Retângulo 15"/>
            <p:cNvSpPr/>
            <p:nvPr/>
          </p:nvSpPr>
          <p:spPr>
            <a:xfrm>
              <a:off x="9196936" y="1354297"/>
              <a:ext cx="2656936" cy="253616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7" name="Imagem 16"/>
            <p:cNvPicPr>
              <a:picLocks noChangeAspect="1"/>
            </p:cNvPicPr>
            <p:nvPr/>
          </p:nvPicPr>
          <p:blipFill rotWithShape="1">
            <a:blip r:embed="rId3" cstate="print">
              <a:extLst>
                <a:ext uri="{28A0092B-C50C-407E-A947-70E740481C1C}">
                  <a14:useLocalDpi xmlns:a14="http://schemas.microsoft.com/office/drawing/2010/main" val="0"/>
                </a:ext>
              </a:extLst>
            </a:blip>
            <a:srcRect b="22034"/>
            <a:stretch/>
          </p:blipFill>
          <p:spPr>
            <a:xfrm>
              <a:off x="8116157" y="979763"/>
              <a:ext cx="4764258" cy="3157029"/>
            </a:xfrm>
            <a:prstGeom prst="rect">
              <a:avLst/>
            </a:prstGeom>
          </p:spPr>
        </p:pic>
      </p:grpSp>
      <p:sp>
        <p:nvSpPr>
          <p:cNvPr id="2" name="Retângulo de cantos arredondados 1"/>
          <p:cNvSpPr/>
          <p:nvPr/>
        </p:nvSpPr>
        <p:spPr>
          <a:xfrm>
            <a:off x="4334178" y="2422950"/>
            <a:ext cx="502920" cy="3161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5">
                  <a:lumMod val="75000"/>
                </a:schemeClr>
              </a:solidFill>
            </a:endParaRPr>
          </a:p>
        </p:txBody>
      </p:sp>
      <p:sp>
        <p:nvSpPr>
          <p:cNvPr id="22" name="Retângulo de cantos arredondados 21"/>
          <p:cNvSpPr/>
          <p:nvPr/>
        </p:nvSpPr>
        <p:spPr>
          <a:xfrm>
            <a:off x="5544264" y="2422950"/>
            <a:ext cx="502920" cy="3161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5">
                  <a:lumMod val="75000"/>
                </a:schemeClr>
              </a:solidFill>
            </a:endParaRPr>
          </a:p>
        </p:txBody>
      </p:sp>
      <p:sp>
        <p:nvSpPr>
          <p:cNvPr id="26" name="Retângulo de cantos arredondados 25"/>
          <p:cNvSpPr/>
          <p:nvPr/>
        </p:nvSpPr>
        <p:spPr>
          <a:xfrm>
            <a:off x="6770483" y="2422949"/>
            <a:ext cx="502920" cy="3161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5">
                  <a:lumMod val="75000"/>
                </a:schemeClr>
              </a:solidFill>
            </a:endParaRPr>
          </a:p>
        </p:txBody>
      </p:sp>
      <p:sp>
        <p:nvSpPr>
          <p:cNvPr id="27" name="Retângulo de cantos arredondados 26"/>
          <p:cNvSpPr/>
          <p:nvPr/>
        </p:nvSpPr>
        <p:spPr>
          <a:xfrm>
            <a:off x="7945328" y="2421971"/>
            <a:ext cx="502920" cy="3161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5">
                  <a:lumMod val="75000"/>
                </a:schemeClr>
              </a:solidFill>
            </a:endParaRPr>
          </a:p>
        </p:txBody>
      </p:sp>
      <p:sp>
        <p:nvSpPr>
          <p:cNvPr id="28" name="Retângulo de cantos arredondados 27"/>
          <p:cNvSpPr/>
          <p:nvPr/>
        </p:nvSpPr>
        <p:spPr>
          <a:xfrm>
            <a:off x="7957267" y="3585914"/>
            <a:ext cx="502920" cy="3161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5">
                  <a:lumMod val="75000"/>
                </a:schemeClr>
              </a:solidFill>
            </a:endParaRPr>
          </a:p>
        </p:txBody>
      </p:sp>
      <p:sp>
        <p:nvSpPr>
          <p:cNvPr id="29" name="Retângulo de cantos arredondados 28"/>
          <p:cNvSpPr/>
          <p:nvPr/>
        </p:nvSpPr>
        <p:spPr>
          <a:xfrm>
            <a:off x="6764102" y="3605678"/>
            <a:ext cx="502920" cy="3161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5">
                  <a:lumMod val="75000"/>
                </a:schemeClr>
              </a:solidFill>
            </a:endParaRPr>
          </a:p>
        </p:txBody>
      </p:sp>
      <p:sp>
        <p:nvSpPr>
          <p:cNvPr id="30" name="Retângulo de cantos arredondados 29"/>
          <p:cNvSpPr/>
          <p:nvPr/>
        </p:nvSpPr>
        <p:spPr>
          <a:xfrm>
            <a:off x="5544264" y="3605740"/>
            <a:ext cx="502920" cy="3161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5">
                  <a:lumMod val="75000"/>
                </a:schemeClr>
              </a:solidFill>
            </a:endParaRPr>
          </a:p>
        </p:txBody>
      </p:sp>
      <p:sp>
        <p:nvSpPr>
          <p:cNvPr id="31" name="Retângulo de cantos arredondados 30"/>
          <p:cNvSpPr/>
          <p:nvPr/>
        </p:nvSpPr>
        <p:spPr>
          <a:xfrm>
            <a:off x="4334178" y="3605740"/>
            <a:ext cx="502920" cy="3161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5">
                  <a:lumMod val="75000"/>
                </a:schemeClr>
              </a:solidFill>
            </a:endParaRPr>
          </a:p>
        </p:txBody>
      </p:sp>
      <p:sp>
        <p:nvSpPr>
          <p:cNvPr id="32" name="Retângulo de cantos arredondados 31"/>
          <p:cNvSpPr/>
          <p:nvPr/>
        </p:nvSpPr>
        <p:spPr>
          <a:xfrm>
            <a:off x="7966431" y="4841329"/>
            <a:ext cx="502920" cy="3161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5">
                  <a:lumMod val="75000"/>
                </a:schemeClr>
              </a:solidFill>
            </a:endParaRPr>
          </a:p>
        </p:txBody>
      </p:sp>
      <p:sp>
        <p:nvSpPr>
          <p:cNvPr id="33" name="Retângulo de cantos arredondados 32"/>
          <p:cNvSpPr/>
          <p:nvPr/>
        </p:nvSpPr>
        <p:spPr>
          <a:xfrm>
            <a:off x="6773266" y="4850044"/>
            <a:ext cx="502920" cy="3161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5">
                  <a:lumMod val="75000"/>
                </a:schemeClr>
              </a:solidFill>
            </a:endParaRPr>
          </a:p>
        </p:txBody>
      </p:sp>
      <p:sp>
        <p:nvSpPr>
          <p:cNvPr id="34" name="Retângulo de cantos arredondados 33"/>
          <p:cNvSpPr/>
          <p:nvPr/>
        </p:nvSpPr>
        <p:spPr>
          <a:xfrm>
            <a:off x="5553428" y="4861155"/>
            <a:ext cx="502920" cy="3161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5">
                  <a:lumMod val="75000"/>
                </a:schemeClr>
              </a:solidFill>
            </a:endParaRPr>
          </a:p>
        </p:txBody>
      </p:sp>
      <p:sp>
        <p:nvSpPr>
          <p:cNvPr id="35" name="Retângulo de cantos arredondados 34"/>
          <p:cNvSpPr/>
          <p:nvPr/>
        </p:nvSpPr>
        <p:spPr>
          <a:xfrm>
            <a:off x="4343342" y="4861155"/>
            <a:ext cx="502920" cy="3161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5">
                  <a:lumMod val="75000"/>
                </a:schemeClr>
              </a:solidFill>
            </a:endParaRPr>
          </a:p>
        </p:txBody>
      </p:sp>
      <p:sp>
        <p:nvSpPr>
          <p:cNvPr id="36" name="Retângulo de cantos arredondados 35"/>
          <p:cNvSpPr/>
          <p:nvPr/>
        </p:nvSpPr>
        <p:spPr>
          <a:xfrm>
            <a:off x="7957267" y="5924921"/>
            <a:ext cx="502920" cy="3161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5">
                  <a:lumMod val="75000"/>
                </a:schemeClr>
              </a:solidFill>
            </a:endParaRPr>
          </a:p>
        </p:txBody>
      </p:sp>
      <p:sp>
        <p:nvSpPr>
          <p:cNvPr id="37" name="Retângulo de cantos arredondados 36"/>
          <p:cNvSpPr/>
          <p:nvPr/>
        </p:nvSpPr>
        <p:spPr>
          <a:xfrm>
            <a:off x="6764102" y="5939732"/>
            <a:ext cx="502920" cy="3161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5">
                  <a:lumMod val="75000"/>
                </a:schemeClr>
              </a:solidFill>
            </a:endParaRPr>
          </a:p>
        </p:txBody>
      </p:sp>
      <p:sp>
        <p:nvSpPr>
          <p:cNvPr id="38" name="Retângulo de cantos arredondados 37"/>
          <p:cNvSpPr/>
          <p:nvPr/>
        </p:nvSpPr>
        <p:spPr>
          <a:xfrm>
            <a:off x="5544264" y="5944747"/>
            <a:ext cx="502920" cy="3161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5">
                  <a:lumMod val="75000"/>
                </a:schemeClr>
              </a:solidFill>
            </a:endParaRPr>
          </a:p>
        </p:txBody>
      </p:sp>
      <p:sp>
        <p:nvSpPr>
          <p:cNvPr id="39" name="Retângulo de cantos arredondados 38"/>
          <p:cNvSpPr/>
          <p:nvPr/>
        </p:nvSpPr>
        <p:spPr>
          <a:xfrm>
            <a:off x="4334178" y="5944747"/>
            <a:ext cx="502920" cy="3161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5">
                  <a:lumMod val="75000"/>
                </a:schemeClr>
              </a:solidFill>
            </a:endParaRPr>
          </a:p>
        </p:txBody>
      </p:sp>
      <p:sp>
        <p:nvSpPr>
          <p:cNvPr id="10" name="CaixaDeTexto 9"/>
          <p:cNvSpPr txBox="1"/>
          <p:nvPr/>
        </p:nvSpPr>
        <p:spPr>
          <a:xfrm>
            <a:off x="4352356" y="2361060"/>
            <a:ext cx="488672" cy="400110"/>
          </a:xfrm>
          <a:prstGeom prst="rect">
            <a:avLst/>
          </a:prstGeom>
          <a:noFill/>
        </p:spPr>
        <p:txBody>
          <a:bodyPr wrap="square" rtlCol="0">
            <a:spAutoFit/>
          </a:bodyPr>
          <a:lstStyle/>
          <a:p>
            <a:r>
              <a:rPr lang="pt-BR" sz="2000" dirty="0" smtClean="0">
                <a:solidFill>
                  <a:schemeClr val="accent5">
                    <a:lumMod val="75000"/>
                  </a:schemeClr>
                </a:solidFill>
                <a:latin typeface="+mj-lt"/>
              </a:rPr>
              <a:t>[0]</a:t>
            </a:r>
            <a:endParaRPr lang="pt-BR" sz="2000" dirty="0">
              <a:solidFill>
                <a:schemeClr val="accent5">
                  <a:lumMod val="75000"/>
                </a:schemeClr>
              </a:solidFill>
              <a:latin typeface="+mj-lt"/>
            </a:endParaRPr>
          </a:p>
        </p:txBody>
      </p:sp>
      <p:sp>
        <p:nvSpPr>
          <p:cNvPr id="11" name="CaixaDeTexto 10"/>
          <p:cNvSpPr txBox="1"/>
          <p:nvPr/>
        </p:nvSpPr>
        <p:spPr>
          <a:xfrm>
            <a:off x="5564677" y="2356104"/>
            <a:ext cx="525852" cy="399777"/>
          </a:xfrm>
          <a:prstGeom prst="rect">
            <a:avLst/>
          </a:prstGeom>
          <a:noFill/>
        </p:spPr>
        <p:txBody>
          <a:bodyPr wrap="square" rtlCol="0">
            <a:spAutoFit/>
          </a:bodyPr>
          <a:lstStyle/>
          <a:p>
            <a:r>
              <a:rPr lang="pt-BR" sz="2000" dirty="0" smtClean="0">
                <a:solidFill>
                  <a:schemeClr val="accent5">
                    <a:lumMod val="75000"/>
                  </a:schemeClr>
                </a:solidFill>
                <a:latin typeface="+mj-lt"/>
              </a:rPr>
              <a:t>[1]</a:t>
            </a:r>
            <a:endParaRPr lang="pt-BR" sz="2000" dirty="0">
              <a:solidFill>
                <a:schemeClr val="accent5">
                  <a:lumMod val="75000"/>
                </a:schemeClr>
              </a:solidFill>
              <a:latin typeface="+mj-lt"/>
            </a:endParaRPr>
          </a:p>
        </p:txBody>
      </p:sp>
      <p:sp>
        <p:nvSpPr>
          <p:cNvPr id="12" name="CaixaDeTexto 11"/>
          <p:cNvSpPr txBox="1"/>
          <p:nvPr/>
        </p:nvSpPr>
        <p:spPr>
          <a:xfrm>
            <a:off x="6786229" y="2356103"/>
            <a:ext cx="471428" cy="399777"/>
          </a:xfrm>
          <a:prstGeom prst="rect">
            <a:avLst/>
          </a:prstGeom>
          <a:noFill/>
        </p:spPr>
        <p:txBody>
          <a:bodyPr wrap="square" rtlCol="0">
            <a:spAutoFit/>
          </a:bodyPr>
          <a:lstStyle/>
          <a:p>
            <a:r>
              <a:rPr lang="pt-BR" sz="2000" dirty="0" smtClean="0">
                <a:solidFill>
                  <a:schemeClr val="accent5">
                    <a:lumMod val="75000"/>
                  </a:schemeClr>
                </a:solidFill>
                <a:latin typeface="+mj-lt"/>
              </a:rPr>
              <a:t>[2</a:t>
            </a:r>
            <a:r>
              <a:rPr lang="pt-BR" sz="2000" dirty="0">
                <a:solidFill>
                  <a:schemeClr val="accent5">
                    <a:lumMod val="75000"/>
                  </a:schemeClr>
                </a:solidFill>
                <a:latin typeface="+mj-lt"/>
              </a:rPr>
              <a:t>]</a:t>
            </a:r>
          </a:p>
        </p:txBody>
      </p:sp>
      <p:sp>
        <p:nvSpPr>
          <p:cNvPr id="13" name="CaixaDeTexto 12"/>
          <p:cNvSpPr txBox="1"/>
          <p:nvPr/>
        </p:nvSpPr>
        <p:spPr>
          <a:xfrm>
            <a:off x="7966431" y="2352268"/>
            <a:ext cx="484592" cy="399777"/>
          </a:xfrm>
          <a:prstGeom prst="rect">
            <a:avLst/>
          </a:prstGeom>
          <a:noFill/>
        </p:spPr>
        <p:txBody>
          <a:bodyPr wrap="square" rtlCol="0">
            <a:spAutoFit/>
          </a:bodyPr>
          <a:lstStyle/>
          <a:p>
            <a:r>
              <a:rPr lang="pt-BR" sz="2000" dirty="0" smtClean="0">
                <a:solidFill>
                  <a:schemeClr val="accent5">
                    <a:lumMod val="75000"/>
                  </a:schemeClr>
                </a:solidFill>
                <a:latin typeface="+mj-lt"/>
              </a:rPr>
              <a:t>[3</a:t>
            </a:r>
            <a:r>
              <a:rPr lang="pt-BR" sz="2000" dirty="0">
                <a:solidFill>
                  <a:schemeClr val="accent5">
                    <a:lumMod val="75000"/>
                  </a:schemeClr>
                </a:solidFill>
                <a:latin typeface="+mj-lt"/>
              </a:rPr>
              <a:t>]</a:t>
            </a:r>
          </a:p>
        </p:txBody>
      </p:sp>
      <p:sp>
        <p:nvSpPr>
          <p:cNvPr id="14" name="CaixaDeTexto 13"/>
          <p:cNvSpPr txBox="1"/>
          <p:nvPr/>
        </p:nvSpPr>
        <p:spPr>
          <a:xfrm>
            <a:off x="4362187" y="3546674"/>
            <a:ext cx="474912" cy="400110"/>
          </a:xfrm>
          <a:prstGeom prst="rect">
            <a:avLst/>
          </a:prstGeom>
          <a:noFill/>
        </p:spPr>
        <p:txBody>
          <a:bodyPr wrap="square" rtlCol="0">
            <a:spAutoFit/>
          </a:bodyPr>
          <a:lstStyle/>
          <a:p>
            <a:r>
              <a:rPr lang="pt-BR" sz="2000" dirty="0" smtClean="0">
                <a:solidFill>
                  <a:schemeClr val="accent5">
                    <a:lumMod val="75000"/>
                  </a:schemeClr>
                </a:solidFill>
                <a:latin typeface="+mj-lt"/>
              </a:rPr>
              <a:t>[4]</a:t>
            </a:r>
            <a:endParaRPr lang="pt-BR" sz="2000" dirty="0">
              <a:solidFill>
                <a:schemeClr val="accent5">
                  <a:lumMod val="75000"/>
                </a:schemeClr>
              </a:solidFill>
              <a:latin typeface="+mj-lt"/>
            </a:endParaRPr>
          </a:p>
        </p:txBody>
      </p:sp>
      <p:sp>
        <p:nvSpPr>
          <p:cNvPr id="24" name="Seta para baixo 23"/>
          <p:cNvSpPr/>
          <p:nvPr/>
        </p:nvSpPr>
        <p:spPr>
          <a:xfrm>
            <a:off x="4923961" y="687521"/>
            <a:ext cx="524080" cy="483950"/>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aphicFrame>
        <p:nvGraphicFramePr>
          <p:cNvPr id="25" name="Tabela 24"/>
          <p:cNvGraphicFramePr>
            <a:graphicFrameLocks noGrp="1"/>
          </p:cNvGraphicFramePr>
          <p:nvPr>
            <p:extLst>
              <p:ext uri="{D42A27DB-BD31-4B8C-83A1-F6EECF244321}">
                <p14:modId xmlns:p14="http://schemas.microsoft.com/office/powerpoint/2010/main" val="2447083554"/>
              </p:ext>
            </p:extLst>
          </p:nvPr>
        </p:nvGraphicFramePr>
        <p:xfrm>
          <a:off x="3952737" y="1432420"/>
          <a:ext cx="4866704" cy="1072056"/>
        </p:xfrm>
        <a:graphic>
          <a:graphicData uri="http://schemas.openxmlformats.org/drawingml/2006/table">
            <a:tbl>
              <a:tblPr firstRow="1" bandRow="1">
                <a:tableStyleId>{5940675A-B579-460E-94D1-54222C63F5DA}</a:tableStyleId>
              </a:tblPr>
              <a:tblGrid>
                <a:gridCol w="1216676"/>
                <a:gridCol w="1216676"/>
                <a:gridCol w="1216676"/>
                <a:gridCol w="1216676"/>
              </a:tblGrid>
              <a:tr h="1068598">
                <a:tc>
                  <a:txBody>
                    <a:bodyPr/>
                    <a:lstStyle/>
                    <a:p>
                      <a:pPr algn="ctr"/>
                      <a:endParaRPr lang="pt-BR" sz="6400" b="0" dirty="0">
                        <a:solidFill>
                          <a:srgbClr val="FFFF00"/>
                        </a:solidFill>
                      </a:endParaRPr>
                    </a:p>
                  </a:txBody>
                  <a:tcPr marL="96698" marR="96698" marT="48348" marB="48348">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pt-BR" sz="6400" b="0" dirty="0" smtClean="0">
                          <a:solidFill>
                            <a:srgbClr val="FFFF00"/>
                          </a:solidFill>
                        </a:rPr>
                        <a:t>2</a:t>
                      </a:r>
                      <a:endParaRPr lang="pt-BR" sz="6400" b="0" dirty="0">
                        <a:solidFill>
                          <a:srgbClr val="FFFF00"/>
                        </a:solidFill>
                      </a:endParaRPr>
                    </a:p>
                  </a:txBody>
                  <a:tcPr marL="96698" marR="96698" marT="48348" marB="48348">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pt-BR" sz="6400" b="0" dirty="0">
                        <a:solidFill>
                          <a:srgbClr val="FFFF00"/>
                        </a:solidFill>
                      </a:endParaRPr>
                    </a:p>
                  </a:txBody>
                  <a:tcPr marL="96698" marR="96698" marT="48348" marB="48348">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pt-BR" sz="6400" b="0" dirty="0" smtClean="0">
                          <a:solidFill>
                            <a:srgbClr val="FFFF00"/>
                          </a:solidFill>
                        </a:rPr>
                        <a:t>5</a:t>
                      </a:r>
                      <a:endParaRPr lang="pt-BR" sz="6400" b="0" dirty="0">
                        <a:solidFill>
                          <a:srgbClr val="FFFF00"/>
                        </a:solidFill>
                      </a:endParaRPr>
                    </a:p>
                  </a:txBody>
                  <a:tcPr marL="96698" marR="96698" marT="48348" marB="48348">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19" name="Tabela 18"/>
          <p:cNvGraphicFramePr>
            <a:graphicFrameLocks noGrp="1"/>
          </p:cNvGraphicFramePr>
          <p:nvPr>
            <p:extLst>
              <p:ext uri="{D42A27DB-BD31-4B8C-83A1-F6EECF244321}">
                <p14:modId xmlns:p14="http://schemas.microsoft.com/office/powerpoint/2010/main" val="3682159254"/>
              </p:ext>
            </p:extLst>
          </p:nvPr>
        </p:nvGraphicFramePr>
        <p:xfrm>
          <a:off x="3952737" y="5064269"/>
          <a:ext cx="1216676" cy="1072056"/>
        </p:xfrm>
        <a:graphic>
          <a:graphicData uri="http://schemas.openxmlformats.org/drawingml/2006/table">
            <a:tbl>
              <a:tblPr firstRow="1" bandRow="1">
                <a:tableStyleId>{5940675A-B579-460E-94D1-54222C63F5DA}</a:tableStyleId>
              </a:tblPr>
              <a:tblGrid>
                <a:gridCol w="1216676"/>
              </a:tblGrid>
              <a:tr h="1068598">
                <a:tc>
                  <a:txBody>
                    <a:bodyPr/>
                    <a:lstStyle/>
                    <a:p>
                      <a:pPr algn="ctr"/>
                      <a:r>
                        <a:rPr lang="pt-BR" sz="6400" b="0" dirty="0" smtClean="0">
                          <a:solidFill>
                            <a:srgbClr val="FFFF00"/>
                          </a:solidFill>
                        </a:rPr>
                        <a:t>15</a:t>
                      </a:r>
                      <a:endParaRPr lang="pt-BR" sz="6400" b="0" dirty="0">
                        <a:solidFill>
                          <a:srgbClr val="FFFF00"/>
                        </a:solidFill>
                      </a:endParaRPr>
                    </a:p>
                  </a:txBody>
                  <a:tcPr marL="96698" marR="96698" marT="48348" marB="48348">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40" name="CaixaDeTexto 39"/>
          <p:cNvSpPr txBox="1"/>
          <p:nvPr/>
        </p:nvSpPr>
        <p:spPr>
          <a:xfrm>
            <a:off x="5561345" y="3563777"/>
            <a:ext cx="474912" cy="400110"/>
          </a:xfrm>
          <a:prstGeom prst="rect">
            <a:avLst/>
          </a:prstGeom>
          <a:noFill/>
        </p:spPr>
        <p:txBody>
          <a:bodyPr wrap="square" rtlCol="0">
            <a:spAutoFit/>
          </a:bodyPr>
          <a:lstStyle/>
          <a:p>
            <a:r>
              <a:rPr lang="pt-BR" sz="2000" dirty="0" smtClean="0">
                <a:solidFill>
                  <a:schemeClr val="accent5">
                    <a:lumMod val="75000"/>
                  </a:schemeClr>
                </a:solidFill>
                <a:latin typeface="+mj-lt"/>
              </a:rPr>
              <a:t>[5]</a:t>
            </a:r>
            <a:endParaRPr lang="pt-BR" sz="2000" dirty="0">
              <a:solidFill>
                <a:schemeClr val="accent5">
                  <a:lumMod val="75000"/>
                </a:schemeClr>
              </a:solidFill>
              <a:latin typeface="+mj-lt"/>
            </a:endParaRPr>
          </a:p>
        </p:txBody>
      </p:sp>
      <p:sp>
        <p:nvSpPr>
          <p:cNvPr id="41" name="CaixaDeTexto 40"/>
          <p:cNvSpPr txBox="1"/>
          <p:nvPr/>
        </p:nvSpPr>
        <p:spPr>
          <a:xfrm>
            <a:off x="6787650" y="3567587"/>
            <a:ext cx="474912" cy="400110"/>
          </a:xfrm>
          <a:prstGeom prst="rect">
            <a:avLst/>
          </a:prstGeom>
          <a:noFill/>
        </p:spPr>
        <p:txBody>
          <a:bodyPr wrap="square" rtlCol="0">
            <a:spAutoFit/>
          </a:bodyPr>
          <a:lstStyle/>
          <a:p>
            <a:r>
              <a:rPr lang="pt-BR" sz="2000" dirty="0" smtClean="0">
                <a:solidFill>
                  <a:schemeClr val="accent5">
                    <a:lumMod val="75000"/>
                  </a:schemeClr>
                </a:solidFill>
                <a:latin typeface="+mj-lt"/>
              </a:rPr>
              <a:t>[6]</a:t>
            </a:r>
            <a:endParaRPr lang="pt-BR" sz="2000" dirty="0">
              <a:solidFill>
                <a:schemeClr val="accent5">
                  <a:lumMod val="75000"/>
                </a:schemeClr>
              </a:solidFill>
              <a:latin typeface="+mj-lt"/>
            </a:endParaRPr>
          </a:p>
        </p:txBody>
      </p:sp>
      <p:sp>
        <p:nvSpPr>
          <p:cNvPr id="42" name="CaixaDeTexto 41"/>
          <p:cNvSpPr txBox="1"/>
          <p:nvPr/>
        </p:nvSpPr>
        <p:spPr>
          <a:xfrm>
            <a:off x="7973336" y="3546674"/>
            <a:ext cx="474912" cy="400110"/>
          </a:xfrm>
          <a:prstGeom prst="rect">
            <a:avLst/>
          </a:prstGeom>
          <a:noFill/>
        </p:spPr>
        <p:txBody>
          <a:bodyPr wrap="square" rtlCol="0">
            <a:spAutoFit/>
          </a:bodyPr>
          <a:lstStyle/>
          <a:p>
            <a:r>
              <a:rPr lang="pt-BR" sz="2000" dirty="0" smtClean="0">
                <a:solidFill>
                  <a:schemeClr val="accent5">
                    <a:lumMod val="75000"/>
                  </a:schemeClr>
                </a:solidFill>
                <a:latin typeface="+mj-lt"/>
              </a:rPr>
              <a:t>[7]</a:t>
            </a:r>
            <a:endParaRPr lang="pt-BR" sz="2000" dirty="0">
              <a:solidFill>
                <a:schemeClr val="accent5">
                  <a:lumMod val="75000"/>
                </a:schemeClr>
              </a:solidFill>
              <a:latin typeface="+mj-lt"/>
            </a:endParaRPr>
          </a:p>
        </p:txBody>
      </p:sp>
      <p:sp>
        <p:nvSpPr>
          <p:cNvPr id="43" name="CaixaDeTexto 42"/>
          <p:cNvSpPr txBox="1"/>
          <p:nvPr/>
        </p:nvSpPr>
        <p:spPr>
          <a:xfrm>
            <a:off x="7906537" y="4794542"/>
            <a:ext cx="604379" cy="400110"/>
          </a:xfrm>
          <a:prstGeom prst="rect">
            <a:avLst/>
          </a:prstGeom>
          <a:noFill/>
        </p:spPr>
        <p:txBody>
          <a:bodyPr wrap="square" rtlCol="0">
            <a:spAutoFit/>
          </a:bodyPr>
          <a:lstStyle/>
          <a:p>
            <a:r>
              <a:rPr lang="pt-BR" sz="2000" dirty="0" smtClean="0">
                <a:solidFill>
                  <a:schemeClr val="accent5">
                    <a:lumMod val="75000"/>
                  </a:schemeClr>
                </a:solidFill>
                <a:latin typeface="+mj-lt"/>
              </a:rPr>
              <a:t>[11]</a:t>
            </a:r>
            <a:endParaRPr lang="pt-BR" sz="2000" dirty="0">
              <a:solidFill>
                <a:schemeClr val="accent5">
                  <a:lumMod val="75000"/>
                </a:schemeClr>
              </a:solidFill>
              <a:latin typeface="+mj-lt"/>
            </a:endParaRPr>
          </a:p>
        </p:txBody>
      </p:sp>
      <p:sp>
        <p:nvSpPr>
          <p:cNvPr id="44" name="CaixaDeTexto 43"/>
          <p:cNvSpPr txBox="1"/>
          <p:nvPr/>
        </p:nvSpPr>
        <p:spPr>
          <a:xfrm>
            <a:off x="6721851" y="4801599"/>
            <a:ext cx="605920" cy="400110"/>
          </a:xfrm>
          <a:prstGeom prst="rect">
            <a:avLst/>
          </a:prstGeom>
          <a:noFill/>
        </p:spPr>
        <p:txBody>
          <a:bodyPr wrap="square" rtlCol="0">
            <a:spAutoFit/>
          </a:bodyPr>
          <a:lstStyle/>
          <a:p>
            <a:r>
              <a:rPr lang="pt-BR" sz="2000" dirty="0" smtClean="0">
                <a:solidFill>
                  <a:schemeClr val="accent5">
                    <a:lumMod val="75000"/>
                  </a:schemeClr>
                </a:solidFill>
                <a:latin typeface="+mj-lt"/>
              </a:rPr>
              <a:t>[10]</a:t>
            </a:r>
            <a:endParaRPr lang="pt-BR" sz="2000" dirty="0">
              <a:solidFill>
                <a:schemeClr val="accent5">
                  <a:lumMod val="75000"/>
                </a:schemeClr>
              </a:solidFill>
              <a:latin typeface="+mj-lt"/>
            </a:endParaRPr>
          </a:p>
        </p:txBody>
      </p:sp>
      <p:sp>
        <p:nvSpPr>
          <p:cNvPr id="45" name="CaixaDeTexto 44"/>
          <p:cNvSpPr txBox="1"/>
          <p:nvPr/>
        </p:nvSpPr>
        <p:spPr>
          <a:xfrm>
            <a:off x="5567432" y="4808081"/>
            <a:ext cx="474912" cy="400110"/>
          </a:xfrm>
          <a:prstGeom prst="rect">
            <a:avLst/>
          </a:prstGeom>
          <a:noFill/>
        </p:spPr>
        <p:txBody>
          <a:bodyPr wrap="square" rtlCol="0">
            <a:spAutoFit/>
          </a:bodyPr>
          <a:lstStyle/>
          <a:p>
            <a:r>
              <a:rPr lang="pt-BR" sz="2000" dirty="0" smtClean="0">
                <a:solidFill>
                  <a:schemeClr val="accent5">
                    <a:lumMod val="75000"/>
                  </a:schemeClr>
                </a:solidFill>
                <a:latin typeface="+mj-lt"/>
              </a:rPr>
              <a:t>[9]</a:t>
            </a:r>
            <a:endParaRPr lang="pt-BR" sz="2000" dirty="0">
              <a:solidFill>
                <a:schemeClr val="accent5">
                  <a:lumMod val="75000"/>
                </a:schemeClr>
              </a:solidFill>
              <a:latin typeface="+mj-lt"/>
            </a:endParaRPr>
          </a:p>
        </p:txBody>
      </p:sp>
      <p:sp>
        <p:nvSpPr>
          <p:cNvPr id="46" name="CaixaDeTexto 45"/>
          <p:cNvSpPr txBox="1"/>
          <p:nvPr/>
        </p:nvSpPr>
        <p:spPr>
          <a:xfrm>
            <a:off x="4357346" y="4821844"/>
            <a:ext cx="474912" cy="400110"/>
          </a:xfrm>
          <a:prstGeom prst="rect">
            <a:avLst/>
          </a:prstGeom>
          <a:noFill/>
        </p:spPr>
        <p:txBody>
          <a:bodyPr wrap="square" rtlCol="0">
            <a:spAutoFit/>
          </a:bodyPr>
          <a:lstStyle/>
          <a:p>
            <a:r>
              <a:rPr lang="pt-BR" sz="2000" dirty="0" smtClean="0">
                <a:solidFill>
                  <a:schemeClr val="accent5">
                    <a:lumMod val="75000"/>
                  </a:schemeClr>
                </a:solidFill>
                <a:latin typeface="+mj-lt"/>
              </a:rPr>
              <a:t>[8]</a:t>
            </a:r>
            <a:endParaRPr lang="pt-BR" sz="2000" dirty="0">
              <a:solidFill>
                <a:schemeClr val="accent5">
                  <a:lumMod val="75000"/>
                </a:schemeClr>
              </a:solidFill>
              <a:latin typeface="+mj-lt"/>
            </a:endParaRPr>
          </a:p>
        </p:txBody>
      </p:sp>
      <p:sp>
        <p:nvSpPr>
          <p:cNvPr id="47" name="CaixaDeTexto 46"/>
          <p:cNvSpPr txBox="1"/>
          <p:nvPr/>
        </p:nvSpPr>
        <p:spPr>
          <a:xfrm>
            <a:off x="4294465" y="5891656"/>
            <a:ext cx="620505" cy="400110"/>
          </a:xfrm>
          <a:prstGeom prst="rect">
            <a:avLst/>
          </a:prstGeom>
          <a:noFill/>
        </p:spPr>
        <p:txBody>
          <a:bodyPr wrap="square" rtlCol="0">
            <a:spAutoFit/>
          </a:bodyPr>
          <a:lstStyle/>
          <a:p>
            <a:r>
              <a:rPr lang="pt-BR" sz="2000" dirty="0" smtClean="0">
                <a:solidFill>
                  <a:schemeClr val="accent5">
                    <a:lumMod val="75000"/>
                  </a:schemeClr>
                </a:solidFill>
                <a:latin typeface="+mj-lt"/>
              </a:rPr>
              <a:t>[12]</a:t>
            </a:r>
            <a:endParaRPr lang="pt-BR" sz="2000" dirty="0">
              <a:solidFill>
                <a:schemeClr val="accent5">
                  <a:lumMod val="75000"/>
                </a:schemeClr>
              </a:solidFill>
              <a:latin typeface="+mj-lt"/>
            </a:endParaRPr>
          </a:p>
        </p:txBody>
      </p:sp>
      <p:sp>
        <p:nvSpPr>
          <p:cNvPr id="48" name="CaixaDeTexto 47"/>
          <p:cNvSpPr txBox="1"/>
          <p:nvPr/>
        </p:nvSpPr>
        <p:spPr>
          <a:xfrm>
            <a:off x="5500093" y="5899310"/>
            <a:ext cx="627811" cy="400110"/>
          </a:xfrm>
          <a:prstGeom prst="rect">
            <a:avLst/>
          </a:prstGeom>
          <a:noFill/>
        </p:spPr>
        <p:txBody>
          <a:bodyPr wrap="square" rtlCol="0">
            <a:spAutoFit/>
          </a:bodyPr>
          <a:lstStyle/>
          <a:p>
            <a:r>
              <a:rPr lang="pt-BR" sz="2000" dirty="0" smtClean="0">
                <a:solidFill>
                  <a:schemeClr val="accent5">
                    <a:lumMod val="75000"/>
                  </a:schemeClr>
                </a:solidFill>
                <a:latin typeface="+mj-lt"/>
              </a:rPr>
              <a:t>[13]</a:t>
            </a:r>
            <a:endParaRPr lang="pt-BR" sz="2000" dirty="0">
              <a:solidFill>
                <a:schemeClr val="accent5">
                  <a:lumMod val="75000"/>
                </a:schemeClr>
              </a:solidFill>
              <a:latin typeface="+mj-lt"/>
            </a:endParaRPr>
          </a:p>
        </p:txBody>
      </p:sp>
      <p:sp>
        <p:nvSpPr>
          <p:cNvPr id="49" name="CaixaDeTexto 48"/>
          <p:cNvSpPr txBox="1"/>
          <p:nvPr/>
        </p:nvSpPr>
        <p:spPr>
          <a:xfrm>
            <a:off x="6713027" y="5891656"/>
            <a:ext cx="628573" cy="400110"/>
          </a:xfrm>
          <a:prstGeom prst="rect">
            <a:avLst/>
          </a:prstGeom>
          <a:noFill/>
        </p:spPr>
        <p:txBody>
          <a:bodyPr wrap="square" rtlCol="0">
            <a:spAutoFit/>
          </a:bodyPr>
          <a:lstStyle/>
          <a:p>
            <a:r>
              <a:rPr lang="pt-BR" sz="2000" dirty="0" smtClean="0">
                <a:solidFill>
                  <a:schemeClr val="accent5">
                    <a:lumMod val="75000"/>
                  </a:schemeClr>
                </a:solidFill>
                <a:latin typeface="+mj-lt"/>
              </a:rPr>
              <a:t>[14]</a:t>
            </a:r>
            <a:endParaRPr lang="pt-BR" sz="2000" dirty="0">
              <a:solidFill>
                <a:schemeClr val="accent5">
                  <a:lumMod val="75000"/>
                </a:schemeClr>
              </a:solidFill>
              <a:latin typeface="+mj-lt"/>
            </a:endParaRPr>
          </a:p>
        </p:txBody>
      </p:sp>
      <p:sp>
        <p:nvSpPr>
          <p:cNvPr id="50" name="CaixaDeTexto 49"/>
          <p:cNvSpPr txBox="1"/>
          <p:nvPr/>
        </p:nvSpPr>
        <p:spPr>
          <a:xfrm>
            <a:off x="7900147" y="5873720"/>
            <a:ext cx="617158" cy="400110"/>
          </a:xfrm>
          <a:prstGeom prst="rect">
            <a:avLst/>
          </a:prstGeom>
          <a:noFill/>
        </p:spPr>
        <p:txBody>
          <a:bodyPr wrap="square" rtlCol="0">
            <a:spAutoFit/>
          </a:bodyPr>
          <a:lstStyle/>
          <a:p>
            <a:r>
              <a:rPr lang="pt-BR" sz="2000" dirty="0" smtClean="0">
                <a:solidFill>
                  <a:schemeClr val="accent5">
                    <a:lumMod val="75000"/>
                  </a:schemeClr>
                </a:solidFill>
                <a:latin typeface="+mj-lt"/>
              </a:rPr>
              <a:t>[15]</a:t>
            </a:r>
            <a:endParaRPr lang="pt-BR" sz="2000" dirty="0">
              <a:solidFill>
                <a:schemeClr val="accent5">
                  <a:lumMod val="75000"/>
                </a:schemeClr>
              </a:solidFill>
              <a:latin typeface="+mj-lt"/>
            </a:endParaRPr>
          </a:p>
        </p:txBody>
      </p:sp>
      <p:sp>
        <p:nvSpPr>
          <p:cNvPr id="3" name="Retângulo de cantos arredondados 2"/>
          <p:cNvSpPr/>
          <p:nvPr/>
        </p:nvSpPr>
        <p:spPr>
          <a:xfrm>
            <a:off x="1655812" y="250995"/>
            <a:ext cx="7297703" cy="510778"/>
          </a:xfrm>
          <a:prstGeom prst="roundRect">
            <a:avLst/>
          </a:prstGeom>
          <a:solidFill>
            <a:schemeClr val="bg1"/>
          </a:solidFill>
          <a:ln w="57150">
            <a:noFill/>
            <a:prstDash val="sysDash"/>
          </a:ln>
        </p:spPr>
        <p:txBody>
          <a:bodyPr wrap="none">
            <a:spAutoFit/>
          </a:bodyPr>
          <a:lstStyle/>
          <a:p>
            <a:pPr algn="ctr"/>
            <a:r>
              <a:rPr lang="pt-BR" sz="2400" b="1" dirty="0">
                <a:solidFill>
                  <a:srgbClr val="00B050"/>
                </a:solidFill>
              </a:rPr>
              <a:t>$vetor</a:t>
            </a:r>
            <a:r>
              <a:rPr lang="pt-BR" sz="2400" b="1" dirty="0">
                <a:solidFill>
                  <a:prstClr val="black"/>
                </a:solidFill>
              </a:rPr>
              <a:t> </a:t>
            </a:r>
            <a:r>
              <a:rPr lang="pt-BR" sz="2400" b="1" dirty="0">
                <a:solidFill>
                  <a:srgbClr val="0070C0"/>
                </a:solidFill>
              </a:rPr>
              <a:t>=</a:t>
            </a:r>
            <a:r>
              <a:rPr lang="pt-BR" sz="2400" b="1" dirty="0">
                <a:solidFill>
                  <a:prstClr val="black"/>
                </a:solidFill>
              </a:rPr>
              <a:t> </a:t>
            </a:r>
            <a:r>
              <a:rPr lang="pt-BR" sz="2400" b="1" dirty="0" err="1" smtClean="0">
                <a:solidFill>
                  <a:srgbClr val="FF0000"/>
                </a:solidFill>
              </a:rPr>
              <a:t>array</a:t>
            </a:r>
            <a:r>
              <a:rPr lang="pt-BR" sz="2400" b="1" dirty="0" smtClean="0">
                <a:solidFill>
                  <a:srgbClr val="FF0000"/>
                </a:solidFill>
              </a:rPr>
              <a:t>(</a:t>
            </a:r>
            <a:r>
              <a:rPr lang="pt-BR" sz="2400" b="1" dirty="0" smtClean="0"/>
              <a:t>1 </a:t>
            </a:r>
            <a:r>
              <a:rPr lang="pt-BR" sz="2400" b="1" dirty="0"/>
              <a:t>=&gt; 2, 3 =&gt; 5, 6 =&gt; 7, 9 =&gt; 11, 12 =&gt; 15</a:t>
            </a:r>
            <a:r>
              <a:rPr lang="pt-BR" sz="2400" b="1" dirty="0" smtClean="0">
                <a:solidFill>
                  <a:srgbClr val="FF0000"/>
                </a:solidFill>
              </a:rPr>
              <a:t>)</a:t>
            </a:r>
            <a:r>
              <a:rPr lang="pt-BR" sz="2400" b="1" dirty="0" smtClean="0">
                <a:solidFill>
                  <a:srgbClr val="7030A0"/>
                </a:solidFill>
              </a:rPr>
              <a:t>;</a:t>
            </a:r>
            <a:endParaRPr lang="pt-BR" sz="2400" b="1" dirty="0">
              <a:solidFill>
                <a:srgbClr val="7030A0"/>
              </a:solidFill>
            </a:endParaRPr>
          </a:p>
        </p:txBody>
      </p:sp>
      <p:pic>
        <p:nvPicPr>
          <p:cNvPr id="7" name="Imagem 6"/>
          <p:cNvPicPr>
            <a:picLocks noChangeAspect="1"/>
          </p:cNvPicPr>
          <p:nvPr/>
        </p:nvPicPr>
        <p:blipFill>
          <a:blip r:embed="rId4"/>
          <a:stretch>
            <a:fillRect/>
          </a:stretch>
        </p:blipFill>
        <p:spPr>
          <a:xfrm flipH="1">
            <a:off x="1594756" y="4310380"/>
            <a:ext cx="348750" cy="157500"/>
          </a:xfrm>
          <a:prstGeom prst="rect">
            <a:avLst/>
          </a:prstGeom>
        </p:spPr>
      </p:pic>
      <p:sp>
        <p:nvSpPr>
          <p:cNvPr id="52" name="Triângulo isósceles 51"/>
          <p:cNvSpPr/>
          <p:nvPr/>
        </p:nvSpPr>
        <p:spPr>
          <a:xfrm rot="12691739">
            <a:off x="1835113" y="2483021"/>
            <a:ext cx="508000" cy="660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3" name="Retângulo de cantos arredondados 52"/>
          <p:cNvSpPr/>
          <p:nvPr/>
        </p:nvSpPr>
        <p:spPr>
          <a:xfrm>
            <a:off x="213510" y="1212882"/>
            <a:ext cx="3395778" cy="150607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Retângulo 53"/>
          <p:cNvSpPr/>
          <p:nvPr/>
        </p:nvSpPr>
        <p:spPr>
          <a:xfrm>
            <a:off x="328837" y="1276242"/>
            <a:ext cx="3210716" cy="1366528"/>
          </a:xfrm>
          <a:prstGeom prst="rect">
            <a:avLst/>
          </a:prstGeom>
        </p:spPr>
        <p:txBody>
          <a:bodyPr wrap="square">
            <a:spAutoFit/>
          </a:bodyPr>
          <a:lstStyle/>
          <a:p>
            <a:pPr algn="just">
              <a:lnSpc>
                <a:spcPct val="115000"/>
              </a:lnSpc>
              <a:spcAft>
                <a:spcPts val="0"/>
              </a:spcAft>
            </a:pPr>
            <a:r>
              <a:rPr lang="pt-BR" dirty="0">
                <a:solidFill>
                  <a:srgbClr val="000000"/>
                </a:solidFill>
                <a:ea typeface="Arial" panose="020B0604020202020204" pitchFamily="34" charset="0"/>
              </a:rPr>
              <a:t>Ao invés de deixar o PHP alocar os conteúdos automaticamente, é </a:t>
            </a:r>
            <a:r>
              <a:rPr lang="pt-BR" dirty="0" smtClean="0">
                <a:solidFill>
                  <a:srgbClr val="000000"/>
                </a:solidFill>
                <a:ea typeface="Arial" panose="020B0604020202020204" pitchFamily="34" charset="0"/>
              </a:rPr>
              <a:t>podemos </a:t>
            </a:r>
            <a:r>
              <a:rPr lang="pt-BR" dirty="0">
                <a:solidFill>
                  <a:srgbClr val="000000"/>
                </a:solidFill>
                <a:ea typeface="Arial" panose="020B0604020202020204" pitchFamily="34" charset="0"/>
              </a:rPr>
              <a:t>definir em qual posição cada um deles entrará.</a:t>
            </a:r>
          </a:p>
        </p:txBody>
      </p:sp>
      <p:graphicFrame>
        <p:nvGraphicFramePr>
          <p:cNvPr id="57" name="Tabela 56"/>
          <p:cNvGraphicFramePr>
            <a:graphicFrameLocks noGrp="1"/>
          </p:cNvGraphicFramePr>
          <p:nvPr>
            <p:extLst>
              <p:ext uri="{D42A27DB-BD31-4B8C-83A1-F6EECF244321}">
                <p14:modId xmlns:p14="http://schemas.microsoft.com/office/powerpoint/2010/main" val="255858607"/>
              </p:ext>
            </p:extLst>
          </p:nvPr>
        </p:nvGraphicFramePr>
        <p:xfrm>
          <a:off x="6420142" y="2646757"/>
          <a:ext cx="1216676" cy="1072056"/>
        </p:xfrm>
        <a:graphic>
          <a:graphicData uri="http://schemas.openxmlformats.org/drawingml/2006/table">
            <a:tbl>
              <a:tblPr firstRow="1" bandRow="1">
                <a:tableStyleId>{5940675A-B579-460E-94D1-54222C63F5DA}</a:tableStyleId>
              </a:tblPr>
              <a:tblGrid>
                <a:gridCol w="1216676"/>
              </a:tblGrid>
              <a:tr h="1068598">
                <a:tc>
                  <a:txBody>
                    <a:bodyPr/>
                    <a:lstStyle/>
                    <a:p>
                      <a:pPr algn="ctr"/>
                      <a:r>
                        <a:rPr lang="pt-BR" sz="6400" b="0" dirty="0" smtClean="0">
                          <a:solidFill>
                            <a:srgbClr val="FFFF00"/>
                          </a:solidFill>
                        </a:rPr>
                        <a:t>8</a:t>
                      </a:r>
                      <a:endParaRPr lang="pt-BR" sz="6400" b="0" dirty="0">
                        <a:solidFill>
                          <a:srgbClr val="FFFF00"/>
                        </a:solidFill>
                      </a:endParaRPr>
                    </a:p>
                  </a:txBody>
                  <a:tcPr marL="96698" marR="96698" marT="48348" marB="48348">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58" name="Tabela 57"/>
          <p:cNvGraphicFramePr>
            <a:graphicFrameLocks noGrp="1"/>
          </p:cNvGraphicFramePr>
          <p:nvPr>
            <p:extLst>
              <p:ext uri="{D42A27DB-BD31-4B8C-83A1-F6EECF244321}">
                <p14:modId xmlns:p14="http://schemas.microsoft.com/office/powerpoint/2010/main" val="2491578227"/>
              </p:ext>
            </p:extLst>
          </p:nvPr>
        </p:nvGraphicFramePr>
        <p:xfrm>
          <a:off x="5203297" y="3904611"/>
          <a:ext cx="1216676" cy="1072056"/>
        </p:xfrm>
        <a:graphic>
          <a:graphicData uri="http://schemas.openxmlformats.org/drawingml/2006/table">
            <a:tbl>
              <a:tblPr firstRow="1" bandRow="1">
                <a:tableStyleId>{5940675A-B579-460E-94D1-54222C63F5DA}</a:tableStyleId>
              </a:tblPr>
              <a:tblGrid>
                <a:gridCol w="1216676"/>
              </a:tblGrid>
              <a:tr h="1068598">
                <a:tc>
                  <a:txBody>
                    <a:bodyPr/>
                    <a:lstStyle/>
                    <a:p>
                      <a:pPr algn="ctr"/>
                      <a:r>
                        <a:rPr lang="pt-BR" sz="6400" b="0" dirty="0" smtClean="0">
                          <a:solidFill>
                            <a:srgbClr val="FFFF00"/>
                          </a:solidFill>
                        </a:rPr>
                        <a:t>11</a:t>
                      </a:r>
                      <a:endParaRPr lang="pt-BR" sz="6400" b="0" dirty="0">
                        <a:solidFill>
                          <a:srgbClr val="FFFF00"/>
                        </a:solidFill>
                      </a:endParaRPr>
                    </a:p>
                  </a:txBody>
                  <a:tcPr marL="96698" marR="96698" marT="48348" marB="48348">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220054740"/>
      </p:ext>
    </p:extLst>
  </p:cSld>
  <p:clrMapOvr>
    <a:masterClrMapping/>
  </p:clrMapOvr>
  <p:transition spd="med">
    <p:pull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grpSp>
        <p:nvGrpSpPr>
          <p:cNvPr id="15" name="Grupo 14"/>
          <p:cNvGrpSpPr/>
          <p:nvPr/>
        </p:nvGrpSpPr>
        <p:grpSpPr>
          <a:xfrm>
            <a:off x="2200789" y="1198008"/>
            <a:ext cx="7647386" cy="5067530"/>
            <a:chOff x="8116157" y="979763"/>
            <a:chExt cx="4764258" cy="3157029"/>
          </a:xfrm>
        </p:grpSpPr>
        <p:sp>
          <p:nvSpPr>
            <p:cNvPr id="16" name="Retângulo 15"/>
            <p:cNvSpPr/>
            <p:nvPr/>
          </p:nvSpPr>
          <p:spPr>
            <a:xfrm>
              <a:off x="9196936" y="1354297"/>
              <a:ext cx="2656936" cy="253616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7" name="Imagem 16"/>
            <p:cNvPicPr>
              <a:picLocks noChangeAspect="1"/>
            </p:cNvPicPr>
            <p:nvPr/>
          </p:nvPicPr>
          <p:blipFill rotWithShape="1">
            <a:blip r:embed="rId2" cstate="print">
              <a:extLst>
                <a:ext uri="{28A0092B-C50C-407E-A947-70E740481C1C}">
                  <a14:useLocalDpi xmlns:a14="http://schemas.microsoft.com/office/drawing/2010/main" val="0"/>
                </a:ext>
              </a:extLst>
            </a:blip>
            <a:srcRect b="22034"/>
            <a:stretch/>
          </p:blipFill>
          <p:spPr>
            <a:xfrm>
              <a:off x="8116157" y="979763"/>
              <a:ext cx="4764258" cy="3157029"/>
            </a:xfrm>
            <a:prstGeom prst="rect">
              <a:avLst/>
            </a:prstGeom>
          </p:spPr>
        </p:pic>
      </p:grpSp>
      <p:sp>
        <p:nvSpPr>
          <p:cNvPr id="2" name="Retângulo de cantos arredondados 1"/>
          <p:cNvSpPr/>
          <p:nvPr/>
        </p:nvSpPr>
        <p:spPr>
          <a:xfrm>
            <a:off x="3954616" y="2386127"/>
            <a:ext cx="502920" cy="3161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5">
                  <a:lumMod val="75000"/>
                </a:schemeClr>
              </a:solidFill>
            </a:endParaRPr>
          </a:p>
        </p:txBody>
      </p:sp>
      <p:sp>
        <p:nvSpPr>
          <p:cNvPr id="22" name="Retângulo de cantos arredondados 21"/>
          <p:cNvSpPr/>
          <p:nvPr/>
        </p:nvSpPr>
        <p:spPr>
          <a:xfrm>
            <a:off x="5164702" y="2386127"/>
            <a:ext cx="502920" cy="3161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5">
                  <a:lumMod val="75000"/>
                </a:schemeClr>
              </a:solidFill>
            </a:endParaRPr>
          </a:p>
        </p:txBody>
      </p:sp>
      <p:sp>
        <p:nvSpPr>
          <p:cNvPr id="26" name="Retângulo de cantos arredondados 25"/>
          <p:cNvSpPr/>
          <p:nvPr/>
        </p:nvSpPr>
        <p:spPr>
          <a:xfrm>
            <a:off x="6390921" y="2386126"/>
            <a:ext cx="502920" cy="3161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5">
                  <a:lumMod val="75000"/>
                </a:schemeClr>
              </a:solidFill>
            </a:endParaRPr>
          </a:p>
        </p:txBody>
      </p:sp>
      <p:sp>
        <p:nvSpPr>
          <p:cNvPr id="27" name="Retângulo de cantos arredondados 26"/>
          <p:cNvSpPr/>
          <p:nvPr/>
        </p:nvSpPr>
        <p:spPr>
          <a:xfrm>
            <a:off x="7565766" y="2385148"/>
            <a:ext cx="502920" cy="3161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5">
                  <a:lumMod val="75000"/>
                </a:schemeClr>
              </a:solidFill>
            </a:endParaRPr>
          </a:p>
        </p:txBody>
      </p:sp>
      <p:sp>
        <p:nvSpPr>
          <p:cNvPr id="28" name="Retângulo de cantos arredondados 27"/>
          <p:cNvSpPr/>
          <p:nvPr/>
        </p:nvSpPr>
        <p:spPr>
          <a:xfrm>
            <a:off x="7577705" y="3549091"/>
            <a:ext cx="502920" cy="3161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5">
                  <a:lumMod val="75000"/>
                </a:schemeClr>
              </a:solidFill>
            </a:endParaRPr>
          </a:p>
        </p:txBody>
      </p:sp>
      <p:sp>
        <p:nvSpPr>
          <p:cNvPr id="29" name="Retângulo de cantos arredondados 28"/>
          <p:cNvSpPr/>
          <p:nvPr/>
        </p:nvSpPr>
        <p:spPr>
          <a:xfrm>
            <a:off x="6384540" y="3568855"/>
            <a:ext cx="502920" cy="3161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5">
                  <a:lumMod val="75000"/>
                </a:schemeClr>
              </a:solidFill>
            </a:endParaRPr>
          </a:p>
        </p:txBody>
      </p:sp>
      <p:sp>
        <p:nvSpPr>
          <p:cNvPr id="30" name="Retângulo de cantos arredondados 29"/>
          <p:cNvSpPr/>
          <p:nvPr/>
        </p:nvSpPr>
        <p:spPr>
          <a:xfrm>
            <a:off x="5164702" y="3568917"/>
            <a:ext cx="502920" cy="3161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5">
                  <a:lumMod val="75000"/>
                </a:schemeClr>
              </a:solidFill>
            </a:endParaRPr>
          </a:p>
        </p:txBody>
      </p:sp>
      <p:sp>
        <p:nvSpPr>
          <p:cNvPr id="31" name="Retângulo de cantos arredondados 30"/>
          <p:cNvSpPr/>
          <p:nvPr/>
        </p:nvSpPr>
        <p:spPr>
          <a:xfrm>
            <a:off x="3954616" y="3568917"/>
            <a:ext cx="502920" cy="3161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5">
                  <a:lumMod val="75000"/>
                </a:schemeClr>
              </a:solidFill>
            </a:endParaRPr>
          </a:p>
        </p:txBody>
      </p:sp>
      <p:sp>
        <p:nvSpPr>
          <p:cNvPr id="32" name="Retângulo de cantos arredondados 31"/>
          <p:cNvSpPr/>
          <p:nvPr/>
        </p:nvSpPr>
        <p:spPr>
          <a:xfrm>
            <a:off x="7586869" y="4804506"/>
            <a:ext cx="502920" cy="3161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5">
                  <a:lumMod val="75000"/>
                </a:schemeClr>
              </a:solidFill>
            </a:endParaRPr>
          </a:p>
        </p:txBody>
      </p:sp>
      <p:sp>
        <p:nvSpPr>
          <p:cNvPr id="33" name="Retângulo de cantos arredondados 32"/>
          <p:cNvSpPr/>
          <p:nvPr/>
        </p:nvSpPr>
        <p:spPr>
          <a:xfrm>
            <a:off x="6393704" y="4813221"/>
            <a:ext cx="502920" cy="3161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5">
                  <a:lumMod val="75000"/>
                </a:schemeClr>
              </a:solidFill>
            </a:endParaRPr>
          </a:p>
        </p:txBody>
      </p:sp>
      <p:sp>
        <p:nvSpPr>
          <p:cNvPr id="34" name="Retângulo de cantos arredondados 33"/>
          <p:cNvSpPr/>
          <p:nvPr/>
        </p:nvSpPr>
        <p:spPr>
          <a:xfrm>
            <a:off x="5173866" y="4824332"/>
            <a:ext cx="502920" cy="3161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5">
                  <a:lumMod val="75000"/>
                </a:schemeClr>
              </a:solidFill>
            </a:endParaRPr>
          </a:p>
        </p:txBody>
      </p:sp>
      <p:sp>
        <p:nvSpPr>
          <p:cNvPr id="35" name="Retângulo de cantos arredondados 34"/>
          <p:cNvSpPr/>
          <p:nvPr/>
        </p:nvSpPr>
        <p:spPr>
          <a:xfrm>
            <a:off x="3963780" y="4824332"/>
            <a:ext cx="502920" cy="3161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5">
                  <a:lumMod val="75000"/>
                </a:schemeClr>
              </a:solidFill>
            </a:endParaRPr>
          </a:p>
        </p:txBody>
      </p:sp>
      <p:sp>
        <p:nvSpPr>
          <p:cNvPr id="36" name="Retângulo de cantos arredondados 35"/>
          <p:cNvSpPr/>
          <p:nvPr/>
        </p:nvSpPr>
        <p:spPr>
          <a:xfrm>
            <a:off x="7577705" y="5888098"/>
            <a:ext cx="502920" cy="3161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5">
                  <a:lumMod val="75000"/>
                </a:schemeClr>
              </a:solidFill>
            </a:endParaRPr>
          </a:p>
        </p:txBody>
      </p:sp>
      <p:sp>
        <p:nvSpPr>
          <p:cNvPr id="37" name="Retângulo de cantos arredondados 36"/>
          <p:cNvSpPr/>
          <p:nvPr/>
        </p:nvSpPr>
        <p:spPr>
          <a:xfrm>
            <a:off x="6384540" y="5902909"/>
            <a:ext cx="502920" cy="3161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5">
                  <a:lumMod val="75000"/>
                </a:schemeClr>
              </a:solidFill>
            </a:endParaRPr>
          </a:p>
        </p:txBody>
      </p:sp>
      <p:sp>
        <p:nvSpPr>
          <p:cNvPr id="38" name="Retângulo de cantos arredondados 37"/>
          <p:cNvSpPr/>
          <p:nvPr/>
        </p:nvSpPr>
        <p:spPr>
          <a:xfrm>
            <a:off x="5164702" y="5907924"/>
            <a:ext cx="502920" cy="3161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5">
                  <a:lumMod val="75000"/>
                </a:schemeClr>
              </a:solidFill>
            </a:endParaRPr>
          </a:p>
        </p:txBody>
      </p:sp>
      <p:sp>
        <p:nvSpPr>
          <p:cNvPr id="39" name="Retângulo de cantos arredondados 38"/>
          <p:cNvSpPr/>
          <p:nvPr/>
        </p:nvSpPr>
        <p:spPr>
          <a:xfrm>
            <a:off x="3954616" y="5907924"/>
            <a:ext cx="502920" cy="3161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5">
                  <a:lumMod val="75000"/>
                </a:schemeClr>
              </a:solidFill>
            </a:endParaRPr>
          </a:p>
        </p:txBody>
      </p:sp>
      <p:sp>
        <p:nvSpPr>
          <p:cNvPr id="10" name="CaixaDeTexto 9"/>
          <p:cNvSpPr txBox="1"/>
          <p:nvPr/>
        </p:nvSpPr>
        <p:spPr>
          <a:xfrm>
            <a:off x="3972794" y="2324237"/>
            <a:ext cx="488672" cy="400110"/>
          </a:xfrm>
          <a:prstGeom prst="rect">
            <a:avLst/>
          </a:prstGeom>
          <a:noFill/>
        </p:spPr>
        <p:txBody>
          <a:bodyPr wrap="square" rtlCol="0">
            <a:spAutoFit/>
          </a:bodyPr>
          <a:lstStyle/>
          <a:p>
            <a:r>
              <a:rPr lang="pt-BR" sz="2000" dirty="0" smtClean="0">
                <a:solidFill>
                  <a:schemeClr val="accent5">
                    <a:lumMod val="75000"/>
                  </a:schemeClr>
                </a:solidFill>
                <a:latin typeface="+mj-lt"/>
              </a:rPr>
              <a:t>[0]</a:t>
            </a:r>
            <a:endParaRPr lang="pt-BR" sz="2000" dirty="0">
              <a:solidFill>
                <a:schemeClr val="accent5">
                  <a:lumMod val="75000"/>
                </a:schemeClr>
              </a:solidFill>
              <a:latin typeface="+mj-lt"/>
            </a:endParaRPr>
          </a:p>
        </p:txBody>
      </p:sp>
      <p:sp>
        <p:nvSpPr>
          <p:cNvPr id="11" name="CaixaDeTexto 10"/>
          <p:cNvSpPr txBox="1"/>
          <p:nvPr/>
        </p:nvSpPr>
        <p:spPr>
          <a:xfrm>
            <a:off x="5185115" y="2319281"/>
            <a:ext cx="525852" cy="399777"/>
          </a:xfrm>
          <a:prstGeom prst="rect">
            <a:avLst/>
          </a:prstGeom>
          <a:noFill/>
        </p:spPr>
        <p:txBody>
          <a:bodyPr wrap="square" rtlCol="0">
            <a:spAutoFit/>
          </a:bodyPr>
          <a:lstStyle/>
          <a:p>
            <a:r>
              <a:rPr lang="pt-BR" sz="2000" dirty="0" smtClean="0">
                <a:solidFill>
                  <a:schemeClr val="accent5">
                    <a:lumMod val="75000"/>
                  </a:schemeClr>
                </a:solidFill>
                <a:latin typeface="+mj-lt"/>
              </a:rPr>
              <a:t>[1]</a:t>
            </a:r>
            <a:endParaRPr lang="pt-BR" sz="2000" dirty="0">
              <a:solidFill>
                <a:schemeClr val="accent5">
                  <a:lumMod val="75000"/>
                </a:schemeClr>
              </a:solidFill>
              <a:latin typeface="+mj-lt"/>
            </a:endParaRPr>
          </a:p>
        </p:txBody>
      </p:sp>
      <p:sp>
        <p:nvSpPr>
          <p:cNvPr id="12" name="CaixaDeTexto 11"/>
          <p:cNvSpPr txBox="1"/>
          <p:nvPr/>
        </p:nvSpPr>
        <p:spPr>
          <a:xfrm>
            <a:off x="6406667" y="2319280"/>
            <a:ext cx="471428" cy="399777"/>
          </a:xfrm>
          <a:prstGeom prst="rect">
            <a:avLst/>
          </a:prstGeom>
          <a:noFill/>
        </p:spPr>
        <p:txBody>
          <a:bodyPr wrap="square" rtlCol="0">
            <a:spAutoFit/>
          </a:bodyPr>
          <a:lstStyle/>
          <a:p>
            <a:r>
              <a:rPr lang="pt-BR" sz="2000" dirty="0" smtClean="0">
                <a:solidFill>
                  <a:schemeClr val="accent5">
                    <a:lumMod val="75000"/>
                  </a:schemeClr>
                </a:solidFill>
                <a:latin typeface="+mj-lt"/>
              </a:rPr>
              <a:t>[2</a:t>
            </a:r>
            <a:r>
              <a:rPr lang="pt-BR" sz="2000" dirty="0">
                <a:solidFill>
                  <a:schemeClr val="accent5">
                    <a:lumMod val="75000"/>
                  </a:schemeClr>
                </a:solidFill>
                <a:latin typeface="+mj-lt"/>
              </a:rPr>
              <a:t>]</a:t>
            </a:r>
          </a:p>
        </p:txBody>
      </p:sp>
      <p:sp>
        <p:nvSpPr>
          <p:cNvPr id="13" name="CaixaDeTexto 12"/>
          <p:cNvSpPr txBox="1"/>
          <p:nvPr/>
        </p:nvSpPr>
        <p:spPr>
          <a:xfrm>
            <a:off x="7586869" y="2315445"/>
            <a:ext cx="484592" cy="399777"/>
          </a:xfrm>
          <a:prstGeom prst="rect">
            <a:avLst/>
          </a:prstGeom>
          <a:noFill/>
        </p:spPr>
        <p:txBody>
          <a:bodyPr wrap="square" rtlCol="0">
            <a:spAutoFit/>
          </a:bodyPr>
          <a:lstStyle/>
          <a:p>
            <a:r>
              <a:rPr lang="pt-BR" sz="2000" dirty="0" smtClean="0">
                <a:solidFill>
                  <a:schemeClr val="accent5">
                    <a:lumMod val="75000"/>
                  </a:schemeClr>
                </a:solidFill>
                <a:latin typeface="+mj-lt"/>
              </a:rPr>
              <a:t>[3</a:t>
            </a:r>
            <a:r>
              <a:rPr lang="pt-BR" sz="2000" dirty="0">
                <a:solidFill>
                  <a:schemeClr val="accent5">
                    <a:lumMod val="75000"/>
                  </a:schemeClr>
                </a:solidFill>
                <a:latin typeface="+mj-lt"/>
              </a:rPr>
              <a:t>]</a:t>
            </a:r>
          </a:p>
        </p:txBody>
      </p:sp>
      <p:sp>
        <p:nvSpPr>
          <p:cNvPr id="14" name="CaixaDeTexto 13"/>
          <p:cNvSpPr txBox="1"/>
          <p:nvPr/>
        </p:nvSpPr>
        <p:spPr>
          <a:xfrm>
            <a:off x="3982625" y="3509851"/>
            <a:ext cx="474912" cy="400110"/>
          </a:xfrm>
          <a:prstGeom prst="rect">
            <a:avLst/>
          </a:prstGeom>
          <a:noFill/>
        </p:spPr>
        <p:txBody>
          <a:bodyPr wrap="square" rtlCol="0">
            <a:spAutoFit/>
          </a:bodyPr>
          <a:lstStyle/>
          <a:p>
            <a:r>
              <a:rPr lang="pt-BR" sz="2000" dirty="0" smtClean="0">
                <a:solidFill>
                  <a:schemeClr val="accent5">
                    <a:lumMod val="75000"/>
                  </a:schemeClr>
                </a:solidFill>
                <a:latin typeface="+mj-lt"/>
              </a:rPr>
              <a:t>[4]</a:t>
            </a:r>
            <a:endParaRPr lang="pt-BR" sz="2000" dirty="0">
              <a:solidFill>
                <a:schemeClr val="accent5">
                  <a:lumMod val="75000"/>
                </a:schemeClr>
              </a:solidFill>
              <a:latin typeface="+mj-lt"/>
            </a:endParaRPr>
          </a:p>
        </p:txBody>
      </p:sp>
      <p:sp>
        <p:nvSpPr>
          <p:cNvPr id="24" name="Seta para baixo 23"/>
          <p:cNvSpPr/>
          <p:nvPr/>
        </p:nvSpPr>
        <p:spPr>
          <a:xfrm>
            <a:off x="5758615" y="652064"/>
            <a:ext cx="524080" cy="483950"/>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aphicFrame>
        <p:nvGraphicFramePr>
          <p:cNvPr id="25" name="Tabela 24"/>
          <p:cNvGraphicFramePr>
            <a:graphicFrameLocks noGrp="1"/>
          </p:cNvGraphicFramePr>
          <p:nvPr>
            <p:extLst>
              <p:ext uri="{D42A27DB-BD31-4B8C-83A1-F6EECF244321}">
                <p14:modId xmlns:p14="http://schemas.microsoft.com/office/powerpoint/2010/main" val="3207518824"/>
              </p:ext>
            </p:extLst>
          </p:nvPr>
        </p:nvGraphicFramePr>
        <p:xfrm>
          <a:off x="3573175" y="1395597"/>
          <a:ext cx="4866704" cy="1072056"/>
        </p:xfrm>
        <a:graphic>
          <a:graphicData uri="http://schemas.openxmlformats.org/drawingml/2006/table">
            <a:tbl>
              <a:tblPr firstRow="1" bandRow="1">
                <a:tableStyleId>{5940675A-B579-460E-94D1-54222C63F5DA}</a:tableStyleId>
              </a:tblPr>
              <a:tblGrid>
                <a:gridCol w="1216676"/>
                <a:gridCol w="1216676"/>
                <a:gridCol w="1216676"/>
                <a:gridCol w="1216676"/>
              </a:tblGrid>
              <a:tr h="1068598">
                <a:tc>
                  <a:txBody>
                    <a:bodyPr/>
                    <a:lstStyle/>
                    <a:p>
                      <a:pPr algn="ctr"/>
                      <a:r>
                        <a:rPr lang="pt-BR" sz="6400" dirty="0" smtClean="0">
                          <a:solidFill>
                            <a:srgbClr val="FFFF00"/>
                          </a:solidFill>
                        </a:rPr>
                        <a:t>4</a:t>
                      </a:r>
                      <a:endParaRPr lang="pt-BR" sz="6400" b="0" dirty="0">
                        <a:solidFill>
                          <a:srgbClr val="FFFF00"/>
                        </a:solidFill>
                      </a:endParaRPr>
                    </a:p>
                  </a:txBody>
                  <a:tcPr marL="96698" marR="96698" marT="48348" marB="48348">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pt-BR" sz="6400" dirty="0" smtClean="0">
                          <a:solidFill>
                            <a:srgbClr val="FFFF00"/>
                          </a:solidFill>
                        </a:rPr>
                        <a:t>7</a:t>
                      </a:r>
                      <a:endParaRPr lang="pt-BR" sz="6400" b="0" dirty="0">
                        <a:solidFill>
                          <a:srgbClr val="FFFF00"/>
                        </a:solidFill>
                      </a:endParaRPr>
                    </a:p>
                  </a:txBody>
                  <a:tcPr marL="96698" marR="96698" marT="48348" marB="48348">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pt-BR" sz="6400" dirty="0" smtClean="0">
                          <a:solidFill>
                            <a:srgbClr val="FFFF00"/>
                          </a:solidFill>
                        </a:rPr>
                        <a:t>16</a:t>
                      </a:r>
                      <a:endParaRPr lang="pt-BR" sz="6400" b="0" dirty="0">
                        <a:solidFill>
                          <a:srgbClr val="FFFF00"/>
                        </a:solidFill>
                      </a:endParaRPr>
                    </a:p>
                  </a:txBody>
                  <a:tcPr marL="96698" marR="96698" marT="48348" marB="48348">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pt-BR" sz="6400" dirty="0" smtClean="0">
                          <a:solidFill>
                            <a:srgbClr val="FFFF00"/>
                          </a:solidFill>
                        </a:rPr>
                        <a:t>19</a:t>
                      </a:r>
                      <a:endParaRPr lang="pt-BR" sz="6400" b="0" dirty="0">
                        <a:solidFill>
                          <a:srgbClr val="FFFF00"/>
                        </a:solidFill>
                      </a:endParaRPr>
                    </a:p>
                  </a:txBody>
                  <a:tcPr marL="96698" marR="96698" marT="48348" marB="48348">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19" name="Tabela 18"/>
          <p:cNvGraphicFramePr>
            <a:graphicFrameLocks noGrp="1"/>
          </p:cNvGraphicFramePr>
          <p:nvPr>
            <p:extLst>
              <p:ext uri="{D42A27DB-BD31-4B8C-83A1-F6EECF244321}">
                <p14:modId xmlns:p14="http://schemas.microsoft.com/office/powerpoint/2010/main" val="2569560652"/>
              </p:ext>
            </p:extLst>
          </p:nvPr>
        </p:nvGraphicFramePr>
        <p:xfrm>
          <a:off x="3602672" y="2591916"/>
          <a:ext cx="1216676" cy="1072056"/>
        </p:xfrm>
        <a:graphic>
          <a:graphicData uri="http://schemas.openxmlformats.org/drawingml/2006/table">
            <a:tbl>
              <a:tblPr firstRow="1" bandRow="1">
                <a:tableStyleId>{5940675A-B579-460E-94D1-54222C63F5DA}</a:tableStyleId>
              </a:tblPr>
              <a:tblGrid>
                <a:gridCol w="1216676"/>
              </a:tblGrid>
              <a:tr h="1068598">
                <a:tc>
                  <a:txBody>
                    <a:bodyPr/>
                    <a:lstStyle/>
                    <a:p>
                      <a:pPr algn="ctr"/>
                      <a:r>
                        <a:rPr lang="pt-BR" sz="6400" b="0" dirty="0" smtClean="0">
                          <a:solidFill>
                            <a:srgbClr val="FFFF00"/>
                          </a:solidFill>
                        </a:rPr>
                        <a:t>25</a:t>
                      </a:r>
                      <a:endParaRPr lang="pt-BR" sz="6400" b="0" dirty="0">
                        <a:solidFill>
                          <a:srgbClr val="FFFF00"/>
                        </a:solidFill>
                      </a:endParaRPr>
                    </a:p>
                  </a:txBody>
                  <a:tcPr marL="96698" marR="96698" marT="48348" marB="48348">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40" name="CaixaDeTexto 39"/>
          <p:cNvSpPr txBox="1"/>
          <p:nvPr/>
        </p:nvSpPr>
        <p:spPr>
          <a:xfrm>
            <a:off x="5181783" y="3526954"/>
            <a:ext cx="474912" cy="400110"/>
          </a:xfrm>
          <a:prstGeom prst="rect">
            <a:avLst/>
          </a:prstGeom>
          <a:noFill/>
        </p:spPr>
        <p:txBody>
          <a:bodyPr wrap="square" rtlCol="0">
            <a:spAutoFit/>
          </a:bodyPr>
          <a:lstStyle/>
          <a:p>
            <a:r>
              <a:rPr lang="pt-BR" sz="2000" dirty="0" smtClean="0">
                <a:solidFill>
                  <a:schemeClr val="accent5">
                    <a:lumMod val="75000"/>
                  </a:schemeClr>
                </a:solidFill>
                <a:latin typeface="+mj-lt"/>
              </a:rPr>
              <a:t>[5]</a:t>
            </a:r>
            <a:endParaRPr lang="pt-BR" sz="2000" dirty="0">
              <a:solidFill>
                <a:schemeClr val="accent5">
                  <a:lumMod val="75000"/>
                </a:schemeClr>
              </a:solidFill>
              <a:latin typeface="+mj-lt"/>
            </a:endParaRPr>
          </a:p>
        </p:txBody>
      </p:sp>
      <p:sp>
        <p:nvSpPr>
          <p:cNvPr id="41" name="CaixaDeTexto 40"/>
          <p:cNvSpPr txBox="1"/>
          <p:nvPr/>
        </p:nvSpPr>
        <p:spPr>
          <a:xfrm>
            <a:off x="6408088" y="3530764"/>
            <a:ext cx="474912" cy="400110"/>
          </a:xfrm>
          <a:prstGeom prst="rect">
            <a:avLst/>
          </a:prstGeom>
          <a:noFill/>
        </p:spPr>
        <p:txBody>
          <a:bodyPr wrap="square" rtlCol="0">
            <a:spAutoFit/>
          </a:bodyPr>
          <a:lstStyle/>
          <a:p>
            <a:r>
              <a:rPr lang="pt-BR" sz="2000" dirty="0" smtClean="0">
                <a:solidFill>
                  <a:schemeClr val="accent5">
                    <a:lumMod val="75000"/>
                  </a:schemeClr>
                </a:solidFill>
                <a:latin typeface="+mj-lt"/>
              </a:rPr>
              <a:t>[6]</a:t>
            </a:r>
            <a:endParaRPr lang="pt-BR" sz="2000" dirty="0">
              <a:solidFill>
                <a:schemeClr val="accent5">
                  <a:lumMod val="75000"/>
                </a:schemeClr>
              </a:solidFill>
              <a:latin typeface="+mj-lt"/>
            </a:endParaRPr>
          </a:p>
        </p:txBody>
      </p:sp>
      <p:sp>
        <p:nvSpPr>
          <p:cNvPr id="42" name="CaixaDeTexto 41"/>
          <p:cNvSpPr txBox="1"/>
          <p:nvPr/>
        </p:nvSpPr>
        <p:spPr>
          <a:xfrm>
            <a:off x="7593774" y="3509851"/>
            <a:ext cx="474912" cy="400110"/>
          </a:xfrm>
          <a:prstGeom prst="rect">
            <a:avLst/>
          </a:prstGeom>
          <a:noFill/>
        </p:spPr>
        <p:txBody>
          <a:bodyPr wrap="square" rtlCol="0">
            <a:spAutoFit/>
          </a:bodyPr>
          <a:lstStyle/>
          <a:p>
            <a:r>
              <a:rPr lang="pt-BR" sz="2000" dirty="0" smtClean="0">
                <a:solidFill>
                  <a:schemeClr val="accent5">
                    <a:lumMod val="75000"/>
                  </a:schemeClr>
                </a:solidFill>
                <a:latin typeface="+mj-lt"/>
              </a:rPr>
              <a:t>[7]</a:t>
            </a:r>
            <a:endParaRPr lang="pt-BR" sz="2000" dirty="0">
              <a:solidFill>
                <a:schemeClr val="accent5">
                  <a:lumMod val="75000"/>
                </a:schemeClr>
              </a:solidFill>
              <a:latin typeface="+mj-lt"/>
            </a:endParaRPr>
          </a:p>
        </p:txBody>
      </p:sp>
      <p:sp>
        <p:nvSpPr>
          <p:cNvPr id="43" name="CaixaDeTexto 42"/>
          <p:cNvSpPr txBox="1"/>
          <p:nvPr/>
        </p:nvSpPr>
        <p:spPr>
          <a:xfrm>
            <a:off x="7526975" y="4757719"/>
            <a:ext cx="604379" cy="400110"/>
          </a:xfrm>
          <a:prstGeom prst="rect">
            <a:avLst/>
          </a:prstGeom>
          <a:noFill/>
        </p:spPr>
        <p:txBody>
          <a:bodyPr wrap="square" rtlCol="0">
            <a:spAutoFit/>
          </a:bodyPr>
          <a:lstStyle/>
          <a:p>
            <a:r>
              <a:rPr lang="pt-BR" sz="2000" dirty="0" smtClean="0">
                <a:solidFill>
                  <a:schemeClr val="accent5">
                    <a:lumMod val="75000"/>
                  </a:schemeClr>
                </a:solidFill>
                <a:latin typeface="+mj-lt"/>
              </a:rPr>
              <a:t>[11]</a:t>
            </a:r>
            <a:endParaRPr lang="pt-BR" sz="2000" dirty="0">
              <a:solidFill>
                <a:schemeClr val="accent5">
                  <a:lumMod val="75000"/>
                </a:schemeClr>
              </a:solidFill>
              <a:latin typeface="+mj-lt"/>
            </a:endParaRPr>
          </a:p>
        </p:txBody>
      </p:sp>
      <p:sp>
        <p:nvSpPr>
          <p:cNvPr id="44" name="CaixaDeTexto 43"/>
          <p:cNvSpPr txBox="1"/>
          <p:nvPr/>
        </p:nvSpPr>
        <p:spPr>
          <a:xfrm>
            <a:off x="6342289" y="4764776"/>
            <a:ext cx="605920" cy="400110"/>
          </a:xfrm>
          <a:prstGeom prst="rect">
            <a:avLst/>
          </a:prstGeom>
          <a:noFill/>
        </p:spPr>
        <p:txBody>
          <a:bodyPr wrap="square" rtlCol="0">
            <a:spAutoFit/>
          </a:bodyPr>
          <a:lstStyle/>
          <a:p>
            <a:r>
              <a:rPr lang="pt-BR" sz="2000" dirty="0" smtClean="0">
                <a:solidFill>
                  <a:schemeClr val="accent5">
                    <a:lumMod val="75000"/>
                  </a:schemeClr>
                </a:solidFill>
                <a:latin typeface="+mj-lt"/>
              </a:rPr>
              <a:t>[10]</a:t>
            </a:r>
            <a:endParaRPr lang="pt-BR" sz="2000" dirty="0">
              <a:solidFill>
                <a:schemeClr val="accent5">
                  <a:lumMod val="75000"/>
                </a:schemeClr>
              </a:solidFill>
              <a:latin typeface="+mj-lt"/>
            </a:endParaRPr>
          </a:p>
        </p:txBody>
      </p:sp>
      <p:sp>
        <p:nvSpPr>
          <p:cNvPr id="45" name="CaixaDeTexto 44"/>
          <p:cNvSpPr txBox="1"/>
          <p:nvPr/>
        </p:nvSpPr>
        <p:spPr>
          <a:xfrm>
            <a:off x="5187870" y="4771258"/>
            <a:ext cx="474912" cy="400110"/>
          </a:xfrm>
          <a:prstGeom prst="rect">
            <a:avLst/>
          </a:prstGeom>
          <a:noFill/>
        </p:spPr>
        <p:txBody>
          <a:bodyPr wrap="square" rtlCol="0">
            <a:spAutoFit/>
          </a:bodyPr>
          <a:lstStyle/>
          <a:p>
            <a:r>
              <a:rPr lang="pt-BR" sz="2000" dirty="0" smtClean="0">
                <a:solidFill>
                  <a:schemeClr val="accent5">
                    <a:lumMod val="75000"/>
                  </a:schemeClr>
                </a:solidFill>
                <a:latin typeface="+mj-lt"/>
              </a:rPr>
              <a:t>[9]</a:t>
            </a:r>
            <a:endParaRPr lang="pt-BR" sz="2000" dirty="0">
              <a:solidFill>
                <a:schemeClr val="accent5">
                  <a:lumMod val="75000"/>
                </a:schemeClr>
              </a:solidFill>
              <a:latin typeface="+mj-lt"/>
            </a:endParaRPr>
          </a:p>
        </p:txBody>
      </p:sp>
      <p:sp>
        <p:nvSpPr>
          <p:cNvPr id="46" name="CaixaDeTexto 45"/>
          <p:cNvSpPr txBox="1"/>
          <p:nvPr/>
        </p:nvSpPr>
        <p:spPr>
          <a:xfrm>
            <a:off x="3977784" y="4785021"/>
            <a:ext cx="474912" cy="400110"/>
          </a:xfrm>
          <a:prstGeom prst="rect">
            <a:avLst/>
          </a:prstGeom>
          <a:noFill/>
        </p:spPr>
        <p:txBody>
          <a:bodyPr wrap="square" rtlCol="0">
            <a:spAutoFit/>
          </a:bodyPr>
          <a:lstStyle/>
          <a:p>
            <a:r>
              <a:rPr lang="pt-BR" sz="2000" dirty="0" smtClean="0">
                <a:solidFill>
                  <a:schemeClr val="accent5">
                    <a:lumMod val="75000"/>
                  </a:schemeClr>
                </a:solidFill>
                <a:latin typeface="+mj-lt"/>
              </a:rPr>
              <a:t>[8]</a:t>
            </a:r>
            <a:endParaRPr lang="pt-BR" sz="2000" dirty="0">
              <a:solidFill>
                <a:schemeClr val="accent5">
                  <a:lumMod val="75000"/>
                </a:schemeClr>
              </a:solidFill>
              <a:latin typeface="+mj-lt"/>
            </a:endParaRPr>
          </a:p>
        </p:txBody>
      </p:sp>
      <p:sp>
        <p:nvSpPr>
          <p:cNvPr id="47" name="CaixaDeTexto 46"/>
          <p:cNvSpPr txBox="1"/>
          <p:nvPr/>
        </p:nvSpPr>
        <p:spPr>
          <a:xfrm>
            <a:off x="3914903" y="5854833"/>
            <a:ext cx="620505" cy="400110"/>
          </a:xfrm>
          <a:prstGeom prst="rect">
            <a:avLst/>
          </a:prstGeom>
          <a:noFill/>
        </p:spPr>
        <p:txBody>
          <a:bodyPr wrap="square" rtlCol="0">
            <a:spAutoFit/>
          </a:bodyPr>
          <a:lstStyle/>
          <a:p>
            <a:r>
              <a:rPr lang="pt-BR" sz="2000" dirty="0" smtClean="0">
                <a:solidFill>
                  <a:schemeClr val="accent5">
                    <a:lumMod val="75000"/>
                  </a:schemeClr>
                </a:solidFill>
                <a:latin typeface="+mj-lt"/>
              </a:rPr>
              <a:t>[12]</a:t>
            </a:r>
            <a:endParaRPr lang="pt-BR" sz="2000" dirty="0">
              <a:solidFill>
                <a:schemeClr val="accent5">
                  <a:lumMod val="75000"/>
                </a:schemeClr>
              </a:solidFill>
              <a:latin typeface="+mj-lt"/>
            </a:endParaRPr>
          </a:p>
        </p:txBody>
      </p:sp>
      <p:sp>
        <p:nvSpPr>
          <p:cNvPr id="48" name="CaixaDeTexto 47"/>
          <p:cNvSpPr txBox="1"/>
          <p:nvPr/>
        </p:nvSpPr>
        <p:spPr>
          <a:xfrm>
            <a:off x="5120531" y="5862487"/>
            <a:ext cx="627811" cy="400110"/>
          </a:xfrm>
          <a:prstGeom prst="rect">
            <a:avLst/>
          </a:prstGeom>
          <a:noFill/>
        </p:spPr>
        <p:txBody>
          <a:bodyPr wrap="square" rtlCol="0">
            <a:spAutoFit/>
          </a:bodyPr>
          <a:lstStyle/>
          <a:p>
            <a:r>
              <a:rPr lang="pt-BR" sz="2000" dirty="0" smtClean="0">
                <a:solidFill>
                  <a:schemeClr val="accent5">
                    <a:lumMod val="75000"/>
                  </a:schemeClr>
                </a:solidFill>
                <a:latin typeface="+mj-lt"/>
              </a:rPr>
              <a:t>[13]</a:t>
            </a:r>
            <a:endParaRPr lang="pt-BR" sz="2000" dirty="0">
              <a:solidFill>
                <a:schemeClr val="accent5">
                  <a:lumMod val="75000"/>
                </a:schemeClr>
              </a:solidFill>
              <a:latin typeface="+mj-lt"/>
            </a:endParaRPr>
          </a:p>
        </p:txBody>
      </p:sp>
      <p:sp>
        <p:nvSpPr>
          <p:cNvPr id="49" name="CaixaDeTexto 48"/>
          <p:cNvSpPr txBox="1"/>
          <p:nvPr/>
        </p:nvSpPr>
        <p:spPr>
          <a:xfrm>
            <a:off x="6333465" y="5854833"/>
            <a:ext cx="628573" cy="400110"/>
          </a:xfrm>
          <a:prstGeom prst="rect">
            <a:avLst/>
          </a:prstGeom>
          <a:noFill/>
        </p:spPr>
        <p:txBody>
          <a:bodyPr wrap="square" rtlCol="0">
            <a:spAutoFit/>
          </a:bodyPr>
          <a:lstStyle/>
          <a:p>
            <a:r>
              <a:rPr lang="pt-BR" sz="2000" dirty="0" smtClean="0">
                <a:solidFill>
                  <a:schemeClr val="accent5">
                    <a:lumMod val="75000"/>
                  </a:schemeClr>
                </a:solidFill>
                <a:latin typeface="+mj-lt"/>
              </a:rPr>
              <a:t>[14]</a:t>
            </a:r>
            <a:endParaRPr lang="pt-BR" sz="2000" dirty="0">
              <a:solidFill>
                <a:schemeClr val="accent5">
                  <a:lumMod val="75000"/>
                </a:schemeClr>
              </a:solidFill>
              <a:latin typeface="+mj-lt"/>
            </a:endParaRPr>
          </a:p>
        </p:txBody>
      </p:sp>
      <p:sp>
        <p:nvSpPr>
          <p:cNvPr id="50" name="CaixaDeTexto 49"/>
          <p:cNvSpPr txBox="1"/>
          <p:nvPr/>
        </p:nvSpPr>
        <p:spPr>
          <a:xfrm>
            <a:off x="7520585" y="5836897"/>
            <a:ext cx="617158" cy="400110"/>
          </a:xfrm>
          <a:prstGeom prst="rect">
            <a:avLst/>
          </a:prstGeom>
          <a:noFill/>
        </p:spPr>
        <p:txBody>
          <a:bodyPr wrap="square" rtlCol="0">
            <a:spAutoFit/>
          </a:bodyPr>
          <a:lstStyle/>
          <a:p>
            <a:r>
              <a:rPr lang="pt-BR" sz="2000" dirty="0" smtClean="0">
                <a:solidFill>
                  <a:schemeClr val="accent5">
                    <a:lumMod val="75000"/>
                  </a:schemeClr>
                </a:solidFill>
                <a:latin typeface="+mj-lt"/>
              </a:rPr>
              <a:t>[15]</a:t>
            </a:r>
            <a:endParaRPr lang="pt-BR" sz="2000" dirty="0">
              <a:solidFill>
                <a:schemeClr val="accent5">
                  <a:lumMod val="75000"/>
                </a:schemeClr>
              </a:solidFill>
              <a:latin typeface="+mj-lt"/>
            </a:endParaRPr>
          </a:p>
        </p:txBody>
      </p:sp>
      <p:sp>
        <p:nvSpPr>
          <p:cNvPr id="3" name="Retângulo de cantos arredondados 2"/>
          <p:cNvSpPr/>
          <p:nvPr/>
        </p:nvSpPr>
        <p:spPr>
          <a:xfrm>
            <a:off x="3960685" y="258528"/>
            <a:ext cx="4119940" cy="510778"/>
          </a:xfrm>
          <a:prstGeom prst="roundRect">
            <a:avLst/>
          </a:prstGeom>
          <a:solidFill>
            <a:schemeClr val="bg1"/>
          </a:solidFill>
          <a:ln w="57150">
            <a:noFill/>
            <a:prstDash val="sysDash"/>
          </a:ln>
        </p:spPr>
        <p:txBody>
          <a:bodyPr wrap="none">
            <a:spAutoFit/>
          </a:bodyPr>
          <a:lstStyle/>
          <a:p>
            <a:pPr algn="ctr"/>
            <a:r>
              <a:rPr lang="pt-BR" sz="2400" b="1" dirty="0">
                <a:solidFill>
                  <a:srgbClr val="00B050"/>
                </a:solidFill>
              </a:rPr>
              <a:t>$vetor</a:t>
            </a:r>
            <a:r>
              <a:rPr lang="pt-BR" sz="2400" b="1" dirty="0">
                <a:solidFill>
                  <a:prstClr val="black"/>
                </a:solidFill>
              </a:rPr>
              <a:t> </a:t>
            </a:r>
            <a:r>
              <a:rPr lang="pt-BR" sz="2400" b="1" dirty="0">
                <a:solidFill>
                  <a:srgbClr val="0070C0"/>
                </a:solidFill>
              </a:rPr>
              <a:t>=</a:t>
            </a:r>
            <a:r>
              <a:rPr lang="pt-BR" sz="2400" b="1" dirty="0">
                <a:solidFill>
                  <a:prstClr val="black"/>
                </a:solidFill>
              </a:rPr>
              <a:t> </a:t>
            </a:r>
            <a:r>
              <a:rPr lang="pt-BR" sz="2400" b="1" dirty="0" err="1">
                <a:solidFill>
                  <a:srgbClr val="FF0000"/>
                </a:solidFill>
              </a:rPr>
              <a:t>array</a:t>
            </a:r>
            <a:r>
              <a:rPr lang="pt-BR" sz="2400" b="1" dirty="0">
                <a:solidFill>
                  <a:srgbClr val="FF0000"/>
                </a:solidFill>
              </a:rPr>
              <a:t>(</a:t>
            </a:r>
            <a:r>
              <a:rPr lang="pt-BR" sz="2400" b="1" dirty="0"/>
              <a:t>4, 7, 16, 19, 25</a:t>
            </a:r>
            <a:r>
              <a:rPr lang="pt-BR" sz="2400" b="1" dirty="0">
                <a:solidFill>
                  <a:srgbClr val="FF0000"/>
                </a:solidFill>
              </a:rPr>
              <a:t>)</a:t>
            </a:r>
            <a:r>
              <a:rPr lang="pt-BR" sz="2400" b="1" dirty="0">
                <a:solidFill>
                  <a:srgbClr val="7030A0"/>
                </a:solidFill>
              </a:rPr>
              <a:t>;</a:t>
            </a:r>
          </a:p>
        </p:txBody>
      </p:sp>
      <p:sp>
        <p:nvSpPr>
          <p:cNvPr id="52" name="Triângulo isósceles 51"/>
          <p:cNvSpPr/>
          <p:nvPr/>
        </p:nvSpPr>
        <p:spPr>
          <a:xfrm rot="12691739">
            <a:off x="1835113" y="2483021"/>
            <a:ext cx="508000" cy="660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3" name="Retângulo de cantos arredondados 52"/>
          <p:cNvSpPr/>
          <p:nvPr/>
        </p:nvSpPr>
        <p:spPr>
          <a:xfrm>
            <a:off x="466246" y="1212882"/>
            <a:ext cx="2829057" cy="150607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Retângulo 53"/>
          <p:cNvSpPr/>
          <p:nvPr/>
        </p:nvSpPr>
        <p:spPr>
          <a:xfrm>
            <a:off x="527258" y="1280229"/>
            <a:ext cx="2768046" cy="1366528"/>
          </a:xfrm>
          <a:prstGeom prst="rect">
            <a:avLst/>
          </a:prstGeom>
        </p:spPr>
        <p:txBody>
          <a:bodyPr wrap="square">
            <a:spAutoFit/>
          </a:bodyPr>
          <a:lstStyle/>
          <a:p>
            <a:pPr algn="ctr">
              <a:lnSpc>
                <a:spcPct val="115000"/>
              </a:lnSpc>
              <a:spcAft>
                <a:spcPts val="0"/>
              </a:spcAft>
            </a:pPr>
            <a:r>
              <a:rPr lang="pt-BR" dirty="0">
                <a:solidFill>
                  <a:srgbClr val="000000"/>
                </a:solidFill>
                <a:ea typeface="Arial" panose="020B0604020202020204" pitchFamily="34" charset="0"/>
              </a:rPr>
              <a:t>É possível inserir mais um elemento no fim de um vetor ou excluir o elemento de alguma posição.</a:t>
            </a:r>
          </a:p>
        </p:txBody>
      </p:sp>
      <p:pic>
        <p:nvPicPr>
          <p:cNvPr id="55" name="Imagem 54"/>
          <p:cNvPicPr>
            <a:picLocks noChangeAspect="1"/>
          </p:cNvPicPr>
          <p:nvPr/>
        </p:nvPicPr>
        <p:blipFill rotWithShape="1">
          <a:blip r:embed="rId3">
            <a:extLst>
              <a:ext uri="{28A0092B-C50C-407E-A947-70E740481C1C}">
                <a14:useLocalDpi xmlns:a14="http://schemas.microsoft.com/office/drawing/2010/main" val="0"/>
              </a:ext>
            </a:extLst>
          </a:blip>
          <a:srcRect l="67900" r="-1787"/>
          <a:stretch/>
        </p:blipFill>
        <p:spPr>
          <a:xfrm flipH="1">
            <a:off x="466247" y="2813221"/>
            <a:ext cx="2213622" cy="6292597"/>
          </a:xfrm>
          <a:prstGeom prst="rect">
            <a:avLst/>
          </a:prstGeom>
        </p:spPr>
      </p:pic>
    </p:spTree>
    <p:extLst>
      <p:ext uri="{BB962C8B-B14F-4D97-AF65-F5344CB8AC3E}">
        <p14:creationId xmlns:p14="http://schemas.microsoft.com/office/powerpoint/2010/main" val="1032658639"/>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1+#ppt_w/2"/>
                                          </p:val>
                                        </p:tav>
                                        <p:tav tm="100000">
                                          <p:val>
                                            <p:strVal val="#ppt_x"/>
                                          </p:val>
                                        </p:tav>
                                      </p:tavLst>
                                    </p:anim>
                                    <p:anim calcmode="lin" valueType="num">
                                      <p:cBhvr additive="base">
                                        <p:cTn id="8" dur="500" fill="hold"/>
                                        <p:tgtEl>
                                          <p:spTgt spid="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tângulo 1"/>
          <p:cNvSpPr/>
          <p:nvPr/>
        </p:nvSpPr>
        <p:spPr>
          <a:xfrm>
            <a:off x="327025" y="505264"/>
            <a:ext cx="8655050" cy="800219"/>
          </a:xfrm>
          <a:prstGeom prst="rect">
            <a:avLst/>
          </a:prstGeom>
        </p:spPr>
        <p:txBody>
          <a:bodyPr wrap="square">
            <a:spAutoFit/>
          </a:bodyPr>
          <a:lstStyle/>
          <a:p>
            <a:pPr algn="ctr">
              <a:lnSpc>
                <a:spcPct val="115000"/>
              </a:lnSpc>
              <a:spcAft>
                <a:spcPts val="0"/>
              </a:spcAft>
            </a:pPr>
            <a:r>
              <a:rPr lang="pt-BR" sz="2000" dirty="0" smtClean="0">
                <a:solidFill>
                  <a:srgbClr val="000000"/>
                </a:solidFill>
                <a:ea typeface="Arial" panose="020B0604020202020204" pitchFamily="34" charset="0"/>
              </a:rPr>
              <a:t>É possível </a:t>
            </a:r>
            <a:r>
              <a:rPr lang="pt-BR" sz="2000" dirty="0" smtClean="0">
                <a:solidFill>
                  <a:srgbClr val="000000"/>
                </a:solidFill>
                <a:ea typeface="Arial" panose="020B0604020202020204" pitchFamily="34" charset="0"/>
              </a:rPr>
              <a:t>também inserir </a:t>
            </a:r>
            <a:r>
              <a:rPr lang="pt-BR" sz="2000" dirty="0" smtClean="0">
                <a:solidFill>
                  <a:srgbClr val="000000"/>
                </a:solidFill>
                <a:ea typeface="Arial" panose="020B0604020202020204" pitchFamily="34" charset="0"/>
              </a:rPr>
              <a:t>mais um elemento no fim de um vetor ou </a:t>
            </a:r>
            <a:r>
              <a:rPr lang="pt-BR" sz="2000" dirty="0">
                <a:solidFill>
                  <a:srgbClr val="000000"/>
                </a:solidFill>
                <a:ea typeface="Arial" panose="020B0604020202020204" pitchFamily="34" charset="0"/>
              </a:rPr>
              <a:t>excluir </a:t>
            </a:r>
            <a:r>
              <a:rPr lang="pt-BR" sz="2000" dirty="0" smtClean="0">
                <a:solidFill>
                  <a:srgbClr val="000000"/>
                </a:solidFill>
                <a:ea typeface="Arial" panose="020B0604020202020204" pitchFamily="34" charset="0"/>
              </a:rPr>
              <a:t>o elemento de alguma posição.</a:t>
            </a:r>
            <a:endParaRPr lang="pt-BR" sz="2000" dirty="0">
              <a:solidFill>
                <a:srgbClr val="000000"/>
              </a:solidFill>
              <a:effectLst/>
              <a:ea typeface="Arial" panose="020B0604020202020204" pitchFamily="34" charset="0"/>
            </a:endParaRPr>
          </a:p>
        </p:txBody>
      </p:sp>
      <p:sp>
        <p:nvSpPr>
          <p:cNvPr id="3" name="CaixaDeTexto 2"/>
          <p:cNvSpPr txBox="1"/>
          <p:nvPr/>
        </p:nvSpPr>
        <p:spPr>
          <a:xfrm>
            <a:off x="1971465" y="4682822"/>
            <a:ext cx="1628775" cy="369332"/>
          </a:xfrm>
          <a:prstGeom prst="rect">
            <a:avLst/>
          </a:prstGeom>
          <a:noFill/>
        </p:spPr>
        <p:txBody>
          <a:bodyPr wrap="square" rtlCol="0">
            <a:spAutoFit/>
          </a:bodyPr>
          <a:lstStyle/>
          <a:p>
            <a:r>
              <a:rPr lang="pt-BR" dirty="0" smtClean="0"/>
              <a:t>$vetor[] = 37;</a:t>
            </a:r>
            <a:endParaRPr lang="pt-BR" dirty="0"/>
          </a:p>
        </p:txBody>
      </p:sp>
      <p:graphicFrame>
        <p:nvGraphicFramePr>
          <p:cNvPr id="10" name="Tabela 9"/>
          <p:cNvGraphicFramePr>
            <a:graphicFrameLocks noGrp="1"/>
          </p:cNvGraphicFramePr>
          <p:nvPr>
            <p:extLst>
              <p:ext uri="{D42A27DB-BD31-4B8C-83A1-F6EECF244321}">
                <p14:modId xmlns:p14="http://schemas.microsoft.com/office/powerpoint/2010/main" val="670467089"/>
              </p:ext>
            </p:extLst>
          </p:nvPr>
        </p:nvGraphicFramePr>
        <p:xfrm>
          <a:off x="1971465" y="5332996"/>
          <a:ext cx="3087978" cy="499626"/>
        </p:xfrm>
        <a:graphic>
          <a:graphicData uri="http://schemas.openxmlformats.org/drawingml/2006/table">
            <a:tbl>
              <a:tblPr firstRow="1" bandRow="1">
                <a:tableStyleId>{5940675A-B579-460E-94D1-54222C63F5DA}</a:tableStyleId>
              </a:tblPr>
              <a:tblGrid>
                <a:gridCol w="514663"/>
                <a:gridCol w="514663"/>
                <a:gridCol w="514663"/>
                <a:gridCol w="514663"/>
                <a:gridCol w="514663"/>
                <a:gridCol w="514663"/>
              </a:tblGrid>
              <a:tr h="477469">
                <a:tc>
                  <a:txBody>
                    <a:bodyPr/>
                    <a:lstStyle/>
                    <a:p>
                      <a:pPr algn="ctr"/>
                      <a:r>
                        <a:rPr lang="pt-BR" sz="2800" dirty="0" smtClean="0"/>
                        <a:t>4</a:t>
                      </a:r>
                      <a:endParaRPr lang="pt-BR" sz="2800" b="0" dirty="0"/>
                    </a:p>
                  </a:txBody>
                  <a:tcPr marL="72907" marR="72907" marT="36453" marB="36453"/>
                </a:tc>
                <a:tc>
                  <a:txBody>
                    <a:bodyPr/>
                    <a:lstStyle/>
                    <a:p>
                      <a:pPr algn="ctr"/>
                      <a:r>
                        <a:rPr lang="pt-BR" sz="2800" dirty="0" smtClean="0"/>
                        <a:t>7</a:t>
                      </a:r>
                      <a:endParaRPr lang="pt-BR" sz="2800" b="0" dirty="0"/>
                    </a:p>
                  </a:txBody>
                  <a:tcPr marL="72907" marR="72907" marT="36453" marB="36453"/>
                </a:tc>
                <a:tc>
                  <a:txBody>
                    <a:bodyPr/>
                    <a:lstStyle/>
                    <a:p>
                      <a:pPr algn="ctr"/>
                      <a:r>
                        <a:rPr lang="pt-BR" sz="2800" dirty="0" smtClean="0"/>
                        <a:t>16</a:t>
                      </a:r>
                      <a:endParaRPr lang="pt-BR" sz="2800" b="0" dirty="0"/>
                    </a:p>
                  </a:txBody>
                  <a:tcPr marL="72907" marR="72907" marT="36453" marB="36453"/>
                </a:tc>
                <a:tc>
                  <a:txBody>
                    <a:bodyPr/>
                    <a:lstStyle/>
                    <a:p>
                      <a:pPr algn="ctr"/>
                      <a:r>
                        <a:rPr lang="pt-BR" sz="2800" dirty="0" smtClean="0"/>
                        <a:t>19</a:t>
                      </a:r>
                      <a:endParaRPr lang="pt-BR" sz="2800" b="0" dirty="0"/>
                    </a:p>
                  </a:txBody>
                  <a:tcPr marL="72907" marR="72907" marT="36453" marB="36453"/>
                </a:tc>
                <a:tc>
                  <a:txBody>
                    <a:bodyPr/>
                    <a:lstStyle/>
                    <a:p>
                      <a:pPr algn="ctr"/>
                      <a:r>
                        <a:rPr lang="pt-BR" sz="2800" dirty="0" smtClean="0"/>
                        <a:t>25</a:t>
                      </a:r>
                      <a:endParaRPr lang="pt-BR" sz="2800" b="0" dirty="0"/>
                    </a:p>
                  </a:txBody>
                  <a:tcPr marL="72907" marR="72907" marT="36453" marB="36453"/>
                </a:tc>
                <a:tc>
                  <a:txBody>
                    <a:bodyPr/>
                    <a:lstStyle/>
                    <a:p>
                      <a:pPr algn="ctr"/>
                      <a:r>
                        <a:rPr lang="pt-BR" sz="2800" b="0" dirty="0" smtClean="0"/>
                        <a:t>37</a:t>
                      </a:r>
                      <a:endParaRPr lang="pt-BR" sz="2800" b="0" dirty="0"/>
                    </a:p>
                  </a:txBody>
                  <a:tcPr marL="72907" marR="72907" marT="36453" marB="36453">
                    <a:solidFill>
                      <a:srgbClr val="FFFF00"/>
                    </a:solidFill>
                  </a:tcPr>
                </a:tc>
              </a:tr>
            </a:tbl>
          </a:graphicData>
        </a:graphic>
      </p:graphicFrame>
      <p:graphicFrame>
        <p:nvGraphicFramePr>
          <p:cNvPr id="12" name="Tabela 11"/>
          <p:cNvGraphicFramePr>
            <a:graphicFrameLocks noGrp="1"/>
          </p:cNvGraphicFramePr>
          <p:nvPr>
            <p:extLst>
              <p:ext uri="{D42A27DB-BD31-4B8C-83A1-F6EECF244321}">
                <p14:modId xmlns:p14="http://schemas.microsoft.com/office/powerpoint/2010/main" val="2791234509"/>
              </p:ext>
            </p:extLst>
          </p:nvPr>
        </p:nvGraphicFramePr>
        <p:xfrm>
          <a:off x="6153418" y="5335956"/>
          <a:ext cx="2058652" cy="499626"/>
        </p:xfrm>
        <a:graphic>
          <a:graphicData uri="http://schemas.openxmlformats.org/drawingml/2006/table">
            <a:tbl>
              <a:tblPr firstRow="1" bandRow="1">
                <a:tableStyleId>{5940675A-B579-460E-94D1-54222C63F5DA}</a:tableStyleId>
              </a:tblPr>
              <a:tblGrid>
                <a:gridCol w="514663"/>
                <a:gridCol w="514663"/>
                <a:gridCol w="514663"/>
                <a:gridCol w="514663"/>
              </a:tblGrid>
              <a:tr h="477469">
                <a:tc>
                  <a:txBody>
                    <a:bodyPr/>
                    <a:lstStyle/>
                    <a:p>
                      <a:pPr algn="ctr"/>
                      <a:r>
                        <a:rPr lang="pt-BR" sz="2800" dirty="0" smtClean="0"/>
                        <a:t>4</a:t>
                      </a:r>
                      <a:endParaRPr lang="pt-BR" sz="2800" b="0" dirty="0"/>
                    </a:p>
                  </a:txBody>
                  <a:tcPr marL="72907" marR="72907" marT="36453" marB="36453"/>
                </a:tc>
                <a:tc>
                  <a:txBody>
                    <a:bodyPr/>
                    <a:lstStyle/>
                    <a:p>
                      <a:pPr algn="ctr"/>
                      <a:r>
                        <a:rPr lang="pt-BR" sz="2800" dirty="0" smtClean="0"/>
                        <a:t>7</a:t>
                      </a:r>
                      <a:endParaRPr lang="pt-BR" sz="2800" b="0" dirty="0"/>
                    </a:p>
                  </a:txBody>
                  <a:tcPr marL="72907" marR="72907" marT="36453" marB="36453"/>
                </a:tc>
                <a:tc>
                  <a:txBody>
                    <a:bodyPr/>
                    <a:lstStyle/>
                    <a:p>
                      <a:pPr algn="ctr"/>
                      <a:r>
                        <a:rPr lang="pt-BR" sz="2800" dirty="0" smtClean="0"/>
                        <a:t>16</a:t>
                      </a:r>
                      <a:endParaRPr lang="pt-BR" sz="2800" b="0" dirty="0"/>
                    </a:p>
                  </a:txBody>
                  <a:tcPr marL="72907" marR="72907" marT="36453" marB="36453"/>
                </a:tc>
                <a:tc>
                  <a:txBody>
                    <a:bodyPr/>
                    <a:lstStyle/>
                    <a:p>
                      <a:pPr algn="ctr"/>
                      <a:r>
                        <a:rPr lang="pt-BR" sz="2800" dirty="0" smtClean="0"/>
                        <a:t>19</a:t>
                      </a:r>
                      <a:endParaRPr lang="pt-BR" sz="2800" b="0" dirty="0"/>
                    </a:p>
                  </a:txBody>
                  <a:tcPr marL="72907" marR="72907" marT="36453" marB="36453"/>
                </a:tc>
              </a:tr>
            </a:tbl>
          </a:graphicData>
        </a:graphic>
      </p:graphicFrame>
      <p:sp>
        <p:nvSpPr>
          <p:cNvPr id="13" name="Retângulo 12"/>
          <p:cNvSpPr/>
          <p:nvPr/>
        </p:nvSpPr>
        <p:spPr>
          <a:xfrm>
            <a:off x="6077218" y="4867488"/>
            <a:ext cx="1878303" cy="369332"/>
          </a:xfrm>
          <a:prstGeom prst="rect">
            <a:avLst/>
          </a:prstGeom>
        </p:spPr>
        <p:txBody>
          <a:bodyPr wrap="square">
            <a:spAutoFit/>
          </a:bodyPr>
          <a:lstStyle/>
          <a:p>
            <a:r>
              <a:rPr lang="pt-BR" dirty="0" err="1" smtClean="0"/>
              <a:t>unset</a:t>
            </a:r>
            <a:r>
              <a:rPr lang="pt-BR" dirty="0"/>
              <a:t>($</a:t>
            </a:r>
            <a:r>
              <a:rPr lang="pt-BR" dirty="0" smtClean="0"/>
              <a:t>vetor[4]);</a:t>
            </a:r>
            <a:endParaRPr lang="pt-BR" dirty="0"/>
          </a:p>
        </p:txBody>
      </p:sp>
      <p:graphicFrame>
        <p:nvGraphicFramePr>
          <p:cNvPr id="15" name="Tabela 14"/>
          <p:cNvGraphicFramePr>
            <a:graphicFrameLocks noGrp="1"/>
          </p:cNvGraphicFramePr>
          <p:nvPr>
            <p:extLst>
              <p:ext uri="{D42A27DB-BD31-4B8C-83A1-F6EECF244321}">
                <p14:modId xmlns:p14="http://schemas.microsoft.com/office/powerpoint/2010/main" val="3952906832"/>
              </p:ext>
            </p:extLst>
          </p:nvPr>
        </p:nvGraphicFramePr>
        <p:xfrm>
          <a:off x="3415003" y="2417773"/>
          <a:ext cx="2573315" cy="499626"/>
        </p:xfrm>
        <a:graphic>
          <a:graphicData uri="http://schemas.openxmlformats.org/drawingml/2006/table">
            <a:tbl>
              <a:tblPr firstRow="1" bandRow="1">
                <a:tableStyleId>{5940675A-B579-460E-94D1-54222C63F5DA}</a:tableStyleId>
              </a:tblPr>
              <a:tblGrid>
                <a:gridCol w="514663"/>
                <a:gridCol w="514663"/>
                <a:gridCol w="514663"/>
                <a:gridCol w="514663"/>
                <a:gridCol w="514663"/>
              </a:tblGrid>
              <a:tr h="477469">
                <a:tc>
                  <a:txBody>
                    <a:bodyPr/>
                    <a:lstStyle/>
                    <a:p>
                      <a:pPr algn="ctr"/>
                      <a:r>
                        <a:rPr lang="pt-BR" sz="2800" dirty="0" smtClean="0"/>
                        <a:t>4</a:t>
                      </a:r>
                      <a:endParaRPr lang="pt-BR" sz="2800" b="0" dirty="0"/>
                    </a:p>
                  </a:txBody>
                  <a:tcPr marL="72907" marR="72907" marT="36453" marB="36453"/>
                </a:tc>
                <a:tc>
                  <a:txBody>
                    <a:bodyPr/>
                    <a:lstStyle/>
                    <a:p>
                      <a:pPr algn="ctr"/>
                      <a:r>
                        <a:rPr lang="pt-BR" sz="2800" dirty="0" smtClean="0"/>
                        <a:t>7</a:t>
                      </a:r>
                      <a:endParaRPr lang="pt-BR" sz="2800" b="0" dirty="0"/>
                    </a:p>
                  </a:txBody>
                  <a:tcPr marL="72907" marR="72907" marT="36453" marB="36453"/>
                </a:tc>
                <a:tc>
                  <a:txBody>
                    <a:bodyPr/>
                    <a:lstStyle/>
                    <a:p>
                      <a:pPr algn="ctr"/>
                      <a:r>
                        <a:rPr lang="pt-BR" sz="2800" dirty="0" smtClean="0"/>
                        <a:t>16</a:t>
                      </a:r>
                      <a:endParaRPr lang="pt-BR" sz="2800" b="0" dirty="0"/>
                    </a:p>
                  </a:txBody>
                  <a:tcPr marL="72907" marR="72907" marT="36453" marB="36453"/>
                </a:tc>
                <a:tc>
                  <a:txBody>
                    <a:bodyPr/>
                    <a:lstStyle/>
                    <a:p>
                      <a:pPr algn="ctr"/>
                      <a:r>
                        <a:rPr lang="pt-BR" sz="2800" dirty="0" smtClean="0"/>
                        <a:t>19</a:t>
                      </a:r>
                      <a:endParaRPr lang="pt-BR" sz="2800" b="0" dirty="0"/>
                    </a:p>
                  </a:txBody>
                  <a:tcPr marL="72907" marR="72907" marT="36453" marB="36453"/>
                </a:tc>
                <a:tc>
                  <a:txBody>
                    <a:bodyPr/>
                    <a:lstStyle/>
                    <a:p>
                      <a:pPr algn="ctr"/>
                      <a:r>
                        <a:rPr lang="pt-BR" sz="2800" dirty="0" smtClean="0"/>
                        <a:t>25</a:t>
                      </a:r>
                      <a:endParaRPr lang="pt-BR" sz="2800" b="0" dirty="0"/>
                    </a:p>
                  </a:txBody>
                  <a:tcPr marL="72907" marR="72907" marT="36453" marB="36453"/>
                </a:tc>
              </a:tr>
            </a:tbl>
          </a:graphicData>
        </a:graphic>
      </p:graphicFrame>
      <p:sp>
        <p:nvSpPr>
          <p:cNvPr id="16" name="CaixaDeTexto 15"/>
          <p:cNvSpPr txBox="1"/>
          <p:nvPr/>
        </p:nvSpPr>
        <p:spPr>
          <a:xfrm>
            <a:off x="3237470" y="2048441"/>
            <a:ext cx="3226830" cy="369332"/>
          </a:xfrm>
          <a:prstGeom prst="rect">
            <a:avLst/>
          </a:prstGeom>
          <a:noFill/>
        </p:spPr>
        <p:txBody>
          <a:bodyPr wrap="square" rtlCol="0">
            <a:spAutoFit/>
          </a:bodyPr>
          <a:lstStyle/>
          <a:p>
            <a:r>
              <a:rPr lang="pt-BR" dirty="0"/>
              <a:t>$vetor = </a:t>
            </a:r>
            <a:r>
              <a:rPr lang="pt-BR" dirty="0" err="1"/>
              <a:t>array</a:t>
            </a:r>
            <a:r>
              <a:rPr lang="pt-BR" dirty="0"/>
              <a:t> (4, 7, 16, 19, 25);</a:t>
            </a:r>
          </a:p>
        </p:txBody>
      </p:sp>
      <p:pic>
        <p:nvPicPr>
          <p:cNvPr id="9" name="Imagem 8"/>
          <p:cNvPicPr>
            <a:picLocks noChangeAspect="1"/>
          </p:cNvPicPr>
          <p:nvPr/>
        </p:nvPicPr>
        <p:blipFill rotWithShape="1">
          <a:blip r:embed="rId2">
            <a:extLst>
              <a:ext uri="{28A0092B-C50C-407E-A947-70E740481C1C}">
                <a14:useLocalDpi xmlns:a14="http://schemas.microsoft.com/office/drawing/2010/main" val="0"/>
              </a:ext>
            </a:extLst>
          </a:blip>
          <a:srcRect l="67900" r="-1787"/>
          <a:stretch/>
        </p:blipFill>
        <p:spPr>
          <a:xfrm flipH="1">
            <a:off x="130962" y="1054809"/>
            <a:ext cx="2213622" cy="6292597"/>
          </a:xfrm>
          <a:prstGeom prst="rect">
            <a:avLst/>
          </a:prstGeom>
        </p:spPr>
      </p:pic>
    </p:spTree>
    <p:extLst>
      <p:ext uri="{BB962C8B-B14F-4D97-AF65-F5344CB8AC3E}">
        <p14:creationId xmlns:p14="http://schemas.microsoft.com/office/powerpoint/2010/main" val="260780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tângulo 1"/>
          <p:cNvSpPr/>
          <p:nvPr/>
        </p:nvSpPr>
        <p:spPr>
          <a:xfrm>
            <a:off x="327025" y="505264"/>
            <a:ext cx="8655050" cy="446276"/>
          </a:xfrm>
          <a:prstGeom prst="rect">
            <a:avLst/>
          </a:prstGeom>
        </p:spPr>
        <p:txBody>
          <a:bodyPr wrap="square">
            <a:spAutoFit/>
          </a:bodyPr>
          <a:lstStyle/>
          <a:p>
            <a:pPr algn="just">
              <a:lnSpc>
                <a:spcPct val="115000"/>
              </a:lnSpc>
              <a:spcAft>
                <a:spcPts val="0"/>
              </a:spcAft>
            </a:pPr>
            <a:r>
              <a:rPr lang="pt-BR" sz="2000" dirty="0" smtClean="0">
                <a:solidFill>
                  <a:srgbClr val="000000"/>
                </a:solidFill>
                <a:ea typeface="Arial" panose="020B0604020202020204" pitchFamily="34" charset="0"/>
              </a:rPr>
              <a:t>Também podemos inserir ou excluir um elemento no inicio de um vetor já criado. </a:t>
            </a:r>
            <a:endParaRPr lang="pt-BR" sz="2000" dirty="0">
              <a:solidFill>
                <a:srgbClr val="000000"/>
              </a:solidFill>
              <a:effectLst/>
              <a:ea typeface="Arial" panose="020B0604020202020204" pitchFamily="34" charset="0"/>
            </a:endParaRPr>
          </a:p>
        </p:txBody>
      </p:sp>
      <p:sp>
        <p:nvSpPr>
          <p:cNvPr id="3" name="CaixaDeTexto 2"/>
          <p:cNvSpPr txBox="1"/>
          <p:nvPr/>
        </p:nvSpPr>
        <p:spPr>
          <a:xfrm>
            <a:off x="717899" y="4858862"/>
            <a:ext cx="2690254" cy="400110"/>
          </a:xfrm>
          <a:prstGeom prst="rect">
            <a:avLst/>
          </a:prstGeom>
          <a:noFill/>
        </p:spPr>
        <p:txBody>
          <a:bodyPr wrap="square" rtlCol="0">
            <a:spAutoFit/>
          </a:bodyPr>
          <a:lstStyle/>
          <a:p>
            <a:r>
              <a:rPr lang="pt-BR" sz="2000" dirty="0" err="1" smtClean="0"/>
              <a:t>array_unshift</a:t>
            </a:r>
            <a:r>
              <a:rPr lang="pt-BR" sz="2000" dirty="0" smtClean="0"/>
              <a:t>($vetor, 2);</a:t>
            </a:r>
            <a:endParaRPr lang="pt-BR" sz="2000" dirty="0"/>
          </a:p>
        </p:txBody>
      </p:sp>
      <p:graphicFrame>
        <p:nvGraphicFramePr>
          <p:cNvPr id="10" name="Tabela 9"/>
          <p:cNvGraphicFramePr>
            <a:graphicFrameLocks noGrp="1"/>
          </p:cNvGraphicFramePr>
          <p:nvPr>
            <p:extLst>
              <p:ext uri="{D42A27DB-BD31-4B8C-83A1-F6EECF244321}">
                <p14:modId xmlns:p14="http://schemas.microsoft.com/office/powerpoint/2010/main" val="2192547172"/>
              </p:ext>
            </p:extLst>
          </p:nvPr>
        </p:nvGraphicFramePr>
        <p:xfrm>
          <a:off x="489299" y="5327330"/>
          <a:ext cx="3087978" cy="499626"/>
        </p:xfrm>
        <a:graphic>
          <a:graphicData uri="http://schemas.openxmlformats.org/drawingml/2006/table">
            <a:tbl>
              <a:tblPr firstRow="1" bandRow="1">
                <a:tableStyleId>{5940675A-B579-460E-94D1-54222C63F5DA}</a:tableStyleId>
              </a:tblPr>
              <a:tblGrid>
                <a:gridCol w="514663"/>
                <a:gridCol w="514663"/>
                <a:gridCol w="514663"/>
                <a:gridCol w="514663"/>
                <a:gridCol w="514663"/>
                <a:gridCol w="514663"/>
              </a:tblGrid>
              <a:tr h="477469">
                <a:tc>
                  <a:txBody>
                    <a:bodyPr/>
                    <a:lstStyle/>
                    <a:p>
                      <a:pPr algn="ctr"/>
                      <a:r>
                        <a:rPr lang="pt-BR" sz="2800" dirty="0" smtClean="0"/>
                        <a:t>2</a:t>
                      </a:r>
                      <a:endParaRPr lang="pt-BR" sz="2800" b="0" dirty="0"/>
                    </a:p>
                  </a:txBody>
                  <a:tcPr marL="72907" marR="72907" marT="36453" marB="36453">
                    <a:solidFill>
                      <a:srgbClr val="FFFF00"/>
                    </a:solidFill>
                  </a:tcPr>
                </a:tc>
                <a:tc>
                  <a:txBody>
                    <a:bodyPr/>
                    <a:lstStyle/>
                    <a:p>
                      <a:pPr algn="ctr"/>
                      <a:r>
                        <a:rPr lang="pt-BR" sz="2800" b="0" dirty="0" smtClean="0"/>
                        <a:t>4</a:t>
                      </a:r>
                      <a:endParaRPr lang="pt-BR" sz="2800" b="0" dirty="0"/>
                    </a:p>
                  </a:txBody>
                  <a:tcPr marL="72907" marR="72907" marT="36453" marB="36453"/>
                </a:tc>
                <a:tc>
                  <a:txBody>
                    <a:bodyPr/>
                    <a:lstStyle/>
                    <a:p>
                      <a:pPr algn="ctr"/>
                      <a:r>
                        <a:rPr lang="pt-BR" sz="2800" b="0" dirty="0" smtClean="0"/>
                        <a:t>7</a:t>
                      </a:r>
                      <a:endParaRPr lang="pt-BR" sz="2800" b="0" dirty="0"/>
                    </a:p>
                  </a:txBody>
                  <a:tcPr marL="72907" marR="72907" marT="36453" marB="36453"/>
                </a:tc>
                <a:tc>
                  <a:txBody>
                    <a:bodyPr/>
                    <a:lstStyle/>
                    <a:p>
                      <a:pPr algn="ctr"/>
                      <a:r>
                        <a:rPr lang="pt-BR" sz="2800" b="0" dirty="0" smtClean="0"/>
                        <a:t>16</a:t>
                      </a:r>
                      <a:endParaRPr lang="pt-BR" sz="2800" b="0" dirty="0"/>
                    </a:p>
                  </a:txBody>
                  <a:tcPr marL="72907" marR="72907" marT="36453" marB="36453"/>
                </a:tc>
                <a:tc>
                  <a:txBody>
                    <a:bodyPr/>
                    <a:lstStyle/>
                    <a:p>
                      <a:pPr algn="ctr"/>
                      <a:r>
                        <a:rPr lang="pt-BR" sz="2800" b="0" dirty="0" smtClean="0"/>
                        <a:t>19</a:t>
                      </a:r>
                      <a:endParaRPr lang="pt-BR" sz="2800" b="0" dirty="0"/>
                    </a:p>
                  </a:txBody>
                  <a:tcPr marL="72907" marR="72907" marT="36453" marB="36453"/>
                </a:tc>
                <a:tc>
                  <a:txBody>
                    <a:bodyPr/>
                    <a:lstStyle/>
                    <a:p>
                      <a:pPr algn="ctr"/>
                      <a:r>
                        <a:rPr lang="pt-BR" sz="2800" b="0" dirty="0" smtClean="0"/>
                        <a:t>25</a:t>
                      </a:r>
                      <a:endParaRPr lang="pt-BR" sz="2800" b="0" dirty="0"/>
                    </a:p>
                  </a:txBody>
                  <a:tcPr marL="72907" marR="72907" marT="36453" marB="36453">
                    <a:noFill/>
                  </a:tcPr>
                </a:tc>
              </a:tr>
            </a:tbl>
          </a:graphicData>
        </a:graphic>
      </p:graphicFrame>
      <p:graphicFrame>
        <p:nvGraphicFramePr>
          <p:cNvPr id="12" name="Tabela 11"/>
          <p:cNvGraphicFramePr>
            <a:graphicFrameLocks noGrp="1"/>
          </p:cNvGraphicFramePr>
          <p:nvPr>
            <p:extLst>
              <p:ext uri="{D42A27DB-BD31-4B8C-83A1-F6EECF244321}">
                <p14:modId xmlns:p14="http://schemas.microsoft.com/office/powerpoint/2010/main" val="1978915720"/>
              </p:ext>
            </p:extLst>
          </p:nvPr>
        </p:nvGraphicFramePr>
        <p:xfrm>
          <a:off x="4461983" y="5327330"/>
          <a:ext cx="2058652" cy="499626"/>
        </p:xfrm>
        <a:graphic>
          <a:graphicData uri="http://schemas.openxmlformats.org/drawingml/2006/table">
            <a:tbl>
              <a:tblPr firstRow="1" bandRow="1">
                <a:tableStyleId>{5940675A-B579-460E-94D1-54222C63F5DA}</a:tableStyleId>
              </a:tblPr>
              <a:tblGrid>
                <a:gridCol w="514663"/>
                <a:gridCol w="514663"/>
                <a:gridCol w="514663"/>
                <a:gridCol w="514663"/>
              </a:tblGrid>
              <a:tr h="477469">
                <a:tc>
                  <a:txBody>
                    <a:bodyPr/>
                    <a:lstStyle/>
                    <a:p>
                      <a:pPr algn="ctr"/>
                      <a:r>
                        <a:rPr lang="pt-BR" sz="2800" dirty="0" smtClean="0"/>
                        <a:t>7</a:t>
                      </a:r>
                      <a:endParaRPr lang="pt-BR" sz="2800" b="0" dirty="0"/>
                    </a:p>
                  </a:txBody>
                  <a:tcPr marL="72907" marR="72907" marT="36453" marB="36453"/>
                </a:tc>
                <a:tc>
                  <a:txBody>
                    <a:bodyPr/>
                    <a:lstStyle/>
                    <a:p>
                      <a:pPr algn="ctr"/>
                      <a:r>
                        <a:rPr lang="pt-BR" sz="2800" b="0" dirty="0" smtClean="0"/>
                        <a:t>16</a:t>
                      </a:r>
                      <a:endParaRPr lang="pt-BR" sz="2800" b="0" dirty="0"/>
                    </a:p>
                  </a:txBody>
                  <a:tcPr marL="72907" marR="72907" marT="36453" marB="36453"/>
                </a:tc>
                <a:tc>
                  <a:txBody>
                    <a:bodyPr/>
                    <a:lstStyle/>
                    <a:p>
                      <a:pPr algn="ctr"/>
                      <a:r>
                        <a:rPr lang="pt-BR" sz="2800" b="0" dirty="0" smtClean="0"/>
                        <a:t>19</a:t>
                      </a:r>
                      <a:endParaRPr lang="pt-BR" sz="2800" b="0" dirty="0"/>
                    </a:p>
                  </a:txBody>
                  <a:tcPr marL="72907" marR="72907" marT="36453" marB="36453"/>
                </a:tc>
                <a:tc>
                  <a:txBody>
                    <a:bodyPr/>
                    <a:lstStyle/>
                    <a:p>
                      <a:pPr algn="ctr"/>
                      <a:r>
                        <a:rPr lang="pt-BR" sz="2800" b="0" dirty="0" smtClean="0"/>
                        <a:t>25</a:t>
                      </a:r>
                      <a:endParaRPr lang="pt-BR" sz="2800" b="0" dirty="0"/>
                    </a:p>
                  </a:txBody>
                  <a:tcPr marL="72907" marR="72907" marT="36453" marB="36453"/>
                </a:tc>
              </a:tr>
            </a:tbl>
          </a:graphicData>
        </a:graphic>
      </p:graphicFrame>
      <p:sp>
        <p:nvSpPr>
          <p:cNvPr id="13" name="Retângulo 12"/>
          <p:cNvSpPr/>
          <p:nvPr/>
        </p:nvSpPr>
        <p:spPr>
          <a:xfrm>
            <a:off x="4461983" y="4858862"/>
            <a:ext cx="2228582" cy="400110"/>
          </a:xfrm>
          <a:prstGeom prst="rect">
            <a:avLst/>
          </a:prstGeom>
        </p:spPr>
        <p:txBody>
          <a:bodyPr wrap="square">
            <a:spAutoFit/>
          </a:bodyPr>
          <a:lstStyle/>
          <a:p>
            <a:r>
              <a:rPr lang="pt-BR" sz="2000" dirty="0" err="1" smtClean="0"/>
              <a:t>array_shift</a:t>
            </a:r>
            <a:r>
              <a:rPr lang="pt-BR" sz="2000" dirty="0" smtClean="0"/>
              <a:t>($vetor);</a:t>
            </a:r>
            <a:endParaRPr lang="pt-BR" sz="2000" dirty="0"/>
          </a:p>
        </p:txBody>
      </p:sp>
      <p:graphicFrame>
        <p:nvGraphicFramePr>
          <p:cNvPr id="15" name="Tabela 14"/>
          <p:cNvGraphicFramePr>
            <a:graphicFrameLocks noGrp="1"/>
          </p:cNvGraphicFramePr>
          <p:nvPr>
            <p:extLst>
              <p:ext uri="{D42A27DB-BD31-4B8C-83A1-F6EECF244321}">
                <p14:modId xmlns:p14="http://schemas.microsoft.com/office/powerpoint/2010/main" val="682750290"/>
              </p:ext>
            </p:extLst>
          </p:nvPr>
        </p:nvGraphicFramePr>
        <p:xfrm>
          <a:off x="2640184" y="2255278"/>
          <a:ext cx="2573315" cy="499626"/>
        </p:xfrm>
        <a:graphic>
          <a:graphicData uri="http://schemas.openxmlformats.org/drawingml/2006/table">
            <a:tbl>
              <a:tblPr firstRow="1" bandRow="1">
                <a:tableStyleId>{5940675A-B579-460E-94D1-54222C63F5DA}</a:tableStyleId>
              </a:tblPr>
              <a:tblGrid>
                <a:gridCol w="514663"/>
                <a:gridCol w="514663"/>
                <a:gridCol w="514663"/>
                <a:gridCol w="514663"/>
                <a:gridCol w="514663"/>
              </a:tblGrid>
              <a:tr h="477469">
                <a:tc>
                  <a:txBody>
                    <a:bodyPr/>
                    <a:lstStyle/>
                    <a:p>
                      <a:pPr algn="ctr"/>
                      <a:r>
                        <a:rPr lang="pt-BR" sz="2800" dirty="0" smtClean="0"/>
                        <a:t>4</a:t>
                      </a:r>
                      <a:endParaRPr lang="pt-BR" sz="2800" b="0" dirty="0"/>
                    </a:p>
                  </a:txBody>
                  <a:tcPr marL="72907" marR="72907" marT="36453" marB="36453"/>
                </a:tc>
                <a:tc>
                  <a:txBody>
                    <a:bodyPr/>
                    <a:lstStyle/>
                    <a:p>
                      <a:pPr algn="ctr"/>
                      <a:r>
                        <a:rPr lang="pt-BR" sz="2800" dirty="0" smtClean="0"/>
                        <a:t>7</a:t>
                      </a:r>
                      <a:endParaRPr lang="pt-BR" sz="2800" b="0" dirty="0"/>
                    </a:p>
                  </a:txBody>
                  <a:tcPr marL="72907" marR="72907" marT="36453" marB="36453"/>
                </a:tc>
                <a:tc>
                  <a:txBody>
                    <a:bodyPr/>
                    <a:lstStyle/>
                    <a:p>
                      <a:pPr algn="ctr"/>
                      <a:r>
                        <a:rPr lang="pt-BR" sz="2800" dirty="0" smtClean="0"/>
                        <a:t>16</a:t>
                      </a:r>
                      <a:endParaRPr lang="pt-BR" sz="2800" b="0" dirty="0"/>
                    </a:p>
                  </a:txBody>
                  <a:tcPr marL="72907" marR="72907" marT="36453" marB="36453"/>
                </a:tc>
                <a:tc>
                  <a:txBody>
                    <a:bodyPr/>
                    <a:lstStyle/>
                    <a:p>
                      <a:pPr algn="ctr"/>
                      <a:r>
                        <a:rPr lang="pt-BR" sz="2800" dirty="0" smtClean="0"/>
                        <a:t>19</a:t>
                      </a:r>
                      <a:endParaRPr lang="pt-BR" sz="2800" b="0" dirty="0"/>
                    </a:p>
                  </a:txBody>
                  <a:tcPr marL="72907" marR="72907" marT="36453" marB="36453"/>
                </a:tc>
                <a:tc>
                  <a:txBody>
                    <a:bodyPr/>
                    <a:lstStyle/>
                    <a:p>
                      <a:pPr algn="ctr"/>
                      <a:r>
                        <a:rPr lang="pt-BR" sz="2800" dirty="0" smtClean="0"/>
                        <a:t>25</a:t>
                      </a:r>
                      <a:endParaRPr lang="pt-BR" sz="2800" b="0" dirty="0"/>
                    </a:p>
                  </a:txBody>
                  <a:tcPr marL="72907" marR="72907" marT="36453" marB="36453"/>
                </a:tc>
              </a:tr>
            </a:tbl>
          </a:graphicData>
        </a:graphic>
      </p:graphicFrame>
      <p:sp>
        <p:nvSpPr>
          <p:cNvPr id="16" name="CaixaDeTexto 15"/>
          <p:cNvSpPr txBox="1"/>
          <p:nvPr/>
        </p:nvSpPr>
        <p:spPr>
          <a:xfrm>
            <a:off x="2180076" y="1786810"/>
            <a:ext cx="3493530" cy="400110"/>
          </a:xfrm>
          <a:prstGeom prst="rect">
            <a:avLst/>
          </a:prstGeom>
          <a:noFill/>
        </p:spPr>
        <p:txBody>
          <a:bodyPr wrap="square" rtlCol="0">
            <a:spAutoFit/>
          </a:bodyPr>
          <a:lstStyle/>
          <a:p>
            <a:r>
              <a:rPr lang="pt-BR" sz="2000" dirty="0"/>
              <a:t>$vetor = </a:t>
            </a:r>
            <a:r>
              <a:rPr lang="pt-BR" sz="2000" dirty="0" err="1"/>
              <a:t>array</a:t>
            </a:r>
            <a:r>
              <a:rPr lang="pt-BR" sz="2000" dirty="0"/>
              <a:t> (4, 7, 16, 19, 25);</a:t>
            </a:r>
          </a:p>
        </p:txBody>
      </p:sp>
      <p:pic>
        <p:nvPicPr>
          <p:cNvPr id="9" name="Imagem 8"/>
          <p:cNvPicPr>
            <a:picLocks noChangeAspect="1"/>
          </p:cNvPicPr>
          <p:nvPr/>
        </p:nvPicPr>
        <p:blipFill rotWithShape="1">
          <a:blip r:embed="rId2">
            <a:extLst>
              <a:ext uri="{28A0092B-C50C-407E-A947-70E740481C1C}">
                <a14:useLocalDpi xmlns:a14="http://schemas.microsoft.com/office/drawing/2010/main" val="0"/>
              </a:ext>
            </a:extLst>
          </a:blip>
          <a:srcRect l="67900" r="-1787"/>
          <a:stretch/>
        </p:blipFill>
        <p:spPr>
          <a:xfrm>
            <a:off x="6729771" y="1428435"/>
            <a:ext cx="2414229" cy="6292597"/>
          </a:xfrm>
          <a:prstGeom prst="rect">
            <a:avLst/>
          </a:prstGeom>
        </p:spPr>
      </p:pic>
    </p:spTree>
    <p:extLst>
      <p:ext uri="{BB962C8B-B14F-4D97-AF65-F5344CB8AC3E}">
        <p14:creationId xmlns:p14="http://schemas.microsoft.com/office/powerpoint/2010/main" val="2261477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tângulo 1"/>
          <p:cNvSpPr/>
          <p:nvPr/>
        </p:nvSpPr>
        <p:spPr>
          <a:xfrm>
            <a:off x="406400" y="669811"/>
            <a:ext cx="8413750" cy="1487458"/>
          </a:xfrm>
          <a:prstGeom prst="rect">
            <a:avLst/>
          </a:prstGeom>
        </p:spPr>
        <p:txBody>
          <a:bodyPr wrap="square">
            <a:spAutoFit/>
          </a:bodyPr>
          <a:lstStyle/>
          <a:p>
            <a:pPr algn="ctr">
              <a:lnSpc>
                <a:spcPct val="115000"/>
              </a:lnSpc>
            </a:pPr>
            <a:r>
              <a:rPr lang="pt-BR" sz="2000" dirty="0" smtClean="0">
                <a:solidFill>
                  <a:srgbClr val="000000"/>
                </a:solidFill>
                <a:latin typeface="Lemon/Milk" charset="0"/>
                <a:ea typeface="Lemon/Milk" charset="0"/>
                <a:cs typeface="Lemon/Milk" charset="0"/>
              </a:rPr>
              <a:t>Vetores em PHP têm armazenamento dinâmico. Isso significa que eles aumentam e diminuem memória no servidor automaticamente conforme dados são inseridos ou excluídos.</a:t>
            </a:r>
            <a:endParaRPr lang="pt-BR" sz="2000" dirty="0">
              <a:solidFill>
                <a:srgbClr val="000000"/>
              </a:solidFill>
              <a:latin typeface="Lemon/Milk" charset="0"/>
              <a:ea typeface="Lemon/Milk" charset="0"/>
              <a:cs typeface="Lemon/Milk" charset="0"/>
            </a:endParaRPr>
          </a:p>
        </p:txBody>
      </p:sp>
      <p:pic>
        <p:nvPicPr>
          <p:cNvPr id="3" name="Imagem 2"/>
          <p:cNvPicPr>
            <a:picLocks noChangeAspect="1"/>
          </p:cNvPicPr>
          <p:nvPr/>
        </p:nvPicPr>
        <p:blipFill rotWithShape="1">
          <a:blip r:embed="rId2" cstate="print">
            <a:extLst>
              <a:ext uri="{28A0092B-C50C-407E-A947-70E740481C1C}">
                <a14:useLocalDpi xmlns:a14="http://schemas.microsoft.com/office/drawing/2010/main" val="0"/>
              </a:ext>
            </a:extLst>
          </a:blip>
          <a:srcRect b="22034"/>
          <a:stretch/>
        </p:blipFill>
        <p:spPr>
          <a:xfrm>
            <a:off x="-186814" y="4931945"/>
            <a:ext cx="2906601" cy="1926055"/>
          </a:xfrm>
          <a:prstGeom prst="rect">
            <a:avLst/>
          </a:prstGeom>
        </p:spPr>
      </p:pic>
      <p:pic>
        <p:nvPicPr>
          <p:cNvPr id="5" name="Imagem 4"/>
          <p:cNvPicPr>
            <a:picLocks noChangeAspect="1"/>
          </p:cNvPicPr>
          <p:nvPr/>
        </p:nvPicPr>
        <p:blipFill rotWithShape="1">
          <a:blip r:embed="rId2" cstate="print">
            <a:extLst>
              <a:ext uri="{28A0092B-C50C-407E-A947-70E740481C1C}">
                <a14:useLocalDpi xmlns:a14="http://schemas.microsoft.com/office/drawing/2010/main" val="0"/>
              </a:ext>
            </a:extLst>
          </a:blip>
          <a:srcRect b="22034"/>
          <a:stretch/>
        </p:blipFill>
        <p:spPr>
          <a:xfrm>
            <a:off x="1941869" y="4375356"/>
            <a:ext cx="3746547" cy="2482644"/>
          </a:xfrm>
          <a:prstGeom prst="rect">
            <a:avLst/>
          </a:prstGeom>
        </p:spPr>
      </p:pic>
      <p:pic>
        <p:nvPicPr>
          <p:cNvPr id="6" name="Imagem 5"/>
          <p:cNvPicPr>
            <a:picLocks noChangeAspect="1"/>
          </p:cNvPicPr>
          <p:nvPr/>
        </p:nvPicPr>
        <p:blipFill rotWithShape="1">
          <a:blip r:embed="rId2" cstate="print">
            <a:extLst>
              <a:ext uri="{28A0092B-C50C-407E-A947-70E740481C1C}">
                <a14:useLocalDpi xmlns:a14="http://schemas.microsoft.com/office/drawing/2010/main" val="0"/>
              </a:ext>
            </a:extLst>
          </a:blip>
          <a:srcRect b="22034"/>
          <a:stretch/>
        </p:blipFill>
        <p:spPr>
          <a:xfrm>
            <a:off x="4734231" y="3622364"/>
            <a:ext cx="4882884" cy="3235636"/>
          </a:xfrm>
          <a:prstGeom prst="rect">
            <a:avLst/>
          </a:prstGeom>
        </p:spPr>
      </p:pic>
    </p:spTree>
    <p:extLst>
      <p:ext uri="{BB962C8B-B14F-4D97-AF65-F5344CB8AC3E}">
        <p14:creationId xmlns:p14="http://schemas.microsoft.com/office/powerpoint/2010/main" val="246340550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1469</TotalTime>
  <Words>1027</Words>
  <Application>Microsoft Office PowerPoint</Application>
  <PresentationFormat>Apresentação na tela (4:3)</PresentationFormat>
  <Paragraphs>180</Paragraphs>
  <Slides>19</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19</vt:i4>
      </vt:variant>
    </vt:vector>
  </HeadingPairs>
  <TitlesOfParts>
    <vt:vector size="25" baseType="lpstr">
      <vt:lpstr>Arial</vt:lpstr>
      <vt:lpstr>Calibri</vt:lpstr>
      <vt:lpstr>Calibri Light</vt:lpstr>
      <vt:lpstr>Lemon/Milk</vt:lpstr>
      <vt:lpstr>Shonar Bangla</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douglas.oliveira</dc:creator>
  <cp:lastModifiedBy>douglas.oliveira</cp:lastModifiedBy>
  <cp:revision>248</cp:revision>
  <dcterms:created xsi:type="dcterms:W3CDTF">2017-10-20T17:34:06Z</dcterms:created>
  <dcterms:modified xsi:type="dcterms:W3CDTF">2017-12-06T11:43:45Z</dcterms:modified>
</cp:coreProperties>
</file>