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sldIdLst>
    <p:sldId id="256" r:id="rId25"/>
    <p:sldId id="257" r:id="rId26"/>
    <p:sldId id="258" r:id="rId27"/>
    <p:sldId id="259" r:id="rId28"/>
    <p:sldId id="260" r:id="rId29"/>
    <p:sldId id="261" r:id="rId30"/>
    <p:sldId id="262" r:id="rId31"/>
    <p:sldId id="263" r:id="rId32"/>
    <p:sldId id="264" r:id="rId33"/>
    <p:sldId id="265" r:id="rId34"/>
    <p:sldId id="266" r:id="rId35"/>
    <p:sldId id="267"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3" d="100"/>
          <a:sy n="43" d="100"/>
        </p:scale>
        <p:origin x="111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theme" Target="theme/theme1.xml"/><Relationship Id="rId21" Type="http://schemas.openxmlformats.org/officeDocument/2006/relationships/slideMaster" Target="slideMasters/slideMaster21.xml"/><Relationship Id="rId34"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66"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71"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7"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1835280"/>
            <a:ext cx="8353440" cy="224388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cxnSp>
        <p:nvCxnSpPr>
          <p:cNvPr id="5" name="Google Shape;11;p2"/>
          <p:cNvCxnSpPr/>
          <p:nvPr/>
        </p:nvCxnSpPr>
        <p:spPr>
          <a:xfrm>
            <a:off x="-18720" y="4181760"/>
            <a:ext cx="9181800" cy="360"/>
          </a:xfrm>
          <a:prstGeom prst="straightConnector1">
            <a:avLst/>
          </a:prstGeom>
          <a:ln w="9525">
            <a:solidFill>
              <a:srgbClr val="C1C2AF"/>
            </a:solidFill>
            <a:round/>
          </a:ln>
        </p:spPr>
      </p:cxnSp>
      <p:sp>
        <p:nvSpPr>
          <p:cNvPr id="2" name="PlaceHolder 2"/>
          <p:cNvSpPr>
            <a:spLocks noGrp="1"/>
          </p:cNvSpPr>
          <p:nvPr>
            <p:ph type="body"/>
          </p:nvPr>
        </p:nvSpPr>
        <p:spPr>
          <a:xfrm>
            <a:off x="-5040" y="0"/>
            <a:ext cx="9143640" cy="1521360"/>
          </a:xfrm>
          <a:prstGeom prst="rect">
            <a:avLst/>
          </a:prstGeom>
          <a:noFill/>
          <a:ln w="0">
            <a:noFill/>
          </a:ln>
        </p:spPr>
        <p:txBody>
          <a:bodyPr lIns="90000" tIns="45000" rIns="90000" bIns="45000" anchor="t">
            <a:normAutofit fontScale="75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3" name="Google Shape;13;p2"/>
          <p:cNvCxnSpPr/>
          <p:nvPr/>
        </p:nvCxnSpPr>
        <p:spPr>
          <a:xfrm>
            <a:off x="-18720" y="474840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94920" y="198972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sp>
        <p:nvSpPr>
          <p:cNvPr id="41" name="PlaceHolder 2"/>
          <p:cNvSpPr>
            <a:spLocks noGrp="1"/>
          </p:cNvSpPr>
          <p:nvPr>
            <p:ph type="title"/>
          </p:nvPr>
        </p:nvSpPr>
        <p:spPr>
          <a:xfrm>
            <a:off x="394920" y="58896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sp>
        <p:nvSpPr>
          <p:cNvPr id="42" name="PlaceHolder 3"/>
          <p:cNvSpPr>
            <a:spLocks noGrp="1"/>
          </p:cNvSpPr>
          <p:nvPr>
            <p:ph type="title"/>
          </p:nvPr>
        </p:nvSpPr>
        <p:spPr>
          <a:xfrm>
            <a:off x="394920" y="339012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cxnSp>
        <p:nvCxnSpPr>
          <p:cNvPr id="43" name="Google Shape;125;p19"/>
          <p:cNvCxnSpPr/>
          <p:nvPr/>
        </p:nvCxnSpPr>
        <p:spPr>
          <a:xfrm>
            <a:off x="-18720" y="4748400"/>
            <a:ext cx="9181800" cy="360"/>
          </a:xfrm>
          <a:prstGeom prst="straightConnector1">
            <a:avLst/>
          </a:prstGeom>
          <a:ln w="9525">
            <a:solidFill>
              <a:srgbClr val="C1C2AF"/>
            </a:solidFill>
            <a:round/>
          </a:ln>
        </p:spPr>
      </p:cxnSp>
      <p:cxnSp>
        <p:nvCxnSpPr>
          <p:cNvPr id="44" name="Google Shape;126;p19"/>
          <p:cNvCxnSpPr/>
          <p:nvPr/>
        </p:nvCxnSpPr>
        <p:spPr>
          <a:xfrm>
            <a:off x="-18720" y="3272040"/>
            <a:ext cx="9181800" cy="360"/>
          </a:xfrm>
          <a:prstGeom prst="straightConnector1">
            <a:avLst/>
          </a:prstGeom>
          <a:ln w="9525">
            <a:solidFill>
              <a:srgbClr val="C1C2AF"/>
            </a:solidFill>
            <a:round/>
          </a:ln>
        </p:spPr>
      </p:cxnSp>
      <p:cxnSp>
        <p:nvCxnSpPr>
          <p:cNvPr id="45" name="Google Shape;127;p19"/>
          <p:cNvCxnSpPr/>
          <p:nvPr/>
        </p:nvCxnSpPr>
        <p:spPr>
          <a:xfrm>
            <a:off x="-18720" y="1871640"/>
            <a:ext cx="9181800" cy="360"/>
          </a:xfrm>
          <a:prstGeom prst="straightConnector1">
            <a:avLst/>
          </a:prstGeom>
          <a:ln w="9525">
            <a:solidFill>
              <a:srgbClr val="C1C2AF"/>
            </a:solidFill>
            <a:round/>
          </a:ln>
        </p:spPr>
      </p:cxnSp>
      <p:cxnSp>
        <p:nvCxnSpPr>
          <p:cNvPr id="46" name="Google Shape;128;p19"/>
          <p:cNvCxnSpPr/>
          <p:nvPr/>
        </p:nvCxnSpPr>
        <p:spPr>
          <a:xfrm>
            <a:off x="-18720" y="39492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47" name="Google Shape;130;p20"/>
          <p:cNvCxnSpPr/>
          <p:nvPr/>
        </p:nvCxnSpPr>
        <p:spPr>
          <a:xfrm>
            <a:off x="-18720" y="4748400"/>
            <a:ext cx="9181800" cy="360"/>
          </a:xfrm>
          <a:prstGeom prst="straightConnector1">
            <a:avLst/>
          </a:prstGeom>
          <a:ln w="9525">
            <a:solidFill>
              <a:srgbClr val="C1C2AF"/>
            </a:solidFill>
            <a:round/>
          </a:ln>
        </p:spPr>
      </p:cxnSp>
      <p:cxnSp>
        <p:nvCxnSpPr>
          <p:cNvPr id="48" name="Google Shape;131;p20"/>
          <p:cNvCxnSpPr/>
          <p:nvPr/>
        </p:nvCxnSpPr>
        <p:spPr>
          <a:xfrm>
            <a:off x="-18720" y="3766320"/>
            <a:ext cx="9181800" cy="360"/>
          </a:xfrm>
          <a:prstGeom prst="straightConnector1">
            <a:avLst/>
          </a:prstGeom>
          <a:ln w="9525">
            <a:solidFill>
              <a:srgbClr val="C1C2AF"/>
            </a:solidFill>
            <a:round/>
          </a:ln>
        </p:spPr>
      </p:cxnSp>
      <p:cxnSp>
        <p:nvCxnSpPr>
          <p:cNvPr id="49" name="Google Shape;132;p20"/>
          <p:cNvCxnSpPr/>
          <p:nvPr/>
        </p:nvCxnSpPr>
        <p:spPr>
          <a:xfrm>
            <a:off x="-18720" y="1543680"/>
            <a:ext cx="9181800" cy="360"/>
          </a:xfrm>
          <a:prstGeom prst="straightConnector1">
            <a:avLst/>
          </a:prstGeom>
          <a:ln w="9525">
            <a:solidFill>
              <a:srgbClr val="C1C2AF"/>
            </a:solidFill>
            <a:round/>
          </a:ln>
        </p:spPr>
      </p:cxnSp>
      <p:sp>
        <p:nvSpPr>
          <p:cNvPr id="50" name="PlaceHolder 1"/>
          <p:cNvSpPr>
            <a:spLocks noGrp="1"/>
          </p:cNvSpPr>
          <p:nvPr>
            <p:ph type="title"/>
          </p:nvPr>
        </p:nvSpPr>
        <p:spPr>
          <a:xfrm>
            <a:off x="394920" y="595080"/>
            <a:ext cx="4447800" cy="796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5040" y="3150000"/>
            <a:ext cx="9143640" cy="199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53" name="Google Shape;16;p3"/>
          <p:cNvCxnSpPr/>
          <p:nvPr/>
        </p:nvCxnSpPr>
        <p:spPr>
          <a:xfrm>
            <a:off x="-18720" y="1232280"/>
            <a:ext cx="9181800" cy="360"/>
          </a:xfrm>
          <a:prstGeom prst="straightConnector1">
            <a:avLst/>
          </a:prstGeom>
          <a:ln w="9525">
            <a:solidFill>
              <a:srgbClr val="C1C2AF"/>
            </a:solidFill>
            <a:round/>
          </a:ln>
        </p:spPr>
      </p:cxnSp>
      <p:sp>
        <p:nvSpPr>
          <p:cNvPr id="54" name="PlaceHolder 2"/>
          <p:cNvSpPr>
            <a:spLocks noGrp="1"/>
          </p:cNvSpPr>
          <p:nvPr>
            <p:ph type="title"/>
          </p:nvPr>
        </p:nvSpPr>
        <p:spPr>
          <a:xfrm>
            <a:off x="394920" y="1435680"/>
            <a:ext cx="8353440" cy="8413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55" name="PlaceHolder 3"/>
          <p:cNvSpPr>
            <a:spLocks noGrp="1"/>
          </p:cNvSpPr>
          <p:nvPr>
            <p:ph type="title"/>
          </p:nvPr>
        </p:nvSpPr>
        <p:spPr>
          <a:xfrm>
            <a:off x="394920" y="395280"/>
            <a:ext cx="1235520" cy="8413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6" name="Google Shape;136;p21"/>
          <p:cNvCxnSpPr/>
          <p:nvPr/>
        </p:nvCxnSpPr>
        <p:spPr>
          <a:xfrm>
            <a:off x="-18720" y="4748400"/>
            <a:ext cx="9181800" cy="360"/>
          </a:xfrm>
          <a:prstGeom prst="straightConnector1">
            <a:avLst/>
          </a:prstGeom>
          <a:ln w="9525">
            <a:solidFill>
              <a:srgbClr val="C1C2AF"/>
            </a:solidFill>
            <a:round/>
          </a:ln>
        </p:spPr>
      </p:cxnSp>
      <p:cxnSp>
        <p:nvCxnSpPr>
          <p:cNvPr id="57" name="Google Shape;137;p21"/>
          <p:cNvCxnSpPr/>
          <p:nvPr/>
        </p:nvCxnSpPr>
        <p:spPr>
          <a:xfrm>
            <a:off x="-18720" y="3272040"/>
            <a:ext cx="9181800" cy="360"/>
          </a:xfrm>
          <a:prstGeom prst="straightConnector1">
            <a:avLst/>
          </a:prstGeom>
          <a:ln w="9525">
            <a:solidFill>
              <a:srgbClr val="C1C2AF"/>
            </a:solidFill>
            <a:round/>
          </a:ln>
        </p:spPr>
      </p:cxnSp>
      <p:cxnSp>
        <p:nvCxnSpPr>
          <p:cNvPr id="58" name="Google Shape;138;p21"/>
          <p:cNvCxnSpPr/>
          <p:nvPr/>
        </p:nvCxnSpPr>
        <p:spPr>
          <a:xfrm>
            <a:off x="-18720" y="1871640"/>
            <a:ext cx="9181800" cy="360"/>
          </a:xfrm>
          <a:prstGeom prst="straightConnector1">
            <a:avLst/>
          </a:prstGeom>
          <a:ln w="9525">
            <a:solidFill>
              <a:srgbClr val="C1C2AF"/>
            </a:solidFill>
            <a:round/>
          </a:ln>
        </p:spPr>
      </p:cxnSp>
      <p:cxnSp>
        <p:nvCxnSpPr>
          <p:cNvPr id="59" name="Google Shape;139;p21"/>
          <p:cNvCxnSpPr/>
          <p:nvPr/>
        </p:nvCxnSpPr>
        <p:spPr>
          <a:xfrm>
            <a:off x="-18720" y="39492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60" name="Google Shape;141;p22"/>
          <p:cNvCxnSpPr/>
          <p:nvPr/>
        </p:nvCxnSpPr>
        <p:spPr>
          <a:xfrm>
            <a:off x="-18720" y="4748400"/>
            <a:ext cx="9181800" cy="360"/>
          </a:xfrm>
          <a:prstGeom prst="straightConnector1">
            <a:avLst/>
          </a:prstGeom>
          <a:ln w="9525">
            <a:solidFill>
              <a:srgbClr val="C1C2AF"/>
            </a:solidFill>
            <a:round/>
          </a:ln>
        </p:spPr>
      </p:cxnSp>
      <p:cxnSp>
        <p:nvCxnSpPr>
          <p:cNvPr id="61" name="Google Shape;142;p22"/>
          <p:cNvCxnSpPr/>
          <p:nvPr/>
        </p:nvCxnSpPr>
        <p:spPr>
          <a:xfrm>
            <a:off x="-18720" y="96768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3" name="PlaceHolder 2"/>
          <p:cNvSpPr>
            <a:spLocks noGrp="1"/>
          </p:cNvSpPr>
          <p:nvPr>
            <p:ph type="body"/>
          </p:nvPr>
        </p:nvSpPr>
        <p:spPr>
          <a:xfrm>
            <a:off x="394920" y="1165680"/>
            <a:ext cx="8353440" cy="3304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64" name="Google Shape;22;p4"/>
          <p:cNvCxnSpPr/>
          <p:nvPr/>
        </p:nvCxnSpPr>
        <p:spPr>
          <a:xfrm>
            <a:off x="-18720" y="4748400"/>
            <a:ext cx="9181800" cy="360"/>
          </a:xfrm>
          <a:prstGeom prst="straightConnector1">
            <a:avLst/>
          </a:prstGeom>
          <a:ln w="9525">
            <a:solidFill>
              <a:srgbClr val="C1C2AF"/>
            </a:solidFill>
            <a:round/>
          </a:ln>
        </p:spPr>
      </p:cxnSp>
      <p:cxnSp>
        <p:nvCxnSpPr>
          <p:cNvPr id="65" name="Google Shape;23;p4"/>
          <p:cNvCxnSpPr/>
          <p:nvPr/>
        </p:nvCxnSpPr>
        <p:spPr>
          <a:xfrm>
            <a:off x="-18720" y="96768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68" name="Google Shape;25;p5"/>
          <p:cNvCxnSpPr/>
          <p:nvPr/>
        </p:nvCxnSpPr>
        <p:spPr>
          <a:xfrm>
            <a:off x="-18720" y="4748400"/>
            <a:ext cx="9181800" cy="360"/>
          </a:xfrm>
          <a:prstGeom prst="straightConnector1">
            <a:avLst/>
          </a:prstGeom>
          <a:ln w="9525">
            <a:solidFill>
              <a:srgbClr val="C1C2AF"/>
            </a:solidFill>
            <a:round/>
          </a:ln>
        </p:spPr>
      </p:cxnSp>
      <p:cxnSp>
        <p:nvCxnSpPr>
          <p:cNvPr id="69" name="Google Shape;26;p5"/>
          <p:cNvCxnSpPr/>
          <p:nvPr/>
        </p:nvCxnSpPr>
        <p:spPr>
          <a:xfrm>
            <a:off x="-18720" y="967680"/>
            <a:ext cx="9181800" cy="360"/>
          </a:xfrm>
          <a:prstGeom prst="straightConnector1">
            <a:avLst/>
          </a:prstGeom>
          <a:ln w="9525">
            <a:solidFill>
              <a:srgbClr val="C1C2AF"/>
            </a:solidFill>
            <a:round/>
          </a:ln>
        </p:spPr>
      </p:cxnSp>
      <p:sp>
        <p:nvSpPr>
          <p:cNvPr id="70"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74" name="Google Shape;33;p6"/>
          <p:cNvCxnSpPr/>
          <p:nvPr/>
        </p:nvCxnSpPr>
        <p:spPr>
          <a:xfrm>
            <a:off x="-18720" y="4748400"/>
            <a:ext cx="9181800" cy="360"/>
          </a:xfrm>
          <a:prstGeom prst="straightConnector1">
            <a:avLst/>
          </a:prstGeom>
          <a:ln w="9525">
            <a:solidFill>
              <a:srgbClr val="C1C2AF"/>
            </a:solidFill>
            <a:round/>
          </a:ln>
        </p:spPr>
      </p:cxnSp>
      <p:cxnSp>
        <p:nvCxnSpPr>
          <p:cNvPr id="75" name="Google Shape;34;p6"/>
          <p:cNvCxnSpPr/>
          <p:nvPr/>
        </p:nvCxnSpPr>
        <p:spPr>
          <a:xfrm>
            <a:off x="-18720" y="967680"/>
            <a:ext cx="9181800" cy="360"/>
          </a:xfrm>
          <a:prstGeom prst="straightConnector1">
            <a:avLst/>
          </a:prstGeom>
          <a:ln w="9525">
            <a:solidFill>
              <a:srgbClr val="C1C2AF"/>
            </a:solidFill>
            <a:round/>
          </a:ln>
        </p:spPr>
      </p:cxnSp>
      <p:sp>
        <p:nvSpPr>
          <p:cNvPr id="76"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94920" y="395280"/>
            <a:ext cx="50155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79" name="PlaceHolder 2"/>
          <p:cNvSpPr>
            <a:spLocks noGrp="1"/>
          </p:cNvSpPr>
          <p:nvPr>
            <p:ph type="body"/>
          </p:nvPr>
        </p:nvSpPr>
        <p:spPr>
          <a:xfrm>
            <a:off x="5512680" y="0"/>
            <a:ext cx="36313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80" name="Google Shape;40;p7"/>
          <p:cNvCxnSpPr/>
          <p:nvPr/>
        </p:nvCxnSpPr>
        <p:spPr>
          <a:xfrm>
            <a:off x="-18720" y="967680"/>
            <a:ext cx="5531400" cy="360"/>
          </a:xfrm>
          <a:prstGeom prst="straightConnector1">
            <a:avLst/>
          </a:prstGeom>
          <a:ln w="9525">
            <a:solidFill>
              <a:srgbClr val="C1C2AF"/>
            </a:solidFill>
            <a:round/>
          </a:ln>
        </p:spPr>
      </p:cxnSp>
      <p:cxnSp>
        <p:nvCxnSpPr>
          <p:cNvPr id="81" name="Google Shape;41;p7"/>
          <p:cNvCxnSpPr/>
          <p:nvPr/>
        </p:nvCxnSpPr>
        <p:spPr>
          <a:xfrm>
            <a:off x="-18720" y="4748400"/>
            <a:ext cx="55314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82" name="Google Shape;43;p8"/>
          <p:cNvCxnSpPr/>
          <p:nvPr/>
        </p:nvCxnSpPr>
        <p:spPr>
          <a:xfrm>
            <a:off x="-18720" y="4748400"/>
            <a:ext cx="9181800" cy="360"/>
          </a:xfrm>
          <a:prstGeom prst="straightConnector1">
            <a:avLst/>
          </a:prstGeom>
          <a:ln w="9525">
            <a:solidFill>
              <a:srgbClr val="C1C2AF"/>
            </a:solidFill>
            <a:round/>
          </a:ln>
        </p:spPr>
      </p:cxnSp>
      <p:cxnSp>
        <p:nvCxnSpPr>
          <p:cNvPr id="83" name="Google Shape;44;p8"/>
          <p:cNvCxnSpPr/>
          <p:nvPr/>
        </p:nvCxnSpPr>
        <p:spPr>
          <a:xfrm>
            <a:off x="-18720" y="967680"/>
            <a:ext cx="9181800" cy="360"/>
          </a:xfrm>
          <a:prstGeom prst="straightConnector1">
            <a:avLst/>
          </a:prstGeom>
          <a:ln w="9525">
            <a:solidFill>
              <a:srgbClr val="C1C2AF"/>
            </a:solidFill>
            <a:round/>
          </a:ln>
        </p:spPr>
      </p:cxnSp>
      <p:sp>
        <p:nvSpPr>
          <p:cNvPr id="84" name="PlaceHolder 1"/>
          <p:cNvSpPr>
            <a:spLocks noGrp="1"/>
          </p:cNvSpPr>
          <p:nvPr>
            <p:ph type="title"/>
          </p:nvPr>
        </p:nvSpPr>
        <p:spPr>
          <a:xfrm>
            <a:off x="2318040" y="15933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6" name="Google Shape;55;p11"/>
          <p:cNvCxnSpPr/>
          <p:nvPr/>
        </p:nvCxnSpPr>
        <p:spPr>
          <a:xfrm>
            <a:off x="-18720" y="4748400"/>
            <a:ext cx="9181800" cy="360"/>
          </a:xfrm>
          <a:prstGeom prst="straightConnector1">
            <a:avLst/>
          </a:prstGeom>
          <a:ln w="9525">
            <a:solidFill>
              <a:srgbClr val="C1C2AF"/>
            </a:solidFill>
            <a:round/>
          </a:ln>
        </p:spPr>
      </p:cxnSp>
      <p:cxnSp>
        <p:nvCxnSpPr>
          <p:cNvPr id="7" name="Google Shape;56;p11"/>
          <p:cNvCxnSpPr/>
          <p:nvPr/>
        </p:nvCxnSpPr>
        <p:spPr>
          <a:xfrm>
            <a:off x="-18720" y="967680"/>
            <a:ext cx="9181800" cy="360"/>
          </a:xfrm>
          <a:prstGeom prst="straightConnector1">
            <a:avLst/>
          </a:prstGeom>
          <a:ln w="9525">
            <a:solidFill>
              <a:srgbClr val="C1C2AF"/>
            </a:solidFill>
            <a:round/>
          </a:ln>
        </p:spPr>
      </p:cxnSp>
      <p:sp>
        <p:nvSpPr>
          <p:cNvPr id="8" name="PlaceHolder 1"/>
          <p:cNvSpPr>
            <a:spLocks noGrp="1"/>
          </p:cNvSpPr>
          <p:nvPr>
            <p:ph type="title"/>
          </p:nvPr>
        </p:nvSpPr>
        <p:spPr>
          <a:xfrm>
            <a:off x="1284120" y="157572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Libre Baskerville"/>
                <a:ea typeface="Libre Baskervill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85" name="Google Shape;47;p9"/>
          <p:cNvCxnSpPr/>
          <p:nvPr/>
        </p:nvCxnSpPr>
        <p:spPr>
          <a:xfrm>
            <a:off x="-18720" y="4748400"/>
            <a:ext cx="9181800" cy="360"/>
          </a:xfrm>
          <a:prstGeom prst="straightConnector1">
            <a:avLst/>
          </a:prstGeom>
          <a:ln w="9525">
            <a:solidFill>
              <a:srgbClr val="C1C2AF"/>
            </a:solidFill>
            <a:round/>
          </a:ln>
        </p:spPr>
      </p:cxnSp>
      <p:cxnSp>
        <p:nvCxnSpPr>
          <p:cNvPr id="86" name="Google Shape;48;p9"/>
          <p:cNvCxnSpPr/>
          <p:nvPr/>
        </p:nvCxnSpPr>
        <p:spPr>
          <a:xfrm>
            <a:off x="-18720" y="967680"/>
            <a:ext cx="9181800" cy="360"/>
          </a:xfrm>
          <a:prstGeom prst="straightConnector1">
            <a:avLst/>
          </a:prstGeom>
          <a:ln w="9525">
            <a:solidFill>
              <a:srgbClr val="C1C2AF"/>
            </a:solidFill>
            <a:round/>
          </a:ln>
        </p:spPr>
      </p:cxnSp>
      <p:sp>
        <p:nvSpPr>
          <p:cNvPr id="87" name="PlaceHolder 1"/>
          <p:cNvSpPr>
            <a:spLocks noGrp="1"/>
          </p:cNvSpPr>
          <p:nvPr>
            <p:ph type="title"/>
          </p:nvPr>
        </p:nvSpPr>
        <p:spPr>
          <a:xfrm>
            <a:off x="2135520" y="148284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89"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90" name="Google Shape;14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92" name="Google Shape;15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9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94920" y="395280"/>
            <a:ext cx="835380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0" name="PlaceHolder 2"/>
          <p:cNvSpPr>
            <a:spLocks noGrp="1"/>
          </p:cNvSpPr>
          <p:nvPr>
            <p:ph type="title"/>
          </p:nvPr>
        </p:nvSpPr>
        <p:spPr>
          <a:xfrm>
            <a:off x="394920" y="108612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1" name="PlaceHolder 3"/>
          <p:cNvSpPr>
            <a:spLocks noGrp="1"/>
          </p:cNvSpPr>
          <p:nvPr>
            <p:ph type="title"/>
          </p:nvPr>
        </p:nvSpPr>
        <p:spPr>
          <a:xfrm>
            <a:off x="394920" y="297828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2" name="PlaceHolder 4"/>
          <p:cNvSpPr>
            <a:spLocks noGrp="1"/>
          </p:cNvSpPr>
          <p:nvPr>
            <p:ph type="title"/>
          </p:nvPr>
        </p:nvSpPr>
        <p:spPr>
          <a:xfrm>
            <a:off x="394920" y="171684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3" name="PlaceHolder 5"/>
          <p:cNvSpPr>
            <a:spLocks noGrp="1"/>
          </p:cNvSpPr>
          <p:nvPr>
            <p:ph type="title"/>
          </p:nvPr>
        </p:nvSpPr>
        <p:spPr>
          <a:xfrm>
            <a:off x="394920" y="360864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4" name="PlaceHolder 6"/>
          <p:cNvSpPr>
            <a:spLocks noGrp="1"/>
          </p:cNvSpPr>
          <p:nvPr>
            <p:ph type="title"/>
          </p:nvPr>
        </p:nvSpPr>
        <p:spPr>
          <a:xfrm>
            <a:off x="394920" y="234756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5" name="PlaceHolder 7"/>
          <p:cNvSpPr>
            <a:spLocks noGrp="1"/>
          </p:cNvSpPr>
          <p:nvPr>
            <p:ph type="title"/>
          </p:nvPr>
        </p:nvSpPr>
        <p:spPr>
          <a:xfrm>
            <a:off x="394920" y="423936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cxnSp>
        <p:nvCxnSpPr>
          <p:cNvPr id="16" name="Google Shape;74;p13"/>
          <p:cNvCxnSpPr/>
          <p:nvPr/>
        </p:nvCxnSpPr>
        <p:spPr>
          <a:xfrm>
            <a:off x="-18720" y="4748400"/>
            <a:ext cx="9181800" cy="360"/>
          </a:xfrm>
          <a:prstGeom prst="straightConnector1">
            <a:avLst/>
          </a:prstGeom>
          <a:ln w="9525">
            <a:solidFill>
              <a:srgbClr val="C1C2AF"/>
            </a:solidFill>
            <a:round/>
          </a:ln>
        </p:spPr>
      </p:cxnSp>
      <p:cxnSp>
        <p:nvCxnSpPr>
          <p:cNvPr id="17" name="Google Shape;75;p13"/>
          <p:cNvCxnSpPr/>
          <p:nvPr/>
        </p:nvCxnSpPr>
        <p:spPr>
          <a:xfrm>
            <a:off x="-18720" y="967680"/>
            <a:ext cx="9181800" cy="360"/>
          </a:xfrm>
          <a:prstGeom prst="straightConnector1">
            <a:avLst/>
          </a:prstGeom>
          <a:ln w="9525">
            <a:solidFill>
              <a:srgbClr val="C1C2AF"/>
            </a:solidFill>
            <a:round/>
          </a:ln>
        </p:spPr>
      </p:cxnSp>
      <p:cxnSp>
        <p:nvCxnSpPr>
          <p:cNvPr id="18" name="Google Shape;76;p13"/>
          <p:cNvCxnSpPr/>
          <p:nvPr/>
        </p:nvCxnSpPr>
        <p:spPr>
          <a:xfrm>
            <a:off x="-18720" y="1597680"/>
            <a:ext cx="9181800" cy="360"/>
          </a:xfrm>
          <a:prstGeom prst="straightConnector1">
            <a:avLst/>
          </a:prstGeom>
          <a:ln w="9525">
            <a:solidFill>
              <a:srgbClr val="C1C2AF"/>
            </a:solidFill>
            <a:round/>
          </a:ln>
        </p:spPr>
      </p:cxnSp>
      <p:cxnSp>
        <p:nvCxnSpPr>
          <p:cNvPr id="19" name="Google Shape;77;p13"/>
          <p:cNvCxnSpPr/>
          <p:nvPr/>
        </p:nvCxnSpPr>
        <p:spPr>
          <a:xfrm>
            <a:off x="-18720" y="2227680"/>
            <a:ext cx="9181800" cy="360"/>
          </a:xfrm>
          <a:prstGeom prst="straightConnector1">
            <a:avLst/>
          </a:prstGeom>
          <a:ln w="9525">
            <a:solidFill>
              <a:srgbClr val="C1C2AF"/>
            </a:solidFill>
            <a:round/>
          </a:ln>
        </p:spPr>
      </p:cxnSp>
      <p:cxnSp>
        <p:nvCxnSpPr>
          <p:cNvPr id="20" name="Google Shape;78;p13"/>
          <p:cNvCxnSpPr/>
          <p:nvPr/>
        </p:nvCxnSpPr>
        <p:spPr>
          <a:xfrm>
            <a:off x="-18720" y="2858040"/>
            <a:ext cx="9181800" cy="360"/>
          </a:xfrm>
          <a:prstGeom prst="straightConnector1">
            <a:avLst/>
          </a:prstGeom>
          <a:ln w="9525">
            <a:solidFill>
              <a:srgbClr val="C1C2AF"/>
            </a:solidFill>
            <a:round/>
          </a:ln>
        </p:spPr>
      </p:cxnSp>
      <p:cxnSp>
        <p:nvCxnSpPr>
          <p:cNvPr id="21" name="Google Shape;79;p13"/>
          <p:cNvCxnSpPr/>
          <p:nvPr/>
        </p:nvCxnSpPr>
        <p:spPr>
          <a:xfrm>
            <a:off x="-18720" y="3488040"/>
            <a:ext cx="9181800" cy="360"/>
          </a:xfrm>
          <a:prstGeom prst="straightConnector1">
            <a:avLst/>
          </a:prstGeom>
          <a:ln w="9525">
            <a:solidFill>
              <a:srgbClr val="C1C2AF"/>
            </a:solidFill>
            <a:round/>
          </a:ln>
        </p:spPr>
      </p:cxnSp>
      <p:cxnSp>
        <p:nvCxnSpPr>
          <p:cNvPr id="22" name="Google Shape;80;p13"/>
          <p:cNvCxnSpPr/>
          <p:nvPr/>
        </p:nvCxnSpPr>
        <p:spPr>
          <a:xfrm>
            <a:off x="-18720" y="411804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94920" y="3659040"/>
            <a:ext cx="8293680" cy="99108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4" name="Google Shape;84;p14"/>
          <p:cNvCxnSpPr/>
          <p:nvPr/>
        </p:nvCxnSpPr>
        <p:spPr>
          <a:xfrm>
            <a:off x="-18720" y="4748400"/>
            <a:ext cx="9181800" cy="360"/>
          </a:xfrm>
          <a:prstGeom prst="straightConnector1">
            <a:avLst/>
          </a:prstGeom>
          <a:ln w="9525">
            <a:solidFill>
              <a:srgbClr val="C1C2AF"/>
            </a:solidFill>
            <a:round/>
          </a:ln>
        </p:spPr>
      </p:cxnSp>
      <p:cxnSp>
        <p:nvCxnSpPr>
          <p:cNvPr id="25" name="Google Shape;85;p14"/>
          <p:cNvCxnSpPr/>
          <p:nvPr/>
        </p:nvCxnSpPr>
        <p:spPr>
          <a:xfrm>
            <a:off x="-18720" y="3561120"/>
            <a:ext cx="9181800" cy="360"/>
          </a:xfrm>
          <a:prstGeom prst="straightConnector1">
            <a:avLst/>
          </a:prstGeom>
          <a:ln w="9525">
            <a:solidFill>
              <a:srgbClr val="C1C2AF"/>
            </a:solidFill>
            <a:round/>
          </a:ln>
        </p:spPr>
      </p:cxn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94920" y="252000"/>
            <a:ext cx="5055840" cy="113004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cxnSp>
        <p:nvCxnSpPr>
          <p:cNvPr id="28" name="Google Shape;89;p15"/>
          <p:cNvCxnSpPr/>
          <p:nvPr/>
        </p:nvCxnSpPr>
        <p:spPr>
          <a:xfrm>
            <a:off x="-18720" y="4748400"/>
            <a:ext cx="5531400" cy="360"/>
          </a:xfrm>
          <a:prstGeom prst="straightConnector1">
            <a:avLst/>
          </a:prstGeom>
          <a:ln w="9525">
            <a:solidFill>
              <a:srgbClr val="C1C2AF"/>
            </a:solidFill>
            <a:round/>
          </a:ln>
        </p:spPr>
      </p:cxnSp>
      <p:sp>
        <p:nvSpPr>
          <p:cNvPr id="29" name="PlaceHolder 2"/>
          <p:cNvSpPr>
            <a:spLocks noGrp="1"/>
          </p:cNvSpPr>
          <p:nvPr>
            <p:ph type="body"/>
          </p:nvPr>
        </p:nvSpPr>
        <p:spPr>
          <a:xfrm>
            <a:off x="5512680" y="0"/>
            <a:ext cx="36313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1" name="PlaceHolder 2"/>
          <p:cNvSpPr>
            <a:spLocks noGrp="1"/>
          </p:cNvSpPr>
          <p:nvPr>
            <p:ph type="body"/>
          </p:nvPr>
        </p:nvSpPr>
        <p:spPr>
          <a:xfrm>
            <a:off x="394920" y="1165680"/>
            <a:ext cx="8353440" cy="1652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32" name="Google Shape;94;p16"/>
          <p:cNvCxnSpPr/>
          <p:nvPr/>
        </p:nvCxnSpPr>
        <p:spPr>
          <a:xfrm>
            <a:off x="-18720" y="4748400"/>
            <a:ext cx="9181800" cy="360"/>
          </a:xfrm>
          <a:prstGeom prst="straightConnector1">
            <a:avLst/>
          </a:prstGeom>
          <a:ln w="9525">
            <a:solidFill>
              <a:srgbClr val="C1C2AF"/>
            </a:solidFill>
            <a:round/>
          </a:ln>
        </p:spPr>
      </p:cxnSp>
      <p:cxnSp>
        <p:nvCxnSpPr>
          <p:cNvPr id="33" name="Google Shape;95;p16"/>
          <p:cNvCxnSpPr/>
          <p:nvPr/>
        </p:nvCxnSpPr>
        <p:spPr>
          <a:xfrm>
            <a:off x="-18720" y="96768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34" name="Google Shape;97;p17"/>
          <p:cNvCxnSpPr/>
          <p:nvPr/>
        </p:nvCxnSpPr>
        <p:spPr>
          <a:xfrm>
            <a:off x="-18720" y="4748400"/>
            <a:ext cx="9181800" cy="360"/>
          </a:xfrm>
          <a:prstGeom prst="straightConnector1">
            <a:avLst/>
          </a:prstGeom>
          <a:ln w="9525">
            <a:solidFill>
              <a:srgbClr val="C1C2AF"/>
            </a:solidFill>
            <a:round/>
          </a:ln>
        </p:spPr>
      </p:cxnSp>
      <p:cxnSp>
        <p:nvCxnSpPr>
          <p:cNvPr id="35" name="Google Shape;98;p17"/>
          <p:cNvCxnSpPr/>
          <p:nvPr/>
        </p:nvCxnSpPr>
        <p:spPr>
          <a:xfrm>
            <a:off x="-18720" y="967680"/>
            <a:ext cx="9181800" cy="360"/>
          </a:xfrm>
          <a:prstGeom prst="straightConnector1">
            <a:avLst/>
          </a:prstGeom>
          <a:ln w="9525">
            <a:solidFill>
              <a:srgbClr val="C1C2AF"/>
            </a:solidFill>
            <a:round/>
          </a:ln>
        </p:spPr>
      </p:cxnSp>
      <p:sp>
        <p:nvSpPr>
          <p:cNvPr id="36"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37" name="Google Shape;107;p18"/>
          <p:cNvCxnSpPr/>
          <p:nvPr/>
        </p:nvCxnSpPr>
        <p:spPr>
          <a:xfrm>
            <a:off x="-18720" y="4748400"/>
            <a:ext cx="9181800" cy="360"/>
          </a:xfrm>
          <a:prstGeom prst="straightConnector1">
            <a:avLst/>
          </a:prstGeom>
          <a:ln w="9525">
            <a:solidFill>
              <a:srgbClr val="C1C2AF"/>
            </a:solidFill>
            <a:round/>
          </a:ln>
        </p:spPr>
      </p:cxnSp>
      <p:cxnSp>
        <p:nvCxnSpPr>
          <p:cNvPr id="38" name="Google Shape;108;p18"/>
          <p:cNvCxnSpPr/>
          <p:nvPr/>
        </p:nvCxnSpPr>
        <p:spPr>
          <a:xfrm>
            <a:off x="-18720" y="967680"/>
            <a:ext cx="9181800" cy="360"/>
          </a:xfrm>
          <a:prstGeom prst="straightConnector1">
            <a:avLst/>
          </a:prstGeom>
          <a:ln w="9525">
            <a:solidFill>
              <a:srgbClr val="C1C2AF"/>
            </a:solidFill>
            <a:round/>
          </a:ln>
        </p:spPr>
      </p:cxnSp>
      <p:sp>
        <p:nvSpPr>
          <p:cNvPr id="39"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90600" y="1838160"/>
            <a:ext cx="8353080" cy="22474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500" b="0" strike="noStrike" spc="-1">
                <a:solidFill>
                  <a:schemeClr val="dk1"/>
                </a:solidFill>
                <a:latin typeface="Libre Baskerville"/>
                <a:ea typeface="Libre Baskerville"/>
              </a:rPr>
              <a:t>Real Estate Data Analytics</a:t>
            </a:r>
            <a:endParaRPr lang="fr-FR" sz="4500" b="0" strike="noStrike" spc="-1">
              <a:solidFill>
                <a:schemeClr val="dk1"/>
              </a:solidFill>
              <a:latin typeface="Arial"/>
            </a:endParaRPr>
          </a:p>
        </p:txBody>
      </p:sp>
      <p:sp>
        <p:nvSpPr>
          <p:cNvPr id="96" name="PlaceHolder 2"/>
          <p:cNvSpPr>
            <a:spLocks noGrp="1"/>
          </p:cNvSpPr>
          <p:nvPr>
            <p:ph type="subTitle"/>
          </p:nvPr>
        </p:nvSpPr>
        <p:spPr>
          <a:xfrm>
            <a:off x="390600" y="4286160"/>
            <a:ext cx="8353080" cy="4662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a:solidFill>
                  <a:schemeClr val="dk1"/>
                </a:solidFill>
                <a:latin typeface="DM Sans"/>
                <a:ea typeface="DM Sans"/>
              </a:rPr>
              <a:t>A case study on estimating property prices using a synthetic dataset.</a:t>
            </a:r>
            <a:endParaRPr lang="en-US" sz="1400" b="0" strike="noStrike" spc="-1">
              <a:solidFill>
                <a:srgbClr val="000000"/>
              </a:solidFill>
              <a:latin typeface="OpenSymbol"/>
            </a:endParaRPr>
          </a:p>
        </p:txBody>
      </p:sp>
      <p:pic>
        <p:nvPicPr>
          <p:cNvPr id="97" name="Google Shape;160;p27"/>
          <p:cNvPicPr/>
          <p:nvPr/>
        </p:nvPicPr>
        <p:blipFill>
          <a:blip r:embed="rId2"/>
          <a:srcRect t="34209" b="32172"/>
          <a:stretch/>
        </p:blipFill>
        <p:spPr>
          <a:xfrm>
            <a:off x="-5040" y="0"/>
            <a:ext cx="9143640" cy="15213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Evaluation metrics for model performance</a:t>
            </a:r>
            <a:endParaRPr lang="fr-FR" sz="2600" b="0" strike="noStrike" spc="-1">
              <a:solidFill>
                <a:schemeClr val="dk1"/>
              </a:solidFill>
              <a:latin typeface="Arial"/>
            </a:endParaRPr>
          </a:p>
        </p:txBody>
      </p:sp>
      <p:sp>
        <p:nvSpPr>
          <p:cNvPr id="121"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To measure model performance, several key metrics are employed: Mean Absolute Error (MAE), which quantifies the average magnitude of errors in predictions, and R² Score, which indicates the proportion of variance in the property prices explained by the model. These metrics help in comparing model efficacy and guiding enhancements during the modeling process.</a:t>
            </a:r>
            <a:endParaRPr lang="en-US" sz="1200" b="0" strike="noStrike" spc="-1">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Conclusions</a:t>
            </a:r>
            <a:endParaRPr lang="fr-FR" sz="2600" b="0" strike="noStrike" spc="-1">
              <a:solidFill>
                <a:schemeClr val="dk1"/>
              </a:solidFill>
              <a:latin typeface="Arial"/>
            </a:endParaRPr>
          </a:p>
        </p:txBody>
      </p:sp>
      <p:sp>
        <p:nvSpPr>
          <p:cNvPr id="123"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project demonstrates the practical application of machine learning in predicting property prices in the Kenyan real estate market. By leveraging synthetic data, insights regarding feature importance and market trends can significantly aid stakeholders in making informed decisions. The combination of Linear Regression and Random Forest Regression provides robust methodologies for estimating property values.</a:t>
            </a:r>
            <a:endParaRPr lang="en-US" sz="1200" b="0" strike="noStrike" spc="-1">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90600" y="590400"/>
            <a:ext cx="4447800" cy="799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Thank you!</a:t>
            </a:r>
            <a:endParaRPr lang="fr-FR" sz="4000" b="0" strike="noStrike" spc="-1">
              <a:solidFill>
                <a:schemeClr val="dk1"/>
              </a:solidFill>
              <a:latin typeface="Arial"/>
            </a:endParaRPr>
          </a:p>
        </p:txBody>
      </p:sp>
      <p:sp>
        <p:nvSpPr>
          <p:cNvPr id="125" name="PlaceHolder 2"/>
          <p:cNvSpPr>
            <a:spLocks noGrp="1"/>
          </p:cNvSpPr>
          <p:nvPr>
            <p:ph type="subTitle"/>
          </p:nvPr>
        </p:nvSpPr>
        <p:spPr>
          <a:xfrm>
            <a:off x="390600" y="1666800"/>
            <a:ext cx="444780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a:solidFill>
                  <a:schemeClr val="dk1"/>
                </a:solidFill>
                <a:latin typeface="DM Sans"/>
                <a:ea typeface="DM Sans"/>
              </a:rPr>
              <a:t>Do you have any questions?</a:t>
            </a:r>
            <a:endParaRPr lang="en-US" sz="1400" b="0" strike="noStrike" spc="-1">
              <a:solidFill>
                <a:srgbClr val="000000"/>
              </a:solidFill>
              <a:latin typeface="OpenSymbol"/>
            </a:endParaRPr>
          </a:p>
        </p:txBody>
      </p:sp>
      <p:sp>
        <p:nvSpPr>
          <p:cNvPr id="126" name="Google Shape;305;p40"/>
          <p:cNvSpPr/>
          <p:nvPr/>
        </p:nvSpPr>
        <p:spPr>
          <a:xfrm>
            <a:off x="360620" y="4438799"/>
            <a:ext cx="3904920" cy="344879"/>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r>
              <a:rPr lang="en" sz="1000" spc="-1" dirty="0">
                <a:solidFill>
                  <a:schemeClr val="dk1"/>
                </a:solidFill>
                <a:latin typeface="Arial"/>
              </a:rPr>
              <a:t>+254 114 675 692</a:t>
            </a:r>
            <a:endParaRPr lang="en-US" sz="1000" b="0" strike="noStrike" spc="-1" dirty="0">
              <a:solidFill>
                <a:srgbClr val="000000"/>
              </a:solidFill>
              <a:latin typeface="OpenSymbol"/>
            </a:endParaRPr>
          </a:p>
        </p:txBody>
      </p:sp>
      <p:sp>
        <p:nvSpPr>
          <p:cNvPr id="127" name="Google Shape;306;p40"/>
          <p:cNvSpPr/>
          <p:nvPr/>
        </p:nvSpPr>
        <p:spPr>
          <a:xfrm>
            <a:off x="390600" y="3895560"/>
            <a:ext cx="3904920" cy="409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spcBef>
                <a:spcPts val="300"/>
              </a:spcBef>
              <a:tabLst>
                <a:tab pos="0" algn="l"/>
              </a:tabLst>
            </a:pPr>
            <a:r>
              <a:rPr lang="en" sz="1000" b="1" spc="-1" dirty="0">
                <a:solidFill>
                  <a:schemeClr val="dk1"/>
                </a:solidFill>
                <a:latin typeface="Arial"/>
              </a:rPr>
              <a:t>https://michellewambaya.github.io</a:t>
            </a:r>
            <a:endParaRPr lang="en-US" sz="1000" b="0" strike="noStrike" spc="-1" dirty="0">
              <a:solidFill>
                <a:srgbClr val="000000"/>
              </a:solidFill>
              <a:latin typeface="OpenSymbol"/>
            </a:endParaRPr>
          </a:p>
        </p:txBody>
      </p:sp>
      <p:sp>
        <p:nvSpPr>
          <p:cNvPr id="128" name="Google Shape;307;p40"/>
          <p:cNvSpPr/>
          <p:nvPr/>
        </p:nvSpPr>
        <p:spPr>
          <a:xfrm>
            <a:off x="394920" y="29106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29" name="Google Shape;308;p40"/>
          <p:cNvGrpSpPr/>
          <p:nvPr/>
        </p:nvGrpSpPr>
        <p:grpSpPr>
          <a:xfrm>
            <a:off x="909000" y="2909880"/>
            <a:ext cx="340560" cy="345960"/>
            <a:chOff x="909000" y="2909880"/>
            <a:chExt cx="340560" cy="345960"/>
          </a:xfrm>
        </p:grpSpPr>
        <p:sp>
          <p:nvSpPr>
            <p:cNvPr id="130" name="Google Shape;309;p40"/>
            <p:cNvSpPr/>
            <p:nvPr/>
          </p:nvSpPr>
          <p:spPr>
            <a:xfrm>
              <a:off x="909000" y="2909880"/>
              <a:ext cx="340560" cy="345960"/>
            </a:xfrm>
            <a:custGeom>
              <a:avLst/>
              <a:gdLst>
                <a:gd name="textAreaLeft" fmla="*/ 0 w 340560"/>
                <a:gd name="textAreaRight" fmla="*/ 340920 w 340560"/>
                <a:gd name="textAreaTop" fmla="*/ 0 h 345960"/>
                <a:gd name="textAreaBottom" fmla="*/ 346320 h 34596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1" name="Google Shape;310;p40"/>
            <p:cNvSpPr/>
            <p:nvPr/>
          </p:nvSpPr>
          <p:spPr>
            <a:xfrm>
              <a:off x="972720" y="2975400"/>
              <a:ext cx="211680" cy="215280"/>
            </a:xfrm>
            <a:custGeom>
              <a:avLst/>
              <a:gdLst>
                <a:gd name="textAreaLeft" fmla="*/ 0 w 211680"/>
                <a:gd name="textAreaRight" fmla="*/ 212040 w 211680"/>
                <a:gd name="textAreaTop" fmla="*/ 0 h 215280"/>
                <a:gd name="textAreaBottom" fmla="*/ 215640 h 21528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2" name="Google Shape;311;p40"/>
            <p:cNvSpPr/>
            <p:nvPr/>
          </p:nvSpPr>
          <p:spPr>
            <a:xfrm>
              <a:off x="1022040" y="3026520"/>
              <a:ext cx="112680" cy="112680"/>
            </a:xfrm>
            <a:custGeom>
              <a:avLst/>
              <a:gdLst>
                <a:gd name="textAreaLeft" fmla="*/ 0 w 112680"/>
                <a:gd name="textAreaRight" fmla="*/ 113040 w 112680"/>
                <a:gd name="textAreaTop" fmla="*/ 0 h 112680"/>
                <a:gd name="textAreaBottom" fmla="*/ 113040 h 11268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3" name="Google Shape;312;p40"/>
            <p:cNvSpPr/>
            <p:nvPr/>
          </p:nvSpPr>
          <p:spPr>
            <a:xfrm>
              <a:off x="1121760" y="3003120"/>
              <a:ext cx="28800" cy="28800"/>
            </a:xfrm>
            <a:custGeom>
              <a:avLst/>
              <a:gdLst>
                <a:gd name="textAreaLeft" fmla="*/ 0 w 28800"/>
                <a:gd name="textAreaRight" fmla="*/ 29160 w 2880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4" name="Google Shape;313;p40"/>
          <p:cNvGrpSpPr/>
          <p:nvPr/>
        </p:nvGrpSpPr>
        <p:grpSpPr>
          <a:xfrm>
            <a:off x="1432440" y="2909880"/>
            <a:ext cx="345960" cy="345960"/>
            <a:chOff x="1432440" y="2909880"/>
            <a:chExt cx="345960" cy="345960"/>
          </a:xfrm>
        </p:grpSpPr>
        <p:sp>
          <p:nvSpPr>
            <p:cNvPr id="135" name="Google Shape;314;p40"/>
            <p:cNvSpPr/>
            <p:nvPr/>
          </p:nvSpPr>
          <p:spPr>
            <a:xfrm>
              <a:off x="1432440" y="2909880"/>
              <a:ext cx="345960" cy="345960"/>
            </a:xfrm>
            <a:custGeom>
              <a:avLst/>
              <a:gdLst>
                <a:gd name="textAreaLeft" fmla="*/ 0 w 345960"/>
                <a:gd name="textAreaRight" fmla="*/ 346320 w 345960"/>
                <a:gd name="textAreaTop" fmla="*/ 0 h 345960"/>
                <a:gd name="textAreaBottom" fmla="*/ 346320 h 3459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 name="Google Shape;315;p40"/>
            <p:cNvSpPr/>
            <p:nvPr/>
          </p:nvSpPr>
          <p:spPr>
            <a:xfrm>
              <a:off x="1512360" y="3048480"/>
              <a:ext cx="47520" cy="120600"/>
            </a:xfrm>
            <a:custGeom>
              <a:avLst/>
              <a:gdLst>
                <a:gd name="textAreaLeft" fmla="*/ 0 w 47520"/>
                <a:gd name="textAreaRight" fmla="*/ 47880 w 47520"/>
                <a:gd name="textAreaTop" fmla="*/ 0 h 120600"/>
                <a:gd name="textAreaBottom" fmla="*/ 120960 h 12060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316;p40"/>
            <p:cNvSpPr/>
            <p:nvPr/>
          </p:nvSpPr>
          <p:spPr>
            <a:xfrm>
              <a:off x="1505160" y="298296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 name="Google Shape;317;p40"/>
            <p:cNvSpPr/>
            <p:nvPr/>
          </p:nvSpPr>
          <p:spPr>
            <a:xfrm>
              <a:off x="1585080" y="3048480"/>
              <a:ext cx="127800" cy="120600"/>
            </a:xfrm>
            <a:custGeom>
              <a:avLst/>
              <a:gdLst>
                <a:gd name="textAreaLeft" fmla="*/ 0 w 127800"/>
                <a:gd name="textAreaRight" fmla="*/ 128160 w 127800"/>
                <a:gd name="textAreaTop" fmla="*/ 0 h 120600"/>
                <a:gd name="textAreaBottom" fmla="*/ 120960 h 12060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9" name="Google Shape;318;p40"/>
          <p:cNvGrpSpPr/>
          <p:nvPr/>
        </p:nvGrpSpPr>
        <p:grpSpPr>
          <a:xfrm>
            <a:off x="1941480" y="2910240"/>
            <a:ext cx="345960" cy="345960"/>
            <a:chOff x="1941480" y="2910240"/>
            <a:chExt cx="345960" cy="345960"/>
          </a:xfrm>
        </p:grpSpPr>
        <p:sp>
          <p:nvSpPr>
            <p:cNvPr id="140" name="Google Shape;319;p40"/>
            <p:cNvSpPr/>
            <p:nvPr/>
          </p:nvSpPr>
          <p:spPr>
            <a:xfrm>
              <a:off x="2018880" y="2985480"/>
              <a:ext cx="191520" cy="195840"/>
            </a:xfrm>
            <a:custGeom>
              <a:avLst/>
              <a:gdLst>
                <a:gd name="textAreaLeft" fmla="*/ 0 w 191520"/>
                <a:gd name="textAreaRight" fmla="*/ 191880 w 191520"/>
                <a:gd name="textAreaTop" fmla="*/ 0 h 195840"/>
                <a:gd name="textAreaBottom" fmla="*/ 196200 h 195840"/>
              </a:gdLst>
              <a:ahLst/>
              <a:cxn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320;p40"/>
            <p:cNvSpPr/>
            <p:nvPr/>
          </p:nvSpPr>
          <p:spPr>
            <a:xfrm>
              <a:off x="1941480" y="2910240"/>
              <a:ext cx="345960" cy="345960"/>
            </a:xfrm>
            <a:custGeom>
              <a:avLst/>
              <a:gdLst>
                <a:gd name="textAreaLeft" fmla="*/ 0 w 345960"/>
                <a:gd name="textAreaRight" fmla="*/ 346320 w 345960"/>
                <a:gd name="textAreaTop" fmla="*/ 0 h 345960"/>
                <a:gd name="textAreaBottom" fmla="*/ 346320 h 3459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Introduction</a:t>
            </a:r>
            <a:endParaRPr lang="fr-FR" sz="2600" b="0" strike="noStrike" spc="-1">
              <a:solidFill>
                <a:schemeClr val="dk1"/>
              </a:solidFill>
              <a:latin typeface="Arial"/>
            </a:endParaRPr>
          </a:p>
        </p:txBody>
      </p:sp>
      <p:sp>
        <p:nvSpPr>
          <p:cNvPr id="99"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gn="ctr">
              <a:buNone/>
            </a:pPr>
            <a:endParaRPr lang="en-US" sz="1200" b="0" strike="noStrike" spc="-1">
              <a:solidFill>
                <a:schemeClr val="dk1"/>
              </a:solidFill>
              <a:latin typeface="DM Sans"/>
              <a:ea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Project Overview</a:t>
            </a:r>
            <a:endParaRPr lang="fr-FR" sz="4000" b="0" strike="noStrike" spc="-1">
              <a:solidFill>
                <a:schemeClr val="dk1"/>
              </a:solidFill>
              <a:latin typeface="Arial"/>
            </a:endParaRPr>
          </a:p>
        </p:txBody>
      </p:sp>
      <p:sp>
        <p:nvSpPr>
          <p:cNvPr id="101"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01</a:t>
            </a:r>
            <a:endParaRPr lang="fr-FR" sz="4000" b="0" strike="noStrike" spc="-1">
              <a:solidFill>
                <a:schemeClr val="dk1"/>
              </a:solidFill>
              <a:latin typeface="Arial"/>
            </a:endParaRPr>
          </a:p>
        </p:txBody>
      </p:sp>
      <p:pic>
        <p:nvPicPr>
          <p:cNvPr id="102" name="Google Shape;201;p31"/>
          <p:cNvPicPr/>
          <p:nvPr/>
        </p:nvPicPr>
        <p:blipFill>
          <a:blip r:embed="rId2"/>
          <a:srcRect t="27583" b="33526"/>
          <a:stretch/>
        </p:blipFill>
        <p:spPr>
          <a:xfrm>
            <a:off x="-5040" y="3150000"/>
            <a:ext cx="9143640" cy="199296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90600" y="247680"/>
            <a:ext cx="505728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Objective of the case study</a:t>
            </a:r>
            <a:endParaRPr lang="fr-FR" sz="2600" b="0" strike="noStrike" spc="-1">
              <a:solidFill>
                <a:schemeClr val="dk1"/>
              </a:solidFill>
              <a:latin typeface="Arial"/>
            </a:endParaRPr>
          </a:p>
        </p:txBody>
      </p:sp>
      <p:sp>
        <p:nvSpPr>
          <p:cNvPr id="104" name="PlaceHolder 2"/>
          <p:cNvSpPr>
            <a:spLocks noGrp="1"/>
          </p:cNvSpPr>
          <p:nvPr>
            <p:ph type="subTitle"/>
          </p:nvPr>
        </p:nvSpPr>
        <p:spPr>
          <a:xfrm>
            <a:off x="390600" y="1704960"/>
            <a:ext cx="4295520" cy="2800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DM Sans"/>
                <a:ea typeface="DM Sans"/>
              </a:rPr>
              <a:t>This case study aims to extract insights from a fictional dataset simulating the Kenyan real estate market. It focuses on understanding the main factors influencing property prices and develops predictive models to estimate these prices utilizing machine learning techniques.</a:t>
            </a:r>
            <a:endParaRPr lang="en-US" sz="1200" b="0" strike="noStrike" spc="-1">
              <a:solidFill>
                <a:srgbClr val="000000"/>
              </a:solidFill>
              <a:latin typeface="OpenSymbol"/>
            </a:endParaRPr>
          </a:p>
        </p:txBody>
      </p:sp>
      <p:pic>
        <p:nvPicPr>
          <p:cNvPr id="105" name="Google Shape;193;p30"/>
          <p:cNvPicPr/>
          <p:nvPr/>
        </p:nvPicPr>
        <p:blipFill>
          <a:blip r:embed="rId2"/>
          <a:srcRect l="34375" r="18568"/>
          <a:stretch/>
        </p:blipFill>
        <p:spPr>
          <a:xfrm>
            <a:off x="5512680" y="0"/>
            <a:ext cx="3630960" cy="5143320"/>
          </a:xfrm>
          <a:prstGeom prst="rect">
            <a:avLst/>
          </a:prstGeom>
          <a:ln w="0">
            <a:noFill/>
          </a:ln>
        </p:spPr>
      </p:pic>
      <p:cxnSp>
        <p:nvCxnSpPr>
          <p:cNvPr id="106" name="Google Shape;194;p30"/>
          <p:cNvCxnSpPr/>
          <p:nvPr/>
        </p:nvCxnSpPr>
        <p:spPr>
          <a:xfrm>
            <a:off x="-18720" y="1382400"/>
            <a:ext cx="5531400" cy="360"/>
          </a:xfrm>
          <a:prstGeom prst="straightConnector1">
            <a:avLst/>
          </a:prstGeom>
          <a:ln w="9525">
            <a:solidFill>
              <a:srgbClr val="C1C2AF"/>
            </a:solidFill>
            <a:roun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Analysis of housing market trends</a:t>
            </a:r>
            <a:endParaRPr lang="fr-FR" sz="2600" b="0" strike="noStrike" spc="-1">
              <a:solidFill>
                <a:schemeClr val="dk1"/>
              </a:solidFill>
              <a:latin typeface="Arial"/>
            </a:endParaRPr>
          </a:p>
        </p:txBody>
      </p:sp>
      <p:sp>
        <p:nvSpPr>
          <p:cNvPr id="108"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project analyzes trends in the Kenyan real estate market by examining how key features such as property size, proximity to central business districts, and house types relate to pricing. Insights derived from the data will inform stakeholders about market dynamics and help potential buyers and sellers make informed decisions.</a:t>
            </a:r>
            <a:endParaRPr lang="en-US" sz="12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Predictive modeling for property prices</a:t>
            </a:r>
            <a:endParaRPr lang="fr-FR" sz="2600" b="0" strike="noStrike" spc="-1">
              <a:solidFill>
                <a:schemeClr val="dk1"/>
              </a:solidFill>
              <a:latin typeface="Arial"/>
            </a:endParaRPr>
          </a:p>
        </p:txBody>
      </p:sp>
      <p:sp>
        <p:nvSpPr>
          <p:cNvPr id="110"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project utilizes machine learning techniques to build predictive models that accurately estimate property prices based on various features. By analyzing the synthetic dataset, the models can derive relationships between independent variables, such as the number of bedrooms and proximity to the city center, to forecast property values effectively.</a:t>
            </a:r>
            <a:endParaRPr lang="en-US" sz="12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Machine Learning Models</a:t>
            </a:r>
            <a:endParaRPr lang="fr-FR" sz="4000" b="0" strike="noStrike" spc="-1">
              <a:solidFill>
                <a:schemeClr val="dk1"/>
              </a:solidFill>
              <a:latin typeface="Arial"/>
            </a:endParaRPr>
          </a:p>
        </p:txBody>
      </p:sp>
      <p:sp>
        <p:nvSpPr>
          <p:cNvPr id="112"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02</a:t>
            </a:r>
            <a:endParaRPr lang="fr-FR" sz="4000" b="0" strike="noStrike" spc="-1">
              <a:solidFill>
                <a:schemeClr val="dk1"/>
              </a:solidFill>
              <a:latin typeface="Arial"/>
            </a:endParaRPr>
          </a:p>
        </p:txBody>
      </p:sp>
      <p:pic>
        <p:nvPicPr>
          <p:cNvPr id="113" name="Google Shape;201;p31"/>
          <p:cNvPicPr/>
          <p:nvPr/>
        </p:nvPicPr>
        <p:blipFill>
          <a:blip r:embed="rId2"/>
          <a:srcRect t="27583" b="33526"/>
          <a:stretch/>
        </p:blipFill>
        <p:spPr>
          <a:xfrm>
            <a:off x="-5040" y="3150000"/>
            <a:ext cx="9143640" cy="199296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90600" y="247680"/>
            <a:ext cx="505728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Overview of Linear Regression</a:t>
            </a:r>
            <a:endParaRPr lang="fr-FR" sz="2600" b="0" strike="noStrike" spc="-1">
              <a:solidFill>
                <a:schemeClr val="dk1"/>
              </a:solidFill>
              <a:latin typeface="Arial"/>
            </a:endParaRPr>
          </a:p>
        </p:txBody>
      </p:sp>
      <p:sp>
        <p:nvSpPr>
          <p:cNvPr id="115" name="PlaceHolder 2"/>
          <p:cNvSpPr>
            <a:spLocks noGrp="1"/>
          </p:cNvSpPr>
          <p:nvPr>
            <p:ph type="subTitle"/>
          </p:nvPr>
        </p:nvSpPr>
        <p:spPr>
          <a:xfrm>
            <a:off x="390600" y="1704960"/>
            <a:ext cx="4295520" cy="2800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200" b="0" strike="noStrike" spc="-1">
                <a:solidFill>
                  <a:schemeClr val="dk1"/>
                </a:solidFill>
                <a:latin typeface="DM Sans"/>
                <a:ea typeface="DM Sans"/>
              </a:rPr>
              <a:t>Linear regression serves as the foundational model for predicting property prices. It assumes a linear relationship between the independent variables (features) and the dependent variable (price). This model is straightforward to interpret, providing coefficients that represent the impact of each feature on the predicted price. Linear regression is evaluated based on metrics such as Mean Absolute Error (MAE) and R² Score.</a:t>
            </a:r>
            <a:endParaRPr lang="en-US" sz="1200" b="0" strike="noStrike" spc="-1">
              <a:solidFill>
                <a:srgbClr val="000000"/>
              </a:solidFill>
              <a:latin typeface="OpenSymbol"/>
            </a:endParaRPr>
          </a:p>
        </p:txBody>
      </p:sp>
      <p:pic>
        <p:nvPicPr>
          <p:cNvPr id="116" name="Google Shape;193;p30"/>
          <p:cNvPicPr/>
          <p:nvPr/>
        </p:nvPicPr>
        <p:blipFill>
          <a:blip r:embed="rId2"/>
          <a:srcRect l="34375" r="18568"/>
          <a:stretch/>
        </p:blipFill>
        <p:spPr>
          <a:xfrm>
            <a:off x="5512680" y="0"/>
            <a:ext cx="3630960" cy="5143320"/>
          </a:xfrm>
          <a:prstGeom prst="rect">
            <a:avLst/>
          </a:prstGeom>
          <a:ln w="0">
            <a:noFill/>
          </a:ln>
        </p:spPr>
      </p:pic>
      <p:cxnSp>
        <p:nvCxnSpPr>
          <p:cNvPr id="117" name="Google Shape;194;p30"/>
          <p:cNvCxnSpPr/>
          <p:nvPr/>
        </p:nvCxnSpPr>
        <p:spPr>
          <a:xfrm>
            <a:off x="-18720" y="1382400"/>
            <a:ext cx="5531400" cy="360"/>
          </a:xfrm>
          <a:prstGeom prst="straightConnector1">
            <a:avLst/>
          </a:prstGeom>
          <a:ln w="9525">
            <a:solidFill>
              <a:srgbClr val="C1C2AF"/>
            </a:solidFill>
            <a:roun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Functionality of Random Forest Regressor</a:t>
            </a:r>
            <a:endParaRPr lang="fr-FR" sz="2600" b="0" strike="noStrike" spc="-1">
              <a:solidFill>
                <a:schemeClr val="dk1"/>
              </a:solidFill>
              <a:latin typeface="Arial"/>
            </a:endParaRPr>
          </a:p>
        </p:txBody>
      </p:sp>
      <p:sp>
        <p:nvSpPr>
          <p:cNvPr id="119" name="PlaceHolder 2"/>
          <p:cNvSpPr>
            <a:spLocks noGrp="1"/>
          </p:cNvSpPr>
          <p:nvPr>
            <p:ph type="subTitle"/>
          </p:nvPr>
        </p:nvSpPr>
        <p:spPr>
          <a:xfrm>
            <a:off x="3666960" y="390600"/>
            <a:ext cx="5086080" cy="2876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Random Forest Regressor is an ensemble learning method that combines multiple decision trees to improve prediction accuracy and robustness. Unlike linear regression, it can capture complex, non-linear patterns in the data. This model assesses the importance of various features in predicting property prices and significantly reduces the risk of overfitting, making it a reliable choice for such analyses.</a:t>
            </a:r>
            <a:endParaRPr lang="en-US" sz="1200" b="0" strike="noStrike" spc="-1">
              <a:solidFill>
                <a:srgbClr val="000000"/>
              </a:solidFill>
              <a:latin typeface="OpenSymbol"/>
            </a:endParaRPr>
          </a:p>
        </p:txBody>
      </p:sp>
    </p:spTree>
  </p:cSld>
  <p:clrMapOvr>
    <a:masterClrMapping/>
  </p:clrMapOvr>
</p:sld>
</file>

<file path=ppt/theme/theme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479</Words>
  <Application>Microsoft Office PowerPoint</Application>
  <PresentationFormat>On-screen Show (16:9)</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24</vt:i4>
      </vt:variant>
      <vt:variant>
        <vt:lpstr>Slide Titles</vt:lpstr>
      </vt:variant>
      <vt:variant>
        <vt:i4>12</vt:i4>
      </vt:variant>
    </vt:vector>
  </HeadingPairs>
  <TitlesOfParts>
    <vt:vector size="42" baseType="lpstr">
      <vt:lpstr>Arial</vt:lpstr>
      <vt:lpstr>DM Sans</vt:lpstr>
      <vt:lpstr>Libre Baskerville</vt:lpstr>
      <vt:lpstr>OpenSymbol</vt:lpstr>
      <vt:lpstr>Symbol</vt:lpstr>
      <vt:lpstr>Wingdings</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Slidesgo Final Pages</vt:lpstr>
      <vt:lpstr>Slidesgo Final Pages</vt:lpstr>
      <vt:lpstr>Slidesgo Final Pages</vt:lpstr>
      <vt:lpstr>Real Estate Data Analytics</vt:lpstr>
      <vt:lpstr>Introduction</vt:lpstr>
      <vt:lpstr>Project Overview</vt:lpstr>
      <vt:lpstr>Objective of the case study</vt:lpstr>
      <vt:lpstr>Analysis of housing market trends</vt:lpstr>
      <vt:lpstr>Predictive modeling for property prices</vt:lpstr>
      <vt:lpstr>Machine Learning Models</vt:lpstr>
      <vt:lpstr>Overview of Linear Regression</vt:lpstr>
      <vt:lpstr>Functionality of Random Forest Regressor</vt:lpstr>
      <vt:lpstr>Evaluation metrics for model performance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Michelle Wambaya</cp:lastModifiedBy>
  <cp:revision>1</cp:revision>
  <dcterms:modified xsi:type="dcterms:W3CDTF">2025-06-15T11:14:01Z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2025-06-15T11:11:07Z</dcterms:created>
  <dc:creator>Unknown Creator</dc:creator>
  <dc:description/>
  <dc:language>en-US</dc:language>
  <cp:lastModifiedBy>Unknown Creator</cp:lastModifiedBy>
  <dcterms:modified xsi:type="dcterms:W3CDTF">2025-06-15T11:11:07Z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