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273b685041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73b685041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chemeClr val="dk1"/>
                </a:solidFill>
              </a:rPr>
              <a:t>Balsamiq for UI Mockup which consists of 5 ~ 7 pages</a:t>
            </a:r>
            <a:endParaRPr sz="18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273b685041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73b685041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VCS</a:t>
            </a:r>
            <a:endParaRPr sz="1800"/>
          </a:p>
          <a:p>
            <a:pPr indent="0" lvl="0" marL="0" rtl="0" algn="l">
              <a:spcBef>
                <a:spcPts val="0"/>
              </a:spcBef>
              <a:spcAft>
                <a:spcPts val="0"/>
              </a:spcAft>
              <a:buNone/>
            </a:pPr>
            <a:r>
              <a:rPr lang="en" sz="1800"/>
              <a:t>Framework</a:t>
            </a:r>
            <a:endParaRPr sz="1800"/>
          </a:p>
          <a:p>
            <a:pPr indent="0" lvl="0" marL="0" rtl="0" algn="l">
              <a:spcBef>
                <a:spcPts val="0"/>
              </a:spcBef>
              <a:spcAft>
                <a:spcPts val="0"/>
              </a:spcAft>
              <a:buNone/>
            </a:pPr>
            <a:r>
              <a:rPr lang="en" sz="1800"/>
              <a:t>Library</a:t>
            </a:r>
            <a:endParaRPr sz="1800"/>
          </a:p>
          <a:p>
            <a:pPr indent="0" lvl="0" marL="0" rtl="0" algn="l">
              <a:spcBef>
                <a:spcPts val="0"/>
              </a:spcBef>
              <a:spcAft>
                <a:spcPts val="0"/>
              </a:spcAft>
              <a:buNone/>
            </a:pPr>
            <a:r>
              <a:rPr lang="en" sz="1800"/>
              <a:t>only for npm because we are focusing on VIEW part on the MVC pattern.</a:t>
            </a:r>
            <a:endParaRPr sz="18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2832c33d5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832c33d5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Strong</a:t>
            </a:r>
            <a:endParaRPr sz="1800"/>
          </a:p>
          <a:p>
            <a:pPr indent="0" lvl="0" marL="0" rtl="0" algn="l">
              <a:spcBef>
                <a:spcPts val="0"/>
              </a:spcBef>
              <a:spcAft>
                <a:spcPts val="0"/>
              </a:spcAft>
              <a:buNone/>
            </a:pPr>
            <a:r>
              <a:rPr lang="en" sz="1800"/>
              <a:t>Easy to </a:t>
            </a:r>
            <a:r>
              <a:rPr lang="en" sz="1800"/>
              <a:t>implement</a:t>
            </a:r>
            <a:endParaRPr sz="1800"/>
          </a:p>
          <a:p>
            <a:pPr indent="0" lvl="0" marL="0" rtl="0" algn="l">
              <a:spcBef>
                <a:spcPts val="0"/>
              </a:spcBef>
              <a:spcAft>
                <a:spcPts val="0"/>
              </a:spcAft>
              <a:buNone/>
            </a:pPr>
            <a:r>
              <a:rPr lang="en" sz="1800"/>
              <a:t>Responsive web design</a:t>
            </a:r>
            <a:endParaRPr sz="18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273b685041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73b685041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Scalability, </a:t>
            </a:r>
            <a:endParaRPr sz="1800">
              <a:solidFill>
                <a:schemeClr val="dk1"/>
              </a:solidFill>
            </a:endParaRPr>
          </a:p>
          <a:p>
            <a:pPr indent="0" lvl="0" marL="0" rtl="0" algn="l">
              <a:spcBef>
                <a:spcPts val="0"/>
              </a:spcBef>
              <a:spcAft>
                <a:spcPts val="0"/>
              </a:spcAft>
              <a:buNone/>
            </a:pPr>
            <a:r>
              <a:rPr lang="en" sz="1800">
                <a:solidFill>
                  <a:schemeClr val="dk1"/>
                </a:solidFill>
              </a:rPr>
              <a:t>maintain.</a:t>
            </a:r>
            <a:endParaRPr sz="1800">
              <a:solidFill>
                <a:schemeClr val="dk1"/>
              </a:solidFill>
            </a:endParaRPr>
          </a:p>
          <a:p>
            <a:pPr indent="0" lvl="0" marL="0" rtl="0" algn="l">
              <a:spcBef>
                <a:spcPts val="0"/>
              </a:spcBef>
              <a:spcAft>
                <a:spcPts val="0"/>
              </a:spcAft>
              <a:buNone/>
            </a:pPr>
            <a:r>
              <a:rPr lang="en" sz="1800">
                <a:solidFill>
                  <a:schemeClr val="dk1"/>
                </a:solidFill>
              </a:rPr>
              <a:t>reuse.</a:t>
            </a:r>
            <a:endParaRPr sz="18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273b68504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73b68504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npm because we are focusing on VIEW part on the MVC pattern.</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Atom for text editor</a:t>
            </a:r>
            <a:endParaRPr sz="18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2832c33d5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832c33d5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br>
              <a:rPr lang="en" sz="1200">
                <a:solidFill>
                  <a:schemeClr val="dk1"/>
                </a:solidFill>
                <a:latin typeface="Times New Roman"/>
                <a:ea typeface="Times New Roman"/>
                <a:cs typeface="Times New Roman"/>
                <a:sym typeface="Times New Roman"/>
              </a:rPr>
            </a:br>
            <a:r>
              <a:rPr lang="en" sz="1200">
                <a:solidFill>
                  <a:schemeClr val="dk1"/>
                </a:solidFill>
                <a:latin typeface="Times New Roman"/>
                <a:ea typeface="Times New Roman"/>
                <a:cs typeface="Times New Roman"/>
                <a:sym typeface="Times New Roman"/>
              </a:rPr>
              <a:t>Connects users with similar travel routes within a similar date/time window</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application can be used for scheduled or random one-time trips. Users can find members that have similar origin destination through a search engine. A rating feature for the app can be potentially added to improve the overall individual experience and level of trust with the application. Users can also share their location and their planned carpool trip before the trip with their friends or families through social media.</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payment among the parties involved in the carpool trip can either be done in person or through venmo based on the agreements of the parties using the application.</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This application is intended to improve coordination between students (passengers and drivers), and provide a safe and convenient ride sharing experience.</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2832c33d5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832c33d5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Accomplishing what UMass Facebook Rideshare Group doesn’t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Live updates (</a:t>
            </a:r>
            <a:endParaRPr/>
          </a:p>
          <a:p>
            <a:pPr indent="0" lvl="0" marL="0" rtl="0" algn="l">
              <a:spcBef>
                <a:spcPts val="0"/>
              </a:spcBef>
              <a:spcAft>
                <a:spcPts val="0"/>
              </a:spcAft>
              <a:buNone/>
            </a:pPr>
            <a:r>
              <a:rPr lang="en"/>
              <a:t>-lots of comments asking how many spots left in a ride, services availability status w/ date/time of departure</a:t>
            </a:r>
            <a:endParaRPr/>
          </a:p>
          <a:p>
            <a:pPr indent="0" lvl="0" marL="0" rtl="0" algn="l">
              <a:spcBef>
                <a:spcPts val="0"/>
              </a:spcBef>
              <a:spcAft>
                <a:spcPts val="0"/>
              </a:spcAft>
              <a:buNone/>
            </a:pPr>
            <a:r>
              <a:rPr lang="en"/>
              <a:t>-automatic counter of remaining seats when users sign up for a ride w/o having to dm OP; service availability required and explicit ← reduce lingering, save time </a:t>
            </a:r>
            <a:endParaRPr/>
          </a:p>
          <a:p>
            <a:pPr indent="0" lvl="0" marL="0" rtl="0" algn="l">
              <a:spcBef>
                <a:spcPts val="0"/>
              </a:spcBef>
              <a:spcAft>
                <a:spcPts val="0"/>
              </a:spcAft>
              <a:buNone/>
            </a:pPr>
            <a:r>
              <a:rPr lang="en"/>
              <a:t>Organized entries </a:t>
            </a:r>
            <a:endParaRPr/>
          </a:p>
          <a:p>
            <a:pPr indent="0" lvl="0" marL="0" rtl="0" algn="l">
              <a:spcBef>
                <a:spcPts val="0"/>
              </a:spcBef>
              <a:spcAft>
                <a:spcPts val="0"/>
              </a:spcAft>
              <a:buNone/>
            </a:pPr>
            <a:r>
              <a:rPr lang="en"/>
              <a:t>-</a:t>
            </a:r>
            <a:r>
              <a:rPr lang="en">
                <a:solidFill>
                  <a:schemeClr val="dk1"/>
                </a:solidFill>
              </a:rPr>
              <a:t>(fb: scroll down to find what you need - no organization whatsoever)</a:t>
            </a:r>
            <a:endParaRPr/>
          </a:p>
          <a:p>
            <a:pPr indent="0" lvl="0" marL="0" rtl="0" algn="l">
              <a:spcBef>
                <a:spcPts val="0"/>
              </a:spcBef>
              <a:spcAft>
                <a:spcPts val="0"/>
              </a:spcAft>
              <a:buNone/>
            </a:pPr>
            <a:r>
              <a:rPr lang="en"/>
              <a:t>- organize entries (or filter) by offers vs request, destinations, date/time of departure) ← easier navigation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Reduce anxiety, stress, time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2832c33d5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832c33d5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2"/>
                </a:solidFill>
              </a:rPr>
              <a:t>Using the spiral model of development to figure out what exactly users wants. We started with making a list of features that we think would be useful for users last week. Now we are in the process of interviewing our target users, by knowing their perspectives of features we listed before would be helpful for us to prevent the impact of groupthink. Our next step would be fix the list of features and the design plan based the responses we got from interviewees.</a:t>
            </a:r>
            <a:endParaRPr sz="1400">
              <a:solidFill>
                <a:schemeClr val="dk2"/>
              </a:solidFill>
            </a:endParaRPr>
          </a:p>
          <a:p>
            <a:pPr indent="0" lvl="0" marL="0" rtl="0" algn="l">
              <a:spcBef>
                <a:spcPts val="16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1.png"/><Relationship Id="rId7" Type="http://schemas.openxmlformats.org/officeDocument/2006/relationships/image" Target="../media/image14.png"/><Relationship Id="rId8"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2.jpg"/><Relationship Id="rId6" Type="http://schemas.openxmlformats.org/officeDocument/2006/relationships/image" Target="../media/image15.png"/><Relationship Id="rId7"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CS325 Project #4.2</a:t>
            </a:r>
            <a:endParaRPr/>
          </a:p>
          <a:p>
            <a:pPr indent="0" lvl="0" marL="0" rtl="0" algn="ctr">
              <a:spcBef>
                <a:spcPts val="0"/>
              </a:spcBef>
              <a:spcAft>
                <a:spcPts val="0"/>
              </a:spcAft>
              <a:buClr>
                <a:schemeClr val="dk1"/>
              </a:buClr>
              <a:buSzPts val="1100"/>
              <a:buFont typeface="Arial"/>
              <a:buNone/>
            </a:pPr>
            <a:r>
              <a:rPr lang="en"/>
              <a:t>Studio Presentation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name : Early birds</a:t>
            </a:r>
            <a:endParaRPr/>
          </a:p>
          <a:p>
            <a:pPr indent="0" lvl="0" marL="0" rtl="0" algn="ctr">
              <a:spcBef>
                <a:spcPts val="0"/>
              </a:spcBef>
              <a:spcAft>
                <a:spcPts val="0"/>
              </a:spcAft>
              <a:buNone/>
            </a:pPr>
            <a:r>
              <a:rPr lang="en"/>
              <a:t>Members: Cici, Foroogh, Michelle, </a:t>
            </a:r>
            <a:r>
              <a:rPr lang="en"/>
              <a:t>Jaeseong</a:t>
            </a:r>
            <a:endParaRPr/>
          </a:p>
        </p:txBody>
      </p:sp>
      <p:sp>
        <p:nvSpPr>
          <p:cNvPr id="56" name="Google Shape;56;p13"/>
          <p:cNvSpPr txBox="1"/>
          <p:nvPr/>
        </p:nvSpPr>
        <p:spPr>
          <a:xfrm>
            <a:off x="2868125" y="4168350"/>
            <a:ext cx="3164400" cy="47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10/30/17</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HLD - UI Mockup</a:t>
            </a:r>
            <a:endParaRPr/>
          </a:p>
        </p:txBody>
      </p:sp>
      <p:sp>
        <p:nvSpPr>
          <p:cNvPr id="62" name="Google Shape;62;p14"/>
          <p:cNvSpPr txBox="1"/>
          <p:nvPr>
            <p:ph idx="1" type="body"/>
          </p:nvPr>
        </p:nvSpPr>
        <p:spPr>
          <a:xfrm>
            <a:off x="311700" y="1228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Balsamiq</a:t>
            </a:r>
            <a:endParaRPr>
              <a:solidFill>
                <a:srgbClr val="000000"/>
              </a:solidFill>
            </a:endParaRPr>
          </a:p>
          <a:p>
            <a:pPr indent="0" lvl="0" marL="0" rtl="0" algn="l">
              <a:spcBef>
                <a:spcPts val="1600"/>
              </a:spcBef>
              <a:spcAft>
                <a:spcPts val="1600"/>
              </a:spcAft>
              <a:buNone/>
            </a:pPr>
            <a:r>
              <a:rPr lang="en">
                <a:solidFill>
                  <a:schemeClr val="dk1"/>
                </a:solidFill>
              </a:rPr>
              <a:t>●</a:t>
            </a:r>
            <a:r>
              <a:rPr lang="en">
                <a:solidFill>
                  <a:srgbClr val="000000"/>
                </a:solidFill>
              </a:rPr>
              <a:t>5~7 pages.</a:t>
            </a:r>
            <a:endParaRPr>
              <a:solidFill>
                <a:srgbClr val="000000"/>
              </a:solidFill>
            </a:endParaRPr>
          </a:p>
        </p:txBody>
      </p:sp>
      <p:pic>
        <p:nvPicPr>
          <p:cNvPr id="63" name="Google Shape;63;p14"/>
          <p:cNvPicPr preferRelativeResize="0"/>
          <p:nvPr/>
        </p:nvPicPr>
        <p:blipFill>
          <a:blip r:embed="rId3">
            <a:alphaModFix/>
          </a:blip>
          <a:stretch>
            <a:fillRect/>
          </a:stretch>
        </p:blipFill>
        <p:spPr>
          <a:xfrm>
            <a:off x="1994100" y="1322100"/>
            <a:ext cx="2597100" cy="2617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HLD - Technologies</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git</a:t>
            </a:r>
            <a:endParaRPr b="1">
              <a:solidFill>
                <a:srgbClr val="000000"/>
              </a:solidFill>
            </a:endParaRPr>
          </a:p>
          <a:p>
            <a:pPr indent="0" lvl="0" marL="0" rtl="0" algn="l">
              <a:spcBef>
                <a:spcPts val="1600"/>
              </a:spcBef>
              <a:spcAft>
                <a:spcPts val="0"/>
              </a:spcAft>
              <a:buNone/>
            </a:pPr>
            <a:r>
              <a:rPr b="1" lang="en">
                <a:solidFill>
                  <a:srgbClr val="000000"/>
                </a:solidFill>
              </a:rPr>
              <a:t>Bootstrap</a:t>
            </a:r>
            <a:endParaRPr b="1">
              <a:solidFill>
                <a:srgbClr val="000000"/>
              </a:solidFill>
            </a:endParaRPr>
          </a:p>
          <a:p>
            <a:pPr indent="0" lvl="0" marL="0" rtl="0" algn="l">
              <a:spcBef>
                <a:spcPts val="1600"/>
              </a:spcBef>
              <a:spcAft>
                <a:spcPts val="0"/>
              </a:spcAft>
              <a:buNone/>
            </a:pPr>
            <a:r>
              <a:rPr b="1" lang="en">
                <a:solidFill>
                  <a:srgbClr val="000000"/>
                </a:solidFill>
              </a:rPr>
              <a:t>React</a:t>
            </a:r>
            <a:endParaRPr b="1">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
                <a:solidFill>
                  <a:srgbClr val="000000"/>
                </a:solidFill>
              </a:rPr>
              <a:t>Node.js, NPM, Atom</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70" name="Google Shape;70;p15"/>
          <p:cNvPicPr preferRelativeResize="0"/>
          <p:nvPr/>
        </p:nvPicPr>
        <p:blipFill>
          <a:blip r:embed="rId3">
            <a:alphaModFix/>
          </a:blip>
          <a:stretch>
            <a:fillRect/>
          </a:stretch>
        </p:blipFill>
        <p:spPr>
          <a:xfrm>
            <a:off x="2386944" y="1441975"/>
            <a:ext cx="1157000" cy="1102400"/>
          </a:xfrm>
          <a:prstGeom prst="rect">
            <a:avLst/>
          </a:prstGeom>
          <a:noFill/>
          <a:ln>
            <a:noFill/>
          </a:ln>
        </p:spPr>
      </p:pic>
      <p:pic>
        <p:nvPicPr>
          <p:cNvPr id="71" name="Google Shape;71;p15"/>
          <p:cNvPicPr preferRelativeResize="0"/>
          <p:nvPr/>
        </p:nvPicPr>
        <p:blipFill>
          <a:blip r:embed="rId4">
            <a:alphaModFix/>
          </a:blip>
          <a:stretch>
            <a:fillRect/>
          </a:stretch>
        </p:blipFill>
        <p:spPr>
          <a:xfrm>
            <a:off x="3989650" y="1386713"/>
            <a:ext cx="1281925" cy="1446925"/>
          </a:xfrm>
          <a:prstGeom prst="rect">
            <a:avLst/>
          </a:prstGeom>
          <a:noFill/>
          <a:ln>
            <a:noFill/>
          </a:ln>
        </p:spPr>
      </p:pic>
      <p:pic>
        <p:nvPicPr>
          <p:cNvPr id="72" name="Google Shape;72;p15"/>
          <p:cNvPicPr preferRelativeResize="0"/>
          <p:nvPr/>
        </p:nvPicPr>
        <p:blipFill>
          <a:blip r:embed="rId5">
            <a:alphaModFix/>
          </a:blip>
          <a:stretch>
            <a:fillRect/>
          </a:stretch>
        </p:blipFill>
        <p:spPr>
          <a:xfrm>
            <a:off x="5402331" y="1497244"/>
            <a:ext cx="1997675" cy="991850"/>
          </a:xfrm>
          <a:prstGeom prst="rect">
            <a:avLst/>
          </a:prstGeom>
          <a:noFill/>
          <a:ln>
            <a:noFill/>
          </a:ln>
        </p:spPr>
      </p:pic>
      <p:pic>
        <p:nvPicPr>
          <p:cNvPr id="73" name="Google Shape;73;p15"/>
          <p:cNvPicPr preferRelativeResize="0"/>
          <p:nvPr/>
        </p:nvPicPr>
        <p:blipFill>
          <a:blip r:embed="rId6">
            <a:alphaModFix/>
          </a:blip>
          <a:stretch>
            <a:fillRect/>
          </a:stretch>
        </p:blipFill>
        <p:spPr>
          <a:xfrm>
            <a:off x="3378676" y="3409323"/>
            <a:ext cx="1680939" cy="736700"/>
          </a:xfrm>
          <a:prstGeom prst="rect">
            <a:avLst/>
          </a:prstGeom>
          <a:noFill/>
          <a:ln>
            <a:noFill/>
          </a:ln>
        </p:spPr>
      </p:pic>
      <p:pic>
        <p:nvPicPr>
          <p:cNvPr id="74" name="Google Shape;74;p15"/>
          <p:cNvPicPr preferRelativeResize="0"/>
          <p:nvPr/>
        </p:nvPicPr>
        <p:blipFill>
          <a:blip r:embed="rId7">
            <a:alphaModFix/>
          </a:blip>
          <a:stretch>
            <a:fillRect/>
          </a:stretch>
        </p:blipFill>
        <p:spPr>
          <a:xfrm>
            <a:off x="3120519" y="4146025"/>
            <a:ext cx="1117866" cy="572700"/>
          </a:xfrm>
          <a:prstGeom prst="rect">
            <a:avLst/>
          </a:prstGeom>
          <a:noFill/>
          <a:ln>
            <a:noFill/>
          </a:ln>
        </p:spPr>
      </p:pic>
      <p:pic>
        <p:nvPicPr>
          <p:cNvPr id="75" name="Google Shape;75;p15"/>
          <p:cNvPicPr preferRelativeResize="0"/>
          <p:nvPr/>
        </p:nvPicPr>
        <p:blipFill>
          <a:blip r:embed="rId8">
            <a:alphaModFix/>
          </a:blip>
          <a:stretch>
            <a:fillRect/>
          </a:stretch>
        </p:blipFill>
        <p:spPr>
          <a:xfrm>
            <a:off x="4418443" y="4064018"/>
            <a:ext cx="744475" cy="736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HLD - Technologies(Presentation Layer)</a:t>
            </a:r>
            <a:endParaRPr/>
          </a:p>
          <a:p>
            <a:pPr indent="0" lvl="0" marL="0" rtl="0" algn="l">
              <a:spcBef>
                <a:spcPts val="0"/>
              </a:spcBef>
              <a:spcAft>
                <a:spcPts val="0"/>
              </a:spcAft>
              <a:buNone/>
            </a:pPr>
            <a:r>
              <a:t/>
            </a:r>
            <a:endParaRPr/>
          </a:p>
        </p:txBody>
      </p:sp>
      <p:sp>
        <p:nvSpPr>
          <p:cNvPr id="81" name="Google Shape;81;p16"/>
          <p:cNvSpPr txBox="1"/>
          <p:nvPr>
            <p:ph idx="1" type="body"/>
          </p:nvPr>
        </p:nvSpPr>
        <p:spPr>
          <a:xfrm>
            <a:off x="422975"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00000"/>
                </a:solidFill>
              </a:rPr>
              <a:t>Bootstrap:</a:t>
            </a:r>
            <a:endParaRPr>
              <a:solidFill>
                <a:srgbClr val="000000"/>
              </a:solidFill>
            </a:endParaRPr>
          </a:p>
          <a:p>
            <a:pPr indent="0" lvl="0" marL="0" rtl="0" algn="l">
              <a:lnSpc>
                <a:spcPct val="115000"/>
              </a:lnSpc>
              <a:spcBef>
                <a:spcPts val="1600"/>
              </a:spcBef>
              <a:spcAft>
                <a:spcPts val="0"/>
              </a:spcAft>
              <a:buClr>
                <a:schemeClr val="dk1"/>
              </a:buClr>
              <a:buSzPts val="1100"/>
              <a:buFont typeface="Arial"/>
              <a:buNone/>
            </a:pPr>
            <a:r>
              <a:rPr lang="en">
                <a:solidFill>
                  <a:srgbClr val="000000"/>
                </a:solidFill>
              </a:rPr>
              <a:t>●Free open-source front-end web framework</a:t>
            </a:r>
            <a:endParaRPr>
              <a:solidFill>
                <a:srgbClr val="000000"/>
              </a:solidFill>
            </a:endParaRPr>
          </a:p>
          <a:p>
            <a:pPr indent="0" lvl="0" marL="0" rtl="0" algn="l">
              <a:lnSpc>
                <a:spcPct val="115000"/>
              </a:lnSpc>
              <a:spcBef>
                <a:spcPts val="0"/>
              </a:spcBef>
              <a:spcAft>
                <a:spcPts val="0"/>
              </a:spcAft>
              <a:buClr>
                <a:schemeClr val="dk1"/>
              </a:buClr>
              <a:buSzPts val="1100"/>
              <a:buFont typeface="Arial"/>
              <a:buNone/>
            </a:pPr>
            <a:r>
              <a:rPr lang="en">
                <a:solidFill>
                  <a:srgbClr val="000000"/>
                </a:solidFill>
              </a:rPr>
              <a:t>●Easily create a modern interface</a:t>
            </a:r>
            <a:endParaRPr>
              <a:solidFill>
                <a:srgbClr val="000000"/>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t>
            </a:r>
            <a:r>
              <a:rPr lang="en">
                <a:solidFill>
                  <a:srgbClr val="000000"/>
                </a:solidFill>
              </a:rPr>
              <a:t>Has many features built in, e.g. resizing web pages for screen size</a:t>
            </a:r>
            <a:endParaRPr>
              <a:solidFill>
                <a:srgbClr val="000000"/>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CACACA"/>
              </a:solidFil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82" name="Google Shape;82;p16"/>
          <p:cNvPicPr preferRelativeResize="0"/>
          <p:nvPr/>
        </p:nvPicPr>
        <p:blipFill>
          <a:blip r:embed="rId3">
            <a:alphaModFix/>
          </a:blip>
          <a:stretch>
            <a:fillRect/>
          </a:stretch>
        </p:blipFill>
        <p:spPr>
          <a:xfrm>
            <a:off x="422975" y="2811523"/>
            <a:ext cx="6184051" cy="1757350"/>
          </a:xfrm>
          <a:prstGeom prst="rect">
            <a:avLst/>
          </a:prstGeom>
          <a:noFill/>
          <a:ln>
            <a:noFill/>
          </a:ln>
        </p:spPr>
      </p:pic>
      <p:pic>
        <p:nvPicPr>
          <p:cNvPr id="83" name="Google Shape;83;p16"/>
          <p:cNvPicPr preferRelativeResize="0"/>
          <p:nvPr/>
        </p:nvPicPr>
        <p:blipFill>
          <a:blip r:embed="rId4">
            <a:alphaModFix/>
          </a:blip>
          <a:stretch>
            <a:fillRect/>
          </a:stretch>
        </p:blipFill>
        <p:spPr>
          <a:xfrm>
            <a:off x="6960100" y="1364588"/>
            <a:ext cx="1281925" cy="1446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HLD - Technologies(Presentation Layer)</a:t>
            </a:r>
            <a:endParaRPr/>
          </a:p>
          <a:p>
            <a:pPr indent="0" lvl="0" marL="0" rtl="0" algn="l">
              <a:spcBef>
                <a:spcPts val="0"/>
              </a:spcBef>
              <a:spcAft>
                <a:spcPts val="0"/>
              </a:spcAft>
              <a:buNone/>
            </a:pPr>
            <a:r>
              <a:t/>
            </a:r>
            <a:endParaRPr/>
          </a:p>
        </p:txBody>
      </p:sp>
      <p:sp>
        <p:nvSpPr>
          <p:cNvPr id="89" name="Google Shape;89;p17"/>
          <p:cNvSpPr txBox="1"/>
          <p:nvPr>
            <p:ph idx="1" type="body"/>
          </p:nvPr>
        </p:nvSpPr>
        <p:spPr>
          <a:xfrm>
            <a:off x="422975"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React :</a:t>
            </a:r>
            <a:endParaRPr>
              <a:solidFill>
                <a:srgbClr val="000000"/>
              </a:solidFill>
            </a:endParaRPr>
          </a:p>
          <a:p>
            <a:pPr indent="0" lvl="0" marL="0" rtl="0" algn="l">
              <a:spcBef>
                <a:spcPts val="1600"/>
              </a:spcBef>
              <a:spcAft>
                <a:spcPts val="0"/>
              </a:spcAft>
              <a:buNone/>
            </a:pPr>
            <a:r>
              <a:rPr lang="en">
                <a:solidFill>
                  <a:schemeClr val="dk1"/>
                </a:solidFill>
              </a:rPr>
              <a:t>●</a:t>
            </a:r>
            <a:r>
              <a:rPr lang="en">
                <a:solidFill>
                  <a:srgbClr val="000000"/>
                </a:solidFill>
              </a:rPr>
              <a:t>A javascript library for building UI</a:t>
            </a:r>
            <a:endParaRPr>
              <a:solidFill>
                <a:srgbClr val="000000"/>
              </a:solidFill>
            </a:endParaRPr>
          </a:p>
          <a:p>
            <a:pPr indent="0" lvl="0" marL="0" rtl="0" algn="l">
              <a:spcBef>
                <a:spcPts val="1600"/>
              </a:spcBef>
              <a:spcAft>
                <a:spcPts val="0"/>
              </a:spcAft>
              <a:buNone/>
            </a:pPr>
            <a:r>
              <a:rPr lang="en">
                <a:solidFill>
                  <a:schemeClr val="dk1"/>
                </a:solidFill>
              </a:rPr>
              <a:t>●</a:t>
            </a:r>
            <a:r>
              <a:rPr lang="en">
                <a:solidFill>
                  <a:srgbClr val="000000"/>
                </a:solidFill>
              </a:rPr>
              <a:t>React is </a:t>
            </a:r>
            <a:r>
              <a:rPr lang="en">
                <a:solidFill>
                  <a:srgbClr val="000000"/>
                </a:solidFill>
              </a:rPr>
              <a:t>divide</a:t>
            </a:r>
            <a:r>
              <a:rPr lang="en">
                <a:solidFill>
                  <a:srgbClr val="000000"/>
                </a:solidFill>
              </a:rPr>
              <a:t>d</a:t>
            </a:r>
            <a:r>
              <a:rPr lang="en">
                <a:solidFill>
                  <a:srgbClr val="000000"/>
                </a:solidFill>
              </a:rPr>
              <a:t> into component objects</a:t>
            </a:r>
            <a:endParaRPr>
              <a:solidFill>
                <a:srgbClr val="000000"/>
              </a:solidFill>
            </a:endParaRPr>
          </a:p>
          <a:p>
            <a:pPr indent="0" lvl="0" marL="0" rtl="0" algn="l">
              <a:spcBef>
                <a:spcPts val="1600"/>
              </a:spcBef>
              <a:spcAft>
                <a:spcPts val="0"/>
              </a:spcAft>
              <a:buNone/>
            </a:pPr>
            <a:r>
              <a:rPr lang="en">
                <a:solidFill>
                  <a:schemeClr val="dk1"/>
                </a:solidFill>
              </a:rPr>
              <a:t>●</a:t>
            </a:r>
            <a:r>
              <a:rPr lang="en">
                <a:solidFill>
                  <a:srgbClr val="000000"/>
                </a:solidFill>
              </a:rPr>
              <a:t>Components are arranged in a tree-like relationship</a:t>
            </a:r>
            <a:endParaRPr>
              <a:solidFill>
                <a:srgbClr val="000000"/>
              </a:solidFill>
            </a:endParaRPr>
          </a:p>
          <a:p>
            <a:pPr indent="0" lvl="0" marL="0" rtl="0" algn="l">
              <a:spcBef>
                <a:spcPts val="1600"/>
              </a:spcBef>
              <a:spcAft>
                <a:spcPts val="1600"/>
              </a:spcAft>
              <a:buNone/>
            </a:pPr>
            <a:r>
              <a:rPr lang="en">
                <a:solidFill>
                  <a:schemeClr val="dk1"/>
                </a:solidFill>
              </a:rPr>
              <a:t>●</a:t>
            </a:r>
            <a:r>
              <a:rPr lang="en">
                <a:solidFill>
                  <a:srgbClr val="000000"/>
                </a:solidFill>
              </a:rPr>
              <a:t>React: Virtual DOM - &gt; Faster to render</a:t>
            </a:r>
            <a:endParaRPr>
              <a:solidFill>
                <a:srgbClr val="000000"/>
              </a:solidFill>
            </a:endParaRPr>
          </a:p>
        </p:txBody>
      </p:sp>
      <p:pic>
        <p:nvPicPr>
          <p:cNvPr id="90" name="Google Shape;90;p17"/>
          <p:cNvPicPr preferRelativeResize="0"/>
          <p:nvPr/>
        </p:nvPicPr>
        <p:blipFill>
          <a:blip r:embed="rId3">
            <a:alphaModFix/>
          </a:blip>
          <a:stretch>
            <a:fillRect/>
          </a:stretch>
        </p:blipFill>
        <p:spPr>
          <a:xfrm>
            <a:off x="6366956" y="1389694"/>
            <a:ext cx="1997675" cy="991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HLD - Technologies(</a:t>
            </a:r>
            <a:r>
              <a:rPr lang="en" sz="3000">
                <a:solidFill>
                  <a:srgbClr val="000000"/>
                </a:solidFill>
              </a:rPr>
              <a:t>Service Layer</a:t>
            </a:r>
            <a:r>
              <a:rPr lang="en">
                <a:solidFill>
                  <a:srgbClr val="000000"/>
                </a:solidFill>
              </a:rPr>
              <a:t>)</a:t>
            </a:r>
            <a:endParaRPr>
              <a:solidFill>
                <a:srgbClr val="000000"/>
              </a:solidFill>
            </a:endParaRPr>
          </a:p>
          <a:p>
            <a:pPr indent="0" lvl="0" marL="0" rtl="0" algn="l">
              <a:spcBef>
                <a:spcPts val="0"/>
              </a:spcBef>
              <a:spcAft>
                <a:spcPts val="0"/>
              </a:spcAft>
              <a:buNone/>
            </a:pPr>
            <a:r>
              <a:t/>
            </a:r>
            <a:endParaRPr>
              <a:solidFill>
                <a:srgbClr val="000000"/>
              </a:solidFill>
            </a:endParaRPr>
          </a:p>
        </p:txBody>
      </p:sp>
      <p:sp>
        <p:nvSpPr>
          <p:cNvPr id="96" name="Google Shape;96;p18"/>
          <p:cNvSpPr txBox="1"/>
          <p:nvPr>
            <p:ph idx="1" type="body"/>
          </p:nvPr>
        </p:nvSpPr>
        <p:spPr>
          <a:xfrm>
            <a:off x="422975"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00000"/>
                </a:solidFill>
              </a:rPr>
              <a:t>Node.js</a:t>
            </a:r>
            <a:endParaRPr>
              <a:solidFill>
                <a:srgbClr val="000000"/>
              </a:solidFill>
            </a:endParaRPr>
          </a:p>
          <a:p>
            <a:pPr indent="0" lvl="0" marL="0" rtl="0" algn="l">
              <a:lnSpc>
                <a:spcPct val="115000"/>
              </a:lnSpc>
              <a:spcBef>
                <a:spcPts val="0"/>
              </a:spcBef>
              <a:spcAft>
                <a:spcPts val="0"/>
              </a:spcAft>
              <a:buClr>
                <a:schemeClr val="dk1"/>
              </a:buClr>
              <a:buSzPts val="1100"/>
              <a:buFont typeface="Arial"/>
              <a:buNone/>
            </a:pPr>
            <a:r>
              <a:rPr lang="en">
                <a:solidFill>
                  <a:srgbClr val="000000"/>
                </a:solidFill>
              </a:rPr>
              <a:t>●Cross-platform JavaScript runtime environment</a:t>
            </a:r>
            <a:endParaRPr>
              <a:solidFill>
                <a:srgbClr val="000000"/>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t>
            </a:r>
            <a:r>
              <a:rPr lang="en">
                <a:solidFill>
                  <a:srgbClr val="000000"/>
                </a:solidFill>
              </a:rPr>
              <a:t>Same language as Bootstrap</a:t>
            </a:r>
            <a:endParaRPr>
              <a:solidFill>
                <a:srgbClr val="000000"/>
              </a:solidFill>
            </a:endParaRPr>
          </a:p>
          <a:p>
            <a:pPr indent="0" lvl="0" marL="0" rtl="0" algn="l">
              <a:lnSpc>
                <a:spcPct val="115000"/>
              </a:lnSpc>
              <a:spcBef>
                <a:spcPts val="0"/>
              </a:spcBef>
              <a:spcAft>
                <a:spcPts val="0"/>
              </a:spcAft>
              <a:buClr>
                <a:schemeClr val="dk1"/>
              </a:buClr>
              <a:buSzPts val="1100"/>
              <a:buFont typeface="Arial"/>
              <a:buNone/>
            </a:pPr>
            <a:r>
              <a:rPr lang="en">
                <a:solidFill>
                  <a:srgbClr val="000000"/>
                </a:solidFill>
              </a:rPr>
              <a:t>●Lightweight, Easy to learn</a:t>
            </a:r>
            <a:endParaRPr>
              <a:solidFill>
                <a:srgbClr val="000000"/>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t>
            </a:r>
            <a:r>
              <a:rPr lang="en">
                <a:solidFill>
                  <a:srgbClr val="000000"/>
                </a:solidFill>
              </a:rPr>
              <a:t>Asynchronous events</a:t>
            </a:r>
            <a:endParaRPr>
              <a:solidFill>
                <a:srgbClr val="000000"/>
              </a:solidFill>
            </a:endParaRPr>
          </a:p>
          <a:p>
            <a:pPr indent="0" lvl="0" marL="0" rtl="0" algn="l">
              <a:spcBef>
                <a:spcPts val="0"/>
              </a:spcBef>
              <a:spcAft>
                <a:spcPts val="1600"/>
              </a:spcAft>
              <a:buNone/>
            </a:pPr>
            <a:r>
              <a:t/>
            </a:r>
            <a:endParaRPr>
              <a:solidFill>
                <a:srgbClr val="000000"/>
              </a:solidFill>
            </a:endParaRPr>
          </a:p>
        </p:txBody>
      </p:sp>
      <p:pic>
        <p:nvPicPr>
          <p:cNvPr id="97" name="Google Shape;97;p18"/>
          <p:cNvPicPr preferRelativeResize="0"/>
          <p:nvPr/>
        </p:nvPicPr>
        <p:blipFill>
          <a:blip r:embed="rId3">
            <a:alphaModFix/>
          </a:blip>
          <a:stretch>
            <a:fillRect/>
          </a:stretch>
        </p:blipFill>
        <p:spPr>
          <a:xfrm>
            <a:off x="6162719" y="1215713"/>
            <a:ext cx="2070825" cy="907625"/>
          </a:xfrm>
          <a:prstGeom prst="rect">
            <a:avLst/>
          </a:prstGeom>
          <a:noFill/>
          <a:ln>
            <a:noFill/>
          </a:ln>
        </p:spPr>
      </p:pic>
      <p:pic>
        <p:nvPicPr>
          <p:cNvPr id="98" name="Google Shape;98;p18"/>
          <p:cNvPicPr preferRelativeResize="0"/>
          <p:nvPr/>
        </p:nvPicPr>
        <p:blipFill>
          <a:blip r:embed="rId4">
            <a:alphaModFix/>
          </a:blip>
          <a:stretch>
            <a:fillRect/>
          </a:stretch>
        </p:blipFill>
        <p:spPr>
          <a:xfrm>
            <a:off x="4035275" y="2236775"/>
            <a:ext cx="3851000" cy="2287526"/>
          </a:xfrm>
          <a:prstGeom prst="rect">
            <a:avLst/>
          </a:prstGeom>
          <a:noFill/>
          <a:ln>
            <a:noFill/>
          </a:ln>
        </p:spPr>
      </p:pic>
      <p:pic>
        <p:nvPicPr>
          <p:cNvPr id="99" name="Google Shape;99;p18"/>
          <p:cNvPicPr preferRelativeResize="0"/>
          <p:nvPr/>
        </p:nvPicPr>
        <p:blipFill>
          <a:blip r:embed="rId5">
            <a:alphaModFix/>
          </a:blip>
          <a:stretch>
            <a:fillRect/>
          </a:stretch>
        </p:blipFill>
        <p:spPr>
          <a:xfrm>
            <a:off x="649669" y="3617700"/>
            <a:ext cx="1117866" cy="572700"/>
          </a:xfrm>
          <a:prstGeom prst="rect">
            <a:avLst/>
          </a:prstGeom>
          <a:noFill/>
          <a:ln>
            <a:noFill/>
          </a:ln>
        </p:spPr>
      </p:pic>
      <p:pic>
        <p:nvPicPr>
          <p:cNvPr id="100" name="Google Shape;100;p18"/>
          <p:cNvPicPr preferRelativeResize="0"/>
          <p:nvPr/>
        </p:nvPicPr>
        <p:blipFill>
          <a:blip r:embed="rId6">
            <a:alphaModFix/>
          </a:blip>
          <a:stretch>
            <a:fillRect/>
          </a:stretch>
        </p:blipFill>
        <p:spPr>
          <a:xfrm>
            <a:off x="1953618" y="3535693"/>
            <a:ext cx="744475" cy="736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a:t>
            </a:r>
            <a:r>
              <a:rPr lang="en"/>
              <a:t> Features</a:t>
            </a:r>
            <a:endParaRPr sz="1800">
              <a:solidFill>
                <a:schemeClr val="dk2"/>
              </a:solidFill>
            </a:endParaRPr>
          </a:p>
          <a:p>
            <a:pPr indent="0" lvl="0" marL="0" rtl="0" algn="l">
              <a:spcBef>
                <a:spcPts val="0"/>
              </a:spcBef>
              <a:spcAft>
                <a:spcPts val="0"/>
              </a:spcAft>
              <a:buNone/>
            </a:pPr>
            <a:r>
              <a:t/>
            </a:r>
            <a:endParaRPr/>
          </a:p>
        </p:txBody>
      </p:sp>
      <p:sp>
        <p:nvSpPr>
          <p:cNvPr id="106" name="Google Shape;10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Scheduled or random one-time trip</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Individual accounts</a:t>
            </a:r>
            <a:endParaRPr>
              <a:solidFill>
                <a:srgbClr val="000000"/>
              </a:solidFill>
            </a:endParaRPr>
          </a:p>
          <a:p>
            <a:pPr indent="-342900" lvl="0" marL="457200" rtl="0" algn="l">
              <a:spcBef>
                <a:spcPts val="0"/>
              </a:spcBef>
              <a:spcAft>
                <a:spcPts val="0"/>
              </a:spcAft>
              <a:buClr>
                <a:schemeClr val="dk1"/>
              </a:buClr>
              <a:buSzPts val="1800"/>
              <a:buChar char="●"/>
            </a:pPr>
            <a:r>
              <a:rPr lang="en">
                <a:solidFill>
                  <a:schemeClr val="dk1"/>
                </a:solidFill>
              </a:rPr>
              <a:t>List of riders drivers</a:t>
            </a:r>
            <a:endParaRPr>
              <a:solidFill>
                <a:schemeClr val="dk1"/>
              </a:solidFill>
            </a:endParaRPr>
          </a:p>
          <a:p>
            <a:pPr indent="-342900" lvl="0" marL="457200" rtl="0" algn="l">
              <a:spcBef>
                <a:spcPts val="0"/>
              </a:spcBef>
              <a:spcAft>
                <a:spcPts val="0"/>
              </a:spcAft>
              <a:buClr>
                <a:srgbClr val="000000"/>
              </a:buClr>
              <a:buSzPts val="1800"/>
              <a:buChar char="●"/>
            </a:pPr>
            <a:r>
              <a:rPr lang="en">
                <a:solidFill>
                  <a:srgbClr val="000000"/>
                </a:solidFill>
              </a:rPr>
              <a:t>Profile </a:t>
            </a:r>
            <a:r>
              <a:rPr lang="en">
                <a:solidFill>
                  <a:srgbClr val="000000"/>
                </a:solidFill>
              </a:rPr>
              <a:t>rating</a:t>
            </a:r>
            <a:endParaRPr>
              <a:solidFill>
                <a:srgbClr val="000000"/>
              </a:solidFill>
            </a:endParaRPr>
          </a:p>
          <a:p>
            <a:pPr indent="-342900" lvl="0" marL="457200" rtl="0" algn="l">
              <a:spcBef>
                <a:spcPts val="0"/>
              </a:spcBef>
              <a:spcAft>
                <a:spcPts val="0"/>
              </a:spcAft>
              <a:buClr>
                <a:schemeClr val="dk1"/>
              </a:buClr>
              <a:buSzPts val="1800"/>
              <a:buChar char="●"/>
            </a:pPr>
            <a:r>
              <a:rPr lang="en">
                <a:solidFill>
                  <a:schemeClr val="dk1"/>
                </a:solidFill>
              </a:rPr>
              <a:t>Filtering feature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Sharing location and itinerary with family/friends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Payment Platforms</a:t>
            </a:r>
            <a:endParaRPr>
              <a:solidFill>
                <a:srgbClr val="000000"/>
              </a:solidFill>
            </a:endParaRPr>
          </a:p>
          <a:p>
            <a:pPr indent="0" lvl="0" marL="0" rtl="0" algn="l">
              <a:spcBef>
                <a:spcPts val="1600"/>
              </a:spcBef>
              <a:spcAft>
                <a:spcPts val="1600"/>
              </a:spcAft>
              <a:buClr>
                <a:srgbClr val="000000"/>
              </a:buClr>
              <a:buSzPts val="1100"/>
              <a:buFont typeface="Arial"/>
              <a:buNone/>
            </a:pPr>
            <a:br>
              <a:rPr lang="en"/>
            </a:br>
            <a:endParaRPr/>
          </a:p>
        </p:txBody>
      </p:sp>
      <p:pic>
        <p:nvPicPr>
          <p:cNvPr descr="images (1).png" id="107" name="Google Shape;107;p19"/>
          <p:cNvPicPr preferRelativeResize="0"/>
          <p:nvPr/>
        </p:nvPicPr>
        <p:blipFill>
          <a:blip r:embed="rId3">
            <a:alphaModFix/>
          </a:blip>
          <a:stretch>
            <a:fillRect/>
          </a:stretch>
        </p:blipFill>
        <p:spPr>
          <a:xfrm>
            <a:off x="5513023" y="1415460"/>
            <a:ext cx="663675" cy="663675"/>
          </a:xfrm>
          <a:prstGeom prst="rect">
            <a:avLst/>
          </a:prstGeom>
          <a:noFill/>
          <a:ln>
            <a:noFill/>
          </a:ln>
        </p:spPr>
      </p:pic>
      <p:pic>
        <p:nvPicPr>
          <p:cNvPr descr="images.png" id="108" name="Google Shape;108;p19"/>
          <p:cNvPicPr preferRelativeResize="0"/>
          <p:nvPr/>
        </p:nvPicPr>
        <p:blipFill rotWithShape="1">
          <a:blip r:embed="rId4">
            <a:alphaModFix/>
          </a:blip>
          <a:srcRect b="-38677" l="-38677" r="0" t="0"/>
          <a:stretch/>
        </p:blipFill>
        <p:spPr>
          <a:xfrm>
            <a:off x="4405697" y="1355637"/>
            <a:ext cx="897378" cy="897350"/>
          </a:xfrm>
          <a:prstGeom prst="rect">
            <a:avLst/>
          </a:prstGeom>
          <a:noFill/>
          <a:ln>
            <a:noFill/>
          </a:ln>
        </p:spPr>
      </p:pic>
      <p:pic>
        <p:nvPicPr>
          <p:cNvPr descr="41zde26DtHL._SY355_.jpg" id="109" name="Google Shape;109;p19"/>
          <p:cNvPicPr preferRelativeResize="0"/>
          <p:nvPr/>
        </p:nvPicPr>
        <p:blipFill>
          <a:blip r:embed="rId5">
            <a:alphaModFix/>
          </a:blip>
          <a:stretch>
            <a:fillRect/>
          </a:stretch>
        </p:blipFill>
        <p:spPr>
          <a:xfrm>
            <a:off x="6314635" y="1298598"/>
            <a:ext cx="1011400" cy="1011425"/>
          </a:xfrm>
          <a:prstGeom prst="rect">
            <a:avLst/>
          </a:prstGeom>
          <a:noFill/>
          <a:ln>
            <a:noFill/>
          </a:ln>
        </p:spPr>
      </p:pic>
      <p:pic>
        <p:nvPicPr>
          <p:cNvPr descr="6.PNG" id="110" name="Google Shape;110;p19"/>
          <p:cNvPicPr preferRelativeResize="0"/>
          <p:nvPr/>
        </p:nvPicPr>
        <p:blipFill>
          <a:blip r:embed="rId6">
            <a:alphaModFix/>
          </a:blip>
          <a:stretch>
            <a:fillRect/>
          </a:stretch>
        </p:blipFill>
        <p:spPr>
          <a:xfrm>
            <a:off x="5724550" y="2476849"/>
            <a:ext cx="3195250" cy="2754300"/>
          </a:xfrm>
          <a:prstGeom prst="rect">
            <a:avLst/>
          </a:prstGeom>
          <a:noFill/>
          <a:ln>
            <a:noFill/>
          </a:ln>
        </p:spPr>
      </p:pic>
      <p:pic>
        <p:nvPicPr>
          <p:cNvPr descr="7.png" id="111" name="Google Shape;111;p19"/>
          <p:cNvPicPr preferRelativeResize="0"/>
          <p:nvPr/>
        </p:nvPicPr>
        <p:blipFill>
          <a:blip r:embed="rId7">
            <a:alphaModFix/>
          </a:blip>
          <a:stretch>
            <a:fillRect/>
          </a:stretch>
        </p:blipFill>
        <p:spPr>
          <a:xfrm>
            <a:off x="7582400" y="1415436"/>
            <a:ext cx="663675" cy="6637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Contribution</a:t>
            </a:r>
            <a:endParaRPr/>
          </a:p>
        </p:txBody>
      </p:sp>
      <p:sp>
        <p:nvSpPr>
          <p:cNvPr id="117" name="Google Shape;11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rgbClr val="000000"/>
                </a:solidFill>
              </a:rPr>
              <a:t>Distinction from UMass Facebook Rideshare Group</a:t>
            </a:r>
            <a:endParaRPr b="1" i="1">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Live u</a:t>
            </a:r>
            <a:r>
              <a:rPr lang="en">
                <a:solidFill>
                  <a:srgbClr val="000000"/>
                </a:solidFill>
              </a:rPr>
              <a:t>pdates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Organized entries </a:t>
            </a:r>
            <a:endParaRPr>
              <a:solidFill>
                <a:srgbClr val="000000"/>
              </a:solidFill>
            </a:endParaRPr>
          </a:p>
          <a:p>
            <a:pPr indent="0" lvl="0" marL="0" rtl="0" algn="l">
              <a:spcBef>
                <a:spcPts val="1600"/>
              </a:spcBef>
              <a:spcAft>
                <a:spcPts val="1600"/>
              </a:spcAft>
              <a:buNone/>
            </a:pPr>
            <a:r>
              <a:t/>
            </a:r>
            <a:endParaRPr/>
          </a:p>
        </p:txBody>
      </p:sp>
      <p:pic>
        <p:nvPicPr>
          <p:cNvPr id="118" name="Google Shape;118;p20"/>
          <p:cNvPicPr preferRelativeResize="0"/>
          <p:nvPr/>
        </p:nvPicPr>
        <p:blipFill>
          <a:blip r:embed="rId3">
            <a:alphaModFix/>
          </a:blip>
          <a:stretch>
            <a:fillRect/>
          </a:stretch>
        </p:blipFill>
        <p:spPr>
          <a:xfrm>
            <a:off x="4454800" y="2649000"/>
            <a:ext cx="4377500" cy="2293525"/>
          </a:xfrm>
          <a:prstGeom prst="rect">
            <a:avLst/>
          </a:prstGeom>
          <a:noFill/>
          <a:ln>
            <a:noFill/>
          </a:ln>
        </p:spPr>
      </p:pic>
      <p:pic>
        <p:nvPicPr>
          <p:cNvPr id="119" name="Google Shape;119;p20"/>
          <p:cNvPicPr preferRelativeResize="0"/>
          <p:nvPr/>
        </p:nvPicPr>
        <p:blipFill>
          <a:blip r:embed="rId4">
            <a:alphaModFix/>
          </a:blip>
          <a:stretch>
            <a:fillRect/>
          </a:stretch>
        </p:blipFill>
        <p:spPr>
          <a:xfrm>
            <a:off x="185600" y="2624800"/>
            <a:ext cx="4038775" cy="2341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State &amp; Next Step</a:t>
            </a:r>
            <a:endParaRPr/>
          </a:p>
        </p:txBody>
      </p:sp>
      <p:sp>
        <p:nvSpPr>
          <p:cNvPr id="125" name="Google Shape;125;p21"/>
          <p:cNvSpPr txBox="1"/>
          <p:nvPr>
            <p:ph idx="1" type="body"/>
          </p:nvPr>
        </p:nvSpPr>
        <p:spPr>
          <a:xfrm>
            <a:off x="311700" y="1181500"/>
            <a:ext cx="5696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Make a list of features that we think would be useful for users.</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Interview target users and get to know their perspectives. </a:t>
            </a:r>
            <a:endParaRPr>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When was the last you </a:t>
            </a:r>
            <a:r>
              <a:rPr lang="en" sz="1300">
                <a:solidFill>
                  <a:srgbClr val="000000"/>
                </a:solidFill>
              </a:rPr>
              <a:t>traveled</a:t>
            </a:r>
            <a:r>
              <a:rPr lang="en" sz="1300">
                <a:solidFill>
                  <a:srgbClr val="000000"/>
                </a:solidFill>
              </a:rPr>
              <a:t>? W</a:t>
            </a:r>
            <a:r>
              <a:rPr lang="en" sz="1300">
                <a:solidFill>
                  <a:srgbClr val="000000"/>
                </a:solidFill>
              </a:rPr>
              <a:t>hat transportation you used?</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chemeClr val="dk1"/>
                </a:solidFill>
              </a:rPr>
              <a:t>Have you ever used any rideshare platform? What was your best/worst experience? </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Is there any features you wish the Facebook Rideshare Group should have?</a:t>
            </a:r>
            <a:endParaRPr sz="1300">
              <a:solidFill>
                <a:schemeClr val="dk1"/>
              </a:solidFill>
            </a:endParaRPr>
          </a:p>
          <a:p>
            <a:pPr indent="-342900" lvl="0" marL="457200" rtl="0" algn="l">
              <a:spcBef>
                <a:spcPts val="0"/>
              </a:spcBef>
              <a:spcAft>
                <a:spcPts val="0"/>
              </a:spcAft>
              <a:buClr>
                <a:srgbClr val="000000"/>
              </a:buClr>
              <a:buSzPts val="1800"/>
              <a:buAutoNum type="arabicPeriod"/>
            </a:pPr>
            <a:r>
              <a:rPr lang="en">
                <a:solidFill>
                  <a:srgbClr val="000000"/>
                </a:solidFill>
              </a:rPr>
              <a:t>Fix</a:t>
            </a:r>
            <a:r>
              <a:rPr lang="en">
                <a:solidFill>
                  <a:srgbClr val="000000"/>
                </a:solidFill>
              </a:rPr>
              <a:t> the list of features &amp; change the design plan.  </a:t>
            </a:r>
            <a:r>
              <a:rPr lang="en" sz="1100">
                <a:solidFill>
                  <a:srgbClr val="000000"/>
                </a:solidFill>
              </a:rPr>
              <a:t>				</a:t>
            </a:r>
            <a:endParaRPr sz="1100">
              <a:solidFill>
                <a:srgbClr val="000000"/>
              </a:solidFill>
            </a:endParaRPr>
          </a:p>
          <a:p>
            <a:pPr indent="0" lvl="0" marL="0" rtl="0" algn="l">
              <a:spcBef>
                <a:spcPts val="1600"/>
              </a:spcBef>
              <a:spcAft>
                <a:spcPts val="0"/>
              </a:spcAft>
              <a:buClr>
                <a:schemeClr val="dk1"/>
              </a:buClr>
              <a:buSzPts val="1100"/>
              <a:buFont typeface="Arial"/>
              <a:buNone/>
            </a:pPr>
            <a:r>
              <a:rPr lang="en" sz="1100">
                <a:solidFill>
                  <a:srgbClr val="000000"/>
                </a:solidFill>
              </a:rPr>
              <a:t>			</a:t>
            </a:r>
            <a:endParaRPr sz="1100">
              <a:solidFill>
                <a:srgbClr val="000000"/>
              </a:solidFill>
            </a:endParaRPr>
          </a:p>
          <a:p>
            <a:pPr indent="0" lvl="0" marL="0" rtl="0" algn="l">
              <a:spcBef>
                <a:spcPts val="1600"/>
              </a:spcBef>
              <a:spcAft>
                <a:spcPts val="0"/>
              </a:spcAft>
              <a:buClr>
                <a:schemeClr val="dk1"/>
              </a:buClr>
              <a:buSzPts val="1100"/>
              <a:buFont typeface="Arial"/>
              <a:buNone/>
            </a:pPr>
            <a:r>
              <a:rPr lang="en" sz="1100">
                <a:solidFill>
                  <a:srgbClr val="000000"/>
                </a:solidFill>
              </a:rPr>
              <a:t>		</a:t>
            </a:r>
            <a:endParaRPr sz="1100">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descr="Screen Shot 2017-10-30 at 1.03.10 PM.png" id="126" name="Google Shape;126;p21"/>
          <p:cNvPicPr preferRelativeResize="0"/>
          <p:nvPr/>
        </p:nvPicPr>
        <p:blipFill>
          <a:blip r:embed="rId3">
            <a:alphaModFix/>
          </a:blip>
          <a:stretch>
            <a:fillRect/>
          </a:stretch>
        </p:blipFill>
        <p:spPr>
          <a:xfrm>
            <a:off x="5899000" y="1583373"/>
            <a:ext cx="3110276" cy="2450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