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aa9b95a1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aa9b95a1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aa9b95a1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aa9b95a1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aa9b95a1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aa9b95a1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aa9b95a1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aa9b95a1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aa9b95a18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aa9b95a1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3aa9b95a1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aa9b95a1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aa9b95a1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aa9b95a1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aa9b95a1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aa9b95a1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aa9b95a18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aa9b95a1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aa9b95a18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aa9b95a18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aa9b95a1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aa9b95a1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aa9b95a18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aa9b95a1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aa9b95a18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aa9b95a18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aa9b95a1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aa9b95a1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aa9b95a1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aa9b95a1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aa9b95a1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aa9b95a1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aa9b95a18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aa9b95a18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aa9b95a1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aa9b95a1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aa9b95a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aa9b95a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aa9b95a1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aa9b95a1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hyperlink" Target="https://www.putty.org/" TargetMode="External"/><Relationship Id="rId4" Type="http://schemas.openxmlformats.org/officeDocument/2006/relationships/hyperlink" Target="https://atom.io/" TargetMode="External"/><Relationship Id="rId5" Type="http://schemas.openxmlformats.org/officeDocument/2006/relationships/hyperlink" Target="https://atom.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uides.github.com/features/pag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05177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the Team!</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a:blip r:embed="rId3">
            <a:alphaModFix/>
          </a:blip>
          <a:stretch>
            <a:fillRect/>
          </a:stretch>
        </p:blipFill>
        <p:spPr>
          <a:xfrm>
            <a:off x="6427200" y="2777385"/>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[Insert current semester]</a:t>
            </a:r>
            <a:r>
              <a:rPr lang="en" sz="4800"/>
              <a:t> Projects</a:t>
            </a:r>
            <a:endParaRPr sz="4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Title</a:t>
            </a:r>
            <a:endParaRPr/>
          </a:p>
        </p:txBody>
      </p:sp>
      <p:sp>
        <p:nvSpPr>
          <p:cNvPr id="129" name="Google Shape;129;p23"/>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Owners</a:t>
            </a:r>
            <a:endParaRPr/>
          </a:p>
        </p:txBody>
      </p:sp>
      <p:sp>
        <p:nvSpPr>
          <p:cNvPr id="130" name="Google Shape;130;p23"/>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a:p>
            <a:pPr indent="0" lvl="0" marL="0" rtl="0" algn="l">
              <a:spcBef>
                <a:spcPts val="1600"/>
              </a:spcBef>
              <a:spcAft>
                <a:spcPts val="0"/>
              </a:spcAft>
              <a:buNone/>
            </a:pPr>
            <a:r>
              <a:rPr b="1" lang="en"/>
              <a:t>Project Requirements</a:t>
            </a:r>
            <a:endParaRPr b="1"/>
          </a:p>
          <a:p>
            <a:pPr indent="0" lvl="0" marL="0" rtl="0" algn="l">
              <a:spcBef>
                <a:spcPts val="1600"/>
              </a:spcBef>
              <a:spcAft>
                <a:spcPts val="0"/>
              </a:spcAft>
              <a:buNone/>
            </a:pPr>
            <a:r>
              <a:rPr lang="en"/>
              <a:t>1 [Insert Role Title] Intern x X hours</a:t>
            </a:r>
            <a:endParaRPr/>
          </a:p>
          <a:p>
            <a:pPr indent="0" lvl="0" marL="0" rtl="0" algn="l">
              <a:spcBef>
                <a:spcPts val="1600"/>
              </a:spcBef>
              <a:spcAft>
                <a:spcPts val="160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Slide 1)</a:t>
            </a:r>
            <a:endParaRPr/>
          </a:p>
          <a:p>
            <a:pPr indent="0" lvl="0" marL="0" rtl="0" algn="l">
              <a:spcBef>
                <a:spcPts val="0"/>
              </a:spcBef>
              <a:spcAft>
                <a:spcPts val="0"/>
              </a:spcAft>
              <a:buNone/>
            </a:pPr>
            <a:r>
              <a:rPr lang="en"/>
              <a:t>Philly American Sign Language Project</a:t>
            </a:r>
            <a:endParaRPr/>
          </a:p>
        </p:txBody>
      </p:sp>
      <p:sp>
        <p:nvSpPr>
          <p:cNvPr id="136" name="Google Shape;136;p24"/>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 N. Fisher and Meredith Tamminga</a:t>
            </a:r>
            <a:endParaRPr/>
          </a:p>
          <a:p>
            <a:pPr indent="0" lvl="0" marL="0" rtl="0" algn="l">
              <a:spcBef>
                <a:spcPts val="0"/>
              </a:spcBef>
              <a:spcAft>
                <a:spcPts val="0"/>
              </a:spcAft>
              <a:buNone/>
            </a:pPr>
            <a:r>
              <a:rPr i="1" lang="en"/>
              <a:t>(Linguistics)</a:t>
            </a:r>
            <a:endParaRPr i="1"/>
          </a:p>
        </p:txBody>
      </p:sp>
      <p:sp>
        <p:nvSpPr>
          <p:cNvPr id="137" name="Google Shape;137;p24"/>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will project will create an online resource for the Philadelphia dialect of American Sign Language. We will augment existing Omeka themes and plugins to serve the video recordings and archival collections of Philly ASL signs.</a:t>
            </a:r>
            <a:endParaRPr/>
          </a:p>
          <a:p>
            <a:pPr indent="0" lvl="0" marL="0" rtl="0" algn="l">
              <a:spcBef>
                <a:spcPts val="1600"/>
              </a:spcBef>
              <a:spcAft>
                <a:spcPts val="0"/>
              </a:spcAft>
              <a:buNone/>
            </a:pPr>
            <a:r>
              <a:rPr b="1" lang="en"/>
              <a:t>Project Requirements</a:t>
            </a:r>
            <a:endParaRPr b="1"/>
          </a:p>
          <a:p>
            <a:pPr indent="0" lvl="0" marL="0" rtl="0" algn="l">
              <a:spcBef>
                <a:spcPts val="1600"/>
              </a:spcBef>
              <a:spcAft>
                <a:spcPts val="0"/>
              </a:spcAft>
              <a:buNone/>
            </a:pPr>
            <a:r>
              <a:rPr lang="en"/>
              <a:t>1 CMS/PHP Intern x 140 hours</a:t>
            </a:r>
            <a:endParaRPr/>
          </a:p>
          <a:p>
            <a:pPr indent="0" lvl="0" marL="0" rtl="0" algn="l">
              <a:spcBef>
                <a:spcPts val="1600"/>
              </a:spcBef>
              <a:spcAft>
                <a:spcPts val="1600"/>
              </a:spcAft>
              <a:buNone/>
            </a:pPr>
            <a:r>
              <a:rPr lang="en"/>
              <a:t>1 Design/PHP Intern x 140 hours OR 2 Design/PHP Interns x 70 hours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Slide 2) Contemporary Cultural Destruction Project</a:t>
            </a:r>
            <a:endParaRPr/>
          </a:p>
        </p:txBody>
      </p:sp>
      <p:sp>
        <p:nvSpPr>
          <p:cNvPr id="143" name="Google Shape;143;p25"/>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 Daniels (Anthropology) &amp; Penn Cultural Heritage Center</a:t>
            </a:r>
            <a:endParaRPr/>
          </a:p>
        </p:txBody>
      </p:sp>
      <p:sp>
        <p:nvSpPr>
          <p:cNvPr id="144" name="Google Shape;144;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will combine text analysis techniques for positively identifying news articles mentioning cultural destruction with data visualization and CMS development to produce an interactive map for exploring data on damage to cultural heritage sites.</a:t>
            </a:r>
            <a:endParaRPr sz="11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a:t>Project Requirements</a:t>
            </a:r>
            <a:endParaRPr b="1"/>
          </a:p>
          <a:p>
            <a:pPr indent="0" lvl="0" marL="0" rtl="0" algn="l">
              <a:spcBef>
                <a:spcPts val="1600"/>
              </a:spcBef>
              <a:spcAft>
                <a:spcPts val="0"/>
              </a:spcAft>
              <a:buNone/>
            </a:pPr>
            <a:r>
              <a:rPr lang="en"/>
              <a:t>1 Python/Django Intern x </a:t>
            </a:r>
            <a:r>
              <a:rPr lang="en"/>
              <a:t>140</a:t>
            </a:r>
            <a:r>
              <a:rPr lang="en"/>
              <a:t> hours</a:t>
            </a:r>
            <a:endParaRPr/>
          </a:p>
          <a:p>
            <a:pPr indent="0" lvl="0" marL="0" rtl="0" algn="l">
              <a:spcBef>
                <a:spcPts val="1600"/>
              </a:spcBef>
              <a:spcAft>
                <a:spcPts val="0"/>
              </a:spcAft>
              <a:buNone/>
            </a:pPr>
            <a:r>
              <a:rPr lang="en"/>
              <a:t>1 Design Intern x 140 hours OR </a:t>
            </a:r>
            <a:r>
              <a:rPr lang="en"/>
              <a:t>2</a:t>
            </a:r>
            <a:r>
              <a:rPr lang="en"/>
              <a:t> Design Interns x </a:t>
            </a:r>
            <a:r>
              <a:rPr lang="en"/>
              <a:t>70</a:t>
            </a:r>
            <a:r>
              <a:rPr lang="en"/>
              <a:t> hours</a:t>
            </a:r>
            <a:endParaRPr sz="1050">
              <a:solidFill>
                <a:srgbClr val="333333"/>
              </a:solidFill>
              <a:latin typeface="Open Sans"/>
              <a:ea typeface="Open Sans"/>
              <a:cs typeface="Open Sans"/>
              <a:sym typeface="Open Sans"/>
            </a:endParaRPr>
          </a:p>
          <a:p>
            <a:pPr indent="0" lvl="0" marL="0" rtl="0" algn="l">
              <a:spcBef>
                <a:spcPts val="1600"/>
              </a:spcBef>
              <a:spcAft>
                <a:spcPts val="1600"/>
              </a:spcAft>
              <a:buNone/>
            </a:pPr>
            <a:r>
              <a:rPr lang="en"/>
              <a:t>1 Mapping/Javascript Intern x 140 hours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Getting Started</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Slack</a:t>
            </a:r>
            <a:endParaRPr sz="6000"/>
          </a:p>
        </p:txBody>
      </p:sp>
      <p:sp>
        <p:nvSpPr>
          <p:cNvPr id="155" name="Google Shape;155;p27"/>
          <p:cNvSpPr txBox="1"/>
          <p:nvPr>
            <p:ph idx="1" type="body"/>
          </p:nvPr>
        </p:nvSpPr>
        <p:spPr>
          <a:xfrm>
            <a:off x="3454175" y="2966950"/>
            <a:ext cx="5334900" cy="942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3000"/>
              <a:t>[Insert Slack URL]</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Github</a:t>
            </a:r>
            <a:endParaRPr sz="6000"/>
          </a:p>
        </p:txBody>
      </p:sp>
      <p:sp>
        <p:nvSpPr>
          <p:cNvPr id="161" name="Google Shape;161;p28"/>
          <p:cNvSpPr txBox="1"/>
          <p:nvPr>
            <p:ph idx="1" type="body"/>
          </p:nvPr>
        </p:nvSpPr>
        <p:spPr>
          <a:xfrm>
            <a:off x="1113250" y="2966950"/>
            <a:ext cx="7676100" cy="942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3000"/>
              <a:t>[Insert Team Github URL]</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50" y="1059775"/>
            <a:ext cx="78051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Project Management</a:t>
            </a:r>
            <a:endParaRPr sz="6000"/>
          </a:p>
        </p:txBody>
      </p:sp>
      <p:sp>
        <p:nvSpPr>
          <p:cNvPr id="167" name="Google Shape;167;p29"/>
          <p:cNvSpPr txBox="1"/>
          <p:nvPr>
            <p:ph idx="1" type="body"/>
          </p:nvPr>
        </p:nvSpPr>
        <p:spPr>
          <a:xfrm>
            <a:off x="1113250" y="2966950"/>
            <a:ext cx="7676100" cy="94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Trello (Sasha’s Crew Only)</a:t>
            </a:r>
            <a:endParaRPr sz="3000"/>
          </a:p>
          <a:p>
            <a:pPr indent="0" lvl="0" marL="0" rtl="0" algn="r">
              <a:spcBef>
                <a:spcPts val="1600"/>
              </a:spcBef>
              <a:spcAft>
                <a:spcPts val="1600"/>
              </a:spcAft>
              <a:buNone/>
            </a:pPr>
            <a:r>
              <a:rPr lang="en" sz="3000"/>
              <a:t>Open Science Framework</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50" y="831175"/>
            <a:ext cx="64101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Working Envs</a:t>
            </a:r>
            <a:endParaRPr sz="6000"/>
          </a:p>
        </p:txBody>
      </p:sp>
      <p:sp>
        <p:nvSpPr>
          <p:cNvPr id="173" name="Google Shape;173;p30"/>
          <p:cNvSpPr txBox="1"/>
          <p:nvPr>
            <p:ph idx="1" type="body"/>
          </p:nvPr>
        </p:nvSpPr>
        <p:spPr>
          <a:xfrm>
            <a:off x="911225" y="2966950"/>
            <a:ext cx="7878000" cy="94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3000"/>
              <a:t>Development - [Insert Env, ex. Digital Ocean]</a:t>
            </a:r>
            <a:endParaRPr sz="3000"/>
          </a:p>
          <a:p>
            <a:pPr indent="0" lvl="0" marL="0" rtl="0" algn="r">
              <a:spcBef>
                <a:spcPts val="1600"/>
              </a:spcBef>
              <a:spcAft>
                <a:spcPts val="1600"/>
              </a:spcAft>
              <a:buNone/>
            </a:pPr>
            <a:r>
              <a:rPr lang="en" sz="3000"/>
              <a:t>Production - </a:t>
            </a:r>
            <a:r>
              <a:rPr lang="en" sz="3000"/>
              <a:t>[Insert Env, ex. Reclaim Hosting]</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Timesheets</a:t>
            </a:r>
            <a:endParaRPr sz="6000"/>
          </a:p>
        </p:txBody>
      </p:sp>
      <p:sp>
        <p:nvSpPr>
          <p:cNvPr id="179" name="Google Shape;179;p31"/>
          <p:cNvSpPr txBox="1"/>
          <p:nvPr>
            <p:ph idx="1" type="body"/>
          </p:nvPr>
        </p:nvSpPr>
        <p:spPr>
          <a:xfrm>
            <a:off x="1113250" y="2966950"/>
            <a:ext cx="7676100" cy="942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sz="3000"/>
              <a:t>[Insert details about reporting hours]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9800" y="8335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Welcome!..........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Who are you?!?!</a:t>
            </a:r>
            <a:endParaRPr/>
          </a:p>
        </p:txBody>
      </p:sp>
      <p:sp>
        <p:nvSpPr>
          <p:cNvPr id="72" name="Google Shape;72;p14"/>
          <p:cNvSpPr txBox="1"/>
          <p:nvPr>
            <p:ph idx="4294967295" type="body"/>
          </p:nvPr>
        </p:nvSpPr>
        <p:spPr>
          <a:xfrm>
            <a:off x="319800" y="3015500"/>
            <a:ext cx="5334900" cy="942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AutoNum type="arabicPeriod"/>
            </a:pPr>
            <a:r>
              <a:rPr lang="en">
                <a:solidFill>
                  <a:schemeClr val="accent1"/>
                </a:solidFill>
              </a:rPr>
              <a:t>Name</a:t>
            </a:r>
            <a:endParaRPr>
              <a:solidFill>
                <a:schemeClr val="accent1"/>
              </a:solidFill>
            </a:endParaRPr>
          </a:p>
          <a:p>
            <a:pPr indent="-311150" lvl="0" marL="457200" rtl="0" algn="l">
              <a:spcBef>
                <a:spcPts val="0"/>
              </a:spcBef>
              <a:spcAft>
                <a:spcPts val="0"/>
              </a:spcAft>
              <a:buClr>
                <a:schemeClr val="accent1"/>
              </a:buClr>
              <a:buSzPts val="1300"/>
              <a:buAutoNum type="arabicPeriod"/>
            </a:pPr>
            <a:r>
              <a:rPr lang="en">
                <a:solidFill>
                  <a:schemeClr val="accent1"/>
                </a:solidFill>
              </a:rPr>
              <a:t>Program &amp; Year</a:t>
            </a:r>
            <a:endParaRPr>
              <a:solidFill>
                <a:schemeClr val="accent1"/>
              </a:solidFill>
            </a:endParaRPr>
          </a:p>
          <a:p>
            <a:pPr indent="-311150" lvl="0" marL="457200" rtl="0" algn="l">
              <a:spcBef>
                <a:spcPts val="0"/>
              </a:spcBef>
              <a:spcAft>
                <a:spcPts val="0"/>
              </a:spcAft>
              <a:buClr>
                <a:schemeClr val="accent1"/>
              </a:buClr>
              <a:buSzPts val="1300"/>
              <a:buAutoNum type="arabicPeriod"/>
            </a:pPr>
            <a:r>
              <a:rPr lang="en">
                <a:solidFill>
                  <a:schemeClr val="accent1"/>
                </a:solidFill>
              </a:rPr>
              <a:t>Favorite Place to Eat Lunch</a:t>
            </a:r>
            <a:endParaRPr>
              <a:solidFill>
                <a:schemeClr val="accent1"/>
              </a:solidFill>
            </a:endParaRPr>
          </a:p>
          <a:p>
            <a:pPr indent="-311150" lvl="0" marL="457200" rtl="0" algn="l">
              <a:spcBef>
                <a:spcPts val="0"/>
              </a:spcBef>
              <a:spcAft>
                <a:spcPts val="0"/>
              </a:spcAft>
              <a:buClr>
                <a:schemeClr val="accent1"/>
              </a:buClr>
              <a:buSzPts val="1300"/>
              <a:buAutoNum type="arabicPeriod"/>
            </a:pPr>
            <a:r>
              <a:rPr lang="en">
                <a:solidFill>
                  <a:schemeClr val="accent1"/>
                </a:solidFill>
              </a:rPr>
              <a:t>Crazy Fact</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4481171" y="1118075"/>
            <a:ext cx="4373500" cy="2907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300" y="500925"/>
            <a:ext cx="3704400" cy="8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Installs</a:t>
            </a:r>
            <a:endParaRPr/>
          </a:p>
        </p:txBody>
      </p:sp>
      <p:sp>
        <p:nvSpPr>
          <p:cNvPr id="185" name="Google Shape;185;p32"/>
          <p:cNvSpPr txBox="1"/>
          <p:nvPr>
            <p:ph idx="1" type="subTitle"/>
          </p:nvPr>
        </p:nvSpPr>
        <p:spPr>
          <a:xfrm>
            <a:off x="158900" y="1324725"/>
            <a:ext cx="45195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For Windows Machines:</a:t>
            </a:r>
            <a:endParaRPr sz="2200"/>
          </a:p>
          <a:p>
            <a:pPr indent="-368300" lvl="0" marL="457200" rtl="0" algn="l">
              <a:spcBef>
                <a:spcPts val="0"/>
              </a:spcBef>
              <a:spcAft>
                <a:spcPts val="0"/>
              </a:spcAft>
              <a:buSzPts val="2200"/>
              <a:buChar char="●"/>
            </a:pPr>
            <a:r>
              <a:rPr lang="en" sz="2200"/>
              <a:t>PuTTY</a:t>
            </a:r>
            <a:endParaRPr sz="2200"/>
          </a:p>
          <a:p>
            <a:pPr indent="-368300" lvl="1" marL="914400" rtl="0" algn="l">
              <a:spcBef>
                <a:spcPts val="0"/>
              </a:spcBef>
              <a:spcAft>
                <a:spcPts val="0"/>
              </a:spcAft>
              <a:buSzPts val="2200"/>
              <a:buChar char="○"/>
            </a:pPr>
            <a:r>
              <a:rPr lang="en" sz="2200" u="sng">
                <a:solidFill>
                  <a:schemeClr val="hlink"/>
                </a:solidFill>
                <a:hlinkClick r:id="rId3"/>
              </a:rPr>
              <a:t>https://www.putty.org/</a:t>
            </a:r>
            <a:endParaRPr sz="2200"/>
          </a:p>
          <a:p>
            <a:pPr indent="-368300" lvl="0" marL="457200" rtl="0" algn="l">
              <a:spcBef>
                <a:spcPts val="0"/>
              </a:spcBef>
              <a:spcAft>
                <a:spcPts val="0"/>
              </a:spcAft>
              <a:buSzPts val="2200"/>
              <a:buChar char="●"/>
            </a:pPr>
            <a:r>
              <a:rPr lang="en" sz="2200"/>
              <a:t>Atom</a:t>
            </a:r>
            <a:endParaRPr sz="2200"/>
          </a:p>
          <a:p>
            <a:pPr indent="-368300" lvl="1" marL="914400" rtl="0" algn="l">
              <a:spcBef>
                <a:spcPts val="0"/>
              </a:spcBef>
              <a:spcAft>
                <a:spcPts val="0"/>
              </a:spcAft>
              <a:buSzPts val="2200"/>
              <a:buChar char="○"/>
            </a:pPr>
            <a:r>
              <a:rPr lang="en" sz="2200" u="sng">
                <a:solidFill>
                  <a:schemeClr val="hlink"/>
                </a:solidFill>
                <a:hlinkClick r:id="rId4"/>
              </a:rPr>
              <a:t>https://atom.io/</a:t>
            </a:r>
            <a:endParaRPr sz="2200"/>
          </a:p>
          <a:p>
            <a:pPr indent="-368300" lvl="1" marL="914400" rtl="0" algn="l">
              <a:spcBef>
                <a:spcPts val="0"/>
              </a:spcBef>
              <a:spcAft>
                <a:spcPts val="0"/>
              </a:spcAft>
              <a:buSzPts val="2200"/>
              <a:buChar char="○"/>
            </a:pPr>
            <a:r>
              <a:rPr lang="en" sz="2200"/>
              <a:t>RemoteFTP plugin</a:t>
            </a:r>
            <a:endParaRPr sz="2200"/>
          </a:p>
          <a:p>
            <a:pPr indent="-368300" lvl="0" marL="457200" rtl="0" algn="l">
              <a:spcBef>
                <a:spcPts val="0"/>
              </a:spcBef>
              <a:spcAft>
                <a:spcPts val="0"/>
              </a:spcAft>
              <a:buSzPts val="2200"/>
              <a:buChar char="●"/>
            </a:pPr>
            <a:r>
              <a:rPr lang="en" sz="2200"/>
              <a:t>Filezilla</a:t>
            </a:r>
            <a:endParaRPr sz="2200"/>
          </a:p>
          <a:p>
            <a:pPr indent="-368300" lvl="1" marL="914400" rtl="0" algn="l">
              <a:spcBef>
                <a:spcPts val="0"/>
              </a:spcBef>
              <a:spcAft>
                <a:spcPts val="0"/>
              </a:spcAft>
              <a:buSzPts val="2200"/>
              <a:buChar char="○"/>
            </a:pPr>
            <a:r>
              <a:rPr lang="en" sz="2200"/>
              <a:t>https://filezilla-project.org/</a:t>
            </a:r>
            <a:endParaRPr sz="2200"/>
          </a:p>
        </p:txBody>
      </p:sp>
      <p:sp>
        <p:nvSpPr>
          <p:cNvPr id="186" name="Google Shape;186;p32"/>
          <p:cNvSpPr txBox="1"/>
          <p:nvPr>
            <p:ph idx="1" type="subTitle"/>
          </p:nvPr>
        </p:nvSpPr>
        <p:spPr>
          <a:xfrm>
            <a:off x="4724400" y="1248525"/>
            <a:ext cx="45195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For Macs &amp; Linux:</a:t>
            </a:r>
            <a:endParaRPr sz="2200">
              <a:solidFill>
                <a:schemeClr val="dk2"/>
              </a:solidFill>
            </a:endParaRPr>
          </a:p>
          <a:p>
            <a:pPr indent="-368300" lvl="0" marL="457200" rtl="0" algn="l">
              <a:spcBef>
                <a:spcPts val="0"/>
              </a:spcBef>
              <a:spcAft>
                <a:spcPts val="0"/>
              </a:spcAft>
              <a:buClr>
                <a:schemeClr val="dk2"/>
              </a:buClr>
              <a:buSzPts val="2200"/>
              <a:buChar char="●"/>
            </a:pPr>
            <a:r>
              <a:rPr lang="en" sz="2200">
                <a:solidFill>
                  <a:schemeClr val="dk2"/>
                </a:solidFill>
              </a:rPr>
              <a:t>Atom</a:t>
            </a:r>
            <a:endParaRPr sz="2200">
              <a:solidFill>
                <a:schemeClr val="dk2"/>
              </a:solidFill>
            </a:endParaRPr>
          </a:p>
          <a:p>
            <a:pPr indent="-368300" lvl="1" marL="914400" rtl="0" algn="l">
              <a:spcBef>
                <a:spcPts val="0"/>
              </a:spcBef>
              <a:spcAft>
                <a:spcPts val="0"/>
              </a:spcAft>
              <a:buClr>
                <a:schemeClr val="dk2"/>
              </a:buClr>
              <a:buSzPts val="2200"/>
              <a:buChar char="○"/>
            </a:pPr>
            <a:r>
              <a:rPr lang="en" sz="2200" u="sng">
                <a:solidFill>
                  <a:schemeClr val="dk2"/>
                </a:solidFill>
                <a:hlinkClick r:id="rId5"/>
              </a:rPr>
              <a:t>https://atom.io/</a:t>
            </a:r>
            <a:endParaRPr sz="2200">
              <a:solidFill>
                <a:schemeClr val="dk2"/>
              </a:solidFill>
            </a:endParaRPr>
          </a:p>
          <a:p>
            <a:pPr indent="-368300" lvl="1" marL="914400" rtl="0" algn="l">
              <a:spcBef>
                <a:spcPts val="0"/>
              </a:spcBef>
              <a:spcAft>
                <a:spcPts val="0"/>
              </a:spcAft>
              <a:buClr>
                <a:schemeClr val="dk2"/>
              </a:buClr>
              <a:buSzPts val="2200"/>
              <a:buChar char="○"/>
            </a:pPr>
            <a:r>
              <a:rPr lang="en" sz="2200">
                <a:solidFill>
                  <a:schemeClr val="dk2"/>
                </a:solidFill>
              </a:rPr>
              <a:t>RemoteFTP plugin</a:t>
            </a:r>
            <a:endParaRPr sz="2200">
              <a:solidFill>
                <a:schemeClr val="dk2"/>
              </a:solidFill>
            </a:endParaRPr>
          </a:p>
          <a:p>
            <a:pPr indent="-368300" lvl="0" marL="457200" marR="0" rtl="0" algn="l">
              <a:lnSpc>
                <a:spcPct val="100000"/>
              </a:lnSpc>
              <a:spcBef>
                <a:spcPts val="0"/>
              </a:spcBef>
              <a:spcAft>
                <a:spcPts val="0"/>
              </a:spcAft>
              <a:buClr>
                <a:schemeClr val="dk2"/>
              </a:buClr>
              <a:buSzPts val="2200"/>
              <a:buFont typeface="Roboto"/>
              <a:buChar char="●"/>
            </a:pPr>
            <a:r>
              <a:rPr lang="en" sz="2200">
                <a:solidFill>
                  <a:schemeClr val="dk2"/>
                </a:solidFill>
              </a:rPr>
              <a:t>To connect to server:</a:t>
            </a:r>
            <a:endParaRPr sz="2200">
              <a:solidFill>
                <a:schemeClr val="dk2"/>
              </a:solidFill>
            </a:endParaRPr>
          </a:p>
          <a:p>
            <a:pPr indent="-304800" lvl="1" marL="914400" marR="0" rtl="0" algn="l">
              <a:lnSpc>
                <a:spcPct val="100000"/>
              </a:lnSpc>
              <a:spcBef>
                <a:spcPts val="0"/>
              </a:spcBef>
              <a:spcAft>
                <a:spcPts val="0"/>
              </a:spcAft>
              <a:buClr>
                <a:schemeClr val="dk2"/>
              </a:buClr>
              <a:buSzPts val="1200"/>
              <a:buFont typeface="Courier New"/>
              <a:buChar char="○"/>
            </a:pPr>
            <a:r>
              <a:rPr lang="en" sz="1200">
                <a:solidFill>
                  <a:schemeClr val="dk2"/>
                </a:solidFill>
                <a:latin typeface="Courier New"/>
                <a:ea typeface="Courier New"/>
                <a:cs typeface="Courier New"/>
                <a:sym typeface="Courier New"/>
              </a:rPr>
              <a:t>ssh user@11.11.11.11</a:t>
            </a:r>
            <a:endParaRPr sz="1200">
              <a:solidFill>
                <a:schemeClr val="dk2"/>
              </a:solidFill>
              <a:latin typeface="Courier New"/>
              <a:ea typeface="Courier New"/>
              <a:cs typeface="Courier New"/>
              <a:sym typeface="Courier New"/>
            </a:endParaRPr>
          </a:p>
          <a:p>
            <a:pPr indent="-368300" lvl="0" marL="457200" marR="0" rtl="0" algn="l">
              <a:lnSpc>
                <a:spcPct val="100000"/>
              </a:lnSpc>
              <a:spcBef>
                <a:spcPts val="0"/>
              </a:spcBef>
              <a:spcAft>
                <a:spcPts val="0"/>
              </a:spcAft>
              <a:buClr>
                <a:schemeClr val="dk2"/>
              </a:buClr>
              <a:buSzPts val="2200"/>
              <a:buChar char="●"/>
            </a:pPr>
            <a:r>
              <a:rPr lang="en" sz="2200">
                <a:solidFill>
                  <a:schemeClr val="dk2"/>
                </a:solidFill>
              </a:rPr>
              <a:t>To transfer files:</a:t>
            </a:r>
            <a:endParaRPr sz="2200">
              <a:solidFill>
                <a:schemeClr val="dk2"/>
              </a:solidFill>
            </a:endParaRPr>
          </a:p>
          <a:p>
            <a:pPr indent="-304800" lvl="1" marL="914400" marR="101600" rtl="0" algn="l">
              <a:lnSpc>
                <a:spcPct val="129545"/>
              </a:lnSpc>
              <a:spcBef>
                <a:spcPts val="0"/>
              </a:spcBef>
              <a:spcAft>
                <a:spcPts val="0"/>
              </a:spcAft>
              <a:buClr>
                <a:schemeClr val="dk2"/>
              </a:buClr>
              <a:buSzPts val="1200"/>
              <a:buFont typeface="Courier New"/>
              <a:buChar char="○"/>
            </a:pPr>
            <a:r>
              <a:rPr lang="en" sz="1200">
                <a:solidFill>
                  <a:srgbClr val="333333"/>
                </a:solidFill>
                <a:highlight>
                  <a:srgbClr val="F8F8F8"/>
                </a:highlight>
                <a:latin typeface="Courier New"/>
                <a:ea typeface="Courier New"/>
                <a:cs typeface="Courier New"/>
                <a:sym typeface="Courier New"/>
              </a:rPr>
              <a:t>scp /path/to/source-file user@host:/path/to/dest-folder/</a:t>
            </a:r>
            <a:endParaRPr sz="1200">
              <a:solidFill>
                <a:srgbClr val="333333"/>
              </a:solidFill>
              <a:highlight>
                <a:srgbClr val="F8F8F8"/>
              </a:highlight>
              <a:latin typeface="Courier New"/>
              <a:ea typeface="Courier New"/>
              <a:cs typeface="Courier New"/>
              <a:sym typeface="Courier New"/>
            </a:endParaRPr>
          </a:p>
          <a:p>
            <a:pPr indent="-368300" lvl="1" marL="914400" marR="101600" rtl="0" algn="l">
              <a:lnSpc>
                <a:spcPct val="129545"/>
              </a:lnSpc>
              <a:spcBef>
                <a:spcPts val="0"/>
              </a:spcBef>
              <a:spcAft>
                <a:spcPts val="0"/>
              </a:spcAft>
              <a:buClr>
                <a:schemeClr val="dk2"/>
              </a:buClr>
              <a:buSzPts val="2200"/>
              <a:buChar char="○"/>
            </a:pPr>
            <a:r>
              <a:rPr lang="en" sz="2200">
                <a:solidFill>
                  <a:schemeClr val="dk2"/>
                </a:solidFill>
                <a:highlight>
                  <a:srgbClr val="F8F8F8"/>
                </a:highlight>
              </a:rPr>
              <a:t>^^ all one line</a:t>
            </a:r>
            <a:endParaRPr sz="2200">
              <a:solidFill>
                <a:schemeClr val="dk2"/>
              </a:solidFill>
              <a:highlight>
                <a:srgbClr val="F8F8F8"/>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192" name="Google Shape;192;p33"/>
          <p:cNvSpPr txBox="1"/>
          <p:nvPr>
            <p:ph idx="1" type="body"/>
          </p:nvPr>
        </p:nvSpPr>
        <p:spPr>
          <a:xfrm>
            <a:off x="311700" y="1200900"/>
            <a:ext cx="8453400" cy="3060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Background resources:</a:t>
            </a:r>
            <a:endParaRPr sz="1800"/>
          </a:p>
          <a:p>
            <a:pPr indent="-342900" lvl="1" marL="914400" rtl="0" algn="l">
              <a:spcBef>
                <a:spcPts val="0"/>
              </a:spcBef>
              <a:spcAft>
                <a:spcPts val="0"/>
              </a:spcAft>
              <a:buSzPts val="1800"/>
              <a:buAutoNum type="alphaLcPeriod"/>
            </a:pPr>
            <a:r>
              <a:rPr lang="en" sz="1800"/>
              <a:t>[Insert URL to Team’s past project webpage]</a:t>
            </a:r>
            <a:endParaRPr sz="1800"/>
          </a:p>
          <a:p>
            <a:pPr indent="-342900" lvl="1" marL="914400" rtl="0" algn="l">
              <a:spcBef>
                <a:spcPts val="0"/>
              </a:spcBef>
              <a:spcAft>
                <a:spcPts val="0"/>
              </a:spcAft>
              <a:buSzPts val="1800"/>
              <a:buAutoNum type="alphaLcPeriod"/>
            </a:pPr>
            <a:r>
              <a:rPr lang="en" sz="1800"/>
              <a:t>Reference the team Github account, project snapshots (from this slideshow), and list of team members</a:t>
            </a:r>
            <a:endParaRPr sz="1800"/>
          </a:p>
          <a:p>
            <a:pPr indent="-342900" lvl="0" marL="457200" rtl="0" algn="l">
              <a:spcBef>
                <a:spcPts val="0"/>
              </a:spcBef>
              <a:spcAft>
                <a:spcPts val="0"/>
              </a:spcAft>
              <a:buSzPts val="1800"/>
              <a:buAutoNum type="arabicPeriod"/>
            </a:pPr>
            <a:r>
              <a:rPr lang="en" sz="1800"/>
              <a:t>Break into 2 teams: Design Team and Implementation Team</a:t>
            </a:r>
            <a:endParaRPr sz="1800"/>
          </a:p>
          <a:p>
            <a:pPr indent="-342900" lvl="0" marL="457200" rtl="0" algn="l">
              <a:spcBef>
                <a:spcPts val="0"/>
              </a:spcBef>
              <a:spcAft>
                <a:spcPts val="0"/>
              </a:spcAft>
              <a:buSzPts val="1800"/>
              <a:buAutoNum type="arabicPeriod"/>
            </a:pPr>
            <a:r>
              <a:rPr lang="en" sz="1800"/>
              <a:t>Create a team page on Github pages using Jekyll:</a:t>
            </a:r>
            <a:endParaRPr sz="1800"/>
          </a:p>
          <a:p>
            <a:pPr indent="-342900" lvl="1" marL="914400" rtl="0" algn="l">
              <a:spcBef>
                <a:spcPts val="0"/>
              </a:spcBef>
              <a:spcAft>
                <a:spcPts val="0"/>
              </a:spcAft>
              <a:buSzPts val="1800"/>
              <a:buAutoNum type="alphaLcPeriod"/>
            </a:pPr>
            <a:r>
              <a:rPr lang="en" sz="1800" u="sng">
                <a:solidFill>
                  <a:schemeClr val="hlink"/>
                </a:solidFill>
                <a:hlinkClick r:id="rId3"/>
              </a:rPr>
              <a:t>https://guides.github.com/features/pages/</a:t>
            </a:r>
            <a:endParaRPr sz="1800"/>
          </a:p>
          <a:p>
            <a:pPr indent="-342900" lvl="0" marL="457200" rtl="0" algn="l">
              <a:spcBef>
                <a:spcPts val="0"/>
              </a:spcBef>
              <a:spcAft>
                <a:spcPts val="0"/>
              </a:spcAft>
              <a:buSzPts val="1800"/>
              <a:buAutoNum type="arabicPeriod"/>
            </a:pPr>
            <a:r>
              <a:rPr lang="en" sz="1800"/>
              <a:t>Page must have:</a:t>
            </a:r>
            <a:endParaRPr sz="1800"/>
          </a:p>
          <a:p>
            <a:pPr indent="-342900" lvl="1" marL="914400" rtl="0" algn="l">
              <a:spcBef>
                <a:spcPts val="0"/>
              </a:spcBef>
              <a:spcAft>
                <a:spcPts val="0"/>
              </a:spcAft>
              <a:buSzPts val="1800"/>
              <a:buAutoNum type="alphaLcPeriod"/>
            </a:pPr>
            <a:r>
              <a:rPr lang="en" sz="1800"/>
              <a:t>Team list</a:t>
            </a:r>
            <a:endParaRPr sz="1800"/>
          </a:p>
          <a:p>
            <a:pPr indent="-342900" lvl="1" marL="914400" rtl="0" algn="l">
              <a:spcBef>
                <a:spcPts val="0"/>
              </a:spcBef>
              <a:spcAft>
                <a:spcPts val="0"/>
              </a:spcAft>
              <a:buSzPts val="1800"/>
              <a:buAutoNum type="alphaLcPeriod"/>
            </a:pPr>
            <a:r>
              <a:rPr lang="en" sz="1800"/>
              <a:t>Upcoming projects - description only</a:t>
            </a:r>
            <a:endParaRPr sz="1800"/>
          </a:p>
          <a:p>
            <a:pPr indent="-342900" lvl="1" marL="914400" rtl="0" algn="l">
              <a:spcBef>
                <a:spcPts val="0"/>
              </a:spcBef>
              <a:spcAft>
                <a:spcPts val="0"/>
              </a:spcAft>
              <a:buSzPts val="1800"/>
              <a:buAutoNum type="alphaLcPeriod"/>
            </a:pPr>
            <a:r>
              <a:rPr lang="en" sz="1800"/>
              <a:t>Launched/past projects - Link to site, github repo, and description</a:t>
            </a:r>
            <a:endParaRPr sz="1800"/>
          </a:p>
          <a:p>
            <a:pPr indent="-342900" lvl="1" marL="914400" rtl="0" algn="l">
              <a:spcBef>
                <a:spcPts val="0"/>
              </a:spcBef>
              <a:spcAft>
                <a:spcPts val="0"/>
              </a:spcAft>
              <a:buSzPts val="1800"/>
              <a:buAutoNum type="alphaLcPeriod"/>
            </a:pPr>
            <a:r>
              <a:rPr lang="en" sz="1800"/>
              <a:t>Bonus points: create a new team logo</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Okay</a:t>
            </a:r>
            <a:r>
              <a:rPr lang="en"/>
              <a:t>...but who are we?!?!?</a:t>
            </a:r>
            <a:endParaRPr/>
          </a:p>
        </p:txBody>
      </p:sp>
      <p:sp>
        <p:nvSpPr>
          <p:cNvPr id="79" name="Google Shape;79;p15"/>
          <p:cNvSpPr txBox="1"/>
          <p:nvPr>
            <p:ph idx="4294967295" type="body"/>
          </p:nvPr>
        </p:nvSpPr>
        <p:spPr>
          <a:xfrm>
            <a:off x="804200" y="1610625"/>
            <a:ext cx="2576700" cy="55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1"/>
                </a:solidFill>
              </a:rPr>
              <a:t>Your Team Leader Info Goes Here</a:t>
            </a:r>
            <a:endParaRPr b="1">
              <a:solidFill>
                <a:schemeClr val="accent1"/>
              </a:solidFill>
            </a:endParaRPr>
          </a:p>
        </p:txBody>
      </p:sp>
      <p:sp>
        <p:nvSpPr>
          <p:cNvPr id="80" name="Google Shape;80;p15"/>
          <p:cNvSpPr txBox="1"/>
          <p:nvPr>
            <p:ph idx="4294967295" type="body"/>
          </p:nvPr>
        </p:nvSpPr>
        <p:spPr>
          <a:xfrm>
            <a:off x="824888" y="4107125"/>
            <a:ext cx="2535300" cy="55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1"/>
                </a:solidFill>
              </a:rPr>
              <a:t>And maybe some pics!</a:t>
            </a:r>
            <a:endParaRPr b="1">
              <a:solidFill>
                <a:schemeClr val="accent1"/>
              </a:solidFill>
            </a:endParaRPr>
          </a:p>
        </p:txBody>
      </p:sp>
      <p:sp>
        <p:nvSpPr>
          <p:cNvPr id="81" name="Google Shape;81;p15"/>
          <p:cNvSpPr txBox="1"/>
          <p:nvPr>
            <p:ph idx="4294967295" type="body"/>
          </p:nvPr>
        </p:nvSpPr>
        <p:spPr>
          <a:xfrm>
            <a:off x="3283650" y="1610625"/>
            <a:ext cx="2576700" cy="55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1"/>
                </a:solidFill>
              </a:rPr>
              <a:t>Your Team Leader Info Goes Here</a:t>
            </a:r>
            <a:endParaRPr b="1">
              <a:solidFill>
                <a:schemeClr val="accent1"/>
              </a:solidFill>
            </a:endParaRPr>
          </a:p>
        </p:txBody>
      </p:sp>
      <p:sp>
        <p:nvSpPr>
          <p:cNvPr id="82" name="Google Shape;82;p15"/>
          <p:cNvSpPr txBox="1"/>
          <p:nvPr>
            <p:ph idx="4294967295" type="body"/>
          </p:nvPr>
        </p:nvSpPr>
        <p:spPr>
          <a:xfrm>
            <a:off x="3304338" y="4107125"/>
            <a:ext cx="2535300" cy="55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1"/>
                </a:solidFill>
              </a:rPr>
              <a:t>And maybe some pics!</a:t>
            </a:r>
            <a:endParaRPr b="1">
              <a:solidFill>
                <a:schemeClr val="accent1"/>
              </a:solidFill>
            </a:endParaRPr>
          </a:p>
        </p:txBody>
      </p:sp>
      <p:sp>
        <p:nvSpPr>
          <p:cNvPr id="83" name="Google Shape;83;p15"/>
          <p:cNvSpPr txBox="1"/>
          <p:nvPr>
            <p:ph idx="4294967295" type="body"/>
          </p:nvPr>
        </p:nvSpPr>
        <p:spPr>
          <a:xfrm>
            <a:off x="5752800" y="1610625"/>
            <a:ext cx="2576700" cy="55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accent1"/>
                </a:solidFill>
              </a:rPr>
              <a:t>Your Team Leader Info Goes Here</a:t>
            </a:r>
            <a:endParaRPr b="1">
              <a:solidFill>
                <a:schemeClr val="accent1"/>
              </a:solidFill>
            </a:endParaRPr>
          </a:p>
        </p:txBody>
      </p:sp>
      <p:sp>
        <p:nvSpPr>
          <p:cNvPr id="84" name="Google Shape;84;p15"/>
          <p:cNvSpPr txBox="1"/>
          <p:nvPr>
            <p:ph idx="4294967295" type="body"/>
          </p:nvPr>
        </p:nvSpPr>
        <p:spPr>
          <a:xfrm>
            <a:off x="5773488" y="4107125"/>
            <a:ext cx="2535300" cy="55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accent1"/>
                </a:solidFill>
              </a:rPr>
              <a:t>And maybe some pics!</a:t>
            </a:r>
            <a:endParaRPr b="1">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Expectations</a:t>
            </a:r>
            <a:endParaRPr/>
          </a:p>
        </p:txBody>
      </p:sp>
      <p:sp>
        <p:nvSpPr>
          <p:cNvPr id="90" name="Google Shape;90;p16"/>
          <p:cNvSpPr txBox="1"/>
          <p:nvPr>
            <p:ph idx="1" type="body"/>
          </p:nvPr>
        </p:nvSpPr>
        <p:spPr>
          <a:xfrm>
            <a:off x="4644675" y="3485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Standard Hours: Mon-Fri, 9am-5pm</a:t>
            </a:r>
            <a:endParaRPr/>
          </a:p>
          <a:p>
            <a:pPr indent="-298450" lvl="1" marL="914400" rtl="0" algn="l">
              <a:spcBef>
                <a:spcPts val="0"/>
              </a:spcBef>
              <a:spcAft>
                <a:spcPts val="0"/>
              </a:spcAft>
              <a:buSzPts val="1100"/>
              <a:buChar char="○"/>
            </a:pPr>
            <a:r>
              <a:rPr lang="en"/>
              <a:t>1 hour for lunch</a:t>
            </a:r>
            <a:endParaRPr/>
          </a:p>
          <a:p>
            <a:pPr indent="-298450" lvl="1" marL="914400" rtl="0" algn="l">
              <a:spcBef>
                <a:spcPts val="0"/>
              </a:spcBef>
              <a:spcAft>
                <a:spcPts val="0"/>
              </a:spcAft>
              <a:buSzPts val="1100"/>
              <a:buChar char="○"/>
            </a:pPr>
            <a:r>
              <a:rPr lang="en"/>
              <a:t>Start Date - End Date</a:t>
            </a:r>
            <a:endParaRPr/>
          </a:p>
          <a:p>
            <a:pPr indent="-311150" lvl="0" marL="457200" rtl="0" algn="l">
              <a:spcBef>
                <a:spcPts val="0"/>
              </a:spcBef>
              <a:spcAft>
                <a:spcPts val="0"/>
              </a:spcAft>
              <a:buSzPts val="1300"/>
              <a:buChar char="●"/>
            </a:pPr>
            <a:r>
              <a:rPr lang="en"/>
              <a:t>Holidays</a:t>
            </a:r>
            <a:endParaRPr/>
          </a:p>
          <a:p>
            <a:pPr indent="-298450" lvl="1" marL="914400" rtl="0" algn="l">
              <a:spcBef>
                <a:spcPts val="0"/>
              </a:spcBef>
              <a:spcAft>
                <a:spcPts val="0"/>
              </a:spcAft>
              <a:buSzPts val="1100"/>
              <a:buChar char="○"/>
            </a:pPr>
            <a:r>
              <a:rPr lang="en"/>
              <a:t>List ‘O Holidays </a:t>
            </a:r>
            <a:endParaRPr/>
          </a:p>
          <a:p>
            <a:pPr indent="-311150" lvl="0" marL="457200" rtl="0" algn="l">
              <a:spcBef>
                <a:spcPts val="0"/>
              </a:spcBef>
              <a:spcAft>
                <a:spcPts val="0"/>
              </a:spcAft>
              <a:buSzPts val="1300"/>
              <a:buChar char="●"/>
            </a:pPr>
            <a:r>
              <a:rPr lang="en"/>
              <a:t>Requesting Time Off</a:t>
            </a:r>
            <a:endParaRPr/>
          </a:p>
          <a:p>
            <a:pPr indent="-298450" lvl="1" marL="914400" rtl="0" algn="l">
              <a:spcBef>
                <a:spcPts val="0"/>
              </a:spcBef>
              <a:spcAft>
                <a:spcPts val="0"/>
              </a:spcAft>
              <a:buSzPts val="1100"/>
              <a:buChar char="○"/>
            </a:pPr>
            <a:r>
              <a:rPr lang="en"/>
              <a:t>To request 1 day or part of day, please give 1 week notice</a:t>
            </a:r>
            <a:endParaRPr/>
          </a:p>
          <a:p>
            <a:pPr indent="-298450" lvl="1" marL="914400" rtl="0" algn="l">
              <a:spcBef>
                <a:spcPts val="0"/>
              </a:spcBef>
              <a:spcAft>
                <a:spcPts val="0"/>
              </a:spcAft>
              <a:buSzPts val="1100"/>
              <a:buChar char="○"/>
            </a:pPr>
            <a:r>
              <a:rPr lang="en"/>
              <a:t>To request 2+ days, please give 2 weeks notice</a:t>
            </a:r>
            <a:endParaRPr/>
          </a:p>
          <a:p>
            <a:pPr indent="-298450" lvl="1" marL="914400" rtl="0" algn="l">
              <a:spcBef>
                <a:spcPts val="0"/>
              </a:spcBef>
              <a:spcAft>
                <a:spcPts val="0"/>
              </a:spcAft>
              <a:buSzPts val="1100"/>
              <a:buChar char="○"/>
            </a:pPr>
            <a:r>
              <a:rPr lang="en"/>
              <a:t>If you are sick (and able), Slack us</a:t>
            </a:r>
            <a:endParaRPr/>
          </a:p>
          <a:p>
            <a:pPr indent="-298450" lvl="1" marL="914400" rtl="0" algn="l">
              <a:spcBef>
                <a:spcPts val="0"/>
              </a:spcBef>
              <a:spcAft>
                <a:spcPts val="0"/>
              </a:spcAft>
              <a:buSzPts val="1100"/>
              <a:buChar char="○"/>
            </a:pPr>
            <a:r>
              <a:rPr lang="en"/>
              <a:t>No Paid Time Off :(</a:t>
            </a:r>
            <a:endParaRPr/>
          </a:p>
          <a:p>
            <a:pPr indent="-311150" lvl="0" marL="457200" rtl="0" algn="l">
              <a:spcBef>
                <a:spcPts val="0"/>
              </a:spcBef>
              <a:spcAft>
                <a:spcPts val="0"/>
              </a:spcAft>
              <a:buSzPts val="1300"/>
              <a:buChar char="●"/>
            </a:pPr>
            <a:r>
              <a:rPr lang="en"/>
              <a:t>Communication Expectations</a:t>
            </a:r>
            <a:endParaRPr/>
          </a:p>
          <a:p>
            <a:pPr indent="-298450" lvl="1" marL="914400" rtl="0" algn="l">
              <a:spcBef>
                <a:spcPts val="0"/>
              </a:spcBef>
              <a:spcAft>
                <a:spcPts val="0"/>
              </a:spcAft>
              <a:buSzPts val="1100"/>
              <a:buChar char="○"/>
            </a:pPr>
            <a:r>
              <a:rPr b="1" lang="en"/>
              <a:t>Always </a:t>
            </a:r>
            <a:r>
              <a:rPr lang="en"/>
              <a:t>be on Slack at work</a:t>
            </a:r>
            <a:endParaRPr/>
          </a:p>
          <a:p>
            <a:pPr indent="-298450" lvl="1" marL="914400" rtl="0" algn="l">
              <a:spcBef>
                <a:spcPts val="0"/>
              </a:spcBef>
              <a:spcAft>
                <a:spcPts val="0"/>
              </a:spcAft>
              <a:buSzPts val="1100"/>
              <a:buChar char="○"/>
            </a:pPr>
            <a:r>
              <a:rPr lang="en"/>
              <a:t>On days when you can’t find us, Slack when you arrive and leave</a:t>
            </a:r>
            <a:endParaRPr/>
          </a:p>
          <a:p>
            <a:pPr indent="-298450" lvl="1" marL="914400" rtl="0" algn="l">
              <a:spcBef>
                <a:spcPts val="0"/>
              </a:spcBef>
              <a:spcAft>
                <a:spcPts val="0"/>
              </a:spcAft>
              <a:buSzPts val="1100"/>
              <a:buChar char="○"/>
            </a:pPr>
            <a:r>
              <a:rPr lang="en"/>
              <a:t>Please keep an eye on Slack when you are at lunch</a:t>
            </a:r>
            <a:endParaRPr/>
          </a:p>
          <a:p>
            <a:pPr indent="-298450" lvl="1" marL="914400" rtl="0" algn="l">
              <a:spcBef>
                <a:spcPts val="0"/>
              </a:spcBef>
              <a:spcAft>
                <a:spcPts val="0"/>
              </a:spcAft>
              <a:buSzPts val="1100"/>
              <a:buChar char="○"/>
            </a:pPr>
            <a:r>
              <a:rPr lang="en"/>
              <a:t>Slack to call in sick</a:t>
            </a:r>
            <a:endParaRPr/>
          </a:p>
          <a:p>
            <a:pPr indent="-298450" lvl="1" marL="914400" rtl="0" algn="l">
              <a:spcBef>
                <a:spcPts val="0"/>
              </a:spcBef>
              <a:spcAft>
                <a:spcPts val="0"/>
              </a:spcAft>
              <a:buSzPts val="1100"/>
              <a:buChar char="○"/>
            </a:pPr>
            <a:r>
              <a:rPr lang="en"/>
              <a:t>Slack, Slack, Slack, Slack, Slack</a:t>
            </a:r>
            <a:endParaRPr/>
          </a:p>
          <a:p>
            <a:pPr indent="-298450" lvl="1" marL="914400" rtl="0" algn="l">
              <a:spcBef>
                <a:spcPts val="0"/>
              </a:spcBef>
              <a:spcAft>
                <a:spcPts val="0"/>
              </a:spcAft>
              <a:buSzPts val="1100"/>
              <a:buChar char="○"/>
            </a:pPr>
            <a:r>
              <a:rPr lang="en"/>
              <a:t>You </a:t>
            </a:r>
            <a:r>
              <a:rPr b="1" lang="en"/>
              <a:t>are not</a:t>
            </a:r>
            <a:r>
              <a:rPr lang="en"/>
              <a:t> expected to be on Slack when you are not at work, but I may post informational </a:t>
            </a:r>
            <a:r>
              <a:rPr lang="en"/>
              <a:t>notifications</a:t>
            </a:r>
            <a:r>
              <a:rPr lang="en"/>
              <a:t> so check Slack if you have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Expectations</a:t>
            </a:r>
            <a:endParaRPr/>
          </a:p>
        </p:txBody>
      </p:sp>
      <p:sp>
        <p:nvSpPr>
          <p:cNvPr id="96" name="Google Shape;96;p17"/>
          <p:cNvSpPr txBox="1"/>
          <p:nvPr>
            <p:ph idx="1" type="body"/>
          </p:nvPr>
        </p:nvSpPr>
        <p:spPr>
          <a:xfrm>
            <a:off x="4644675" y="119925"/>
            <a:ext cx="4166400" cy="40986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Roboto"/>
              <a:buChar char="●"/>
            </a:pPr>
            <a:r>
              <a:rPr lang="en" sz="1800"/>
              <a:t>Bring a laptop and charger every day (we can provide either with some notice)</a:t>
            </a:r>
            <a:endParaRPr sz="1800"/>
          </a:p>
          <a:p>
            <a:pPr indent="-342900" lvl="0" marL="457200" marR="0" rtl="0" algn="l">
              <a:lnSpc>
                <a:spcPct val="115000"/>
              </a:lnSpc>
              <a:spcBef>
                <a:spcPts val="0"/>
              </a:spcBef>
              <a:spcAft>
                <a:spcPts val="0"/>
              </a:spcAft>
              <a:buSzPts val="1800"/>
              <a:buChar char="●"/>
            </a:pPr>
            <a:r>
              <a:rPr lang="en" sz="1800"/>
              <a:t>Dress Code: Casual/”Smart Casual”</a:t>
            </a:r>
            <a:endParaRPr sz="1800"/>
          </a:p>
          <a:p>
            <a:pPr indent="-317500" lvl="1" marL="914400" marR="0" rtl="0" algn="l">
              <a:lnSpc>
                <a:spcPct val="115000"/>
              </a:lnSpc>
              <a:spcBef>
                <a:spcPts val="0"/>
              </a:spcBef>
              <a:spcAft>
                <a:spcPts val="0"/>
              </a:spcAft>
              <a:buSzPts val="1400"/>
              <a:buChar char="○"/>
            </a:pPr>
            <a:r>
              <a:rPr lang="en" sz="1400"/>
              <a:t>Nice jeans, t-shirts, hoodies are fine</a:t>
            </a:r>
            <a:endParaRPr sz="1400"/>
          </a:p>
          <a:p>
            <a:pPr indent="-317500" lvl="1" marL="914400" marR="0" rtl="0" algn="l">
              <a:lnSpc>
                <a:spcPct val="115000"/>
              </a:lnSpc>
              <a:spcBef>
                <a:spcPts val="0"/>
              </a:spcBef>
              <a:spcAft>
                <a:spcPts val="0"/>
              </a:spcAft>
              <a:buSzPts val="1400"/>
              <a:buChar char="○"/>
            </a:pPr>
            <a:r>
              <a:rPr lang="en" sz="1400"/>
              <a:t>Please do not wear wrinkled, holed, stained clothes</a:t>
            </a:r>
            <a:endParaRPr sz="1400"/>
          </a:p>
          <a:p>
            <a:pPr indent="-317500" lvl="1" marL="914400" marR="0" rtl="0" algn="l">
              <a:lnSpc>
                <a:spcPct val="115000"/>
              </a:lnSpc>
              <a:spcBef>
                <a:spcPts val="0"/>
              </a:spcBef>
              <a:spcAft>
                <a:spcPts val="0"/>
              </a:spcAft>
              <a:buSzPts val="1400"/>
              <a:buChar char="○"/>
            </a:pPr>
            <a:r>
              <a:rPr lang="en" sz="1400"/>
              <a:t>Please do not wear sleeping/workout clothes such as sweat pants, pajama pants</a:t>
            </a:r>
            <a:endParaRPr sz="1400"/>
          </a:p>
          <a:p>
            <a:pPr indent="-317500" lvl="1" marL="914400" marR="0" rtl="0" algn="l">
              <a:lnSpc>
                <a:spcPct val="115000"/>
              </a:lnSpc>
              <a:spcBef>
                <a:spcPts val="0"/>
              </a:spcBef>
              <a:spcAft>
                <a:spcPts val="0"/>
              </a:spcAft>
              <a:buSzPts val="1400"/>
              <a:buChar char="○"/>
            </a:pPr>
            <a:r>
              <a:rPr lang="en" sz="1400"/>
              <a:t>Recommend you bring a sweater or jacket, the office can get very cold</a:t>
            </a:r>
            <a:endParaRPr sz="1400"/>
          </a:p>
          <a:p>
            <a:pPr indent="-317500" lvl="1" marL="914400" marR="0" rtl="0" algn="l">
              <a:lnSpc>
                <a:spcPct val="115000"/>
              </a:lnSpc>
              <a:spcBef>
                <a:spcPts val="0"/>
              </a:spcBef>
              <a:spcAft>
                <a:spcPts val="0"/>
              </a:spcAft>
              <a:buSzPts val="1400"/>
              <a:buChar char="○"/>
            </a:pPr>
            <a:r>
              <a:rPr lang="en" sz="1400"/>
              <a:t>If you are unsure, ask</a:t>
            </a:r>
            <a:endParaRPr sz="1400"/>
          </a:p>
          <a:p>
            <a:pPr indent="-342900" lvl="0" marL="457200" marR="0" rtl="0" algn="l">
              <a:lnSpc>
                <a:spcPct val="115000"/>
              </a:lnSpc>
              <a:spcBef>
                <a:spcPts val="0"/>
              </a:spcBef>
              <a:spcAft>
                <a:spcPts val="0"/>
              </a:spcAft>
              <a:buSzPts val="1800"/>
              <a:buChar char="●"/>
            </a:pPr>
            <a:r>
              <a:rPr lang="en" sz="1800"/>
              <a:t>Personal Belongings:</a:t>
            </a:r>
            <a:endParaRPr sz="1800"/>
          </a:p>
          <a:p>
            <a:pPr indent="-317500" lvl="1" marL="914400" marR="0" rtl="0" algn="l">
              <a:lnSpc>
                <a:spcPct val="115000"/>
              </a:lnSpc>
              <a:spcBef>
                <a:spcPts val="0"/>
              </a:spcBef>
              <a:spcAft>
                <a:spcPts val="0"/>
              </a:spcAft>
              <a:buSzPts val="1400"/>
              <a:buChar char="○"/>
            </a:pPr>
            <a:r>
              <a:rPr lang="en" sz="1400"/>
              <a:t>If you would like to keep one or two things at the office, ask us to arrange a place</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to do when you have a question</a:t>
            </a:r>
            <a:endParaRPr/>
          </a:p>
        </p:txBody>
      </p:sp>
      <p:sp>
        <p:nvSpPr>
          <p:cNvPr id="102" name="Google Shape;102;p18"/>
          <p:cNvSpPr txBox="1"/>
          <p:nvPr>
            <p:ph idx="1" type="body"/>
          </p:nvPr>
        </p:nvSpPr>
        <p:spPr>
          <a:xfrm>
            <a:off x="4644675" y="119925"/>
            <a:ext cx="4166400" cy="40986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Roboto"/>
              <a:buChar char="●"/>
            </a:pPr>
            <a:r>
              <a:rPr lang="en" sz="2000"/>
              <a:t>Ask [insert supervisors]</a:t>
            </a:r>
            <a:endParaRPr sz="2000"/>
          </a:p>
          <a:p>
            <a:pPr indent="-355600" lvl="0" marL="457200" marR="0" rtl="0" algn="l">
              <a:lnSpc>
                <a:spcPct val="115000"/>
              </a:lnSpc>
              <a:spcBef>
                <a:spcPts val="0"/>
              </a:spcBef>
              <a:spcAft>
                <a:spcPts val="0"/>
              </a:spcAft>
              <a:buSzPts val="2000"/>
              <a:buChar char="●"/>
            </a:pPr>
            <a:r>
              <a:rPr lang="en" sz="2000"/>
              <a:t>Ask a teammate</a:t>
            </a:r>
            <a:endParaRPr sz="2000"/>
          </a:p>
          <a:p>
            <a:pPr indent="-355600" lvl="0" marL="457200" marR="0" rtl="0" algn="l">
              <a:lnSpc>
                <a:spcPct val="115000"/>
              </a:lnSpc>
              <a:spcBef>
                <a:spcPts val="0"/>
              </a:spcBef>
              <a:spcAft>
                <a:spcPts val="0"/>
              </a:spcAft>
              <a:buSzPts val="2000"/>
              <a:buChar char="●"/>
            </a:pPr>
            <a:r>
              <a:rPr lang="en" sz="2000"/>
              <a:t>Check Trello/documentation</a:t>
            </a:r>
            <a:endParaRPr sz="2000"/>
          </a:p>
          <a:p>
            <a:pPr indent="-355600" lvl="0" marL="457200" marR="0" rtl="0" algn="l">
              <a:lnSpc>
                <a:spcPct val="115000"/>
              </a:lnSpc>
              <a:spcBef>
                <a:spcPts val="0"/>
              </a:spcBef>
              <a:spcAft>
                <a:spcPts val="0"/>
              </a:spcAft>
              <a:buSzPts val="2000"/>
              <a:buChar char="●"/>
            </a:pPr>
            <a:r>
              <a:rPr lang="en" sz="2000"/>
              <a:t>Post in Slack general chat</a:t>
            </a:r>
            <a:endParaRPr sz="2000"/>
          </a:p>
          <a:p>
            <a:pPr indent="-355600" lvl="0" marL="457200" marR="0" rtl="0" algn="l">
              <a:lnSpc>
                <a:spcPct val="115000"/>
              </a:lnSpc>
              <a:spcBef>
                <a:spcPts val="0"/>
              </a:spcBef>
              <a:spcAft>
                <a:spcPts val="0"/>
              </a:spcAft>
              <a:buSzPts val="2000"/>
              <a:buChar char="●"/>
            </a:pPr>
            <a:r>
              <a:rPr lang="en" sz="2000"/>
              <a:t>Google errors or Stack Overflow are a very good resources</a:t>
            </a:r>
            <a:endParaRPr sz="2000"/>
          </a:p>
          <a:p>
            <a:pPr indent="-355600" lvl="0" marL="457200" marR="0" rtl="0" algn="l">
              <a:lnSpc>
                <a:spcPct val="115000"/>
              </a:lnSpc>
              <a:spcBef>
                <a:spcPts val="0"/>
              </a:spcBef>
              <a:spcAft>
                <a:spcPts val="0"/>
              </a:spcAft>
              <a:buSzPts val="2000"/>
              <a:buChar char="●"/>
            </a:pPr>
            <a:r>
              <a:rPr lang="en" sz="2000"/>
              <a:t>Check software specific forums</a:t>
            </a:r>
            <a:endParaRPr sz="2000"/>
          </a:p>
          <a:p>
            <a:pPr indent="-355600" lvl="0" marL="457200" rtl="0" algn="l">
              <a:spcBef>
                <a:spcPts val="0"/>
              </a:spcBef>
              <a:spcAft>
                <a:spcPts val="0"/>
              </a:spcAft>
              <a:buSzPts val="2000"/>
              <a:buChar char="●"/>
            </a:pPr>
            <a:r>
              <a:rPr lang="en" sz="2000"/>
              <a:t>Check Github issues</a:t>
            </a:r>
            <a:endParaRPr sz="2000"/>
          </a:p>
          <a:p>
            <a:pPr indent="-355600" lvl="0" marL="457200" marR="0" rtl="0" algn="l">
              <a:lnSpc>
                <a:spcPct val="115000"/>
              </a:lnSpc>
              <a:spcBef>
                <a:spcPts val="0"/>
              </a:spcBef>
              <a:spcAft>
                <a:spcPts val="0"/>
              </a:spcAft>
              <a:buSzPts val="2000"/>
              <a:buChar char="●"/>
            </a:pPr>
            <a:r>
              <a:rPr lang="en" sz="2000"/>
              <a:t>Post on SO, Forums or Github issues</a:t>
            </a:r>
            <a:endParaRPr sz="2000"/>
          </a:p>
          <a:p>
            <a:pPr indent="-355600" lvl="0" marL="457200" marR="0" rtl="0" algn="l">
              <a:lnSpc>
                <a:spcPct val="115000"/>
              </a:lnSpc>
              <a:spcBef>
                <a:spcPts val="0"/>
              </a:spcBef>
              <a:spcAft>
                <a:spcPts val="0"/>
              </a:spcAft>
              <a:buSzPts val="2000"/>
              <a:buChar char="●"/>
            </a:pPr>
            <a:r>
              <a:rPr lang="en" sz="2000"/>
              <a:t>Ask [insert supervisors] to ask PI</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Please be respectful of your workspace and your colleagues!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Rules</a:t>
            </a:r>
            <a:endParaRPr/>
          </a:p>
        </p:txBody>
      </p:sp>
      <p:sp>
        <p:nvSpPr>
          <p:cNvPr id="113" name="Google Shape;113;p20"/>
          <p:cNvSpPr txBox="1"/>
          <p:nvPr>
            <p:ph idx="1" type="body"/>
          </p:nvPr>
        </p:nvSpPr>
        <p:spPr>
          <a:xfrm>
            <a:off x="4644675" y="119925"/>
            <a:ext cx="4166400" cy="4098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Conversation in a low voice is fine</a:t>
            </a:r>
            <a:endParaRPr sz="1600"/>
          </a:p>
          <a:p>
            <a:pPr indent="-330200" lvl="0" marL="457200" rtl="0" algn="l">
              <a:spcBef>
                <a:spcPts val="0"/>
              </a:spcBef>
              <a:spcAft>
                <a:spcPts val="0"/>
              </a:spcAft>
              <a:buSzPts val="1600"/>
              <a:buChar char="●"/>
            </a:pPr>
            <a:r>
              <a:rPr lang="en" sz="1600"/>
              <a:t>Please always use headphones</a:t>
            </a:r>
            <a:endParaRPr sz="1600"/>
          </a:p>
          <a:p>
            <a:pPr indent="-330200" lvl="0" marL="457200" rtl="0" algn="l">
              <a:spcBef>
                <a:spcPts val="0"/>
              </a:spcBef>
              <a:spcAft>
                <a:spcPts val="0"/>
              </a:spcAft>
              <a:buSzPts val="1600"/>
              <a:buChar char="●"/>
            </a:pPr>
            <a:r>
              <a:rPr lang="en" sz="1600"/>
              <a:t>Take phone calls into the conference room or outside</a:t>
            </a:r>
            <a:endParaRPr sz="1600"/>
          </a:p>
          <a:p>
            <a:pPr indent="-330200" lvl="0" marL="457200" rtl="0" algn="l">
              <a:spcBef>
                <a:spcPts val="0"/>
              </a:spcBef>
              <a:spcAft>
                <a:spcPts val="0"/>
              </a:spcAft>
              <a:buSzPts val="1600"/>
              <a:buChar char="●"/>
            </a:pPr>
            <a:r>
              <a:rPr lang="en" sz="1600"/>
              <a:t>Follow the impressive list of rules on the wall in the kitchen</a:t>
            </a:r>
            <a:endParaRPr sz="1600"/>
          </a:p>
          <a:p>
            <a:pPr indent="-330200" lvl="0" marL="457200" rtl="0" algn="l">
              <a:spcBef>
                <a:spcPts val="0"/>
              </a:spcBef>
              <a:spcAft>
                <a:spcPts val="0"/>
              </a:spcAft>
              <a:buSzPts val="1600"/>
              <a:buChar char="●"/>
            </a:pPr>
            <a:r>
              <a:rPr lang="en" sz="1600"/>
              <a:t>Please don’t eat any especially fragrant or messy foods in the space</a:t>
            </a:r>
            <a:endParaRPr sz="1600"/>
          </a:p>
          <a:p>
            <a:pPr indent="-330200" lvl="0" marL="457200" rtl="0" algn="l">
              <a:spcBef>
                <a:spcPts val="0"/>
              </a:spcBef>
              <a:spcAft>
                <a:spcPts val="0"/>
              </a:spcAft>
              <a:buSzPts val="1600"/>
              <a:buChar char="●"/>
            </a:pPr>
            <a:r>
              <a:rPr lang="en" sz="1600"/>
              <a:t>Please throw any food waste away in the kitchen trash or a trash outside</a:t>
            </a:r>
            <a:endParaRPr sz="1600"/>
          </a:p>
          <a:p>
            <a:pPr indent="-330200" lvl="0" marL="457200" rtl="0" algn="l">
              <a:spcBef>
                <a:spcPts val="0"/>
              </a:spcBef>
              <a:spcAft>
                <a:spcPts val="0"/>
              </a:spcAft>
              <a:buSzPts val="1600"/>
              <a:buChar char="●"/>
            </a:pPr>
            <a:r>
              <a:rPr lang="en" sz="1600"/>
              <a:t>If you would like to have a loud and exciting working session, ask [insert supervisors] to book you a room</a:t>
            </a:r>
            <a:endParaRPr sz="1600"/>
          </a:p>
          <a:p>
            <a:pPr indent="-330200" lvl="0" marL="457200" rtl="0" algn="l">
              <a:spcBef>
                <a:spcPts val="0"/>
              </a:spcBef>
              <a:spcAft>
                <a:spcPts val="0"/>
              </a:spcAft>
              <a:buSzPts val="1600"/>
              <a:buChar char="●"/>
            </a:pPr>
            <a:r>
              <a:rPr lang="en" sz="1600"/>
              <a:t>Feel free to use the breakout rooms if they are not reserved</a:t>
            </a:r>
            <a:endParaRPr sz="1600"/>
          </a:p>
          <a:p>
            <a:pPr indent="-330200" lvl="0" marL="457200" rtl="0" algn="l">
              <a:spcBef>
                <a:spcPts val="0"/>
              </a:spcBef>
              <a:spcAft>
                <a:spcPts val="0"/>
              </a:spcAft>
              <a:buSzPts val="1600"/>
              <a:buChar char="●"/>
            </a:pPr>
            <a:r>
              <a:rPr lang="en" sz="1600"/>
              <a:t>Erase whiteboards when you are done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904550" y="1084950"/>
            <a:ext cx="5334900" cy="29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Quick Tour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