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" Target="slides/slide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2.xml"/><Relationship Id="rId18" Type="http://schemas.openxmlformats.org/officeDocument/2006/relationships/font" Target="fonts/Nuni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20a47c11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20a47c11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0fb36dbc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0fb36dbc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fb36dbc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fb36dbc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3ae457c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3ae457c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3ae457c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3ae457c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0d8b451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0d8b451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0d8b451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0d8b451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0d8b451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0d8b451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0d8b451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0d8b451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0d8b451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0d8b451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ducation.github.com/git-cheat-sheet-education.pdf" TargetMode="External"/><Relationship Id="rId4" Type="http://schemas.openxmlformats.org/officeDocument/2006/relationships/hyperlink" Target="https://guides.github.com/introduction/flow/" TargetMode="External"/><Relationship Id="rId5" Type="http://schemas.openxmlformats.org/officeDocument/2006/relationships/hyperlink" Target="http://ndpsoftware.com/git-cheatsheet.html" TargetMode="External"/><Relationship Id="rId6" Type="http://schemas.openxmlformats.org/officeDocument/2006/relationships/hyperlink" Target="https://gist.github.com/sashafr/47e274d252d3d1b9144458be677517b3" TargetMode="External"/><Relationship Id="rId7" Type="http://schemas.openxmlformats.org/officeDocument/2006/relationships/hyperlink" Target="https://github.com/adam-p/markdown-here/wiki/Markdown-Cheatsheet" TargetMode="External"/><Relationship Id="rId8" Type="http://schemas.openxmlformats.org/officeDocument/2006/relationships/hyperlink" Target="https://git-scm.com/book/en/v2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forwindows.org/" TargetMode="External"/><Relationship Id="rId4" Type="http://schemas.openxmlformats.org/officeDocument/2006/relationships/hyperlink" Target="https://sourceforge.net/projects/git-osx-installer/file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Versioning with Git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292400" y="3405025"/>
            <a:ext cx="65592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7B51"/>
                </a:solidFill>
              </a:rPr>
              <a:t>Download this slide deck and more at:</a:t>
            </a:r>
            <a:endParaRPr>
              <a:solidFill>
                <a:srgbClr val="AF7B5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7B51"/>
                </a:solidFill>
              </a:rPr>
              <a:t>https://github.com/upenndigitalscholarship/tktk</a:t>
            </a:r>
            <a:endParaRPr>
              <a:solidFill>
                <a:srgbClr val="AF7B5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8F8F8"/>
              </a:highlight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325" y="2588600"/>
            <a:ext cx="1254276" cy="5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Websites</a:t>
            </a:r>
            <a:endParaRPr/>
          </a:p>
        </p:txBody>
      </p:sp>
      <p:sp>
        <p:nvSpPr>
          <p:cNvPr id="262" name="Google Shape;262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Git Cheatsheet: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https://education.github.com/git-cheat-sheet-education.pdf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Understanding the Branch -&gt; Commit -&gt; Pull Request Workflow: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https://guides.github.com/introduction/flow/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Visualizing Git: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http://ndpsoftware.com/git-cheatsheet.html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Git Readme Template: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https://gist.github.com/sashafr/47e274d252d3d1b9144458be677517b3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Markdown Cheatsheet: 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https://github.com/adam-p/markdown-here/wiki/Markdown-Cheatsheet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Online Git Textbook: </a:t>
            </a:r>
            <a:r>
              <a:rPr lang="en" sz="1400" u="sng">
                <a:solidFill>
                  <a:schemeClr val="hlink"/>
                </a:solidFill>
                <a:hlinkClick r:id="rId8"/>
              </a:rPr>
              <a:t>https://git-scm.com/book/en/v2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/>
          <p:nvPr>
            <p:ph idx="1" type="body"/>
          </p:nvPr>
        </p:nvSpPr>
        <p:spPr>
          <a:xfrm>
            <a:off x="1607850" y="2676675"/>
            <a:ext cx="5928300" cy="21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Thank you!</a:t>
            </a:r>
            <a:endParaRPr b="1" sz="3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highlight>
                  <a:srgbClr val="F8F8F8"/>
                </a:highlight>
              </a:rPr>
              <a:t>Download this slide deck and more at:</a:t>
            </a:r>
            <a:endParaRPr>
              <a:solidFill>
                <a:srgbClr val="616161"/>
              </a:solidFill>
              <a:highlight>
                <a:srgbClr val="F8F8F8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</a:rPr>
              <a:t>https://github.com/upenndigitalscholarship/tktk</a:t>
            </a:r>
            <a:endParaRPr>
              <a:solidFill>
                <a:srgbClr val="61616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6161"/>
              </a:solidFill>
            </a:endParaRPr>
          </a:p>
        </p:txBody>
      </p:sp>
      <p:sp>
        <p:nvSpPr>
          <p:cNvPr id="268" name="Google Shape;268;p23"/>
          <p:cNvSpPr txBox="1"/>
          <p:nvPr/>
        </p:nvSpPr>
        <p:spPr>
          <a:xfrm>
            <a:off x="4469925" y="3138175"/>
            <a:ext cx="20928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https://xkcd.com1597/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450" y="414600"/>
            <a:ext cx="1927100" cy="27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Understand the process of versioning in research, and the role of Git and Github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Visualize the stages of the versioning process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Learn the basic commands used to get started working with Git and Github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3151650" y="229125"/>
            <a:ext cx="2840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Download and Install: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https://gitforwindows.org/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During install, make sure the following are selected: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Use Git from the Windows Command Prompt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Checkout Windows-style, commit Unix-style line endings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Use Windows’ default console window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“HOME” env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Open Start Menu and type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Type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setx HOME “%USERPROFILE%”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From Start, open Git Bash</a:t>
            </a:r>
            <a:endParaRPr/>
          </a:p>
        </p:txBody>
      </p:sp>
      <p:sp>
        <p:nvSpPr>
          <p:cNvPr id="143" name="Google Shape;143;p1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https://sourceforge.net/projects/git-osx-installer/files/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 maverick users, click “Download Latest Version”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 snow-leopard users, scroll down to </a:t>
            </a:r>
            <a:r>
              <a:rPr lang="en"/>
              <a:t>git-2.2.1-intel-universal-snow-leopard.dmg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Download and install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your Terminal (found in Applications -&gt; Utilities)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653425"/>
            <a:ext cx="36861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Windows Users</a:t>
            </a:r>
            <a:endParaRPr sz="1800"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4638675" y="1653425"/>
            <a:ext cx="36861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Mac &amp; Linux Users</a:t>
            </a:r>
            <a:endParaRPr sz="1800"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2904600" y="1115625"/>
            <a:ext cx="35106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an account at </a:t>
            </a:r>
            <a:r>
              <a:rPr lang="en"/>
              <a:t>https://github.com/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Download Atom from https://atom.io/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2728950" y="730225"/>
            <a:ext cx="36861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Everyone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versioning in research?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19150" y="1571600"/>
            <a:ext cx="7404600" cy="16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Versioning is tracking every change to a file, when it was made, and by whom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Versioning software streamlines this process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Versioning makes it easy to </a:t>
            </a:r>
            <a:r>
              <a:rPr b="1" lang="en" sz="1400"/>
              <a:t>roll back</a:t>
            </a:r>
            <a:r>
              <a:rPr lang="en" sz="1400"/>
              <a:t> or reset a previous version of a file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Git versioning allows two different people to work on the same file and easily </a:t>
            </a:r>
            <a:r>
              <a:rPr b="1" lang="en" sz="1400"/>
              <a:t>merge </a:t>
            </a:r>
            <a:r>
              <a:rPr lang="en" sz="1400"/>
              <a:t>changes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Git encourages large collaborative communities, easy data sharing, software customization, and project </a:t>
            </a:r>
            <a:r>
              <a:rPr b="1" lang="en" sz="1400"/>
              <a:t>cloning</a:t>
            </a:r>
            <a:endParaRPr b="1" sz="1400"/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b="0" l="0" r="0" t="60602"/>
          <a:stretch/>
        </p:blipFill>
        <p:spPr>
          <a:xfrm>
            <a:off x="1639863" y="3325625"/>
            <a:ext cx="5864275" cy="15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00" y="1834675"/>
            <a:ext cx="471600" cy="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 rotWithShape="1">
          <a:blip r:embed="rId4">
            <a:alphaModFix/>
          </a:blip>
          <a:srcRect b="0" l="26269" r="0" t="0"/>
          <a:stretch/>
        </p:blipFill>
        <p:spPr>
          <a:xfrm rot="-1608651">
            <a:off x="339433" y="2288852"/>
            <a:ext cx="1118984" cy="79682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Versioning Vocab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819150" y="967625"/>
            <a:ext cx="3686100" cy="29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Project</a:t>
            </a:r>
            <a:r>
              <a:rPr lang="en"/>
              <a:t> - (for the purposes of this workshop) a folder that contains all the files related to a research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Git</a:t>
            </a:r>
            <a:r>
              <a:rPr lang="en"/>
              <a:t> - file versioning software program that can be used to version/track your projects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Github</a:t>
            </a:r>
            <a:r>
              <a:rPr lang="en"/>
              <a:t> - file repository website which uses Git to </a:t>
            </a:r>
            <a:r>
              <a:rPr b="1" lang="en"/>
              <a:t>remotely</a:t>
            </a:r>
            <a:r>
              <a:rPr lang="en"/>
              <a:t> store (and share!) your projects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Local Repository</a:t>
            </a:r>
            <a:r>
              <a:rPr lang="en"/>
              <a:t> - the folder on your personal computer where a </a:t>
            </a:r>
            <a:r>
              <a:rPr b="1" lang="en"/>
              <a:t>copy </a:t>
            </a:r>
            <a:r>
              <a:rPr lang="en"/>
              <a:t>of a Git tracked project is stored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u="sng"/>
              <a:t>Upstream/Remote Repository</a:t>
            </a:r>
            <a:r>
              <a:rPr lang="en"/>
              <a:t> - a </a:t>
            </a:r>
            <a:r>
              <a:rPr b="1" lang="en"/>
              <a:t>remote</a:t>
            </a:r>
            <a:r>
              <a:rPr lang="en"/>
              <a:t> copy of your Git tracked project hosted on a website such as Github</a:t>
            </a:r>
            <a:endParaRPr/>
          </a:p>
        </p:txBody>
      </p:sp>
      <p:sp>
        <p:nvSpPr>
          <p:cNvPr id="163" name="Google Shape;163;p17"/>
          <p:cNvSpPr txBox="1"/>
          <p:nvPr>
            <p:ph idx="2" type="body"/>
          </p:nvPr>
        </p:nvSpPr>
        <p:spPr>
          <a:xfrm>
            <a:off x="4638675" y="358125"/>
            <a:ext cx="4122900" cy="29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Clone</a:t>
            </a:r>
            <a:r>
              <a:rPr b="1" lang="en"/>
              <a:t> </a:t>
            </a:r>
            <a:r>
              <a:rPr lang="en"/>
              <a:t>- To copy another user’s project to your personal computer (like downloading it)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Fork</a:t>
            </a:r>
            <a:r>
              <a:rPr lang="en"/>
              <a:t> - To copy another user’s project to Github, preserving a tracked connection to the original source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Reset/Rollback</a:t>
            </a:r>
            <a:r>
              <a:rPr lang="en"/>
              <a:t> - To return your personal copy of a project to a specific state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Commit</a:t>
            </a:r>
            <a:r>
              <a:rPr lang="en"/>
              <a:t> - To bundle a series of file changes in your local copy of a project into a single, labelled package for sharing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Merge</a:t>
            </a:r>
            <a:r>
              <a:rPr lang="en"/>
              <a:t> - To combine two copies of a file that have been edited by different users, resolving any conflicts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Push</a:t>
            </a:r>
            <a:r>
              <a:rPr lang="en"/>
              <a:t> - To upload your local commits/changes to an upstream repository (remote, shared storage)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u="sng"/>
              <a:t>Pull</a:t>
            </a:r>
            <a:r>
              <a:rPr lang="en"/>
              <a:t> - To download commits/changes from others to your local copy of a project (a merge always follows a pull)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/>
          <p:nvPr/>
        </p:nvSpPr>
        <p:spPr>
          <a:xfrm>
            <a:off x="6776075" y="682800"/>
            <a:ext cx="2127000" cy="4239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272650" y="682800"/>
            <a:ext cx="6477300" cy="4239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2425800" y="189150"/>
            <a:ext cx="42924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Visualizing a Git Project</a:t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1103325" y="994800"/>
            <a:ext cx="1606500" cy="35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3009525" y="994800"/>
            <a:ext cx="1606500" cy="3573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4915725" y="994800"/>
            <a:ext cx="1606500" cy="3573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6821925" y="994800"/>
            <a:ext cx="1606500" cy="3573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408775" y="994800"/>
            <a:ext cx="519900" cy="35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1129725" y="1058900"/>
            <a:ext cx="15537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Unstaged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(Git knows nothing)</a:t>
            </a:r>
            <a:endParaRPr i="1" sz="1200"/>
          </a:p>
        </p:txBody>
      </p:sp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3035925" y="1058900"/>
            <a:ext cx="15537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Staged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(Git knows about it)</a:t>
            </a:r>
            <a:endParaRPr i="1" sz="1200"/>
          </a:p>
        </p:txBody>
      </p:sp>
      <p:sp>
        <p:nvSpPr>
          <p:cNvPr id="178" name="Google Shape;178;p18"/>
          <p:cNvSpPr txBox="1"/>
          <p:nvPr>
            <p:ph idx="1" type="body"/>
          </p:nvPr>
        </p:nvSpPr>
        <p:spPr>
          <a:xfrm>
            <a:off x="4942125" y="1058900"/>
            <a:ext cx="15537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Local Repository</a:t>
            </a:r>
            <a:endParaRPr i="1" sz="1200">
              <a:solidFill>
                <a:srgbClr val="FFFFFF"/>
              </a:solidFill>
            </a:endParaRPr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6848325" y="1058900"/>
            <a:ext cx="15537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Upstream Repository</a:t>
            </a:r>
            <a:endParaRPr i="1" sz="1200">
              <a:solidFill>
                <a:srgbClr val="FFFFFF"/>
              </a:solidFill>
            </a:endParaRPr>
          </a:p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487975" y="1977650"/>
            <a:ext cx="361500" cy="13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Stash</a:t>
            </a:r>
            <a:endParaRPr i="1" sz="1200"/>
          </a:p>
        </p:txBody>
      </p:sp>
      <p:sp>
        <p:nvSpPr>
          <p:cNvPr id="181" name="Google Shape;181;p18"/>
          <p:cNvSpPr/>
          <p:nvPr/>
        </p:nvSpPr>
        <p:spPr>
          <a:xfrm>
            <a:off x="1909675" y="2232750"/>
            <a:ext cx="1553700" cy="109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1766575" y="2415900"/>
            <a:ext cx="1687500" cy="5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git add</a:t>
            </a:r>
            <a:endParaRPr b="1" i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3795150" y="2232750"/>
            <a:ext cx="1553700" cy="109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 txBox="1"/>
          <p:nvPr>
            <p:ph idx="1" type="body"/>
          </p:nvPr>
        </p:nvSpPr>
        <p:spPr>
          <a:xfrm>
            <a:off x="3728250" y="2415900"/>
            <a:ext cx="1687500" cy="5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git commit</a:t>
            </a:r>
            <a:endParaRPr b="1" i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5670500" y="2232750"/>
            <a:ext cx="1553700" cy="109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 txBox="1"/>
          <p:nvPr>
            <p:ph idx="1" type="body"/>
          </p:nvPr>
        </p:nvSpPr>
        <p:spPr>
          <a:xfrm>
            <a:off x="5603600" y="2415900"/>
            <a:ext cx="1687500" cy="5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endParaRPr b="1" i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18"/>
          <p:cNvSpPr/>
          <p:nvPr/>
        </p:nvSpPr>
        <p:spPr>
          <a:xfrm rot="10800000">
            <a:off x="1945500" y="3323450"/>
            <a:ext cx="5485200" cy="109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3804450" y="3518800"/>
            <a:ext cx="1687500" cy="5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git pull</a:t>
            </a:r>
            <a:endParaRPr b="1" i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18"/>
          <p:cNvSpPr txBox="1"/>
          <p:nvPr>
            <p:ph idx="1" type="body"/>
          </p:nvPr>
        </p:nvSpPr>
        <p:spPr>
          <a:xfrm>
            <a:off x="1528675" y="4315950"/>
            <a:ext cx="40128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Your Personal Computer </a:t>
            </a:r>
            <a:endParaRPr i="1" sz="3000"/>
          </a:p>
        </p:txBody>
      </p:sp>
      <p:sp>
        <p:nvSpPr>
          <p:cNvPr id="190" name="Google Shape;190;p18"/>
          <p:cNvSpPr txBox="1"/>
          <p:nvPr>
            <p:ph idx="1" type="body"/>
          </p:nvPr>
        </p:nvSpPr>
        <p:spPr>
          <a:xfrm>
            <a:off x="6699875" y="4311100"/>
            <a:ext cx="22842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Remote</a:t>
            </a:r>
            <a:endParaRPr i="1"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/>
          <p:nvPr/>
        </p:nvSpPr>
        <p:spPr>
          <a:xfrm>
            <a:off x="2379925" y="2231725"/>
            <a:ext cx="1691400" cy="126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 txBox="1"/>
          <p:nvPr>
            <p:ph idx="1" type="body"/>
          </p:nvPr>
        </p:nvSpPr>
        <p:spPr>
          <a:xfrm>
            <a:off x="408775" y="341550"/>
            <a:ext cx="83307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Git Workflow Basics: Starting/Joining a Team Project</a:t>
            </a:r>
            <a:endParaRPr sz="2400"/>
          </a:p>
        </p:txBody>
      </p:sp>
      <p:sp>
        <p:nvSpPr>
          <p:cNvPr id="197" name="Google Shape;197;p19"/>
          <p:cNvSpPr txBox="1"/>
          <p:nvPr>
            <p:ph idx="1" type="body"/>
          </p:nvPr>
        </p:nvSpPr>
        <p:spPr>
          <a:xfrm>
            <a:off x="2448775" y="2377725"/>
            <a:ext cx="15537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Edit files!</a:t>
            </a:r>
            <a:endParaRPr i="1" sz="1200">
              <a:solidFill>
                <a:srgbClr val="000000"/>
              </a:solidFill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445600" y="3227575"/>
            <a:ext cx="1691400" cy="1260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 txBox="1"/>
          <p:nvPr>
            <p:ph idx="1" type="body"/>
          </p:nvPr>
        </p:nvSpPr>
        <p:spPr>
          <a:xfrm>
            <a:off x="514450" y="3491725"/>
            <a:ext cx="15537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git clone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FFFFFF"/>
                </a:solidFill>
              </a:rPr>
              <a:t>(Join a Project)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445600" y="1117725"/>
            <a:ext cx="1691400" cy="126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 txBox="1"/>
          <p:nvPr>
            <p:ph idx="1" type="body"/>
          </p:nvPr>
        </p:nvSpPr>
        <p:spPr>
          <a:xfrm>
            <a:off x="514450" y="1381875"/>
            <a:ext cx="15537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0000"/>
                </a:solidFill>
              </a:rPr>
              <a:t>(Start a Project)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4459300" y="2231725"/>
            <a:ext cx="1008300" cy="1260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>
            <a:off x="5047650" y="2231725"/>
            <a:ext cx="1112700" cy="1260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5718100" y="2231725"/>
            <a:ext cx="1061100" cy="1260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 txBox="1"/>
          <p:nvPr>
            <p:ph idx="1" type="body"/>
          </p:nvPr>
        </p:nvSpPr>
        <p:spPr>
          <a:xfrm>
            <a:off x="4156050" y="2453925"/>
            <a:ext cx="28959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--all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“message”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 origin master</a:t>
            </a:r>
            <a:endParaRPr b="1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19"/>
          <p:cNvSpPr/>
          <p:nvPr/>
        </p:nvSpPr>
        <p:spPr>
          <a:xfrm>
            <a:off x="7081275" y="2231725"/>
            <a:ext cx="1691400" cy="126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 txBox="1"/>
          <p:nvPr>
            <p:ph idx="1" type="body"/>
          </p:nvPr>
        </p:nvSpPr>
        <p:spPr>
          <a:xfrm>
            <a:off x="6949125" y="2301525"/>
            <a:ext cx="19557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pull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19"/>
          <p:cNvSpPr/>
          <p:nvPr/>
        </p:nvSpPr>
        <p:spPr>
          <a:xfrm rot="2004319">
            <a:off x="1835912" y="2142301"/>
            <a:ext cx="853861" cy="5032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 rot="-1654938">
            <a:off x="1835862" y="3083175"/>
            <a:ext cx="853955" cy="50319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 rot="-1384">
            <a:off x="3714200" y="2610161"/>
            <a:ext cx="745200" cy="5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 rot="-2052">
            <a:off x="6748600" y="2610102"/>
            <a:ext cx="502500" cy="5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 rot="10800000">
            <a:off x="2991675" y="3426650"/>
            <a:ext cx="5099400" cy="9579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/>
          <p:nvPr/>
        </p:nvSpPr>
        <p:spPr>
          <a:xfrm>
            <a:off x="2379925" y="2231725"/>
            <a:ext cx="1691400" cy="126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 txBox="1"/>
          <p:nvPr>
            <p:ph idx="1" type="body"/>
          </p:nvPr>
        </p:nvSpPr>
        <p:spPr>
          <a:xfrm>
            <a:off x="408775" y="341550"/>
            <a:ext cx="83307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Git Workflow Basics: Daily Work Cycle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20"/>
          <p:cNvSpPr txBox="1"/>
          <p:nvPr>
            <p:ph idx="1" type="body"/>
          </p:nvPr>
        </p:nvSpPr>
        <p:spPr>
          <a:xfrm>
            <a:off x="2448775" y="2377725"/>
            <a:ext cx="15537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Edit files!</a:t>
            </a:r>
            <a:endParaRPr i="1" sz="1200">
              <a:solidFill>
                <a:srgbClr val="000000"/>
              </a:solidFill>
            </a:endParaRPr>
          </a:p>
        </p:txBody>
      </p:sp>
      <p:sp>
        <p:nvSpPr>
          <p:cNvPr id="220" name="Google Shape;220;p20"/>
          <p:cNvSpPr/>
          <p:nvPr/>
        </p:nvSpPr>
        <p:spPr>
          <a:xfrm>
            <a:off x="4459300" y="2231725"/>
            <a:ext cx="1008300" cy="1260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5047650" y="2231725"/>
            <a:ext cx="1112700" cy="1260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5718100" y="2231725"/>
            <a:ext cx="1061100" cy="1260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 txBox="1"/>
          <p:nvPr>
            <p:ph idx="1" type="body"/>
          </p:nvPr>
        </p:nvSpPr>
        <p:spPr>
          <a:xfrm>
            <a:off x="4156050" y="2453925"/>
            <a:ext cx="28959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--all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“message”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 origin master</a:t>
            </a:r>
            <a:endParaRPr b="1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7081275" y="2231725"/>
            <a:ext cx="1691400" cy="126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 txBox="1"/>
          <p:nvPr>
            <p:ph idx="1" type="body"/>
          </p:nvPr>
        </p:nvSpPr>
        <p:spPr>
          <a:xfrm>
            <a:off x="6949125" y="2301525"/>
            <a:ext cx="19557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pull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20"/>
          <p:cNvSpPr/>
          <p:nvPr/>
        </p:nvSpPr>
        <p:spPr>
          <a:xfrm rot="-1384">
            <a:off x="3714200" y="2610161"/>
            <a:ext cx="745200" cy="5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 rot="-2052">
            <a:off x="6748600" y="2610102"/>
            <a:ext cx="502500" cy="5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 rot="10800000">
            <a:off x="2991675" y="3426650"/>
            <a:ext cx="5099400" cy="9579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>
            <a:off x="481630" y="2231650"/>
            <a:ext cx="1542900" cy="126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 txBox="1"/>
          <p:nvPr>
            <p:ph idx="1" type="body"/>
          </p:nvPr>
        </p:nvSpPr>
        <p:spPr>
          <a:xfrm>
            <a:off x="361075" y="2301450"/>
            <a:ext cx="17841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pull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20"/>
          <p:cNvSpPr/>
          <p:nvPr/>
        </p:nvSpPr>
        <p:spPr>
          <a:xfrm rot="-1309">
            <a:off x="1989601" y="2568127"/>
            <a:ext cx="787800" cy="5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/>
          <p:nvPr/>
        </p:nvSpPr>
        <p:spPr>
          <a:xfrm rot="10800000">
            <a:off x="2818825" y="4302625"/>
            <a:ext cx="5799000" cy="5307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2379925" y="2993725"/>
            <a:ext cx="1691400" cy="126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"/>
          <p:cNvSpPr txBox="1"/>
          <p:nvPr>
            <p:ph idx="1" type="body"/>
          </p:nvPr>
        </p:nvSpPr>
        <p:spPr>
          <a:xfrm>
            <a:off x="408775" y="341550"/>
            <a:ext cx="83307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Git Workflow Basics: Useful Tips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9" name="Google Shape;239;p21"/>
          <p:cNvSpPr txBox="1"/>
          <p:nvPr>
            <p:ph idx="1" type="body"/>
          </p:nvPr>
        </p:nvSpPr>
        <p:spPr>
          <a:xfrm>
            <a:off x="2448775" y="3139725"/>
            <a:ext cx="15537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Edit files!</a:t>
            </a:r>
            <a:endParaRPr i="1" sz="1200">
              <a:solidFill>
                <a:srgbClr val="000000"/>
              </a:solidFill>
            </a:endParaRPr>
          </a:p>
        </p:txBody>
      </p:sp>
      <p:sp>
        <p:nvSpPr>
          <p:cNvPr id="240" name="Google Shape;240;p21"/>
          <p:cNvSpPr/>
          <p:nvPr/>
        </p:nvSpPr>
        <p:spPr>
          <a:xfrm>
            <a:off x="4459300" y="2993725"/>
            <a:ext cx="1228800" cy="1260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5905488" y="2993725"/>
            <a:ext cx="1308300" cy="1260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7431175" y="2993725"/>
            <a:ext cx="1308300" cy="1260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 txBox="1"/>
          <p:nvPr>
            <p:ph idx="1" type="body"/>
          </p:nvPr>
        </p:nvSpPr>
        <p:spPr>
          <a:xfrm>
            <a:off x="4553975" y="3063525"/>
            <a:ext cx="10242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add</a:t>
            </a:r>
            <a:endParaRPr b="1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21"/>
          <p:cNvSpPr/>
          <p:nvPr/>
        </p:nvSpPr>
        <p:spPr>
          <a:xfrm rot="-1384">
            <a:off x="3714200" y="3372161"/>
            <a:ext cx="745200" cy="5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481630" y="2993650"/>
            <a:ext cx="1542900" cy="126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 txBox="1"/>
          <p:nvPr>
            <p:ph idx="1" type="body"/>
          </p:nvPr>
        </p:nvSpPr>
        <p:spPr>
          <a:xfrm>
            <a:off x="361075" y="3063450"/>
            <a:ext cx="17841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pull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21"/>
          <p:cNvSpPr/>
          <p:nvPr/>
        </p:nvSpPr>
        <p:spPr>
          <a:xfrm rot="-1309">
            <a:off x="1989601" y="3330127"/>
            <a:ext cx="787800" cy="5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"/>
          <p:cNvSpPr txBox="1"/>
          <p:nvPr>
            <p:ph idx="1" type="body"/>
          </p:nvPr>
        </p:nvSpPr>
        <p:spPr>
          <a:xfrm>
            <a:off x="5999863" y="3063525"/>
            <a:ext cx="11760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</a:t>
            </a:r>
            <a:endParaRPr b="1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21"/>
          <p:cNvSpPr txBox="1"/>
          <p:nvPr>
            <p:ph idx="1" type="body"/>
          </p:nvPr>
        </p:nvSpPr>
        <p:spPr>
          <a:xfrm>
            <a:off x="7541125" y="3063525"/>
            <a:ext cx="11493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endParaRPr b="1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21"/>
          <p:cNvSpPr/>
          <p:nvPr/>
        </p:nvSpPr>
        <p:spPr>
          <a:xfrm rot="-1821">
            <a:off x="5509825" y="3372180"/>
            <a:ext cx="566400" cy="5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"/>
          <p:cNvSpPr/>
          <p:nvPr/>
        </p:nvSpPr>
        <p:spPr>
          <a:xfrm rot="-1821">
            <a:off x="7126650" y="3372180"/>
            <a:ext cx="566400" cy="5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"/>
          <p:cNvSpPr txBox="1"/>
          <p:nvPr>
            <p:ph idx="1" type="body"/>
          </p:nvPr>
        </p:nvSpPr>
        <p:spPr>
          <a:xfrm>
            <a:off x="664675" y="1604338"/>
            <a:ext cx="17841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config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</a:rPr>
              <a:t>(set your user info in your workspace)</a:t>
            </a:r>
            <a:endParaRPr i="1" sz="1200">
              <a:solidFill>
                <a:srgbClr val="000000"/>
              </a:solidFill>
            </a:endParaRPr>
          </a:p>
        </p:txBody>
      </p:sp>
      <p:sp>
        <p:nvSpPr>
          <p:cNvPr id="253" name="Google Shape;253;p21"/>
          <p:cNvSpPr txBox="1"/>
          <p:nvPr>
            <p:ph idx="1" type="body"/>
          </p:nvPr>
        </p:nvSpPr>
        <p:spPr>
          <a:xfrm>
            <a:off x="3404875" y="1324925"/>
            <a:ext cx="17841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</a:rPr>
              <a:t>(show files unstaged and staged files)</a:t>
            </a:r>
            <a:endParaRPr i="1" sz="1200">
              <a:solidFill>
                <a:srgbClr val="000000"/>
              </a:solidFill>
            </a:endParaRPr>
          </a:p>
        </p:txBody>
      </p:sp>
      <p:sp>
        <p:nvSpPr>
          <p:cNvPr id="254" name="Google Shape;254;p21"/>
          <p:cNvSpPr txBox="1"/>
          <p:nvPr>
            <p:ph idx="1" type="body"/>
          </p:nvPr>
        </p:nvSpPr>
        <p:spPr>
          <a:xfrm>
            <a:off x="3404875" y="2159313"/>
            <a:ext cx="17841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diff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</a:rPr>
              <a:t>(show difference between unstaged and staged)</a:t>
            </a:r>
            <a:endParaRPr i="1" sz="1200">
              <a:solidFill>
                <a:srgbClr val="000000"/>
              </a:solidFill>
            </a:endParaRPr>
          </a:p>
        </p:txBody>
      </p:sp>
      <p:sp>
        <p:nvSpPr>
          <p:cNvPr id="255" name="Google Shape;255;p21"/>
          <p:cNvSpPr txBox="1"/>
          <p:nvPr>
            <p:ph idx="1" type="body"/>
          </p:nvPr>
        </p:nvSpPr>
        <p:spPr>
          <a:xfrm>
            <a:off x="5667600" y="2159338"/>
            <a:ext cx="17841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log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</a:rPr>
              <a:t>(show commit history)</a:t>
            </a:r>
            <a:endParaRPr i="1" sz="1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</a:endParaRPr>
          </a:p>
        </p:txBody>
      </p:sp>
      <p:sp>
        <p:nvSpPr>
          <p:cNvPr id="256" name="Google Shape;256;p21"/>
          <p:cNvSpPr txBox="1"/>
          <p:nvPr>
            <p:ph idx="1" type="body"/>
          </p:nvPr>
        </p:nvSpPr>
        <p:spPr>
          <a:xfrm>
            <a:off x="2677375" y="4204300"/>
            <a:ext cx="59967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reset --hard [commit]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</a:rPr>
              <a:t>(clear uncommited changes and reset working space to specific commit - may require stash)</a:t>
            </a:r>
            <a:endParaRPr i="1" sz="1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