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Nuni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Nuni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Nunito-italic.fntdata"/><Relationship Id="rId47" Type="http://schemas.openxmlformats.org/officeDocument/2006/relationships/font" Target="fonts/Nunito-bold.fntdata"/><Relationship Id="rId49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3ae457c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3ae457c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3ae457c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3ae457c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3ae457c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3ae457c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3ae457c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3ae457c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3ae457c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3ae457c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3ae457c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3ae457c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3ae457c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3ae457c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3ae457c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3ae457c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3ae457c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3ae457c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3ae457c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3ae457c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fb36db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fb36db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3ae457c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3ae457c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3ae457c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3ae457c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3ae457c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33ae457c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3ae457c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3ae457c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3ae457c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3ae457c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3ae457c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3ae457c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3ae457c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33ae457c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3ae457c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33ae457c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3ae457c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33ae457c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3ae457c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3ae457c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3ae457c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3ae457c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3ae457c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3ae457c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3ae457c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33ae457c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3ae457c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3ae457c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fb36d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0fb36d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3ae457c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33ae457c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3ae457c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3ae457c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3ae457c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3ae457c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b36db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b36db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0fb36db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0fb36db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fb36db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0fb36db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3ae457c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3ae457c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0fb36db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0fb36db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0fb36db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0fb36db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3ae457c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3ae457c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3ae457c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3ae457c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3ae457c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3ae457c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3ae457c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3ae457c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3ae457c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3ae457c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forwindows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92400" y="1738313"/>
            <a:ext cx="65592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Command Line Basics</a:t>
            </a:r>
            <a:r>
              <a:rPr lang="en"/>
              <a:t>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292400" y="3481225"/>
            <a:ext cx="65592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this slide deck and more at: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https://github.com/upenndigitalscholarship/tktk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292400" y="997100"/>
            <a:ext cx="65592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385850" y="25590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AppData/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Desktop/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Documents/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385850" y="37576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ls = List everything in the current folder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all this good for?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are just a few commands that can help you navigate a the file system on your computer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With these commands: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 can move to specific folders (also called directories)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View the contents of folders/directories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View the location of files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are </a:t>
            </a:r>
            <a:r>
              <a:rPr b="1" lang="en" sz="1400"/>
              <a:t>very </a:t>
            </a:r>
            <a:r>
              <a:rPr lang="en" sz="1400"/>
              <a:t>important tools for when you need to run a script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Before you can run the script, you may move to the folder that contains the script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 may need to tell a script where certain files you want to modify are located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385850" y="1383850"/>
            <a:ext cx="6372300" cy="23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ls -a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ls -t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ls -l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ls -al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385850" y="37576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-a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= List all files, even hidden ones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-t = List files in order of last modified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-l = List file details (I remember it as “list long”)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Commands can have “options”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Options can be chained, ie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ls -al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are ways of changing the behaviour of the command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800"/>
              <a:t> lists contents of the current directory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ls -a </a:t>
            </a:r>
            <a:r>
              <a:rPr lang="en" sz="1800"/>
              <a:t>list </a:t>
            </a:r>
            <a:r>
              <a:rPr b="1" lang="en" sz="1800"/>
              <a:t>all </a:t>
            </a:r>
            <a:r>
              <a:rPr lang="en" sz="1800"/>
              <a:t>contents of the current directory, including hidden files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back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cd ~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309650" y="360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cd = Change Directory, go to a specific folder location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~   = Your Home Directory, the shortcut to your home folder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19150" y="1838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Commands (and options!) can also have arguments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are more information to tell the command how to do what it needs to do</a:t>
            </a:r>
            <a:endParaRPr sz="16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047" y="2691272"/>
            <a:ext cx="3426000" cy="20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can I get to another folder??!?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v. Absolute Paths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are two ways of telling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400"/>
              <a:t> where you want to go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Absolute Paths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Always start with a /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Tell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en" sz="1400"/>
              <a:t>where to go, starting from the “root” of your computer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Using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400"/>
              <a:t> is an Absolute Path because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~</a:t>
            </a:r>
            <a:r>
              <a:rPr lang="en" sz="1400"/>
              <a:t> is a shortcut for the absolute path to your home directory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Relative Paths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 NOT start with a /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Tell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400"/>
              <a:t> where to go, starting from the directory you are currently in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cd /c/Users/sashafr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cd ~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cd Documents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7347700" y="1383850"/>
            <a:ext cx="1488300" cy="15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&lt;- absolute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&lt;- absolute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&lt;- relative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understand the basic concepts and components of the Command Line Interface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feel confident that, when you encounter instructions that include CLI commands during your research, you can determine what they do and how to use them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be able to “debug” problems when trying to run CLI commands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be aware of CLI resources online and at Penn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617725" y="1301150"/>
            <a:ext cx="79410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Handy Tip!!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Pressing Tab while typing a file location will try to autocomplete the file name!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tapping Tab after typing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/>
              <a:t> will display all directories that start with what you have typed so far!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Handy Tip!!!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Pressing the Up arrow will scroll through your recent commands!!!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cd .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cd ..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1309650" y="360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= the current directory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..   = the parent directory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mkdir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Whoops!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Sometimes if you can’t remember the options or arguments to a command, you can look them up using the manual!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From the command line: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Type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[command] --help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your internet browser: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https://linux.die.net/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mkdir workshop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1309650" y="360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mkdir        = creates a new directory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workshop = name of the new directory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touch demo.txt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1309650" y="360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touch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= for the purposes of this workshop, it creates a new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demo.txt = name of the new file to create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1385850" y="1383850"/>
            <a:ext cx="65796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cp demo.txt demo2.txt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1309650" y="360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cp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= copies a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demo.txt   = name of the file to copy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demo2.txt = name of the new copy of the first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1385850" y="1383850"/>
            <a:ext cx="65796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mv demo.txt ./..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1309650" y="360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mv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= moves a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demo.txt = name of the file to move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./..            = location to move the file to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1385850" y="1383850"/>
            <a:ext cx="65796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mv ./* ~/Documents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1081050" y="3605250"/>
            <a:ext cx="64038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v                   = moves a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./*                    = using the * means “everything”, so this means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             everything in the current folder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~/Documents =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location to move the file to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and Install: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https://gitforwindows.org/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During install, make sure the following are selected: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Use Git from the Windows Command Prompt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Checkout Windows-style, commit Unix-style line endings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Use Windows’ default console window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“HOME” env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Start Menu and 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setx HOME “%USERPROFILE%”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Start, open Git Bash</a:t>
            </a:r>
            <a:endParaRPr/>
          </a:p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your Terminal (found in Applications -&gt; Utilities)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Eat Chocolate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501025"/>
            <a:ext cx="36861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Windows Users</a:t>
            </a:r>
            <a:endParaRPr sz="1800"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4638675" y="1501025"/>
            <a:ext cx="36861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Mac &amp; Linux Users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1385850" y="1383850"/>
            <a:ext cx="65796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rm demo.txt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1309650" y="360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rm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=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PERMANENTLY FOREVER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deletes a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demo.txt = name of the file to obliterate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385850" y="1383850"/>
            <a:ext cx="65796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rm -R ./workshop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1309650" y="360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rm               =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PERMANENTLY FOREVER 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deletes a folder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-R               = Recursive, must be used to delete a folder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./workshop = name of the folder to obliterate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1385850" y="1383850"/>
            <a:ext cx="65796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cat greeting.txt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1309650" y="360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cat               = prints out contents of a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greeting.txt = name of file to print out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444375" y="477450"/>
            <a:ext cx="81807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Command Line Adventure Activity!</a:t>
            </a:r>
            <a:endParaRPr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Download: </a:t>
            </a:r>
            <a:endParaRPr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https://github.com/upenndigitalscholarship/tktk/raw/master/activities/adventure.zip</a:t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324" name="Google Shape;324;p45"/>
          <p:cNvSpPr txBox="1"/>
          <p:nvPr>
            <p:ph idx="4294967295" type="body"/>
          </p:nvPr>
        </p:nvSpPr>
        <p:spPr>
          <a:xfrm>
            <a:off x="519000" y="2862550"/>
            <a:ext cx="81060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**Once you have downloaded the activity, you should open your shell and use the shell </a:t>
            </a:r>
            <a:r>
              <a:rPr b="1" lang="en" sz="16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and only the shell </a:t>
            </a:r>
            <a:r>
              <a:rPr lang="en" sz="16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the remainder of the activity</a:t>
            </a:r>
            <a:endParaRPr sz="16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 begin: In the shell, navigate to where you downloaded the zip file, unzip the file, and enter the adventure directory! </a:t>
            </a:r>
            <a:r>
              <a:rPr b="1" lang="en" sz="16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Your goal is to locate the dragon!</a:t>
            </a:r>
            <a:r>
              <a:rPr lang="en" sz="16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While navigating through this adventure, map your “journey” (draw the file tree) on the marker board. You will periodically encounter rogue .txt files. Be sure to read their contents!!!</a:t>
            </a:r>
            <a:endParaRPr sz="16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406400" y="1383850"/>
            <a:ext cx="84450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$ echo “Hello World!” &gt; greeting.txt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1285275" y="29387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echo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   = writes out or “echoes” the argument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“Hello World!” = the text to write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&gt;                       = redirects the output of a program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greeting.txt     = to file to write the output to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520200" y="1383850"/>
            <a:ext cx="81036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$ cat greeting.txt &gt; farewell.txt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1385850" y="2589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cat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    = prints out contents of a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greeting.txt = name of file to print out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&gt;                  = redirects the output of the cat program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farewell.txt = name of file that cat is redirected to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520200" y="1383850"/>
            <a:ext cx="81036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$ cat greeting.txt &gt;&gt; farewell.txt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1385850" y="2589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cat               = prints out contents of a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greeting.txt = name of file to print out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&gt;&gt;                = redirects the output of the cat program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and appends!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farewell.txt = name of file that cat is redirected to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486350" y="1383850"/>
            <a:ext cx="8164800" cy="23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grep “Hello” greeting.txt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wc greeting.txt --lines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1385850" y="37576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grep = finds and prints each instance of a string in a text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wc   = prints newline, word, and byte counts for each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486350" y="1383850"/>
            <a:ext cx="8164800" cy="23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$ grep “Hello” greeting.txt | wc --lines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1385850" y="31480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grep = finds and prints each instance of a string in a text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wc   = prints newline, word, and byte counts for each file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|       = (called a pipe) takes output from one command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           and gives it as input to another command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Command Line Interface???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800200"/>
            <a:ext cx="55533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method of interacting with computer programs, through commands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type these commands in a program called the “shell”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methods of interacting with computer programs: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Clicking on something on the screen with a Mouse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Selecting something on a Touch Screen with your finger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do many of the same things using both the command line and a mouse!!</a:t>
            </a:r>
            <a:endParaRPr sz="1400"/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0" r="54954" t="0"/>
          <a:stretch/>
        </p:blipFill>
        <p:spPr>
          <a:xfrm>
            <a:off x="6487057" y="1800200"/>
            <a:ext cx="2169242" cy="2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486350" y="1383850"/>
            <a:ext cx="8164800" cy="23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sudo [command]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clear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1385850" y="37576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sudo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= run a command as the “super user”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clear = clear your console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1670350" y="2771325"/>
            <a:ext cx="5928300" cy="19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Thank you!</a:t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1616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highlight>
                  <a:srgbClr val="F8F8F8"/>
                </a:highlight>
              </a:rPr>
              <a:t>Download this slide deck and more at:</a:t>
            </a:r>
            <a:endParaRPr>
              <a:solidFill>
                <a:srgbClr val="616161"/>
              </a:solidFill>
              <a:highlight>
                <a:srgbClr val="F8F8F8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</a:rPr>
              <a:t>https://github.com/upenndigitalscholarship/tktk</a:t>
            </a:r>
            <a:endParaRPr>
              <a:solidFill>
                <a:srgbClr val="616161"/>
              </a:solidFill>
            </a:endParaRPr>
          </a:p>
        </p:txBody>
      </p:sp>
      <p:pic>
        <p:nvPicPr>
          <p:cNvPr id="371" name="Google Shape;3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175" y="432400"/>
            <a:ext cx="7366624" cy="23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3"/>
          <p:cNvSpPr txBox="1"/>
          <p:nvPr/>
        </p:nvSpPr>
        <p:spPr>
          <a:xfrm>
            <a:off x="6827075" y="2741925"/>
            <a:ext cx="20928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https://xkcd.com/196/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echo “Hello World”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cd ~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309650" y="360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cd = Change Directory, go to a specific folder location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~   = Your Home Directory, the shortcut to your home folder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am I doing when I type this???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Remember that the Command Line Interface is a “</a:t>
            </a:r>
            <a:r>
              <a:rPr lang="en" sz="1800"/>
              <a:t>method of interacting with computer programs, through commands”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typing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en" sz="1800"/>
              <a:t>command, I am running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800"/>
              <a:t> program, which moves me to a new location on the computer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can “run” the same program by opening a file system navigation window and clicking on a folder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urier New"/>
                <a:ea typeface="Courier New"/>
                <a:cs typeface="Courier New"/>
                <a:sym typeface="Courier New"/>
              </a:rPr>
              <a:t>$ pwd</a:t>
            </a:r>
            <a:endParaRPr b="1"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/c/Users/sashafr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385850" y="360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pwd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 = Present Working Directory, gives you your current location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