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68" r:id="rId7"/>
    <p:sldId id="269" r:id="rId8"/>
    <p:sldId id="270" r:id="rId9"/>
    <p:sldId id="271" r:id="rId10"/>
    <p:sldId id="272" r:id="rId11"/>
    <p:sldId id="273"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43E0D-C1AE-4CF8-80AE-60F2EA4C55AF}" v="1" dt="2022-09-16T21:27:3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57" d="100"/>
          <a:sy n="57" d="100"/>
        </p:scale>
        <p:origin x="3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providerzone.com/advanced-technologies/develop-computer-vision-ai-prototypes-with-intel-neural-compute-stick-2" TargetMode="External"/><Relationship Id="rId2" Type="http://schemas.openxmlformats.org/officeDocument/2006/relationships/hyperlink" Target="https://viso.ai/edge-ai/intel-neural-compute-stick-2" TargetMode="External"/><Relationship Id="rId1" Type="http://schemas.openxmlformats.org/officeDocument/2006/relationships/slideLayout" Target="../slideLayouts/slideLayout2.xml"/><Relationship Id="rId6" Type="http://schemas.openxmlformats.org/officeDocument/2006/relationships/hyperlink" Target="https://www.anandtech.com/show/14295/intel-to-discontinue-movidius-neural-compute-stick" TargetMode="External"/><Relationship Id="rId5" Type="http://schemas.openxmlformats.org/officeDocument/2006/relationships/hyperlink" Target="https://newsroom.intel.com/news/intel-unveils-neural-compute-engine-movidius-myriad-x-vpu-unleash-ai-edge" TargetMode="External"/><Relationship Id="rId4" Type="http://schemas.openxmlformats.org/officeDocument/2006/relationships/hyperlink" Target="https://newsroom.intel.com/news/intel-unveils-intel-neural-compute-stick-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indoor, blue, projector&#10;&#10;Description automatically generated">
            <a:extLst>
              <a:ext uri="{FF2B5EF4-FFF2-40B4-BE49-F238E27FC236}">
                <a16:creationId xmlns:a16="http://schemas.microsoft.com/office/drawing/2014/main" id="{3037568F-ECF9-94EC-4C76-3E2D3AF743B9}"/>
              </a:ext>
            </a:extLst>
          </p:cNvPr>
          <p:cNvPicPr>
            <a:picLocks noChangeAspect="1"/>
          </p:cNvPicPr>
          <p:nvPr/>
        </p:nvPicPr>
        <p:blipFill rotWithShape="1">
          <a:blip r:embed="rId2">
            <a:alphaModFix amt="50000"/>
          </a:blip>
          <a:srcRect r="1" b="242"/>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a:solidFill>
                  <a:srgbClr val="FFFFFF"/>
                </a:solidFill>
                <a:cs typeface="Calibri Light"/>
              </a:rPr>
              <a:t>Intel AI Stick</a:t>
            </a:r>
            <a:endParaRPr lang="en-US" sz="6600">
              <a:solidFill>
                <a:srgbClr val="FFFFFF"/>
              </a:solidFill>
            </a:endParaRPr>
          </a:p>
        </p:txBody>
      </p:sp>
      <p:sp>
        <p:nvSpPr>
          <p:cNvPr id="3" name="Subtitle 2"/>
          <p:cNvSpPr>
            <a:spLocks noGrp="1"/>
          </p:cNvSpPr>
          <p:nvPr>
            <p:ph type="subTitle" idx="1"/>
          </p:nvPr>
        </p:nvSpPr>
        <p:spPr>
          <a:xfrm>
            <a:off x="1527048" y="4599432"/>
            <a:ext cx="9144000" cy="1536192"/>
          </a:xfrm>
        </p:spPr>
        <p:txBody>
          <a:bodyPr vert="horz" lIns="91440" tIns="45720" rIns="91440" bIns="45720" rtlCol="0">
            <a:normAutofit/>
          </a:bodyPr>
          <a:lstStyle/>
          <a:p>
            <a:r>
              <a:rPr lang="en-US">
                <a:solidFill>
                  <a:srgbClr val="FFFFFF"/>
                </a:solidFill>
                <a:cs typeface="Calibri"/>
              </a:rPr>
              <a:t>Group 1: Vincenzo Macri, Orlando Pazos, Mikenson Pierre, Orlando Pazos, Emma Rowe, and Michelle Tan</a:t>
            </a:r>
            <a:endParaRPr lang="en-US">
              <a:solidFill>
                <a:srgbClr val="FFFFFF"/>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a:bodyPr>
          <a:lstStyle/>
          <a:p>
            <a:r>
              <a:rPr lang="en-US" sz="4000" b="1" i="1" dirty="0">
                <a:solidFill>
                  <a:schemeClr val="bg1"/>
                </a:solidFill>
                <a:ea typeface="+mj-lt"/>
                <a:cs typeface="+mj-lt"/>
              </a:rPr>
              <a:t>Today  Artificial Intelligence issues </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a:bodyPr>
          <a:lstStyle/>
          <a:p>
            <a:r>
              <a:rPr lang="en-US" dirty="0">
                <a:ea typeface="Calibri"/>
                <a:cs typeface="Calibri"/>
              </a:rPr>
              <a:t> The world generates exponential amounts of data daily, and the current Artificial Intelligence (AI) systems are built to analyze and interpret the data. Cloud-based computer systems are not inherent for data security and privacy. Cybersecurity attacks today and soon with quantum computers will change everything OUCH. </a:t>
            </a:r>
          </a:p>
        </p:txBody>
      </p:sp>
      <p:pic>
        <p:nvPicPr>
          <p:cNvPr id="3" name="Audio Recording Sep 16, 2022 at 5:12:19 PM" descr="Audio Recording Sep 16, 2022 at 5:12:19 PM">
            <a:hlinkClick r:id="" action="ppaction://media"/>
            <a:extLst>
              <a:ext uri="{FF2B5EF4-FFF2-40B4-BE49-F238E27FC236}">
                <a16:creationId xmlns:a16="http://schemas.microsoft.com/office/drawing/2014/main" id="{C8D24D27-3C8E-92B2-0DEC-5C15E2FED7A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102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62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a:bodyPr>
          <a:lstStyle/>
          <a:p>
            <a:r>
              <a:rPr lang="en-US" sz="4000" b="1" i="1" dirty="0">
                <a:solidFill>
                  <a:schemeClr val="bg1"/>
                </a:solidFill>
                <a:ea typeface="+mj-lt"/>
                <a:cs typeface="+mj-lt"/>
              </a:rPr>
              <a:t>Cybersecurity is a severe problem</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a:bodyPr>
          <a:lstStyle/>
          <a:p>
            <a:endParaRPr lang="en-US" dirty="0">
              <a:ea typeface="Calibri"/>
              <a:cs typeface="Calibri"/>
            </a:endParaRPr>
          </a:p>
          <a:p>
            <a:r>
              <a:rPr lang="en-US" dirty="0">
                <a:ea typeface="Calibri"/>
                <a:cs typeface="Calibri"/>
              </a:rPr>
              <a:t> Cybersecurity is a severe problem. </a:t>
            </a:r>
          </a:p>
          <a:p>
            <a:r>
              <a:rPr lang="en-US" dirty="0">
                <a:ea typeface="Calibri"/>
                <a:cs typeface="Calibri"/>
              </a:rPr>
              <a:t> Military security requirements trump all sharing needs for Cloud, and Distributed Computing exposes Nations, States, and Personal Data to the risks associated with Cloud Based System solutions. Cloud Based client-server networks need large and fast data pipes or bandwidth to make everything work. </a:t>
            </a:r>
          </a:p>
          <a:p>
            <a:endParaRPr lang="en-US" dirty="0">
              <a:ea typeface="Calibri"/>
              <a:cs typeface="Calibri"/>
            </a:endParaRPr>
          </a:p>
        </p:txBody>
      </p:sp>
    </p:spTree>
    <p:extLst>
      <p:ext uri="{BB962C8B-B14F-4D97-AF65-F5344CB8AC3E}">
        <p14:creationId xmlns:p14="http://schemas.microsoft.com/office/powerpoint/2010/main" val="336093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fontScale="90000"/>
          </a:bodyPr>
          <a:lstStyle/>
          <a:p>
            <a:r>
              <a:rPr lang="en-US" sz="4000" b="1" i="1" dirty="0">
                <a:solidFill>
                  <a:schemeClr val="bg1"/>
                </a:solidFill>
                <a:ea typeface="+mj-lt"/>
                <a:cs typeface="+mj-lt"/>
              </a:rPr>
              <a:t> How can we merge the Cloud-Based AI to Local independent secure hardware?</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fontScale="70000" lnSpcReduction="20000"/>
          </a:bodyPr>
          <a:lstStyle/>
          <a:p>
            <a:endParaRPr lang="en-US" dirty="0">
              <a:ea typeface="Calibri"/>
              <a:cs typeface="Calibri"/>
            </a:endParaRPr>
          </a:p>
          <a:p>
            <a:r>
              <a:rPr lang="en-US" dirty="0">
                <a:ea typeface="Calibri"/>
                <a:cs typeface="Calibri"/>
              </a:rPr>
              <a:t> Edge Computing technology is needed to move AI tasks to the Edge. The recent migration of AI to the Edge is trending because of local control. We use the intel AI stick, which can solve these problems. Home security systems can use an independent AI stick and download the software to the local computer. Clients can use Neural Network (NN) modules to deploy to various devices. Filtering and keeping data private on local non-cloud-based computers increases processing and performance due to short distances, low latency, and reliability (decentralized, does not depend on network connections). Computer vision and artificial intelligence are pushing and transforming IoT devices to the Edge.  </a:t>
            </a:r>
          </a:p>
          <a:p>
            <a:r>
              <a:rPr lang="en-US" dirty="0">
                <a:ea typeface="Calibri"/>
                <a:cs typeface="Calibri"/>
              </a:rPr>
              <a:t>In the market, more and more AI accelerators have come to approve the job. We can build a better ecosystem of AI sticks and cloud-based computation.</a:t>
            </a:r>
          </a:p>
          <a:p>
            <a:endParaRPr lang="en-US" dirty="0">
              <a:ea typeface="Calibri"/>
              <a:cs typeface="Calibri"/>
            </a:endParaRPr>
          </a:p>
        </p:txBody>
      </p:sp>
    </p:spTree>
    <p:extLst>
      <p:ext uri="{BB962C8B-B14F-4D97-AF65-F5344CB8AC3E}">
        <p14:creationId xmlns:p14="http://schemas.microsoft.com/office/powerpoint/2010/main" val="341143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a:bodyPr>
          <a:lstStyle/>
          <a:p>
            <a:r>
              <a:rPr lang="en-US" sz="4000" b="1" i="1" dirty="0">
                <a:solidFill>
                  <a:schemeClr val="bg1"/>
                </a:solidFill>
                <a:ea typeface="+mj-lt"/>
                <a:cs typeface="+mj-lt"/>
              </a:rPr>
              <a:t>Speed and performance</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fontScale="77500" lnSpcReduction="20000"/>
          </a:bodyPr>
          <a:lstStyle/>
          <a:p>
            <a:endParaRPr lang="en-US" dirty="0">
              <a:ea typeface="Calibri"/>
              <a:cs typeface="Calibri"/>
            </a:endParaRPr>
          </a:p>
          <a:p>
            <a:r>
              <a:rPr lang="en-US" dirty="0">
                <a:ea typeface="Calibri"/>
                <a:cs typeface="Calibri"/>
              </a:rPr>
              <a:t>Speed and performance* 1.</a:t>
            </a:r>
          </a:p>
          <a:p>
            <a:r>
              <a:rPr lang="en-US" dirty="0">
                <a:ea typeface="Calibri"/>
                <a:cs typeface="Calibri"/>
              </a:rPr>
              <a:t>Pro’s – Optimized for AI at the Edge The Vision Processing Unit Intel NCS 2 can easily be attached to an Ubuntu LTS 20.04 PC or Raspberry Pi running Raspbian Stretch OS, making it very easy and affordable to get started. Based on the maximum performance of operations per second across all available compute units, the Intel Neural Compute Stick 2 achieves a total performance of over 4 trillion operations per second.</a:t>
            </a:r>
          </a:p>
          <a:p>
            <a:r>
              <a:rPr lang="en-US" dirty="0">
                <a:ea typeface="Calibri"/>
                <a:cs typeface="Calibri"/>
              </a:rPr>
              <a:t>Better security practices and privacy Since the data is collected, users can process it on a local computer without a cloud-based system or internet. </a:t>
            </a:r>
          </a:p>
          <a:p>
            <a:endParaRPr lang="en-US" dirty="0">
              <a:ea typeface="Calibri"/>
              <a:cs typeface="Calibri"/>
            </a:endParaRPr>
          </a:p>
        </p:txBody>
      </p:sp>
    </p:spTree>
    <p:extLst>
      <p:ext uri="{BB962C8B-B14F-4D97-AF65-F5344CB8AC3E}">
        <p14:creationId xmlns:p14="http://schemas.microsoft.com/office/powerpoint/2010/main" val="70142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indoor, electronic&#10;&#10;Description automatically generated">
            <a:extLst>
              <a:ext uri="{FF2B5EF4-FFF2-40B4-BE49-F238E27FC236}">
                <a16:creationId xmlns:a16="http://schemas.microsoft.com/office/drawing/2014/main" id="{07862DB5-C915-0113-2F82-E681FFFE9035}"/>
              </a:ext>
            </a:extLst>
          </p:cNvPr>
          <p:cNvPicPr>
            <a:picLocks noChangeAspect="1"/>
          </p:cNvPicPr>
          <p:nvPr/>
        </p:nvPicPr>
        <p:blipFill rotWithShape="1">
          <a:blip r:embed="rId2">
            <a:extLst>
              <a:ext uri="{28A0092B-C50C-407E-A947-70E740481C1C}">
                <a14:useLocalDpi xmlns:a14="http://schemas.microsoft.com/office/drawing/2010/main" val="0"/>
              </a:ext>
            </a:extLst>
          </a:blip>
          <a:srcRect t="5436"/>
          <a:stretch/>
        </p:blipFill>
        <p:spPr>
          <a:xfrm>
            <a:off x="2522356"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838200" y="365125"/>
            <a:ext cx="3822189" cy="1899912"/>
          </a:xfrm>
        </p:spPr>
        <p:txBody>
          <a:bodyPr>
            <a:normAutofit/>
          </a:bodyPr>
          <a:lstStyle/>
          <a:p>
            <a:r>
              <a:rPr lang="en-US" sz="4000" b="1" i="1">
                <a:ea typeface="+mj-lt"/>
                <a:cs typeface="+mj-lt"/>
              </a:rPr>
              <a:t>Scalability</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2434201"/>
            <a:ext cx="3822189" cy="3742762"/>
          </a:xfrm>
        </p:spPr>
        <p:txBody>
          <a:bodyPr vert="horz" lIns="91440" tIns="45720" rIns="91440" bIns="45720" rtlCol="0">
            <a:normAutofit/>
          </a:bodyPr>
          <a:lstStyle/>
          <a:p>
            <a:endParaRPr lang="en-US" sz="2000">
              <a:ea typeface="Calibri"/>
              <a:cs typeface="Calibri"/>
            </a:endParaRPr>
          </a:p>
          <a:p>
            <a:r>
              <a:rPr lang="en-US" sz="2000">
                <a:ea typeface="Calibri"/>
                <a:cs typeface="Calibri"/>
              </a:rPr>
              <a:t>Combining multiple NCS 2 sticks is available with distributing the workload between multiple sticks. The use of USB hubs or docking stations to increase the capacity and aggregation of USB ports makes this system expandable.</a:t>
            </a:r>
          </a:p>
          <a:p>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198786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a:bodyPr>
          <a:lstStyle/>
          <a:p>
            <a:r>
              <a:rPr lang="en-US" sz="4000" b="1" i="1" dirty="0">
                <a:solidFill>
                  <a:schemeClr val="bg1"/>
                </a:solidFill>
                <a:ea typeface="+mj-lt"/>
                <a:cs typeface="+mj-lt"/>
              </a:rPr>
              <a:t>Flexibility and Reliability</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a:bodyPr>
          <a:lstStyle/>
          <a:p>
            <a:pPr marL="0" indent="0">
              <a:buNone/>
            </a:pPr>
            <a:endParaRPr lang="en-US" dirty="0">
              <a:ea typeface="Calibri"/>
              <a:cs typeface="Calibri"/>
            </a:endParaRPr>
          </a:p>
          <a:p>
            <a:r>
              <a:rPr lang="en-US" dirty="0">
                <a:ea typeface="Calibri"/>
                <a:cs typeface="Calibri"/>
              </a:rPr>
              <a:t>. The 16 vector processors optimize the system for flexibility surrounding computer vision workloads. As a member of the Movidius VPU family, the Movidius Myriad X VPU is known for extremely low, decreased power consumption.” </a:t>
            </a:r>
          </a:p>
          <a:p>
            <a:endParaRPr lang="en-US" dirty="0">
              <a:ea typeface="Calibri"/>
              <a:cs typeface="Calibri"/>
            </a:endParaRPr>
          </a:p>
        </p:txBody>
      </p:sp>
    </p:spTree>
    <p:extLst>
      <p:ext uri="{BB962C8B-B14F-4D97-AF65-F5344CB8AC3E}">
        <p14:creationId xmlns:p14="http://schemas.microsoft.com/office/powerpoint/2010/main" val="204458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B0237-FA70-C893-744D-A082C15531E6}"/>
              </a:ext>
            </a:extLst>
          </p:cNvPr>
          <p:cNvSpPr>
            <a:spLocks noGrp="1"/>
          </p:cNvSpPr>
          <p:nvPr>
            <p:ph type="title"/>
          </p:nvPr>
        </p:nvSpPr>
        <p:spPr>
          <a:xfrm>
            <a:off x="1371599" y="294538"/>
            <a:ext cx="9895951" cy="1033669"/>
          </a:xfrm>
        </p:spPr>
        <p:txBody>
          <a:bodyPr>
            <a:normAutofit/>
          </a:bodyPr>
          <a:lstStyle/>
          <a:p>
            <a:r>
              <a:rPr lang="en-US" sz="4000" b="1" i="1" dirty="0">
                <a:solidFill>
                  <a:schemeClr val="bg1"/>
                </a:solidFill>
                <a:ea typeface="+mj-lt"/>
                <a:cs typeface="+mj-lt"/>
              </a:rPr>
              <a:t>Reliability</a:t>
            </a:r>
          </a:p>
        </p:txBody>
      </p:sp>
      <p:sp>
        <p:nvSpPr>
          <p:cNvPr id="5" name="Content Placeholder 4">
            <a:extLst>
              <a:ext uri="{FF2B5EF4-FFF2-40B4-BE49-F238E27FC236}">
                <a16:creationId xmlns:a16="http://schemas.microsoft.com/office/drawing/2014/main" id="{2E043C10-0388-7487-4201-788B64A605B9}"/>
              </a:ext>
            </a:extLst>
          </p:cNvPr>
          <p:cNvSpPr>
            <a:spLocks noGrp="1"/>
          </p:cNvSpPr>
          <p:nvPr>
            <p:ph idx="1"/>
          </p:nvPr>
        </p:nvSpPr>
        <p:spPr>
          <a:xfrm>
            <a:off x="838200" y="1825625"/>
            <a:ext cx="6334125" cy="4351338"/>
          </a:xfrm>
        </p:spPr>
        <p:txBody>
          <a:bodyPr vert="horz" lIns="91440" tIns="45720" rIns="91440" bIns="45720" rtlCol="0" anchor="t">
            <a:normAutofit/>
          </a:bodyPr>
          <a:lstStyle/>
          <a:p>
            <a:pPr marL="0" indent="0">
              <a:buNone/>
            </a:pPr>
            <a:endParaRPr lang="en-US" dirty="0">
              <a:ea typeface="Calibri"/>
              <a:cs typeface="Calibri"/>
            </a:endParaRPr>
          </a:p>
          <a:p>
            <a:r>
              <a:rPr lang="en-US" dirty="0">
                <a:ea typeface="Calibri"/>
                <a:cs typeface="Calibri"/>
              </a:rPr>
              <a:t>Reliability:</a:t>
            </a:r>
          </a:p>
          <a:p>
            <a:r>
              <a:rPr lang="en-US" dirty="0">
                <a:ea typeface="Calibri"/>
                <a:cs typeface="Calibri"/>
              </a:rPr>
              <a:t>“The NCS is optimized for computer vision tasks with </a:t>
            </a:r>
            <a:r>
              <a:rPr lang="en-US" dirty="0" err="1">
                <a:ea typeface="Calibri"/>
                <a:cs typeface="Calibri"/>
              </a:rPr>
              <a:t>OpenVINO</a:t>
            </a:r>
            <a:r>
              <a:rPr lang="en-US" dirty="0">
                <a:ea typeface="Calibri"/>
                <a:cs typeface="Calibri"/>
              </a:rPr>
              <a:t> to build Edge AI solutions, where Machine Learning models are executed on-device. Detailed tutorials and instructions make it easy to set up many demos, for example, for real-time object detection.</a:t>
            </a:r>
          </a:p>
          <a:p>
            <a:endParaRPr lang="en-US" dirty="0">
              <a:ea typeface="Calibri"/>
              <a:cs typeface="Calibri"/>
            </a:endParaRPr>
          </a:p>
        </p:txBody>
      </p:sp>
      <p:pic>
        <p:nvPicPr>
          <p:cNvPr id="4" name="Picture 3" descr="A picture containing person, wall, indoor, child&#10;&#10;Description automatically generated">
            <a:extLst>
              <a:ext uri="{FF2B5EF4-FFF2-40B4-BE49-F238E27FC236}">
                <a16:creationId xmlns:a16="http://schemas.microsoft.com/office/drawing/2014/main" id="{A06112B7-3CED-52B9-26FF-092AFCB84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752" y="2587083"/>
            <a:ext cx="2902105" cy="3869473"/>
          </a:xfrm>
          <a:prstGeom prst="rect">
            <a:avLst/>
          </a:prstGeom>
        </p:spPr>
      </p:pic>
    </p:spTree>
    <p:extLst>
      <p:ext uri="{BB962C8B-B14F-4D97-AF65-F5344CB8AC3E}">
        <p14:creationId xmlns:p14="http://schemas.microsoft.com/office/powerpoint/2010/main" val="359411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E60B-704A-ACF3-63D7-7E7B8D12E284}"/>
              </a:ext>
            </a:extLst>
          </p:cNvPr>
          <p:cNvSpPr>
            <a:spLocks noGrp="1"/>
          </p:cNvSpPr>
          <p:nvPr>
            <p:ph type="title"/>
          </p:nvPr>
        </p:nvSpPr>
        <p:spPr/>
        <p:txBody>
          <a:bodyPr/>
          <a:lstStyle/>
          <a:p>
            <a:r>
              <a:rPr lang="en-US">
                <a:cs typeface="Calibri Light"/>
              </a:rPr>
              <a:t>Resources</a:t>
            </a:r>
          </a:p>
        </p:txBody>
      </p:sp>
      <p:sp>
        <p:nvSpPr>
          <p:cNvPr id="3" name="Content Placeholder 2">
            <a:extLst>
              <a:ext uri="{FF2B5EF4-FFF2-40B4-BE49-F238E27FC236}">
                <a16:creationId xmlns:a16="http://schemas.microsoft.com/office/drawing/2014/main" id="{2B45604A-4AC5-6C62-FDEC-0C583576C68B}"/>
              </a:ext>
            </a:extLst>
          </p:cNvPr>
          <p:cNvSpPr>
            <a:spLocks noGrp="1"/>
          </p:cNvSpPr>
          <p:nvPr>
            <p:ph idx="1"/>
          </p:nvPr>
        </p:nvSpPr>
        <p:spPr/>
        <p:txBody>
          <a:bodyPr vert="horz" lIns="91440" tIns="45720" rIns="91440" bIns="45720" rtlCol="0" anchor="t">
            <a:normAutofit/>
          </a:bodyPr>
          <a:lstStyle/>
          <a:p>
            <a:r>
              <a:rPr lang="en-US" sz="1600" dirty="0">
                <a:ea typeface="+mn-lt"/>
                <a:cs typeface="+mn-lt"/>
                <a:hlinkClick r:id="rId2"/>
              </a:rPr>
              <a:t>https://viso.ai/edge-ai/intel-neural-compute-stick-2</a:t>
            </a:r>
            <a:endParaRPr lang="en-US" sz="1600" dirty="0">
              <a:ea typeface="+mn-lt"/>
              <a:cs typeface="+mn-lt"/>
            </a:endParaRPr>
          </a:p>
          <a:p>
            <a:r>
              <a:rPr lang="en-US" sz="1600" dirty="0">
                <a:ea typeface="+mn-lt"/>
                <a:cs typeface="+mn-lt"/>
                <a:hlinkClick r:id="rId3"/>
              </a:rPr>
              <a:t>https://www.techproviderzone.com/advanced-technologies/develop-computer-vision-ai-prototypes-with-intel-neural-compute-stick-2</a:t>
            </a:r>
            <a:endParaRPr lang="en-US" sz="1600" dirty="0">
              <a:ea typeface="+mn-lt"/>
              <a:cs typeface="+mn-lt"/>
            </a:endParaRPr>
          </a:p>
          <a:p>
            <a:r>
              <a:rPr lang="en-US" sz="1600" dirty="0">
                <a:ea typeface="+mn-lt"/>
                <a:cs typeface="+mn-lt"/>
                <a:hlinkClick r:id="rId4"/>
              </a:rPr>
              <a:t>https://newsroom.intel.com/news/intel-unveils-intel-neural-compute-stick-2</a:t>
            </a:r>
            <a:endParaRPr lang="en-US" sz="1600" dirty="0">
              <a:ea typeface="+mn-lt"/>
              <a:cs typeface="+mn-lt"/>
            </a:endParaRPr>
          </a:p>
          <a:p>
            <a:r>
              <a:rPr lang="en-US" sz="1600" dirty="0">
                <a:ea typeface="+mn-lt"/>
                <a:cs typeface="+mn-lt"/>
                <a:hlinkClick r:id="rId5"/>
              </a:rPr>
              <a:t>https://newsroom.intel.com/news/intel-unveils-neural-compute-engine-movidius-myriad-x-vpu-unleash-ai-edge</a:t>
            </a:r>
            <a:endParaRPr lang="en-US" sz="1600" dirty="0">
              <a:ea typeface="+mn-lt"/>
              <a:cs typeface="+mn-lt"/>
            </a:endParaRPr>
          </a:p>
          <a:p>
            <a:r>
              <a:rPr lang="en-US" sz="1600" dirty="0">
                <a:ea typeface="+mn-lt"/>
                <a:cs typeface="+mn-lt"/>
                <a:hlinkClick r:id="rId6"/>
              </a:rPr>
              <a:t>https://www.anandtech.com/show/14295/intel-to-discontinue-movidius-neural-compute-stick</a:t>
            </a:r>
          </a:p>
          <a:p>
            <a:r>
              <a:rPr lang="fr-FR" sz="1600" dirty="0">
                <a:ea typeface="+mn-lt"/>
                <a:cs typeface="+mn-lt"/>
                <a:hlinkClick r:id="rId6"/>
              </a:rPr>
              <a:t>Source </a:t>
            </a:r>
            <a:r>
              <a:rPr lang="fr-FR" sz="1600" dirty="0" err="1">
                <a:ea typeface="+mn-lt"/>
                <a:cs typeface="+mn-lt"/>
                <a:hlinkClick r:id="rId6"/>
              </a:rPr>
              <a:t>References</a:t>
            </a:r>
            <a:r>
              <a:rPr lang="fr-FR" sz="1600" dirty="0">
                <a:ea typeface="+mn-lt"/>
                <a:cs typeface="+mn-lt"/>
                <a:hlinkClick r:id="rId6"/>
              </a:rPr>
              <a:t>:</a:t>
            </a:r>
          </a:p>
          <a:p>
            <a:r>
              <a:rPr lang="fr-FR" sz="1600" dirty="0">
                <a:ea typeface="+mn-lt"/>
                <a:cs typeface="+mn-lt"/>
                <a:hlinkClick r:id="rId6"/>
              </a:rPr>
              <a:t>https://viso.ai/edge-ai/intel-neural-compute-stick-2/</a:t>
            </a:r>
          </a:p>
          <a:p>
            <a:endParaRPr lang="en-US" sz="1600" dirty="0">
              <a:ea typeface="+mn-lt"/>
              <a:cs typeface="+mn-lt"/>
              <a:hlinkClick r:id="rId6"/>
            </a:endParaRPr>
          </a:p>
          <a:p>
            <a:endParaRPr lang="en-US" dirty="0">
              <a:ea typeface="+mn-lt"/>
              <a:cs typeface="+mn-lt"/>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8679229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739E66D384974A9F1B10E644BC5690" ma:contentTypeVersion="2" ma:contentTypeDescription="Create a new document." ma:contentTypeScope="" ma:versionID="e725828a2ec02153661759fb4ac4316c">
  <xsd:schema xmlns:xsd="http://www.w3.org/2001/XMLSchema" xmlns:xs="http://www.w3.org/2001/XMLSchema" xmlns:p="http://schemas.microsoft.com/office/2006/metadata/properties" xmlns:ns2="ac44c4ba-aca2-4702-8f82-c77a0d01b3fb" targetNamespace="http://schemas.microsoft.com/office/2006/metadata/properties" ma:root="true" ma:fieldsID="ff1ec48ca7ab1ae7e91241f43ead2c3b" ns2:_="">
    <xsd:import namespace="ac44c4ba-aca2-4702-8f82-c77a0d01b3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44c4ba-aca2-4702-8f82-c77a0d01b3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11339C-11E8-496E-B44F-D0AF41B3B5A6}">
  <ds:schemaRefs>
    <ds:schemaRef ds:uri="ac44c4ba-aca2-4702-8f82-c77a0d01b3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4D138E4-E7B2-40CB-A68F-E41467EB5FB2}">
  <ds:schemaRefs>
    <ds:schemaRef ds:uri="http://schemas.microsoft.com/sharepoint/v3/contenttype/forms"/>
  </ds:schemaRefs>
</ds:datastoreItem>
</file>

<file path=customXml/itemProps3.xml><?xml version="1.0" encoding="utf-8"?>
<ds:datastoreItem xmlns:ds="http://schemas.openxmlformats.org/officeDocument/2006/customXml" ds:itemID="{F357DAFE-80BC-4CD4-9D21-D5E4A8CC14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58</TotalTime>
  <Words>617</Words>
  <Application>Microsoft Office PowerPoint</Application>
  <PresentationFormat>Widescreen</PresentationFormat>
  <Paragraphs>39</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Intel AI Stick</vt:lpstr>
      <vt:lpstr>Today  Artificial Intelligence issues </vt:lpstr>
      <vt:lpstr>Cybersecurity is a severe problem</vt:lpstr>
      <vt:lpstr> How can we merge the Cloud-Based AI to Local independent secure hardware?</vt:lpstr>
      <vt:lpstr>Speed and performance</vt:lpstr>
      <vt:lpstr>Scalability</vt:lpstr>
      <vt:lpstr>Flexibility and Reliability</vt:lpstr>
      <vt:lpstr>Reliability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dc:creator>
  <cp:lastModifiedBy>Michelle Tan</cp:lastModifiedBy>
  <cp:revision>8</cp:revision>
  <dcterms:created xsi:type="dcterms:W3CDTF">2022-09-11T19:10:02Z</dcterms:created>
  <dcterms:modified xsi:type="dcterms:W3CDTF">2022-09-16T21:28:21Z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0x01010056739E66D384974A9F1B10E644BC5690</vt:lpwstr>
  </property>
</Properties>
</file>