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79"/>
  </p:notesMasterIdLst>
  <p:sldIdLst>
    <p:sldId id="300" r:id="rId4"/>
    <p:sldId id="352" r:id="rId5"/>
    <p:sldId id="257" r:id="rId6"/>
    <p:sldId id="258" r:id="rId7"/>
    <p:sldId id="303" r:id="rId8"/>
    <p:sldId id="304" r:id="rId9"/>
    <p:sldId id="305" r:id="rId10"/>
    <p:sldId id="259" r:id="rId11"/>
    <p:sldId id="350" r:id="rId12"/>
    <p:sldId id="361" r:id="rId13"/>
    <p:sldId id="260" r:id="rId14"/>
    <p:sldId id="356" r:id="rId15"/>
    <p:sldId id="261" r:id="rId16"/>
    <p:sldId id="262" r:id="rId17"/>
    <p:sldId id="357" r:id="rId18"/>
    <p:sldId id="264" r:id="rId19"/>
    <p:sldId id="307" r:id="rId20"/>
    <p:sldId id="265" r:id="rId21"/>
    <p:sldId id="359" r:id="rId22"/>
    <p:sldId id="309" r:id="rId23"/>
    <p:sldId id="310" r:id="rId24"/>
    <p:sldId id="311" r:id="rId25"/>
    <p:sldId id="312" r:id="rId26"/>
    <p:sldId id="314" r:id="rId27"/>
    <p:sldId id="317" r:id="rId28"/>
    <p:sldId id="1053" r:id="rId29"/>
    <p:sldId id="371" r:id="rId30"/>
    <p:sldId id="372" r:id="rId31"/>
    <p:sldId id="373" r:id="rId32"/>
    <p:sldId id="383" r:id="rId33"/>
    <p:sldId id="1056" r:id="rId34"/>
    <p:sldId id="1055" r:id="rId35"/>
    <p:sldId id="1054" r:id="rId36"/>
    <p:sldId id="375" r:id="rId37"/>
    <p:sldId id="376" r:id="rId38"/>
    <p:sldId id="354" r:id="rId39"/>
    <p:sldId id="374" r:id="rId40"/>
    <p:sldId id="366" r:id="rId41"/>
    <p:sldId id="318" r:id="rId42"/>
    <p:sldId id="358" r:id="rId43"/>
    <p:sldId id="320" r:id="rId44"/>
    <p:sldId id="321" r:id="rId45"/>
    <p:sldId id="322" r:id="rId46"/>
    <p:sldId id="323" r:id="rId47"/>
    <p:sldId id="324" r:id="rId48"/>
    <p:sldId id="325" r:id="rId49"/>
    <p:sldId id="327" r:id="rId50"/>
    <p:sldId id="328" r:id="rId51"/>
    <p:sldId id="329" r:id="rId52"/>
    <p:sldId id="330" r:id="rId53"/>
    <p:sldId id="367" r:id="rId54"/>
    <p:sldId id="301" r:id="rId55"/>
    <p:sldId id="368" r:id="rId56"/>
    <p:sldId id="369" r:id="rId57"/>
    <p:sldId id="370" r:id="rId58"/>
    <p:sldId id="381" r:id="rId59"/>
    <p:sldId id="360" r:id="rId60"/>
    <p:sldId id="340" r:id="rId61"/>
    <p:sldId id="362" r:id="rId62"/>
    <p:sldId id="341" r:id="rId63"/>
    <p:sldId id="363" r:id="rId64"/>
    <p:sldId id="342" r:id="rId65"/>
    <p:sldId id="343" r:id="rId66"/>
    <p:sldId id="379" r:id="rId67"/>
    <p:sldId id="378" r:id="rId68"/>
    <p:sldId id="377" r:id="rId69"/>
    <p:sldId id="345" r:id="rId70"/>
    <p:sldId id="380" r:id="rId71"/>
    <p:sldId id="1019" r:id="rId72"/>
    <p:sldId id="346" r:id="rId73"/>
    <p:sldId id="351" r:id="rId74"/>
    <p:sldId id="270" r:id="rId75"/>
    <p:sldId id="347" r:id="rId76"/>
    <p:sldId id="348" r:id="rId77"/>
    <p:sldId id="364" r:id="rId78"/>
  </p:sldIdLst>
  <p:sldSz cx="6858000" cy="5143500"/>
  <p:notesSz cx="6858000" cy="9144000"/>
  <p:custDataLst>
    <p:tags r:id="rId8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6D6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8621" autoAdjust="0"/>
  </p:normalViewPr>
  <p:slideViewPr>
    <p:cSldViewPr snapToGrid="0">
      <p:cViewPr varScale="1">
        <p:scale>
          <a:sx n="132" d="100"/>
          <a:sy n="132" d="100"/>
        </p:scale>
        <p:origin x="1824" y="120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： 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EUID</a:t>
            </a:r>
            <a:r>
              <a:rPr lang="zh-CN" altLang="en-US" dirty="0"/>
              <a:t>：有效用户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GID</a:t>
            </a:r>
            <a:r>
              <a:rPr lang="zh-CN" altLang="en-US" dirty="0"/>
              <a:t>：组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Efficiency:    saves</a:t>
            </a:r>
            <a:r>
              <a:rPr lang="en-US" baseline="0" dirty="0"/>
              <a:t> context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8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5C5727F-A321-8B0B-F559-DCE154CB3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F73927D-0275-5015-9D53-11B9C51F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i="0" dirty="0">
                <a:solidFill>
                  <a:srgbClr val="424242"/>
                </a:solidFill>
                <a:effectLst/>
                <a:latin typeface="lxgwwenkai-regular"/>
              </a:rPr>
              <a:t>https://</a:t>
            </a:r>
            <a:r>
              <a:rPr lang="en" altLang="zh-CN" b="0" i="0" dirty="0" err="1">
                <a:solidFill>
                  <a:srgbClr val="424242"/>
                </a:solidFill>
                <a:effectLst/>
                <a:latin typeface="lxgwwenkai-regular"/>
              </a:rPr>
              <a:t>blog.zhougy.top</a:t>
            </a:r>
            <a:r>
              <a:rPr lang="en" altLang="zh-CN" b="0" i="0" dirty="0">
                <a:solidFill>
                  <a:srgbClr val="424242"/>
                </a:solidFill>
                <a:effectLst/>
                <a:latin typeface="lxgwwenkai-regular"/>
              </a:rPr>
              <a:t>/2019/11/30/seccomp%E4%BB%8B%E7%BB%8D/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9676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Chrome broker process starts renderer process to render new site.  First thing it does is install a BPF filter.</a:t>
            </a:r>
          </a:p>
          <a:p>
            <a:r>
              <a:rPr lang="en-US" dirty="0" err="1">
                <a:latin typeface="Times New Roman" charset="0"/>
              </a:rPr>
              <a:t>prctl</a:t>
            </a:r>
            <a:r>
              <a:rPr lang="en-US" dirty="0">
                <a:latin typeface="Times New Roman" charset="0"/>
              </a:rPr>
              <a:t>:   MODE_FILTER means run BPF program on </a:t>
            </a:r>
            <a:r>
              <a:rPr lang="en-US" b="1" u="sng" dirty="0">
                <a:latin typeface="Times New Roman" charset="0"/>
              </a:rPr>
              <a:t>every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syscall</a:t>
            </a:r>
            <a:r>
              <a:rPr lang="en-US" dirty="0">
                <a:latin typeface="Times New Roman" charset="0"/>
              </a:rPr>
              <a:t>   (MODE_STRICT only allows a small number of </a:t>
            </a:r>
            <a:r>
              <a:rPr lang="en-US" dirty="0" err="1">
                <a:latin typeface="Times New Roman" charset="0"/>
              </a:rPr>
              <a:t>syscalls</a:t>
            </a:r>
            <a:r>
              <a:rPr lang="en-US" dirty="0">
                <a:latin typeface="Times New Roman" charset="0"/>
              </a:rPr>
              <a:t>)</a:t>
            </a:r>
          </a:p>
          <a:p>
            <a:r>
              <a:rPr lang="en-US" dirty="0">
                <a:latin typeface="Times New Roman" charset="0"/>
              </a:rPr>
              <a:t>Also mention Linux LXC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2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is killed as if by SIGSYS signal:  bad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23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3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Chrome:  used to sandbox </a:t>
            </a:r>
            <a:r>
              <a:rPr lang="en-US" dirty="0" err="1">
                <a:latin typeface="Times New Roman" charset="0"/>
              </a:rPr>
              <a:t>renderes</a:t>
            </a:r>
            <a:r>
              <a:rPr lang="en-US" dirty="0">
                <a:latin typeface="Times New Roman" charset="0"/>
              </a:rPr>
              <a:t>.</a:t>
            </a:r>
          </a:p>
          <a:p>
            <a:r>
              <a:rPr lang="en-US" dirty="0">
                <a:latin typeface="Times New Roman" charset="0"/>
              </a:rPr>
              <a:t>Also mention Linux LXC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53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https://www.antitree.com/2017/09/docker-seccomp-json-format/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8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ahoma" charset="0"/>
              </a:rPr>
              <a:t>Confinement :  </a:t>
            </a:r>
            <a:r>
              <a:rPr lang="zh-CN" altLang="en-US" sz="1200" dirty="0">
                <a:latin typeface="Tahoma" charset="0"/>
              </a:rPr>
              <a:t>隔离、监禁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More info on </a:t>
            </a:r>
            <a:r>
              <a:rPr lang="en-US" dirty="0" err="1">
                <a:latin typeface="Times New Roman" charset="0"/>
              </a:rPr>
              <a:t>NaCl</a:t>
            </a:r>
            <a:r>
              <a:rPr lang="en-US" dirty="0">
                <a:latin typeface="Times New Roman" charset="0"/>
              </a:rPr>
              <a:t>:   http://nativeclient.googlecode.com/svn/data/docs_tarball/nacl/googleclient/native_client/documentation/nacl_paper.pdf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8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0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IDS = 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91881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“红色药丸”和“蓝色药丸”指的是两种选择，一种是愿意接受可能令人不安或改变生活的真相，选择服用红色药丸，另一种是选择服用蓝色药丸，满足于无知。这些术语指的是</a:t>
            </a:r>
            <a:r>
              <a:rPr lang="en-US" altLang="zh-CN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1999</a:t>
            </a:r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年电影</a:t>
            </a:r>
            <a:r>
              <a:rPr lang="en-US" altLang="zh-CN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《</a:t>
            </a:r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黑客帝国</a:t>
            </a:r>
            <a:r>
              <a:rPr lang="en-US" altLang="zh-CN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》</a:t>
            </a:r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中的一个场景。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9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 pill virus </a:t>
            </a:r>
            <a:r>
              <a:rPr lang="zh-CN" altLang="en-US" dirty="0"/>
              <a:t>蓝色药丸病毒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2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DRM</a:t>
            </a:r>
            <a:r>
              <a:rPr lang="zh-CN" altLang="en-US" dirty="0"/>
              <a:t>系统 即数字版权管理系统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8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Scratch </a:t>
            </a:r>
            <a:r>
              <a:rPr lang="zh-CN" altLang="en-US" dirty="0"/>
              <a:t>抓取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53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Defense:   clear low order bits</a:t>
            </a:r>
            <a:r>
              <a:rPr lang="en-US" baseline="0" dirty="0"/>
              <a:t> of jump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5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[CCS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09]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Hey, You, Get Off of My Cloud: Exploring Information Leakage in Third-Party Compute Clouds </a:t>
            </a:r>
          </a:p>
          <a:p>
            <a:r>
              <a:rPr lang="mr-IN" altLang="zh-CN" dirty="0"/>
              <a:t>……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4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Tahoma" charset="0"/>
              </a:rPr>
              <a:t>Confinement :  </a:t>
            </a:r>
            <a:r>
              <a:rPr lang="zh-CN" altLang="en-US" sz="1200" dirty="0">
                <a:latin typeface="Tahoma" charset="0"/>
              </a:rPr>
              <a:t>隔离</a:t>
            </a:r>
            <a:endParaRPr lang="en-US" altLang="zh-CN" sz="1200" dirty="0">
              <a:latin typeface="Tahoma" charset="0"/>
            </a:endParaRPr>
          </a:p>
          <a:p>
            <a:endParaRPr lang="en-US" altLang="zh-CN" sz="1200" dirty="0">
              <a:latin typeface="Tahoma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Wikipedia: An </a:t>
            </a:r>
            <a:r>
              <a:rPr lang="en-US" altLang="zh-CN" b="1" dirty="0"/>
              <a:t>air gap</a:t>
            </a:r>
            <a:r>
              <a:rPr lang="en-US" altLang="zh-CN" dirty="0"/>
              <a:t>, </a:t>
            </a:r>
            <a:r>
              <a:rPr lang="en-US" altLang="zh-CN" b="1" dirty="0"/>
              <a:t>air wall</a:t>
            </a:r>
            <a:r>
              <a:rPr lang="en-US" altLang="zh-CN" dirty="0"/>
              <a:t> or </a:t>
            </a:r>
            <a:r>
              <a:rPr lang="en-US" altLang="zh-CN" b="1" dirty="0"/>
              <a:t>air gapping</a:t>
            </a:r>
            <a:r>
              <a:rPr lang="en-US" altLang="zh-CN" dirty="0"/>
              <a:t> is a network security measure employed on one or more computers to ensure that a secure computer network is physically isolated from unsecured networks, such as the public Internet or an unsecured local area network.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2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9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GSWTK:   generic software wrapper toolkit</a:t>
            </a:r>
          </a:p>
        </p:txBody>
      </p:sp>
    </p:spTree>
    <p:extLst>
      <p:ext uri="{BB962C8B-B14F-4D97-AF65-F5344CB8AC3E}">
        <p14:creationId xmlns:p14="http://schemas.microsoft.com/office/powerpoint/2010/main" val="134242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调试器</a:t>
            </a:r>
            <a:r>
              <a:rPr lang="en-US" altLang="zh-CN" dirty="0" err="1"/>
              <a:t>gdb</a:t>
            </a:r>
            <a:r>
              <a:rPr lang="zh-CN" altLang="en-US" dirty="0"/>
              <a:t>通过</a:t>
            </a:r>
            <a:r>
              <a:rPr lang="en-US" altLang="zh-CN" dirty="0" err="1"/>
              <a:t>ptrace</a:t>
            </a:r>
            <a:r>
              <a:rPr lang="zh-CN" altLang="en-US" dirty="0"/>
              <a:t>控制被调试的进程。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0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73800" y="4819650"/>
            <a:ext cx="5715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83A-615B-474A-97BD-CECF2EC2C65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AF5A-8EA3-4652-B3D8-19306255159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7F40-2F49-479B-9858-9203EF0D7B3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0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5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8CBA-EA09-4DCF-9A07-A8A3FB62DC2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FF3F-D57E-4ED8-A57A-E5D1C0DCC10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30E1-B2D2-43B8-835A-DF728606BEA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FC6C-813A-4EE9-B015-A3FFFD190C9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D31E-703C-43F1-8DE9-A386B7A422E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C7EF-8958-429C-A43F-2710D1924A8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F3A-0A20-4651-B814-E510E220BE3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437-53BF-4881-97BA-1BC863A95F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9FE-0C8B-48C6-B031-F66FE21F45B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EEF6-7AEF-47CE-B1A3-3CAD03F33C7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5FA-9B42-4DC7-BB76-4B8E071EF91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09D2-5881-4989-BF4F-17296A90AB5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C7B5-3942-471C-9BCA-4F6281FF1BC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C40B-8A55-4D66-870B-EF96E0004A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9F3-2EA8-43B4-BE3B-F3E68842428B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959C-446D-4D69-BF39-C4EEF1BB65E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4513-B6FA-42DD-9A16-2A7B0DD149D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72EB-37B6-413D-81E0-198C5A3D9B3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447-55ED-47C2-8F9B-96439934693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E6DE-0D14-4FF4-B6B7-72C8900C900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B117-05C6-458C-992C-B9EF382EBE0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C644-988D-4370-9BA4-F898A34CCA7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3EAD-C6F9-47C0-9D7A-C783AC01CE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EA4-0D7C-444F-8319-FA34164CD71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5C54-2F53-47C8-9753-007DE67E199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C734-8649-400C-B04A-C352D667F5D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F0F-40D0-49D3-A69B-382B329F5908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824-7BD3-4442-A340-5783B23CF04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F56-983A-44B2-A248-E787381545E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5C27-5C61-48AA-B94E-3DB55178986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71984" y="4942417"/>
            <a:ext cx="56778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  <p:sldLayoutId id="2147483737" r:id="rId14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A558-48CE-4D3F-A3A6-0B4BBE2960A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0" y="666750"/>
            <a:ext cx="10166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918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8346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7490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2062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49BC-E8FA-49B4-95E9-BDD89F817E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6/11/2024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49" y="666750"/>
            <a:ext cx="107273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block2x2White1</a:t>
            </a:r>
          </a:p>
          <a:p>
            <a:endParaRPr lang="en-US" sz="1050" dirty="0">
              <a:solidFill>
                <a:prstClr val="black"/>
              </a:solidFill>
            </a:endParaRPr>
          </a:p>
          <a:p>
            <a:r>
              <a:rPr lang="en-US" sz="1050" dirty="0">
                <a:solidFill>
                  <a:prstClr val="black"/>
                </a:solidFill>
              </a:rPr>
              <a:t>Ordering of</a:t>
            </a:r>
            <a:r>
              <a:rPr lang="en-US" sz="105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050" baseline="0" dirty="0">
                <a:solidFill>
                  <a:prstClr val="black"/>
                </a:solidFill>
              </a:rPr>
              <a:t>buttons is</a:t>
            </a:r>
            <a:r>
              <a:rPr lang="en-US" sz="1050" dirty="0">
                <a:solidFill>
                  <a:prstClr val="black"/>
                </a:solidFill>
              </a:rPr>
              <a:t>:</a:t>
            </a:r>
          </a:p>
          <a:p>
            <a:r>
              <a:rPr lang="en-US" sz="1050" dirty="0">
                <a:solidFill>
                  <a:prstClr val="black"/>
                </a:solidFill>
              </a:rPr>
              <a:t>13</a:t>
            </a:r>
          </a:p>
          <a:p>
            <a:r>
              <a:rPr lang="en-US" sz="105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Matri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75210" y="1050368"/>
              <a:ext cx="270" cy="27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190" y="1043348"/>
                <a:ext cx="14310" cy="143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标题 2"/>
          <p:cNvSpPr txBox="1">
            <a:spLocks/>
          </p:cNvSpPr>
          <p:nvPr/>
        </p:nvSpPr>
        <p:spPr>
          <a:xfrm>
            <a:off x="624466" y="1453067"/>
            <a:ext cx="549755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b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安全体系结构（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62366"/>
            <a:ext cx="61722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chroot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带来的好处：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增强了系统的安全性，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限制用户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（即使是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建立一个与原系统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隔离的系统目录结构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，方便用户的开发；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切换系统的根目录位置，引导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系统启动以及急救系统等。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1885950"/>
            <a:ext cx="2514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31258"/>
            <a:ext cx="6172200" cy="6429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50" y="1177260"/>
            <a:ext cx="6343650" cy="34709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必须使用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chroot</a:t>
            </a:r>
            <a:r>
              <a:rPr lang="en-US" dirty="0">
                <a:latin typeface="Tahoma" charset="0"/>
                <a:ea typeface="ＭＳ Ｐゴシック" charset="0"/>
              </a:rPr>
              <a:t>  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	   </a:t>
            </a:r>
            <a:r>
              <a:rPr lang="en-US" sz="1800" dirty="0">
                <a:latin typeface="Tahoma" charset="0"/>
                <a:ea typeface="ＭＳ Ｐゴシック" charset="0"/>
              </a:rPr>
              <a:t>root</a:t>
            </a:r>
            <a:r>
              <a:rPr lang="zh-CN" altLang="en-US" sz="1800" dirty="0">
                <a:latin typeface="Tahoma" charset="0"/>
                <a:ea typeface="ＭＳ Ｐゴシック" charset="0"/>
              </a:rPr>
              <a:t>目录</a:t>
            </a:r>
            <a:r>
              <a:rPr lang="en-US" sz="1800" dirty="0">
                <a:latin typeface="Tahoma" charset="0"/>
                <a:ea typeface="ＭＳ Ｐゴシック" charset="0"/>
              </a:rPr>
              <a:t> 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“</a:t>
            </a:r>
            <a:r>
              <a:rPr lang="en-US" sz="1800" dirty="0">
                <a:latin typeface="Tahoma" charset="0"/>
                <a:ea typeface="ＭＳ Ｐゴシック" charset="0"/>
              </a:rPr>
              <a:t>/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”</a:t>
            </a:r>
            <a:r>
              <a:rPr lang="en-US" sz="1800" dirty="0">
                <a:latin typeface="Tahoma" charset="0"/>
                <a:ea typeface="ＭＳ Ｐゴシック" charset="0"/>
              </a:rPr>
              <a:t> </a:t>
            </a:r>
            <a:r>
              <a:rPr lang="zh-CN" altLang="en-US" sz="1800" dirty="0">
                <a:latin typeface="Tahoma" charset="0"/>
                <a:ea typeface="ＭＳ Ｐゴシック" charset="0"/>
              </a:rPr>
              <a:t>现在是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“</a:t>
            </a:r>
            <a:r>
              <a:rPr lang="en-US" sz="1800" dirty="0">
                <a:latin typeface="Tahoma" charset="0"/>
                <a:ea typeface="ＭＳ Ｐゴシック" charset="0"/>
              </a:rPr>
              <a:t>/</a:t>
            </a:r>
            <a:r>
              <a:rPr lang="en-US" sz="1800" dirty="0" err="1">
                <a:latin typeface="Tahoma" charset="0"/>
                <a:ea typeface="ＭＳ Ｐゴシック" charset="0"/>
              </a:rPr>
              <a:t>tmp</a:t>
            </a:r>
            <a:r>
              <a:rPr lang="en-US" sz="1800" dirty="0">
                <a:latin typeface="Tahoma" charset="0"/>
                <a:ea typeface="ＭＳ Ｐゴシック" charset="0"/>
              </a:rPr>
              <a:t>/guest</a:t>
            </a:r>
            <a:r>
              <a:rPr lang="zh-CN" altLang="en-US" sz="1800" dirty="0">
                <a:latin typeface="Tahoma" charset="0"/>
                <a:ea typeface="ＭＳ Ｐゴシック" charset="0"/>
              </a:rPr>
              <a:t>”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su</a:t>
            </a:r>
            <a:r>
              <a:rPr lang="en-US" dirty="0">
                <a:latin typeface="Tahoma" charset="0"/>
                <a:ea typeface="ＭＳ Ｐゴシック" charset="0"/>
              </a:rPr>
              <a:t> guest		</a:t>
            </a:r>
            <a:r>
              <a:rPr lang="en-US" sz="1800" dirty="0">
                <a:latin typeface="Tahoma" charset="0"/>
                <a:ea typeface="ＭＳ Ｐゴシック" charset="0"/>
              </a:rPr>
              <a:t>    EUID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设置为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“</a:t>
            </a:r>
            <a:r>
              <a:rPr lang="en-US" sz="1800" dirty="0">
                <a:latin typeface="Tahoma" charset="0"/>
                <a:ea typeface="ＭＳ Ｐゴシック" charset="0"/>
              </a:rPr>
              <a:t>guest</a:t>
            </a:r>
            <a:r>
              <a:rPr lang="ja-JP" altLang="en-US" sz="1800" dirty="0">
                <a:latin typeface="Tahoma" charset="0"/>
                <a:ea typeface="ＭＳ Ｐゴシック" charset="0"/>
              </a:rPr>
              <a:t>”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endParaRPr lang="en-US" sz="1800" dirty="0">
              <a:latin typeface="Tahoma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/guest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被添加到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中应用程序可以访问到的文件系统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open(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)    </a:t>
            </a: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		    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etc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 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lvl="1">
              <a:spcBef>
                <a:spcPct val="50000"/>
              </a:spcBef>
              <a:buSzTx/>
              <a:buFont typeface="Symbol" charset="0"/>
              <a:buChar char="Þ"/>
            </a:pPr>
            <a:r>
              <a:rPr lang="en-US" dirty="0">
                <a:latin typeface="Tahoma" charset="0"/>
                <a:ea typeface="ＭＳ Ｐゴシック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应用程序不能访问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外的文件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官方介绍：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800" dirty="0" err="1"/>
              <a:t>Jailkit</a:t>
            </a:r>
            <a:r>
              <a:rPr lang="zh-CN" altLang="en-US" sz="1800" dirty="0"/>
              <a:t>是一组实用程序，用于使用</a:t>
            </a:r>
            <a:r>
              <a:rPr lang="en-US" altLang="zh-CN" sz="1800" dirty="0"/>
              <a:t>chroot()</a:t>
            </a:r>
            <a:r>
              <a:rPr lang="zh-CN" altLang="en-US" sz="1800" dirty="0"/>
              <a:t>和特定命令将用户帐户限制为特定目录运行。</a:t>
            </a:r>
            <a:endParaRPr lang="en-US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设置一个</a:t>
            </a:r>
            <a:r>
              <a:rPr lang="en-US" altLang="zh-CN" sz="1800" dirty="0"/>
              <a:t>chroot shell</a:t>
            </a:r>
            <a:r>
              <a:rPr lang="zh-CN" altLang="en-US" sz="1800" dirty="0"/>
              <a:t>、一个仅限于某些特定命令的</a:t>
            </a:r>
            <a:r>
              <a:rPr lang="en-US" altLang="zh-CN" sz="1800" dirty="0"/>
              <a:t>shell</a:t>
            </a:r>
            <a:r>
              <a:rPr lang="zh-CN" altLang="en-US" sz="1800" dirty="0"/>
              <a:t>或一个</a:t>
            </a:r>
            <a:r>
              <a:rPr lang="en-US" altLang="zh-CN" sz="1800" dirty="0"/>
              <a:t>chroot jail</a:t>
            </a:r>
            <a:r>
              <a:rPr lang="zh-CN" altLang="en-US" sz="1800" dirty="0"/>
              <a:t>中的守护进程。该方式容易实现，并且可以使用程序自动完成。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2600" y="4537250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How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it:</a:t>
            </a:r>
            <a:r>
              <a:rPr lang="zh-CN" altLang="en-US" sz="1400" dirty="0"/>
              <a:t> </a:t>
            </a:r>
            <a:r>
              <a:rPr lang="en-US" altLang="zh-CN" sz="1400" dirty="0"/>
              <a:t>http://</a:t>
            </a:r>
            <a:r>
              <a:rPr lang="en-US" altLang="zh-CN" sz="1400" dirty="0" err="1"/>
              <a:t>www.binarytides.com</a:t>
            </a:r>
            <a:r>
              <a:rPr lang="en-US" altLang="zh-CN" sz="1400" dirty="0"/>
              <a:t>/setup-jailed-shell-</a:t>
            </a:r>
            <a:r>
              <a:rPr lang="en-US" altLang="zh-CN" sz="1400" dirty="0" err="1"/>
              <a:t>jailkit</a:t>
            </a:r>
            <a:r>
              <a:rPr lang="en-US" altLang="zh-CN" sz="1400" dirty="0"/>
              <a:t>-</a:t>
            </a:r>
            <a:r>
              <a:rPr lang="en-US" altLang="zh-CN" sz="1400" dirty="0" err="1"/>
              <a:t>ubuntu</a:t>
            </a:r>
            <a:r>
              <a:rPr lang="en-US" altLang="zh-CN" sz="1400" dirty="0"/>
              <a:t>/</a:t>
            </a:r>
            <a:endParaRPr lang="zh-CN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82600" y="4229473"/>
            <a:ext cx="467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Where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find:</a:t>
            </a:r>
            <a:r>
              <a:rPr lang="zh-CN" altLang="en-US" sz="1400" dirty="0"/>
              <a:t> </a:t>
            </a:r>
            <a:r>
              <a:rPr lang="en-US" sz="1400" dirty="0"/>
              <a:t>https://</a:t>
            </a:r>
            <a:r>
              <a:rPr lang="en-US" sz="1400" dirty="0" err="1"/>
              <a:t>olivier.sessink.nl</a:t>
            </a:r>
            <a:r>
              <a:rPr lang="en-US" sz="1400" dirty="0"/>
              <a:t>/</a:t>
            </a:r>
            <a:r>
              <a:rPr lang="en-US" sz="1400" dirty="0" err="1"/>
              <a:t>jailkit</a:t>
            </a:r>
            <a:r>
              <a:rPr lang="en-US" sz="1400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17525"/>
            <a:ext cx="6172200" cy="6429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Jail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1194" y="860463"/>
            <a:ext cx="6629400" cy="3390236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  <a:buSzTx/>
              <a:buFontTx/>
              <a:buNone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jailkit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 自动构建文件、库以及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环境中需要的目录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918"/>
              </a:spcBef>
              <a:buFontTx/>
              <a:buChar char="•"/>
            </a:pP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jk_init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918"/>
              </a:spcBef>
              <a:buFontTx/>
              <a:buChar char="•"/>
            </a:pP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jk_check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环境的安全问题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  <a:buFontTx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检查任何修改的程序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  <a:buFontTx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检查全部可写的目录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Tx/>
              <a:buChar char="•"/>
            </a:pP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jk_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918"/>
              </a:spcBef>
              <a:buFontTx/>
              <a:buChar char="•"/>
            </a:pP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jk_lsh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中使用受限的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SzTx/>
              <a:buFontTx/>
              <a:buChar char="•"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61236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中逃逸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5725" y="1460501"/>
            <a:ext cx="668655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逃逸方法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Tahoma" charset="0"/>
              </a:rPr>
              <a:t>	    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open( 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../../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</a:rPr>
              <a:t>)   </a:t>
            </a: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	     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/guest/../../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etc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18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18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22300" y="3303985"/>
            <a:ext cx="5892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sz="18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mkdir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(</a:t>
            </a: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d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); </a:t>
            </a:r>
            <a:r>
              <a:rPr lang="zh-CN" altLang="en-US" sz="1800" b="1" dirty="0">
                <a:solidFill>
                  <a:srgbClr val="CC3399"/>
                </a:solidFill>
                <a:latin typeface="Tahoma" charset="0"/>
              </a:rPr>
              <a:t> </a:t>
            </a: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chroot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(</a:t>
            </a: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d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); </a:t>
            </a:r>
            <a:r>
              <a:rPr lang="zh-CN" altLang="en-US" sz="1800" b="1" dirty="0">
                <a:solidFill>
                  <a:srgbClr val="CC3399"/>
                </a:solidFill>
                <a:latin typeface="Tahoma" charset="0"/>
              </a:rPr>
              <a:t> </a:t>
            </a: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cd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 ../../../; </a:t>
            </a:r>
            <a:r>
              <a:rPr lang="zh-CN" altLang="en-US" sz="1800" b="1" dirty="0">
                <a:solidFill>
                  <a:srgbClr val="CC3399"/>
                </a:solidFill>
                <a:latin typeface="Tahoma" charset="0"/>
              </a:rPr>
              <a:t> </a:t>
            </a:r>
            <a:r>
              <a:rPr lang="mr-IN" sz="1800" b="1" dirty="0" err="1">
                <a:solidFill>
                  <a:srgbClr val="CC3399"/>
                </a:solidFill>
                <a:latin typeface="Tahoma" charset="0"/>
              </a:rPr>
              <a:t>chroot</a:t>
            </a:r>
            <a:r>
              <a:rPr lang="mr-IN" sz="1800" b="1" dirty="0">
                <a:solidFill>
                  <a:srgbClr val="CC3399"/>
                </a:solidFill>
                <a:latin typeface="Tahoma" charset="0"/>
              </a:rPr>
              <a:t>(.)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8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4727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Many ways to escape jail as root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232927"/>
            <a:ext cx="6286500" cy="32214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latin typeface="Tahoma" charset="0"/>
              </a:rPr>
              <a:t>创建允许访问原始磁盘的设备</a:t>
            </a:r>
            <a:endParaRPr lang="en-US" sz="1800" dirty="0">
              <a:latin typeface="Tahoma" charset="0"/>
            </a:endParaRPr>
          </a:p>
          <a:p>
            <a:pPr lvl="1">
              <a:lnSpc>
                <a:spcPct val="13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chroot jail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不会限制网络访问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endParaRPr lang="en-US" sz="1500" dirty="0">
              <a:latin typeface="Tahoma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latin typeface="Tahoma" charset="0"/>
              </a:rPr>
              <a:t>向非</a:t>
            </a:r>
            <a:r>
              <a:rPr lang="en-US" altLang="zh-CN" sz="1800" dirty="0">
                <a:latin typeface="Tahoma" charset="0"/>
              </a:rPr>
              <a:t>chroot</a:t>
            </a:r>
            <a:r>
              <a:rPr lang="zh-CN" altLang="en-US" sz="1800" dirty="0">
                <a:latin typeface="Tahoma" charset="0"/>
              </a:rPr>
              <a:t>进程发送信号</a:t>
            </a: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</a:pP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latin typeface="Tahoma" charset="0"/>
              </a:rPr>
              <a:t>重启系统</a:t>
            </a: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</a:pP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800" dirty="0">
                <a:latin typeface="Tahoma" charset="0"/>
              </a:rPr>
              <a:t>绑定特权端口</a:t>
            </a:r>
            <a:endParaRPr lang="en-US" sz="1800" dirty="0">
              <a:latin typeface="Tahoma" charset="0"/>
            </a:endParaRPr>
          </a:p>
          <a:p>
            <a:pPr>
              <a:lnSpc>
                <a:spcPct val="135000"/>
              </a:lnSpc>
              <a:buFont typeface="Wingdings" charset="0"/>
              <a:buNone/>
            </a:pPr>
            <a:endParaRPr lang="en-US" sz="18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0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17524"/>
            <a:ext cx="6172200" cy="642938"/>
          </a:xfrm>
        </p:spPr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jail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34902"/>
            <a:ext cx="6286500" cy="3337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比简单的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更强大的机制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sz="1600" dirty="0">
              <a:latin typeface="Tahoma" charset="0"/>
            </a:endParaRPr>
          </a:p>
          <a:p>
            <a:pPr marL="0" indent="0">
              <a:buNone/>
            </a:pPr>
            <a:r>
              <a:rPr lang="en-US" altLang="zh-CN" sz="1600" b="1" u="sng" dirty="0">
                <a:latin typeface="Tahoma" charset="0"/>
              </a:rPr>
              <a:t> 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</a:t>
            </a:r>
            <a:r>
              <a:rPr lang="en-US" sz="1600" b="1" dirty="0">
                <a:solidFill>
                  <a:srgbClr val="CC3399"/>
                </a:solidFill>
                <a:latin typeface="Tahoma" charset="0"/>
              </a:rPr>
              <a:t>jail   jail-path   hostname  IP-</a:t>
            </a:r>
            <a:r>
              <a:rPr lang="en-US" sz="1600" b="1" dirty="0" err="1">
                <a:solidFill>
                  <a:srgbClr val="CC3399"/>
                </a:solidFill>
                <a:latin typeface="Tahoma" charset="0"/>
              </a:rPr>
              <a:t>addr</a:t>
            </a:r>
            <a:r>
              <a:rPr lang="en-US" sz="1600" b="1" dirty="0">
                <a:solidFill>
                  <a:srgbClr val="CC3399"/>
                </a:solidFill>
                <a:latin typeface="Tahoma" charset="0"/>
              </a:rPr>
              <a:t>   </a:t>
            </a:r>
            <a:r>
              <a:rPr lang="en-US" sz="1600" b="1" dirty="0" err="1">
                <a:solidFill>
                  <a:srgbClr val="CC3399"/>
                </a:solidFill>
                <a:latin typeface="Tahoma" charset="0"/>
              </a:rPr>
              <a:t>cmd</a:t>
            </a:r>
            <a:endParaRPr lang="en-US" sz="1600" b="1" dirty="0">
              <a:solidFill>
                <a:srgbClr val="CC3399"/>
              </a:solidFill>
              <a:latin typeface="Tahoma" charset="0"/>
            </a:endParaRPr>
          </a:p>
          <a:p>
            <a:pPr lvl="1">
              <a:spcBef>
                <a:spcPct val="60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调用加固的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chroot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../../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逃逸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ct val="60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只能绑定到具有指定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地址和授权端口的套接字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60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中的进程通信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60000"/>
              </a:spcBef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是受限的，比如：不能加载内核模块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8700" y="4308009"/>
            <a:ext cx="5740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FreeBSD_jail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8700" y="4571725"/>
            <a:ext cx="54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blog.sina.com.cn</a:t>
            </a:r>
            <a:r>
              <a:rPr lang="en-US" sz="1100" dirty="0"/>
              <a:t>/s/blog_5d239b7f01019q58.html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266699"/>
            <a:ext cx="6172200" cy="7114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不是所有的程序都可以在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0" y="1182029"/>
            <a:ext cx="6007100" cy="341259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中运行的程序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音频播放器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中运行的程序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邮件客户端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0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31701"/>
            <a:ext cx="6172200" cy="642938"/>
          </a:xfrm>
        </p:spPr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58956"/>
            <a:ext cx="6286500" cy="3708306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粗粒度策略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访问或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不访问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600" dirty="0">
                <a:latin typeface="Tahoma" charset="0"/>
                <a:ea typeface="ＭＳ Ｐゴシック" charset="0"/>
              </a:rPr>
              <a:t>All or nothing access to parts of file system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对某些应用程序不适合，比如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外文件读访问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Gmail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中发送附件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不能阻止一些恶意应用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访问网络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主机操作系统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Confinement Principle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系统调用介入</a:t>
            </a:r>
            <a:r>
              <a:rPr lang="en-US" altLang="zh-CN" dirty="0">
                <a:solidFill>
                  <a:srgbClr val="0000FF"/>
                </a:solidFill>
              </a:rPr>
              <a:t>(System Call Interposition)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基于虚拟机的隔离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软件故障隔离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Fault Isolation)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The Confinement Principle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系统调用介入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(System Call Interposition)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基于虚拟机的隔离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软件故障隔离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Fault Isolation)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1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31702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系统调用介入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95665"/>
            <a:ext cx="6457950" cy="343021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086100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为了破坏主机系统，应用程序必须进行系统调用：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tabLst>
                <a:tab pos="3086100" algn="l"/>
              </a:tabLs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覆盖文件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: </a:t>
            </a:r>
            <a:r>
              <a:rPr lang="en-US" sz="1400" dirty="0">
                <a:latin typeface="Tahoma" charset="0"/>
                <a:ea typeface="ＭＳ Ｐゴシック" charset="0"/>
              </a:rPr>
              <a:t>	</a:t>
            </a:r>
            <a:r>
              <a:rPr lang="en-US" sz="14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unlink, open, write</a:t>
            </a:r>
          </a:p>
          <a:p>
            <a:pPr lvl="1">
              <a:lnSpc>
                <a:spcPct val="120000"/>
              </a:lnSpc>
              <a:tabLst>
                <a:tab pos="3086100" algn="l"/>
              </a:tabLs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进行网络攻击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:</a:t>
            </a:r>
            <a:r>
              <a:rPr lang="en-US" sz="1400" dirty="0">
                <a:latin typeface="Tahoma"/>
                <a:ea typeface="ＭＳ Ｐゴシック" charset="0"/>
                <a:cs typeface="Tahoma"/>
              </a:rPr>
              <a:t>	</a:t>
            </a:r>
            <a:r>
              <a:rPr lang="en-US" sz="1400" dirty="0">
                <a:solidFill>
                  <a:srgbClr val="CC3399"/>
                </a:solidFill>
                <a:latin typeface="Tahoma"/>
                <a:ea typeface="ＭＳ Ｐゴシック" charset="0"/>
                <a:cs typeface="Tahoma"/>
              </a:rPr>
              <a:t>socket</a:t>
            </a:r>
            <a:r>
              <a:rPr lang="en-US" sz="14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bind, connect, send</a:t>
            </a:r>
            <a:endParaRPr lang="en-US" sz="1400" dirty="0">
              <a:solidFill>
                <a:srgbClr val="CC3399"/>
              </a:solidFill>
              <a:latin typeface="Tahoma" charset="0"/>
            </a:endParaRPr>
          </a:p>
          <a:p>
            <a:pPr marL="0" indent="0">
              <a:lnSpc>
                <a:spcPct val="120000"/>
              </a:lnSpc>
              <a:spcBef>
                <a:spcPts val="1746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应用程序的系统调用并且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未授权调用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746"/>
              </a:spcBef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实现选择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完全在内核中实现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GSWTK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generic software wrapper toolkit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http://</a:t>
            </a:r>
            <a:r>
              <a:rPr lang="en-US" sz="1100" dirty="0" err="1"/>
              <a:t>freshmeat.sourceforge.net</a:t>
            </a:r>
            <a:r>
              <a:rPr lang="en-US" sz="1100" dirty="0"/>
              <a:t>/projects/</a:t>
            </a:r>
            <a:r>
              <a:rPr lang="en-US" sz="1100" dirty="0" err="1"/>
              <a:t>gswtk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完全在用户空间中实现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shepherding)</a:t>
            </a:r>
          </a:p>
          <a:p>
            <a:pPr lvl="2">
              <a:lnSpc>
                <a:spcPct val="120000"/>
              </a:lnSpc>
            </a:pPr>
            <a:r>
              <a:rPr lang="en-US" sz="900" dirty="0"/>
              <a:t>http://</a:t>
            </a:r>
            <a:r>
              <a:rPr lang="en-US" sz="1100" dirty="0" err="1"/>
              <a:t>www.burningcutlery.com</a:t>
            </a:r>
            <a:r>
              <a:rPr lang="en-US" sz="1100" dirty="0"/>
              <a:t>/</a:t>
            </a:r>
            <a:r>
              <a:rPr lang="en-US" sz="1100" dirty="0" err="1"/>
              <a:t>derek</a:t>
            </a:r>
            <a:r>
              <a:rPr lang="en-US" sz="1100" dirty="0"/>
              <a:t>/docs/security-</a:t>
            </a:r>
            <a:r>
              <a:rPr lang="en-US" sz="1100" dirty="0" err="1"/>
              <a:t>usenix.pdf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ystrace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1" y="214312"/>
            <a:ext cx="6343650" cy="6429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早期实现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(Janus)      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[GWTB’96]</a:t>
            </a: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65785"/>
            <a:ext cx="6286500" cy="3778101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en-US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ptrace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用于进程追踪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  <a:ea typeface="ＭＳ Ｐゴシック" charset="0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进程调用：</a:t>
            </a:r>
            <a:r>
              <a:rPr lang="en-US" sz="16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ptrace</a:t>
            </a:r>
            <a:r>
              <a:rPr lang="en-US" sz="16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(… ,  </a:t>
            </a:r>
            <a:r>
              <a:rPr lang="en-US" sz="16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pid_t</a:t>
            </a:r>
            <a:r>
              <a:rPr lang="en-US" sz="16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sz="16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</a:t>
            </a:r>
            <a:r>
              <a:rPr lang="en-US" sz="16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,  …)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r>
              <a:rPr lang="zh-CN" altLang="en-US" sz="16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当指定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进程进行系统调用，唤醒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ptrace</a:t>
            </a:r>
            <a:endParaRPr lang="en-US" sz="1600" dirty="0">
              <a:latin typeface="Tahoma" charset="0"/>
              <a:ea typeface="ＭＳ Ｐゴシック" charset="0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endParaRPr lang="en-US" sz="1600" dirty="0">
              <a:latin typeface="Tahoma" charset="0"/>
              <a:ea typeface="ＭＳ Ｐゴシック" charset="0"/>
            </a:endParaRPr>
          </a:p>
          <a:p>
            <a:pPr marL="0" indent="0">
              <a:lnSpc>
                <a:spcPct val="125000"/>
              </a:lnSpc>
              <a:spcBef>
                <a:spcPts val="144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144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如果请求不允许，监控器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掉应用程序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2400300"/>
            <a:ext cx="5829300" cy="1585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 sz="135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" y="3600450"/>
            <a:ext cx="5829300" cy="3857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系统内核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857250" y="2571750"/>
            <a:ext cx="1257300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被监控应用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14750" y="2571750"/>
            <a:ext cx="1200150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378560" y="24003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428750" y="3214687"/>
            <a:ext cx="2857500" cy="557213"/>
            <a:chOff x="1200" y="2592"/>
            <a:chExt cx="2400" cy="624"/>
          </a:xfrm>
        </p:grpSpPr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200" y="259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1200" y="2688"/>
              <a:ext cx="228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500" b="1" dirty="0"/>
                <a:t>open(</a:t>
              </a:r>
              <a:r>
                <a:rPr lang="ja-JP" altLang="en-US" sz="1500" b="1" dirty="0"/>
                <a:t>“</a:t>
              </a:r>
              <a:r>
                <a:rPr lang="en-US" altLang="ja-JP" sz="1500" b="1" dirty="0"/>
                <a:t>/</a:t>
              </a:r>
              <a:r>
                <a:rPr lang="en-US" sz="1500" b="1" dirty="0" err="1"/>
                <a:t>etc</a:t>
              </a:r>
              <a:r>
                <a:rPr lang="en-US" sz="1500" b="1" dirty="0"/>
                <a:t>/</a:t>
              </a:r>
              <a:r>
                <a:rPr lang="en-US" sz="1500" b="1" dirty="0" err="1"/>
                <a:t>passwd</a:t>
              </a:r>
              <a:r>
                <a:rPr lang="ja-JP" altLang="en-US" sz="1500" b="1" dirty="0"/>
                <a:t>”</a:t>
              </a:r>
              <a:r>
                <a:rPr lang="en-US" sz="1500" b="1" dirty="0"/>
                <a:t>,  </a:t>
              </a:r>
              <a:r>
                <a:rPr lang="ja-JP" altLang="en-US" sz="1500" b="1" dirty="0"/>
                <a:t>“</a:t>
              </a:r>
              <a:r>
                <a:rPr lang="en-US" sz="1500" b="1" dirty="0"/>
                <a:t>r</a:t>
              </a:r>
              <a:r>
                <a:rPr lang="ja-JP" altLang="en-US" sz="1500" b="1" dirty="0"/>
                <a:t>”</a:t>
              </a:r>
              <a:r>
                <a:rPr lang="en-US" sz="1500" b="1" dirty="0"/>
                <a:t>)</a:t>
              </a: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200" y="2592"/>
              <a:ext cx="2400" cy="624"/>
            </a:xfrm>
            <a:custGeom>
              <a:avLst/>
              <a:gdLst>
                <a:gd name="T0" fmla="*/ 0 w 2256"/>
                <a:gd name="T1" fmla="*/ 511 h 528"/>
                <a:gd name="T2" fmla="*/ 0 w 2256"/>
                <a:gd name="T3" fmla="*/ 624 h 528"/>
                <a:gd name="T4" fmla="*/ 2400 w 2256"/>
                <a:gd name="T5" fmla="*/ 624 h 528"/>
                <a:gd name="T6" fmla="*/ 2400 w 22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528"/>
                <a:gd name="T14" fmla="*/ 2256 w 22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528">
                  <a:moveTo>
                    <a:pt x="0" y="432"/>
                  </a:moveTo>
                  <a:lnTo>
                    <a:pt x="0" y="528"/>
                  </a:lnTo>
                  <a:lnTo>
                    <a:pt x="2256" y="528"/>
                  </a:lnTo>
                  <a:lnTo>
                    <a:pt x="22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457200" y="360045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881" y="181829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实现难点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50" y="1135820"/>
            <a:ext cx="6400800" cy="35796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如果应用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，那么监控器也要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fork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的监控器监控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782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如果监控器崩溃，应用程序必须被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782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监控器必须维护与被监控应用程序相关的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所有系统状态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1332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当前工作目录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CWD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</a:p>
          <a:p>
            <a:pPr lvl="1">
              <a:lnSpc>
                <a:spcPct val="120000"/>
              </a:lnSpc>
              <a:spcBef>
                <a:spcPts val="1332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当应用程序执行 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path</a:t>
            </a:r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监控器必须更新它的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CWD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相对路径请求解释不正确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098" y="560318"/>
            <a:ext cx="1668021" cy="16619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cd(“/</a:t>
            </a:r>
            <a:r>
              <a:rPr lang="en-US" sz="1350" b="1" dirty="0" err="1">
                <a:solidFill>
                  <a:srgbClr val="0070C0"/>
                </a:solidFill>
              </a:rPr>
              <a:t>tmp</a:t>
            </a:r>
            <a:r>
              <a:rPr lang="en-US" sz="135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open(“</a:t>
            </a:r>
            <a:r>
              <a:rPr lang="en-US" sz="1350" b="1" dirty="0" err="1">
                <a:solidFill>
                  <a:srgbClr val="0070C0"/>
                </a:solidFill>
              </a:rPr>
              <a:t>passwd</a:t>
            </a:r>
            <a:r>
              <a:rPr lang="en-US" sz="1350" b="1" dirty="0">
                <a:solidFill>
                  <a:srgbClr val="0070C0"/>
                </a:solidFill>
              </a:rPr>
              <a:t>”,  “r”)</a:t>
            </a:r>
          </a:p>
          <a:p>
            <a:endParaRPr lang="en-US" sz="1350" b="1" dirty="0">
              <a:solidFill>
                <a:srgbClr val="FF0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1350" b="1" dirty="0">
                <a:solidFill>
                  <a:srgbClr val="0070C0"/>
                </a:solidFill>
              </a:rPr>
              <a:t>cd(“/</a:t>
            </a:r>
            <a:r>
              <a:rPr lang="en-US" sz="1350" b="1" dirty="0" err="1">
                <a:solidFill>
                  <a:srgbClr val="0070C0"/>
                </a:solidFill>
              </a:rPr>
              <a:t>etc</a:t>
            </a:r>
            <a:r>
              <a:rPr lang="en-US" sz="135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350" b="1" dirty="0">
                <a:solidFill>
                  <a:srgbClr val="0070C0"/>
                </a:solidFill>
              </a:rPr>
              <a:t>open(“</a:t>
            </a:r>
            <a:r>
              <a:rPr lang="en-US" sz="1350" b="1" dirty="0" err="1">
                <a:solidFill>
                  <a:srgbClr val="0070C0"/>
                </a:solidFill>
              </a:rPr>
              <a:t>passwd</a:t>
            </a:r>
            <a:r>
              <a:rPr lang="en-US" sz="1350" b="1" dirty="0">
                <a:solidFill>
                  <a:srgbClr val="0070C0"/>
                </a:solidFill>
              </a:rPr>
              <a:t>”,  “r”)</a:t>
            </a:r>
          </a:p>
          <a:p>
            <a:endParaRPr lang="en-US" sz="1350" b="1" dirty="0">
              <a:solidFill>
                <a:srgbClr val="0070C0"/>
              </a:solidFill>
            </a:endParaRPr>
          </a:p>
          <a:p>
            <a:endParaRPr lang="en-US" sz="135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6510" y="166364"/>
            <a:ext cx="6172200" cy="642938"/>
          </a:xfrm>
        </p:spPr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9360" y="866872"/>
            <a:ext cx="6286500" cy="18536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不太适合某些应用程序：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需跟踪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系统调用：效率低，如：不需要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”close”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掉应用程序来终止系统调用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45000"/>
              </a:lnSpc>
              <a:buNone/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spcBef>
                <a:spcPts val="375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安全问题：竞态条件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spcBef>
                <a:spcPts val="375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例如：建立符号连接：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mydata.dat</a:t>
            </a:r>
          </a:p>
        </p:txBody>
      </p:sp>
      <p:sp>
        <p:nvSpPr>
          <p:cNvPr id="3" name="矩形 2"/>
          <p:cNvSpPr/>
          <p:nvPr/>
        </p:nvSpPr>
        <p:spPr>
          <a:xfrm>
            <a:off x="1318437" y="2960809"/>
            <a:ext cx="2709331" cy="1004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zh-CN" sz="1350" dirty="0">
                <a:latin typeface="Tahoma" charset="0"/>
                <a:ea typeface="ＭＳ Ｐゴシック" charset="0"/>
              </a:rPr>
              <a:t>      proc 1:  open(</a:t>
            </a:r>
            <a:r>
              <a:rPr lang="ja-JP" altLang="en-US" sz="1350" dirty="0">
                <a:latin typeface="Tahoma" charset="0"/>
                <a:ea typeface="ＭＳ Ｐゴシック" charset="0"/>
              </a:rPr>
              <a:t>“</a:t>
            </a:r>
            <a:r>
              <a:rPr lang="en-US" altLang="zh-CN" sz="1350" dirty="0">
                <a:latin typeface="Tahoma" charset="0"/>
                <a:ea typeface="ＭＳ Ｐゴシック" charset="0"/>
              </a:rPr>
              <a:t>me</a:t>
            </a:r>
            <a:r>
              <a:rPr lang="ja-JP" altLang="en-US" sz="1350" dirty="0">
                <a:latin typeface="Tahoma" charset="0"/>
                <a:ea typeface="ＭＳ Ｐゴシック" charset="0"/>
              </a:rPr>
              <a:t>”</a:t>
            </a:r>
            <a:r>
              <a:rPr lang="en-US" altLang="zh-CN" sz="1350" dirty="0">
                <a:latin typeface="Tahoma" charset="0"/>
                <a:ea typeface="ＭＳ Ｐゴシック" charset="0"/>
              </a:rPr>
              <a:t>)</a:t>
            </a:r>
          </a:p>
          <a:p>
            <a:pPr marL="0" lvl="2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监控器进行检查并授权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/>
            <a:r>
              <a:rPr lang="en-US" altLang="zh-CN" sz="1350" dirty="0">
                <a:latin typeface="Tahoma" charset="0"/>
                <a:ea typeface="ＭＳ Ｐゴシック" charset="0"/>
              </a:rPr>
              <a:t>      proc 2:  me ⟶ /</a:t>
            </a:r>
            <a:r>
              <a:rPr lang="en-US" altLang="zh-CN" sz="1350" dirty="0" err="1">
                <a:latin typeface="Tahoma" charset="0"/>
                <a:ea typeface="ＭＳ Ｐゴシック" charset="0"/>
              </a:rPr>
              <a:t>etc</a:t>
            </a:r>
            <a:r>
              <a:rPr lang="en-US" altLang="zh-CN" sz="1350" dirty="0">
                <a:latin typeface="Tahoma" charset="0"/>
                <a:ea typeface="ＭＳ Ｐゴシック" charset="0"/>
              </a:rPr>
              <a:t>/</a:t>
            </a:r>
            <a:r>
              <a:rPr lang="en-US" altLang="zh-CN" sz="1350" dirty="0" err="1">
                <a:latin typeface="Tahoma" charset="0"/>
                <a:ea typeface="ＭＳ Ｐゴシック" charset="0"/>
              </a:rPr>
              <a:t>passwd</a:t>
            </a:r>
            <a:endParaRPr lang="en-US" altLang="zh-CN" sz="1350" dirty="0">
              <a:latin typeface="Tahoma" charset="0"/>
              <a:ea typeface="ＭＳ Ｐゴシック" charset="0"/>
            </a:endParaRPr>
          </a:p>
          <a:p>
            <a:pPr marL="0" lvl="2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操作系统执行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open(</a:t>
            </a:r>
            <a:r>
              <a:rPr lang="ja-JP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ja-JP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136188" y="3090883"/>
            <a:ext cx="0" cy="8143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566801" y="3277236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66214" y="3332059"/>
            <a:ext cx="2641331" cy="435935"/>
            <a:chOff x="4068726" y="3303180"/>
            <a:chExt cx="3521774" cy="581247"/>
          </a:xfrm>
        </p:grpSpPr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4068726" y="3303180"/>
              <a:ext cx="1904087" cy="1088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 flipH="1">
              <a:off x="4522380" y="3583616"/>
              <a:ext cx="1469774" cy="300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5965780" y="3362604"/>
              <a:ext cx="1624720" cy="4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非原子操作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2264" y="4157092"/>
            <a:ext cx="587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经典的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TOCTOU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time-of-check to time-of-use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1076" grpId="0" animBg="1"/>
      <p:bldP spid="1310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67194"/>
            <a:ext cx="6172200" cy="6429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替代设计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systrace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02]</a:t>
            </a: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1317" y="3159532"/>
            <a:ext cx="6220933" cy="1257300"/>
          </a:xfrm>
        </p:spPr>
        <p:txBody>
          <a:bodyPr>
            <a:noAutofit/>
          </a:bodyPr>
          <a:lstStyle/>
          <a:p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systrace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只转发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被监控的系统调用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给监控器 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60"/>
              </a:spcBef>
            </a:pP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systrace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解析符号连接，并且用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完整目标路径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替代系统调用路径参数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6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当应用程序调用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500" dirty="0" err="1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，监控器加载新的过滤策略文件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00050" y="927948"/>
            <a:ext cx="6057900" cy="165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 sz="135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00050" y="2145119"/>
            <a:ext cx="6057900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00100" y="1116419"/>
            <a:ext cx="1257300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被监控应用</a:t>
            </a: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57600" y="1116419"/>
            <a:ext cx="1200150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550010" y="98781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371600" y="1759356"/>
            <a:ext cx="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371600" y="1845083"/>
            <a:ext cx="261161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1"/>
              <a:t>open(</a:t>
            </a:r>
            <a:r>
              <a:rPr lang="ja-JP" altLang="en-US" sz="1500" b="1"/>
              <a:t>“</a:t>
            </a:r>
            <a:r>
              <a:rPr lang="en-US" sz="1500" b="1"/>
              <a:t>etc/passwd</a:t>
            </a:r>
            <a:r>
              <a:rPr lang="ja-JP" altLang="en-US" sz="1500" b="1"/>
              <a:t>”</a:t>
            </a:r>
            <a:r>
              <a:rPr lang="en-US" sz="1500" b="1"/>
              <a:t>,  </a:t>
            </a:r>
            <a:r>
              <a:rPr lang="ja-JP" altLang="en-US" sz="1500" b="1"/>
              <a:t>“</a:t>
            </a:r>
            <a:r>
              <a:rPr lang="en-US" sz="1500" b="1"/>
              <a:t>r</a:t>
            </a:r>
            <a:r>
              <a:rPr lang="ja-JP" altLang="en-US" sz="1500" b="1"/>
              <a:t>”</a:t>
            </a:r>
            <a:r>
              <a:rPr lang="en-US" sz="1500" b="1"/>
              <a:t>)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400050" y="2145120"/>
            <a:ext cx="6057900" cy="8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800100" y="2316569"/>
            <a:ext cx="1200150" cy="4143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系统调用门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3771900" y="2316569"/>
            <a:ext cx="1085850" cy="342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13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systrace</a:t>
            </a:r>
            <a:endParaRPr 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000250" y="2402294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4229100" y="1759356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4572000" y="1759356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057400" y="2573745"/>
            <a:ext cx="1714500" cy="323254"/>
            <a:chOff x="1872" y="2592"/>
            <a:chExt cx="1440" cy="362"/>
          </a:xfrm>
        </p:grpSpPr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1872" y="25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112" y="2592"/>
              <a:ext cx="87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</a:t>
              </a:r>
              <a:r>
                <a:rPr 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5194698" y="1330732"/>
            <a:ext cx="912927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策略文件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H="1">
            <a:off x="4857751" y="1502182"/>
            <a:ext cx="3369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80" grpId="0" animBg="1"/>
      <p:bldP spid="139282" grpId="0" animBg="1"/>
      <p:bldP spid="1392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528874" y="1401282"/>
            <a:ext cx="2857500" cy="771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0432" y="160818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7126" y="995030"/>
            <a:ext cx="6440672" cy="4148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策略文件示例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ts val="810"/>
              </a:spcBef>
              <a:buNone/>
            </a:pPr>
            <a:r>
              <a:rPr lang="en-US" sz="1800" dirty="0">
                <a:latin typeface="Tahoma" charset="0"/>
              </a:rPr>
              <a:t>			</a:t>
            </a:r>
            <a:r>
              <a:rPr lang="en-US" sz="1700" dirty="0">
                <a:latin typeface="Tahoma" charset="0"/>
              </a:rPr>
              <a:t>path allow  /</a:t>
            </a:r>
            <a:r>
              <a:rPr lang="en-US" sz="1700" dirty="0" err="1">
                <a:latin typeface="Tahoma" charset="0"/>
              </a:rPr>
              <a:t>tmp</a:t>
            </a:r>
            <a:r>
              <a:rPr lang="en-US" sz="1700" dirty="0">
                <a:latin typeface="Tahoma" charset="0"/>
              </a:rPr>
              <a:t>/*</a:t>
            </a:r>
          </a:p>
          <a:p>
            <a:pPr>
              <a:buFont typeface="Wingdings" charset="0"/>
              <a:buNone/>
            </a:pPr>
            <a:r>
              <a:rPr lang="en-US" sz="1700" dirty="0">
                <a:latin typeface="Tahoma" charset="0"/>
              </a:rPr>
              <a:t>			path deny  /</a:t>
            </a:r>
            <a:r>
              <a:rPr lang="en-US" sz="1700" dirty="0" err="1">
                <a:latin typeface="Tahoma" charset="0"/>
              </a:rPr>
              <a:t>etc</a:t>
            </a:r>
            <a:r>
              <a:rPr lang="en-US" sz="1700" dirty="0">
                <a:latin typeface="Tahoma" charset="0"/>
              </a:rPr>
              <a:t>/</a:t>
            </a:r>
            <a:r>
              <a:rPr lang="en-US" sz="1700" dirty="0" err="1">
                <a:latin typeface="Tahoma" charset="0"/>
              </a:rPr>
              <a:t>passwd</a:t>
            </a:r>
            <a:endParaRPr lang="en-US" sz="1700" dirty="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 sz="1700" dirty="0">
                <a:latin typeface="Tahoma" charset="0"/>
              </a:rPr>
              <a:t>			network deny all</a:t>
            </a:r>
          </a:p>
          <a:p>
            <a:pPr>
              <a:buFont typeface="Wingdings" charset="0"/>
              <a:buNone/>
            </a:pPr>
            <a:endParaRPr lang="en-US" sz="1800" dirty="0">
              <a:latin typeface="Tahoma" charset="0"/>
            </a:endParaRPr>
          </a:p>
          <a:p>
            <a:pPr marL="0" indent="0"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手动指定应用的过滤策略比较困难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810"/>
              </a:spcBef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ystrace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通过学习应用在“良好”输入上的行为，自动产生策略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81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如果策略未涵盖特定的系统调用，则询问用户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Font typeface="Wingdings" charset="0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但用户也无法决定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ct val="100000"/>
              </a:spcBef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另外，为特定应用程序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如：浏览器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选择策略很困难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，是这种方法未广泛使用的主要原因</a:t>
            </a:r>
            <a:b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A6C2-258E-7739-A943-837684C2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8293"/>
            <a:ext cx="5915025" cy="2964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Seccomp</a:t>
            </a:r>
            <a:r>
              <a:rPr lang="zh-CN" altLang="en-US" dirty="0"/>
              <a:t>安全计算模式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975D8184-895F-801D-A60F-F527FE2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B180-4925-174D-B5E3-F448E3066F91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09FE1C-9021-1439-022C-F01C6D4B6DAB}"/>
              </a:ext>
            </a:extLst>
          </p:cNvPr>
          <p:cNvSpPr txBox="1"/>
          <p:nvPr/>
        </p:nvSpPr>
        <p:spPr>
          <a:xfrm>
            <a:off x="228599" y="902158"/>
            <a:ext cx="552926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734" indent="-160734">
              <a:lnSpc>
                <a:spcPct val="150000"/>
              </a:lnSpc>
              <a:buFontTx/>
              <a:buChar char="-"/>
            </a:pPr>
            <a:r>
              <a:rPr lang="en-US" altLang="zh-CN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年，</a:t>
            </a:r>
            <a:r>
              <a:rPr lang="en-US" altLang="zh-CN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" altLang="zh-CN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eccomp</a:t>
            </a:r>
            <a:r>
              <a:rPr lang="zh-CN" altLang="en-US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出现在 </a:t>
            </a:r>
            <a:r>
              <a:rPr lang="en" altLang="zh-CN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 kernel 2.6.12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1F2A3A-61CF-90C9-4060-3A9A6C8BFD09}"/>
              </a:ext>
            </a:extLst>
          </p:cNvPr>
          <p:cNvSpPr txBox="1"/>
          <p:nvPr/>
        </p:nvSpPr>
        <p:spPr>
          <a:xfrm>
            <a:off x="471488" y="1244935"/>
            <a:ext cx="5832760" cy="76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seccomp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secure computing mode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的缩写。程序进入 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seccomp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模式后只能执行 </a:t>
            </a:r>
            <a:r>
              <a:rPr lang="en-US" altLang="zh-CN" sz="1200" b="1" i="1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" altLang="zh-CN" sz="1200" b="1" i="1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exit(), </a:t>
            </a:r>
            <a:r>
              <a:rPr lang="en" altLang="zh-CN" sz="1200" b="1" i="1" dirty="0" err="1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sigreturn</a:t>
            </a:r>
            <a:r>
              <a:rPr lang="en" altLang="zh-CN" sz="1200" b="1" i="1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(), read(), write() 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四种系统调用，如果尝试执行其它的系统调用，程序会被 </a:t>
            </a:r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SIGKILL 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信号杀死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C2CC402-A82F-0423-9118-A07869854654}"/>
              </a:ext>
            </a:extLst>
          </p:cNvPr>
          <p:cNvCxnSpPr>
            <a:cxnSpLocks/>
          </p:cNvCxnSpPr>
          <p:nvPr/>
        </p:nvCxnSpPr>
        <p:spPr>
          <a:xfrm>
            <a:off x="471488" y="1238853"/>
            <a:ext cx="3387818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B07AE5-CE9F-AA93-0B82-344E5E080EB7}"/>
              </a:ext>
            </a:extLst>
          </p:cNvPr>
          <p:cNvSpPr txBox="1"/>
          <p:nvPr/>
        </p:nvSpPr>
        <p:spPr>
          <a:xfrm>
            <a:off x="228599" y="2223303"/>
            <a:ext cx="2915123" cy="238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#include &lt;</a:t>
            </a:r>
            <a:r>
              <a:rPr lang="en-GB" altLang="zh-CN" sz="1000" dirty="0" err="1">
                <a:latin typeface="Monaco" pitchFamily="2" charset="0"/>
              </a:rPr>
              <a:t>stdio</a:t>
            </a:r>
            <a:r>
              <a:rPr lang="en-GB" altLang="zh-CN" sz="1000" dirty="0">
                <a:latin typeface="Monaco" pitchFamily="2" charset="0"/>
              </a:rPr>
              <a:t>. h&gt;	</a:t>
            </a:r>
            <a:r>
              <a:rPr lang="en-US" altLang="zh-CN" sz="1000" dirty="0">
                <a:solidFill>
                  <a:schemeClr val="accent2"/>
                </a:solidFill>
                <a:latin typeface="Monaco" pitchFamily="2" charset="0"/>
              </a:rPr>
              <a:t>//</a:t>
            </a:r>
            <a:r>
              <a:rPr lang="zh-CN" altLang="en-US" sz="1000" dirty="0">
                <a:solidFill>
                  <a:schemeClr val="accent2"/>
                </a:solidFill>
                <a:latin typeface="Monaco" pitchFamily="2" charset="0"/>
              </a:rPr>
              <a:t>源码</a:t>
            </a:r>
            <a:endParaRPr lang="en-GB" altLang="zh-CN" sz="1000" dirty="0">
              <a:solidFill>
                <a:schemeClr val="accent2"/>
              </a:solidFill>
              <a:latin typeface="Monaco" pitchFamily="2" charset="0"/>
            </a:endParaRP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#include &lt;sys/</a:t>
            </a:r>
            <a:r>
              <a:rPr lang="en-GB" altLang="zh-CN" sz="1000" dirty="0" err="1">
                <a:latin typeface="Monaco" pitchFamily="2" charset="0"/>
              </a:rPr>
              <a:t>prctl.h</a:t>
            </a:r>
            <a:r>
              <a:rPr lang="en-GB" altLang="zh-CN" sz="1000" dirty="0">
                <a:latin typeface="Monaco" pitchFamily="2" charset="0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#include &lt;sys/</a:t>
            </a:r>
            <a:r>
              <a:rPr lang="en-GB" altLang="zh-CN" sz="1000" dirty="0" err="1">
                <a:latin typeface="Monaco" pitchFamily="2" charset="0"/>
              </a:rPr>
              <a:t>socket.h</a:t>
            </a:r>
            <a:r>
              <a:rPr lang="en-GB" altLang="zh-CN" sz="1000" dirty="0">
                <a:latin typeface="Monaco" pitchFamily="2" charset="0"/>
              </a:rPr>
              <a:t> &gt;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#include &lt;</a:t>
            </a:r>
            <a:r>
              <a:rPr lang="en-GB" altLang="zh-CN" sz="1000" dirty="0" err="1">
                <a:latin typeface="Monaco" pitchFamily="2" charset="0"/>
              </a:rPr>
              <a:t>linux</a:t>
            </a:r>
            <a:r>
              <a:rPr lang="en-GB" altLang="zh-CN" sz="1000" dirty="0">
                <a:latin typeface="Monaco" pitchFamily="2" charset="0"/>
              </a:rPr>
              <a:t>/</a:t>
            </a:r>
            <a:r>
              <a:rPr lang="en-GB" altLang="zh-CN" sz="1000" dirty="0" err="1">
                <a:latin typeface="Monaco" pitchFamily="2" charset="0"/>
              </a:rPr>
              <a:t>seccomp.h</a:t>
            </a:r>
            <a:r>
              <a:rPr lang="en-GB" altLang="zh-CN" sz="1000" dirty="0">
                <a:latin typeface="Monaco" pitchFamily="2" charset="0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int main (int </a:t>
            </a:r>
            <a:r>
              <a:rPr lang="en-GB" altLang="zh-CN" sz="1000" dirty="0" err="1">
                <a:latin typeface="Monaco" pitchFamily="2" charset="0"/>
              </a:rPr>
              <a:t>argc</a:t>
            </a:r>
            <a:r>
              <a:rPr lang="en-GB" altLang="zh-CN" sz="1000" dirty="0">
                <a:latin typeface="Monaco" pitchFamily="2" charset="0"/>
              </a:rPr>
              <a:t>, char* </a:t>
            </a:r>
            <a:r>
              <a:rPr lang="en-GB" altLang="zh-CN" sz="1000" dirty="0" err="1">
                <a:latin typeface="Monaco" pitchFamily="2" charset="0"/>
              </a:rPr>
              <a:t>argv</a:t>
            </a:r>
            <a:r>
              <a:rPr lang="en-GB" altLang="zh-CN" sz="1000" dirty="0">
                <a:latin typeface="Monaco" pitchFamily="2" charset="0"/>
              </a:rPr>
              <a:t>[]) 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  </a:t>
            </a:r>
            <a:r>
              <a:rPr lang="en-GB" altLang="zh-CN" sz="1000" dirty="0" err="1">
                <a:solidFill>
                  <a:srgbClr val="FF0000"/>
                </a:solidFill>
                <a:latin typeface="Monaco" pitchFamily="2" charset="0"/>
              </a:rPr>
              <a:t>printf</a:t>
            </a:r>
            <a:r>
              <a:rPr lang="en-GB" altLang="zh-CN" sz="1000" dirty="0">
                <a:latin typeface="Monaco" pitchFamily="2" charset="0"/>
              </a:rPr>
              <a:t> ("Install seccomp\n");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  </a:t>
            </a:r>
            <a:r>
              <a:rPr lang="en-GB" altLang="zh-CN" sz="1000" dirty="0" err="1">
                <a:latin typeface="Monaco" pitchFamily="2" charset="0"/>
              </a:rPr>
              <a:t>prctl</a:t>
            </a:r>
            <a:r>
              <a:rPr lang="en-GB" altLang="zh-CN" sz="1000" dirty="0">
                <a:latin typeface="Monaco" pitchFamily="2" charset="0"/>
              </a:rPr>
              <a:t>(PR_SET_SECCOMP, SECCOMP_MODE_STRICT);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  </a:t>
            </a:r>
            <a:r>
              <a:rPr lang="en-GB" altLang="zh-CN" sz="1000" dirty="0" err="1">
                <a:solidFill>
                  <a:srgbClr val="FF0000"/>
                </a:solidFill>
                <a:latin typeface="Monaco" pitchFamily="2" charset="0"/>
              </a:rPr>
              <a:t>printf</a:t>
            </a:r>
            <a:r>
              <a:rPr lang="en-GB" altLang="zh-CN" sz="1000" dirty="0">
                <a:latin typeface="Monaco" pitchFamily="2" charset="0"/>
              </a:rPr>
              <a:t>("Creating socket\n");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  int sock = </a:t>
            </a:r>
            <a:r>
              <a:rPr lang="en-GB" altLang="zh-CN" sz="1000" dirty="0">
                <a:solidFill>
                  <a:srgbClr val="FF0000"/>
                </a:solidFill>
                <a:latin typeface="Monaco" pitchFamily="2" charset="0"/>
              </a:rPr>
              <a:t>socket</a:t>
            </a:r>
            <a:r>
              <a:rPr lang="en-GB" altLang="zh-CN" sz="1000" dirty="0">
                <a:latin typeface="Monaco" pitchFamily="2" charset="0"/>
              </a:rPr>
              <a:t> (AF_INET, SOCK_STREAM, 0);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  return 0;</a:t>
            </a:r>
          </a:p>
          <a:p>
            <a:pPr>
              <a:lnSpc>
                <a:spcPct val="125000"/>
              </a:lnSpc>
            </a:pPr>
            <a:r>
              <a:rPr lang="en-GB" altLang="zh-CN" sz="1000" dirty="0">
                <a:latin typeface="Monaco" pitchFamily="2" charset="0"/>
              </a:rPr>
              <a:t>}</a:t>
            </a:r>
            <a:endParaRPr lang="zh-CN" altLang="en-US" sz="1000" dirty="0">
              <a:latin typeface="Monaco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F513C-358E-CD2E-C9B2-AF09073C86B7}"/>
              </a:ext>
            </a:extLst>
          </p:cNvPr>
          <p:cNvSpPr txBox="1"/>
          <p:nvPr/>
        </p:nvSpPr>
        <p:spPr>
          <a:xfrm>
            <a:off x="3238656" y="2198986"/>
            <a:ext cx="3465367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000" dirty="0">
                <a:latin typeface="Monaco" pitchFamily="2" charset="0"/>
              </a:rPr>
              <a:t>$ g++ -o seccomp seccomp.c  </a:t>
            </a:r>
            <a:r>
              <a:rPr lang="en-US" altLang="zh-CN" sz="1000" dirty="0">
                <a:solidFill>
                  <a:schemeClr val="accent2"/>
                </a:solidFill>
                <a:latin typeface="Monaco" pitchFamily="2" charset="0"/>
              </a:rPr>
              <a:t>//</a:t>
            </a:r>
            <a:r>
              <a:rPr lang="zh-CN" altLang="en-US" sz="1000" dirty="0">
                <a:solidFill>
                  <a:schemeClr val="accent2"/>
                </a:solidFill>
                <a:latin typeface="Monaco" pitchFamily="2" charset="0"/>
              </a:rPr>
              <a:t>运行结果</a:t>
            </a:r>
          </a:p>
          <a:p>
            <a:r>
              <a:rPr lang="zh-CN" altLang="en-US" sz="1000" dirty="0">
                <a:latin typeface="Monaco" pitchFamily="2" charset="0"/>
              </a:rPr>
              <a:t>$ ./seccomp</a:t>
            </a:r>
          </a:p>
          <a:p>
            <a:r>
              <a:rPr lang="zh-CN" altLang="en-US" sz="1000" dirty="0">
                <a:latin typeface="Monaco" pitchFamily="2" charset="0"/>
              </a:rPr>
              <a:t>Install seccomp</a:t>
            </a:r>
          </a:p>
          <a:p>
            <a:r>
              <a:rPr lang="zh-CN" altLang="en-US" sz="1000" dirty="0">
                <a:latin typeface="Monaco" pitchFamily="2" charset="0"/>
              </a:rPr>
              <a:t>Creating socket</a:t>
            </a:r>
          </a:p>
          <a:p>
            <a:r>
              <a:rPr lang="zh-CN" altLang="en-US" sz="1000" dirty="0">
                <a:latin typeface="Monaco" pitchFamily="2" charset="0"/>
              </a:rPr>
              <a:t>Killed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631B2-C3F9-88EA-627A-2D7726B2598C}"/>
              </a:ext>
            </a:extLst>
          </p:cNvPr>
          <p:cNvSpPr txBox="1"/>
          <p:nvPr/>
        </p:nvSpPr>
        <p:spPr>
          <a:xfrm>
            <a:off x="3238656" y="3251077"/>
            <a:ext cx="3465368" cy="11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Monaco" pitchFamily="2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/>
              <a:t>$ </a:t>
            </a:r>
            <a:r>
              <a:rPr lang="en-US" altLang="zh-CN" dirty="0" err="1"/>
              <a:t>strace</a:t>
            </a:r>
            <a:r>
              <a:rPr lang="zh-CN" altLang="en-US" dirty="0"/>
              <a:t>  </a:t>
            </a:r>
            <a:r>
              <a:rPr lang="en-US" altLang="zh-CN" dirty="0"/>
              <a:t>./</a:t>
            </a:r>
            <a:r>
              <a:rPr lang="zh-CN" altLang="en-US" dirty="0"/>
              <a:t>seccomp  </a:t>
            </a:r>
            <a:r>
              <a:rPr lang="en-US" altLang="zh-CN" dirty="0">
                <a:solidFill>
                  <a:schemeClr val="accent2"/>
                </a:solidFill>
              </a:rPr>
              <a:t>//</a:t>
            </a:r>
            <a:r>
              <a:rPr lang="en-US" altLang="zh-CN" dirty="0" err="1">
                <a:solidFill>
                  <a:schemeClr val="accent2"/>
                </a:solidFill>
              </a:rPr>
              <a:t>strace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结果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write</a:t>
            </a:r>
            <a:r>
              <a:rPr lang="zh-CN" altLang="en-US" dirty="0"/>
              <a:t>(1,</a:t>
            </a:r>
            <a:r>
              <a:rPr lang="en-GB" altLang="zh-CN" dirty="0"/>
              <a:t> "</a:t>
            </a:r>
            <a:r>
              <a:rPr lang="zh-CN" altLang="en-US" dirty="0"/>
              <a:t>Install seccomp\n</a:t>
            </a:r>
            <a:r>
              <a:rPr lang="en-GB" altLang="zh-CN" dirty="0"/>
              <a:t>"</a:t>
            </a:r>
            <a:r>
              <a:rPr lang="zh-CN" altLang="en-US" dirty="0"/>
              <a:t>,  Install seccomp)=16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pr</a:t>
            </a:r>
            <a:r>
              <a:rPr lang="en-US" altLang="zh-CN" dirty="0"/>
              <a:t>c</a:t>
            </a:r>
            <a:r>
              <a:rPr lang="zh-CN" altLang="en-US" dirty="0"/>
              <a:t>tl(PR_SET_SECCOMP, SECCOMP_MODE_STRICT) = 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write</a:t>
            </a:r>
            <a:r>
              <a:rPr lang="zh-CN" altLang="en-US" dirty="0"/>
              <a:t>(1, "Creating socket\n", Creating socket)=16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socket</a:t>
            </a:r>
            <a:r>
              <a:rPr lang="zh-CN" altLang="en-US" dirty="0"/>
              <a:t> (AF_INET, SOCK_STREAM, IPPROTO_IP) = ?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+++ killed by SIGKILL +++</a:t>
            </a:r>
          </a:p>
        </p:txBody>
      </p:sp>
    </p:spTree>
    <p:extLst>
      <p:ext uri="{BB962C8B-B14F-4D97-AF65-F5344CB8AC3E}">
        <p14:creationId xmlns:p14="http://schemas.microsoft.com/office/powerpoint/2010/main" val="372493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-10632" y="328612"/>
            <a:ext cx="6743700" cy="642938"/>
          </a:xfrm>
        </p:spPr>
        <p:txBody>
          <a:bodyPr>
            <a:normAutofit/>
          </a:bodyPr>
          <a:lstStyle/>
          <a:p>
            <a:r>
              <a:rPr lang="en-US" dirty="0" err="1"/>
              <a:t>seccomp-bpf</a:t>
            </a:r>
            <a:r>
              <a:rPr lang="en-US" dirty="0">
                <a:latin typeface="Tahoma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F5AD7-658F-2345-9E19-C6D2CDA2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3321"/>
            <a:ext cx="6343650" cy="116181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altLang="zh-CN" sz="1800" b="1" dirty="0"/>
              <a:t>s</a:t>
            </a:r>
            <a:r>
              <a:rPr lang="en-US" sz="1800" b="1" dirty="0"/>
              <a:t>eccomp-BPF</a:t>
            </a:r>
            <a:r>
              <a:rPr lang="en-US" sz="1800" dirty="0"/>
              <a:t>:  Linux </a:t>
            </a:r>
            <a:r>
              <a:rPr lang="en-US" sz="1800" dirty="0">
                <a:solidFill>
                  <a:srgbClr val="FF0000"/>
                </a:solidFill>
              </a:rPr>
              <a:t>kernel</a:t>
            </a:r>
            <a:r>
              <a:rPr lang="en-US" sz="1800" dirty="0"/>
              <a:t> </a:t>
            </a:r>
            <a:r>
              <a:rPr lang="zh-CN" altLang="en-US" sz="1800" dirty="0"/>
              <a:t>用于过滤进程</a:t>
            </a:r>
            <a:r>
              <a:rPr lang="en-US" altLang="zh-CN" sz="1800" dirty="0"/>
              <a:t>sys</a:t>
            </a:r>
            <a:r>
              <a:rPr lang="zh-CN" altLang="en-US" sz="1800" dirty="0"/>
              <a:t>调用的工具</a:t>
            </a:r>
            <a:endParaRPr lang="en-US" sz="1800" dirty="0"/>
          </a:p>
          <a:p>
            <a:pPr>
              <a:lnSpc>
                <a:spcPct val="145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FF0000"/>
                </a:solidFill>
              </a:rPr>
              <a:t>ys-call filter </a:t>
            </a:r>
            <a:r>
              <a:rPr lang="zh-CN" altLang="en-US" sz="1650" dirty="0"/>
              <a:t>用</a:t>
            </a:r>
            <a:r>
              <a:rPr lang="en-US" altLang="zh-CN" sz="1650" dirty="0"/>
              <a:t>BPFC</a:t>
            </a:r>
            <a:r>
              <a:rPr lang="zh-CN" altLang="en-US" sz="1650" dirty="0"/>
              <a:t>语言编写</a:t>
            </a:r>
            <a:r>
              <a:rPr lang="en-US" altLang="zh-CN" sz="1650" dirty="0"/>
              <a:t>(</a:t>
            </a:r>
            <a:r>
              <a:rPr lang="zh-CN" altLang="en-US" sz="1650" dirty="0"/>
              <a:t>使用</a:t>
            </a:r>
            <a:r>
              <a:rPr lang="en-US" altLang="zh-CN" sz="1650" dirty="0"/>
              <a:t>BPFC</a:t>
            </a:r>
            <a:r>
              <a:rPr lang="zh-CN" altLang="en-US" sz="1650" dirty="0"/>
              <a:t>编译器</a:t>
            </a:r>
            <a:r>
              <a:rPr lang="en-US" altLang="zh-CN" sz="1650" dirty="0"/>
              <a:t>)</a:t>
            </a:r>
            <a:endParaRPr lang="en-US" sz="1650" dirty="0"/>
          </a:p>
          <a:p>
            <a:pPr>
              <a:lnSpc>
                <a:spcPct val="145000"/>
              </a:lnSpc>
            </a:pPr>
            <a:r>
              <a:rPr lang="zh-CN" altLang="en-US" sz="1800" dirty="0"/>
              <a:t>在</a:t>
            </a:r>
            <a:r>
              <a:rPr lang="en-US" sz="1800" b="1" dirty="0"/>
              <a:t>Chromium, Docker containers</a:t>
            </a:r>
            <a:r>
              <a:rPr lang="en-US" sz="1800" dirty="0"/>
              <a:t>, …</a:t>
            </a:r>
            <a:r>
              <a:rPr lang="zh-CN" altLang="en-US" sz="1800" dirty="0"/>
              <a:t>使用</a:t>
            </a:r>
            <a:endParaRPr lang="en-US" sz="1800" dirty="0"/>
          </a:p>
          <a:p>
            <a:pPr>
              <a:lnSpc>
                <a:spcPct val="145000"/>
              </a:lnSpc>
            </a:pPr>
            <a:endParaRPr lang="en-US" sz="18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F05C00F-0BC7-624C-8A5A-ED2641DE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93" y="2343150"/>
            <a:ext cx="6343650" cy="181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 sz="1350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095741A-4A66-2047-87D8-1989E1639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93" y="3643313"/>
            <a:ext cx="6343646" cy="742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b="1"/>
              <a:t>OS Kernel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CD29DEF-93A7-0543-BE21-BAFD65BB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43" y="2457450"/>
            <a:ext cx="2090057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altLang="zh-CN" sz="1350" b="1" dirty="0"/>
              <a:t>Chrome</a:t>
            </a:r>
            <a:r>
              <a:rPr lang="zh-CN" altLang="en-US" sz="1350" b="1" dirty="0"/>
              <a:t>渲染进程启动</a:t>
            </a:r>
            <a:endParaRPr lang="en-US" sz="1350" dirty="0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DD77505-3BFF-734B-A899-20BB731F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736" y="2457450"/>
            <a:ext cx="1583871" cy="6429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b="1" dirty="0"/>
              <a:t>渲染程序</a:t>
            </a:r>
            <a:endParaRPr lang="en-US" altLang="zh-CN" sz="1350" b="1" dirty="0"/>
          </a:p>
          <a:p>
            <a:pPr algn="ctr"/>
            <a:r>
              <a:rPr lang="zh-CN" altLang="en-US" sz="1350" b="1" dirty="0"/>
              <a:t>处理渲染站点</a:t>
            </a:r>
            <a:endParaRPr lang="en-US" sz="1350" b="1" dirty="0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6BBED33D-9513-D34F-BACD-D091E91B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102" y="2418303"/>
            <a:ext cx="1091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/>
              <a:t>user space</a:t>
            </a: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62158880-3BC9-0B4B-82FB-4560E1023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943" y="3100387"/>
            <a:ext cx="0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CD724361-6A72-AA4E-A92D-8F4B9455A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93" y="3643313"/>
            <a:ext cx="6057900" cy="8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B21D6B26-A458-D24A-BFE4-EFBC8DC4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02" y="3843912"/>
            <a:ext cx="4376048" cy="4143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r>
              <a:rPr lang="en-US" sz="1350" b="1" dirty="0"/>
              <a:t>   </a:t>
            </a:r>
            <a:r>
              <a:rPr lang="en-US" sz="1350" b="1" dirty="0" err="1"/>
              <a:t>seccomp-bpf</a:t>
            </a:r>
            <a:endParaRPr lang="en-US" sz="135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77565E-6547-0340-ABDC-FE55DC6C6D17}"/>
              </a:ext>
            </a:extLst>
          </p:cNvPr>
          <p:cNvGrpSpPr/>
          <p:nvPr/>
        </p:nvGrpSpPr>
        <p:grpSpPr>
          <a:xfrm>
            <a:off x="4114801" y="3086100"/>
            <a:ext cx="2364503" cy="706852"/>
            <a:chOff x="5486400" y="3257550"/>
            <a:chExt cx="3152671" cy="942469"/>
          </a:xfrm>
        </p:grpSpPr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66CF9653-60EB-004E-A9AF-D2DDC3A3F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2400" y="3311665"/>
              <a:ext cx="313667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500" dirty="0">
                  <a:latin typeface="+mn-lt"/>
                </a:rPr>
                <a:t>due to exploit:</a:t>
              </a:r>
            </a:p>
            <a:p>
              <a:pPr eaLnBrk="1" hangingPunct="1"/>
              <a:r>
                <a:rPr lang="en-US" sz="1500" b="1" dirty="0" err="1">
                  <a:latin typeface="+mn-lt"/>
                </a:rPr>
                <a:t>fopen</a:t>
              </a:r>
              <a:r>
                <a:rPr lang="en-US" sz="1500" b="1" dirty="0">
                  <a:latin typeface="+mn-lt"/>
                </a:rPr>
                <a:t>(</a:t>
              </a:r>
              <a:r>
                <a:rPr lang="ja-JP" altLang="en-US" sz="1500" b="1" dirty="0">
                  <a:latin typeface="+mn-lt"/>
                </a:rPr>
                <a:t>“</a:t>
              </a:r>
              <a:r>
                <a:rPr lang="en-US" altLang="ja-JP" sz="1500" b="1" dirty="0">
                  <a:latin typeface="+mn-lt"/>
                </a:rPr>
                <a:t>/</a:t>
              </a:r>
              <a:r>
                <a:rPr lang="en-US" sz="1500" b="1" dirty="0" err="1">
                  <a:latin typeface="+mn-lt"/>
                </a:rPr>
                <a:t>etc</a:t>
              </a:r>
              <a:r>
                <a:rPr lang="en-US" sz="1500" b="1" dirty="0">
                  <a:latin typeface="+mn-lt"/>
                </a:rPr>
                <a:t>/</a:t>
              </a:r>
              <a:r>
                <a:rPr lang="en-US" sz="1500" b="1" dirty="0" err="1">
                  <a:latin typeface="+mn-lt"/>
                </a:rPr>
                <a:t>passwd</a:t>
              </a:r>
              <a:r>
                <a:rPr lang="ja-JP" altLang="en-US" sz="1500" b="1" dirty="0">
                  <a:latin typeface="+mn-lt"/>
                </a:rPr>
                <a:t>”</a:t>
              </a:r>
              <a:r>
                <a:rPr lang="en-US" sz="1500" b="1" dirty="0">
                  <a:latin typeface="+mn-lt"/>
                </a:rPr>
                <a:t>,  </a:t>
              </a:r>
              <a:r>
                <a:rPr lang="ja-JP" altLang="en-US" sz="1500" b="1" dirty="0">
                  <a:latin typeface="+mn-lt"/>
                </a:rPr>
                <a:t>“</a:t>
              </a:r>
              <a:r>
                <a:rPr lang="en-US" sz="1500" b="1" dirty="0">
                  <a:latin typeface="+mn-lt"/>
                </a:rPr>
                <a:t>r</a:t>
              </a:r>
              <a:r>
                <a:rPr lang="ja-JP" altLang="en-US" sz="1500" b="1" dirty="0">
                  <a:latin typeface="+mn-lt"/>
                </a:rPr>
                <a:t>”</a:t>
              </a:r>
              <a:r>
                <a:rPr lang="en-US" sz="1500" b="1" dirty="0">
                  <a:latin typeface="+mn-lt"/>
                </a:rPr>
                <a:t>)</a:t>
              </a:r>
            </a:p>
          </p:txBody>
        </p:sp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A9AC4FF8-66C2-A246-9576-29E50A2D6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57550"/>
              <a:ext cx="0" cy="942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44" name="Text Box 11">
            <a:extLst>
              <a:ext uri="{FF2B5EF4-FFF2-40B4-BE49-F238E27FC236}">
                <a16:creationId xmlns:a16="http://schemas.microsoft.com/office/drawing/2014/main" id="{AFBC034D-CAEA-5D4D-9A5C-EBDE96F42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7" y="3122198"/>
            <a:ext cx="34623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1" dirty="0" err="1">
                <a:latin typeface="+mn-lt"/>
              </a:rPr>
              <a:t>prctl</a:t>
            </a:r>
            <a:r>
              <a:rPr lang="en-US" sz="1500" b="1" dirty="0">
                <a:latin typeface="+mn-lt"/>
              </a:rPr>
              <a:t>(</a:t>
            </a:r>
            <a:r>
              <a:rPr lang="en-US" sz="1050" dirty="0">
                <a:latin typeface="+mn-lt"/>
              </a:rPr>
              <a:t>PR_SET_SECCOMP,  SECCOMP_MODE_FILTER</a:t>
            </a:r>
            <a:r>
              <a:rPr lang="en-US" sz="1200" dirty="0">
                <a:latin typeface="+mn-lt"/>
              </a:rPr>
              <a:t>, 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                        </a:t>
            </a:r>
            <a:r>
              <a:rPr lang="en-US" sz="1500" b="1" dirty="0">
                <a:latin typeface="+mn-lt"/>
              </a:rPr>
              <a:t>&amp;</a:t>
            </a:r>
            <a:r>
              <a:rPr lang="en-US" sz="1500" b="1" dirty="0" err="1">
                <a:latin typeface="+mn-lt"/>
              </a:rPr>
              <a:t>bpf_policy</a:t>
            </a:r>
            <a:r>
              <a:rPr lang="en-US" sz="1500" b="1" dirty="0">
                <a:latin typeface="+mn-lt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DF7B4-4053-0F4B-9421-DBE11435F91B}"/>
              </a:ext>
            </a:extLst>
          </p:cNvPr>
          <p:cNvSpPr txBox="1"/>
          <p:nvPr/>
        </p:nvSpPr>
        <p:spPr>
          <a:xfrm>
            <a:off x="3094265" y="2301688"/>
            <a:ext cx="55496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b="1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510B2-FFED-A649-9E48-95DEA30B42A8}"/>
              </a:ext>
            </a:extLst>
          </p:cNvPr>
          <p:cNvSpPr txBox="1"/>
          <p:nvPr/>
        </p:nvSpPr>
        <p:spPr>
          <a:xfrm>
            <a:off x="2800351" y="3895526"/>
            <a:ext cx="2663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run BPF program  …  kill process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3365E6-8E9A-4EBC-A61F-052B8F00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BE6-2E5F-E149-8BB5-DFA4858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5769"/>
            <a:ext cx="6172200" cy="642938"/>
          </a:xfrm>
        </p:spPr>
        <p:txBody>
          <a:bodyPr/>
          <a:lstStyle/>
          <a:p>
            <a:r>
              <a:rPr lang="en-US" dirty="0"/>
              <a:t>BPF filters  (policy programs)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DCDD-C1CE-6342-B3FF-988D150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1460"/>
            <a:ext cx="6400800" cy="31861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1600" dirty="0"/>
              <a:t>进程可安装多个</a:t>
            </a:r>
            <a:r>
              <a:rPr lang="en-US" sz="1600" dirty="0"/>
              <a:t>BPF filters:  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一旦安装 </a:t>
            </a:r>
            <a:r>
              <a:rPr lang="en-US" sz="1600" dirty="0"/>
              <a:t>filter </a:t>
            </a:r>
            <a:r>
              <a:rPr lang="zh-CN" altLang="en-US" sz="1600" dirty="0"/>
              <a:t>无法被移除</a:t>
            </a:r>
            <a:r>
              <a:rPr lang="en-US" sz="1200" dirty="0"/>
              <a:t>(</a:t>
            </a:r>
            <a:r>
              <a:rPr lang="zh-CN" altLang="en-US" sz="1200" dirty="0"/>
              <a:t>每一个</a:t>
            </a:r>
            <a:r>
              <a:rPr lang="en-US" altLang="zh-CN" sz="1200" dirty="0"/>
              <a:t>filter</a:t>
            </a:r>
            <a:r>
              <a:rPr lang="zh-CN" altLang="en-US" sz="1200" dirty="0"/>
              <a:t>均验证</a:t>
            </a:r>
            <a:r>
              <a:rPr lang="en-US" sz="1200" i="1" dirty="0" err="1"/>
              <a:t>syscall</a:t>
            </a:r>
            <a:r>
              <a:rPr lang="en-US" sz="1200" dirty="0"/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如果调用子程序，子程序继承所有</a:t>
            </a:r>
            <a:r>
              <a:rPr lang="en-US" altLang="zh-CN" sz="1600" dirty="0"/>
              <a:t>filter</a:t>
            </a:r>
            <a:endParaRPr lang="en-US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如果程序调用</a:t>
            </a:r>
            <a:r>
              <a:rPr lang="en-US" altLang="zh-CN" sz="1600" dirty="0"/>
              <a:t>execute</a:t>
            </a:r>
            <a:r>
              <a:rPr lang="zh-CN" altLang="en-US" sz="1600" dirty="0"/>
              <a:t>，则启动所有</a:t>
            </a:r>
            <a:r>
              <a:rPr lang="en-US" altLang="zh-CN" sz="1600" dirty="0"/>
              <a:t>filter</a:t>
            </a:r>
            <a:endParaRPr lang="en-US" sz="1600" dirty="0"/>
          </a:p>
          <a:p>
            <a:pPr marL="0" indent="0">
              <a:lnSpc>
                <a:spcPct val="125000"/>
              </a:lnSpc>
              <a:spcBef>
                <a:spcPts val="2232"/>
              </a:spcBef>
              <a:buNone/>
            </a:pPr>
            <a:r>
              <a:rPr lang="en-US" sz="1600" dirty="0"/>
              <a:t>BPF filter </a:t>
            </a:r>
            <a:r>
              <a:rPr lang="zh-CN" altLang="en-US" sz="1600" dirty="0"/>
              <a:t>格式</a:t>
            </a:r>
            <a:r>
              <a:rPr lang="en-US" sz="1600" dirty="0"/>
              <a:t>:   </a:t>
            </a:r>
            <a:r>
              <a:rPr lang="en-US" sz="1600" i="1" dirty="0" err="1">
                <a:solidFill>
                  <a:srgbClr val="FF0000"/>
                </a:solidFill>
              </a:rPr>
              <a:t>syscall</a:t>
            </a:r>
            <a:r>
              <a:rPr lang="en-US" sz="1600" dirty="0">
                <a:solidFill>
                  <a:srgbClr val="FF0000"/>
                </a:solidFill>
              </a:rPr>
              <a:t> number</a:t>
            </a:r>
            <a:r>
              <a:rPr lang="en-US" sz="1600" dirty="0"/>
              <a:t>,   </a:t>
            </a:r>
            <a:r>
              <a:rPr lang="en-US" sz="1600" i="1" dirty="0" err="1">
                <a:solidFill>
                  <a:srgbClr val="FF0000"/>
                </a:solidFill>
              </a:rPr>
              <a:t>syscall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/>
              <a:t>.,   arch. </a:t>
            </a:r>
            <a:r>
              <a:rPr lang="en-US" sz="1200" dirty="0"/>
              <a:t>(x86 or ARM)</a:t>
            </a:r>
          </a:p>
          <a:p>
            <a:pPr marL="0" indent="0">
              <a:lnSpc>
                <a:spcPct val="125000"/>
              </a:lnSpc>
              <a:spcBef>
                <a:spcPts val="882"/>
              </a:spcBef>
              <a:buNone/>
            </a:pPr>
            <a:r>
              <a:rPr lang="en-US" sz="1600" dirty="0"/>
              <a:t>Filter returns one of: </a:t>
            </a:r>
          </a:p>
          <a:p>
            <a:pPr lvl="1">
              <a:lnSpc>
                <a:spcPct val="125000"/>
              </a:lnSpc>
              <a:tabLst>
                <a:tab pos="2736056" algn="l"/>
                <a:tab pos="3082529" algn="l"/>
              </a:tabLst>
            </a:pPr>
            <a:r>
              <a:rPr lang="en-US" sz="1100" dirty="0"/>
              <a:t>SECCOMP_RET_KILL</a:t>
            </a:r>
            <a:r>
              <a:rPr lang="en-US" sz="1400" dirty="0"/>
              <a:t>:	kill process</a:t>
            </a:r>
          </a:p>
          <a:p>
            <a:pPr lvl="1">
              <a:lnSpc>
                <a:spcPct val="125000"/>
              </a:lnSpc>
              <a:tabLst>
                <a:tab pos="2736056" algn="l"/>
                <a:tab pos="3082529" algn="l"/>
              </a:tabLst>
            </a:pPr>
            <a:r>
              <a:rPr lang="en-US" sz="1100" dirty="0"/>
              <a:t>SECCOMP_RET_ERRNO</a:t>
            </a:r>
            <a:r>
              <a:rPr lang="en-US" sz="1400" dirty="0"/>
              <a:t>:	return specified error to caller</a:t>
            </a:r>
          </a:p>
          <a:p>
            <a:pPr lvl="1">
              <a:lnSpc>
                <a:spcPct val="125000"/>
              </a:lnSpc>
              <a:tabLst>
                <a:tab pos="2736056" algn="l"/>
                <a:tab pos="3082529" algn="l"/>
              </a:tabLst>
            </a:pPr>
            <a:r>
              <a:rPr lang="en-US" sz="1100" dirty="0"/>
              <a:t>SECCOMP_RET</a:t>
            </a:r>
            <a:r>
              <a:rPr lang="en-US" sz="1050" dirty="0"/>
              <a:t>_</a:t>
            </a:r>
            <a:r>
              <a:rPr lang="en-US" sz="1100" dirty="0"/>
              <a:t>ALLOW:	</a:t>
            </a:r>
            <a:r>
              <a:rPr lang="en-US" sz="1400" dirty="0"/>
              <a:t>allow </a:t>
            </a:r>
            <a:r>
              <a:rPr lang="en-US" sz="1400" dirty="0" err="1"/>
              <a:t>syscall</a:t>
            </a:r>
            <a:endParaRPr lang="en-US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A2EF3B-724A-0C4E-BFE8-91DEEBFD8099}"/>
              </a:ext>
            </a:extLst>
          </p:cNvPr>
          <p:cNvCxnSpPr/>
          <p:nvPr/>
        </p:nvCxnSpPr>
        <p:spPr>
          <a:xfrm>
            <a:off x="342900" y="257175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63AC094-5572-4345-B4DB-4009A8EC88CF}"/>
              </a:ext>
            </a:extLst>
          </p:cNvPr>
          <p:cNvSpPr/>
          <p:nvPr/>
        </p:nvSpPr>
        <p:spPr>
          <a:xfrm>
            <a:off x="342900" y="4600167"/>
            <a:ext cx="66000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http://man7.org/conf/lpc2015/limiting_kernel_attack_surface_with_seccomp-LPC_2015-Kerrisk.pdf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D0202-F8A4-4864-AB56-1EB15836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8A196F-2C4F-4E93-8529-FBD6B4E55C22}"/>
              </a:ext>
            </a:extLst>
          </p:cNvPr>
          <p:cNvSpPr/>
          <p:nvPr/>
        </p:nvSpPr>
        <p:spPr>
          <a:xfrm>
            <a:off x="342900" y="4815788"/>
            <a:ext cx="6185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http://man7.org/tlpi/code/online/dist/seccomp/seccomp_control_open.c.html</a:t>
            </a:r>
          </a:p>
        </p:txBody>
      </p:sp>
    </p:spTree>
    <p:extLst>
      <p:ext uri="{BB962C8B-B14F-4D97-AF65-F5344CB8AC3E}">
        <p14:creationId xmlns:p14="http://schemas.microsoft.com/office/powerpoint/2010/main" val="34765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0AF-B35F-7849-831E-92FDC7E9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4112"/>
            <a:ext cx="6172200" cy="642938"/>
          </a:xfrm>
        </p:spPr>
        <p:txBody>
          <a:bodyPr/>
          <a:lstStyle/>
          <a:p>
            <a:pPr algn="l"/>
            <a:r>
              <a:rPr lang="zh-CN" altLang="en-US" dirty="0"/>
              <a:t>安装</a:t>
            </a:r>
            <a:r>
              <a:rPr lang="en-US" dirty="0"/>
              <a:t> BPF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6F07-BCFE-2F4B-92D6-E3BA6D59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8" y="2228851"/>
            <a:ext cx="6336927" cy="16808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char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PR_SET_NO_NEW_PRIVS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PR_SET_SECCOMP,   SECCOMP_MODE_FILTER,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bpf_policy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918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 “w”);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(“… will not be printed. \n” );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26F22F-13A9-2141-902A-39BCFD68324A}"/>
              </a:ext>
            </a:extLst>
          </p:cNvPr>
          <p:cNvSpPr/>
          <p:nvPr/>
        </p:nvSpPr>
        <p:spPr>
          <a:xfrm>
            <a:off x="1600200" y="1271657"/>
            <a:ext cx="5143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1400" dirty="0"/>
              <a:t>在设置 </a:t>
            </a:r>
            <a:r>
              <a:rPr lang="en-US" sz="1400" dirty="0"/>
              <a:t>BPF filter </a:t>
            </a:r>
            <a:r>
              <a:rPr lang="zh-CN" altLang="en-US" sz="1400" dirty="0"/>
              <a:t>前调用</a:t>
            </a:r>
            <a:endParaRPr lang="en-US" sz="1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1400" dirty="0"/>
              <a:t>确保</a:t>
            </a:r>
            <a:r>
              <a:rPr lang="en-US" sz="1400" dirty="0"/>
              <a:t> </a:t>
            </a:r>
            <a:r>
              <a:rPr lang="en-US" sz="1400" dirty="0" err="1"/>
              <a:t>execve</a:t>
            </a:r>
            <a:r>
              <a:rPr lang="en-US" sz="1400" dirty="0"/>
              <a:t>()</a:t>
            </a:r>
            <a:r>
              <a:rPr lang="zh-CN" altLang="en-US" sz="1400" dirty="0"/>
              <a:t>在后续操作中忽略</a:t>
            </a:r>
            <a:r>
              <a:rPr lang="en-US" sz="1400" dirty="0" err="1"/>
              <a:t>set-UID、set-GID</a:t>
            </a:r>
            <a:br>
              <a:rPr lang="en-US" sz="1400" dirty="0"/>
            </a:br>
            <a:r>
              <a:rPr lang="en-US" sz="1400" dirty="0"/>
              <a:t>	⇒  </a:t>
            </a:r>
            <a:r>
              <a:rPr lang="zh-CN" altLang="en-US" sz="1400" dirty="0"/>
              <a:t>攻击者无法提升权限</a:t>
            </a:r>
            <a:endParaRPr lang="en-US" sz="14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C945B23-C4DA-C348-AE47-DAD2CD028FDB}"/>
              </a:ext>
            </a:extLst>
          </p:cNvPr>
          <p:cNvSpPr/>
          <p:nvPr/>
        </p:nvSpPr>
        <p:spPr>
          <a:xfrm>
            <a:off x="3502959" y="1943563"/>
            <a:ext cx="1901797" cy="685800"/>
          </a:xfrm>
          <a:custGeom>
            <a:avLst/>
            <a:gdLst>
              <a:gd name="connsiteX0" fmla="*/ 2862943 w 2862943"/>
              <a:gd name="connsiteY0" fmla="*/ 0 h 936172"/>
              <a:gd name="connsiteX1" fmla="*/ 1926771 w 2862943"/>
              <a:gd name="connsiteY1" fmla="*/ 587829 h 936172"/>
              <a:gd name="connsiteX2" fmla="*/ 0 w 2862943"/>
              <a:gd name="connsiteY2" fmla="*/ 936172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943" h="936172">
                <a:moveTo>
                  <a:pt x="2862943" y="0"/>
                </a:moveTo>
                <a:cubicBezTo>
                  <a:pt x="2633435" y="215900"/>
                  <a:pt x="2403928" y="431800"/>
                  <a:pt x="1926771" y="587829"/>
                </a:cubicBezTo>
                <a:cubicBezTo>
                  <a:pt x="1449614" y="743858"/>
                  <a:pt x="724807" y="840015"/>
                  <a:pt x="0" y="93617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3D55BF-63E7-FE4D-9C26-5648E4CB7637}"/>
              </a:ext>
            </a:extLst>
          </p:cNvPr>
          <p:cNvSpPr/>
          <p:nvPr/>
        </p:nvSpPr>
        <p:spPr>
          <a:xfrm>
            <a:off x="4081183" y="3781163"/>
            <a:ext cx="2857499" cy="36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Kill</a:t>
            </a:r>
            <a:r>
              <a:rPr lang="en-US" sz="1400" dirty="0"/>
              <a:t> if call open() for write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A52CEAA-3BB8-144A-8D2D-A030BAE114E0}"/>
              </a:ext>
            </a:extLst>
          </p:cNvPr>
          <p:cNvSpPr/>
          <p:nvPr/>
        </p:nvSpPr>
        <p:spPr>
          <a:xfrm flipV="1">
            <a:off x="5489764" y="2981883"/>
            <a:ext cx="245408" cy="799279"/>
          </a:xfrm>
          <a:custGeom>
            <a:avLst/>
            <a:gdLst>
              <a:gd name="connsiteX0" fmla="*/ 2862943 w 2862943"/>
              <a:gd name="connsiteY0" fmla="*/ 0 h 936172"/>
              <a:gd name="connsiteX1" fmla="*/ 1926771 w 2862943"/>
              <a:gd name="connsiteY1" fmla="*/ 587829 h 936172"/>
              <a:gd name="connsiteX2" fmla="*/ 0 w 2862943"/>
              <a:gd name="connsiteY2" fmla="*/ 936172 h 9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943" h="936172">
                <a:moveTo>
                  <a:pt x="2862943" y="0"/>
                </a:moveTo>
                <a:cubicBezTo>
                  <a:pt x="2633435" y="215900"/>
                  <a:pt x="2403928" y="431800"/>
                  <a:pt x="1926771" y="587829"/>
                </a:cubicBezTo>
                <a:cubicBezTo>
                  <a:pt x="1449614" y="743858"/>
                  <a:pt x="724807" y="840015"/>
                  <a:pt x="0" y="93617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2F655-B20A-438B-9128-5547478C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785" y="216305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运行不可信代码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1635" y="1159281"/>
            <a:ext cx="6286500" cy="300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经常需要运行不可信代码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6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来自不可信网站的程序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应用，扩展，插件，媒体播放器的编码解码器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暴露的应用程序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 viewers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</a:p>
          <a:p>
            <a:pPr lvl="1">
              <a:lnSpc>
                <a:spcPct val="16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遗留守护进程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sendmail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</a:p>
          <a:p>
            <a:pPr lvl="1">
              <a:lnSpc>
                <a:spcPct val="16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蜜罐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dirty="0">
                <a:latin typeface="Tahoma" charset="0"/>
                <a:ea typeface="ＭＳ Ｐゴシック" charset="0"/>
              </a:rPr>
              <a:t>honeypots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66" y="4159654"/>
            <a:ext cx="56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如果应用程序有“恶意行为”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⇒  kill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A7E6-C6FB-4478-8AC2-248222E2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Filters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E4315-E578-4B0A-A3D9-E32FAEA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FDF3B-341A-4AA1-9945-DB853B1B6364}"/>
              </a:ext>
            </a:extLst>
          </p:cNvPr>
          <p:cNvSpPr/>
          <p:nvPr/>
        </p:nvSpPr>
        <p:spPr>
          <a:xfrm>
            <a:off x="546939" y="4137250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https://man7.org/tlpi/code/online/dist/seccomp/seccomp_deny_open.c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0A4452-A3C5-4254-AF1F-68265D94378C}"/>
              </a:ext>
            </a:extLst>
          </p:cNvPr>
          <p:cNvSpPr/>
          <p:nvPr/>
        </p:nvSpPr>
        <p:spPr>
          <a:xfrm>
            <a:off x="546939" y="4559580"/>
            <a:ext cx="4829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https://eigenstate.org/notes/seccomp.html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369817-20C6-4EA0-A35E-489FEF7FCED9}"/>
              </a:ext>
            </a:extLst>
          </p:cNvPr>
          <p:cNvSpPr/>
          <p:nvPr/>
        </p:nvSpPr>
        <p:spPr>
          <a:xfrm>
            <a:off x="450298" y="2487727"/>
            <a:ext cx="4771373" cy="116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/* Allow system calls other than open() and 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BPF_JUMP(BPF_JMP | BPF_JEQ | BPF_K, __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NR_open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0),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BPF_JUMP(BPF_JMP | BPF_JEQ | BPF_K, __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NR_openat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0),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BPF_STMT(BPF_RET | BPF_K, SECCOMP_RET_ALLOW),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BPF_STMT(BPF_RET | BPF_K, SECCOMP_RET_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_PROCESS)</a:t>
            </a: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8E53A6-594E-4EBF-A582-9C0C57340D3C}"/>
              </a:ext>
            </a:extLst>
          </p:cNvPr>
          <p:cNvSpPr/>
          <p:nvPr/>
        </p:nvSpPr>
        <p:spPr>
          <a:xfrm>
            <a:off x="450298" y="1097644"/>
            <a:ext cx="6559832" cy="51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/* Load architecture */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BPF_STMT(BPF_LD | BPF_W | BPF_ABS,  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seccomp_data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arch))),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8700E0-420E-40F2-B36F-D50A506693BC}"/>
              </a:ext>
            </a:extLst>
          </p:cNvPr>
          <p:cNvSpPr/>
          <p:nvPr/>
        </p:nvSpPr>
        <p:spPr>
          <a:xfrm>
            <a:off x="546939" y="4344933"/>
            <a:ext cx="5510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https://man7.org/tlpi/code/online/dist/seccomp/seccomp_control_open.c</a:t>
            </a:r>
            <a:endParaRPr lang="zh-CN" altLang="en-US" sz="10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B167E7-7D88-4095-8575-68BD34937DB1}"/>
              </a:ext>
            </a:extLst>
          </p:cNvPr>
          <p:cNvSpPr/>
          <p:nvPr/>
        </p:nvSpPr>
        <p:spPr>
          <a:xfrm>
            <a:off x="531825" y="4789470"/>
            <a:ext cx="3429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1050" dirty="0"/>
              <a:t>/usr/include/i386-linux-gnu/asm/unistd_32.h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0F875-21CE-4193-8A15-95E5E4868953}"/>
              </a:ext>
            </a:extLst>
          </p:cNvPr>
          <p:cNvSpPr txBox="1"/>
          <p:nvPr/>
        </p:nvSpPr>
        <p:spPr>
          <a:xfrm>
            <a:off x="3373739" y="4761529"/>
            <a:ext cx="236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system call number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5F3145-C076-48BC-AF47-0EE7BBD29900}"/>
              </a:ext>
            </a:extLst>
          </p:cNvPr>
          <p:cNvSpPr/>
          <p:nvPr/>
        </p:nvSpPr>
        <p:spPr>
          <a:xfrm>
            <a:off x="450298" y="1697297"/>
            <a:ext cx="6172200" cy="73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/*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if the architecture is not what we expect */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BPF_JUMP(BPF_JMP | BPF_JEQ | BPF_K, AUDIT_ARCH_X86_64,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0),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BPF_STMT(BPF_RET | BPF_K, SECCOMP_RET_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_PROCESS),</a:t>
            </a: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9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64DB5-9994-4613-B528-87DA337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BC4F8-9988-4E9D-ADFE-3104DB42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E0997D-9EF0-4BA1-9FA0-8EA4373B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2" y="1312672"/>
            <a:ext cx="5333611" cy="1344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3B2D9D-8EFB-4515-BB70-C204E861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3" y="2889815"/>
            <a:ext cx="5268314" cy="8713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9ABD78-145F-4D36-974F-A86B502864E5}"/>
              </a:ext>
            </a:extLst>
          </p:cNvPr>
          <p:cNvSpPr/>
          <p:nvPr/>
        </p:nvSpPr>
        <p:spPr>
          <a:xfrm>
            <a:off x="1288891" y="4257605"/>
            <a:ext cx="42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https://man7.org/training/download/secisol_seccomp_slides.pdf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9839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A7E6-C6FB-4478-8AC2-248222E2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Filters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E4315-E578-4B0A-A3D9-E32FAEA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5F3145-C076-48BC-AF47-0EE7BBD29900}"/>
              </a:ext>
            </a:extLst>
          </p:cNvPr>
          <p:cNvSpPr/>
          <p:nvPr/>
        </p:nvSpPr>
        <p:spPr>
          <a:xfrm>
            <a:off x="342900" y="1254296"/>
            <a:ext cx="6240157" cy="257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architecture number into accumulator:</a:t>
            </a:r>
          </a:p>
          <a:p>
            <a:pPr>
              <a:lnSpc>
                <a:spcPct val="135000"/>
              </a:lnSpc>
            </a:pP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BPF_STMT ( BPF_LD | BPF_W | BPF_ABS , (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seccomp_data</a:t>
            </a:r>
            <a:r>
              <a: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arch )))</a:t>
            </a:r>
          </a:p>
          <a:p>
            <a:pPr>
              <a:lnSpc>
                <a:spcPct val="135000"/>
              </a:lnSpc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通过将三个值放在一起来构造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BPF_LD: load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BPF_W: operand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大小为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 (4 bytes)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BPF_ABS: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指定加载地址是数据区域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包含系统调用数据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指向数据区中对应数据偏移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产生结构中相应字段的字节偏移量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p"/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1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A7E6-C6FB-4478-8AC2-248222E2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Filters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E4315-E578-4B0A-A3D9-E32FAEA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5F3145-C076-48BC-AF47-0EE7BBD29900}"/>
              </a:ext>
            </a:extLst>
          </p:cNvPr>
          <p:cNvSpPr/>
          <p:nvPr/>
        </p:nvSpPr>
        <p:spPr>
          <a:xfrm>
            <a:off x="461657" y="1254296"/>
            <a:ext cx="5995938" cy="235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value in accumulator: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BPF_JUMP(BPF_JMP | BPF_JEQ | BPF_K, AUDIT_ARCH_X86_64, 1, 0)</a:t>
            </a:r>
          </a:p>
          <a:p>
            <a:pPr>
              <a:lnSpc>
                <a:spcPct val="135000"/>
              </a:lnSpc>
            </a:pP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BPF_JMP | BPF_JEQ: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相等时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BPF_K: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要测试的值在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multiuse field (k)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包含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AUDIT_ARCH_X86_64</a:t>
            </a: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值为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，表示如果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，则跳过一条指令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35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值为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，表示如果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，则跳过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条指令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 indent="-1714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i.e.,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按照接下来的指令继续执行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0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70EF-9410-4D2D-B139-FEE95421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libseccomp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2FE65-EE15-4A3E-A77B-C75A6E9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2B965-BEF2-4ED2-9BBB-A55EFC0173F0}"/>
              </a:ext>
            </a:extLst>
          </p:cNvPr>
          <p:cNvSpPr/>
          <p:nvPr/>
        </p:nvSpPr>
        <p:spPr>
          <a:xfrm>
            <a:off x="1775906" y="4733330"/>
            <a:ext cx="2596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https://lwn.net/Articles/494252/</a:t>
            </a:r>
            <a:endParaRPr lang="zh-CN" altLang="en-US" sz="1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FE36D8-266C-4D8E-992F-4C43D3323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58" y="1352430"/>
            <a:ext cx="6588742" cy="1115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seccomp_init(uint32_t def_action);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seccomp_rule_add(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scmp_filter_ctx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 action,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syscall,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arg_cnt, ...);</a:t>
            </a:r>
            <a:r>
              <a:rPr lang="zh-CN" altLang="zh-CN" sz="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sz="3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seccomp_load(void); </a:t>
            </a:r>
            <a:endParaRPr lang="zh-CN" altLang="zh-CN" sz="3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14599B2-03F9-44E0-8F53-2DE8BDE1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58" y="2853356"/>
            <a:ext cx="6413935" cy="11480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seccomp_rule_add(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SCMP_ACT_ALLOW, SCMP_SYS(close), 0);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seccomp_rule_add(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SCMP_ACT_ALLOW, SCMP_SYS(write), 1, 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SCMP_A0(SCMP_CMP_EQ, STDERR_FILENO));</a:t>
            </a:r>
            <a:r>
              <a:rPr lang="zh-C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16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F3826-13C4-41AC-A3C0-176176C9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DFC6DF-23CD-4D04-B74A-7BF9327A493A}"/>
              </a:ext>
            </a:extLst>
          </p:cNvPr>
          <p:cNvSpPr/>
          <p:nvPr/>
        </p:nvSpPr>
        <p:spPr>
          <a:xfrm>
            <a:off x="127525" y="344495"/>
            <a:ext cx="6730475" cy="420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initialize the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libseccomp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scmp_filter_ctx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seccomp_init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(SCMP_ACT_KILL);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allow exiting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seccomp_rule_add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SCMP_ACT_ALLOW, SCMP_SYS(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exit_group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0);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allow getting the current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seccomp_rule_add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SCMP_ACT_ALLOW, SCMP_SYS(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0);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allow changing data segment size, as required by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seccomp_rule_add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SCMP_ACT_ALLOW, SCMP_SYS(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0);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allow writing up to </a:t>
            </a:r>
            <a:r>
              <a:rPr lang="en-US" altLang="zh-CN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 bytes 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CN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seccomp_rule_add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SCMP_ACT_ALLOW, SCMP_SYS(write), 2, SCMP_A0(SCMP_CMP_EQ, 1),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SCMP_A2(SCMP_CMP_LE, 512));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if writing to any other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return -EBADF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seccomp_rule_add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SCMP_ACT_ERRNO(EBADF), SCMP_SYS(write), 1, SCMP_A0(SCMP_CMP_NE, 1));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load and enforce the filters */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seccomp_load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seccomp_release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CN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("this process is %d\n", </a:t>
            </a:r>
            <a:r>
              <a:rPr lang="en-US" altLang="zh-C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694BD0-EC6F-4773-AE2A-248A30937928}"/>
              </a:ext>
            </a:extLst>
          </p:cNvPr>
          <p:cNvSpPr/>
          <p:nvPr/>
        </p:nvSpPr>
        <p:spPr>
          <a:xfrm>
            <a:off x="4420721" y="2659156"/>
            <a:ext cx="1653988" cy="1512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5678D3-156B-4C19-A01D-6D987A9F9972}"/>
              </a:ext>
            </a:extLst>
          </p:cNvPr>
          <p:cNvSpPr/>
          <p:nvPr/>
        </p:nvSpPr>
        <p:spPr>
          <a:xfrm>
            <a:off x="740708" y="2810433"/>
            <a:ext cx="1723465" cy="1580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6"/>
          <p:cNvSpPr>
            <a:spLocks noChangeArrowheads="1"/>
          </p:cNvSpPr>
          <p:nvPr/>
        </p:nvSpPr>
        <p:spPr bwMode="auto">
          <a:xfrm>
            <a:off x="4057651" y="1928812"/>
            <a:ext cx="2400300" cy="167163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 sz="1350"/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57150" y="478631"/>
            <a:ext cx="6743700" cy="642938"/>
          </a:xfrm>
        </p:spPr>
        <p:txBody>
          <a:bodyPr>
            <a:noAutofit/>
          </a:bodyPr>
          <a:lstStyle/>
          <a:p>
            <a:r>
              <a:rPr lang="en-US" sz="2700" dirty="0"/>
              <a:t>Docker: </a:t>
            </a:r>
            <a:r>
              <a:rPr lang="zh-CN" altLang="en-US" sz="2700" dirty="0"/>
              <a:t>使用</a:t>
            </a:r>
            <a:r>
              <a:rPr lang="en-US" sz="2700" dirty="0"/>
              <a:t>seccomp-</a:t>
            </a:r>
            <a:r>
              <a:rPr lang="en-US" sz="2700" dirty="0" err="1"/>
              <a:t>bpf</a:t>
            </a:r>
            <a:r>
              <a:rPr lang="zh-CN" altLang="en-US" sz="2700" dirty="0"/>
              <a:t>隔离容器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F5AD7-658F-2345-9E19-C6D2CDA2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27" y="1619958"/>
            <a:ext cx="3728672" cy="305464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1800" b="1" dirty="0"/>
              <a:t>Container</a:t>
            </a:r>
            <a:r>
              <a:rPr lang="en-US" sz="1800" dirty="0"/>
              <a:t>:  </a:t>
            </a:r>
            <a:r>
              <a:rPr lang="zh-CN" altLang="en-US" sz="1800" dirty="0"/>
              <a:t>进程级隔离</a:t>
            </a:r>
            <a:endParaRPr lang="en-US" sz="1800" dirty="0"/>
          </a:p>
          <a:p>
            <a:pPr>
              <a:lnSpc>
                <a:spcPct val="125000"/>
              </a:lnSpc>
              <a:spcBef>
                <a:spcPts val="882"/>
              </a:spcBef>
            </a:pPr>
            <a:r>
              <a:rPr lang="en-US" altLang="zh-CN" sz="1400" b="0" i="0" dirty="0" err="1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secomp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-BPF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限制容器运行的</a:t>
            </a:r>
            <a:r>
              <a:rPr lang="en-US" altLang="zh-CN" sz="1400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sys</a:t>
            </a:r>
            <a:r>
              <a:rPr lang="zh-CN" altLang="en-US" sz="1400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调用</a:t>
            </a:r>
            <a:endParaRPr lang="en-US" sz="1800" dirty="0"/>
          </a:p>
          <a:p>
            <a:pPr marL="0" indent="0">
              <a:lnSpc>
                <a:spcPct val="125000"/>
              </a:lnSpc>
              <a:buNone/>
            </a:pPr>
            <a:endParaRPr lang="en-US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任何启动容器的人都可以指定</a:t>
            </a:r>
            <a:r>
              <a:rPr lang="en-US" altLang="zh-CN" sz="1800" dirty="0"/>
              <a:t>BPF</a:t>
            </a:r>
            <a:r>
              <a:rPr lang="zh-CN" altLang="en-US" sz="1800" dirty="0"/>
              <a:t>策略</a:t>
            </a:r>
            <a:endParaRPr lang="en-US" sz="1800" dirty="0"/>
          </a:p>
          <a:p>
            <a:pPr lvl="1">
              <a:lnSpc>
                <a:spcPct val="125000"/>
              </a:lnSpc>
            </a:pPr>
            <a:r>
              <a:rPr lang="zh-CN" altLang="en-US" sz="1500" dirty="0"/>
              <a:t>默认策略阻止许多系统调用，包括</a:t>
            </a:r>
            <a:r>
              <a:rPr lang="en-US" altLang="zh-CN" sz="1500" dirty="0" err="1"/>
              <a:t>ptrace</a:t>
            </a:r>
            <a:endParaRPr lang="en-US" sz="1500" dirty="0"/>
          </a:p>
          <a:p>
            <a:pPr>
              <a:lnSpc>
                <a:spcPct val="125000"/>
              </a:lnSpc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C2728C-FA3E-5A44-8565-4D1582AD5873}"/>
              </a:ext>
            </a:extLst>
          </p:cNvPr>
          <p:cNvCxnSpPr/>
          <p:nvPr/>
        </p:nvCxnSpPr>
        <p:spPr>
          <a:xfrm>
            <a:off x="4057651" y="3300413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BC9C0A-EFD5-7D4C-B3ED-35C84B0A953E}"/>
              </a:ext>
            </a:extLst>
          </p:cNvPr>
          <p:cNvSpPr txBox="1"/>
          <p:nvPr/>
        </p:nvSpPr>
        <p:spPr>
          <a:xfrm>
            <a:off x="4740304" y="3254201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449886-7363-3E4F-8671-0E9B5D69D9ED}"/>
              </a:ext>
            </a:extLst>
          </p:cNvPr>
          <p:cNvCxnSpPr/>
          <p:nvPr/>
        </p:nvCxnSpPr>
        <p:spPr>
          <a:xfrm>
            <a:off x="4057651" y="3014663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9ACCED-8E96-3943-B895-1898546B1DC5}"/>
              </a:ext>
            </a:extLst>
          </p:cNvPr>
          <p:cNvSpPr txBox="1"/>
          <p:nvPr/>
        </p:nvSpPr>
        <p:spPr>
          <a:xfrm>
            <a:off x="4740302" y="2975261"/>
            <a:ext cx="90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269BBC-2955-E94E-AB4A-954D5AE480A6}"/>
              </a:ext>
            </a:extLst>
          </p:cNvPr>
          <p:cNvCxnSpPr/>
          <p:nvPr/>
        </p:nvCxnSpPr>
        <p:spPr>
          <a:xfrm>
            <a:off x="4057650" y="2728913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8AC7A4-76D2-2241-BC04-27CEB91E3BB7}"/>
              </a:ext>
            </a:extLst>
          </p:cNvPr>
          <p:cNvSpPr txBox="1"/>
          <p:nvPr/>
        </p:nvSpPr>
        <p:spPr>
          <a:xfrm>
            <a:off x="4518415" y="2711723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0CB3-52A6-8049-9F36-8B8BB96ADC99}"/>
              </a:ext>
            </a:extLst>
          </p:cNvPr>
          <p:cNvSpPr/>
          <p:nvPr/>
        </p:nvSpPr>
        <p:spPr>
          <a:xfrm rot="5400000">
            <a:off x="4067449" y="2214563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/>
              <a:t>App 1</a:t>
            </a:r>
            <a:br>
              <a:rPr lang="en-US" sz="1350" dirty="0"/>
            </a:b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C0F64-5241-BC41-B19C-5E61ADD937E8}"/>
              </a:ext>
            </a:extLst>
          </p:cNvPr>
          <p:cNvSpPr/>
          <p:nvPr/>
        </p:nvSpPr>
        <p:spPr>
          <a:xfrm rot="5400000">
            <a:off x="4866842" y="2214563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/>
              <a:t>App 2</a:t>
            </a:r>
            <a:br>
              <a:rPr lang="en-US" sz="1350" dirty="0"/>
            </a:br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ED4AF8-2864-F546-B3E1-569040AA9F87}"/>
              </a:ext>
            </a:extLst>
          </p:cNvPr>
          <p:cNvSpPr/>
          <p:nvPr/>
        </p:nvSpPr>
        <p:spPr>
          <a:xfrm rot="5400000">
            <a:off x="5672470" y="2214563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/>
              <a:t>App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20BD5-4FF5-0146-9D05-80F37F007E63}"/>
              </a:ext>
            </a:extLst>
          </p:cNvPr>
          <p:cNvCxnSpPr>
            <a:cxnSpLocks/>
          </p:cNvCxnSpPr>
          <p:nvPr/>
        </p:nvCxnSpPr>
        <p:spPr>
          <a:xfrm flipH="1">
            <a:off x="4572001" y="1528763"/>
            <a:ext cx="914400" cy="6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C80B39-487E-7D4F-B596-3C4C614C281E}"/>
              </a:ext>
            </a:extLst>
          </p:cNvPr>
          <p:cNvCxnSpPr>
            <a:cxnSpLocks/>
          </p:cNvCxnSpPr>
          <p:nvPr/>
        </p:nvCxnSpPr>
        <p:spPr>
          <a:xfrm flipH="1">
            <a:off x="5372102" y="1610230"/>
            <a:ext cx="342899" cy="5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E4CED-F5D2-2D4E-AAA8-B458D8BDF998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5986795" y="1611342"/>
            <a:ext cx="37986" cy="43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C21603-CD30-C248-BAD0-CA13B33CC0A2}"/>
              </a:ext>
            </a:extLst>
          </p:cNvPr>
          <p:cNvSpPr txBox="1"/>
          <p:nvPr/>
        </p:nvSpPr>
        <p:spPr>
          <a:xfrm>
            <a:off x="5486401" y="1380351"/>
            <a:ext cx="92038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containers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AD9C67-8225-47AC-AE33-9FB0DC7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0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DEBDB-D403-184E-8FC0-D67A370F3ACE}"/>
              </a:ext>
            </a:extLst>
          </p:cNvPr>
          <p:cNvSpPr/>
          <p:nvPr/>
        </p:nvSpPr>
        <p:spPr>
          <a:xfrm>
            <a:off x="471200" y="2571750"/>
            <a:ext cx="6201350" cy="181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A4873-704D-8346-90CB-7F12EB7A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57199"/>
            <a:ext cx="6172200" cy="573802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sys call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301-A5E0-1149-BE98-661C1B36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70341"/>
            <a:ext cx="6457950" cy="3187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使用一个名为</a:t>
            </a:r>
            <a:r>
              <a:rPr lang="en-US" altLang="zh-CN" sz="1800" dirty="0" err="1"/>
              <a:t>filter.json</a:t>
            </a:r>
            <a:r>
              <a:rPr lang="zh-CN" altLang="en-US" sz="1800" dirty="0"/>
              <a:t>的特定</a:t>
            </a:r>
            <a:r>
              <a:rPr lang="en-US" altLang="zh-CN" sz="1800" dirty="0"/>
              <a:t>filter</a:t>
            </a:r>
            <a:r>
              <a:rPr lang="zh-CN" altLang="en-US" sz="1800" dirty="0"/>
              <a:t>运行</a:t>
            </a:r>
            <a:r>
              <a:rPr lang="en-US" altLang="zh-CN" sz="1800" dirty="0"/>
              <a:t>nginx</a:t>
            </a:r>
            <a:r>
              <a:rPr lang="zh-CN" altLang="en-US" sz="1800" dirty="0"/>
              <a:t>容器</a:t>
            </a:r>
            <a:r>
              <a:rPr lang="en-US" sz="1800" dirty="0"/>
              <a:t>:</a:t>
            </a:r>
          </a:p>
          <a:p>
            <a:pPr marL="0" indent="0">
              <a:spcBef>
                <a:spcPts val="882"/>
              </a:spcBef>
              <a:buNone/>
            </a:pPr>
            <a:r>
              <a:rPr lang="en-US" sz="1800" b="1" dirty="0"/>
              <a:t>	$  </a:t>
            </a:r>
            <a:r>
              <a:rPr lang="en-US" sz="1800" b="1" dirty="0" err="1"/>
              <a:t>docker</a:t>
            </a:r>
            <a:r>
              <a:rPr lang="en-US" sz="1800" b="1" dirty="0"/>
              <a:t>  run  --security-opt  </a:t>
            </a:r>
            <a:r>
              <a:rPr lang="en-US" sz="1800" b="1" dirty="0" err="1"/>
              <a:t>seccomp</a:t>
            </a:r>
            <a:r>
              <a:rPr lang="en-US" sz="1800" b="1" dirty="0"/>
              <a:t>=</a:t>
            </a:r>
            <a:r>
              <a:rPr lang="en-US" sz="1800" b="1" dirty="0" err="1"/>
              <a:t>filter.json</a:t>
            </a:r>
            <a:r>
              <a:rPr lang="en-US" sz="1800" b="1" dirty="0"/>
              <a:t>   </a:t>
            </a:r>
            <a:r>
              <a:rPr lang="en-US" sz="1800" b="1" dirty="0" err="1"/>
              <a:t>nginx</a:t>
            </a:r>
            <a:r>
              <a:rPr lang="en-US" sz="1800" b="1" dirty="0"/>
              <a:t> </a:t>
            </a:r>
          </a:p>
          <a:p>
            <a:pPr marL="0" indent="0">
              <a:spcBef>
                <a:spcPts val="2196"/>
              </a:spcBef>
              <a:buNone/>
            </a:pPr>
            <a:r>
              <a:rPr lang="en-US" sz="1800" dirty="0"/>
              <a:t>Example filter:</a:t>
            </a:r>
          </a:p>
          <a:p>
            <a:pPr marL="0" indent="0">
              <a:spcBef>
                <a:spcPts val="846"/>
              </a:spcBef>
              <a:buNone/>
              <a:tabLst>
                <a:tab pos="3898106" algn="l"/>
              </a:tabLst>
            </a:pPr>
            <a:r>
              <a:rPr lang="en-US" sz="1800" dirty="0"/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defaultAction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SCMP_ACT_ERRNO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	//  deny by default</a:t>
            </a:r>
          </a:p>
          <a:p>
            <a:pPr marL="0" indent="0">
              <a:spcBef>
                <a:spcPts val="846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 [</a:t>
            </a:r>
          </a:p>
          <a:p>
            <a:pPr marL="0" indent="0">
              <a:buNone/>
              <a:tabLst>
                <a:tab pos="684610" algn="l"/>
                <a:tab pos="852488" algn="l"/>
                <a:tab pos="3898106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	"names":  ["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”], 	//  sys-call name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"action": 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SCMP_ACT_ALLOW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	//  allow (whitelist)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 ]  } ,	// what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allow</a:t>
            </a:r>
          </a:p>
          <a:p>
            <a:pPr marL="0" indent="0">
              <a:spcBef>
                <a:spcPts val="18"/>
              </a:spcBef>
              <a:buNone/>
              <a:tabLst>
                <a:tab pos="684610" algn="l"/>
                <a:tab pos="1026319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…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9702A-B454-4304-A0D7-820A32F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C7405-232B-406F-8840-AA7975182114}"/>
              </a:ext>
            </a:extLst>
          </p:cNvPr>
          <p:cNvSpPr/>
          <p:nvPr/>
        </p:nvSpPr>
        <p:spPr>
          <a:xfrm>
            <a:off x="1465955" y="4764108"/>
            <a:ext cx="4506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https://www.antitree.com/2017/09/docker-seccomp-json-format/</a:t>
            </a:r>
          </a:p>
        </p:txBody>
      </p:sp>
    </p:spTree>
    <p:extLst>
      <p:ext uri="{BB962C8B-B14F-4D97-AF65-F5344CB8AC3E}">
        <p14:creationId xmlns:p14="http://schemas.microsoft.com/office/powerpoint/2010/main" val="20980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8679"/>
            <a:ext cx="6172200" cy="857250"/>
          </a:xfrm>
        </p:spPr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83865"/>
            <a:ext cx="6390409" cy="3840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5000"/>
              </a:lnSpc>
            </a:pPr>
            <a:r>
              <a:rPr lang="en-US" b="1" dirty="0"/>
              <a:t>Google Native Client</a:t>
            </a:r>
            <a:r>
              <a:rPr lang="en-US" dirty="0"/>
              <a:t> (</a:t>
            </a:r>
            <a:r>
              <a:rPr lang="en-US" b="1" dirty="0" err="1"/>
              <a:t>NaCl</a:t>
            </a:r>
            <a:r>
              <a:rPr lang="en-US" dirty="0"/>
              <a:t>)</a:t>
            </a:r>
            <a:endParaRPr lang="zh-CN" altLang="en-US" dirty="0"/>
          </a:p>
          <a:p>
            <a:pPr lvl="1">
              <a:lnSpc>
                <a:spcPct val="145000"/>
              </a:lnSpc>
            </a:pPr>
            <a:r>
              <a:rPr lang="en-US" altLang="zh-CN" dirty="0"/>
              <a:t>Native Client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在浏览器领域推出的一个开源技术</a:t>
            </a:r>
          </a:p>
          <a:p>
            <a:pPr lvl="1">
              <a:lnSpc>
                <a:spcPct val="145000"/>
              </a:lnSpc>
            </a:pPr>
            <a:r>
              <a:rPr lang="zh-CN" altLang="en-US" dirty="0"/>
              <a:t>它允许在浏览器内执行</a:t>
            </a:r>
            <a:r>
              <a:rPr lang="zh-CN" altLang="en-US" dirty="0">
                <a:solidFill>
                  <a:srgbClr val="FF0000"/>
                </a:solidFill>
              </a:rPr>
              <a:t>原生的</a:t>
            </a:r>
            <a:r>
              <a:rPr lang="zh-CN" altLang="en-US" dirty="0"/>
              <a:t>编译好的代码</a:t>
            </a:r>
          </a:p>
          <a:p>
            <a:pPr lvl="1">
              <a:lnSpc>
                <a:spcPct val="145000"/>
              </a:lnSpc>
            </a:pPr>
            <a:r>
              <a:rPr lang="zh-CN" altLang="en-US" dirty="0"/>
              <a:t>好处：</a:t>
            </a:r>
          </a:p>
          <a:p>
            <a:pPr lvl="2">
              <a:lnSpc>
                <a:spcPct val="145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Web</a:t>
            </a:r>
            <a:r>
              <a:rPr lang="zh-CN" altLang="en-US" dirty="0"/>
              <a:t>提供更多的图形、音频以及其他功能</a:t>
            </a:r>
          </a:p>
          <a:p>
            <a:pPr lvl="2">
              <a:lnSpc>
                <a:spcPct val="145000"/>
              </a:lnSpc>
            </a:pPr>
            <a:r>
              <a:rPr lang="zh-CN" altLang="en-US" dirty="0"/>
              <a:t>良好的可移植性</a:t>
            </a:r>
          </a:p>
          <a:p>
            <a:pPr lvl="2">
              <a:lnSpc>
                <a:spcPct val="145000"/>
              </a:lnSpc>
            </a:pPr>
            <a:r>
              <a:rPr lang="zh-CN" altLang="en-US" dirty="0"/>
              <a:t>高性能</a:t>
            </a:r>
          </a:p>
          <a:p>
            <a:pPr lvl="2">
              <a:lnSpc>
                <a:spcPct val="145000"/>
              </a:lnSpc>
            </a:pPr>
            <a:r>
              <a:rPr lang="zh-CN" altLang="en-US" dirty="0"/>
              <a:t>方便从桌面迁移</a:t>
            </a:r>
          </a:p>
          <a:p>
            <a:pPr lvl="2">
              <a:lnSpc>
                <a:spcPct val="14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高安全性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14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342900" y="218778"/>
            <a:ext cx="6172200" cy="642938"/>
          </a:xfrm>
        </p:spPr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NaCl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Content Placeholder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14350" y="3262392"/>
            <a:ext cx="5829300" cy="150486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不可信代码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如：游戏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两个沙箱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spcBef>
                <a:spcPts val="1256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外部沙箱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系统调用介入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限制功能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56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内部沙箱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内存分段来隔离不同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应用内存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47" y="4613374"/>
            <a:ext cx="600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Native Client: A Sandbox for Portable, Untrusted x86 Native Code</a:t>
            </a:r>
            <a:r>
              <a:rPr lang="zh-CN" altLang="en-US" sz="1400" dirty="0"/>
              <a:t> （</a:t>
            </a:r>
            <a:r>
              <a:rPr lang="en-US" altLang="zh-CN" sz="1400" dirty="0"/>
              <a:t>SP’2012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32EC2-88FD-4AF8-8A14-76515F154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68" y="861716"/>
            <a:ext cx="3913464" cy="23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287" y="350065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6858" y="1184699"/>
            <a:ext cx="6172200" cy="34638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5000"/>
              </a:lnSpc>
              <a:buNone/>
              <a:tabLst>
                <a:tab pos="1457325" algn="l"/>
              </a:tabLst>
            </a:pP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确保恶意行为的应用程序不会伤害系统的其余部分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ct val="800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可以在不同层次实现：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在隔离的硬件上运行应用程序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⇒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很难管理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2876550"/>
            <a:ext cx="11430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876550"/>
            <a:ext cx="1143000" cy="8763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914650" y="2819400"/>
            <a:ext cx="0" cy="97155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3224" y="379055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物理隔离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3943350" y="3733800"/>
            <a:ext cx="1085850" cy="171450"/>
          </a:xfrm>
          <a:prstGeom prst="bentConnector3">
            <a:avLst>
              <a:gd name="adj1" fmla="val 263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9200" y="3733800"/>
            <a:ext cx="631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0800000" flipV="1">
            <a:off x="1089104" y="3733799"/>
            <a:ext cx="796852" cy="20719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790950"/>
            <a:ext cx="631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500" y="2990850"/>
            <a:ext cx="5774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41723" y="299085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应用</a:t>
            </a:r>
            <a:r>
              <a:rPr lang="en-US" altLang="zh-CN" sz="1350" dirty="0"/>
              <a:t>2</a:t>
            </a:r>
            <a:endParaRPr lang="en-US" sz="13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965" y="2924433"/>
            <a:ext cx="504825" cy="418058"/>
          </a:xfrm>
          <a:prstGeom prst="rect">
            <a:avLst/>
          </a:prstGeom>
        </p:spPr>
      </p:pic>
      <p:sp>
        <p:nvSpPr>
          <p:cNvPr id="20" name="文本框 6"/>
          <p:cNvSpPr txBox="1"/>
          <p:nvPr/>
        </p:nvSpPr>
        <p:spPr>
          <a:xfrm>
            <a:off x="-1676400" y="590189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Confinement Principle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系统调用介入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(System Call Interposition)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基于虚拟机的隔离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软件故障隔离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(Software Fault Isolation)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8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282" y="77849"/>
            <a:ext cx="6172200" cy="85725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52561" y="2395564"/>
            <a:ext cx="5051769" cy="33018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</a:t>
            </a:r>
            <a:r>
              <a:rPr 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(VMM)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8244" y="1028534"/>
            <a:ext cx="2457450" cy="1328738"/>
            <a:chOff x="768" y="1152"/>
            <a:chExt cx="2064" cy="1776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768" y="2522"/>
              <a:ext cx="2064" cy="4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768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6" name="Oval 7"/>
            <p:cNvSpPr>
              <a:spLocks noChangeArrowheads="1"/>
            </p:cNvSpPr>
            <p:nvPr/>
          </p:nvSpPr>
          <p:spPr bwMode="auto">
            <a:xfrm>
              <a:off x="1138" y="1736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78446" y="1028534"/>
            <a:ext cx="2457450" cy="1328738"/>
            <a:chOff x="2832" y="1152"/>
            <a:chExt cx="2064" cy="1776"/>
          </a:xfrm>
        </p:grpSpPr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2832" y="2541"/>
              <a:ext cx="2064" cy="3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2832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3" name="Oval 11"/>
            <p:cNvSpPr>
              <a:spLocks noChangeArrowheads="1"/>
            </p:cNvSpPr>
            <p:nvPr/>
          </p:nvSpPr>
          <p:spPr bwMode="auto">
            <a:xfrm>
              <a:off x="3166" y="1669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830550" y="3100277"/>
            <a:ext cx="5073780" cy="3203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底层硬件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830550" y="988243"/>
            <a:ext cx="5073780" cy="2104520"/>
          </a:xfrm>
          <a:prstGeom prst="rect">
            <a:avLst/>
          </a:prstGeom>
          <a:solidFill>
            <a:schemeClr val="folHlink">
              <a:alpha val="2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>
              <a:latin typeface="Times" charset="0"/>
            </a:endParaRPr>
          </a:p>
        </p:txBody>
      </p: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2849419" y="272343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宿主机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7" name="Rectangle 15"/>
          <p:cNvSpPr>
            <a:spLocks noChangeArrowheads="1"/>
          </p:cNvSpPr>
          <p:nvPr/>
        </p:nvSpPr>
        <p:spPr bwMode="auto">
          <a:xfrm>
            <a:off x="875310" y="1038488"/>
            <a:ext cx="5029020" cy="168494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86980" y="1038488"/>
            <a:ext cx="920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869766" y="1038488"/>
            <a:ext cx="920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722863" y="3783454"/>
            <a:ext cx="537503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美国国家安全局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NetTop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（迷你型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8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用于保密和非保密数据处理的单一硬件平台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/>
      <p:bldP spid="962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09993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为什么虚拟机现在很流行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34902"/>
            <a:ext cx="6400800" cy="373236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9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计算机很少，用户很多</a:t>
            </a:r>
            <a:endParaRPr lang="en-US" altLang="zh-CN" sz="19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虚拟机允许多个用户共享单个计算机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ct val="80000"/>
              </a:spcBef>
              <a:buNone/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年代至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没太大发展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5000"/>
              </a:lnSpc>
              <a:spcBef>
                <a:spcPct val="80000"/>
              </a:spcBef>
              <a:buNone/>
            </a:pPr>
            <a:r>
              <a:rPr 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9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计算机太多，用户太少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，带来维护负担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打印服务器，邮件服务器，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服务器，文件服务器，数据库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计算机性能提高：在不同的硬件上运行每个服务是很浪费的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更普遍的：虚拟机在云计算中应用很广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9991" y="1148940"/>
            <a:ext cx="6235109" cy="2114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46197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虚拟机监控器安全假设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00050" y="1240041"/>
            <a:ext cx="6057900" cy="34331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虚拟机监控器安全假设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恶意软件可能感染客户机操作系统和客户机应用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但是恶意软件不能从受感染的虚拟机中逃逸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不能感染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宿主机系统</a:t>
            </a: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(Host)</a:t>
            </a:r>
            <a:endParaRPr lang="en-US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不能感染同一硬件上的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其它虚拟机</a:t>
            </a:r>
            <a:endParaRPr lang="en-US" sz="16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要求虚拟机监控器能保护自身并且没有软件漏洞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zh-CN" altLang="en-US" sz="19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前提：虚拟机监控器比操作系统简单的多</a:t>
            </a:r>
            <a:endParaRPr lang="en-US" sz="19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24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35" y="171449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问题：隐蔽通道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92372"/>
            <a:ext cx="6515100" cy="320815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隐蔽通道（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Covert Channel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：隔离组件之间的非预期通信信道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可以用来将机密数据从安全组件泄露到公共组件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0700" y="2520950"/>
            <a:ext cx="5372100" cy="162877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989" name="Rectangle 15"/>
          <p:cNvSpPr>
            <a:spLocks noChangeArrowheads="1"/>
          </p:cNvSpPr>
          <p:nvPr/>
        </p:nvSpPr>
        <p:spPr bwMode="auto">
          <a:xfrm>
            <a:off x="2635250" y="2520950"/>
            <a:ext cx="1143000" cy="1328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20700" y="2520950"/>
            <a:ext cx="2114550" cy="1328738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私有虚拟机</a:t>
            </a:r>
            <a:endParaRPr 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778250" y="2520950"/>
            <a:ext cx="2114550" cy="1328738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公共虚拟机</a:t>
            </a:r>
            <a:endParaRPr 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06450" y="2949575"/>
            <a:ext cx="571500" cy="471488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77950" y="2949575"/>
            <a:ext cx="914400" cy="771525"/>
            <a:chOff x="1104" y="2592"/>
            <a:chExt cx="768" cy="864"/>
          </a:xfrm>
        </p:grpSpPr>
        <p:sp>
          <p:nvSpPr>
            <p:cNvPr id="42000" name="Oval 9"/>
            <p:cNvSpPr>
              <a:spLocks noChangeArrowheads="1"/>
            </p:cNvSpPr>
            <p:nvPr/>
          </p:nvSpPr>
          <p:spPr bwMode="auto">
            <a:xfrm>
              <a:off x="1440" y="2592"/>
              <a:ext cx="432" cy="864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恶意软件</a:t>
              </a: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>
              <a:off x="110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41994" name="Oval 12"/>
          <p:cNvSpPr>
            <a:spLocks noChangeArrowheads="1"/>
          </p:cNvSpPr>
          <p:nvPr/>
        </p:nvSpPr>
        <p:spPr bwMode="auto">
          <a:xfrm rot="-5400000">
            <a:off x="4728369" y="2778125"/>
            <a:ext cx="385763" cy="10287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监听方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92350" y="2963864"/>
            <a:ext cx="2171700" cy="338436"/>
            <a:chOff x="1872" y="2608"/>
            <a:chExt cx="1824" cy="379"/>
          </a:xfrm>
        </p:grpSpPr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>
              <a:off x="1872" y="2976"/>
              <a:ext cx="18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2215" y="2608"/>
              <a:ext cx="84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隐蔽通道</a:t>
              </a:r>
              <a:endParaRPr 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996" name="Rectangle 5"/>
          <p:cNvSpPr>
            <a:spLocks noChangeArrowheads="1"/>
          </p:cNvSpPr>
          <p:nvPr/>
        </p:nvSpPr>
        <p:spPr bwMode="auto">
          <a:xfrm>
            <a:off x="520700" y="3849687"/>
            <a:ext cx="5372100" cy="3000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5435600" y="32924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95816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隐蔽通道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64019"/>
            <a:ext cx="6515100" cy="37061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所有的虚拟机使用相同的底层硬件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100000"/>
              </a:spcBef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发送一个比特位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 {0,1}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时，恶意软件将：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b=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： 在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1:00am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进行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CPU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密集型计算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b= 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： 在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1:00am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不做任何计算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marL="0" indent="0">
              <a:spcBef>
                <a:spcPct val="100000"/>
              </a:spcBef>
              <a:buNone/>
            </a:pP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在</a:t>
            </a:r>
            <a:r>
              <a:rPr lang="en-US" sz="19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1:00am 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监听方进行</a:t>
            </a:r>
            <a:r>
              <a:rPr lang="en-US" sz="19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CPU</a:t>
            </a:r>
            <a:r>
              <a: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密集型计算，并且测量完成时间</a:t>
            </a:r>
            <a:endParaRPr lang="en-US" sz="195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marL="342900" lvl="1" indent="0">
              <a:spcBef>
                <a:spcPts val="1296"/>
              </a:spcBef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        b = 1     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完成时间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阈值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marL="342900" lvl="1" indent="0">
              <a:spcBef>
                <a:spcPts val="1296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运行中的系统存在大量的隐蔽通道：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文件锁状态，缓存，中断 </a:t>
            </a: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…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很难消除所有的隐蔽通道</a:t>
            </a:r>
            <a:endParaRPr lang="en-US" sz="170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2336" y="1423433"/>
            <a:ext cx="6342764" cy="114831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921" y="538071"/>
            <a:ext cx="542925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假设有问题的系统有两个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：私有虚拟机运行在一个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上，公共虚拟机运行在另一个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35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虚拟机之间是否有隐蔽通道？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210" y="2135814"/>
            <a:ext cx="5262673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存在隐蔽通道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，比如：基于从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中读取数据所需时间的隐蔽通道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50" y="3771900"/>
            <a:ext cx="742950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03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60055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入侵检测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防病毒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1475" y="1044181"/>
            <a:ext cx="6315075" cy="35001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内核和用户空间进程的一部分运行：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可以关闭系统保护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现代恶意软件的常见做法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800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的解决方法：在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运行入侵检测系统（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800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将入侵检测系统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来运行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防止恶意软件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可以监控虚拟硬件的异常情况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(Virtual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Machine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ahoma" charset="0"/>
              </a:rPr>
              <a:t>Introspection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虚拟机自省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允许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检查客户机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内部状态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0427" y="1485900"/>
            <a:ext cx="4171950" cy="1314448"/>
          </a:xfrm>
          <a:prstGeom prst="rect">
            <a:avLst/>
          </a:prstGeom>
          <a:solidFill>
            <a:srgbClr val="0000FF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受感染的虚拟机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741572" y="1714500"/>
            <a:ext cx="658729" cy="904566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恶意软件</a:t>
            </a:r>
            <a:endParaRPr 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40427" y="2814636"/>
            <a:ext cx="4171950" cy="7286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VMM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40427" y="2343149"/>
            <a:ext cx="4171950" cy="49468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477" y="3543299"/>
            <a:ext cx="5689023" cy="2857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14500" y="2971800"/>
            <a:ext cx="1085850" cy="40005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28900" y="2628900"/>
            <a:ext cx="285750" cy="3429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00300" y="2000250"/>
            <a:ext cx="685800" cy="97155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057400" y="2628900"/>
            <a:ext cx="57150" cy="3429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600200" y="2571750"/>
            <a:ext cx="228600" cy="40005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4169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59974"/>
            <a:ext cx="6172200" cy="324813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charset="0"/>
              <a:buNone/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隐形的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rootkit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恶意软件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创建一些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命令查不到的进程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打开一些“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netstat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命令查不到的套接字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80000"/>
              </a:spcBef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Lie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detector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sz="165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检测隐藏进程和网络活动的恶意软件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2">
              <a:lnSpc>
                <a:spcPct val="125000"/>
              </a:lnSpc>
              <a:spcBef>
                <a:spcPct val="40000"/>
              </a:spcBef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VMM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列出一些运行在客户机中的进程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  <a:spcBef>
                <a:spcPct val="40000"/>
              </a:spcBef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VMM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要求客户机列出进程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en-US" sz="165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25000"/>
              </a:lnSpc>
              <a:spcBef>
                <a:spcPct val="40000"/>
              </a:spcBef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如果不匹配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292893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5600" y="1214437"/>
            <a:ext cx="6210300" cy="31718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57325" algn="l"/>
              </a:tabLst>
            </a:pPr>
            <a:r>
              <a:rPr lang="en-US" altLang="zh-CN" sz="21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确保恶意行为的应用程序不会伤害系统的其余部分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可以在不同层次实现：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：在单机上隔离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957512"/>
            <a:ext cx="4857750" cy="142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914400" y="4157662"/>
            <a:ext cx="485775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(VMM)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957512"/>
            <a:ext cx="2457450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sz="135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endParaRPr lang="en-US" sz="135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4700" y="2957512"/>
            <a:ext cx="2457450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sz="135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endParaRPr lang="en-US" sz="135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14700" y="2843212"/>
            <a:ext cx="0" cy="131445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00200" y="3186112"/>
            <a:ext cx="10287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57650" y="3186112"/>
            <a:ext cx="1028700" cy="342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3529013"/>
            <a:ext cx="504825" cy="4180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84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2768D3-AAE8-4218-8D62-6EECFE7D4D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5" y="3795972"/>
            <a:ext cx="4846617" cy="1206531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10437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939566"/>
            <a:ext cx="6000750" cy="342944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应用代码完整性检测器</a:t>
            </a:r>
            <a:endParaRPr lang="en-US" sz="165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VMM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计算客户机中运行的用户</a:t>
            </a:r>
            <a:r>
              <a:rPr lang="zh-CN" altLang="en-US" sz="16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sz="16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代码哈希值</a:t>
            </a:r>
            <a:endParaRPr lang="en-US" sz="16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与哈希表的白名单进行比较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如果有未知应用出现，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掉虚拟机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确保客户机</a:t>
            </a:r>
            <a:r>
              <a:rPr 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内核的完整性</a:t>
            </a:r>
            <a:endParaRPr lang="en-US" sz="165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 </a:t>
            </a:r>
            <a:r>
              <a:rPr lang="en-US" sz="16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sys_call_table</a:t>
            </a:r>
            <a:r>
              <a:rPr lang="en-US" sz="16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是否改变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病毒特征检测器</a:t>
            </a:r>
            <a:endParaRPr lang="en-US" sz="165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在客户机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中运行病毒特征检测器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EC48D-F234-492D-8174-EF7892F4223E}"/>
              </a:ext>
            </a:extLst>
          </p:cNvPr>
          <p:cNvSpPr/>
          <p:nvPr/>
        </p:nvSpPr>
        <p:spPr>
          <a:xfrm>
            <a:off x="1896813" y="4088350"/>
            <a:ext cx="672575" cy="36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4448C-8588-41B7-B31D-98F0CF9147AE}"/>
              </a:ext>
            </a:extLst>
          </p:cNvPr>
          <p:cNvSpPr/>
          <p:nvPr/>
        </p:nvSpPr>
        <p:spPr>
          <a:xfrm>
            <a:off x="4467461" y="3794658"/>
            <a:ext cx="1034053" cy="40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</a:rPr>
              <a:t>VMM</a:t>
            </a:r>
            <a:r>
              <a:rPr lang="zh-CN" altLang="en-US" dirty="0">
                <a:latin typeface="Tahoma" charset="0"/>
              </a:rPr>
              <a:t>恶意利用：</a:t>
            </a:r>
            <a:r>
              <a:rPr lang="en-US" dirty="0" err="1">
                <a:latin typeface="Tahoma" charset="0"/>
              </a:rPr>
              <a:t>Subvirt</a:t>
            </a:r>
            <a:r>
              <a:rPr lang="en-US" dirty="0">
                <a:latin typeface="Tahoma" charset="0"/>
              </a:rPr>
              <a:t>  </a:t>
            </a:r>
            <a:r>
              <a:rPr lang="en-US" sz="1350" dirty="0">
                <a:latin typeface="Tahoma" charset="0"/>
              </a:rPr>
              <a:t>[King et al. 2006]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128711"/>
            <a:ext cx="6286500" cy="300037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Tahoma" charset="0"/>
              </a:rPr>
              <a:t>Idea</a:t>
            </a:r>
            <a:r>
              <a:rPr lang="zh-CN" altLang="en-US" sz="2000" dirty="0">
                <a:latin typeface="Tahoma" charset="0"/>
              </a:rPr>
              <a:t>：</a:t>
            </a:r>
          </a:p>
          <a:p>
            <a:pPr marL="300038" lvl="1" indent="0">
              <a:lnSpc>
                <a:spcPct val="125000"/>
              </a:lnSpc>
              <a:buNone/>
            </a:pPr>
            <a:r>
              <a:rPr lang="zh-CN" altLang="en-US" sz="1600" dirty="0">
                <a:latin typeface="Tahoma" charset="0"/>
              </a:rPr>
              <a:t>进入</a:t>
            </a:r>
            <a:r>
              <a:rPr lang="en-US" altLang="zh-CN" sz="1600" dirty="0">
                <a:latin typeface="Tahoma" charset="0"/>
              </a:rPr>
              <a:t>Victim</a:t>
            </a:r>
            <a:r>
              <a:rPr lang="zh-CN" altLang="en-US" sz="1600" dirty="0">
                <a:latin typeface="Tahoma" charset="0"/>
              </a:rPr>
              <a:t>计算机后，安装</a:t>
            </a:r>
            <a:r>
              <a:rPr lang="zh-CN" altLang="en-US" sz="1600" dirty="0">
                <a:solidFill>
                  <a:srgbClr val="FF0000"/>
                </a:solidFill>
                <a:latin typeface="Tahoma" charset="0"/>
              </a:rPr>
              <a:t>恶意</a:t>
            </a:r>
            <a:r>
              <a:rPr lang="en-US" altLang="zh-CN" sz="1600" dirty="0">
                <a:solidFill>
                  <a:srgbClr val="FF0000"/>
                </a:solidFill>
                <a:latin typeface="Tahoma" charset="0"/>
              </a:rPr>
              <a:t>VMM</a:t>
            </a:r>
            <a:endParaRPr lang="zh-CN" altLang="en-US" sz="1600" dirty="0">
              <a:solidFill>
                <a:srgbClr val="FF0000"/>
              </a:solidFill>
              <a:latin typeface="Tahoma" charset="0"/>
            </a:endParaRPr>
          </a:p>
          <a:p>
            <a:pPr marL="300038" lvl="1" indent="0">
              <a:lnSpc>
                <a:spcPct val="125000"/>
              </a:lnSpc>
              <a:buNone/>
            </a:pPr>
            <a:r>
              <a:rPr lang="zh-CN" altLang="en-US" sz="1600" dirty="0">
                <a:solidFill>
                  <a:srgbClr val="FF0000"/>
                </a:solidFill>
                <a:latin typeface="Tahoma" charset="0"/>
              </a:rPr>
              <a:t>病毒隐藏在</a:t>
            </a:r>
            <a:r>
              <a:rPr lang="en-US" altLang="zh-CN" sz="1600" dirty="0">
                <a:solidFill>
                  <a:srgbClr val="FF0000"/>
                </a:solidFill>
                <a:latin typeface="Tahoma" charset="0"/>
              </a:rPr>
              <a:t>VMM</a:t>
            </a:r>
            <a:r>
              <a:rPr lang="zh-CN" altLang="en-US" sz="1600" dirty="0">
                <a:solidFill>
                  <a:srgbClr val="FF0000"/>
                </a:solidFill>
                <a:latin typeface="Tahoma" charset="0"/>
              </a:rPr>
              <a:t>中</a:t>
            </a:r>
          </a:p>
          <a:p>
            <a:pPr marL="300038" lvl="1" indent="0">
              <a:lnSpc>
                <a:spcPct val="125000"/>
              </a:lnSpc>
              <a:buNone/>
            </a:pPr>
            <a:r>
              <a:rPr lang="zh-CN" altLang="en-US" sz="1600" dirty="0">
                <a:latin typeface="Tahoma" charset="0"/>
              </a:rPr>
              <a:t>使得在</a:t>
            </a:r>
            <a:r>
              <a:rPr lang="en-US" altLang="zh-CN" sz="1600" dirty="0">
                <a:latin typeface="Tahoma" charset="0"/>
              </a:rPr>
              <a:t>VM</a:t>
            </a:r>
            <a:r>
              <a:rPr lang="zh-CN" altLang="en-US" sz="1600" dirty="0">
                <a:latin typeface="Tahoma" charset="0"/>
              </a:rPr>
              <a:t>内部运行的病毒检测器不可见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42950" y="2686050"/>
            <a:ext cx="16002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42950" y="4129087"/>
            <a:ext cx="1600200" cy="214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HW    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42950" y="3829050"/>
            <a:ext cx="16002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OS     </a:t>
            </a:r>
            <a:endParaRPr lang="en-US">
              <a:latin typeface="Times" charset="0"/>
              <a:sym typeface="Symbol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890605" y="3143250"/>
            <a:ext cx="71365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300" dirty="0">
                <a:latin typeface="Times" charset="0"/>
                <a:sym typeface="Symbol" charset="0"/>
              </a:rPr>
              <a:t>⇒ 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343400" y="2686050"/>
            <a:ext cx="16002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43400" y="4082653"/>
            <a:ext cx="1600200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HW     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43400" y="3571876"/>
            <a:ext cx="1600200" cy="260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OS     </a:t>
            </a:r>
            <a:endParaRPr lang="en-US">
              <a:latin typeface="Times" charset="0"/>
              <a:sym typeface="Symbol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43400" y="3825478"/>
            <a:ext cx="1600200" cy="260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charset="0"/>
              </a:rPr>
              <a:t>VMM and virus</a:t>
            </a:r>
            <a:endParaRPr lang="en-US" dirty="0">
              <a:latin typeface="Times" charset="0"/>
              <a:sym typeface="Symbol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771650" y="3028950"/>
            <a:ext cx="457200" cy="10144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Times" charset="0"/>
              </a:rPr>
              <a:t>anti-virus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372100" y="2800350"/>
            <a:ext cx="457200" cy="942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  <a:latin typeface="Times" charset="0"/>
              </a:rPr>
              <a:t>anti-virus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4343400" y="2686050"/>
            <a:ext cx="1600200" cy="1143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B6FA2-0B75-495C-933E-8EA1BFE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2" grpId="0" animBg="1"/>
      <p:bldP spid="50183" grpId="0"/>
      <p:bldP spid="50184" grpId="0" animBg="1"/>
      <p:bldP spid="50185" grpId="0" animBg="1"/>
      <p:bldP spid="50186" grpId="0" animBg="1"/>
      <p:bldP spid="50187" grpId="0" animBg="1"/>
      <p:bldP spid="50188" grpId="0" animBg="1"/>
      <p:bldP spid="50189" grpId="0" animBg="1"/>
      <p:bldP spid="501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A88CB82-0C04-496E-BBD8-75A1BAC9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6858000" cy="628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1337A99-FA81-42A7-B7B4-00FA069C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2950"/>
            <a:ext cx="6858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9AC14F-6269-41B7-8748-FABD478AE373}"/>
              </a:ext>
            </a:extLst>
          </p:cNvPr>
          <p:cNvSpPr txBox="1"/>
          <p:nvPr/>
        </p:nvSpPr>
        <p:spPr>
          <a:xfrm>
            <a:off x="136026" y="3478044"/>
            <a:ext cx="6578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terms "</a:t>
            </a:r>
            <a:r>
              <a:rPr lang="en-US" altLang="zh-CN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red pill</a:t>
            </a: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" and "</a:t>
            </a:r>
            <a:r>
              <a:rPr lang="en-US" altLang="zh-CN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blue pill</a:t>
            </a: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" refer to a choice between the willingness to learn a potentially unsettling or life-changing truth by taking the </a:t>
            </a:r>
            <a:r>
              <a:rPr lang="en-US" altLang="zh-CN" sz="16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 pill </a:t>
            </a: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or remaining in contented ignorance with the </a:t>
            </a:r>
            <a:r>
              <a:rPr lang="en-US" altLang="zh-CN" sz="16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 pill</a:t>
            </a: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. The terms refer to a scene in the 1999 film </a:t>
            </a:r>
            <a:r>
              <a:rPr lang="en-US" altLang="zh-CN" sz="1600" i="1" dirty="0">
                <a:latin typeface="Calibri Light" panose="020F0302020204030204" pitchFamily="34" charset="0"/>
                <a:cs typeface="Calibri Light" panose="020F0302020204030204" pitchFamily="34" charset="0"/>
                <a:hlinkClick r:id="rId3" tooltip="The Matrix"/>
              </a:rPr>
              <a:t>The Matrix</a:t>
            </a:r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zh-CN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DBC594-D20B-4C69-843C-1EA3599161BB}"/>
              </a:ext>
            </a:extLst>
          </p:cNvPr>
          <p:cNvSpPr/>
          <p:nvPr/>
        </p:nvSpPr>
        <p:spPr>
          <a:xfrm>
            <a:off x="1114188" y="4608361"/>
            <a:ext cx="46220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https://en.wikipedia.org/wiki/Red_pill_and_blue_pill</a:t>
            </a:r>
          </a:p>
        </p:txBody>
      </p:sp>
      <p:pic>
        <p:nvPicPr>
          <p:cNvPr id="1026" name="Picture 2" descr="https://upload.wikimedia.org/wikipedia/commons/thumb/5/52/Red_and_blue_pill.jpg/2560px-Red_and_blue_pill.jpg">
            <a:extLst>
              <a:ext uri="{FF2B5EF4-FFF2-40B4-BE49-F238E27FC236}">
                <a16:creationId xmlns:a16="http://schemas.microsoft.com/office/drawing/2014/main" id="{BCF9B7B1-D162-4B32-9405-D16DA504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57" y="885825"/>
            <a:ext cx="3846526" cy="21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32979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VM Based Malware  </a:t>
            </a:r>
            <a:r>
              <a:rPr lang="en-US" sz="2700" dirty="0">
                <a:latin typeface="Tahoma" charset="0"/>
              </a:rPr>
              <a:t>(blue pill </a:t>
            </a:r>
            <a:r>
              <a:rPr lang="en-US" sz="2700" dirty="0">
                <a:solidFill>
                  <a:srgbClr val="FF0000"/>
                </a:solidFill>
                <a:latin typeface="Tahoma" charset="0"/>
              </a:rPr>
              <a:t>virus</a:t>
            </a:r>
            <a:r>
              <a:rPr lang="en-US" sz="2700" dirty="0">
                <a:latin typeface="Tahoma" charset="0"/>
              </a:rPr>
              <a:t>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258067"/>
            <a:ext cx="6413500" cy="378304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1800" dirty="0">
                <a:latin typeface="Tahoma" charset="0"/>
              </a:rPr>
              <a:t>VMBR (Virtual Machine-based Rootkits) Idea:</a:t>
            </a:r>
          </a:p>
          <a:p>
            <a:pPr marL="557212" lvl="2" indent="-257175">
              <a:lnSpc>
                <a:spcPct val="125000"/>
              </a:lnSpc>
            </a:pPr>
            <a:r>
              <a:rPr lang="zh-CN" altLang="en-US" sz="1400" dirty="0">
                <a:latin typeface="Tahoma" charset="0"/>
              </a:rPr>
              <a:t>利用</a:t>
            </a:r>
            <a:r>
              <a:rPr lang="en-US" altLang="zh-CN" sz="1400" dirty="0">
                <a:latin typeface="Tahoma" charset="0"/>
              </a:rPr>
              <a:t>AMD64 SVM</a:t>
            </a:r>
            <a:r>
              <a:rPr lang="zh-CN" altLang="en-US" sz="1400" dirty="0">
                <a:latin typeface="Tahoma" charset="0"/>
              </a:rPr>
              <a:t>扩展将操作系统移动到虚拟机中（</a:t>
            </a:r>
            <a:r>
              <a:rPr lang="en-US" sz="1400" dirty="0">
                <a:latin typeface="Tahoma" charset="0"/>
              </a:rPr>
              <a:t>do it ‘on-the-fly’) </a:t>
            </a:r>
            <a:r>
              <a:rPr lang="zh-CN" altLang="en-US" sz="1400" dirty="0">
                <a:latin typeface="Tahoma" charset="0"/>
              </a:rPr>
              <a:t>）</a:t>
            </a:r>
            <a:endParaRPr lang="en-US" altLang="zh-CN" sz="1400" dirty="0">
              <a:latin typeface="Tahoma" charset="0"/>
            </a:endParaRPr>
          </a:p>
          <a:p>
            <a:pPr marL="557212" lvl="2" indent="-257175">
              <a:lnSpc>
                <a:spcPct val="125000"/>
              </a:lnSpc>
            </a:pPr>
            <a:r>
              <a:rPr lang="zh-CN" altLang="en-US" sz="1400" dirty="0">
                <a:latin typeface="Tahoma" charset="0"/>
              </a:rPr>
              <a:t>提供</a:t>
            </a:r>
            <a:r>
              <a:rPr lang="en-US" sz="1400" dirty="0">
                <a:latin typeface="Tahoma" charset="0"/>
              </a:rPr>
              <a:t>thin hypervisor</a:t>
            </a:r>
            <a:r>
              <a:rPr lang="zh-CN" altLang="en-US" sz="1400" dirty="0">
                <a:latin typeface="Tahoma" charset="0"/>
              </a:rPr>
              <a:t>来控制</a:t>
            </a:r>
            <a:r>
              <a:rPr lang="en-US" altLang="zh-CN" sz="1400" dirty="0">
                <a:latin typeface="Tahoma" charset="0"/>
              </a:rPr>
              <a:t>guest</a:t>
            </a:r>
            <a:r>
              <a:rPr lang="zh-CN" altLang="en-US" sz="1400" dirty="0">
                <a:latin typeface="Tahoma" charset="0"/>
              </a:rPr>
              <a:t>操作系统</a:t>
            </a:r>
            <a:endParaRPr lang="en-US" altLang="zh-CN" sz="1400" dirty="0">
              <a:latin typeface="Tahoma" charset="0"/>
            </a:endParaRPr>
          </a:p>
          <a:p>
            <a:pPr marL="557212" lvl="2" indent="-257175">
              <a:lnSpc>
                <a:spcPct val="125000"/>
              </a:lnSpc>
            </a:pPr>
            <a:r>
              <a:rPr lang="en-US" altLang="zh-CN" sz="1400" dirty="0">
                <a:latin typeface="Tahoma" charset="0"/>
              </a:rPr>
              <a:t>Hypervisor</a:t>
            </a:r>
            <a:r>
              <a:rPr lang="zh-CN" altLang="en-US" sz="1400" dirty="0">
                <a:latin typeface="Tahoma" charset="0"/>
              </a:rPr>
              <a:t>负责控制</a:t>
            </a:r>
            <a:r>
              <a:rPr lang="en-US" altLang="zh-CN" sz="1400" dirty="0">
                <a:latin typeface="Tahoma" charset="0"/>
              </a:rPr>
              <a:t>guest OS</a:t>
            </a:r>
            <a:r>
              <a:rPr lang="zh-CN" altLang="en-US" sz="1400" dirty="0">
                <a:latin typeface="Tahoma" charset="0"/>
              </a:rPr>
              <a:t>中的事件</a:t>
            </a:r>
            <a:endParaRPr lang="en-US" altLang="zh-CN" sz="1400" dirty="0">
              <a:latin typeface="Tahoma" charset="0"/>
              <a:ea typeface="ＭＳ Ｐゴシック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>
                <a:latin typeface="Tahoma" charset="0"/>
              </a:rPr>
              <a:t>与依赖</a:t>
            </a:r>
            <a:r>
              <a:rPr lang="en-US" altLang="zh-CN" sz="1800" dirty="0">
                <a:latin typeface="Tahoma" charset="0"/>
              </a:rPr>
              <a:t>VMware</a:t>
            </a:r>
            <a:r>
              <a:rPr lang="zh-CN" altLang="en-US" sz="1800" dirty="0">
                <a:latin typeface="Tahoma" charset="0"/>
              </a:rPr>
              <a:t>或</a:t>
            </a:r>
            <a:r>
              <a:rPr lang="en-US" altLang="zh-CN" sz="1800" dirty="0">
                <a:latin typeface="Tahoma" charset="0"/>
              </a:rPr>
              <a:t>Virtual PC</a:t>
            </a:r>
            <a:r>
              <a:rPr lang="zh-CN" altLang="en-US" sz="1800" dirty="0">
                <a:latin typeface="Tahoma" charset="0"/>
              </a:rPr>
              <a:t>等商业虚拟化技术的</a:t>
            </a:r>
            <a:r>
              <a:rPr lang="en-US" altLang="zh-CN" sz="1800" dirty="0" err="1">
                <a:latin typeface="Tahoma" charset="0"/>
              </a:rPr>
              <a:t>SubVirt</a:t>
            </a:r>
            <a:r>
              <a:rPr lang="zh-CN" altLang="en-US" sz="1800" dirty="0">
                <a:latin typeface="Tahoma" charset="0"/>
              </a:rPr>
              <a:t>不同，</a:t>
            </a:r>
            <a:r>
              <a:rPr lang="en-US" altLang="zh-CN" sz="1800" dirty="0">
                <a:latin typeface="Tahoma" charset="0"/>
              </a:rPr>
              <a:t>Blue Pill</a:t>
            </a:r>
            <a:r>
              <a:rPr lang="zh-CN" altLang="en-US" sz="1800" dirty="0">
                <a:latin typeface="Tahoma" charset="0"/>
              </a:rPr>
              <a:t>使用硬件虚拟化并允许操作系统继续直接与硬件通信</a:t>
            </a:r>
            <a:endParaRPr lang="en-US" altLang="zh-CN" sz="1800" dirty="0">
              <a:latin typeface="Tahoma" charset="0"/>
            </a:endParaRPr>
          </a:p>
          <a:p>
            <a:pPr>
              <a:lnSpc>
                <a:spcPct val="125000"/>
              </a:lnSpc>
            </a:pPr>
            <a:r>
              <a:rPr lang="en-US" sz="1800" dirty="0">
                <a:solidFill>
                  <a:srgbClr val="FF0000"/>
                </a:solidFill>
              </a:rPr>
              <a:t>Blue Pill</a:t>
            </a:r>
            <a:r>
              <a:rPr lang="en-US" sz="1800" dirty="0"/>
              <a:t>: </a:t>
            </a:r>
            <a:r>
              <a:rPr lang="en-US" altLang="zh-CN" sz="1800" dirty="0"/>
              <a:t>Y</a:t>
            </a:r>
            <a:r>
              <a:rPr lang="en-US" sz="1800" dirty="0"/>
              <a:t>our operating system swallows the Blue Pill and it awakes inside the Matrix controlled by the </a:t>
            </a:r>
            <a:r>
              <a:rPr lang="en-US" sz="1800" dirty="0">
                <a:solidFill>
                  <a:srgbClr val="FF0000"/>
                </a:solidFill>
              </a:rPr>
              <a:t>ultra thin Blue Pill hypervisor</a:t>
            </a:r>
            <a:r>
              <a:rPr lang="en-US" sz="1800" dirty="0"/>
              <a:t>.</a:t>
            </a:r>
            <a:endParaRPr lang="en-US" sz="1800" dirty="0">
              <a:latin typeface="Tahoma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43CEA6-8EC4-4756-90EA-26170E56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95300"/>
            <a:ext cx="6172200" cy="642938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VMM </a:t>
            </a:r>
            <a:r>
              <a:rPr lang="zh-CN" altLang="en-US" dirty="0">
                <a:latin typeface="Tahoma" charset="0"/>
              </a:rPr>
              <a:t>检测（需求）</a:t>
            </a:r>
            <a:endParaRPr lang="en-US" dirty="0">
              <a:latin typeface="Tahoma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240632"/>
            <a:ext cx="6286500" cy="3424237"/>
          </a:xfrm>
        </p:spPr>
        <p:txBody>
          <a:bodyPr>
            <a:noAutofit/>
          </a:bodyPr>
          <a:lstStyle/>
          <a:p>
            <a:pPr marL="285750" indent="-285750">
              <a:lnSpc>
                <a:spcPct val="125000"/>
              </a:lnSpc>
            </a:pPr>
            <a:r>
              <a:rPr lang="zh-CN" altLang="en-US" sz="2000" dirty="0"/>
              <a:t>操作系统能否检测到它正在 </a:t>
            </a:r>
            <a:r>
              <a:rPr lang="en-US" altLang="zh-CN" sz="2000" dirty="0"/>
              <a:t>VMM </a:t>
            </a:r>
            <a:r>
              <a:rPr lang="zh-CN" altLang="en-US" sz="2000" dirty="0"/>
              <a:t>之上运行？</a:t>
            </a:r>
            <a:endParaRPr lang="en-US" altLang="zh-CN" sz="2000" dirty="0"/>
          </a:p>
          <a:p>
            <a:pPr marL="285750" indent="-285750">
              <a:lnSpc>
                <a:spcPct val="125000"/>
              </a:lnSpc>
            </a:pPr>
            <a:r>
              <a:rPr lang="zh-CN" altLang="en-US" sz="2000" dirty="0">
                <a:latin typeface="Tahoma" charset="0"/>
              </a:rPr>
              <a:t>应用：</a:t>
            </a:r>
            <a:endParaRPr lang="en-US" altLang="zh-CN" sz="2000" dirty="0">
              <a:latin typeface="Tahoma" charset="0"/>
            </a:endParaRPr>
          </a:p>
          <a:p>
            <a:pPr marL="585788" lvl="1" indent="-285750">
              <a:lnSpc>
                <a:spcPct val="125000"/>
              </a:lnSpc>
            </a:pPr>
            <a:r>
              <a:rPr lang="zh-CN" altLang="en-US" sz="1800" dirty="0">
                <a:latin typeface="Tahoma" charset="0"/>
              </a:rPr>
              <a:t>病毒检测器可以检测</a:t>
            </a:r>
            <a:r>
              <a:rPr lang="en-US" altLang="zh-CN" sz="1800" dirty="0">
                <a:latin typeface="Tahoma" charset="0"/>
              </a:rPr>
              <a:t>VMBR</a:t>
            </a:r>
            <a:endParaRPr lang="zh-CN" altLang="en-US" sz="1800" dirty="0">
              <a:latin typeface="Tahoma" charset="0"/>
            </a:endParaRPr>
          </a:p>
          <a:p>
            <a:pPr marL="585788" lvl="1" indent="-285750">
              <a:lnSpc>
                <a:spcPct val="125000"/>
              </a:lnSpc>
            </a:pPr>
            <a:r>
              <a:rPr lang="zh-CN" altLang="en-US" sz="1800" dirty="0">
                <a:latin typeface="Tahoma" charset="0"/>
              </a:rPr>
              <a:t>普通病毒（非</a:t>
            </a:r>
            <a:r>
              <a:rPr lang="en-US" altLang="zh-CN" sz="1800" dirty="0">
                <a:latin typeface="Tahoma" charset="0"/>
              </a:rPr>
              <a:t>VMBR</a:t>
            </a:r>
            <a:r>
              <a:rPr lang="zh-CN" altLang="en-US" sz="1800" dirty="0">
                <a:latin typeface="Tahoma" charset="0"/>
              </a:rPr>
              <a:t>）可以检测</a:t>
            </a:r>
            <a:r>
              <a:rPr lang="en-US" altLang="zh-CN" sz="1800" dirty="0">
                <a:latin typeface="Tahoma" charset="0"/>
              </a:rPr>
              <a:t>VMM</a:t>
            </a:r>
            <a:endParaRPr lang="zh-CN" altLang="en-US" sz="1800" dirty="0">
              <a:latin typeface="Tahoma" charset="0"/>
            </a:endParaRPr>
          </a:p>
          <a:p>
            <a:pPr marL="885825" lvl="2" indent="-285750">
              <a:lnSpc>
                <a:spcPct val="125000"/>
              </a:lnSpc>
            </a:pPr>
            <a:r>
              <a:rPr lang="zh-CN" altLang="en-US" sz="1200" dirty="0">
                <a:latin typeface="Tahoma" charset="0"/>
              </a:rPr>
              <a:t>拒绝运行以避免逆向工程</a:t>
            </a:r>
          </a:p>
          <a:p>
            <a:pPr marL="585788" lvl="1" indent="-285750">
              <a:lnSpc>
                <a:spcPct val="125000"/>
              </a:lnSpc>
            </a:pPr>
            <a:r>
              <a:rPr lang="zh-CN" altLang="en-US" sz="1800" dirty="0">
                <a:latin typeface="Tahoma" charset="0"/>
              </a:rPr>
              <a:t>绑定到硬件的软件（例如</a:t>
            </a:r>
            <a:r>
              <a:rPr lang="en-US" altLang="zh-CN" sz="1800" dirty="0">
                <a:latin typeface="Tahoma" charset="0"/>
              </a:rPr>
              <a:t>MS Windows</a:t>
            </a:r>
            <a:r>
              <a:rPr lang="zh-CN" altLang="en-US" sz="1800" dirty="0">
                <a:latin typeface="Tahoma" charset="0"/>
              </a:rPr>
              <a:t>）可以拒绝在</a:t>
            </a:r>
            <a:r>
              <a:rPr lang="en-US" altLang="zh-CN" sz="1800" dirty="0">
                <a:latin typeface="Tahoma" charset="0"/>
              </a:rPr>
              <a:t>VMM</a:t>
            </a:r>
            <a:r>
              <a:rPr lang="zh-CN" altLang="en-US" sz="1800" dirty="0">
                <a:latin typeface="Tahoma" charset="0"/>
              </a:rPr>
              <a:t>上运行</a:t>
            </a:r>
          </a:p>
          <a:p>
            <a:pPr marL="585788" lvl="1" indent="-285750">
              <a:lnSpc>
                <a:spcPct val="125000"/>
              </a:lnSpc>
            </a:pPr>
            <a:r>
              <a:rPr lang="en-US" altLang="zh-CN" sz="1800" dirty="0">
                <a:latin typeface="Tahoma" charset="0"/>
              </a:rPr>
              <a:t>DRM</a:t>
            </a:r>
            <a:r>
              <a:rPr lang="zh-CN" altLang="en-US" sz="1800" dirty="0">
                <a:latin typeface="Tahoma" charset="0"/>
              </a:rPr>
              <a:t>系统可能拒绝在</a:t>
            </a:r>
            <a:r>
              <a:rPr lang="en-US" altLang="zh-CN" sz="1800" dirty="0">
                <a:latin typeface="Tahoma" charset="0"/>
              </a:rPr>
              <a:t>VMM</a:t>
            </a:r>
            <a:r>
              <a:rPr lang="zh-CN" altLang="en-US" sz="1800" dirty="0">
                <a:latin typeface="Tahoma" charset="0"/>
              </a:rPr>
              <a:t>之上运行</a:t>
            </a:r>
            <a:endParaRPr lang="en-US" sz="2000" dirty="0">
              <a:latin typeface="Tahoma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922471-3537-4EE8-A0EE-0DAD46E1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VMM </a:t>
            </a:r>
            <a:r>
              <a:rPr lang="zh-CN" altLang="en-US" dirty="0">
                <a:latin typeface="Tahoma" charset="0"/>
              </a:rPr>
              <a:t>检测</a:t>
            </a:r>
            <a:r>
              <a:rPr lang="en-US" altLang="zh-CN" dirty="0">
                <a:latin typeface="Tahoma" charset="0"/>
              </a:rPr>
              <a:t>(</a:t>
            </a:r>
            <a:r>
              <a:rPr lang="en-US" altLang="zh-CN" sz="3200" dirty="0">
                <a:latin typeface="Tahoma" charset="0"/>
              </a:rPr>
              <a:t>R</a:t>
            </a:r>
            <a:r>
              <a:rPr lang="en-US" sz="3200" dirty="0">
                <a:latin typeface="Tahoma" charset="0"/>
              </a:rPr>
              <a:t>ed pill </a:t>
            </a:r>
            <a:r>
              <a:rPr lang="zh-CN" altLang="en-US" sz="3200" dirty="0">
                <a:latin typeface="Tahoma" charset="0"/>
              </a:rPr>
              <a:t>技术</a:t>
            </a:r>
            <a:r>
              <a:rPr lang="en-US" altLang="zh-CN" dirty="0">
                <a:latin typeface="Tahoma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5000"/>
              </a:lnSpc>
            </a:pPr>
            <a:r>
              <a:rPr lang="en-US" altLang="zh-CN" dirty="0"/>
              <a:t>VM</a:t>
            </a:r>
            <a:r>
              <a:rPr lang="zh-CN" altLang="en-US" dirty="0"/>
              <a:t>平台通常模拟简单的硬件</a:t>
            </a:r>
          </a:p>
          <a:p>
            <a:pPr lvl="1">
              <a:lnSpc>
                <a:spcPct val="145000"/>
              </a:lnSpc>
            </a:pPr>
            <a:r>
              <a:rPr lang="en-US" altLang="zh-CN" sz="1900" dirty="0"/>
              <a:t>VMWare</a:t>
            </a:r>
            <a:r>
              <a:rPr lang="zh-CN" altLang="en-US" sz="1900" dirty="0"/>
              <a:t>模拟古老的</a:t>
            </a:r>
            <a:r>
              <a:rPr lang="en-US" altLang="zh-CN" sz="1900" dirty="0"/>
              <a:t>i440bx</a:t>
            </a:r>
            <a:r>
              <a:rPr lang="zh-CN" altLang="en-US" sz="1900" dirty="0"/>
              <a:t>芯片组</a:t>
            </a:r>
          </a:p>
          <a:p>
            <a:pPr>
              <a:lnSpc>
                <a:spcPct val="145000"/>
              </a:lnSpc>
            </a:pPr>
            <a:r>
              <a:rPr lang="en-US" altLang="zh-CN" dirty="0"/>
              <a:t>VMM</a:t>
            </a:r>
            <a:r>
              <a:rPr lang="zh-CN" altLang="en-US" dirty="0"/>
              <a:t>引入了时间延迟差异</a:t>
            </a:r>
          </a:p>
          <a:p>
            <a:pPr lvl="1">
              <a:lnSpc>
                <a:spcPct val="145000"/>
              </a:lnSpc>
            </a:pPr>
            <a:r>
              <a:rPr lang="zh-CN" altLang="en-US" sz="1900" dirty="0"/>
              <a:t>存在</a:t>
            </a:r>
            <a:r>
              <a:rPr lang="en-US" altLang="zh-CN" sz="1900" dirty="0"/>
              <a:t>VMM</a:t>
            </a:r>
            <a:r>
              <a:rPr lang="zh-CN" altLang="en-US" sz="1900" dirty="0"/>
              <a:t>时，内存缓存行为会有所不同</a:t>
            </a:r>
          </a:p>
          <a:p>
            <a:pPr lvl="1">
              <a:lnSpc>
                <a:spcPct val="145000"/>
              </a:lnSpc>
            </a:pPr>
            <a:r>
              <a:rPr lang="zh-CN" altLang="en-US" sz="1900" dirty="0"/>
              <a:t>导致任何两个操作的相对时间变化</a:t>
            </a:r>
          </a:p>
          <a:p>
            <a:pPr>
              <a:lnSpc>
                <a:spcPct val="145000"/>
              </a:lnSpc>
            </a:pPr>
            <a:r>
              <a:rPr lang="en-US" altLang="zh-CN" dirty="0"/>
              <a:t>VMM</a:t>
            </a:r>
            <a:r>
              <a:rPr lang="zh-CN" altLang="en-US" dirty="0"/>
              <a:t>与</a:t>
            </a:r>
            <a:r>
              <a:rPr lang="en-US" altLang="zh-CN" dirty="0" err="1"/>
              <a:t>GuestOS</a:t>
            </a:r>
            <a:r>
              <a:rPr lang="zh-CN" altLang="en-US" dirty="0"/>
              <a:t>共享</a:t>
            </a:r>
            <a:r>
              <a:rPr lang="en-US" altLang="zh-CN" dirty="0"/>
              <a:t>TLB</a:t>
            </a:r>
            <a:endParaRPr lang="zh-CN" altLang="en-US" dirty="0"/>
          </a:p>
          <a:p>
            <a:pPr lvl="1">
              <a:lnSpc>
                <a:spcPct val="145000"/>
              </a:lnSpc>
            </a:pPr>
            <a:r>
              <a:rPr lang="en-US" altLang="zh-CN" sz="1900" dirty="0" err="1"/>
              <a:t>GuestOS</a:t>
            </a:r>
            <a:r>
              <a:rPr lang="zh-CN" altLang="en-US" sz="1900" dirty="0"/>
              <a:t>可以检测减少的</a:t>
            </a:r>
            <a:r>
              <a:rPr lang="en-US" altLang="zh-CN" sz="1900" dirty="0"/>
              <a:t>TLB</a:t>
            </a:r>
            <a:r>
              <a:rPr lang="zh-CN" altLang="en-US" sz="1900" dirty="0"/>
              <a:t>大小</a:t>
            </a:r>
          </a:p>
          <a:p>
            <a:pPr>
              <a:lnSpc>
                <a:spcPct val="145000"/>
              </a:lnSpc>
            </a:pPr>
            <a:r>
              <a:rPr lang="en-US" altLang="zh-CN" dirty="0"/>
              <a:t>......</a:t>
            </a:r>
            <a:r>
              <a:rPr lang="zh-CN" altLang="en-US" dirty="0"/>
              <a:t>以及更多方法</a:t>
            </a:r>
            <a:r>
              <a:rPr lang="en-US" altLang="zh-CN" dirty="0"/>
              <a:t>[GAWF'07]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56D6E7-930E-45D3-9A2E-4F4472034EA9}"/>
              </a:ext>
            </a:extLst>
          </p:cNvPr>
          <p:cNvSpPr/>
          <p:nvPr/>
        </p:nvSpPr>
        <p:spPr>
          <a:xfrm>
            <a:off x="862917" y="4904185"/>
            <a:ext cx="5132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https://www.usenix.org/legacy/events/hotos07/tech/full_papers/garfinkel/garfinkel_html/index.html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98457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4AD461D-BEEA-493E-BC40-3B83BCEC5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VMM </a:t>
            </a:r>
            <a:r>
              <a:rPr lang="zh-CN" altLang="en-US" dirty="0">
                <a:ea typeface="宋体" panose="02010600030101010101" pitchFamily="2" charset="-122"/>
              </a:rPr>
              <a:t>检测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3E5620-D186-4753-9CD1-33EB025E9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129192"/>
            <a:ext cx="6286500" cy="390000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Bottom line:  </a:t>
            </a:r>
            <a:r>
              <a:rPr lang="zh-CN" altLang="en-US" sz="2000" b="1" dirty="0">
                <a:ea typeface="宋体" panose="02010600030101010101" pitchFamily="2" charset="-122"/>
              </a:rPr>
              <a:t>完美的</a:t>
            </a:r>
            <a:r>
              <a:rPr lang="en-US" altLang="zh-CN" sz="2000" b="1" dirty="0">
                <a:ea typeface="宋体" panose="02010600030101010101" pitchFamily="2" charset="-122"/>
              </a:rPr>
              <a:t>VMM</a:t>
            </a:r>
            <a:r>
              <a:rPr lang="zh-CN" altLang="en-US" sz="2000" b="1" dirty="0">
                <a:ea typeface="宋体" panose="02010600030101010101" pitchFamily="2" charset="-122"/>
              </a:rPr>
              <a:t>并不存在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VMMs (e.g. VMWare)  </a:t>
            </a:r>
            <a:r>
              <a:rPr lang="zh-CN" altLang="en-US" sz="2000" dirty="0">
                <a:ea typeface="宋体" panose="02010600030101010101" pitchFamily="2" charset="-122"/>
              </a:rPr>
              <a:t>现阶段关注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兼容性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确保现有的软件可以正常工作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性能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最小化虚拟化开销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  <a:spcBef>
                <a:spcPct val="10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VMMs </a:t>
            </a:r>
            <a:r>
              <a:rPr lang="zh-CN" altLang="en-US" sz="2000" b="1" dirty="0">
                <a:ea typeface="宋体" panose="02010600030101010101" pitchFamily="2" charset="-122"/>
              </a:rPr>
              <a:t>不提供透明性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异常发生时会显示</a:t>
            </a:r>
            <a:r>
              <a:rPr lang="en-US" altLang="zh-CN" b="1" dirty="0">
                <a:ea typeface="宋体" panose="02010600030101010101" pitchFamily="2" charset="-122"/>
              </a:rPr>
              <a:t>VMM</a:t>
            </a:r>
            <a:r>
              <a:rPr lang="zh-CN" altLang="en-US" b="1" dirty="0">
                <a:ea typeface="宋体" panose="02010600030101010101" pitchFamily="2" charset="-122"/>
              </a:rPr>
              <a:t>的存在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Confinement Principle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系统调用介入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(System Call Interposition)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基于虚拟机的隔离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软件故障隔离</a:t>
            </a:r>
            <a:r>
              <a:rPr lang="en-US" altLang="zh-CN" dirty="0">
                <a:solidFill>
                  <a:srgbClr val="0000FF"/>
                </a:solidFill>
              </a:rPr>
              <a:t>(Software Fault Isolation)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7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400050" y="188728"/>
            <a:ext cx="6172200" cy="6429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(SFI)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Whabe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1993]</a:t>
            </a:r>
          </a:p>
        </p:txBody>
      </p:sp>
      <p:sp>
        <p:nvSpPr>
          <p:cNvPr id="5837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5719" y="831666"/>
            <a:ext cx="6106531" cy="41360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限制运行在</a:t>
            </a:r>
            <a:r>
              <a:rPr lang="zh-CN" altLang="en-US" sz="21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相同的地址空间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endParaRPr lang="en-US" sz="21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编解码代码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不应干扰媒体播放器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设备驱动程序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不应破坏内核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不应该破坏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有效的跨域调用</a:t>
            </a:r>
            <a:endParaRPr lang="en-US" altLang="zh-CN" sz="2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媒体播放器和编解码器之间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内核和设备驱动之间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简单的解决方法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在隔离的地址空间中运行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频繁通信，应用将会很慢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对于每个消息都要上下文切换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228601"/>
            <a:ext cx="6172200" cy="8572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</a:t>
            </a:r>
            <a:r>
              <a:rPr lang="en-US" sz="2700" dirty="0">
                <a:latin typeface="Tahoma"/>
                <a:cs typeface="Tahoma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主要思想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401"/>
            <a:ext cx="6172200" cy="2873829"/>
          </a:xfrm>
        </p:spPr>
        <p:txBody>
          <a:bodyPr>
            <a:normAutofit/>
          </a:bodyPr>
          <a:lstStyle/>
          <a:p>
            <a:pPr marL="257175" lvl="1" indent="-257175">
              <a:lnSpc>
                <a:spcPct val="125000"/>
              </a:lnSpc>
              <a:buFontTx/>
              <a:buChar char="•"/>
            </a:pPr>
            <a:r>
              <a:rPr lang="zh-CN" altLang="en-US" dirty="0">
                <a:latin typeface="Tahoma"/>
                <a:cs typeface="Tahoma"/>
              </a:rPr>
              <a:t>给每个不可信程序分配一个</a:t>
            </a:r>
            <a:r>
              <a:rPr lang="en-US" altLang="zh-CN" dirty="0">
                <a:solidFill>
                  <a:srgbClr val="FF0000"/>
                </a:solidFill>
                <a:latin typeface="Tahoma"/>
                <a:cs typeface="Tahoma"/>
              </a:rPr>
              <a:t>fault</a:t>
            </a:r>
            <a:r>
              <a:rPr lang="zh-CN" altLang="en-US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lang="en-US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(</a:t>
            </a:r>
            <a:r>
              <a:rPr lang="zh-CN" altLang="en-US" dirty="0">
                <a:latin typeface="Tahoma"/>
                <a:cs typeface="Tahoma"/>
              </a:rPr>
              <a:t>连续的内存空间</a:t>
            </a:r>
            <a:r>
              <a:rPr lang="en-US" dirty="0">
                <a:latin typeface="Tahoma"/>
                <a:cs typeface="Tahoma"/>
              </a:rPr>
              <a:t> + </a:t>
            </a:r>
            <a:r>
              <a:rPr lang="zh-CN" altLang="en-US" dirty="0">
                <a:latin typeface="Tahoma"/>
                <a:cs typeface="Tahoma"/>
              </a:rPr>
              <a:t>唯一标识符</a:t>
            </a:r>
            <a:r>
              <a:rPr lang="en-US" dirty="0">
                <a:latin typeface="Tahoma"/>
                <a:cs typeface="Tahoma"/>
              </a:rPr>
              <a:t>)</a:t>
            </a:r>
          </a:p>
          <a:p>
            <a:pPr marL="0" lvl="1" indent="0">
              <a:lnSpc>
                <a:spcPct val="125000"/>
              </a:lnSpc>
              <a:buNone/>
            </a:pPr>
            <a:endParaRPr lang="en-US" dirty="0">
              <a:latin typeface="Tahoma"/>
              <a:cs typeface="Tahoma"/>
            </a:endParaRPr>
          </a:p>
          <a:p>
            <a:pPr marL="257175" lvl="1" indent="-257175">
              <a:lnSpc>
                <a:spcPct val="125000"/>
              </a:lnSpc>
              <a:buFontTx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Tahoma"/>
                <a:cs typeface="Tahoma"/>
              </a:rPr>
              <a:t>修改</a:t>
            </a:r>
            <a:r>
              <a:rPr lang="zh-CN" altLang="en-US" dirty="0">
                <a:latin typeface="Tahoma"/>
                <a:cs typeface="Tahoma"/>
              </a:rPr>
              <a:t>不可信程序，</a:t>
            </a:r>
            <a:r>
              <a:rPr lang="zh-CN" altLang="en-US" dirty="0">
                <a:solidFill>
                  <a:srgbClr val="FF0000"/>
                </a:solidFill>
                <a:latin typeface="Tahoma"/>
                <a:cs typeface="Tahoma"/>
              </a:rPr>
              <a:t>防止</a:t>
            </a:r>
            <a:r>
              <a:rPr lang="zh-CN" altLang="en-US" dirty="0">
                <a:latin typeface="Tahoma"/>
                <a:cs typeface="Tahoma"/>
              </a:rPr>
              <a:t>其写入或者跳转到</a:t>
            </a:r>
            <a:r>
              <a:rPr lang="en-US" altLang="zh-CN" dirty="0">
                <a:latin typeface="Tahoma"/>
                <a:cs typeface="Tahoma"/>
              </a:rPr>
              <a:t>fault</a:t>
            </a:r>
            <a:r>
              <a:rPr lang="zh-CN" altLang="en-US" dirty="0">
                <a:latin typeface="Tahoma"/>
                <a:cs typeface="Tahoma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domain</a:t>
            </a:r>
            <a:r>
              <a:rPr lang="zh-CN" altLang="en-US" dirty="0">
                <a:latin typeface="Tahoma"/>
                <a:cs typeface="Tahoma"/>
              </a:rPr>
              <a:t>以外的地址</a:t>
            </a:r>
            <a:endParaRPr lang="en-US" dirty="0">
              <a:latin typeface="Tahoma"/>
              <a:cs typeface="Tahoma"/>
            </a:endParaRPr>
          </a:p>
          <a:p>
            <a:pPr>
              <a:lnSpc>
                <a:spcPct val="125000"/>
              </a:lnSpc>
            </a:pPr>
            <a:endParaRPr lang="en-US" dirty="0">
              <a:latin typeface="Tahoma"/>
              <a:cs typeface="Tahoma"/>
            </a:endParaRPr>
          </a:p>
          <a:p>
            <a:pPr>
              <a:lnSpc>
                <a:spcPct val="125000"/>
              </a:lnSpc>
            </a:pPr>
            <a:endParaRPr lang="en-US" dirty="0">
              <a:latin typeface="Tahoma"/>
              <a:cs typeface="Tahom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8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85750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Confinement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138" y="1096040"/>
            <a:ext cx="6261410" cy="31718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  <a:tabLst>
                <a:tab pos="1457325" algn="l"/>
              </a:tabLst>
            </a:pP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确保恶意行为的应用程序不会伤害系统的其余部分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800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可以在不同层次实现：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系统调用介入（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Interposition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25000"/>
              </a:lnSpc>
              <a:buNone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在操作系统中隔离进程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2049" y="3046499"/>
            <a:ext cx="3028950" cy="142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732049" y="4246649"/>
            <a:ext cx="30289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60649" y="3332249"/>
            <a:ext cx="1371600" cy="742950"/>
          </a:xfrm>
          <a:prstGeom prst="ellipse">
            <a:avLst/>
          </a:prstGeom>
          <a:solidFill>
            <a:srgbClr val="77933C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446549" y="3160799"/>
            <a:ext cx="1257300" cy="6858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2843" y="3446549"/>
            <a:ext cx="345056" cy="28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43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5556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5876" y="980410"/>
            <a:ext cx="6515100" cy="743726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SFI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67916" lvl="1" indent="-210741">
              <a:lnSpc>
                <a:spcPct val="125000"/>
              </a:lnSpc>
              <a:spcBef>
                <a:spcPts val="1296"/>
              </a:spcBef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将进程地址划分成不同的段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7916" lvl="1" indent="-210741">
              <a:lnSpc>
                <a:spcPct val="125000"/>
              </a:lnSpc>
            </a:pP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7916" lvl="1" indent="-210741">
              <a:lnSpc>
                <a:spcPct val="125000"/>
              </a:lnSpc>
            </a:pP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2196"/>
              </a:spcBef>
              <a:buNone/>
            </a:pPr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7879" indent="-210741">
              <a:lnSpc>
                <a:spcPct val="125000"/>
              </a:lnSpc>
              <a:spcBef>
                <a:spcPts val="2196"/>
              </a:spcBef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定位不安全指令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sz="16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load, store</a:t>
            </a:r>
          </a:p>
          <a:p>
            <a:pPr marL="425054"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在编译时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在不安全指令前添加</a:t>
            </a:r>
            <a:r>
              <a:rPr lang="zh-CN" altLang="en-US" sz="16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防护模块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(guards)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25054" lvl="1"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当加载代码时，确保所有的防护模块都在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00050" y="2150435"/>
            <a:ext cx="58293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0050" y="2150435"/>
            <a:ext cx="10287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314450" y="2150435"/>
            <a:ext cx="10287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2343150" y="2150435"/>
            <a:ext cx="10287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3371850" y="2150435"/>
            <a:ext cx="10287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4629150" y="2407610"/>
            <a:ext cx="120015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400050" y="2708898"/>
            <a:ext cx="1943100" cy="408979"/>
            <a:chOff x="384" y="2688"/>
            <a:chExt cx="1632" cy="458"/>
          </a:xfrm>
        </p:grpSpPr>
        <p:sp>
          <p:nvSpPr>
            <p:cNvPr id="59406" name="AutoShape 12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7" name="Text Box 13"/>
            <p:cNvSpPr txBox="1">
              <a:spLocks noChangeArrowheads="1"/>
            </p:cNvSpPr>
            <p:nvPr/>
          </p:nvSpPr>
          <p:spPr bwMode="auto">
            <a:xfrm>
              <a:off x="933" y="2784"/>
              <a:ext cx="10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r>
                <a:rPr 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#1</a:t>
              </a:r>
            </a:p>
          </p:txBody>
        </p:sp>
      </p:grpSp>
      <p:grpSp>
        <p:nvGrpSpPr>
          <p:cNvPr id="59403" name="Group 15"/>
          <p:cNvGrpSpPr>
            <a:grpSpLocks/>
          </p:cNvGrpSpPr>
          <p:nvPr/>
        </p:nvGrpSpPr>
        <p:grpSpPr bwMode="auto">
          <a:xfrm>
            <a:off x="2400300" y="2708898"/>
            <a:ext cx="1943100" cy="408979"/>
            <a:chOff x="384" y="2688"/>
            <a:chExt cx="1632" cy="458"/>
          </a:xfrm>
        </p:grpSpPr>
        <p:sp>
          <p:nvSpPr>
            <p:cNvPr id="59404" name="AutoShape 16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5" name="Text Box 17"/>
            <p:cNvSpPr txBox="1">
              <a:spLocks noChangeArrowheads="1"/>
            </p:cNvSpPr>
            <p:nvPr/>
          </p:nvSpPr>
          <p:spPr bwMode="auto">
            <a:xfrm>
              <a:off x="933" y="2784"/>
              <a:ext cx="10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r>
                <a:rPr 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#2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4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</a:t>
            </a:r>
            <a:r>
              <a:rPr lang="en-US" altLang="zh-CN" sz="2800" dirty="0">
                <a:latin typeface="Tahoma"/>
                <a:cs typeface="Tahoma"/>
              </a:rPr>
              <a:t>:</a:t>
            </a:r>
            <a:r>
              <a:rPr lang="en-US" sz="2800" dirty="0">
                <a:latin typeface="Tahoma"/>
                <a:cs typeface="Tahoma"/>
              </a:rPr>
              <a:t> In More Detail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3229"/>
            <a:ext cx="6324127" cy="38364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5000"/>
              </a:lnSpc>
            </a:pPr>
            <a:r>
              <a:rPr lang="zh-CN" altLang="en-US" sz="2200" dirty="0">
                <a:latin typeface="Tahoma"/>
                <a:cs typeface="Tahoma"/>
              </a:rPr>
              <a:t>程序分为代码和数据段</a:t>
            </a:r>
            <a:endParaRPr lang="en-US" altLang="zh-CN" sz="2200" dirty="0">
              <a:latin typeface="Tahoma"/>
              <a:cs typeface="Tahoma"/>
            </a:endParaRPr>
          </a:p>
          <a:p>
            <a:pPr lvl="1">
              <a:lnSpc>
                <a:spcPct val="145000"/>
              </a:lnSpc>
            </a:pP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跳转目标</a:t>
            </a:r>
            <a:r>
              <a:rPr lang="zh-CN" altLang="en-US" sz="1900" dirty="0">
                <a:latin typeface="Tahoma"/>
                <a:cs typeface="Tahoma"/>
              </a:rPr>
              <a:t>仅限于</a:t>
            </a: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代码段</a:t>
            </a:r>
            <a:endParaRPr lang="en-US" altLang="zh-CN" sz="1900" dirty="0">
              <a:solidFill>
                <a:srgbClr val="FF0000"/>
              </a:solidFill>
              <a:latin typeface="Tahoma"/>
              <a:cs typeface="Tahoma"/>
            </a:endParaRPr>
          </a:p>
          <a:p>
            <a:pPr lvl="1">
              <a:lnSpc>
                <a:spcPct val="145000"/>
              </a:lnSpc>
            </a:pP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数据地址</a:t>
            </a:r>
            <a:r>
              <a:rPr lang="zh-CN" altLang="en-US" sz="1900" dirty="0">
                <a:latin typeface="Tahoma"/>
                <a:cs typeface="Tahoma"/>
              </a:rPr>
              <a:t>仅限于</a:t>
            </a: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数据段</a:t>
            </a:r>
            <a:endParaRPr lang="en-US" altLang="zh-CN" sz="1900" dirty="0">
              <a:solidFill>
                <a:srgbClr val="FF0000"/>
              </a:solidFill>
              <a:latin typeface="Tahoma"/>
              <a:cs typeface="Tahoma"/>
            </a:endParaRPr>
          </a:p>
          <a:p>
            <a:pPr>
              <a:lnSpc>
                <a:spcPct val="145000"/>
              </a:lnSpc>
            </a:pPr>
            <a:r>
              <a:rPr lang="zh-CN" altLang="en-US" sz="2200" dirty="0">
                <a:latin typeface="Tahoma"/>
                <a:cs typeface="Tahoma"/>
              </a:rPr>
              <a:t>代码和数据段地址存储在</a:t>
            </a:r>
            <a:r>
              <a:rPr lang="zh-CN" altLang="en-US" sz="2200" dirty="0">
                <a:solidFill>
                  <a:srgbClr val="FF0000"/>
                </a:solidFill>
                <a:latin typeface="Tahoma"/>
                <a:cs typeface="Tahoma"/>
              </a:rPr>
              <a:t>专用寄存器</a:t>
            </a:r>
            <a:r>
              <a:rPr lang="zh-CN" altLang="en-US" sz="2200" dirty="0">
                <a:latin typeface="Tahoma"/>
                <a:cs typeface="Tahoma"/>
              </a:rPr>
              <a:t>中</a:t>
            </a:r>
            <a:endParaRPr lang="en-US" altLang="zh-CN" sz="2200" dirty="0">
              <a:latin typeface="Tahoma"/>
              <a:cs typeface="Tahoma"/>
            </a:endParaRPr>
          </a:p>
          <a:p>
            <a:pPr>
              <a:lnSpc>
                <a:spcPct val="145000"/>
              </a:lnSpc>
            </a:pPr>
            <a:r>
              <a:rPr lang="zh-CN" altLang="en-US" sz="2200" dirty="0">
                <a:latin typeface="Tahoma"/>
                <a:cs typeface="Tahoma"/>
              </a:rPr>
              <a:t>在执行任何引用内存的指令之前</a:t>
            </a:r>
          </a:p>
          <a:p>
            <a:pPr lvl="1">
              <a:lnSpc>
                <a:spcPct val="145000"/>
              </a:lnSpc>
            </a:pPr>
            <a:r>
              <a:rPr lang="zh-CN" altLang="en-US" sz="1900" dirty="0">
                <a:latin typeface="Tahoma"/>
                <a:cs typeface="Tahoma"/>
              </a:rPr>
              <a:t>将</a:t>
            </a: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内存引用的段地址</a:t>
            </a:r>
            <a:r>
              <a:rPr lang="zh-CN" altLang="en-US" sz="1900" dirty="0">
                <a:latin typeface="Tahoma"/>
                <a:cs typeface="Tahoma"/>
              </a:rPr>
              <a:t>与</a:t>
            </a:r>
            <a:r>
              <a:rPr lang="zh-CN" altLang="en-US" sz="1900" dirty="0">
                <a:solidFill>
                  <a:srgbClr val="FF0000"/>
                </a:solidFill>
                <a:latin typeface="Tahoma"/>
                <a:cs typeface="Tahoma"/>
              </a:rPr>
              <a:t>存储的段地址</a:t>
            </a:r>
            <a:r>
              <a:rPr lang="zh-CN" altLang="en-US" sz="1900" dirty="0">
                <a:latin typeface="Tahoma"/>
                <a:cs typeface="Tahoma"/>
              </a:rPr>
              <a:t>（寄存器中）进行比较</a:t>
            </a:r>
          </a:p>
          <a:p>
            <a:pPr lvl="1">
              <a:lnSpc>
                <a:spcPct val="145000"/>
              </a:lnSpc>
            </a:pPr>
            <a:r>
              <a:rPr lang="zh-CN" altLang="en-US" sz="1900" dirty="0">
                <a:latin typeface="Tahoma"/>
                <a:cs typeface="Tahoma"/>
              </a:rPr>
              <a:t>如果地址不相等，则停止执行</a:t>
            </a:r>
            <a:endParaRPr lang="en-US" sz="1900" dirty="0">
              <a:latin typeface="Tahoma"/>
              <a:cs typeface="Tahoma"/>
            </a:endParaRPr>
          </a:p>
          <a:p>
            <a:pPr>
              <a:lnSpc>
                <a:spcPct val="145000"/>
              </a:lnSpc>
              <a:spcBef>
                <a:spcPts val="18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>
              <a:lnSpc>
                <a:spcPct val="145000"/>
              </a:lnSpc>
            </a:pPr>
            <a:r>
              <a:rPr lang="en-US" sz="1500" dirty="0">
                <a:latin typeface="Tahoma"/>
                <a:cs typeface="Tahoma"/>
              </a:rPr>
              <a:t>User-level file systems, </a:t>
            </a:r>
            <a:r>
              <a:rPr lang="en-US" sz="1500" dirty="0">
                <a:solidFill>
                  <a:srgbClr val="C00000"/>
                </a:solidFill>
                <a:latin typeface="Tahoma"/>
                <a:cs typeface="Tahoma"/>
              </a:rPr>
              <a:t>Google’s </a:t>
            </a:r>
            <a:r>
              <a:rPr lang="en-US" sz="1500" dirty="0" err="1">
                <a:solidFill>
                  <a:srgbClr val="C00000"/>
                </a:solidFill>
                <a:latin typeface="Tahoma"/>
                <a:cs typeface="Tahoma"/>
              </a:rPr>
              <a:t>NativeClient</a:t>
            </a:r>
            <a:r>
              <a:rPr lang="en-US" sz="15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endParaRPr lang="en-US" sz="1500" dirty="0">
              <a:latin typeface="Tahoma"/>
              <a:cs typeface="Tahom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72067" y="3281918"/>
            <a:ext cx="3429000" cy="10764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72067" y="2913045"/>
            <a:ext cx="3429000" cy="104226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872" y="236371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段匹配技术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50" y="1282405"/>
            <a:ext cx="6515100" cy="357198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134"/>
              </a:spcBef>
            </a:pP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dr1,  dr2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未被程序执行使用的专用寄存器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dr2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包含段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load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sz="1650" b="1" dirty="0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 </a:t>
            </a:r>
            <a:r>
              <a:rPr lang="en-US" sz="1650" b="1" dirty="0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 [R34]   </a:t>
            </a:r>
            <a:r>
              <a:rPr lang="zh-CN" altLang="en-US" sz="1650" b="1" dirty="0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变成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	</a:t>
            </a: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          dr1  R34</a:t>
            </a:r>
          </a:p>
          <a:p>
            <a:pPr>
              <a:spcBef>
                <a:spcPts val="0"/>
              </a:spcBef>
              <a:buNone/>
            </a:pP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scratch-</a:t>
            </a:r>
            <a:r>
              <a:rPr lang="en-US" sz="16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reg</a:t>
            </a: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 (dr1 &gt;&gt; 20)		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获取段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ID</a:t>
            </a:r>
          </a:p>
          <a:p>
            <a:pPr>
              <a:spcBef>
                <a:spcPts val="0"/>
              </a:spcBef>
              <a:buNone/>
            </a:pP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compare scratch-</a:t>
            </a:r>
            <a:r>
              <a:rPr lang="en-US" sz="16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reg</a:t>
            </a: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 and  dr2	</a:t>
            </a:r>
            <a:r>
              <a:rPr lang="en-US" sz="16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验证段</a:t>
            </a:r>
            <a:r>
              <a:rPr lang="en-US" sz="16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ID</a:t>
            </a:r>
          </a:p>
          <a:p>
            <a:pPr>
              <a:spcBef>
                <a:spcPts val="0"/>
              </a:spcBef>
              <a:buNone/>
            </a:pP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trap if not equal</a:t>
            </a:r>
          </a:p>
          <a:p>
            <a:pPr>
              <a:spcBef>
                <a:spcPts val="0"/>
              </a:spcBef>
              <a:buNone/>
            </a:pP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R12  [dr1]</a:t>
            </a: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		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执行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load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4628264" y="2171700"/>
            <a:ext cx="2171700" cy="602718"/>
          </a:xfrm>
          <a:prstGeom prst="wedgeRoundRectCallout">
            <a:avLst>
              <a:gd name="adj1" fmla="val -78657"/>
              <a:gd name="adj2" fmla="val 134093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防护模块确保代码不从另一段加载数据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2035C9-CE49-4DD6-9843-D194F71B54F0}"/>
              </a:ext>
            </a:extLst>
          </p:cNvPr>
          <p:cNvSpPr/>
          <p:nvPr/>
        </p:nvSpPr>
        <p:spPr>
          <a:xfrm>
            <a:off x="1657793" y="4778939"/>
            <a:ext cx="342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https://cs155.stanford.edu/papers/sfi.pdf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0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5" grpId="0" animBg="1"/>
      <p:bldP spid="1454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714597" y="2007776"/>
            <a:ext cx="3429000" cy="7808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714597" y="1862877"/>
            <a:ext cx="3429000" cy="6125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67143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地址沙箱技术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006549"/>
            <a:ext cx="6286500" cy="3408289"/>
          </a:xfrm>
        </p:spPr>
        <p:txBody>
          <a:bodyPr>
            <a:noAutofit/>
          </a:bodyPr>
          <a:lstStyle/>
          <a:p>
            <a:pPr>
              <a:spcBef>
                <a:spcPct val="100000"/>
              </a:spcBef>
            </a:pP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dr2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包含段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</a:t>
            </a:r>
          </a:p>
          <a:p>
            <a:pPr>
              <a:spcBef>
                <a:spcPts val="1080"/>
              </a:spcBef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 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1650" b="1" dirty="0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 </a:t>
            </a:r>
            <a:r>
              <a:rPr lang="en-US" sz="1650" b="1" dirty="0">
                <a:solidFill>
                  <a:srgbClr val="CC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 [R34]   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变成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</a:t>
            </a: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</a:t>
            </a: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dr1  R34  &amp;  segment-mask</a:t>
            </a: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将段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ID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位清零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>
              <a:buFont typeface="Wingdings" charset="0"/>
              <a:buNone/>
            </a:pP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</a:t>
            </a: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dr1  dr1  |  dr2</a:t>
            </a: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	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设置有效的段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ID</a:t>
            </a:r>
          </a:p>
          <a:p>
            <a:pPr>
              <a:buFont typeface="Wingdings" charset="0"/>
              <a:buNone/>
            </a:pP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</a:t>
            </a:r>
            <a:r>
              <a:rPr lang="en-US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R12  [dr1]	</a:t>
            </a:r>
            <a:r>
              <a:rPr lang="en-US" sz="16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			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: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执行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 load</a:t>
            </a:r>
          </a:p>
          <a:p>
            <a:pPr>
              <a:buFont typeface="Wingdings" charset="0"/>
              <a:buNone/>
            </a:pPr>
            <a:endParaRPr lang="en-US" sz="16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>
              <a:buFont typeface="Wingdings" charset="0"/>
              <a:buNone/>
            </a:pPr>
            <a:endParaRPr lang="en-US" sz="16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与段匹配技术相比，需要较少的指令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  <a:p>
            <a:pPr lvl="1">
              <a:lnSpc>
                <a:spcPct val="125000"/>
              </a:lnSpc>
              <a:buFont typeface="Wingdings" charset="0"/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…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但是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不能截获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恶意指令</a:t>
            </a:r>
            <a:endParaRPr 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3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EC1A-1479-41C9-A173-07D392F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A5E7C-D23E-4E74-A5FB-C92AE1F3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62366"/>
            <a:ext cx="6172200" cy="3394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Dedicated Register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Scratch Register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CISC</a:t>
            </a:r>
            <a:r>
              <a:rPr lang="zh-CN" altLang="en-US" dirty="0"/>
              <a:t>架构下，</a:t>
            </a:r>
            <a:r>
              <a:rPr lang="en-US" altLang="zh-CN" dirty="0"/>
              <a:t>registers</a:t>
            </a:r>
            <a:r>
              <a:rPr lang="zh-CN" altLang="en-US" dirty="0"/>
              <a:t>不够使用！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1F10C-B6F5-44B5-B43C-CCBC1EED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7C58FA1-44DA-40A9-8C3E-9FA0A0E1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08" y="1222087"/>
            <a:ext cx="5029918" cy="2699326"/>
          </a:xfrm>
          <a:prstGeom prst="rect">
            <a:avLst/>
          </a:prstGeom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196C4CFE-C3E7-4DBB-97E6-373CC5C0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028850"/>
            <a:ext cx="2935446" cy="704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B1C8D26-CB3A-4614-A8DD-B6442FB6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839408"/>
            <a:ext cx="2935446" cy="58945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A5127E-B3D6-4551-AFAC-7994924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Guard zones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897277-10C2-4FF8-90CF-8F4BA65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7CD2AA-4942-4924-A9A3-1C3E28D3C423}"/>
              </a:ext>
            </a:extLst>
          </p:cNvPr>
          <p:cNvSpPr txBox="1"/>
          <p:nvPr/>
        </p:nvSpPr>
        <p:spPr>
          <a:xfrm>
            <a:off x="511988" y="4090322"/>
            <a:ext cx="583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NaCl-x86-64 (Sehr et al., 2010)</a:t>
            </a:r>
            <a:r>
              <a:rPr lang="zh-CN" altLang="en-US" dirty="0"/>
              <a:t>在</a:t>
            </a:r>
            <a:r>
              <a:rPr lang="en-US" altLang="zh-CN" dirty="0"/>
              <a:t>4GB sandbox</a:t>
            </a:r>
            <a:r>
              <a:rPr lang="zh-CN" altLang="en-US" dirty="0"/>
              <a:t>的上下，使用</a:t>
            </a:r>
            <a:r>
              <a:rPr lang="en-US" altLang="zh-CN" dirty="0"/>
              <a:t>40GB</a:t>
            </a:r>
            <a:r>
              <a:rPr lang="zh-CN" altLang="en-US" dirty="0"/>
              <a:t>大小的</a:t>
            </a:r>
            <a:r>
              <a:rPr lang="en-US" altLang="zh-CN" dirty="0"/>
              <a:t>guard zone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5D0A36-0D23-48E5-B7FA-E9A2B21A0B32}"/>
              </a:ext>
            </a:extLst>
          </p:cNvPr>
          <p:cNvSpPr/>
          <p:nvPr/>
        </p:nvSpPr>
        <p:spPr>
          <a:xfrm>
            <a:off x="422737" y="1859365"/>
            <a:ext cx="3286360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lvl="0" indent="-257175" defTabSz="685800"/>
            <a:r>
              <a:rPr lang="en-US" altLang="zh-CN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r1 </a:t>
            </a:r>
            <a:r>
              <a:rPr lang="en-US" altLang="zh-CN" sz="16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R34 </a:t>
            </a:r>
          </a:p>
          <a:p>
            <a:pPr marL="257175" lvl="0" indent="-257175" defTabSz="685800"/>
            <a:r>
              <a:rPr lang="en-US" altLang="zh-CN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r1  </a:t>
            </a:r>
            <a:r>
              <a:rPr lang="en-US" altLang="zh-CN" sz="16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dGuard</a:t>
            </a:r>
            <a:r>
              <a:rPr lang="en-US" altLang="zh-CN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(r1) 	</a:t>
            </a:r>
          </a:p>
          <a:p>
            <a:pPr marL="257175" lvl="0" indent="-257175" defTabSz="685800"/>
            <a:r>
              <a:rPr lang="en-US" altLang="zh-CN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R12  [r1]	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41F1E8-A9FD-435F-8988-DCAE1D518CB1}"/>
              </a:ext>
            </a:extLst>
          </p:cNvPr>
          <p:cNvSpPr/>
          <p:nvPr/>
        </p:nvSpPr>
        <p:spPr>
          <a:xfrm>
            <a:off x="1419776" y="4866501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http://www.cse.psu.edu/~gxt29/papers/sfi-final.pdf</a:t>
            </a:r>
            <a:endParaRPr lang="zh-CN" altLang="en-US" sz="11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A7906C-6A97-4922-8548-2711275F01D8}"/>
              </a:ext>
            </a:extLst>
          </p:cNvPr>
          <p:cNvSpPr txBox="1"/>
          <p:nvPr/>
        </p:nvSpPr>
        <p:spPr>
          <a:xfrm>
            <a:off x="5554413" y="2159863"/>
            <a:ext cx="130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</a:t>
            </a:r>
            <a:r>
              <a:rPr lang="en-US" altLang="zh-CN" dirty="0"/>
              <a:t>dedicated registers</a:t>
            </a:r>
            <a:r>
              <a:rPr lang="zh-CN" altLang="en-US" dirty="0"/>
              <a:t>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F494D-EC30-4D70-AE66-4E92EF25F99F}"/>
              </a:ext>
            </a:extLst>
          </p:cNvPr>
          <p:cNvSpPr/>
          <p:nvPr/>
        </p:nvSpPr>
        <p:spPr>
          <a:xfrm>
            <a:off x="1419776" y="4697592"/>
            <a:ext cx="5615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https://www.cse.psu.edu/~gxt29/papers/cfiDataSandboxing.pdf</a:t>
            </a:r>
          </a:p>
        </p:txBody>
      </p:sp>
    </p:spTree>
    <p:extLst>
      <p:ext uri="{BB962C8B-B14F-4D97-AF65-F5344CB8AC3E}">
        <p14:creationId xmlns:p14="http://schemas.microsoft.com/office/powerpoint/2010/main" val="11914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1" grpId="0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5717-CD5E-4ACD-A5F6-08FB28F4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Scratch Registers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7686-A36D-4EB8-9B70-E0EB5BE3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31690"/>
            <a:ext cx="6172200" cy="35671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Binary level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Binary-level IRM rewriting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Liveness analysis:</a:t>
            </a:r>
            <a:r>
              <a:rPr lang="zh-CN" altLang="en-US" dirty="0"/>
              <a:t> 利用</a:t>
            </a:r>
            <a:r>
              <a:rPr lang="en-US" altLang="zh-CN" dirty="0"/>
              <a:t>dead register</a:t>
            </a:r>
            <a:r>
              <a:rPr lang="zh-CN" altLang="en-US" dirty="0"/>
              <a:t>，作为</a:t>
            </a:r>
            <a:r>
              <a:rPr lang="en-US" altLang="zh-CN" dirty="0"/>
              <a:t>scratch register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Stack: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借助</a:t>
            </a:r>
            <a:r>
              <a:rPr lang="en-US" altLang="zh-CN" dirty="0">
                <a:solidFill>
                  <a:srgbClr val="FF0000"/>
                </a:solidFill>
              </a:rPr>
              <a:t>stack</a:t>
            </a:r>
            <a:r>
              <a:rPr lang="zh-CN" altLang="en-US" dirty="0"/>
              <a:t>保存</a:t>
            </a:r>
            <a:r>
              <a:rPr lang="en-US" altLang="zh-CN" dirty="0"/>
              <a:t>registers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Compiler level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在编译器内部保留专用的</a:t>
            </a:r>
            <a:r>
              <a:rPr lang="en-US" altLang="zh-CN" dirty="0"/>
              <a:t>scratch registers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举例</a:t>
            </a:r>
            <a:r>
              <a:rPr lang="en-US" altLang="zh-CN" dirty="0"/>
              <a:t>: SFI toolchain of </a:t>
            </a:r>
            <a:r>
              <a:rPr lang="en-US" altLang="zh-CN" dirty="0" err="1"/>
              <a:t>PittSFIeld</a:t>
            </a:r>
            <a:r>
              <a:rPr lang="en-US" altLang="zh-CN" dirty="0"/>
              <a:t> (McCamant and </a:t>
            </a:r>
            <a:r>
              <a:rPr lang="en-US" altLang="zh-CN" dirty="0" err="1"/>
              <a:t>Morrisett</a:t>
            </a:r>
            <a:r>
              <a:rPr lang="en-US" altLang="zh-CN" dirty="0"/>
              <a:t>, 2006) reserves </a:t>
            </a:r>
            <a:r>
              <a:rPr lang="en-US" altLang="zh-CN" i="1" dirty="0" err="1">
                <a:solidFill>
                  <a:srgbClr val="FF0000"/>
                </a:solidFill>
              </a:rPr>
              <a:t>ebx</a:t>
            </a:r>
            <a:r>
              <a:rPr lang="en-US" altLang="zh-CN" dirty="0"/>
              <a:t> as the scratch register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Rewriting at the level of a compiler IR (e.g., the LLVM IR)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B24B4-02E6-4012-B5AD-24AE969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27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1" y="533086"/>
            <a:ext cx="6338530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直接跳转到间接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指令，怎么办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绕过防护模块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1" y="156831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889" y="2011780"/>
            <a:ext cx="577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防护必须保证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不会绕过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的防护模块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0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5186-8D42-4118-92DB-3D951885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0D3DA-1E5A-420F-B5F2-4FEB4472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1" y="1112864"/>
            <a:ext cx="5498670" cy="18950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6A3667-270D-4F55-B546-34235CB2A0AC}"/>
              </a:ext>
            </a:extLst>
          </p:cNvPr>
          <p:cNvSpPr/>
          <p:nvPr/>
        </p:nvSpPr>
        <p:spPr>
          <a:xfrm>
            <a:off x="1168981" y="4876729"/>
            <a:ext cx="6165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https://groups.csail.mit.edu/pag/pubs/pittsfield-usenix2006.pdf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80040-514F-46A9-AB80-796B0CFDBFD4}"/>
              </a:ext>
            </a:extLst>
          </p:cNvPr>
          <p:cNvSpPr txBox="1"/>
          <p:nvPr/>
        </p:nvSpPr>
        <p:spPr>
          <a:xfrm>
            <a:off x="565061" y="4028599"/>
            <a:ext cx="456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MIPS</a:t>
            </a:r>
            <a:r>
              <a:rPr lang="zh-CN" altLang="en-US" dirty="0">
                <a:solidFill>
                  <a:srgbClr val="FF0000"/>
                </a:solidFill>
              </a:rPr>
              <a:t>架构</a:t>
            </a:r>
            <a:r>
              <a:rPr lang="zh-CN" altLang="en-US" dirty="0"/>
              <a:t>，使用专用</a:t>
            </a:r>
            <a:r>
              <a:rPr lang="en-US" altLang="zh-CN" dirty="0"/>
              <a:t>register</a:t>
            </a:r>
            <a:r>
              <a:rPr lang="zh-CN" altLang="en-US" dirty="0"/>
              <a:t>，</a:t>
            </a:r>
            <a:r>
              <a:rPr lang="en-US" altLang="zh-CN" dirty="0"/>
              <a:t>register</a:t>
            </a:r>
            <a:r>
              <a:rPr lang="zh-CN" altLang="en-US" dirty="0"/>
              <a:t>只能被</a:t>
            </a:r>
            <a:r>
              <a:rPr lang="en-US" altLang="zh-CN" dirty="0"/>
              <a:t>monitor code</a:t>
            </a:r>
            <a:r>
              <a:rPr lang="zh-CN" altLang="en-US" dirty="0"/>
              <a:t>修改，应用程序不能修改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428999-92F4-4CE3-A47F-BB3A8DF1003A}"/>
              </a:ext>
            </a:extLst>
          </p:cNvPr>
          <p:cNvSpPr/>
          <p:nvPr/>
        </p:nvSpPr>
        <p:spPr>
          <a:xfrm>
            <a:off x="565061" y="111286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CISC</a:t>
            </a:r>
            <a:r>
              <a:rPr lang="zh-CN" altLang="en-US" dirty="0">
                <a:solidFill>
                  <a:srgbClr val="FF0000"/>
                </a:solidFill>
              </a:rPr>
              <a:t>架构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F87E88A-8F24-4DEB-8317-6DF92FB7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Indirect-jump control-flow enforcement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75D7ED-1C4B-44EC-8004-EDFDE5ADDFBD}"/>
              </a:ext>
            </a:extLst>
          </p:cNvPr>
          <p:cNvSpPr txBox="1"/>
          <p:nvPr/>
        </p:nvSpPr>
        <p:spPr>
          <a:xfrm>
            <a:off x="668796" y="3069761"/>
            <a:ext cx="2760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 := r &amp; 0x1000FFF</a:t>
            </a:r>
            <a:r>
              <a:rPr lang="pt-BR" altLang="zh-CN" sz="16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  <a:p>
            <a:r>
              <a:rPr lang="pt-BR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jmp r</a:t>
            </a:r>
            <a:endParaRPr lang="zh-CN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F7C997-9234-490C-932B-36D1D8621F0A}"/>
              </a:ext>
            </a:extLst>
          </p:cNvPr>
          <p:cNvSpPr/>
          <p:nvPr/>
        </p:nvSpPr>
        <p:spPr>
          <a:xfrm>
            <a:off x="2981107" y="3019759"/>
            <a:ext cx="3608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guard </a:t>
            </a:r>
            <a:r>
              <a:rPr lang="zh-CN" altLang="en-US" sz="1400" dirty="0"/>
              <a:t>和 </a:t>
            </a:r>
            <a:r>
              <a:rPr lang="en-US" altLang="zh-CN" sz="1400" dirty="0"/>
              <a:t>guarded instruction </a:t>
            </a:r>
            <a:r>
              <a:rPr lang="zh-CN" altLang="en-US" sz="1400" dirty="0"/>
              <a:t>在一个</a:t>
            </a:r>
            <a:r>
              <a:rPr lang="en-US" altLang="zh-CN" sz="1400" dirty="0"/>
              <a:t>chunk</a:t>
            </a:r>
            <a:r>
              <a:rPr lang="zh-CN" altLang="en-US" sz="1400" dirty="0"/>
              <a:t>里面</a:t>
            </a:r>
            <a:r>
              <a:rPr lang="en-US" altLang="zh-CN" sz="1400" dirty="0"/>
              <a:t>, </a:t>
            </a:r>
            <a:r>
              <a:rPr lang="zh-CN" altLang="en-US" sz="1400" dirty="0"/>
              <a:t>并且跳转的目标被设置成</a:t>
            </a:r>
            <a:r>
              <a:rPr lang="en-US" altLang="zh-CN" sz="1400" dirty="0"/>
              <a:t>chunk</a:t>
            </a:r>
            <a:r>
              <a:rPr lang="zh-CN" altLang="en-US" sz="1400" dirty="0"/>
              <a:t>的开始位置处，</a:t>
            </a:r>
            <a:r>
              <a:rPr lang="en-US" altLang="zh-CN" sz="1400" dirty="0"/>
              <a:t>guard</a:t>
            </a:r>
            <a:r>
              <a:rPr lang="zh-CN" altLang="en-US" sz="1400" dirty="0"/>
              <a:t>不能被绕过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5B61E6-8795-448C-9CAE-B0852CD6CB7F}"/>
              </a:ext>
            </a:extLst>
          </p:cNvPr>
          <p:cNvSpPr/>
          <p:nvPr/>
        </p:nvSpPr>
        <p:spPr>
          <a:xfrm>
            <a:off x="1168981" y="4696638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http://www.cse.psu.edu/~gxt29/papers/sfi-final.pdf</a:t>
            </a:r>
            <a:endParaRPr lang="zh-CN" altLang="en-US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A648AF-50FE-4A1A-9F44-A2E83D19D3E7}"/>
              </a:ext>
            </a:extLst>
          </p:cNvPr>
          <p:cNvSpPr/>
          <p:nvPr/>
        </p:nvSpPr>
        <p:spPr>
          <a:xfrm>
            <a:off x="565061" y="3656744"/>
            <a:ext cx="241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[0x10000000,0x1000FFFF]</a:t>
            </a:r>
            <a:endParaRPr lang="zh-CN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A4D637-E7EA-41CA-8E15-835D16BC5EA3}"/>
              </a:ext>
            </a:extLst>
          </p:cNvPr>
          <p:cNvSpPr/>
          <p:nvPr/>
        </p:nvSpPr>
        <p:spPr>
          <a:xfrm>
            <a:off x="4811970" y="2294879"/>
            <a:ext cx="787785" cy="1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341157-280D-4707-A90C-FE176C81D13E}"/>
              </a:ext>
            </a:extLst>
          </p:cNvPr>
          <p:cNvSpPr/>
          <p:nvPr/>
        </p:nvSpPr>
        <p:spPr>
          <a:xfrm>
            <a:off x="4024185" y="2479443"/>
            <a:ext cx="517587" cy="1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5164F3-6E86-4EAE-A565-6EAEC7D793E2}"/>
              </a:ext>
            </a:extLst>
          </p:cNvPr>
          <p:cNvSpPr/>
          <p:nvPr/>
        </p:nvSpPr>
        <p:spPr>
          <a:xfrm>
            <a:off x="1315953" y="1487886"/>
            <a:ext cx="732001" cy="1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7A6F79-082C-4C51-B929-24842815207D}"/>
              </a:ext>
            </a:extLst>
          </p:cNvPr>
          <p:cNvSpPr/>
          <p:nvPr/>
        </p:nvSpPr>
        <p:spPr>
          <a:xfrm>
            <a:off x="4160657" y="1489818"/>
            <a:ext cx="732001" cy="1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B543EA-380F-4FD2-BACF-7742CECA471D}"/>
              </a:ext>
            </a:extLst>
          </p:cNvPr>
          <p:cNvSpPr/>
          <p:nvPr/>
        </p:nvSpPr>
        <p:spPr>
          <a:xfrm>
            <a:off x="3743017" y="1708425"/>
            <a:ext cx="732001" cy="1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5" grpId="0"/>
      <p:bldP spid="2" grpId="0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4666ABF8-7C55-4070-AA5F-6FF903B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557213" indent="-214313"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857250" indent="-171450"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200150" indent="-171450"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1543050" indent="-171450"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8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900">
                <a:latin typeface="Arial" panose="020B0604020202020204" pitchFamily="34" charset="0"/>
              </a:rPr>
              <a:t>slide </a:t>
            </a:r>
            <a:fld id="{351A43C8-F0A1-4B8B-A382-9FE24BA2D4AD}" type="slidenum">
              <a:rPr lang="en-US" altLang="zh-CN" sz="900">
                <a:latin typeface="Arial" panose="020B0604020202020204" pitchFamily="34" charset="0"/>
              </a:rPr>
              <a:pPr/>
              <a:t>69</a:t>
            </a:fld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E6FA9AC-68B5-4960-8509-E07EB7298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Control-Flow Integrity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NaCl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DB00511-0726-43D3-8811-FC3CABDA2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108471"/>
            <a:ext cx="6343650" cy="382905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对于每个直接分支，静态地计算跳转目标并验证它是一个有效的指令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需要通过反汇编来实现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间接分支需要编写成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		and  %</a:t>
            </a:r>
            <a:r>
              <a:rPr lang="en-US" altLang="zh-CN" sz="2000" dirty="0" err="1">
                <a:solidFill>
                  <a:srgbClr val="7030A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, 0xffffffe0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7030A0"/>
                </a:solidFill>
                <a:ea typeface="宋体" panose="02010600030101010101" pitchFamily="2" charset="-122"/>
              </a:rPr>
              <a:t>jmp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  *%</a:t>
            </a:r>
            <a:r>
              <a:rPr lang="en-US" altLang="zh-CN" sz="2000" dirty="0" err="1">
                <a:solidFill>
                  <a:srgbClr val="7030A0"/>
                </a:solidFill>
                <a:ea typeface="宋体" panose="02010600030101010101" pitchFamily="2" charset="-122"/>
              </a:rPr>
              <a:t>eax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保证目标是</a:t>
            </a:r>
            <a:r>
              <a:rPr lang="en-US" altLang="zh-CN" sz="2000" dirty="0"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ea typeface="宋体" panose="02010600030101010101" pitchFamily="2" charset="-122"/>
              </a:rPr>
              <a:t>字节对齐的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执行控制流完整性检查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No RET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保护返回地址，使用间接调用跳转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00665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Confinement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22302"/>
            <a:ext cx="6273800" cy="31718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  <a:tabLst>
                <a:tab pos="1457325" algn="l"/>
              </a:tabLst>
            </a:pP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确保恶意行为的应用程序不会伤害系统的其余部分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800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可以在不同层次实现：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9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Fault Isolation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25000"/>
              </a:lnSpc>
              <a:spcBef>
                <a:spcPts val="9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隔离线程共享的地址空间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lnSpc>
                <a:spcPct val="125000"/>
              </a:lnSpc>
              <a:spcBef>
                <a:spcPts val="900"/>
              </a:spcBef>
              <a:buNone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9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：例如，浏览器的沙箱机制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4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495" y="149238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跨域调用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728773" y="1342055"/>
            <a:ext cx="13716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809679" y="91175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调用者域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4557823" y="1342055"/>
            <a:ext cx="13716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4535637" y="895302"/>
            <a:ext cx="1338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被调用者域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1002618" y="1564404"/>
            <a:ext cx="100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draw</a:t>
            </a:r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3067162" y="1449211"/>
            <a:ext cx="950901" cy="32316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stub</a:t>
            </a:r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4724511" y="1504575"/>
            <a:ext cx="74744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draw:</a:t>
            </a:r>
          </a:p>
          <a:p>
            <a:pPr eaLnBrk="1" hangingPunct="1"/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 flipV="1">
            <a:off x="2100373" y="1584942"/>
            <a:ext cx="971550" cy="1086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3929173" y="1584942"/>
            <a:ext cx="795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4557823" y="2893141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br addr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4557823" y="2721691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br addr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4557823" y="2550241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br addr</a:t>
            </a:r>
          </a:p>
        </p:txBody>
      </p:sp>
      <p:sp>
        <p:nvSpPr>
          <p:cNvPr id="62479" name="Freeform 16"/>
          <p:cNvSpPr>
            <a:spLocks/>
          </p:cNvSpPr>
          <p:nvPr/>
        </p:nvSpPr>
        <p:spPr bwMode="auto">
          <a:xfrm>
            <a:off x="5415073" y="1950166"/>
            <a:ext cx="800100" cy="85725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>
            <a:off x="3071924" y="2635967"/>
            <a:ext cx="898516" cy="32316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 stub</a:t>
            </a:r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 flipH="1" flipV="1">
            <a:off x="3970439" y="2785092"/>
            <a:ext cx="587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82" name="Line 19"/>
          <p:cNvSpPr>
            <a:spLocks noChangeShapeType="1"/>
          </p:cNvSpPr>
          <p:nvPr/>
        </p:nvSpPr>
        <p:spPr bwMode="auto">
          <a:xfrm flipH="1" flipV="1">
            <a:off x="1775334" y="1950166"/>
            <a:ext cx="1291828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83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6688" y="3556617"/>
            <a:ext cx="5624624" cy="9144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被允许执行跨域跳转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跳转表包含允许的退出点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的，所在的段只读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28773" y="2899392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br addr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28773" y="2727942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latin typeface="微软雅黑" panose="020B0503020204020204" pitchFamily="34" charset="-122"/>
                <a:ea typeface="微软雅黑" panose="020B0503020204020204" pitchFamily="34" charset="-122"/>
              </a:rPr>
              <a:t>br addr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28773" y="2556492"/>
            <a:ext cx="1371600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 flipH="1">
            <a:off x="443023" y="1699242"/>
            <a:ext cx="514350" cy="9144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680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09-11-17 at 5.08.59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003" b="-5003"/>
          <a:stretch>
            <a:fillRect/>
          </a:stretch>
        </p:blipFill>
        <p:spPr>
          <a:xfrm>
            <a:off x="299443" y="574157"/>
            <a:ext cx="6229831" cy="3827721"/>
          </a:xfr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443" y="89934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ular Callout 2"/>
          <p:cNvSpPr/>
          <p:nvPr/>
        </p:nvSpPr>
        <p:spPr>
          <a:xfrm>
            <a:off x="408469" y="4401878"/>
            <a:ext cx="1751714" cy="306467"/>
          </a:xfrm>
          <a:prstGeom prst="wedgeRoundRectCallout">
            <a:avLst>
              <a:gd name="adj1" fmla="val 44846"/>
              <a:gd name="adj2" fmla="val -140221"/>
              <a:gd name="adj3" fmla="val 16667"/>
            </a:avLst>
          </a:prstGeom>
          <a:solidFill>
            <a:schemeClr val="bg1"/>
          </a:solidFill>
          <a:ln w="28575">
            <a:solidFill>
              <a:srgbClr val="1313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jump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ular Callout 4"/>
          <p:cNvSpPr/>
          <p:nvPr/>
        </p:nvSpPr>
        <p:spPr>
          <a:xfrm>
            <a:off x="2403035" y="4401878"/>
            <a:ext cx="2188457" cy="306467"/>
          </a:xfrm>
          <a:prstGeom prst="wedgeRoundRectCallout">
            <a:avLst>
              <a:gd name="adj1" fmla="val -35312"/>
              <a:gd name="adj2" fmla="val -139446"/>
              <a:gd name="adj3" fmla="val 16667"/>
            </a:avLst>
          </a:prstGeom>
          <a:solidFill>
            <a:schemeClr val="bg1"/>
          </a:solidFill>
          <a:ln w="28575">
            <a:solidFill>
              <a:srgbClr val="1313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load, store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jump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11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E1B9-346A-4899-BDDE-A256AEF7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性能</a:t>
            </a:r>
            <a:r>
              <a:rPr lang="en-US" altLang="zh-CN" dirty="0"/>
              <a:t>-NaCl</a:t>
            </a:r>
            <a:endParaRPr lang="en-US" dirty="0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8B6B137F-F01D-439B-8282-22592CE5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7" y="1339453"/>
            <a:ext cx="5207794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55488D56-D809-4F14-A7E5-3836FE2A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6" y="3429001"/>
            <a:ext cx="535543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chemeClr val="tx2"/>
                </a:solidFill>
              </a:rPr>
              <a:t>Max space overhead is </a:t>
            </a:r>
            <a:r>
              <a:rPr lang="en-US" altLang="zh-CN" sz="1500" b="1" dirty="0">
                <a:solidFill>
                  <a:schemeClr val="tx2"/>
                </a:solidFill>
              </a:rPr>
              <a:t>57.5%</a:t>
            </a:r>
            <a:r>
              <a:rPr lang="en-US" altLang="zh-CN" sz="1500" dirty="0">
                <a:solidFill>
                  <a:schemeClr val="tx2"/>
                </a:solidFill>
              </a:rPr>
              <a:t> code size increment for </a:t>
            </a:r>
            <a:r>
              <a:rPr lang="en-US" altLang="zh-CN" sz="1500" i="1" dirty="0" err="1">
                <a:solidFill>
                  <a:schemeClr val="tx2"/>
                </a:solidFill>
              </a:rPr>
              <a:t>gcc</a:t>
            </a:r>
            <a:r>
              <a:rPr lang="en-US" altLang="zh-CN" sz="1500" dirty="0">
                <a:solidFill>
                  <a:schemeClr val="tx2"/>
                </a:solidFill>
              </a:rPr>
              <a:t> in SPEC CPU 2000.</a:t>
            </a:r>
          </a:p>
          <a:p>
            <a:pPr eaLnBrk="1" hangingPunct="1"/>
            <a:endParaRPr lang="en-US" altLang="zh-CN" sz="1500" dirty="0"/>
          </a:p>
          <a:p>
            <a:pPr eaLnBrk="1" hangingPunct="1"/>
            <a:r>
              <a:rPr lang="zh-CN" altLang="en-US" sz="1500" dirty="0">
                <a:solidFill>
                  <a:srgbClr val="C00000"/>
                </a:solidFill>
              </a:rPr>
              <a:t>跳转目标的强制对齐会影响指令缓存并增加代码大小</a:t>
            </a:r>
            <a:r>
              <a:rPr lang="en-US" altLang="zh-CN" sz="1500" dirty="0">
                <a:solidFill>
                  <a:srgbClr val="C00000"/>
                </a:solidFill>
              </a:rPr>
              <a:t>(</a:t>
            </a:r>
            <a:r>
              <a:rPr lang="zh-CN" altLang="en-US" sz="1500" dirty="0">
                <a:solidFill>
                  <a:srgbClr val="C00000"/>
                </a:solidFill>
              </a:rPr>
              <a:t>与动态链接的可执行文件相比效率影响更大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  <a:r>
              <a:rPr lang="zh-CN" altLang="en-US" sz="1500" dirty="0">
                <a:solidFill>
                  <a:srgbClr val="C00000"/>
                </a:solidFill>
              </a:rPr>
              <a:t>。</a:t>
            </a:r>
            <a:endParaRPr lang="en-US" altLang="zh-CN" sz="15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F4E8F6-E3B4-4AC5-81C2-4986DFD986F0}"/>
              </a:ext>
            </a:extLst>
          </p:cNvPr>
          <p:cNvCxnSpPr/>
          <p:nvPr/>
        </p:nvCxnSpPr>
        <p:spPr>
          <a:xfrm>
            <a:off x="1017985" y="2196704"/>
            <a:ext cx="4929188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81" y="217524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1831" y="1059712"/>
            <a:ext cx="6515100" cy="369658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使用虚拟内存硬件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在地址空间内，映射相同的物理页到两个段中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一般很好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mpeg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文件播放，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性能下降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5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软件故障隔离的局限性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较难在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平台上实现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</a:p>
          <a:p>
            <a:pPr lvl="1">
              <a:lnSpc>
                <a:spcPct val="11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变长指令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不知道什么地方放置防护模块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寄存器很少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无法满足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SFI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至少需要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个专用寄存器的需求</a:t>
            </a:r>
          </a:p>
          <a:p>
            <a:pPr lvl="2">
              <a:lnSpc>
                <a:spcPct val="110000"/>
              </a:lnSpc>
            </a:pP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NaCl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许多影响内存的指令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需要更多的防护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95816"/>
            <a:ext cx="6172200" cy="6429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50" y="956930"/>
            <a:ext cx="6515100" cy="37284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多种沙箱技术</a:t>
            </a:r>
            <a:r>
              <a:rPr 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物理隔离，虚拟化隔离</a:t>
            </a:r>
            <a:r>
              <a:rPr 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(VMMs),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系统调用介入，软件故障隔离</a:t>
            </a:r>
            <a:endParaRPr lang="en-US" sz="165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专用应用</a:t>
            </a:r>
            <a:r>
              <a:rPr 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浏览器中的</a:t>
            </a:r>
            <a:r>
              <a:rPr lang="en-US" altLang="zh-CN" sz="165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沙箱</a:t>
            </a:r>
            <a:r>
              <a:rPr lang="en-US" sz="165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746"/>
              </a:spcBef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经常完全隔离是不合适的</a:t>
            </a:r>
            <a:endParaRPr lang="en-US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往往需要通过常规接口通信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2196"/>
              </a:spcBef>
            </a:pP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沙箱技术的难点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指定策略：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可以做什么，不可以做什么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防止隐蔽通道</a:t>
            </a: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2935"/>
            <a:ext cx="6172200" cy="32116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Font typeface="Wingdings" charset="2"/>
              <a:buNone/>
            </a:pPr>
            <a:r>
              <a:rPr lang="zh-CN" altLang="en-US" sz="2000" dirty="0">
                <a:latin typeface="黑体" charset="-122"/>
                <a:ea typeface="黑体" charset="-122"/>
              </a:rPr>
              <a:t>一、理解并实践</a:t>
            </a:r>
            <a:r>
              <a:rPr lang="en-US" altLang="zh-CN" sz="2000" dirty="0" err="1">
                <a:latin typeface="黑体" charset="-122"/>
                <a:ea typeface="黑体" charset="-122"/>
              </a:rPr>
              <a:t>Freebsd</a:t>
            </a:r>
            <a:r>
              <a:rPr lang="zh-CN" altLang="en-US" sz="2000" dirty="0">
                <a:latin typeface="黑体" charset="-122"/>
                <a:ea typeface="黑体" charset="-122"/>
              </a:rPr>
              <a:t> </a:t>
            </a:r>
            <a:r>
              <a:rPr lang="en-US" altLang="zh-CN" sz="2000" dirty="0">
                <a:latin typeface="黑体" charset="-122"/>
                <a:ea typeface="黑体" charset="-122"/>
              </a:rPr>
              <a:t>jail</a:t>
            </a:r>
            <a:r>
              <a:rPr lang="zh-CN" altLang="en-US" sz="2000" dirty="0">
                <a:latin typeface="黑体" charset="-122"/>
                <a:ea typeface="黑体" charset="-122"/>
              </a:rPr>
              <a:t>或者</a:t>
            </a:r>
            <a:r>
              <a:rPr lang="en-US" altLang="zh-CN" sz="2000" dirty="0" err="1">
                <a:latin typeface="黑体" charset="-122"/>
                <a:ea typeface="黑体" charset="-122"/>
              </a:rPr>
              <a:t>Jailkit</a:t>
            </a:r>
            <a:r>
              <a:rPr lang="zh-CN" altLang="en-US" sz="2000" dirty="0">
                <a:latin typeface="黑体" charset="-122"/>
                <a:ea typeface="黑体" charset="-122"/>
              </a:rPr>
              <a:t>方法；</a:t>
            </a:r>
            <a:endParaRPr lang="en-US" altLang="zh-CN" sz="2000" dirty="0">
              <a:latin typeface="黑体" charset="-122"/>
              <a:ea typeface="黑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Font typeface="Wingdings" charset="2"/>
              <a:buNone/>
            </a:pPr>
            <a:r>
              <a:rPr lang="zh-CN" altLang="en-US" sz="2000" dirty="0">
                <a:latin typeface="黑体" charset="-122"/>
                <a:ea typeface="黑体" charset="-122"/>
              </a:rPr>
              <a:t>二、理解</a:t>
            </a:r>
            <a:r>
              <a:rPr lang="en-US" altLang="zh-CN" sz="2000" dirty="0">
                <a:latin typeface="黑体" charset="-122"/>
                <a:ea typeface="黑体" charset="-122"/>
              </a:rPr>
              <a:t>Chrome</a:t>
            </a:r>
            <a:r>
              <a:rPr lang="zh-CN" altLang="en-US" sz="2000" dirty="0">
                <a:latin typeface="黑体" charset="-122"/>
                <a:ea typeface="黑体" charset="-122"/>
              </a:rPr>
              <a:t>中的隔离和约束是如何实现的？</a:t>
            </a:r>
            <a:endParaRPr lang="en-US" altLang="zh-CN" sz="2000" dirty="0">
              <a:latin typeface="黑体" charset="-122"/>
              <a:ea typeface="黑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Tx/>
              <a:buFont typeface="Wingdings" charset="2"/>
              <a:buNone/>
            </a:pPr>
            <a:r>
              <a:rPr lang="zh-CN" altLang="en-US" sz="2000" dirty="0">
                <a:latin typeface="黑体" charset="-122"/>
                <a:ea typeface="黑体" charset="-122"/>
              </a:rPr>
              <a:t>三、查找相关参考文献，理解基于虚拟化的云系统中，隐蔽通道是如何实现的？</a:t>
            </a:r>
            <a:endParaRPr lang="en-US" altLang="zh-CN" sz="2000" dirty="0">
              <a:latin typeface="黑体" charset="-122"/>
              <a:ea typeface="黑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17524"/>
            <a:ext cx="6172200" cy="6429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Confinement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5750" y="1038778"/>
            <a:ext cx="6286500" cy="369625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关键组件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引用监控器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Tahoma" charset="0"/>
              </a:rPr>
              <a:t>reference monitor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仲裁来自应用程序的请求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实现保护策略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执行隔离和限制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每个应用的请求必须被仲裁处理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防篡改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 b="1" dirty="0">
                <a:latin typeface="Tahoma" charset="0"/>
                <a:ea typeface="ＭＳ Ｐゴシック" charset="0"/>
              </a:rPr>
              <a:t>Tamperproof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引用监控器不能被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4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如果引用监控器被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掉，被监控的进程也会被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小，小到足以进行分析和验证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87966"/>
            <a:ext cx="6172200" cy="6429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112874"/>
            <a:ext cx="6172200" cy="338768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chroot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提供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Change Root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的功能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，改变程序执行时所参考的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根目录位置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的使用者所能执行的程序，如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的程序，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或是会造成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程序加载</a:t>
            </a:r>
            <a:r>
              <a:rPr 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的Compiler等等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防止使用者存取某些特定档案，如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etc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/passwd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防止入侵者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/bin/rm -rf /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guest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服务以及处罚恶意的使用者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增进系统的安全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15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19685</TotalTime>
  <Words>6038</Words>
  <Application>Microsoft Office PowerPoint</Application>
  <PresentationFormat>自定义</PresentationFormat>
  <Paragraphs>830</Paragraphs>
  <Slides>75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lxgwwenkai-regular</vt:lpstr>
      <vt:lpstr>Monaco</vt:lpstr>
      <vt:lpstr>PingFang SC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Wingdings</vt:lpstr>
      <vt:lpstr>1_Lecture</vt:lpstr>
      <vt:lpstr>2_Office Theme</vt:lpstr>
      <vt:lpstr>3_Office Theme</vt:lpstr>
      <vt:lpstr>PowerPoint 演示文稿</vt:lpstr>
      <vt:lpstr>大纲</vt:lpstr>
      <vt:lpstr>运行不可信代码</vt:lpstr>
      <vt:lpstr>方法:   Confinement</vt:lpstr>
      <vt:lpstr>方法: Confinement</vt:lpstr>
      <vt:lpstr>方法:  Confinement</vt:lpstr>
      <vt:lpstr>方法:  Confinement</vt:lpstr>
      <vt:lpstr>Confinement的实现</vt:lpstr>
      <vt:lpstr> chroot</vt:lpstr>
      <vt:lpstr> chroot</vt:lpstr>
      <vt:lpstr>chroot</vt:lpstr>
      <vt:lpstr>Jailkit</vt:lpstr>
      <vt:lpstr>Jailkit</vt:lpstr>
      <vt:lpstr>从jails中逃逸</vt:lpstr>
      <vt:lpstr>Many ways to escape jail as root</vt:lpstr>
      <vt:lpstr>Freebsd jail</vt:lpstr>
      <vt:lpstr>不是所有的程序都可以在jail中运行</vt:lpstr>
      <vt:lpstr>Chroot 和 jail的问题</vt:lpstr>
      <vt:lpstr>大纲</vt:lpstr>
      <vt:lpstr>系统调用介入</vt:lpstr>
      <vt:lpstr>早期实现(Janus)      [GWTB’96]</vt:lpstr>
      <vt:lpstr>实现难点</vt:lpstr>
      <vt:lpstr>ptrace的问题</vt:lpstr>
      <vt:lpstr>替代设计:  systrace    [P’02]</vt:lpstr>
      <vt:lpstr>策略</vt:lpstr>
      <vt:lpstr>Seccomp安全计算模式</vt:lpstr>
      <vt:lpstr>seccomp-bpf </vt:lpstr>
      <vt:lpstr>BPF filters  (policy programs)</vt:lpstr>
      <vt:lpstr>安装 BPF filter</vt:lpstr>
      <vt:lpstr>Example Filters</vt:lpstr>
      <vt:lpstr>PowerPoint 演示文稿</vt:lpstr>
      <vt:lpstr>Example Filters</vt:lpstr>
      <vt:lpstr>Example Filters</vt:lpstr>
      <vt:lpstr>libseccomp</vt:lpstr>
      <vt:lpstr>PowerPoint 演示文稿</vt:lpstr>
      <vt:lpstr>Docker: 使用seccomp-bpf隔离容器</vt:lpstr>
      <vt:lpstr>Docker sys call filtering</vt:lpstr>
      <vt:lpstr>NaCl</vt:lpstr>
      <vt:lpstr>NaCl</vt:lpstr>
      <vt:lpstr>大纲</vt:lpstr>
      <vt:lpstr>虚拟机</vt:lpstr>
      <vt:lpstr>为什么虚拟机现在很流行?</vt:lpstr>
      <vt:lpstr>虚拟机监控器安全假设</vt:lpstr>
      <vt:lpstr>问题：隐蔽通道</vt:lpstr>
      <vt:lpstr>隐蔽通道</vt:lpstr>
      <vt:lpstr>PowerPoint 演示文稿</vt:lpstr>
      <vt:lpstr>入侵检测/防病毒</vt:lpstr>
      <vt:lpstr>PowerPoint 演示文稿</vt:lpstr>
      <vt:lpstr>举例</vt:lpstr>
      <vt:lpstr>举例</vt:lpstr>
      <vt:lpstr>VMM恶意利用：Subvirt  [King et al. 2006]</vt:lpstr>
      <vt:lpstr>PowerPoint 演示文稿</vt:lpstr>
      <vt:lpstr>VM Based Malware  (blue pill virus)</vt:lpstr>
      <vt:lpstr>VMM 检测（需求）</vt:lpstr>
      <vt:lpstr>VMM 检测(Red pill 技术)</vt:lpstr>
      <vt:lpstr>VMM 检测</vt:lpstr>
      <vt:lpstr>大纲</vt:lpstr>
      <vt:lpstr>软件故障隔离(SFI)  [Whabe et al., 1993]</vt:lpstr>
      <vt:lpstr>软件故障隔离: 主要思想</vt:lpstr>
      <vt:lpstr>软件故障隔离</vt:lpstr>
      <vt:lpstr>软件故障隔离: In More Detail</vt:lpstr>
      <vt:lpstr>段匹配技术</vt:lpstr>
      <vt:lpstr>地址沙箱技术</vt:lpstr>
      <vt:lpstr>Registers</vt:lpstr>
      <vt:lpstr>Guard zones</vt:lpstr>
      <vt:lpstr>Scratch Registers</vt:lpstr>
      <vt:lpstr>PowerPoint 演示文稿</vt:lpstr>
      <vt:lpstr>Indirect-jump control-flow enforcement</vt:lpstr>
      <vt:lpstr>Control-Flow Integrity in NaCl</vt:lpstr>
      <vt:lpstr>跨域调用</vt:lpstr>
      <vt:lpstr>性能</vt:lpstr>
      <vt:lpstr>性能-NaCl</vt:lpstr>
      <vt:lpstr>软件故障隔离总结</vt:lpstr>
      <vt:lpstr>总结</vt:lpstr>
      <vt:lpstr>思考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j w</cp:lastModifiedBy>
  <cp:revision>1007</cp:revision>
  <dcterms:created xsi:type="dcterms:W3CDTF">2010-11-06T18:36:35Z</dcterms:created>
  <dcterms:modified xsi:type="dcterms:W3CDTF">2024-06-11T06:34:17Z</dcterms:modified>
  <cp:category/>
</cp:coreProperties>
</file>