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57" r:id="rId5"/>
    <p:sldId id="260" r:id="rId6"/>
    <p:sldId id="265" r:id="rId7"/>
    <p:sldId id="264" r:id="rId8"/>
    <p:sldId id="263" r:id="rId9"/>
    <p:sldId id="262" r:id="rId10"/>
    <p:sldId id="261" r:id="rId11"/>
    <p:sldId id="267" r:id="rId12"/>
    <p:sldId id="268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920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9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1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7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52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5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4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3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7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6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25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0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2BA87-CA44-4406-8AEC-99ED619E96BF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F7307-034B-4388-8118-9768ABBDE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14CC1B8-86E4-A73B-4BAA-D64EF266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5" y="2239005"/>
            <a:ext cx="5905500" cy="51149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A50F7D-FC2C-5D3C-2E69-0BFB35DF4258}"/>
              </a:ext>
            </a:extLst>
          </p:cNvPr>
          <p:cNvSpPr txBox="1"/>
          <p:nvPr/>
        </p:nvSpPr>
        <p:spPr>
          <a:xfrm>
            <a:off x="188686" y="478971"/>
            <a:ext cx="6357257" cy="129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32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Todo Mundo Quer Ser Ágil !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32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(Só Não Sabe por Onde Começar)</a:t>
            </a:r>
            <a:endParaRPr lang="pt-BR" sz="3200" kern="10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7D30E0-C3D4-23E3-AE48-8E4E153C8CE7}"/>
              </a:ext>
            </a:extLst>
          </p:cNvPr>
          <p:cNvSpPr txBox="1"/>
          <p:nvPr/>
        </p:nvSpPr>
        <p:spPr>
          <a:xfrm>
            <a:off x="290285" y="7666995"/>
            <a:ext cx="6154058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Aprenda os primeiros passos  das metodologias ágeis de forma simples e prática!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E1EC65-8D08-CEE3-FBD6-23A8E4BCC332}"/>
              </a:ext>
            </a:extLst>
          </p:cNvPr>
          <p:cNvSpPr txBox="1"/>
          <p:nvPr/>
        </p:nvSpPr>
        <p:spPr>
          <a:xfrm>
            <a:off x="1723571" y="9242363"/>
            <a:ext cx="341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Michelli Santos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C29D963-9742-6D8A-D787-01B1F02C2BEE}"/>
              </a:ext>
            </a:extLst>
          </p:cNvPr>
          <p:cNvSpPr/>
          <p:nvPr/>
        </p:nvSpPr>
        <p:spPr>
          <a:xfrm>
            <a:off x="461735" y="8665029"/>
            <a:ext cx="5779408" cy="145142"/>
          </a:xfrm>
          <a:prstGeom prst="roundRect">
            <a:avLst/>
          </a:prstGeom>
          <a:gradFill flip="none" rotWithShape="1">
            <a:gsLst>
              <a:gs pos="18000">
                <a:srgbClr val="01B397">
                  <a:shade val="30000"/>
                  <a:satMod val="115000"/>
                </a:srgbClr>
              </a:gs>
              <a:gs pos="67000">
                <a:srgbClr val="01B397">
                  <a:shade val="67500"/>
                  <a:satMod val="115000"/>
                  <a:alpha val="73000"/>
                </a:srgbClr>
              </a:gs>
              <a:gs pos="39000">
                <a:srgbClr val="01B39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36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A6414-B249-8D99-CFA0-68DF8A20B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BDDC4-053C-B3B2-8F1E-260D42C8E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71936" cy="1441323"/>
          </a:xfrm>
        </p:spPr>
        <p:txBody>
          <a:bodyPr>
            <a:normAutofit fontScale="90000"/>
          </a:bodyPr>
          <a:lstStyle/>
          <a:p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Capítulo 7 -  Dicas para Aplicar Metodologias Ágeis </a:t>
            </a:r>
            <a:b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Dia a Dia</a:t>
            </a:r>
            <a:b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B03FF-DCC7-FF36-9F14-CABF6875D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49" y="4503838"/>
            <a:ext cx="5654221" cy="417570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Comece Pequeno: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Escolha um processo simples e aplique uma metodologia ágil.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Priorize as Tarefas: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Trabalhe nas entregas mais importantes primeiro.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Adapte-se: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Ajuste as metodologias às necessidades da equipe.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Comunique-se: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Reuniões curtas diárias ajudam a alinhar os objetivos.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Aprenda com os Erros: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Avalie os resultados e melhore continuamente.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A141A26-EC7E-A83F-A028-B30498D75213}"/>
              </a:ext>
            </a:extLst>
          </p:cNvPr>
          <p:cNvSpPr/>
          <p:nvPr/>
        </p:nvSpPr>
        <p:spPr>
          <a:xfrm>
            <a:off x="514350" y="2917372"/>
            <a:ext cx="5779408" cy="145142"/>
          </a:xfrm>
          <a:prstGeom prst="roundRect">
            <a:avLst/>
          </a:prstGeom>
          <a:gradFill flip="none" rotWithShape="1">
            <a:gsLst>
              <a:gs pos="18000">
                <a:srgbClr val="01B397">
                  <a:shade val="30000"/>
                  <a:satMod val="115000"/>
                </a:srgbClr>
              </a:gs>
              <a:gs pos="67000">
                <a:srgbClr val="01B397">
                  <a:shade val="67500"/>
                  <a:satMod val="115000"/>
                  <a:alpha val="73000"/>
                </a:srgbClr>
              </a:gs>
              <a:gs pos="39000">
                <a:srgbClr val="01B39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71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CC43A-6339-2685-0C55-F709894A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BF76-2A23-1084-4D84-7AD67F93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71936" cy="1441323"/>
          </a:xfrm>
        </p:spPr>
        <p:txBody>
          <a:bodyPr/>
          <a:lstStyle/>
          <a:p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Capítulo 8 - Benefícios do Uso das Metodologias Ágeis</a:t>
            </a:r>
            <a:b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4BBC45-1888-82B8-BF0E-769BCA97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49" y="4503838"/>
            <a:ext cx="5654221" cy="4175706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Mais Eficiência: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Entregas rápidas e constantes.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Flexibilidade: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Adaptação às mudanças sem perder o foco.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Melhoria Contínua: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Ajustes com base no feedback.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Engajamento da Equipe: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Clareza e colaboração no trabalho.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Resultados Visíveis: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Stakeholders acompanham o progresso.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A2CD3F8-5218-E3E2-A9E9-1C572F2F6BC9}"/>
              </a:ext>
            </a:extLst>
          </p:cNvPr>
          <p:cNvSpPr/>
          <p:nvPr/>
        </p:nvSpPr>
        <p:spPr>
          <a:xfrm>
            <a:off x="514350" y="2917372"/>
            <a:ext cx="5779408" cy="145142"/>
          </a:xfrm>
          <a:prstGeom prst="roundRect">
            <a:avLst/>
          </a:prstGeom>
          <a:gradFill flip="none" rotWithShape="1">
            <a:gsLst>
              <a:gs pos="18000">
                <a:srgbClr val="01B397">
                  <a:shade val="30000"/>
                  <a:satMod val="115000"/>
                </a:srgbClr>
              </a:gs>
              <a:gs pos="67000">
                <a:srgbClr val="01B397">
                  <a:shade val="67500"/>
                  <a:satMod val="115000"/>
                  <a:alpha val="73000"/>
                </a:srgbClr>
              </a:gs>
              <a:gs pos="39000">
                <a:srgbClr val="01B39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77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6B48F-298F-6453-A31B-D0B4A2984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E3D48-92F3-938B-4F27-8D17529F4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" y="1226457"/>
            <a:ext cx="5871937" cy="1836058"/>
          </a:xfrm>
        </p:spPr>
        <p:txBody>
          <a:bodyPr>
            <a:normAutofit fontScale="90000"/>
          </a:bodyPr>
          <a:lstStyle/>
          <a:p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e-book  não esgota o tema mas serve de guia para quem deseja aplicar metodologias ágeis em projetos administrativos de forma prática e eficiente!</a:t>
            </a:r>
            <a:b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Obrigada por ler até aqui!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3B562B-A6EC-9A8D-A6D3-F2C5C73BF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49" y="4503838"/>
            <a:ext cx="5654221" cy="417570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e-book é o guia perfeito para quem deseja aplicar metodologias ágeis em projetos administrativos de forma prática e eficiente!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C44C92-6F60-A7A2-EF3A-59843B226AEA}"/>
              </a:ext>
            </a:extLst>
          </p:cNvPr>
          <p:cNvSpPr/>
          <p:nvPr/>
        </p:nvSpPr>
        <p:spPr>
          <a:xfrm>
            <a:off x="514350" y="2917372"/>
            <a:ext cx="5779408" cy="145142"/>
          </a:xfrm>
          <a:prstGeom prst="roundRect">
            <a:avLst/>
          </a:prstGeom>
          <a:gradFill flip="none" rotWithShape="1">
            <a:gsLst>
              <a:gs pos="18000">
                <a:srgbClr val="01B397">
                  <a:shade val="30000"/>
                  <a:satMod val="115000"/>
                </a:srgbClr>
              </a:gs>
              <a:gs pos="67000">
                <a:srgbClr val="01B397">
                  <a:shade val="67500"/>
                  <a:satMod val="115000"/>
                  <a:alpha val="73000"/>
                </a:srgbClr>
              </a:gs>
              <a:gs pos="39000">
                <a:srgbClr val="01B39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Imagem de desenho infantil&#10;&#10;Descrição gerada automaticamente com confiança baixa">
            <a:extLst>
              <a:ext uri="{FF2B5EF4-FFF2-40B4-BE49-F238E27FC236}">
                <a16:creationId xmlns:a16="http://schemas.microsoft.com/office/drawing/2014/main" id="{F972B474-1F29-EDA6-433D-0C47B2F5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3" y="4377619"/>
            <a:ext cx="5619750" cy="4495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4349F09-714D-6390-704E-7B878DECE329}"/>
              </a:ext>
            </a:extLst>
          </p:cNvPr>
          <p:cNvSpPr txBox="1"/>
          <p:nvPr/>
        </p:nvSpPr>
        <p:spPr>
          <a:xfrm>
            <a:off x="514349" y="9158514"/>
            <a:ext cx="5528127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Material elaborado com ajuda de IA</a:t>
            </a:r>
          </a:p>
        </p:txBody>
      </p:sp>
    </p:spTree>
    <p:extLst>
      <p:ext uri="{BB962C8B-B14F-4D97-AF65-F5344CB8AC3E}">
        <p14:creationId xmlns:p14="http://schemas.microsoft.com/office/powerpoint/2010/main" val="253780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3FE40-113E-4328-6C58-4A624EDD7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C1DB8-EBF3-1D59-4DBE-34DDA9CDA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028" y="754743"/>
            <a:ext cx="5806621" cy="4315204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b="1" u="none" strike="no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metodologias ágeis surgiram nos anos 2000, com o Manifesto Ágil, que prioriza colaboração, entregas rápidas e adaptação às mudanças. Criadas para o desenvolvimento de software, essas práticas logo se expandiram para outras áreas, como gestão e marketing, por simplificarem processos e gerarem resultados consistentes.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2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m 4" descr="Imagem de desenho infantil&#10;&#10;Descrição gerada automaticamente com confiança baixa">
            <a:extLst>
              <a:ext uri="{FF2B5EF4-FFF2-40B4-BE49-F238E27FC236}">
                <a16:creationId xmlns:a16="http://schemas.microsoft.com/office/drawing/2014/main" id="{44E3C6A5-9B65-8056-9AF2-4DCED4588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5471267"/>
            <a:ext cx="4924425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80291-8C7B-C4D4-6312-D9C113E9F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C48C-431B-AE08-D4E8-9022E0FE7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028" y="754743"/>
            <a:ext cx="5806621" cy="4315204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b="1" u="none" strike="no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Conhecer metodologias ágeis é essencial para enfrentar desafios e organizar o trabalho em um mundo dinâmico. Elas permitem responder rapidamente às mudanças sem perder eficiência. Neste e-book, você aprenderá como aplicar esses métodos de forma prática para alcançar seus objetivos com mais organização e menos estresse.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2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m 4" descr="Imagem de desenho infantil&#10;&#10;Descrição gerada automaticamente com confiança baixa">
            <a:extLst>
              <a:ext uri="{FF2B5EF4-FFF2-40B4-BE49-F238E27FC236}">
                <a16:creationId xmlns:a16="http://schemas.microsoft.com/office/drawing/2014/main" id="{45EE9726-764E-3E2A-693B-C0496354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5471267"/>
            <a:ext cx="4924425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3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C24C0-7087-DE0E-F777-3211A6D4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A1546-9C77-1962-2B0E-76E31C8DB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71936" cy="1441323"/>
          </a:xfrm>
        </p:spPr>
        <p:txBody>
          <a:bodyPr/>
          <a:lstStyle/>
          <a:p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Capítulo 1 - Scrum: Organizando Tarefas com Sprints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E043BC-B74F-C113-1DBA-493A9DC91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49" y="4503838"/>
            <a:ext cx="5654221" cy="4175706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</a:t>
            </a:r>
            <a:r>
              <a:rPr lang="pt-BR" sz="64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Scrum</a:t>
            </a: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é uma metodologia que divide grandes projetos em ciclos curtos, chamados </a:t>
            </a:r>
            <a:r>
              <a:rPr lang="pt-BR" sz="64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sprints</a:t>
            </a: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onde a equipe trabalha em entregas pequenas e contínuas.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64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  <a:b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 criação de um relatório mensal, organize as etapas em sprints de uma semana: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Semana 1: Coleta de dados.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Semana 2: Análise das informações.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Semana 3: Elaboração e revisão do relatório.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Reúna-se diariamente por 15 minutos para alinhar o que foi feito e os próximos passos.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1FDBCB9-B9C6-3168-54F5-690DF74CDB91}"/>
              </a:ext>
            </a:extLst>
          </p:cNvPr>
          <p:cNvSpPr/>
          <p:nvPr/>
        </p:nvSpPr>
        <p:spPr>
          <a:xfrm>
            <a:off x="514350" y="2917372"/>
            <a:ext cx="5779408" cy="145142"/>
          </a:xfrm>
          <a:prstGeom prst="roundRect">
            <a:avLst/>
          </a:prstGeom>
          <a:gradFill flip="none" rotWithShape="1">
            <a:gsLst>
              <a:gs pos="18000">
                <a:srgbClr val="01B397">
                  <a:shade val="30000"/>
                  <a:satMod val="115000"/>
                </a:srgbClr>
              </a:gs>
              <a:gs pos="67000">
                <a:srgbClr val="01B397">
                  <a:shade val="67500"/>
                  <a:satMod val="115000"/>
                  <a:alpha val="73000"/>
                </a:srgbClr>
              </a:gs>
              <a:gs pos="39000">
                <a:srgbClr val="01B39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33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3AE54-3361-4BDF-D510-43D25FE86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AEBEA-6F7A-8B27-B778-2D3CADADB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71936" cy="1441323"/>
          </a:xfrm>
        </p:spPr>
        <p:txBody>
          <a:bodyPr>
            <a:normAutofit fontScale="90000"/>
          </a:bodyPr>
          <a:lstStyle/>
          <a:p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Capítulo 2 - </a:t>
            </a:r>
            <a:r>
              <a:rPr lang="pt-BR" sz="1800" b="1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Kanban</a:t>
            </a: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Visualize e Organize o Fluxo de Trabalho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C7284-78DD-48E5-FD41-31CA24A4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49" y="4503838"/>
            <a:ext cx="5654221" cy="4175706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</a:t>
            </a:r>
            <a:r>
              <a:rPr lang="pt-BR" sz="6400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Kanban</a:t>
            </a: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utiliza quadros visuais para acompanhar o status de tarefas, promovendo a organização e a transparência.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Exemplo :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Para gerenciar solicitações de compras, crie um quadro com colunas: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•	"Solicitações recebidas"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•	"Em aprovação"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•	"Finalizadas"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pt-BR" sz="6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Assim, todos sabem exatamente em que etapa cada solicitação está.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89221A5-AAFB-BC99-47D0-7CE6FC2EA7C1}"/>
              </a:ext>
            </a:extLst>
          </p:cNvPr>
          <p:cNvSpPr/>
          <p:nvPr/>
        </p:nvSpPr>
        <p:spPr>
          <a:xfrm>
            <a:off x="514350" y="2917372"/>
            <a:ext cx="5779408" cy="145142"/>
          </a:xfrm>
          <a:prstGeom prst="roundRect">
            <a:avLst/>
          </a:prstGeom>
          <a:gradFill flip="none" rotWithShape="1">
            <a:gsLst>
              <a:gs pos="18000">
                <a:srgbClr val="01B397">
                  <a:shade val="30000"/>
                  <a:satMod val="115000"/>
                </a:srgbClr>
              </a:gs>
              <a:gs pos="67000">
                <a:srgbClr val="01B397">
                  <a:shade val="67500"/>
                  <a:satMod val="115000"/>
                  <a:alpha val="73000"/>
                </a:srgbClr>
              </a:gs>
              <a:gs pos="39000">
                <a:srgbClr val="01B39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7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681CD-5FAB-ED44-EB82-5C3DC7B3F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7D3DF-A7B4-F1DA-FBBE-C7CCEE591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71936" cy="1441323"/>
          </a:xfrm>
        </p:spPr>
        <p:txBody>
          <a:bodyPr/>
          <a:lstStyle/>
          <a:p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Capítulo 3 - Lean: Eliminando Desperdícios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F10465-1564-63CD-B0C7-D33752F8D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49" y="4503838"/>
            <a:ext cx="5654221" cy="417570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</a:t>
            </a: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Lean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foca em eliminar desperdícios e melhorar a eficiência. A ideia é fazer mais com menos, otimizando os recursos disponíveis.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 :</a:t>
            </a:r>
            <a:b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Durante a revisão de processos internos, elimine passos redundantes. Por exemplo, transforme um processo de aprovação manual e demorado em uma aprovação automática por e-mail ou sistema.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9DCC3AF-71BA-B024-9AAD-5E8CE2318BCC}"/>
              </a:ext>
            </a:extLst>
          </p:cNvPr>
          <p:cNvSpPr/>
          <p:nvPr/>
        </p:nvSpPr>
        <p:spPr>
          <a:xfrm>
            <a:off x="514350" y="2917372"/>
            <a:ext cx="5779408" cy="145142"/>
          </a:xfrm>
          <a:prstGeom prst="roundRect">
            <a:avLst/>
          </a:prstGeom>
          <a:gradFill flip="none" rotWithShape="1">
            <a:gsLst>
              <a:gs pos="18000">
                <a:srgbClr val="01B397">
                  <a:shade val="30000"/>
                  <a:satMod val="115000"/>
                </a:srgbClr>
              </a:gs>
              <a:gs pos="67000">
                <a:srgbClr val="01B397">
                  <a:shade val="67500"/>
                  <a:satMod val="115000"/>
                  <a:alpha val="73000"/>
                </a:srgbClr>
              </a:gs>
              <a:gs pos="39000">
                <a:srgbClr val="01B39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73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68332-C01C-17FD-C138-C45D18F7D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94544-A11B-5409-93BE-F17FE1311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71936" cy="1441323"/>
          </a:xfrm>
        </p:spPr>
        <p:txBody>
          <a:bodyPr>
            <a:normAutofit fontScale="90000"/>
          </a:bodyPr>
          <a:lstStyle/>
          <a:p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Capítulo 4 - Extreme </a:t>
            </a:r>
            <a:r>
              <a:rPr lang="pt-BR" sz="1800" b="1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Programming</a:t>
            </a: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(XP): Adaptação Constante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D80528-59AE-DF61-DB4A-11F528FD0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49" y="4503838"/>
            <a:ext cx="5654221" cy="417570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</a:t>
            </a: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XP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promove a entrega rápida e a adaptação constante às mudanças. Ele é ideal para projetos dinâmicos.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 :</a:t>
            </a:r>
            <a:b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Ao implantar um sistema de gestão, comece com as funcionalidades básicas e vá adicionando melhorias com base no feedback dos usuários, ao invés de esperar um sistema perfeito desde o início.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C772333-0A42-A553-25F0-2FEF3E30847E}"/>
              </a:ext>
            </a:extLst>
          </p:cNvPr>
          <p:cNvSpPr/>
          <p:nvPr/>
        </p:nvSpPr>
        <p:spPr>
          <a:xfrm>
            <a:off x="514350" y="2917372"/>
            <a:ext cx="5779408" cy="145142"/>
          </a:xfrm>
          <a:prstGeom prst="roundRect">
            <a:avLst/>
          </a:prstGeom>
          <a:gradFill flip="none" rotWithShape="1">
            <a:gsLst>
              <a:gs pos="18000">
                <a:srgbClr val="01B397">
                  <a:shade val="30000"/>
                  <a:satMod val="115000"/>
                </a:srgbClr>
              </a:gs>
              <a:gs pos="67000">
                <a:srgbClr val="01B397">
                  <a:shade val="67500"/>
                  <a:satMod val="115000"/>
                  <a:alpha val="73000"/>
                </a:srgbClr>
              </a:gs>
              <a:gs pos="39000">
                <a:srgbClr val="01B39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70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9EEF-D27A-B5E0-B65D-EE657A8FC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04913-0D39-0AC0-6EE2-131B04D5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" y="1016001"/>
            <a:ext cx="5871937" cy="2046514"/>
          </a:xfrm>
        </p:spPr>
        <p:txBody>
          <a:bodyPr>
            <a:normAutofit/>
          </a:bodyPr>
          <a:lstStyle/>
          <a:p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Capítulo 5 - Design </a:t>
            </a:r>
            <a:r>
              <a:rPr lang="pt-BR" sz="1800" b="1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Thinking</a:t>
            </a: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Resolvendo Problemas Criativamente</a:t>
            </a:r>
            <a:b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4E36-B20C-AB00-1A92-6C1576EB7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49" y="4503838"/>
            <a:ext cx="5654221" cy="417570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</a:t>
            </a: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 </a:t>
            </a:r>
            <a:r>
              <a:rPr lang="pt-BR" sz="1800" b="1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Thinking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usado para resolver problemas colocando as necessidades do usuário no centro das decisões.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Exemplo:</a:t>
            </a:r>
            <a:b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melhorar a experiência de </a:t>
            </a:r>
            <a:r>
              <a:rPr lang="pt-BR" sz="1800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onboarding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novos colaboradores, faça entrevistas com eles, identifique suas dificuldades e crie soluções simples, como guias passo a passo ou sessões de treinamento iniciais.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E4CAA23-9439-9855-D135-1C94AE279D85}"/>
              </a:ext>
            </a:extLst>
          </p:cNvPr>
          <p:cNvSpPr/>
          <p:nvPr/>
        </p:nvSpPr>
        <p:spPr>
          <a:xfrm>
            <a:off x="514350" y="2917372"/>
            <a:ext cx="5779408" cy="145142"/>
          </a:xfrm>
          <a:prstGeom prst="roundRect">
            <a:avLst/>
          </a:prstGeom>
          <a:gradFill flip="none" rotWithShape="1">
            <a:gsLst>
              <a:gs pos="18000">
                <a:srgbClr val="01B397">
                  <a:shade val="30000"/>
                  <a:satMod val="115000"/>
                </a:srgbClr>
              </a:gs>
              <a:gs pos="67000">
                <a:srgbClr val="01B397">
                  <a:shade val="67500"/>
                  <a:satMod val="115000"/>
                  <a:alpha val="73000"/>
                </a:srgbClr>
              </a:gs>
              <a:gs pos="39000">
                <a:srgbClr val="01B39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37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243BD-50C5-010C-A86A-3C89786C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DA15A-15CA-2CF3-8FCE-EE0308C3F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71936" cy="1441323"/>
          </a:xfrm>
        </p:spPr>
        <p:txBody>
          <a:bodyPr/>
          <a:lstStyle/>
          <a:p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Capítulo 6 - Ferramentas Ágeis para Começar Agora</a:t>
            </a:r>
            <a:b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3919A-F54B-57C5-EA35-EF8D04752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49" y="4503838"/>
            <a:ext cx="5654221" cy="4175706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Trello</a:t>
            </a: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Criação de quadros </a:t>
            </a:r>
            <a:r>
              <a:rPr lang="pt-BR" sz="1800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Kanban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organizar tarefas.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Asana</a:t>
            </a: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Gerenciamento de projetos com listas e prazos.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Miro: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Ferramenta visual para brainstorming e Design </a:t>
            </a:r>
            <a:r>
              <a:rPr lang="pt-BR" sz="1800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Thinking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Slack: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Comunicação rápida e eficiente entre equipes.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 </a:t>
            </a:r>
            <a:r>
              <a:rPr lang="pt-BR" sz="1800" b="1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Sheets</a:t>
            </a:r>
            <a:r>
              <a:rPr lang="pt-BR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Controle de tarefas simples com tabelas compartilhadas.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D12AD70-E531-DDA9-0107-23E950FF7191}"/>
              </a:ext>
            </a:extLst>
          </p:cNvPr>
          <p:cNvSpPr/>
          <p:nvPr/>
        </p:nvSpPr>
        <p:spPr>
          <a:xfrm>
            <a:off x="514350" y="2917372"/>
            <a:ext cx="5779408" cy="145142"/>
          </a:xfrm>
          <a:prstGeom prst="roundRect">
            <a:avLst/>
          </a:prstGeom>
          <a:gradFill flip="none" rotWithShape="1">
            <a:gsLst>
              <a:gs pos="18000">
                <a:srgbClr val="01B397">
                  <a:shade val="30000"/>
                  <a:satMod val="115000"/>
                </a:srgbClr>
              </a:gs>
              <a:gs pos="67000">
                <a:srgbClr val="01B397">
                  <a:shade val="67500"/>
                  <a:satMod val="115000"/>
                  <a:alpha val="73000"/>
                </a:srgbClr>
              </a:gs>
              <a:gs pos="39000">
                <a:srgbClr val="01B39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22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760</Words>
  <Application>Microsoft Office PowerPoint</Application>
  <PresentationFormat>Papel A4 (210 x 297 mm)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Symbol</vt:lpstr>
      <vt:lpstr>Tema do Office</vt:lpstr>
      <vt:lpstr>Apresentação do PowerPoint</vt:lpstr>
      <vt:lpstr>  As metodologias ágeis surgiram nos anos 2000, com o Manifesto Ágil, que prioriza colaboração, entregas rápidas e adaptação às mudanças. Criadas para o desenvolvimento de software, essas práticas logo se expandiram para outras áreas, como gestão e marketing, por simplificarem processos e gerarem resultados consistentes.  </vt:lpstr>
      <vt:lpstr>  Conhecer metodologias ágeis é essencial para enfrentar desafios e organizar o trabalho em um mundo dinâmico. Elas permitem responder rapidamente às mudanças sem perder eficiência. Neste e-book, você aprenderá como aplicar esses métodos de forma prática para alcançar seus objetivos com mais organização e menos estresse.  </vt:lpstr>
      <vt:lpstr>Capítulo 1 - Scrum: Organizando Tarefas com Sprints </vt:lpstr>
      <vt:lpstr>Capítulo 2 - Kanban: Visualize e Organize o Fluxo de Trabalho  </vt:lpstr>
      <vt:lpstr>Capítulo 3 - Lean: Eliminando Desperdícios </vt:lpstr>
      <vt:lpstr>Capítulo 4 - Extreme Programming (XP): Adaptação Constante  </vt:lpstr>
      <vt:lpstr>Capítulo 5 - Design Thinking: Resolvendo Problemas Criativamente  </vt:lpstr>
      <vt:lpstr>Capítulo 6 - Ferramentas Ágeis para Começar Agora  </vt:lpstr>
      <vt:lpstr>Capítulo 7 -  Dicas para Aplicar Metodologias Ágeis  no Dia a Dia  </vt:lpstr>
      <vt:lpstr>Capítulo 8 - Benefícios do Uso das Metodologias Ágeis  </vt:lpstr>
      <vt:lpstr>Este e-book  não esgota o tema mas serve de guia para quem deseja aplicar metodologias ágeis em projetos administrativos de forma prática e eficiente! Obrigada por ler até aqui!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Adriano Santos</dc:creator>
  <cp:lastModifiedBy>Marcos Adriano Santos</cp:lastModifiedBy>
  <cp:revision>13</cp:revision>
  <dcterms:created xsi:type="dcterms:W3CDTF">2025-01-11T19:07:25Z</dcterms:created>
  <dcterms:modified xsi:type="dcterms:W3CDTF">2025-01-13T22:44:13Z</dcterms:modified>
</cp:coreProperties>
</file>