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1" r:id="rId9"/>
    <p:sldId id="277" r:id="rId10"/>
    <p:sldId id="272" r:id="rId11"/>
    <p:sldId id="274" r:id="rId12"/>
    <p:sldId id="262" r:id="rId13"/>
    <p:sldId id="289" r:id="rId14"/>
    <p:sldId id="290" r:id="rId15"/>
    <p:sldId id="264" r:id="rId16"/>
    <p:sldId id="284" r:id="rId17"/>
    <p:sldId id="291" r:id="rId18"/>
    <p:sldId id="280" r:id="rId19"/>
    <p:sldId id="285" r:id="rId20"/>
    <p:sldId id="286" r:id="rId21"/>
    <p:sldId id="287" r:id="rId22"/>
    <p:sldId id="288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76" autoAdjust="0"/>
  </p:normalViewPr>
  <p:slideViewPr>
    <p:cSldViewPr showGuides="1">
      <p:cViewPr>
        <p:scale>
          <a:sx n="80" d="100"/>
          <a:sy n="80" d="100"/>
        </p:scale>
        <p:origin x="-1014" y="312"/>
      </p:cViewPr>
      <p:guideLst>
        <p:guide orient="horz" pos="3929"/>
        <p:guide pos="4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7A0D77EE-362B-48E3-A7A3-6E56E1F135CE}" type="presOf" srcId="{30587BAF-AF05-4828-A149-C6184679BAE9}" destId="{09449C3A-45BE-414E-816E-DC2893A628A2}" srcOrd="0" destOrd="0" presId="urn:microsoft.com/office/officeart/2005/8/layout/matrix1"/>
    <dgm:cxn modelId="{5ABFB0A2-6C15-4619-977A-2F3625ED4F64}" type="presOf" srcId="{1CDE512A-6BED-45E4-A160-0C3D6737D9F3}" destId="{80A4CC39-7938-4EBF-BDB4-2D9237597EDA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0709ADDC-2BBB-4990-896F-4F01998820DA}" type="presOf" srcId="{A9390F88-A7A7-4C4D-89FF-1A78BBC8603B}" destId="{A5B61E79-E8F7-4B7A-B905-512B68224131}" srcOrd="0" destOrd="0" presId="urn:microsoft.com/office/officeart/2005/8/layout/matrix1"/>
    <dgm:cxn modelId="{D1873874-88AA-425B-B21E-139F97F6E7C6}" type="presOf" srcId="{A6377181-3A36-4C51-A15D-4B7E94D00FA0}" destId="{96227F7B-7EDE-413C-8E0D-D3C68CB157D4}" srcOrd="0" destOrd="0" presId="urn:microsoft.com/office/officeart/2005/8/layout/matrix1"/>
    <dgm:cxn modelId="{7FDB231D-050D-40A6-9D4D-18900793A9E4}" type="presOf" srcId="{30587BAF-AF05-4828-A149-C6184679BAE9}" destId="{D7398AA2-DA78-44BD-9312-E54896AB840C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D3F977B7-7583-4C41-9340-A35C648EA57B}" type="presOf" srcId="{EB4AF810-5F27-4424-953F-6E745857D154}" destId="{D2FE0942-737C-40CE-B352-72439F8F9C68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27D7D2E3-AB7B-47BF-B596-127571F96377}" type="presOf" srcId="{1CDE512A-6BED-45E4-A160-0C3D6737D9F3}" destId="{9A1B30D4-02A5-4672-9C99-D97316359BFB}" srcOrd="1" destOrd="0" presId="urn:microsoft.com/office/officeart/2005/8/layout/matrix1"/>
    <dgm:cxn modelId="{E4907ABA-8172-4C63-8FC3-D243477CBC19}" type="presOf" srcId="{EB4AF810-5F27-4424-953F-6E745857D154}" destId="{BCA768C0-63D7-47D8-A8BE-C28A109E6D5F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175AFDC4-F146-4597-9728-48333F96D2AD}" type="presOf" srcId="{1237DFD6-0265-4E66-87D0-86B251C30F0D}" destId="{444C665F-3054-43A4-943C-EE857BB99496}" srcOrd="1" destOrd="0" presId="urn:microsoft.com/office/officeart/2005/8/layout/matrix1"/>
    <dgm:cxn modelId="{9EB27B37-085E-4ABC-BC52-0CD257FB7BD6}" type="presOf" srcId="{1237DFD6-0265-4E66-87D0-86B251C30F0D}" destId="{7C3AC0F8-C2A8-4D6A-B303-DFE85396908E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BDDBB799-9B59-415F-945A-0D59A4D4E271}" type="presParOf" srcId="{A5B61E79-E8F7-4B7A-B905-512B68224131}" destId="{CC4BDF31-B3C6-435B-A78E-ECD04F5785E6}" srcOrd="0" destOrd="0" presId="urn:microsoft.com/office/officeart/2005/8/layout/matrix1"/>
    <dgm:cxn modelId="{2A05B493-2767-4E5F-B6F9-218C8D3EF205}" type="presParOf" srcId="{CC4BDF31-B3C6-435B-A78E-ECD04F5785E6}" destId="{80A4CC39-7938-4EBF-BDB4-2D9237597EDA}" srcOrd="0" destOrd="0" presId="urn:microsoft.com/office/officeart/2005/8/layout/matrix1"/>
    <dgm:cxn modelId="{8BF2627C-FD0B-486B-8F0A-665CB99E43E5}" type="presParOf" srcId="{CC4BDF31-B3C6-435B-A78E-ECD04F5785E6}" destId="{9A1B30D4-02A5-4672-9C99-D97316359BFB}" srcOrd="1" destOrd="0" presId="urn:microsoft.com/office/officeart/2005/8/layout/matrix1"/>
    <dgm:cxn modelId="{B87D3DD1-BC11-4AFF-8184-9D0F9404B0D9}" type="presParOf" srcId="{CC4BDF31-B3C6-435B-A78E-ECD04F5785E6}" destId="{7C3AC0F8-C2A8-4D6A-B303-DFE85396908E}" srcOrd="2" destOrd="0" presId="urn:microsoft.com/office/officeart/2005/8/layout/matrix1"/>
    <dgm:cxn modelId="{9AC0E27C-89F5-4DC9-B1F9-E46343A67D8C}" type="presParOf" srcId="{CC4BDF31-B3C6-435B-A78E-ECD04F5785E6}" destId="{444C665F-3054-43A4-943C-EE857BB99496}" srcOrd="3" destOrd="0" presId="urn:microsoft.com/office/officeart/2005/8/layout/matrix1"/>
    <dgm:cxn modelId="{35EF7462-3D6B-480E-9950-29890A095A8F}" type="presParOf" srcId="{CC4BDF31-B3C6-435B-A78E-ECD04F5785E6}" destId="{D2FE0942-737C-40CE-B352-72439F8F9C68}" srcOrd="4" destOrd="0" presId="urn:microsoft.com/office/officeart/2005/8/layout/matrix1"/>
    <dgm:cxn modelId="{E1CB201A-5C36-4EF1-9DDB-BE77F630C717}" type="presParOf" srcId="{CC4BDF31-B3C6-435B-A78E-ECD04F5785E6}" destId="{BCA768C0-63D7-47D8-A8BE-C28A109E6D5F}" srcOrd="5" destOrd="0" presId="urn:microsoft.com/office/officeart/2005/8/layout/matrix1"/>
    <dgm:cxn modelId="{0327D212-DF11-453D-850C-AA11BB7C5049}" type="presParOf" srcId="{CC4BDF31-B3C6-435B-A78E-ECD04F5785E6}" destId="{09449C3A-45BE-414E-816E-DC2893A628A2}" srcOrd="6" destOrd="0" presId="urn:microsoft.com/office/officeart/2005/8/layout/matrix1"/>
    <dgm:cxn modelId="{368F31D6-1DB5-4EB0-9944-EE7A990225E1}" type="presParOf" srcId="{CC4BDF31-B3C6-435B-A78E-ECD04F5785E6}" destId="{D7398AA2-DA78-44BD-9312-E54896AB840C}" srcOrd="7" destOrd="0" presId="urn:microsoft.com/office/officeart/2005/8/layout/matrix1"/>
    <dgm:cxn modelId="{48C30A98-2461-4979-89D9-9BF539F3EAF5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B050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B050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B050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B050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E63578EF-3681-48D8-9E04-B28E971EA46A}" type="presOf" srcId="{A9390F88-A7A7-4C4D-89FF-1A78BBC8603B}" destId="{A5B61E79-E8F7-4B7A-B905-512B68224131}" srcOrd="0" destOrd="0" presId="urn:microsoft.com/office/officeart/2005/8/layout/matrix1"/>
    <dgm:cxn modelId="{BDA4DE91-6337-4FDC-B163-1B6AAA4D3C01}" type="presOf" srcId="{EB4AF810-5F27-4424-953F-6E745857D154}" destId="{D2FE0942-737C-40CE-B352-72439F8F9C68}" srcOrd="0" destOrd="0" presId="urn:microsoft.com/office/officeart/2005/8/layout/matrix1"/>
    <dgm:cxn modelId="{1DCB65E6-9FC9-44A2-8BC5-9A785D61EFAE}" type="presOf" srcId="{A6377181-3A36-4C51-A15D-4B7E94D00FA0}" destId="{96227F7B-7EDE-413C-8E0D-D3C68CB157D4}" srcOrd="0" destOrd="0" presId="urn:microsoft.com/office/officeart/2005/8/layout/matrix1"/>
    <dgm:cxn modelId="{326A3891-3B70-42C2-8A8E-EC8D02493EAF}" type="presOf" srcId="{1CDE512A-6BED-45E4-A160-0C3D6737D9F3}" destId="{80A4CC39-7938-4EBF-BDB4-2D9237597EDA}" srcOrd="0" destOrd="0" presId="urn:microsoft.com/office/officeart/2005/8/layout/matrix1"/>
    <dgm:cxn modelId="{BEAF1591-3CE8-4FD1-9012-9EF3A0048157}" type="presOf" srcId="{1237DFD6-0265-4E66-87D0-86B251C30F0D}" destId="{7C3AC0F8-C2A8-4D6A-B303-DFE85396908E}" srcOrd="0" destOrd="0" presId="urn:microsoft.com/office/officeart/2005/8/layout/matrix1"/>
    <dgm:cxn modelId="{13F6995B-C449-4B3F-AAB8-F5332D19BD70}" type="presOf" srcId="{30587BAF-AF05-4828-A149-C6184679BAE9}" destId="{D7398AA2-DA78-44BD-9312-E54896AB840C}" srcOrd="1" destOrd="0" presId="urn:microsoft.com/office/officeart/2005/8/layout/matrix1"/>
    <dgm:cxn modelId="{2C0EF673-EE3D-4C94-945B-A25D6577E97D}" type="presOf" srcId="{1237DFD6-0265-4E66-87D0-86B251C30F0D}" destId="{444C665F-3054-43A4-943C-EE857BB99496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1DFB8FB6-E3E1-4E19-AE93-4811ACAC8180}" type="presOf" srcId="{30587BAF-AF05-4828-A149-C6184679BAE9}" destId="{09449C3A-45BE-414E-816E-DC2893A628A2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864FAA3C-15E8-4CD7-B8CA-7A84C1D185C8}" type="presOf" srcId="{1CDE512A-6BED-45E4-A160-0C3D6737D9F3}" destId="{9A1B30D4-02A5-4672-9C99-D97316359BFB}" srcOrd="1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B9998C9-FCDC-4BD6-9D83-9CD0A8C970D5}" type="presOf" srcId="{EB4AF810-5F27-4424-953F-6E745857D154}" destId="{BCA768C0-63D7-47D8-A8BE-C28A109E6D5F}" srcOrd="1" destOrd="0" presId="urn:microsoft.com/office/officeart/2005/8/layout/matrix1"/>
    <dgm:cxn modelId="{BD49BFD4-8947-4E7B-A577-265D12140F6F}" type="presParOf" srcId="{A5B61E79-E8F7-4B7A-B905-512B68224131}" destId="{CC4BDF31-B3C6-435B-A78E-ECD04F5785E6}" srcOrd="0" destOrd="0" presId="urn:microsoft.com/office/officeart/2005/8/layout/matrix1"/>
    <dgm:cxn modelId="{01640575-D175-41C6-A960-331C84D7C606}" type="presParOf" srcId="{CC4BDF31-B3C6-435B-A78E-ECD04F5785E6}" destId="{80A4CC39-7938-4EBF-BDB4-2D9237597EDA}" srcOrd="0" destOrd="0" presId="urn:microsoft.com/office/officeart/2005/8/layout/matrix1"/>
    <dgm:cxn modelId="{DACE2056-895A-4B46-B74D-1FBD4ADCCD6F}" type="presParOf" srcId="{CC4BDF31-B3C6-435B-A78E-ECD04F5785E6}" destId="{9A1B30D4-02A5-4672-9C99-D97316359BFB}" srcOrd="1" destOrd="0" presId="urn:microsoft.com/office/officeart/2005/8/layout/matrix1"/>
    <dgm:cxn modelId="{FD97AA64-7D29-42FB-A856-AFD2CE519D8C}" type="presParOf" srcId="{CC4BDF31-B3C6-435B-A78E-ECD04F5785E6}" destId="{7C3AC0F8-C2A8-4D6A-B303-DFE85396908E}" srcOrd="2" destOrd="0" presId="urn:microsoft.com/office/officeart/2005/8/layout/matrix1"/>
    <dgm:cxn modelId="{76E14D8C-7CCF-4DF7-8755-46BE2CA10A8C}" type="presParOf" srcId="{CC4BDF31-B3C6-435B-A78E-ECD04F5785E6}" destId="{444C665F-3054-43A4-943C-EE857BB99496}" srcOrd="3" destOrd="0" presId="urn:microsoft.com/office/officeart/2005/8/layout/matrix1"/>
    <dgm:cxn modelId="{BB9D1973-B315-4D1C-8C21-BCD6099677E5}" type="presParOf" srcId="{CC4BDF31-B3C6-435B-A78E-ECD04F5785E6}" destId="{D2FE0942-737C-40CE-B352-72439F8F9C68}" srcOrd="4" destOrd="0" presId="urn:microsoft.com/office/officeart/2005/8/layout/matrix1"/>
    <dgm:cxn modelId="{2CA71127-B415-4D47-A1AE-333F058FEF46}" type="presParOf" srcId="{CC4BDF31-B3C6-435B-A78E-ECD04F5785E6}" destId="{BCA768C0-63D7-47D8-A8BE-C28A109E6D5F}" srcOrd="5" destOrd="0" presId="urn:microsoft.com/office/officeart/2005/8/layout/matrix1"/>
    <dgm:cxn modelId="{F1421335-2F4E-488C-8E29-134647A8D7AF}" type="presParOf" srcId="{CC4BDF31-B3C6-435B-A78E-ECD04F5785E6}" destId="{09449C3A-45BE-414E-816E-DC2893A628A2}" srcOrd="6" destOrd="0" presId="urn:microsoft.com/office/officeart/2005/8/layout/matrix1"/>
    <dgm:cxn modelId="{CB40503A-3F79-4675-B619-5184669DE915}" type="presParOf" srcId="{CC4BDF31-B3C6-435B-A78E-ECD04F5785E6}" destId="{D7398AA2-DA78-44BD-9312-E54896AB840C}" srcOrd="7" destOrd="0" presId="urn:microsoft.com/office/officeart/2005/8/layout/matrix1"/>
    <dgm:cxn modelId="{F90F1BE3-454B-420E-A080-01500CA4F8FD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1999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1999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1999"/>
          <a:ext cx="3048000" cy="2031999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1999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599" y="1523999"/>
          <a:ext cx="1828800" cy="1015999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6" y="1573596"/>
        <a:ext cx="1729606" cy="916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1999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1999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1999"/>
          <a:ext cx="3048000" cy="2031999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1999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599" y="1523999"/>
          <a:ext cx="1828800" cy="1015999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6" y="1573596"/>
        <a:ext cx="1729606" cy="916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B327-2CE6-4272-AFAA-7494721F78A1}" type="datetimeFigureOut">
              <a:rPr lang="de-DE" smtClean="0"/>
              <a:t>22.06.2014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CC15-B8E0-470E-9010-6A1D8115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3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Zustand ist kritisch für eine </a:t>
            </a:r>
            <a:r>
              <a:rPr lang="de-DE" dirty="0" err="1" smtClean="0"/>
              <a:t>abhängigkeit</a:t>
            </a:r>
            <a:r>
              <a:rPr lang="de-DE" dirty="0" smtClean="0"/>
              <a:t>, wenn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44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sehen wir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asugabe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Mit der Konsole befinden wir uns innerhalb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verzeichnisses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Java Projektes das mittels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gemanagt wird.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 die obere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 unser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projekt_a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ausgeführt.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Keine detaillierte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erklärung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sondern nur grob darauf eingehen.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Aufgeteilt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drei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sektionen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Der erste zeigt mit welchen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gestartet wurde. Der zweite enthält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Und der letzte eine Zusammenfassung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diesem fall den Baum.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fall wurde ein kritischer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gefunden.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92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Kommen wir kurz zur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ansicht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liste.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 ähnlich nur das im mittleren abschnitt nicht der baum dargestellt wird sondern eine liste, in der man die kritischen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aufgelistet bekommt.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59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Quo und einem kleinen Ausblick.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Gantt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Grün bedeutet erledigt … blau bedeutet muss noch erledigt werden….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 befinden uns jetzt gerade ende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kurz nach dem ersten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einsatzfähig online)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Nächsten wichtige schritte: Plugin bewerben, Userzahlen generieren |||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feedback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eingehen,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(Site) weiter zu pflegen…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Weitere entwicklungsaufgaben und gegen ende Juni wollen wir dann den zweiten größeren Release durchführen. Dazwischen können natürlich noch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kleineere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Releases stattfinden.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auch nochmal kurz auf den Funktionsumfang einzugehen, Bild von zuvor,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gezeigt hat.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Allgemeine Grundlagen zu Maven Plugin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Kurz zur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erinnerung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huina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schon erwähnt): Maven selbst kann eigentlich gar nicht so viel bzw. es macht nicht mehr als Plugins einzubinden und ausführbar zu machen. Alle Funktionen sind einzelne Plugins… Grund für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erfolg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 müssen nicht extra installier werden, sondern werden bei Bedarf automatisch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 Repository heruntergeladen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Ausführung eines Plugins entweder durch POM oder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Kommandozeile: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identifizieren dabei ein Projekt, zum Beispiel unseren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clashinspector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verachiednen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 gibt an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eines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aufgerufen wird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dieser </a:t>
            </a:r>
            <a:r>
              <a:rPr lang="de-DE" dirty="0" err="1" smtClean="0"/>
              <a:t>Strelle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r>
              <a:rPr lang="de-DE" dirty="0" smtClean="0"/>
              <a:t> zwischenschieben</a:t>
            </a:r>
            <a:r>
              <a:rPr lang="de-DE" baseline="0" dirty="0" smtClean="0"/>
              <a:t> um zu zeigen wie unser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bisher funktioniert, damit man sich auch etwas vorstellen kann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0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dieser </a:t>
            </a:r>
            <a:r>
              <a:rPr lang="de-DE" dirty="0" err="1" smtClean="0"/>
              <a:t>Strelle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r>
              <a:rPr lang="de-DE" dirty="0" smtClean="0"/>
              <a:t> zwischenschieben</a:t>
            </a:r>
            <a:r>
              <a:rPr lang="de-DE" baseline="0" dirty="0" smtClean="0"/>
              <a:t> um zu zeigen wie unser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bisher funktioniert, damit man sich auch etwas vorstellen kann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40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wie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gearbeitet,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Versionsverwaltung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wurde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(ähnlich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Verbindung mit dem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Hosting-Dienst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verwendet.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Projekt auf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abgelegt. Wenn einer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änderung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macht checkt er diese ein und die andere Teammitglieder ziehen sich diese Änderungen. -&gt; Ziel: gemeinsames Arbeiten am Code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 kontinuierlichen Integration Jenkins: wenn man zusammen an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arbeitet und sich Änderungen eines anderen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ziehen und integrieren) kann es passieren, dass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Integrieren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Um das zu vermeiden wird zur kontinuierlichen Integration der Jenkins verwendet.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dieser führt dann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Entwicklungsumgebung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Programmiersprache: Java (übrigens Maven Java)</a:t>
            </a:r>
          </a:p>
          <a:p>
            <a:endParaRPr lang="en-US" i="1" dirty="0" smtClean="0"/>
          </a:p>
          <a:p>
            <a:r>
              <a:rPr lang="en-US" i="1" dirty="0" smtClean="0"/>
              <a:t>Da </a:t>
            </a:r>
            <a:r>
              <a:rPr lang="en-US" i="1" dirty="0" err="1" smtClean="0"/>
              <a:t>Einblick</a:t>
            </a:r>
            <a:r>
              <a:rPr lang="en-US" i="1" dirty="0" smtClean="0"/>
              <a:t> in </a:t>
            </a:r>
            <a:r>
              <a:rPr lang="en-US" i="1" dirty="0" err="1" smtClean="0"/>
              <a:t>umsetzung</a:t>
            </a:r>
            <a:r>
              <a:rPr lang="en-US" i="1" dirty="0" smtClean="0"/>
              <a:t> </a:t>
            </a:r>
            <a:r>
              <a:rPr lang="en-US" i="1" dirty="0" err="1" smtClean="0"/>
              <a:t>bzw</a:t>
            </a:r>
            <a:r>
              <a:rPr lang="en-US" i="1" dirty="0" smtClean="0"/>
              <a:t>. In den code </a:t>
            </a:r>
            <a:r>
              <a:rPr lang="en-US" i="1" dirty="0" err="1" smtClean="0"/>
              <a:t>würde</a:t>
            </a:r>
            <a:r>
              <a:rPr lang="en-US" i="1" dirty="0" smtClean="0"/>
              <a:t> </a:t>
            </a:r>
            <a:r>
              <a:rPr lang="en-US" i="1" dirty="0" err="1" smtClean="0"/>
              <a:t>rahmen</a:t>
            </a:r>
            <a:r>
              <a:rPr lang="en-US" i="1" dirty="0" smtClean="0"/>
              <a:t> </a:t>
            </a:r>
            <a:r>
              <a:rPr lang="en-US" i="1" dirty="0" err="1" smtClean="0"/>
              <a:t>sprengen</a:t>
            </a:r>
            <a:r>
              <a:rPr lang="en-US" i="1" dirty="0" smtClean="0"/>
              <a:t> </a:t>
            </a:r>
            <a:r>
              <a:rPr lang="en-US" i="1" dirty="0" err="1" smtClean="0"/>
              <a:t>würde</a:t>
            </a:r>
            <a:r>
              <a:rPr lang="en-US" i="1" dirty="0" smtClean="0"/>
              <a:t>, </a:t>
            </a:r>
            <a:r>
              <a:rPr lang="en-US" i="1" dirty="0" err="1" smtClean="0"/>
              <a:t>keine</a:t>
            </a:r>
            <a:r>
              <a:rPr lang="en-US" i="1" dirty="0" smtClean="0"/>
              <a:t> </a:t>
            </a:r>
            <a:r>
              <a:rPr lang="en-US" i="1" dirty="0" err="1" smtClean="0"/>
              <a:t>erklärung</a:t>
            </a:r>
            <a:r>
              <a:rPr lang="en-US" i="1" dirty="0" smtClean="0"/>
              <a:t>…  -&gt; </a:t>
            </a:r>
            <a:r>
              <a:rPr lang="en-US" i="1" dirty="0" err="1" smtClean="0"/>
              <a:t>sofort</a:t>
            </a:r>
            <a:r>
              <a:rPr lang="en-US" i="1" baseline="0" dirty="0" smtClean="0"/>
              <a:t> demo</a:t>
            </a:r>
            <a:endParaRPr lang="en-US" i="1" dirty="0" smtClean="0"/>
          </a:p>
          <a:p>
            <a:r>
              <a:rPr lang="en-US" i="1" dirty="0" err="1" smtClean="0"/>
              <a:t>interessierte</a:t>
            </a:r>
            <a:r>
              <a:rPr lang="en-US" i="1" dirty="0" smtClean="0"/>
              <a:t> </a:t>
            </a:r>
            <a:r>
              <a:rPr lang="en-US" i="1" dirty="0" err="1" smtClean="0"/>
              <a:t>können</a:t>
            </a:r>
            <a:r>
              <a:rPr lang="en-US" i="1" dirty="0" smtClean="0"/>
              <a:t> am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ende</a:t>
            </a:r>
            <a:r>
              <a:rPr lang="en-US" i="1" baseline="0" dirty="0" smtClean="0"/>
              <a:t> der </a:t>
            </a:r>
            <a:r>
              <a:rPr lang="en-US" i="1" baseline="0" dirty="0" err="1" smtClean="0"/>
              <a:t>präsentation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gerne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zu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uns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kommen</a:t>
            </a:r>
            <a:endParaRPr lang="en-US" i="1" dirty="0" smtClean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6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wie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gearbeitet, welche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Versionsverwaltung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wurde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(ähnlich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Verbindung mit dem </a:t>
            </a:r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Hosting-Dienst </a:t>
            </a:r>
            <a:r>
              <a:rPr lang="de-D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verwendet.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Projekt auf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abgelegt. Wenn einer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änderung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macht checkt er diese ein und die andere Teammitglieder ziehen sich diese Änderungen. -&gt; Ziel: gemeinsames Arbeiten am Code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  kontinuierlichen Integration Jenkins: wenn man zusammen an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arbeitet und sich Änderungen eines anderen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ziehen und integrieren) kann es passieren, dass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beim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Integrieren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Um das zu vermeiden wird zur kontinuierlichen Integration der Jenkins verwendet.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dieser führt dann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Entwicklungsumgebung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Programmiersprache: Java (übrigens Maven Java)</a:t>
            </a:r>
          </a:p>
          <a:p>
            <a:endParaRPr lang="en-US" i="1" dirty="0" smtClean="0"/>
          </a:p>
          <a:p>
            <a:r>
              <a:rPr lang="en-US" i="1" dirty="0" smtClean="0"/>
              <a:t>Da </a:t>
            </a:r>
            <a:r>
              <a:rPr lang="en-US" i="1" dirty="0" err="1" smtClean="0"/>
              <a:t>Einblick</a:t>
            </a:r>
            <a:r>
              <a:rPr lang="en-US" i="1" dirty="0" smtClean="0"/>
              <a:t> in </a:t>
            </a:r>
            <a:r>
              <a:rPr lang="en-US" i="1" dirty="0" err="1" smtClean="0"/>
              <a:t>umsetzung</a:t>
            </a:r>
            <a:r>
              <a:rPr lang="en-US" i="1" dirty="0" smtClean="0"/>
              <a:t> </a:t>
            </a:r>
            <a:r>
              <a:rPr lang="en-US" i="1" dirty="0" err="1" smtClean="0"/>
              <a:t>bzw</a:t>
            </a:r>
            <a:r>
              <a:rPr lang="en-US" i="1" dirty="0" smtClean="0"/>
              <a:t>. In den code </a:t>
            </a:r>
            <a:r>
              <a:rPr lang="en-US" i="1" dirty="0" err="1" smtClean="0"/>
              <a:t>würde</a:t>
            </a:r>
            <a:r>
              <a:rPr lang="en-US" i="1" dirty="0" smtClean="0"/>
              <a:t> </a:t>
            </a:r>
            <a:r>
              <a:rPr lang="en-US" i="1" dirty="0" err="1" smtClean="0"/>
              <a:t>rahmen</a:t>
            </a:r>
            <a:r>
              <a:rPr lang="en-US" i="1" dirty="0" smtClean="0"/>
              <a:t> </a:t>
            </a:r>
            <a:r>
              <a:rPr lang="en-US" i="1" dirty="0" err="1" smtClean="0"/>
              <a:t>sprengen</a:t>
            </a:r>
            <a:r>
              <a:rPr lang="en-US" i="1" dirty="0" smtClean="0"/>
              <a:t> </a:t>
            </a:r>
            <a:r>
              <a:rPr lang="en-US" i="1" dirty="0" err="1" smtClean="0"/>
              <a:t>würde</a:t>
            </a:r>
            <a:r>
              <a:rPr lang="en-US" i="1" dirty="0" smtClean="0"/>
              <a:t>, </a:t>
            </a:r>
            <a:r>
              <a:rPr lang="en-US" i="1" dirty="0" err="1" smtClean="0"/>
              <a:t>keine</a:t>
            </a:r>
            <a:r>
              <a:rPr lang="en-US" i="1" dirty="0" smtClean="0"/>
              <a:t> </a:t>
            </a:r>
            <a:r>
              <a:rPr lang="en-US" i="1" dirty="0" err="1" smtClean="0"/>
              <a:t>erklärung</a:t>
            </a:r>
            <a:r>
              <a:rPr lang="en-US" i="1" dirty="0" smtClean="0"/>
              <a:t>…  -&gt; </a:t>
            </a:r>
            <a:r>
              <a:rPr lang="en-US" i="1" dirty="0" err="1" smtClean="0"/>
              <a:t>sofort</a:t>
            </a:r>
            <a:r>
              <a:rPr lang="en-US" i="1" baseline="0" dirty="0" smtClean="0"/>
              <a:t> demo</a:t>
            </a:r>
            <a:endParaRPr lang="en-US" i="1" dirty="0" smtClean="0"/>
          </a:p>
          <a:p>
            <a:r>
              <a:rPr lang="en-US" i="1" dirty="0" err="1" smtClean="0"/>
              <a:t>interessierte</a:t>
            </a:r>
            <a:r>
              <a:rPr lang="en-US" i="1" dirty="0" smtClean="0"/>
              <a:t> </a:t>
            </a:r>
            <a:r>
              <a:rPr lang="en-US" i="1" dirty="0" err="1" smtClean="0"/>
              <a:t>können</a:t>
            </a:r>
            <a:r>
              <a:rPr lang="en-US" i="1" dirty="0" smtClean="0"/>
              <a:t> am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ende</a:t>
            </a:r>
            <a:r>
              <a:rPr lang="en-US" i="1" baseline="0" dirty="0" smtClean="0"/>
              <a:t> der </a:t>
            </a:r>
            <a:r>
              <a:rPr lang="en-US" i="1" baseline="0" dirty="0" err="1" smtClean="0"/>
              <a:t>präsentation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gerne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zu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uns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kommen</a:t>
            </a:r>
            <a:endParaRPr lang="en-US" i="1" dirty="0" smtClean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614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Grober Einblick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das Plugin programmiert wurde/ abstrakt erklärt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Mussten die Abhängigkeiten aufgelöst werden: wie wir schon gelernt hat jedes Projekt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seine eigene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weiderum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anderen Projekten stehen. Im ersten schritt ging es darum diese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abhängigkeiten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aufzulösen und in eine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klassenstruktur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packen. -&gt; Diese Aufgabe haben wir mittels der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Bibliothek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bewerkstelligen.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Da Graph von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Aether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nicht genug Information und nicht ausreichend modifizierbar, haben wir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gearbeitet.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wir haben die einzelnen knoten 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Objelkte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gepackt und den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nachgebaut.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Wrapper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benötigten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anreichern. Nach Abhängigkeiten gesucht die dem gleichen Projekt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groupId:artifactId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angehören, aber eventuell unterschiedliche Versionen aufweisen. Gegebenenfalls anreichern der Abhängigkeit mit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-Informationen.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Ergebnis: Graph … dieser Graph enthält jetzt alle benötigten Informationen für unser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weiter damit zu arbeiten.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Im nächsten schritt haben wir für die verschiedenen Goals die Visualisierungen erstellt und die benötigten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 dem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herausgefiltert.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Umsetzen der vorgesehenen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Goals (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jedes Goal muss man ne klasse schreiben die von einer vorgefertigten Klasse namens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AbstractMojo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Maven-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erbt und muss die dann noch mit einer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versehen damit sie vom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mechanismus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erkannt werden kann.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 groben war das unser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vorgehen für die Programmierung.</a:t>
            </a:r>
          </a:p>
          <a:p>
            <a:pPr lvl="0"/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 es nicht ganz so abstrakt bleibt haben wir auf den nächsten zwei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folien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die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konsolenausgabe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unseres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2713-24AB-4543-8F19-DC5B80EB3AA3}" type="datetime1">
              <a:rPr lang="de-DE" smtClean="0"/>
              <a:t>22.06.2014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4542-274F-47EA-B52E-7488D05E21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67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33BB-7093-4DAB-BCE3-65DF9AA20469}" type="datetime1">
              <a:rPr lang="de-DE" smtClean="0"/>
              <a:t>22.06.2014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8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480B-24ED-4B4B-991F-1CE193275643}" type="datetime1">
              <a:rPr lang="de-DE" smtClean="0"/>
              <a:t>22.06.2014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5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D25D-0767-4F2C-9B99-7C455020BD2F}" type="datetime1">
              <a:rPr lang="de-DE" smtClean="0"/>
              <a:t>22.06.2014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65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>
            <a:off x="726080" y="657498"/>
            <a:ext cx="8166400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2389" y="173953"/>
            <a:ext cx="1573312" cy="39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304431" y="657830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88CC"/>
                </a:solidFill>
              </a:rPr>
              <a:t>www.clashinspector.com</a:t>
            </a:r>
            <a:endParaRPr lang="de-DE" sz="1800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7462-C25E-4796-813E-C5415848D56B}" type="datetime1">
              <a:rPr lang="de-DE" smtClean="0"/>
              <a:t>22.06.2014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C85-E8B4-4D5F-B261-0FA9E710857C}" type="datetime1">
              <a:rPr lang="de-DE" smtClean="0"/>
              <a:t>22.06.2014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3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F53D-749F-4EF4-B1A9-A074892459C3}" type="datetime1">
              <a:rPr lang="de-DE" smtClean="0"/>
              <a:t>22.06.2014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9C7-9C8A-4E46-9147-B44984850B6D}" type="datetime1">
              <a:rPr lang="de-DE" smtClean="0"/>
              <a:t>22.06.2014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73E6-DBD3-4EFE-8E7E-47AF7CC7253E}" type="datetime1">
              <a:rPr lang="de-DE" smtClean="0"/>
              <a:t>22.06.2014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3C74-DBA5-4C6F-81DD-39286F5FCA60}" type="datetime1">
              <a:rPr lang="de-DE" smtClean="0"/>
              <a:t>22.06.2014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0868-92D4-4FF9-A0E5-DAB61D0E3EC1}" type="datetime1">
              <a:rPr lang="de-DE" smtClean="0"/>
              <a:t>22.06.2014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B60B-DDB2-4174-A5B0-D89DAA85AC4A}" type="datetime1">
              <a:rPr lang="de-DE" smtClean="0"/>
              <a:t>22.06.2014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482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4104456"/>
          </a:xfrm>
        </p:spPr>
        <p:txBody>
          <a:bodyPr anchor="ctr">
            <a:normAutofit/>
          </a:bodyPr>
          <a:lstStyle/>
          <a:p>
            <a:r>
              <a:rPr lang="de-DE" sz="2800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Jahresprojekt</a:t>
            </a:r>
            <a: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Maven-Plugin</a:t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Michael Behr, Martin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Kampa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Huina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Zhu</a:t>
            </a:r>
            <a:b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Betreuer: Johannes Schneider</a:t>
            </a:r>
            <a:endParaRPr lang="de-DE" sz="105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18867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316816" y="5013176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88CC"/>
                </a:solidFill>
              </a:rPr>
              <a:t>www.clashinspector.com</a:t>
            </a:r>
            <a:endParaRPr lang="de-DE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449837164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Plugin 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75394110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6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12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Demo – Grundlagen Maven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9552" y="1648019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Eigentliche Funktionen von Maven bilden die einzelnen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Plugins müssen nicht extra installiert werden, sondern werden bei Bedarf automatisch aus dem Repository heruntergeladen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Pluginausführung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entweder durch Konfiguration in der POM oder direkt in der Kommandozeile durch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ingabe von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mvn</a:t>
            </a:r>
            <a:r>
              <a:rPr lang="de-DE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groupId:artifactId:version:goal</a:t>
            </a:r>
            <a:endParaRPr lang="de-DE" b="1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Jedes Plugin besitzt sogenannte Goals, über welche die eigentlichen Funktionen eines Plugins aufgerufen werden (z.B. com.clashinspector:clashinspector:0.3:tree)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13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Demo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14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Technischer Hintergrund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39552" y="1648019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Eigentliche Funktionen von Maven bilden die einzelnen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Plugins müssen nicht extra installiert werden, sondern werden bei Bedarf automatisch aus dem Repository heruntergeladen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Pluginausführung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entweder durch Konfiguration in der POM oder direkt in der Kommandozeile durch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ingabe von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mvn</a:t>
            </a:r>
            <a:r>
              <a:rPr lang="de-DE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groupId:artifactId:version:goal</a:t>
            </a:r>
            <a:endParaRPr lang="de-DE" b="1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Jedes Plugin besitzt sogenannte Goals, über welche die eigentlichen Funktionen eines Plugins aufgerufen werden (z.B. com.clashinspector:clashinspector:0.3:tree)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15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</a:t>
            </a:r>
          </a:p>
          <a:p>
            <a:pPr algn="ctr"/>
            <a:r>
              <a:rPr lang="de-DE" sz="2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www.clashinspector.com</a:t>
            </a:r>
            <a:endParaRPr lang="de-DE" sz="2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16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28787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Backup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11760" y="796642"/>
            <a:ext cx="64807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Verwendete Werkzeuge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903763" y="1927125"/>
            <a:ext cx="8007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jigsaw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java</a:t>
            </a: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Voraussichtlich nicht vor Java 9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http://jaxenter.de/news/Projekt-Jigsaw-Oracle-startet-neuen-Versuch-166845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5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11760" y="796642"/>
            <a:ext cx="64807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Verwendete Werkzeuge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1" y="1916832"/>
            <a:ext cx="440346" cy="44034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37" y="2530833"/>
            <a:ext cx="610135" cy="61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8" y="4157091"/>
            <a:ext cx="412162" cy="41216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35" y="4795673"/>
            <a:ext cx="324429" cy="43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71164"/>
            <a:ext cx="354859" cy="48988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903763" y="1927125"/>
            <a:ext cx="363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Verteilte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03763" y="4149121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Intellij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- Entwicklungsumgebung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02399" y="2638534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Hosting-Dienst für Softwareentwicklungsprojekte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905699" y="3418740"/>
            <a:ext cx="666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Jenkins – Webbasiertes System zur kontinuierlichen Integration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02894" y="482642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Java - Programmiersprache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ichtungspfeil 62"/>
          <p:cNvSpPr/>
          <p:nvPr/>
        </p:nvSpPr>
        <p:spPr>
          <a:xfrm rot="5400000">
            <a:off x="671834" y="4232823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1520" y="2511946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bestehend aus </a:t>
            </a:r>
            <a:r>
              <a:rPr lang="de-DE" sz="1200" b="1" dirty="0" err="1" smtClean="0">
                <a:solidFill>
                  <a:srgbClr val="0088CC"/>
                </a:solidFill>
              </a:rPr>
              <a:t>Dependency</a:t>
            </a:r>
            <a:r>
              <a:rPr lang="de-DE" sz="1200" b="1" dirty="0" smtClean="0">
                <a:solidFill>
                  <a:srgbClr val="0088CC"/>
                </a:solidFill>
              </a:rPr>
              <a:t>-Nodes</a:t>
            </a:r>
            <a:endParaRPr lang="de-DE" sz="1200" b="1" dirty="0">
              <a:solidFill>
                <a:srgbClr val="0088CC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753632" y="1875791"/>
            <a:ext cx="552064" cy="761121"/>
            <a:chOff x="6055444" y="2636912"/>
            <a:chExt cx="718324" cy="1087606"/>
          </a:xfrm>
        </p:grpSpPr>
        <p:sp>
          <p:nvSpPr>
            <p:cNvPr id="33" name="Eine Ecke des Rechtecks schneiden 32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/>
                <a:t>&gt;</a:t>
              </a:r>
            </a:p>
            <a:p>
              <a:pPr algn="ctr"/>
              <a:endParaRPr lang="de-DE" sz="500" dirty="0"/>
            </a:p>
            <a:p>
              <a:pPr algn="ctr"/>
              <a:r>
                <a:rPr lang="de-DE" sz="500" dirty="0"/>
                <a:t>&lt;</a:t>
              </a:r>
              <a:r>
                <a:rPr lang="de-DE" sz="500" dirty="0" err="1" smtClean="0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34" name="Rechtwinkliges Dreieck 33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793260" y="2263155"/>
            <a:ext cx="552064" cy="761121"/>
            <a:chOff x="6055444" y="2636912"/>
            <a:chExt cx="718324" cy="1087606"/>
          </a:xfrm>
        </p:grpSpPr>
        <p:sp>
          <p:nvSpPr>
            <p:cNvPr id="37" name="Eine Ecke des Rechtecks schneiden 36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38" name="Rechtwinkliges Dreieck 37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6684232" y="1412776"/>
            <a:ext cx="552064" cy="761121"/>
            <a:chOff x="6055444" y="2636912"/>
            <a:chExt cx="718324" cy="1087606"/>
          </a:xfrm>
        </p:grpSpPr>
        <p:sp>
          <p:nvSpPr>
            <p:cNvPr id="41" name="Eine Ecke des Rechtecks schneiden 40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42" name="Rechtwinkliges Dreieck 41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7620336" y="1268760"/>
            <a:ext cx="552064" cy="761121"/>
            <a:chOff x="6055444" y="2636912"/>
            <a:chExt cx="718324" cy="1087606"/>
          </a:xfrm>
        </p:grpSpPr>
        <p:sp>
          <p:nvSpPr>
            <p:cNvPr id="45" name="Eine Ecke des Rechtecks schneiden 44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46" name="Rechtwinkliges Dreieck 45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48" name="Gerade Verbindung 47"/>
          <p:cNvCxnSpPr>
            <a:stCxn id="33" idx="0"/>
            <a:endCxn id="41" idx="2"/>
          </p:cNvCxnSpPr>
          <p:nvPr/>
        </p:nvCxnSpPr>
        <p:spPr>
          <a:xfrm flipV="1">
            <a:off x="6305696" y="1715129"/>
            <a:ext cx="378536" cy="463015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>
            <a:stCxn id="33" idx="0"/>
            <a:endCxn id="37" idx="2"/>
          </p:cNvCxnSpPr>
          <p:nvPr/>
        </p:nvCxnSpPr>
        <p:spPr>
          <a:xfrm>
            <a:off x="6305696" y="2178144"/>
            <a:ext cx="487564" cy="387364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41" idx="0"/>
            <a:endCxn id="45" idx="2"/>
          </p:cNvCxnSpPr>
          <p:nvPr/>
        </p:nvCxnSpPr>
        <p:spPr>
          <a:xfrm flipV="1">
            <a:off x="7236296" y="1571113"/>
            <a:ext cx="384040" cy="144016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chtungspfeil 50"/>
          <p:cNvSpPr/>
          <p:nvPr/>
        </p:nvSpPr>
        <p:spPr>
          <a:xfrm rot="5400000">
            <a:off x="671833" y="1040090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1567825"/>
            <a:ext cx="189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Abhängigkeiten auflösen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396609" y="1508028"/>
            <a:ext cx="516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Mit Hilfe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der </a:t>
            </a:r>
            <a:r>
              <a:rPr lang="de-DE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Aether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-Bibliothek von Eclipse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51518" y="4133957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397108" y="3041437"/>
            <a:ext cx="63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Bilden von Wrapper-Objekten für einzelne Abhängigkeiten und Graph nachbauen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0" y="4725144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Anreichern der Knoten mit </a:t>
            </a:r>
            <a:r>
              <a:rPr lang="de-DE" sz="1200" b="1" dirty="0" err="1" smtClean="0">
                <a:solidFill>
                  <a:schemeClr val="bg1"/>
                </a:solidFill>
              </a:rPr>
              <a:t>Clash</a:t>
            </a:r>
            <a:r>
              <a:rPr lang="de-DE" sz="1200" b="1" dirty="0" smtClean="0">
                <a:solidFill>
                  <a:schemeClr val="bg1"/>
                </a:solidFill>
              </a:rPr>
              <a:t>-Informationen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367180" y="4663589"/>
            <a:ext cx="6381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Suche nach Abhängigkeiten die dem gleichen Projekt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angehören, aber eventuell unterschiedliche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ersionen aufweisen. Gegebenenfalls anreichern der Abhängigkeit mit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Clash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-Informationen.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Richtungspfeil 61"/>
          <p:cNvSpPr/>
          <p:nvPr/>
        </p:nvSpPr>
        <p:spPr>
          <a:xfrm rot="5400000">
            <a:off x="671832" y="2621124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111351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Bilden eines eigenen Graphen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2150522" y="5669456"/>
            <a:ext cx="4747472" cy="529732"/>
          </a:xfrm>
          <a:prstGeom prst="leftArrow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88CC"/>
                </a:solidFill>
              </a:rPr>
              <a:t>Alle benötigten Informationen enthalten</a:t>
            </a:r>
            <a:endParaRPr lang="de-DE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40537" y="5717188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E3E3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7" grpId="0"/>
      <p:bldP spid="51" grpId="0" animBg="1"/>
      <p:bldP spid="11" grpId="0"/>
      <p:bldP spid="52" grpId="0"/>
      <p:bldP spid="54" grpId="0"/>
      <p:bldP spid="56" grpId="0"/>
      <p:bldP spid="58" grpId="0"/>
      <p:bldP spid="59" grpId="0"/>
      <p:bldP spid="62" grpId="0" animBg="1"/>
      <p:bldP spid="53" grpId="0"/>
      <p:bldP spid="28" grpId="0" animBg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1520" y="1412776"/>
            <a:ext cx="8640960" cy="4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Was ist Maven?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 für das Plugin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Projekt Rückblick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559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251520" y="3068960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Visueller Output (bisher über Konsolenausgabe)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3" name="Richtungspfeil 62"/>
          <p:cNvSpPr/>
          <p:nvPr/>
        </p:nvSpPr>
        <p:spPr>
          <a:xfrm rot="5400000">
            <a:off x="671832" y="3178138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Richtungspfeil 60"/>
          <p:cNvSpPr/>
          <p:nvPr/>
        </p:nvSpPr>
        <p:spPr>
          <a:xfrm rot="5400000">
            <a:off x="671833" y="1594227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19" y="2143889"/>
            <a:ext cx="189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Visualisierungen erstellen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671148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Ergebnisse über einzelne Goals zugänglich machen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40537" y="1412776"/>
            <a:ext cx="1895047" cy="461665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397108" y="1988840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Visualisierungen für unterschiedliche Goals (Listendarstellung, Baumdarstellung), durch Extraktion der benötigten Information aus den entsprechenden  Wrapper-Klassen 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2392710" y="3573016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Für jedes Goal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Pluginfunktion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eigene Klasse schreiben, die von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AbstractMojo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der Maven-Plugin-API erbt und mit der Annotation (@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versehen..</a:t>
            </a:r>
          </a:p>
        </p:txBody>
      </p:sp>
    </p:spTree>
    <p:extLst>
      <p:ext uri="{BB962C8B-B14F-4D97-AF65-F5344CB8AC3E}">
        <p14:creationId xmlns:p14="http://schemas.microsoft.com/office/powerpoint/2010/main" val="18552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1" grpId="0" animBg="1"/>
      <p:bldP spid="11" grpId="0"/>
      <p:bldP spid="53" grpId="0"/>
      <p:bldP spid="64" grpId="0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4855"/>
            <a:ext cx="7250956" cy="477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6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22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1" y="1268760"/>
            <a:ext cx="727210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2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3</a:t>
            </a:fld>
            <a:endParaRPr lang="de-DE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6" y="1556792"/>
            <a:ext cx="1329394" cy="4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067543" y="796642"/>
            <a:ext cx="282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75208" y="1588730"/>
            <a:ext cx="39491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  Build Management Tool</a:t>
            </a:r>
            <a:endParaRPr lang="de-D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2276872"/>
            <a:ext cx="856895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Ziel: 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Unterstützung der Entwickler beim Testen, Packen und Verteilen der Software durch Automatisierung.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Kompilieren und Packen von Java Code (z.B. </a:t>
            </a: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war)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Verwalten von Abhängigkeiten zu anderen Projekten, durch das Festhalten der Abhängigkeiten in der POM-Datei und durch die Anbindung an ein zentrales Repository (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http://search.maven.org/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Abhängigkeiten werden automatisch aufgelöst (in Klassenpfad aufgenommen)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unabhängig von einer bestimmten IDE, kann mittels Kommandozeile verwendet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 basiert</a:t>
            </a:r>
          </a:p>
        </p:txBody>
      </p:sp>
    </p:spTree>
    <p:extLst>
      <p:ext uri="{BB962C8B-B14F-4D97-AF65-F5344CB8AC3E}">
        <p14:creationId xmlns:p14="http://schemas.microsoft.com/office/powerpoint/2010/main" val="28636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915816" y="796642"/>
            <a:ext cx="59766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 – Einblick POM-Datei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347864" y="1366981"/>
            <a:ext cx="4176464" cy="4510292"/>
          </a:xfrm>
          <a:prstGeom prst="roundRect">
            <a:avLst>
              <a:gd name="adj" fmla="val 3010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clashinspector-maven-plugin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&gt;0.3-SNAPSHOT&lt;/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dependencies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maven-plugin-api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-core&lt;/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com.google.guava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&gt;15.0&lt;/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pPr algn="ctr"/>
            <a:r>
              <a:rPr kumimoji="1" lang="de-DE" sz="1050" b="1" dirty="0" smtClean="0">
                <a:solidFill>
                  <a:srgbClr val="0088CC"/>
                </a:solidFill>
                <a:latin typeface="Helvetica"/>
                <a:cs typeface="Helvetica"/>
              </a:rPr>
              <a:t>…</a:t>
            </a:r>
            <a:endParaRPr kumimoji="1" lang="de-DE" sz="1050" b="1" dirty="0">
              <a:solidFill>
                <a:srgbClr val="0088CC"/>
              </a:solidFill>
              <a:latin typeface="Helvetica"/>
              <a:cs typeface="Helvetica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7526" y="586798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pom.xml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55576" y="1629558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Maven-Koordinaten des aktuellen Projektes </a:t>
            </a:r>
          </a:p>
        </p:txBody>
      </p:sp>
      <p:sp>
        <p:nvSpPr>
          <p:cNvPr id="8" name="Geschweifte Klammer links 7"/>
          <p:cNvSpPr/>
          <p:nvPr/>
        </p:nvSpPr>
        <p:spPr>
          <a:xfrm>
            <a:off x="3059832" y="1641433"/>
            <a:ext cx="432048" cy="475719"/>
          </a:xfrm>
          <a:prstGeom prst="leftBrace">
            <a:avLst/>
          </a:prstGeom>
          <a:ln w="38100"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links 9"/>
          <p:cNvSpPr/>
          <p:nvPr/>
        </p:nvSpPr>
        <p:spPr>
          <a:xfrm>
            <a:off x="3059832" y="2624279"/>
            <a:ext cx="432048" cy="2880320"/>
          </a:xfrm>
          <a:prstGeom prst="leftBrace">
            <a:avLst/>
          </a:prstGeom>
          <a:ln w="38100"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6463" y="3841884"/>
            <a:ext cx="241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Abhängigkeiten auf andere Projekte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55103" y="1912764"/>
            <a:ext cx="7377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Seit Maven 2.0:  “</a:t>
            </a:r>
            <a:r>
              <a:rPr lang="de-DE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“:</a:t>
            </a: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wird die „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naheliegendste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 Version einer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 für den Klassenpfad verwendet.</a:t>
            </a: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Beispiel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2.0</a:t>
            </a:r>
            <a:endParaRPr lang="de-DE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1.0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Der zweite Pfad ist kürzer, weshalb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 1.0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für das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Gesamtprojekt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verwendet wird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1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1560" y="796642"/>
            <a:ext cx="8280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CRITICAL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C:\Users\m\maven-director\src\site\resources\images\critical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höhere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Alle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Neuerungen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Änderungen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von der älteren auf die neuere Version gehen verloren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87476" y="796642"/>
            <a:ext cx="75050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UNSAFE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niedrigere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 der neueren Version können bestehende Schnittstellen, Klassen, Methoden oder Attributen verändert oder gelöscht worden sein.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m\maven-director\src\site\resources\images\un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796642"/>
            <a:ext cx="6768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7544" y="1412776"/>
            <a:ext cx="8106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die gleiche Version einer Bibliothek wie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Keine Auswirkungen!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</a:t>
            </a: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1" name="Picture 7" descr="C:\Users\m\maven-director\src\site\resources\images\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6962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Status Quo &amp; </a:t>
            </a:r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19675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Problematik analysieren</a:t>
            </a:r>
          </a:p>
          <a:p>
            <a:r>
              <a:rPr lang="de-DE" sz="1200" dirty="0" smtClean="0"/>
              <a:t>Anforderungen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In </a:t>
            </a:r>
            <a:r>
              <a:rPr lang="de-DE" sz="1200" dirty="0" err="1" smtClean="0"/>
              <a:t>Aether</a:t>
            </a:r>
            <a:r>
              <a:rPr lang="de-DE" sz="1200" dirty="0" smtClean="0"/>
              <a:t> einarbeiten</a:t>
            </a:r>
          </a:p>
          <a:p>
            <a:r>
              <a:rPr lang="de-DE" sz="1200" dirty="0" err="1" smtClean="0"/>
              <a:t>Dependency</a:t>
            </a:r>
            <a:r>
              <a:rPr lang="de-DE" sz="1200" dirty="0" smtClean="0"/>
              <a:t> </a:t>
            </a:r>
            <a:r>
              <a:rPr lang="de-DE" sz="1200" dirty="0" err="1" smtClean="0"/>
              <a:t>Resolving</a:t>
            </a:r>
            <a:r>
              <a:rPr lang="de-DE" sz="1200" dirty="0" smtClean="0"/>
              <a:t> entwickeln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Tree</a:t>
            </a:r>
            <a:r>
              <a:rPr lang="de-DE" sz="1200" dirty="0" smtClean="0"/>
              <a:t>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List Modul entwickeln</a:t>
            </a:r>
          </a:p>
          <a:p>
            <a:r>
              <a:rPr lang="de-DE" sz="1200" dirty="0" smtClean="0"/>
              <a:t>Site/</a:t>
            </a:r>
            <a:r>
              <a:rPr lang="de-DE" sz="1200" dirty="0" err="1" smtClean="0"/>
              <a:t>Documentation</a:t>
            </a:r>
            <a:r>
              <a:rPr lang="de-DE" sz="1200" dirty="0" smtClean="0"/>
              <a:t> erstellen &amp; warten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1 </a:t>
            </a:r>
          </a:p>
          <a:p>
            <a:r>
              <a:rPr lang="de-DE" sz="1200" dirty="0" smtClean="0"/>
              <a:t>Werben / Userzahlen generieren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Feedback &amp; Bugfixing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Phase Modul entwickeln</a:t>
            </a:r>
          </a:p>
          <a:p>
            <a:r>
              <a:rPr lang="de-DE" sz="1200" dirty="0" smtClean="0"/>
              <a:t>HTML-Site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2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5512497" y="2046101"/>
            <a:ext cx="1065100" cy="7423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Oktober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November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Dezember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Januar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Februar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März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April 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Mai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Juni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Juli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 smtClean="0"/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35986"/>
              </p:ext>
            </p:extLst>
          </p:nvPr>
        </p:nvGraphicFramePr>
        <p:xfrm>
          <a:off x="2478750" y="1344478"/>
          <a:ext cx="6053690" cy="417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</a:tblGrid>
              <a:tr h="41727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Gerade Verbindung 9"/>
          <p:cNvCxnSpPr/>
          <p:nvPr/>
        </p:nvCxnSpPr>
        <p:spPr>
          <a:xfrm>
            <a:off x="1916212" y="2512713"/>
            <a:ext cx="198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903224" y="2148096"/>
            <a:ext cx="140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2087880" y="1412776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2123728" y="1628800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2771800" y="1573684"/>
            <a:ext cx="39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/>
          <p:nvPr/>
        </p:nvCxnSpPr>
        <p:spPr>
          <a:xfrm>
            <a:off x="1835696" y="1866032"/>
            <a:ext cx="118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951888" y="1810916"/>
            <a:ext cx="612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323744" y="2091713"/>
            <a:ext cx="792088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51984" y="2464838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1835696" y="2793628"/>
            <a:ext cx="25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871920" y="3068960"/>
            <a:ext cx="270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1079832" y="3416300"/>
            <a:ext cx="381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1835696" y="3704332"/>
            <a:ext cx="367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822996" y="4064372"/>
            <a:ext cx="414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5396" y="4339704"/>
            <a:ext cx="421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1547664" y="4619228"/>
            <a:ext cx="424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368360" y="4975076"/>
            <a:ext cx="644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788024" y="3362842"/>
            <a:ext cx="1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081696" y="4281930"/>
            <a:ext cx="104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83676" y="4568428"/>
            <a:ext cx="266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793692" y="4919080"/>
            <a:ext cx="216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284032" y="2740170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699832" y="1353468"/>
            <a:ext cx="360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ichtungspfeil 5"/>
          <p:cNvSpPr/>
          <p:nvPr/>
        </p:nvSpPr>
        <p:spPr>
          <a:xfrm>
            <a:off x="3973076" y="3012962"/>
            <a:ext cx="4572000" cy="112766"/>
          </a:xfrm>
          <a:prstGeom prst="homePlate">
            <a:avLst/>
          </a:prstGeom>
          <a:gradFill flip="none" rotWithShape="1">
            <a:gsLst>
              <a:gs pos="83000">
                <a:srgbClr val="00B050"/>
              </a:gs>
              <a:gs pos="76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ichtungspfeil 49"/>
          <p:cNvSpPr/>
          <p:nvPr/>
        </p:nvSpPr>
        <p:spPr>
          <a:xfrm>
            <a:off x="4932024" y="3642366"/>
            <a:ext cx="3600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ichtungspfeil 50"/>
          <p:cNvSpPr/>
          <p:nvPr/>
        </p:nvSpPr>
        <p:spPr>
          <a:xfrm>
            <a:off x="5076056" y="4002406"/>
            <a:ext cx="3456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2085</Words>
  <Application>Microsoft Office PowerPoint</Application>
  <PresentationFormat>Bildschirmpräsentation (4:3)</PresentationFormat>
  <Paragraphs>326</Paragraphs>
  <Slides>22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</vt:lpstr>
      <vt:lpstr>Jahresprojekt Maven-Plugin   Michael Behr, Martin Kampa, Huina Zhu Betreuer: Johannes Schneider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Jahresprojekt Maven-Plugin   Michael Behr, Martin Kampa, Huina Zhu Betreuer: Johannes Shcneider</dc:title>
  <dc:creator>m</dc:creator>
  <cp:lastModifiedBy>m</cp:lastModifiedBy>
  <cp:revision>121</cp:revision>
  <dcterms:created xsi:type="dcterms:W3CDTF">2014-01-18T17:15:49Z</dcterms:created>
  <dcterms:modified xsi:type="dcterms:W3CDTF">2014-06-22T11:24:01Z</dcterms:modified>
</cp:coreProperties>
</file>