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4" r:id="rId6"/>
    <p:sldId id="259" r:id="rId7"/>
    <p:sldId id="267" r:id="rId8"/>
    <p:sldId id="274" r:id="rId9"/>
    <p:sldId id="268" r:id="rId10"/>
    <p:sldId id="262" r:id="rId11"/>
    <p:sldId id="260" r:id="rId12"/>
    <p:sldId id="266" r:id="rId13"/>
    <p:sldId id="269" r:id="rId14"/>
    <p:sldId id="272" r:id="rId15"/>
    <p:sldId id="270" r:id="rId16"/>
    <p:sldId id="265" r:id="rId17"/>
    <p:sldId id="273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504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EFC3C-AF63-412B-984B-9E1D725FE3B8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B7CF-276F-45FE-92E9-289D7174B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9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41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482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23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64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113C7-6BFF-4F08-B68F-F0E8EADF5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001875-97EF-4ABB-85F0-2EEC7971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DD06C-299E-49DC-89B5-25BFBF9D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85B8-7845-4E22-917D-860CEDD8A158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390D4-C167-48CC-B449-91BFFC15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84245A-37D2-4708-90D8-80D270B7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5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CABBC-29B1-4F0B-931B-49FB8F9B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A7560F-AA07-4BD4-9FCC-F79E5C1D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4E196-65D8-471E-A89C-18A51DE0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938C-2909-4BAA-BC07-22B60A122E43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EF6F5-044E-4A5A-96E6-7029922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A55D8-7FBF-4173-BE8E-9E2C8228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9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A03A49-2704-4241-B6B0-D502FAC10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F3AC09-F05D-4DB5-B3A4-1D1CD09F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2F230-3223-4D50-B550-A68EABA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C8ED-4DEB-41FB-A851-C9EF06EC7D47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7E2DF0-B97B-4FC6-8073-3C4239BD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F8297-A958-4AE0-AA41-02D5484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8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81C6E-79AC-4D3E-AD8B-B58013BA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E9983-1DAD-40EE-BA20-A3CD1084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BBCEA-1F5D-4DE6-87F6-363B867E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0FDE-A463-47AC-AC43-1CDDF8F73A3C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0CDB8-3A48-40D8-A791-38911340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24C7A-A830-404F-9261-C2561A0E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2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4FC63-5F2E-4E8A-B270-5E4F4CB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AE34E-711E-4FB4-B932-D07FB9CA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E7D18-741D-4BC8-ACC7-28F44355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F461-126D-497C-998A-502AB75AD3BE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BEBF57-3CE7-45F2-A045-E11A82AD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85021-00D5-4EA0-9251-EF25F58C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95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8E2D5-0F44-40BA-8E2C-DDD163C4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92483-22DD-4DE8-ABAC-7F0DDD4A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D3DE93-D46F-496C-A1BD-99A4F5B65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200299-C699-45A5-864D-50B6A8C6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3A86-22DE-4E91-BF14-9DEAA66C31B9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81B784-A28C-48A6-ABE0-D5DFEFB1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28CCE4-0EB9-47CB-9607-8C38E60E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68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0889D-F6CE-460C-936E-87DCC7BC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50591B-1415-4731-BE7B-9C0C7240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2624F2-9A5A-4CBB-823B-28F76230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8606AD-E5DA-4DF9-82DF-96C6D4FF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FAD336-A222-4814-B3BB-1620AC7A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7C16BD-0F35-4E79-9777-BDB6E0A5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B465-A058-4BD0-860F-D81B0F9FBEF4}" type="datetime1">
              <a:rPr lang="de-DE" smtClean="0"/>
              <a:t>24.09.2018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A87267-6D47-475A-8D49-F7413A9C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6273AC-52F2-45AE-8397-AB82D206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1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5840A-D66A-41BF-B0AC-384B8A3F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D0B2B-0430-4AA7-80C5-7601132A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DB6-0037-410E-8516-CB9FDC85B00F}" type="datetime1">
              <a:rPr lang="de-DE" smtClean="0"/>
              <a:t>24.09.2018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3C490-ABE8-4D01-AFDE-24988F7E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DD7255-F09F-48B2-9290-48A23E47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4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8A7222-A3FE-42F3-89B8-91E4C34B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DC03-799D-4EC8-8311-1AB5FC4EEE0C}" type="datetime1">
              <a:rPr lang="de-DE" smtClean="0"/>
              <a:t>24.09.2018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81831D-2ACE-4C04-8B8E-C27A3692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4EFBAE-B9DE-4F09-9CC1-6E43CFF6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84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BA085-2165-4563-8CF3-FF3D5957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31E05-DD77-4025-A1BA-E9470C0E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EE1D2-60E1-4AA5-9C89-64B38AE34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E548D0-1044-4CF1-99DD-20226091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D6F-889B-4CB3-AB5C-6E3290D337C5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A275E3-6DD7-4508-861D-0FAFA31A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AF50E6-EB07-4930-A319-4FA24A8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10EAD-5C0A-4AE9-8BD7-1D176959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3ED5D1-D058-44B3-B498-86BDD97B3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08BA7D-E54A-4970-90FC-95F841C22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20BAC-E958-4E89-83F8-639F905A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413E-5BD4-4FFF-8354-255E6D3C998B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C4029-2DA8-474E-B161-9E1EDBB7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B8C30-4381-4079-857E-1EC36665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12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CB73EF-384D-4BCA-8CD2-C183BE60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D2D08-E2B6-4718-A1C3-AE5162E8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FC894-69D6-4DF4-B50F-B06BDBEF1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8762-7B63-411B-A736-55CDCD2A8D1A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D9DB4C-C6A1-4EF8-884F-570E40E4F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1F9B2-298B-4757-823E-C9CDFFDDC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0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89E8-EB1E-4141-B248-1ED47F116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Kalman-Filter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C8E05-8730-485A-BFE2-B80BD6066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AB2F7-AC9D-44AE-9A6F-36A71347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2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World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the kalman-filter assumes the following state progression (based on former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):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state-transition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classical mechanics)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control-input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motor affects position)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control vector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how much the motor is driven)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 : process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2241" b="-8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56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400"/>
              <a:t>Kalman Filter: Observation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an observation (measurement)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of the hidden true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is modeled as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observation model </a:t>
                </a:r>
                <a:r>
                  <a:rPr lang="de-DE" sz="2400">
                    <a:latin typeface="Corbel" panose="020B0503020204020204" pitchFamily="34" charset="0"/>
                  </a:rPr>
                  <a:t>(state-space -&gt; observe-space)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observation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 r="-1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1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/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817896" y="1144137"/>
            <a:ext cx="11762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cxnSpLocks/>
          </p:cNvCxnSpPr>
          <p:nvPr/>
        </p:nvCxnSpPr>
        <p:spPr>
          <a:xfrm flipV="1">
            <a:off x="4810047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5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E09EA95C-368D-423D-AA27-D1FF6EB8228F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1.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6" y="1825625"/>
                <a:ext cx="491261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b="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 </a:t>
                </a: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de-DE" sz="24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6" y="1825625"/>
                <a:ext cx="4912614" cy="4351338"/>
              </a:xfrm>
              <a:blipFill>
                <a:blip r:embed="rId3"/>
                <a:stretch>
                  <a:fillRect l="-2481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/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3306677-399E-489B-8E23-D02F71ECB1B3}"/>
                  </a:ext>
                </a:extLst>
              </p:cNvPr>
              <p:cNvSpPr/>
              <p:nvPr/>
            </p:nvSpPr>
            <p:spPr>
              <a:xfrm>
                <a:off x="524104" y="4910616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3306677-399E-489B-8E23-D02F71ECB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4910616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80B170A-29A7-4FF7-A9E1-AB15875CE1D6}"/>
                  </a:ext>
                </a:extLst>
              </p:cNvPr>
              <p:cNvSpPr/>
              <p:nvPr/>
            </p:nvSpPr>
            <p:spPr>
              <a:xfrm>
                <a:off x="198376" y="3429000"/>
                <a:ext cx="2879088" cy="91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80B170A-29A7-4FF7-A9E1-AB15875CE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6" y="3429000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53A593E-2516-41A9-BC78-6A9E03DBB6B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637920" y="2866070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E729581-546F-414A-BF04-B5AC054790A6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637920" y="434768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3DA2F58-CA4E-4BF6-9692-2524BCBF26E9}"/>
              </a:ext>
            </a:extLst>
          </p:cNvPr>
          <p:cNvCxnSpPr>
            <a:cxnSpLocks/>
          </p:cNvCxnSpPr>
          <p:nvPr/>
        </p:nvCxnSpPr>
        <p:spPr>
          <a:xfrm>
            <a:off x="2751736" y="4196810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C4FDE4A-C669-4FEC-9A85-6265E4234C46}"/>
              </a:ext>
            </a:extLst>
          </p:cNvPr>
          <p:cNvCxnSpPr>
            <a:cxnSpLocks/>
          </p:cNvCxnSpPr>
          <p:nvPr/>
        </p:nvCxnSpPr>
        <p:spPr>
          <a:xfrm flipV="1">
            <a:off x="2751736" y="4507849"/>
            <a:ext cx="4016178" cy="9287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EFC186D-9668-4C9D-A7B2-3DBD5979BDE7}"/>
              </a:ext>
            </a:extLst>
          </p:cNvPr>
          <p:cNvCxnSpPr>
            <a:cxnSpLocks/>
          </p:cNvCxnSpPr>
          <p:nvPr/>
        </p:nvCxnSpPr>
        <p:spPr>
          <a:xfrm flipV="1">
            <a:off x="6767914" y="4294717"/>
            <a:ext cx="0" cy="213132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5CDE134-848D-4806-8E57-7F9EAFF37E05}"/>
              </a:ext>
            </a:extLst>
          </p:cNvPr>
          <p:cNvCxnSpPr>
            <a:stCxn id="9" idx="3"/>
          </p:cNvCxnSpPr>
          <p:nvPr/>
        </p:nvCxnSpPr>
        <p:spPr>
          <a:xfrm flipV="1">
            <a:off x="2751736" y="5367338"/>
            <a:ext cx="482002" cy="2621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4EB5993D-B8B2-420C-9161-E8E1DC3D3A37}"/>
              </a:ext>
            </a:extLst>
          </p:cNvPr>
          <p:cNvCxnSpPr>
            <a:cxnSpLocks/>
          </p:cNvCxnSpPr>
          <p:nvPr/>
        </p:nvCxnSpPr>
        <p:spPr>
          <a:xfrm>
            <a:off x="2094511" y="4187455"/>
            <a:ext cx="0" cy="531064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CE8F2DC0-30C0-4A26-8C21-03A64D2E352D}"/>
              </a:ext>
            </a:extLst>
          </p:cNvPr>
          <p:cNvCxnSpPr>
            <a:cxnSpLocks/>
          </p:cNvCxnSpPr>
          <p:nvPr/>
        </p:nvCxnSpPr>
        <p:spPr>
          <a:xfrm>
            <a:off x="2094511" y="4718519"/>
            <a:ext cx="5532876" cy="0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0C0E4B3-3A16-4EA7-B966-E2371B863426}"/>
              </a:ext>
            </a:extLst>
          </p:cNvPr>
          <p:cNvCxnSpPr>
            <a:cxnSpLocks/>
          </p:cNvCxnSpPr>
          <p:nvPr/>
        </p:nvCxnSpPr>
        <p:spPr>
          <a:xfrm flipV="1">
            <a:off x="7623026" y="2866070"/>
            <a:ext cx="0" cy="1852449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A9C4269E-6DBD-4931-8AC1-A90B2761969C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Innovation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5" y="1819175"/>
                <a:ext cx="5165878" cy="46104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Innovation 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 b="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Innovation 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4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4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400" b="1">
                    <a:latin typeface="Corbel" panose="020B0503020204020204" pitchFamily="34" charset="0"/>
                  </a:rPr>
                  <a:t>Kalman Gain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de-DE" sz="2400" b="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 </a:t>
                </a:r>
                <a:br>
                  <a:rPr lang="de-DE" sz="2400" b="0">
                    <a:latin typeface="Corbel" panose="020B0503020204020204" pitchFamily="34" charset="0"/>
                  </a:rPr>
                </a:br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5" y="1819175"/>
                <a:ext cx="5165878" cy="4610491"/>
              </a:xfrm>
              <a:blipFill>
                <a:blip r:embed="rId3"/>
                <a:stretch>
                  <a:fillRect l="-2361" t="-21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/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/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4762AFE-C586-4E99-B49C-EDC0957B779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0" y="4557794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0BAEF9B-2262-4F82-98C0-8FAB28936F9D}"/>
              </a:ext>
            </a:extLst>
          </p:cNvPr>
          <p:cNvCxnSpPr>
            <a:cxnSpLocks/>
          </p:cNvCxnSpPr>
          <p:nvPr/>
        </p:nvCxnSpPr>
        <p:spPr>
          <a:xfrm flipV="1">
            <a:off x="1701695" y="3546087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B859AE-7B46-47A8-AA9A-EC80A573618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639082" y="3086744"/>
            <a:ext cx="2095150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DCD817-780B-4110-965D-4FAC2BF0CF7B}"/>
              </a:ext>
            </a:extLst>
          </p:cNvPr>
          <p:cNvCxnSpPr>
            <a:cxnSpLocks/>
          </p:cNvCxnSpPr>
          <p:nvPr/>
        </p:nvCxnSpPr>
        <p:spPr>
          <a:xfrm>
            <a:off x="2349400" y="4837595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7D91ED-B046-40F3-95C1-FFE946742274}"/>
              </a:ext>
            </a:extLst>
          </p:cNvPr>
          <p:cNvCxnSpPr>
            <a:cxnSpLocks/>
          </p:cNvCxnSpPr>
          <p:nvPr/>
        </p:nvCxnSpPr>
        <p:spPr>
          <a:xfrm>
            <a:off x="2349400" y="5157924"/>
            <a:ext cx="2349401" cy="9421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5804F2A-5D72-40EC-A2C0-C51E6195EA0C}"/>
              </a:ext>
            </a:extLst>
          </p:cNvPr>
          <p:cNvCxnSpPr>
            <a:cxnSpLocks/>
          </p:cNvCxnSpPr>
          <p:nvPr/>
        </p:nvCxnSpPr>
        <p:spPr>
          <a:xfrm flipH="1" flipV="1">
            <a:off x="4675790" y="4302293"/>
            <a:ext cx="23011" cy="865054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DBA3238-2E53-4510-A970-77F1019E6B4C}"/>
              </a:ext>
            </a:extLst>
          </p:cNvPr>
          <p:cNvCxnSpPr>
            <a:cxnSpLocks/>
          </p:cNvCxnSpPr>
          <p:nvPr/>
        </p:nvCxnSpPr>
        <p:spPr>
          <a:xfrm flipH="1" flipV="1">
            <a:off x="4734232" y="2781701"/>
            <a:ext cx="1" cy="308389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FC79294-6E17-41E6-82A0-701E0837796C}"/>
              </a:ext>
            </a:extLst>
          </p:cNvPr>
          <p:cNvSpPr/>
          <p:nvPr/>
        </p:nvSpPr>
        <p:spPr>
          <a:xfrm>
            <a:off x="6503315" y="4538415"/>
            <a:ext cx="2231356" cy="918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inverse covariance</a:t>
            </a:r>
            <a:endParaRPr lang="de-DE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de-DE">
                <a:solidFill>
                  <a:schemeClr val="bg1"/>
                </a:solidFill>
                <a:latin typeface="Corbel" panose="020B0503020204020204" pitchFamily="34" charset="0"/>
              </a:rPr>
              <a:t>aka </a:t>
            </a:r>
            <a:r>
              <a:rPr lang="de-DE" b="1">
                <a:solidFill>
                  <a:schemeClr val="bg1"/>
                </a:solidFill>
                <a:latin typeface="Corbel" panose="020B0503020204020204" pitchFamily="34" charset="0"/>
              </a:rPr>
              <a:t>precision</a:t>
            </a: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05A649B-7544-4DF7-AAD7-E0A8F16E2536}"/>
              </a:ext>
            </a:extLst>
          </p:cNvPr>
          <p:cNvCxnSpPr>
            <a:cxnSpLocks/>
          </p:cNvCxnSpPr>
          <p:nvPr/>
        </p:nvCxnSpPr>
        <p:spPr>
          <a:xfrm>
            <a:off x="3830855" y="4302293"/>
            <a:ext cx="0" cy="695465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28B825-94EA-447F-ABB3-581B8D7EDF8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30855" y="4997758"/>
            <a:ext cx="2672460" cy="0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02B6380-4775-4D3A-A251-766ED18EFF9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618993" y="5457101"/>
            <a:ext cx="0" cy="520187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4122BD6-1568-4FC9-B2D6-8AAED1DE144C}"/>
              </a:ext>
            </a:extLst>
          </p:cNvPr>
          <p:cNvCxnSpPr/>
          <p:nvPr/>
        </p:nvCxnSpPr>
        <p:spPr>
          <a:xfrm flipH="1">
            <a:off x="6185674" y="5977288"/>
            <a:ext cx="1433319" cy="0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85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A9C4269E-6DBD-4931-8AC1-A90B2761969C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2.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5" y="1846558"/>
                <a:ext cx="5165878" cy="45831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 </a:t>
                </a:r>
                <a:r>
                  <a:rPr lang="de-DE" sz="2000">
                    <a:latin typeface="Corbel" panose="020B0503020204020204" pitchFamily="34" charset="0"/>
                  </a:rPr>
                  <a:t>(used as estimate)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b="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de-DE" sz="2400" b="0" i="1">
                    <a:latin typeface="Cambria Math" panose="02040503050406030204" pitchFamily="18" charset="0"/>
                  </a:rPr>
                  <a:t> </a:t>
                </a:r>
                <a:br>
                  <a:rPr lang="de-DE" sz="2400" b="0" i="1">
                    <a:latin typeface="Cambria Math" panose="02040503050406030204" pitchFamily="18" charset="0"/>
                  </a:rPr>
                </a:br>
                <a:r>
                  <a:rPr lang="de-DE" sz="2400" b="0" i="1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2400" b="0">
                    <a:latin typeface="Corbel" panose="020B0503020204020204" pitchFamily="34" charset="0"/>
                  </a:rPr>
                  <a:t> </a:t>
                </a:r>
                <a:br>
                  <a:rPr lang="de-DE" sz="2400" b="0">
                    <a:latin typeface="Corbel" panose="020B0503020204020204" pitchFamily="34" charset="0"/>
                  </a:rPr>
                </a:br>
                <a:endParaRPr lang="de-DE" sz="24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de-DE" sz="2400">
                    <a:latin typeface="Corbel" panose="020B0503020204020204" pitchFamily="34" charset="0"/>
                  </a:rPr>
                  <a:t>innovation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de-DE" sz="2400">
                    <a:latin typeface="Corbel" panose="020B0503020204020204" pitchFamily="34" charset="0"/>
                  </a:rPr>
                  <a:t>kalman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5" y="1846558"/>
                <a:ext cx="5165878" cy="4583109"/>
              </a:xfrm>
              <a:blipFill>
                <a:blip r:embed="rId3"/>
                <a:stretch>
                  <a:fillRect l="-2361" t="-2261" b="-2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/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/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4762AFE-C586-4E99-B49C-EDC0957B779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0" y="4557794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0BAEF9B-2262-4F82-98C0-8FAB28936F9D}"/>
              </a:ext>
            </a:extLst>
          </p:cNvPr>
          <p:cNvCxnSpPr>
            <a:cxnSpLocks/>
          </p:cNvCxnSpPr>
          <p:nvPr/>
        </p:nvCxnSpPr>
        <p:spPr>
          <a:xfrm flipV="1">
            <a:off x="1701695" y="3546087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B859AE-7B46-47A8-AA9A-EC80A573618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639082" y="3086744"/>
            <a:ext cx="4266543" cy="3346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DCD817-780B-4110-965D-4FAC2BF0CF7B}"/>
              </a:ext>
            </a:extLst>
          </p:cNvPr>
          <p:cNvCxnSpPr>
            <a:cxnSpLocks/>
          </p:cNvCxnSpPr>
          <p:nvPr/>
        </p:nvCxnSpPr>
        <p:spPr>
          <a:xfrm>
            <a:off x="2349400" y="4837595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7D91ED-B046-40F3-95C1-FFE946742274}"/>
              </a:ext>
            </a:extLst>
          </p:cNvPr>
          <p:cNvCxnSpPr>
            <a:cxnSpLocks/>
          </p:cNvCxnSpPr>
          <p:nvPr/>
        </p:nvCxnSpPr>
        <p:spPr>
          <a:xfrm flipV="1">
            <a:off x="2349400" y="5157922"/>
            <a:ext cx="2678748" cy="1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5804F2A-5D72-40EC-A2C0-C51E6195EA0C}"/>
              </a:ext>
            </a:extLst>
          </p:cNvPr>
          <p:cNvCxnSpPr>
            <a:cxnSpLocks/>
          </p:cNvCxnSpPr>
          <p:nvPr/>
        </p:nvCxnSpPr>
        <p:spPr>
          <a:xfrm flipV="1">
            <a:off x="5028148" y="4649002"/>
            <a:ext cx="0" cy="482418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FA09FAA-358B-44AD-9D88-A08B17FD4097}"/>
              </a:ext>
            </a:extLst>
          </p:cNvPr>
          <p:cNvCxnSpPr>
            <a:cxnSpLocks/>
          </p:cNvCxnSpPr>
          <p:nvPr/>
        </p:nvCxnSpPr>
        <p:spPr>
          <a:xfrm flipH="1" flipV="1">
            <a:off x="6905624" y="2778355"/>
            <a:ext cx="1" cy="308389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16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weight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66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weight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C64CB9F1-18A3-4289-83B6-4F53D74AC269}"/>
                  </a:ext>
                </a:extLst>
              </p:cNvPr>
              <p:cNvSpPr/>
              <p:nvPr/>
            </p:nvSpPr>
            <p:spPr>
              <a:xfrm>
                <a:off x="2752090" y="1213955"/>
                <a:ext cx="1819910" cy="91868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control vector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C64CB9F1-18A3-4289-83B6-4F53D74AC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1213955"/>
                <a:ext cx="1819910" cy="91868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242F418-951A-40EB-8D46-43149BBACDE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3662045" y="2132641"/>
            <a:ext cx="0" cy="377673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307EDAF-CB4F-4D9A-9142-923B92CFA7CF}"/>
                  </a:ext>
                </a:extLst>
              </p:cNvPr>
              <p:cNvSpPr txBox="1"/>
              <p:nvPr/>
            </p:nvSpPr>
            <p:spPr>
              <a:xfrm>
                <a:off x="3620219" y="2106843"/>
                <a:ext cx="496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307EDAF-CB4F-4D9A-9142-923B92CF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19" y="2106843"/>
                <a:ext cx="4968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E491A69-5C37-4724-B2DE-0EFBCD286A7F}"/>
                  </a:ext>
                </a:extLst>
              </p:cNvPr>
              <p:cNvSpPr txBox="1"/>
              <p:nvPr/>
            </p:nvSpPr>
            <p:spPr>
              <a:xfrm>
                <a:off x="2365100" y="2555320"/>
                <a:ext cx="47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E491A69-5C37-4724-B2DE-0EFBCD286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100" y="2555320"/>
                <a:ext cx="4704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931D2-2138-42C9-A718-469F0F2A9E8D}"/>
                  </a:ext>
                </a:extLst>
              </p:cNvPr>
              <p:cNvSpPr txBox="1"/>
              <p:nvPr/>
            </p:nvSpPr>
            <p:spPr>
              <a:xfrm>
                <a:off x="4969785" y="4575411"/>
                <a:ext cx="509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931D2-2138-42C9-A718-469F0F2A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785" y="4575411"/>
                <a:ext cx="5094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3C3228A-1A60-49D6-A73F-0C66BEB1846C}"/>
                  </a:ext>
                </a:extLst>
              </p:cNvPr>
              <p:cNvSpPr txBox="1"/>
              <p:nvPr/>
            </p:nvSpPr>
            <p:spPr>
              <a:xfrm>
                <a:off x="2935980" y="3648384"/>
                <a:ext cx="14521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  <a:p>
                <a:r>
                  <a:rPr lang="de-DE"/>
                  <a:t>process noise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3C3228A-1A60-49D6-A73F-0C66BEB18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80" y="3648384"/>
                <a:ext cx="1452129" cy="646331"/>
              </a:xfrm>
              <a:prstGeom prst="rect">
                <a:avLst/>
              </a:prstGeom>
              <a:blipFill>
                <a:blip r:embed="rId11"/>
                <a:stretch>
                  <a:fillRect l="-3782" r="-2941" b="-13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F5701C2-6AF2-47B3-B25A-7FDB12CB7C2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62045" y="3429000"/>
            <a:ext cx="0" cy="27940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6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>
                <a:latin typeface="Corbel" panose="020B0503020204020204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i="1">
                <a:latin typeface="Corbel" panose="020B0503020204020204" pitchFamily="34" charset="0"/>
              </a:rPr>
              <a:t>g-h-filter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i="1">
                <a:latin typeface="Corbel" panose="020B0503020204020204" pitchFamily="34" charset="0"/>
              </a:rPr>
              <a:t>kalman-filter</a:t>
            </a:r>
            <a:endParaRPr lang="de-DE" sz="2800">
              <a:latin typeface="Corbel" panose="020B05030202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800" i="1">
                <a:latin typeface="Corbel" panose="020B0503020204020204" pitchFamily="34" charset="0"/>
              </a:rPr>
              <a:t>extended</a:t>
            </a:r>
            <a:r>
              <a:rPr lang="de-DE" sz="2800">
                <a:latin typeface="Corbel" panose="020B0503020204020204" pitchFamily="34" charset="0"/>
              </a:rPr>
              <a:t> and </a:t>
            </a:r>
            <a:r>
              <a:rPr lang="de-DE" sz="2800" i="1">
                <a:latin typeface="Corbel" panose="020B0503020204020204" pitchFamily="34" charset="0"/>
              </a:rPr>
              <a:t>unscented</a:t>
            </a:r>
            <a:r>
              <a:rPr lang="de-DE" sz="2800">
                <a:latin typeface="Corbel" panose="020B0503020204020204" pitchFamily="34" charset="0"/>
              </a:rPr>
              <a:t> kalman filters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7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>
                <a:latin typeface="Corbel" panose="020B0503020204020204" pitchFamily="34" charset="0"/>
              </a:rPr>
              <a:t>EXAMPLE HERE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77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4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update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6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update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6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2130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state : 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input : 	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de-DE" sz="2800">
                    <a:latin typeface="Corbel" panose="020B0503020204020204" pitchFamily="34" charset="0"/>
                  </a:rPr>
                  <a:t>after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1: </a:t>
                </a:r>
                <a:r>
                  <a:rPr lang="de-DE" sz="2800" b="1">
                    <a:latin typeface="Corbel" panose="020B0503020204020204" pitchFamily="34" charset="0"/>
                  </a:rPr>
                  <a:t>prediction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  <a:r>
                  <a:rPr lang="de-DE" sz="2000">
                    <a:latin typeface="Corbel" panose="020B0503020204020204" pitchFamily="34" charset="0"/>
                  </a:rPr>
                  <a:t>(velocity assumed constant)</a:t>
                </a:r>
              </a:p>
              <a:p>
                <a:pPr marL="0" indent="0">
                  <a:buNone/>
                </a:pPr>
                <a:endParaRPr lang="de-DE" sz="15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2: </a:t>
                </a:r>
                <a:r>
                  <a:rPr lang="de-DE" sz="2800" b="1">
                    <a:latin typeface="Corbel" panose="020B0503020204020204" pitchFamily="34" charset="0"/>
                  </a:rPr>
                  <a:t>update</a:t>
                </a:r>
                <a:endParaRPr lang="de-DE" sz="2800" b="0" i="1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800" b="0"/>
                  <a:t> : </a:t>
                </a:r>
                <a:r>
                  <a:rPr lang="de-DE" sz="2800" u="sng"/>
                  <a:t>innovation</a:t>
                </a:r>
                <a:r>
                  <a:rPr lang="de-DE" sz="2800"/>
                  <a:t> / </a:t>
                </a:r>
                <a:r>
                  <a:rPr lang="de-DE" sz="2200"/>
                  <a:t>pre-fit </a:t>
                </a:r>
                <a:r>
                  <a:rPr lang="de-DE" sz="2200" u="sng"/>
                  <a:t>residual</a:t>
                </a:r>
                <a:endParaRPr lang="de-DE" sz="2800" b="0" u="sng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 b="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type m:val="lin"/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21302"/>
              </a:xfrm>
              <a:blipFill>
                <a:blip r:embed="rId2"/>
                <a:stretch>
                  <a:fillRect l="-1391" t="-33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89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F9BAA4-7E2C-49B0-A8A8-D436EB0C28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9144000" cy="10564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de-DE" sz="5400"/>
                  <a:t>Choice of 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sz="5400"/>
                  <a:t> and 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540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F9BAA4-7E2C-49B0-A8A8-D436EB0C2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9144000" cy="1056401"/>
              </a:xfrm>
              <a:blipFill>
                <a:blip r:embed="rId2"/>
                <a:stretch>
                  <a:fillRect t="-13295" b="-248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21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Benedict-Bordner-Filter: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21302"/>
              </a:xfrm>
              <a:blipFill>
                <a:blip r:embed="rId3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5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0000">
                <a:schemeClr val="accent3">
                  <a:lumMod val="40000"/>
                  <a:lumOff val="60000"/>
                </a:schemeClr>
              </a:gs>
              <a:gs pos="4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Hidden Markov Model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4358492" y="2286855"/>
                <a:ext cx="1381943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92" y="2286855"/>
                <a:ext cx="1381943" cy="704868"/>
              </a:xfrm>
              <a:prstGeom prst="roundRect">
                <a:avLst/>
              </a:prstGeom>
              <a:blipFill>
                <a:blip r:embed="rId3"/>
                <a:stretch>
                  <a:fillRect l="-881" r="-4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  <a:p>
                <a:pPr algn="ctr"/>
                <a:r>
                  <a:rPr lang="de-DE" sz="1400">
                    <a:solidFill>
                      <a:schemeClr val="bg1"/>
                    </a:solidFill>
                  </a:rPr>
                  <a:t>markov-matrix</a:t>
                </a:r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 b="-130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1137674" y="110803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4191726" y="1113027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14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  <a:p>
                <a:pPr lvl="0" algn="ctr"/>
                <a:r>
                  <a:rPr lang="de-DE" sz="1400">
                    <a:solidFill>
                      <a:prstClr val="white"/>
                    </a:solidFill>
                  </a:rPr>
                  <a:t>markov-matrix</a:t>
                </a:r>
              </a:p>
            </p:txBody>
          </p:sp>
        </mc:Choice>
        <mc:Fallback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 b="-130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observations</a:t>
                </a: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29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C3A7F614-B003-4E17-9341-EE02EED6ADE5}"/>
                  </a:ext>
                </a:extLst>
              </p:cNvPr>
              <p:cNvSpPr/>
              <p:nvPr/>
            </p:nvSpPr>
            <p:spPr>
              <a:xfrm>
                <a:off x="2744360" y="2385078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  <a:p>
                <a:pPr algn="ctr"/>
                <a:r>
                  <a:rPr lang="de-DE" sz="1400">
                    <a:solidFill>
                      <a:schemeClr val="bg1"/>
                    </a:solidFill>
                  </a:rPr>
                  <a:t>markov-matrix</a:t>
                </a:r>
              </a:p>
            </p:txBody>
          </p:sp>
        </mc:Choice>
        <mc:Fallback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C3A7F614-B003-4E17-9341-EE02EED6A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60" y="2385078"/>
                <a:ext cx="1316466" cy="514902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BA91D87-BD6A-4E41-BA9F-BF9F5728172F}"/>
              </a:ext>
            </a:extLst>
          </p:cNvPr>
          <p:cNvCxnSpPr>
            <a:stCxn id="14" idx="3"/>
            <a:endCxn id="42" idx="1"/>
          </p:cNvCxnSpPr>
          <p:nvPr/>
        </p:nvCxnSpPr>
        <p:spPr>
          <a:xfrm flipV="1">
            <a:off x="2414822" y="2642529"/>
            <a:ext cx="329538" cy="9424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F522100-3D41-4C44-B44B-75A98EE56323}"/>
              </a:ext>
            </a:extLst>
          </p:cNvPr>
          <p:cNvCxnSpPr>
            <a:cxnSpLocks/>
            <a:stCxn id="42" idx="3"/>
            <a:endCxn id="7" idx="1"/>
          </p:cNvCxnSpPr>
          <p:nvPr/>
        </p:nvCxnSpPr>
        <p:spPr>
          <a:xfrm flipV="1">
            <a:off x="4060826" y="2639289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B5011DA-9ABF-4557-9579-8CFA03CADE4E}"/>
              </a:ext>
            </a:extLst>
          </p:cNvPr>
          <p:cNvSpPr txBox="1"/>
          <p:nvPr/>
        </p:nvSpPr>
        <p:spPr>
          <a:xfrm>
            <a:off x="2726221" y="3160707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2"/>
                </a:solidFill>
              </a:rPr>
              <a:t>emission</a:t>
            </a:r>
          </a:p>
          <a:p>
            <a:pPr algn="ctr"/>
            <a:r>
              <a:rPr lang="de-DE">
                <a:solidFill>
                  <a:schemeClr val="accent2"/>
                </a:solidFill>
              </a:rPr>
              <a:t>probabilities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857571A-AA91-4287-901D-5B335C7CD693}"/>
              </a:ext>
            </a:extLst>
          </p:cNvPr>
          <p:cNvCxnSpPr>
            <a:stCxn id="66" idx="0"/>
            <a:endCxn id="42" idx="2"/>
          </p:cNvCxnSpPr>
          <p:nvPr/>
        </p:nvCxnSpPr>
        <p:spPr>
          <a:xfrm flipV="1">
            <a:off x="3402593" y="2899980"/>
            <a:ext cx="0" cy="260727"/>
          </a:xfrm>
          <a:prstGeom prst="straightConnector1">
            <a:avLst/>
          </a:prstGeom>
          <a:ln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63D60F6D-327C-41BC-B513-AFE54A0DFE4A}"/>
                  </a:ext>
                </a:extLst>
              </p:cNvPr>
              <p:cNvSpPr/>
              <p:nvPr/>
            </p:nvSpPr>
            <p:spPr>
              <a:xfrm>
                <a:off x="4358492" y="3946471"/>
                <a:ext cx="1378109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63D60F6D-327C-41BC-B513-AFE54A0DF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92" y="3946471"/>
                <a:ext cx="1378109" cy="704868"/>
              </a:xfrm>
              <a:prstGeom prst="roundRect">
                <a:avLst/>
              </a:prstGeom>
              <a:blipFill>
                <a:blip r:embed="rId11"/>
                <a:stretch>
                  <a:fillRect l="-885" r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17C1B207-CBF4-4300-8740-F816444D2A20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>
            <a:off x="2410988" y="4290849"/>
            <a:ext cx="333372" cy="11296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DF6E2295-0E42-4129-B1AA-AB2460B38788}"/>
              </a:ext>
            </a:extLst>
          </p:cNvPr>
          <p:cNvCxnSpPr>
            <a:cxnSpLocks/>
            <a:stCxn id="72" idx="3"/>
            <a:endCxn id="71" idx="1"/>
          </p:cNvCxnSpPr>
          <p:nvPr/>
        </p:nvCxnSpPr>
        <p:spPr>
          <a:xfrm flipV="1">
            <a:off x="4060826" y="4298905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352C4AF7-C4B7-4E8A-9D2B-BFD61928F6C5}"/>
                  </a:ext>
                </a:extLst>
              </p:cNvPr>
              <p:cNvSpPr/>
              <p:nvPr/>
            </p:nvSpPr>
            <p:spPr>
              <a:xfrm>
                <a:off x="4369264" y="5551751"/>
                <a:ext cx="1378109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352C4AF7-C4B7-4E8A-9D2B-BFD61928F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264" y="5551751"/>
                <a:ext cx="1378109" cy="704868"/>
              </a:xfrm>
              <a:prstGeom prst="roundRect">
                <a:avLst/>
              </a:prstGeom>
              <a:blipFill>
                <a:blip r:embed="rId12"/>
                <a:stretch>
                  <a:fillRect l="-885" r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8429DA24-3F8F-4DE7-AFE1-C3BD878AD982}"/>
                  </a:ext>
                </a:extLst>
              </p:cNvPr>
              <p:cNvSpPr/>
              <p:nvPr/>
            </p:nvSpPr>
            <p:spPr>
              <a:xfrm>
                <a:off x="2755132" y="5649974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  <a:p>
                <a:pPr algn="ctr"/>
                <a:r>
                  <a:rPr lang="de-DE" sz="1400">
                    <a:solidFill>
                      <a:schemeClr val="bg1"/>
                    </a:solidFill>
                  </a:rPr>
                  <a:t>markov-matrix</a:t>
                </a:r>
              </a:p>
            </p:txBody>
          </p:sp>
        </mc:Choice>
        <mc:Fallback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8429DA24-3F8F-4DE7-AFE1-C3BD878AD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132" y="5649974"/>
                <a:ext cx="1316466" cy="514902"/>
              </a:xfrm>
              <a:prstGeom prst="rect">
                <a:avLst/>
              </a:prstGeom>
              <a:blipFill>
                <a:blip r:embed="rId13"/>
                <a:stretch>
                  <a:fillRect b="-130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C3B2EE12-2991-4993-921A-0622D930532F}"/>
              </a:ext>
            </a:extLst>
          </p:cNvPr>
          <p:cNvCxnSpPr>
            <a:cxnSpLocks/>
            <a:stCxn id="40" idx="3"/>
            <a:endCxn id="76" idx="1"/>
          </p:cNvCxnSpPr>
          <p:nvPr/>
        </p:nvCxnSpPr>
        <p:spPr>
          <a:xfrm flipV="1">
            <a:off x="2410988" y="5907425"/>
            <a:ext cx="344144" cy="2072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D57ACA27-589E-43B5-9219-F2406FB0A071}"/>
              </a:ext>
            </a:extLst>
          </p:cNvPr>
          <p:cNvCxnSpPr>
            <a:cxnSpLocks/>
            <a:stCxn id="76" idx="3"/>
            <a:endCxn id="75" idx="1"/>
          </p:cNvCxnSpPr>
          <p:nvPr/>
        </p:nvCxnSpPr>
        <p:spPr>
          <a:xfrm flipV="1">
            <a:off x="4071598" y="5904185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DFAC34F-C7FE-45A2-8DFD-499239493B4D}"/>
              </a:ext>
            </a:extLst>
          </p:cNvPr>
          <p:cNvCxnSpPr>
            <a:cxnSpLocks/>
            <a:stCxn id="66" idx="2"/>
            <a:endCxn id="76" idx="0"/>
          </p:cNvCxnSpPr>
          <p:nvPr/>
        </p:nvCxnSpPr>
        <p:spPr>
          <a:xfrm>
            <a:off x="3402593" y="3807038"/>
            <a:ext cx="10772" cy="1842936"/>
          </a:xfrm>
          <a:prstGeom prst="straightConnector1">
            <a:avLst/>
          </a:prstGeom>
          <a:ln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E90AC84-EB7C-4DAD-89CC-71C47CD4C296}"/>
              </a:ext>
            </a:extLst>
          </p:cNvPr>
          <p:cNvCxnSpPr>
            <a:stCxn id="66" idx="2"/>
            <a:endCxn id="72" idx="0"/>
          </p:cNvCxnSpPr>
          <p:nvPr/>
        </p:nvCxnSpPr>
        <p:spPr>
          <a:xfrm>
            <a:off x="3402593" y="3807038"/>
            <a:ext cx="0" cy="237656"/>
          </a:xfrm>
          <a:prstGeom prst="straightConnector1">
            <a:avLst/>
          </a:prstGeom>
          <a:ln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DEA14E4-B776-4D00-BD5D-15BB22AD7F2D}"/>
                  </a:ext>
                </a:extLst>
              </p:cNvPr>
              <p:cNvSpPr/>
              <p:nvPr/>
            </p:nvSpPr>
            <p:spPr>
              <a:xfrm>
                <a:off x="2744360" y="4044694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  <a:p>
                <a:pPr algn="ctr"/>
                <a:r>
                  <a:rPr lang="de-DE" sz="1400">
                    <a:solidFill>
                      <a:schemeClr val="bg1"/>
                    </a:solidFill>
                  </a:rPr>
                  <a:t>markov-matrix</a:t>
                </a:r>
              </a:p>
            </p:txBody>
          </p:sp>
        </mc:Choice>
        <mc:Fallback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DEA14E4-B776-4D00-BD5D-15BB22AD7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60" y="4044694"/>
                <a:ext cx="1316466" cy="514902"/>
              </a:xfrm>
              <a:prstGeom prst="rect">
                <a:avLst/>
              </a:prstGeom>
              <a:blipFill>
                <a:blip r:embed="rId14"/>
                <a:stretch>
                  <a:fillRect b="-1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42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E80E2245-9499-4961-8176-1EDAD256DDED}"/>
              </a:ext>
            </a:extLst>
          </p:cNvPr>
          <p:cNvSpPr/>
          <p:nvPr/>
        </p:nvSpPr>
        <p:spPr>
          <a:xfrm>
            <a:off x="554992" y="3946626"/>
            <a:ext cx="2879088" cy="9186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world model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80F9302-E6BB-4FE8-95E9-9B0472110C39}"/>
              </a:ext>
            </a:extLst>
          </p:cNvPr>
          <p:cNvSpPr/>
          <p:nvPr/>
        </p:nvSpPr>
        <p:spPr>
          <a:xfrm>
            <a:off x="3721801" y="5415187"/>
            <a:ext cx="2231356" cy="9186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observation model</a:t>
            </a:r>
            <a:endParaRPr lang="de-DE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817896" y="1144137"/>
            <a:ext cx="11762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stCxn id="26" idx="0"/>
            <a:endCxn id="7" idx="2"/>
          </p:cNvCxnSpPr>
          <p:nvPr/>
        </p:nvCxnSpPr>
        <p:spPr>
          <a:xfrm flipV="1">
            <a:off x="4837479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1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w="lg" len="lg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Bildschirmpräsentation (4:3)</PresentationFormat>
  <Paragraphs>214</Paragraphs>
  <Slides>17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Corbel</vt:lpstr>
      <vt:lpstr>Office</vt:lpstr>
      <vt:lpstr>Kalman-Filter</vt:lpstr>
      <vt:lpstr>Overview</vt:lpstr>
      <vt:lpstr>Introduction</vt:lpstr>
      <vt:lpstr>G-H-Filter</vt:lpstr>
      <vt:lpstr>G-H-Filter</vt:lpstr>
      <vt:lpstr>G-H-Filter</vt:lpstr>
      <vt:lpstr>Choice of g and h</vt:lpstr>
      <vt:lpstr>Hidden Markov Model</vt:lpstr>
      <vt:lpstr>Kalman Filter Models</vt:lpstr>
      <vt:lpstr>Kalman Filter: World Model</vt:lpstr>
      <vt:lpstr>Kalman Filter: Observation Model</vt:lpstr>
      <vt:lpstr>Kalman Filter Models</vt:lpstr>
      <vt:lpstr>Kalman Filter: 1. Prediction</vt:lpstr>
      <vt:lpstr>Kalman Filter: Innovation</vt:lpstr>
      <vt:lpstr>Kalman Filter: 2. Update</vt:lpstr>
      <vt:lpstr>Kalman-Filter</vt:lpstr>
      <vt:lpstr>Kalman-Filter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Kalman-Filter</dc:title>
  <dc:creator>Michael Hochmuth</dc:creator>
  <cp:lastModifiedBy>Michael Hochmuth</cp:lastModifiedBy>
  <cp:revision>46</cp:revision>
  <dcterms:created xsi:type="dcterms:W3CDTF">2018-09-22T16:52:03Z</dcterms:created>
  <dcterms:modified xsi:type="dcterms:W3CDTF">2018-09-24T11:05:49Z</dcterms:modified>
</cp:coreProperties>
</file>