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7" r:id="rId5"/>
    <p:sldId id="275" r:id="rId6"/>
    <p:sldId id="276" r:id="rId7"/>
    <p:sldId id="263" r:id="rId8"/>
    <p:sldId id="264" r:id="rId9"/>
    <p:sldId id="259" r:id="rId10"/>
    <p:sldId id="267" r:id="rId11"/>
    <p:sldId id="281" r:id="rId12"/>
    <p:sldId id="282" r:id="rId13"/>
    <p:sldId id="284" r:id="rId14"/>
    <p:sldId id="283" r:id="rId15"/>
    <p:sldId id="285" r:id="rId16"/>
    <p:sldId id="274" r:id="rId17"/>
    <p:sldId id="268" r:id="rId18"/>
    <p:sldId id="262" r:id="rId19"/>
    <p:sldId id="260" r:id="rId20"/>
    <p:sldId id="266" r:id="rId21"/>
    <p:sldId id="286" r:id="rId22"/>
    <p:sldId id="269" r:id="rId23"/>
    <p:sldId id="272" r:id="rId24"/>
    <p:sldId id="270" r:id="rId25"/>
    <p:sldId id="265" r:id="rId26"/>
    <p:sldId id="273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52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EFC3C-AF63-412B-984B-9E1D725FE3B8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B7CF-276F-45FE-92E9-289D7174B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9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905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64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5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2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94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33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79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41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482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0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23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113C7-6BFF-4F08-B68F-F0E8EADF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01875-97EF-4ABB-85F0-2EEC7971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DD06C-299E-49DC-89B5-25BFBF9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85B8-7845-4E22-917D-860CEDD8A158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390D4-C167-48CC-B449-91BFFC15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84245A-37D2-4708-90D8-80D270B7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5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CABBC-29B1-4F0B-931B-49FB8F9B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A7560F-AA07-4BD4-9FCC-F79E5C1D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4E196-65D8-471E-A89C-18A51DE0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938C-2909-4BAA-BC07-22B60A122E43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EF6F5-044E-4A5A-96E6-7029922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A55D8-7FBF-4173-BE8E-9E2C8228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A03A49-2704-4241-B6B0-D502FAC10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F3AC09-F05D-4DB5-B3A4-1D1CD09F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2F230-3223-4D50-B550-A68EABA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C8ED-4DEB-41FB-A851-C9EF06EC7D47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E2DF0-B97B-4FC6-8073-3C4239BD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F8297-A958-4AE0-AA41-02D5484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8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81C6E-79AC-4D3E-AD8B-B58013B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E9983-1DAD-40EE-BA20-A3CD1084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BBCEA-1F5D-4DE6-87F6-363B867E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0FDE-A463-47AC-AC43-1CDDF8F73A3C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0CDB8-3A48-40D8-A791-3891134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4C7A-A830-404F-9261-C2561A0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2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4FC63-5F2E-4E8A-B270-5E4F4CB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AE34E-711E-4FB4-B932-D07FB9CA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E7D18-741D-4BC8-ACC7-28F44355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F461-126D-497C-998A-502AB75AD3BE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BEBF57-3CE7-45F2-A045-E11A82AD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85021-00D5-4EA0-9251-EF25F58C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9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8E2D5-0F44-40BA-8E2C-DDD163C4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92483-22DD-4DE8-ABAC-7F0DDD4A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D3DE93-D46F-496C-A1BD-99A4F5B65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200299-C699-45A5-864D-50B6A8C6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3A86-22DE-4E91-BF14-9DEAA66C31B9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81B784-A28C-48A6-ABE0-D5DFEFB1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8CCE4-0EB9-47CB-9607-8C38E60E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68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0889D-F6CE-460C-936E-87DCC7BC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50591B-1415-4731-BE7B-9C0C7240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624F2-9A5A-4CBB-823B-28F76230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8606AD-E5DA-4DF9-82DF-96C6D4FF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FAD336-A222-4814-B3BB-1620AC7A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7C16BD-0F35-4E79-9777-BDB6E0A5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B465-A058-4BD0-860F-D81B0F9FBEF4}" type="datetime1">
              <a:rPr lang="de-DE" smtClean="0"/>
              <a:t>24.09.2018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A87267-6D47-475A-8D49-F7413A9C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6273AC-52F2-45AE-8397-AB82D206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5840A-D66A-41BF-B0AC-384B8A3F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D0B2B-0430-4AA7-80C5-7601132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DB6-0037-410E-8516-CB9FDC85B00F}" type="datetime1">
              <a:rPr lang="de-DE" smtClean="0"/>
              <a:t>24.09.2018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3C490-ABE8-4D01-AFDE-24988F7E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D7255-F09F-48B2-9290-48A23E47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4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8A7222-A3FE-42F3-89B8-91E4C34B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DC03-799D-4EC8-8311-1AB5FC4EEE0C}" type="datetime1">
              <a:rPr lang="de-DE" smtClean="0"/>
              <a:t>24.09.2018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81831D-2ACE-4C04-8B8E-C27A3692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4EFBAE-B9DE-4F09-9CC1-6E43CFF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4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BA085-2165-4563-8CF3-FF3D5957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31E05-DD77-4025-A1BA-E9470C0E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EE1D2-60E1-4AA5-9C89-64B38AE3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548D0-1044-4CF1-99DD-20226091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D6F-889B-4CB3-AB5C-6E3290D337C5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A275E3-6DD7-4508-861D-0FAFA31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AF50E6-EB07-4930-A319-4FA24A8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10EAD-5C0A-4AE9-8BD7-1D176959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3ED5D1-D058-44B3-B498-86BDD97B3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08BA7D-E54A-4970-90FC-95F841C22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20BAC-E958-4E89-83F8-639F905A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413E-5BD4-4FFF-8354-255E6D3C998B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C4029-2DA8-474E-B161-9E1EDBB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B8C30-4381-4079-857E-1EC36665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1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CB73EF-384D-4BCA-8CD2-C183BE60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D2D08-E2B6-4718-A1C3-AE5162E8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FC894-69D6-4DF4-B50F-B06BDBEF1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8762-7B63-411B-A736-55CDCD2A8D1A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9DB4C-C6A1-4EF8-884F-570E40E4F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1F9B2-298B-4757-823E-C9CDFFDD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0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9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6.png"/><Relationship Id="rId18" Type="http://schemas.openxmlformats.org/officeDocument/2006/relationships/image" Target="../media/image34.png"/><Relationship Id="rId21" Type="http://schemas.openxmlformats.org/officeDocument/2006/relationships/image" Target="../media/image36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9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6.png"/><Relationship Id="rId18" Type="http://schemas.openxmlformats.org/officeDocument/2006/relationships/image" Target="../media/image37.png"/><Relationship Id="rId21" Type="http://schemas.openxmlformats.org/officeDocument/2006/relationships/image" Target="../media/image39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9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1" Type="http://schemas.openxmlformats.org/officeDocument/2006/relationships/image" Target="../media/image4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9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1" Type="http://schemas.openxmlformats.org/officeDocument/2006/relationships/image" Target="../media/image43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9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21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47.png"/><Relationship Id="rId5" Type="http://schemas.openxmlformats.org/officeDocument/2006/relationships/image" Target="../media/image20.png"/><Relationship Id="rId10" Type="http://schemas.openxmlformats.org/officeDocument/2006/relationships/image" Target="../media/image46.png"/><Relationship Id="rId4" Type="http://schemas.openxmlformats.org/officeDocument/2006/relationships/image" Target="../media/image9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00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2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1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89E8-EB1E-4141-B248-1ED47F116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Kalman-Filter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C8E05-8730-485A-BFE2-B80BD6066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AB2F7-AC9D-44AE-9A6F-36A7134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2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0E9E5E0-F0B5-4528-B2FB-FECBCA9F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756966"/>
            <a:ext cx="3228975" cy="305051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38E565-0049-49C3-93C8-62F50DC7C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64"/>
          <a:stretch/>
        </p:blipFill>
        <p:spPr>
          <a:xfrm>
            <a:off x="4572000" y="756966"/>
            <a:ext cx="3228975" cy="30410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F67EE3D-0E52-4149-976F-CAE0E4159160}"/>
                  </a:ext>
                </a:extLst>
              </p:cNvPr>
              <p:cNvSpPr txBox="1"/>
              <p:nvPr/>
            </p:nvSpPr>
            <p:spPr>
              <a:xfrm>
                <a:off x="1343025" y="3151728"/>
                <a:ext cx="9885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de-DE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F67EE3D-0E52-4149-976F-CAE0E415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3151728"/>
                <a:ext cx="98854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22697D8-7E94-4328-985F-B7DDAEF7BFA8}"/>
                  </a:ext>
                </a:extLst>
              </p:cNvPr>
              <p:cNvSpPr txBox="1"/>
              <p:nvPr/>
            </p:nvSpPr>
            <p:spPr>
              <a:xfrm>
                <a:off x="4572000" y="3161152"/>
                <a:ext cx="9885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de-DE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22697D8-7E94-4328-985F-B7DDAEF7B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61152"/>
                <a:ext cx="98854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A4D26DA0-8D9D-426F-9247-19F54A5CD5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-2556"/>
          <a:stretch/>
        </p:blipFill>
        <p:spPr>
          <a:xfrm>
            <a:off x="1343025" y="3816907"/>
            <a:ext cx="3228975" cy="3041093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de-DE" sz="5400"/>
                  <a:t>Choice of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5400"/>
                  <a:t> and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540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  <a:blipFill>
                <a:blip r:embed="rId7"/>
                <a:stretch>
                  <a:fillRect t="-13295" b="-248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99097C-19F2-47E7-82A2-88285EF915CF}"/>
                  </a:ext>
                </a:extLst>
              </p:cNvPr>
              <p:cNvSpPr txBox="1"/>
              <p:nvPr/>
            </p:nvSpPr>
            <p:spPr>
              <a:xfrm>
                <a:off x="1343025" y="6193414"/>
                <a:ext cx="10129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99097C-19F2-47E7-82A2-88285EF9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6193414"/>
                <a:ext cx="101297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>
            <a:extLst>
              <a:ext uri="{FF2B5EF4-FFF2-40B4-BE49-F238E27FC236}">
                <a16:creationId xmlns:a16="http://schemas.microsoft.com/office/drawing/2014/main" id="{4191061E-A3F3-4E3A-9F52-372793E6B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3783338"/>
            <a:ext cx="3105937" cy="30106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56C99D6-A7CD-4696-9C0E-420640CB06E1}"/>
                  </a:ext>
                </a:extLst>
              </p:cNvPr>
              <p:cNvSpPr txBox="1"/>
              <p:nvPr/>
            </p:nvSpPr>
            <p:spPr>
              <a:xfrm>
                <a:off x="4560415" y="6252844"/>
                <a:ext cx="12638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005</m:t>
                    </m:r>
                  </m:oMath>
                </a14:m>
                <a:r>
                  <a:rPr lang="de-DE"/>
                  <a:t> </a:t>
                </a: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56C99D6-A7CD-4696-9C0E-420640CB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15" y="6252844"/>
                <a:ext cx="126387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E12FAE-D85F-4C4E-87F4-B0354BBC8374}"/>
                  </a:ext>
                </a:extLst>
              </p:cNvPr>
              <p:cNvSpPr txBox="1"/>
              <p:nvPr/>
            </p:nvSpPr>
            <p:spPr>
              <a:xfrm>
                <a:off x="5955533" y="3911406"/>
                <a:ext cx="1845442" cy="1250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/>
                  <a:t>benedict-bordner</a:t>
                </a:r>
              </a:p>
              <a:p>
                <a:pPr algn="ctr"/>
                <a:r>
                  <a:rPr lang="de-DE"/>
                  <a:t>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de-DE" b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E12FAE-D85F-4C4E-87F4-B0354BBC8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533" y="3911406"/>
                <a:ext cx="1845442" cy="1250727"/>
              </a:xfrm>
              <a:prstGeom prst="rect">
                <a:avLst/>
              </a:prstGeom>
              <a:blipFill>
                <a:blip r:embed="rId11"/>
                <a:stretch>
                  <a:fillRect l="-2970" t="-2927" r="-2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5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Markov Chain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1209090" y="1113801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29D86CFB-A9FB-4716-AD21-8BF9366C904D}"/>
              </a:ext>
            </a:extLst>
          </p:cNvPr>
          <p:cNvCxnSpPr>
            <a:stCxn id="40" idx="3"/>
            <a:endCxn id="33" idx="3"/>
          </p:cNvCxnSpPr>
          <p:nvPr/>
        </p:nvCxnSpPr>
        <p:spPr>
          <a:xfrm flipV="1">
            <a:off x="2410988" y="4290849"/>
            <a:ext cx="12700" cy="1637296"/>
          </a:xfrm>
          <a:prstGeom prst="curvedConnector3">
            <a:avLst>
              <a:gd name="adj1" fmla="val 3225000"/>
            </a:avLst>
          </a:prstGeom>
          <a:ln w="25400">
            <a:solidFill>
              <a:schemeClr val="accent6"/>
            </a:solidFill>
            <a:prstDash val="sys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94B06C04-B213-4FC1-8499-F9BC28279174}"/>
              </a:ext>
            </a:extLst>
          </p:cNvPr>
          <p:cNvCxnSpPr>
            <a:stCxn id="33" idx="3"/>
            <a:endCxn id="14" idx="3"/>
          </p:cNvCxnSpPr>
          <p:nvPr/>
        </p:nvCxnSpPr>
        <p:spPr>
          <a:xfrm flipV="1">
            <a:off x="2410988" y="2651953"/>
            <a:ext cx="3834" cy="1638896"/>
          </a:xfrm>
          <a:prstGeom prst="curvedConnector3">
            <a:avLst>
              <a:gd name="adj1" fmla="val 10782707"/>
            </a:avLst>
          </a:prstGeom>
          <a:ln w="25400">
            <a:solidFill>
              <a:schemeClr val="accent6"/>
            </a:solidFill>
            <a:prstDash val="sys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F15C3AC2-AF52-4984-9F90-9A6A3DD10327}"/>
              </a:ext>
            </a:extLst>
          </p:cNvPr>
          <p:cNvCxnSpPr>
            <a:stCxn id="40" idx="3"/>
            <a:endCxn id="14" idx="3"/>
          </p:cNvCxnSpPr>
          <p:nvPr/>
        </p:nvCxnSpPr>
        <p:spPr>
          <a:xfrm flipV="1">
            <a:off x="2410988" y="2651953"/>
            <a:ext cx="3834" cy="3276192"/>
          </a:xfrm>
          <a:prstGeom prst="curvedConnector3">
            <a:avLst>
              <a:gd name="adj1" fmla="val 47551095"/>
            </a:avLst>
          </a:prstGeom>
          <a:ln w="38100" cmpd="dbl">
            <a:solidFill>
              <a:srgbClr val="FF0000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Kreuz 20">
            <a:extLst>
              <a:ext uri="{FF2B5EF4-FFF2-40B4-BE49-F238E27FC236}">
                <a16:creationId xmlns:a16="http://schemas.microsoft.com/office/drawing/2014/main" id="{0A7A6152-8EB8-4129-AF6E-7917FFBEE547}"/>
              </a:ext>
            </a:extLst>
          </p:cNvPr>
          <p:cNvSpPr/>
          <p:nvPr/>
        </p:nvSpPr>
        <p:spPr>
          <a:xfrm rot="2754188">
            <a:off x="3674327" y="3679059"/>
            <a:ext cx="1099573" cy="1099573"/>
          </a:xfrm>
          <a:prstGeom prst="plus">
            <a:avLst>
              <a:gd name="adj" fmla="val 43080"/>
            </a:avLst>
          </a:prstGeom>
          <a:solidFill>
            <a:srgbClr val="FF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F7B6CB5-199A-4C4B-8B75-67797637E424}"/>
              </a:ext>
            </a:extLst>
          </p:cNvPr>
          <p:cNvSpPr txBox="1"/>
          <p:nvPr/>
        </p:nvSpPr>
        <p:spPr>
          <a:xfrm>
            <a:off x="2727816" y="3844126"/>
            <a:ext cx="10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6"/>
                </a:solidFill>
              </a:rPr>
              <a:t>markov-</a:t>
            </a:r>
          </a:p>
          <a:p>
            <a:pPr algn="ctr"/>
            <a:r>
              <a:rPr lang="de-DE">
                <a:solidFill>
                  <a:schemeClr val="accent6"/>
                </a:solidFill>
              </a:rPr>
              <a:t>property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9B4365D-FE44-4D3D-BDF4-041659D9522D}"/>
              </a:ext>
            </a:extLst>
          </p:cNvPr>
          <p:cNvGrpSpPr/>
          <p:nvPr/>
        </p:nvGrpSpPr>
        <p:grpSpPr>
          <a:xfrm>
            <a:off x="4829972" y="3295325"/>
            <a:ext cx="3923411" cy="3439540"/>
            <a:chOff x="4829972" y="3295325"/>
            <a:chExt cx="3923411" cy="343954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3F7FE33C-BC1F-4761-B4C8-A519B9EAECB5}"/>
                </a:ext>
              </a:extLst>
            </p:cNvPr>
            <p:cNvSpPr/>
            <p:nvPr/>
          </p:nvSpPr>
          <p:spPr>
            <a:xfrm>
              <a:off x="4938715" y="3708877"/>
              <a:ext cx="1131186" cy="728231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>
                      <a:lumMod val="50000"/>
                    </a:schemeClr>
                  </a:solidFill>
                </a:rPr>
                <a:t>eating</a:t>
              </a: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C55E1C0-B04D-4263-9BCB-8D1FB0E64C87}"/>
                </a:ext>
              </a:extLst>
            </p:cNvPr>
            <p:cNvSpPr/>
            <p:nvPr/>
          </p:nvSpPr>
          <p:spPr>
            <a:xfrm>
              <a:off x="6939123" y="3708877"/>
              <a:ext cx="1131186" cy="728231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>
                      <a:lumMod val="50000"/>
                    </a:schemeClr>
                  </a:solidFill>
                </a:rPr>
                <a:t>coffee</a:t>
              </a: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F5B944A-65C6-408B-BD93-9C275F1FB059}"/>
                </a:ext>
              </a:extLst>
            </p:cNvPr>
            <p:cNvSpPr/>
            <p:nvPr/>
          </p:nvSpPr>
          <p:spPr>
            <a:xfrm>
              <a:off x="4901550" y="5351892"/>
              <a:ext cx="1163256" cy="728231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>
                      <a:lumMod val="50000"/>
                    </a:schemeClr>
                  </a:solidFill>
                </a:rPr>
                <a:t>resting</a:t>
              </a: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2ADFBA4-AEE2-436E-800A-4C17CA8AF9E5}"/>
                </a:ext>
              </a:extLst>
            </p:cNvPr>
            <p:cNvSpPr/>
            <p:nvPr/>
          </p:nvSpPr>
          <p:spPr>
            <a:xfrm>
              <a:off x="6851756" y="5351893"/>
              <a:ext cx="1381870" cy="728231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>
                      <a:lumMod val="50000"/>
                    </a:schemeClr>
                  </a:solidFill>
                </a:rPr>
                <a:t>hustling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43CEEEF0-8CB5-42AF-B640-44167A9ECED3}"/>
                </a:ext>
              </a:extLst>
            </p:cNvPr>
            <p:cNvCxnSpPr>
              <a:stCxn id="26" idx="3"/>
              <a:endCxn id="58" idx="1"/>
            </p:cNvCxnSpPr>
            <p:nvPr/>
          </p:nvCxnSpPr>
          <p:spPr>
            <a:xfrm flipH="1">
              <a:off x="5071905" y="4330461"/>
              <a:ext cx="32468" cy="1128078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F6E8CB24-D67A-4F27-8C3A-026720CF8A2E}"/>
                </a:ext>
              </a:extLst>
            </p:cNvPr>
            <p:cNvCxnSpPr>
              <a:stCxn id="58" idx="7"/>
              <a:endCxn id="57" idx="3"/>
            </p:cNvCxnSpPr>
            <p:nvPr/>
          </p:nvCxnSpPr>
          <p:spPr>
            <a:xfrm flipV="1">
              <a:off x="5894451" y="4330461"/>
              <a:ext cx="1210330" cy="1128078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F5B57872-D5F0-4529-ABE2-1A74F284E188}"/>
                </a:ext>
              </a:extLst>
            </p:cNvPr>
            <p:cNvCxnSpPr>
              <a:stCxn id="26" idx="6"/>
              <a:endCxn id="57" idx="2"/>
            </p:cNvCxnSpPr>
            <p:nvPr/>
          </p:nvCxnSpPr>
          <p:spPr>
            <a:xfrm>
              <a:off x="6069901" y="4072993"/>
              <a:ext cx="86922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29E57CCF-1EFD-44B5-9472-B18CABE31018}"/>
                </a:ext>
              </a:extLst>
            </p:cNvPr>
            <p:cNvCxnSpPr>
              <a:stCxn id="57" idx="4"/>
              <a:endCxn id="59" idx="0"/>
            </p:cNvCxnSpPr>
            <p:nvPr/>
          </p:nvCxnSpPr>
          <p:spPr>
            <a:xfrm>
              <a:off x="7504716" y="4437108"/>
              <a:ext cx="37975" cy="914785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Verbinder: gekrümmt 59">
              <a:extLst>
                <a:ext uri="{FF2B5EF4-FFF2-40B4-BE49-F238E27FC236}">
                  <a16:creationId xmlns:a16="http://schemas.microsoft.com/office/drawing/2014/main" id="{725DC7AD-2023-4D05-8E18-7F81B73AB59A}"/>
                </a:ext>
              </a:extLst>
            </p:cNvPr>
            <p:cNvCxnSpPr>
              <a:cxnSpLocks/>
              <a:stCxn id="59" idx="5"/>
              <a:endCxn id="59" idx="6"/>
            </p:cNvCxnSpPr>
            <p:nvPr/>
          </p:nvCxnSpPr>
          <p:spPr>
            <a:xfrm rot="5400000" flipH="1" flipV="1">
              <a:off x="8003707" y="5743558"/>
              <a:ext cx="257468" cy="202370"/>
            </a:xfrm>
            <a:prstGeom prst="curvedConnector4">
              <a:avLst>
                <a:gd name="adj1" fmla="val -727"/>
                <a:gd name="adj2" fmla="val 283562"/>
              </a:avLst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7F934463-6C72-4007-A79E-0AF987BAFCCA}"/>
                </a:ext>
              </a:extLst>
            </p:cNvPr>
            <p:cNvCxnSpPr>
              <a:stCxn id="59" idx="7"/>
              <a:endCxn id="57" idx="5"/>
            </p:cNvCxnSpPr>
            <p:nvPr/>
          </p:nvCxnSpPr>
          <p:spPr>
            <a:xfrm flipH="1" flipV="1">
              <a:off x="7904651" y="4330461"/>
              <a:ext cx="126605" cy="1128079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B83D45A9-77C0-440C-B198-0AB7F714E988}"/>
                </a:ext>
              </a:extLst>
            </p:cNvPr>
            <p:cNvCxnSpPr>
              <a:stCxn id="59" idx="1"/>
              <a:endCxn id="26" idx="5"/>
            </p:cNvCxnSpPr>
            <p:nvPr/>
          </p:nvCxnSpPr>
          <p:spPr>
            <a:xfrm flipH="1" flipV="1">
              <a:off x="5904243" y="4330461"/>
              <a:ext cx="1149883" cy="1128079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F847C2CA-DA64-4D0A-99C1-B8B84B4296F5}"/>
                </a:ext>
              </a:extLst>
            </p:cNvPr>
            <p:cNvCxnSpPr>
              <a:stCxn id="59" idx="2"/>
              <a:endCxn id="58" idx="6"/>
            </p:cNvCxnSpPr>
            <p:nvPr/>
          </p:nvCxnSpPr>
          <p:spPr>
            <a:xfrm flipH="1" flipV="1">
              <a:off x="6064806" y="5716008"/>
              <a:ext cx="786950" cy="1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D8463E45-E9B3-4893-8ADB-E2D5EA42033F}"/>
                    </a:ext>
                  </a:extLst>
                </p:cNvPr>
                <p:cNvSpPr txBox="1"/>
                <p:nvPr/>
              </p:nvSpPr>
              <p:spPr>
                <a:xfrm>
                  <a:off x="6243943" y="377746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D8463E45-E9B3-4893-8ADB-E2D5EA420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43" y="3777469"/>
                  <a:ext cx="54213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4C3E461C-2281-42AD-98C9-80DC6FB0FC4D}"/>
                    </a:ext>
                  </a:extLst>
                </p:cNvPr>
                <p:cNvSpPr txBox="1"/>
                <p:nvPr/>
              </p:nvSpPr>
              <p:spPr>
                <a:xfrm>
                  <a:off x="5014898" y="4689360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4C3E461C-2281-42AD-98C9-80DC6FB0F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898" y="4689360"/>
                  <a:ext cx="54213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D321A605-3C62-4D94-8C05-A430267B6A80}"/>
                    </a:ext>
                  </a:extLst>
                </p:cNvPr>
                <p:cNvSpPr txBox="1"/>
                <p:nvPr/>
              </p:nvSpPr>
              <p:spPr>
                <a:xfrm>
                  <a:off x="7026840" y="470058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D321A605-3C62-4D94-8C05-A430267B6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840" y="4700586"/>
                  <a:ext cx="54213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Verbinder: gekrümmt 80">
              <a:extLst>
                <a:ext uri="{FF2B5EF4-FFF2-40B4-BE49-F238E27FC236}">
                  <a16:creationId xmlns:a16="http://schemas.microsoft.com/office/drawing/2014/main" id="{B9AEE6E0-10BD-497F-9CC6-02CBE7D7A7A3}"/>
                </a:ext>
              </a:extLst>
            </p:cNvPr>
            <p:cNvCxnSpPr>
              <a:stCxn id="57" idx="7"/>
              <a:endCxn id="57" idx="6"/>
            </p:cNvCxnSpPr>
            <p:nvPr/>
          </p:nvCxnSpPr>
          <p:spPr>
            <a:xfrm rot="16200000" flipH="1">
              <a:off x="7858745" y="3861429"/>
              <a:ext cx="257469" cy="165658"/>
            </a:xfrm>
            <a:prstGeom prst="curvedConnector4">
              <a:avLst>
                <a:gd name="adj1" fmla="val -34021"/>
                <a:gd name="adj2" fmla="val 318492"/>
              </a:avLst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C1E3BFDD-153C-4884-88FF-9F7ABE29B662}"/>
                    </a:ext>
                  </a:extLst>
                </p:cNvPr>
                <p:cNvSpPr txBox="1"/>
                <p:nvPr/>
              </p:nvSpPr>
              <p:spPr>
                <a:xfrm>
                  <a:off x="8159112" y="3295325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C1E3BFDD-153C-4884-88FF-9F7ABE29B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112" y="3295325"/>
                  <a:ext cx="54213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66EEDCB2-2F89-4F14-BA25-3410E5B7C41F}"/>
                    </a:ext>
                  </a:extLst>
                </p:cNvPr>
                <p:cNvSpPr txBox="1"/>
                <p:nvPr/>
              </p:nvSpPr>
              <p:spPr>
                <a:xfrm>
                  <a:off x="7928300" y="473030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66EEDCB2-2F89-4F14-BA25-3410E5B7C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300" y="4730309"/>
                  <a:ext cx="54213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feld 88">
                  <a:extLst>
                    <a:ext uri="{FF2B5EF4-FFF2-40B4-BE49-F238E27FC236}">
                      <a16:creationId xmlns:a16="http://schemas.microsoft.com/office/drawing/2014/main" id="{409FC405-6DC7-401F-A629-8295C29ECE99}"/>
                    </a:ext>
                  </a:extLst>
                </p:cNvPr>
                <p:cNvSpPr txBox="1"/>
                <p:nvPr/>
              </p:nvSpPr>
              <p:spPr>
                <a:xfrm rot="2656726">
                  <a:off x="6642480" y="496183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9" name="Textfeld 88">
                  <a:extLst>
                    <a:ext uri="{FF2B5EF4-FFF2-40B4-BE49-F238E27FC236}">
                      <a16:creationId xmlns:a16="http://schemas.microsoft.com/office/drawing/2014/main" id="{409FC405-6DC7-401F-A629-8295C29EC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56726">
                  <a:off x="6642480" y="4961839"/>
                  <a:ext cx="54213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6B7F8D40-2866-43A9-AB3E-C45AF7157778}"/>
                    </a:ext>
                  </a:extLst>
                </p:cNvPr>
                <p:cNvSpPr txBox="1"/>
                <p:nvPr/>
              </p:nvSpPr>
              <p:spPr>
                <a:xfrm>
                  <a:off x="8211247" y="596590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6B7F8D40-2866-43A9-AB3E-C45AF71577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1247" y="5965906"/>
                  <a:ext cx="54213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feld 90">
                  <a:extLst>
                    <a:ext uri="{FF2B5EF4-FFF2-40B4-BE49-F238E27FC236}">
                      <a16:creationId xmlns:a16="http://schemas.microsoft.com/office/drawing/2014/main" id="{1B904F7A-40E3-476D-BE40-78E034FE3B4B}"/>
                    </a:ext>
                  </a:extLst>
                </p:cNvPr>
                <p:cNvSpPr txBox="1"/>
                <p:nvPr/>
              </p:nvSpPr>
              <p:spPr>
                <a:xfrm>
                  <a:off x="6228548" y="5709742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1" name="Textfeld 90">
                  <a:extLst>
                    <a:ext uri="{FF2B5EF4-FFF2-40B4-BE49-F238E27FC236}">
                      <a16:creationId xmlns:a16="http://schemas.microsoft.com/office/drawing/2014/main" id="{1B904F7A-40E3-476D-BE40-78E034FE3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548" y="5709742"/>
                  <a:ext cx="54213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61225629-65C7-4C23-B6E6-997D346275D3}"/>
                    </a:ext>
                  </a:extLst>
                </p:cNvPr>
                <p:cNvSpPr txBox="1"/>
                <p:nvPr/>
              </p:nvSpPr>
              <p:spPr>
                <a:xfrm rot="18995934">
                  <a:off x="5822374" y="4845767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0.7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61225629-65C7-4C23-B6E6-997D34627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95934">
                  <a:off x="5822374" y="4845767"/>
                  <a:ext cx="542136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E47D2A82-7AD5-4A3B-AB83-FAB9BBDD31DD}"/>
                    </a:ext>
                  </a:extLst>
                </p:cNvPr>
                <p:cNvSpPr txBox="1"/>
                <p:nvPr/>
              </p:nvSpPr>
              <p:spPr>
                <a:xfrm>
                  <a:off x="4829972" y="6088534"/>
                  <a:ext cx="352115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</m:oMath>
                  </a14:m>
                  <a:r>
                    <a:rPr lang="de-DE">
                      <a:solidFill>
                        <a:schemeClr val="bg1">
                          <a:lumMod val="50000"/>
                        </a:schemeClr>
                      </a:solidFill>
                    </a:rPr>
                    <a:t>eating,coffee,resting,hustling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de-DE" b="0" i="1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a14:m>
                  <a:r>
                    <a:rPr lang="de-DE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E47D2A82-7AD5-4A3B-AB83-FAB9BBDD3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9972" y="6088534"/>
                  <a:ext cx="3521157" cy="646331"/>
                </a:xfrm>
                <a:prstGeom prst="rect">
                  <a:avLst/>
                </a:prstGeom>
                <a:blipFill>
                  <a:blip r:embed="rId19"/>
                  <a:stretch>
                    <a:fillRect t="-5660" r="-17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892BB97-4D8A-4D9D-83F2-D9AFCC1B01F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2ECC67F-C191-4378-8626-06784E35BBBD}"/>
              </a:ext>
            </a:extLst>
          </p:cNvPr>
          <p:cNvCxnSpPr>
            <a:cxnSpLocks/>
            <a:endCxn id="26" idx="4"/>
          </p:cNvCxnSpPr>
          <p:nvPr/>
        </p:nvCxnSpPr>
        <p:spPr>
          <a:xfrm flipH="1" flipV="1">
            <a:off x="5504308" y="4437108"/>
            <a:ext cx="182117" cy="939264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1CFE47D5-34A2-46D6-817D-77D5A9F14446}"/>
                  </a:ext>
                </a:extLst>
              </p:cNvPr>
              <p:cNvSpPr txBox="1"/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1CFE47D5-34A2-46D6-817D-77D5A9F14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09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1" grpId="1" animBg="1"/>
      <p:bldP spid="23" grpId="0"/>
      <p:bldP spid="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Markov Chain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1209090" y="1113801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3F7FE33C-BC1F-4761-B4C8-A519B9EAECB5}"/>
              </a:ext>
            </a:extLst>
          </p:cNvPr>
          <p:cNvSpPr/>
          <p:nvPr/>
        </p:nvSpPr>
        <p:spPr>
          <a:xfrm>
            <a:off x="4938715" y="3708877"/>
            <a:ext cx="1131186" cy="728231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eating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C55E1C0-B04D-4263-9BCB-8D1FB0E64C87}"/>
              </a:ext>
            </a:extLst>
          </p:cNvPr>
          <p:cNvSpPr/>
          <p:nvPr/>
        </p:nvSpPr>
        <p:spPr>
          <a:xfrm>
            <a:off x="6939123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coffee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F5B944A-65C6-408B-BD93-9C275F1FB059}"/>
              </a:ext>
            </a:extLst>
          </p:cNvPr>
          <p:cNvSpPr/>
          <p:nvPr/>
        </p:nvSpPr>
        <p:spPr>
          <a:xfrm>
            <a:off x="4901550" y="5351892"/>
            <a:ext cx="1163256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resting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2ADFBA4-AEE2-436E-800A-4C17CA8AF9E5}"/>
              </a:ext>
            </a:extLst>
          </p:cNvPr>
          <p:cNvSpPr/>
          <p:nvPr/>
        </p:nvSpPr>
        <p:spPr>
          <a:xfrm>
            <a:off x="6851756" y="5351893"/>
            <a:ext cx="1381870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hustling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3CEEEF0-8CB5-42AF-B640-44167A9ECED3}"/>
              </a:ext>
            </a:extLst>
          </p:cNvPr>
          <p:cNvCxnSpPr>
            <a:stCxn id="26" idx="3"/>
            <a:endCxn id="58" idx="1"/>
          </p:cNvCxnSpPr>
          <p:nvPr/>
        </p:nvCxnSpPr>
        <p:spPr>
          <a:xfrm flipH="1">
            <a:off x="5071905" y="4330461"/>
            <a:ext cx="32468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6E8CB24-D67A-4F27-8C3A-026720CF8A2E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5894451" y="4330461"/>
            <a:ext cx="1210330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5B57872-D5F0-4529-ABE2-1A74F284E188}"/>
              </a:ext>
            </a:extLst>
          </p:cNvPr>
          <p:cNvCxnSpPr>
            <a:stCxn id="26" idx="6"/>
            <a:endCxn id="57" idx="2"/>
          </p:cNvCxnSpPr>
          <p:nvPr/>
        </p:nvCxnSpPr>
        <p:spPr>
          <a:xfrm>
            <a:off x="6069901" y="4072993"/>
            <a:ext cx="869222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9E57CCF-1EFD-44B5-9472-B18CABE31018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7504716" y="4437108"/>
            <a:ext cx="37975" cy="914785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725DC7AD-2023-4D05-8E18-7F81B73AB59A}"/>
              </a:ext>
            </a:extLst>
          </p:cNvPr>
          <p:cNvCxnSpPr>
            <a:cxnSpLocks/>
            <a:stCxn id="59" idx="5"/>
            <a:endCxn id="59" idx="6"/>
          </p:cNvCxnSpPr>
          <p:nvPr/>
        </p:nvCxnSpPr>
        <p:spPr>
          <a:xfrm rot="5400000" flipH="1" flipV="1">
            <a:off x="8003707" y="5743558"/>
            <a:ext cx="257468" cy="202370"/>
          </a:xfrm>
          <a:prstGeom prst="curvedConnector4">
            <a:avLst>
              <a:gd name="adj1" fmla="val -727"/>
              <a:gd name="adj2" fmla="val 28356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F934463-6C72-4007-A79E-0AF987BAFCCA}"/>
              </a:ext>
            </a:extLst>
          </p:cNvPr>
          <p:cNvCxnSpPr>
            <a:stCxn id="59" idx="7"/>
            <a:endCxn id="57" idx="5"/>
          </p:cNvCxnSpPr>
          <p:nvPr/>
        </p:nvCxnSpPr>
        <p:spPr>
          <a:xfrm flipH="1" flipV="1">
            <a:off x="7904651" y="4330461"/>
            <a:ext cx="126605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83D45A9-77C0-440C-B198-0AB7F714E988}"/>
              </a:ext>
            </a:extLst>
          </p:cNvPr>
          <p:cNvCxnSpPr>
            <a:stCxn id="59" idx="1"/>
            <a:endCxn id="26" idx="5"/>
          </p:cNvCxnSpPr>
          <p:nvPr/>
        </p:nvCxnSpPr>
        <p:spPr>
          <a:xfrm flipH="1" flipV="1">
            <a:off x="5904243" y="4330461"/>
            <a:ext cx="1149883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47C2CA-DA64-4D0A-99C1-B8B84B4296F5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 flipV="1">
            <a:off x="6064806" y="5716008"/>
            <a:ext cx="786950" cy="1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/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/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/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Verbinder: gekrümmt 80">
            <a:extLst>
              <a:ext uri="{FF2B5EF4-FFF2-40B4-BE49-F238E27FC236}">
                <a16:creationId xmlns:a16="http://schemas.microsoft.com/office/drawing/2014/main" id="{B9AEE6E0-10BD-497F-9CC6-02CBE7D7A7A3}"/>
              </a:ext>
            </a:extLst>
          </p:cNvPr>
          <p:cNvCxnSpPr>
            <a:stCxn id="57" idx="7"/>
            <a:endCxn id="57" idx="6"/>
          </p:cNvCxnSpPr>
          <p:nvPr/>
        </p:nvCxnSpPr>
        <p:spPr>
          <a:xfrm rot="16200000" flipH="1">
            <a:off x="7858745" y="3861429"/>
            <a:ext cx="257469" cy="165658"/>
          </a:xfrm>
          <a:prstGeom prst="curvedConnector4">
            <a:avLst>
              <a:gd name="adj1" fmla="val -34021"/>
              <a:gd name="adj2" fmla="val 31849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/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/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/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/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/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/>
              <p:nvPr/>
            </p:nvSpPr>
            <p:spPr>
              <a:xfrm rot="18995934">
                <a:off x="5854434" y="4845767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de-DE">
                    <a:solidFill>
                      <a:schemeClr val="accent1"/>
                    </a:solidFill>
                  </a:rPr>
                  <a:t>7</a:t>
                </a:r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5934">
                <a:off x="5854434" y="4845767"/>
                <a:ext cx="478016" cy="369332"/>
              </a:xfrm>
              <a:prstGeom prst="rect">
                <a:avLst/>
              </a:prstGeom>
              <a:blipFill>
                <a:blip r:embed="rId18"/>
                <a:stretch>
                  <a:fillRect t="-9091" r="-161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/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eating,coffee,resting,hustling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blipFill>
                <a:blip r:embed="rId19"/>
                <a:stretch>
                  <a:fillRect t="-5660" r="-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892BB97-4D8A-4D9D-83F2-D9AFCC1B01F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/>
              <p:nvPr/>
            </p:nvSpPr>
            <p:spPr>
              <a:xfrm>
                <a:off x="3904469" y="4261558"/>
                <a:ext cx="704360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469" y="4261558"/>
                <a:ext cx="704360" cy="11269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6F9CC02A-5F13-439E-A2A8-6BC41A296014}"/>
              </a:ext>
            </a:extLst>
          </p:cNvPr>
          <p:cNvSpPr txBox="1"/>
          <p:nvPr/>
        </p:nvSpPr>
        <p:spPr>
          <a:xfrm>
            <a:off x="3104659" y="4224880"/>
            <a:ext cx="929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eating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coffee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resting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hustling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/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9C2E024-4960-449F-8951-7EC3A6B23F04}"/>
              </a:ext>
            </a:extLst>
          </p:cNvPr>
          <p:cNvCxnSpPr>
            <a:cxnSpLocks/>
          </p:cNvCxnSpPr>
          <p:nvPr/>
        </p:nvCxnSpPr>
        <p:spPr>
          <a:xfrm flipH="1" flipV="1">
            <a:off x="5504308" y="4437108"/>
            <a:ext cx="182117" cy="939264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47756D32-47E7-44DB-A835-682535D7B5EA}"/>
                  </a:ext>
                </a:extLst>
              </p:cNvPr>
              <p:cNvSpPr txBox="1"/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47756D32-47E7-44DB-A835-682535D7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38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Markov Chain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1209090" y="1113801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3F7FE33C-BC1F-4761-B4C8-A519B9EAECB5}"/>
              </a:ext>
            </a:extLst>
          </p:cNvPr>
          <p:cNvSpPr/>
          <p:nvPr/>
        </p:nvSpPr>
        <p:spPr>
          <a:xfrm>
            <a:off x="4938715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eating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C55E1C0-B04D-4263-9BCB-8D1FB0E64C87}"/>
              </a:ext>
            </a:extLst>
          </p:cNvPr>
          <p:cNvSpPr/>
          <p:nvPr/>
        </p:nvSpPr>
        <p:spPr>
          <a:xfrm>
            <a:off x="6939123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coffee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F5B944A-65C6-408B-BD93-9C275F1FB059}"/>
              </a:ext>
            </a:extLst>
          </p:cNvPr>
          <p:cNvSpPr/>
          <p:nvPr/>
        </p:nvSpPr>
        <p:spPr>
          <a:xfrm>
            <a:off x="4901550" y="5351892"/>
            <a:ext cx="1163256" cy="72823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resting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2ADFBA4-AEE2-436E-800A-4C17CA8AF9E5}"/>
              </a:ext>
            </a:extLst>
          </p:cNvPr>
          <p:cNvSpPr/>
          <p:nvPr/>
        </p:nvSpPr>
        <p:spPr>
          <a:xfrm>
            <a:off x="6851756" y="5351893"/>
            <a:ext cx="1381870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hustling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3CEEEF0-8CB5-42AF-B640-44167A9ECED3}"/>
              </a:ext>
            </a:extLst>
          </p:cNvPr>
          <p:cNvCxnSpPr>
            <a:stCxn id="26" idx="3"/>
            <a:endCxn id="58" idx="1"/>
          </p:cNvCxnSpPr>
          <p:nvPr/>
        </p:nvCxnSpPr>
        <p:spPr>
          <a:xfrm flipH="1">
            <a:off x="5071905" y="4330461"/>
            <a:ext cx="32468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6E8CB24-D67A-4F27-8C3A-026720CF8A2E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5894451" y="4330461"/>
            <a:ext cx="1210330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5B57872-D5F0-4529-ABE2-1A74F284E188}"/>
              </a:ext>
            </a:extLst>
          </p:cNvPr>
          <p:cNvCxnSpPr>
            <a:stCxn id="26" idx="6"/>
            <a:endCxn id="57" idx="2"/>
          </p:cNvCxnSpPr>
          <p:nvPr/>
        </p:nvCxnSpPr>
        <p:spPr>
          <a:xfrm>
            <a:off x="6069901" y="4072993"/>
            <a:ext cx="869222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9E57CCF-1EFD-44B5-9472-B18CABE31018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7504716" y="4437108"/>
            <a:ext cx="37975" cy="914785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725DC7AD-2023-4D05-8E18-7F81B73AB59A}"/>
              </a:ext>
            </a:extLst>
          </p:cNvPr>
          <p:cNvCxnSpPr>
            <a:cxnSpLocks/>
            <a:stCxn id="59" idx="5"/>
            <a:endCxn id="59" idx="6"/>
          </p:cNvCxnSpPr>
          <p:nvPr/>
        </p:nvCxnSpPr>
        <p:spPr>
          <a:xfrm rot="5400000" flipH="1" flipV="1">
            <a:off x="8003707" y="5743558"/>
            <a:ext cx="257468" cy="202370"/>
          </a:xfrm>
          <a:prstGeom prst="curvedConnector4">
            <a:avLst>
              <a:gd name="adj1" fmla="val -727"/>
              <a:gd name="adj2" fmla="val 28356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F934463-6C72-4007-A79E-0AF987BAFCCA}"/>
              </a:ext>
            </a:extLst>
          </p:cNvPr>
          <p:cNvCxnSpPr>
            <a:stCxn id="59" idx="7"/>
            <a:endCxn id="57" idx="5"/>
          </p:cNvCxnSpPr>
          <p:nvPr/>
        </p:nvCxnSpPr>
        <p:spPr>
          <a:xfrm flipH="1" flipV="1">
            <a:off x="7904651" y="4330461"/>
            <a:ext cx="126605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83D45A9-77C0-440C-B198-0AB7F714E988}"/>
              </a:ext>
            </a:extLst>
          </p:cNvPr>
          <p:cNvCxnSpPr>
            <a:stCxn id="59" idx="1"/>
            <a:endCxn id="26" idx="5"/>
          </p:cNvCxnSpPr>
          <p:nvPr/>
        </p:nvCxnSpPr>
        <p:spPr>
          <a:xfrm flipH="1" flipV="1">
            <a:off x="5904243" y="4330461"/>
            <a:ext cx="1149883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47C2CA-DA64-4D0A-99C1-B8B84B4296F5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 flipV="1">
            <a:off x="6064806" y="5716008"/>
            <a:ext cx="786950" cy="1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/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/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/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Verbinder: gekrümmt 80">
            <a:extLst>
              <a:ext uri="{FF2B5EF4-FFF2-40B4-BE49-F238E27FC236}">
                <a16:creationId xmlns:a16="http://schemas.microsoft.com/office/drawing/2014/main" id="{B9AEE6E0-10BD-497F-9CC6-02CBE7D7A7A3}"/>
              </a:ext>
            </a:extLst>
          </p:cNvPr>
          <p:cNvCxnSpPr>
            <a:stCxn id="57" idx="7"/>
            <a:endCxn id="57" idx="6"/>
          </p:cNvCxnSpPr>
          <p:nvPr/>
        </p:nvCxnSpPr>
        <p:spPr>
          <a:xfrm rot="16200000" flipH="1">
            <a:off x="7858745" y="3861429"/>
            <a:ext cx="257469" cy="165658"/>
          </a:xfrm>
          <a:prstGeom prst="curvedConnector4">
            <a:avLst>
              <a:gd name="adj1" fmla="val -34021"/>
              <a:gd name="adj2" fmla="val 31849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/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/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/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/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/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/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/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eating,coffee,resting,hustling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blipFill>
                <a:blip r:embed="rId19"/>
                <a:stretch>
                  <a:fillRect t="-5660" r="-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892BB97-4D8A-4D9D-83F2-D9AFCC1B01F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/>
              <p:nvPr/>
            </p:nvSpPr>
            <p:spPr>
              <a:xfrm>
                <a:off x="3904469" y="4261558"/>
                <a:ext cx="880689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469" y="4261558"/>
                <a:ext cx="880689" cy="11269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6F9CC02A-5F13-439E-A2A8-6BC41A296014}"/>
              </a:ext>
            </a:extLst>
          </p:cNvPr>
          <p:cNvSpPr txBox="1"/>
          <p:nvPr/>
        </p:nvSpPr>
        <p:spPr>
          <a:xfrm>
            <a:off x="3104659" y="4224880"/>
            <a:ext cx="929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eating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coffee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resting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hustling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/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41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Markov Chain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1209090" y="1113801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3F7FE33C-BC1F-4761-B4C8-A519B9EAECB5}"/>
              </a:ext>
            </a:extLst>
          </p:cNvPr>
          <p:cNvSpPr/>
          <p:nvPr/>
        </p:nvSpPr>
        <p:spPr>
          <a:xfrm>
            <a:off x="4938715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1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eating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C55E1C0-B04D-4263-9BCB-8D1FB0E64C87}"/>
              </a:ext>
            </a:extLst>
          </p:cNvPr>
          <p:cNvSpPr/>
          <p:nvPr/>
        </p:nvSpPr>
        <p:spPr>
          <a:xfrm>
            <a:off x="6939123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4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coffee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F5B944A-65C6-408B-BD93-9C275F1FB059}"/>
              </a:ext>
            </a:extLst>
          </p:cNvPr>
          <p:cNvSpPr/>
          <p:nvPr/>
        </p:nvSpPr>
        <p:spPr>
          <a:xfrm>
            <a:off x="4901550" y="5351892"/>
            <a:ext cx="1163256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resting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2ADFBA4-AEE2-436E-800A-4C17CA8AF9E5}"/>
              </a:ext>
            </a:extLst>
          </p:cNvPr>
          <p:cNvSpPr/>
          <p:nvPr/>
        </p:nvSpPr>
        <p:spPr>
          <a:xfrm>
            <a:off x="6851756" y="5351893"/>
            <a:ext cx="1381870" cy="728231"/>
          </a:xfrm>
          <a:prstGeom prst="ellipse">
            <a:avLst/>
          </a:prstGeom>
          <a:solidFill>
            <a:schemeClr val="bg1">
              <a:lumMod val="50000"/>
              <a:alpha val="4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hustling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3CEEEF0-8CB5-42AF-B640-44167A9ECED3}"/>
              </a:ext>
            </a:extLst>
          </p:cNvPr>
          <p:cNvCxnSpPr>
            <a:stCxn id="26" idx="3"/>
            <a:endCxn id="58" idx="1"/>
          </p:cNvCxnSpPr>
          <p:nvPr/>
        </p:nvCxnSpPr>
        <p:spPr>
          <a:xfrm flipH="1">
            <a:off x="5071905" y="4330461"/>
            <a:ext cx="32468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6E8CB24-D67A-4F27-8C3A-026720CF8A2E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5894451" y="4330461"/>
            <a:ext cx="1210330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5B57872-D5F0-4529-ABE2-1A74F284E188}"/>
              </a:ext>
            </a:extLst>
          </p:cNvPr>
          <p:cNvCxnSpPr>
            <a:stCxn id="26" idx="6"/>
            <a:endCxn id="57" idx="2"/>
          </p:cNvCxnSpPr>
          <p:nvPr/>
        </p:nvCxnSpPr>
        <p:spPr>
          <a:xfrm>
            <a:off x="6069901" y="4072993"/>
            <a:ext cx="869222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9E57CCF-1EFD-44B5-9472-B18CABE31018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7504716" y="4437108"/>
            <a:ext cx="37975" cy="914785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725DC7AD-2023-4D05-8E18-7F81B73AB59A}"/>
              </a:ext>
            </a:extLst>
          </p:cNvPr>
          <p:cNvCxnSpPr>
            <a:cxnSpLocks/>
            <a:stCxn id="59" idx="5"/>
            <a:endCxn id="59" idx="6"/>
          </p:cNvCxnSpPr>
          <p:nvPr/>
        </p:nvCxnSpPr>
        <p:spPr>
          <a:xfrm rot="5400000" flipH="1" flipV="1">
            <a:off x="8003707" y="5743558"/>
            <a:ext cx="257468" cy="202370"/>
          </a:xfrm>
          <a:prstGeom prst="curvedConnector4">
            <a:avLst>
              <a:gd name="adj1" fmla="val -727"/>
              <a:gd name="adj2" fmla="val 28356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F934463-6C72-4007-A79E-0AF987BAFCCA}"/>
              </a:ext>
            </a:extLst>
          </p:cNvPr>
          <p:cNvCxnSpPr>
            <a:stCxn id="59" idx="7"/>
            <a:endCxn id="57" idx="5"/>
          </p:cNvCxnSpPr>
          <p:nvPr/>
        </p:nvCxnSpPr>
        <p:spPr>
          <a:xfrm flipH="1" flipV="1">
            <a:off x="7904651" y="4330461"/>
            <a:ext cx="126605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83D45A9-77C0-440C-B198-0AB7F714E988}"/>
              </a:ext>
            </a:extLst>
          </p:cNvPr>
          <p:cNvCxnSpPr>
            <a:stCxn id="59" idx="1"/>
            <a:endCxn id="26" idx="5"/>
          </p:cNvCxnSpPr>
          <p:nvPr/>
        </p:nvCxnSpPr>
        <p:spPr>
          <a:xfrm flipH="1" flipV="1">
            <a:off x="5904243" y="4330461"/>
            <a:ext cx="1149883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47C2CA-DA64-4D0A-99C1-B8B84B4296F5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 flipV="1">
            <a:off x="6064806" y="5716008"/>
            <a:ext cx="786950" cy="1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/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/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/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Verbinder: gekrümmt 80">
            <a:extLst>
              <a:ext uri="{FF2B5EF4-FFF2-40B4-BE49-F238E27FC236}">
                <a16:creationId xmlns:a16="http://schemas.microsoft.com/office/drawing/2014/main" id="{B9AEE6E0-10BD-497F-9CC6-02CBE7D7A7A3}"/>
              </a:ext>
            </a:extLst>
          </p:cNvPr>
          <p:cNvCxnSpPr>
            <a:stCxn id="57" idx="7"/>
            <a:endCxn id="57" idx="6"/>
          </p:cNvCxnSpPr>
          <p:nvPr/>
        </p:nvCxnSpPr>
        <p:spPr>
          <a:xfrm rot="16200000" flipH="1">
            <a:off x="7858745" y="3861429"/>
            <a:ext cx="257469" cy="165658"/>
          </a:xfrm>
          <a:prstGeom prst="curvedConnector4">
            <a:avLst>
              <a:gd name="adj1" fmla="val -34021"/>
              <a:gd name="adj2" fmla="val 31849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/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/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/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/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/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/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/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eating,coffee,resting,hustling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blipFill>
                <a:blip r:embed="rId19"/>
                <a:stretch>
                  <a:fillRect t="-5660" r="-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892BB97-4D8A-4D9D-83F2-D9AFCC1B01F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/>
              <p:nvPr/>
            </p:nvSpPr>
            <p:spPr>
              <a:xfrm>
                <a:off x="3904469" y="4261558"/>
                <a:ext cx="100893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0.45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469" y="4261558"/>
                <a:ext cx="1008931" cy="11269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6F9CC02A-5F13-439E-A2A8-6BC41A296014}"/>
              </a:ext>
            </a:extLst>
          </p:cNvPr>
          <p:cNvSpPr txBox="1"/>
          <p:nvPr/>
        </p:nvSpPr>
        <p:spPr>
          <a:xfrm>
            <a:off x="3104659" y="4224880"/>
            <a:ext cx="929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eating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coffee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resting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hustling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/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5AD4DA9-16E8-4D88-B332-76546018153A}"/>
              </a:ext>
            </a:extLst>
          </p:cNvPr>
          <p:cNvCxnSpPr>
            <a:cxnSpLocks/>
          </p:cNvCxnSpPr>
          <p:nvPr/>
        </p:nvCxnSpPr>
        <p:spPr>
          <a:xfrm flipH="1" flipV="1">
            <a:off x="5504308" y="4437108"/>
            <a:ext cx="182117" cy="939264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28F7C7FA-1EA3-47FC-91AF-4FF20D4F4EEF}"/>
                  </a:ext>
                </a:extLst>
              </p:cNvPr>
              <p:cNvSpPr txBox="1"/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28F7C7FA-1EA3-47FC-91AF-4FF20D4F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18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Markov Chain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1209090" y="1113801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3F7FE33C-BC1F-4761-B4C8-A519B9EAECB5}"/>
              </a:ext>
            </a:extLst>
          </p:cNvPr>
          <p:cNvSpPr/>
          <p:nvPr/>
        </p:nvSpPr>
        <p:spPr>
          <a:xfrm>
            <a:off x="4938715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eating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C55E1C0-B04D-4263-9BCB-8D1FB0E64C87}"/>
              </a:ext>
            </a:extLst>
          </p:cNvPr>
          <p:cNvSpPr/>
          <p:nvPr/>
        </p:nvSpPr>
        <p:spPr>
          <a:xfrm>
            <a:off x="6939123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coffee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F5B944A-65C6-408B-BD93-9C275F1FB059}"/>
              </a:ext>
            </a:extLst>
          </p:cNvPr>
          <p:cNvSpPr/>
          <p:nvPr/>
        </p:nvSpPr>
        <p:spPr>
          <a:xfrm>
            <a:off x="4901550" y="5351892"/>
            <a:ext cx="1163256" cy="728231"/>
          </a:xfrm>
          <a:prstGeom prst="ellipse">
            <a:avLst/>
          </a:prstGeom>
          <a:solidFill>
            <a:schemeClr val="bg1">
              <a:lumMod val="50000"/>
              <a:alpha val="21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resting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2ADFBA4-AEE2-436E-800A-4C17CA8AF9E5}"/>
              </a:ext>
            </a:extLst>
          </p:cNvPr>
          <p:cNvSpPr/>
          <p:nvPr/>
        </p:nvSpPr>
        <p:spPr>
          <a:xfrm>
            <a:off x="6851756" y="5351893"/>
            <a:ext cx="1381870" cy="728231"/>
          </a:xfrm>
          <a:prstGeom prst="ellipse">
            <a:avLst/>
          </a:prstGeom>
          <a:solidFill>
            <a:schemeClr val="bg1">
              <a:lumMod val="50000"/>
              <a:alpha val="4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hustling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3CEEEF0-8CB5-42AF-B640-44167A9ECED3}"/>
              </a:ext>
            </a:extLst>
          </p:cNvPr>
          <p:cNvCxnSpPr>
            <a:stCxn id="26" idx="3"/>
            <a:endCxn id="58" idx="1"/>
          </p:cNvCxnSpPr>
          <p:nvPr/>
        </p:nvCxnSpPr>
        <p:spPr>
          <a:xfrm flipH="1">
            <a:off x="5071905" y="4330461"/>
            <a:ext cx="32468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6E8CB24-D67A-4F27-8C3A-026720CF8A2E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5894451" y="4330461"/>
            <a:ext cx="1210330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5B57872-D5F0-4529-ABE2-1A74F284E188}"/>
              </a:ext>
            </a:extLst>
          </p:cNvPr>
          <p:cNvCxnSpPr>
            <a:stCxn id="26" idx="6"/>
            <a:endCxn id="57" idx="2"/>
          </p:cNvCxnSpPr>
          <p:nvPr/>
        </p:nvCxnSpPr>
        <p:spPr>
          <a:xfrm>
            <a:off x="6069901" y="4072993"/>
            <a:ext cx="869222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9E57CCF-1EFD-44B5-9472-B18CABE31018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7504716" y="4437108"/>
            <a:ext cx="37975" cy="914785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725DC7AD-2023-4D05-8E18-7F81B73AB59A}"/>
              </a:ext>
            </a:extLst>
          </p:cNvPr>
          <p:cNvCxnSpPr>
            <a:cxnSpLocks/>
            <a:stCxn id="59" idx="5"/>
            <a:endCxn id="59" idx="6"/>
          </p:cNvCxnSpPr>
          <p:nvPr/>
        </p:nvCxnSpPr>
        <p:spPr>
          <a:xfrm rot="5400000" flipH="1" flipV="1">
            <a:off x="8003707" y="5743558"/>
            <a:ext cx="257468" cy="202370"/>
          </a:xfrm>
          <a:prstGeom prst="curvedConnector4">
            <a:avLst>
              <a:gd name="adj1" fmla="val -727"/>
              <a:gd name="adj2" fmla="val 28356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F934463-6C72-4007-A79E-0AF987BAFCCA}"/>
              </a:ext>
            </a:extLst>
          </p:cNvPr>
          <p:cNvCxnSpPr>
            <a:stCxn id="59" idx="7"/>
            <a:endCxn id="57" idx="5"/>
          </p:cNvCxnSpPr>
          <p:nvPr/>
        </p:nvCxnSpPr>
        <p:spPr>
          <a:xfrm flipH="1" flipV="1">
            <a:off x="7904651" y="4330461"/>
            <a:ext cx="126605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83D45A9-77C0-440C-B198-0AB7F714E988}"/>
              </a:ext>
            </a:extLst>
          </p:cNvPr>
          <p:cNvCxnSpPr>
            <a:stCxn id="59" idx="1"/>
            <a:endCxn id="26" idx="5"/>
          </p:cNvCxnSpPr>
          <p:nvPr/>
        </p:nvCxnSpPr>
        <p:spPr>
          <a:xfrm flipH="1" flipV="1">
            <a:off x="5904243" y="4330461"/>
            <a:ext cx="1149883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47C2CA-DA64-4D0A-99C1-B8B84B4296F5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 flipV="1">
            <a:off x="6064806" y="5716008"/>
            <a:ext cx="786950" cy="1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/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/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/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Verbinder: gekrümmt 80">
            <a:extLst>
              <a:ext uri="{FF2B5EF4-FFF2-40B4-BE49-F238E27FC236}">
                <a16:creationId xmlns:a16="http://schemas.microsoft.com/office/drawing/2014/main" id="{B9AEE6E0-10BD-497F-9CC6-02CBE7D7A7A3}"/>
              </a:ext>
            </a:extLst>
          </p:cNvPr>
          <p:cNvCxnSpPr>
            <a:stCxn id="57" idx="7"/>
            <a:endCxn id="57" idx="6"/>
          </p:cNvCxnSpPr>
          <p:nvPr/>
        </p:nvCxnSpPr>
        <p:spPr>
          <a:xfrm rot="16200000" flipH="1">
            <a:off x="7858745" y="3861429"/>
            <a:ext cx="257469" cy="165658"/>
          </a:xfrm>
          <a:prstGeom prst="curvedConnector4">
            <a:avLst>
              <a:gd name="adj1" fmla="val -34021"/>
              <a:gd name="adj2" fmla="val 31849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/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/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/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/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/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/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/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eating,coffee,resting,hustling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blipFill>
                <a:blip r:embed="rId19"/>
                <a:stretch>
                  <a:fillRect t="-5660" r="-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892BB97-4D8A-4D9D-83F2-D9AFCC1B01F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/>
              <p:nvPr/>
            </p:nvSpPr>
            <p:spPr>
              <a:xfrm>
                <a:off x="3904469" y="4261558"/>
                <a:ext cx="113717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0.09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0.295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0.21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0.405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469" y="4261558"/>
                <a:ext cx="1137171" cy="11269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6F9CC02A-5F13-439E-A2A8-6BC41A296014}"/>
              </a:ext>
            </a:extLst>
          </p:cNvPr>
          <p:cNvSpPr txBox="1"/>
          <p:nvPr/>
        </p:nvSpPr>
        <p:spPr>
          <a:xfrm>
            <a:off x="3104659" y="4224880"/>
            <a:ext cx="929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eating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coffee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resting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hustling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/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5AD4DA9-16E8-4D88-B332-76546018153A}"/>
              </a:ext>
            </a:extLst>
          </p:cNvPr>
          <p:cNvCxnSpPr>
            <a:cxnSpLocks/>
          </p:cNvCxnSpPr>
          <p:nvPr/>
        </p:nvCxnSpPr>
        <p:spPr>
          <a:xfrm flipH="1" flipV="1">
            <a:off x="5504308" y="4437108"/>
            <a:ext cx="182117" cy="939264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28F7C7FA-1EA3-47FC-91AF-4FF20D4F4EEF}"/>
                  </a:ext>
                </a:extLst>
              </p:cNvPr>
              <p:cNvSpPr txBox="1"/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28F7C7FA-1EA3-47FC-91AF-4FF20D4F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17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0000">
                <a:schemeClr val="accent3">
                  <a:lumMod val="40000"/>
                  <a:lumOff val="60000"/>
                </a:schemeClr>
              </a:gs>
              <a:gs pos="4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Hidden Markov Model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16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4358492" y="2286855"/>
                <a:ext cx="1381943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92" y="2286855"/>
                <a:ext cx="1381943" cy="704868"/>
              </a:xfrm>
              <a:prstGeom prst="roundRect">
                <a:avLst/>
              </a:prstGeom>
              <a:blipFill>
                <a:blip r:embed="rId3"/>
                <a:stretch>
                  <a:fillRect l="-881" r="-4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1137674" y="110803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4191726" y="1113027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</a:t>
                </a: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 b="0" i="1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observations</a:t>
                </a: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</a:t>
                </a:r>
                <a:r>
                  <a:rPr lang="de-DE" sz="1800"/>
                  <a:t>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C3A7F614-B003-4E17-9341-EE02EED6ADE5}"/>
                  </a:ext>
                </a:extLst>
              </p:cNvPr>
              <p:cNvSpPr/>
              <p:nvPr/>
            </p:nvSpPr>
            <p:spPr>
              <a:xfrm>
                <a:off x="2744360" y="2385078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C3A7F614-B003-4E17-9341-EE02EED6A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60" y="2385078"/>
                <a:ext cx="1316466" cy="514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BA91D87-BD6A-4E41-BA9F-BF9F5728172F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 flipV="1">
            <a:off x="2414822" y="2642529"/>
            <a:ext cx="329538" cy="9424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F522100-3D41-4C44-B44B-75A98EE56323}"/>
              </a:ext>
            </a:extLst>
          </p:cNvPr>
          <p:cNvCxnSpPr>
            <a:cxnSpLocks/>
            <a:stCxn id="42" idx="3"/>
            <a:endCxn id="7" idx="1"/>
          </p:cNvCxnSpPr>
          <p:nvPr/>
        </p:nvCxnSpPr>
        <p:spPr>
          <a:xfrm flipV="1">
            <a:off x="4060826" y="2639289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B5011DA-9ABF-4557-9579-8CFA03CADE4E}"/>
              </a:ext>
            </a:extLst>
          </p:cNvPr>
          <p:cNvSpPr txBox="1"/>
          <p:nvPr/>
        </p:nvSpPr>
        <p:spPr>
          <a:xfrm>
            <a:off x="2726221" y="3160707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2"/>
                </a:solidFill>
              </a:rPr>
              <a:t>emission</a:t>
            </a:r>
          </a:p>
          <a:p>
            <a:pPr algn="ctr"/>
            <a:r>
              <a:rPr lang="de-DE">
                <a:solidFill>
                  <a:schemeClr val="accent2"/>
                </a:solidFill>
              </a:rPr>
              <a:t>probabilities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857571A-AA91-4287-901D-5B335C7CD693}"/>
              </a:ext>
            </a:extLst>
          </p:cNvPr>
          <p:cNvCxnSpPr>
            <a:stCxn id="66" idx="0"/>
            <a:endCxn id="42" idx="2"/>
          </p:cNvCxnSpPr>
          <p:nvPr/>
        </p:nvCxnSpPr>
        <p:spPr>
          <a:xfrm flipV="1">
            <a:off x="3402593" y="2899980"/>
            <a:ext cx="0" cy="26072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63D60F6D-327C-41BC-B513-AFE54A0DFE4A}"/>
                  </a:ext>
                </a:extLst>
              </p:cNvPr>
              <p:cNvSpPr/>
              <p:nvPr/>
            </p:nvSpPr>
            <p:spPr>
              <a:xfrm>
                <a:off x="4358492" y="3946471"/>
                <a:ext cx="1378109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63D60F6D-327C-41BC-B513-AFE54A0DF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92" y="3946471"/>
                <a:ext cx="1378109" cy="704868"/>
              </a:xfrm>
              <a:prstGeom prst="roundRect">
                <a:avLst/>
              </a:prstGeom>
              <a:blipFill>
                <a:blip r:embed="rId11"/>
                <a:stretch>
                  <a:fillRect l="-885" r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7C1B207-CBF4-4300-8740-F816444D2A20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>
            <a:off x="2410988" y="4290849"/>
            <a:ext cx="333372" cy="11296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DF6E2295-0E42-4129-B1AA-AB2460B38788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 flipV="1">
            <a:off x="4060826" y="4298905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352C4AF7-C4B7-4E8A-9D2B-BFD61928F6C5}"/>
                  </a:ext>
                </a:extLst>
              </p:cNvPr>
              <p:cNvSpPr/>
              <p:nvPr/>
            </p:nvSpPr>
            <p:spPr>
              <a:xfrm>
                <a:off x="4369264" y="5551751"/>
                <a:ext cx="1378109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352C4AF7-C4B7-4E8A-9D2B-BFD61928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264" y="5551751"/>
                <a:ext cx="1378109" cy="704868"/>
              </a:xfrm>
              <a:prstGeom prst="roundRect">
                <a:avLst/>
              </a:prstGeom>
              <a:blipFill>
                <a:blip r:embed="rId12"/>
                <a:stretch>
                  <a:fillRect l="-885" r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29DA24-3F8F-4DE7-AFE1-C3BD878AD982}"/>
                  </a:ext>
                </a:extLst>
              </p:cNvPr>
              <p:cNvSpPr/>
              <p:nvPr/>
            </p:nvSpPr>
            <p:spPr>
              <a:xfrm>
                <a:off x="2755132" y="5649974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29DA24-3F8F-4DE7-AFE1-C3BD878AD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132" y="5649974"/>
                <a:ext cx="1316466" cy="5149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C3B2EE12-2991-4993-921A-0622D930532F}"/>
              </a:ext>
            </a:extLst>
          </p:cNvPr>
          <p:cNvCxnSpPr>
            <a:cxnSpLocks/>
            <a:stCxn id="40" idx="3"/>
            <a:endCxn id="76" idx="1"/>
          </p:cNvCxnSpPr>
          <p:nvPr/>
        </p:nvCxnSpPr>
        <p:spPr>
          <a:xfrm flipV="1">
            <a:off x="2410988" y="5907425"/>
            <a:ext cx="344144" cy="2072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D57ACA27-589E-43B5-9219-F2406FB0A071}"/>
              </a:ext>
            </a:extLst>
          </p:cNvPr>
          <p:cNvCxnSpPr>
            <a:cxnSpLocks/>
            <a:stCxn id="76" idx="3"/>
            <a:endCxn id="75" idx="1"/>
          </p:cNvCxnSpPr>
          <p:nvPr/>
        </p:nvCxnSpPr>
        <p:spPr>
          <a:xfrm flipV="1">
            <a:off x="4071598" y="5904185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DFAC34F-C7FE-45A2-8DFD-499239493B4D}"/>
              </a:ext>
            </a:extLst>
          </p:cNvPr>
          <p:cNvCxnSpPr>
            <a:cxnSpLocks/>
            <a:stCxn id="66" idx="2"/>
            <a:endCxn id="76" idx="0"/>
          </p:cNvCxnSpPr>
          <p:nvPr/>
        </p:nvCxnSpPr>
        <p:spPr>
          <a:xfrm>
            <a:off x="3402593" y="3807038"/>
            <a:ext cx="10772" cy="184293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E90AC84-EB7C-4DAD-89CC-71C47CD4C296}"/>
              </a:ext>
            </a:extLst>
          </p:cNvPr>
          <p:cNvCxnSpPr>
            <a:stCxn id="66" idx="2"/>
            <a:endCxn id="72" idx="0"/>
          </p:cNvCxnSpPr>
          <p:nvPr/>
        </p:nvCxnSpPr>
        <p:spPr>
          <a:xfrm>
            <a:off x="3402593" y="3807038"/>
            <a:ext cx="0" cy="2376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DEA14E4-B776-4D00-BD5D-15BB22AD7F2D}"/>
                  </a:ext>
                </a:extLst>
              </p:cNvPr>
              <p:cNvSpPr/>
              <p:nvPr/>
            </p:nvSpPr>
            <p:spPr>
              <a:xfrm>
                <a:off x="2744360" y="4044694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DEA14E4-B776-4D00-BD5D-15BB22AD7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60" y="4044694"/>
                <a:ext cx="1316466" cy="5149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27B82B67-4F43-4587-BF69-8CE534082D34}"/>
              </a:ext>
            </a:extLst>
          </p:cNvPr>
          <p:cNvCxnSpPr>
            <a:cxnSpLocks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9" grpId="0"/>
      <p:bldP spid="42" grpId="0" animBg="1"/>
      <p:bldP spid="66" grpId="0"/>
      <p:bldP spid="71" grpId="0" animBg="1"/>
      <p:bldP spid="75" grpId="0" animBg="1"/>
      <p:bldP spid="76" grpId="0" animBg="1"/>
      <p:bldP spid="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E80E2245-9499-4961-8176-1EDAD256DDED}"/>
              </a:ext>
            </a:extLst>
          </p:cNvPr>
          <p:cNvSpPr/>
          <p:nvPr/>
        </p:nvSpPr>
        <p:spPr>
          <a:xfrm>
            <a:off x="554992" y="3946626"/>
            <a:ext cx="2879088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5"/>
                </a:solidFill>
              </a:rPr>
              <a:t>world model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80F9302-E6BB-4FE8-95E9-9B0472110C39}"/>
              </a:ext>
            </a:extLst>
          </p:cNvPr>
          <p:cNvSpPr/>
          <p:nvPr/>
        </p:nvSpPr>
        <p:spPr>
          <a:xfrm>
            <a:off x="3721801" y="5415187"/>
            <a:ext cx="2231356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2"/>
                </a:solidFill>
              </a:rPr>
              <a:t>observation model</a:t>
            </a:r>
            <a:endParaRPr lang="de-DE">
              <a:solidFill>
                <a:schemeClr val="accent2"/>
              </a:solidFill>
              <a:latin typeface="Corbel" panose="020B0503020204020204" pitchFamily="34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stCxn id="26" idx="0"/>
            <a:endCxn id="7" idx="2"/>
          </p:cNvCxnSpPr>
          <p:nvPr/>
        </p:nvCxnSpPr>
        <p:spPr>
          <a:xfrm flipV="1">
            <a:off x="4837479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1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World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the kalman-filter assumes the following state progression (based on former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):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state-transition</a:t>
                </a:r>
                <a:r>
                  <a:rPr lang="de-DE" sz="2800">
                    <a:latin typeface="Corbel" panose="020B0503020204020204" pitchFamily="34" charset="0"/>
                  </a:rPr>
                  <a:t>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classical mechanics)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  <a:r>
                  <a:rPr lang="de-DE" sz="2800">
                    <a:latin typeface="Corbel" panose="020B0503020204020204" pitchFamily="34" charset="0"/>
                  </a:rPr>
                  <a:t>-input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motor affects position)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  <a:r>
                  <a:rPr lang="de-DE" sz="2800">
                    <a:latin typeface="Corbel" panose="020B0503020204020204" pitchFamily="34" charset="0"/>
                  </a:rPr>
                  <a:t> vector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how much the motor is driven)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 : process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241" b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E0FD9B-853F-4143-9928-47C38872DE83}"/>
              </a:ext>
            </a:extLst>
          </p:cNvPr>
          <p:cNvSpPr txBox="1"/>
          <p:nvPr/>
        </p:nvSpPr>
        <p:spPr>
          <a:xfrm>
            <a:off x="4976385" y="374360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accent6"/>
                </a:solidFill>
              </a:rPr>
              <a:t>control</a:t>
            </a:r>
          </a:p>
        </p:txBody>
      </p:sp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43E24595-DB50-4B03-91A7-D5DEFD40FEAC}"/>
              </a:ext>
            </a:extLst>
          </p:cNvPr>
          <p:cNvSpPr/>
          <p:nvPr/>
        </p:nvSpPr>
        <p:spPr>
          <a:xfrm rot="16200000">
            <a:off x="5345908" y="3203058"/>
            <a:ext cx="111125" cy="969964"/>
          </a:xfrm>
          <a:prstGeom prst="leftBracket">
            <a:avLst/>
          </a:prstGeom>
          <a:ln w="25400"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462A72-479E-42B4-8BB0-4FAFEA207987}"/>
              </a:ext>
            </a:extLst>
          </p:cNvPr>
          <p:cNvSpPr txBox="1"/>
          <p:nvPr/>
        </p:nvSpPr>
        <p:spPr>
          <a:xfrm>
            <a:off x="6139122" y="3751819"/>
            <a:ext cx="85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noise</a:t>
            </a:r>
          </a:p>
        </p:txBody>
      </p:sp>
      <p:sp>
        <p:nvSpPr>
          <p:cNvPr id="10" name="Eckige Klammer links 9">
            <a:extLst>
              <a:ext uri="{FF2B5EF4-FFF2-40B4-BE49-F238E27FC236}">
                <a16:creationId xmlns:a16="http://schemas.microsoft.com/office/drawing/2014/main" id="{315CF093-5304-4201-805A-B6734103B5E9}"/>
              </a:ext>
            </a:extLst>
          </p:cNvPr>
          <p:cNvSpPr/>
          <p:nvPr/>
        </p:nvSpPr>
        <p:spPr>
          <a:xfrm rot="16200000">
            <a:off x="6508645" y="3384720"/>
            <a:ext cx="111125" cy="606640"/>
          </a:xfrm>
          <a:prstGeom prst="leftBracket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23ECDA1-AD01-43EE-AEF2-C506AD778EFF}"/>
              </a:ext>
            </a:extLst>
          </p:cNvPr>
          <p:cNvSpPr txBox="1"/>
          <p:nvPr/>
        </p:nvSpPr>
        <p:spPr>
          <a:xfrm>
            <a:off x="3146902" y="3751817"/>
            <a:ext cx="1516916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</p:txBody>
      </p:sp>
      <p:sp>
        <p:nvSpPr>
          <p:cNvPr id="12" name="Eckige Klammer links 11">
            <a:extLst>
              <a:ext uri="{FF2B5EF4-FFF2-40B4-BE49-F238E27FC236}">
                <a16:creationId xmlns:a16="http://schemas.microsoft.com/office/drawing/2014/main" id="{D59FFC47-CA26-4946-B325-31D571BE1FA6}"/>
              </a:ext>
            </a:extLst>
          </p:cNvPr>
          <p:cNvSpPr/>
          <p:nvPr/>
        </p:nvSpPr>
        <p:spPr>
          <a:xfrm rot="16200000">
            <a:off x="3864771" y="3036371"/>
            <a:ext cx="111126" cy="1303335"/>
          </a:xfrm>
          <a:prstGeom prst="leftBracket">
            <a:avLst/>
          </a:prstGeom>
          <a:ln w="25400"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6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400"/>
              <a:t>Kalman Filter: Observation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an observation (measurement)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of the hidden true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is modeled as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observation model</a:t>
                </a:r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400">
                    <a:latin typeface="Corbel" panose="020B0503020204020204" pitchFamily="34" charset="0"/>
                  </a:rPr>
                  <a:t>(state-space -&gt; observe-space)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observation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r="-1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9EA7E45-6DDC-4636-9F8D-A6DD5C306BD8}"/>
              </a:ext>
            </a:extLst>
          </p:cNvPr>
          <p:cNvSpPr txBox="1"/>
          <p:nvPr/>
        </p:nvSpPr>
        <p:spPr>
          <a:xfrm>
            <a:off x="5224723" y="3590508"/>
            <a:ext cx="6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noise</a:t>
            </a:r>
          </a:p>
        </p:txBody>
      </p:sp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B0C9B829-F986-4CF0-9B07-DA5B2005861E}"/>
              </a:ext>
            </a:extLst>
          </p:cNvPr>
          <p:cNvSpPr/>
          <p:nvPr/>
        </p:nvSpPr>
        <p:spPr>
          <a:xfrm rot="16200000">
            <a:off x="5513938" y="3303717"/>
            <a:ext cx="119341" cy="454239"/>
          </a:xfrm>
          <a:prstGeom prst="leftBracket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448B0B8-BE84-47F6-B0EF-3E5EADC71B49}"/>
              </a:ext>
            </a:extLst>
          </p:cNvPr>
          <p:cNvSpPr txBox="1"/>
          <p:nvPr/>
        </p:nvSpPr>
        <p:spPr>
          <a:xfrm>
            <a:off x="3848100" y="3590508"/>
            <a:ext cx="14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accent2"/>
                </a:solidFill>
              </a:rPr>
              <a:t>observation</a:t>
            </a:r>
          </a:p>
        </p:txBody>
      </p:sp>
      <p:sp>
        <p:nvSpPr>
          <p:cNvPr id="10" name="Eckige Klammer links 9">
            <a:extLst>
              <a:ext uri="{FF2B5EF4-FFF2-40B4-BE49-F238E27FC236}">
                <a16:creationId xmlns:a16="http://schemas.microsoft.com/office/drawing/2014/main" id="{21E1979E-4E25-46FD-8B34-F2F4C3505616}"/>
              </a:ext>
            </a:extLst>
          </p:cNvPr>
          <p:cNvSpPr/>
          <p:nvPr/>
        </p:nvSpPr>
        <p:spPr>
          <a:xfrm rot="16200000">
            <a:off x="4513810" y="3075116"/>
            <a:ext cx="119341" cy="911439"/>
          </a:xfrm>
          <a:prstGeom prst="leftBracket">
            <a:avLst/>
          </a:prstGeom>
          <a:ln w="25400"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1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3600">
                <a:latin typeface="Corbel" panose="020B0503020204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600">
                <a:latin typeface="Corbel" panose="020B0503020204020204" pitchFamily="34" charset="0"/>
              </a:rPr>
              <a:t>g-h-filter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600">
                <a:latin typeface="Corbel" panose="020B0503020204020204" pitchFamily="34" charset="0"/>
              </a:rPr>
              <a:t>the hidden markov model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600">
                <a:latin typeface="Corbel" panose="020B0503020204020204" pitchFamily="34" charset="0"/>
              </a:rPr>
              <a:t>kalman-filter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600">
                <a:latin typeface="Corbel" panose="020B0503020204020204" pitchFamily="34" charset="0"/>
              </a:rPr>
              <a:t>extended and unscented </a:t>
            </a:r>
            <a:br>
              <a:rPr lang="de-DE" sz="3600">
                <a:latin typeface="Corbel" panose="020B0503020204020204" pitchFamily="34" charset="0"/>
              </a:rPr>
            </a:br>
            <a:r>
              <a:rPr lang="de-DE" sz="3600">
                <a:latin typeface="Corbel" panose="020B0503020204020204" pitchFamily="34" charset="0"/>
              </a:rPr>
              <a:t>kalman filters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71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20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/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cxnSpLocks/>
          </p:cNvCxnSpPr>
          <p:nvPr/>
        </p:nvCxnSpPr>
        <p:spPr>
          <a:xfrm flipV="1">
            <a:off x="4810047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52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E09EA95C-368D-423D-AA27-D1FF6EB8228F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0. Past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6" y="1838326"/>
                <a:ext cx="4912614" cy="43386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de-DE" sz="2800" b="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de-DE" sz="2400"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6" y="1838326"/>
                <a:ext cx="4912614" cy="4338638"/>
              </a:xfrm>
              <a:blipFill>
                <a:blip r:embed="rId3"/>
                <a:stretch>
                  <a:fillRect l="-2481" t="-2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/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53A593E-2516-41A9-BC78-6A9E03DBB6B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637920" y="2866070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2C158669-5AE6-444A-8F59-90FA92162FCF}"/>
                  </a:ext>
                </a:extLst>
              </p:cNvPr>
              <p:cNvSpPr/>
              <p:nvPr/>
            </p:nvSpPr>
            <p:spPr>
              <a:xfrm>
                <a:off x="5858526" y="1947384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2C158669-5AE6-444A-8F59-90FA92162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526" y="1947384"/>
                <a:ext cx="2561588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18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E09EA95C-368D-423D-AA27-D1FF6EB8228F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1.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de-DE" sz="24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  <a:blipFill>
                <a:blip r:embed="rId3"/>
                <a:stretch>
                  <a:fillRect l="-2481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/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/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/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53A593E-2516-41A9-BC78-6A9E03DBB6B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637920" y="2866070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E729581-546F-414A-BF04-B5AC054790A6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637920" y="434768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3DA2F58-CA4E-4BF6-9692-2524BCBF26E9}"/>
              </a:ext>
            </a:extLst>
          </p:cNvPr>
          <p:cNvCxnSpPr>
            <a:cxnSpLocks/>
          </p:cNvCxnSpPr>
          <p:nvPr/>
        </p:nvCxnSpPr>
        <p:spPr>
          <a:xfrm>
            <a:off x="2751736" y="4196810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C4FDE4A-C669-4FEC-9A85-6265E4234C46}"/>
              </a:ext>
            </a:extLst>
          </p:cNvPr>
          <p:cNvCxnSpPr>
            <a:cxnSpLocks/>
          </p:cNvCxnSpPr>
          <p:nvPr/>
        </p:nvCxnSpPr>
        <p:spPr>
          <a:xfrm flipV="1">
            <a:off x="2751736" y="4507849"/>
            <a:ext cx="4016178" cy="9287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EFC186D-9668-4C9D-A7B2-3DBD5979BDE7}"/>
              </a:ext>
            </a:extLst>
          </p:cNvPr>
          <p:cNvCxnSpPr>
            <a:cxnSpLocks/>
          </p:cNvCxnSpPr>
          <p:nvPr/>
        </p:nvCxnSpPr>
        <p:spPr>
          <a:xfrm flipV="1">
            <a:off x="6767914" y="4294717"/>
            <a:ext cx="0" cy="213132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5CDE134-848D-4806-8E57-7F9EAFF37E05}"/>
              </a:ext>
            </a:extLst>
          </p:cNvPr>
          <p:cNvCxnSpPr>
            <a:stCxn id="9" idx="3"/>
          </p:cNvCxnSpPr>
          <p:nvPr/>
        </p:nvCxnSpPr>
        <p:spPr>
          <a:xfrm flipV="1">
            <a:off x="2751736" y="5367338"/>
            <a:ext cx="482002" cy="2621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4EB5993D-B8B2-420C-9161-E8E1DC3D3A37}"/>
              </a:ext>
            </a:extLst>
          </p:cNvPr>
          <p:cNvCxnSpPr>
            <a:cxnSpLocks/>
          </p:cNvCxnSpPr>
          <p:nvPr/>
        </p:nvCxnSpPr>
        <p:spPr>
          <a:xfrm>
            <a:off x="2094511" y="4187455"/>
            <a:ext cx="0" cy="531064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CE8F2DC0-30C0-4A26-8C21-03A64D2E352D}"/>
              </a:ext>
            </a:extLst>
          </p:cNvPr>
          <p:cNvCxnSpPr>
            <a:cxnSpLocks/>
          </p:cNvCxnSpPr>
          <p:nvPr/>
        </p:nvCxnSpPr>
        <p:spPr>
          <a:xfrm>
            <a:off x="2094511" y="4718519"/>
            <a:ext cx="5532876" cy="0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0C0E4B3-3A16-4EA7-B966-E2371B863426}"/>
              </a:ext>
            </a:extLst>
          </p:cNvPr>
          <p:cNvCxnSpPr>
            <a:cxnSpLocks/>
          </p:cNvCxnSpPr>
          <p:nvPr/>
        </p:nvCxnSpPr>
        <p:spPr>
          <a:xfrm flipV="1">
            <a:off x="7623026" y="2866070"/>
            <a:ext cx="0" cy="1852449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5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2.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 b="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400" b="1">
                    <a:latin typeface="Corbel" panose="020B0503020204020204" pitchFamily="34" charset="0"/>
                  </a:rPr>
                  <a:t>Kalman Gain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de-DE" sz="24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  <a:blipFill>
                <a:blip r:embed="rId3"/>
                <a:stretch>
                  <a:fillRect l="-2361" t="-21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0" y="4557794"/>
            <a:ext cx="613449" cy="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B859AE-7B46-47A8-AA9A-EC80A573618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639082" y="3086744"/>
            <a:ext cx="2095150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>
            <a:off x="2349400" y="5157924"/>
            <a:ext cx="2349401" cy="942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H="1" flipV="1">
            <a:off x="4675790" y="4302293"/>
            <a:ext cx="23011" cy="865054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DBA3238-2E53-4510-A970-77F1019E6B4C}"/>
              </a:ext>
            </a:extLst>
          </p:cNvPr>
          <p:cNvCxnSpPr>
            <a:cxnSpLocks/>
          </p:cNvCxnSpPr>
          <p:nvPr/>
        </p:nvCxnSpPr>
        <p:spPr>
          <a:xfrm flipH="1" flipV="1">
            <a:off x="4734232" y="2781701"/>
            <a:ext cx="1" cy="308389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FC79294-6E17-41E6-82A0-701E0837796C}"/>
              </a:ext>
            </a:extLst>
          </p:cNvPr>
          <p:cNvSpPr/>
          <p:nvPr/>
        </p:nvSpPr>
        <p:spPr>
          <a:xfrm>
            <a:off x="6503315" y="4538415"/>
            <a:ext cx="2231356" cy="918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inverse covariance</a:t>
            </a:r>
            <a:endParaRPr lang="de-DE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de-DE">
                <a:solidFill>
                  <a:schemeClr val="bg1"/>
                </a:solidFill>
                <a:latin typeface="Corbel" panose="020B0503020204020204" pitchFamily="34" charset="0"/>
              </a:rPr>
              <a:t>aka </a:t>
            </a:r>
            <a:r>
              <a:rPr lang="de-DE" b="1">
                <a:solidFill>
                  <a:schemeClr val="bg1"/>
                </a:solidFill>
                <a:latin typeface="Corbel" panose="020B0503020204020204" pitchFamily="34" charset="0"/>
              </a:rPr>
              <a:t>precision</a:t>
            </a: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05A649B-7544-4DF7-AAD7-E0A8F16E2536}"/>
              </a:ext>
            </a:extLst>
          </p:cNvPr>
          <p:cNvCxnSpPr>
            <a:cxnSpLocks/>
          </p:cNvCxnSpPr>
          <p:nvPr/>
        </p:nvCxnSpPr>
        <p:spPr>
          <a:xfrm>
            <a:off x="3830855" y="4302293"/>
            <a:ext cx="0" cy="695465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28B825-94EA-447F-ABB3-581B8D7EDF8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30855" y="4997758"/>
            <a:ext cx="2672460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02B6380-4775-4D3A-A251-766ED18EFF9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618993" y="5457101"/>
            <a:ext cx="0" cy="520187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4122BD6-1568-4FC9-B2D6-8AAED1DE144C}"/>
              </a:ext>
            </a:extLst>
          </p:cNvPr>
          <p:cNvCxnSpPr/>
          <p:nvPr/>
        </p:nvCxnSpPr>
        <p:spPr>
          <a:xfrm flipH="1">
            <a:off x="6185674" y="5977288"/>
            <a:ext cx="1433319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85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2.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 </a:t>
                </a:r>
                <a:r>
                  <a:rPr lang="de-DE" sz="2000">
                    <a:latin typeface="Corbel" panose="020B0503020204020204" pitchFamily="34" charset="0"/>
                  </a:rPr>
                  <a:t>(used as estimate)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DE" sz="2400" b="0" i="1">
                    <a:latin typeface="Cambria Math" panose="02040503050406030204" pitchFamily="18" charset="0"/>
                  </a:rPr>
                  <a:t> </a:t>
                </a:r>
                <a:br>
                  <a:rPr lang="de-DE" sz="2400" b="0" i="1">
                    <a:latin typeface="Cambria Math" panose="02040503050406030204" pitchFamily="18" charset="0"/>
                  </a:rPr>
                </a:br>
                <a:r>
                  <a:rPr lang="de-DE" sz="2400" b="0" i="1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400" b="0"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innovation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kalman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  <a:blipFill>
                <a:blip r:embed="rId3"/>
                <a:stretch>
                  <a:fillRect l="-2361" t="-2261" b="-2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0" y="4557794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 flipV="1">
            <a:off x="2349400" y="5157922"/>
            <a:ext cx="2678748" cy="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V="1">
            <a:off x="5028148" y="4649002"/>
            <a:ext cx="0" cy="482418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1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25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weight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60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weight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/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control vector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242F418-951A-40EB-8D46-43149BBACDE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3662045" y="2132641"/>
            <a:ext cx="0" cy="377673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/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/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/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/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  <a:p>
                <a:r>
                  <a:rPr lang="de-DE"/>
                  <a:t>process noise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blipFill>
                <a:blip r:embed="rId11"/>
                <a:stretch>
                  <a:fillRect l="-3782" r="-2941" b="-1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F5701C2-6AF2-47B3-B25A-7FDB12CB7C2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62045" y="3429000"/>
            <a:ext cx="0" cy="27940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6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3</a:t>
            </a:fld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19A4B72-F9AD-42D2-93CE-195755E548C7}"/>
              </a:ext>
            </a:extLst>
          </p:cNvPr>
          <p:cNvSpPr/>
          <p:nvPr/>
        </p:nvSpPr>
        <p:spPr>
          <a:xfrm>
            <a:off x="3304754" y="2214337"/>
            <a:ext cx="3978444" cy="3625423"/>
          </a:xfrm>
          <a:prstGeom prst="ellipse">
            <a:avLst/>
          </a:prstGeom>
          <a:gradFill flip="none" rotWithShape="1">
            <a:gsLst>
              <a:gs pos="0">
                <a:srgbClr val="ED7D31"/>
              </a:gs>
              <a:gs pos="5000">
                <a:schemeClr val="accent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4962BB4-FE2C-4105-8977-D2FAA9D10843}"/>
              </a:ext>
            </a:extLst>
          </p:cNvPr>
          <p:cNvSpPr/>
          <p:nvPr/>
        </p:nvSpPr>
        <p:spPr>
          <a:xfrm>
            <a:off x="4269837" y="1279666"/>
            <a:ext cx="2364238" cy="2364214"/>
          </a:xfrm>
          <a:prstGeom prst="ellipse">
            <a:avLst/>
          </a:prstGeom>
          <a:gradFill>
            <a:gsLst>
              <a:gs pos="0">
                <a:schemeClr val="accent1"/>
              </a:gs>
              <a:gs pos="8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C52F9E9-ED62-4DEA-9F17-0F920B365A15}"/>
                  </a:ext>
                </a:extLst>
              </p:cNvPr>
              <p:cNvSpPr txBox="1"/>
              <p:nvPr/>
            </p:nvSpPr>
            <p:spPr>
              <a:xfrm>
                <a:off x="1226912" y="1488988"/>
                <a:ext cx="612539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/>
              </a:p>
            </p:txBody>
          </p:sp>
        </mc:Choice>
        <mc:Fallback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C52F9E9-ED62-4DEA-9F17-0F920B365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12" y="1488988"/>
                <a:ext cx="612539" cy="523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A2DB50B-C5E4-4CCA-BDDB-A62EAF7A1A1E}"/>
                  </a:ext>
                </a:extLst>
              </p:cNvPr>
              <p:cNvSpPr txBox="1"/>
              <p:nvPr/>
            </p:nvSpPr>
            <p:spPr>
              <a:xfrm>
                <a:off x="6634074" y="5756151"/>
                <a:ext cx="620810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/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A2DB50B-C5E4-4CCA-BDDB-A62EAF7A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74" y="5756151"/>
                <a:ext cx="620810" cy="523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7BF9A4F-3047-4EE8-8FC7-FC56FF544AF5}"/>
              </a:ext>
            </a:extLst>
          </p:cNvPr>
          <p:cNvCxnSpPr>
            <a:stCxn id="33" idx="2"/>
            <a:endCxn id="34" idx="1"/>
          </p:cNvCxnSpPr>
          <p:nvPr/>
        </p:nvCxnSpPr>
        <p:spPr>
          <a:xfrm rot="16200000" flipH="1">
            <a:off x="2080851" y="1464537"/>
            <a:ext cx="4005555" cy="5100893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B72ECBC-0E39-4EB7-BD8F-EAA18AFF439F}"/>
              </a:ext>
            </a:extLst>
          </p:cNvPr>
          <p:cNvSpPr/>
          <p:nvPr/>
        </p:nvSpPr>
        <p:spPr>
          <a:xfrm>
            <a:off x="2346160" y="3238763"/>
            <a:ext cx="393697" cy="3776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9F65552-BC48-49B8-8746-7DDF71314886}"/>
                  </a:ext>
                </a:extLst>
              </p:cNvPr>
              <p:cNvSpPr txBox="1"/>
              <p:nvPr/>
            </p:nvSpPr>
            <p:spPr>
              <a:xfrm>
                <a:off x="1749737" y="3643880"/>
                <a:ext cx="1581971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9F65552-BC48-49B8-8746-7DDF71314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37" y="3643880"/>
                <a:ext cx="1581971" cy="523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37C0A65-9752-45A1-9F44-1E5024F0BA9C}"/>
              </a:ext>
            </a:extLst>
          </p:cNvPr>
          <p:cNvCxnSpPr>
            <a:cxnSpLocks/>
          </p:cNvCxnSpPr>
          <p:nvPr/>
        </p:nvCxnSpPr>
        <p:spPr>
          <a:xfrm flipV="1">
            <a:off x="2540723" y="2461776"/>
            <a:ext cx="2936242" cy="957486"/>
          </a:xfrm>
          <a:prstGeom prst="straightConnector1">
            <a:avLst/>
          </a:prstGeom>
          <a:ln w="44450" cmpd="dbl">
            <a:solidFill>
              <a:schemeClr val="accent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B9F19F-F8B2-4A23-A55E-8B0C7E5AED3B}"/>
                  </a:ext>
                </a:extLst>
              </p:cNvPr>
              <p:cNvSpPr txBox="1"/>
              <p:nvPr/>
            </p:nvSpPr>
            <p:spPr>
              <a:xfrm rot="20473900">
                <a:off x="3055681" y="2467307"/>
                <a:ext cx="1586396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B9F19F-F8B2-4A23-A55E-8B0C7E5AE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3900">
                <a:off x="3055681" y="2467307"/>
                <a:ext cx="1586396" cy="523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FC16199-9000-418E-AF74-15C0F803BF6F}"/>
                  </a:ext>
                </a:extLst>
              </p:cNvPr>
              <p:cNvSpPr txBox="1"/>
              <p:nvPr/>
            </p:nvSpPr>
            <p:spPr>
              <a:xfrm>
                <a:off x="4511898" y="4175797"/>
                <a:ext cx="1586972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de-DE" sz="28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FC16199-9000-418E-AF74-15C0F803B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98" y="4175797"/>
                <a:ext cx="1586972" cy="523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CC6BF10-1BC7-4737-8C7E-AEEB29DD512C}"/>
                  </a:ext>
                </a:extLst>
              </p:cNvPr>
              <p:cNvSpPr txBox="1"/>
              <p:nvPr/>
            </p:nvSpPr>
            <p:spPr>
              <a:xfrm>
                <a:off x="4685978" y="1804582"/>
                <a:ext cx="1581971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CC6BF10-1BC7-4737-8C7E-AEEB29DD5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978" y="1804582"/>
                <a:ext cx="1581971" cy="523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3113BF0-427A-4FE7-84A8-F9F932F427FA}"/>
              </a:ext>
            </a:extLst>
          </p:cNvPr>
          <p:cNvCxnSpPr>
            <a:cxnSpLocks/>
          </p:cNvCxnSpPr>
          <p:nvPr/>
        </p:nvCxnSpPr>
        <p:spPr>
          <a:xfrm flipV="1">
            <a:off x="5305385" y="2461776"/>
            <a:ext cx="171580" cy="153219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0019E40-632F-4DF2-9BC8-745A26598ECD}"/>
              </a:ext>
            </a:extLst>
          </p:cNvPr>
          <p:cNvSpPr txBox="1"/>
          <p:nvPr/>
        </p:nvSpPr>
        <p:spPr>
          <a:xfrm>
            <a:off x="5464288" y="3007863"/>
            <a:ext cx="1737399" cy="523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/>
              <a:t>innovation</a:t>
            </a:r>
          </a:p>
        </p:txBody>
      </p:sp>
    </p:spTree>
    <p:extLst>
      <p:ext uri="{BB962C8B-B14F-4D97-AF65-F5344CB8AC3E}">
        <p14:creationId xmlns:p14="http://schemas.microsoft.com/office/powerpoint/2010/main" val="271677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0" grpId="0"/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4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0">
                  <a:srgbClr val="ED7D31"/>
                </a:gs>
                <a:gs pos="5000">
                  <a:schemeClr val="accent2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8000">
                  <a:schemeClr val="accent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558047" y="3146815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8047" y="3146815"/>
                  <a:ext cx="77075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642593" y="1881761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593" y="1881761"/>
                  <a:ext cx="768321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3113BF0-427A-4FE7-84A8-F9F932F42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422" y="2232377"/>
              <a:ext cx="83332" cy="817434"/>
            </a:xfrm>
            <a:prstGeom prst="straightConnector1">
              <a:avLst/>
            </a:prstGeom>
            <a:ln w="28575">
              <a:solidFill>
                <a:schemeClr val="tx1">
                  <a:alpha val="24000"/>
                </a:schemeClr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Kreuz 18">
            <a:extLst>
              <a:ext uri="{FF2B5EF4-FFF2-40B4-BE49-F238E27FC236}">
                <a16:creationId xmlns:a16="http://schemas.microsoft.com/office/drawing/2014/main" id="{84D842B4-AEF4-43EC-923B-761DA34FE8BD}"/>
              </a:ext>
            </a:extLst>
          </p:cNvPr>
          <p:cNvSpPr/>
          <p:nvPr/>
        </p:nvSpPr>
        <p:spPr>
          <a:xfrm rot="2775020">
            <a:off x="5198177" y="3105720"/>
            <a:ext cx="400050" cy="400050"/>
          </a:xfrm>
          <a:prstGeom prst="plus">
            <a:avLst>
              <a:gd name="adj" fmla="val 4318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435DA1-4BB3-430F-BFEA-05C3C0F3F31B}"/>
              </a:ext>
            </a:extLst>
          </p:cNvPr>
          <p:cNvSpPr txBox="1"/>
          <p:nvPr/>
        </p:nvSpPr>
        <p:spPr>
          <a:xfrm>
            <a:off x="5547977" y="3034098"/>
            <a:ext cx="1015086" cy="523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6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7624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5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43352">
                  <a:srgbClr val="ED7D31">
                    <a:alpha val="24000"/>
                  </a:srgbClr>
                </a:gs>
                <a:gs pos="69000">
                  <a:schemeClr val="accent2">
                    <a:alpha val="0"/>
                  </a:schemeClr>
                </a:gs>
                <a:gs pos="0">
                  <a:srgbClr val="ED7D31"/>
                </a:gs>
                <a:gs pos="5000">
                  <a:schemeClr val="accent2">
                    <a:alpha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>
                    <a:alpha val="0"/>
                  </a:schemeClr>
                </a:gs>
                <a:gs pos="32000">
                  <a:schemeClr val="accent1">
                    <a:alpha val="33000"/>
                  </a:schemeClr>
                </a:gs>
                <a:gs pos="8000">
                  <a:schemeClr val="accent1">
                    <a:alpha val="6600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3113BF0-427A-4FE7-84A8-F9F932F42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422" y="2232377"/>
              <a:ext cx="77175" cy="81743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0019E40-632F-4DF2-9BC8-745A26598ECD}"/>
                </a:ext>
              </a:extLst>
            </p:cNvPr>
            <p:cNvSpPr txBox="1"/>
            <p:nvPr/>
          </p:nvSpPr>
          <p:spPr>
            <a:xfrm>
              <a:off x="7020597" y="2523717"/>
              <a:ext cx="848760" cy="2791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800"/>
                <a:t>innovation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28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6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43352">
                  <a:srgbClr val="ED7D31">
                    <a:alpha val="24000"/>
                  </a:srgbClr>
                </a:gs>
                <a:gs pos="69000">
                  <a:schemeClr val="accent2">
                    <a:alpha val="0"/>
                  </a:schemeClr>
                </a:gs>
                <a:gs pos="0">
                  <a:srgbClr val="ED7D31"/>
                </a:gs>
                <a:gs pos="5000">
                  <a:schemeClr val="accent2">
                    <a:alpha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>
                    <a:alpha val="0"/>
                  </a:schemeClr>
                </a:gs>
                <a:gs pos="32000">
                  <a:schemeClr val="accent1">
                    <a:alpha val="33000"/>
                  </a:schemeClr>
                </a:gs>
                <a:gs pos="8000">
                  <a:schemeClr val="accent1">
                    <a:alpha val="6600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0019E40-632F-4DF2-9BC8-745A26598ECD}"/>
                </a:ext>
              </a:extLst>
            </p:cNvPr>
            <p:cNvSpPr txBox="1"/>
            <p:nvPr/>
          </p:nvSpPr>
          <p:spPr>
            <a:xfrm>
              <a:off x="7339292" y="2474651"/>
              <a:ext cx="493000" cy="2791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800">
                  <a:solidFill>
                    <a:schemeClr val="accent6"/>
                  </a:solidFill>
                </a:rPr>
                <a:t>result</a:t>
              </a: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2E49EEA6-837E-460B-AE87-08D8CC31AAF0}"/>
              </a:ext>
            </a:extLst>
          </p:cNvPr>
          <p:cNvSpPr/>
          <p:nvPr/>
        </p:nvSpPr>
        <p:spPr>
          <a:xfrm rot="679527">
            <a:off x="4403399" y="2629617"/>
            <a:ext cx="1932446" cy="914383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81000">
                <a:schemeClr val="accent6">
                  <a:alpha val="0"/>
                </a:schemeClr>
              </a:gs>
              <a:gs pos="31000">
                <a:schemeClr val="accent6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Kreuz 3">
            <a:extLst>
              <a:ext uri="{FF2B5EF4-FFF2-40B4-BE49-F238E27FC236}">
                <a16:creationId xmlns:a16="http://schemas.microsoft.com/office/drawing/2014/main" id="{BBE3C043-5FD4-473E-BA32-C6A7A60EAD63}"/>
              </a:ext>
            </a:extLst>
          </p:cNvPr>
          <p:cNvSpPr/>
          <p:nvPr/>
        </p:nvSpPr>
        <p:spPr>
          <a:xfrm rot="2775020">
            <a:off x="5216897" y="2885090"/>
            <a:ext cx="400050" cy="400050"/>
          </a:xfrm>
          <a:prstGeom prst="plus">
            <a:avLst>
              <a:gd name="adj" fmla="val 431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7C14B48-18C5-4F48-9262-C86CE7945A98}"/>
              </a:ext>
            </a:extLst>
          </p:cNvPr>
          <p:cNvCxnSpPr>
            <a:cxnSpLocks/>
          </p:cNvCxnSpPr>
          <p:nvPr/>
        </p:nvCxnSpPr>
        <p:spPr>
          <a:xfrm flipV="1">
            <a:off x="5305385" y="2461776"/>
            <a:ext cx="171580" cy="1532197"/>
          </a:xfrm>
          <a:prstGeom prst="straightConnector1">
            <a:avLst/>
          </a:prstGeom>
          <a:ln w="28575">
            <a:solidFill>
              <a:schemeClr val="tx1">
                <a:alpha val="24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33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7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update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6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update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D8DE964-0395-4257-947F-81950FCFF0B6}"/>
                  </a:ext>
                </a:extLst>
              </p:cNvPr>
              <p:cNvSpPr/>
              <p:nvPr/>
            </p:nvSpPr>
            <p:spPr>
              <a:xfrm>
                <a:off x="628650" y="1249774"/>
                <a:ext cx="7400925" cy="970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685800">
                  <a:lnSpc>
                    <a:spcPct val="90000"/>
                  </a:lnSpc>
                  <a:spcBef>
                    <a:spcPts val="750"/>
                  </a:spcBef>
                </a:pPr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state : 	</a:t>
                </a:r>
                <a14:m>
                  <m:oMath xmlns:m="http://schemas.openxmlformats.org/officeDocument/2006/math">
                    <m:r>
                      <a:rPr lang="de-DE" sz="28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.</a:t>
                </a:r>
              </a:p>
              <a:p>
                <a:pPr lvl="0" defTabSz="685800">
                  <a:lnSpc>
                    <a:spcPct val="90000"/>
                  </a:lnSpc>
                  <a:spcBef>
                    <a:spcPts val="750"/>
                  </a:spcBef>
                </a:pPr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input : 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srgbClr val="ED7D31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D8DE964-0395-4257-947F-81950FCFF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49774"/>
                <a:ext cx="7400925" cy="970522"/>
              </a:xfrm>
              <a:prstGeom prst="rect">
                <a:avLst/>
              </a:prstGeom>
              <a:blipFill>
                <a:blip r:embed="rId7"/>
                <a:stretch>
                  <a:fillRect l="-1647" t="-10063" b="-169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6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state : 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input : 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de-DE" sz="2800">
                    <a:latin typeface="Corbel" panose="020B0503020204020204" pitchFamily="34" charset="0"/>
                  </a:rPr>
                  <a:t>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1: </a:t>
                </a:r>
                <a:r>
                  <a:rPr lang="de-DE" sz="2800" b="1">
                    <a:latin typeface="Corbel" panose="020B0503020204020204" pitchFamily="34" charset="0"/>
                  </a:rPr>
                  <a:t>prediction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000">
                    <a:latin typeface="Corbel" panose="020B0503020204020204" pitchFamily="34" charset="0"/>
                  </a:rPr>
                  <a:t>(velocity assumed constant)</a:t>
                </a:r>
              </a:p>
              <a:p>
                <a:pPr marL="0" indent="0">
                  <a:buNone/>
                </a:pPr>
                <a:endParaRPr lang="de-DE" sz="15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2: </a:t>
                </a:r>
                <a:r>
                  <a:rPr lang="de-DE" sz="2800" b="1">
                    <a:latin typeface="Corbel" panose="020B0503020204020204" pitchFamily="34" charset="0"/>
                  </a:rPr>
                  <a:t>update</a:t>
                </a:r>
                <a:endParaRPr lang="de-DE" sz="2800" b="0" i="1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800" b="0"/>
                  <a:t> : </a:t>
                </a:r>
                <a:r>
                  <a:rPr lang="de-DE" sz="2800" u="sng"/>
                  <a:t>innovation</a:t>
                </a:r>
                <a:r>
                  <a:rPr lang="de-DE" sz="2800"/>
                  <a:t> / </a:t>
                </a:r>
                <a:r>
                  <a:rPr lang="de-DE" sz="2200"/>
                  <a:t>pre-fit </a:t>
                </a:r>
                <a:r>
                  <a:rPr lang="de-DE" sz="2200" u="sng"/>
                  <a:t>residual</a:t>
                </a:r>
                <a:endParaRPr lang="de-DE" sz="2800" b="0" u="sng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 b="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type m:val="lin"/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  <a:blipFill>
                <a:blip r:embed="rId2"/>
                <a:stretch>
                  <a:fillRect l="-1391" t="-3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89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w="lg" len="lg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Microsoft Office PowerPoint</Application>
  <PresentationFormat>Bildschirmpräsentation (4:3)</PresentationFormat>
  <Paragraphs>483</Paragraphs>
  <Slides>26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Corbel</vt:lpstr>
      <vt:lpstr>Office</vt:lpstr>
      <vt:lpstr>Kalman-Filter</vt:lpstr>
      <vt:lpstr>Overview</vt:lpstr>
      <vt:lpstr>Introduction</vt:lpstr>
      <vt:lpstr>Introduction</vt:lpstr>
      <vt:lpstr>Introduction</vt:lpstr>
      <vt:lpstr>Introduction</vt:lpstr>
      <vt:lpstr>G-H-Filter</vt:lpstr>
      <vt:lpstr>G-H-Filter</vt:lpstr>
      <vt:lpstr>G-H-Filter</vt:lpstr>
      <vt:lpstr>Choice of g and h</vt:lpstr>
      <vt:lpstr>Markov Chain</vt:lpstr>
      <vt:lpstr>Markov Chain</vt:lpstr>
      <vt:lpstr>Markov Chain</vt:lpstr>
      <vt:lpstr>Markov Chain</vt:lpstr>
      <vt:lpstr>Markov Chain</vt:lpstr>
      <vt:lpstr>Hidden Markov Model</vt:lpstr>
      <vt:lpstr>Kalman Filter Models</vt:lpstr>
      <vt:lpstr>Kalman Filter: World Model</vt:lpstr>
      <vt:lpstr>Kalman Filter: Observation Model</vt:lpstr>
      <vt:lpstr>Kalman Filter Models</vt:lpstr>
      <vt:lpstr>Kalman Filter: 0. Past state</vt:lpstr>
      <vt:lpstr>Kalman Filter: 1. Prediction</vt:lpstr>
      <vt:lpstr>Kalman Filter: 2. Update</vt:lpstr>
      <vt:lpstr>Kalman Filter: 2. Update</vt:lpstr>
      <vt:lpstr>Kalman-Filter</vt:lpstr>
      <vt:lpstr>Kalman-Filter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Kalman-Filter</dc:title>
  <dc:creator>Michael Hochmuth</dc:creator>
  <cp:lastModifiedBy>Michael Hochmuth</cp:lastModifiedBy>
  <cp:revision>75</cp:revision>
  <dcterms:created xsi:type="dcterms:W3CDTF">2018-09-22T16:52:03Z</dcterms:created>
  <dcterms:modified xsi:type="dcterms:W3CDTF">2018-09-24T15:55:02Z</dcterms:modified>
</cp:coreProperties>
</file>